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1" r:id="rId2"/>
    <p:sldId id="442" r:id="rId3"/>
    <p:sldId id="394" r:id="rId4"/>
    <p:sldId id="387" r:id="rId5"/>
    <p:sldId id="419" r:id="rId6"/>
    <p:sldId id="418" r:id="rId7"/>
    <p:sldId id="420" r:id="rId8"/>
    <p:sldId id="422" r:id="rId9"/>
    <p:sldId id="397" r:id="rId10"/>
    <p:sldId id="425" r:id="rId11"/>
    <p:sldId id="426" r:id="rId12"/>
    <p:sldId id="427" r:id="rId13"/>
    <p:sldId id="428" r:id="rId14"/>
    <p:sldId id="450" r:id="rId15"/>
    <p:sldId id="404" r:id="rId16"/>
    <p:sldId id="417" r:id="rId17"/>
    <p:sldId id="405" r:id="rId18"/>
    <p:sldId id="408" r:id="rId19"/>
    <p:sldId id="410" r:id="rId20"/>
    <p:sldId id="451" r:id="rId21"/>
    <p:sldId id="409" r:id="rId22"/>
    <p:sldId id="429" r:id="rId23"/>
    <p:sldId id="406" r:id="rId24"/>
    <p:sldId id="443" r:id="rId25"/>
    <p:sldId id="444" r:id="rId26"/>
    <p:sldId id="445" r:id="rId27"/>
    <p:sldId id="446" r:id="rId28"/>
    <p:sldId id="447" r:id="rId29"/>
    <p:sldId id="448" r:id="rId30"/>
    <p:sldId id="449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9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CC"/>
    <a:srgbClr val="FEFCB3"/>
    <a:srgbClr val="CC0000"/>
    <a:srgbClr val="F6F63F"/>
    <a:srgbClr val="D3ED18"/>
    <a:srgbClr val="00D3AD"/>
    <a:srgbClr val="A2CDFF"/>
    <a:srgbClr val="CF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80166" autoAdjust="0"/>
  </p:normalViewPr>
  <p:slideViewPr>
    <p:cSldViewPr snapToObjects="1">
      <p:cViewPr varScale="1">
        <p:scale>
          <a:sx n="69" d="100"/>
          <a:sy n="69" d="100"/>
        </p:scale>
        <p:origin x="1044" y="96"/>
      </p:cViewPr>
      <p:guideLst>
        <p:guide orient="horz" pos="19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50" d="100"/>
        <a:sy n="250" d="100"/>
      </p:scale>
      <p:origin x="0" y="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7A15CF7-5702-4DB7-80F1-E882AFE5A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90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57B6898-285F-4A35-B5FA-822D805FB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MS PGothic" pitchFamily="34" charset="-128"/>
        <a:cs typeface="ＭＳ Ｐゴシック" pitchFamily="7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MS PGothic" pitchFamily="34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5E6FE1E-E959-453B-9421-B3615D581658}" type="slidenum">
              <a:rPr lang="en-US" altLang="en-US" sz="1300"/>
              <a:pPr eaLnBrk="1" hangingPunct="1"/>
              <a:t>7</a:t>
            </a:fld>
            <a:endParaRPr lang="en-US" altLang="en-US" sz="1300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4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35B3484-E482-498C-895B-73044D0D2F88}" type="slidenum">
              <a:rPr lang="en-US" altLang="en-US" sz="1300"/>
              <a:pPr eaLnBrk="1" hangingPunct="1"/>
              <a:t>17</a:t>
            </a:fld>
            <a:endParaRPr lang="en-US" altLang="en-US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Also assume only 1 electron in one atom</a:t>
            </a:r>
          </a:p>
        </p:txBody>
      </p:sp>
    </p:spTree>
    <p:extLst>
      <p:ext uri="{BB962C8B-B14F-4D97-AF65-F5344CB8AC3E}">
        <p14:creationId xmlns:p14="http://schemas.microsoft.com/office/powerpoint/2010/main" val="137543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93CA3FC-EE5C-447C-B348-376B12F80D0A}" type="slidenum">
              <a:rPr lang="en-US" altLang="en-US" sz="1300"/>
              <a:pPr eaLnBrk="1" hangingPunct="1"/>
              <a:t>18</a:t>
            </a:fld>
            <a:endParaRPr lang="en-US" alt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6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6381657-7528-4FFB-B076-AB322B7776A1}" type="slidenum">
              <a:rPr lang="en-US" altLang="en-US" sz="1300"/>
              <a:pPr eaLnBrk="1" hangingPunct="1"/>
              <a:t>19</a:t>
            </a:fld>
            <a:endParaRPr lang="en-US" altLang="en-US" sz="13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Neutron</a:t>
            </a:r>
            <a:r>
              <a:rPr lang="en-US" altLang="en-US" baseline="0" dirty="0" smtClean="0">
                <a:latin typeface="Times New Roman" pitchFamily="18" charset="0"/>
              </a:rPr>
              <a:t> magnetic dipole moment is not zero indicating smaller building blocks, i.e. quarks.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2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6381657-7528-4FFB-B076-AB322B7776A1}" type="slidenum">
              <a:rPr lang="en-US" altLang="en-US" sz="1300"/>
              <a:pPr eaLnBrk="1" hangingPunct="1"/>
              <a:t>20</a:t>
            </a:fld>
            <a:endParaRPr lang="en-US" altLang="en-US" sz="13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Neutron</a:t>
            </a:r>
            <a:r>
              <a:rPr lang="en-US" altLang="en-US" baseline="0" dirty="0" smtClean="0">
                <a:latin typeface="Times New Roman" pitchFamily="18" charset="0"/>
              </a:rPr>
              <a:t> magnetic dipole moment is the same as proton and is not zero indicating smaller building blocks, i.e. quarks.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44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C5E720C-8C23-4AAD-9B5E-AD528726120B}" type="slidenum">
              <a:rPr lang="en-US" altLang="en-US" sz="1300"/>
              <a:pPr eaLnBrk="1" hangingPunct="1"/>
              <a:t>21</a:t>
            </a:fld>
            <a:endParaRPr lang="en-US" altLang="en-US" sz="13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Professor </a:t>
            </a:r>
            <a:r>
              <a:rPr lang="en-US" dirty="0" err="1" smtClean="0"/>
              <a:t>Xie</a:t>
            </a:r>
            <a:r>
              <a:rPr lang="en-US" dirty="0" smtClean="0"/>
              <a:t>, We do not have a number assigned to this demo. We have an insulated wire wrapped around a nail (like a solenoid). When we attach it to a battery, we will use it to pick up paper clips. Would that be OK? Gary 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75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153397B9-A13E-4BD9-B96A-CAB07A7238C1}" type="slidenum">
              <a:rPr lang="en-US" altLang="en-US" sz="1300"/>
              <a:pPr eaLnBrk="1" hangingPunct="1"/>
              <a:t>22</a:t>
            </a:fld>
            <a:endParaRPr lang="en-US" alt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46294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D9513B6-6DD2-444B-9941-C9B9344C60E8}" type="slidenum">
              <a:rPr lang="en-US" altLang="en-US" sz="1300"/>
              <a:pPr eaLnBrk="1" hangingPunct="1"/>
              <a:t>23</a:t>
            </a:fld>
            <a:endParaRPr lang="en-US" altLang="en-US" sz="13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R = 0.5 x 10^-10 meters.</a:t>
            </a:r>
          </a:p>
        </p:txBody>
      </p:sp>
    </p:spTree>
    <p:extLst>
      <p:ext uri="{BB962C8B-B14F-4D97-AF65-F5344CB8AC3E}">
        <p14:creationId xmlns:p14="http://schemas.microsoft.com/office/powerpoint/2010/main" val="417784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349DD27-5BCA-43F9-8794-AB12D173EC98}" type="slidenum">
              <a:rPr lang="en-US" altLang="en-US" sz="1300"/>
              <a:pPr eaLnBrk="1" hangingPunct="1"/>
              <a:t>25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START TIME HERE:</a:t>
            </a:r>
          </a:p>
        </p:txBody>
      </p:sp>
    </p:spTree>
    <p:extLst>
      <p:ext uri="{BB962C8B-B14F-4D97-AF65-F5344CB8AC3E}">
        <p14:creationId xmlns:p14="http://schemas.microsoft.com/office/powerpoint/2010/main" val="220047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Asking student</a:t>
            </a:r>
            <a:r>
              <a:rPr lang="en-US" baseline="0" dirty="0" smtClean="0"/>
              <a:t> these questions to draw </a:t>
            </a:r>
            <a:r>
              <a:rPr lang="en-US" baseline="0" dirty="0" err="1" smtClean="0"/>
              <a:t>attentation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EAC2-799C-4895-BC5D-BE114A36B1C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412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Asking student</a:t>
            </a:r>
            <a:r>
              <a:rPr lang="en-US" baseline="0" dirty="0" smtClean="0"/>
              <a:t> these questions to draw </a:t>
            </a:r>
            <a:r>
              <a:rPr lang="en-US" baseline="0" dirty="0" err="1" smtClean="0"/>
              <a:t>attentation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EAC2-799C-4895-BC5D-BE114A36B1C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87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7A9270E-18F3-446A-AC4E-B2F46B9540FA}" type="slidenum">
              <a:rPr lang="en-US" altLang="en-US" sz="1300"/>
              <a:pPr eaLnBrk="1" hangingPunct="1"/>
              <a:t>8</a:t>
            </a:fld>
            <a:endParaRPr lang="en-US" altLang="en-US" sz="13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10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47D3D7-DC70-420C-99E5-634ACAD904D8}" type="slidenum">
              <a:rPr lang="en-US" sz="1300"/>
              <a:pPr eaLnBrk="1" hangingPunct="1"/>
              <a:t>29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8698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EC94F5-835D-4F8B-ACCA-CAA01BD4F775}" type="slidenum">
              <a:rPr lang="en-US" sz="1300"/>
              <a:pPr eaLnBrk="1" hangingPunct="1"/>
              <a:t>30</a:t>
            </a:fld>
            <a:endParaRPr 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faucet</a:t>
            </a:r>
          </a:p>
        </p:txBody>
      </p:sp>
    </p:spTree>
    <p:extLst>
      <p:ext uri="{BB962C8B-B14F-4D97-AF65-F5344CB8AC3E}">
        <p14:creationId xmlns:p14="http://schemas.microsoft.com/office/powerpoint/2010/main" val="182510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489C8D5-6665-42FF-9202-7C81305A6D25}" type="slidenum">
              <a:rPr lang="en-US" altLang="en-US" sz="1300"/>
              <a:pPr eaLnBrk="1" hangingPunct="1"/>
              <a:t>9</a:t>
            </a:fld>
            <a:endParaRPr lang="en-US" altLang="en-US" sz="130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2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B91AEC-9AB6-43D8-9EBC-BA0F9A455EC9}" type="slidenum">
              <a:rPr lang="ja-JP" altLang="en-US" sz="1300" i="0"/>
              <a:pPr/>
              <a:t>10</a:t>
            </a:fld>
            <a:endParaRPr lang="en-US" altLang="ja-JP" sz="1300" i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322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62FF69-7259-4159-9029-6916E7945FEF}" type="slidenum">
              <a:rPr lang="ja-JP" altLang="en-US" sz="1300" i="0"/>
              <a:pPr/>
              <a:t>11</a:t>
            </a:fld>
            <a:endParaRPr lang="en-US" altLang="ja-JP" sz="1300" i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574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C3913D-190D-4486-B897-BCA01F753A6A}" type="slidenum">
              <a:rPr lang="ja-JP" altLang="en-US" sz="1300" i="0"/>
              <a:pPr/>
              <a:t>12</a:t>
            </a:fld>
            <a:endParaRPr lang="en-US" altLang="ja-JP" sz="130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154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67C23C-2BDE-401E-9C7F-11024111EB70}" type="slidenum">
              <a:rPr lang="ja-JP" altLang="en-US" sz="1300" i="0"/>
              <a:pPr/>
              <a:t>13</a:t>
            </a:fld>
            <a:endParaRPr lang="en-US" altLang="ja-JP" sz="130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0086"/>
            <a:ext cx="5852814" cy="43203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93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A7BCFAF-5E9C-42C7-B804-5797DB9CFE10}" type="slidenum">
              <a:rPr lang="en-US" altLang="en-US" sz="1300"/>
              <a:pPr eaLnBrk="1" hangingPunct="1"/>
              <a:t>15</a:t>
            </a:fld>
            <a:endParaRPr lang="en-US" alt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Also – distnce dependence 1/r3.  EC here 10/3</a:t>
            </a:r>
          </a:p>
        </p:txBody>
      </p:sp>
    </p:spTree>
    <p:extLst>
      <p:ext uri="{BB962C8B-B14F-4D97-AF65-F5344CB8AC3E}">
        <p14:creationId xmlns:p14="http://schemas.microsoft.com/office/powerpoint/2010/main" val="32766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D3C4903-12B0-4F7A-A863-D32482955AF9}" type="slidenum">
              <a:rPr lang="en-US" altLang="en-US" sz="1300"/>
              <a:pPr eaLnBrk="1" hangingPunct="1"/>
              <a:t>16</a:t>
            </a:fld>
            <a:endParaRPr lang="en-US" alt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Also – distnce dependence 1/r3.  EC here 10/3</a:t>
            </a:r>
          </a:p>
        </p:txBody>
      </p:sp>
    </p:spTree>
    <p:extLst>
      <p:ext uri="{BB962C8B-B14F-4D97-AF65-F5344CB8AC3E}">
        <p14:creationId xmlns:p14="http://schemas.microsoft.com/office/powerpoint/2010/main" val="223156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DD3B77-1FB6-4A48-B30B-A28F348B8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5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68E9DC-E8CF-4A89-AF87-E64D02730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33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91B471-B6DB-4458-A0B7-C57773702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00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7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88AD61-E247-43B9-9742-2E6206232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841B5E-2E5D-4EA2-AFB0-848072C5D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1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1B8702-510B-4646-9A7A-F052AF2E3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48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3066EF-B22F-4B0D-B5D9-F90BB24C1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95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DAFFA0-B6C2-4C3D-A6AE-2F0AB9BCA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21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511777-6C1B-4DD0-843C-E64602463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28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9C0536-C5CA-4B13-B213-CE521EDCB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7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ACF094-956C-4912-88F1-194D17CC0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10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52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MS PGothic" pitchFamily="34" charset="-128"/>
          <a:cs typeface="ＭＳ Ｐゴシック" pitchFamily="7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MS PGothic" pitchFamily="34" charset="-128"/>
          <a:cs typeface="ＭＳ Ｐゴシック" pitchFamily="7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MS PGothic" pitchFamily="34" charset="-128"/>
          <a:cs typeface="ＭＳ Ｐゴシック" pitchFamily="7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MS PGothic" pitchFamily="34" charset="-128"/>
          <a:cs typeface="ＭＳ Ｐゴシック" pitchFamily="7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MS PGothic" pitchFamily="34" charset="-128"/>
          <a:cs typeface="ＭＳ Ｐゴシック" pitchFamily="7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CC"/>
          </a:solidFill>
          <a:latin typeface="+mj-lt"/>
          <a:ea typeface="MS PGothic" pitchFamily="34" charset="-128"/>
          <a:cs typeface="ＭＳ Ｐゴシック" pitchFamily="7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j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j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j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j-lt"/>
          <a:ea typeface="MS PGothic" pitchFamily="34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9.emf"/><Relationship Id="rId4" Type="http://schemas.openxmlformats.org/officeDocument/2006/relationships/image" Target="../media/image56.jpe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3.emf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62.emf"/><Relationship Id="rId10" Type="http://schemas.openxmlformats.org/officeDocument/2006/relationships/image" Target="../media/image64.e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80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77.e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jpe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74.e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76.emf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7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4.emf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emf"/><Relationship Id="rId7" Type="http://schemas.openxmlformats.org/officeDocument/2006/relationships/image" Target="../media/image26.emf"/><Relationship Id="rId12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1.emf"/><Relationship Id="rId5" Type="http://schemas.openxmlformats.org/officeDocument/2006/relationships/image" Target="../media/image24.emf"/><Relationship Id="rId10" Type="http://schemas.openxmlformats.org/officeDocument/2006/relationships/image" Target="../media/image30.emf"/><Relationship Id="rId4" Type="http://schemas.openxmlformats.org/officeDocument/2006/relationships/image" Target="../media/image1.emf"/><Relationship Id="rId9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6.emf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png"/><Relationship Id="rId9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Magnetic Field of a Straight Wire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600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5603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60"/>
          <p:cNvGrpSpPr>
            <a:grpSpLocks/>
          </p:cNvGrpSpPr>
          <p:nvPr/>
        </p:nvGrpSpPr>
        <p:grpSpPr bwMode="auto">
          <a:xfrm>
            <a:off x="6697663" y="804863"/>
            <a:ext cx="2260600" cy="592137"/>
            <a:chOff x="3386668" y="5867400"/>
            <a:chExt cx="2599266" cy="679823"/>
          </a:xfrm>
        </p:grpSpPr>
        <p:pic>
          <p:nvPicPr>
            <p:cNvPr id="25634" name="Picture 5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448" y="5867400"/>
              <a:ext cx="1640486" cy="679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5" name="Picture 5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668" y="6096003"/>
              <a:ext cx="825500" cy="22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5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65200"/>
            <a:ext cx="919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957263"/>
            <a:ext cx="16478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136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1854200"/>
            <a:ext cx="1828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 bwMode="auto">
          <a:xfrm>
            <a:off x="6553200" y="3048000"/>
            <a:ext cx="2112963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j-lt"/>
                <a:ea typeface="+mn-ea"/>
              </a:rPr>
              <a:t>Observation point x </a:t>
            </a:r>
          </a:p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j-lt"/>
                <a:ea typeface="+mn-ea"/>
              </a:rPr>
              <a:t>does not change</a:t>
            </a:r>
          </a:p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j-lt"/>
                <a:ea typeface="+mn-ea"/>
              </a:rPr>
              <a:t>during the integration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6781800" y="3048000"/>
            <a:ext cx="2209800" cy="838200"/>
          </a:xfrm>
          <a:prstGeom prst="rect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6375400" y="3497263"/>
            <a:ext cx="406400" cy="482600"/>
          </a:xfrm>
          <a:custGeom>
            <a:avLst/>
            <a:gdLst>
              <a:gd name="connsiteX0" fmla="*/ 406400 w 406400"/>
              <a:gd name="connsiteY0" fmla="*/ 0 h 482600"/>
              <a:gd name="connsiteX1" fmla="*/ 118533 w 406400"/>
              <a:gd name="connsiteY1" fmla="*/ 127000 h 482600"/>
              <a:gd name="connsiteX2" fmla="*/ 0 w 4064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482600">
                <a:moveTo>
                  <a:pt x="406400" y="0"/>
                </a:moveTo>
                <a:cubicBezTo>
                  <a:pt x="296333" y="23283"/>
                  <a:pt x="186266" y="46567"/>
                  <a:pt x="118533" y="127000"/>
                </a:cubicBezTo>
                <a:cubicBezTo>
                  <a:pt x="50800" y="207433"/>
                  <a:pt x="25400" y="345016"/>
                  <a:pt x="0" y="482600"/>
                </a:cubicBezTo>
              </a:path>
            </a:pathLst>
          </a:custGeom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5613" name="Group 47"/>
          <p:cNvGrpSpPr>
            <a:grpSpLocks/>
          </p:cNvGrpSpPr>
          <p:nvPr/>
        </p:nvGrpSpPr>
        <p:grpSpPr bwMode="auto">
          <a:xfrm>
            <a:off x="155575" y="1676400"/>
            <a:ext cx="2968625" cy="2936875"/>
            <a:chOff x="155575" y="1676400"/>
            <a:chExt cx="2968625" cy="2936875"/>
          </a:xfrm>
        </p:grpSpPr>
        <p:pic>
          <p:nvPicPr>
            <p:cNvPr id="25625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676400"/>
              <a:ext cx="2968625" cy="293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34"/>
            <p:cNvSpPr/>
            <p:nvPr/>
          </p:nvSpPr>
          <p:spPr bwMode="auto">
            <a:xfrm>
              <a:off x="762000" y="2225675"/>
              <a:ext cx="228600" cy="381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5627" name="Picture 33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" y="2352040"/>
              <a:ext cx="2540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 bwMode="auto">
            <a:xfrm>
              <a:off x="847725" y="2514600"/>
              <a:ext cx="228600" cy="381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5629" name="Picture 36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743200"/>
              <a:ext cx="889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 bwMode="auto">
            <a:xfrm>
              <a:off x="882650" y="3124200"/>
              <a:ext cx="228600" cy="381000"/>
            </a:xfrm>
            <a:prstGeom prst="rect">
              <a:avLst/>
            </a:prstGeom>
            <a:solidFill>
              <a:srgbClr val="CFD3D6"/>
            </a:solidFill>
            <a:ln w="2857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219200" y="2895600"/>
              <a:ext cx="381000" cy="38100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 bwMode="auto">
            <a:xfrm>
              <a:off x="1924050" y="2482850"/>
              <a:ext cx="838200" cy="381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5633" name="Picture 44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634343"/>
              <a:ext cx="914400" cy="18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155700" y="1639888"/>
            <a:ext cx="2120900" cy="64611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Calculate B in the </a:t>
            </a:r>
          </a:p>
          <a:p>
            <a:pPr indent="228600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bisecting plane</a:t>
            </a:r>
          </a:p>
        </p:txBody>
      </p:sp>
      <p:pic>
        <p:nvPicPr>
          <p:cNvPr id="25615" name="Picture 71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49700"/>
            <a:ext cx="4559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76363" y="4910138"/>
            <a:ext cx="6873875" cy="1490662"/>
            <a:chOff x="1376363" y="4910138"/>
            <a:chExt cx="6873875" cy="1490662"/>
          </a:xfrm>
        </p:grpSpPr>
        <p:grpSp>
          <p:nvGrpSpPr>
            <p:cNvPr id="25617" name="Group 24"/>
            <p:cNvGrpSpPr>
              <a:grpSpLocks/>
            </p:cNvGrpSpPr>
            <p:nvPr/>
          </p:nvGrpSpPr>
          <p:grpSpPr bwMode="auto">
            <a:xfrm>
              <a:off x="1376363" y="4910138"/>
              <a:ext cx="2205016" cy="381143"/>
              <a:chOff x="2900363" y="4953000"/>
              <a:chExt cx="2205037" cy="381000"/>
            </a:xfrm>
          </p:grpSpPr>
          <p:sp>
            <p:nvSpPr>
              <p:cNvPr id="22" name="TextBox 21"/>
              <p:cNvSpPr txBox="1"/>
              <p:nvPr/>
            </p:nvSpPr>
            <p:spPr bwMode="auto">
              <a:xfrm>
                <a:off x="2900363" y="4953000"/>
                <a:ext cx="1987569" cy="338010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1600">
                    <a:solidFill>
                      <a:srgbClr val="CC0000"/>
                    </a:solidFill>
                    <a:latin typeface="+mj-lt"/>
                    <a:ea typeface="+mn-ea"/>
                  </a:rPr>
                  <a:t>Look up the integral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128965" y="4953000"/>
                <a:ext cx="1976456" cy="380857"/>
              </a:xfrm>
              <a:prstGeom prst="rect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Freeform 27"/>
            <p:cNvSpPr/>
            <p:nvPr/>
          </p:nvSpPr>
          <p:spPr bwMode="auto">
            <a:xfrm>
              <a:off x="3581400" y="5080000"/>
              <a:ext cx="517525" cy="439738"/>
            </a:xfrm>
            <a:custGeom>
              <a:avLst/>
              <a:gdLst>
                <a:gd name="connsiteX0" fmla="*/ 0 w 517878"/>
                <a:gd name="connsiteY0" fmla="*/ 0 h 677334"/>
                <a:gd name="connsiteX1" fmla="*/ 431800 w 517878"/>
                <a:gd name="connsiteY1" fmla="*/ 118534 h 677334"/>
                <a:gd name="connsiteX2" fmla="*/ 516467 w 517878"/>
                <a:gd name="connsiteY2" fmla="*/ 677334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878" h="677334">
                  <a:moveTo>
                    <a:pt x="0" y="0"/>
                  </a:moveTo>
                  <a:cubicBezTo>
                    <a:pt x="172861" y="2822"/>
                    <a:pt x="345722" y="5645"/>
                    <a:pt x="431800" y="118534"/>
                  </a:cubicBezTo>
                  <a:cubicBezTo>
                    <a:pt x="517878" y="231423"/>
                    <a:pt x="517172" y="454378"/>
                    <a:pt x="516467" y="677334"/>
                  </a:cubicBezTo>
                </a:path>
              </a:pathLst>
            </a:custGeom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971800" y="5562600"/>
              <a:ext cx="3835400" cy="838200"/>
            </a:xfrm>
            <a:prstGeom prst="rect">
              <a:avLst/>
            </a:prstGeom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6629400" y="5595938"/>
              <a:ext cx="1620838" cy="64611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 b="1">
                  <a:solidFill>
                    <a:srgbClr val="CC0000"/>
                  </a:solidFill>
                  <a:latin typeface="+mj-lt"/>
                  <a:ea typeface="+mn-ea"/>
                </a:rPr>
                <a:t>B of a Long</a:t>
              </a:r>
            </a:p>
            <a:p>
              <a:pPr indent="228600">
                <a:defRPr/>
              </a:pPr>
              <a:r>
                <a:rPr lang="en-US" sz="1800" b="1">
                  <a:solidFill>
                    <a:srgbClr val="CC0000"/>
                  </a:solidFill>
                  <a:latin typeface="+mj-lt"/>
                  <a:ea typeface="+mn-ea"/>
                </a:rPr>
                <a:t>Straight Wire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733800" y="5692775"/>
              <a:ext cx="304800" cy="381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5622" name="Picture 1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500" y="5631917"/>
              <a:ext cx="3545072" cy="73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AD61-E247-43B9-9742-2E620623226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smtClean="0">
                <a:ea typeface="MS PGothic" pitchFamily="34" charset="-128"/>
              </a:rPr>
              <a:t>Magnetic field of a solenoid</a:t>
            </a:r>
          </a:p>
        </p:txBody>
      </p:sp>
      <p:pic>
        <p:nvPicPr>
          <p:cNvPr id="12291" name="Picture 3" descr="F30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048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609600" y="1371600"/>
            <a:ext cx="4724400" cy="1295400"/>
            <a:chOff x="384" y="864"/>
            <a:chExt cx="2976" cy="816"/>
          </a:xfrm>
        </p:grpSpPr>
        <p:sp>
          <p:nvSpPr>
            <p:cNvPr id="12298" name="Text Box 5"/>
            <p:cNvSpPr txBox="1">
              <a:spLocks noChangeArrowheads="1"/>
            </p:cNvSpPr>
            <p:nvPr/>
          </p:nvSpPr>
          <p:spPr bwMode="auto">
            <a:xfrm>
              <a:off x="384" y="864"/>
              <a:ext cx="2736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8000"/>
                </a:lnSpc>
                <a:spcBef>
                  <a:spcPct val="49000"/>
                </a:spcBef>
                <a:buFontTx/>
                <a:buChar char="•"/>
              </a:pPr>
              <a:r>
                <a:rPr lang="ja-JP" altLang="en-US" sz="2000" i="0">
                  <a:ea typeface="MS PGothic" pitchFamily="34" charset="-128"/>
                </a:rPr>
                <a:t> </a:t>
              </a:r>
              <a:r>
                <a:rPr lang="en-US" altLang="ja-JP" sz="2000" i="0">
                  <a:ea typeface="MS PGothic" pitchFamily="34" charset="-128"/>
                </a:rPr>
                <a:t>A constant magnetic field could be produced by an infinite sheet of current.  In practice, however, it is easier and more convenient to use a </a:t>
              </a:r>
              <a:r>
                <a:rPr lang="en-US" altLang="ja-JP" sz="2000" b="1">
                  <a:ea typeface="MS PGothic" pitchFamily="34" charset="-128"/>
                </a:rPr>
                <a:t>solenoid</a:t>
              </a:r>
              <a:r>
                <a:rPr lang="en-US" altLang="ja-JP" sz="2000" i="0">
                  <a:ea typeface="MS PGothic" pitchFamily="34" charset="-128"/>
                </a:rPr>
                <a:t>.</a:t>
              </a:r>
              <a:endParaRPr lang="en-US" altLang="ja-JP" sz="2000">
                <a:ea typeface="MS PGothic" pitchFamily="34" charset="-128"/>
              </a:endParaRPr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 flipV="1">
              <a:off x="2688" y="1536"/>
              <a:ext cx="672" cy="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Oval 7"/>
            <p:cNvSpPr>
              <a:spLocks noChangeArrowheads="1"/>
            </p:cNvSpPr>
            <p:nvPr/>
          </p:nvSpPr>
          <p:spPr bwMode="auto">
            <a:xfrm>
              <a:off x="2016" y="1440"/>
              <a:ext cx="672" cy="2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64552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449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2000" dirty="0">
                <a:ea typeface="MS PGothic" pitchFamily="34" charset="-128"/>
              </a:rPr>
              <a:t> </a:t>
            </a:r>
            <a:r>
              <a:rPr lang="en-US" altLang="ja-JP" sz="2000" i="0" dirty="0">
                <a:ea typeface="MS PGothic" pitchFamily="34" charset="-128"/>
              </a:rPr>
              <a:t>A </a:t>
            </a:r>
            <a:r>
              <a:rPr lang="en-US" altLang="ja-JP" sz="2000" b="1" dirty="0">
                <a:ea typeface="MS PGothic" pitchFamily="34" charset="-128"/>
              </a:rPr>
              <a:t>solenoid</a:t>
            </a:r>
            <a:r>
              <a:rPr lang="en-US" altLang="ja-JP" sz="2000" i="0" dirty="0">
                <a:ea typeface="MS PGothic" pitchFamily="34" charset="-128"/>
              </a:rPr>
              <a:t> is defined by a current </a:t>
            </a:r>
            <a:r>
              <a:rPr lang="en-US" altLang="ja-JP" sz="2000" dirty="0">
                <a:solidFill>
                  <a:schemeClr val="hlink"/>
                </a:solidFill>
                <a:ea typeface="MS PGothic" pitchFamily="34" charset="-128"/>
              </a:rPr>
              <a:t>I</a:t>
            </a:r>
            <a:r>
              <a:rPr lang="en-US" altLang="ja-JP" sz="2000" i="0" dirty="0">
                <a:ea typeface="MS PGothic" pitchFamily="34" charset="-128"/>
              </a:rPr>
              <a:t> flowing through a wire that is wrapped </a:t>
            </a:r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n</a:t>
            </a:r>
            <a:r>
              <a:rPr lang="en-US" altLang="ja-JP" sz="2000" i="0" dirty="0">
                <a:solidFill>
                  <a:srgbClr val="FF0000"/>
                </a:solidFill>
                <a:ea typeface="MS PGothic" pitchFamily="34" charset="-128"/>
              </a:rPr>
              <a:t> turns per unit length </a:t>
            </a:r>
            <a:r>
              <a:rPr lang="en-US" altLang="ja-JP" sz="2000" i="0" dirty="0">
                <a:ea typeface="MS PGothic" pitchFamily="34" charset="-128"/>
              </a:rPr>
              <a:t>on a cylinder of radius </a:t>
            </a:r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R</a:t>
            </a:r>
            <a:r>
              <a:rPr lang="en-US" altLang="ja-JP" sz="2000" i="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000" i="0" dirty="0">
                <a:ea typeface="MS PGothic" pitchFamily="34" charset="-128"/>
              </a:rPr>
              <a:t>and length </a:t>
            </a:r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L</a:t>
            </a:r>
            <a:r>
              <a:rPr lang="en-US" altLang="ja-JP" sz="2000" i="0" dirty="0">
                <a:ea typeface="MS PGothic" pitchFamily="34" charset="-128"/>
              </a:rPr>
              <a:t>.</a:t>
            </a:r>
            <a:endParaRPr lang="en-US" altLang="ja-JP" sz="2000" dirty="0">
              <a:ea typeface="MS PGothic" pitchFamily="34" charset="-128"/>
            </a:endParaRPr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5486400" y="10668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6629400" y="838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>
                <a:ea typeface="MS PGothic" pitchFamily="34" charset="-128"/>
              </a:rPr>
              <a:t> </a:t>
            </a:r>
            <a:r>
              <a:rPr lang="en-US" altLang="ja-JP" sz="2000" b="1">
                <a:ea typeface="MS PGothic" pitchFamily="34" charset="-128"/>
              </a:rPr>
              <a:t>L</a:t>
            </a: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V="1">
            <a:off x="6096000" y="190500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6324600" y="2133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hlink"/>
                </a:solidFill>
                <a:ea typeface="MS PGothic" pitchFamily="34" charset="-12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135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533400"/>
          </a:xfrm>
        </p:spPr>
        <p:txBody>
          <a:bodyPr/>
          <a:lstStyle/>
          <a:p>
            <a:r>
              <a:rPr lang="en-US" altLang="ja-JP" smtClean="0">
                <a:ea typeface="MS PGothic" pitchFamily="34" charset="-128"/>
              </a:rPr>
              <a:t>Magnetic field of a solenoid (continued)</a:t>
            </a:r>
          </a:p>
        </p:txBody>
      </p:sp>
      <p:pic>
        <p:nvPicPr>
          <p:cNvPr id="6151" name="Picture 6" descr="figure-27-11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7719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0696" name="Object 8"/>
          <p:cNvGraphicFramePr>
            <a:graphicFrameLocks noChangeAspect="1"/>
          </p:cNvGraphicFramePr>
          <p:nvPr/>
        </p:nvGraphicFramePr>
        <p:xfrm>
          <a:off x="4648200" y="1371600"/>
          <a:ext cx="35814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4" name="Equation" r:id="rId5" imgW="1866600" imgH="444240" progId="Equation.DSMT4">
                  <p:embed/>
                </p:oleObj>
              </mc:Choice>
              <mc:Fallback>
                <p:oleObj name="Equation" r:id="rId5" imgW="1866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35814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267200" y="9144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ea typeface="MS PGothic" pitchFamily="34" charset="-128"/>
              </a:rPr>
              <a:t>Contribution to </a:t>
            </a:r>
            <a:r>
              <a:rPr lang="en-US" altLang="ja-JP" sz="2000" b="1">
                <a:ea typeface="MS PGothic" pitchFamily="34" charset="-128"/>
              </a:rPr>
              <a:t>B at origin</a:t>
            </a:r>
            <a:r>
              <a:rPr lang="en-US" altLang="ja-JP" sz="2000" i="0">
                <a:ea typeface="MS PGothic" pitchFamily="34" charset="-128"/>
              </a:rPr>
              <a:t> from length </a:t>
            </a:r>
            <a:r>
              <a:rPr lang="en-US" altLang="ja-JP" sz="2000" b="1" i="0">
                <a:ea typeface="MS PGothic" pitchFamily="34" charset="-128"/>
              </a:rPr>
              <a:t>dx</a:t>
            </a:r>
          </a:p>
        </p:txBody>
      </p:sp>
      <p:sp>
        <p:nvSpPr>
          <p:cNvPr id="370698" name="Freeform 10"/>
          <p:cNvSpPr>
            <a:spLocks/>
          </p:cNvSpPr>
          <p:nvPr/>
        </p:nvSpPr>
        <p:spPr bwMode="auto">
          <a:xfrm>
            <a:off x="5429250" y="2193925"/>
            <a:ext cx="2011363" cy="331788"/>
          </a:xfrm>
          <a:custGeom>
            <a:avLst/>
            <a:gdLst>
              <a:gd name="T0" fmla="*/ 0 w 1267"/>
              <a:gd name="T1" fmla="*/ 2147483647 h 209"/>
              <a:gd name="T2" fmla="*/ 2147483647 w 1267"/>
              <a:gd name="T3" fmla="*/ 2147483647 h 209"/>
              <a:gd name="T4" fmla="*/ 2147483647 w 1267"/>
              <a:gd name="T5" fmla="*/ 2147483647 h 209"/>
              <a:gd name="T6" fmla="*/ 2147483647 w 1267"/>
              <a:gd name="T7" fmla="*/ 2147483647 h 209"/>
              <a:gd name="T8" fmla="*/ 2147483647 w 1267"/>
              <a:gd name="T9" fmla="*/ 2147483647 h 209"/>
              <a:gd name="T10" fmla="*/ 2147483647 w 1267"/>
              <a:gd name="T11" fmla="*/ 2147483647 h 209"/>
              <a:gd name="T12" fmla="*/ 2147483647 w 1267"/>
              <a:gd name="T13" fmla="*/ 2147483647 h 209"/>
              <a:gd name="T14" fmla="*/ 2147483647 w 1267"/>
              <a:gd name="T15" fmla="*/ 2147483647 h 209"/>
              <a:gd name="T16" fmla="*/ 2147483647 w 1267"/>
              <a:gd name="T17" fmla="*/ 2147483647 h 209"/>
              <a:gd name="T18" fmla="*/ 2147483647 w 1267"/>
              <a:gd name="T19" fmla="*/ 2147483647 h 209"/>
              <a:gd name="T20" fmla="*/ 2147483647 w 1267"/>
              <a:gd name="T21" fmla="*/ 0 h 2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7"/>
              <a:gd name="T34" fmla="*/ 0 h 209"/>
              <a:gd name="T35" fmla="*/ 1267 w 1267"/>
              <a:gd name="T36" fmla="*/ 209 h 2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7" h="209">
                <a:moveTo>
                  <a:pt x="0" y="8"/>
                </a:moveTo>
                <a:cubicBezTo>
                  <a:pt x="4" y="24"/>
                  <a:pt x="10" y="68"/>
                  <a:pt x="22" y="80"/>
                </a:cubicBezTo>
                <a:cubicBezTo>
                  <a:pt x="33" y="91"/>
                  <a:pt x="85" y="105"/>
                  <a:pt x="94" y="108"/>
                </a:cubicBezTo>
                <a:cubicBezTo>
                  <a:pt x="208" y="144"/>
                  <a:pt x="334" y="113"/>
                  <a:pt x="454" y="116"/>
                </a:cubicBezTo>
                <a:cubicBezTo>
                  <a:pt x="489" y="123"/>
                  <a:pt x="502" y="128"/>
                  <a:pt x="526" y="152"/>
                </a:cubicBezTo>
                <a:cubicBezTo>
                  <a:pt x="534" y="175"/>
                  <a:pt x="546" y="186"/>
                  <a:pt x="554" y="209"/>
                </a:cubicBezTo>
                <a:cubicBezTo>
                  <a:pt x="555" y="203"/>
                  <a:pt x="563" y="162"/>
                  <a:pt x="569" y="152"/>
                </a:cubicBezTo>
                <a:cubicBezTo>
                  <a:pt x="585" y="124"/>
                  <a:pt x="641" y="118"/>
                  <a:pt x="670" y="116"/>
                </a:cubicBezTo>
                <a:cubicBezTo>
                  <a:pt x="747" y="112"/>
                  <a:pt x="823" y="110"/>
                  <a:pt x="900" y="108"/>
                </a:cubicBezTo>
                <a:cubicBezTo>
                  <a:pt x="1008" y="105"/>
                  <a:pt x="1116" y="103"/>
                  <a:pt x="1224" y="101"/>
                </a:cubicBezTo>
                <a:cubicBezTo>
                  <a:pt x="1248" y="65"/>
                  <a:pt x="1267" y="47"/>
                  <a:pt x="1267" y="0"/>
                </a:cubicBezTo>
              </a:path>
            </a:pathLst>
          </a:cu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5867400" y="2590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MS PGothic" pitchFamily="34" charset="-128"/>
              </a:rPr>
              <a:t>one turn</a:t>
            </a:r>
          </a:p>
        </p:txBody>
      </p:sp>
      <p:sp>
        <p:nvSpPr>
          <p:cNvPr id="370700" name="AutoShape 12"/>
          <p:cNvSpPr>
            <a:spLocks noChangeArrowheads="1"/>
          </p:cNvSpPr>
          <p:nvPr/>
        </p:nvSpPr>
        <p:spPr bwMode="auto">
          <a:xfrm>
            <a:off x="7543800" y="1600200"/>
            <a:ext cx="762000" cy="457200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V="1">
            <a:off x="7924800" y="2057400"/>
            <a:ext cx="76200" cy="4572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7315200" y="24384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MS PGothic" pitchFamily="34" charset="-128"/>
              </a:rPr>
              <a:t># turns in length dx</a:t>
            </a:r>
          </a:p>
        </p:txBody>
      </p:sp>
      <p:graphicFrame>
        <p:nvGraphicFramePr>
          <p:cNvPr id="370704" name="Object 16"/>
          <p:cNvGraphicFramePr>
            <a:graphicFrameLocks noChangeAspect="1"/>
          </p:cNvGraphicFramePr>
          <p:nvPr/>
        </p:nvGraphicFramePr>
        <p:xfrm>
          <a:off x="4191000" y="3200400"/>
          <a:ext cx="449580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5" name="Equation" r:id="rId7" imgW="2463480" imgH="990360" progId="Equation.DSMT4">
                  <p:embed/>
                </p:oleObj>
              </mc:Choice>
              <mc:Fallback>
                <p:oleObj name="Equation" r:id="rId7" imgW="24634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00400"/>
                        <a:ext cx="4495800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705" name="Object 17"/>
          <p:cNvGraphicFramePr>
            <a:graphicFrameLocks noChangeAspect="1"/>
          </p:cNvGraphicFramePr>
          <p:nvPr/>
        </p:nvGraphicFramePr>
        <p:xfrm>
          <a:off x="4495800" y="5105400"/>
          <a:ext cx="2895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6" name="Equation" r:id="rId9" imgW="1396800" imgH="228600" progId="Equation.DSMT4">
                  <p:embed/>
                </p:oleObj>
              </mc:Choice>
              <mc:Fallback>
                <p:oleObj name="Equation" r:id="rId9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105400"/>
                        <a:ext cx="28956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706" name="Object 18"/>
          <p:cNvGraphicFramePr>
            <a:graphicFrameLocks noChangeAspect="1"/>
          </p:cNvGraphicFramePr>
          <p:nvPr/>
        </p:nvGraphicFramePr>
        <p:xfrm>
          <a:off x="4953000" y="5715000"/>
          <a:ext cx="20574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7" name="Equation" r:id="rId11" imgW="647640" imgH="228600" progId="Equation.DSMT4">
                  <p:embed/>
                </p:oleObj>
              </mc:Choice>
              <mc:Fallback>
                <p:oleObj name="Equation" r:id="rId11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715000"/>
                        <a:ext cx="20574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543800" y="51816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ea typeface="MS PGothic" pitchFamily="34" charset="-128"/>
              </a:rPr>
              <a:t>(or for </a:t>
            </a:r>
            <a:r>
              <a:rPr lang="en-US" altLang="ja-JP" sz="2000" b="1">
                <a:ea typeface="MS PGothic" pitchFamily="34" charset="-128"/>
              </a:rPr>
              <a:t>L&gt;&gt;R</a:t>
            </a:r>
            <a:r>
              <a:rPr lang="en-US" altLang="ja-JP" sz="2000" i="0">
                <a:ea typeface="MS PGothic" pitchFamily="34" charset="-128"/>
              </a:rPr>
              <a:t>)</a:t>
            </a:r>
          </a:p>
        </p:txBody>
      </p:sp>
      <p:pic>
        <p:nvPicPr>
          <p:cNvPr id="370710" name="Picture 22" descr="figure-27-12"/>
          <p:cNvPicPr>
            <a:picLocks noGrp="1" noChangeAspect="1" noChangeArrowheads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848100" cy="205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 animBg="1"/>
      <p:bldP spid="370699" grpId="0"/>
      <p:bldP spid="370700" grpId="0" animBg="1"/>
      <p:bldP spid="370701" grpId="0" animBg="1"/>
      <p:bldP spid="370702" grpId="0"/>
      <p:bldP spid="3707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MS PGothic" pitchFamily="34" charset="-128"/>
              </a:rPr>
              <a:t>Solenoid’s </a:t>
            </a:r>
            <a:r>
              <a:rPr lang="en-US" altLang="ja-JP" i="1" smtClean="0">
                <a:ea typeface="MS PGothic" pitchFamily="34" charset="-128"/>
              </a:rPr>
              <a:t>B</a:t>
            </a:r>
            <a:r>
              <a:rPr lang="en-US" altLang="ja-JP" smtClean="0">
                <a:ea typeface="MS PGothic" pitchFamily="34" charset="-128"/>
              </a:rPr>
              <a:t> field synopsis</a:t>
            </a: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685800" y="1066800"/>
            <a:ext cx="4572000" cy="1844675"/>
            <a:chOff x="432" y="672"/>
            <a:chExt cx="2880" cy="1162"/>
          </a:xfrm>
        </p:grpSpPr>
        <p:sp>
          <p:nvSpPr>
            <p:cNvPr id="13317" name="Text Box 8"/>
            <p:cNvSpPr txBox="1">
              <a:spLocks noChangeArrowheads="1"/>
            </p:cNvSpPr>
            <p:nvPr/>
          </p:nvSpPr>
          <p:spPr bwMode="auto">
            <a:xfrm>
              <a:off x="2304" y="960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MS PGothic" pitchFamily="34" charset="-128"/>
                </a:rPr>
                <a:t>// to axis</a:t>
              </a:r>
            </a:p>
          </p:txBody>
        </p:sp>
        <p:sp>
          <p:nvSpPr>
            <p:cNvPr id="13318" name="Text Box 9"/>
            <p:cNvSpPr txBox="1">
              <a:spLocks noChangeArrowheads="1"/>
            </p:cNvSpPr>
            <p:nvPr/>
          </p:nvSpPr>
          <p:spPr bwMode="auto">
            <a:xfrm>
              <a:off x="432" y="672"/>
              <a:ext cx="192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ja-JP" altLang="en-US" sz="2000" dirty="0">
                  <a:ea typeface="MS PGothic" pitchFamily="34" charset="-128"/>
                </a:rPr>
                <a:t> </a:t>
              </a:r>
              <a:r>
                <a:rPr lang="en-US" altLang="ja-JP" sz="2000" b="1" dirty="0">
                  <a:solidFill>
                    <a:srgbClr val="FF0000"/>
                  </a:solidFill>
                  <a:ea typeface="MS PGothic" pitchFamily="34" charset="-128"/>
                </a:rPr>
                <a:t>Long</a:t>
              </a:r>
              <a:r>
                <a:rPr lang="en-US" altLang="ja-JP" sz="2000" dirty="0">
                  <a:solidFill>
                    <a:srgbClr val="FF0000"/>
                  </a:solidFill>
                  <a:ea typeface="MS PGothic" pitchFamily="34" charset="-128"/>
                </a:rPr>
                <a:t> </a:t>
              </a:r>
              <a:r>
                <a:rPr lang="en-US" altLang="ja-JP" sz="2000" dirty="0">
                  <a:ea typeface="MS PGothic" pitchFamily="34" charset="-128"/>
                </a:rPr>
                <a:t>solenoid (R&lt;&lt;L): 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000" dirty="0">
                  <a:ea typeface="MS PGothic" pitchFamily="34" charset="-128"/>
                </a:rPr>
                <a:t>  </a:t>
              </a:r>
              <a:r>
                <a:rPr lang="en-US" altLang="ja-JP" sz="2000" b="1" dirty="0">
                  <a:ea typeface="MS PGothic" pitchFamily="34" charset="-128"/>
                </a:rPr>
                <a:t>B inside solenoid</a:t>
              </a:r>
              <a:r>
                <a:rPr lang="en-US" altLang="ja-JP" sz="2000" dirty="0">
                  <a:ea typeface="MS PGothic" pitchFamily="34" charset="-128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000" dirty="0">
                  <a:ea typeface="MS PGothic" pitchFamily="34" charset="-128"/>
                </a:rPr>
                <a:t>  </a:t>
              </a:r>
              <a:r>
                <a:rPr lang="en-US" altLang="ja-JP" sz="2000" b="1" dirty="0">
                  <a:ea typeface="MS PGothic" pitchFamily="34" charset="-128"/>
                </a:rPr>
                <a:t>B outside solenoid</a:t>
              </a:r>
            </a:p>
          </p:txBody>
        </p:sp>
        <p:sp>
          <p:nvSpPr>
            <p:cNvPr id="13319" name="AutoShape 10"/>
            <p:cNvSpPr>
              <a:spLocks noChangeArrowheads="1"/>
            </p:cNvSpPr>
            <p:nvPr/>
          </p:nvSpPr>
          <p:spPr bwMode="auto">
            <a:xfrm>
              <a:off x="1920" y="105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0" name="AutoShape 11"/>
            <p:cNvSpPr>
              <a:spLocks noChangeArrowheads="1"/>
            </p:cNvSpPr>
            <p:nvPr/>
          </p:nvSpPr>
          <p:spPr bwMode="auto">
            <a:xfrm>
              <a:off x="1920" y="1344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2256" y="1296"/>
              <a:ext cx="10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MS PGothic" pitchFamily="34" charset="-128"/>
                </a:rPr>
                <a:t>nearly zero</a:t>
              </a:r>
            </a:p>
          </p:txBody>
        </p:sp>
        <p:sp>
          <p:nvSpPr>
            <p:cNvPr id="13322" name="Text Box 13"/>
            <p:cNvSpPr txBox="1">
              <a:spLocks noChangeArrowheads="1"/>
            </p:cNvSpPr>
            <p:nvPr/>
          </p:nvSpPr>
          <p:spPr bwMode="auto">
            <a:xfrm>
              <a:off x="816" y="158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MS PGothic" pitchFamily="34" charset="-128"/>
                </a:rPr>
                <a:t>(not very close to the ends or wires)</a:t>
              </a:r>
            </a:p>
          </p:txBody>
        </p:sp>
      </p:grpSp>
      <p:pic>
        <p:nvPicPr>
          <p:cNvPr id="13316" name="Picture 13" descr="F30_1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724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r>
              <a:rPr lang="en-US" altLang="en-US" sz="1500" smtClean="0">
                <a:solidFill>
                  <a:srgbClr val="FF0000"/>
                </a:solidFill>
              </a:rPr>
              <a:t>RHIC STAR Experiment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381000"/>
            <a:ext cx="9144000" cy="6248400"/>
            <a:chOff x="1008" y="432"/>
            <a:chExt cx="4752" cy="3360"/>
          </a:xfrm>
        </p:grpSpPr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2448" y="625"/>
              <a:ext cx="52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 i="0">
                  <a:solidFill>
                    <a:srgbClr val="FFFF00"/>
                  </a:solidFill>
                  <a:latin typeface="Helvetica" pitchFamily="34" charset="0"/>
                </a:rPr>
                <a:t>STAR</a:t>
              </a:r>
            </a:p>
          </p:txBody>
        </p:sp>
        <p:pic>
          <p:nvPicPr>
            <p:cNvPr id="14342" name="Picture 5"/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" t="18503" b="3085"/>
            <a:stretch>
              <a:fillRect/>
            </a:stretch>
          </p:blipFill>
          <p:spPr bwMode="auto">
            <a:xfrm>
              <a:off x="1008" y="432"/>
              <a:ext cx="4752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2614" name="Picture 6" descr="F30_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5839">
            <a:off x="3352800" y="2179638"/>
            <a:ext cx="43211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61" y="1390412"/>
            <a:ext cx="5288575" cy="3070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6881"/>
          <a:stretch/>
        </p:blipFill>
        <p:spPr>
          <a:xfrm>
            <a:off x="114186" y="1390412"/>
            <a:ext cx="3332597" cy="3070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286" y="4905375"/>
            <a:ext cx="8154390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40" dirty="0">
                <a:solidFill>
                  <a:schemeClr val="bg1"/>
                </a:solidFill>
              </a:rPr>
              <a:t>The </a:t>
            </a:r>
            <a:r>
              <a:rPr lang="en-US" sz="1340" b="1" dirty="0">
                <a:solidFill>
                  <a:srgbClr val="FF9900"/>
                </a:solidFill>
              </a:rPr>
              <a:t>Heavy-Ion experiments </a:t>
            </a:r>
            <a:r>
              <a:rPr lang="en-US" sz="1340" dirty="0">
                <a:solidFill>
                  <a:schemeClr val="bg1"/>
                </a:solidFill>
              </a:rPr>
              <a:t>at the Relativistic Heavy-Ion Collider (</a:t>
            </a:r>
            <a:r>
              <a:rPr lang="en-US" sz="1340" b="1" dirty="0">
                <a:solidFill>
                  <a:srgbClr val="FF9900"/>
                </a:solidFill>
              </a:rPr>
              <a:t>RHIC</a:t>
            </a:r>
            <a:r>
              <a:rPr lang="en-US" sz="1340" dirty="0">
                <a:solidFill>
                  <a:schemeClr val="bg1"/>
                </a:solidFill>
              </a:rPr>
              <a:t>) and the Large Hadron Collider (</a:t>
            </a:r>
            <a:r>
              <a:rPr lang="en-US" sz="1340" b="1" dirty="0">
                <a:solidFill>
                  <a:srgbClr val="FF9900"/>
                </a:solidFill>
              </a:rPr>
              <a:t>LHC</a:t>
            </a:r>
            <a:r>
              <a:rPr lang="en-US" sz="1340" dirty="0">
                <a:solidFill>
                  <a:schemeClr val="bg1"/>
                </a:solidFill>
              </a:rPr>
              <a:t>) study the Quark-Gluon-Plasma (</a:t>
            </a:r>
            <a:r>
              <a:rPr lang="en-US" sz="1340" b="1" dirty="0">
                <a:solidFill>
                  <a:srgbClr val="FF9900"/>
                </a:solidFill>
              </a:rPr>
              <a:t>QGP</a:t>
            </a:r>
            <a:r>
              <a:rPr lang="en-US" sz="1340" dirty="0">
                <a:solidFill>
                  <a:schemeClr val="bg1"/>
                </a:solidFill>
              </a:rPr>
              <a:t>), a soup of fundamental building blocks of the universe, thought to have existed a few microseconds after the “Big-Bang.”</a:t>
            </a:r>
          </a:p>
        </p:txBody>
      </p:sp>
    </p:spTree>
    <p:extLst>
      <p:ext uri="{BB962C8B-B14F-4D97-AF65-F5344CB8AC3E}">
        <p14:creationId xmlns:p14="http://schemas.microsoft.com/office/powerpoint/2010/main" val="25395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0" y="762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chemeClr val="accent2"/>
                </a:solidFill>
                <a:latin typeface="Arial" pitchFamily="34" charset="0"/>
              </a:rPr>
              <a:t>Assume:  Electrons make circular current loops</a:t>
            </a:r>
            <a:endParaRPr lang="en-US" altLang="en-US" b="1" i="1">
              <a:latin typeface="Arial" pitchFamily="34" charset="0"/>
            </a:endParaRPr>
          </a:p>
        </p:txBody>
      </p:sp>
      <p:pic>
        <p:nvPicPr>
          <p:cNvPr id="39938" name="Picture 3" descr="Fig17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2525"/>
            <a:ext cx="4241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546100" y="1903413"/>
          <a:ext cx="38735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" name="Equation" r:id="rId5" imgW="1714500" imgH="393700" progId="Equation.DSMT4">
                  <p:embed/>
                </p:oleObj>
              </mc:Choice>
              <mc:Fallback>
                <p:oleObj name="Equation" r:id="rId5" imgW="17145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903413"/>
                        <a:ext cx="38735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90538" y="2819400"/>
            <a:ext cx="299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(</a:t>
            </a:r>
            <a:r>
              <a:rPr lang="en-US" altLang="en-US" dirty="0" err="1" smtClean="0">
                <a:solidFill>
                  <a:schemeClr val="accent2"/>
                </a:solidFill>
              </a:rPr>
              <a:t>i</a:t>
            </a:r>
            <a:r>
              <a:rPr lang="en-US" altLang="en-US" dirty="0" err="1">
                <a:solidFill>
                  <a:schemeClr val="accent2"/>
                </a:solidFill>
              </a:rPr>
              <a:t>C</a:t>
            </a:r>
            <a:r>
              <a:rPr lang="en-US" altLang="en-US" dirty="0" err="1" smtClean="0">
                <a:solidFill>
                  <a:schemeClr val="accent2"/>
                </a:solidFill>
              </a:rPr>
              <a:t>licker</a:t>
            </a:r>
            <a:r>
              <a:rPr lang="en-US" altLang="en-US" dirty="0" smtClean="0">
                <a:solidFill>
                  <a:schemeClr val="accent2"/>
                </a:solidFill>
              </a:rPr>
              <a:t> Quiz: </a:t>
            </a:r>
          </a:p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What </a:t>
            </a:r>
            <a:r>
              <a:rPr lang="en-US" altLang="en-US" dirty="0">
                <a:solidFill>
                  <a:schemeClr val="accent2"/>
                </a:solidFill>
              </a:rPr>
              <a:t>is the direction</a:t>
            </a:r>
            <a:r>
              <a:rPr lang="en-US" altLang="en-US" dirty="0" smtClean="0">
                <a:solidFill>
                  <a:schemeClr val="accent2"/>
                </a:solidFill>
              </a:rPr>
              <a:t>?)</a:t>
            </a:r>
            <a:endParaRPr lang="en-US" altLang="en-US" dirty="0"/>
          </a:p>
        </p:txBody>
      </p:sp>
      <p:sp>
        <p:nvSpPr>
          <p:cNvPr id="3994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Atomic Structure of Magnets</a:t>
            </a:r>
          </a:p>
        </p:txBody>
      </p:sp>
      <p:sp>
        <p:nvSpPr>
          <p:cNvPr id="39942" name="TextBox 21"/>
          <p:cNvSpPr txBox="1">
            <a:spLocks noChangeArrowheads="1"/>
          </p:cNvSpPr>
          <p:nvPr/>
        </p:nvSpPr>
        <p:spPr bwMode="auto">
          <a:xfrm>
            <a:off x="6477000" y="1812925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Electrons</a:t>
            </a:r>
          </a:p>
        </p:txBody>
      </p: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>
            <a:off x="0" y="1293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0" y="3413125"/>
            <a:ext cx="4038600" cy="1757363"/>
            <a:chOff x="4572000" y="3413125"/>
            <a:chExt cx="4038600" cy="1756807"/>
          </a:xfrm>
        </p:grpSpPr>
        <p:grpSp>
          <p:nvGrpSpPr>
            <p:cNvPr id="39945" name="Group 5"/>
            <p:cNvGrpSpPr>
              <a:grpSpLocks/>
            </p:cNvGrpSpPr>
            <p:nvPr/>
          </p:nvGrpSpPr>
          <p:grpSpPr bwMode="auto">
            <a:xfrm>
              <a:off x="4572000" y="3413125"/>
              <a:ext cx="4038600" cy="0"/>
              <a:chOff x="4572000" y="3413125"/>
              <a:chExt cx="4038600" cy="0"/>
            </a:xfrm>
          </p:grpSpPr>
          <p:sp>
            <p:nvSpPr>
              <p:cNvPr id="39947" name="Line 6"/>
              <p:cNvSpPr>
                <a:spLocks noChangeShapeType="1"/>
              </p:cNvSpPr>
              <p:nvPr/>
            </p:nvSpPr>
            <p:spPr bwMode="auto">
              <a:xfrm flipH="1">
                <a:off x="4572000" y="3413125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8" name="Line 7"/>
              <p:cNvSpPr>
                <a:spLocks noChangeShapeType="1"/>
              </p:cNvSpPr>
              <p:nvPr/>
            </p:nvSpPr>
            <p:spPr bwMode="auto">
              <a:xfrm flipH="1">
                <a:off x="8229600" y="3413125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38800" y="4800161"/>
              <a:ext cx="2224088" cy="36977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ＭＳ Ｐゴシック" charset="0"/>
                  <a:cs typeface="ＭＳ Ｐゴシック" charset="0"/>
                </a:rPr>
                <a:t>These are electrons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46100" y="3556707"/>
            <a:ext cx="3492500" cy="147732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Left </a:t>
            </a:r>
          </a:p>
          <a:p>
            <a:pPr marL="342900" indent="-342900">
              <a:buAutoNum type="alphaUcPeriod"/>
            </a:pP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Right</a:t>
            </a:r>
          </a:p>
          <a:p>
            <a:pPr marL="342900" indent="-342900">
              <a:buAutoNum type="alphaUcPeriod"/>
            </a:pP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Up</a:t>
            </a:r>
          </a:p>
          <a:p>
            <a:pPr marL="342900" indent="-342900">
              <a:buAutoNum type="alphaUcPeriod"/>
            </a:pP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Down</a:t>
            </a:r>
          </a:p>
          <a:p>
            <a:pPr marL="342900" indent="-342900">
              <a:buAutoNum type="alphaUcPeriod"/>
            </a:pP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Zero B field. </a:t>
            </a:r>
            <a:endParaRPr lang="en-US" sz="1800" dirty="0">
              <a:solidFill>
                <a:srgbClr val="0033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0" y="762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chemeClr val="accent2"/>
                </a:solidFill>
                <a:latin typeface="Arial" pitchFamily="34" charset="0"/>
              </a:rPr>
              <a:t>Assume:  Electrons make circular current loops</a:t>
            </a:r>
            <a:endParaRPr lang="en-US" altLang="en-US" b="1" i="1">
              <a:latin typeface="Arial" pitchFamily="34" charset="0"/>
            </a:endParaRPr>
          </a:p>
        </p:txBody>
      </p:sp>
      <p:pic>
        <p:nvPicPr>
          <p:cNvPr id="41986" name="Picture 3" descr="Fig17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2525"/>
            <a:ext cx="4241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546100" y="1903413"/>
          <a:ext cx="38735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2" name="Equation" r:id="rId5" imgW="1714500" imgH="393700" progId="Equation.DSMT4">
                  <p:embed/>
                </p:oleObj>
              </mc:Choice>
              <mc:Fallback>
                <p:oleObj name="Equation" r:id="rId5" imgW="17145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903413"/>
                        <a:ext cx="38735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4572000" y="3413125"/>
            <a:ext cx="4038600" cy="0"/>
            <a:chOff x="4572000" y="3413125"/>
            <a:chExt cx="4038600" cy="0"/>
          </a:xfrm>
        </p:grpSpPr>
        <p:sp>
          <p:nvSpPr>
            <p:cNvPr id="42005" name="Line 6"/>
            <p:cNvSpPr>
              <a:spLocks noChangeShapeType="1"/>
            </p:cNvSpPr>
            <p:nvPr/>
          </p:nvSpPr>
          <p:spPr bwMode="auto">
            <a:xfrm flipH="1">
              <a:off x="4572000" y="3413125"/>
              <a:ext cx="381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7"/>
            <p:cNvSpPr>
              <a:spLocks noChangeShapeType="1"/>
            </p:cNvSpPr>
            <p:nvPr/>
          </p:nvSpPr>
          <p:spPr bwMode="auto">
            <a:xfrm flipH="1">
              <a:off x="8229600" y="3413125"/>
              <a:ext cx="381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5410200" y="4327525"/>
            <a:ext cx="2792413" cy="473075"/>
            <a:chOff x="3408" y="2544"/>
            <a:chExt cx="1759" cy="298"/>
          </a:xfrm>
        </p:grpSpPr>
        <p:sp>
          <p:nvSpPr>
            <p:cNvPr id="42001" name="Rectangle 9"/>
            <p:cNvSpPr>
              <a:spLocks noChangeArrowheads="1"/>
            </p:cNvSpPr>
            <p:nvPr/>
          </p:nvSpPr>
          <p:spPr bwMode="auto">
            <a:xfrm>
              <a:off x="4944" y="254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CC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42002" name="Rectangle 10"/>
            <p:cNvSpPr>
              <a:spLocks noChangeArrowheads="1"/>
            </p:cNvSpPr>
            <p:nvPr/>
          </p:nvSpPr>
          <p:spPr bwMode="auto">
            <a:xfrm>
              <a:off x="3408" y="2592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accent2"/>
                  </a:solidFill>
                  <a:latin typeface="Arial" pitchFamily="34" charset="0"/>
                </a:rPr>
                <a:t>N</a:t>
              </a:r>
            </a:p>
          </p:txBody>
        </p:sp>
        <p:sp>
          <p:nvSpPr>
            <p:cNvPr id="42003" name="Rectangle 11"/>
            <p:cNvSpPr>
              <a:spLocks noChangeArrowheads="1"/>
            </p:cNvSpPr>
            <p:nvPr/>
          </p:nvSpPr>
          <p:spPr bwMode="auto">
            <a:xfrm>
              <a:off x="3792" y="2640"/>
              <a:ext cx="528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04" name="Rectangle 12"/>
            <p:cNvSpPr>
              <a:spLocks noChangeArrowheads="1"/>
            </p:cNvSpPr>
            <p:nvPr/>
          </p:nvSpPr>
          <p:spPr bwMode="auto">
            <a:xfrm>
              <a:off x="4320" y="2640"/>
              <a:ext cx="528" cy="14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355600" y="3810000"/>
            <a:ext cx="497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is the average current </a:t>
            </a:r>
            <a:r>
              <a:rPr lang="en-US" altLang="en-US" i="1">
                <a:solidFill>
                  <a:schemeClr val="accent2"/>
                </a:solidFill>
              </a:rPr>
              <a:t>I</a:t>
            </a:r>
            <a:r>
              <a:rPr lang="en-US" altLang="en-US">
                <a:solidFill>
                  <a:schemeClr val="accent2"/>
                </a:solidFill>
              </a:rPr>
              <a:t> per loop?</a:t>
            </a:r>
            <a:endParaRPr lang="en-US" altLang="en-US"/>
          </a:p>
        </p:txBody>
      </p:sp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838200" y="4343400"/>
            <a:ext cx="316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i="1"/>
              <a:t>current=charge/second:</a:t>
            </a:r>
          </a:p>
        </p:txBody>
      </p:sp>
      <p:graphicFrame>
        <p:nvGraphicFramePr>
          <p:cNvPr id="41992" name="Object 3"/>
          <p:cNvGraphicFramePr>
            <a:graphicFrameLocks noChangeAspect="1"/>
          </p:cNvGraphicFramePr>
          <p:nvPr/>
        </p:nvGraphicFramePr>
        <p:xfrm>
          <a:off x="4021138" y="4189413"/>
          <a:ext cx="7413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3" name="Equation" r:id="rId7" imgW="368300" imgH="393700" progId="Equation.DSMT4">
                  <p:embed/>
                </p:oleObj>
              </mc:Choice>
              <mc:Fallback>
                <p:oleObj name="Equation" r:id="rId7" imgW="3683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4189413"/>
                        <a:ext cx="7413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4"/>
          <p:cNvGraphicFramePr>
            <a:graphicFrameLocks noChangeAspect="1"/>
          </p:cNvGraphicFramePr>
          <p:nvPr/>
        </p:nvGraphicFramePr>
        <p:xfrm>
          <a:off x="800100" y="4905375"/>
          <a:ext cx="12223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4" name="Equation" r:id="rId9" imgW="609600" imgH="393700" progId="Equation.DSMT4">
                  <p:embed/>
                </p:oleObj>
              </mc:Choice>
              <mc:Fallback>
                <p:oleObj name="Equation" r:id="rId9" imgW="6096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905375"/>
                        <a:ext cx="122237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Line 17"/>
          <p:cNvSpPr>
            <a:spLocks noChangeShapeType="1"/>
          </p:cNvSpPr>
          <p:nvPr/>
        </p:nvSpPr>
        <p:spPr bwMode="auto">
          <a:xfrm>
            <a:off x="2209800" y="5287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995" name="Object 5"/>
          <p:cNvGraphicFramePr>
            <a:graphicFrameLocks noChangeAspect="1"/>
          </p:cNvGraphicFramePr>
          <p:nvPr/>
        </p:nvGraphicFramePr>
        <p:xfrm>
          <a:off x="2895600" y="4876800"/>
          <a:ext cx="11207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5" name="Equation" r:id="rId11" imgW="558800" imgH="393700" progId="Equation.3">
                  <p:embed/>
                </p:oleObj>
              </mc:Choice>
              <mc:Fallback>
                <p:oleObj name="Equation" r:id="rId11" imgW="5588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76800"/>
                        <a:ext cx="11207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6"/>
          <p:cNvGraphicFramePr>
            <a:graphicFrameLocks noChangeAspect="1"/>
          </p:cNvGraphicFramePr>
          <p:nvPr/>
        </p:nvGraphicFramePr>
        <p:xfrm>
          <a:off x="762000" y="5715000"/>
          <a:ext cx="27035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6" name="Equation" r:id="rId13" imgW="1346200" imgH="393700" progId="Equation.3">
                  <p:embed/>
                </p:oleObj>
              </mc:Choice>
              <mc:Fallback>
                <p:oleObj name="Equation" r:id="rId13" imgW="13462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0"/>
                        <a:ext cx="27035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Atomic Structure of Magnets</a:t>
            </a:r>
          </a:p>
        </p:txBody>
      </p:sp>
      <p:sp>
        <p:nvSpPr>
          <p:cNvPr id="41998" name="TextBox 21"/>
          <p:cNvSpPr txBox="1">
            <a:spLocks noChangeArrowheads="1"/>
          </p:cNvSpPr>
          <p:nvPr/>
        </p:nvSpPr>
        <p:spPr bwMode="auto">
          <a:xfrm>
            <a:off x="6477000" y="1812925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Electrons</a:t>
            </a:r>
          </a:p>
        </p:txBody>
      </p: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>
            <a:off x="0" y="1293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42000" name="Text Box 5"/>
          <p:cNvSpPr txBox="1">
            <a:spLocks noChangeArrowheads="1"/>
          </p:cNvSpPr>
          <p:nvPr/>
        </p:nvSpPr>
        <p:spPr bwMode="auto">
          <a:xfrm>
            <a:off x="490538" y="2819400"/>
            <a:ext cx="286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is the direction?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Object 2"/>
          <p:cNvGraphicFramePr>
            <a:graphicFrameLocks noChangeAspect="1"/>
          </p:cNvGraphicFramePr>
          <p:nvPr/>
        </p:nvGraphicFramePr>
        <p:xfrm>
          <a:off x="2743200" y="1219200"/>
          <a:ext cx="13271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1" name="Equation" r:id="rId4" imgW="660400" imgH="393700" progId="Equation.3">
                  <p:embed/>
                </p:oleObj>
              </mc:Choice>
              <mc:Fallback>
                <p:oleObj name="Equation" r:id="rId4" imgW="6604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9200"/>
                        <a:ext cx="13271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533400" y="2557463"/>
            <a:ext cx="442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Angular Momentum is Quantized:</a:t>
            </a:r>
            <a:endParaRPr lang="en-US" altLang="en-US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533400" y="3243263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Orbital angular momentum:</a:t>
            </a:r>
            <a:endParaRPr lang="en-US" altLang="en-US"/>
          </a:p>
        </p:txBody>
      </p:sp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4191000" y="3319463"/>
          <a:ext cx="1146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2" name="Equation" r:id="rId6" imgW="571500" imgH="165100" progId="Equation.DSMT4">
                  <p:embed/>
                </p:oleObj>
              </mc:Choice>
              <mc:Fallback>
                <p:oleObj name="Equation" r:id="rId6" imgW="571500" imgH="165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19463"/>
                        <a:ext cx="11461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7" name="Picture 7" descr="Fig17"/>
          <p:cNvPicPr>
            <a:picLocks noChangeAspect="1" noChangeArrowheads="1"/>
          </p:cNvPicPr>
          <p:nvPr/>
        </p:nvPicPr>
        <p:blipFill>
          <a:blip r:embed="rId8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25713"/>
            <a:ext cx="2438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8" name="Object 4"/>
          <p:cNvGraphicFramePr>
            <a:graphicFrameLocks noChangeAspect="1"/>
          </p:cNvGraphicFramePr>
          <p:nvPr/>
        </p:nvGraphicFramePr>
        <p:xfrm>
          <a:off x="1371600" y="3776663"/>
          <a:ext cx="38004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3" name="Equation" r:id="rId9" imgW="1892300" imgH="393700" progId="Equation.DSMT4">
                  <p:embed/>
                </p:oleObj>
              </mc:Choice>
              <mc:Fallback>
                <p:oleObj name="Equation" r:id="rId9" imgW="18923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76663"/>
                        <a:ext cx="38004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533400" y="4767263"/>
            <a:ext cx="463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Quantum mechanics:</a:t>
            </a:r>
            <a:r>
              <a:rPr lang="en-US" altLang="en-US"/>
              <a:t> </a:t>
            </a:r>
            <a:r>
              <a:rPr lang="en-US" altLang="en-US" i="1"/>
              <a:t>L</a:t>
            </a:r>
            <a:r>
              <a:rPr lang="en-US" altLang="en-US"/>
              <a:t> is quantized:</a:t>
            </a:r>
          </a:p>
        </p:txBody>
      </p:sp>
      <p:graphicFrame>
        <p:nvGraphicFramePr>
          <p:cNvPr id="440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36418"/>
              </p:ext>
            </p:extLst>
          </p:nvPr>
        </p:nvGraphicFramePr>
        <p:xfrm>
          <a:off x="1077913" y="5262563"/>
          <a:ext cx="43307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4" name="Equation" r:id="rId11" imgW="2158920" imgH="253800" progId="Equation.3">
                  <p:embed/>
                </p:oleObj>
              </mc:Choice>
              <mc:Fallback>
                <p:oleObj name="Equation" r:id="rId11" imgW="21589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262563"/>
                        <a:ext cx="43307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Atomic Structure of Magnets</a:t>
            </a: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0" y="21320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44045" name="Text Box 2"/>
          <p:cNvSpPr txBox="1">
            <a:spLocks noChangeArrowheads="1"/>
          </p:cNvSpPr>
          <p:nvPr/>
        </p:nvSpPr>
        <p:spPr bwMode="auto">
          <a:xfrm>
            <a:off x="0" y="762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chemeClr val="accent2"/>
                </a:solidFill>
                <a:latin typeface="Arial" pitchFamily="34" charset="0"/>
              </a:rPr>
              <a:t>Assume:  Electrons make circular current loops</a:t>
            </a:r>
            <a:endParaRPr lang="en-US" altLang="en-US" b="1" i="1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1382713"/>
            <a:ext cx="2959100" cy="36988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 b="1">
                <a:solidFill>
                  <a:srgbClr val="CC0000"/>
                </a:solidFill>
                <a:latin typeface="+mj-lt"/>
                <a:ea typeface="+mn-ea"/>
              </a:rPr>
              <a:t>Dipole Moment of 1 Atom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atom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798638"/>
            <a:ext cx="22177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4" descr="Atom-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798638"/>
            <a:ext cx="22177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714375" y="2133600"/>
            <a:ext cx="5110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Fuzzy electron cloud.  </a:t>
            </a: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Shapes are set by "spherical harmonics"</a:t>
            </a:r>
            <a:endParaRPr lang="en-US" altLang="en-US" dirty="0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714375" y="3657600"/>
            <a:ext cx="5121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/>
              <a:t>Spherically symmetric cloud (</a:t>
            </a:r>
            <a:r>
              <a:rPr lang="en-US" altLang="en-US" dirty="0" smtClean="0"/>
              <a:t>s-orbital, i.e. l = 0)</a:t>
            </a:r>
            <a:r>
              <a:rPr lang="en-US" altLang="en-US" dirty="0"/>
              <a:t> </a:t>
            </a:r>
            <a:r>
              <a:rPr lang="en-US" altLang="en-US" dirty="0" smtClean="0"/>
              <a:t>has </a:t>
            </a:r>
            <a:r>
              <a:rPr lang="en-US" altLang="en-US" dirty="0"/>
              <a:t>no </a:t>
            </a:r>
            <a:r>
              <a:rPr lang="en-US" altLang="en-US" i="1" dirty="0">
                <a:sym typeface="Symbol" pitchFamily="18" charset="2"/>
              </a:rPr>
              <a:t></a:t>
            </a:r>
            <a:endParaRPr lang="en-US" altLang="en-US" i="1" dirty="0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714375" y="4606925"/>
            <a:ext cx="80295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Only non spherically symmetric orbitals (p, d, f) contribute to </a:t>
            </a:r>
            <a:r>
              <a:rPr lang="en-US" altLang="en-US" i="1">
                <a:sym typeface="Symbol" pitchFamily="18" charset="2"/>
              </a:rPr>
              <a:t></a:t>
            </a:r>
            <a:r>
              <a:rPr lang="en-US" altLang="en-US"/>
              <a:t> </a:t>
            </a: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714375" y="5410200"/>
            <a:ext cx="818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/>
              <a:t>There is more than 1 electron in an </a:t>
            </a:r>
            <a:r>
              <a:rPr lang="en-US" altLang="en-US" dirty="0" smtClean="0"/>
              <a:t>atom (except hydrogen atom)</a:t>
            </a:r>
            <a:endParaRPr lang="en-US" altLang="en-US" dirty="0"/>
          </a:p>
        </p:txBody>
      </p:sp>
      <p:sp>
        <p:nvSpPr>
          <p:cNvPr id="4608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Quantum Magnetism</a:t>
            </a:r>
          </a:p>
        </p:txBody>
      </p:sp>
      <p:cxnSp>
        <p:nvCxnSpPr>
          <p:cNvPr id="10" name="Straight Connector 6"/>
          <p:cNvCxnSpPr>
            <a:cxnSpLocks noChangeShapeType="1"/>
          </p:cNvCxnSpPr>
          <p:nvPr/>
        </p:nvCxnSpPr>
        <p:spPr bwMode="auto">
          <a:xfrm>
            <a:off x="0" y="1219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2057400" y="762000"/>
            <a:ext cx="4997450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 b="1" i="1">
                <a:solidFill>
                  <a:srgbClr val="0033CC"/>
                </a:solidFill>
                <a:latin typeface="+mj-lt"/>
                <a:ea typeface="+mn-ea"/>
              </a:rPr>
              <a:t>Magnetic Moment = Orbital Motion + "Spin"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363" y="1524000"/>
            <a:ext cx="2713037" cy="4302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200" b="1">
                <a:solidFill>
                  <a:srgbClr val="CC0000"/>
                </a:solidFill>
                <a:latin typeface="+mj-lt"/>
                <a:ea typeface="+mn-ea"/>
              </a:rPr>
              <a:t>ORBITAL MOTION: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10"/>
          <p:cNvGrpSpPr>
            <a:grpSpLocks/>
          </p:cNvGrpSpPr>
          <p:nvPr/>
        </p:nvGrpSpPr>
        <p:grpSpPr bwMode="auto">
          <a:xfrm>
            <a:off x="441325" y="2225675"/>
            <a:ext cx="8245475" cy="4022725"/>
            <a:chOff x="441325" y="2403475"/>
            <a:chExt cx="8245475" cy="4022725"/>
          </a:xfrm>
        </p:grpSpPr>
        <p:sp>
          <p:nvSpPr>
            <p:cNvPr id="48135" name="Text Box 4"/>
            <p:cNvSpPr txBox="1">
              <a:spLocks noChangeArrowheads="1"/>
            </p:cNvSpPr>
            <p:nvPr/>
          </p:nvSpPr>
          <p:spPr bwMode="auto">
            <a:xfrm>
              <a:off x="441325" y="2403475"/>
              <a:ext cx="43084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Electron acts like spinning charge</a:t>
              </a:r>
            </a:p>
            <a:p>
              <a:pPr eaLnBrk="1" hangingPunct="1"/>
              <a:r>
                <a:rPr lang="en-US" altLang="en-US"/>
                <a:t>	- contributes to </a:t>
              </a:r>
              <a:r>
                <a:rPr lang="en-US" altLang="en-US" i="1">
                  <a:sym typeface="Symbol" pitchFamily="18" charset="2"/>
                </a:rPr>
                <a:t></a:t>
              </a:r>
              <a:endParaRPr lang="en-US" altLang="en-US">
                <a:sym typeface="Symbol" pitchFamily="18" charset="2"/>
              </a:endParaRPr>
            </a:p>
          </p:txBody>
        </p:sp>
        <p:sp>
          <p:nvSpPr>
            <p:cNvPr id="48136" name="Text Box 5"/>
            <p:cNvSpPr txBox="1">
              <a:spLocks noChangeArrowheads="1"/>
            </p:cNvSpPr>
            <p:nvPr/>
          </p:nvSpPr>
          <p:spPr bwMode="auto">
            <a:xfrm>
              <a:off x="441325" y="3352800"/>
              <a:ext cx="82454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Electron spin contribution to </a:t>
              </a:r>
              <a:r>
                <a:rPr lang="en-US" altLang="en-US" i="1">
                  <a:solidFill>
                    <a:schemeClr val="accent2"/>
                  </a:solidFill>
                  <a:sym typeface="Symbol" pitchFamily="18" charset="2"/>
                </a:rPr>
                <a:t> </a:t>
              </a:r>
              <a:r>
                <a:rPr lang="en-US" altLang="en-US">
                  <a:solidFill>
                    <a:schemeClr val="accent2"/>
                  </a:solidFill>
                  <a:sym typeface="Symbol" pitchFamily="18" charset="2"/>
                </a:rPr>
                <a:t> is of the same order as one due to orbital momentum</a:t>
              </a:r>
              <a:endParaRPr lang="en-US" altLang="en-US" i="1">
                <a:sym typeface="Symbol" pitchFamily="18" charset="2"/>
              </a:endParaRPr>
            </a:p>
          </p:txBody>
        </p:sp>
        <p:sp>
          <p:nvSpPr>
            <p:cNvPr id="48137" name="Text Box 6"/>
            <p:cNvSpPr txBox="1">
              <a:spLocks noChangeArrowheads="1"/>
            </p:cNvSpPr>
            <p:nvPr/>
          </p:nvSpPr>
          <p:spPr bwMode="auto">
            <a:xfrm>
              <a:off x="457200" y="4419600"/>
              <a:ext cx="8229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dirty="0" smtClean="0"/>
                <a:t>proton </a:t>
              </a:r>
              <a:r>
                <a:rPr lang="en-US" altLang="en-US" dirty="0"/>
                <a:t>in nucleus also have spin but their </a:t>
              </a:r>
              <a:r>
                <a:rPr lang="en-US" altLang="en-US" i="1" dirty="0">
                  <a:sym typeface="Symbol" pitchFamily="18" charset="2"/>
                </a:rPr>
                <a:t></a:t>
              </a:r>
              <a:r>
                <a:rPr lang="ja-JP" altLang="en-US" dirty="0">
                  <a:sym typeface="Symbol" pitchFamily="18" charset="2"/>
                </a:rPr>
                <a:t>‘</a:t>
              </a:r>
              <a:r>
                <a:rPr lang="en-US" altLang="ja-JP" dirty="0">
                  <a:sym typeface="Symbol" pitchFamily="18" charset="2"/>
                </a:rPr>
                <a:t>s are much smaller than for electron </a:t>
              </a:r>
            </a:p>
            <a:p>
              <a:pPr eaLnBrk="1" hangingPunct="1"/>
              <a:r>
                <a:rPr lang="en-US" altLang="en-US" dirty="0">
                  <a:sym typeface="Symbol" pitchFamily="18" charset="2"/>
                </a:rPr>
                <a:t>	</a:t>
              </a:r>
              <a:r>
                <a:rPr lang="en-US" altLang="en-US" dirty="0" smtClean="0">
                  <a:solidFill>
                    <a:schemeClr val="accent2"/>
                  </a:solidFill>
                  <a:sym typeface="Symbol" pitchFamily="18" charset="2"/>
                </a:rPr>
                <a:t>angular </a:t>
              </a:r>
              <a:r>
                <a:rPr lang="en-US" altLang="en-US" dirty="0">
                  <a:solidFill>
                    <a:schemeClr val="accent2"/>
                  </a:solidFill>
                  <a:sym typeface="Symbol" pitchFamily="18" charset="2"/>
                </a:rPr>
                <a:t>momentum:</a:t>
              </a:r>
              <a:endParaRPr lang="en-US" altLang="en-US" i="1" dirty="0">
                <a:sym typeface="Symbol" pitchFamily="18" charset="2"/>
              </a:endParaRPr>
            </a:p>
          </p:txBody>
        </p:sp>
        <p:graphicFrame>
          <p:nvGraphicFramePr>
            <p:cNvPr id="481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820171"/>
                </p:ext>
              </p:extLst>
            </p:nvPr>
          </p:nvGraphicFramePr>
          <p:xfrm>
            <a:off x="4711700" y="4953000"/>
            <a:ext cx="1350963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1" name="Equation" r:id="rId4" imgW="672840" imgH="393480" progId="Equation.3">
                    <p:embed/>
                  </p:oleObj>
                </mc:Choice>
                <mc:Fallback>
                  <p:oleObj name="Equation" r:id="rId4" imgW="67284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1700" y="4953000"/>
                          <a:ext cx="1350963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9" name="Text Box 8"/>
            <p:cNvSpPr txBox="1">
              <a:spLocks noChangeArrowheads="1"/>
            </p:cNvSpPr>
            <p:nvPr/>
          </p:nvSpPr>
          <p:spPr bwMode="auto">
            <a:xfrm>
              <a:off x="457200" y="5937250"/>
              <a:ext cx="36195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NMR, MRI – use nuclear </a:t>
              </a:r>
              <a:r>
                <a:rPr lang="en-US" altLang="en-US" i="1">
                  <a:solidFill>
                    <a:srgbClr val="008000"/>
                  </a:solidFill>
                  <a:sym typeface="Symbol" pitchFamily="18" charset="2"/>
                </a:rPr>
                <a:t></a:t>
              </a:r>
              <a:r>
                <a:rPr lang="en-US" altLang="en-US"/>
                <a:t> </a:t>
              </a:r>
            </a:p>
          </p:txBody>
        </p:sp>
      </p:grpSp>
      <p:sp>
        <p:nvSpPr>
          <p:cNvPr id="48130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Quantum Magnetism</a:t>
            </a:r>
          </a:p>
        </p:txBody>
      </p:sp>
      <p:pic>
        <p:nvPicPr>
          <p:cNvPr id="4813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8321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6"/>
          <p:cNvCxnSpPr>
            <a:cxnSpLocks noChangeShapeType="1"/>
          </p:cNvCxnSpPr>
          <p:nvPr/>
        </p:nvCxnSpPr>
        <p:spPr bwMode="auto">
          <a:xfrm>
            <a:off x="0" y="1219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2057400" y="762000"/>
            <a:ext cx="4997450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 b="1" i="1">
                <a:solidFill>
                  <a:srgbClr val="0033CC"/>
                </a:solidFill>
                <a:latin typeface="+mj-lt"/>
                <a:ea typeface="+mn-ea"/>
              </a:rPr>
              <a:t>Magnetic Moment = Orbital Motion + "Spin"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363" y="1524000"/>
            <a:ext cx="936625" cy="4302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200" b="1">
                <a:solidFill>
                  <a:srgbClr val="CC0000"/>
                </a:solidFill>
                <a:latin typeface="+mj-lt"/>
                <a:ea typeface="+mn-ea"/>
              </a:rPr>
              <a:t>SPIN: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Magnetic Field of a Straight Wire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600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5410200" y="801688"/>
            <a:ext cx="1865313" cy="64611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B in the </a:t>
            </a:r>
          </a:p>
          <a:p>
            <a:pPr indent="228600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bisecting plane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68613" y="1981200"/>
            <a:ext cx="3238500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Which direction does B point?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819400" y="4038600"/>
            <a:ext cx="4670425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Will the y axis look different from the x axis?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514600" y="4495800"/>
            <a:ext cx="5562600" cy="2163763"/>
            <a:chOff x="2514600" y="4495800"/>
            <a:chExt cx="5562669" cy="2163128"/>
          </a:xfrm>
        </p:grpSpPr>
        <p:sp>
          <p:nvSpPr>
            <p:cNvPr id="80" name="Rectangle 79"/>
            <p:cNvSpPr/>
            <p:nvPr/>
          </p:nvSpPr>
          <p:spPr bwMode="auto">
            <a:xfrm>
              <a:off x="2514600" y="5257576"/>
              <a:ext cx="4114851" cy="1295020"/>
            </a:xfrm>
            <a:prstGeom prst="rect">
              <a:avLst/>
            </a:prstGeom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6654" name="TextBox 80"/>
            <p:cNvSpPr txBox="1">
              <a:spLocks noChangeArrowheads="1"/>
            </p:cNvSpPr>
            <p:nvPr/>
          </p:nvSpPr>
          <p:spPr bwMode="auto">
            <a:xfrm>
              <a:off x="6456292" y="5181600"/>
              <a:ext cx="162097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CC0000"/>
                  </a:solidFill>
                  <a:latin typeface="Arial" pitchFamily="34" charset="0"/>
                </a:rPr>
                <a:t>B of a Long</a:t>
              </a:r>
            </a:p>
            <a:p>
              <a:pPr eaLnBrk="1" hangingPunct="1"/>
              <a:r>
                <a:rPr lang="en-US" altLang="en-US" sz="1800" b="1">
                  <a:solidFill>
                    <a:srgbClr val="CC0000"/>
                  </a:solidFill>
                  <a:latin typeface="Arial" pitchFamily="34" charset="0"/>
                </a:rPr>
                <a:t>Straight Wire</a:t>
              </a:r>
            </a:p>
            <a:p>
              <a:pPr eaLnBrk="1" hangingPunct="1"/>
              <a:endParaRPr lang="en-US" altLang="en-US" sz="1800" b="1">
                <a:solidFill>
                  <a:srgbClr val="CC0000"/>
                </a:solidFill>
                <a:latin typeface="Arial" pitchFamily="34" charset="0"/>
              </a:endParaRPr>
            </a:p>
            <a:p>
              <a:pPr eaLnBrk="1" hangingPunct="1"/>
              <a:r>
                <a:rPr lang="en-US" altLang="en-US" sz="1800">
                  <a:solidFill>
                    <a:srgbClr val="CC0000"/>
                  </a:solidFill>
                  <a:latin typeface="Arial" pitchFamily="34" charset="0"/>
                </a:rPr>
                <a:t>(Cylindrical </a:t>
              </a:r>
            </a:p>
            <a:p>
              <a:pPr eaLnBrk="1" hangingPunct="1"/>
              <a:r>
                <a:rPr lang="en-US" altLang="en-US" sz="1800">
                  <a:solidFill>
                    <a:srgbClr val="CC0000"/>
                  </a:solidFill>
                  <a:latin typeface="Arial" pitchFamily="34" charset="0"/>
                </a:rPr>
                <a:t>Coordinates)</a:t>
              </a:r>
              <a:endParaRPr lang="en-US" altLang="en-US" sz="1800" b="1">
                <a:solidFill>
                  <a:srgbClr val="CC0000"/>
                </a:solidFill>
                <a:latin typeface="Arial" pitchFamily="34" charset="0"/>
              </a:endParaRPr>
            </a:p>
          </p:txBody>
        </p:sp>
        <p:sp>
          <p:nvSpPr>
            <p:cNvPr id="26655" name="TextBox 89"/>
            <p:cNvSpPr txBox="1">
              <a:spLocks noChangeArrowheads="1"/>
            </p:cNvSpPr>
            <p:nvPr/>
          </p:nvSpPr>
          <p:spPr bwMode="auto">
            <a:xfrm>
              <a:off x="3429011" y="4495800"/>
              <a:ext cx="285277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33CC"/>
                  </a:solidFill>
                  <a:latin typeface="Arial" pitchFamily="34" charset="0"/>
                </a:rPr>
                <a:t>No, so we can trade x </a:t>
              </a:r>
              <a:r>
                <a:rPr lang="en-US" altLang="en-US" sz="1800">
                  <a:solidFill>
                    <a:srgbClr val="0033CC"/>
                  </a:solidFill>
                  <a:latin typeface="Arial" pitchFamily="34" charset="0"/>
                  <a:sym typeface="Wingdings" pitchFamily="2" charset="2"/>
                </a:rPr>
                <a:t> r</a:t>
              </a:r>
              <a:endParaRPr lang="en-US" altLang="en-US" sz="180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pic>
          <p:nvPicPr>
            <p:cNvPr id="26656" name="Picture 4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486400"/>
              <a:ext cx="36957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1" name="Picture 4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717550"/>
            <a:ext cx="35448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98100" y="3441700"/>
            <a:ext cx="184150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  <a:latin typeface="Arial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68300" y="1646238"/>
            <a:ext cx="6716713" cy="3571875"/>
            <a:chOff x="368234" y="1646238"/>
            <a:chExt cx="6716779" cy="3572093"/>
          </a:xfrm>
        </p:grpSpPr>
        <p:grpSp>
          <p:nvGrpSpPr>
            <p:cNvPr id="26634" name="Group 5"/>
            <p:cNvGrpSpPr>
              <a:grpSpLocks/>
            </p:cNvGrpSpPr>
            <p:nvPr/>
          </p:nvGrpSpPr>
          <p:grpSpPr bwMode="auto">
            <a:xfrm>
              <a:off x="368234" y="1646238"/>
              <a:ext cx="6716779" cy="2743200"/>
              <a:chOff x="368234" y="1646238"/>
              <a:chExt cx="6716779" cy="2743200"/>
            </a:xfrm>
          </p:grpSpPr>
          <p:grpSp>
            <p:nvGrpSpPr>
              <p:cNvPr id="26638" name="Group 4"/>
              <p:cNvGrpSpPr>
                <a:grpSpLocks/>
              </p:cNvGrpSpPr>
              <p:nvPr/>
            </p:nvGrpSpPr>
            <p:grpSpPr bwMode="auto">
              <a:xfrm>
                <a:off x="368234" y="1646238"/>
                <a:ext cx="6716779" cy="2743200"/>
                <a:chOff x="368234" y="1646238"/>
                <a:chExt cx="6716779" cy="2743200"/>
              </a:xfrm>
            </p:grpSpPr>
            <p:sp>
              <p:nvSpPr>
                <p:cNvPr id="26640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3429000" y="2362200"/>
                  <a:ext cx="3656013" cy="1477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indent="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rgbClr val="0033CC"/>
                      </a:solidFill>
                      <a:latin typeface="Arial" pitchFamily="34" charset="0"/>
                      <a:sym typeface="Wingdings" pitchFamily="2" charset="2"/>
                    </a:rPr>
                    <a:t> Always along concentric circles</a:t>
                  </a:r>
                </a:p>
                <a:p>
                  <a:pPr eaLnBrk="1" hangingPunct="1"/>
                  <a:r>
                    <a:rPr lang="en-US" altLang="en-US" sz="1800">
                      <a:solidFill>
                        <a:srgbClr val="0033CC"/>
                      </a:solidFill>
                      <a:latin typeface="Arial" pitchFamily="34" charset="0"/>
                      <a:sym typeface="Wingdings" pitchFamily="2" charset="2"/>
                    </a:rPr>
                    <a:t>    </a:t>
                  </a:r>
                </a:p>
                <a:p>
                  <a:pPr eaLnBrk="1" hangingPunct="1"/>
                  <a:r>
                    <a:rPr lang="en-US" altLang="en-US" sz="1800">
                      <a:solidFill>
                        <a:srgbClr val="0033CC"/>
                      </a:solidFill>
                      <a:latin typeface="Arial" pitchFamily="34" charset="0"/>
                      <a:sym typeface="Wingdings" pitchFamily="2" charset="2"/>
                    </a:rPr>
                    <a:t>In cylindrical coordinates, </a:t>
                  </a:r>
                </a:p>
                <a:p>
                  <a:pPr eaLnBrk="1" hangingPunct="1"/>
                  <a:r>
                    <a:rPr lang="en-US" altLang="en-US" sz="1800">
                      <a:solidFill>
                        <a:srgbClr val="0033CC"/>
                      </a:solidFill>
                      <a:latin typeface="Arial" pitchFamily="34" charset="0"/>
                      <a:sym typeface="Wingdings" pitchFamily="2" charset="2"/>
                    </a:rPr>
                    <a:t>it points in the "     " direction</a:t>
                  </a:r>
                </a:p>
                <a:p>
                  <a:pPr eaLnBrk="1" hangingPunct="1"/>
                  <a:r>
                    <a:rPr lang="en-US" altLang="en-US" sz="1800">
                      <a:solidFill>
                        <a:srgbClr val="0033CC"/>
                      </a:solidFill>
                      <a:latin typeface="Arial" pitchFamily="34" charset="0"/>
                      <a:sym typeface="Wingdings" pitchFamily="2" charset="2"/>
                    </a:rPr>
                    <a:t>	</a:t>
                  </a:r>
                  <a:endParaRPr lang="en-US" altLang="en-US" sz="1800">
                    <a:solidFill>
                      <a:srgbClr val="0033CC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6641" name="Group 85"/>
                <p:cNvGrpSpPr>
                  <a:grpSpLocks/>
                </p:cNvGrpSpPr>
                <p:nvPr/>
              </p:nvGrpSpPr>
              <p:grpSpPr bwMode="auto">
                <a:xfrm>
                  <a:off x="368234" y="1646238"/>
                  <a:ext cx="1600266" cy="2743200"/>
                  <a:chOff x="7351484" y="1676400"/>
                  <a:chExt cx="1600200" cy="2743200"/>
                </a:xfrm>
              </p:grpSpPr>
              <p:cxnSp>
                <p:nvCxnSpPr>
                  <p:cNvPr id="55" name="Straight Arrow Connector 54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7924613" y="2819400"/>
                    <a:ext cx="228591" cy="1588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" name="Straight Arrow Connector 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165903" y="3338513"/>
                    <a:ext cx="228591" cy="158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6934994" y="3199606"/>
                    <a:ext cx="2438400" cy="1588"/>
                  </a:xfrm>
                  <a:prstGeom prst="line">
                    <a:avLst/>
                  </a:prstGeom>
                  <a:ln w="76200" cmpd="sng">
                    <a:gradFill flip="none" rotWithShape="1">
                      <a:gsLst>
                        <a:gs pos="0">
                          <a:srgbClr val="3366FF"/>
                        </a:gs>
                        <a:gs pos="100000">
                          <a:srgbClr val="3366FF"/>
                        </a:gs>
                        <a:gs pos="50000">
                          <a:srgbClr val="A2CDFF"/>
                        </a:gs>
                      </a:gsLst>
                      <a:lin ang="16200000" scaled="0"/>
                      <a:tileRect/>
                    </a:gra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Oval 47"/>
                  <p:cNvSpPr/>
                  <p:nvPr/>
                </p:nvSpPr>
                <p:spPr bwMode="auto">
                  <a:xfrm>
                    <a:off x="7351484" y="2819470"/>
                    <a:ext cx="1600150" cy="533432"/>
                  </a:xfrm>
                  <a:prstGeom prst="ellipse">
                    <a:avLst/>
                  </a:prstGeom>
                  <a:ln w="28575" cap="flat" cmpd="sng" algn="ctr">
                    <a:solidFill>
                      <a:srgbClr val="0033CC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49" name="Oval 48"/>
                  <p:cNvSpPr>
                    <a:spLocks/>
                  </p:cNvSpPr>
                  <p:nvPr/>
                </p:nvSpPr>
                <p:spPr bwMode="auto">
                  <a:xfrm>
                    <a:off x="7543566" y="2919488"/>
                    <a:ext cx="1236623" cy="327045"/>
                  </a:xfrm>
                  <a:prstGeom prst="ellipse">
                    <a:avLst/>
                  </a:prstGeom>
                  <a:ln w="28575" cap="flat" cmpd="sng" algn="ctr">
                    <a:solidFill>
                      <a:srgbClr val="0033CC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50" name="Oval 49"/>
                  <p:cNvSpPr>
                    <a:spLocks/>
                  </p:cNvSpPr>
                  <p:nvPr/>
                </p:nvSpPr>
                <p:spPr bwMode="auto">
                  <a:xfrm>
                    <a:off x="7784858" y="3027444"/>
                    <a:ext cx="749277" cy="106369"/>
                  </a:xfrm>
                  <a:prstGeom prst="ellipse">
                    <a:avLst/>
                  </a:prstGeom>
                  <a:ln w="28575" cap="flat" cmpd="sng" algn="ctr">
                    <a:solidFill>
                      <a:srgbClr val="0033CC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cxnSp>
                <p:nvCxnSpPr>
                  <p:cNvPr id="52" name="Straight Arrow Connector 5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7955561" y="1866106"/>
                    <a:ext cx="381000" cy="1587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000752" y="1752605"/>
                    <a:ext cx="434961" cy="646151"/>
                  </a:xfrm>
                  <a:prstGeom prst="rect">
                    <a:avLst/>
                  </a:prstGeom>
                  <a:noFill/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pPr indent="228600">
                      <a:defRPr/>
                    </a:pPr>
                    <a:r>
                      <a:rPr lang="en-US" sz="1800">
                        <a:solidFill>
                          <a:srgbClr val="00D3AD"/>
                        </a:solidFill>
                        <a:latin typeface="+mn-lt"/>
                        <a:ea typeface="+mn-ea"/>
                      </a:rPr>
                      <a:t>I</a:t>
                    </a:r>
                  </a:p>
                </p:txBody>
              </p:sp>
              <p:cxnSp>
                <p:nvCxnSpPr>
                  <p:cNvPr id="62" name="Straight Connector 61"/>
                  <p:cNvCxnSpPr/>
                  <p:nvPr/>
                </p:nvCxnSpPr>
                <p:spPr>
                  <a:xfrm rot="5400000">
                    <a:off x="7620794" y="2513806"/>
                    <a:ext cx="1066800" cy="1588"/>
                  </a:xfrm>
                  <a:prstGeom prst="line">
                    <a:avLst/>
                  </a:prstGeom>
                  <a:ln w="76200" cmpd="sng">
                    <a:gradFill flip="none" rotWithShape="1">
                      <a:gsLst>
                        <a:gs pos="0">
                          <a:srgbClr val="3366FF"/>
                        </a:gs>
                        <a:gs pos="100000">
                          <a:srgbClr val="3366FF"/>
                        </a:gs>
                        <a:gs pos="50000">
                          <a:srgbClr val="A2CDFF"/>
                        </a:gs>
                      </a:gsLst>
                      <a:lin ang="16200000" scaled="0"/>
                      <a:tileRect/>
                    </a:gra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7924613" y="3017838"/>
                    <a:ext cx="165093" cy="30162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5" name="Straight Arrow Connector 7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8229401" y="3111500"/>
                    <a:ext cx="165093" cy="30163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pic>
            <p:nvPicPr>
              <p:cNvPr id="26639" name="Picture 87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5353" y="3190993"/>
                <a:ext cx="13970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399984" y="4572179"/>
              <a:ext cx="1428764" cy="64615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 algn="ctr">
                <a:defRPr/>
              </a:pPr>
              <a:r>
                <a:rPr lang="en-US" sz="1800">
                  <a:latin typeface="+mj-lt"/>
                  <a:ea typeface="ＭＳ Ｐゴシック" charset="0"/>
                  <a:cs typeface="ＭＳ Ｐゴシック" charset="0"/>
                </a:rPr>
                <a:t>Cylindrical </a:t>
              </a:r>
            </a:p>
            <a:p>
              <a:pPr indent="228600" algn="ctr">
                <a:defRPr/>
              </a:pPr>
              <a:r>
                <a:rPr lang="en-US" sz="1800">
                  <a:latin typeface="+mj-lt"/>
                  <a:ea typeface="ＭＳ Ｐゴシック" charset="0"/>
                  <a:cs typeface="ＭＳ Ｐゴシック" charset="0"/>
                </a:rPr>
                <a:t>Coordinates</a:t>
              </a:r>
            </a:p>
          </p:txBody>
        </p: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>
              <a:off x="1162050" y="3441700"/>
              <a:ext cx="80645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1414407" y="3352904"/>
              <a:ext cx="261940" cy="36991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rPr>
                <a:t>r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AD61-E247-43B9-9742-2E620623226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10"/>
          <p:cNvGrpSpPr>
            <a:grpSpLocks/>
          </p:cNvGrpSpPr>
          <p:nvPr/>
        </p:nvGrpSpPr>
        <p:grpSpPr bwMode="auto">
          <a:xfrm>
            <a:off x="441325" y="2225675"/>
            <a:ext cx="8245475" cy="4022725"/>
            <a:chOff x="441325" y="2403475"/>
            <a:chExt cx="8245475" cy="4022725"/>
          </a:xfrm>
        </p:grpSpPr>
        <p:sp>
          <p:nvSpPr>
            <p:cNvPr id="48135" name="Text Box 4"/>
            <p:cNvSpPr txBox="1">
              <a:spLocks noChangeArrowheads="1"/>
            </p:cNvSpPr>
            <p:nvPr/>
          </p:nvSpPr>
          <p:spPr bwMode="auto">
            <a:xfrm>
              <a:off x="441325" y="2403475"/>
              <a:ext cx="43084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Electron acts like spinning charge</a:t>
              </a:r>
            </a:p>
            <a:p>
              <a:pPr eaLnBrk="1" hangingPunct="1"/>
              <a:r>
                <a:rPr lang="en-US" altLang="en-US"/>
                <a:t>	- contributes to </a:t>
              </a:r>
              <a:r>
                <a:rPr lang="en-US" altLang="en-US" i="1">
                  <a:sym typeface="Symbol" pitchFamily="18" charset="2"/>
                </a:rPr>
                <a:t></a:t>
              </a:r>
              <a:endParaRPr lang="en-US" altLang="en-US">
                <a:sym typeface="Symbol" pitchFamily="18" charset="2"/>
              </a:endParaRPr>
            </a:p>
          </p:txBody>
        </p:sp>
        <p:sp>
          <p:nvSpPr>
            <p:cNvPr id="48136" name="Text Box 5"/>
            <p:cNvSpPr txBox="1">
              <a:spLocks noChangeArrowheads="1"/>
            </p:cNvSpPr>
            <p:nvPr/>
          </p:nvSpPr>
          <p:spPr bwMode="auto">
            <a:xfrm>
              <a:off x="441325" y="3352800"/>
              <a:ext cx="82454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Electron spin contribution to </a:t>
              </a:r>
              <a:r>
                <a:rPr lang="en-US" altLang="en-US" i="1">
                  <a:solidFill>
                    <a:schemeClr val="accent2"/>
                  </a:solidFill>
                  <a:sym typeface="Symbol" pitchFamily="18" charset="2"/>
                </a:rPr>
                <a:t> </a:t>
              </a:r>
              <a:r>
                <a:rPr lang="en-US" altLang="en-US">
                  <a:solidFill>
                    <a:schemeClr val="accent2"/>
                  </a:solidFill>
                  <a:sym typeface="Symbol" pitchFamily="18" charset="2"/>
                </a:rPr>
                <a:t> is of the same order as one due to orbital momentum</a:t>
              </a:r>
              <a:endParaRPr lang="en-US" altLang="en-US" i="1">
                <a:sym typeface="Symbol" pitchFamily="18" charset="2"/>
              </a:endParaRPr>
            </a:p>
          </p:txBody>
        </p:sp>
        <p:sp>
          <p:nvSpPr>
            <p:cNvPr id="48137" name="Text Box 6"/>
            <p:cNvSpPr txBox="1">
              <a:spLocks noChangeArrowheads="1"/>
            </p:cNvSpPr>
            <p:nvPr/>
          </p:nvSpPr>
          <p:spPr bwMode="auto">
            <a:xfrm>
              <a:off x="457200" y="4419600"/>
              <a:ext cx="8229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dirty="0" smtClean="0"/>
                <a:t>proton </a:t>
              </a:r>
              <a:r>
                <a:rPr lang="en-US" altLang="en-US" dirty="0"/>
                <a:t>in nucleus also have spin but their </a:t>
              </a:r>
              <a:r>
                <a:rPr lang="en-US" altLang="en-US" i="1" dirty="0">
                  <a:sym typeface="Symbol" pitchFamily="18" charset="2"/>
                </a:rPr>
                <a:t></a:t>
              </a:r>
              <a:r>
                <a:rPr lang="ja-JP" altLang="en-US" dirty="0">
                  <a:sym typeface="Symbol" pitchFamily="18" charset="2"/>
                </a:rPr>
                <a:t>‘</a:t>
              </a:r>
              <a:r>
                <a:rPr lang="en-US" altLang="ja-JP" dirty="0">
                  <a:sym typeface="Symbol" pitchFamily="18" charset="2"/>
                </a:rPr>
                <a:t>s are much smaller than for electron </a:t>
              </a:r>
            </a:p>
            <a:p>
              <a:pPr eaLnBrk="1" hangingPunct="1"/>
              <a:r>
                <a:rPr lang="en-US" altLang="en-US" dirty="0">
                  <a:sym typeface="Symbol" pitchFamily="18" charset="2"/>
                </a:rPr>
                <a:t>	</a:t>
              </a:r>
              <a:r>
                <a:rPr lang="en-US" altLang="en-US" dirty="0" smtClean="0">
                  <a:solidFill>
                    <a:schemeClr val="accent2"/>
                  </a:solidFill>
                  <a:sym typeface="Symbol" pitchFamily="18" charset="2"/>
                </a:rPr>
                <a:t>angular </a:t>
              </a:r>
              <a:r>
                <a:rPr lang="en-US" altLang="en-US" dirty="0">
                  <a:solidFill>
                    <a:schemeClr val="accent2"/>
                  </a:solidFill>
                  <a:sym typeface="Symbol" pitchFamily="18" charset="2"/>
                </a:rPr>
                <a:t>momentum:</a:t>
              </a:r>
              <a:endParaRPr lang="en-US" altLang="en-US" i="1" dirty="0">
                <a:sym typeface="Symbol" pitchFamily="18" charset="2"/>
              </a:endParaRPr>
            </a:p>
          </p:txBody>
        </p:sp>
        <p:graphicFrame>
          <p:nvGraphicFramePr>
            <p:cNvPr id="4813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711700" y="4953000"/>
            <a:ext cx="1350963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02" name="Equation" r:id="rId4" imgW="672840" imgH="393480" progId="Equation.3">
                    <p:embed/>
                  </p:oleObj>
                </mc:Choice>
                <mc:Fallback>
                  <p:oleObj name="Equation" r:id="rId4" imgW="6728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1700" y="4953000"/>
                          <a:ext cx="1350963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9" name="Text Box 8"/>
            <p:cNvSpPr txBox="1">
              <a:spLocks noChangeArrowheads="1"/>
            </p:cNvSpPr>
            <p:nvPr/>
          </p:nvSpPr>
          <p:spPr bwMode="auto">
            <a:xfrm>
              <a:off x="457200" y="5937250"/>
              <a:ext cx="36195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8000"/>
                  </a:solidFill>
                </a:rPr>
                <a:t>NMR, MRI – use nuclear </a:t>
              </a:r>
              <a:r>
                <a:rPr lang="en-US" altLang="en-US" i="1" dirty="0">
                  <a:solidFill>
                    <a:srgbClr val="008000"/>
                  </a:solidFill>
                  <a:sym typeface="Symbol" pitchFamily="18" charset="2"/>
                </a:rPr>
                <a:t></a:t>
              </a:r>
              <a:r>
                <a:rPr lang="en-US" altLang="en-US" dirty="0"/>
                <a:t> </a:t>
              </a:r>
            </a:p>
          </p:txBody>
        </p:sp>
      </p:grpSp>
      <p:sp>
        <p:nvSpPr>
          <p:cNvPr id="48130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Quantum Magnetism</a:t>
            </a:r>
          </a:p>
        </p:txBody>
      </p:sp>
      <p:pic>
        <p:nvPicPr>
          <p:cNvPr id="4813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8321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6"/>
          <p:cNvCxnSpPr>
            <a:cxnSpLocks noChangeShapeType="1"/>
          </p:cNvCxnSpPr>
          <p:nvPr/>
        </p:nvCxnSpPr>
        <p:spPr bwMode="auto">
          <a:xfrm>
            <a:off x="0" y="1219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2057400" y="762000"/>
            <a:ext cx="4997450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 b="1" i="1">
                <a:solidFill>
                  <a:srgbClr val="0033CC"/>
                </a:solidFill>
                <a:latin typeface="+mj-lt"/>
                <a:ea typeface="+mn-ea"/>
              </a:rPr>
              <a:t>Magnetic Moment = Orbital Motion + "Spin"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363" y="1524000"/>
            <a:ext cx="936625" cy="4302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200" b="1">
                <a:solidFill>
                  <a:srgbClr val="CC0000"/>
                </a:solidFill>
                <a:latin typeface="+mj-lt"/>
                <a:ea typeface="+mn-ea"/>
              </a:rPr>
              <a:t>SPIN: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2156" y="4648268"/>
            <a:ext cx="3157537" cy="196977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CC0000"/>
                </a:solidFill>
                <a:latin typeface="+mj-lt"/>
              </a:rPr>
              <a:t>iClicker</a:t>
            </a:r>
            <a:r>
              <a:rPr lang="en-US" sz="1800" dirty="0" smtClean="0">
                <a:solidFill>
                  <a:srgbClr val="CC0000"/>
                </a:solidFill>
                <a:latin typeface="+mj-lt"/>
              </a:rPr>
              <a:t> question: </a:t>
            </a:r>
          </a:p>
          <a:p>
            <a:r>
              <a:rPr lang="en-US" sz="1300" b="1" dirty="0" smtClean="0">
                <a:latin typeface="+mj-lt"/>
              </a:rPr>
              <a:t>Can Neutron has spin dipole moment?</a:t>
            </a:r>
          </a:p>
          <a:p>
            <a:endParaRPr lang="en-US" sz="1300" b="1" dirty="0" smtClean="0">
              <a:latin typeface="+mj-lt"/>
            </a:endParaRPr>
          </a:p>
          <a:p>
            <a:r>
              <a:rPr lang="en-US" sz="1300" b="1" dirty="0" smtClean="0">
                <a:latin typeface="+mj-lt"/>
              </a:rPr>
              <a:t>A). No because neutron has no charge</a:t>
            </a:r>
          </a:p>
          <a:p>
            <a:endParaRPr lang="en-US" sz="1300" b="1" dirty="0" smtClean="0">
              <a:latin typeface="+mj-lt"/>
            </a:endParaRPr>
          </a:p>
          <a:p>
            <a:r>
              <a:rPr lang="en-US" sz="1300" b="1" dirty="0" smtClean="0">
                <a:latin typeface="+mj-lt"/>
              </a:rPr>
              <a:t>B).  Yes, because neutron is not the fundamental building block.   </a:t>
            </a:r>
            <a:endParaRPr lang="en-US" sz="13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2789" y="4958889"/>
            <a:ext cx="3051211" cy="173485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5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88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Refrigerator Magnets</a:t>
            </a:r>
          </a:p>
        </p:txBody>
      </p:sp>
      <p:grpSp>
        <p:nvGrpSpPr>
          <p:cNvPr id="50178" name="Group 89"/>
          <p:cNvGrpSpPr>
            <a:grpSpLocks/>
          </p:cNvGrpSpPr>
          <p:nvPr/>
        </p:nvGrpSpPr>
        <p:grpSpPr bwMode="auto">
          <a:xfrm>
            <a:off x="0" y="1141413"/>
            <a:ext cx="9144000" cy="4786312"/>
            <a:chOff x="0" y="1141413"/>
            <a:chExt cx="9144000" cy="4786312"/>
          </a:xfrm>
        </p:grpSpPr>
        <p:sp>
          <p:nvSpPr>
            <p:cNvPr id="50179" name="Text Box 2"/>
            <p:cNvSpPr txBox="1">
              <a:spLocks noChangeArrowheads="1"/>
            </p:cNvSpPr>
            <p:nvPr/>
          </p:nvSpPr>
          <p:spPr bwMode="auto">
            <a:xfrm>
              <a:off x="457200" y="1524000"/>
              <a:ext cx="4908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Alignment of  atomic dipole moments:</a:t>
              </a:r>
              <a:endParaRPr lang="en-US" altLang="en-US"/>
            </a:p>
          </p:txBody>
        </p:sp>
        <p:pic>
          <p:nvPicPr>
            <p:cNvPr id="50180" name="Picture 3" descr="Fig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90800"/>
              <a:ext cx="2438400" cy="1958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1" name="Picture 4" descr="Fig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590800"/>
              <a:ext cx="2436813" cy="1958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182" name="Group 5"/>
            <p:cNvGrpSpPr>
              <a:grpSpLocks/>
            </p:cNvGrpSpPr>
            <p:nvPr/>
          </p:nvGrpSpPr>
          <p:grpSpPr bwMode="auto">
            <a:xfrm>
              <a:off x="1109663" y="4668838"/>
              <a:ext cx="1998662" cy="274637"/>
              <a:chOff x="912" y="3360"/>
              <a:chExt cx="96" cy="48"/>
            </a:xfrm>
          </p:grpSpPr>
          <p:sp>
            <p:nvSpPr>
              <p:cNvPr id="50264" name="Rectangle 6"/>
              <p:cNvSpPr>
                <a:spLocks noChangeArrowheads="1"/>
              </p:cNvSpPr>
              <p:nvPr/>
            </p:nvSpPr>
            <p:spPr bwMode="auto">
              <a:xfrm>
                <a:off x="912" y="3360"/>
                <a:ext cx="4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265" name="Rectangle 7"/>
              <p:cNvSpPr>
                <a:spLocks noChangeArrowheads="1"/>
              </p:cNvSpPr>
              <p:nvPr/>
            </p:nvSpPr>
            <p:spPr bwMode="auto">
              <a:xfrm>
                <a:off x="960" y="3360"/>
                <a:ext cx="48" cy="48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0183" name="Group 8"/>
            <p:cNvGrpSpPr>
              <a:grpSpLocks/>
            </p:cNvGrpSpPr>
            <p:nvPr/>
          </p:nvGrpSpPr>
          <p:grpSpPr bwMode="auto">
            <a:xfrm>
              <a:off x="1058863" y="2903538"/>
              <a:ext cx="2062162" cy="1366837"/>
              <a:chOff x="667" y="1829"/>
              <a:chExt cx="1299" cy="861"/>
            </a:xfrm>
          </p:grpSpPr>
          <p:grpSp>
            <p:nvGrpSpPr>
              <p:cNvPr id="50228" name="Group 9"/>
              <p:cNvGrpSpPr>
                <a:grpSpLocks/>
              </p:cNvGrpSpPr>
              <p:nvPr/>
            </p:nvGrpSpPr>
            <p:grpSpPr bwMode="auto">
              <a:xfrm>
                <a:off x="1064" y="2627"/>
                <a:ext cx="96" cy="48"/>
                <a:chOff x="912" y="3360"/>
                <a:chExt cx="96" cy="48"/>
              </a:xfrm>
            </p:grpSpPr>
            <p:sp>
              <p:nvSpPr>
                <p:cNvPr id="50262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63" name="Rectangle 11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29" name="Group 12"/>
              <p:cNvGrpSpPr>
                <a:grpSpLocks/>
              </p:cNvGrpSpPr>
              <p:nvPr/>
            </p:nvGrpSpPr>
            <p:grpSpPr bwMode="auto">
              <a:xfrm>
                <a:off x="1475" y="1846"/>
                <a:ext cx="96" cy="48"/>
                <a:chOff x="912" y="3360"/>
                <a:chExt cx="96" cy="48"/>
              </a:xfrm>
            </p:grpSpPr>
            <p:sp>
              <p:nvSpPr>
                <p:cNvPr id="50260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61" name="Rectangle 14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0" name="Group 15"/>
              <p:cNvGrpSpPr>
                <a:grpSpLocks/>
              </p:cNvGrpSpPr>
              <p:nvPr/>
            </p:nvGrpSpPr>
            <p:grpSpPr bwMode="auto">
              <a:xfrm>
                <a:off x="1468" y="2255"/>
                <a:ext cx="96" cy="48"/>
                <a:chOff x="912" y="3360"/>
                <a:chExt cx="96" cy="48"/>
              </a:xfrm>
            </p:grpSpPr>
            <p:sp>
              <p:nvSpPr>
                <p:cNvPr id="50258" name="Rectangle 16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59" name="Rectangle 17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1" name="Group 18"/>
              <p:cNvGrpSpPr>
                <a:grpSpLocks/>
              </p:cNvGrpSpPr>
              <p:nvPr/>
            </p:nvGrpSpPr>
            <p:grpSpPr bwMode="auto">
              <a:xfrm>
                <a:off x="1438" y="2642"/>
                <a:ext cx="96" cy="48"/>
                <a:chOff x="912" y="3360"/>
                <a:chExt cx="96" cy="48"/>
              </a:xfrm>
            </p:grpSpPr>
            <p:sp>
              <p:nvSpPr>
                <p:cNvPr id="50256" name="Rectangle 19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57" name="Rectangle 20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2" name="Group 21"/>
              <p:cNvGrpSpPr>
                <a:grpSpLocks/>
              </p:cNvGrpSpPr>
              <p:nvPr/>
            </p:nvGrpSpPr>
            <p:grpSpPr bwMode="auto">
              <a:xfrm>
                <a:off x="1870" y="1848"/>
                <a:ext cx="96" cy="48"/>
                <a:chOff x="912" y="3360"/>
                <a:chExt cx="96" cy="48"/>
              </a:xfrm>
            </p:grpSpPr>
            <p:sp>
              <p:nvSpPr>
                <p:cNvPr id="50254" name="Rectangle 22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55" name="Rectangle 23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3" name="Group 24"/>
              <p:cNvGrpSpPr>
                <a:grpSpLocks/>
              </p:cNvGrpSpPr>
              <p:nvPr/>
            </p:nvGrpSpPr>
            <p:grpSpPr bwMode="auto">
              <a:xfrm>
                <a:off x="1844" y="2239"/>
                <a:ext cx="96" cy="48"/>
                <a:chOff x="912" y="3360"/>
                <a:chExt cx="96" cy="48"/>
              </a:xfrm>
            </p:grpSpPr>
            <p:sp>
              <p:nvSpPr>
                <p:cNvPr id="50252" name="Rectangle 25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53" name="Rectangle 26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4" name="Group 27"/>
              <p:cNvGrpSpPr>
                <a:grpSpLocks/>
              </p:cNvGrpSpPr>
              <p:nvPr/>
            </p:nvGrpSpPr>
            <p:grpSpPr bwMode="auto">
              <a:xfrm>
                <a:off x="1858" y="2617"/>
                <a:ext cx="96" cy="48"/>
                <a:chOff x="912" y="3360"/>
                <a:chExt cx="96" cy="48"/>
              </a:xfrm>
            </p:grpSpPr>
            <p:sp>
              <p:nvSpPr>
                <p:cNvPr id="50250" name="Rectangle 28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51" name="Rectangle 29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5" name="Group 30"/>
              <p:cNvGrpSpPr>
                <a:grpSpLocks/>
              </p:cNvGrpSpPr>
              <p:nvPr/>
            </p:nvGrpSpPr>
            <p:grpSpPr bwMode="auto">
              <a:xfrm>
                <a:off x="1080" y="2231"/>
                <a:ext cx="96" cy="48"/>
                <a:chOff x="912" y="3360"/>
                <a:chExt cx="96" cy="48"/>
              </a:xfrm>
            </p:grpSpPr>
            <p:sp>
              <p:nvSpPr>
                <p:cNvPr id="50248" name="Rectangle 31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49" name="Rectangle 32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6" name="Group 33"/>
              <p:cNvGrpSpPr>
                <a:grpSpLocks/>
              </p:cNvGrpSpPr>
              <p:nvPr/>
            </p:nvGrpSpPr>
            <p:grpSpPr bwMode="auto">
              <a:xfrm>
                <a:off x="1084" y="1843"/>
                <a:ext cx="96" cy="48"/>
                <a:chOff x="912" y="3360"/>
                <a:chExt cx="96" cy="48"/>
              </a:xfrm>
            </p:grpSpPr>
            <p:sp>
              <p:nvSpPr>
                <p:cNvPr id="50246" name="Rectangle 34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47" name="Rectangle 35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7" name="Group 36"/>
              <p:cNvGrpSpPr>
                <a:grpSpLocks/>
              </p:cNvGrpSpPr>
              <p:nvPr/>
            </p:nvGrpSpPr>
            <p:grpSpPr bwMode="auto">
              <a:xfrm>
                <a:off x="667" y="2612"/>
                <a:ext cx="96" cy="48"/>
                <a:chOff x="912" y="3360"/>
                <a:chExt cx="96" cy="48"/>
              </a:xfrm>
            </p:grpSpPr>
            <p:sp>
              <p:nvSpPr>
                <p:cNvPr id="50244" name="Rectangle 37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45" name="Rectangle 38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8" name="Group 39"/>
              <p:cNvGrpSpPr>
                <a:grpSpLocks/>
              </p:cNvGrpSpPr>
              <p:nvPr/>
            </p:nvGrpSpPr>
            <p:grpSpPr bwMode="auto">
              <a:xfrm>
                <a:off x="682" y="2223"/>
                <a:ext cx="96" cy="48"/>
                <a:chOff x="912" y="3360"/>
                <a:chExt cx="96" cy="48"/>
              </a:xfrm>
            </p:grpSpPr>
            <p:sp>
              <p:nvSpPr>
                <p:cNvPr id="50242" name="Rectangle 40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43" name="Rectangle 41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39" name="Group 42"/>
              <p:cNvGrpSpPr>
                <a:grpSpLocks/>
              </p:cNvGrpSpPr>
              <p:nvPr/>
            </p:nvGrpSpPr>
            <p:grpSpPr bwMode="auto">
              <a:xfrm>
                <a:off x="682" y="1829"/>
                <a:ext cx="96" cy="48"/>
                <a:chOff x="912" y="3360"/>
                <a:chExt cx="96" cy="48"/>
              </a:xfrm>
            </p:grpSpPr>
            <p:sp>
              <p:nvSpPr>
                <p:cNvPr id="50240" name="Rectangle 43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41" name="Rectangle 44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50184" name="Group 45"/>
            <p:cNvGrpSpPr>
              <a:grpSpLocks/>
            </p:cNvGrpSpPr>
            <p:nvPr/>
          </p:nvGrpSpPr>
          <p:grpSpPr bwMode="auto">
            <a:xfrm>
              <a:off x="5276850" y="2905125"/>
              <a:ext cx="2030413" cy="1357313"/>
              <a:chOff x="3324" y="1830"/>
              <a:chExt cx="1279" cy="855"/>
            </a:xfrm>
          </p:grpSpPr>
          <p:grpSp>
            <p:nvGrpSpPr>
              <p:cNvPr id="50210" name="Group 46"/>
              <p:cNvGrpSpPr>
                <a:grpSpLocks/>
              </p:cNvGrpSpPr>
              <p:nvPr/>
            </p:nvGrpSpPr>
            <p:grpSpPr bwMode="auto">
              <a:xfrm>
                <a:off x="3324" y="1830"/>
                <a:ext cx="96" cy="48"/>
                <a:chOff x="912" y="3360"/>
                <a:chExt cx="96" cy="48"/>
              </a:xfrm>
            </p:grpSpPr>
            <p:sp>
              <p:nvSpPr>
                <p:cNvPr id="50226" name="Rectangle 47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27" name="Rectangle 48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11" name="Group 49"/>
              <p:cNvGrpSpPr>
                <a:grpSpLocks/>
              </p:cNvGrpSpPr>
              <p:nvPr/>
            </p:nvGrpSpPr>
            <p:grpSpPr bwMode="auto">
              <a:xfrm>
                <a:off x="4117" y="1852"/>
                <a:ext cx="96" cy="48"/>
                <a:chOff x="912" y="3360"/>
                <a:chExt cx="96" cy="48"/>
              </a:xfrm>
            </p:grpSpPr>
            <p:sp>
              <p:nvSpPr>
                <p:cNvPr id="50224" name="Rectangle 50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25" name="Rectangle 51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12" name="Group 52"/>
              <p:cNvGrpSpPr>
                <a:grpSpLocks/>
              </p:cNvGrpSpPr>
              <p:nvPr/>
            </p:nvGrpSpPr>
            <p:grpSpPr bwMode="auto">
              <a:xfrm>
                <a:off x="3704" y="2615"/>
                <a:ext cx="96" cy="48"/>
                <a:chOff x="912" y="3360"/>
                <a:chExt cx="96" cy="48"/>
              </a:xfrm>
            </p:grpSpPr>
            <p:sp>
              <p:nvSpPr>
                <p:cNvPr id="50222" name="Rectangle 53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23" name="Rectangle 54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13" name="Group 55"/>
              <p:cNvGrpSpPr>
                <a:grpSpLocks/>
              </p:cNvGrpSpPr>
              <p:nvPr/>
            </p:nvGrpSpPr>
            <p:grpSpPr bwMode="auto">
              <a:xfrm>
                <a:off x="4092" y="2637"/>
                <a:ext cx="96" cy="48"/>
                <a:chOff x="912" y="3360"/>
                <a:chExt cx="96" cy="48"/>
              </a:xfrm>
            </p:grpSpPr>
            <p:sp>
              <p:nvSpPr>
                <p:cNvPr id="50220" name="Rectangle 56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21" name="Rectangle 57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14" name="Group 58"/>
              <p:cNvGrpSpPr>
                <a:grpSpLocks/>
              </p:cNvGrpSpPr>
              <p:nvPr/>
            </p:nvGrpSpPr>
            <p:grpSpPr bwMode="auto">
              <a:xfrm>
                <a:off x="3327" y="2225"/>
                <a:ext cx="96" cy="48"/>
                <a:chOff x="912" y="3360"/>
                <a:chExt cx="96" cy="48"/>
              </a:xfrm>
            </p:grpSpPr>
            <p:sp>
              <p:nvSpPr>
                <p:cNvPr id="50218" name="Rectangle 59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19" name="Rectangle 60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15" name="Group 61"/>
              <p:cNvGrpSpPr>
                <a:grpSpLocks/>
              </p:cNvGrpSpPr>
              <p:nvPr/>
            </p:nvGrpSpPr>
            <p:grpSpPr bwMode="auto">
              <a:xfrm>
                <a:off x="4507" y="2230"/>
                <a:ext cx="96" cy="48"/>
                <a:chOff x="912" y="3360"/>
                <a:chExt cx="96" cy="48"/>
              </a:xfrm>
            </p:grpSpPr>
            <p:sp>
              <p:nvSpPr>
                <p:cNvPr id="50216" name="Rectangle 62"/>
                <p:cNvSpPr>
                  <a:spLocks noChangeArrowheads="1"/>
                </p:cNvSpPr>
                <p:nvPr/>
              </p:nvSpPr>
              <p:spPr bwMode="auto">
                <a:xfrm>
                  <a:off x="912" y="3360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17" name="Rectangle 63"/>
                <p:cNvSpPr>
                  <a:spLocks noChangeArrowheads="1"/>
                </p:cNvSpPr>
                <p:nvPr/>
              </p:nvSpPr>
              <p:spPr bwMode="auto">
                <a:xfrm>
                  <a:off x="960" y="3360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50185" name="Group 64"/>
            <p:cNvGrpSpPr>
              <a:grpSpLocks/>
            </p:cNvGrpSpPr>
            <p:nvPr/>
          </p:nvGrpSpPr>
          <p:grpSpPr bwMode="auto">
            <a:xfrm>
              <a:off x="5264150" y="2897188"/>
              <a:ext cx="2047875" cy="1338262"/>
              <a:chOff x="3316" y="1825"/>
              <a:chExt cx="1290" cy="843"/>
            </a:xfrm>
          </p:grpSpPr>
          <p:grpSp>
            <p:nvGrpSpPr>
              <p:cNvPr id="50192" name="Group 65"/>
              <p:cNvGrpSpPr>
                <a:grpSpLocks/>
              </p:cNvGrpSpPr>
              <p:nvPr/>
            </p:nvGrpSpPr>
            <p:grpSpPr bwMode="auto">
              <a:xfrm>
                <a:off x="3316" y="2613"/>
                <a:ext cx="96" cy="48"/>
                <a:chOff x="864" y="3264"/>
                <a:chExt cx="96" cy="48"/>
              </a:xfrm>
            </p:grpSpPr>
            <p:sp>
              <p:nvSpPr>
                <p:cNvPr id="50208" name="Rectangle 66"/>
                <p:cNvSpPr>
                  <a:spLocks noChangeArrowheads="1"/>
                </p:cNvSpPr>
                <p:nvPr/>
              </p:nvSpPr>
              <p:spPr bwMode="auto">
                <a:xfrm>
                  <a:off x="912" y="3264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09" name="Rectangle 67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93" name="Group 68"/>
              <p:cNvGrpSpPr>
                <a:grpSpLocks/>
              </p:cNvGrpSpPr>
              <p:nvPr/>
            </p:nvGrpSpPr>
            <p:grpSpPr bwMode="auto">
              <a:xfrm>
                <a:off x="3720" y="2213"/>
                <a:ext cx="96" cy="48"/>
                <a:chOff x="864" y="3264"/>
                <a:chExt cx="96" cy="48"/>
              </a:xfrm>
            </p:grpSpPr>
            <p:sp>
              <p:nvSpPr>
                <p:cNvPr id="50206" name="Rectangle 69"/>
                <p:cNvSpPr>
                  <a:spLocks noChangeArrowheads="1"/>
                </p:cNvSpPr>
                <p:nvPr/>
              </p:nvSpPr>
              <p:spPr bwMode="auto">
                <a:xfrm>
                  <a:off x="912" y="3264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07" name="Rectangle 70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94" name="Group 71"/>
              <p:cNvGrpSpPr>
                <a:grpSpLocks/>
              </p:cNvGrpSpPr>
              <p:nvPr/>
            </p:nvGrpSpPr>
            <p:grpSpPr bwMode="auto">
              <a:xfrm>
                <a:off x="3731" y="1825"/>
                <a:ext cx="96" cy="48"/>
                <a:chOff x="864" y="3264"/>
                <a:chExt cx="96" cy="48"/>
              </a:xfrm>
            </p:grpSpPr>
            <p:sp>
              <p:nvSpPr>
                <p:cNvPr id="50204" name="Rectangle 72"/>
                <p:cNvSpPr>
                  <a:spLocks noChangeArrowheads="1"/>
                </p:cNvSpPr>
                <p:nvPr/>
              </p:nvSpPr>
              <p:spPr bwMode="auto">
                <a:xfrm>
                  <a:off x="912" y="3264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05" name="Rectangle 73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95" name="Group 74"/>
              <p:cNvGrpSpPr>
                <a:grpSpLocks/>
              </p:cNvGrpSpPr>
              <p:nvPr/>
            </p:nvGrpSpPr>
            <p:grpSpPr bwMode="auto">
              <a:xfrm>
                <a:off x="4106" y="2223"/>
                <a:ext cx="96" cy="48"/>
                <a:chOff x="864" y="3264"/>
                <a:chExt cx="96" cy="48"/>
              </a:xfrm>
            </p:grpSpPr>
            <p:sp>
              <p:nvSpPr>
                <p:cNvPr id="50202" name="Rectangle 75"/>
                <p:cNvSpPr>
                  <a:spLocks noChangeArrowheads="1"/>
                </p:cNvSpPr>
                <p:nvPr/>
              </p:nvSpPr>
              <p:spPr bwMode="auto">
                <a:xfrm>
                  <a:off x="912" y="3264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03" name="Rectangle 76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96" name="Group 77"/>
              <p:cNvGrpSpPr>
                <a:grpSpLocks/>
              </p:cNvGrpSpPr>
              <p:nvPr/>
            </p:nvGrpSpPr>
            <p:grpSpPr bwMode="auto">
              <a:xfrm>
                <a:off x="4510" y="1840"/>
                <a:ext cx="96" cy="48"/>
                <a:chOff x="864" y="3264"/>
                <a:chExt cx="96" cy="48"/>
              </a:xfrm>
            </p:grpSpPr>
            <p:sp>
              <p:nvSpPr>
                <p:cNvPr id="50200" name="Rectangle 78"/>
                <p:cNvSpPr>
                  <a:spLocks noChangeArrowheads="1"/>
                </p:cNvSpPr>
                <p:nvPr/>
              </p:nvSpPr>
              <p:spPr bwMode="auto">
                <a:xfrm>
                  <a:off x="912" y="3264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201" name="Rectangle 79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97" name="Group 80"/>
              <p:cNvGrpSpPr>
                <a:grpSpLocks/>
              </p:cNvGrpSpPr>
              <p:nvPr/>
            </p:nvGrpSpPr>
            <p:grpSpPr bwMode="auto">
              <a:xfrm>
                <a:off x="4498" y="2620"/>
                <a:ext cx="96" cy="48"/>
                <a:chOff x="864" y="3264"/>
                <a:chExt cx="96" cy="48"/>
              </a:xfrm>
            </p:grpSpPr>
            <p:sp>
              <p:nvSpPr>
                <p:cNvPr id="50198" name="Rectangle 81"/>
                <p:cNvSpPr>
                  <a:spLocks noChangeArrowheads="1"/>
                </p:cNvSpPr>
                <p:nvPr/>
              </p:nvSpPr>
              <p:spPr bwMode="auto">
                <a:xfrm>
                  <a:off x="912" y="3264"/>
                  <a:ext cx="4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199" name="Rectangle 82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50186" name="Group 83"/>
            <p:cNvGrpSpPr>
              <a:grpSpLocks/>
            </p:cNvGrpSpPr>
            <p:nvPr/>
          </p:nvGrpSpPr>
          <p:grpSpPr bwMode="auto">
            <a:xfrm>
              <a:off x="5300663" y="4649788"/>
              <a:ext cx="1998662" cy="274637"/>
              <a:chOff x="912" y="3360"/>
              <a:chExt cx="96" cy="48"/>
            </a:xfrm>
          </p:grpSpPr>
          <p:sp>
            <p:nvSpPr>
              <p:cNvPr id="50190" name="Rectangle 84"/>
              <p:cNvSpPr>
                <a:spLocks noChangeArrowheads="1"/>
              </p:cNvSpPr>
              <p:nvPr/>
            </p:nvSpPr>
            <p:spPr bwMode="auto">
              <a:xfrm>
                <a:off x="912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191" name="Rectangle 85"/>
              <p:cNvSpPr>
                <a:spLocks noChangeArrowheads="1"/>
              </p:cNvSpPr>
              <p:nvPr/>
            </p:nvSpPr>
            <p:spPr bwMode="auto">
              <a:xfrm>
                <a:off x="960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0187" name="Text Box 86"/>
            <p:cNvSpPr txBox="1">
              <a:spLocks noChangeArrowheads="1"/>
            </p:cNvSpPr>
            <p:nvPr/>
          </p:nvSpPr>
          <p:spPr bwMode="auto">
            <a:xfrm>
              <a:off x="5391150" y="5105400"/>
              <a:ext cx="1966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most materials</a:t>
              </a:r>
            </a:p>
          </p:txBody>
        </p:sp>
        <p:sp>
          <p:nvSpPr>
            <p:cNvPr id="50188" name="Text Box 87"/>
            <p:cNvSpPr txBox="1">
              <a:spLocks noChangeArrowheads="1"/>
            </p:cNvSpPr>
            <p:nvPr/>
          </p:nvSpPr>
          <p:spPr bwMode="auto">
            <a:xfrm>
              <a:off x="533400" y="5105400"/>
              <a:ext cx="31654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ferromagnetic materials:</a:t>
              </a:r>
              <a:endParaRPr lang="en-US" altLang="en-US"/>
            </a:p>
            <a:p>
              <a:pPr eaLnBrk="1" hangingPunct="1"/>
              <a:r>
                <a:rPr lang="en-US" altLang="en-US"/>
                <a:t>iron, cobalt, nickel</a:t>
              </a:r>
            </a:p>
          </p:txBody>
        </p:sp>
        <p:cxnSp>
          <p:nvCxnSpPr>
            <p:cNvPr id="89" name="Straight Connector 6"/>
            <p:cNvCxnSpPr>
              <a:cxnSpLocks noChangeShapeType="1"/>
            </p:cNvCxnSpPr>
            <p:nvPr/>
          </p:nvCxnSpPr>
          <p:spPr bwMode="auto">
            <a:xfrm>
              <a:off x="0" y="1141413"/>
              <a:ext cx="9144000" cy="1587"/>
            </a:xfrm>
            <a:prstGeom prst="line">
              <a:avLst/>
            </a:prstGeom>
            <a:noFill/>
            <a:ln w="63500">
              <a:gradFill flip="none" rotWithShape="1">
                <a:gsLst>
                  <a:gs pos="0">
                    <a:srgbClr val="0033CC"/>
                  </a:gs>
                  <a:gs pos="52000">
                    <a:srgbClr val="CC0000"/>
                  </a:gs>
                  <a:gs pos="100000">
                    <a:srgbClr val="0033CC"/>
                  </a:gs>
                </a:gsLst>
                <a:lin ang="0" scaled="1"/>
                <a:tileRect/>
              </a:gradFill>
              <a:round/>
              <a:headEnd/>
              <a:tailEnd/>
            </a:ln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iClicker</a:t>
            </a:r>
            <a:r>
              <a:rPr lang="en-US" altLang="en-US" dirty="0" smtClean="0"/>
              <a:t> Question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04800" y="1560513"/>
          <a:ext cx="853598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0" name="Document" r:id="rId4" imgW="8534400" imgH="3733800" progId="Word.Document.8">
                  <p:embed/>
                </p:oleObj>
              </mc:Choice>
              <mc:Fallback>
                <p:oleObj name="Document" r:id="rId4" imgW="8534400" imgH="3733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60513"/>
                        <a:ext cx="853598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-76200" y="1066800"/>
            <a:ext cx="9372600" cy="5410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16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Object 2"/>
          <p:cNvGraphicFramePr>
            <a:graphicFrameLocks noChangeAspect="1"/>
          </p:cNvGraphicFramePr>
          <p:nvPr/>
        </p:nvGraphicFramePr>
        <p:xfrm>
          <a:off x="5181600" y="1143000"/>
          <a:ext cx="13271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4" name="Equation" r:id="rId4" imgW="660400" imgH="393700" progId="Equation.3">
                  <p:embed/>
                </p:oleObj>
              </mc:Choice>
              <mc:Fallback>
                <p:oleObj name="Equation" r:id="rId4" imgW="6604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13271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457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Magnetic dipole moment of 1 atom: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468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Method 2: estimate speed of electron</a:t>
            </a:r>
            <a:endParaRPr lang="en-US" altLang="en-US"/>
          </a:p>
        </p:txBody>
      </p:sp>
      <p:pic>
        <p:nvPicPr>
          <p:cNvPr id="58372" name="Picture 5" descr="Fig17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25650"/>
            <a:ext cx="2438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284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Momentum principle:</a:t>
            </a:r>
            <a:endParaRPr lang="en-US" altLang="en-US"/>
          </a:p>
        </p:txBody>
      </p:sp>
      <p:graphicFrame>
        <p:nvGraphicFramePr>
          <p:cNvPr id="58374" name="Object 3"/>
          <p:cNvGraphicFramePr>
            <a:graphicFrameLocks noChangeAspect="1"/>
          </p:cNvGraphicFramePr>
          <p:nvPr/>
        </p:nvGraphicFramePr>
        <p:xfrm>
          <a:off x="3352800" y="2514600"/>
          <a:ext cx="11731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5" name="Equation" r:id="rId7" imgW="584200" imgH="393700" progId="Equation.3">
                  <p:embed/>
                </p:oleObj>
              </mc:Choice>
              <mc:Fallback>
                <p:oleObj name="Equation" r:id="rId7" imgW="5842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14600"/>
                        <a:ext cx="11731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457200" y="3429000"/>
            <a:ext cx="227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Circular motion:</a:t>
            </a:r>
            <a:r>
              <a:rPr lang="en-US" altLang="en-US"/>
              <a:t> </a:t>
            </a:r>
          </a:p>
        </p:txBody>
      </p:sp>
      <p:graphicFrame>
        <p:nvGraphicFramePr>
          <p:cNvPr id="58376" name="Object 4"/>
          <p:cNvGraphicFramePr>
            <a:graphicFrameLocks noChangeAspect="1"/>
          </p:cNvGraphicFramePr>
          <p:nvPr/>
        </p:nvGraphicFramePr>
        <p:xfrm>
          <a:off x="508000" y="3884613"/>
          <a:ext cx="29575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6" name="Equation" r:id="rId9" imgW="1473200" imgH="431800" progId="Equation.DSMT4">
                  <p:embed/>
                </p:oleObj>
              </mc:Choice>
              <mc:Fallback>
                <p:oleObj name="Equation" r:id="rId9" imgW="14732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884613"/>
                        <a:ext cx="29575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6553200" y="4419600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Symbol" pitchFamily="18" charset="2"/>
              <a:buChar char="w"/>
            </a:pPr>
            <a:r>
              <a:rPr lang="en-US" altLang="en-US">
                <a:sym typeface="Symbol" pitchFamily="18" charset="2"/>
              </a:rPr>
              <a:t> – angular speed</a:t>
            </a:r>
            <a:endParaRPr lang="en-US" altLang="en-US"/>
          </a:p>
        </p:txBody>
      </p:sp>
      <p:graphicFrame>
        <p:nvGraphicFramePr>
          <p:cNvPr id="58378" name="Object 5"/>
          <p:cNvGraphicFramePr>
            <a:graphicFrameLocks noChangeAspect="1"/>
          </p:cNvGraphicFramePr>
          <p:nvPr/>
        </p:nvGraphicFramePr>
        <p:xfrm>
          <a:off x="2057400" y="4716463"/>
          <a:ext cx="19875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7" name="Equation" r:id="rId11" imgW="990600" imgH="457200" progId="Equation.3">
                  <p:embed/>
                </p:oleObj>
              </mc:Choice>
              <mc:Fallback>
                <p:oleObj name="Equation" r:id="rId11" imgW="990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16463"/>
                        <a:ext cx="19875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6"/>
          <p:cNvGraphicFramePr>
            <a:graphicFrameLocks noChangeAspect="1"/>
          </p:cNvGraphicFramePr>
          <p:nvPr/>
        </p:nvGraphicFramePr>
        <p:xfrm>
          <a:off x="609600" y="5638800"/>
          <a:ext cx="3797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8" name="Equation" r:id="rId13" imgW="1892300" imgH="495300" progId="Equation.3">
                  <p:embed/>
                </p:oleObj>
              </mc:Choice>
              <mc:Fallback>
                <p:oleObj name="Equation" r:id="rId13" imgW="18923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638800"/>
                        <a:ext cx="3797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7"/>
          <p:cNvGraphicFramePr>
            <a:graphicFrameLocks noChangeAspect="1"/>
          </p:cNvGraphicFramePr>
          <p:nvPr/>
        </p:nvGraphicFramePr>
        <p:xfrm>
          <a:off x="5397500" y="5867400"/>
          <a:ext cx="35417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9" name="Equation" r:id="rId15" imgW="1765300" imgH="228600" progId="Equation.DSMT4">
                  <p:embed/>
                </p:oleObj>
              </mc:Choice>
              <mc:Fallback>
                <p:oleObj name="Equation" r:id="rId15" imgW="17653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867400"/>
                        <a:ext cx="35417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4495800" y="609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Magnetic Dipole Moment</a:t>
            </a:r>
          </a:p>
        </p:txBody>
      </p:sp>
      <p:graphicFrame>
        <p:nvGraphicFramePr>
          <p:cNvPr id="58383" name="Object 8"/>
          <p:cNvGraphicFramePr>
            <a:graphicFrameLocks noChangeAspect="1"/>
          </p:cNvGraphicFramePr>
          <p:nvPr/>
        </p:nvGraphicFramePr>
        <p:xfrm>
          <a:off x="2667000" y="3429000"/>
          <a:ext cx="18891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0" name="Equation" r:id="rId17" imgW="939800" imgH="228600" progId="Equation.DSMT4">
                  <p:embed/>
                </p:oleObj>
              </mc:Choice>
              <mc:Fallback>
                <p:oleObj name="Equation" r:id="rId17" imgW="9398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18891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9"/>
          <p:cNvGraphicFramePr>
            <a:graphicFrameLocks noChangeAspect="1"/>
          </p:cNvGraphicFramePr>
          <p:nvPr/>
        </p:nvGraphicFramePr>
        <p:xfrm>
          <a:off x="6629400" y="4845050"/>
          <a:ext cx="1295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1" name="Equation" r:id="rId19" imgW="596900" imgH="177800" progId="Equation.DSMT4">
                  <p:embed/>
                </p:oleObj>
              </mc:Choice>
              <mc:Fallback>
                <p:oleObj name="Equation" r:id="rId19" imgW="596900" imgH="177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45050"/>
                        <a:ext cx="1295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6"/>
          <p:cNvCxnSpPr>
            <a:cxnSpLocks noChangeShapeType="1"/>
          </p:cNvCxnSpPr>
          <p:nvPr/>
        </p:nvCxnSpPr>
        <p:spPr bwMode="auto">
          <a:xfrm>
            <a:off x="0" y="9144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More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 smtClean="0">
                <a:ea typeface="ＭＳ Ｐゴシック" charset="-128"/>
              </a:rPr>
              <a:t>Equilibrium </a:t>
            </a:r>
            <a:r>
              <a:rPr lang="en-US" altLang="en-US" sz="3000" i="1" dirty="0" smtClean="0">
                <a:ea typeface="ＭＳ Ｐゴシック" charset="-128"/>
              </a:rPr>
              <a:t>vs</a:t>
            </a:r>
            <a:r>
              <a:rPr lang="en-US" altLang="en-US" sz="3000" dirty="0" smtClean="0">
                <a:ea typeface="ＭＳ Ｐゴシック" charset="-128"/>
              </a:rPr>
              <a:t>. Steady State in a Circuit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>
                <a:ea typeface="ＭＳ Ｐゴシック" charset="-128"/>
              </a:rPr>
              <a:t>What is "used up" in a circuit?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>
                <a:ea typeface="ＭＳ Ｐゴシック" charset="-128"/>
              </a:rPr>
              <a:t>Kirchhoff's Current Node Law</a:t>
            </a:r>
          </a:p>
          <a:p>
            <a:pPr>
              <a:lnSpc>
                <a:spcPct val="90000"/>
              </a:lnSpc>
            </a:pPr>
            <a:r>
              <a:rPr lang="en-US" altLang="en-US" sz="3000" b="1" dirty="0" smtClean="0">
                <a:ea typeface="ＭＳ Ｐゴシック" charset="-128"/>
              </a:rPr>
              <a:t>E</a:t>
            </a:r>
            <a:r>
              <a:rPr lang="en-US" altLang="en-US" sz="3000" dirty="0" smtClean="0">
                <a:ea typeface="ＭＳ Ｐゴシック" charset="-128"/>
              </a:rPr>
              <a:t>-field inside a wire </a:t>
            </a:r>
            <a:endParaRPr lang="en-US" altLang="en-US" sz="3000" b="1" dirty="0" smtClean="0">
              <a:ea typeface="ＭＳ Ｐゴシック" charset="-128"/>
            </a:endParaRP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141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0C4-4D69-468C-8773-D91B380D7DE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0" y="1905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115000"/>
              </a:spcBef>
            </a:pPr>
            <a:endParaRPr lang="en-US" altLang="en-US" sz="3600" b="1">
              <a:solidFill>
                <a:srgbClr val="CC0000"/>
              </a:solidFill>
            </a:endParaRPr>
          </a:p>
        </p:txBody>
      </p:sp>
      <p:sp>
        <p:nvSpPr>
          <p:cNvPr id="2662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Key Ideas in Chapter 19: Electric Circuits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413" y="1295400"/>
            <a:ext cx="8456612" cy="408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1485900"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en-US" sz="1800" dirty="0" smtClean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 typeface="Wingdings" charset="2"/>
              <a:buChar char="§"/>
            </a:pPr>
            <a:r>
              <a:rPr lang="en-US" altLang="en-US" sz="1800" b="1" dirty="0">
                <a:solidFill>
                  <a:srgbClr val="0033CC"/>
                </a:solidFill>
                <a:latin typeface="Arial" charset="0"/>
              </a:rPr>
              <a:t>Surface charges make the electric field that drives the current in a circuit. </a:t>
            </a:r>
          </a:p>
          <a:p>
            <a:pPr eaLnBrk="1" hangingPunct="1">
              <a:lnSpc>
                <a:spcPct val="150000"/>
              </a:lnSpc>
              <a:buFont typeface="Wingdings" charset="2"/>
              <a:buChar char="§"/>
            </a:pPr>
            <a:endParaRPr lang="en-US" altLang="en-US" sz="600" b="1" dirty="0">
              <a:solidFill>
                <a:srgbClr val="0033CC"/>
              </a:solidFill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charset="2"/>
              <a:buChar char="§"/>
            </a:pPr>
            <a:r>
              <a:rPr lang="en-US" altLang="en-US" sz="1800" dirty="0">
                <a:latin typeface="Arial" charset="0"/>
                <a:cs typeface="Arial" charset="0"/>
              </a:rPr>
              <a:t>Transient effects precede the steady state. </a:t>
            </a:r>
          </a:p>
          <a:p>
            <a:pPr lvl="1" eaLnBrk="1" hangingPunct="1">
              <a:lnSpc>
                <a:spcPct val="150000"/>
              </a:lnSpc>
            </a:pPr>
            <a:endParaRPr lang="en-US" altLang="en-US" sz="6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charset="2"/>
              <a:buChar char="§"/>
            </a:pPr>
            <a:r>
              <a:rPr lang="en-US" altLang="en-US" sz="1800" dirty="0">
                <a:latin typeface="Arial" charset="0"/>
                <a:cs typeface="Arial" charset="0"/>
              </a:rPr>
              <a:t>A battery maintains a charge separation and a potential difference.  </a:t>
            </a:r>
          </a:p>
          <a:p>
            <a:pPr lvl="1" eaLnBrk="1" hangingPunct="1">
              <a:lnSpc>
                <a:spcPct val="150000"/>
              </a:lnSpc>
              <a:buFont typeface="Wingdings" charset="2"/>
              <a:buChar char="§"/>
            </a:pPr>
            <a:endParaRPr lang="en-US" altLang="en-US" sz="1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Font typeface="Wingdings" charset="2"/>
              <a:buChar char="§"/>
            </a:pPr>
            <a:r>
              <a:rPr lang="en-US" altLang="en-US" sz="1800" b="1" dirty="0">
                <a:solidFill>
                  <a:srgbClr val="0033CC"/>
                </a:solidFill>
                <a:latin typeface="Arial" charset="0"/>
                <a:cs typeface="Arial" charset="0"/>
              </a:rPr>
              <a:t>How to analyze circuits:  </a:t>
            </a:r>
          </a:p>
          <a:p>
            <a:pPr lvl="1" eaLnBrk="1" hangingPunct="1">
              <a:lnSpc>
                <a:spcPct val="150000"/>
              </a:lnSpc>
              <a:buFont typeface="Wingdings" charset="2"/>
              <a:buChar char="§"/>
            </a:pPr>
            <a:r>
              <a:rPr lang="en-US" altLang="en-US" sz="1800" dirty="0">
                <a:latin typeface="Arial" charset="0"/>
                <a:cs typeface="Arial" charset="0"/>
              </a:rPr>
              <a:t>Current-node rule:  Current into a node equals current out of the node. </a:t>
            </a:r>
          </a:p>
          <a:p>
            <a:pPr lvl="1" eaLnBrk="1" hangingPunct="1">
              <a:lnSpc>
                <a:spcPct val="150000"/>
              </a:lnSpc>
              <a:buFont typeface="Wingdings" charset="2"/>
              <a:buChar char="§"/>
            </a:pPr>
            <a:r>
              <a:rPr lang="en-US" altLang="en-US" sz="1800" dirty="0">
                <a:latin typeface="Arial" charset="0"/>
                <a:cs typeface="Arial" charset="0"/>
              </a:rPr>
              <a:t>Voltage-loop rule:  The total potential difference around a loop is zero.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b="1" dirty="0">
                <a:solidFill>
                  <a:srgbClr val="0033CC"/>
                </a:solidFill>
                <a:latin typeface="Arial" charset="0"/>
                <a:cs typeface="Arial" charset="0"/>
              </a:rPr>
              <a:t>	</a:t>
            </a:r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0" y="1141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C243-F866-4C01-91C6-8FA5FC29E70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6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C243-F866-4C01-91C6-8FA5FC29E700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52400"/>
            <a:ext cx="6858000" cy="55399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 algn="ctr"/>
            <a:r>
              <a:rPr lang="en-US" sz="3000" dirty="0" err="1" smtClean="0">
                <a:solidFill>
                  <a:srgbClr val="CC0000"/>
                </a:solidFill>
                <a:latin typeface="+mj-lt"/>
              </a:rPr>
              <a:t>iClicker</a:t>
            </a:r>
            <a:r>
              <a:rPr lang="en-US" sz="3000" dirty="0" smtClean="0">
                <a:solidFill>
                  <a:srgbClr val="CC0000"/>
                </a:solidFill>
                <a:latin typeface="+mj-lt"/>
              </a:rPr>
              <a:t> Question</a:t>
            </a:r>
            <a:endParaRPr lang="en-US" sz="3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1074810"/>
            <a:ext cx="7848600" cy="47705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500" dirty="0" smtClean="0">
                <a:latin typeface="+mj-lt"/>
              </a:rPr>
              <a:t>Why High Voltage is needed to transfer electricity? </a:t>
            </a:r>
            <a:endParaRPr lang="en-US" sz="2500" dirty="0">
              <a:latin typeface="+mj-lt"/>
            </a:endParaRPr>
          </a:p>
        </p:txBody>
      </p:sp>
      <p:pic>
        <p:nvPicPr>
          <p:cNvPr id="6" name="Picture 3" descr="13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752600"/>
            <a:ext cx="7239000" cy="265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" y="4692134"/>
            <a:ext cx="7962900" cy="1200329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800" dirty="0" smtClean="0">
                <a:latin typeface="+mj-lt"/>
              </a:rPr>
              <a:t>Prevent animal from biting the cable.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 smtClean="0">
                <a:latin typeface="+mj-lt"/>
              </a:rPr>
              <a:t>Reduce energy wasted during transportation.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 smtClean="0">
                <a:latin typeface="+mj-lt"/>
              </a:rPr>
              <a:t>No reason. People started this way long time ago. </a:t>
            </a:r>
          </a:p>
          <a:p>
            <a:pPr marL="342900" indent="-342900">
              <a:buFont typeface="+mj-lt"/>
              <a:buAutoNum type="alphaUcPeriod"/>
            </a:pPr>
            <a:endParaRPr lang="en-US" sz="1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1514" y="1036710"/>
            <a:ext cx="9906000" cy="5257800"/>
          </a:xfrm>
          <a:prstGeom prst="rect">
            <a:avLst/>
          </a:prstGeom>
          <a:solidFill>
            <a:srgbClr val="FFFFFF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2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C243-F866-4C01-91C6-8FA5FC29E700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52400"/>
            <a:ext cx="6858000" cy="55399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 algn="ctr"/>
            <a:r>
              <a:rPr lang="en-US" sz="3000" dirty="0" err="1" smtClean="0">
                <a:solidFill>
                  <a:srgbClr val="CC0000"/>
                </a:solidFill>
                <a:latin typeface="+mj-lt"/>
              </a:rPr>
              <a:t>iClicker</a:t>
            </a:r>
            <a:r>
              <a:rPr lang="en-US" sz="3000" dirty="0" smtClean="0">
                <a:solidFill>
                  <a:srgbClr val="CC0000"/>
                </a:solidFill>
                <a:latin typeface="+mj-lt"/>
              </a:rPr>
              <a:t> Question</a:t>
            </a:r>
            <a:endParaRPr lang="en-US" sz="3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1074810"/>
            <a:ext cx="7848600" cy="47705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500" dirty="0" smtClean="0">
                <a:latin typeface="+mj-lt"/>
              </a:rPr>
              <a:t>Which way is preferred. </a:t>
            </a:r>
            <a:endParaRPr lang="en-US" sz="25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4692134"/>
            <a:ext cx="7962900" cy="193899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000" dirty="0" smtClean="0">
                <a:latin typeface="+mj-lt"/>
              </a:rPr>
              <a:t>Left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000" dirty="0" smtClean="0">
                <a:latin typeface="+mj-lt"/>
              </a:rPr>
              <a:t>Right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000" dirty="0" smtClean="0">
                <a:latin typeface="+mj-lt"/>
              </a:rPr>
              <a:t>left and right are equal. </a:t>
            </a:r>
          </a:p>
          <a:p>
            <a:pPr marL="342900" indent="-342900">
              <a:buFont typeface="+mj-lt"/>
              <a:buAutoNum type="alphaUcPeriod"/>
            </a:pPr>
            <a:endParaRPr lang="en-US" sz="3000" dirty="0">
              <a:latin typeface="+mj-lt"/>
            </a:endParaRPr>
          </a:p>
        </p:txBody>
      </p:sp>
      <p:pic>
        <p:nvPicPr>
          <p:cNvPr id="8" name="Picture 4" descr="13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343400" cy="17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13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887571"/>
            <a:ext cx="4343400" cy="17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1430" y="2120348"/>
            <a:ext cx="3400839" cy="141625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13_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9" t="30377" r="53509" b="10952"/>
          <a:stretch/>
        </p:blipFill>
        <p:spPr bwMode="auto">
          <a:xfrm>
            <a:off x="5867400" y="1615469"/>
            <a:ext cx="595520" cy="100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13_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4" t="34265" r="31656" b="12755"/>
          <a:stretch/>
        </p:blipFill>
        <p:spPr bwMode="auto">
          <a:xfrm>
            <a:off x="7010400" y="1551864"/>
            <a:ext cx="649357" cy="9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13_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7" t="16606" b="17710"/>
          <a:stretch/>
        </p:blipFill>
        <p:spPr bwMode="auto">
          <a:xfrm>
            <a:off x="6456293" y="2971368"/>
            <a:ext cx="878785" cy="113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8869017" y="2080592"/>
            <a:ext cx="14081" cy="1488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304800" y="939969"/>
            <a:ext cx="9906000" cy="5257800"/>
          </a:xfrm>
          <a:prstGeom prst="rect">
            <a:avLst/>
          </a:prstGeom>
          <a:solidFill>
            <a:srgbClr val="FFFFFF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C243-F866-4C01-91C6-8FA5FC29E700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3" name="Picture 10" descr="1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2209800"/>
            <a:ext cx="707909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52400"/>
            <a:ext cx="6858000" cy="55399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 algn="ctr"/>
            <a:r>
              <a:rPr lang="en-US" sz="3000" dirty="0" err="1" smtClean="0">
                <a:solidFill>
                  <a:srgbClr val="CC0000"/>
                </a:solidFill>
                <a:latin typeface="+mj-lt"/>
              </a:rPr>
              <a:t>iClicker</a:t>
            </a:r>
            <a:r>
              <a:rPr lang="en-US" sz="3000" dirty="0" smtClean="0">
                <a:solidFill>
                  <a:srgbClr val="CC0000"/>
                </a:solidFill>
                <a:latin typeface="+mj-lt"/>
              </a:rPr>
              <a:t> Question</a:t>
            </a:r>
            <a:endParaRPr lang="en-US" sz="3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1074810"/>
            <a:ext cx="7848600" cy="47705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500" dirty="0" smtClean="0">
                <a:latin typeface="+mj-lt"/>
              </a:rPr>
              <a:t>Which of the following bulb will light up? </a:t>
            </a:r>
            <a:endParaRPr lang="en-US" sz="25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6071" y="1074810"/>
            <a:ext cx="9906000" cy="5257800"/>
          </a:xfrm>
          <a:prstGeom prst="rect">
            <a:avLst/>
          </a:prstGeom>
          <a:solidFill>
            <a:srgbClr val="FFFFFF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8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6600"/>
            <a:ext cx="91440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Comic Sans MS" pitchFamily="79" charset="0"/>
              </a:rPr>
              <a:t>Which of the two circuits shown will cause the light bulb to light?</a:t>
            </a:r>
            <a:endParaRPr lang="en-US" sz="4000" dirty="0" smtClean="0">
              <a:solidFill>
                <a:schemeClr val="tx1"/>
              </a:solidFill>
              <a:latin typeface="Comic Sans MS" pitchFamily="79" charset="0"/>
            </a:endParaRPr>
          </a:p>
        </p:txBody>
      </p:sp>
      <p:pic>
        <p:nvPicPr>
          <p:cNvPr id="10244" name="Picture 6" descr="13_p27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5668963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04800" y="2209800"/>
            <a:ext cx="3048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+mj-lt"/>
              <a:buAutoNum type="alphaUcPeriod"/>
            </a:pPr>
            <a:r>
              <a:rPr lang="en-US" sz="2000" dirty="0">
                <a:solidFill>
                  <a:srgbClr val="0033CC"/>
                </a:solidFill>
                <a:latin typeface="Comic Sans MS" pitchFamily="79" charset="0"/>
              </a:rPr>
              <a:t>Arrangement (a)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UcPeriod"/>
            </a:pPr>
            <a:r>
              <a:rPr lang="en-US" sz="2000" dirty="0">
                <a:solidFill>
                  <a:srgbClr val="0033CC"/>
                </a:solidFill>
                <a:latin typeface="Comic Sans MS" pitchFamily="79" charset="0"/>
              </a:rPr>
              <a:t>Arrangement (b)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UcPeriod"/>
            </a:pPr>
            <a:r>
              <a:rPr lang="en-US" sz="2000" dirty="0">
                <a:solidFill>
                  <a:srgbClr val="0033CC"/>
                </a:solidFill>
                <a:latin typeface="Comic Sans MS" pitchFamily="79" charset="0"/>
              </a:rPr>
              <a:t>Both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UcPeriod"/>
            </a:pPr>
            <a:r>
              <a:rPr lang="en-US" sz="2000" dirty="0">
                <a:solidFill>
                  <a:srgbClr val="0033CC"/>
                </a:solidFill>
                <a:latin typeface="Comic Sans MS" pitchFamily="79" charset="0"/>
              </a:rPr>
              <a:t>Neither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52400"/>
            <a:ext cx="6858000" cy="55399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 algn="ctr"/>
            <a:r>
              <a:rPr lang="en-US" sz="3000" dirty="0" err="1" smtClean="0">
                <a:solidFill>
                  <a:srgbClr val="CC0000"/>
                </a:solidFill>
                <a:latin typeface="+mj-lt"/>
              </a:rPr>
              <a:t>iClicker</a:t>
            </a:r>
            <a:r>
              <a:rPr lang="en-US" sz="3000" dirty="0" smtClean="0">
                <a:solidFill>
                  <a:srgbClr val="CC0000"/>
                </a:solidFill>
                <a:latin typeface="+mj-lt"/>
              </a:rPr>
              <a:t> Question</a:t>
            </a:r>
            <a:endParaRPr lang="en-US" sz="3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6071" y="1981200"/>
            <a:ext cx="9906000" cy="5257800"/>
          </a:xfrm>
          <a:prstGeom prst="rect">
            <a:avLst/>
          </a:prstGeom>
          <a:solidFill>
            <a:srgbClr val="FFFFFF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Very Close to the Wire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600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36" name="TextBox 35"/>
          <p:cNvSpPr txBox="1"/>
          <p:nvPr/>
        </p:nvSpPr>
        <p:spPr>
          <a:xfrm>
            <a:off x="555625" y="2022475"/>
            <a:ext cx="3216275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Very close to the wire:  r &lt;&lt; L </a:t>
            </a:r>
          </a:p>
        </p:txBody>
      </p:sp>
      <p:pic>
        <p:nvPicPr>
          <p:cNvPr id="27652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685800"/>
            <a:ext cx="3695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271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2667000"/>
            <a:ext cx="8975725" cy="4267200"/>
            <a:chOff x="0" y="2667000"/>
            <a:chExt cx="8975725" cy="4267200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6324600" y="3733800"/>
              <a:ext cx="1360488" cy="64611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 b="1">
                  <a:solidFill>
                    <a:srgbClr val="CC0000"/>
                  </a:solidFill>
                  <a:latin typeface="+mj-lt"/>
                  <a:ea typeface="+mn-ea"/>
                </a:rPr>
                <a:t>CLOSE TO</a:t>
              </a:r>
            </a:p>
            <a:p>
              <a:pPr indent="228600">
                <a:defRPr/>
              </a:pPr>
              <a:r>
                <a:rPr lang="en-US" sz="1800" b="1">
                  <a:solidFill>
                    <a:srgbClr val="CC0000"/>
                  </a:solidFill>
                  <a:latin typeface="+mj-lt"/>
                  <a:ea typeface="+mn-ea"/>
                </a:rPr>
                <a:t>THE WIRE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629400" y="2667000"/>
              <a:ext cx="2346325" cy="946150"/>
            </a:xfrm>
            <a:prstGeom prst="rect">
              <a:avLst/>
            </a:prstGeom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7657" name="Picture 2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962" y="2768364"/>
              <a:ext cx="54483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40100"/>
              <a:ext cx="3594100" cy="35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33800" y="5024438"/>
              <a:ext cx="3636963" cy="46196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j-lt"/>
                  <a:ea typeface="ＭＳ Ｐゴシック" charset="0"/>
                  <a:cs typeface="ＭＳ Ｐゴシック" charset="0"/>
                </a:rPr>
                <a:t>Another Right-Hand Rule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AD61-E247-43B9-9742-2E620623226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7338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800" dirty="0" smtClean="0"/>
              <a:t>Water flowing in a pipe is similar to electric current flowing in a circuit.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battery is like the pump.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electric charge is like the water.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connecting wires are like the thick pipe.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filament is like the nozzle or narrow pipe.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switch is like the valve.</a:t>
            </a:r>
          </a:p>
        </p:txBody>
      </p:sp>
      <p:pic>
        <p:nvPicPr>
          <p:cNvPr id="8195" name="Picture 5" descr="1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9513"/>
            <a:ext cx="8856663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B along Axis of Circular Loop of Wire 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524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96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057400"/>
            <a:ext cx="35004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15"/>
          <p:cNvGrpSpPr>
            <a:grpSpLocks/>
          </p:cNvGrpSpPr>
          <p:nvPr/>
        </p:nvGrpSpPr>
        <p:grpSpPr bwMode="auto">
          <a:xfrm>
            <a:off x="2438400" y="838200"/>
            <a:ext cx="822325" cy="512763"/>
            <a:chOff x="1701270" y="1087436"/>
            <a:chExt cx="822855" cy="512763"/>
          </a:xfrm>
        </p:grpSpPr>
        <p:pic>
          <p:nvPicPr>
            <p:cNvPr id="30734" name="Picture 3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270" y="1210733"/>
              <a:ext cx="110191" cy="15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3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219200"/>
              <a:ext cx="314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6" name="Group 14"/>
            <p:cNvGrpSpPr>
              <a:grpSpLocks/>
            </p:cNvGrpSpPr>
            <p:nvPr/>
          </p:nvGrpSpPr>
          <p:grpSpPr bwMode="auto">
            <a:xfrm rot="-5400000">
              <a:off x="1733203" y="1196881"/>
              <a:ext cx="512763" cy="287521"/>
              <a:chOff x="1639200" y="1294703"/>
              <a:chExt cx="914400" cy="687481"/>
            </a:xfrm>
          </p:grpSpPr>
          <p:sp>
            <p:nvSpPr>
              <p:cNvPr id="12" name="Can 11"/>
              <p:cNvSpPr>
                <a:spLocks noChangeArrowheads="1"/>
              </p:cNvSpPr>
              <p:nvPr/>
            </p:nvSpPr>
            <p:spPr bwMode="auto">
              <a:xfrm rot="5400000">
                <a:off x="1851270" y="1074899"/>
                <a:ext cx="535553" cy="914400"/>
              </a:xfrm>
              <a:prstGeom prst="can">
                <a:avLst>
                  <a:gd name="adj" fmla="val 25002"/>
                </a:avLst>
              </a:prstGeom>
              <a:gradFill rotWithShape="1">
                <a:gsLst>
                  <a:gs pos="0">
                    <a:srgbClr val="9D6E03"/>
                  </a:gs>
                  <a:gs pos="50000">
                    <a:srgbClr val="FFB406"/>
                  </a:gs>
                  <a:gs pos="100000">
                    <a:srgbClr val="9D6E03"/>
                  </a:gs>
                </a:gsLst>
                <a:lin ang="0" scaled="1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709973" y="1982191"/>
                <a:ext cx="761527" cy="0"/>
              </a:xfrm>
              <a:prstGeom prst="straightConnector1">
                <a:avLst/>
              </a:prstGeom>
              <a:ln>
                <a:solidFill>
                  <a:srgbClr val="0033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5527675" y="8382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400" b="1">
                <a:solidFill>
                  <a:srgbClr val="0033CC"/>
                </a:solidFill>
                <a:latin typeface="+mj-lt"/>
                <a:ea typeface="+mn-ea"/>
              </a:rPr>
              <a:t>BIOT-SAVART LAW</a:t>
            </a:r>
          </a:p>
          <a:p>
            <a:pPr indent="228600" algn="just">
              <a:defRPr/>
            </a:pPr>
            <a:r>
              <a:rPr lang="en-US" sz="1400" b="1">
                <a:solidFill>
                  <a:srgbClr val="0033CC"/>
                </a:solidFill>
                <a:latin typeface="+mj-lt"/>
                <a:ea typeface="+mn-ea"/>
              </a:rPr>
              <a:t>current in a wire</a:t>
            </a:r>
          </a:p>
        </p:txBody>
      </p:sp>
      <p:pic>
        <p:nvPicPr>
          <p:cNvPr id="307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79463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20"/>
          <p:cNvGrpSpPr>
            <a:grpSpLocks/>
          </p:cNvGrpSpPr>
          <p:nvPr/>
        </p:nvGrpSpPr>
        <p:grpSpPr bwMode="auto">
          <a:xfrm>
            <a:off x="4114800" y="1676400"/>
            <a:ext cx="3097213" cy="369888"/>
            <a:chOff x="4267200" y="1905000"/>
            <a:chExt cx="3096896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267200" y="1905000"/>
              <a:ext cx="3096896" cy="36933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1)  Draw           for one piece</a:t>
              </a:r>
            </a:p>
          </p:txBody>
        </p:sp>
        <p:pic>
          <p:nvPicPr>
            <p:cNvPr id="30733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920" y="1915160"/>
              <a:ext cx="4572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495800" y="2220913"/>
            <a:ext cx="4425950" cy="36988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+mn-ea"/>
                <a:sym typeface="Wingdings"/>
              </a:rPr>
              <a:t> Symmetry:</a:t>
            </a:r>
            <a:r>
              <a:rPr lang="en-US" sz="1800">
                <a:solidFill>
                  <a:srgbClr val="0033CC"/>
                </a:solidFill>
                <a:latin typeface="+mj-lt"/>
                <a:ea typeface="+mn-ea"/>
              </a:rPr>
              <a:t> only z component survives!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0" y="1697038"/>
            <a:ext cx="3276600" cy="2570162"/>
            <a:chOff x="762000" y="1697038"/>
            <a:chExt cx="3276600" cy="2570162"/>
          </a:xfrm>
        </p:grpSpPr>
        <p:pic>
          <p:nvPicPr>
            <p:cNvPr id="30730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697038"/>
              <a:ext cx="2743200" cy="257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635250" y="1981200"/>
              <a:ext cx="1403350" cy="92392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0033CC"/>
                  </a:solidFill>
                  <a:latin typeface="+mj-lt"/>
                  <a:ea typeface="ＭＳ Ｐゴシック" charset="0"/>
                  <a:cs typeface="ＭＳ Ｐゴシック" charset="0"/>
                </a:rPr>
                <a:t>NET </a:t>
              </a:r>
            </a:p>
            <a:p>
              <a:pPr indent="228600">
                <a:defRPr/>
              </a:pPr>
              <a:r>
                <a:rPr lang="en-US" sz="1800">
                  <a:solidFill>
                    <a:srgbClr val="0033CC"/>
                  </a:solidFill>
                  <a:latin typeface="+mj-lt"/>
                  <a:ea typeface="ＭＳ Ｐゴシック" charset="0"/>
                  <a:cs typeface="ＭＳ Ｐゴシック" charset="0"/>
                </a:rPr>
                <a:t>MAGNETIC </a:t>
              </a:r>
            </a:p>
            <a:p>
              <a:pPr indent="228600">
                <a:defRPr/>
              </a:pPr>
              <a:r>
                <a:rPr lang="en-US" sz="1800">
                  <a:solidFill>
                    <a:srgbClr val="0033CC"/>
                  </a:solidFill>
                  <a:latin typeface="+mj-lt"/>
                  <a:ea typeface="ＭＳ Ｐゴシック" charset="0"/>
                  <a:cs typeface="ＭＳ Ｐゴシック" charset="0"/>
                </a:rPr>
                <a:t>FIELD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AD61-E247-43B9-9742-2E620623226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B along Axis of Circular Loop of Wire 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524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pSp>
        <p:nvGrpSpPr>
          <p:cNvPr id="31747" name="Group 15"/>
          <p:cNvGrpSpPr>
            <a:grpSpLocks/>
          </p:cNvGrpSpPr>
          <p:nvPr/>
        </p:nvGrpSpPr>
        <p:grpSpPr bwMode="auto">
          <a:xfrm>
            <a:off x="2438400" y="838200"/>
            <a:ext cx="822325" cy="512763"/>
            <a:chOff x="1701270" y="1087436"/>
            <a:chExt cx="822855" cy="512763"/>
          </a:xfrm>
        </p:grpSpPr>
        <p:pic>
          <p:nvPicPr>
            <p:cNvPr id="31763" name="Picture 3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270" y="1210733"/>
              <a:ext cx="110191" cy="15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Picture 3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219200"/>
              <a:ext cx="314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65" name="Group 14"/>
            <p:cNvGrpSpPr>
              <a:grpSpLocks/>
            </p:cNvGrpSpPr>
            <p:nvPr/>
          </p:nvGrpSpPr>
          <p:grpSpPr bwMode="auto">
            <a:xfrm rot="-5400000">
              <a:off x="1733203" y="1196881"/>
              <a:ext cx="512763" cy="287521"/>
              <a:chOff x="1639200" y="1294703"/>
              <a:chExt cx="914400" cy="687481"/>
            </a:xfrm>
          </p:grpSpPr>
          <p:sp>
            <p:nvSpPr>
              <p:cNvPr id="12" name="Can 11"/>
              <p:cNvSpPr>
                <a:spLocks noChangeArrowheads="1"/>
              </p:cNvSpPr>
              <p:nvPr/>
            </p:nvSpPr>
            <p:spPr bwMode="auto">
              <a:xfrm rot="5400000">
                <a:off x="1851270" y="1074899"/>
                <a:ext cx="535553" cy="914400"/>
              </a:xfrm>
              <a:prstGeom prst="can">
                <a:avLst>
                  <a:gd name="adj" fmla="val 25002"/>
                </a:avLst>
              </a:prstGeom>
              <a:gradFill rotWithShape="1">
                <a:gsLst>
                  <a:gs pos="0">
                    <a:srgbClr val="9D6E03"/>
                  </a:gs>
                  <a:gs pos="50000">
                    <a:srgbClr val="FFB406"/>
                  </a:gs>
                  <a:gs pos="100000">
                    <a:srgbClr val="9D6E03"/>
                  </a:gs>
                </a:gsLst>
                <a:lin ang="0" scaled="1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709973" y="1982191"/>
                <a:ext cx="761527" cy="0"/>
              </a:xfrm>
              <a:prstGeom prst="straightConnector1">
                <a:avLst/>
              </a:prstGeom>
              <a:ln>
                <a:solidFill>
                  <a:srgbClr val="0033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5527675" y="8382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400" b="1">
                <a:solidFill>
                  <a:srgbClr val="0033CC"/>
                </a:solidFill>
                <a:latin typeface="+mj-lt"/>
                <a:ea typeface="+mn-ea"/>
              </a:rPr>
              <a:t>BIOT-SAVART LAW</a:t>
            </a:r>
          </a:p>
          <a:p>
            <a:pPr indent="228600" algn="just">
              <a:defRPr/>
            </a:pPr>
            <a:r>
              <a:rPr lang="en-US" sz="1400" b="1">
                <a:solidFill>
                  <a:srgbClr val="0033CC"/>
                </a:solidFill>
                <a:latin typeface="+mj-lt"/>
                <a:ea typeface="+mn-ea"/>
              </a:rPr>
              <a:t>current in a wire</a:t>
            </a:r>
          </a:p>
        </p:txBody>
      </p:sp>
      <p:pic>
        <p:nvPicPr>
          <p:cNvPr id="31749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79463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4114800" y="1676400"/>
            <a:ext cx="3097213" cy="369888"/>
            <a:chOff x="4267200" y="1905000"/>
            <a:chExt cx="3096896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267200" y="1905000"/>
              <a:ext cx="3096896" cy="36933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1)  Draw           for one piece</a:t>
              </a:r>
            </a:p>
          </p:txBody>
        </p:sp>
        <p:pic>
          <p:nvPicPr>
            <p:cNvPr id="31762" name="Picture 1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920" y="1915160"/>
              <a:ext cx="4572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495800" y="2220913"/>
            <a:ext cx="4425950" cy="36988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+mn-ea"/>
                <a:sym typeface="Wingdings"/>
              </a:rPr>
              <a:t> Symmetry:</a:t>
            </a:r>
            <a:r>
              <a:rPr lang="en-US" sz="1800">
                <a:solidFill>
                  <a:srgbClr val="0033CC"/>
                </a:solidFill>
                <a:latin typeface="+mj-lt"/>
                <a:ea typeface="+mn-ea"/>
              </a:rPr>
              <a:t> only z component survives!</a:t>
            </a:r>
          </a:p>
        </p:txBody>
      </p:sp>
      <p:grpSp>
        <p:nvGrpSpPr>
          <p:cNvPr id="31752" name="Group 39"/>
          <p:cNvGrpSpPr>
            <a:grpSpLocks/>
          </p:cNvGrpSpPr>
          <p:nvPr/>
        </p:nvGrpSpPr>
        <p:grpSpPr bwMode="auto">
          <a:xfrm>
            <a:off x="4124325" y="2819400"/>
            <a:ext cx="4710113" cy="1219200"/>
            <a:chOff x="4124383" y="2819400"/>
            <a:chExt cx="4710314" cy="1219200"/>
          </a:xfrm>
        </p:grpSpPr>
        <p:grpSp>
          <p:nvGrpSpPr>
            <p:cNvPr id="31756" name="Group 19"/>
            <p:cNvGrpSpPr>
              <a:grpSpLocks/>
            </p:cNvGrpSpPr>
            <p:nvPr/>
          </p:nvGrpSpPr>
          <p:grpSpPr bwMode="auto">
            <a:xfrm>
              <a:off x="4124383" y="2819400"/>
              <a:ext cx="3580580" cy="369332"/>
              <a:chOff x="4602480" y="2865120"/>
              <a:chExt cx="3580580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602480" y="2865120"/>
                <a:ext cx="3579966" cy="369888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2)  Write         </a:t>
                </a:r>
                <a:r>
                  <a:rPr lang="en-US" sz="1800" baseline="-25000">
                    <a:solidFill>
                      <a:srgbClr val="CC0000"/>
                    </a:solidFill>
                    <a:latin typeface="+mj-lt"/>
                    <a:ea typeface="+mn-ea"/>
                  </a:rPr>
                  <a:t>z</a:t>
                </a: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  due to one piece  </a:t>
                </a:r>
              </a:p>
            </p:txBody>
          </p:sp>
          <p:pic>
            <p:nvPicPr>
              <p:cNvPr id="31760" name="Picture 18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2800" y="2865120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7" name="Picture 2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40100"/>
              <a:ext cx="28575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239191" y="3516313"/>
              <a:ext cx="1595506" cy="36988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(lots of math!)</a:t>
              </a:r>
            </a:p>
          </p:txBody>
        </p:sp>
      </p:grpSp>
      <p:pic>
        <p:nvPicPr>
          <p:cNvPr id="3175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7038"/>
            <a:ext cx="27432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35250" y="1981200"/>
            <a:ext cx="1403350" cy="9239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NET </a:t>
            </a:r>
          </a:p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MAGNETIC </a:t>
            </a:r>
          </a:p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FIELD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AD61-E247-43B9-9742-2E620623226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B along Axis of Circular Loop of Wire 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524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pSp>
        <p:nvGrpSpPr>
          <p:cNvPr id="32771" name="Group 15"/>
          <p:cNvGrpSpPr>
            <a:grpSpLocks/>
          </p:cNvGrpSpPr>
          <p:nvPr/>
        </p:nvGrpSpPr>
        <p:grpSpPr bwMode="auto">
          <a:xfrm>
            <a:off x="2438400" y="838200"/>
            <a:ext cx="822325" cy="512763"/>
            <a:chOff x="1701270" y="1087436"/>
            <a:chExt cx="822855" cy="512763"/>
          </a:xfrm>
        </p:grpSpPr>
        <p:pic>
          <p:nvPicPr>
            <p:cNvPr id="32802" name="Picture 3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270" y="1210733"/>
              <a:ext cx="110191" cy="15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3" name="Picture 3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219200"/>
              <a:ext cx="314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804" name="Group 14"/>
            <p:cNvGrpSpPr>
              <a:grpSpLocks/>
            </p:cNvGrpSpPr>
            <p:nvPr/>
          </p:nvGrpSpPr>
          <p:grpSpPr bwMode="auto">
            <a:xfrm rot="-5400000">
              <a:off x="1733203" y="1196881"/>
              <a:ext cx="512763" cy="287521"/>
              <a:chOff x="1639200" y="1294703"/>
              <a:chExt cx="914400" cy="687481"/>
            </a:xfrm>
          </p:grpSpPr>
          <p:sp>
            <p:nvSpPr>
              <p:cNvPr id="12" name="Can 11"/>
              <p:cNvSpPr>
                <a:spLocks noChangeArrowheads="1"/>
              </p:cNvSpPr>
              <p:nvPr/>
            </p:nvSpPr>
            <p:spPr bwMode="auto">
              <a:xfrm rot="5400000">
                <a:off x="1851270" y="1074899"/>
                <a:ext cx="535553" cy="914400"/>
              </a:xfrm>
              <a:prstGeom prst="can">
                <a:avLst>
                  <a:gd name="adj" fmla="val 25002"/>
                </a:avLst>
              </a:prstGeom>
              <a:gradFill rotWithShape="1">
                <a:gsLst>
                  <a:gs pos="0">
                    <a:srgbClr val="9D6E03"/>
                  </a:gs>
                  <a:gs pos="50000">
                    <a:srgbClr val="FFB406"/>
                  </a:gs>
                  <a:gs pos="100000">
                    <a:srgbClr val="9D6E03"/>
                  </a:gs>
                </a:gsLst>
                <a:lin ang="0" scaled="1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709973" y="1982191"/>
                <a:ext cx="761527" cy="0"/>
              </a:xfrm>
              <a:prstGeom prst="straightConnector1">
                <a:avLst/>
              </a:prstGeom>
              <a:ln>
                <a:solidFill>
                  <a:srgbClr val="0033CC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5527675" y="8382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400" b="1">
                <a:solidFill>
                  <a:srgbClr val="0033CC"/>
                </a:solidFill>
                <a:latin typeface="+mj-lt"/>
                <a:ea typeface="+mn-ea"/>
              </a:rPr>
              <a:t>BIOT-SAVART LAW</a:t>
            </a:r>
          </a:p>
          <a:p>
            <a:pPr indent="228600" algn="just">
              <a:defRPr/>
            </a:pPr>
            <a:r>
              <a:rPr lang="en-US" sz="1400" b="1">
                <a:solidFill>
                  <a:srgbClr val="0033CC"/>
                </a:solidFill>
                <a:latin typeface="+mj-lt"/>
                <a:ea typeface="+mn-ea"/>
              </a:rPr>
              <a:t>current in a wire</a:t>
            </a:r>
          </a:p>
        </p:txBody>
      </p:sp>
      <p:pic>
        <p:nvPicPr>
          <p:cNvPr id="32773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79463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20"/>
          <p:cNvGrpSpPr>
            <a:grpSpLocks/>
          </p:cNvGrpSpPr>
          <p:nvPr/>
        </p:nvGrpSpPr>
        <p:grpSpPr bwMode="auto">
          <a:xfrm>
            <a:off x="4114800" y="1676400"/>
            <a:ext cx="3097213" cy="369888"/>
            <a:chOff x="4267200" y="1905000"/>
            <a:chExt cx="3096896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267200" y="1905000"/>
              <a:ext cx="3096896" cy="36933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1)  Draw           for one piece</a:t>
              </a:r>
            </a:p>
          </p:txBody>
        </p:sp>
        <p:pic>
          <p:nvPicPr>
            <p:cNvPr id="32801" name="Picture 1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920" y="1915160"/>
              <a:ext cx="4572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495800" y="2220913"/>
            <a:ext cx="4425950" cy="36988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+mn-ea"/>
                <a:sym typeface="Wingdings"/>
              </a:rPr>
              <a:t> Symmetry:</a:t>
            </a:r>
            <a:r>
              <a:rPr lang="en-US" sz="1800">
                <a:solidFill>
                  <a:srgbClr val="0033CC"/>
                </a:solidFill>
                <a:latin typeface="+mj-lt"/>
                <a:ea typeface="+mn-ea"/>
              </a:rPr>
              <a:t> only z component survives!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-100013" y="5638800"/>
            <a:ext cx="8262938" cy="1079500"/>
            <a:chOff x="-100078" y="5638800"/>
            <a:chExt cx="8262328" cy="1079500"/>
          </a:xfrm>
        </p:grpSpPr>
        <p:sp>
          <p:nvSpPr>
            <p:cNvPr id="29" name="TextBox 28"/>
            <p:cNvSpPr txBox="1"/>
            <p:nvPr/>
          </p:nvSpPr>
          <p:spPr>
            <a:xfrm>
              <a:off x="-100078" y="5638800"/>
              <a:ext cx="1852476" cy="36988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4)  Doulbecheck </a:t>
              </a:r>
            </a:p>
          </p:txBody>
        </p:sp>
        <p:pic>
          <p:nvPicPr>
            <p:cNvPr id="32796" name="Picture 3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900" y="6019800"/>
              <a:ext cx="31115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7" name="TextBox 32"/>
            <p:cNvSpPr txBox="1">
              <a:spLocks noChangeArrowheads="1"/>
            </p:cNvSpPr>
            <p:nvPr/>
          </p:nvSpPr>
          <p:spPr bwMode="auto">
            <a:xfrm>
              <a:off x="4273162" y="6181725"/>
              <a:ext cx="113656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CC0000"/>
                  </a:solidFill>
                  <a:latin typeface="Zapf Dingbats" pitchFamily="-84" charset="2"/>
                </a:rPr>
                <a:t>✔ </a:t>
              </a:r>
              <a:r>
                <a:rPr lang="en-US" altLang="en-US" sz="1800">
                  <a:solidFill>
                    <a:srgbClr val="CC0000"/>
                  </a:solidFill>
                  <a:latin typeface="Arial" pitchFamily="34" charset="0"/>
                </a:rPr>
                <a:t>UNITS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43084" y="6172200"/>
              <a:ext cx="1852475" cy="36988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0033CC"/>
                  </a:solidFill>
                  <a:latin typeface="+mj-lt"/>
                  <a:ea typeface="+mn-ea"/>
                </a:rPr>
                <a:t>Right-hand Rule</a:t>
              </a:r>
            </a:p>
          </p:txBody>
        </p:sp>
        <p:sp>
          <p:nvSpPr>
            <p:cNvPr id="32799" name="TextBox 34"/>
            <p:cNvSpPr txBox="1">
              <a:spLocks noChangeArrowheads="1"/>
            </p:cNvSpPr>
            <p:nvPr/>
          </p:nvSpPr>
          <p:spPr bwMode="auto">
            <a:xfrm>
              <a:off x="7771754" y="6172200"/>
              <a:ext cx="39049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CC0000"/>
                  </a:solidFill>
                  <a:latin typeface="Zapf Dingbats" pitchFamily="-84" charset="2"/>
                </a:rPr>
                <a:t>✔ </a:t>
              </a:r>
              <a:endParaRPr lang="en-US" altLang="en-US" sz="1800">
                <a:solidFill>
                  <a:srgbClr val="CC0000"/>
                </a:solidFill>
                <a:latin typeface="Arial" pitchFamily="34" charset="0"/>
              </a:endParaRPr>
            </a:p>
          </p:txBody>
        </p:sp>
      </p:grpSp>
      <p:grpSp>
        <p:nvGrpSpPr>
          <p:cNvPr id="32777" name="Group 39"/>
          <p:cNvGrpSpPr>
            <a:grpSpLocks/>
          </p:cNvGrpSpPr>
          <p:nvPr/>
        </p:nvGrpSpPr>
        <p:grpSpPr bwMode="auto">
          <a:xfrm>
            <a:off x="4124325" y="2819400"/>
            <a:ext cx="4710113" cy="1219200"/>
            <a:chOff x="4124383" y="2819400"/>
            <a:chExt cx="4710314" cy="1219200"/>
          </a:xfrm>
        </p:grpSpPr>
        <p:grpSp>
          <p:nvGrpSpPr>
            <p:cNvPr id="32790" name="Group 19"/>
            <p:cNvGrpSpPr>
              <a:grpSpLocks/>
            </p:cNvGrpSpPr>
            <p:nvPr/>
          </p:nvGrpSpPr>
          <p:grpSpPr bwMode="auto">
            <a:xfrm>
              <a:off x="4124383" y="2819400"/>
              <a:ext cx="3580580" cy="369332"/>
              <a:chOff x="4602480" y="2865120"/>
              <a:chExt cx="3580580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602480" y="2865120"/>
                <a:ext cx="3579966" cy="369888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2)  Write         </a:t>
                </a:r>
                <a:r>
                  <a:rPr lang="en-US" sz="1800" baseline="-25000">
                    <a:solidFill>
                      <a:srgbClr val="CC0000"/>
                    </a:solidFill>
                    <a:latin typeface="+mj-lt"/>
                    <a:ea typeface="+mn-ea"/>
                  </a:rPr>
                  <a:t>z</a:t>
                </a: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  due to one piece  </a:t>
                </a:r>
              </a:p>
            </p:txBody>
          </p:sp>
          <p:pic>
            <p:nvPicPr>
              <p:cNvPr id="32794" name="Picture 18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2800" y="2865120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91" name="Picture 2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40100"/>
              <a:ext cx="28575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239191" y="3516313"/>
              <a:ext cx="1595506" cy="36988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(lots of math!)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-76200" y="4349750"/>
            <a:ext cx="8382000" cy="1344613"/>
            <a:chOff x="-76200" y="4349988"/>
            <a:chExt cx="8382000" cy="1344692"/>
          </a:xfrm>
        </p:grpSpPr>
        <p:grpSp>
          <p:nvGrpSpPr>
            <p:cNvPr id="32781" name="Group 36"/>
            <p:cNvGrpSpPr>
              <a:grpSpLocks/>
            </p:cNvGrpSpPr>
            <p:nvPr/>
          </p:nvGrpSpPr>
          <p:grpSpPr bwMode="auto">
            <a:xfrm>
              <a:off x="-76200" y="4349988"/>
              <a:ext cx="7543800" cy="1187212"/>
              <a:chOff x="-76200" y="4349988"/>
              <a:chExt cx="7543800" cy="1187212"/>
            </a:xfrm>
          </p:grpSpPr>
          <p:grpSp>
            <p:nvGrpSpPr>
              <p:cNvPr id="32785" name="Group 25"/>
              <p:cNvGrpSpPr>
                <a:grpSpLocks/>
              </p:cNvGrpSpPr>
              <p:nvPr/>
            </p:nvGrpSpPr>
            <p:grpSpPr bwMode="auto">
              <a:xfrm>
                <a:off x="-76200" y="4349988"/>
                <a:ext cx="3482143" cy="374412"/>
                <a:chOff x="4419600" y="4201160"/>
                <a:chExt cx="3482143" cy="374412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419600" y="4205923"/>
                  <a:ext cx="3481388" cy="369909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 sz="1800">
                      <a:solidFill>
                        <a:srgbClr val="CC0000"/>
                      </a:solidFill>
                      <a:latin typeface="+mj-lt"/>
                      <a:ea typeface="+mn-ea"/>
                    </a:rPr>
                    <a:t>3)  Integrate           to find total B</a:t>
                  </a:r>
                </a:p>
              </p:txBody>
            </p:sp>
            <p:pic>
              <p:nvPicPr>
                <p:cNvPr id="32789" name="Picture 24" descr="latex-image-1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6320" y="4201160"/>
                  <a:ext cx="457200" cy="279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2786" name="Picture 27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4838700"/>
                <a:ext cx="22098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7" name="Picture 30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4810760"/>
                <a:ext cx="4483100" cy="71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82" name="Group 42"/>
            <p:cNvGrpSpPr>
              <a:grpSpLocks/>
            </p:cNvGrpSpPr>
            <p:nvPr/>
          </p:nvGrpSpPr>
          <p:grpSpPr bwMode="auto">
            <a:xfrm>
              <a:off x="5516880" y="4704080"/>
              <a:ext cx="2788920" cy="990600"/>
              <a:chOff x="5516880" y="4704080"/>
              <a:chExt cx="2788920" cy="990600"/>
            </a:xfrm>
          </p:grpSpPr>
          <p:pic>
            <p:nvPicPr>
              <p:cNvPr id="32783" name="Picture 40" descr="latex-image-1.pd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0" y="5060950"/>
                <a:ext cx="609600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41"/>
              <p:cNvSpPr/>
              <p:nvPr/>
            </p:nvSpPr>
            <p:spPr bwMode="auto">
              <a:xfrm>
                <a:off x="5516563" y="4704022"/>
                <a:ext cx="2789237" cy="990658"/>
              </a:xfrm>
              <a:prstGeom prst="rect">
                <a:avLst/>
              </a:prstGeom>
              <a:ln w="2857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</p:grpSp>
      <p:pic>
        <p:nvPicPr>
          <p:cNvPr id="32779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7038"/>
            <a:ext cx="27432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635250" y="1981200"/>
            <a:ext cx="1403350" cy="9239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NET </a:t>
            </a:r>
          </a:p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MAGNETIC </a:t>
            </a:r>
          </a:p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FIELD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AD61-E247-43B9-9742-2E620623226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81562" y="3576638"/>
            <a:ext cx="2276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627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2743200" y="838200"/>
          <a:ext cx="26050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7" name="Equation" r:id="rId6" imgW="1295400" imgH="508000" progId="Equation.DSMT4">
                  <p:embed/>
                </p:oleObj>
              </mc:Choice>
              <mc:Fallback>
                <p:oleObj name="Equation" r:id="rId6" imgW="1295400" imgH="508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26050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6F63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438400" y="2133600"/>
            <a:ext cx="86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z</a:t>
            </a:r>
            <a:r>
              <a:rPr lang="en-US" altLang="en-US">
                <a:solidFill>
                  <a:schemeClr val="accent2"/>
                </a:solidFill>
              </a:rPr>
              <a:t>&gt;&gt;</a:t>
            </a:r>
            <a:r>
              <a:rPr lang="en-US" altLang="en-US" i="1">
                <a:solidFill>
                  <a:schemeClr val="accent2"/>
                </a:solidFill>
              </a:rPr>
              <a:t>R</a:t>
            </a:r>
            <a:endParaRPr lang="en-US" alt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76200" y="2133600"/>
            <a:ext cx="243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Far from the loop:</a:t>
            </a:r>
            <a:endParaRPr lang="en-US" altLang="en-US">
              <a:solidFill>
                <a:srgbClr val="CC0000"/>
              </a:solidFill>
              <a:latin typeface="Arial" pitchFamily="34" charset="0"/>
            </a:endParaRPr>
          </a:p>
        </p:txBody>
      </p:sp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762000" y="2667000"/>
          <a:ext cx="29146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8" name="Equation" r:id="rId8" imgW="1562100" imgH="292100" progId="Equation.DSMT4">
                  <p:embed/>
                </p:oleObj>
              </mc:Choice>
              <mc:Fallback>
                <p:oleObj name="Equation" r:id="rId8" imgW="15621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29146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6"/>
          <p:cNvCxnSpPr>
            <a:cxnSpLocks noChangeShapeType="1"/>
          </p:cNvCxnSpPr>
          <p:nvPr/>
        </p:nvCxnSpPr>
        <p:spPr bwMode="auto">
          <a:xfrm>
            <a:off x="0" y="20574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35848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B along Axis of Circular Loop of Wire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7800" y="2332038"/>
            <a:ext cx="21177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B Along Axis</a:t>
            </a:r>
          </a:p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Far from Loop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038600" y="2286000"/>
            <a:ext cx="2667000" cy="914400"/>
          </a:xfrm>
          <a:prstGeom prst="rect">
            <a:avLst/>
          </a:prstGeom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5851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2057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57900"/>
            <a:ext cx="5391150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Both fall off like 1/r</a:t>
            </a:r>
            <a:r>
              <a:rPr lang="en-US" baseline="30000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 far from the dipole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581400"/>
            <a:ext cx="1233488" cy="33813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Arial" pitchFamily="34" charset="0"/>
              </a:rPr>
              <a:t>B </a:t>
            </a:r>
            <a:r>
              <a:rPr lang="en-US" altLang="en-US" sz="1600">
                <a:latin typeface="Arial" pitchFamily="34" charset="0"/>
              </a:rPr>
              <a:t>for dipole</a:t>
            </a:r>
            <a:endParaRPr lang="en-US" altLang="en-US" sz="1600" b="1">
              <a:latin typeface="Arial" pitchFamily="34" charset="0"/>
            </a:endParaRPr>
          </a:p>
        </p:txBody>
      </p:sp>
      <p:pic>
        <p:nvPicPr>
          <p:cNvPr id="35854" name="Picture 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25700"/>
            <a:ext cx="226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7050" y="2100263"/>
            <a:ext cx="2503488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6"/>
          <p:cNvCxnSpPr>
            <a:cxnSpLocks noChangeShapeType="1"/>
          </p:cNvCxnSpPr>
          <p:nvPr/>
        </p:nvCxnSpPr>
        <p:spPr bwMode="auto">
          <a:xfrm>
            <a:off x="0" y="20574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Electric and Magnetic Dipole Moments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977900"/>
            <a:ext cx="1635125" cy="6461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B Along Axis</a:t>
            </a:r>
          </a:p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Far from Loop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819400" y="838200"/>
            <a:ext cx="2571750" cy="914400"/>
          </a:xfrm>
          <a:prstGeom prst="rect">
            <a:avLst/>
          </a:prstGeom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789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263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2133600"/>
            <a:ext cx="1233488" cy="33813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Arial" pitchFamily="34" charset="0"/>
              </a:rPr>
              <a:t>B </a:t>
            </a:r>
            <a:r>
              <a:rPr lang="en-US" altLang="en-US" sz="1600">
                <a:latin typeface="Arial" pitchFamily="34" charset="0"/>
              </a:rPr>
              <a:t>for dipole</a:t>
            </a:r>
            <a:endParaRPr lang="en-US" altLang="en-US" sz="1600" b="1">
              <a:latin typeface="Arial" pitchFamily="34" charset="0"/>
            </a:endParaRPr>
          </a:p>
        </p:txBody>
      </p:sp>
      <p:pic>
        <p:nvPicPr>
          <p:cNvPr id="37896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939800"/>
            <a:ext cx="2300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1700" y="4813300"/>
            <a:ext cx="2622550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Electric Dipole Moment:</a:t>
            </a:r>
          </a:p>
        </p:txBody>
      </p:sp>
      <p:pic>
        <p:nvPicPr>
          <p:cNvPr id="37898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280025"/>
            <a:ext cx="9334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19600" y="4800600"/>
            <a:ext cx="2801938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Magnetic Dipole Moment:</a:t>
            </a:r>
          </a:p>
        </p:txBody>
      </p:sp>
      <p:pic>
        <p:nvPicPr>
          <p:cNvPr id="37900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5280025"/>
            <a:ext cx="9779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27875" y="5829300"/>
            <a:ext cx="1635125" cy="6461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B Along Axis</a:t>
            </a:r>
          </a:p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ＭＳ Ｐゴシック" charset="0"/>
                <a:cs typeface="ＭＳ Ｐゴシック" charset="0"/>
              </a:rPr>
              <a:t>Far from Loop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765675" y="5689600"/>
            <a:ext cx="2571750" cy="914400"/>
          </a:xfrm>
          <a:prstGeom prst="rect">
            <a:avLst/>
          </a:prstGeom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7903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791200"/>
            <a:ext cx="2235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55875" y="5842000"/>
            <a:ext cx="1776413" cy="6461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E Along Axis</a:t>
            </a:r>
          </a:p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Far from Dipole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93675" y="5697538"/>
            <a:ext cx="2590800" cy="906462"/>
          </a:xfrm>
          <a:prstGeom prst="rect">
            <a:avLst/>
          </a:prstGeom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7906" name="Picture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797550"/>
            <a:ext cx="20224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2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5230813"/>
            <a:ext cx="1273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627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743200" y="838200"/>
          <a:ext cx="26050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" name="Equation" r:id="rId5" imgW="1295400" imgH="508000" progId="Equation.DSMT4">
                  <p:embed/>
                </p:oleObj>
              </mc:Choice>
              <mc:Fallback>
                <p:oleObj name="Equation" r:id="rId5" imgW="1295400" imgH="508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26050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6F63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6"/>
          <p:cNvCxnSpPr>
            <a:cxnSpLocks noChangeShapeType="1"/>
          </p:cNvCxnSpPr>
          <p:nvPr/>
        </p:nvCxnSpPr>
        <p:spPr bwMode="auto">
          <a:xfrm>
            <a:off x="0" y="20574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/>
              <a:t>B along Axis of Circular Loop of Wire </a:t>
            </a:r>
          </a:p>
        </p:txBody>
      </p:sp>
      <p:pic>
        <p:nvPicPr>
          <p:cNvPr id="3379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1194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5750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2888" y="5181600"/>
            <a:ext cx="4862512" cy="5238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800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rPr>
              <a:t>Yet Another Right Hand Rule!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FFA0-B6C2-4C3D-A6AE-2F0AB9BCAA91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03833" y="622840"/>
            <a:ext cx="168643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28575" cap="flat" cmpd="sng" algn="ctr">
          <a:solidFill>
            <a:srgbClr val="0033CC"/>
          </a:solidFill>
          <a:prstDash val="solid"/>
          <a:round/>
          <a:headEnd type="none" w="med" len="med"/>
          <a:tailEnd type="arrow" w="med" len="med"/>
        </a:ln>
        <a:effectLst/>
      </a:spPr>
      <a:bodyPr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</a:spPr>
      <a:bodyPr wrap="none" rtlCol="0">
        <a:spAutoFit/>
      </a:bodyPr>
      <a:lstStyle>
        <a:defPPr indent="228600">
          <a:defRPr sz="1800">
            <a:solidFill>
              <a:srgbClr val="CC0000"/>
            </a:solidFill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1315</Words>
  <Application>Microsoft Office PowerPoint</Application>
  <PresentationFormat>On-screen Show (4:3)</PresentationFormat>
  <Paragraphs>272</Paragraphs>
  <Slides>30</Slides>
  <Notes>21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ＭＳ Ｐゴシック</vt:lpstr>
      <vt:lpstr>ＭＳ Ｐゴシック</vt:lpstr>
      <vt:lpstr>Arial</vt:lpstr>
      <vt:lpstr>Comic Sans MS</vt:lpstr>
      <vt:lpstr>Helvetica</vt:lpstr>
      <vt:lpstr>Symbol</vt:lpstr>
      <vt:lpstr>Times New Roman</vt:lpstr>
      <vt:lpstr>Wingdings</vt:lpstr>
      <vt:lpstr>Zapf Dingbats</vt:lpstr>
      <vt:lpstr>ヒラギノ角ゴ Pro W3</vt:lpstr>
      <vt:lpstr>Default Design</vt:lpstr>
      <vt:lpstr>Equation</vt:lpstr>
      <vt:lpstr>Document</vt:lpstr>
      <vt:lpstr>Magnetic Field of a Straight Wire</vt:lpstr>
      <vt:lpstr>Magnetic Field of a Straight Wire</vt:lpstr>
      <vt:lpstr>Very Close to the Wire</vt:lpstr>
      <vt:lpstr>B along Axis of Circular Loop of Wire </vt:lpstr>
      <vt:lpstr>B along Axis of Circular Loop of Wire </vt:lpstr>
      <vt:lpstr>B along Axis of Circular Loop of Wire </vt:lpstr>
      <vt:lpstr>B along Axis of Circular Loop of Wire </vt:lpstr>
      <vt:lpstr>Electric and Magnetic Dipole Moments</vt:lpstr>
      <vt:lpstr>B along Axis of Circular Loop of Wire </vt:lpstr>
      <vt:lpstr>Magnetic field of a solenoid</vt:lpstr>
      <vt:lpstr>Magnetic field of a solenoid (continued)</vt:lpstr>
      <vt:lpstr>Solenoid’s B field synopsis</vt:lpstr>
      <vt:lpstr>RHIC STAR Experiment</vt:lpstr>
      <vt:lpstr>PowerPoint Presentation</vt:lpstr>
      <vt:lpstr>Atomic Structure of Magnets</vt:lpstr>
      <vt:lpstr>Atomic Structure of Magnets</vt:lpstr>
      <vt:lpstr>Atomic Structure of Magnets</vt:lpstr>
      <vt:lpstr>Quantum Magnetism</vt:lpstr>
      <vt:lpstr>Quantum Magnetism</vt:lpstr>
      <vt:lpstr>Quantum Magnetism</vt:lpstr>
      <vt:lpstr>Refrigerator Magnets</vt:lpstr>
      <vt:lpstr>iClicker Question</vt:lpstr>
      <vt:lpstr>Magnetic Dipole Moment</vt:lpstr>
      <vt:lpstr>More for Today</vt:lpstr>
      <vt:lpstr>Key Ideas in Chapter 19: Electric Circuits </vt:lpstr>
      <vt:lpstr>PowerPoint Presentation</vt:lpstr>
      <vt:lpstr>PowerPoint Presentation</vt:lpstr>
      <vt:lpstr>PowerPoint Presentation</vt:lpstr>
      <vt:lpstr>Which of the two circuits shown will cause the light bulb to light?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subject>Physics 272H, Spring 2007</dc:subject>
  <dc:creator>Norbert Neumeister</dc:creator>
  <cp:lastModifiedBy>Xie, Wei</cp:lastModifiedBy>
  <cp:revision>714</cp:revision>
  <cp:lastPrinted>2012-10-01T03:56:20Z</cp:lastPrinted>
  <dcterms:created xsi:type="dcterms:W3CDTF">2012-10-03T13:00:38Z</dcterms:created>
  <dcterms:modified xsi:type="dcterms:W3CDTF">2018-02-26T19:31:30Z</dcterms:modified>
</cp:coreProperties>
</file>