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452" r:id="rId2"/>
    <p:sldId id="453" r:id="rId3"/>
    <p:sldId id="454" r:id="rId4"/>
    <p:sldId id="455" r:id="rId5"/>
    <p:sldId id="456" r:id="rId6"/>
    <p:sldId id="457" r:id="rId7"/>
    <p:sldId id="458" r:id="rId8"/>
    <p:sldId id="459" r:id="rId9"/>
    <p:sldId id="460" r:id="rId10"/>
    <p:sldId id="465" r:id="rId11"/>
    <p:sldId id="461" r:id="rId12"/>
    <p:sldId id="462" r:id="rId13"/>
    <p:sldId id="463" r:id="rId14"/>
    <p:sldId id="466" r:id="rId15"/>
    <p:sldId id="467" r:id="rId16"/>
    <p:sldId id="468" r:id="rId17"/>
    <p:sldId id="469" r:id="rId18"/>
    <p:sldId id="470" r:id="rId19"/>
    <p:sldId id="471" r:id="rId20"/>
    <p:sldId id="472" r:id="rId21"/>
    <p:sldId id="473" r:id="rId22"/>
    <p:sldId id="474" r:id="rId23"/>
    <p:sldId id="475" r:id="rId24"/>
    <p:sldId id="476" r:id="rId25"/>
    <p:sldId id="391" r:id="rId26"/>
    <p:sldId id="442" r:id="rId27"/>
    <p:sldId id="394" r:id="rId28"/>
    <p:sldId id="387" r:id="rId29"/>
    <p:sldId id="419" r:id="rId30"/>
    <p:sldId id="418" r:id="rId31"/>
    <p:sldId id="397" r:id="rId32"/>
    <p:sldId id="420" r:id="rId33"/>
    <p:sldId id="422" r:id="rId34"/>
    <p:sldId id="425" r:id="rId35"/>
    <p:sldId id="426" r:id="rId36"/>
    <p:sldId id="427" r:id="rId37"/>
    <p:sldId id="428" r:id="rId38"/>
    <p:sldId id="450" r:id="rId39"/>
    <p:sldId id="404" r:id="rId40"/>
    <p:sldId id="417" r:id="rId41"/>
    <p:sldId id="405" r:id="rId42"/>
    <p:sldId id="408" r:id="rId43"/>
    <p:sldId id="410" r:id="rId44"/>
    <p:sldId id="451" r:id="rId45"/>
    <p:sldId id="409" r:id="rId46"/>
    <p:sldId id="429" r:id="rId47"/>
    <p:sldId id="413" r:id="rId48"/>
    <p:sldId id="406" r:id="rId49"/>
    <p:sldId id="443" r:id="rId50"/>
    <p:sldId id="444" r:id="rId51"/>
    <p:sldId id="445" r:id="rId52"/>
    <p:sldId id="446" r:id="rId53"/>
    <p:sldId id="447" r:id="rId54"/>
    <p:sldId id="448" r:id="rId55"/>
    <p:sldId id="449" r:id="rId5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1939">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CC"/>
    <a:srgbClr val="FEFCB3"/>
    <a:srgbClr val="CC0000"/>
    <a:srgbClr val="F6F63F"/>
    <a:srgbClr val="D3ED18"/>
    <a:srgbClr val="00D3AD"/>
    <a:srgbClr val="A2CDFF"/>
    <a:srgbClr val="CFD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80166" autoAdjust="0"/>
  </p:normalViewPr>
  <p:slideViewPr>
    <p:cSldViewPr snapToObjects="1">
      <p:cViewPr varScale="1">
        <p:scale>
          <a:sx n="55" d="100"/>
          <a:sy n="55" d="100"/>
        </p:scale>
        <p:origin x="1344" y="66"/>
      </p:cViewPr>
      <p:guideLst>
        <p:guide orient="horz" pos="1939"/>
        <p:guide pos="28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50" d="100"/>
        <a:sy n="250" d="100"/>
      </p:scale>
      <p:origin x="0" y="6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image" Target="../media/image177.emf"/><Relationship Id="rId1" Type="http://schemas.openxmlformats.org/officeDocument/2006/relationships/image" Target="../media/image176.emf"/><Relationship Id="rId4" Type="http://schemas.openxmlformats.org/officeDocument/2006/relationships/image" Target="../media/image17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95.emf"/><Relationship Id="rId3" Type="http://schemas.openxmlformats.org/officeDocument/2006/relationships/image" Target="../media/image190.emf"/><Relationship Id="rId7" Type="http://schemas.openxmlformats.org/officeDocument/2006/relationships/image" Target="../media/image194.emf"/><Relationship Id="rId2" Type="http://schemas.openxmlformats.org/officeDocument/2006/relationships/image" Target="../media/image189.emf"/><Relationship Id="rId1" Type="http://schemas.openxmlformats.org/officeDocument/2006/relationships/image" Target="../media/image188.emf"/><Relationship Id="rId6" Type="http://schemas.openxmlformats.org/officeDocument/2006/relationships/image" Target="../media/image193.emf"/><Relationship Id="rId5" Type="http://schemas.openxmlformats.org/officeDocument/2006/relationships/image" Target="../media/image192.emf"/><Relationship Id="rId4" Type="http://schemas.openxmlformats.org/officeDocument/2006/relationships/image" Target="../media/image19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1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image" Target="../media/image14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 Id="rId4" Type="http://schemas.openxmlformats.org/officeDocument/2006/relationships/image" Target="../media/image16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image" Target="../media/image171.emf"/><Relationship Id="rId5" Type="http://schemas.openxmlformats.org/officeDocument/2006/relationships/image" Target="../media/image175.emf"/><Relationship Id="rId4" Type="http://schemas.openxmlformats.org/officeDocument/2006/relationships/image" Target="../media/image1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F7A15CF7-5702-4DB7-80F1-E882AFE5A79C}" type="slidenum">
              <a:rPr lang="en-US" altLang="en-US"/>
              <a:pPr/>
              <a:t>‹#›</a:t>
            </a:fld>
            <a:endParaRPr lang="en-US" altLang="en-US"/>
          </a:p>
        </p:txBody>
      </p:sp>
    </p:spTree>
    <p:extLst>
      <p:ext uri="{BB962C8B-B14F-4D97-AF65-F5344CB8AC3E}">
        <p14:creationId xmlns:p14="http://schemas.microsoft.com/office/powerpoint/2010/main" val="722908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57B6898-285F-4A35-B5FA-822D805FBEB9}" type="slidenum">
              <a:rPr lang="en-US" altLang="en-US"/>
              <a:pPr/>
              <a:t>‹#›</a:t>
            </a:fld>
            <a:endParaRPr lang="en-US" altLang="en-US"/>
          </a:p>
        </p:txBody>
      </p:sp>
    </p:spTree>
    <p:extLst>
      <p:ext uri="{BB962C8B-B14F-4D97-AF65-F5344CB8AC3E}">
        <p14:creationId xmlns:p14="http://schemas.microsoft.com/office/powerpoint/2010/main" val="1779378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261E608-5763-45BA-AFE5-4AF3099B6A0C}" type="slidenum">
              <a:rPr lang="en-US" altLang="en-US" sz="1300"/>
              <a:pPr eaLnBrk="1" hangingPunct="1"/>
              <a:t>1</a:t>
            </a:fld>
            <a:endParaRPr lang="en-US" altLang="en-US" sz="13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Augustin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100315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060F5BD-2239-4660-909E-2D88059A86B5}" type="slidenum">
              <a:rPr lang="en-US" altLang="en-US" sz="1300"/>
              <a:pPr eaLnBrk="1" hangingPunct="1"/>
              <a:t>18</a:t>
            </a:fld>
            <a:endParaRPr lang="en-US" altLang="en-US" sz="13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49579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A348193-DB6D-40F0-AA1E-A7E2EC97B22C}" type="slidenum">
              <a:rPr lang="en-US" altLang="en-US" sz="1300"/>
              <a:pPr eaLnBrk="1" hangingPunct="1"/>
              <a:t>19</a:t>
            </a:fld>
            <a:endParaRPr lang="en-US" altLang="en-US" sz="13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36838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FCCD9A0-A6D8-48A4-8DDA-F4DA25FDF570}" type="slidenum">
              <a:rPr lang="en-US" altLang="en-US" sz="1300"/>
              <a:pPr eaLnBrk="1" hangingPunct="1"/>
              <a:t>20</a:t>
            </a:fld>
            <a:endParaRPr lang="en-US" altLang="en-US" sz="13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657576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86EB24-BA1F-4E94-940E-C0A2E5E662EF}" type="slidenum">
              <a:rPr lang="en-US" altLang="en-US" sz="1300"/>
              <a:pPr eaLnBrk="1" hangingPunct="1"/>
              <a:t>21</a:t>
            </a:fld>
            <a:endParaRPr lang="en-US" altLang="en-US" sz="1300"/>
          </a:p>
        </p:txBody>
      </p:sp>
      <p:sp>
        <p:nvSpPr>
          <p:cNvPr id="48130" name="Rectangle 1026"/>
          <p:cNvSpPr>
            <a:spLocks noGrp="1" noRot="1" noChangeAspect="1" noChangeArrowheads="1"/>
          </p:cNvSpPr>
          <p:nvPr>
            <p:ph type="sldImg"/>
          </p:nvPr>
        </p:nvSpPr>
        <p:spPr>
          <a:solidFill>
            <a:srgbClr val="FFFFFF"/>
          </a:solidFill>
          <a:ln/>
        </p:spPr>
      </p:sp>
      <p:sp>
        <p:nvSpPr>
          <p:cNvPr id="4813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967531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86EB24-BA1F-4E94-940E-C0A2E5E662EF}" type="slidenum">
              <a:rPr lang="en-US" altLang="en-US" sz="1300"/>
              <a:pPr eaLnBrk="1" hangingPunct="1"/>
              <a:t>22</a:t>
            </a:fld>
            <a:endParaRPr lang="en-US" altLang="en-US" sz="1300"/>
          </a:p>
        </p:txBody>
      </p:sp>
      <p:sp>
        <p:nvSpPr>
          <p:cNvPr id="48130" name="Rectangle 1026"/>
          <p:cNvSpPr>
            <a:spLocks noGrp="1" noRot="1" noChangeAspect="1" noChangeArrowheads="1"/>
          </p:cNvSpPr>
          <p:nvPr>
            <p:ph type="sldImg"/>
          </p:nvPr>
        </p:nvSpPr>
        <p:spPr>
          <a:solidFill>
            <a:srgbClr val="FFFFFF"/>
          </a:solidFill>
          <a:ln/>
        </p:spPr>
      </p:sp>
      <p:sp>
        <p:nvSpPr>
          <p:cNvPr id="4813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2098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2B7C0B9-4D9A-4846-BE93-9866C9F477E5}" type="slidenum">
              <a:rPr lang="en-US" altLang="en-US" sz="1300"/>
              <a:pPr eaLnBrk="1" hangingPunct="1"/>
              <a:t>23</a:t>
            </a:fld>
            <a:endParaRPr lang="en-US" altLang="en-US" sz="1300"/>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93382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E073B4F-1E17-4BBD-B827-D6BA390EADF0}" type="slidenum">
              <a:rPr lang="en-US" altLang="en-US" sz="1300"/>
              <a:pPr eaLnBrk="1" hangingPunct="1"/>
              <a:t>24</a:t>
            </a:fld>
            <a:endParaRPr lang="en-US" altLang="en-US" sz="13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694711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489C8D5-6665-42FF-9202-7C81305A6D25}" type="slidenum">
              <a:rPr lang="en-US" altLang="en-US" sz="1300"/>
              <a:pPr eaLnBrk="1" hangingPunct="1"/>
              <a:t>31</a:t>
            </a:fld>
            <a:endParaRPr lang="en-US" altLang="en-US" sz="13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000327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5E6FE1E-E959-453B-9421-B3615D581658}" type="slidenum">
              <a:rPr lang="en-US" altLang="en-US" sz="1300"/>
              <a:pPr eaLnBrk="1" hangingPunct="1"/>
              <a:t>32</a:t>
            </a:fld>
            <a:endParaRPr lang="en-US" altLang="en-US" sz="1300"/>
          </a:p>
        </p:txBody>
      </p:sp>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831144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7A9270E-18F3-446A-AC4E-B2F46B9540FA}" type="slidenum">
              <a:rPr lang="en-US" altLang="en-US" sz="1300"/>
              <a:pPr eaLnBrk="1" hangingPunct="1"/>
              <a:t>33</a:t>
            </a:fld>
            <a:endParaRPr lang="en-US" altLang="en-US" sz="1300"/>
          </a:p>
        </p:txBody>
      </p:sp>
      <p:sp>
        <p:nvSpPr>
          <p:cNvPr id="38914" name="Rectangle 2"/>
          <p:cNvSpPr>
            <a:spLocks noGrp="1" noRot="1" noChangeAspect="1" noChangeArrowheads="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49831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F10B70F-A0F0-4CAE-8405-D79B5380053B}" type="slidenum">
              <a:rPr lang="en-US" altLang="en-US" sz="1300"/>
              <a:pPr eaLnBrk="1" hangingPunct="1"/>
              <a:t>2</a:t>
            </a:fld>
            <a:endParaRPr lang="en-US" altLang="en-US"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500899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02B91AEC-9AB6-43D8-9EBC-BA0F9A455EC9}" type="slidenum">
              <a:rPr lang="ja-JP" altLang="en-US" sz="1300" i="0"/>
              <a:pPr/>
              <a:t>34</a:t>
            </a:fld>
            <a:endParaRPr lang="en-US" altLang="ja-JP" sz="1300" i="0"/>
          </a:p>
        </p:txBody>
      </p:sp>
      <p:sp>
        <p:nvSpPr>
          <p:cNvPr id="28675" name="Rectangle 2"/>
          <p:cNvSpPr>
            <a:spLocks noGrp="1" noRot="1" noChangeAspect="1" noChangeArrowheads="1" noTextEdit="1"/>
          </p:cNvSpPr>
          <p:nvPr>
            <p:ph type="sldImg"/>
          </p:nvPr>
        </p:nvSpPr>
        <p:spPr>
          <a:xfrm>
            <a:off x="1258888" y="720725"/>
            <a:ext cx="4797425" cy="3598863"/>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6322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E662FF69-7259-4159-9029-6916E7945FEF}" type="slidenum">
              <a:rPr lang="ja-JP" altLang="en-US" sz="1300" i="0"/>
              <a:pPr/>
              <a:t>35</a:t>
            </a:fld>
            <a:endParaRPr lang="en-US" altLang="ja-JP" sz="1300" i="0"/>
          </a:p>
        </p:txBody>
      </p:sp>
      <p:sp>
        <p:nvSpPr>
          <p:cNvPr id="29699" name="Rectangle 2"/>
          <p:cNvSpPr>
            <a:spLocks noGrp="1" noRot="1" noChangeAspect="1" noChangeArrowheads="1" noTextEdit="1"/>
          </p:cNvSpPr>
          <p:nvPr>
            <p:ph type="sldImg"/>
          </p:nvPr>
        </p:nvSpPr>
        <p:spPr>
          <a:xfrm>
            <a:off x="1258888" y="720725"/>
            <a:ext cx="4797425" cy="35988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35743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E5C3913D-190D-4486-B897-BCA01F753A6A}" type="slidenum">
              <a:rPr lang="ja-JP" altLang="en-US" sz="1300" i="0"/>
              <a:pPr/>
              <a:t>36</a:t>
            </a:fld>
            <a:endParaRPr lang="en-US" altLang="ja-JP" sz="1300" i="0"/>
          </a:p>
        </p:txBody>
      </p:sp>
      <p:sp>
        <p:nvSpPr>
          <p:cNvPr id="30723" name="Rectangle 2"/>
          <p:cNvSpPr>
            <a:spLocks noGrp="1" noRot="1" noChangeAspect="1" noChangeArrowheads="1" noTextEdit="1"/>
          </p:cNvSpPr>
          <p:nvPr>
            <p:ph type="sldImg"/>
          </p:nvPr>
        </p:nvSpPr>
        <p:spPr>
          <a:xfrm>
            <a:off x="1258888" y="720725"/>
            <a:ext cx="4797425" cy="3598863"/>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6154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2767C23C-2BDE-401E-9C7F-11024111EB70}" type="slidenum">
              <a:rPr lang="ja-JP" altLang="en-US" sz="1300" i="0"/>
              <a:pPr/>
              <a:t>37</a:t>
            </a:fld>
            <a:endParaRPr lang="en-US" altLang="ja-JP" sz="1300" i="0"/>
          </a:p>
        </p:txBody>
      </p:sp>
      <p:sp>
        <p:nvSpPr>
          <p:cNvPr id="31747" name="Rectangle 2"/>
          <p:cNvSpPr>
            <a:spLocks noGrp="1" noRot="1" noChangeAspect="1" noChangeArrowheads="1" noTextEdit="1"/>
          </p:cNvSpPr>
          <p:nvPr>
            <p:ph type="sldImg"/>
          </p:nvPr>
        </p:nvSpPr>
        <p:spPr>
          <a:xfrm>
            <a:off x="1258888" y="720725"/>
            <a:ext cx="4797425" cy="3598863"/>
          </a:xfrm>
          <a:ln/>
        </p:spPr>
      </p:sp>
      <p:sp>
        <p:nvSpPr>
          <p:cNvPr id="31748" name="Rectangle 3"/>
          <p:cNvSpPr>
            <a:spLocks noGrp="1" noChangeArrowheads="1"/>
          </p:cNvSpPr>
          <p:nvPr>
            <p:ph type="body" idx="1"/>
          </p:nvPr>
        </p:nvSpPr>
        <p:spPr>
          <a:xfrm>
            <a:off x="731194" y="4560086"/>
            <a:ext cx="5852814"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38932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A7BCFAF-5E9C-42C7-B804-5797DB9CFE10}" type="slidenum">
              <a:rPr lang="en-US" altLang="en-US" sz="1300"/>
              <a:pPr eaLnBrk="1" hangingPunct="1"/>
              <a:t>39</a:t>
            </a:fld>
            <a:endParaRPr lang="en-US" altLang="en-US" sz="1300"/>
          </a:p>
        </p:txBody>
      </p:sp>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Also – distnce dependence 1/r3.  EC here 10/3</a:t>
            </a:r>
          </a:p>
        </p:txBody>
      </p:sp>
    </p:spTree>
    <p:extLst>
      <p:ext uri="{BB962C8B-B14F-4D97-AF65-F5344CB8AC3E}">
        <p14:creationId xmlns:p14="http://schemas.microsoft.com/office/powerpoint/2010/main" val="327667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D3C4903-12B0-4F7A-A863-D32482955AF9}" type="slidenum">
              <a:rPr lang="en-US" altLang="en-US" sz="1300"/>
              <a:pPr eaLnBrk="1" hangingPunct="1"/>
              <a:t>40</a:t>
            </a:fld>
            <a:endParaRPr lang="en-US" altLang="en-US" sz="1300"/>
          </a:p>
        </p:txBody>
      </p:sp>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Also – distnce dependence 1/r3.  EC here 10/3</a:t>
            </a:r>
          </a:p>
        </p:txBody>
      </p:sp>
    </p:spTree>
    <p:extLst>
      <p:ext uri="{BB962C8B-B14F-4D97-AF65-F5344CB8AC3E}">
        <p14:creationId xmlns:p14="http://schemas.microsoft.com/office/powerpoint/2010/main" val="2231565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35B3484-E482-498C-895B-73044D0D2F88}" type="slidenum">
              <a:rPr lang="en-US" altLang="en-US" sz="1300"/>
              <a:pPr eaLnBrk="1" hangingPunct="1"/>
              <a:t>41</a:t>
            </a:fld>
            <a:endParaRPr lang="en-US" altLang="en-US" sz="130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Also assume only 1 electron in one atom</a:t>
            </a:r>
          </a:p>
        </p:txBody>
      </p:sp>
    </p:spTree>
    <p:extLst>
      <p:ext uri="{BB962C8B-B14F-4D97-AF65-F5344CB8AC3E}">
        <p14:creationId xmlns:p14="http://schemas.microsoft.com/office/powerpoint/2010/main" val="1375439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93CA3FC-EE5C-447C-B348-376B12F80D0A}" type="slidenum">
              <a:rPr lang="en-US" altLang="en-US" sz="1300"/>
              <a:pPr eaLnBrk="1" hangingPunct="1"/>
              <a:t>42</a:t>
            </a:fld>
            <a:endParaRPr lang="en-US" altLang="en-US" sz="1300"/>
          </a:p>
        </p:txBody>
      </p:sp>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534368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6381657-7528-4FFB-B076-AB322B7776A1}" type="slidenum">
              <a:rPr lang="en-US" altLang="en-US" sz="1300"/>
              <a:pPr eaLnBrk="1" hangingPunct="1"/>
              <a:t>43</a:t>
            </a:fld>
            <a:endParaRPr lang="en-US" altLang="en-US" sz="1300"/>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Neutron</a:t>
            </a:r>
            <a:r>
              <a:rPr lang="en-US" altLang="en-US" baseline="0" dirty="0" smtClean="0">
                <a:latin typeface="Times New Roman" pitchFamily="18" charset="0"/>
              </a:rPr>
              <a:t> magnetic dipole moment is not zero indicating smaller building blocks, i.e. quarks.</a:t>
            </a:r>
            <a:endParaRPr lang="en-US" altLang="en-US" dirty="0" smtClean="0">
              <a:latin typeface="Times New Roman" pitchFamily="18" charset="0"/>
            </a:endParaRPr>
          </a:p>
        </p:txBody>
      </p:sp>
    </p:spTree>
    <p:extLst>
      <p:ext uri="{BB962C8B-B14F-4D97-AF65-F5344CB8AC3E}">
        <p14:creationId xmlns:p14="http://schemas.microsoft.com/office/powerpoint/2010/main" val="3185720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6381657-7528-4FFB-B076-AB322B7776A1}" type="slidenum">
              <a:rPr lang="en-US" altLang="en-US" sz="1300"/>
              <a:pPr eaLnBrk="1" hangingPunct="1"/>
              <a:t>44</a:t>
            </a:fld>
            <a:endParaRPr lang="en-US" altLang="en-US" sz="1300"/>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Neutron</a:t>
            </a:r>
            <a:r>
              <a:rPr lang="en-US" altLang="en-US" baseline="0" dirty="0" smtClean="0">
                <a:latin typeface="Times New Roman" pitchFamily="18" charset="0"/>
              </a:rPr>
              <a:t> magnetic dipole moment is the same as proton and is not zero indicating smaller building blocks, i.e. quarks.</a:t>
            </a:r>
            <a:endParaRPr lang="en-US" altLang="en-US" dirty="0" smtClean="0">
              <a:latin typeface="Times New Roman" pitchFamily="18" charset="0"/>
            </a:endParaRPr>
          </a:p>
        </p:txBody>
      </p:sp>
    </p:spTree>
    <p:extLst>
      <p:ext uri="{BB962C8B-B14F-4D97-AF65-F5344CB8AC3E}">
        <p14:creationId xmlns:p14="http://schemas.microsoft.com/office/powerpoint/2010/main" val="379774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9504CD3-60D3-4FD7-917E-F9E445005835}" type="slidenum">
              <a:rPr lang="en-US" altLang="en-US" sz="1300"/>
              <a:pPr eaLnBrk="1" hangingPunct="1"/>
              <a:t>3</a:t>
            </a:fld>
            <a:endParaRPr lang="en-US" altLang="en-US" sz="13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248696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C5E720C-8C23-4AAD-9B5E-AD528726120B}" type="slidenum">
              <a:rPr lang="en-US" altLang="en-US" sz="1300"/>
              <a:pPr eaLnBrk="1" hangingPunct="1"/>
              <a:t>45</a:t>
            </a:fld>
            <a:endParaRPr lang="en-US" altLang="en-US" sz="1300"/>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Professor </a:t>
            </a:r>
            <a:r>
              <a:rPr lang="en-US" dirty="0" err="1" smtClean="0"/>
              <a:t>Xie</a:t>
            </a:r>
            <a:r>
              <a:rPr lang="en-US" dirty="0" smtClean="0"/>
              <a:t>, We do not have a number assigned to this demo. We have an insulated wire wrapped around a nail (like a solenoid). When we attach it to a battery, we will use it to pick up paper clips. Would that be OK? Gary </a:t>
            </a:r>
            <a:endParaRPr lang="en-US" altLang="en-US" dirty="0" smtClean="0">
              <a:latin typeface="Times New Roman" pitchFamily="18" charset="0"/>
            </a:endParaRPr>
          </a:p>
        </p:txBody>
      </p:sp>
    </p:spTree>
    <p:extLst>
      <p:ext uri="{BB962C8B-B14F-4D97-AF65-F5344CB8AC3E}">
        <p14:creationId xmlns:p14="http://schemas.microsoft.com/office/powerpoint/2010/main" val="4059775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153397B9-A13E-4BD9-B96A-CAB07A7238C1}" type="slidenum">
              <a:rPr lang="en-US" altLang="en-US" sz="1300"/>
              <a:pPr eaLnBrk="1" hangingPunct="1"/>
              <a:t>46</a:t>
            </a:fld>
            <a:endParaRPr lang="en-US" altLang="en-US" sz="13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B</a:t>
            </a:r>
          </a:p>
        </p:txBody>
      </p:sp>
    </p:spTree>
    <p:extLst>
      <p:ext uri="{BB962C8B-B14F-4D97-AF65-F5344CB8AC3E}">
        <p14:creationId xmlns:p14="http://schemas.microsoft.com/office/powerpoint/2010/main" val="2946294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D9513B6-6DD2-444B-9941-C9B9344C60E8}" type="slidenum">
              <a:rPr lang="en-US" altLang="en-US" sz="1300"/>
              <a:pPr eaLnBrk="1" hangingPunct="1"/>
              <a:t>48</a:t>
            </a:fld>
            <a:endParaRPr lang="en-US" altLang="en-US" sz="1300"/>
          </a:p>
        </p:txBody>
      </p:sp>
      <p:sp>
        <p:nvSpPr>
          <p:cNvPr id="59394" name="Rectangle 2"/>
          <p:cNvSpPr>
            <a:spLocks noGrp="1" noRot="1" noChangeAspect="1" noChangeArrowheads="1" noTextEdit="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R = 0.5 x 10^-10 meters.</a:t>
            </a:r>
          </a:p>
        </p:txBody>
      </p:sp>
    </p:spTree>
    <p:extLst>
      <p:ext uri="{BB962C8B-B14F-4D97-AF65-F5344CB8AC3E}">
        <p14:creationId xmlns:p14="http://schemas.microsoft.com/office/powerpoint/2010/main" val="417784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349DD27-5BCA-43F9-8794-AB12D173EC98}" type="slidenum">
              <a:rPr lang="en-US" altLang="en-US" sz="1300"/>
              <a:pPr eaLnBrk="1" hangingPunct="1"/>
              <a:t>50</a:t>
            </a:fld>
            <a:endParaRPr lang="en-US" altLang="en-US"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charset="0"/>
                <a:ea typeface="ＭＳ Ｐゴシック" charset="-128"/>
              </a:rPr>
              <a:t>START TIME HERE:</a:t>
            </a:r>
          </a:p>
        </p:txBody>
      </p:sp>
    </p:spTree>
    <p:extLst>
      <p:ext uri="{BB962C8B-B14F-4D97-AF65-F5344CB8AC3E}">
        <p14:creationId xmlns:p14="http://schemas.microsoft.com/office/powerpoint/2010/main" val="2200476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student</a:t>
            </a:r>
            <a:r>
              <a:rPr lang="en-US" baseline="0" dirty="0" smtClean="0"/>
              <a:t> these questions to draw </a:t>
            </a:r>
            <a:r>
              <a:rPr lang="en-US" baseline="0" dirty="0" err="1" smtClean="0"/>
              <a:t>attentation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21EAC2-799C-4895-BC5D-BE114A36B1CE}" type="slidenum">
              <a:rPr lang="en-US" altLang="en-US" smtClean="0"/>
              <a:pPr/>
              <a:t>51</a:t>
            </a:fld>
            <a:endParaRPr lang="en-US" altLang="en-US"/>
          </a:p>
        </p:txBody>
      </p:sp>
    </p:spTree>
    <p:extLst>
      <p:ext uri="{BB962C8B-B14F-4D97-AF65-F5344CB8AC3E}">
        <p14:creationId xmlns:p14="http://schemas.microsoft.com/office/powerpoint/2010/main" val="3024412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student</a:t>
            </a:r>
            <a:r>
              <a:rPr lang="en-US" baseline="0" dirty="0" smtClean="0"/>
              <a:t> these questions to draw </a:t>
            </a:r>
            <a:r>
              <a:rPr lang="en-US" baseline="0" dirty="0" err="1" smtClean="0"/>
              <a:t>attentation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21EAC2-799C-4895-BC5D-BE114A36B1CE}" type="slidenum">
              <a:rPr lang="en-US" altLang="en-US" smtClean="0"/>
              <a:pPr/>
              <a:t>52</a:t>
            </a:fld>
            <a:endParaRPr lang="en-US" altLang="en-US"/>
          </a:p>
        </p:txBody>
      </p:sp>
    </p:spTree>
    <p:extLst>
      <p:ext uri="{BB962C8B-B14F-4D97-AF65-F5344CB8AC3E}">
        <p14:creationId xmlns:p14="http://schemas.microsoft.com/office/powerpoint/2010/main" val="1566878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EA47D3D7-DC70-420C-99E5-634ACAD904D8}" type="slidenum">
              <a:rPr lang="en-US" sz="1300"/>
              <a:pPr eaLnBrk="1" hangingPunct="1"/>
              <a:t>54</a:t>
            </a:fld>
            <a:endParaRPr 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18698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98EC94F5-835D-4F8B-ACCA-CAA01BD4F775}" type="slidenum">
              <a:rPr lang="en-US" sz="1300"/>
              <a:pPr eaLnBrk="1" hangingPunct="1"/>
              <a:t>55</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smtClean="0"/>
              <a:t>faucet</a:t>
            </a:r>
          </a:p>
        </p:txBody>
      </p:sp>
    </p:spTree>
    <p:extLst>
      <p:ext uri="{BB962C8B-B14F-4D97-AF65-F5344CB8AC3E}">
        <p14:creationId xmlns:p14="http://schemas.microsoft.com/office/powerpoint/2010/main" val="182510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3D8ED4-8432-49CC-9CA3-6D07E5BA3DA7}" type="slidenum">
              <a:rPr lang="en-US" altLang="en-US" sz="1300"/>
              <a:pPr eaLnBrk="1" hangingPunct="1"/>
              <a:t>4</a:t>
            </a:fld>
            <a:endParaRPr lang="en-US" altLang="en-US" sz="13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16666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AAB9DDF-8467-411E-AD0E-AB96D10B8F42}" type="slidenum">
              <a:rPr lang="en-US" altLang="en-US" sz="1300"/>
              <a:pPr eaLnBrk="1" hangingPunct="1"/>
              <a:t>5</a:t>
            </a:fld>
            <a:endParaRPr lang="en-US" altLang="en-US" sz="13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01837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3435F1C-521C-4870-9D95-CF360EF4C1FA}" type="slidenum">
              <a:rPr lang="en-US" altLang="en-US" sz="1300"/>
              <a:pPr eaLnBrk="1" hangingPunct="1"/>
              <a:t>6</a:t>
            </a:fld>
            <a:endParaRPr lang="en-US" altLang="en-US" sz="13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987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E486E1F9-8926-44AF-A2E6-6B62F42E8806}" type="slidenum">
              <a:rPr lang="en-US" altLang="en-US" sz="1300"/>
              <a:pPr eaLnBrk="1" hangingPunct="1"/>
              <a:t>7</a:t>
            </a:fld>
            <a:endParaRPr lang="en-US" altLang="en-US" sz="13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B</a:t>
            </a:r>
          </a:p>
        </p:txBody>
      </p:sp>
    </p:spTree>
    <p:extLst>
      <p:ext uri="{BB962C8B-B14F-4D97-AF65-F5344CB8AC3E}">
        <p14:creationId xmlns:p14="http://schemas.microsoft.com/office/powerpoint/2010/main" val="51230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3259CE5F-2142-427D-B37A-0461BAC38369}" type="slidenum">
              <a:rPr lang="en-US" altLang="en-US" sz="1300"/>
              <a:pPr eaLnBrk="1" hangingPunct="1"/>
              <a:t>16</a:t>
            </a:fld>
            <a:endParaRPr lang="en-US" altLang="en-US" sz="1300"/>
          </a:p>
        </p:txBody>
      </p:sp>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86548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B1E37DB-9BC0-4833-A90C-DC72C2E5C233}" type="slidenum">
              <a:rPr lang="en-US" altLang="en-US" sz="1300"/>
              <a:pPr eaLnBrk="1" hangingPunct="1"/>
              <a:t>17</a:t>
            </a:fld>
            <a:endParaRPr lang="en-US" altLang="en-US" sz="13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89699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1DD3B77-1FB6-4A48-B30B-A28F348B84D3}" type="slidenum">
              <a:rPr lang="en-US" altLang="en-US"/>
              <a:pPr/>
              <a:t>‹#›</a:t>
            </a:fld>
            <a:endParaRPr lang="en-US" altLang="en-US"/>
          </a:p>
        </p:txBody>
      </p:sp>
    </p:spTree>
    <p:extLst>
      <p:ext uri="{BB962C8B-B14F-4D97-AF65-F5344CB8AC3E}">
        <p14:creationId xmlns:p14="http://schemas.microsoft.com/office/powerpoint/2010/main" val="71235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C68E9DC-E8CF-4A89-AF87-E64D02730218}" type="slidenum">
              <a:rPr lang="en-US" altLang="en-US"/>
              <a:pPr/>
              <a:t>‹#›</a:t>
            </a:fld>
            <a:endParaRPr lang="en-US" altLang="en-US"/>
          </a:p>
        </p:txBody>
      </p:sp>
    </p:spTree>
    <p:extLst>
      <p:ext uri="{BB962C8B-B14F-4D97-AF65-F5344CB8AC3E}">
        <p14:creationId xmlns:p14="http://schemas.microsoft.com/office/powerpoint/2010/main" val="86433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091B471-B6DB-4458-A0B7-C57773702FE6}" type="slidenum">
              <a:rPr lang="en-US" altLang="en-US"/>
              <a:pPr/>
              <a:t>‹#›</a:t>
            </a:fld>
            <a:endParaRPr lang="en-US" altLang="en-US"/>
          </a:p>
        </p:txBody>
      </p:sp>
    </p:spTree>
    <p:extLst>
      <p:ext uri="{BB962C8B-B14F-4D97-AF65-F5344CB8AC3E}">
        <p14:creationId xmlns:p14="http://schemas.microsoft.com/office/powerpoint/2010/main" val="366300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47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188AD61-E247-43B9-9742-2E6206232262}" type="slidenum">
              <a:rPr lang="en-US" altLang="en-US"/>
              <a:pPr/>
              <a:t>‹#›</a:t>
            </a:fld>
            <a:endParaRPr lang="en-US" altLang="en-US"/>
          </a:p>
        </p:txBody>
      </p:sp>
    </p:spTree>
    <p:extLst>
      <p:ext uri="{BB962C8B-B14F-4D97-AF65-F5344CB8AC3E}">
        <p14:creationId xmlns:p14="http://schemas.microsoft.com/office/powerpoint/2010/main" val="147905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A841B5E-2E5D-4EA2-AFB0-848072C5DE17}" type="slidenum">
              <a:rPr lang="en-US" altLang="en-US"/>
              <a:pPr/>
              <a:t>‹#›</a:t>
            </a:fld>
            <a:endParaRPr lang="en-US" altLang="en-US"/>
          </a:p>
        </p:txBody>
      </p:sp>
    </p:spTree>
    <p:extLst>
      <p:ext uri="{BB962C8B-B14F-4D97-AF65-F5344CB8AC3E}">
        <p14:creationId xmlns:p14="http://schemas.microsoft.com/office/powerpoint/2010/main" val="410910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81B8702-510B-4646-9A7A-F052AF2E39C3}" type="slidenum">
              <a:rPr lang="en-US" altLang="en-US"/>
              <a:pPr/>
              <a:t>‹#›</a:t>
            </a:fld>
            <a:endParaRPr lang="en-US" altLang="en-US"/>
          </a:p>
        </p:txBody>
      </p:sp>
    </p:spTree>
    <p:extLst>
      <p:ext uri="{BB962C8B-B14F-4D97-AF65-F5344CB8AC3E}">
        <p14:creationId xmlns:p14="http://schemas.microsoft.com/office/powerpoint/2010/main" val="357948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13066EF-B22F-4B0D-B5D9-F90BB24C1937}" type="slidenum">
              <a:rPr lang="en-US" altLang="en-US"/>
              <a:pPr/>
              <a:t>‹#›</a:t>
            </a:fld>
            <a:endParaRPr lang="en-US" altLang="en-US"/>
          </a:p>
        </p:txBody>
      </p:sp>
    </p:spTree>
    <p:extLst>
      <p:ext uri="{BB962C8B-B14F-4D97-AF65-F5344CB8AC3E}">
        <p14:creationId xmlns:p14="http://schemas.microsoft.com/office/powerpoint/2010/main" val="334395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0DAFFA0-B6C2-4C3D-A6AE-2F0AB9BCAA91}" type="slidenum">
              <a:rPr lang="en-US" altLang="en-US"/>
              <a:pPr/>
              <a:t>‹#›</a:t>
            </a:fld>
            <a:endParaRPr lang="en-US" altLang="en-US"/>
          </a:p>
        </p:txBody>
      </p:sp>
    </p:spTree>
    <p:extLst>
      <p:ext uri="{BB962C8B-B14F-4D97-AF65-F5344CB8AC3E}">
        <p14:creationId xmlns:p14="http://schemas.microsoft.com/office/powerpoint/2010/main" val="95721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B511777-6C1B-4DD0-843C-E64602463C70}" type="slidenum">
              <a:rPr lang="en-US" altLang="en-US"/>
              <a:pPr/>
              <a:t>‹#›</a:t>
            </a:fld>
            <a:endParaRPr lang="en-US" altLang="en-US"/>
          </a:p>
        </p:txBody>
      </p:sp>
    </p:spTree>
    <p:extLst>
      <p:ext uri="{BB962C8B-B14F-4D97-AF65-F5344CB8AC3E}">
        <p14:creationId xmlns:p14="http://schemas.microsoft.com/office/powerpoint/2010/main" val="277528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39C0536-C5CA-4B13-B213-CE521EDCB29D}" type="slidenum">
              <a:rPr lang="en-US" altLang="en-US"/>
              <a:pPr/>
              <a:t>‹#›</a:t>
            </a:fld>
            <a:endParaRPr lang="en-US" altLang="en-US"/>
          </a:p>
        </p:txBody>
      </p:sp>
    </p:spTree>
    <p:extLst>
      <p:ext uri="{BB962C8B-B14F-4D97-AF65-F5344CB8AC3E}">
        <p14:creationId xmlns:p14="http://schemas.microsoft.com/office/powerpoint/2010/main" val="323587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9ACF094-956C-4912-88F1-194D17CC0D8D}" type="slidenum">
              <a:rPr lang="en-US" altLang="en-US"/>
              <a:pPr/>
              <a:t>‹#›</a:t>
            </a:fld>
            <a:endParaRPr lang="en-US" altLang="en-US"/>
          </a:p>
        </p:txBody>
      </p:sp>
    </p:spTree>
    <p:extLst>
      <p:ext uri="{BB962C8B-B14F-4D97-AF65-F5344CB8AC3E}">
        <p14:creationId xmlns:p14="http://schemas.microsoft.com/office/powerpoint/2010/main" val="187310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Lst>
  <p:hf hdr="0" ftr="0" dt="0"/>
  <p:txStyles>
    <p:titleStyle>
      <a:lvl1pPr algn="ctr" rtl="0" eaLnBrk="0" fontAlgn="base" hangingPunct="0">
        <a:spcBef>
          <a:spcPct val="0"/>
        </a:spcBef>
        <a:spcAft>
          <a:spcPct val="0"/>
        </a:spcAft>
        <a:defRPr sz="3600" b="1">
          <a:solidFill>
            <a:srgbClr val="CC0000"/>
          </a:solidFill>
          <a:latin typeface="+mj-lt"/>
          <a:ea typeface="MS PGothic" pitchFamily="34"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MS PGothic" pitchFamily="34"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MS PGothic" pitchFamily="34"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rgbClr val="0033CC"/>
          </a:solidFill>
          <a:latin typeface="+mj-lt"/>
          <a:ea typeface="MS PGothic" pitchFamily="34"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Benjamin_Franklin#cite_note-49" TargetMode="External"/><Relationship Id="rId13" Type="http://schemas.openxmlformats.org/officeDocument/2006/relationships/hyperlink" Target="https://en.wikipedia.org/wiki/Electric_shock" TargetMode="External"/><Relationship Id="rId3" Type="http://schemas.openxmlformats.org/officeDocument/2006/relationships/hyperlink" Target="https://en.wikipedia.org/wiki/Lightning" TargetMode="External"/><Relationship Id="rId7" Type="http://schemas.openxmlformats.org/officeDocument/2006/relationships/hyperlink" Target="https://en.wikipedia.org/wiki/Pennsylvania_Gazette" TargetMode="External"/><Relationship Id="rId12" Type="http://schemas.openxmlformats.org/officeDocument/2006/relationships/hyperlink" Target="https://en.wikipedia.org/wiki/Joseph_Priestley" TargetMode="External"/><Relationship Id="rId2" Type="http://schemas.openxmlformats.org/officeDocument/2006/relationships/hyperlink" Target="https://en.wikipedia.org/wiki/Wikipedia:Citation_needed" TargetMode="External"/><Relationship Id="rId16" Type="http://schemas.openxmlformats.org/officeDocument/2006/relationships/hyperlink" Target="https://en.wikipedia.org/wiki/Russia" TargetMode="External"/><Relationship Id="rId1" Type="http://schemas.openxmlformats.org/officeDocument/2006/relationships/slideLayout" Target="../slideLayouts/slideLayout7.xml"/><Relationship Id="rId6" Type="http://schemas.openxmlformats.org/officeDocument/2006/relationships/hyperlink" Target="https://en.wikipedia.org/wiki/St._Stephen's_Episcopal_Church_(Philadelphia)" TargetMode="External"/><Relationship Id="rId11" Type="http://schemas.openxmlformats.org/officeDocument/2006/relationships/hyperlink" Target="https://en.wikipedia.org/wiki/Benjamin_Franklin#cite_note-archives-52" TargetMode="External"/><Relationship Id="rId5" Type="http://schemas.openxmlformats.org/officeDocument/2006/relationships/hyperlink" Target="https://en.wikipedia.org/wiki/Thomas-Fran%C3%A7ois_Dalibard" TargetMode="External"/><Relationship Id="rId15" Type="http://schemas.openxmlformats.org/officeDocument/2006/relationships/hyperlink" Target="https://en.wikipedia.org/wiki/Georg_Wilhelm_Richmann" TargetMode="External"/><Relationship Id="rId10" Type="http://schemas.openxmlformats.org/officeDocument/2006/relationships/hyperlink" Target="https://en.wikipedia.org/wiki/Benjamin_Franklin#cite_note-51" TargetMode="External"/><Relationship Id="rId4" Type="http://schemas.openxmlformats.org/officeDocument/2006/relationships/hyperlink" Target="https://en.wikipedia.org/wiki/Kite_experiment" TargetMode="External"/><Relationship Id="rId9" Type="http://schemas.openxmlformats.org/officeDocument/2006/relationships/hyperlink" Target="https://en.wikipedia.org/wiki/Benjamin_Franklin#cite_note-50" TargetMode="External"/><Relationship Id="rId14" Type="http://schemas.openxmlformats.org/officeDocument/2006/relationships/hyperlink" Target="https://en.wikipedia.org/wiki/Benjamin_Franklin#cite_note-FOOTNOTEVan_Doren1938159-5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4.png"/><Relationship Id="rId7" Type="http://schemas.openxmlformats.org/officeDocument/2006/relationships/image" Target="../media/image60.emf"/><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5.png"/><Relationship Id="rId9" Type="http://schemas.openxmlformats.org/officeDocument/2006/relationships/image" Target="../media/image62.emf"/></Relationships>
</file>

<file path=ppt/slides/_rels/slide12.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54.png"/><Relationship Id="rId7" Type="http://schemas.openxmlformats.org/officeDocument/2006/relationships/image" Target="../media/image65.emf"/><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55.png"/><Relationship Id="rId9" Type="http://schemas.openxmlformats.org/officeDocument/2006/relationships/image" Target="../media/image67.emf"/></Relationships>
</file>

<file path=ppt/slides/_rels/slide1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emf"/><Relationship Id="rId4" Type="http://schemas.openxmlformats.org/officeDocument/2006/relationships/image" Target="../media/image70.emf"/></Relationships>
</file>

<file path=ppt/slides/_rels/slide14.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 Id="rId9" Type="http://schemas.openxmlformats.org/officeDocument/2006/relationships/image" Target="../media/image78.emf"/></Relationships>
</file>

<file path=ppt/slides/_rels/slide15.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5.emf"/><Relationship Id="rId7" Type="http://schemas.openxmlformats.org/officeDocument/2006/relationships/image" Target="../media/image82.emf"/><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 Id="rId9" Type="http://schemas.openxmlformats.org/officeDocument/2006/relationships/image" Target="../media/image63.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4.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5.emf"/><Relationship Id="rId7" Type="http://schemas.openxmlformats.org/officeDocument/2006/relationships/image" Target="../media/image89.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 Id="rId9" Type="http://schemas.openxmlformats.org/officeDocument/2006/relationships/image" Target="../media/image91.png"/></Relationships>
</file>

<file path=ppt/slides/_rels/slide18.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92.emf"/><Relationship Id="rId7" Type="http://schemas.openxmlformats.org/officeDocument/2006/relationships/image" Target="../media/image95.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6.emf"/><Relationship Id="rId11" Type="http://schemas.openxmlformats.org/officeDocument/2006/relationships/image" Target="../media/image99.emf"/><Relationship Id="rId5" Type="http://schemas.openxmlformats.org/officeDocument/2006/relationships/image" Target="../media/image94.emf"/><Relationship Id="rId10" Type="http://schemas.openxmlformats.org/officeDocument/2006/relationships/image" Target="../media/image98.emf"/><Relationship Id="rId4" Type="http://schemas.openxmlformats.org/officeDocument/2006/relationships/image" Target="../media/image93.emf"/><Relationship Id="rId9" Type="http://schemas.openxmlformats.org/officeDocument/2006/relationships/image" Target="../media/image97.emf"/></Relationships>
</file>

<file path=ppt/slides/_rels/slide19.xml.rels><?xml version="1.0" encoding="UTF-8" standalone="yes"?>
<Relationships xmlns="http://schemas.openxmlformats.org/package/2006/relationships"><Relationship Id="rId8" Type="http://schemas.openxmlformats.org/officeDocument/2006/relationships/image" Target="../media/image102.emf"/><Relationship Id="rId13" Type="http://schemas.openxmlformats.org/officeDocument/2006/relationships/image" Target="../media/image105.emf"/><Relationship Id="rId3" Type="http://schemas.openxmlformats.org/officeDocument/2006/relationships/image" Target="../media/image100.emf"/><Relationship Id="rId7" Type="http://schemas.openxmlformats.org/officeDocument/2006/relationships/image" Target="../media/image87.emf"/><Relationship Id="rId12" Type="http://schemas.openxmlformats.org/officeDocument/2006/relationships/image" Target="../media/image98.emf"/><Relationship Id="rId17" Type="http://schemas.openxmlformats.org/officeDocument/2006/relationships/image" Target="../media/image109.emf"/><Relationship Id="rId2" Type="http://schemas.openxmlformats.org/officeDocument/2006/relationships/notesSlide" Target="../notesSlides/notesSlide11.xml"/><Relationship Id="rId16" Type="http://schemas.openxmlformats.org/officeDocument/2006/relationships/image" Target="../media/image108.emf"/><Relationship Id="rId1" Type="http://schemas.openxmlformats.org/officeDocument/2006/relationships/slideLayout" Target="../slideLayouts/slideLayout6.xml"/><Relationship Id="rId6" Type="http://schemas.openxmlformats.org/officeDocument/2006/relationships/image" Target="../media/image86.emf"/><Relationship Id="rId11" Type="http://schemas.openxmlformats.org/officeDocument/2006/relationships/image" Target="../media/image96.emf"/><Relationship Id="rId5" Type="http://schemas.openxmlformats.org/officeDocument/2006/relationships/image" Target="../media/image85.emf"/><Relationship Id="rId15" Type="http://schemas.openxmlformats.org/officeDocument/2006/relationships/image" Target="../media/image107.emf"/><Relationship Id="rId10" Type="http://schemas.openxmlformats.org/officeDocument/2006/relationships/image" Target="../media/image104.emf"/><Relationship Id="rId4" Type="http://schemas.openxmlformats.org/officeDocument/2006/relationships/image" Target="../media/image101.emf"/><Relationship Id="rId9" Type="http://schemas.openxmlformats.org/officeDocument/2006/relationships/image" Target="../media/image103.emf"/><Relationship Id="rId14" Type="http://schemas.openxmlformats.org/officeDocument/2006/relationships/image" Target="../media/image106.emf"/></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emf"/><Relationship Id="rId4" Type="http://schemas.openxmlformats.org/officeDocument/2006/relationships/image" Target="../media/image6.png"/><Relationship Id="rId9" Type="http://schemas.openxmlformats.org/officeDocument/2006/relationships/image" Target="../media/image11.emf"/></Relationships>
</file>

<file path=ppt/slides/_rels/slide20.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90.emf"/><Relationship Id="rId7" Type="http://schemas.openxmlformats.org/officeDocument/2006/relationships/image" Target="../media/image88.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7.emf"/><Relationship Id="rId11" Type="http://schemas.openxmlformats.org/officeDocument/2006/relationships/image" Target="../media/image91.png"/><Relationship Id="rId5" Type="http://schemas.openxmlformats.org/officeDocument/2006/relationships/image" Target="../media/image86.emf"/><Relationship Id="rId10" Type="http://schemas.openxmlformats.org/officeDocument/2006/relationships/image" Target="../media/image93.emf"/><Relationship Id="rId4" Type="http://schemas.openxmlformats.org/officeDocument/2006/relationships/image" Target="../media/image85.emf"/><Relationship Id="rId9" Type="http://schemas.openxmlformats.org/officeDocument/2006/relationships/image" Target="../media/image92.emf"/></Relationships>
</file>

<file path=ppt/slides/_rels/slide21.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1.jpeg"/></Relationships>
</file>

<file path=ppt/slides/_rels/slide22.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notesSlide" Target="../notesSlides/notesSlide14.xml"/><Relationship Id="rId7" Type="http://schemas.openxmlformats.org/officeDocument/2006/relationships/image" Target="../media/image112.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90.emf"/><Relationship Id="rId5" Type="http://schemas.openxmlformats.org/officeDocument/2006/relationships/image" Target="../media/image111.jpeg"/><Relationship Id="rId10" Type="http://schemas.openxmlformats.org/officeDocument/2006/relationships/image" Target="../media/image113.emf"/><Relationship Id="rId4" Type="http://schemas.openxmlformats.org/officeDocument/2006/relationships/image" Target="../media/image110.emf"/><Relationship Id="rId9"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5.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90.emf"/><Relationship Id="rId5" Type="http://schemas.openxmlformats.org/officeDocument/2006/relationships/image" Target="../media/image116.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8" Type="http://schemas.openxmlformats.org/officeDocument/2006/relationships/image" Target="../media/image123.emf"/><Relationship Id="rId13" Type="http://schemas.openxmlformats.org/officeDocument/2006/relationships/image" Target="../media/image128.emf"/><Relationship Id="rId3" Type="http://schemas.openxmlformats.org/officeDocument/2006/relationships/image" Target="../media/image118.emf"/><Relationship Id="rId7" Type="http://schemas.openxmlformats.org/officeDocument/2006/relationships/image" Target="../media/image122.emf"/><Relationship Id="rId12" Type="http://schemas.openxmlformats.org/officeDocument/2006/relationships/image" Target="../media/image127.emf"/><Relationship Id="rId2" Type="http://schemas.openxmlformats.org/officeDocument/2006/relationships/image" Target="../media/image117.emf"/><Relationship Id="rId1" Type="http://schemas.openxmlformats.org/officeDocument/2006/relationships/slideLayout" Target="../slideLayouts/slideLayout2.xml"/><Relationship Id="rId6" Type="http://schemas.openxmlformats.org/officeDocument/2006/relationships/image" Target="../media/image121.emf"/><Relationship Id="rId11" Type="http://schemas.openxmlformats.org/officeDocument/2006/relationships/image" Target="../media/image126.emf"/><Relationship Id="rId5" Type="http://schemas.openxmlformats.org/officeDocument/2006/relationships/image" Target="../media/image120.emf"/><Relationship Id="rId15" Type="http://schemas.openxmlformats.org/officeDocument/2006/relationships/image" Target="../media/image130.emf"/><Relationship Id="rId10" Type="http://schemas.openxmlformats.org/officeDocument/2006/relationships/image" Target="../media/image125.png"/><Relationship Id="rId4" Type="http://schemas.openxmlformats.org/officeDocument/2006/relationships/image" Target="../media/image119.emf"/><Relationship Id="rId9" Type="http://schemas.openxmlformats.org/officeDocument/2006/relationships/image" Target="../media/image124.emf"/><Relationship Id="rId14" Type="http://schemas.openxmlformats.org/officeDocument/2006/relationships/image" Target="../media/image129.emf"/></Relationships>
</file>

<file path=ppt/slides/_rels/slide26.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31.emf"/><Relationship Id="rId1" Type="http://schemas.openxmlformats.org/officeDocument/2006/relationships/slideLayout" Target="../slideLayouts/slideLayout2.xml"/><Relationship Id="rId4" Type="http://schemas.openxmlformats.org/officeDocument/2006/relationships/image" Target="../media/image132.emf"/></Relationships>
</file>

<file path=ppt/slides/_rels/slide27.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emf"/></Relationships>
</file>

<file path=ppt/slides/_rels/slide28.xml.rels><?xml version="1.0" encoding="UTF-8" standalone="yes"?>
<Relationships xmlns="http://schemas.openxmlformats.org/package/2006/relationships"><Relationship Id="rId3" Type="http://schemas.openxmlformats.org/officeDocument/2006/relationships/image" Target="../media/image87.emf"/><Relationship Id="rId7" Type="http://schemas.openxmlformats.org/officeDocument/2006/relationships/image" Target="../media/image139.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38.emf"/><Relationship Id="rId5" Type="http://schemas.openxmlformats.org/officeDocument/2006/relationships/image" Target="../media/image117.emf"/><Relationship Id="rId4" Type="http://schemas.openxmlformats.org/officeDocument/2006/relationships/image" Target="../media/image88.emf"/></Relationships>
</file>

<file path=ppt/slides/_rels/slide29.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88.emf"/><Relationship Id="rId7" Type="http://schemas.openxmlformats.org/officeDocument/2006/relationships/image" Target="../media/image141.emf"/><Relationship Id="rId2" Type="http://schemas.openxmlformats.org/officeDocument/2006/relationships/image" Target="../media/image87.emf"/><Relationship Id="rId1" Type="http://schemas.openxmlformats.org/officeDocument/2006/relationships/slideLayout" Target="../slideLayouts/slideLayout2.xml"/><Relationship Id="rId6" Type="http://schemas.openxmlformats.org/officeDocument/2006/relationships/image" Target="../media/image140.emf"/><Relationship Id="rId5" Type="http://schemas.openxmlformats.org/officeDocument/2006/relationships/image" Target="../media/image138.emf"/><Relationship Id="rId4" Type="http://schemas.openxmlformats.org/officeDocument/2006/relationships/image" Target="../media/image117.e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8" Type="http://schemas.openxmlformats.org/officeDocument/2006/relationships/image" Target="../media/image141.emf"/><Relationship Id="rId3" Type="http://schemas.openxmlformats.org/officeDocument/2006/relationships/image" Target="../media/image88.emf"/><Relationship Id="rId7" Type="http://schemas.openxmlformats.org/officeDocument/2006/relationships/image" Target="../media/image140.emf"/><Relationship Id="rId12" Type="http://schemas.openxmlformats.org/officeDocument/2006/relationships/image" Target="../media/image139.png"/><Relationship Id="rId2" Type="http://schemas.openxmlformats.org/officeDocument/2006/relationships/image" Target="../media/image87.emf"/><Relationship Id="rId1" Type="http://schemas.openxmlformats.org/officeDocument/2006/relationships/slideLayout" Target="../slideLayouts/slideLayout2.xml"/><Relationship Id="rId6" Type="http://schemas.openxmlformats.org/officeDocument/2006/relationships/image" Target="../media/image142.emf"/><Relationship Id="rId11" Type="http://schemas.openxmlformats.org/officeDocument/2006/relationships/image" Target="../media/image145.emf"/><Relationship Id="rId5" Type="http://schemas.openxmlformats.org/officeDocument/2006/relationships/image" Target="../media/image138.emf"/><Relationship Id="rId10" Type="http://schemas.openxmlformats.org/officeDocument/2006/relationships/image" Target="../media/image144.emf"/><Relationship Id="rId4" Type="http://schemas.openxmlformats.org/officeDocument/2006/relationships/image" Target="../media/image117.emf"/><Relationship Id="rId9" Type="http://schemas.openxmlformats.org/officeDocument/2006/relationships/image" Target="../media/image143.emf"/></Relationships>
</file>

<file path=ppt/slides/_rels/slide31.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notesSlide" Target="../notesSlides/notesSlide17.xml"/><Relationship Id="rId7" Type="http://schemas.openxmlformats.org/officeDocument/2006/relationships/image" Target="../media/image147.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46.emf"/><Relationship Id="rId5" Type="http://schemas.openxmlformats.org/officeDocument/2006/relationships/oleObject" Target="../embeddings/oleObject6.bin"/><Relationship Id="rId4" Type="http://schemas.openxmlformats.org/officeDocument/2006/relationships/image" Target="../media/image139.png"/><Relationship Id="rId9" Type="http://schemas.openxmlformats.org/officeDocument/2006/relationships/image" Target="../media/image149.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8.xml"/><Relationship Id="rId7" Type="http://schemas.openxmlformats.org/officeDocument/2006/relationships/image" Target="../media/image146.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152.emf"/><Relationship Id="rId5" Type="http://schemas.openxmlformats.org/officeDocument/2006/relationships/image" Target="../media/image139.png"/><Relationship Id="rId10" Type="http://schemas.openxmlformats.org/officeDocument/2006/relationships/image" Target="../media/image151.png"/><Relationship Id="rId4" Type="http://schemas.openxmlformats.org/officeDocument/2006/relationships/image" Target="../media/image149.png"/><Relationship Id="rId9" Type="http://schemas.openxmlformats.org/officeDocument/2006/relationships/image" Target="../media/image150.emf"/></Relationships>
</file>

<file path=ppt/slides/_rels/slide33.xml.rels><?xml version="1.0" encoding="UTF-8" standalone="yes"?>
<Relationships xmlns="http://schemas.openxmlformats.org/package/2006/relationships"><Relationship Id="rId8" Type="http://schemas.openxmlformats.org/officeDocument/2006/relationships/image" Target="../media/image155.emf"/><Relationship Id="rId3" Type="http://schemas.openxmlformats.org/officeDocument/2006/relationships/image" Target="../media/image149.png"/><Relationship Id="rId7" Type="http://schemas.openxmlformats.org/officeDocument/2006/relationships/image" Target="../media/image154.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3.emf"/><Relationship Id="rId5" Type="http://schemas.openxmlformats.org/officeDocument/2006/relationships/image" Target="../media/image152.emf"/><Relationship Id="rId10" Type="http://schemas.openxmlformats.org/officeDocument/2006/relationships/image" Target="../media/image157.emf"/><Relationship Id="rId4" Type="http://schemas.openxmlformats.org/officeDocument/2006/relationships/image" Target="../media/image151.png"/><Relationship Id="rId9" Type="http://schemas.openxmlformats.org/officeDocument/2006/relationships/image" Target="../media/image156.emf"/></Relationships>
</file>

<file path=ppt/slides/_rels/slide3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image" Target="../media/image164.png"/><Relationship Id="rId3" Type="http://schemas.openxmlformats.org/officeDocument/2006/relationships/notesSlide" Target="../notesSlides/notesSlide21.xml"/><Relationship Id="rId7" Type="http://schemas.openxmlformats.org/officeDocument/2006/relationships/oleObject" Target="../embeddings/oleObject10.bin"/><Relationship Id="rId12" Type="http://schemas.openxmlformats.org/officeDocument/2006/relationships/image" Target="../media/image16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9.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61.wmf"/><Relationship Id="rId4" Type="http://schemas.openxmlformats.org/officeDocument/2006/relationships/image" Target="../media/image163.png"/><Relationship Id="rId9"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58.jpeg"/></Relationships>
</file>

<file path=ppt/slides/_rels/slide38.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69.emf"/><Relationship Id="rId5" Type="http://schemas.openxmlformats.org/officeDocument/2006/relationships/oleObject" Target="../embeddings/oleObject13.bin"/><Relationship Id="rId4" Type="http://schemas.openxmlformats.org/officeDocument/2006/relationships/image" Target="../media/image170.jpeg"/></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18"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notesSlide" Target="../notesSlides/notesSlide4.xml"/><Relationship Id="rId16" Type="http://schemas.openxmlformats.org/officeDocument/2006/relationships/image" Target="../media/image30.emf"/><Relationship Id="rId20" Type="http://schemas.openxmlformats.org/officeDocument/2006/relationships/image" Target="../media/image34.emf"/><Relationship Id="rId1" Type="http://schemas.openxmlformats.org/officeDocument/2006/relationships/slideLayout" Target="../slideLayouts/slideLayout6.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19" Type="http://schemas.openxmlformats.org/officeDocument/2006/relationships/image" Target="../media/image33.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slides/_rels/slide40.xml.rels><?xml version="1.0" encoding="UTF-8" standalone="yes"?>
<Relationships xmlns="http://schemas.openxmlformats.org/package/2006/relationships"><Relationship Id="rId8" Type="http://schemas.openxmlformats.org/officeDocument/2006/relationships/image" Target="../media/image172.emf"/><Relationship Id="rId13" Type="http://schemas.openxmlformats.org/officeDocument/2006/relationships/oleObject" Target="../embeddings/oleObject18.bin"/><Relationship Id="rId3" Type="http://schemas.openxmlformats.org/officeDocument/2006/relationships/notesSlide" Target="../notesSlides/notesSlide25.xml"/><Relationship Id="rId7" Type="http://schemas.openxmlformats.org/officeDocument/2006/relationships/oleObject" Target="../embeddings/oleObject15.bin"/><Relationship Id="rId12" Type="http://schemas.openxmlformats.org/officeDocument/2006/relationships/image" Target="../media/image174.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71.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73.emf"/><Relationship Id="rId4" Type="http://schemas.openxmlformats.org/officeDocument/2006/relationships/image" Target="../media/image170.jpeg"/><Relationship Id="rId9" Type="http://schemas.openxmlformats.org/officeDocument/2006/relationships/oleObject" Target="../embeddings/oleObject16.bin"/><Relationship Id="rId14" Type="http://schemas.openxmlformats.org/officeDocument/2006/relationships/image" Target="../media/image175.emf"/></Relationships>
</file>

<file path=ppt/slides/_rels/slide41.xml.rels><?xml version="1.0" encoding="UTF-8" standalone="yes"?>
<Relationships xmlns="http://schemas.openxmlformats.org/package/2006/relationships"><Relationship Id="rId8" Type="http://schemas.openxmlformats.org/officeDocument/2006/relationships/image" Target="../media/image180.jpeg"/><Relationship Id="rId3" Type="http://schemas.openxmlformats.org/officeDocument/2006/relationships/notesSlide" Target="../notesSlides/notesSlide26.xml"/><Relationship Id="rId7" Type="http://schemas.openxmlformats.org/officeDocument/2006/relationships/image" Target="../media/image177.emf"/><Relationship Id="rId12" Type="http://schemas.openxmlformats.org/officeDocument/2006/relationships/image" Target="../media/image179.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176.emf"/><Relationship Id="rId10" Type="http://schemas.openxmlformats.org/officeDocument/2006/relationships/image" Target="../media/image178.e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image" Target="../media/image181.gi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8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184.png"/><Relationship Id="rId5" Type="http://schemas.openxmlformats.org/officeDocument/2006/relationships/image" Target="../media/image183.wmf"/><Relationship Id="rId4" Type="http://schemas.openxmlformats.org/officeDocument/2006/relationships/oleObject" Target="../embeddings/oleObject2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184.png"/><Relationship Id="rId5" Type="http://schemas.openxmlformats.org/officeDocument/2006/relationships/image" Target="../media/image183.wmf"/><Relationship Id="rId4"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86.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87.emf"/><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89.emf"/><Relationship Id="rId13" Type="http://schemas.openxmlformats.org/officeDocument/2006/relationships/oleObject" Target="../embeddings/oleObject30.bin"/><Relationship Id="rId18" Type="http://schemas.openxmlformats.org/officeDocument/2006/relationships/image" Target="../media/image194.emf"/><Relationship Id="rId3" Type="http://schemas.openxmlformats.org/officeDocument/2006/relationships/notesSlide" Target="../notesSlides/notesSlide32.xml"/><Relationship Id="rId7" Type="http://schemas.openxmlformats.org/officeDocument/2006/relationships/oleObject" Target="../embeddings/oleObject27.bin"/><Relationship Id="rId12" Type="http://schemas.openxmlformats.org/officeDocument/2006/relationships/image" Target="../media/image191.emf"/><Relationship Id="rId17" Type="http://schemas.openxmlformats.org/officeDocument/2006/relationships/oleObject" Target="../embeddings/oleObject32.bin"/><Relationship Id="rId2" Type="http://schemas.openxmlformats.org/officeDocument/2006/relationships/slideLayout" Target="../slideLayouts/slideLayout6.xml"/><Relationship Id="rId16" Type="http://schemas.openxmlformats.org/officeDocument/2006/relationships/image" Target="../media/image193.emf"/><Relationship Id="rId20" Type="http://schemas.openxmlformats.org/officeDocument/2006/relationships/image" Target="../media/image195.emf"/><Relationship Id="rId1" Type="http://schemas.openxmlformats.org/officeDocument/2006/relationships/vmlDrawing" Target="../drawings/vmlDrawing14.vml"/><Relationship Id="rId6" Type="http://schemas.openxmlformats.org/officeDocument/2006/relationships/image" Target="../media/image180.jpeg"/><Relationship Id="rId11" Type="http://schemas.openxmlformats.org/officeDocument/2006/relationships/oleObject" Target="../embeddings/oleObject29.bin"/><Relationship Id="rId5" Type="http://schemas.openxmlformats.org/officeDocument/2006/relationships/image" Target="../media/image188.emf"/><Relationship Id="rId15" Type="http://schemas.openxmlformats.org/officeDocument/2006/relationships/oleObject" Target="../embeddings/oleObject31.bin"/><Relationship Id="rId10" Type="http://schemas.openxmlformats.org/officeDocument/2006/relationships/image" Target="../media/image190.emf"/><Relationship Id="rId19" Type="http://schemas.openxmlformats.org/officeDocument/2006/relationships/oleObject" Target="../embeddings/oleObject33.bin"/><Relationship Id="rId4" Type="http://schemas.openxmlformats.org/officeDocument/2006/relationships/oleObject" Target="../embeddings/oleObject26.bin"/><Relationship Id="rId9" Type="http://schemas.openxmlformats.org/officeDocument/2006/relationships/oleObject" Target="../embeddings/oleObject28.bin"/><Relationship Id="rId14" Type="http://schemas.openxmlformats.org/officeDocument/2006/relationships/image" Target="../media/image19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8.emf"/><Relationship Id="rId18" Type="http://schemas.openxmlformats.org/officeDocument/2006/relationships/image" Target="../media/image33.emf"/><Relationship Id="rId26" Type="http://schemas.openxmlformats.org/officeDocument/2006/relationships/image" Target="../media/image45.emf"/><Relationship Id="rId3" Type="http://schemas.openxmlformats.org/officeDocument/2006/relationships/image" Target="../media/image35.emf"/><Relationship Id="rId21" Type="http://schemas.openxmlformats.org/officeDocument/2006/relationships/image" Target="../media/image40.emf"/><Relationship Id="rId7" Type="http://schemas.openxmlformats.org/officeDocument/2006/relationships/image" Target="../media/image21.emf"/><Relationship Id="rId12" Type="http://schemas.openxmlformats.org/officeDocument/2006/relationships/image" Target="../media/image38.emf"/><Relationship Id="rId17" Type="http://schemas.openxmlformats.org/officeDocument/2006/relationships/image" Target="../media/image32.emf"/><Relationship Id="rId25" Type="http://schemas.openxmlformats.org/officeDocument/2006/relationships/image" Target="../media/image44.emf"/><Relationship Id="rId2" Type="http://schemas.openxmlformats.org/officeDocument/2006/relationships/notesSlide" Target="../notesSlides/notesSlide5.xml"/><Relationship Id="rId16" Type="http://schemas.openxmlformats.org/officeDocument/2006/relationships/image" Target="../media/image31.emf"/><Relationship Id="rId20" Type="http://schemas.openxmlformats.org/officeDocument/2006/relationships/image" Target="../media/image39.emf"/><Relationship Id="rId1" Type="http://schemas.openxmlformats.org/officeDocument/2006/relationships/slideLayout" Target="../slideLayouts/slideLayout6.xml"/><Relationship Id="rId6" Type="http://schemas.openxmlformats.org/officeDocument/2006/relationships/image" Target="../media/image20.emf"/><Relationship Id="rId11" Type="http://schemas.openxmlformats.org/officeDocument/2006/relationships/image" Target="../media/image30.emf"/><Relationship Id="rId24" Type="http://schemas.openxmlformats.org/officeDocument/2006/relationships/image" Target="../media/image43.emf"/><Relationship Id="rId5" Type="http://schemas.openxmlformats.org/officeDocument/2006/relationships/image" Target="../media/image37.emf"/><Relationship Id="rId15" Type="http://schemas.openxmlformats.org/officeDocument/2006/relationships/image" Target="../media/image25.emf"/><Relationship Id="rId23" Type="http://schemas.openxmlformats.org/officeDocument/2006/relationships/image" Target="../media/image42.emf"/><Relationship Id="rId10" Type="http://schemas.openxmlformats.org/officeDocument/2006/relationships/image" Target="../media/image24.emf"/><Relationship Id="rId19" Type="http://schemas.openxmlformats.org/officeDocument/2006/relationships/image" Target="../media/image34.emf"/><Relationship Id="rId4" Type="http://schemas.openxmlformats.org/officeDocument/2006/relationships/image" Target="../media/image36.emf"/><Relationship Id="rId9" Type="http://schemas.openxmlformats.org/officeDocument/2006/relationships/image" Target="../media/image23.emf"/><Relationship Id="rId14" Type="http://schemas.openxmlformats.org/officeDocument/2006/relationships/image" Target="../media/image29.emf"/><Relationship Id="rId22" Type="http://schemas.openxmlformats.org/officeDocument/2006/relationships/image" Target="../media/image41.emf"/><Relationship Id="rId27" Type="http://schemas.openxmlformats.org/officeDocument/2006/relationships/image" Target="../media/image46.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22.emf"/><Relationship Id="rId18" Type="http://schemas.openxmlformats.org/officeDocument/2006/relationships/image" Target="../media/image41.emf"/><Relationship Id="rId26" Type="http://schemas.openxmlformats.org/officeDocument/2006/relationships/image" Target="../media/image52.emf"/><Relationship Id="rId3" Type="http://schemas.openxmlformats.org/officeDocument/2006/relationships/image" Target="../media/image47.emf"/><Relationship Id="rId21" Type="http://schemas.openxmlformats.org/officeDocument/2006/relationships/image" Target="../media/image49.emf"/><Relationship Id="rId7" Type="http://schemas.openxmlformats.org/officeDocument/2006/relationships/image" Target="../media/image27.emf"/><Relationship Id="rId12" Type="http://schemas.openxmlformats.org/officeDocument/2006/relationships/image" Target="../media/image38.emf"/><Relationship Id="rId17" Type="http://schemas.openxmlformats.org/officeDocument/2006/relationships/image" Target="../media/image40.emf"/><Relationship Id="rId25" Type="http://schemas.openxmlformats.org/officeDocument/2006/relationships/image" Target="../media/image51.emf"/><Relationship Id="rId2" Type="http://schemas.openxmlformats.org/officeDocument/2006/relationships/notesSlide" Target="../notesSlides/notesSlide6.xml"/><Relationship Id="rId16" Type="http://schemas.openxmlformats.org/officeDocument/2006/relationships/image" Target="../media/image39.emf"/><Relationship Id="rId20" Type="http://schemas.openxmlformats.org/officeDocument/2006/relationships/image" Target="../media/image43.emf"/><Relationship Id="rId1" Type="http://schemas.openxmlformats.org/officeDocument/2006/relationships/slideLayout" Target="../slideLayouts/slideLayout6.xml"/><Relationship Id="rId6" Type="http://schemas.openxmlformats.org/officeDocument/2006/relationships/image" Target="../media/image20.emf"/><Relationship Id="rId11" Type="http://schemas.openxmlformats.org/officeDocument/2006/relationships/image" Target="../media/image48.emf"/><Relationship Id="rId24" Type="http://schemas.openxmlformats.org/officeDocument/2006/relationships/image" Target="../media/image50.emf"/><Relationship Id="rId5" Type="http://schemas.openxmlformats.org/officeDocument/2006/relationships/image" Target="../media/image37.emf"/><Relationship Id="rId15" Type="http://schemas.openxmlformats.org/officeDocument/2006/relationships/image" Target="../media/image31.emf"/><Relationship Id="rId23" Type="http://schemas.openxmlformats.org/officeDocument/2006/relationships/image" Target="../media/image46.emf"/><Relationship Id="rId10" Type="http://schemas.openxmlformats.org/officeDocument/2006/relationships/image" Target="../media/image24.emf"/><Relationship Id="rId19"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23.emf"/><Relationship Id="rId14" Type="http://schemas.openxmlformats.org/officeDocument/2006/relationships/image" Target="../media/image30.emf"/><Relationship Id="rId22" Type="http://schemas.openxmlformats.org/officeDocument/2006/relationships/image" Target="../media/image45.emf"/><Relationship Id="rId27"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8"/>
          <p:cNvSpPr>
            <a:spLocks noGrp="1" noChangeArrowheads="1"/>
          </p:cNvSpPr>
          <p:nvPr>
            <p:ph type="title"/>
          </p:nvPr>
        </p:nvSpPr>
        <p:spPr>
          <a:xfrm>
            <a:off x="0" y="-76200"/>
            <a:ext cx="9144000" cy="914400"/>
          </a:xfrm>
        </p:spPr>
        <p:txBody>
          <a:bodyPr/>
          <a:lstStyle/>
          <a:p>
            <a:pPr eaLnBrk="1" hangingPunct="1"/>
            <a:r>
              <a:rPr lang="en-US" altLang="en-US" smtClean="0"/>
              <a:t>Biot-Savart Law</a:t>
            </a:r>
          </a:p>
        </p:txBody>
      </p:sp>
      <p:cxnSp>
        <p:nvCxnSpPr>
          <p:cNvPr id="22"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9939" name="TextBox 4"/>
          <p:cNvSpPr txBox="1">
            <a:spLocks noChangeArrowheads="1"/>
          </p:cNvSpPr>
          <p:nvPr/>
        </p:nvSpPr>
        <p:spPr bwMode="auto">
          <a:xfrm>
            <a:off x="0" y="7620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200" b="1" i="1">
                <a:solidFill>
                  <a:srgbClr val="0033CC"/>
                </a:solidFill>
                <a:latin typeface="Arial" pitchFamily="34" charset="0"/>
              </a:rPr>
              <a:t>Key Idea:  Moving charges create a Magnetic Field</a:t>
            </a:r>
          </a:p>
          <a:p>
            <a:pPr algn="ctr" eaLnBrk="1" hangingPunct="1"/>
            <a:endParaRPr lang="en-US" altLang="en-US" sz="2200" b="1" i="1">
              <a:solidFill>
                <a:srgbClr val="0033CC"/>
              </a:solidFill>
              <a:latin typeface="Arial" pitchFamily="34" charset="0"/>
            </a:endParaRPr>
          </a:p>
        </p:txBody>
      </p:sp>
      <p:sp>
        <p:nvSpPr>
          <p:cNvPr id="9" name="Rectangle 8"/>
          <p:cNvSpPr>
            <a:spLocks noChangeArrowheads="1"/>
          </p:cNvSpPr>
          <p:nvPr/>
        </p:nvSpPr>
        <p:spPr bwMode="auto">
          <a:xfrm>
            <a:off x="1219200" y="1752600"/>
            <a:ext cx="3581400" cy="1524000"/>
          </a:xfrm>
          <a:prstGeom prst="rect">
            <a:avLst/>
          </a:prstGeom>
          <a:noFill/>
          <a:ln w="28575">
            <a:solidFill>
              <a:srgbClr val="0033CC"/>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1" name="TextBox 10"/>
          <p:cNvSpPr txBox="1"/>
          <p:nvPr/>
        </p:nvSpPr>
        <p:spPr>
          <a:xfrm>
            <a:off x="4724400" y="17526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b="1">
                <a:solidFill>
                  <a:srgbClr val="CC0000"/>
                </a:solidFill>
                <a:latin typeface="+mj-lt"/>
                <a:ea typeface="+mn-ea"/>
              </a:rPr>
              <a:t>BIOT-SAVART LAW</a:t>
            </a:r>
          </a:p>
          <a:p>
            <a:pPr indent="228600" algn="just">
              <a:defRPr/>
            </a:pPr>
            <a:r>
              <a:rPr lang="en-US" b="1">
                <a:solidFill>
                  <a:srgbClr val="CC0000"/>
                </a:solidFill>
                <a:latin typeface="+mj-lt"/>
                <a:ea typeface="+mn-ea"/>
              </a:rPr>
              <a:t>point charge</a:t>
            </a:r>
          </a:p>
        </p:txBody>
      </p:sp>
      <p:sp>
        <p:nvSpPr>
          <p:cNvPr id="12" name="5-Point Star 11"/>
          <p:cNvSpPr>
            <a:spLocks/>
          </p:cNvSpPr>
          <p:nvPr/>
        </p:nvSpPr>
        <p:spPr bwMode="auto">
          <a:xfrm>
            <a:off x="7086600" y="2209800"/>
            <a:ext cx="1143000" cy="990600"/>
          </a:xfrm>
          <a:custGeom>
            <a:avLst/>
            <a:gdLst>
              <a:gd name="T0" fmla="*/ 1 w 1143000"/>
              <a:gd name="T1" fmla="*/ 378375 h 990600"/>
              <a:gd name="T2" fmla="*/ 436590 w 1143000"/>
              <a:gd name="T3" fmla="*/ 378377 h 990600"/>
              <a:gd name="T4" fmla="*/ 571500 w 1143000"/>
              <a:gd name="T5" fmla="*/ 0 h 990600"/>
              <a:gd name="T6" fmla="*/ 706410 w 1143000"/>
              <a:gd name="T7" fmla="*/ 378377 h 990600"/>
              <a:gd name="T8" fmla="*/ 1142999 w 1143000"/>
              <a:gd name="T9" fmla="*/ 378375 h 990600"/>
              <a:gd name="T10" fmla="*/ 789790 w 1143000"/>
              <a:gd name="T11" fmla="*/ 612222 h 990600"/>
              <a:gd name="T12" fmla="*/ 924706 w 1143000"/>
              <a:gd name="T13" fmla="*/ 990597 h 990600"/>
              <a:gd name="T14" fmla="*/ 571500 w 1143000"/>
              <a:gd name="T15" fmla="*/ 756746 h 990600"/>
              <a:gd name="T16" fmla="*/ 218294 w 1143000"/>
              <a:gd name="T17" fmla="*/ 990597 h 990600"/>
              <a:gd name="T18" fmla="*/ 353210 w 1143000"/>
              <a:gd name="T19" fmla="*/ 612222 h 990600"/>
              <a:gd name="T20" fmla="*/ 1 w 1143000"/>
              <a:gd name="T21" fmla="*/ 378375 h 990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3000" h="990600">
                <a:moveTo>
                  <a:pt x="1" y="378375"/>
                </a:moveTo>
                <a:lnTo>
                  <a:pt x="436590" y="378377"/>
                </a:lnTo>
                <a:lnTo>
                  <a:pt x="571500" y="0"/>
                </a:lnTo>
                <a:lnTo>
                  <a:pt x="706410" y="378377"/>
                </a:lnTo>
                <a:lnTo>
                  <a:pt x="1142999" y="378375"/>
                </a:lnTo>
                <a:lnTo>
                  <a:pt x="789790" y="612222"/>
                </a:lnTo>
                <a:lnTo>
                  <a:pt x="924706" y="990597"/>
                </a:lnTo>
                <a:lnTo>
                  <a:pt x="571500" y="756746"/>
                </a:lnTo>
                <a:lnTo>
                  <a:pt x="218294" y="990597"/>
                </a:lnTo>
                <a:lnTo>
                  <a:pt x="353210" y="612222"/>
                </a:lnTo>
                <a:lnTo>
                  <a:pt x="1" y="378375"/>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pic>
        <p:nvPicPr>
          <p:cNvPr id="3994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3505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00600"/>
            <a:ext cx="266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14800"/>
            <a:ext cx="19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613400"/>
            <a:ext cx="27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812800" y="3995738"/>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charge</a:t>
            </a:r>
          </a:p>
        </p:txBody>
      </p:sp>
      <p:sp>
        <p:nvSpPr>
          <p:cNvPr id="21" name="TextBox 20"/>
          <p:cNvSpPr txBox="1"/>
          <p:nvPr/>
        </p:nvSpPr>
        <p:spPr>
          <a:xfrm>
            <a:off x="838200" y="4724400"/>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velocity of charge</a:t>
            </a:r>
          </a:p>
        </p:txBody>
      </p:sp>
      <p:sp>
        <p:nvSpPr>
          <p:cNvPr id="23" name="TextBox 22"/>
          <p:cNvSpPr txBox="1"/>
          <p:nvPr/>
        </p:nvSpPr>
        <p:spPr>
          <a:xfrm>
            <a:off x="838200" y="5562600"/>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observation point </a:t>
            </a:r>
          </a:p>
          <a:p>
            <a:pPr indent="228600" algn="just">
              <a:defRPr/>
            </a:pPr>
            <a:r>
              <a:rPr lang="en-US">
                <a:solidFill>
                  <a:srgbClr val="0033CC"/>
                </a:solidFill>
                <a:latin typeface="+mj-lt"/>
                <a:ea typeface="+mn-ea"/>
              </a:rPr>
              <a:t>   (charge at origin)</a:t>
            </a:r>
          </a:p>
        </p:txBody>
      </p:sp>
      <p:pic>
        <p:nvPicPr>
          <p:cNvPr id="39950" name="Picture 12"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9388" y="1981200"/>
            <a:ext cx="31226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2849FA0-4B1F-44C1-9BA3-672A1EFC02F9}" type="slidenum">
              <a:rPr lang="en-US" altLang="en-US" smtClean="0"/>
              <a:pPr/>
              <a:t>1</a:t>
            </a:fld>
            <a:endParaRPr lang="en-US" altLang="en-US"/>
          </a:p>
        </p:txBody>
      </p:sp>
    </p:spTree>
    <p:extLst>
      <p:ext uri="{BB962C8B-B14F-4D97-AF65-F5344CB8AC3E}">
        <p14:creationId xmlns:p14="http://schemas.microsoft.com/office/powerpoint/2010/main" val="3778995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511777-6C1B-4DD0-843C-E64602463C70}" type="slidenum">
              <a:rPr lang="en-US" altLang="en-US" smtClean="0"/>
              <a:pPr/>
              <a:t>10</a:t>
            </a:fld>
            <a:endParaRPr lang="en-US" altLang="en-US"/>
          </a:p>
        </p:txBody>
      </p:sp>
      <p:sp>
        <p:nvSpPr>
          <p:cNvPr id="3" name="Rectangle 2"/>
          <p:cNvSpPr/>
          <p:nvPr/>
        </p:nvSpPr>
        <p:spPr>
          <a:xfrm>
            <a:off x="152400" y="152400"/>
            <a:ext cx="8839200" cy="6463308"/>
          </a:xfrm>
          <a:prstGeom prst="rect">
            <a:avLst/>
          </a:prstGeom>
        </p:spPr>
        <p:txBody>
          <a:bodyPr wrap="square">
            <a:spAutoFit/>
          </a:bodyPr>
          <a:lstStyle/>
          <a:p>
            <a:r>
              <a:rPr lang="en-US" sz="2300" dirty="0" smtClean="0">
                <a:solidFill>
                  <a:srgbClr val="222222"/>
                </a:solidFill>
                <a:latin typeface="Arial" panose="020B0604020202020204" pitchFamily="34" charset="0"/>
              </a:rPr>
              <a:t>“In </a:t>
            </a:r>
            <a:r>
              <a:rPr lang="en-US" sz="2300" dirty="0">
                <a:solidFill>
                  <a:srgbClr val="222222"/>
                </a:solidFill>
                <a:latin typeface="Arial" panose="020B0604020202020204" pitchFamily="34" charset="0"/>
              </a:rPr>
              <a:t>1750</a:t>
            </a:r>
            <a:r>
              <a:rPr lang="en-US" sz="2300" baseline="30000" dirty="0">
                <a:solidFill>
                  <a:srgbClr val="222222"/>
                </a:solidFill>
                <a:latin typeface="Arial" panose="020B0604020202020204" pitchFamily="34" charset="0"/>
              </a:rPr>
              <a:t>[</a:t>
            </a:r>
            <a:r>
              <a:rPr lang="en-US" sz="2300" i="1" baseline="30000" dirty="0">
                <a:solidFill>
                  <a:srgbClr val="0B0080"/>
                </a:solidFill>
                <a:latin typeface="Arial" panose="020B0604020202020204" pitchFamily="34" charset="0"/>
                <a:hlinkClick r:id="rId2" tooltip="Wikipedia:Citation needed"/>
              </a:rPr>
              <a:t>citation needed</a:t>
            </a:r>
            <a:r>
              <a:rPr lang="en-US" sz="2300" baseline="30000" dirty="0">
                <a:solidFill>
                  <a:srgbClr val="222222"/>
                </a:solidFill>
                <a:latin typeface="Arial" panose="020B0604020202020204" pitchFamily="34" charset="0"/>
              </a:rPr>
              <a:t>]</a:t>
            </a:r>
            <a:r>
              <a:rPr lang="en-US" sz="2300" dirty="0">
                <a:solidFill>
                  <a:srgbClr val="222222"/>
                </a:solidFill>
                <a:latin typeface="Arial" panose="020B0604020202020204" pitchFamily="34" charset="0"/>
              </a:rPr>
              <a:t>, he published a proposal for an experiment to prove that </a:t>
            </a:r>
            <a:r>
              <a:rPr lang="en-US" sz="2300" dirty="0">
                <a:solidFill>
                  <a:srgbClr val="0B0080"/>
                </a:solidFill>
                <a:latin typeface="Arial" panose="020B0604020202020204" pitchFamily="34" charset="0"/>
                <a:hlinkClick r:id="rId3" tooltip="Lightning"/>
              </a:rPr>
              <a:t>lightning</a:t>
            </a:r>
            <a:r>
              <a:rPr lang="en-US" sz="2300" dirty="0">
                <a:solidFill>
                  <a:srgbClr val="222222"/>
                </a:solidFill>
                <a:latin typeface="Arial" panose="020B0604020202020204" pitchFamily="34" charset="0"/>
              </a:rPr>
              <a:t> is electricity by </a:t>
            </a:r>
            <a:r>
              <a:rPr lang="en-US" sz="2300" dirty="0">
                <a:solidFill>
                  <a:srgbClr val="0B0080"/>
                </a:solidFill>
                <a:latin typeface="Arial" panose="020B0604020202020204" pitchFamily="34" charset="0"/>
                <a:hlinkClick r:id="rId4" tooltip="Kite experiment"/>
              </a:rPr>
              <a:t>flying a kite in a storm</a:t>
            </a:r>
            <a:r>
              <a:rPr lang="en-US" sz="2300" dirty="0">
                <a:solidFill>
                  <a:srgbClr val="222222"/>
                </a:solidFill>
                <a:latin typeface="Arial" panose="020B0604020202020204" pitchFamily="34" charset="0"/>
              </a:rPr>
              <a:t> that appeared capable of becoming a lightning storm. On May 10, 1752, </a:t>
            </a:r>
            <a:r>
              <a:rPr lang="en-US" sz="2300" dirty="0">
                <a:solidFill>
                  <a:srgbClr val="0B0080"/>
                </a:solidFill>
                <a:latin typeface="Arial" panose="020B0604020202020204" pitchFamily="34" charset="0"/>
                <a:hlinkClick r:id="rId5" tooltip="Thomas-François Dalibard"/>
              </a:rPr>
              <a:t>Thomas-François </a:t>
            </a:r>
            <a:r>
              <a:rPr lang="en-US" sz="2300" dirty="0" err="1">
                <a:solidFill>
                  <a:srgbClr val="0B0080"/>
                </a:solidFill>
                <a:latin typeface="Arial" panose="020B0604020202020204" pitchFamily="34" charset="0"/>
                <a:hlinkClick r:id="rId5" tooltip="Thomas-François Dalibard"/>
              </a:rPr>
              <a:t>Dalibard</a:t>
            </a:r>
            <a:r>
              <a:rPr lang="en-US" sz="2300" dirty="0">
                <a:solidFill>
                  <a:srgbClr val="222222"/>
                </a:solidFill>
                <a:latin typeface="Arial" panose="020B0604020202020204" pitchFamily="34" charset="0"/>
              </a:rPr>
              <a:t> of France conducted Franklin's experiment using a 40-foot-tall (12 m) iron rod instead of a kite, and he extracted electrical sparks from a cloud. On June 15 Franklin may possibly have conducted his well-known kite experiment </a:t>
            </a:r>
            <a:r>
              <a:rPr lang="en-US" sz="2300" dirty="0">
                <a:solidFill>
                  <a:srgbClr val="0B0080"/>
                </a:solidFill>
                <a:latin typeface="Arial" panose="020B0604020202020204" pitchFamily="34" charset="0"/>
                <a:hlinkClick r:id="rId6" tooltip="St. Stephen's Episcopal Church (Philadelphia)"/>
              </a:rPr>
              <a:t>in Philadelphia</a:t>
            </a:r>
            <a:r>
              <a:rPr lang="en-US" sz="2300" dirty="0">
                <a:solidFill>
                  <a:srgbClr val="222222"/>
                </a:solidFill>
                <a:latin typeface="Arial" panose="020B0604020202020204" pitchFamily="34" charset="0"/>
              </a:rPr>
              <a:t>, successfully extracting sparks from a cloud. Franklin described the experiment in the </a:t>
            </a:r>
            <a:r>
              <a:rPr lang="en-US" sz="2300" i="1" dirty="0">
                <a:solidFill>
                  <a:srgbClr val="0B0080"/>
                </a:solidFill>
                <a:latin typeface="Arial" panose="020B0604020202020204" pitchFamily="34" charset="0"/>
                <a:hlinkClick r:id="rId7" tooltip="Pennsylvania Gazette"/>
              </a:rPr>
              <a:t>Pennsylvania </a:t>
            </a:r>
            <a:r>
              <a:rPr lang="en-US" sz="2300" i="1" dirty="0" err="1">
                <a:solidFill>
                  <a:srgbClr val="0B0080"/>
                </a:solidFill>
                <a:latin typeface="Arial" panose="020B0604020202020204" pitchFamily="34" charset="0"/>
                <a:hlinkClick r:id="rId7" tooltip="Pennsylvania Gazette"/>
              </a:rPr>
              <a:t>Gazette</a:t>
            </a:r>
            <a:r>
              <a:rPr lang="en-US" sz="2300" dirty="0" err="1">
                <a:solidFill>
                  <a:srgbClr val="222222"/>
                </a:solidFill>
                <a:latin typeface="Arial" panose="020B0604020202020204" pitchFamily="34" charset="0"/>
              </a:rPr>
              <a:t>on</a:t>
            </a:r>
            <a:r>
              <a:rPr lang="en-US" sz="2300" dirty="0">
                <a:solidFill>
                  <a:srgbClr val="222222"/>
                </a:solidFill>
                <a:latin typeface="Arial" panose="020B0604020202020204" pitchFamily="34" charset="0"/>
              </a:rPr>
              <a:t> October 19, 1752,</a:t>
            </a:r>
            <a:r>
              <a:rPr lang="en-US" sz="2300" baseline="30000" dirty="0">
                <a:solidFill>
                  <a:srgbClr val="0B0080"/>
                </a:solidFill>
                <a:latin typeface="Arial" panose="020B0604020202020204" pitchFamily="34" charset="0"/>
                <a:hlinkClick r:id="rId8"/>
              </a:rPr>
              <a:t>[49]</a:t>
            </a:r>
            <a:r>
              <a:rPr lang="en-US" sz="2300" baseline="30000" dirty="0">
                <a:solidFill>
                  <a:srgbClr val="0B0080"/>
                </a:solidFill>
                <a:latin typeface="Arial" panose="020B0604020202020204" pitchFamily="34" charset="0"/>
                <a:hlinkClick r:id="rId9"/>
              </a:rPr>
              <a:t>[50]</a:t>
            </a:r>
            <a:r>
              <a:rPr lang="en-US" sz="2300" dirty="0">
                <a:solidFill>
                  <a:srgbClr val="222222"/>
                </a:solidFill>
                <a:latin typeface="Arial" panose="020B0604020202020204" pitchFamily="34" charset="0"/>
              </a:rPr>
              <a:t> without mentioning that he himself had performed it.</a:t>
            </a:r>
            <a:r>
              <a:rPr lang="en-US" sz="2300" baseline="30000" dirty="0">
                <a:solidFill>
                  <a:srgbClr val="0B0080"/>
                </a:solidFill>
                <a:latin typeface="Arial" panose="020B0604020202020204" pitchFamily="34" charset="0"/>
                <a:hlinkClick r:id="rId10"/>
              </a:rPr>
              <a:t>[51]</a:t>
            </a:r>
            <a:r>
              <a:rPr lang="en-US" sz="2300" dirty="0">
                <a:solidFill>
                  <a:srgbClr val="222222"/>
                </a:solidFill>
                <a:latin typeface="Arial" panose="020B0604020202020204" pitchFamily="34" charset="0"/>
              </a:rPr>
              <a:t>This account was read to the Royal Society on December 21 and printed as such in the </a:t>
            </a:r>
            <a:r>
              <a:rPr lang="en-US" sz="2300" i="1" dirty="0">
                <a:solidFill>
                  <a:srgbClr val="222222"/>
                </a:solidFill>
                <a:latin typeface="Arial" panose="020B0604020202020204" pitchFamily="34" charset="0"/>
              </a:rPr>
              <a:t>Philosophical Transactions</a:t>
            </a:r>
            <a:r>
              <a:rPr lang="en-US" sz="2300" dirty="0">
                <a:solidFill>
                  <a:srgbClr val="222222"/>
                </a:solidFill>
                <a:latin typeface="Arial" panose="020B0604020202020204" pitchFamily="34" charset="0"/>
              </a:rPr>
              <a:t>.</a:t>
            </a:r>
            <a:r>
              <a:rPr lang="en-US" sz="2300" baseline="30000" dirty="0">
                <a:solidFill>
                  <a:srgbClr val="0B0080"/>
                </a:solidFill>
                <a:latin typeface="Arial" panose="020B0604020202020204" pitchFamily="34" charset="0"/>
                <a:hlinkClick r:id="rId11"/>
              </a:rPr>
              <a:t>[52]</a:t>
            </a:r>
            <a:r>
              <a:rPr lang="en-US" sz="2300" dirty="0">
                <a:solidFill>
                  <a:srgbClr val="222222"/>
                </a:solidFill>
                <a:latin typeface="Arial" panose="020B0604020202020204" pitchFamily="34" charset="0"/>
              </a:rPr>
              <a:t> </a:t>
            </a:r>
            <a:r>
              <a:rPr lang="en-US" sz="2300" dirty="0">
                <a:solidFill>
                  <a:srgbClr val="0B0080"/>
                </a:solidFill>
                <a:latin typeface="Arial" panose="020B0604020202020204" pitchFamily="34" charset="0"/>
                <a:hlinkClick r:id="rId12" tooltip="Joseph Priestley"/>
              </a:rPr>
              <a:t>Joseph Priestley</a:t>
            </a:r>
            <a:r>
              <a:rPr lang="en-US" sz="2300" dirty="0">
                <a:solidFill>
                  <a:srgbClr val="222222"/>
                </a:solidFill>
                <a:latin typeface="Arial" panose="020B0604020202020204" pitchFamily="34" charset="0"/>
              </a:rPr>
              <a:t> published details in his 1767 </a:t>
            </a:r>
            <a:r>
              <a:rPr lang="en-US" sz="2300" i="1" dirty="0">
                <a:solidFill>
                  <a:srgbClr val="222222"/>
                </a:solidFill>
                <a:latin typeface="Arial" panose="020B0604020202020204" pitchFamily="34" charset="0"/>
              </a:rPr>
              <a:t>History and Present Status of Electricity</a:t>
            </a:r>
            <a:r>
              <a:rPr lang="en-US" sz="2300" dirty="0">
                <a:solidFill>
                  <a:srgbClr val="222222"/>
                </a:solidFill>
                <a:latin typeface="Arial" panose="020B0604020202020204" pitchFamily="34" charset="0"/>
              </a:rPr>
              <a:t>. Franklin was careful to stand on an insulator, keeping dry under a roof to avoid the danger of </a:t>
            </a:r>
            <a:r>
              <a:rPr lang="en-US" sz="2300" dirty="0">
                <a:solidFill>
                  <a:srgbClr val="0B0080"/>
                </a:solidFill>
                <a:latin typeface="Arial" panose="020B0604020202020204" pitchFamily="34" charset="0"/>
                <a:hlinkClick r:id="rId13" tooltip="Electric shock"/>
              </a:rPr>
              <a:t>electric shock</a:t>
            </a:r>
            <a:r>
              <a:rPr lang="en-US" sz="2300" dirty="0">
                <a:solidFill>
                  <a:srgbClr val="222222"/>
                </a:solidFill>
                <a:latin typeface="Arial" panose="020B0604020202020204" pitchFamily="34" charset="0"/>
              </a:rPr>
              <a:t>.</a:t>
            </a:r>
            <a:r>
              <a:rPr lang="en-US" sz="2300" baseline="30000" dirty="0">
                <a:solidFill>
                  <a:srgbClr val="0B0080"/>
                </a:solidFill>
                <a:latin typeface="Arial" panose="020B0604020202020204" pitchFamily="34" charset="0"/>
                <a:hlinkClick r:id="rId14"/>
              </a:rPr>
              <a:t>[53]</a:t>
            </a:r>
            <a:r>
              <a:rPr lang="en-US" sz="2300" dirty="0">
                <a:solidFill>
                  <a:srgbClr val="222222"/>
                </a:solidFill>
                <a:latin typeface="Arial" panose="020B0604020202020204" pitchFamily="34" charset="0"/>
              </a:rPr>
              <a:t> Others, such as Prof. </a:t>
            </a:r>
            <a:r>
              <a:rPr lang="en-US" sz="2300" dirty="0">
                <a:solidFill>
                  <a:srgbClr val="0B0080"/>
                </a:solidFill>
                <a:latin typeface="Arial" panose="020B0604020202020204" pitchFamily="34" charset="0"/>
                <a:hlinkClick r:id="rId15" tooltip="Georg Wilhelm Richmann"/>
              </a:rPr>
              <a:t>Georg Wilhelm </a:t>
            </a:r>
            <a:r>
              <a:rPr lang="en-US" sz="2300" dirty="0" err="1">
                <a:solidFill>
                  <a:srgbClr val="0B0080"/>
                </a:solidFill>
                <a:latin typeface="Arial" panose="020B0604020202020204" pitchFamily="34" charset="0"/>
                <a:hlinkClick r:id="rId15" tooltip="Georg Wilhelm Richmann"/>
              </a:rPr>
              <a:t>Richmann</a:t>
            </a:r>
            <a:r>
              <a:rPr lang="en-US" sz="2300" dirty="0">
                <a:solidFill>
                  <a:srgbClr val="222222"/>
                </a:solidFill>
                <a:latin typeface="Arial" panose="020B0604020202020204" pitchFamily="34" charset="0"/>
              </a:rPr>
              <a:t> in </a:t>
            </a:r>
            <a:r>
              <a:rPr lang="en-US" sz="2300" dirty="0">
                <a:solidFill>
                  <a:srgbClr val="0B0080"/>
                </a:solidFill>
                <a:latin typeface="Arial" panose="020B0604020202020204" pitchFamily="34" charset="0"/>
                <a:hlinkClick r:id="rId16" tooltip="Russia"/>
              </a:rPr>
              <a:t>Russia</a:t>
            </a:r>
            <a:r>
              <a:rPr lang="en-US" sz="2300" dirty="0">
                <a:solidFill>
                  <a:srgbClr val="222222"/>
                </a:solidFill>
                <a:latin typeface="Arial" panose="020B0604020202020204" pitchFamily="34" charset="0"/>
              </a:rPr>
              <a:t>, were indeed electrocuted during the months following Franklin's </a:t>
            </a:r>
            <a:r>
              <a:rPr lang="en-US" sz="2300" dirty="0" smtClean="0">
                <a:solidFill>
                  <a:srgbClr val="222222"/>
                </a:solidFill>
                <a:latin typeface="Arial" panose="020B0604020202020204" pitchFamily="34" charset="0"/>
              </a:rPr>
              <a:t>experiment”.  From Wikipedia</a:t>
            </a:r>
            <a:endParaRPr lang="en-US" sz="2300" dirty="0"/>
          </a:p>
        </p:txBody>
      </p:sp>
    </p:spTree>
    <p:extLst>
      <p:ext uri="{BB962C8B-B14F-4D97-AF65-F5344CB8AC3E}">
        <p14:creationId xmlns:p14="http://schemas.microsoft.com/office/powerpoint/2010/main" val="145756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81000" y="0"/>
            <a:ext cx="9982200" cy="914400"/>
          </a:xfrm>
        </p:spPr>
        <p:txBody>
          <a:bodyPr/>
          <a:lstStyle/>
          <a:p>
            <a:r>
              <a:rPr lang="en-US" altLang="en-US" sz="3400" smtClean="0"/>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1747"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178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31790"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91" name="Group 57"/>
            <p:cNvGrpSpPr>
              <a:grpSpLocks/>
            </p:cNvGrpSpPr>
            <p:nvPr/>
          </p:nvGrpSpPr>
          <p:grpSpPr bwMode="auto">
            <a:xfrm>
              <a:off x="838197" y="4106333"/>
              <a:ext cx="1227667" cy="2353733"/>
              <a:chOff x="838197" y="4106333"/>
              <a:chExt cx="1227667" cy="2353733"/>
            </a:xfrm>
          </p:grpSpPr>
          <p:grpSp>
            <p:nvGrpSpPr>
              <p:cNvPr id="31801"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802"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86854"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3039"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803"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86935" y="431922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804"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1792"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1793"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1794"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grpSp>
        <p:nvGrpSpPr>
          <p:cNvPr id="31748" name="Group 71"/>
          <p:cNvGrpSpPr>
            <a:grpSpLocks/>
          </p:cNvGrpSpPr>
          <p:nvPr/>
        </p:nvGrpSpPr>
        <p:grpSpPr bwMode="auto">
          <a:xfrm>
            <a:off x="2100263" y="863600"/>
            <a:ext cx="457200" cy="403225"/>
            <a:chOff x="6096000" y="1811863"/>
            <a:chExt cx="457200" cy="403693"/>
          </a:xfrm>
        </p:grpSpPr>
        <p:sp>
          <p:nvSpPr>
            <p:cNvPr id="73" name="Oval 72"/>
            <p:cNvSpPr>
              <a:spLocks noChangeAspect="1"/>
            </p:cNvSpPr>
            <p:nvPr/>
          </p:nvSpPr>
          <p:spPr>
            <a:xfrm>
              <a:off x="6226175" y="2023246"/>
              <a:ext cx="192087" cy="192310"/>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TextBox 73"/>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1749" name="Group 77"/>
          <p:cNvGrpSpPr>
            <a:grpSpLocks/>
          </p:cNvGrpSpPr>
          <p:nvPr/>
        </p:nvGrpSpPr>
        <p:grpSpPr bwMode="auto">
          <a:xfrm>
            <a:off x="152400" y="1092200"/>
            <a:ext cx="3367088" cy="2376488"/>
            <a:chOff x="152400" y="1092201"/>
            <a:chExt cx="3366713" cy="2376418"/>
          </a:xfrm>
        </p:grpSpPr>
        <p:sp>
          <p:nvSpPr>
            <p:cNvPr id="15" name="Rectangle 14"/>
            <p:cNvSpPr/>
            <p:nvPr/>
          </p:nvSpPr>
          <p:spPr>
            <a:xfrm>
              <a:off x="914315" y="1168399"/>
              <a:ext cx="2209554" cy="220973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176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3847" y="1904977"/>
              <a:ext cx="914298" cy="91437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1733"/>
              <a:ext cx="775913" cy="142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6" name="Group 56"/>
            <p:cNvGrpSpPr>
              <a:grpSpLocks/>
            </p:cNvGrpSpPr>
            <p:nvPr/>
          </p:nvGrpSpPr>
          <p:grpSpPr bwMode="auto">
            <a:xfrm>
              <a:off x="694266" y="2556927"/>
              <a:ext cx="457200" cy="403693"/>
              <a:chOff x="6096000" y="1811863"/>
              <a:chExt cx="457200" cy="403693"/>
            </a:xfrm>
          </p:grpSpPr>
          <p:sp>
            <p:nvSpPr>
              <p:cNvPr id="48" name="Oval 47"/>
              <p:cNvSpPr>
                <a:spLocks noChangeAspect="1"/>
              </p:cNvSpPr>
              <p:nvPr/>
            </p:nvSpPr>
            <p:spPr>
              <a:xfrm>
                <a:off x="6225573" y="2023488"/>
                <a:ext cx="192066"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6095412" y="1812357"/>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1767" name="Group 58"/>
            <p:cNvGrpSpPr>
              <a:grpSpLocks/>
            </p:cNvGrpSpPr>
            <p:nvPr/>
          </p:nvGrpSpPr>
          <p:grpSpPr bwMode="auto">
            <a:xfrm flipV="1">
              <a:off x="838200" y="1092201"/>
              <a:ext cx="1227667" cy="2353733"/>
              <a:chOff x="838197" y="4106333"/>
              <a:chExt cx="1227667" cy="2353733"/>
            </a:xfrm>
          </p:grpSpPr>
          <p:grpSp>
            <p:nvGrpSpPr>
              <p:cNvPr id="31771"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019"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210"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72"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799646" y="4318733"/>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8544" y="4306034"/>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73"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12812"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9010"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74"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191"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82"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1768" name="Group 74"/>
            <p:cNvGrpSpPr>
              <a:grpSpLocks/>
            </p:cNvGrpSpPr>
            <p:nvPr/>
          </p:nvGrpSpPr>
          <p:grpSpPr bwMode="auto">
            <a:xfrm>
              <a:off x="1422399" y="3064926"/>
              <a:ext cx="457200" cy="403693"/>
              <a:chOff x="6096000" y="1811863"/>
              <a:chExt cx="457200" cy="403693"/>
            </a:xfrm>
          </p:grpSpPr>
          <p:sp>
            <p:nvSpPr>
              <p:cNvPr id="76" name="Oval 75"/>
              <p:cNvSpPr>
                <a:spLocks noChangeAspect="1"/>
              </p:cNvSpPr>
              <p:nvPr/>
            </p:nvSpPr>
            <p:spPr>
              <a:xfrm>
                <a:off x="6226020" y="2023474"/>
                <a:ext cx="192067"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7" name="TextBox 76"/>
              <p:cNvSpPr txBox="1"/>
              <p:nvPr/>
            </p:nvSpPr>
            <p:spPr>
              <a:xfrm>
                <a:off x="6095860" y="1812343"/>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sp>
        <p:nvSpPr>
          <p:cNvPr id="61" name="TextBox 60"/>
          <p:cNvSpPr txBox="1"/>
          <p:nvPr/>
        </p:nvSpPr>
        <p:spPr>
          <a:xfrm>
            <a:off x="4132263" y="1143000"/>
            <a:ext cx="2082800" cy="369888"/>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b="1" u="sng">
                <a:solidFill>
                  <a:srgbClr val="0033CC"/>
                </a:solidFill>
                <a:latin typeface="+mj-lt"/>
                <a:ea typeface="+mn-ea"/>
              </a:rPr>
              <a:t>Electron Current:  </a:t>
            </a:r>
          </a:p>
        </p:txBody>
      </p:sp>
      <p:sp>
        <p:nvSpPr>
          <p:cNvPr id="75" name="TextBox 74"/>
          <p:cNvSpPr txBox="1"/>
          <p:nvPr/>
        </p:nvSpPr>
        <p:spPr>
          <a:xfrm>
            <a:off x="4114800" y="4154488"/>
            <a:ext cx="2620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u="sng">
                <a:solidFill>
                  <a:srgbClr val="CC0000"/>
                </a:solidFill>
                <a:latin typeface="+mj-lt"/>
                <a:ea typeface="+mn-ea"/>
              </a:rPr>
              <a:t>Conventional Current:  </a:t>
            </a:r>
          </a:p>
        </p:txBody>
      </p:sp>
      <p:pic>
        <p:nvPicPr>
          <p:cNvPr id="31752" name="Picture 7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24063"/>
            <a:ext cx="1066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7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995863"/>
            <a:ext cx="1435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8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871663"/>
            <a:ext cx="1498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8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830763"/>
            <a:ext cx="1625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8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605463"/>
            <a:ext cx="143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96"/>
          <p:cNvGrpSpPr>
            <a:grpSpLocks/>
          </p:cNvGrpSpPr>
          <p:nvPr/>
        </p:nvGrpSpPr>
        <p:grpSpPr bwMode="auto">
          <a:xfrm>
            <a:off x="6400800" y="2159000"/>
            <a:ext cx="2590800" cy="2878138"/>
            <a:chOff x="6400800" y="2159001"/>
            <a:chExt cx="2590800" cy="2878663"/>
          </a:xfrm>
        </p:grpSpPr>
        <p:sp>
          <p:nvSpPr>
            <p:cNvPr id="91" name="Cloud Callout 90"/>
            <p:cNvSpPr>
              <a:spLocks noChangeArrowheads="1"/>
            </p:cNvSpPr>
            <p:nvPr/>
          </p:nvSpPr>
          <p:spPr bwMode="auto">
            <a:xfrm>
              <a:off x="6400800" y="2997354"/>
              <a:ext cx="2590800" cy="1066995"/>
            </a:xfrm>
            <a:prstGeom prst="cloudCallout">
              <a:avLst>
                <a:gd name="adj1" fmla="val -15972"/>
                <a:gd name="adj2" fmla="val 42657"/>
              </a:avLst>
            </a:prstGeom>
            <a:noFill/>
            <a:ln w="2857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2" name="TextBox 91"/>
            <p:cNvSpPr txBox="1"/>
            <p:nvPr/>
          </p:nvSpPr>
          <p:spPr>
            <a:xfrm>
              <a:off x="6635750" y="3164072"/>
              <a:ext cx="2211388" cy="646230"/>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1800">
                  <a:latin typeface="+mj-lt"/>
                  <a:ea typeface="+mn-ea"/>
                </a:rPr>
                <a:t>Square Brackets [  ]</a:t>
              </a:r>
            </a:p>
            <a:p>
              <a:pPr indent="228600" algn="ctr">
                <a:defRPr/>
              </a:pPr>
              <a:r>
                <a:rPr lang="en-US" sz="1800">
                  <a:latin typeface="+mj-lt"/>
                  <a:ea typeface="+mn-ea"/>
                </a:rPr>
                <a:t>Mean "Units"</a:t>
              </a:r>
            </a:p>
          </p:txBody>
        </p:sp>
        <p:sp>
          <p:nvSpPr>
            <p:cNvPr id="95" name="Freeform 94"/>
            <p:cNvSpPr>
              <a:spLocks/>
            </p:cNvSpPr>
            <p:nvPr/>
          </p:nvSpPr>
          <p:spPr bwMode="auto">
            <a:xfrm>
              <a:off x="7307263" y="2159001"/>
              <a:ext cx="814387" cy="846292"/>
            </a:xfrm>
            <a:custGeom>
              <a:avLst/>
              <a:gdLst>
                <a:gd name="T0" fmla="*/ 618201 w 814211"/>
                <a:gd name="T1" fmla="*/ 846292 h 846667"/>
                <a:gd name="T2" fmla="*/ 711354 w 814211"/>
                <a:gd name="T3" fmla="*/ 186184 h 846667"/>
                <a:gd name="T4" fmla="*/ 0 w 814211"/>
                <a:gd name="T5" fmla="*/ 0 h 846667"/>
                <a:gd name="T6" fmla="*/ 0 60000 65536"/>
                <a:gd name="T7" fmla="*/ 0 60000 65536"/>
                <a:gd name="T8" fmla="*/ 0 60000 65536"/>
              </a:gdLst>
              <a:ahLst/>
              <a:cxnLst>
                <a:cxn ang="T6">
                  <a:pos x="T0" y="T1"/>
                </a:cxn>
                <a:cxn ang="T7">
                  <a:pos x="T2" y="T3"/>
                </a:cxn>
                <a:cxn ang="T8">
                  <a:pos x="T4" y="T5"/>
                </a:cxn>
              </a:cxnLst>
              <a:rect l="0" t="0" r="r" b="b"/>
              <a:pathLst>
                <a:path w="814211" h="846667">
                  <a:moveTo>
                    <a:pt x="618067" y="846667"/>
                  </a:moveTo>
                  <a:cubicBezTo>
                    <a:pt x="716139" y="587022"/>
                    <a:pt x="814211" y="327378"/>
                    <a:pt x="711200" y="186267"/>
                  </a:cubicBezTo>
                  <a:cubicBezTo>
                    <a:pt x="608189" y="45156"/>
                    <a:pt x="304094" y="22578"/>
                    <a:pt x="0" y="0"/>
                  </a:cubicBezTo>
                </a:path>
              </a:pathLst>
            </a:custGeom>
            <a:noFill/>
            <a:ln w="28575" cap="flat" cmpd="sng">
              <a:solidFill>
                <a:srgbClr val="000000"/>
              </a:solidFill>
              <a:prstDash val="solid"/>
              <a:round/>
              <a:headEnd type="none" w="med" len="med"/>
              <a:tailEnd type="arrow" w="lg" len="lg"/>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6" name="Freeform 95"/>
            <p:cNvSpPr>
              <a:spLocks/>
            </p:cNvSpPr>
            <p:nvPr/>
          </p:nvSpPr>
          <p:spPr bwMode="auto">
            <a:xfrm>
              <a:off x="7670800" y="3919860"/>
              <a:ext cx="927100" cy="1117804"/>
            </a:xfrm>
            <a:custGeom>
              <a:avLst/>
              <a:gdLst>
                <a:gd name="T0" fmla="*/ 482600 w 927100"/>
                <a:gd name="T1" fmla="*/ 0 h 1117600"/>
                <a:gd name="T2" fmla="*/ 846667 w 927100"/>
                <a:gd name="T3" fmla="*/ 601244 h 1117600"/>
                <a:gd name="T4" fmla="*/ 0 w 927100"/>
                <a:gd name="T5" fmla="*/ 1117804 h 1117600"/>
                <a:gd name="T6" fmla="*/ 0 60000 65536"/>
                <a:gd name="T7" fmla="*/ 0 60000 65536"/>
                <a:gd name="T8" fmla="*/ 0 60000 65536"/>
              </a:gdLst>
              <a:ahLst/>
              <a:cxnLst>
                <a:cxn ang="T6">
                  <a:pos x="T0" y="T1"/>
                </a:cxn>
                <a:cxn ang="T7">
                  <a:pos x="T2" y="T3"/>
                </a:cxn>
                <a:cxn ang="T8">
                  <a:pos x="T4" y="T5"/>
                </a:cxn>
              </a:cxnLst>
              <a:rect l="0" t="0" r="r" b="b"/>
              <a:pathLst>
                <a:path w="927100" h="1117600">
                  <a:moveTo>
                    <a:pt x="482600" y="0"/>
                  </a:moveTo>
                  <a:cubicBezTo>
                    <a:pt x="704850" y="207433"/>
                    <a:pt x="927100" y="414867"/>
                    <a:pt x="846667" y="601134"/>
                  </a:cubicBezTo>
                  <a:cubicBezTo>
                    <a:pt x="766234" y="787401"/>
                    <a:pt x="383117" y="952500"/>
                    <a:pt x="0" y="1117600"/>
                  </a:cubicBezTo>
                </a:path>
              </a:pathLst>
            </a:custGeom>
            <a:noFill/>
            <a:ln w="28575" cap="flat" cmpd="sng">
              <a:solidFill>
                <a:srgbClr val="000000"/>
              </a:solidFill>
              <a:prstDash val="solid"/>
              <a:round/>
              <a:headEnd type="none" w="med" len="med"/>
              <a:tailEnd type="arrow" w="lg" len="lg"/>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3" name="TextBox 2"/>
          <p:cNvSpPr txBox="1"/>
          <p:nvPr/>
        </p:nvSpPr>
        <p:spPr>
          <a:xfrm>
            <a:off x="4372099" y="3085197"/>
            <a:ext cx="2289051" cy="369332"/>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1800" dirty="0" smtClean="0">
                <a:latin typeface="+mj-lt"/>
              </a:rPr>
              <a:t>1e = 1.6x10</a:t>
            </a:r>
            <a:r>
              <a:rPr lang="en-US" sz="1800" baseline="30000" dirty="0" smtClean="0">
                <a:latin typeface="+mj-lt"/>
              </a:rPr>
              <a:t>-19</a:t>
            </a:r>
            <a:r>
              <a:rPr lang="en-US" sz="1800" dirty="0" smtClean="0">
                <a:latin typeface="+mj-lt"/>
              </a:rPr>
              <a:t> C</a:t>
            </a:r>
            <a:endParaRPr lang="en-US" sz="1800" dirty="0">
              <a:latin typeface="+mj-lt"/>
            </a:endParaRPr>
          </a:p>
        </p:txBody>
      </p:sp>
      <p:sp>
        <p:nvSpPr>
          <p:cNvPr id="5" name="Slide Number Placeholder 4"/>
          <p:cNvSpPr>
            <a:spLocks noGrp="1"/>
          </p:cNvSpPr>
          <p:nvPr>
            <p:ph type="sldNum" sz="quarter" idx="12"/>
          </p:nvPr>
        </p:nvSpPr>
        <p:spPr/>
        <p:txBody>
          <a:bodyPr/>
          <a:lstStyle/>
          <a:p>
            <a:fld id="{2858E68F-B664-4D35-9E52-AE10185477E6}" type="slidenum">
              <a:rPr lang="en-US" altLang="en-US" smtClean="0"/>
              <a:pPr/>
              <a:t>11</a:t>
            </a:fld>
            <a:endParaRPr lang="en-US" altLang="en-US"/>
          </a:p>
        </p:txBody>
      </p:sp>
    </p:spTree>
    <p:extLst>
      <p:ext uri="{BB962C8B-B14F-4D97-AF65-F5344CB8AC3E}">
        <p14:creationId xmlns:p14="http://schemas.microsoft.com/office/powerpoint/2010/main" val="3682245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0"/>
            <a:ext cx="9982200" cy="914400"/>
          </a:xfrm>
        </p:spPr>
        <p:txBody>
          <a:bodyPr/>
          <a:lstStyle/>
          <a:p>
            <a:r>
              <a:rPr lang="en-US" altLang="en-US" sz="3400" smtClean="0"/>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2771"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281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32812"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13" name="Group 57"/>
            <p:cNvGrpSpPr>
              <a:grpSpLocks/>
            </p:cNvGrpSpPr>
            <p:nvPr/>
          </p:nvGrpSpPr>
          <p:grpSpPr bwMode="auto">
            <a:xfrm>
              <a:off x="838197" y="4106333"/>
              <a:ext cx="1227667" cy="2353733"/>
              <a:chOff x="838197" y="4106333"/>
              <a:chExt cx="1227667" cy="2353733"/>
            </a:xfrm>
          </p:grpSpPr>
          <p:grpSp>
            <p:nvGrpSpPr>
              <p:cNvPr id="32823"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824"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86854"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3039"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825"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86935" y="431922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826"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2814"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2815"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2816"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grpSp>
        <p:nvGrpSpPr>
          <p:cNvPr id="32772" name="Group 71"/>
          <p:cNvGrpSpPr>
            <a:grpSpLocks/>
          </p:cNvGrpSpPr>
          <p:nvPr/>
        </p:nvGrpSpPr>
        <p:grpSpPr bwMode="auto">
          <a:xfrm>
            <a:off x="2100263" y="863600"/>
            <a:ext cx="457200" cy="403225"/>
            <a:chOff x="6096000" y="1811863"/>
            <a:chExt cx="457200" cy="403693"/>
          </a:xfrm>
        </p:grpSpPr>
        <p:sp>
          <p:nvSpPr>
            <p:cNvPr id="73" name="Oval 72"/>
            <p:cNvSpPr>
              <a:spLocks noChangeAspect="1"/>
            </p:cNvSpPr>
            <p:nvPr/>
          </p:nvSpPr>
          <p:spPr>
            <a:xfrm>
              <a:off x="6226175" y="2023246"/>
              <a:ext cx="192087" cy="192310"/>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TextBox 73"/>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2773" name="Group 77"/>
          <p:cNvGrpSpPr>
            <a:grpSpLocks/>
          </p:cNvGrpSpPr>
          <p:nvPr/>
        </p:nvGrpSpPr>
        <p:grpSpPr bwMode="auto">
          <a:xfrm>
            <a:off x="152400" y="1092200"/>
            <a:ext cx="3367088" cy="2376488"/>
            <a:chOff x="152400" y="1092201"/>
            <a:chExt cx="3366713" cy="2376418"/>
          </a:xfrm>
        </p:grpSpPr>
        <p:sp>
          <p:nvSpPr>
            <p:cNvPr id="15" name="Rectangle 14"/>
            <p:cNvSpPr/>
            <p:nvPr/>
          </p:nvSpPr>
          <p:spPr>
            <a:xfrm>
              <a:off x="914315" y="1168399"/>
              <a:ext cx="2209554" cy="220973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278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3847" y="1904977"/>
              <a:ext cx="914298" cy="91437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2787"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1733"/>
              <a:ext cx="775913" cy="142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8" name="Group 56"/>
            <p:cNvGrpSpPr>
              <a:grpSpLocks/>
            </p:cNvGrpSpPr>
            <p:nvPr/>
          </p:nvGrpSpPr>
          <p:grpSpPr bwMode="auto">
            <a:xfrm>
              <a:off x="694266" y="2556927"/>
              <a:ext cx="457200" cy="403693"/>
              <a:chOff x="6096000" y="1811863"/>
              <a:chExt cx="457200" cy="403693"/>
            </a:xfrm>
          </p:grpSpPr>
          <p:sp>
            <p:nvSpPr>
              <p:cNvPr id="48" name="Oval 47"/>
              <p:cNvSpPr>
                <a:spLocks noChangeAspect="1"/>
              </p:cNvSpPr>
              <p:nvPr/>
            </p:nvSpPr>
            <p:spPr>
              <a:xfrm>
                <a:off x="6225573" y="2023488"/>
                <a:ext cx="192066"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6095412" y="1812357"/>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2789" name="Group 58"/>
            <p:cNvGrpSpPr>
              <a:grpSpLocks/>
            </p:cNvGrpSpPr>
            <p:nvPr/>
          </p:nvGrpSpPr>
          <p:grpSpPr bwMode="auto">
            <a:xfrm flipV="1">
              <a:off x="838200" y="1092201"/>
              <a:ext cx="1227667" cy="2353733"/>
              <a:chOff x="838197" y="4106333"/>
              <a:chExt cx="1227667" cy="2353733"/>
            </a:xfrm>
          </p:grpSpPr>
          <p:grpSp>
            <p:nvGrpSpPr>
              <p:cNvPr id="32793"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019"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210"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4"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799646" y="4318733"/>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8544" y="4306034"/>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5"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12812"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9010"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6"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191"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82"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2790" name="Group 74"/>
            <p:cNvGrpSpPr>
              <a:grpSpLocks/>
            </p:cNvGrpSpPr>
            <p:nvPr/>
          </p:nvGrpSpPr>
          <p:grpSpPr bwMode="auto">
            <a:xfrm>
              <a:off x="1422399" y="3064926"/>
              <a:ext cx="457200" cy="403693"/>
              <a:chOff x="6096000" y="1811863"/>
              <a:chExt cx="457200" cy="403693"/>
            </a:xfrm>
          </p:grpSpPr>
          <p:sp>
            <p:nvSpPr>
              <p:cNvPr id="76" name="Oval 75"/>
              <p:cNvSpPr>
                <a:spLocks noChangeAspect="1"/>
              </p:cNvSpPr>
              <p:nvPr/>
            </p:nvSpPr>
            <p:spPr>
              <a:xfrm>
                <a:off x="6226020" y="2023474"/>
                <a:ext cx="192067"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7" name="TextBox 76"/>
              <p:cNvSpPr txBox="1"/>
              <p:nvPr/>
            </p:nvSpPr>
            <p:spPr>
              <a:xfrm>
                <a:off x="6095860" y="1812343"/>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sp>
        <p:nvSpPr>
          <p:cNvPr id="61" name="TextBox 60"/>
          <p:cNvSpPr txBox="1"/>
          <p:nvPr/>
        </p:nvSpPr>
        <p:spPr>
          <a:xfrm>
            <a:off x="4132263" y="1143000"/>
            <a:ext cx="2082800" cy="369888"/>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b="1" u="sng">
                <a:solidFill>
                  <a:srgbClr val="0033CC"/>
                </a:solidFill>
                <a:latin typeface="+mj-lt"/>
                <a:ea typeface="+mn-ea"/>
              </a:rPr>
              <a:t>Electron Current:  </a:t>
            </a:r>
          </a:p>
        </p:txBody>
      </p:sp>
      <p:sp>
        <p:nvSpPr>
          <p:cNvPr id="75" name="TextBox 74"/>
          <p:cNvSpPr txBox="1"/>
          <p:nvPr/>
        </p:nvSpPr>
        <p:spPr>
          <a:xfrm>
            <a:off x="4114800" y="4154488"/>
            <a:ext cx="2620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u="sng">
                <a:solidFill>
                  <a:srgbClr val="CC0000"/>
                </a:solidFill>
                <a:latin typeface="+mj-lt"/>
                <a:ea typeface="+mn-ea"/>
              </a:rPr>
              <a:t>Conventional Current:  </a:t>
            </a:r>
          </a:p>
        </p:txBody>
      </p:sp>
      <p:pic>
        <p:nvPicPr>
          <p:cNvPr id="32776" name="Picture 7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24063"/>
            <a:ext cx="1066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7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995863"/>
            <a:ext cx="1435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8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871663"/>
            <a:ext cx="1498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8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830763"/>
            <a:ext cx="1625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8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605463"/>
            <a:ext cx="143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p:cNvSpPr txBox="1"/>
          <p:nvPr/>
        </p:nvSpPr>
        <p:spPr>
          <a:xfrm>
            <a:off x="5486400" y="2997200"/>
            <a:ext cx="1828800" cy="642938"/>
          </a:xfrm>
          <a:prstGeom prst="rect">
            <a:avLst/>
          </a:prstGeom>
          <a:noFill/>
          <a:ln w="28575" cap="flat" cmpd="sng" algn="ctr">
            <a:solidFill>
              <a:schemeClr val="tx1"/>
            </a:solidFill>
            <a:prstDash val="solid"/>
            <a:round/>
            <a:headEnd type="none" w="med" len="med"/>
            <a:tailEnd type="none" w="med" len="med"/>
          </a:ln>
        </p:spPr>
        <p:txBody>
          <a:bodyPr>
            <a:spAutoFit/>
          </a:bodyPr>
          <a:lstStyle/>
          <a:p>
            <a:pPr indent="228600">
              <a:defRPr/>
            </a:pPr>
            <a:r>
              <a:rPr lang="en-US" sz="1800" dirty="0">
                <a:latin typeface="+mj-lt"/>
                <a:ea typeface="+mn-ea"/>
              </a:rPr>
              <a:t>We </a:t>
            </a:r>
            <a:r>
              <a:rPr lang="en-US" sz="1800" dirty="0" smtClean="0">
                <a:latin typeface="+mj-lt"/>
                <a:ea typeface="+mn-ea"/>
              </a:rPr>
              <a:t>start with</a:t>
            </a:r>
            <a:endParaRPr lang="en-US" sz="1800" dirty="0">
              <a:latin typeface="+mj-lt"/>
              <a:ea typeface="+mn-ea"/>
            </a:endParaRPr>
          </a:p>
          <a:p>
            <a:pPr indent="228600">
              <a:defRPr/>
            </a:pPr>
            <a:r>
              <a:rPr lang="en-US" sz="1800" dirty="0">
                <a:latin typeface="+mj-lt"/>
                <a:ea typeface="+mn-ea"/>
              </a:rPr>
              <a:t>this one</a:t>
            </a:r>
          </a:p>
        </p:txBody>
      </p:sp>
      <p:sp>
        <p:nvSpPr>
          <p:cNvPr id="78" name="Oval 77"/>
          <p:cNvSpPr>
            <a:spLocks noChangeArrowheads="1"/>
          </p:cNvSpPr>
          <p:nvPr/>
        </p:nvSpPr>
        <p:spPr bwMode="auto">
          <a:xfrm>
            <a:off x="4038600" y="1676400"/>
            <a:ext cx="1600200" cy="990600"/>
          </a:xfrm>
          <a:prstGeom prst="ellipse">
            <a:avLst/>
          </a:prstGeom>
          <a:noFill/>
          <a:ln w="28575">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82" name="Straight Arrow Connector 81"/>
          <p:cNvCxnSpPr>
            <a:cxnSpLocks noChangeShapeType="1"/>
          </p:cNvCxnSpPr>
          <p:nvPr/>
        </p:nvCxnSpPr>
        <p:spPr bwMode="auto">
          <a:xfrm rot="16200000" flipV="1">
            <a:off x="5148263" y="2659063"/>
            <a:ext cx="406400" cy="30480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12"/>
          </p:nvPr>
        </p:nvSpPr>
        <p:spPr/>
        <p:txBody>
          <a:bodyPr/>
          <a:lstStyle/>
          <a:p>
            <a:fld id="{2858E68F-B664-4D35-9E52-AE10185477E6}" type="slidenum">
              <a:rPr lang="en-US" altLang="en-US" smtClean="0"/>
              <a:pPr/>
              <a:t>12</a:t>
            </a:fld>
            <a:endParaRPr lang="en-US" altLang="en-US"/>
          </a:p>
        </p:txBody>
      </p:sp>
    </p:spTree>
    <p:extLst>
      <p:ext uri="{BB962C8B-B14F-4D97-AF65-F5344CB8AC3E}">
        <p14:creationId xmlns:p14="http://schemas.microsoft.com/office/powerpoint/2010/main" val="1023597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0"/>
            <a:ext cx="9982200" cy="914400"/>
          </a:xfrm>
        </p:spPr>
        <p:txBody>
          <a:bodyPr/>
          <a:lstStyle/>
          <a:p>
            <a:r>
              <a:rPr lang="en-US" altLang="en-US" sz="3400" smtClean="0"/>
              <a:t>Calculating Electron Current</a:t>
            </a:r>
          </a:p>
        </p:txBody>
      </p:sp>
      <p:cxnSp>
        <p:nvCxnSpPr>
          <p:cNvPr id="4" name="Straight Connector 6"/>
          <p:cNvCxnSpPr>
            <a:cxnSpLocks noChangeShapeType="1"/>
          </p:cNvCxnSpPr>
          <p:nvPr/>
        </p:nvCxnSpPr>
        <p:spPr bwMode="auto">
          <a:xfrm>
            <a:off x="0" y="989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379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7675"/>
            <a:ext cx="3048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81000" y="1562100"/>
            <a:ext cx="38687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33CC"/>
                </a:solidFill>
                <a:latin typeface="+mj-lt"/>
                <a:ea typeface="+mn-ea"/>
              </a:rPr>
              <a:t>Find electron current in terms of:</a:t>
            </a:r>
          </a:p>
        </p:txBody>
      </p:sp>
      <p:pic>
        <p:nvPicPr>
          <p:cNvPr id="33797" name="Picture 1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51200"/>
            <a:ext cx="1003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9063" y="4076700"/>
            <a:ext cx="774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495800" y="2324100"/>
            <a:ext cx="340518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Density of Electrons in the Wire</a:t>
            </a:r>
          </a:p>
        </p:txBody>
      </p:sp>
      <p:sp>
        <p:nvSpPr>
          <p:cNvPr id="20" name="TextBox 19"/>
          <p:cNvSpPr txBox="1"/>
          <p:nvPr/>
        </p:nvSpPr>
        <p:spPr>
          <a:xfrm>
            <a:off x="4495800" y="3232150"/>
            <a:ext cx="3521075"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Cross Sectional Area of the Wire</a:t>
            </a:r>
          </a:p>
        </p:txBody>
      </p:sp>
      <p:sp>
        <p:nvSpPr>
          <p:cNvPr id="22" name="TextBox 21"/>
          <p:cNvSpPr txBox="1"/>
          <p:nvPr/>
        </p:nvSpPr>
        <p:spPr>
          <a:xfrm>
            <a:off x="4495800" y="4164013"/>
            <a:ext cx="4337050"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Average Velocity of Electrons in the Wire</a:t>
            </a:r>
          </a:p>
        </p:txBody>
      </p:sp>
      <p:pic>
        <p:nvPicPr>
          <p:cNvPr id="33802" name="Picture 2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2400300"/>
            <a:ext cx="1384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858E68F-B664-4D35-9E52-AE10185477E6}" type="slidenum">
              <a:rPr lang="en-US" altLang="en-US" smtClean="0"/>
              <a:pPr/>
              <a:t>13</a:t>
            </a:fld>
            <a:endParaRPr lang="en-US" altLang="en-US"/>
          </a:p>
        </p:txBody>
      </p:sp>
    </p:spTree>
    <p:extLst>
      <p:ext uri="{BB962C8B-B14F-4D97-AF65-F5344CB8AC3E}">
        <p14:creationId xmlns:p14="http://schemas.microsoft.com/office/powerpoint/2010/main" val="4194223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1000" y="-152400"/>
            <a:ext cx="9982200" cy="914400"/>
          </a:xfrm>
        </p:spPr>
        <p:txBody>
          <a:bodyPr/>
          <a:lstStyle/>
          <a:p>
            <a:r>
              <a:rPr lang="en-US" altLang="en-US" sz="3400" smtClean="0"/>
              <a:t>Calculating Electron Current</a:t>
            </a:r>
          </a:p>
        </p:txBody>
      </p:sp>
      <p:cxnSp>
        <p:nvCxnSpPr>
          <p:cNvPr id="4" name="Straight Connector 6"/>
          <p:cNvCxnSpPr>
            <a:cxnSpLocks noChangeShapeType="1"/>
          </p:cNvCxnSpPr>
          <p:nvPr/>
        </p:nvCxnSpPr>
        <p:spPr bwMode="auto">
          <a:xfrm>
            <a:off x="0" y="13335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481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7675"/>
            <a:ext cx="3048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6" descr="latex-image-1.pdf"/>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2971800" y="723900"/>
            <a:ext cx="1003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7700"/>
            <a:ext cx="774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3886200" y="615950"/>
            <a:ext cx="1441450" cy="5222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Cross Sectional </a:t>
            </a:r>
          </a:p>
          <a:p>
            <a:pPr indent="228600">
              <a:defRPr/>
            </a:pPr>
            <a:r>
              <a:rPr lang="en-US" sz="1400">
                <a:solidFill>
                  <a:srgbClr val="0033CC"/>
                </a:solidFill>
                <a:latin typeface="+mj-lt"/>
                <a:ea typeface="+mn-ea"/>
              </a:rPr>
              <a:t>Area of Wire</a:t>
            </a:r>
          </a:p>
        </p:txBody>
      </p:sp>
      <p:sp>
        <p:nvSpPr>
          <p:cNvPr id="22" name="TextBox 21"/>
          <p:cNvSpPr txBox="1"/>
          <p:nvPr/>
        </p:nvSpPr>
        <p:spPr>
          <a:xfrm>
            <a:off x="6705600" y="620713"/>
            <a:ext cx="1531938"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Average Velocity</a:t>
            </a:r>
          </a:p>
          <a:p>
            <a:pPr indent="228600">
              <a:defRPr/>
            </a:pPr>
            <a:r>
              <a:rPr lang="en-US" sz="1400">
                <a:solidFill>
                  <a:srgbClr val="0033CC"/>
                </a:solidFill>
                <a:latin typeface="+mj-lt"/>
                <a:ea typeface="+mn-ea"/>
              </a:rPr>
              <a:t>of Electrons</a:t>
            </a:r>
          </a:p>
        </p:txBody>
      </p:sp>
      <p:sp>
        <p:nvSpPr>
          <p:cNvPr id="13" name="Can 12"/>
          <p:cNvSpPr>
            <a:spLocks noChangeArrowheads="1"/>
          </p:cNvSpPr>
          <p:nvPr/>
        </p:nvSpPr>
        <p:spPr bwMode="auto">
          <a:xfrm rot="5400000">
            <a:off x="838200" y="990600"/>
            <a:ext cx="1219200" cy="2590800"/>
          </a:xfrm>
          <a:prstGeom prst="can">
            <a:avLst>
              <a:gd name="adj" fmla="val 24998"/>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5" name="TextBox 14"/>
          <p:cNvSpPr txBox="1"/>
          <p:nvPr/>
        </p:nvSpPr>
        <p:spPr>
          <a:xfrm>
            <a:off x="1100138" y="2913063"/>
            <a:ext cx="3048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a:t>
            </a:r>
          </a:p>
        </p:txBody>
      </p:sp>
      <p:sp>
        <p:nvSpPr>
          <p:cNvPr id="16" name="TextBox 15"/>
          <p:cNvSpPr txBox="1"/>
          <p:nvPr/>
        </p:nvSpPr>
        <p:spPr>
          <a:xfrm>
            <a:off x="2184400" y="2065338"/>
            <a:ext cx="35083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A</a:t>
            </a:r>
          </a:p>
        </p:txBody>
      </p:sp>
      <p:sp>
        <p:nvSpPr>
          <p:cNvPr id="21" name="TextBox 20"/>
          <p:cNvSpPr txBox="1"/>
          <p:nvPr/>
        </p:nvSpPr>
        <p:spPr>
          <a:xfrm>
            <a:off x="3048000" y="1600200"/>
            <a:ext cx="391795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1.  </a:t>
            </a:r>
            <a:r>
              <a:rPr lang="en-US" sz="1800" u="sng">
                <a:solidFill>
                  <a:srgbClr val="CC0000"/>
                </a:solidFill>
                <a:latin typeface="+mj-lt"/>
                <a:ea typeface="+mn-ea"/>
              </a:rPr>
              <a:t>How many Electrons are in here?</a:t>
            </a:r>
          </a:p>
        </p:txBody>
      </p:sp>
      <p:pic>
        <p:nvPicPr>
          <p:cNvPr id="34828" name="Picture 25" descr="latex-image-1.pdf"/>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381000" y="609600"/>
            <a:ext cx="1384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a:spLocks noChangeArrowheads="1"/>
          </p:cNvSpPr>
          <p:nvPr/>
        </p:nvSpPr>
        <p:spPr bwMode="auto">
          <a:xfrm>
            <a:off x="7162800" y="2133600"/>
            <a:ext cx="1136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Zapf Dingbats" pitchFamily="-84" charset="2"/>
              </a:rPr>
              <a:t>✔ </a:t>
            </a:r>
            <a:r>
              <a:rPr lang="en-US" altLang="en-US" sz="1800">
                <a:solidFill>
                  <a:srgbClr val="CC0000"/>
                </a:solidFill>
                <a:latin typeface="Arial" pitchFamily="34" charset="0"/>
              </a:rPr>
              <a:t>UNITS</a:t>
            </a:r>
          </a:p>
        </p:txBody>
      </p:sp>
      <p:grpSp>
        <p:nvGrpSpPr>
          <p:cNvPr id="2" name="Group 44"/>
          <p:cNvGrpSpPr>
            <a:grpSpLocks/>
          </p:cNvGrpSpPr>
          <p:nvPr/>
        </p:nvGrpSpPr>
        <p:grpSpPr bwMode="auto">
          <a:xfrm>
            <a:off x="3032125" y="3363913"/>
            <a:ext cx="4932363" cy="646112"/>
            <a:chOff x="3031953" y="3364468"/>
            <a:chExt cx="4932398" cy="646331"/>
          </a:xfrm>
        </p:grpSpPr>
        <p:sp>
          <p:nvSpPr>
            <p:cNvPr id="30" name="TextBox 29"/>
            <p:cNvSpPr txBox="1"/>
            <p:nvPr/>
          </p:nvSpPr>
          <p:spPr>
            <a:xfrm>
              <a:off x="3031953" y="3364468"/>
              <a:ext cx="4932398" cy="64633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2.  Electrons are moving at velocity     . </a:t>
              </a:r>
            </a:p>
            <a:p>
              <a:pPr indent="228600">
                <a:defRPr/>
              </a:pPr>
              <a:r>
                <a:rPr lang="en-US" sz="1800">
                  <a:solidFill>
                    <a:srgbClr val="CC0000"/>
                  </a:solidFill>
                  <a:latin typeface="+mj-lt"/>
                  <a:ea typeface="+mn-ea"/>
                </a:rPr>
                <a:t>     </a:t>
              </a:r>
              <a:r>
                <a:rPr lang="en-US" sz="1800" u="sng">
                  <a:solidFill>
                    <a:srgbClr val="CC0000"/>
                  </a:solidFill>
                  <a:latin typeface="+mj-lt"/>
                  <a:ea typeface="+mn-ea"/>
                </a:rPr>
                <a:t>How long does this take to pass through L?</a:t>
              </a:r>
            </a:p>
          </p:txBody>
        </p:sp>
        <p:pic>
          <p:nvPicPr>
            <p:cNvPr id="34845" name="Picture 31" descr="latex-image-1.pdf"/>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7061199" y="344593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6"/>
          <p:cNvGrpSpPr>
            <a:grpSpLocks/>
          </p:cNvGrpSpPr>
          <p:nvPr/>
        </p:nvGrpSpPr>
        <p:grpSpPr bwMode="auto">
          <a:xfrm>
            <a:off x="4038600" y="4191000"/>
            <a:ext cx="3619500" cy="1206500"/>
            <a:chOff x="4038600" y="4191000"/>
            <a:chExt cx="3619500" cy="1206500"/>
          </a:xfrm>
        </p:grpSpPr>
        <p:pic>
          <p:nvPicPr>
            <p:cNvPr id="34842" name="Picture 3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191000"/>
              <a:ext cx="1130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3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572000"/>
              <a:ext cx="3543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0"/>
          <p:cNvGrpSpPr>
            <a:grpSpLocks/>
          </p:cNvGrpSpPr>
          <p:nvPr/>
        </p:nvGrpSpPr>
        <p:grpSpPr bwMode="auto">
          <a:xfrm>
            <a:off x="3903663" y="2684463"/>
            <a:ext cx="1447800" cy="457200"/>
            <a:chOff x="3903131" y="2683934"/>
            <a:chExt cx="1447800" cy="457200"/>
          </a:xfrm>
        </p:grpSpPr>
        <p:sp>
          <p:nvSpPr>
            <p:cNvPr id="29" name="Rectangle 28"/>
            <p:cNvSpPr>
              <a:spLocks noChangeArrowheads="1"/>
            </p:cNvSpPr>
            <p:nvPr/>
          </p:nvSpPr>
          <p:spPr bwMode="auto">
            <a:xfrm>
              <a:off x="3903131" y="2683934"/>
              <a:ext cx="1447800" cy="4572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34841" name="Picture 3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806700"/>
              <a:ext cx="1295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3"/>
          <p:cNvGrpSpPr>
            <a:grpSpLocks/>
          </p:cNvGrpSpPr>
          <p:nvPr/>
        </p:nvGrpSpPr>
        <p:grpSpPr bwMode="auto">
          <a:xfrm>
            <a:off x="3962400" y="2089150"/>
            <a:ext cx="3275013" cy="495300"/>
            <a:chOff x="3962400" y="2089680"/>
            <a:chExt cx="3275013" cy="495300"/>
          </a:xfrm>
        </p:grpSpPr>
        <p:pic>
          <p:nvPicPr>
            <p:cNvPr id="34837" name="Picture 2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52521" y="2089680"/>
              <a:ext cx="1130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6"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16713" y="2184929"/>
              <a:ext cx="520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3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209800"/>
              <a:ext cx="1104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47"/>
          <p:cNvGrpSpPr>
            <a:grpSpLocks/>
          </p:cNvGrpSpPr>
          <p:nvPr/>
        </p:nvGrpSpPr>
        <p:grpSpPr bwMode="auto">
          <a:xfrm>
            <a:off x="4513263" y="4579938"/>
            <a:ext cx="4157662" cy="787400"/>
            <a:chOff x="4512732" y="4580467"/>
            <a:chExt cx="4158842" cy="787400"/>
          </a:xfrm>
        </p:grpSpPr>
        <p:sp>
          <p:nvSpPr>
            <p:cNvPr id="40" name="Rectangle 39"/>
            <p:cNvSpPr>
              <a:spLocks noChangeArrowheads="1"/>
            </p:cNvSpPr>
            <p:nvPr/>
          </p:nvSpPr>
          <p:spPr bwMode="auto">
            <a:xfrm>
              <a:off x="4512732" y="4580467"/>
              <a:ext cx="1202078" cy="7874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34836" name="TextBox 41"/>
            <p:cNvSpPr txBox="1">
              <a:spLocks noChangeArrowheads="1"/>
            </p:cNvSpPr>
            <p:nvPr/>
          </p:nvSpPr>
          <p:spPr bwMode="auto">
            <a:xfrm>
              <a:off x="7534601" y="4801129"/>
              <a:ext cx="113697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Zapf Dingbats" pitchFamily="-84" charset="2"/>
                </a:rPr>
                <a:t>✔ </a:t>
              </a:r>
              <a:r>
                <a:rPr lang="en-US" altLang="en-US" sz="1800">
                  <a:solidFill>
                    <a:srgbClr val="CC0000"/>
                  </a:solidFill>
                  <a:latin typeface="Arial" pitchFamily="34" charset="0"/>
                </a:rPr>
                <a:t>UNITS</a:t>
              </a:r>
            </a:p>
          </p:txBody>
        </p:sp>
      </p:grpSp>
      <p:sp>
        <p:nvSpPr>
          <p:cNvPr id="9" name="Slide Number Placeholder 8"/>
          <p:cNvSpPr>
            <a:spLocks noGrp="1"/>
          </p:cNvSpPr>
          <p:nvPr>
            <p:ph type="sldNum" sz="quarter" idx="12"/>
          </p:nvPr>
        </p:nvSpPr>
        <p:spPr/>
        <p:txBody>
          <a:bodyPr/>
          <a:lstStyle/>
          <a:p>
            <a:fld id="{2858E68F-B664-4D35-9E52-AE10185477E6}" type="slidenum">
              <a:rPr lang="en-US" altLang="en-US" smtClean="0"/>
              <a:pPr/>
              <a:t>14</a:t>
            </a:fld>
            <a:endParaRPr lang="en-US" altLang="en-US"/>
          </a:p>
        </p:txBody>
      </p:sp>
    </p:spTree>
    <p:extLst>
      <p:ext uri="{BB962C8B-B14F-4D97-AF65-F5344CB8AC3E}">
        <p14:creationId xmlns:p14="http://schemas.microsoft.com/office/powerpoint/2010/main" val="2731782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81000" y="-152400"/>
            <a:ext cx="9982200" cy="914400"/>
          </a:xfrm>
        </p:spPr>
        <p:txBody>
          <a:bodyPr/>
          <a:lstStyle/>
          <a:p>
            <a:r>
              <a:rPr lang="en-US" altLang="en-US" sz="3400" smtClean="0"/>
              <a:t>Calculating Electron Current</a:t>
            </a:r>
          </a:p>
        </p:txBody>
      </p:sp>
      <p:cxnSp>
        <p:nvCxnSpPr>
          <p:cNvPr id="4" name="Straight Connector 6"/>
          <p:cNvCxnSpPr>
            <a:cxnSpLocks noChangeShapeType="1"/>
          </p:cNvCxnSpPr>
          <p:nvPr/>
        </p:nvCxnSpPr>
        <p:spPr bwMode="auto">
          <a:xfrm>
            <a:off x="0" y="13335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584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7675"/>
            <a:ext cx="3048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n 12"/>
          <p:cNvSpPr>
            <a:spLocks noChangeArrowheads="1"/>
          </p:cNvSpPr>
          <p:nvPr/>
        </p:nvSpPr>
        <p:spPr bwMode="auto">
          <a:xfrm rot="5400000">
            <a:off x="838200" y="990600"/>
            <a:ext cx="1219200" cy="2590800"/>
          </a:xfrm>
          <a:prstGeom prst="can">
            <a:avLst>
              <a:gd name="adj" fmla="val 24998"/>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5" name="TextBox 14"/>
          <p:cNvSpPr txBox="1"/>
          <p:nvPr/>
        </p:nvSpPr>
        <p:spPr>
          <a:xfrm>
            <a:off x="1100138" y="2913063"/>
            <a:ext cx="3048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a:t>
            </a:r>
          </a:p>
        </p:txBody>
      </p:sp>
      <p:sp>
        <p:nvSpPr>
          <p:cNvPr id="16" name="TextBox 15"/>
          <p:cNvSpPr txBox="1"/>
          <p:nvPr/>
        </p:nvSpPr>
        <p:spPr>
          <a:xfrm>
            <a:off x="2184400" y="2065338"/>
            <a:ext cx="35083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A</a:t>
            </a:r>
          </a:p>
        </p:txBody>
      </p:sp>
      <p:pic>
        <p:nvPicPr>
          <p:cNvPr id="35847" name="Picture 3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838200"/>
            <a:ext cx="11350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3048000" y="1676400"/>
            <a:ext cx="481647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3.  </a:t>
            </a:r>
            <a:r>
              <a:rPr lang="en-US" sz="1800" u="sng">
                <a:solidFill>
                  <a:srgbClr val="CC0000"/>
                </a:solidFill>
                <a:latin typeface="+mj-lt"/>
                <a:ea typeface="+mn-ea"/>
              </a:rPr>
              <a:t>How many Electrons pass by per second?</a:t>
            </a:r>
          </a:p>
        </p:txBody>
      </p:sp>
      <p:pic>
        <p:nvPicPr>
          <p:cNvPr id="35849" name="Picture 5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642938"/>
            <a:ext cx="8826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2298700"/>
            <a:ext cx="1917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3"/>
          <p:cNvGrpSpPr>
            <a:grpSpLocks/>
          </p:cNvGrpSpPr>
          <p:nvPr/>
        </p:nvGrpSpPr>
        <p:grpSpPr bwMode="auto">
          <a:xfrm>
            <a:off x="3886200" y="3403600"/>
            <a:ext cx="1968500" cy="787400"/>
            <a:chOff x="3886200" y="3403599"/>
            <a:chExt cx="1968500" cy="787401"/>
          </a:xfrm>
        </p:grpSpPr>
        <p:pic>
          <p:nvPicPr>
            <p:cNvPr id="35866" name="Picture 5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467100"/>
              <a:ext cx="1968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7" name="Group 65"/>
            <p:cNvGrpSpPr>
              <a:grpSpLocks/>
            </p:cNvGrpSpPr>
            <p:nvPr/>
          </p:nvGrpSpPr>
          <p:grpSpPr bwMode="auto">
            <a:xfrm>
              <a:off x="4351866" y="3403599"/>
              <a:ext cx="440267" cy="770467"/>
              <a:chOff x="4351866" y="3403599"/>
              <a:chExt cx="440267" cy="770467"/>
            </a:xfrm>
          </p:grpSpPr>
          <p:cxnSp>
            <p:nvCxnSpPr>
              <p:cNvPr id="64" name="Straight Connector 63"/>
              <p:cNvCxnSpPr>
                <a:cxnSpLocks noChangeShapeType="1"/>
              </p:cNvCxnSpPr>
              <p:nvPr/>
            </p:nvCxnSpPr>
            <p:spPr bwMode="auto">
              <a:xfrm rot="16200000" flipH="1">
                <a:off x="4262438" y="3957638"/>
                <a:ext cx="304800" cy="12700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rot="16200000" flipH="1">
                <a:off x="4576763" y="3492499"/>
                <a:ext cx="304800" cy="12700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5" name="Group 75"/>
          <p:cNvGrpSpPr>
            <a:grpSpLocks/>
          </p:cNvGrpSpPr>
          <p:nvPr/>
        </p:nvGrpSpPr>
        <p:grpSpPr bwMode="auto">
          <a:xfrm>
            <a:off x="3865563" y="4505325"/>
            <a:ext cx="4781550" cy="752475"/>
            <a:chOff x="3865563" y="4505853"/>
            <a:chExt cx="4780994" cy="751947"/>
          </a:xfrm>
        </p:grpSpPr>
        <p:sp>
          <p:nvSpPr>
            <p:cNvPr id="35858" name="TextBox 41"/>
            <p:cNvSpPr txBox="1">
              <a:spLocks noChangeArrowheads="1"/>
            </p:cNvSpPr>
            <p:nvPr/>
          </p:nvSpPr>
          <p:spPr bwMode="auto">
            <a:xfrm>
              <a:off x="7510039" y="4735879"/>
              <a:ext cx="1136518" cy="36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Zapf Dingbats" pitchFamily="-84" charset="2"/>
                </a:rPr>
                <a:t>✔ </a:t>
              </a:r>
              <a:r>
                <a:rPr lang="en-US" altLang="en-US" sz="1800">
                  <a:solidFill>
                    <a:srgbClr val="CC0000"/>
                  </a:solidFill>
                  <a:latin typeface="Arial" pitchFamily="34" charset="0"/>
                </a:rPr>
                <a:t>UNITS</a:t>
              </a:r>
            </a:p>
          </p:txBody>
        </p:sp>
        <p:grpSp>
          <p:nvGrpSpPr>
            <p:cNvPr id="35859" name="Group 74"/>
            <p:cNvGrpSpPr>
              <a:grpSpLocks/>
            </p:cNvGrpSpPr>
            <p:nvPr/>
          </p:nvGrpSpPr>
          <p:grpSpPr bwMode="auto">
            <a:xfrm>
              <a:off x="3865563" y="4505853"/>
              <a:ext cx="3424237" cy="751947"/>
              <a:chOff x="3865563" y="4505853"/>
              <a:chExt cx="3424237" cy="751947"/>
            </a:xfrm>
          </p:grpSpPr>
          <p:pic>
            <p:nvPicPr>
              <p:cNvPr id="35860" name="Picture 5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5563" y="4505853"/>
                <a:ext cx="2413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5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508500"/>
                <a:ext cx="889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2" name="Group 72"/>
              <p:cNvGrpSpPr>
                <a:grpSpLocks/>
              </p:cNvGrpSpPr>
              <p:nvPr/>
            </p:nvGrpSpPr>
            <p:grpSpPr bwMode="auto">
              <a:xfrm>
                <a:off x="4411134" y="4563531"/>
                <a:ext cx="1735666" cy="685801"/>
                <a:chOff x="4411134" y="4563531"/>
                <a:chExt cx="1735666" cy="685801"/>
              </a:xfrm>
            </p:grpSpPr>
            <p:cxnSp>
              <p:nvCxnSpPr>
                <p:cNvPr id="68" name="Straight Connector 67"/>
                <p:cNvCxnSpPr>
                  <a:cxnSpLocks noChangeShapeType="1"/>
                </p:cNvCxnSpPr>
                <p:nvPr/>
              </p:nvCxnSpPr>
              <p:spPr bwMode="auto">
                <a:xfrm rot="16200000" flipH="1">
                  <a:off x="4386292" y="4970589"/>
                  <a:ext cx="304586" cy="25397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rot="16200000" flipH="1">
                  <a:off x="5172807" y="4715974"/>
                  <a:ext cx="306173" cy="25397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rot="16200000" flipH="1">
                  <a:off x="5867257" y="4588270"/>
                  <a:ext cx="304586" cy="25397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grpSp>
        <p:nvGrpSpPr>
          <p:cNvPr id="8" name="Group 77"/>
          <p:cNvGrpSpPr>
            <a:grpSpLocks/>
          </p:cNvGrpSpPr>
          <p:nvPr/>
        </p:nvGrpSpPr>
        <p:grpSpPr bwMode="auto">
          <a:xfrm>
            <a:off x="4648200" y="5799138"/>
            <a:ext cx="2940050" cy="646112"/>
            <a:chOff x="4648200" y="5799667"/>
            <a:chExt cx="2940221" cy="646331"/>
          </a:xfrm>
        </p:grpSpPr>
        <p:grpSp>
          <p:nvGrpSpPr>
            <p:cNvPr id="35854" name="Group 60"/>
            <p:cNvGrpSpPr>
              <a:grpSpLocks/>
            </p:cNvGrpSpPr>
            <p:nvPr/>
          </p:nvGrpSpPr>
          <p:grpSpPr bwMode="auto">
            <a:xfrm>
              <a:off x="4648200" y="5867400"/>
              <a:ext cx="1447800" cy="457200"/>
              <a:chOff x="4224866" y="5858933"/>
              <a:chExt cx="1447800" cy="457200"/>
            </a:xfrm>
          </p:grpSpPr>
          <p:sp>
            <p:nvSpPr>
              <p:cNvPr id="44" name="Rectangle 43"/>
              <p:cNvSpPr>
                <a:spLocks noChangeArrowheads="1"/>
              </p:cNvSpPr>
              <p:nvPr/>
            </p:nvSpPr>
            <p:spPr bwMode="auto">
              <a:xfrm>
                <a:off x="4224866" y="5859485"/>
                <a:ext cx="1447884" cy="457355"/>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35857" name="Picture 5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36002" y="5958417"/>
                <a:ext cx="1066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TextBox 76"/>
            <p:cNvSpPr txBox="1"/>
            <p:nvPr/>
          </p:nvSpPr>
          <p:spPr>
            <a:xfrm>
              <a:off x="6146887" y="5799667"/>
              <a:ext cx="1441534" cy="64633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ELECTRON</a:t>
              </a:r>
            </a:p>
            <a:p>
              <a:pPr indent="228600">
                <a:defRPr/>
              </a:pPr>
              <a:r>
                <a:rPr lang="en-US" sz="1800">
                  <a:solidFill>
                    <a:srgbClr val="CC0000"/>
                  </a:solidFill>
                  <a:latin typeface="+mj-lt"/>
                  <a:ea typeface="+mn-ea"/>
                </a:rPr>
                <a:t>CURRENT</a:t>
              </a:r>
            </a:p>
          </p:txBody>
        </p:sp>
      </p:grpSp>
      <p:sp>
        <p:nvSpPr>
          <p:cNvPr id="6" name="Slide Number Placeholder 5"/>
          <p:cNvSpPr>
            <a:spLocks noGrp="1"/>
          </p:cNvSpPr>
          <p:nvPr>
            <p:ph type="sldNum" sz="quarter" idx="12"/>
          </p:nvPr>
        </p:nvSpPr>
        <p:spPr/>
        <p:txBody>
          <a:bodyPr/>
          <a:lstStyle/>
          <a:p>
            <a:fld id="{2858E68F-B664-4D35-9E52-AE10185477E6}" type="slidenum">
              <a:rPr lang="en-US" altLang="en-US" smtClean="0"/>
              <a:pPr/>
              <a:t>15</a:t>
            </a:fld>
            <a:endParaRPr lang="en-US" altLang="en-US"/>
          </a:p>
        </p:txBody>
      </p:sp>
    </p:spTree>
    <p:extLst>
      <p:ext uri="{BB962C8B-B14F-4D97-AF65-F5344CB8AC3E}">
        <p14:creationId xmlns:p14="http://schemas.microsoft.com/office/powerpoint/2010/main" val="587968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609600" y="1524000"/>
            <a:ext cx="763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 typical electron current in a circuit is 10</a:t>
            </a:r>
            <a:r>
              <a:rPr lang="en-US" altLang="en-US" baseline="30000">
                <a:solidFill>
                  <a:schemeClr val="accent2"/>
                </a:solidFill>
              </a:rPr>
              <a:t>18</a:t>
            </a:r>
            <a:r>
              <a:rPr lang="en-US" altLang="en-US">
                <a:solidFill>
                  <a:schemeClr val="accent2"/>
                </a:solidFill>
              </a:rPr>
              <a:t> electrons/s.</a:t>
            </a:r>
          </a:p>
          <a:p>
            <a:pPr eaLnBrk="1" hangingPunct="1"/>
            <a:r>
              <a:rPr lang="en-US" altLang="en-US">
                <a:solidFill>
                  <a:schemeClr val="accent2"/>
                </a:solidFill>
              </a:rPr>
              <a:t>What is the conventional current?</a:t>
            </a:r>
            <a:endParaRPr lang="en-US" altLang="en-US"/>
          </a:p>
        </p:txBody>
      </p:sp>
      <p:graphicFrame>
        <p:nvGraphicFramePr>
          <p:cNvPr id="924675" name="Object 2"/>
          <p:cNvGraphicFramePr>
            <a:graphicFrameLocks noChangeAspect="1"/>
          </p:cNvGraphicFramePr>
          <p:nvPr>
            <p:extLst/>
          </p:nvPr>
        </p:nvGraphicFramePr>
        <p:xfrm>
          <a:off x="1447800" y="5257800"/>
          <a:ext cx="5343525" cy="539750"/>
        </p:xfrm>
        <a:graphic>
          <a:graphicData uri="http://schemas.openxmlformats.org/presentationml/2006/ole">
            <mc:AlternateContent xmlns:mc="http://schemas.openxmlformats.org/markup-compatibility/2006">
              <mc:Choice xmlns:v="urn:schemas-microsoft-com:vml" Requires="v">
                <p:oleObj spid="_x0000_s77832" name="Equation" r:id="rId4" imgW="2654300" imgH="266700" progId="Equation.DSMT4">
                  <p:embed/>
                </p:oleObj>
              </mc:Choice>
              <mc:Fallback>
                <p:oleObj name="Equation" r:id="rId4" imgW="2654300" imgH="266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257800"/>
                        <a:ext cx="5343525" cy="539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11" name="Rectangle 4"/>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sp>
        <p:nvSpPr>
          <p:cNvPr id="2" name="TextBox 1"/>
          <p:cNvSpPr txBox="1"/>
          <p:nvPr/>
        </p:nvSpPr>
        <p:spPr>
          <a:xfrm>
            <a:off x="1066800" y="2743200"/>
            <a:ext cx="6553200" cy="1477328"/>
          </a:xfrm>
          <a:prstGeom prst="rect">
            <a:avLst/>
          </a:prstGeom>
          <a:noFill/>
          <a:ln w="28575" cap="flat" cmpd="sng" algn="ctr">
            <a:noFill/>
            <a:prstDash val="solid"/>
            <a:round/>
            <a:headEnd type="none" w="med" len="med"/>
            <a:tailEnd type="none" w="med" len="med"/>
          </a:ln>
        </p:spPr>
        <p:txBody>
          <a:bodyPr wrap="square" rtlCol="0">
            <a:spAutoFit/>
          </a:bodyPr>
          <a:lstStyle/>
          <a:p>
            <a:pPr marL="342900" indent="-342900">
              <a:buAutoNum type="alphaUcPeriod"/>
            </a:pPr>
            <a:r>
              <a:rPr lang="en-US" sz="1800" dirty="0" smtClean="0">
                <a:latin typeface="+mj-lt"/>
              </a:rPr>
              <a:t>1.6 A </a:t>
            </a:r>
          </a:p>
          <a:p>
            <a:pPr marL="342900" indent="-342900">
              <a:buAutoNum type="alphaUcPeriod"/>
            </a:pPr>
            <a:r>
              <a:rPr lang="en-US" sz="1800" dirty="0" smtClean="0">
                <a:latin typeface="+mj-lt"/>
              </a:rPr>
              <a:t>16A</a:t>
            </a:r>
          </a:p>
          <a:p>
            <a:pPr marL="342900" indent="-342900">
              <a:buAutoNum type="alphaUcPeriod"/>
            </a:pPr>
            <a:r>
              <a:rPr lang="en-US" sz="1800" dirty="0" smtClean="0">
                <a:latin typeface="+mj-lt"/>
              </a:rPr>
              <a:t>32A</a:t>
            </a:r>
          </a:p>
          <a:p>
            <a:pPr marL="342900" indent="-342900">
              <a:buAutoNum type="alphaUcPeriod"/>
            </a:pPr>
            <a:r>
              <a:rPr lang="en-US" sz="1800" dirty="0" smtClean="0">
                <a:latin typeface="+mj-lt"/>
              </a:rPr>
              <a:t>0.16A</a:t>
            </a:r>
          </a:p>
          <a:p>
            <a:pPr marL="342900" indent="-342900">
              <a:buAutoNum type="alphaUcPeriod"/>
            </a:pPr>
            <a:r>
              <a:rPr lang="en-US" sz="1800" dirty="0" smtClean="0">
                <a:latin typeface="+mj-lt"/>
              </a:rPr>
              <a:t>Unknown </a:t>
            </a:r>
            <a:endParaRPr lang="en-US" sz="1800" dirty="0">
              <a:latin typeface="+mj-lt"/>
            </a:endParaRPr>
          </a:p>
        </p:txBody>
      </p:sp>
      <p:sp>
        <p:nvSpPr>
          <p:cNvPr id="5" name="Rectangle 4"/>
          <p:cNvSpPr/>
          <p:nvPr/>
        </p:nvSpPr>
        <p:spPr bwMode="auto">
          <a:xfrm>
            <a:off x="-76200" y="1295400"/>
            <a:ext cx="9372600" cy="54102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16</a:t>
            </a:fld>
            <a:endParaRPr lang="en-US" altLang="en-US"/>
          </a:p>
        </p:txBody>
      </p:sp>
    </p:spTree>
    <p:extLst>
      <p:ext uri="{BB962C8B-B14F-4D97-AF65-F5344CB8AC3E}">
        <p14:creationId xmlns:p14="http://schemas.microsoft.com/office/powerpoint/2010/main" val="759080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4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8"/>
          <p:cNvSpPr>
            <a:spLocks noGrp="1" noChangeArrowheads="1"/>
          </p:cNvSpPr>
          <p:nvPr>
            <p:ph type="title"/>
          </p:nvPr>
        </p:nvSpPr>
        <p:spPr>
          <a:xfrm>
            <a:off x="0" y="-76200"/>
            <a:ext cx="9144000" cy="914400"/>
          </a:xfrm>
        </p:spPr>
        <p:txBody>
          <a:bodyPr/>
          <a:lstStyle/>
          <a:p>
            <a:pPr eaLnBrk="1" hangingPunct="1"/>
            <a:r>
              <a:rPr lang="en-US" altLang="en-US" smtClean="0"/>
              <a:t>Biot-Savart Law</a:t>
            </a:r>
          </a:p>
        </p:txBody>
      </p:sp>
      <p:cxnSp>
        <p:nvCxnSpPr>
          <p:cNvPr id="22" name="Straight Connector 6"/>
          <p:cNvCxnSpPr>
            <a:cxnSpLocks noChangeShapeType="1"/>
          </p:cNvCxnSpPr>
          <p:nvPr/>
        </p:nvCxnSpPr>
        <p:spPr bwMode="auto">
          <a:xfrm>
            <a:off x="2540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5468938" y="1922463"/>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point charge</a:t>
            </a:r>
          </a:p>
        </p:txBody>
      </p: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19" name="Oval 18"/>
          <p:cNvSpPr>
            <a:spLocks noChangeAspect="1"/>
          </p:cNvSpPr>
          <p:nvPr/>
        </p:nvSpPr>
        <p:spPr bwMode="auto">
          <a:xfrm>
            <a:off x="838200" y="2176463"/>
            <a:ext cx="109538" cy="109537"/>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21" name="Straight Arrow Connector 20"/>
          <p:cNvCxnSpPr/>
          <p:nvPr/>
        </p:nvCxnSpPr>
        <p:spPr>
          <a:xfrm>
            <a:off x="957263" y="2235200"/>
            <a:ext cx="762000" cy="1588"/>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pic>
        <p:nvPicPr>
          <p:cNvPr id="38919" name="Picture 2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2284413"/>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3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150" y="2413000"/>
            <a:ext cx="139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n 31"/>
          <p:cNvSpPr>
            <a:spLocks noChangeArrowheads="1"/>
          </p:cNvSpPr>
          <p:nvPr/>
        </p:nvSpPr>
        <p:spPr bwMode="auto">
          <a:xfrm rot="5400000">
            <a:off x="1028700" y="4000500"/>
            <a:ext cx="533400" cy="914400"/>
          </a:xfrm>
          <a:prstGeom prst="can">
            <a:avLst>
              <a:gd name="adj" fmla="val 25000"/>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38922" name="Picture 3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343400"/>
            <a:ext cx="15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3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029200"/>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914400" y="4868863"/>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3400" y="6078538"/>
            <a:ext cx="1392238"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 length of this </a:t>
            </a:r>
          </a:p>
          <a:p>
            <a:pPr indent="228600">
              <a:defRPr/>
            </a:pPr>
            <a:r>
              <a:rPr lang="en-US" sz="1400">
                <a:solidFill>
                  <a:srgbClr val="0033CC"/>
                </a:solidFill>
                <a:latin typeface="+mj-lt"/>
                <a:ea typeface="+mn-ea"/>
              </a:rPr>
              <a:t>   chunk of wire</a:t>
            </a:r>
          </a:p>
        </p:txBody>
      </p:sp>
      <p:sp>
        <p:nvSpPr>
          <p:cNvPr id="41" name="TextBox 40"/>
          <p:cNvSpPr txBox="1"/>
          <p:nvPr/>
        </p:nvSpPr>
        <p:spPr>
          <a:xfrm>
            <a:off x="5562600" y="3995738"/>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current in a wire</a:t>
            </a:r>
          </a:p>
        </p:txBody>
      </p:sp>
      <p:pic>
        <p:nvPicPr>
          <p:cNvPr id="38927" name="Picture 4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663" y="6078538"/>
            <a:ext cx="33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5"/>
          <p:cNvGrpSpPr>
            <a:grpSpLocks/>
          </p:cNvGrpSpPr>
          <p:nvPr/>
        </p:nvGrpSpPr>
        <p:grpSpPr bwMode="auto">
          <a:xfrm>
            <a:off x="4267200" y="1836738"/>
            <a:ext cx="4038600" cy="2684462"/>
            <a:chOff x="4267201" y="1837266"/>
            <a:chExt cx="4038599" cy="2683932"/>
          </a:xfrm>
        </p:grpSpPr>
        <p:sp>
          <p:nvSpPr>
            <p:cNvPr id="47" name="Oval 46"/>
            <p:cNvSpPr/>
            <p:nvPr/>
          </p:nvSpPr>
          <p:spPr>
            <a:xfrm>
              <a:off x="4386264" y="1837266"/>
              <a:ext cx="533400" cy="457110"/>
            </a:xfrm>
            <a:prstGeom prst="ellipse">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8" name="Oval 47"/>
            <p:cNvSpPr/>
            <p:nvPr/>
          </p:nvSpPr>
          <p:spPr>
            <a:xfrm>
              <a:off x="4267201" y="4038693"/>
              <a:ext cx="744538" cy="482505"/>
            </a:xfrm>
            <a:prstGeom prst="ellipse">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5334001" y="2997499"/>
              <a:ext cx="2971799" cy="645985"/>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1800">
                  <a:solidFill>
                    <a:srgbClr val="0033CC"/>
                  </a:solidFill>
                  <a:latin typeface="+mj-lt"/>
                  <a:ea typeface="+mn-ea"/>
                </a:rPr>
                <a:t>We need to understand</a:t>
              </a:r>
            </a:p>
            <a:p>
              <a:pPr indent="228600">
                <a:defRPr/>
              </a:pPr>
              <a:r>
                <a:rPr lang="en-US" sz="1800">
                  <a:solidFill>
                    <a:srgbClr val="0033CC"/>
                  </a:solidFill>
                  <a:latin typeface="+mj-lt"/>
                  <a:ea typeface="+mn-ea"/>
                </a:rPr>
                <a:t>how these are related</a:t>
              </a:r>
            </a:p>
          </p:txBody>
        </p:sp>
        <p:cxnSp>
          <p:nvCxnSpPr>
            <p:cNvPr id="53" name="Straight Arrow Connector 52"/>
            <p:cNvCxnSpPr>
              <a:cxnSpLocks noChangeShapeType="1"/>
              <a:endCxn id="47" idx="5"/>
            </p:cNvCxnSpPr>
            <p:nvPr/>
          </p:nvCxnSpPr>
          <p:spPr bwMode="auto">
            <a:xfrm rot="16200000" flipV="1">
              <a:off x="4702252" y="2365751"/>
              <a:ext cx="769785" cy="493712"/>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a:endCxn id="48" idx="7"/>
            </p:cNvCxnSpPr>
            <p:nvPr/>
          </p:nvCxnSpPr>
          <p:spPr bwMode="auto">
            <a:xfrm rot="5400000">
              <a:off x="4893514" y="3668043"/>
              <a:ext cx="450761" cy="430212"/>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38929" name="Picture 2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6400" y="1862138"/>
            <a:ext cx="2362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4" descr="latex-image-1.tif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038600"/>
            <a:ext cx="25844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2849FA0-4B1F-44C1-9BA3-672A1EFC02F9}" type="slidenum">
              <a:rPr lang="en-US" altLang="en-US" smtClean="0"/>
              <a:pPr/>
              <a:t>17</a:t>
            </a:fld>
            <a:endParaRPr lang="en-US" altLang="en-US"/>
          </a:p>
        </p:txBody>
      </p:sp>
    </p:spTree>
    <p:extLst>
      <p:ext uri="{BB962C8B-B14F-4D97-AF65-F5344CB8AC3E}">
        <p14:creationId xmlns:p14="http://schemas.microsoft.com/office/powerpoint/2010/main" val="213736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8"/>
          <p:cNvSpPr>
            <a:spLocks noGrp="1" noChangeArrowheads="1"/>
          </p:cNvSpPr>
          <p:nvPr>
            <p:ph type="title"/>
          </p:nvPr>
        </p:nvSpPr>
        <p:spPr>
          <a:xfrm>
            <a:off x="-1066800" y="-76200"/>
            <a:ext cx="9144000" cy="914400"/>
          </a:xfrm>
        </p:spPr>
        <p:txBody>
          <a:bodyPr/>
          <a:lstStyle/>
          <a:p>
            <a:pPr eaLnBrk="1" hangingPunct="1"/>
            <a:r>
              <a:rPr lang="en-US" altLang="en-US" smtClean="0"/>
              <a:t>GOAL:  Show </a:t>
            </a:r>
          </a:p>
        </p:txBody>
      </p:sp>
      <p:cxnSp>
        <p:nvCxnSpPr>
          <p:cNvPr id="22" name="Straight Connector 6"/>
          <p:cNvCxnSpPr>
            <a:cxnSpLocks noChangeShapeType="1"/>
          </p:cNvCxnSpPr>
          <p:nvPr/>
        </p:nvCxnSpPr>
        <p:spPr bwMode="auto">
          <a:xfrm>
            <a:off x="25400" y="1065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40964"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61925"/>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3238" y="52388"/>
            <a:ext cx="952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a:cxnSpLocks noChangeShapeType="1"/>
          </p:cNvCxnSpPr>
          <p:nvPr/>
        </p:nvCxnSpPr>
        <p:spPr bwMode="auto">
          <a:xfrm>
            <a:off x="6053138" y="412750"/>
            <a:ext cx="609600" cy="1588"/>
          </a:xfrm>
          <a:prstGeom prst="straightConnector1">
            <a:avLst/>
          </a:prstGeom>
          <a:noFill/>
          <a:ln w="25400">
            <a:solidFill>
              <a:srgbClr val="CC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p:cNvSpPr txBox="1"/>
          <p:nvPr/>
        </p:nvSpPr>
        <p:spPr>
          <a:xfrm>
            <a:off x="4648200" y="609600"/>
            <a:ext cx="16081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(point charge)</a:t>
            </a:r>
          </a:p>
        </p:txBody>
      </p:sp>
      <p:sp>
        <p:nvSpPr>
          <p:cNvPr id="36" name="TextBox 35"/>
          <p:cNvSpPr txBox="1"/>
          <p:nvPr/>
        </p:nvSpPr>
        <p:spPr>
          <a:xfrm>
            <a:off x="6789738" y="601663"/>
            <a:ext cx="7620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(wire)</a:t>
            </a:r>
          </a:p>
        </p:txBody>
      </p:sp>
      <p:sp>
        <p:nvSpPr>
          <p:cNvPr id="19" name="Oval 18"/>
          <p:cNvSpPr>
            <a:spLocks noChangeAspect="1"/>
          </p:cNvSpPr>
          <p:nvPr/>
        </p:nvSpPr>
        <p:spPr bwMode="auto">
          <a:xfrm>
            <a:off x="2420938" y="1524000"/>
            <a:ext cx="109537" cy="109538"/>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21" name="Straight Arrow Connector 20"/>
          <p:cNvCxnSpPr/>
          <p:nvPr/>
        </p:nvCxnSpPr>
        <p:spPr>
          <a:xfrm>
            <a:off x="2538413" y="1582738"/>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pic>
        <p:nvPicPr>
          <p:cNvPr id="40971" name="Picture 2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1631950"/>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3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1760538"/>
            <a:ext cx="139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76200" y="1371600"/>
            <a:ext cx="1954213"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(POSITIVE)</a:t>
            </a:r>
          </a:p>
          <a:p>
            <a:pPr indent="228600">
              <a:defRPr/>
            </a:pPr>
            <a:r>
              <a:rPr lang="en-US" sz="1800" b="1">
                <a:solidFill>
                  <a:srgbClr val="CC0000"/>
                </a:solidFill>
                <a:latin typeface="+mj-lt"/>
                <a:ea typeface="+mn-ea"/>
              </a:rPr>
              <a:t>POINT CHARGE</a:t>
            </a:r>
          </a:p>
        </p:txBody>
      </p:sp>
      <p:pic>
        <p:nvPicPr>
          <p:cNvPr id="40974" name="Picture 10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91063" y="1498600"/>
            <a:ext cx="317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1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498600"/>
            <a:ext cx="368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3"/>
          <p:cNvGrpSpPr>
            <a:grpSpLocks/>
          </p:cNvGrpSpPr>
          <p:nvPr/>
        </p:nvGrpSpPr>
        <p:grpSpPr bwMode="auto">
          <a:xfrm>
            <a:off x="-76200" y="2514600"/>
            <a:ext cx="8559800" cy="1727200"/>
            <a:chOff x="-76200" y="2514600"/>
            <a:chExt cx="8559800" cy="1727200"/>
          </a:xfrm>
        </p:grpSpPr>
        <p:sp>
          <p:nvSpPr>
            <p:cNvPr id="50" name="Cube 49"/>
            <p:cNvSpPr>
              <a:spLocks noChangeArrowheads="1"/>
            </p:cNvSpPr>
            <p:nvPr/>
          </p:nvSpPr>
          <p:spPr bwMode="auto">
            <a:xfrm>
              <a:off x="2435225" y="3632200"/>
              <a:ext cx="635000" cy="609600"/>
            </a:xfrm>
            <a:prstGeom prst="cube">
              <a:avLst>
                <a:gd name="adj" fmla="val 25000"/>
              </a:avLst>
            </a:prstGeom>
            <a:solidFill>
              <a:srgbClr val="3366FF"/>
            </a:solidFill>
            <a:ln w="9525">
              <a:solidFill>
                <a:srgbClr val="00009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nvGrpSpPr>
            <p:cNvPr id="40979" name="Group 100"/>
            <p:cNvGrpSpPr>
              <a:grpSpLocks/>
            </p:cNvGrpSpPr>
            <p:nvPr/>
          </p:nvGrpSpPr>
          <p:grpSpPr bwMode="auto">
            <a:xfrm>
              <a:off x="2477202" y="2590800"/>
              <a:ext cx="609600" cy="533400"/>
              <a:chOff x="381000" y="2743200"/>
              <a:chExt cx="609600" cy="533400"/>
            </a:xfrm>
          </p:grpSpPr>
          <p:grpSp>
            <p:nvGrpSpPr>
              <p:cNvPr id="40988" name="Group 64"/>
              <p:cNvGrpSpPr>
                <a:grpSpLocks/>
              </p:cNvGrpSpPr>
              <p:nvPr/>
            </p:nvGrpSpPr>
            <p:grpSpPr bwMode="auto">
              <a:xfrm>
                <a:off x="384048" y="3048000"/>
                <a:ext cx="225552" cy="228600"/>
                <a:chOff x="384048" y="3048000"/>
                <a:chExt cx="225552" cy="228600"/>
              </a:xfrm>
            </p:grpSpPr>
            <p:sp>
              <p:nvSpPr>
                <p:cNvPr id="51" name="Oval 50"/>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Oval 55"/>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7" name="Oval 56"/>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8" name="Oval 57"/>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89" name="Group 65"/>
              <p:cNvGrpSpPr>
                <a:grpSpLocks/>
              </p:cNvGrpSpPr>
              <p:nvPr/>
            </p:nvGrpSpPr>
            <p:grpSpPr bwMode="auto">
              <a:xfrm>
                <a:off x="460248" y="2971800"/>
                <a:ext cx="225552" cy="228600"/>
                <a:chOff x="384048" y="3048000"/>
                <a:chExt cx="225552" cy="228600"/>
              </a:xfrm>
            </p:grpSpPr>
            <p:sp>
              <p:nvSpPr>
                <p:cNvPr id="67" name="Oval 66"/>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68" name="Oval 67"/>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69" name="Oval 68"/>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0" name="Oval 69"/>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0" name="Group 70"/>
              <p:cNvGrpSpPr>
                <a:grpSpLocks/>
              </p:cNvGrpSpPr>
              <p:nvPr/>
            </p:nvGrpSpPr>
            <p:grpSpPr bwMode="auto">
              <a:xfrm>
                <a:off x="688848" y="3048000"/>
                <a:ext cx="225552" cy="228600"/>
                <a:chOff x="384048" y="3048000"/>
                <a:chExt cx="225552" cy="228600"/>
              </a:xfrm>
            </p:grpSpPr>
            <p:sp>
              <p:nvSpPr>
                <p:cNvPr id="72" name="Oval 71"/>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3" name="Oval 72"/>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Oval 73"/>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5" name="Oval 74"/>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1" name="Group 75"/>
              <p:cNvGrpSpPr>
                <a:grpSpLocks/>
              </p:cNvGrpSpPr>
              <p:nvPr/>
            </p:nvGrpSpPr>
            <p:grpSpPr bwMode="auto">
              <a:xfrm>
                <a:off x="765048" y="2971800"/>
                <a:ext cx="225552" cy="228600"/>
                <a:chOff x="384048" y="3048000"/>
                <a:chExt cx="225552" cy="228600"/>
              </a:xfrm>
            </p:grpSpPr>
            <p:sp>
              <p:nvSpPr>
                <p:cNvPr id="77" name="Oval 76"/>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8" name="Oval 77"/>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9" name="Oval 78"/>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0" name="Oval 79"/>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2" name="Group 80"/>
              <p:cNvGrpSpPr>
                <a:grpSpLocks/>
              </p:cNvGrpSpPr>
              <p:nvPr/>
            </p:nvGrpSpPr>
            <p:grpSpPr bwMode="auto">
              <a:xfrm>
                <a:off x="381000" y="2743200"/>
                <a:ext cx="225552" cy="228600"/>
                <a:chOff x="384048" y="3048000"/>
                <a:chExt cx="225552" cy="228600"/>
              </a:xfrm>
            </p:grpSpPr>
            <p:sp>
              <p:nvSpPr>
                <p:cNvPr id="82" name="Oval 81"/>
                <p:cNvSpPr>
                  <a:spLocks noChangeAspect="1"/>
                </p:cNvSpPr>
                <p:nvPr/>
              </p:nvSpPr>
              <p:spPr>
                <a:xfrm>
                  <a:off x="383346"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3" name="Oval 82"/>
                <p:cNvSpPr>
                  <a:spLocks noChangeAspect="1"/>
                </p:cNvSpPr>
                <p:nvPr/>
              </p:nvSpPr>
              <p:spPr>
                <a:xfrm>
                  <a:off x="535746" y="3200400"/>
                  <a:ext cx="603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4" name="Oval 83"/>
                <p:cNvSpPr>
                  <a:spLocks noChangeAspect="1"/>
                </p:cNvSpPr>
                <p:nvPr/>
              </p:nvSpPr>
              <p:spPr>
                <a:xfrm>
                  <a:off x="383346"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5" name="Oval 84"/>
                <p:cNvSpPr>
                  <a:spLocks noChangeAspect="1"/>
                </p:cNvSpPr>
                <p:nvPr/>
              </p:nvSpPr>
              <p:spPr>
                <a:xfrm>
                  <a:off x="532571" y="3048000"/>
                  <a:ext cx="603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3" name="Group 85"/>
              <p:cNvGrpSpPr>
                <a:grpSpLocks/>
              </p:cNvGrpSpPr>
              <p:nvPr/>
            </p:nvGrpSpPr>
            <p:grpSpPr bwMode="auto">
              <a:xfrm>
                <a:off x="685800" y="2743200"/>
                <a:ext cx="225552" cy="228600"/>
                <a:chOff x="384048" y="3048000"/>
                <a:chExt cx="225552" cy="228600"/>
              </a:xfrm>
            </p:grpSpPr>
            <p:sp>
              <p:nvSpPr>
                <p:cNvPr id="87" name="Oval 86"/>
                <p:cNvSpPr>
                  <a:spLocks noChangeAspect="1"/>
                </p:cNvSpPr>
                <p:nvPr/>
              </p:nvSpPr>
              <p:spPr>
                <a:xfrm>
                  <a:off x="383346"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8" name="Oval 87"/>
                <p:cNvSpPr>
                  <a:spLocks noChangeAspect="1"/>
                </p:cNvSpPr>
                <p:nvPr/>
              </p:nvSpPr>
              <p:spPr>
                <a:xfrm>
                  <a:off x="535746" y="3200400"/>
                  <a:ext cx="603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9" name="Oval 88"/>
                <p:cNvSpPr>
                  <a:spLocks noChangeAspect="1"/>
                </p:cNvSpPr>
                <p:nvPr/>
              </p:nvSpPr>
              <p:spPr>
                <a:xfrm>
                  <a:off x="383346"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0" name="Oval 89"/>
                <p:cNvSpPr>
                  <a:spLocks noChangeAspect="1"/>
                </p:cNvSpPr>
                <p:nvPr/>
              </p:nvSpPr>
              <p:spPr>
                <a:xfrm>
                  <a:off x="532571" y="3048000"/>
                  <a:ext cx="603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4" name="Group 90"/>
              <p:cNvGrpSpPr>
                <a:grpSpLocks/>
              </p:cNvGrpSpPr>
              <p:nvPr/>
            </p:nvGrpSpPr>
            <p:grpSpPr bwMode="auto">
              <a:xfrm>
                <a:off x="460248" y="2819400"/>
                <a:ext cx="225552" cy="228600"/>
                <a:chOff x="384048" y="3048000"/>
                <a:chExt cx="225552" cy="228600"/>
              </a:xfrm>
            </p:grpSpPr>
            <p:sp>
              <p:nvSpPr>
                <p:cNvPr id="92" name="Oval 91"/>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3" name="Oval 92"/>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4" name="Oval 93"/>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5" name="Oval 94"/>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5" name="Group 95"/>
              <p:cNvGrpSpPr>
                <a:grpSpLocks/>
              </p:cNvGrpSpPr>
              <p:nvPr/>
            </p:nvGrpSpPr>
            <p:grpSpPr bwMode="auto">
              <a:xfrm>
                <a:off x="765048" y="2819400"/>
                <a:ext cx="225552" cy="228600"/>
                <a:chOff x="384048" y="3048000"/>
                <a:chExt cx="225552" cy="228600"/>
              </a:xfrm>
            </p:grpSpPr>
            <p:sp>
              <p:nvSpPr>
                <p:cNvPr id="97" name="Oval 96"/>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8" name="Oval 97"/>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9" name="Oval 98"/>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00" name="Oval 99"/>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sp>
          <p:nvSpPr>
            <p:cNvPr id="102" name="Up-Down Arrow 101"/>
            <p:cNvSpPr>
              <a:spLocks noChangeArrowheads="1"/>
            </p:cNvSpPr>
            <p:nvPr/>
          </p:nvSpPr>
          <p:spPr bwMode="auto">
            <a:xfrm>
              <a:off x="2679700" y="3200400"/>
              <a:ext cx="152400" cy="304800"/>
            </a:xfrm>
            <a:prstGeom prst="upDownArrow">
              <a:avLst>
                <a:gd name="adj1" fmla="val 50000"/>
                <a:gd name="adj2" fmla="val 50000"/>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03" name="TextBox 102"/>
            <p:cNvSpPr txBox="1"/>
            <p:nvPr/>
          </p:nvSpPr>
          <p:spPr>
            <a:xfrm>
              <a:off x="-76200" y="2514600"/>
              <a:ext cx="1633538"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MANY POINT </a:t>
              </a:r>
            </a:p>
            <a:p>
              <a:pPr indent="228600">
                <a:defRPr/>
              </a:pPr>
              <a:r>
                <a:rPr lang="en-US" sz="1800" b="1">
                  <a:solidFill>
                    <a:srgbClr val="CC0000"/>
                  </a:solidFill>
                  <a:latin typeface="+mj-lt"/>
                  <a:ea typeface="+mn-ea"/>
                </a:rPr>
                <a:t>CHARGES</a:t>
              </a:r>
            </a:p>
          </p:txBody>
        </p:sp>
        <p:sp>
          <p:nvSpPr>
            <p:cNvPr id="112" name="TextBox 111"/>
            <p:cNvSpPr txBox="1"/>
            <p:nvPr/>
          </p:nvSpPr>
          <p:spPr>
            <a:xfrm>
              <a:off x="2895600" y="2649538"/>
              <a:ext cx="12747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N particles</a:t>
              </a:r>
            </a:p>
          </p:txBody>
        </p:sp>
        <p:pic>
          <p:nvPicPr>
            <p:cNvPr id="40983" name="Picture 11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587221"/>
              <a:ext cx="992187" cy="56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114"/>
            <p:cNvSpPr txBox="1"/>
            <p:nvPr/>
          </p:nvSpPr>
          <p:spPr>
            <a:xfrm>
              <a:off x="3956050" y="3538538"/>
              <a:ext cx="1314450" cy="5857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33CC"/>
                  </a:solidFill>
                  <a:latin typeface="Arial" pitchFamily="34" charset="0"/>
                </a:rPr>
                <a:t>particles per</a:t>
              </a:r>
            </a:p>
            <a:p>
              <a:pPr eaLnBrk="1" hangingPunct="1"/>
              <a:r>
                <a:rPr lang="en-US" altLang="en-US" sz="1600">
                  <a:solidFill>
                    <a:srgbClr val="0033CC"/>
                  </a:solidFill>
                  <a:latin typeface="Arial" pitchFamily="34" charset="0"/>
                </a:rPr>
                <a:t>volume ΔV</a:t>
              </a:r>
            </a:p>
          </p:txBody>
        </p:sp>
        <p:pic>
          <p:nvPicPr>
            <p:cNvPr id="40985" name="Picture 118"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2667000"/>
              <a:ext cx="698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119"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61200" y="3594100"/>
              <a:ext cx="142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 name="Straight Arrow Connector 121"/>
            <p:cNvCxnSpPr>
              <a:cxnSpLocks noChangeShapeType="1"/>
            </p:cNvCxnSpPr>
            <p:nvPr/>
          </p:nvCxnSpPr>
          <p:spPr bwMode="auto">
            <a:xfrm rot="5400000">
              <a:off x="7404894" y="3290094"/>
              <a:ext cx="431800" cy="1588"/>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35" name="TextBox 134"/>
          <p:cNvSpPr txBox="1"/>
          <p:nvPr/>
        </p:nvSpPr>
        <p:spPr>
          <a:xfrm>
            <a:off x="2198688" y="4278313"/>
            <a:ext cx="544512" cy="3698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33CC"/>
                </a:solidFill>
                <a:latin typeface="Arial" pitchFamily="34" charset="0"/>
              </a:rPr>
              <a:t> ΔV</a:t>
            </a:r>
          </a:p>
        </p:txBody>
      </p:sp>
      <p:sp>
        <p:nvSpPr>
          <p:cNvPr id="4" name="Slide Number Placeholder 3"/>
          <p:cNvSpPr>
            <a:spLocks noGrp="1"/>
          </p:cNvSpPr>
          <p:nvPr>
            <p:ph type="sldNum" sz="quarter" idx="12"/>
          </p:nvPr>
        </p:nvSpPr>
        <p:spPr/>
        <p:txBody>
          <a:bodyPr/>
          <a:lstStyle/>
          <a:p>
            <a:fld id="{02849FA0-4B1F-44C1-9BA3-672A1EFC02F9}" type="slidenum">
              <a:rPr lang="en-US" altLang="en-US" smtClean="0"/>
              <a:pPr/>
              <a:t>18</a:t>
            </a:fld>
            <a:endParaRPr lang="en-US" altLang="en-US"/>
          </a:p>
        </p:txBody>
      </p:sp>
    </p:spTree>
    <p:extLst>
      <p:ext uri="{BB962C8B-B14F-4D97-AF65-F5344CB8AC3E}">
        <p14:creationId xmlns:p14="http://schemas.microsoft.com/office/powerpoint/2010/main" val="99499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8"/>
          <p:cNvSpPr>
            <a:spLocks noGrp="1" noChangeArrowheads="1"/>
          </p:cNvSpPr>
          <p:nvPr>
            <p:ph type="title"/>
          </p:nvPr>
        </p:nvSpPr>
        <p:spPr>
          <a:xfrm>
            <a:off x="-1066800" y="-76200"/>
            <a:ext cx="9144000" cy="914400"/>
          </a:xfrm>
        </p:spPr>
        <p:txBody>
          <a:bodyPr/>
          <a:lstStyle/>
          <a:p>
            <a:pPr eaLnBrk="1" hangingPunct="1"/>
            <a:r>
              <a:rPr lang="en-US" altLang="en-US" smtClean="0"/>
              <a:t>GOAL:  Show </a:t>
            </a:r>
          </a:p>
        </p:txBody>
      </p:sp>
      <p:cxnSp>
        <p:nvCxnSpPr>
          <p:cNvPr id="22" name="Straight Connector 6"/>
          <p:cNvCxnSpPr>
            <a:cxnSpLocks noChangeShapeType="1"/>
          </p:cNvCxnSpPr>
          <p:nvPr/>
        </p:nvCxnSpPr>
        <p:spPr bwMode="auto">
          <a:xfrm>
            <a:off x="0" y="1065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43012"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61925"/>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3238" y="52388"/>
            <a:ext cx="952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a:cxnSpLocks noChangeShapeType="1"/>
          </p:cNvCxnSpPr>
          <p:nvPr/>
        </p:nvCxnSpPr>
        <p:spPr bwMode="auto">
          <a:xfrm>
            <a:off x="6053138" y="412750"/>
            <a:ext cx="609600" cy="1588"/>
          </a:xfrm>
          <a:prstGeom prst="straightConnector1">
            <a:avLst/>
          </a:prstGeom>
          <a:noFill/>
          <a:ln w="25400">
            <a:solidFill>
              <a:srgbClr val="CC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p:cNvSpPr txBox="1"/>
          <p:nvPr/>
        </p:nvSpPr>
        <p:spPr>
          <a:xfrm>
            <a:off x="4648200" y="609600"/>
            <a:ext cx="16081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(point charge)</a:t>
            </a:r>
          </a:p>
        </p:txBody>
      </p:sp>
      <p:sp>
        <p:nvSpPr>
          <p:cNvPr id="36" name="TextBox 35"/>
          <p:cNvSpPr txBox="1"/>
          <p:nvPr/>
        </p:nvSpPr>
        <p:spPr>
          <a:xfrm>
            <a:off x="6789738" y="601663"/>
            <a:ext cx="7620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(wire)</a:t>
            </a:r>
          </a:p>
        </p:txBody>
      </p:sp>
      <p:sp>
        <p:nvSpPr>
          <p:cNvPr id="19" name="Oval 18"/>
          <p:cNvSpPr>
            <a:spLocks noChangeAspect="1"/>
          </p:cNvSpPr>
          <p:nvPr/>
        </p:nvSpPr>
        <p:spPr bwMode="auto">
          <a:xfrm>
            <a:off x="2420938" y="1524000"/>
            <a:ext cx="109537" cy="109538"/>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21" name="Straight Arrow Connector 20"/>
          <p:cNvCxnSpPr/>
          <p:nvPr/>
        </p:nvCxnSpPr>
        <p:spPr>
          <a:xfrm>
            <a:off x="2538413" y="1582738"/>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pic>
        <p:nvPicPr>
          <p:cNvPr id="43019" name="Picture 2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1631950"/>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3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1760538"/>
            <a:ext cx="139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n 31"/>
          <p:cNvSpPr>
            <a:spLocks noChangeArrowheads="1"/>
          </p:cNvSpPr>
          <p:nvPr/>
        </p:nvSpPr>
        <p:spPr bwMode="auto">
          <a:xfrm rot="5400000">
            <a:off x="2514600" y="4838700"/>
            <a:ext cx="533400" cy="914400"/>
          </a:xfrm>
          <a:prstGeom prst="can">
            <a:avLst>
              <a:gd name="adj" fmla="val 25000"/>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43022" name="Picture 3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5181600"/>
            <a:ext cx="15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2400300" y="5707063"/>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493963" y="5800725"/>
            <a:ext cx="1392237"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 length of this </a:t>
            </a:r>
          </a:p>
          <a:p>
            <a:pPr indent="228600">
              <a:defRPr/>
            </a:pPr>
            <a:r>
              <a:rPr lang="en-US" sz="1400">
                <a:solidFill>
                  <a:srgbClr val="0033CC"/>
                </a:solidFill>
                <a:latin typeface="+mj-lt"/>
                <a:ea typeface="+mn-ea"/>
              </a:rPr>
              <a:t>   chunk of wire</a:t>
            </a:r>
          </a:p>
        </p:txBody>
      </p:sp>
      <p:pic>
        <p:nvPicPr>
          <p:cNvPr id="43025" name="Picture 4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773738"/>
            <a:ext cx="33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ube 49"/>
          <p:cNvSpPr>
            <a:spLocks noChangeArrowheads="1"/>
          </p:cNvSpPr>
          <p:nvPr/>
        </p:nvSpPr>
        <p:spPr bwMode="auto">
          <a:xfrm>
            <a:off x="2435225" y="3632200"/>
            <a:ext cx="635000" cy="609600"/>
          </a:xfrm>
          <a:prstGeom prst="cube">
            <a:avLst>
              <a:gd name="adj" fmla="val 25000"/>
            </a:avLst>
          </a:prstGeom>
          <a:solidFill>
            <a:srgbClr val="3366FF"/>
          </a:solidFill>
          <a:ln w="9525">
            <a:solidFill>
              <a:srgbClr val="00009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nvGrpSpPr>
          <p:cNvPr id="43027" name="Group 100"/>
          <p:cNvGrpSpPr>
            <a:grpSpLocks/>
          </p:cNvGrpSpPr>
          <p:nvPr/>
        </p:nvGrpSpPr>
        <p:grpSpPr bwMode="auto">
          <a:xfrm>
            <a:off x="2476500" y="2590800"/>
            <a:ext cx="609600" cy="533400"/>
            <a:chOff x="381000" y="2743200"/>
            <a:chExt cx="609600" cy="533400"/>
          </a:xfrm>
        </p:grpSpPr>
        <p:grpSp>
          <p:nvGrpSpPr>
            <p:cNvPr id="43053" name="Group 64"/>
            <p:cNvGrpSpPr>
              <a:grpSpLocks/>
            </p:cNvGrpSpPr>
            <p:nvPr/>
          </p:nvGrpSpPr>
          <p:grpSpPr bwMode="auto">
            <a:xfrm>
              <a:off x="384048" y="3048000"/>
              <a:ext cx="225552" cy="228600"/>
              <a:chOff x="384048" y="3048000"/>
              <a:chExt cx="225552" cy="228600"/>
            </a:xfrm>
          </p:grpSpPr>
          <p:sp>
            <p:nvSpPr>
              <p:cNvPr id="51" name="Oval 50"/>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Oval 55"/>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7" name="Oval 56"/>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8" name="Oval 57"/>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4" name="Group 65"/>
            <p:cNvGrpSpPr>
              <a:grpSpLocks/>
            </p:cNvGrpSpPr>
            <p:nvPr/>
          </p:nvGrpSpPr>
          <p:grpSpPr bwMode="auto">
            <a:xfrm>
              <a:off x="460248" y="2971800"/>
              <a:ext cx="225552" cy="228600"/>
              <a:chOff x="384048" y="3048000"/>
              <a:chExt cx="225552" cy="228600"/>
            </a:xfrm>
          </p:grpSpPr>
          <p:sp>
            <p:nvSpPr>
              <p:cNvPr id="67" name="Oval 66"/>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68" name="Oval 67"/>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69" name="Oval 68"/>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0" name="Oval 69"/>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5" name="Group 70"/>
            <p:cNvGrpSpPr>
              <a:grpSpLocks/>
            </p:cNvGrpSpPr>
            <p:nvPr/>
          </p:nvGrpSpPr>
          <p:grpSpPr bwMode="auto">
            <a:xfrm>
              <a:off x="688848" y="3048000"/>
              <a:ext cx="225552" cy="228600"/>
              <a:chOff x="384048" y="3048000"/>
              <a:chExt cx="225552" cy="228600"/>
            </a:xfrm>
          </p:grpSpPr>
          <p:sp>
            <p:nvSpPr>
              <p:cNvPr id="72" name="Oval 71"/>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3" name="Oval 72"/>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Oval 73"/>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5" name="Oval 74"/>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6" name="Group 75"/>
            <p:cNvGrpSpPr>
              <a:grpSpLocks/>
            </p:cNvGrpSpPr>
            <p:nvPr/>
          </p:nvGrpSpPr>
          <p:grpSpPr bwMode="auto">
            <a:xfrm>
              <a:off x="765048" y="2971800"/>
              <a:ext cx="225552" cy="228600"/>
              <a:chOff x="384048" y="3048000"/>
              <a:chExt cx="225552" cy="228600"/>
            </a:xfrm>
          </p:grpSpPr>
          <p:sp>
            <p:nvSpPr>
              <p:cNvPr id="77" name="Oval 76"/>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8" name="Oval 77"/>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9" name="Oval 78"/>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0" name="Oval 79"/>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7" name="Group 80"/>
            <p:cNvGrpSpPr>
              <a:grpSpLocks/>
            </p:cNvGrpSpPr>
            <p:nvPr/>
          </p:nvGrpSpPr>
          <p:grpSpPr bwMode="auto">
            <a:xfrm>
              <a:off x="381000" y="2743200"/>
              <a:ext cx="225552" cy="228600"/>
              <a:chOff x="384048" y="3048000"/>
              <a:chExt cx="225552" cy="228600"/>
            </a:xfrm>
          </p:grpSpPr>
          <p:sp>
            <p:nvSpPr>
              <p:cNvPr id="82" name="Oval 81"/>
              <p:cNvSpPr>
                <a:spLocks noChangeAspect="1"/>
              </p:cNvSpPr>
              <p:nvPr/>
            </p:nvSpPr>
            <p:spPr>
              <a:xfrm>
                <a:off x="38404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3" name="Oval 82"/>
              <p:cNvSpPr>
                <a:spLocks noChangeAspect="1"/>
              </p:cNvSpPr>
              <p:nvPr/>
            </p:nvSpPr>
            <p:spPr>
              <a:xfrm>
                <a:off x="536448"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4" name="Oval 83"/>
              <p:cNvSpPr>
                <a:spLocks noChangeAspect="1"/>
              </p:cNvSpPr>
              <p:nvPr/>
            </p:nvSpPr>
            <p:spPr>
              <a:xfrm>
                <a:off x="384048"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5" name="Oval 84"/>
              <p:cNvSpPr>
                <a:spLocks noChangeAspect="1"/>
              </p:cNvSpPr>
              <p:nvPr/>
            </p:nvSpPr>
            <p:spPr>
              <a:xfrm>
                <a:off x="5332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8" name="Group 85"/>
            <p:cNvGrpSpPr>
              <a:grpSpLocks/>
            </p:cNvGrpSpPr>
            <p:nvPr/>
          </p:nvGrpSpPr>
          <p:grpSpPr bwMode="auto">
            <a:xfrm>
              <a:off x="685800" y="2743200"/>
              <a:ext cx="225552" cy="228600"/>
              <a:chOff x="384048" y="3048000"/>
              <a:chExt cx="225552" cy="228600"/>
            </a:xfrm>
          </p:grpSpPr>
          <p:sp>
            <p:nvSpPr>
              <p:cNvPr id="87" name="Oval 86"/>
              <p:cNvSpPr>
                <a:spLocks noChangeAspect="1"/>
              </p:cNvSpPr>
              <p:nvPr/>
            </p:nvSpPr>
            <p:spPr>
              <a:xfrm>
                <a:off x="38404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8" name="Oval 87"/>
              <p:cNvSpPr>
                <a:spLocks noChangeAspect="1"/>
              </p:cNvSpPr>
              <p:nvPr/>
            </p:nvSpPr>
            <p:spPr>
              <a:xfrm>
                <a:off x="536448"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9" name="Oval 88"/>
              <p:cNvSpPr>
                <a:spLocks noChangeAspect="1"/>
              </p:cNvSpPr>
              <p:nvPr/>
            </p:nvSpPr>
            <p:spPr>
              <a:xfrm>
                <a:off x="384048"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0" name="Oval 89"/>
              <p:cNvSpPr>
                <a:spLocks noChangeAspect="1"/>
              </p:cNvSpPr>
              <p:nvPr/>
            </p:nvSpPr>
            <p:spPr>
              <a:xfrm>
                <a:off x="5332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9" name="Group 90"/>
            <p:cNvGrpSpPr>
              <a:grpSpLocks/>
            </p:cNvGrpSpPr>
            <p:nvPr/>
          </p:nvGrpSpPr>
          <p:grpSpPr bwMode="auto">
            <a:xfrm>
              <a:off x="460248" y="2819400"/>
              <a:ext cx="225552" cy="228600"/>
              <a:chOff x="384048" y="3048000"/>
              <a:chExt cx="225552" cy="228600"/>
            </a:xfrm>
          </p:grpSpPr>
          <p:sp>
            <p:nvSpPr>
              <p:cNvPr id="92" name="Oval 91"/>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3" name="Oval 92"/>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4" name="Oval 93"/>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5" name="Oval 94"/>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60" name="Group 95"/>
            <p:cNvGrpSpPr>
              <a:grpSpLocks/>
            </p:cNvGrpSpPr>
            <p:nvPr/>
          </p:nvGrpSpPr>
          <p:grpSpPr bwMode="auto">
            <a:xfrm>
              <a:off x="765048" y="2819400"/>
              <a:ext cx="225552" cy="228600"/>
              <a:chOff x="384048" y="3048000"/>
              <a:chExt cx="225552" cy="228600"/>
            </a:xfrm>
          </p:grpSpPr>
          <p:sp>
            <p:nvSpPr>
              <p:cNvPr id="97" name="Oval 96"/>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8" name="Oval 97"/>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9" name="Oval 98"/>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00" name="Oval 99"/>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sp>
        <p:nvSpPr>
          <p:cNvPr id="102" name="Up-Down Arrow 101"/>
          <p:cNvSpPr>
            <a:spLocks noChangeArrowheads="1"/>
          </p:cNvSpPr>
          <p:nvPr/>
        </p:nvSpPr>
        <p:spPr bwMode="auto">
          <a:xfrm>
            <a:off x="2679700" y="3200400"/>
            <a:ext cx="152400" cy="304800"/>
          </a:xfrm>
          <a:prstGeom prst="upDownArrow">
            <a:avLst>
              <a:gd name="adj1" fmla="val 50000"/>
              <a:gd name="adj2" fmla="val 50000"/>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3" name="TextBox 42"/>
          <p:cNvSpPr txBox="1"/>
          <p:nvPr/>
        </p:nvSpPr>
        <p:spPr>
          <a:xfrm>
            <a:off x="-76200" y="1371600"/>
            <a:ext cx="1954213"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(POSITIVE)</a:t>
            </a:r>
          </a:p>
          <a:p>
            <a:pPr indent="228600">
              <a:defRPr/>
            </a:pPr>
            <a:r>
              <a:rPr lang="en-US" sz="1800" b="1">
                <a:solidFill>
                  <a:srgbClr val="CC0000"/>
                </a:solidFill>
                <a:latin typeface="+mj-lt"/>
                <a:ea typeface="+mn-ea"/>
              </a:rPr>
              <a:t>POINT CHARGE</a:t>
            </a:r>
          </a:p>
        </p:txBody>
      </p:sp>
      <p:sp>
        <p:nvSpPr>
          <p:cNvPr id="103" name="TextBox 102"/>
          <p:cNvSpPr txBox="1"/>
          <p:nvPr/>
        </p:nvSpPr>
        <p:spPr>
          <a:xfrm>
            <a:off x="-76200" y="2514600"/>
            <a:ext cx="1633538"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MANY POINT </a:t>
            </a:r>
          </a:p>
          <a:p>
            <a:pPr indent="228600">
              <a:defRPr/>
            </a:pPr>
            <a:r>
              <a:rPr lang="en-US" sz="1800" b="1">
                <a:solidFill>
                  <a:srgbClr val="CC0000"/>
                </a:solidFill>
                <a:latin typeface="+mj-lt"/>
                <a:ea typeface="+mn-ea"/>
              </a:rPr>
              <a:t>CHARGES</a:t>
            </a:r>
          </a:p>
        </p:txBody>
      </p:sp>
      <p:sp>
        <p:nvSpPr>
          <p:cNvPr id="104" name="TextBox 103"/>
          <p:cNvSpPr txBox="1"/>
          <p:nvPr/>
        </p:nvSpPr>
        <p:spPr>
          <a:xfrm>
            <a:off x="-76200" y="4953000"/>
            <a:ext cx="1171575"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CHUNK </a:t>
            </a:r>
          </a:p>
          <a:p>
            <a:pPr indent="228600">
              <a:defRPr/>
            </a:pPr>
            <a:r>
              <a:rPr lang="en-US" sz="1800" b="1">
                <a:solidFill>
                  <a:srgbClr val="CC0000"/>
                </a:solidFill>
                <a:latin typeface="+mj-lt"/>
                <a:ea typeface="+mn-ea"/>
              </a:rPr>
              <a:t>OF WIRE</a:t>
            </a:r>
          </a:p>
        </p:txBody>
      </p:sp>
      <p:pic>
        <p:nvPicPr>
          <p:cNvPr id="43032" name="Picture 10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91063" y="1498600"/>
            <a:ext cx="317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Box 111"/>
          <p:cNvSpPr txBox="1"/>
          <p:nvPr/>
        </p:nvSpPr>
        <p:spPr>
          <a:xfrm>
            <a:off x="3352800" y="2649538"/>
            <a:ext cx="12747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N particles</a:t>
            </a:r>
          </a:p>
        </p:txBody>
      </p:sp>
      <p:pic>
        <p:nvPicPr>
          <p:cNvPr id="43034" name="Picture 11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3587750"/>
            <a:ext cx="9921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114"/>
          <p:cNvSpPr txBox="1"/>
          <p:nvPr/>
        </p:nvSpPr>
        <p:spPr>
          <a:xfrm>
            <a:off x="4413250" y="3538538"/>
            <a:ext cx="1314450" cy="5857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33CC"/>
                </a:solidFill>
                <a:latin typeface="Arial" pitchFamily="34" charset="0"/>
              </a:rPr>
              <a:t>particles per</a:t>
            </a:r>
          </a:p>
          <a:p>
            <a:pPr eaLnBrk="1" hangingPunct="1"/>
            <a:r>
              <a:rPr lang="en-US" altLang="en-US" sz="1600">
                <a:solidFill>
                  <a:srgbClr val="0033CC"/>
                </a:solidFill>
                <a:latin typeface="Arial" pitchFamily="34" charset="0"/>
              </a:rPr>
              <a:t>volume ΔV</a:t>
            </a:r>
          </a:p>
        </p:txBody>
      </p:sp>
      <p:sp>
        <p:nvSpPr>
          <p:cNvPr id="116" name="TextBox 115"/>
          <p:cNvSpPr txBox="1"/>
          <p:nvPr/>
        </p:nvSpPr>
        <p:spPr>
          <a:xfrm>
            <a:off x="2198688" y="4278313"/>
            <a:ext cx="544512" cy="3698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33CC"/>
                </a:solidFill>
                <a:latin typeface="Arial" pitchFamily="34" charset="0"/>
              </a:rPr>
              <a:t> ΔV</a:t>
            </a:r>
          </a:p>
        </p:txBody>
      </p:sp>
      <p:pic>
        <p:nvPicPr>
          <p:cNvPr id="43037" name="Picture 11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96200" y="1498600"/>
            <a:ext cx="368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118"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2667000"/>
            <a:ext cx="698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11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3594100"/>
            <a:ext cx="142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 name="Straight Arrow Connector 121"/>
          <p:cNvCxnSpPr>
            <a:cxnSpLocks noChangeShapeType="1"/>
          </p:cNvCxnSpPr>
          <p:nvPr/>
        </p:nvCxnSpPr>
        <p:spPr bwMode="auto">
          <a:xfrm rot="5400000">
            <a:off x="7404894" y="3290094"/>
            <a:ext cx="431800" cy="1588"/>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3041" name="Picture 12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68800" y="51181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0"/>
          <p:cNvGrpSpPr>
            <a:grpSpLocks/>
          </p:cNvGrpSpPr>
          <p:nvPr/>
        </p:nvGrpSpPr>
        <p:grpSpPr bwMode="auto">
          <a:xfrm>
            <a:off x="4868863" y="4546600"/>
            <a:ext cx="3055937" cy="1701800"/>
            <a:chOff x="4868333" y="4546600"/>
            <a:chExt cx="3056467" cy="1701800"/>
          </a:xfrm>
        </p:grpSpPr>
        <p:pic>
          <p:nvPicPr>
            <p:cNvPr id="43049" name="Picture 12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61000" y="5905500"/>
              <a:ext cx="170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50" name="Group 132"/>
            <p:cNvGrpSpPr>
              <a:grpSpLocks/>
            </p:cNvGrpSpPr>
            <p:nvPr/>
          </p:nvGrpSpPr>
          <p:grpSpPr bwMode="auto">
            <a:xfrm>
              <a:off x="4868333" y="4546600"/>
              <a:ext cx="3056467" cy="541866"/>
              <a:chOff x="4868333" y="4546600"/>
              <a:chExt cx="3056467" cy="541866"/>
            </a:xfrm>
          </p:grpSpPr>
          <p:sp>
            <p:nvSpPr>
              <p:cNvPr id="131" name="Freeform 130"/>
              <p:cNvSpPr>
                <a:spLocks/>
              </p:cNvSpPr>
              <p:nvPr/>
            </p:nvSpPr>
            <p:spPr bwMode="auto">
              <a:xfrm>
                <a:off x="6011531" y="4899025"/>
                <a:ext cx="744666" cy="188913"/>
              </a:xfrm>
              <a:custGeom>
                <a:avLst/>
                <a:gdLst>
                  <a:gd name="T0" fmla="*/ 0 w 745067"/>
                  <a:gd name="T1" fmla="*/ 188913 h 189089"/>
                  <a:gd name="T2" fmla="*/ 346947 w 745067"/>
                  <a:gd name="T3" fmla="*/ 2819 h 189089"/>
                  <a:gd name="T4" fmla="*/ 744666 w 745067"/>
                  <a:gd name="T5" fmla="*/ 171996 h 189089"/>
                  <a:gd name="T6" fmla="*/ 0 60000 65536"/>
                  <a:gd name="T7" fmla="*/ 0 60000 65536"/>
                  <a:gd name="T8" fmla="*/ 0 60000 65536"/>
                </a:gdLst>
                <a:ahLst/>
                <a:cxnLst>
                  <a:cxn ang="T6">
                    <a:pos x="T0" y="T1"/>
                  </a:cxn>
                  <a:cxn ang="T7">
                    <a:pos x="T2" y="T3"/>
                  </a:cxn>
                  <a:cxn ang="T8">
                    <a:pos x="T4" y="T5"/>
                  </a:cxn>
                </a:cxnLst>
                <a:rect l="0" t="0" r="r" b="b"/>
                <a:pathLst>
                  <a:path w="745067" h="189089">
                    <a:moveTo>
                      <a:pt x="0" y="189089"/>
                    </a:moveTo>
                    <a:cubicBezTo>
                      <a:pt x="111478" y="97366"/>
                      <a:pt x="222956" y="5644"/>
                      <a:pt x="347134" y="2822"/>
                    </a:cubicBezTo>
                    <a:cubicBezTo>
                      <a:pt x="471312" y="0"/>
                      <a:pt x="608189" y="86078"/>
                      <a:pt x="745067" y="172156"/>
                    </a:cubicBezTo>
                  </a:path>
                </a:pathLst>
              </a:custGeom>
              <a:noFill/>
              <a:ln w="25400" cap="flat" cmpd="sng">
                <a:solidFill>
                  <a:schemeClr val="accent1"/>
                </a:solidFill>
                <a:prstDash val="solid"/>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2" name="TextBox 131"/>
              <p:cNvSpPr txBox="1"/>
              <p:nvPr/>
            </p:nvSpPr>
            <p:spPr>
              <a:xfrm>
                <a:off x="4868333" y="4546600"/>
                <a:ext cx="3056467" cy="368300"/>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sz="1800">
                    <a:solidFill>
                      <a:srgbClr val="00D3AD"/>
                    </a:solidFill>
                    <a:latin typeface="+mj-lt"/>
                    <a:ea typeface="+mn-ea"/>
                  </a:rPr>
                  <a:t>Move the vector symbol</a:t>
                </a:r>
              </a:p>
            </p:txBody>
          </p:sp>
        </p:grpSp>
      </p:grpSp>
      <p:grpSp>
        <p:nvGrpSpPr>
          <p:cNvPr id="13" name="Group 106"/>
          <p:cNvGrpSpPr>
            <a:grpSpLocks/>
          </p:cNvGrpSpPr>
          <p:nvPr/>
        </p:nvGrpSpPr>
        <p:grpSpPr bwMode="auto">
          <a:xfrm>
            <a:off x="5715000" y="5865813"/>
            <a:ext cx="2286000" cy="773112"/>
            <a:chOff x="5715000" y="5865813"/>
            <a:chExt cx="2286000" cy="772582"/>
          </a:xfrm>
        </p:grpSpPr>
        <p:pic>
          <p:nvPicPr>
            <p:cNvPr id="43045" name="Picture 12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27900" y="5865813"/>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6" name="Group 95"/>
            <p:cNvGrpSpPr>
              <a:grpSpLocks/>
            </p:cNvGrpSpPr>
            <p:nvPr/>
          </p:nvGrpSpPr>
          <p:grpSpPr bwMode="auto">
            <a:xfrm>
              <a:off x="5715000" y="6172200"/>
              <a:ext cx="838200" cy="466195"/>
              <a:chOff x="5715000" y="6172200"/>
              <a:chExt cx="838200" cy="466195"/>
            </a:xfrm>
          </p:grpSpPr>
          <p:sp>
            <p:nvSpPr>
              <p:cNvPr id="86" name="Left Brace 85"/>
              <p:cNvSpPr>
                <a:spLocks/>
              </p:cNvSpPr>
              <p:nvPr/>
            </p:nvSpPr>
            <p:spPr bwMode="auto">
              <a:xfrm rot="-5400000">
                <a:off x="6019878" y="5867112"/>
                <a:ext cx="228443" cy="838200"/>
              </a:xfrm>
              <a:prstGeom prst="leftBrace">
                <a:avLst>
                  <a:gd name="adj1" fmla="val 41669"/>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43048" name="Picture 9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060546" y="6417732"/>
                <a:ext cx="4744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5" name="Rectangle 104"/>
          <p:cNvSpPr/>
          <p:nvPr/>
        </p:nvSpPr>
        <p:spPr>
          <a:xfrm>
            <a:off x="6934200" y="6019800"/>
            <a:ext cx="304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19</a:t>
            </a:fld>
            <a:endParaRPr lang="en-US" altLang="en-US"/>
          </a:p>
        </p:txBody>
      </p:sp>
    </p:spTree>
    <p:extLst>
      <p:ext uri="{BB962C8B-B14F-4D97-AF65-F5344CB8AC3E}">
        <p14:creationId xmlns:p14="http://schemas.microsoft.com/office/powerpoint/2010/main" val="814750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8"/>
          <p:cNvSpPr>
            <a:spLocks noGrp="1" noChangeArrowheads="1"/>
          </p:cNvSpPr>
          <p:nvPr>
            <p:ph type="title"/>
          </p:nvPr>
        </p:nvSpPr>
        <p:spPr>
          <a:xfrm>
            <a:off x="0" y="-76200"/>
            <a:ext cx="9144000" cy="914400"/>
          </a:xfrm>
        </p:spPr>
        <p:txBody>
          <a:bodyPr/>
          <a:lstStyle/>
          <a:p>
            <a:pPr eaLnBrk="1" hangingPunct="1"/>
            <a:r>
              <a:rPr lang="en-US" altLang="en-US" smtClean="0"/>
              <a:t>Right-Hand Rule</a:t>
            </a:r>
          </a:p>
        </p:txBody>
      </p:sp>
      <p:cxnSp>
        <p:nvCxnSpPr>
          <p:cNvPr id="22"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5334000" y="9906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point charge</a:t>
            </a:r>
          </a:p>
        </p:txBody>
      </p:sp>
      <p:pic>
        <p:nvPicPr>
          <p:cNvPr id="4198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0650"/>
            <a:ext cx="239236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2209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4711700"/>
            <a:ext cx="3092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4813" y="4591050"/>
            <a:ext cx="312578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3751263" y="23542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25" name="TextBox 24"/>
          <p:cNvSpPr txBox="1"/>
          <p:nvPr/>
        </p:nvSpPr>
        <p:spPr>
          <a:xfrm>
            <a:off x="3581400" y="22860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lnSpc>
                <a:spcPct val="150000"/>
              </a:lnSpc>
              <a:defRPr/>
            </a:pPr>
            <a:r>
              <a:rPr lang="en-US">
                <a:solidFill>
                  <a:srgbClr val="CC0000"/>
                </a:solidFill>
                <a:latin typeface="+mj-lt"/>
                <a:ea typeface="+mn-ea"/>
              </a:rPr>
              <a:t>Result of Cross Product</a:t>
            </a:r>
          </a:p>
          <a:p>
            <a:pPr indent="228600" algn="just">
              <a:lnSpc>
                <a:spcPct val="150000"/>
              </a:lnSpc>
              <a:defRPr/>
            </a:pPr>
            <a:r>
              <a:rPr lang="en-US">
                <a:solidFill>
                  <a:srgbClr val="CC0000"/>
                </a:solidFill>
                <a:latin typeface="+mj-lt"/>
                <a:ea typeface="+mn-ea"/>
              </a:rPr>
              <a:t>is Perpendicular to both       and     </a:t>
            </a:r>
          </a:p>
        </p:txBody>
      </p:sp>
      <p:sp>
        <p:nvSpPr>
          <p:cNvPr id="26" name="TextBox 25"/>
          <p:cNvSpPr txBox="1"/>
          <p:nvPr/>
        </p:nvSpPr>
        <p:spPr>
          <a:xfrm>
            <a:off x="990600" y="4191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Right-Hand Rule:</a:t>
            </a:r>
          </a:p>
        </p:txBody>
      </p:sp>
      <p:sp>
        <p:nvSpPr>
          <p:cNvPr id="27" name="TextBox 26"/>
          <p:cNvSpPr txBox="1"/>
          <p:nvPr/>
        </p:nvSpPr>
        <p:spPr>
          <a:xfrm>
            <a:off x="914400" y="47879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1)</a:t>
            </a:r>
          </a:p>
        </p:txBody>
      </p:sp>
      <p:sp>
        <p:nvSpPr>
          <p:cNvPr id="28" name="TextBox 27"/>
          <p:cNvSpPr txBox="1"/>
          <p:nvPr/>
        </p:nvSpPr>
        <p:spPr>
          <a:xfrm>
            <a:off x="5029200" y="47117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2)</a:t>
            </a:r>
          </a:p>
        </p:txBody>
      </p: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41998" name="Picture 2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42200" y="2540000"/>
            <a:ext cx="8207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30"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89800" y="3033713"/>
            <a:ext cx="2286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31"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99463" y="3046413"/>
            <a:ext cx="23971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2"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762000"/>
            <a:ext cx="2895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2849FA0-4B1F-44C1-9BA3-672A1EFC02F9}" type="slidenum">
              <a:rPr lang="en-US" altLang="en-US" smtClean="0"/>
              <a:pPr/>
              <a:t>2</a:t>
            </a:fld>
            <a:endParaRPr lang="en-US" altLang="en-US"/>
          </a:p>
        </p:txBody>
      </p:sp>
    </p:spTree>
    <p:extLst>
      <p:ext uri="{BB962C8B-B14F-4D97-AF65-F5344CB8AC3E}">
        <p14:creationId xmlns:p14="http://schemas.microsoft.com/office/powerpoint/2010/main" val="3959954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2090738"/>
            <a:ext cx="2362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8"/>
          <p:cNvSpPr>
            <a:spLocks noGrp="1" noChangeArrowheads="1"/>
          </p:cNvSpPr>
          <p:nvPr>
            <p:ph type="title"/>
          </p:nvPr>
        </p:nvSpPr>
        <p:spPr>
          <a:xfrm>
            <a:off x="0" y="-76200"/>
            <a:ext cx="9144000" cy="914400"/>
          </a:xfrm>
        </p:spPr>
        <p:txBody>
          <a:bodyPr/>
          <a:lstStyle/>
          <a:p>
            <a:pPr eaLnBrk="1" hangingPunct="1"/>
            <a:r>
              <a:rPr lang="en-US" altLang="en-US" smtClean="0"/>
              <a:t>Biot-Savart Law</a:t>
            </a:r>
          </a:p>
        </p:txBody>
      </p:sp>
      <p:cxnSp>
        <p:nvCxnSpPr>
          <p:cNvPr id="22" name="Straight Connector 6"/>
          <p:cNvCxnSpPr>
            <a:cxnSpLocks noChangeShapeType="1"/>
          </p:cNvCxnSpPr>
          <p:nvPr/>
        </p:nvCxnSpPr>
        <p:spPr bwMode="auto">
          <a:xfrm>
            <a:off x="2540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5468938" y="2151063"/>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point charge</a:t>
            </a:r>
          </a:p>
        </p:txBody>
      </p:sp>
      <p:sp>
        <p:nvSpPr>
          <p:cNvPr id="29" name="TextBox 28"/>
          <p:cNvSpPr txBox="1"/>
          <p:nvPr/>
        </p:nvSpPr>
        <p:spPr>
          <a:xfrm>
            <a:off x="8755063" y="45894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19" name="Oval 18"/>
          <p:cNvSpPr>
            <a:spLocks noChangeAspect="1"/>
          </p:cNvSpPr>
          <p:nvPr/>
        </p:nvSpPr>
        <p:spPr bwMode="auto">
          <a:xfrm>
            <a:off x="838200" y="2405063"/>
            <a:ext cx="109538" cy="109537"/>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21" name="Straight Arrow Connector 20"/>
          <p:cNvCxnSpPr/>
          <p:nvPr/>
        </p:nvCxnSpPr>
        <p:spPr>
          <a:xfrm>
            <a:off x="957263" y="2463800"/>
            <a:ext cx="762000" cy="1588"/>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pic>
        <p:nvPicPr>
          <p:cNvPr id="45064" name="Picture 2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2513013"/>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3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150" y="2641600"/>
            <a:ext cx="139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n 31"/>
          <p:cNvSpPr>
            <a:spLocks noChangeArrowheads="1"/>
          </p:cNvSpPr>
          <p:nvPr/>
        </p:nvSpPr>
        <p:spPr bwMode="auto">
          <a:xfrm rot="5400000">
            <a:off x="1028700" y="4229100"/>
            <a:ext cx="533400" cy="914400"/>
          </a:xfrm>
          <a:prstGeom prst="can">
            <a:avLst>
              <a:gd name="adj" fmla="val 25000"/>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45067" name="Picture 3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572000"/>
            <a:ext cx="15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3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57800"/>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914400" y="5097463"/>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3400" y="6078538"/>
            <a:ext cx="1392238"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 length of this </a:t>
            </a:r>
          </a:p>
          <a:p>
            <a:pPr indent="228600">
              <a:defRPr/>
            </a:pPr>
            <a:r>
              <a:rPr lang="en-US" sz="1400">
                <a:solidFill>
                  <a:srgbClr val="0033CC"/>
                </a:solidFill>
                <a:latin typeface="+mj-lt"/>
                <a:ea typeface="+mn-ea"/>
              </a:rPr>
              <a:t>   chunk of wire</a:t>
            </a:r>
          </a:p>
        </p:txBody>
      </p:sp>
      <p:sp>
        <p:nvSpPr>
          <p:cNvPr id="41" name="TextBox 40"/>
          <p:cNvSpPr txBox="1"/>
          <p:nvPr/>
        </p:nvSpPr>
        <p:spPr>
          <a:xfrm>
            <a:off x="5562600" y="4224338"/>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current in a wire</a:t>
            </a:r>
          </a:p>
        </p:txBody>
      </p:sp>
      <p:pic>
        <p:nvPicPr>
          <p:cNvPr id="45072" name="Picture 4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4663" y="6078538"/>
            <a:ext cx="33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4840288" y="2455863"/>
            <a:ext cx="3465512" cy="1881187"/>
            <a:chOff x="4840288" y="2455863"/>
            <a:chExt cx="3465512" cy="1881187"/>
          </a:xfrm>
        </p:grpSpPr>
        <p:sp>
          <p:nvSpPr>
            <p:cNvPr id="49" name="TextBox 48"/>
            <p:cNvSpPr txBox="1"/>
            <p:nvPr/>
          </p:nvSpPr>
          <p:spPr bwMode="auto">
            <a:xfrm>
              <a:off x="5334000" y="3225800"/>
              <a:ext cx="2971800" cy="646113"/>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1800">
                  <a:solidFill>
                    <a:srgbClr val="0033CC"/>
                  </a:solidFill>
                  <a:latin typeface="+mj-lt"/>
                  <a:ea typeface="+mn-ea"/>
                </a:rPr>
                <a:t>That is how</a:t>
              </a:r>
            </a:p>
            <a:p>
              <a:pPr indent="228600">
                <a:defRPr/>
              </a:pPr>
              <a:r>
                <a:rPr lang="en-US" sz="1800">
                  <a:solidFill>
                    <a:srgbClr val="0033CC"/>
                  </a:solidFill>
                  <a:latin typeface="+mj-lt"/>
                  <a:ea typeface="+mn-ea"/>
                </a:rPr>
                <a:t>these are related</a:t>
              </a:r>
            </a:p>
          </p:txBody>
        </p:sp>
        <p:cxnSp>
          <p:nvCxnSpPr>
            <p:cNvPr id="53" name="Straight Arrow Connector 52"/>
            <p:cNvCxnSpPr>
              <a:cxnSpLocks noChangeShapeType="1"/>
            </p:cNvCxnSpPr>
            <p:nvPr/>
          </p:nvCxnSpPr>
          <p:spPr bwMode="auto">
            <a:xfrm rot="16200000" flipV="1">
              <a:off x="4702175" y="2593976"/>
              <a:ext cx="769937" cy="493712"/>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rot="5400000">
              <a:off x="4893469" y="3896519"/>
              <a:ext cx="450850" cy="430212"/>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5074" name="Group 2"/>
          <p:cNvGrpSpPr>
            <a:grpSpLocks/>
          </p:cNvGrpSpPr>
          <p:nvPr/>
        </p:nvGrpSpPr>
        <p:grpSpPr bwMode="auto">
          <a:xfrm>
            <a:off x="3179763" y="762000"/>
            <a:ext cx="2535237" cy="579438"/>
            <a:chOff x="5270500" y="52388"/>
            <a:chExt cx="2535238" cy="579437"/>
          </a:xfrm>
        </p:grpSpPr>
        <p:pic>
          <p:nvPicPr>
            <p:cNvPr id="45076" name="Picture 26"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0500" y="161925"/>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27"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53238" y="52388"/>
              <a:ext cx="952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a:cxnSpLocks noChangeShapeType="1"/>
            </p:cNvCxnSpPr>
            <p:nvPr/>
          </p:nvCxnSpPr>
          <p:spPr bwMode="auto">
            <a:xfrm>
              <a:off x="6053138" y="412750"/>
              <a:ext cx="609600" cy="1588"/>
            </a:xfrm>
            <a:prstGeom prst="straightConnector1">
              <a:avLst/>
            </a:prstGeom>
            <a:noFill/>
            <a:ln w="25400">
              <a:solidFill>
                <a:srgbClr val="CC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45075" name="Picture 29" descr="latex-image-1.tif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4310063"/>
            <a:ext cx="25844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2849FA0-4B1F-44C1-9BA3-672A1EFC02F9}" type="slidenum">
              <a:rPr lang="en-US" altLang="en-US" smtClean="0"/>
              <a:pPr/>
              <a:t>20</a:t>
            </a:fld>
            <a:endParaRPr lang="en-US" altLang="en-US"/>
          </a:p>
        </p:txBody>
      </p:sp>
    </p:spTree>
    <p:extLst>
      <p:ext uri="{BB962C8B-B14F-4D97-AF65-F5344CB8AC3E}">
        <p14:creationId xmlns:p14="http://schemas.microsoft.com/office/powerpoint/2010/main" val="3419971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bd0001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809875"/>
            <a:ext cx="14224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Group 4"/>
          <p:cNvGrpSpPr>
            <a:grpSpLocks/>
          </p:cNvGrpSpPr>
          <p:nvPr/>
        </p:nvGrpSpPr>
        <p:grpSpPr bwMode="auto">
          <a:xfrm>
            <a:off x="4419600" y="3657600"/>
            <a:ext cx="3962400" cy="2895600"/>
            <a:chOff x="2784" y="2304"/>
            <a:chExt cx="2496" cy="1824"/>
          </a:xfrm>
        </p:grpSpPr>
        <p:pic>
          <p:nvPicPr>
            <p:cNvPr id="47120" name="Picture 5" descr="Fig17-lookingAtTa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2304"/>
              <a:ext cx="2496" cy="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Line 6"/>
            <p:cNvSpPr>
              <a:spLocks noChangeShapeType="1"/>
            </p:cNvSpPr>
            <p:nvPr/>
          </p:nvSpPr>
          <p:spPr bwMode="auto">
            <a:xfrm flipV="1">
              <a:off x="3360" y="3504"/>
              <a:ext cx="48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2" name="Text Box 7"/>
            <p:cNvSpPr txBox="1">
              <a:spLocks noChangeArrowheads="1"/>
            </p:cNvSpPr>
            <p:nvPr/>
          </p:nvSpPr>
          <p:spPr bwMode="auto">
            <a:xfrm>
              <a:off x="2832" y="3840"/>
              <a:ext cx="10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charged tape</a:t>
              </a:r>
            </a:p>
          </p:txBody>
        </p:sp>
      </p:grpSp>
      <p:sp>
        <p:nvSpPr>
          <p:cNvPr id="47112" name="Rectangle 16"/>
          <p:cNvSpPr>
            <a:spLocks noGrp="1" noChangeArrowheads="1"/>
          </p:cNvSpPr>
          <p:nvPr>
            <p:ph type="title"/>
          </p:nvPr>
        </p:nvSpPr>
        <p:spPr>
          <a:xfrm>
            <a:off x="0" y="0"/>
            <a:ext cx="9144000" cy="914400"/>
          </a:xfrm>
        </p:spPr>
        <p:txBody>
          <a:bodyPr/>
          <a:lstStyle/>
          <a:p>
            <a:pPr eaLnBrk="1" hangingPunct="1"/>
            <a:r>
              <a:rPr lang="en-US" altLang="en-US" dirty="0" err="1" smtClean="0"/>
              <a:t>iClicker</a:t>
            </a:r>
            <a:r>
              <a:rPr lang="en-US" altLang="en-US" dirty="0" smtClean="0"/>
              <a:t> Question</a:t>
            </a:r>
          </a:p>
        </p:txBody>
      </p:sp>
      <p:cxnSp>
        <p:nvCxnSpPr>
          <p:cNvPr id="17" name="Straight Connector 6"/>
          <p:cNvCxnSpPr>
            <a:cxnSpLocks noChangeShapeType="1"/>
          </p:cNvCxnSpPr>
          <p:nvPr/>
        </p:nvCxnSpPr>
        <p:spPr bwMode="auto">
          <a:xfrm>
            <a:off x="0" y="1522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381000" y="2362200"/>
            <a:ext cx="1066800" cy="369332"/>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1800" dirty="0" smtClean="0">
                <a:latin typeface="+mj-lt"/>
              </a:rPr>
              <a:t>Jessie</a:t>
            </a:r>
            <a:endParaRPr lang="en-US" sz="1800" dirty="0">
              <a:latin typeface="+mj-lt"/>
            </a:endParaRPr>
          </a:p>
        </p:txBody>
      </p:sp>
      <p:sp>
        <p:nvSpPr>
          <p:cNvPr id="24" name="TextBox 23"/>
          <p:cNvSpPr txBox="1"/>
          <p:nvPr/>
        </p:nvSpPr>
        <p:spPr>
          <a:xfrm>
            <a:off x="6220388" y="3156466"/>
            <a:ext cx="1066800" cy="369332"/>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1800" dirty="0" smtClean="0">
                <a:latin typeface="+mj-lt"/>
              </a:rPr>
              <a:t>Bob</a:t>
            </a:r>
            <a:endParaRPr lang="en-US" sz="1800" dirty="0">
              <a:latin typeface="+mj-lt"/>
            </a:endParaRPr>
          </a:p>
        </p:txBody>
      </p:sp>
      <p:sp>
        <p:nvSpPr>
          <p:cNvPr id="7" name="TextBox 6"/>
          <p:cNvSpPr txBox="1"/>
          <p:nvPr/>
        </p:nvSpPr>
        <p:spPr>
          <a:xfrm>
            <a:off x="1600200" y="1524000"/>
            <a:ext cx="7010400" cy="3108543"/>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latin typeface="+mj-lt"/>
              </a:rPr>
              <a:t>Bob and his classmates are at rest w.r.t. a charged object on table. Jessie is running nearby.  Both of them measure the B field produced by the charged object. Which of the following is correct: </a:t>
            </a:r>
          </a:p>
          <a:p>
            <a:pPr indent="228600"/>
            <a:endParaRPr lang="en-US" sz="2000" dirty="0">
              <a:latin typeface="+mj-lt"/>
            </a:endParaRPr>
          </a:p>
          <a:p>
            <a:pPr marL="342900" indent="-342900">
              <a:buAutoNum type="alphaUcPeriod"/>
            </a:pPr>
            <a:r>
              <a:rPr lang="en-US" sz="2000" dirty="0" smtClean="0">
                <a:latin typeface="+mj-lt"/>
              </a:rPr>
              <a:t>B(Bob) = 0, B(Jessie) = 0</a:t>
            </a:r>
          </a:p>
          <a:p>
            <a:pPr marL="342900" indent="-342900">
              <a:buFontTx/>
              <a:buAutoNum type="alphaUcPeriod"/>
            </a:pPr>
            <a:r>
              <a:rPr lang="en-US" sz="2000" dirty="0" smtClean="0">
                <a:latin typeface="+mj-lt"/>
              </a:rPr>
              <a:t> </a:t>
            </a:r>
            <a:r>
              <a:rPr lang="en-US" sz="2000" dirty="0"/>
              <a:t>B(Bob) </a:t>
            </a:r>
            <a:r>
              <a:rPr lang="en-US" sz="2000" dirty="0" smtClean="0"/>
              <a:t>!= </a:t>
            </a:r>
            <a:r>
              <a:rPr lang="en-US" sz="2000" dirty="0"/>
              <a:t>0, B(Jessie) </a:t>
            </a:r>
            <a:r>
              <a:rPr lang="en-US" sz="2000" dirty="0" smtClean="0"/>
              <a:t>!= 0</a:t>
            </a:r>
          </a:p>
          <a:p>
            <a:pPr marL="342900" indent="-342900">
              <a:buFontTx/>
              <a:buAutoNum type="alphaUcPeriod"/>
            </a:pPr>
            <a:r>
              <a:rPr lang="en-US" sz="2000" dirty="0"/>
              <a:t>B(Bob) </a:t>
            </a:r>
            <a:r>
              <a:rPr lang="en-US" sz="2000" dirty="0" smtClean="0"/>
              <a:t>= </a:t>
            </a:r>
            <a:r>
              <a:rPr lang="en-US" sz="2000" dirty="0"/>
              <a:t>0, B(Jessie) != 0</a:t>
            </a:r>
          </a:p>
          <a:p>
            <a:pPr marL="342900" indent="-342900">
              <a:buFontTx/>
              <a:buAutoNum type="alphaUcPeriod"/>
            </a:pPr>
            <a:endParaRPr lang="en-US" sz="1800" dirty="0">
              <a:solidFill>
                <a:srgbClr val="CC0000"/>
              </a:solidFill>
            </a:endParaRPr>
          </a:p>
          <a:p>
            <a:pPr marL="342900" indent="-342900">
              <a:buAutoNum type="alphaUcPeriod"/>
            </a:pPr>
            <a:endParaRPr lang="en-US" sz="1800" dirty="0">
              <a:solidFill>
                <a:srgbClr val="CC0000"/>
              </a:solidFill>
              <a:latin typeface="+mj-lt"/>
            </a:endParaRPr>
          </a:p>
        </p:txBody>
      </p:sp>
      <p:sp>
        <p:nvSpPr>
          <p:cNvPr id="26" name="Rectangle 25"/>
          <p:cNvSpPr/>
          <p:nvPr/>
        </p:nvSpPr>
        <p:spPr bwMode="auto">
          <a:xfrm>
            <a:off x="-114300" y="1524000"/>
            <a:ext cx="9372600" cy="54102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02849FA0-4B1F-44C1-9BA3-672A1EFC02F9}" type="slidenum">
              <a:rPr lang="en-US" altLang="en-US" smtClean="0"/>
              <a:pPr/>
              <a:t>21</a:t>
            </a:fld>
            <a:endParaRPr lang="en-US" altLang="en-US"/>
          </a:p>
        </p:txBody>
      </p:sp>
    </p:spTree>
    <p:extLst>
      <p:ext uri="{BB962C8B-B14F-4D97-AF65-F5344CB8AC3E}">
        <p14:creationId xmlns:p14="http://schemas.microsoft.com/office/powerpoint/2010/main" val="414614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381000" y="1600200"/>
            <a:ext cx="5740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chemeClr val="accent2"/>
                </a:solidFill>
              </a:rPr>
              <a:t>Electric fields:</a:t>
            </a:r>
            <a:r>
              <a:rPr lang="en-US" altLang="en-US" dirty="0"/>
              <a:t> produced by charges</a:t>
            </a:r>
          </a:p>
          <a:p>
            <a:pPr eaLnBrk="1" hangingPunct="1"/>
            <a:endParaRPr lang="en-US" altLang="en-US" dirty="0"/>
          </a:p>
          <a:p>
            <a:pPr eaLnBrk="1" hangingPunct="1"/>
            <a:r>
              <a:rPr lang="en-US" altLang="en-US" dirty="0">
                <a:solidFill>
                  <a:schemeClr val="accent2"/>
                </a:solidFill>
              </a:rPr>
              <a:t>Magnetic fields:</a:t>
            </a:r>
            <a:r>
              <a:rPr lang="en-US" altLang="en-US" dirty="0"/>
              <a:t> produced by </a:t>
            </a:r>
            <a:r>
              <a:rPr lang="en-US" altLang="en-US" i="1" dirty="0"/>
              <a:t>moving</a:t>
            </a:r>
            <a:r>
              <a:rPr lang="en-US" altLang="en-US" dirty="0"/>
              <a:t> charges</a:t>
            </a:r>
          </a:p>
        </p:txBody>
      </p:sp>
      <p:pic>
        <p:nvPicPr>
          <p:cNvPr id="47106" name="Picture 3" descr="bd00017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2809875"/>
            <a:ext cx="14224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Group 4"/>
          <p:cNvGrpSpPr>
            <a:grpSpLocks/>
          </p:cNvGrpSpPr>
          <p:nvPr/>
        </p:nvGrpSpPr>
        <p:grpSpPr bwMode="auto">
          <a:xfrm>
            <a:off x="4419600" y="3657600"/>
            <a:ext cx="3962400" cy="2895600"/>
            <a:chOff x="2784" y="2304"/>
            <a:chExt cx="2496" cy="1824"/>
          </a:xfrm>
        </p:grpSpPr>
        <p:pic>
          <p:nvPicPr>
            <p:cNvPr id="47120" name="Picture 5" descr="Fig17-lookingAtTa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304"/>
              <a:ext cx="2496" cy="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Line 6"/>
            <p:cNvSpPr>
              <a:spLocks noChangeShapeType="1"/>
            </p:cNvSpPr>
            <p:nvPr/>
          </p:nvSpPr>
          <p:spPr bwMode="auto">
            <a:xfrm flipV="1">
              <a:off x="3360" y="3504"/>
              <a:ext cx="48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2" name="Text Box 7"/>
            <p:cNvSpPr txBox="1">
              <a:spLocks noChangeArrowheads="1"/>
            </p:cNvSpPr>
            <p:nvPr/>
          </p:nvSpPr>
          <p:spPr bwMode="auto">
            <a:xfrm>
              <a:off x="2832" y="3840"/>
              <a:ext cx="10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charged tape</a:t>
              </a:r>
            </a:p>
          </p:txBody>
        </p:sp>
      </p:grpSp>
      <p:grpSp>
        <p:nvGrpSpPr>
          <p:cNvPr id="47108" name="Group 8"/>
          <p:cNvGrpSpPr>
            <a:grpSpLocks/>
          </p:cNvGrpSpPr>
          <p:nvPr/>
        </p:nvGrpSpPr>
        <p:grpSpPr bwMode="auto">
          <a:xfrm>
            <a:off x="5842000" y="2400300"/>
            <a:ext cx="3238500" cy="1485900"/>
            <a:chOff x="3680" y="1512"/>
            <a:chExt cx="2040" cy="936"/>
          </a:xfrm>
        </p:grpSpPr>
        <p:sp>
          <p:nvSpPr>
            <p:cNvPr id="47118" name="Text Box 9"/>
            <p:cNvSpPr txBox="1">
              <a:spLocks noChangeArrowheads="1"/>
            </p:cNvSpPr>
            <p:nvPr/>
          </p:nvSpPr>
          <p:spPr bwMode="auto">
            <a:xfrm>
              <a:off x="3792" y="1776"/>
              <a:ext cx="16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Any magnetic field?</a:t>
              </a:r>
            </a:p>
          </p:txBody>
        </p:sp>
        <p:sp>
          <p:nvSpPr>
            <p:cNvPr id="47119" name="Freeform 10"/>
            <p:cNvSpPr>
              <a:spLocks/>
            </p:cNvSpPr>
            <p:nvPr/>
          </p:nvSpPr>
          <p:spPr bwMode="auto">
            <a:xfrm>
              <a:off x="3680" y="1512"/>
              <a:ext cx="2040" cy="936"/>
            </a:xfrm>
            <a:custGeom>
              <a:avLst/>
              <a:gdLst>
                <a:gd name="T0" fmla="*/ 496 w 2040"/>
                <a:gd name="T1" fmla="*/ 936 h 936"/>
                <a:gd name="T2" fmla="*/ 448 w 2040"/>
                <a:gd name="T3" fmla="*/ 792 h 936"/>
                <a:gd name="T4" fmla="*/ 304 w 2040"/>
                <a:gd name="T5" fmla="*/ 696 h 936"/>
                <a:gd name="T6" fmla="*/ 160 w 2040"/>
                <a:gd name="T7" fmla="*/ 648 h 936"/>
                <a:gd name="T8" fmla="*/ 16 w 2040"/>
                <a:gd name="T9" fmla="*/ 456 h 936"/>
                <a:gd name="T10" fmla="*/ 64 w 2040"/>
                <a:gd name="T11" fmla="*/ 216 h 936"/>
                <a:gd name="T12" fmla="*/ 352 w 2040"/>
                <a:gd name="T13" fmla="*/ 72 h 936"/>
                <a:gd name="T14" fmla="*/ 928 w 2040"/>
                <a:gd name="T15" fmla="*/ 72 h 936"/>
                <a:gd name="T16" fmla="*/ 1600 w 2040"/>
                <a:gd name="T17" fmla="*/ 24 h 936"/>
                <a:gd name="T18" fmla="*/ 1984 w 2040"/>
                <a:gd name="T19" fmla="*/ 216 h 936"/>
                <a:gd name="T20" fmla="*/ 1936 w 2040"/>
                <a:gd name="T21" fmla="*/ 552 h 936"/>
                <a:gd name="T22" fmla="*/ 1600 w 2040"/>
                <a:gd name="T23" fmla="*/ 648 h 936"/>
                <a:gd name="T24" fmla="*/ 1264 w 2040"/>
                <a:gd name="T25" fmla="*/ 648 h 936"/>
                <a:gd name="T26" fmla="*/ 832 w 2040"/>
                <a:gd name="T27" fmla="*/ 648 h 936"/>
                <a:gd name="T28" fmla="*/ 592 w 2040"/>
                <a:gd name="T29" fmla="*/ 696 h 936"/>
                <a:gd name="T30" fmla="*/ 496 w 2040"/>
                <a:gd name="T31" fmla="*/ 888 h 9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0"/>
                <a:gd name="T49" fmla="*/ 0 h 936"/>
                <a:gd name="T50" fmla="*/ 2040 w 2040"/>
                <a:gd name="T51" fmla="*/ 936 h 9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0" h="936">
                  <a:moveTo>
                    <a:pt x="496" y="936"/>
                  </a:moveTo>
                  <a:cubicBezTo>
                    <a:pt x="488" y="884"/>
                    <a:pt x="480" y="832"/>
                    <a:pt x="448" y="792"/>
                  </a:cubicBezTo>
                  <a:cubicBezTo>
                    <a:pt x="416" y="752"/>
                    <a:pt x="352" y="720"/>
                    <a:pt x="304" y="696"/>
                  </a:cubicBezTo>
                  <a:cubicBezTo>
                    <a:pt x="256" y="672"/>
                    <a:pt x="208" y="688"/>
                    <a:pt x="160" y="648"/>
                  </a:cubicBezTo>
                  <a:cubicBezTo>
                    <a:pt x="112" y="608"/>
                    <a:pt x="32" y="528"/>
                    <a:pt x="16" y="456"/>
                  </a:cubicBezTo>
                  <a:cubicBezTo>
                    <a:pt x="0" y="384"/>
                    <a:pt x="8" y="280"/>
                    <a:pt x="64" y="216"/>
                  </a:cubicBezTo>
                  <a:cubicBezTo>
                    <a:pt x="120" y="152"/>
                    <a:pt x="208" y="96"/>
                    <a:pt x="352" y="72"/>
                  </a:cubicBezTo>
                  <a:cubicBezTo>
                    <a:pt x="496" y="48"/>
                    <a:pt x="720" y="80"/>
                    <a:pt x="928" y="72"/>
                  </a:cubicBezTo>
                  <a:cubicBezTo>
                    <a:pt x="1136" y="64"/>
                    <a:pt x="1424" y="0"/>
                    <a:pt x="1600" y="24"/>
                  </a:cubicBezTo>
                  <a:cubicBezTo>
                    <a:pt x="1776" y="48"/>
                    <a:pt x="1928" y="128"/>
                    <a:pt x="1984" y="216"/>
                  </a:cubicBezTo>
                  <a:cubicBezTo>
                    <a:pt x="2040" y="304"/>
                    <a:pt x="2000" y="480"/>
                    <a:pt x="1936" y="552"/>
                  </a:cubicBezTo>
                  <a:cubicBezTo>
                    <a:pt x="1872" y="624"/>
                    <a:pt x="1712" y="632"/>
                    <a:pt x="1600" y="648"/>
                  </a:cubicBezTo>
                  <a:cubicBezTo>
                    <a:pt x="1488" y="664"/>
                    <a:pt x="1392" y="648"/>
                    <a:pt x="1264" y="648"/>
                  </a:cubicBezTo>
                  <a:cubicBezTo>
                    <a:pt x="1136" y="648"/>
                    <a:pt x="944" y="640"/>
                    <a:pt x="832" y="648"/>
                  </a:cubicBezTo>
                  <a:cubicBezTo>
                    <a:pt x="720" y="656"/>
                    <a:pt x="648" y="656"/>
                    <a:pt x="592" y="696"/>
                  </a:cubicBezTo>
                  <a:cubicBezTo>
                    <a:pt x="536" y="736"/>
                    <a:pt x="516" y="812"/>
                    <a:pt x="496" y="88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109" name="Group 11"/>
          <p:cNvGrpSpPr>
            <a:grpSpLocks/>
          </p:cNvGrpSpPr>
          <p:nvPr/>
        </p:nvGrpSpPr>
        <p:grpSpPr bwMode="auto">
          <a:xfrm>
            <a:off x="3543300" y="2844800"/>
            <a:ext cx="2324100" cy="1193800"/>
            <a:chOff x="2232" y="1792"/>
            <a:chExt cx="1464" cy="752"/>
          </a:xfrm>
        </p:grpSpPr>
        <p:graphicFrame>
          <p:nvGraphicFramePr>
            <p:cNvPr id="47116" name="Object 3"/>
            <p:cNvGraphicFramePr>
              <a:graphicFrameLocks noChangeAspect="1"/>
            </p:cNvGraphicFramePr>
            <p:nvPr/>
          </p:nvGraphicFramePr>
          <p:xfrm>
            <a:off x="2400" y="1968"/>
            <a:ext cx="1152" cy="402"/>
          </p:xfrm>
          <a:graphic>
            <a:graphicData uri="http://schemas.openxmlformats.org/presentationml/2006/ole">
              <mc:AlternateContent xmlns:mc="http://schemas.openxmlformats.org/markup-compatibility/2006">
                <mc:Choice xmlns:v="urn:schemas-microsoft-com:vml" Requires="v">
                  <p:oleObj spid="_x0000_s78862" name="Equation" r:id="rId6" imgW="1130300" imgH="393700" progId="Equation.3">
                    <p:embed/>
                  </p:oleObj>
                </mc:Choice>
                <mc:Fallback>
                  <p:oleObj name="Equation" r:id="rId6" imgW="11303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1968"/>
                          <a:ext cx="1152" cy="40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7" name="Freeform 13"/>
            <p:cNvSpPr>
              <a:spLocks/>
            </p:cNvSpPr>
            <p:nvPr/>
          </p:nvSpPr>
          <p:spPr bwMode="auto">
            <a:xfrm>
              <a:off x="2232" y="1792"/>
              <a:ext cx="1464" cy="752"/>
            </a:xfrm>
            <a:custGeom>
              <a:avLst/>
              <a:gdLst>
                <a:gd name="T0" fmla="*/ 1464 w 1464"/>
                <a:gd name="T1" fmla="*/ 752 h 752"/>
                <a:gd name="T2" fmla="*/ 1320 w 1464"/>
                <a:gd name="T3" fmla="*/ 656 h 752"/>
                <a:gd name="T4" fmla="*/ 984 w 1464"/>
                <a:gd name="T5" fmla="*/ 608 h 752"/>
                <a:gd name="T6" fmla="*/ 552 w 1464"/>
                <a:gd name="T7" fmla="*/ 656 h 752"/>
                <a:gd name="T8" fmla="*/ 120 w 1464"/>
                <a:gd name="T9" fmla="*/ 560 h 752"/>
                <a:gd name="T10" fmla="*/ 24 w 1464"/>
                <a:gd name="T11" fmla="*/ 272 h 752"/>
                <a:gd name="T12" fmla="*/ 264 w 1464"/>
                <a:gd name="T13" fmla="*/ 32 h 752"/>
                <a:gd name="T14" fmla="*/ 792 w 1464"/>
                <a:gd name="T15" fmla="*/ 80 h 752"/>
                <a:gd name="T16" fmla="*/ 1128 w 1464"/>
                <a:gd name="T17" fmla="*/ 80 h 752"/>
                <a:gd name="T18" fmla="*/ 1416 w 1464"/>
                <a:gd name="T19" fmla="*/ 272 h 752"/>
                <a:gd name="T20" fmla="*/ 1320 w 1464"/>
                <a:gd name="T21" fmla="*/ 464 h 752"/>
                <a:gd name="T22" fmla="*/ 1320 w 1464"/>
                <a:gd name="T23" fmla="*/ 560 h 752"/>
                <a:gd name="T24" fmla="*/ 1416 w 1464"/>
                <a:gd name="T25" fmla="*/ 704 h 7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4"/>
                <a:gd name="T40" fmla="*/ 0 h 752"/>
                <a:gd name="T41" fmla="*/ 1464 w 1464"/>
                <a:gd name="T42" fmla="*/ 752 h 7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4" h="752">
                  <a:moveTo>
                    <a:pt x="1464" y="752"/>
                  </a:moveTo>
                  <a:cubicBezTo>
                    <a:pt x="1432" y="716"/>
                    <a:pt x="1400" y="680"/>
                    <a:pt x="1320" y="656"/>
                  </a:cubicBezTo>
                  <a:cubicBezTo>
                    <a:pt x="1240" y="632"/>
                    <a:pt x="1112" y="608"/>
                    <a:pt x="984" y="608"/>
                  </a:cubicBezTo>
                  <a:cubicBezTo>
                    <a:pt x="856" y="608"/>
                    <a:pt x="696" y="664"/>
                    <a:pt x="552" y="656"/>
                  </a:cubicBezTo>
                  <a:cubicBezTo>
                    <a:pt x="408" y="648"/>
                    <a:pt x="208" y="624"/>
                    <a:pt x="120" y="560"/>
                  </a:cubicBezTo>
                  <a:cubicBezTo>
                    <a:pt x="32" y="496"/>
                    <a:pt x="0" y="360"/>
                    <a:pt x="24" y="272"/>
                  </a:cubicBezTo>
                  <a:cubicBezTo>
                    <a:pt x="48" y="184"/>
                    <a:pt x="136" y="64"/>
                    <a:pt x="264" y="32"/>
                  </a:cubicBezTo>
                  <a:cubicBezTo>
                    <a:pt x="392" y="0"/>
                    <a:pt x="648" y="72"/>
                    <a:pt x="792" y="80"/>
                  </a:cubicBezTo>
                  <a:cubicBezTo>
                    <a:pt x="936" y="88"/>
                    <a:pt x="1024" y="48"/>
                    <a:pt x="1128" y="80"/>
                  </a:cubicBezTo>
                  <a:cubicBezTo>
                    <a:pt x="1232" y="112"/>
                    <a:pt x="1384" y="208"/>
                    <a:pt x="1416" y="272"/>
                  </a:cubicBezTo>
                  <a:cubicBezTo>
                    <a:pt x="1448" y="336"/>
                    <a:pt x="1336" y="416"/>
                    <a:pt x="1320" y="464"/>
                  </a:cubicBezTo>
                  <a:cubicBezTo>
                    <a:pt x="1304" y="512"/>
                    <a:pt x="1304" y="520"/>
                    <a:pt x="1320" y="560"/>
                  </a:cubicBezTo>
                  <a:cubicBezTo>
                    <a:pt x="1336" y="600"/>
                    <a:pt x="1376" y="652"/>
                    <a:pt x="1416" y="7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7110" name="Picture 14" descr="Fig17"/>
          <p:cNvPicPr>
            <a:picLocks noChangeAspect="1" noChangeArrowheads="1"/>
          </p:cNvPicPr>
          <p:nvPr/>
        </p:nvPicPr>
        <p:blipFill>
          <a:blip r:embed="rId8">
            <a:extLst>
              <a:ext uri="{28A0092B-C50C-407E-A947-70E740481C1C}">
                <a14:useLocalDpi xmlns:a14="http://schemas.microsoft.com/office/drawing/2010/main" val="0"/>
              </a:ext>
            </a:extLst>
          </a:blip>
          <a:srcRect l="31267" t="64687" r="24869" b="883"/>
          <a:stretch>
            <a:fillRect/>
          </a:stretch>
        </p:blipFill>
        <p:spPr bwMode="auto">
          <a:xfrm>
            <a:off x="661988" y="4117975"/>
            <a:ext cx="11049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11" name="Object 2"/>
          <p:cNvGraphicFramePr>
            <a:graphicFrameLocks noChangeAspect="1"/>
          </p:cNvGraphicFramePr>
          <p:nvPr/>
        </p:nvGraphicFramePr>
        <p:xfrm>
          <a:off x="1420813" y="4300538"/>
          <a:ext cx="2273300" cy="793750"/>
        </p:xfrm>
        <a:graphic>
          <a:graphicData uri="http://schemas.openxmlformats.org/presentationml/2006/ole">
            <mc:AlternateContent xmlns:mc="http://schemas.openxmlformats.org/markup-compatibility/2006">
              <mc:Choice xmlns:v="urn:schemas-microsoft-com:vml" Requires="v">
                <p:oleObj spid="_x0000_s78863" name="Equation" r:id="rId9" imgW="1130300" imgH="393700" progId="Equation.3">
                  <p:embed/>
                </p:oleObj>
              </mc:Choice>
              <mc:Fallback>
                <p:oleObj name="Equation" r:id="rId9" imgW="11303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0813" y="4300538"/>
                        <a:ext cx="22733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2" name="Rectangle 16"/>
          <p:cNvSpPr>
            <a:spLocks noGrp="1" noChangeArrowheads="1"/>
          </p:cNvSpPr>
          <p:nvPr>
            <p:ph type="title"/>
          </p:nvPr>
        </p:nvSpPr>
        <p:spPr>
          <a:xfrm>
            <a:off x="0" y="0"/>
            <a:ext cx="9144000" cy="914400"/>
          </a:xfrm>
        </p:spPr>
        <p:txBody>
          <a:bodyPr/>
          <a:lstStyle/>
          <a:p>
            <a:pPr eaLnBrk="1" hangingPunct="1"/>
            <a:r>
              <a:rPr lang="en-US" altLang="en-US" dirty="0" err="1" smtClean="0"/>
              <a:t>iClicker</a:t>
            </a:r>
            <a:r>
              <a:rPr lang="en-US" altLang="en-US" dirty="0" smtClean="0"/>
              <a:t> Question</a:t>
            </a:r>
          </a:p>
        </p:txBody>
      </p:sp>
      <p:cxnSp>
        <p:nvCxnSpPr>
          <p:cNvPr id="17" name="Straight Connector 6"/>
          <p:cNvCxnSpPr>
            <a:cxnSpLocks noChangeShapeType="1"/>
          </p:cNvCxnSpPr>
          <p:nvPr/>
        </p:nvCxnSpPr>
        <p:spPr bwMode="auto">
          <a:xfrm>
            <a:off x="0" y="1522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TextBox 1"/>
          <p:cNvSpPr txBox="1"/>
          <p:nvPr/>
        </p:nvSpPr>
        <p:spPr>
          <a:xfrm>
            <a:off x="3176588" y="914400"/>
            <a:ext cx="5129212"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33CC"/>
                </a:solidFill>
                <a:latin typeface="+mj-lt"/>
                <a:ea typeface="ＭＳ Ｐゴシック" charset="0"/>
                <a:cs typeface="ＭＳ Ｐゴシック" charset="0"/>
              </a:rPr>
              <a:t>Biot-Savart Law is an Approximation</a:t>
            </a:r>
          </a:p>
        </p:txBody>
      </p:sp>
      <p:pic>
        <p:nvPicPr>
          <p:cNvPr id="47115" name="Picture 2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806450"/>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76200" y="806450"/>
            <a:ext cx="9372600" cy="589915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4" name="Slide Number Placeholder 3"/>
          <p:cNvSpPr>
            <a:spLocks noGrp="1"/>
          </p:cNvSpPr>
          <p:nvPr>
            <p:ph type="sldNum" sz="quarter" idx="12"/>
          </p:nvPr>
        </p:nvSpPr>
        <p:spPr/>
        <p:txBody>
          <a:bodyPr/>
          <a:lstStyle/>
          <a:p>
            <a:fld id="{02849FA0-4B1F-44C1-9BA3-672A1EFC02F9}" type="slidenum">
              <a:rPr lang="en-US" altLang="en-US" smtClean="0"/>
              <a:pPr/>
              <a:t>22</a:t>
            </a:fld>
            <a:endParaRPr lang="en-US" altLang="en-US"/>
          </a:p>
        </p:txBody>
      </p:sp>
    </p:spTree>
    <p:extLst>
      <p:ext uri="{BB962C8B-B14F-4D97-AF65-F5344CB8AC3E}">
        <p14:creationId xmlns:p14="http://schemas.microsoft.com/office/powerpoint/2010/main" val="324854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2"/>
          <p:cNvGraphicFramePr>
            <a:graphicFrameLocks noChangeAspect="1"/>
          </p:cNvGraphicFramePr>
          <p:nvPr/>
        </p:nvGraphicFramePr>
        <p:xfrm>
          <a:off x="2911475" y="1370013"/>
          <a:ext cx="2651125" cy="1160462"/>
        </p:xfrm>
        <a:graphic>
          <a:graphicData uri="http://schemas.openxmlformats.org/presentationml/2006/ole">
            <mc:AlternateContent xmlns:mc="http://schemas.openxmlformats.org/markup-compatibility/2006">
              <mc:Choice xmlns:v="urn:schemas-microsoft-com:vml" Requires="v">
                <p:oleObj spid="_x0000_s79880" name="Equation" r:id="rId4" imgW="901700" imgH="393700" progId="Equation.DSMT4">
                  <p:embed/>
                </p:oleObj>
              </mc:Choice>
              <mc:Fallback>
                <p:oleObj name="Equation" r:id="rId4" imgW="9017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475" y="1370013"/>
                        <a:ext cx="2651125" cy="11604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4" name="Text Box 3"/>
          <p:cNvSpPr txBox="1">
            <a:spLocks noChangeArrowheads="1"/>
          </p:cNvSpPr>
          <p:nvPr/>
        </p:nvSpPr>
        <p:spPr bwMode="auto">
          <a:xfrm>
            <a:off x="685800" y="2835275"/>
            <a:ext cx="7651750" cy="822325"/>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Must use the velocities of the charges as you observe them in</a:t>
            </a:r>
          </a:p>
          <a:p>
            <a:pPr eaLnBrk="1" hangingPunct="1"/>
            <a:r>
              <a:rPr lang="en-US" altLang="en-US" i="1"/>
              <a:t> </a:t>
            </a:r>
            <a:r>
              <a:rPr lang="en-US" altLang="en-US" i="1">
                <a:solidFill>
                  <a:schemeClr val="accent2"/>
                </a:solidFill>
              </a:rPr>
              <a:t>your reference frame</a:t>
            </a:r>
            <a:r>
              <a:rPr lang="en-US" altLang="en-US" i="1"/>
              <a:t>!</a:t>
            </a:r>
          </a:p>
        </p:txBody>
      </p:sp>
      <p:sp>
        <p:nvSpPr>
          <p:cNvPr id="49155" name="Text Box 4"/>
          <p:cNvSpPr txBox="1">
            <a:spLocks noChangeArrowheads="1"/>
          </p:cNvSpPr>
          <p:nvPr/>
        </p:nvSpPr>
        <p:spPr bwMode="auto">
          <a:xfrm>
            <a:off x="381000" y="4156075"/>
            <a:ext cx="8016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There is a deep connection between </a:t>
            </a:r>
          </a:p>
          <a:p>
            <a:pPr eaLnBrk="1" hangingPunct="1"/>
            <a:r>
              <a:rPr lang="en-US" altLang="en-US">
                <a:solidFill>
                  <a:srgbClr val="FF0000"/>
                </a:solidFill>
              </a:rPr>
              <a:t>Electric Field E and Magnetic Field B.</a:t>
            </a:r>
          </a:p>
          <a:p>
            <a:pPr eaLnBrk="1" hangingPunct="1"/>
            <a:r>
              <a:rPr lang="en-US" altLang="en-US">
                <a:solidFill>
                  <a:srgbClr val="FF0000"/>
                </a:solidFill>
              </a:rPr>
              <a:t>Einstein</a:t>
            </a:r>
            <a:r>
              <a:rPr lang="ja-JP" altLang="en-US">
                <a:solidFill>
                  <a:srgbClr val="FF0000"/>
                </a:solidFill>
              </a:rPr>
              <a:t>’</a:t>
            </a:r>
            <a:r>
              <a:rPr lang="en-US" altLang="ja-JP">
                <a:solidFill>
                  <a:srgbClr val="FF0000"/>
                </a:solidFill>
              </a:rPr>
              <a:t>s special theory of relativity!</a:t>
            </a:r>
            <a:endParaRPr lang="en-US" altLang="en-US"/>
          </a:p>
        </p:txBody>
      </p:sp>
      <p:grpSp>
        <p:nvGrpSpPr>
          <p:cNvPr id="49156" name="Group 5"/>
          <p:cNvGrpSpPr>
            <a:grpSpLocks/>
          </p:cNvGrpSpPr>
          <p:nvPr/>
        </p:nvGrpSpPr>
        <p:grpSpPr bwMode="auto">
          <a:xfrm>
            <a:off x="4343400" y="1463675"/>
            <a:ext cx="609600" cy="1371600"/>
            <a:chOff x="2736" y="768"/>
            <a:chExt cx="384" cy="864"/>
          </a:xfrm>
        </p:grpSpPr>
        <p:sp>
          <p:nvSpPr>
            <p:cNvPr id="49160" name="Oval 6"/>
            <p:cNvSpPr>
              <a:spLocks noChangeArrowheads="1"/>
            </p:cNvSpPr>
            <p:nvPr/>
          </p:nvSpPr>
          <p:spPr bwMode="auto">
            <a:xfrm>
              <a:off x="2880" y="768"/>
              <a:ext cx="240" cy="240"/>
            </a:xfrm>
            <a:prstGeom prst="ellipse">
              <a:avLst/>
            </a:prstGeom>
            <a:solidFill>
              <a:srgbClr val="F6F63F">
                <a:alpha val="21960"/>
              </a:srgbClr>
            </a:solidFill>
            <a:ln w="9525">
              <a:solidFill>
                <a:srgbClr val="FF0000"/>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9161" name="Line 7"/>
            <p:cNvSpPr>
              <a:spLocks noChangeShapeType="1"/>
            </p:cNvSpPr>
            <p:nvPr/>
          </p:nvSpPr>
          <p:spPr bwMode="auto">
            <a:xfrm flipV="1">
              <a:off x="2736" y="1008"/>
              <a:ext cx="240" cy="62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9157" name="Rectangle 8"/>
          <p:cNvSpPr>
            <a:spLocks noGrp="1" noChangeArrowheads="1"/>
          </p:cNvSpPr>
          <p:nvPr>
            <p:ph type="title"/>
          </p:nvPr>
        </p:nvSpPr>
        <p:spPr>
          <a:xfrm>
            <a:off x="0" y="0"/>
            <a:ext cx="9144000" cy="914400"/>
          </a:xfrm>
        </p:spPr>
        <p:txBody>
          <a:bodyPr/>
          <a:lstStyle/>
          <a:p>
            <a:pPr eaLnBrk="1" hangingPunct="1"/>
            <a:r>
              <a:rPr lang="en-US" altLang="en-US" smtClean="0"/>
              <a:t>Frame of Reference</a:t>
            </a:r>
          </a:p>
        </p:txBody>
      </p:sp>
      <p:cxnSp>
        <p:nvCxnSpPr>
          <p:cNvPr id="9" name="Straight Connector 6"/>
          <p:cNvCxnSpPr>
            <a:cxnSpLocks noChangeShapeType="1"/>
          </p:cNvCxnSpPr>
          <p:nvPr/>
        </p:nvCxnSpPr>
        <p:spPr bwMode="auto">
          <a:xfrm>
            <a:off x="0" y="1065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02849FA0-4B1F-44C1-9BA3-672A1EFC02F9}" type="slidenum">
              <a:rPr lang="en-US" altLang="en-US" smtClean="0"/>
              <a:pPr/>
              <a:t>23</a:t>
            </a:fld>
            <a:endParaRPr lang="en-US" altLang="en-US"/>
          </a:p>
        </p:txBody>
      </p:sp>
    </p:spTree>
    <p:extLst>
      <p:ext uri="{BB962C8B-B14F-4D97-AF65-F5344CB8AC3E}">
        <p14:creationId xmlns:p14="http://schemas.microsoft.com/office/powerpoint/2010/main" val="1175948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685800" y="1676400"/>
            <a:ext cx="809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If we suddenly change the current in a wire: </a:t>
            </a:r>
          </a:p>
          <a:p>
            <a:pPr eaLnBrk="1" hangingPunct="1"/>
            <a:r>
              <a:rPr lang="en-US" altLang="en-US">
                <a:solidFill>
                  <a:schemeClr val="accent2"/>
                </a:solidFill>
              </a:rPr>
              <a:t>Magnetic field will not change instantaneously.</a:t>
            </a:r>
            <a:endParaRPr lang="en-US" altLang="en-US"/>
          </a:p>
        </p:txBody>
      </p:sp>
      <p:sp>
        <p:nvSpPr>
          <p:cNvPr id="51202" name="Text Box 3"/>
          <p:cNvSpPr txBox="1">
            <a:spLocks noChangeArrowheads="1"/>
          </p:cNvSpPr>
          <p:nvPr/>
        </p:nvSpPr>
        <p:spPr bwMode="auto">
          <a:xfrm>
            <a:off x="685800" y="3048000"/>
            <a:ext cx="792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Electron and positron collide: </a:t>
            </a:r>
            <a:br>
              <a:rPr lang="en-US" altLang="en-US"/>
            </a:br>
            <a:r>
              <a:rPr lang="en-US" altLang="en-US">
                <a:solidFill>
                  <a:schemeClr val="accent2"/>
                </a:solidFill>
              </a:rPr>
              <a:t>Produce both electric and magnetic field, these fields exist even after annihilation.</a:t>
            </a:r>
            <a:endParaRPr lang="en-US" altLang="en-US"/>
          </a:p>
        </p:txBody>
      </p:sp>
      <p:sp>
        <p:nvSpPr>
          <p:cNvPr id="51203" name="Text Box 4"/>
          <p:cNvSpPr txBox="1">
            <a:spLocks noChangeArrowheads="1"/>
          </p:cNvSpPr>
          <p:nvPr/>
        </p:nvSpPr>
        <p:spPr bwMode="auto">
          <a:xfrm>
            <a:off x="685800" y="4267200"/>
            <a:ext cx="4538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Changes propagate at speed of light</a:t>
            </a:r>
            <a:endParaRPr lang="en-US" altLang="en-US"/>
          </a:p>
        </p:txBody>
      </p:sp>
      <p:grpSp>
        <p:nvGrpSpPr>
          <p:cNvPr id="2" name="Group 1"/>
          <p:cNvGrpSpPr>
            <a:grpSpLocks/>
          </p:cNvGrpSpPr>
          <p:nvPr/>
        </p:nvGrpSpPr>
        <p:grpSpPr bwMode="auto">
          <a:xfrm>
            <a:off x="990600" y="5299075"/>
            <a:ext cx="7277100" cy="904875"/>
            <a:chOff x="990600" y="5299075"/>
            <a:chExt cx="7277100" cy="904875"/>
          </a:xfrm>
        </p:grpSpPr>
        <p:graphicFrame>
          <p:nvGraphicFramePr>
            <p:cNvPr id="51209" name="Object 2"/>
            <p:cNvGraphicFramePr>
              <a:graphicFrameLocks noChangeAspect="1"/>
            </p:cNvGraphicFramePr>
            <p:nvPr/>
          </p:nvGraphicFramePr>
          <p:xfrm>
            <a:off x="990600" y="5410200"/>
            <a:ext cx="1812925" cy="793750"/>
          </p:xfrm>
          <a:graphic>
            <a:graphicData uri="http://schemas.openxmlformats.org/presentationml/2006/ole">
              <mc:AlternateContent xmlns:mc="http://schemas.openxmlformats.org/markup-compatibility/2006">
                <mc:Choice xmlns:v="urn:schemas-microsoft-com:vml" Requires="v">
                  <p:oleObj spid="_x0000_s80904" name="Equation" r:id="rId4" imgW="901700" imgH="393700" progId="Equation.3">
                    <p:embed/>
                  </p:oleObj>
                </mc:Choice>
                <mc:Fallback>
                  <p:oleObj name="Equation" r:id="rId4" imgW="9017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1812925"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10" name="Text Box 6"/>
            <p:cNvSpPr txBox="1">
              <a:spLocks noChangeArrowheads="1"/>
            </p:cNvSpPr>
            <p:nvPr/>
          </p:nvSpPr>
          <p:spPr bwMode="auto">
            <a:xfrm>
              <a:off x="3032125" y="5299075"/>
              <a:ext cx="523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Why is there no time in Biot-Savart law?</a:t>
              </a:r>
              <a:endParaRPr lang="en-US" altLang="en-US"/>
            </a:p>
            <a:p>
              <a:pPr eaLnBrk="1" hangingPunct="1"/>
              <a:r>
                <a:rPr lang="en-US" altLang="en-US">
                  <a:sym typeface="Wingdings" pitchFamily="2" charset="2"/>
                </a:rPr>
                <a:t> We assume s</a:t>
              </a:r>
              <a:r>
                <a:rPr lang="en-US" altLang="en-US"/>
                <a:t>peed of charges is small</a:t>
              </a:r>
            </a:p>
          </p:txBody>
        </p:sp>
      </p:grpSp>
      <p:sp>
        <p:nvSpPr>
          <p:cNvPr id="51205" name="Rectangle 7"/>
          <p:cNvSpPr>
            <a:spLocks noGrp="1" noChangeArrowheads="1"/>
          </p:cNvSpPr>
          <p:nvPr>
            <p:ph type="title"/>
          </p:nvPr>
        </p:nvSpPr>
        <p:spPr>
          <a:xfrm>
            <a:off x="0" y="-76200"/>
            <a:ext cx="9144000" cy="914400"/>
          </a:xfrm>
        </p:spPr>
        <p:txBody>
          <a:bodyPr/>
          <a:lstStyle/>
          <a:p>
            <a:pPr eaLnBrk="1" hangingPunct="1"/>
            <a:r>
              <a:rPr lang="en-US" altLang="en-US" smtClean="0"/>
              <a:t>Problem #2:  Retardation</a:t>
            </a:r>
          </a:p>
        </p:txBody>
      </p:sp>
      <p:cxnSp>
        <p:nvCxnSpPr>
          <p:cNvPr id="8" name="Straight Connector 6"/>
          <p:cNvCxnSpPr>
            <a:cxnSpLocks noChangeShapeType="1"/>
          </p:cNvCxnSpPr>
          <p:nvPr/>
        </p:nvCxnSpPr>
        <p:spPr bwMode="auto">
          <a:xfrm>
            <a:off x="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9" name="TextBox 8"/>
          <p:cNvSpPr txBox="1"/>
          <p:nvPr/>
        </p:nvSpPr>
        <p:spPr>
          <a:xfrm>
            <a:off x="3176588" y="914400"/>
            <a:ext cx="5129212"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33CC"/>
                </a:solidFill>
                <a:latin typeface="+mj-lt"/>
                <a:ea typeface="ＭＳ Ｐゴシック" charset="0"/>
                <a:cs typeface="ＭＳ Ｐゴシック" charset="0"/>
              </a:rPr>
              <a:t>Biot-Savart Law is an Approximation</a:t>
            </a:r>
          </a:p>
        </p:txBody>
      </p:sp>
      <p:pic>
        <p:nvPicPr>
          <p:cNvPr id="51208" name="Picture 2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806450"/>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2849FA0-4B1F-44C1-9BA3-672A1EFC02F9}" type="slidenum">
              <a:rPr lang="en-US" altLang="en-US" smtClean="0"/>
              <a:pPr/>
              <a:t>24</a:t>
            </a:fld>
            <a:endParaRPr lang="en-US" altLang="en-US"/>
          </a:p>
        </p:txBody>
      </p:sp>
    </p:spTree>
    <p:extLst>
      <p:ext uri="{BB962C8B-B14F-4D97-AF65-F5344CB8AC3E}">
        <p14:creationId xmlns:p14="http://schemas.microsoft.com/office/powerpoint/2010/main" val="2582733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76200"/>
            <a:ext cx="9144000" cy="914400"/>
          </a:xfrm>
        </p:spPr>
        <p:txBody>
          <a:bodyPr/>
          <a:lstStyle/>
          <a:p>
            <a:r>
              <a:rPr lang="en-US" altLang="en-US" smtClean="0"/>
              <a:t>Magnetic Field of a Straight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5603"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4" name="Group 60"/>
          <p:cNvGrpSpPr>
            <a:grpSpLocks/>
          </p:cNvGrpSpPr>
          <p:nvPr/>
        </p:nvGrpSpPr>
        <p:grpSpPr bwMode="auto">
          <a:xfrm>
            <a:off x="6697663" y="804863"/>
            <a:ext cx="2260600" cy="592137"/>
            <a:chOff x="3386668" y="5867400"/>
            <a:chExt cx="2599266" cy="679823"/>
          </a:xfrm>
        </p:grpSpPr>
        <p:pic>
          <p:nvPicPr>
            <p:cNvPr id="25634" name="Picture 5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5448" y="5867400"/>
              <a:ext cx="1640486" cy="67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5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6668" y="6096003"/>
              <a:ext cx="825500" cy="22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5" name="Picture 5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65200"/>
            <a:ext cx="9191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7638" y="957263"/>
            <a:ext cx="1647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828800"/>
            <a:ext cx="2136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6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854200"/>
            <a:ext cx="1828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895600"/>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bwMode="auto">
          <a:xfrm>
            <a:off x="6553200" y="3048000"/>
            <a:ext cx="2112963" cy="8318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600">
                <a:solidFill>
                  <a:srgbClr val="CC0000"/>
                </a:solidFill>
                <a:latin typeface="+mj-lt"/>
                <a:ea typeface="+mn-ea"/>
              </a:rPr>
              <a:t>Observation point x </a:t>
            </a:r>
          </a:p>
          <a:p>
            <a:pPr indent="228600">
              <a:defRPr/>
            </a:pPr>
            <a:r>
              <a:rPr lang="en-US" sz="1600">
                <a:solidFill>
                  <a:srgbClr val="CC0000"/>
                </a:solidFill>
                <a:latin typeface="+mj-lt"/>
                <a:ea typeface="+mn-ea"/>
              </a:rPr>
              <a:t>does not change</a:t>
            </a:r>
          </a:p>
          <a:p>
            <a:pPr indent="228600">
              <a:defRPr/>
            </a:pPr>
            <a:r>
              <a:rPr lang="en-US" sz="1600">
                <a:solidFill>
                  <a:srgbClr val="CC0000"/>
                </a:solidFill>
                <a:latin typeface="+mj-lt"/>
                <a:ea typeface="+mn-ea"/>
              </a:rPr>
              <a:t>during the integration</a:t>
            </a:r>
          </a:p>
        </p:txBody>
      </p:sp>
      <p:sp>
        <p:nvSpPr>
          <p:cNvPr id="74" name="Rectangle 73"/>
          <p:cNvSpPr/>
          <p:nvPr/>
        </p:nvSpPr>
        <p:spPr bwMode="auto">
          <a:xfrm>
            <a:off x="6781800" y="3048000"/>
            <a:ext cx="2209800" cy="838200"/>
          </a:xfrm>
          <a:prstGeom prst="rect">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sz="1600">
              <a:solidFill>
                <a:srgbClr val="FFFFFF"/>
              </a:solidFill>
            </a:endParaRPr>
          </a:p>
        </p:txBody>
      </p:sp>
      <p:sp>
        <p:nvSpPr>
          <p:cNvPr id="77" name="Freeform 76"/>
          <p:cNvSpPr/>
          <p:nvPr/>
        </p:nvSpPr>
        <p:spPr bwMode="auto">
          <a:xfrm>
            <a:off x="6375400" y="3497263"/>
            <a:ext cx="406400" cy="482600"/>
          </a:xfrm>
          <a:custGeom>
            <a:avLst/>
            <a:gdLst>
              <a:gd name="connsiteX0" fmla="*/ 406400 w 406400"/>
              <a:gd name="connsiteY0" fmla="*/ 0 h 482600"/>
              <a:gd name="connsiteX1" fmla="*/ 118533 w 406400"/>
              <a:gd name="connsiteY1" fmla="*/ 127000 h 482600"/>
              <a:gd name="connsiteX2" fmla="*/ 0 w 406400"/>
              <a:gd name="connsiteY2" fmla="*/ 482600 h 482600"/>
            </a:gdLst>
            <a:ahLst/>
            <a:cxnLst>
              <a:cxn ang="0">
                <a:pos x="connsiteX0" y="connsiteY0"/>
              </a:cxn>
              <a:cxn ang="0">
                <a:pos x="connsiteX1" y="connsiteY1"/>
              </a:cxn>
              <a:cxn ang="0">
                <a:pos x="connsiteX2" y="connsiteY2"/>
              </a:cxn>
            </a:cxnLst>
            <a:rect l="l" t="t" r="r" b="b"/>
            <a:pathLst>
              <a:path w="406400" h="482600">
                <a:moveTo>
                  <a:pt x="406400" y="0"/>
                </a:moveTo>
                <a:cubicBezTo>
                  <a:pt x="296333" y="23283"/>
                  <a:pt x="186266" y="46567"/>
                  <a:pt x="118533" y="127000"/>
                </a:cubicBezTo>
                <a:cubicBezTo>
                  <a:pt x="50800" y="207433"/>
                  <a:pt x="25400" y="345016"/>
                  <a:pt x="0" y="482600"/>
                </a:cubicBezTo>
              </a:path>
            </a:pathLst>
          </a:cu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25613" name="Group 47"/>
          <p:cNvGrpSpPr>
            <a:grpSpLocks/>
          </p:cNvGrpSpPr>
          <p:nvPr/>
        </p:nvGrpSpPr>
        <p:grpSpPr bwMode="auto">
          <a:xfrm>
            <a:off x="155575" y="1676400"/>
            <a:ext cx="2968625" cy="2936875"/>
            <a:chOff x="155575" y="1676400"/>
            <a:chExt cx="2968625" cy="2936875"/>
          </a:xfrm>
        </p:grpSpPr>
        <p:pic>
          <p:nvPicPr>
            <p:cNvPr id="25625"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1676400"/>
              <a:ext cx="296862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bwMode="auto">
            <a:xfrm>
              <a:off x="762000" y="2225675"/>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5627" name="Picture 33"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6440" y="2352040"/>
              <a:ext cx="254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bwMode="auto">
            <a:xfrm>
              <a:off x="847725" y="2514600"/>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5629" name="Picture 3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7432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bwMode="auto">
            <a:xfrm>
              <a:off x="882650" y="3124200"/>
              <a:ext cx="228600" cy="381000"/>
            </a:xfrm>
            <a:prstGeom prst="rect">
              <a:avLst/>
            </a:prstGeom>
            <a:solidFill>
              <a:srgbClr val="CFD3D6"/>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cxnSp>
          <p:nvCxnSpPr>
            <p:cNvPr id="41" name="Straight Connector 40"/>
            <p:cNvCxnSpPr/>
            <p:nvPr/>
          </p:nvCxnSpPr>
          <p:spPr>
            <a:xfrm rot="5400000" flipH="1" flipV="1">
              <a:off x="1219200" y="2895600"/>
              <a:ext cx="381000" cy="381000"/>
            </a:xfrm>
            <a:prstGeom prst="line">
              <a:avLst/>
            </a:prstGeom>
            <a:ln w="12700" cap="flat" cmpd="sng" algn="ctr">
              <a:solidFill>
                <a:schemeClr val="bg1">
                  <a:lumMod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bwMode="auto">
            <a:xfrm>
              <a:off x="1924050" y="2482850"/>
              <a:ext cx="8382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5633" name="Picture 44"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2634343"/>
              <a:ext cx="914400" cy="18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1155700" y="1639888"/>
            <a:ext cx="2120900"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Calculate B in the </a:t>
            </a:r>
          </a:p>
          <a:p>
            <a:pPr indent="228600">
              <a:defRPr/>
            </a:pPr>
            <a:r>
              <a:rPr lang="en-US" sz="1800" b="1">
                <a:solidFill>
                  <a:srgbClr val="0033CC"/>
                </a:solidFill>
                <a:latin typeface="+mj-lt"/>
                <a:ea typeface="+mn-ea"/>
              </a:rPr>
              <a:t>bisecting plane</a:t>
            </a:r>
          </a:p>
        </p:txBody>
      </p:sp>
      <p:pic>
        <p:nvPicPr>
          <p:cNvPr id="25615" name="Picture 71"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0338" y="3949700"/>
            <a:ext cx="4559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376363" y="4910138"/>
            <a:ext cx="6873875" cy="1490662"/>
            <a:chOff x="1376363" y="4910138"/>
            <a:chExt cx="6873875" cy="1490662"/>
          </a:xfrm>
        </p:grpSpPr>
        <p:grpSp>
          <p:nvGrpSpPr>
            <p:cNvPr id="25617" name="Group 24"/>
            <p:cNvGrpSpPr>
              <a:grpSpLocks/>
            </p:cNvGrpSpPr>
            <p:nvPr/>
          </p:nvGrpSpPr>
          <p:grpSpPr bwMode="auto">
            <a:xfrm>
              <a:off x="1376363" y="4910138"/>
              <a:ext cx="2205016" cy="381143"/>
              <a:chOff x="2900363" y="4953000"/>
              <a:chExt cx="2205037" cy="381000"/>
            </a:xfrm>
          </p:grpSpPr>
          <p:sp>
            <p:nvSpPr>
              <p:cNvPr id="22" name="TextBox 21"/>
              <p:cNvSpPr txBox="1"/>
              <p:nvPr/>
            </p:nvSpPr>
            <p:spPr bwMode="auto">
              <a:xfrm>
                <a:off x="2900363" y="4953000"/>
                <a:ext cx="1987569" cy="33801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600">
                    <a:solidFill>
                      <a:srgbClr val="CC0000"/>
                    </a:solidFill>
                    <a:latin typeface="+mj-lt"/>
                    <a:ea typeface="+mn-ea"/>
                  </a:rPr>
                  <a:t>Look up the integral</a:t>
                </a:r>
              </a:p>
            </p:txBody>
          </p:sp>
          <p:sp>
            <p:nvSpPr>
              <p:cNvPr id="23" name="Rectangle 22"/>
              <p:cNvSpPr/>
              <p:nvPr/>
            </p:nvSpPr>
            <p:spPr bwMode="auto">
              <a:xfrm>
                <a:off x="3128965" y="4953000"/>
                <a:ext cx="1976456" cy="380857"/>
              </a:xfrm>
              <a:prstGeom prst="rect">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sz="1600">
                  <a:solidFill>
                    <a:srgbClr val="FFFFFF"/>
                  </a:solidFill>
                </a:endParaRPr>
              </a:p>
            </p:txBody>
          </p:sp>
        </p:grpSp>
        <p:sp>
          <p:nvSpPr>
            <p:cNvPr id="28" name="Freeform 27"/>
            <p:cNvSpPr/>
            <p:nvPr/>
          </p:nvSpPr>
          <p:spPr bwMode="auto">
            <a:xfrm>
              <a:off x="3581400" y="5080000"/>
              <a:ext cx="517525" cy="439738"/>
            </a:xfrm>
            <a:custGeom>
              <a:avLst/>
              <a:gdLst>
                <a:gd name="connsiteX0" fmla="*/ 0 w 517878"/>
                <a:gd name="connsiteY0" fmla="*/ 0 h 677334"/>
                <a:gd name="connsiteX1" fmla="*/ 431800 w 517878"/>
                <a:gd name="connsiteY1" fmla="*/ 118534 h 677334"/>
                <a:gd name="connsiteX2" fmla="*/ 516467 w 517878"/>
                <a:gd name="connsiteY2" fmla="*/ 677334 h 677334"/>
              </a:gdLst>
              <a:ahLst/>
              <a:cxnLst>
                <a:cxn ang="0">
                  <a:pos x="connsiteX0" y="connsiteY0"/>
                </a:cxn>
                <a:cxn ang="0">
                  <a:pos x="connsiteX1" y="connsiteY1"/>
                </a:cxn>
                <a:cxn ang="0">
                  <a:pos x="connsiteX2" y="connsiteY2"/>
                </a:cxn>
              </a:cxnLst>
              <a:rect l="l" t="t" r="r" b="b"/>
              <a:pathLst>
                <a:path w="517878" h="677334">
                  <a:moveTo>
                    <a:pt x="0" y="0"/>
                  </a:moveTo>
                  <a:cubicBezTo>
                    <a:pt x="172861" y="2822"/>
                    <a:pt x="345722" y="5645"/>
                    <a:pt x="431800" y="118534"/>
                  </a:cubicBezTo>
                  <a:cubicBezTo>
                    <a:pt x="517878" y="231423"/>
                    <a:pt x="517172" y="454378"/>
                    <a:pt x="516467" y="677334"/>
                  </a:cubicBezTo>
                </a:path>
              </a:pathLst>
            </a:cu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0" name="Rectangle 29"/>
            <p:cNvSpPr/>
            <p:nvPr/>
          </p:nvSpPr>
          <p:spPr bwMode="auto">
            <a:xfrm>
              <a:off x="2971800" y="5562600"/>
              <a:ext cx="3835400" cy="838200"/>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1" name="TextBox 30"/>
            <p:cNvSpPr txBox="1"/>
            <p:nvPr/>
          </p:nvSpPr>
          <p:spPr bwMode="auto">
            <a:xfrm>
              <a:off x="6629400" y="5595938"/>
              <a:ext cx="1620838"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B of a Long</a:t>
              </a:r>
            </a:p>
            <a:p>
              <a:pPr indent="228600">
                <a:defRPr/>
              </a:pPr>
              <a:r>
                <a:rPr lang="en-US" sz="1800" b="1">
                  <a:solidFill>
                    <a:srgbClr val="CC0000"/>
                  </a:solidFill>
                  <a:latin typeface="+mj-lt"/>
                  <a:ea typeface="+mn-ea"/>
                </a:rPr>
                <a:t>Straight Wire</a:t>
              </a:r>
            </a:p>
          </p:txBody>
        </p:sp>
        <p:sp>
          <p:nvSpPr>
            <p:cNvPr id="29" name="Rectangle 28"/>
            <p:cNvSpPr/>
            <p:nvPr/>
          </p:nvSpPr>
          <p:spPr bwMode="auto">
            <a:xfrm>
              <a:off x="3733800" y="5692775"/>
              <a:ext cx="3048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5622" name="Picture 1"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111500" y="5631917"/>
              <a:ext cx="3545072" cy="73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5188AD61-E247-43B9-9742-2E6206232262}"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76200"/>
            <a:ext cx="9144000" cy="914400"/>
          </a:xfrm>
        </p:spPr>
        <p:txBody>
          <a:bodyPr/>
          <a:lstStyle/>
          <a:p>
            <a:r>
              <a:rPr lang="en-US" altLang="en-US" smtClean="0"/>
              <a:t>Magnetic Field of a Straight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TextBox 6"/>
          <p:cNvSpPr txBox="1"/>
          <p:nvPr/>
        </p:nvSpPr>
        <p:spPr>
          <a:xfrm>
            <a:off x="5410200" y="801688"/>
            <a:ext cx="1865313"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B in the </a:t>
            </a:r>
          </a:p>
          <a:p>
            <a:pPr indent="228600">
              <a:defRPr/>
            </a:pPr>
            <a:r>
              <a:rPr lang="en-US" sz="1800" b="1">
                <a:solidFill>
                  <a:srgbClr val="0033CC"/>
                </a:solidFill>
                <a:latin typeface="+mj-lt"/>
                <a:ea typeface="+mn-ea"/>
              </a:rPr>
              <a:t>bisecting plane</a:t>
            </a:r>
          </a:p>
        </p:txBody>
      </p:sp>
      <p:sp>
        <p:nvSpPr>
          <p:cNvPr id="40" name="TextBox 39"/>
          <p:cNvSpPr txBox="1"/>
          <p:nvPr/>
        </p:nvSpPr>
        <p:spPr>
          <a:xfrm>
            <a:off x="2868613" y="1981200"/>
            <a:ext cx="323850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Which direction does B point?</a:t>
            </a:r>
          </a:p>
        </p:txBody>
      </p:sp>
      <p:sp>
        <p:nvSpPr>
          <p:cNvPr id="89" name="TextBox 88"/>
          <p:cNvSpPr txBox="1"/>
          <p:nvPr/>
        </p:nvSpPr>
        <p:spPr>
          <a:xfrm>
            <a:off x="2819400" y="4038600"/>
            <a:ext cx="467042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Will the y axis look different from the x axis?</a:t>
            </a:r>
          </a:p>
        </p:txBody>
      </p:sp>
      <p:grpSp>
        <p:nvGrpSpPr>
          <p:cNvPr id="8" name="Group 44"/>
          <p:cNvGrpSpPr>
            <a:grpSpLocks/>
          </p:cNvGrpSpPr>
          <p:nvPr/>
        </p:nvGrpSpPr>
        <p:grpSpPr bwMode="auto">
          <a:xfrm>
            <a:off x="2514600" y="4495800"/>
            <a:ext cx="5562600" cy="2163763"/>
            <a:chOff x="2514600" y="4495800"/>
            <a:chExt cx="5562669" cy="2163128"/>
          </a:xfrm>
        </p:grpSpPr>
        <p:sp>
          <p:nvSpPr>
            <p:cNvPr id="80" name="Rectangle 79"/>
            <p:cNvSpPr/>
            <p:nvPr/>
          </p:nvSpPr>
          <p:spPr bwMode="auto">
            <a:xfrm>
              <a:off x="2514600" y="5257576"/>
              <a:ext cx="4114851" cy="1295020"/>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6654" name="TextBox 80"/>
            <p:cNvSpPr txBox="1">
              <a:spLocks noChangeArrowheads="1"/>
            </p:cNvSpPr>
            <p:nvPr/>
          </p:nvSpPr>
          <p:spPr bwMode="auto">
            <a:xfrm>
              <a:off x="6456292" y="5181600"/>
              <a:ext cx="16209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solidFill>
                    <a:srgbClr val="CC0000"/>
                  </a:solidFill>
                  <a:latin typeface="Arial" pitchFamily="34" charset="0"/>
                </a:rPr>
                <a:t>B of a Long</a:t>
              </a:r>
            </a:p>
            <a:p>
              <a:pPr eaLnBrk="1" hangingPunct="1"/>
              <a:r>
                <a:rPr lang="en-US" altLang="en-US" sz="1800" b="1">
                  <a:solidFill>
                    <a:srgbClr val="CC0000"/>
                  </a:solidFill>
                  <a:latin typeface="Arial" pitchFamily="34" charset="0"/>
                </a:rPr>
                <a:t>Straight Wire</a:t>
              </a:r>
            </a:p>
            <a:p>
              <a:pPr eaLnBrk="1" hangingPunct="1"/>
              <a:endParaRPr lang="en-US" altLang="en-US" sz="1800" b="1">
                <a:solidFill>
                  <a:srgbClr val="CC0000"/>
                </a:solidFill>
                <a:latin typeface="Arial" pitchFamily="34" charset="0"/>
              </a:endParaRPr>
            </a:p>
            <a:p>
              <a:pPr eaLnBrk="1" hangingPunct="1"/>
              <a:r>
                <a:rPr lang="en-US" altLang="en-US" sz="1800">
                  <a:solidFill>
                    <a:srgbClr val="CC0000"/>
                  </a:solidFill>
                  <a:latin typeface="Arial" pitchFamily="34" charset="0"/>
                </a:rPr>
                <a:t>(Cylindrical </a:t>
              </a:r>
            </a:p>
            <a:p>
              <a:pPr eaLnBrk="1" hangingPunct="1"/>
              <a:r>
                <a:rPr lang="en-US" altLang="en-US" sz="1800">
                  <a:solidFill>
                    <a:srgbClr val="CC0000"/>
                  </a:solidFill>
                  <a:latin typeface="Arial" pitchFamily="34" charset="0"/>
                </a:rPr>
                <a:t>Coordinates)</a:t>
              </a:r>
              <a:endParaRPr lang="en-US" altLang="en-US" sz="1800" b="1">
                <a:solidFill>
                  <a:srgbClr val="CC0000"/>
                </a:solidFill>
                <a:latin typeface="Arial" pitchFamily="34" charset="0"/>
              </a:endParaRPr>
            </a:p>
          </p:txBody>
        </p:sp>
        <p:sp>
          <p:nvSpPr>
            <p:cNvPr id="26655" name="TextBox 89"/>
            <p:cNvSpPr txBox="1">
              <a:spLocks noChangeArrowheads="1"/>
            </p:cNvSpPr>
            <p:nvPr/>
          </p:nvSpPr>
          <p:spPr bwMode="auto">
            <a:xfrm>
              <a:off x="3429011" y="4495800"/>
              <a:ext cx="285277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33CC"/>
                  </a:solidFill>
                  <a:latin typeface="Arial" pitchFamily="34" charset="0"/>
                </a:rPr>
                <a:t>No, so we can trade x </a:t>
              </a:r>
              <a:r>
                <a:rPr lang="en-US" altLang="en-US" sz="1800">
                  <a:solidFill>
                    <a:srgbClr val="0033CC"/>
                  </a:solidFill>
                  <a:latin typeface="Arial" pitchFamily="34" charset="0"/>
                  <a:sym typeface="Wingdings" pitchFamily="2" charset="2"/>
                </a:rPr>
                <a:t> r</a:t>
              </a:r>
              <a:endParaRPr lang="en-US" altLang="en-US" sz="1800">
                <a:solidFill>
                  <a:srgbClr val="0033CC"/>
                </a:solidFill>
                <a:latin typeface="Arial" pitchFamily="34" charset="0"/>
              </a:endParaRPr>
            </a:p>
          </p:txBody>
        </p:sp>
        <p:pic>
          <p:nvPicPr>
            <p:cNvPr id="26656" name="Picture 42"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486400"/>
              <a:ext cx="3695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1" name="Picture 41"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717550"/>
            <a:ext cx="35448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198100" y="3441700"/>
            <a:ext cx="184150" cy="369888"/>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sz="1800">
              <a:solidFill>
                <a:srgbClr val="CC0000"/>
              </a:solidFill>
              <a:latin typeface="Arial" pitchFamily="34" charset="0"/>
            </a:endParaRPr>
          </a:p>
        </p:txBody>
      </p:sp>
      <p:grpSp>
        <p:nvGrpSpPr>
          <p:cNvPr id="13" name="Group 12"/>
          <p:cNvGrpSpPr>
            <a:grpSpLocks/>
          </p:cNvGrpSpPr>
          <p:nvPr/>
        </p:nvGrpSpPr>
        <p:grpSpPr bwMode="auto">
          <a:xfrm>
            <a:off x="368300" y="1646238"/>
            <a:ext cx="6716713" cy="3571875"/>
            <a:chOff x="368234" y="1646238"/>
            <a:chExt cx="6716779" cy="3572093"/>
          </a:xfrm>
        </p:grpSpPr>
        <p:grpSp>
          <p:nvGrpSpPr>
            <p:cNvPr id="26634" name="Group 5"/>
            <p:cNvGrpSpPr>
              <a:grpSpLocks/>
            </p:cNvGrpSpPr>
            <p:nvPr/>
          </p:nvGrpSpPr>
          <p:grpSpPr bwMode="auto">
            <a:xfrm>
              <a:off x="368234" y="1646238"/>
              <a:ext cx="6716779" cy="2743200"/>
              <a:chOff x="368234" y="1646238"/>
              <a:chExt cx="6716779" cy="2743200"/>
            </a:xfrm>
          </p:grpSpPr>
          <p:grpSp>
            <p:nvGrpSpPr>
              <p:cNvPr id="26638" name="Group 4"/>
              <p:cNvGrpSpPr>
                <a:grpSpLocks/>
              </p:cNvGrpSpPr>
              <p:nvPr/>
            </p:nvGrpSpPr>
            <p:grpSpPr bwMode="auto">
              <a:xfrm>
                <a:off x="368234" y="1646238"/>
                <a:ext cx="6716779" cy="2743200"/>
                <a:chOff x="368234" y="1646238"/>
                <a:chExt cx="6716779" cy="2743200"/>
              </a:xfrm>
            </p:grpSpPr>
            <p:sp>
              <p:nvSpPr>
                <p:cNvPr id="26640" name="TextBox 41"/>
                <p:cNvSpPr txBox="1">
                  <a:spLocks noChangeArrowheads="1"/>
                </p:cNvSpPr>
                <p:nvPr/>
              </p:nvSpPr>
              <p:spPr bwMode="auto">
                <a:xfrm>
                  <a:off x="3429000" y="2362200"/>
                  <a:ext cx="36560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33CC"/>
                      </a:solidFill>
                      <a:latin typeface="Arial" pitchFamily="34" charset="0"/>
                      <a:sym typeface="Wingdings" pitchFamily="2" charset="2"/>
                    </a:rPr>
                    <a:t> Always along concentric circles</a:t>
                  </a:r>
                </a:p>
                <a:p>
                  <a:pPr eaLnBrk="1" hangingPunct="1"/>
                  <a:r>
                    <a:rPr lang="en-US" altLang="en-US" sz="1800">
                      <a:solidFill>
                        <a:srgbClr val="0033CC"/>
                      </a:solidFill>
                      <a:latin typeface="Arial" pitchFamily="34" charset="0"/>
                      <a:sym typeface="Wingdings" pitchFamily="2" charset="2"/>
                    </a:rPr>
                    <a:t>    </a:t>
                  </a:r>
                </a:p>
                <a:p>
                  <a:pPr eaLnBrk="1" hangingPunct="1"/>
                  <a:r>
                    <a:rPr lang="en-US" altLang="en-US" sz="1800">
                      <a:solidFill>
                        <a:srgbClr val="0033CC"/>
                      </a:solidFill>
                      <a:latin typeface="Arial" pitchFamily="34" charset="0"/>
                      <a:sym typeface="Wingdings" pitchFamily="2" charset="2"/>
                    </a:rPr>
                    <a:t>In cylindrical coordinates, </a:t>
                  </a:r>
                </a:p>
                <a:p>
                  <a:pPr eaLnBrk="1" hangingPunct="1"/>
                  <a:r>
                    <a:rPr lang="en-US" altLang="en-US" sz="1800">
                      <a:solidFill>
                        <a:srgbClr val="0033CC"/>
                      </a:solidFill>
                      <a:latin typeface="Arial" pitchFamily="34" charset="0"/>
                      <a:sym typeface="Wingdings" pitchFamily="2" charset="2"/>
                    </a:rPr>
                    <a:t>it points in the "     " direction</a:t>
                  </a:r>
                </a:p>
                <a:p>
                  <a:pPr eaLnBrk="1" hangingPunct="1"/>
                  <a:r>
                    <a:rPr lang="en-US" altLang="en-US" sz="1800">
                      <a:solidFill>
                        <a:srgbClr val="0033CC"/>
                      </a:solidFill>
                      <a:latin typeface="Arial" pitchFamily="34" charset="0"/>
                      <a:sym typeface="Wingdings" pitchFamily="2" charset="2"/>
                    </a:rPr>
                    <a:t>	</a:t>
                  </a:r>
                  <a:endParaRPr lang="en-US" altLang="en-US" sz="1800">
                    <a:solidFill>
                      <a:srgbClr val="0033CC"/>
                    </a:solidFill>
                    <a:latin typeface="Arial" pitchFamily="34" charset="0"/>
                  </a:endParaRPr>
                </a:p>
              </p:txBody>
            </p:sp>
            <p:grpSp>
              <p:nvGrpSpPr>
                <p:cNvPr id="26641" name="Group 85"/>
                <p:cNvGrpSpPr>
                  <a:grpSpLocks/>
                </p:cNvGrpSpPr>
                <p:nvPr/>
              </p:nvGrpSpPr>
              <p:grpSpPr bwMode="auto">
                <a:xfrm>
                  <a:off x="368234" y="1646238"/>
                  <a:ext cx="1600266" cy="2743200"/>
                  <a:chOff x="7351484" y="1676400"/>
                  <a:chExt cx="1600200" cy="2743200"/>
                </a:xfrm>
              </p:grpSpPr>
              <p:cxnSp>
                <p:nvCxnSpPr>
                  <p:cNvPr id="55" name="Straight Arrow Connector 54"/>
                  <p:cNvCxnSpPr>
                    <a:cxnSpLocks noChangeShapeType="1"/>
                  </p:cNvCxnSpPr>
                  <p:nvPr/>
                </p:nvCxnSpPr>
                <p:spPr bwMode="auto">
                  <a:xfrm rot="10800000">
                    <a:off x="7924613" y="2819400"/>
                    <a:ext cx="228591" cy="1588"/>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 name="Straight Arrow Connector 71"/>
                  <p:cNvCxnSpPr>
                    <a:cxnSpLocks noChangeShapeType="1"/>
                  </p:cNvCxnSpPr>
                  <p:nvPr/>
                </p:nvCxnSpPr>
                <p:spPr bwMode="auto">
                  <a:xfrm>
                    <a:off x="8165903" y="3338513"/>
                    <a:ext cx="228591" cy="1587"/>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p:nvPr/>
                </p:nvCxnSpPr>
                <p:spPr>
                  <a:xfrm rot="5400000">
                    <a:off x="6934994" y="3199606"/>
                    <a:ext cx="2438400" cy="1588"/>
                  </a:xfrm>
                  <a:prstGeom prst="line">
                    <a:avLst/>
                  </a:prstGeom>
                  <a:ln w="76200" cmpd="sng">
                    <a:gradFill flip="none" rotWithShape="1">
                      <a:gsLst>
                        <a:gs pos="0">
                          <a:srgbClr val="3366FF"/>
                        </a:gs>
                        <a:gs pos="100000">
                          <a:srgbClr val="3366FF"/>
                        </a:gs>
                        <a:gs pos="50000">
                          <a:srgbClr val="A2CDFF"/>
                        </a:gs>
                      </a:gsLst>
                      <a:lin ang="16200000" scaled="0"/>
                      <a:tileRect/>
                    </a:gradFill>
                  </a:ln>
                </p:spPr>
                <p:style>
                  <a:lnRef idx="2">
                    <a:schemeClr val="accent1"/>
                  </a:lnRef>
                  <a:fillRef idx="0">
                    <a:schemeClr val="accent1"/>
                  </a:fillRef>
                  <a:effectRef idx="1">
                    <a:schemeClr val="accent1"/>
                  </a:effectRef>
                  <a:fontRef idx="minor">
                    <a:schemeClr val="tx1"/>
                  </a:fontRef>
                </p:style>
              </p:cxnSp>
              <p:sp>
                <p:nvSpPr>
                  <p:cNvPr id="48" name="Oval 47"/>
                  <p:cNvSpPr/>
                  <p:nvPr/>
                </p:nvSpPr>
                <p:spPr bwMode="auto">
                  <a:xfrm>
                    <a:off x="7351484" y="2819470"/>
                    <a:ext cx="1600150" cy="533432"/>
                  </a:xfrm>
                  <a:prstGeom prst="ellipse">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49" name="Oval 48"/>
                  <p:cNvSpPr>
                    <a:spLocks/>
                  </p:cNvSpPr>
                  <p:nvPr/>
                </p:nvSpPr>
                <p:spPr bwMode="auto">
                  <a:xfrm>
                    <a:off x="7543566" y="2919488"/>
                    <a:ext cx="1236623" cy="327045"/>
                  </a:xfrm>
                  <a:prstGeom prst="ellipse">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50" name="Oval 49"/>
                  <p:cNvSpPr>
                    <a:spLocks/>
                  </p:cNvSpPr>
                  <p:nvPr/>
                </p:nvSpPr>
                <p:spPr bwMode="auto">
                  <a:xfrm>
                    <a:off x="7784858" y="3027444"/>
                    <a:ext cx="749277" cy="106369"/>
                  </a:xfrm>
                  <a:prstGeom prst="ellipse">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cxnSp>
                <p:nvCxnSpPr>
                  <p:cNvPr id="52" name="Straight Arrow Connector 51"/>
                  <p:cNvCxnSpPr>
                    <a:cxnSpLocks noChangeShapeType="1"/>
                  </p:cNvCxnSpPr>
                  <p:nvPr/>
                </p:nvCxnSpPr>
                <p:spPr bwMode="auto">
                  <a:xfrm rot="5400000" flipH="1" flipV="1">
                    <a:off x="7955561" y="1866106"/>
                    <a:ext cx="381000" cy="1587"/>
                  </a:xfrm>
                  <a:prstGeom prst="straightConnector1">
                    <a:avLst/>
                  </a:prstGeom>
                  <a:noFill/>
                  <a:ln w="2857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3" name="TextBox 52"/>
                  <p:cNvSpPr txBox="1"/>
                  <p:nvPr/>
                </p:nvSpPr>
                <p:spPr>
                  <a:xfrm>
                    <a:off x="8000752" y="1752605"/>
                    <a:ext cx="434961" cy="64615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D3AD"/>
                        </a:solidFill>
                        <a:latin typeface="+mn-lt"/>
                        <a:ea typeface="+mn-ea"/>
                      </a:rPr>
                      <a:t>I</a:t>
                    </a:r>
                  </a:p>
                </p:txBody>
              </p:sp>
              <p:cxnSp>
                <p:nvCxnSpPr>
                  <p:cNvPr id="62" name="Straight Connector 61"/>
                  <p:cNvCxnSpPr/>
                  <p:nvPr/>
                </p:nvCxnSpPr>
                <p:spPr>
                  <a:xfrm rot="5400000">
                    <a:off x="7620794" y="2513806"/>
                    <a:ext cx="1066800" cy="1588"/>
                  </a:xfrm>
                  <a:prstGeom prst="line">
                    <a:avLst/>
                  </a:prstGeom>
                  <a:ln w="76200" cmpd="sng">
                    <a:gradFill flip="none" rotWithShape="1">
                      <a:gsLst>
                        <a:gs pos="0">
                          <a:srgbClr val="3366FF"/>
                        </a:gs>
                        <a:gs pos="100000">
                          <a:srgbClr val="3366FF"/>
                        </a:gs>
                        <a:gs pos="50000">
                          <a:srgbClr val="A2CDFF"/>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cxnSpLocks noChangeShapeType="1"/>
                  </p:cNvCxnSpPr>
                  <p:nvPr/>
                </p:nvCxnSpPr>
                <p:spPr bwMode="auto">
                  <a:xfrm rot="10800000" flipV="1">
                    <a:off x="7924613" y="3017838"/>
                    <a:ext cx="165093" cy="30162"/>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5" name="Straight Arrow Connector 74"/>
                  <p:cNvCxnSpPr>
                    <a:cxnSpLocks noChangeShapeType="1"/>
                  </p:cNvCxnSpPr>
                  <p:nvPr/>
                </p:nvCxnSpPr>
                <p:spPr bwMode="auto">
                  <a:xfrm flipV="1">
                    <a:off x="8229401" y="3111500"/>
                    <a:ext cx="165093" cy="30163"/>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pic>
            <p:nvPicPr>
              <p:cNvPr id="26639" name="Picture 8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5353" y="3190993"/>
                <a:ext cx="13970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399984" y="4572179"/>
              <a:ext cx="1428764" cy="646152"/>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1800">
                  <a:latin typeface="+mj-lt"/>
                  <a:ea typeface="ＭＳ Ｐゴシック" charset="0"/>
                  <a:cs typeface="ＭＳ Ｐゴシック" charset="0"/>
                </a:rPr>
                <a:t>Cylindrical </a:t>
              </a:r>
            </a:p>
            <a:p>
              <a:pPr indent="228600" algn="ctr">
                <a:defRPr/>
              </a:pPr>
              <a:r>
                <a:rPr lang="en-US" sz="1800">
                  <a:latin typeface="+mj-lt"/>
                  <a:ea typeface="ＭＳ Ｐゴシック" charset="0"/>
                  <a:cs typeface="ＭＳ Ｐゴシック" charset="0"/>
                </a:rPr>
                <a:t>Coordinates</a:t>
              </a:r>
            </a:p>
          </p:txBody>
        </p:sp>
        <p:cxnSp>
          <p:nvCxnSpPr>
            <p:cNvPr id="11" name="Straight Arrow Connector 10"/>
            <p:cNvCxnSpPr>
              <a:cxnSpLocks noChangeShapeType="1"/>
            </p:cNvCxnSpPr>
            <p:nvPr/>
          </p:nvCxnSpPr>
          <p:spPr bwMode="auto">
            <a:xfrm>
              <a:off x="1162050" y="3441700"/>
              <a:ext cx="80645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TextBox 11"/>
            <p:cNvSpPr txBox="1"/>
            <p:nvPr/>
          </p:nvSpPr>
          <p:spPr>
            <a:xfrm>
              <a:off x="1414407" y="3352904"/>
              <a:ext cx="261940" cy="36991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0000"/>
                  </a:solidFill>
                  <a:latin typeface="+mj-lt"/>
                  <a:ea typeface="ＭＳ Ｐゴシック" charset="0"/>
                  <a:cs typeface="ＭＳ Ｐゴシック" charset="0"/>
                </a:rPr>
                <a:t>r</a:t>
              </a:r>
            </a:p>
          </p:txBody>
        </p:sp>
      </p:grpSp>
      <p:sp>
        <p:nvSpPr>
          <p:cNvPr id="3" name="Slide Number Placeholder 2"/>
          <p:cNvSpPr>
            <a:spLocks noGrp="1"/>
          </p:cNvSpPr>
          <p:nvPr>
            <p:ph type="sldNum" sz="quarter" idx="12"/>
          </p:nvPr>
        </p:nvSpPr>
        <p:spPr/>
        <p:txBody>
          <a:bodyPr/>
          <a:lstStyle/>
          <a:p>
            <a:fld id="{5188AD61-E247-43B9-9742-2E6206232262}" type="slidenum">
              <a:rPr lang="en-US" altLang="en-US" smtClean="0"/>
              <a:pPr/>
              <a:t>26</a:t>
            </a:fld>
            <a:endParaRPr lang="en-US" altLang="en-US"/>
          </a:p>
        </p:txBody>
      </p:sp>
    </p:spTree>
    <p:extLst>
      <p:ext uri="{BB962C8B-B14F-4D97-AF65-F5344CB8AC3E}">
        <p14:creationId xmlns:p14="http://schemas.microsoft.com/office/powerpoint/2010/main" val="1434062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76200"/>
            <a:ext cx="9144000" cy="914400"/>
          </a:xfrm>
        </p:spPr>
        <p:txBody>
          <a:bodyPr/>
          <a:lstStyle/>
          <a:p>
            <a:r>
              <a:rPr lang="en-US" altLang="en-US" smtClean="0"/>
              <a:t>Very Close to the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6" name="TextBox 35"/>
          <p:cNvSpPr txBox="1"/>
          <p:nvPr/>
        </p:nvSpPr>
        <p:spPr>
          <a:xfrm>
            <a:off x="555625" y="2022475"/>
            <a:ext cx="321627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Very close to the wire:  r &lt;&lt; L </a:t>
            </a:r>
          </a:p>
        </p:txBody>
      </p:sp>
      <p:pic>
        <p:nvPicPr>
          <p:cNvPr id="27652" name="Picture 1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685800"/>
            <a:ext cx="3695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8"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57400"/>
            <a:ext cx="271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0" y="2667000"/>
            <a:ext cx="8975725" cy="4267200"/>
            <a:chOff x="0" y="2667000"/>
            <a:chExt cx="8975725" cy="4267200"/>
          </a:xfrm>
        </p:grpSpPr>
        <p:sp>
          <p:nvSpPr>
            <p:cNvPr id="40" name="TextBox 39"/>
            <p:cNvSpPr txBox="1"/>
            <p:nvPr/>
          </p:nvSpPr>
          <p:spPr bwMode="auto">
            <a:xfrm>
              <a:off x="6324600" y="3733800"/>
              <a:ext cx="1360488"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CLOSE TO</a:t>
              </a:r>
            </a:p>
            <a:p>
              <a:pPr indent="228600">
                <a:defRPr/>
              </a:pPr>
              <a:r>
                <a:rPr lang="en-US" sz="1800" b="1">
                  <a:solidFill>
                    <a:srgbClr val="CC0000"/>
                  </a:solidFill>
                  <a:latin typeface="+mj-lt"/>
                  <a:ea typeface="+mn-ea"/>
                </a:rPr>
                <a:t>THE WIRE</a:t>
              </a:r>
            </a:p>
          </p:txBody>
        </p:sp>
        <p:sp>
          <p:nvSpPr>
            <p:cNvPr id="42" name="Rectangle 41"/>
            <p:cNvSpPr/>
            <p:nvPr/>
          </p:nvSpPr>
          <p:spPr bwMode="auto">
            <a:xfrm>
              <a:off x="6629400" y="2667000"/>
              <a:ext cx="2346325" cy="946150"/>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7657" name="Picture 2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5962" y="2768364"/>
              <a:ext cx="5448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340100"/>
              <a:ext cx="35941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33800" y="5024438"/>
              <a:ext cx="3636963" cy="46196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j-lt"/>
                  <a:ea typeface="ＭＳ Ｐゴシック" charset="0"/>
                  <a:cs typeface="ＭＳ Ｐゴシック" charset="0"/>
                </a:rPr>
                <a:t>Another Right-Hand Rule</a:t>
              </a:r>
            </a:p>
          </p:txBody>
        </p:sp>
      </p:grpSp>
      <p:sp>
        <p:nvSpPr>
          <p:cNvPr id="2" name="Slide Number Placeholder 1"/>
          <p:cNvSpPr>
            <a:spLocks noGrp="1"/>
          </p:cNvSpPr>
          <p:nvPr>
            <p:ph type="sldNum" sz="quarter" idx="12"/>
          </p:nvPr>
        </p:nvSpPr>
        <p:spPr/>
        <p:txBody>
          <a:bodyPr/>
          <a:lstStyle/>
          <a:p>
            <a:fld id="{5188AD61-E247-43B9-9742-2E6206232262}"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76200"/>
            <a:ext cx="9144000" cy="914400"/>
          </a:xfrm>
        </p:spPr>
        <p:txBody>
          <a:bodyPr/>
          <a:lstStyle/>
          <a:p>
            <a:r>
              <a:rPr lang="en-US" altLang="en-US" smtClean="0"/>
              <a:t>B along Axis of Circular Loop of Wire </a:t>
            </a:r>
          </a:p>
        </p:txBody>
      </p:sp>
      <p:cxnSp>
        <p:nvCxnSpPr>
          <p:cNvPr id="4" name="Straight Connector 6"/>
          <p:cNvCxnSpPr>
            <a:cxnSpLocks noChangeShapeType="1"/>
          </p:cNvCxnSpPr>
          <p:nvPr/>
        </p:nvCxnSpPr>
        <p:spPr bwMode="auto">
          <a:xfrm>
            <a:off x="0" y="1524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969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225" y="2057400"/>
            <a:ext cx="35004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15"/>
          <p:cNvGrpSpPr>
            <a:grpSpLocks/>
          </p:cNvGrpSpPr>
          <p:nvPr/>
        </p:nvGrpSpPr>
        <p:grpSpPr bwMode="auto">
          <a:xfrm>
            <a:off x="2438400" y="838200"/>
            <a:ext cx="822325" cy="512763"/>
            <a:chOff x="1701270" y="1087436"/>
            <a:chExt cx="822855" cy="512763"/>
          </a:xfrm>
        </p:grpSpPr>
        <p:pic>
          <p:nvPicPr>
            <p:cNvPr id="30734" name="Picture 3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270" y="1210733"/>
              <a:ext cx="110191" cy="15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3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6" name="Group 14"/>
            <p:cNvGrpSpPr>
              <a:grpSpLocks/>
            </p:cNvGrpSpPr>
            <p:nvPr/>
          </p:nvGrpSpPr>
          <p:grpSpPr bwMode="auto">
            <a:xfrm rot="-5400000">
              <a:off x="1733203" y="1196881"/>
              <a:ext cx="512763" cy="287521"/>
              <a:chOff x="1639200" y="1294703"/>
              <a:chExt cx="914400" cy="687481"/>
            </a:xfrm>
          </p:grpSpPr>
          <p:sp>
            <p:nvSpPr>
              <p:cNvPr id="12" name="Can 11"/>
              <p:cNvSpPr>
                <a:spLocks noChangeArrowheads="1"/>
              </p:cNvSpPr>
              <p:nvPr/>
            </p:nvSpPr>
            <p:spPr bwMode="auto">
              <a:xfrm rot="5400000">
                <a:off x="1851270" y="1074899"/>
                <a:ext cx="535553" cy="914400"/>
              </a:xfrm>
              <a:prstGeom prst="can">
                <a:avLst>
                  <a:gd name="adj" fmla="val 25002"/>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13" name="Straight Arrow Connector 12"/>
              <p:cNvCxnSpPr/>
              <p:nvPr/>
            </p:nvCxnSpPr>
            <p:spPr>
              <a:xfrm>
                <a:off x="1709973" y="1982191"/>
                <a:ext cx="761527"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4" name="TextBox 13"/>
          <p:cNvSpPr txBox="1"/>
          <p:nvPr/>
        </p:nvSpPr>
        <p:spPr>
          <a:xfrm>
            <a:off x="5527675" y="8382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400" b="1">
                <a:solidFill>
                  <a:srgbClr val="0033CC"/>
                </a:solidFill>
                <a:latin typeface="+mj-lt"/>
                <a:ea typeface="+mn-ea"/>
              </a:rPr>
              <a:t>BIOT-SAVART LAW</a:t>
            </a:r>
          </a:p>
          <a:p>
            <a:pPr indent="228600" algn="just">
              <a:defRPr/>
            </a:pPr>
            <a:r>
              <a:rPr lang="en-US" sz="1400" b="1">
                <a:solidFill>
                  <a:srgbClr val="0033CC"/>
                </a:solidFill>
                <a:latin typeface="+mj-lt"/>
                <a:ea typeface="+mn-ea"/>
              </a:rPr>
              <a:t>current in a wire</a:t>
            </a:r>
          </a:p>
        </p:txBody>
      </p:sp>
      <p:pic>
        <p:nvPicPr>
          <p:cNvPr id="30726" name="Picture 2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779463"/>
            <a:ext cx="182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Group 20"/>
          <p:cNvGrpSpPr>
            <a:grpSpLocks/>
          </p:cNvGrpSpPr>
          <p:nvPr/>
        </p:nvGrpSpPr>
        <p:grpSpPr bwMode="auto">
          <a:xfrm>
            <a:off x="4114800" y="1676400"/>
            <a:ext cx="3097213" cy="369888"/>
            <a:chOff x="4267200" y="1905000"/>
            <a:chExt cx="3096896" cy="369332"/>
          </a:xfrm>
        </p:grpSpPr>
        <p:sp>
          <p:nvSpPr>
            <p:cNvPr id="16" name="TextBox 15"/>
            <p:cNvSpPr txBox="1"/>
            <p:nvPr/>
          </p:nvSpPr>
          <p:spPr>
            <a:xfrm>
              <a:off x="4267200" y="1905000"/>
              <a:ext cx="3096896" cy="36933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1)  Draw           for one piece</a:t>
              </a:r>
            </a:p>
          </p:txBody>
        </p:sp>
        <p:pic>
          <p:nvPicPr>
            <p:cNvPr id="30733" name="Picture 1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2920" y="1915160"/>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p:cNvSpPr txBox="1"/>
          <p:nvPr/>
        </p:nvSpPr>
        <p:spPr>
          <a:xfrm>
            <a:off x="4495800" y="2220913"/>
            <a:ext cx="4425950"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sym typeface="Wingdings"/>
              </a:rPr>
              <a:t> Symmetry:</a:t>
            </a:r>
            <a:r>
              <a:rPr lang="en-US" sz="1800">
                <a:solidFill>
                  <a:srgbClr val="0033CC"/>
                </a:solidFill>
                <a:latin typeface="+mj-lt"/>
                <a:ea typeface="+mn-ea"/>
              </a:rPr>
              <a:t> only z component survives!</a:t>
            </a:r>
          </a:p>
        </p:txBody>
      </p:sp>
      <p:grpSp>
        <p:nvGrpSpPr>
          <p:cNvPr id="2" name="Group 1"/>
          <p:cNvGrpSpPr>
            <a:grpSpLocks/>
          </p:cNvGrpSpPr>
          <p:nvPr/>
        </p:nvGrpSpPr>
        <p:grpSpPr bwMode="auto">
          <a:xfrm>
            <a:off x="762000" y="1697038"/>
            <a:ext cx="3276600" cy="2570162"/>
            <a:chOff x="762000" y="1697038"/>
            <a:chExt cx="3276600" cy="2570162"/>
          </a:xfrm>
        </p:grpSpPr>
        <p:pic>
          <p:nvPicPr>
            <p:cNvPr id="3073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697038"/>
              <a:ext cx="27432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635250" y="1981200"/>
              <a:ext cx="1403350" cy="9239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ＭＳ Ｐゴシック" charset="0"/>
                  <a:cs typeface="ＭＳ Ｐゴシック" charset="0"/>
                </a:rPr>
                <a:t>NET </a:t>
              </a:r>
            </a:p>
            <a:p>
              <a:pPr indent="228600">
                <a:defRPr/>
              </a:pPr>
              <a:r>
                <a:rPr lang="en-US" sz="1800">
                  <a:solidFill>
                    <a:srgbClr val="0033CC"/>
                  </a:solidFill>
                  <a:latin typeface="+mj-lt"/>
                  <a:ea typeface="ＭＳ Ｐゴシック" charset="0"/>
                  <a:cs typeface="ＭＳ Ｐゴシック" charset="0"/>
                </a:rPr>
                <a:t>MAGNETIC </a:t>
              </a:r>
            </a:p>
            <a:p>
              <a:pPr indent="228600">
                <a:defRPr/>
              </a:pPr>
              <a:r>
                <a:rPr lang="en-US" sz="1800">
                  <a:solidFill>
                    <a:srgbClr val="0033CC"/>
                  </a:solidFill>
                  <a:latin typeface="+mj-lt"/>
                  <a:ea typeface="ＭＳ Ｐゴシック" charset="0"/>
                  <a:cs typeface="ＭＳ Ｐゴシック" charset="0"/>
                </a:rPr>
                <a:t>FIELD</a:t>
              </a:r>
            </a:p>
          </p:txBody>
        </p:sp>
      </p:grpSp>
      <p:sp>
        <p:nvSpPr>
          <p:cNvPr id="3" name="Slide Number Placeholder 2"/>
          <p:cNvSpPr>
            <a:spLocks noGrp="1"/>
          </p:cNvSpPr>
          <p:nvPr>
            <p:ph type="sldNum" sz="quarter" idx="12"/>
          </p:nvPr>
        </p:nvSpPr>
        <p:spPr/>
        <p:txBody>
          <a:bodyPr/>
          <a:lstStyle/>
          <a:p>
            <a:fld id="{5188AD61-E247-43B9-9742-2E6206232262}" type="slidenum">
              <a:rPr lang="en-US" altLang="en-US" smtClean="0"/>
              <a:pPr/>
              <a:t>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29699"/>
                                        </p:tgtEl>
                                      </p:cBhvr>
                                    </p:animEffect>
                                    <p:set>
                                      <p:cBhvr>
                                        <p:cTn id="7" dur="1" fill="hold">
                                          <p:stCondLst>
                                            <p:cond delay="999"/>
                                          </p:stCondLst>
                                        </p:cTn>
                                        <p:tgtEl>
                                          <p:spTgt spid="29699"/>
                                        </p:tgtEl>
                                        <p:attrNameLst>
                                          <p:attrName>style.visibility</p:attrName>
                                        </p:attrNameLst>
                                      </p:cBhvr>
                                      <p:to>
                                        <p:strVal val="hidden"/>
                                      </p:to>
                                    </p:se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76200"/>
            <a:ext cx="9144000" cy="914400"/>
          </a:xfrm>
        </p:spPr>
        <p:txBody>
          <a:bodyPr/>
          <a:lstStyle/>
          <a:p>
            <a:r>
              <a:rPr lang="en-US" altLang="en-US" smtClean="0"/>
              <a:t>B along Axis of Circular Loop of Wire </a:t>
            </a:r>
          </a:p>
        </p:txBody>
      </p:sp>
      <p:cxnSp>
        <p:nvCxnSpPr>
          <p:cNvPr id="4" name="Straight Connector 6"/>
          <p:cNvCxnSpPr>
            <a:cxnSpLocks noChangeShapeType="1"/>
          </p:cNvCxnSpPr>
          <p:nvPr/>
        </p:nvCxnSpPr>
        <p:spPr bwMode="auto">
          <a:xfrm>
            <a:off x="0" y="1524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1747" name="Group 15"/>
          <p:cNvGrpSpPr>
            <a:grpSpLocks/>
          </p:cNvGrpSpPr>
          <p:nvPr/>
        </p:nvGrpSpPr>
        <p:grpSpPr bwMode="auto">
          <a:xfrm>
            <a:off x="2438400" y="838200"/>
            <a:ext cx="822325" cy="512763"/>
            <a:chOff x="1701270" y="1087436"/>
            <a:chExt cx="822855" cy="512763"/>
          </a:xfrm>
        </p:grpSpPr>
        <p:pic>
          <p:nvPicPr>
            <p:cNvPr id="31763" name="Picture 36"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1270" y="1210733"/>
              <a:ext cx="110191" cy="15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5" name="Group 14"/>
            <p:cNvGrpSpPr>
              <a:grpSpLocks/>
            </p:cNvGrpSpPr>
            <p:nvPr/>
          </p:nvGrpSpPr>
          <p:grpSpPr bwMode="auto">
            <a:xfrm rot="-5400000">
              <a:off x="1733203" y="1196881"/>
              <a:ext cx="512763" cy="287521"/>
              <a:chOff x="1639200" y="1294703"/>
              <a:chExt cx="914400" cy="687481"/>
            </a:xfrm>
          </p:grpSpPr>
          <p:sp>
            <p:nvSpPr>
              <p:cNvPr id="12" name="Can 11"/>
              <p:cNvSpPr>
                <a:spLocks noChangeArrowheads="1"/>
              </p:cNvSpPr>
              <p:nvPr/>
            </p:nvSpPr>
            <p:spPr bwMode="auto">
              <a:xfrm rot="5400000">
                <a:off x="1851270" y="1074899"/>
                <a:ext cx="535553" cy="914400"/>
              </a:xfrm>
              <a:prstGeom prst="can">
                <a:avLst>
                  <a:gd name="adj" fmla="val 25002"/>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13" name="Straight Arrow Connector 12"/>
              <p:cNvCxnSpPr/>
              <p:nvPr/>
            </p:nvCxnSpPr>
            <p:spPr>
              <a:xfrm>
                <a:off x="1709973" y="1982191"/>
                <a:ext cx="761527"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4" name="TextBox 13"/>
          <p:cNvSpPr txBox="1"/>
          <p:nvPr/>
        </p:nvSpPr>
        <p:spPr>
          <a:xfrm>
            <a:off x="5527675" y="8382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400" b="1">
                <a:solidFill>
                  <a:srgbClr val="0033CC"/>
                </a:solidFill>
                <a:latin typeface="+mj-lt"/>
                <a:ea typeface="+mn-ea"/>
              </a:rPr>
              <a:t>BIOT-SAVART LAW</a:t>
            </a:r>
          </a:p>
          <a:p>
            <a:pPr indent="228600" algn="just">
              <a:defRPr/>
            </a:pPr>
            <a:r>
              <a:rPr lang="en-US" sz="1400" b="1">
                <a:solidFill>
                  <a:srgbClr val="0033CC"/>
                </a:solidFill>
                <a:latin typeface="+mj-lt"/>
                <a:ea typeface="+mn-ea"/>
              </a:rPr>
              <a:t>current in a wire</a:t>
            </a:r>
          </a:p>
        </p:txBody>
      </p:sp>
      <p:pic>
        <p:nvPicPr>
          <p:cNvPr id="31749" name="Picture 25"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79463"/>
            <a:ext cx="182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20"/>
          <p:cNvGrpSpPr>
            <a:grpSpLocks/>
          </p:cNvGrpSpPr>
          <p:nvPr/>
        </p:nvGrpSpPr>
        <p:grpSpPr bwMode="auto">
          <a:xfrm>
            <a:off x="4114800" y="1676400"/>
            <a:ext cx="3097213" cy="369888"/>
            <a:chOff x="4267200" y="1905000"/>
            <a:chExt cx="3096896" cy="369332"/>
          </a:xfrm>
        </p:grpSpPr>
        <p:sp>
          <p:nvSpPr>
            <p:cNvPr id="16" name="TextBox 15"/>
            <p:cNvSpPr txBox="1"/>
            <p:nvPr/>
          </p:nvSpPr>
          <p:spPr>
            <a:xfrm>
              <a:off x="4267200" y="1905000"/>
              <a:ext cx="3096896" cy="36933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1)  Draw           for one piece</a:t>
              </a:r>
            </a:p>
          </p:txBody>
        </p:sp>
        <p:pic>
          <p:nvPicPr>
            <p:cNvPr id="31762" name="Picture 1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2920" y="1915160"/>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p:cNvSpPr txBox="1"/>
          <p:nvPr/>
        </p:nvSpPr>
        <p:spPr>
          <a:xfrm>
            <a:off x="4495800" y="2220913"/>
            <a:ext cx="4425950"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sym typeface="Wingdings"/>
              </a:rPr>
              <a:t> Symmetry:</a:t>
            </a:r>
            <a:r>
              <a:rPr lang="en-US" sz="1800">
                <a:solidFill>
                  <a:srgbClr val="0033CC"/>
                </a:solidFill>
                <a:latin typeface="+mj-lt"/>
                <a:ea typeface="+mn-ea"/>
              </a:rPr>
              <a:t> only z component survives!</a:t>
            </a:r>
          </a:p>
        </p:txBody>
      </p:sp>
      <p:grpSp>
        <p:nvGrpSpPr>
          <p:cNvPr id="31752" name="Group 39"/>
          <p:cNvGrpSpPr>
            <a:grpSpLocks/>
          </p:cNvGrpSpPr>
          <p:nvPr/>
        </p:nvGrpSpPr>
        <p:grpSpPr bwMode="auto">
          <a:xfrm>
            <a:off x="4124325" y="2819400"/>
            <a:ext cx="4710113" cy="1219200"/>
            <a:chOff x="4124383" y="2819400"/>
            <a:chExt cx="4710314" cy="1219200"/>
          </a:xfrm>
        </p:grpSpPr>
        <p:grpSp>
          <p:nvGrpSpPr>
            <p:cNvPr id="31756" name="Group 19"/>
            <p:cNvGrpSpPr>
              <a:grpSpLocks/>
            </p:cNvGrpSpPr>
            <p:nvPr/>
          </p:nvGrpSpPr>
          <p:grpSpPr bwMode="auto">
            <a:xfrm>
              <a:off x="4124383" y="2819400"/>
              <a:ext cx="3580580" cy="369332"/>
              <a:chOff x="4602480" y="2865120"/>
              <a:chExt cx="3580580" cy="369332"/>
            </a:xfrm>
          </p:grpSpPr>
          <p:sp>
            <p:nvSpPr>
              <p:cNvPr id="18" name="TextBox 17"/>
              <p:cNvSpPr txBox="1"/>
              <p:nvPr/>
            </p:nvSpPr>
            <p:spPr>
              <a:xfrm>
                <a:off x="4602480" y="2865120"/>
                <a:ext cx="3579966"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2)  Write         </a:t>
                </a:r>
                <a:r>
                  <a:rPr lang="en-US" sz="1800" baseline="-25000">
                    <a:solidFill>
                      <a:srgbClr val="CC0000"/>
                    </a:solidFill>
                    <a:latin typeface="+mj-lt"/>
                    <a:ea typeface="+mn-ea"/>
                  </a:rPr>
                  <a:t>z</a:t>
                </a:r>
                <a:r>
                  <a:rPr lang="en-US" sz="1800">
                    <a:solidFill>
                      <a:srgbClr val="CC0000"/>
                    </a:solidFill>
                    <a:latin typeface="+mj-lt"/>
                    <a:ea typeface="+mn-ea"/>
                  </a:rPr>
                  <a:t>  due to one piece  </a:t>
                </a:r>
              </a:p>
            </p:txBody>
          </p:sp>
          <p:pic>
            <p:nvPicPr>
              <p:cNvPr id="31760" name="Picture 1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2800" y="2865120"/>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57" name="Picture 2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340100"/>
              <a:ext cx="2857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7239191" y="3516313"/>
              <a:ext cx="1595506"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(lots of math!)</a:t>
              </a:r>
            </a:p>
          </p:txBody>
        </p:sp>
      </p:grpSp>
      <p:pic>
        <p:nvPicPr>
          <p:cNvPr id="3175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697038"/>
            <a:ext cx="27432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2635250" y="1981200"/>
            <a:ext cx="1403350" cy="9239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ＭＳ Ｐゴシック" charset="0"/>
                <a:cs typeface="ＭＳ Ｐゴシック" charset="0"/>
              </a:rPr>
              <a:t>NET </a:t>
            </a:r>
          </a:p>
          <a:p>
            <a:pPr indent="228600">
              <a:defRPr/>
            </a:pPr>
            <a:r>
              <a:rPr lang="en-US" sz="1800">
                <a:solidFill>
                  <a:srgbClr val="0033CC"/>
                </a:solidFill>
                <a:latin typeface="+mj-lt"/>
                <a:ea typeface="ＭＳ Ｐゴシック" charset="0"/>
                <a:cs typeface="ＭＳ Ｐゴシック" charset="0"/>
              </a:rPr>
              <a:t>MAGNETIC </a:t>
            </a:r>
          </a:p>
          <a:p>
            <a:pPr indent="228600">
              <a:defRPr/>
            </a:pPr>
            <a:r>
              <a:rPr lang="en-US" sz="1800">
                <a:solidFill>
                  <a:srgbClr val="0033CC"/>
                </a:solidFill>
                <a:latin typeface="+mj-lt"/>
                <a:ea typeface="ＭＳ Ｐゴシック" charset="0"/>
                <a:cs typeface="ＭＳ Ｐゴシック" charset="0"/>
              </a:rPr>
              <a:t>FIELD</a:t>
            </a:r>
          </a:p>
        </p:txBody>
      </p:sp>
      <p:sp>
        <p:nvSpPr>
          <p:cNvPr id="2" name="Slide Number Placeholder 1"/>
          <p:cNvSpPr>
            <a:spLocks noGrp="1"/>
          </p:cNvSpPr>
          <p:nvPr>
            <p:ph type="sldNum" sz="quarter" idx="12"/>
          </p:nvPr>
        </p:nvSpPr>
        <p:spPr/>
        <p:txBody>
          <a:bodyPr/>
          <a:lstStyle/>
          <a:p>
            <a:fld id="{5188AD61-E247-43B9-9742-2E6206232262}"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2"/>
          <p:cNvPicPr>
            <a:picLocks noChangeAspect="1"/>
          </p:cNvPicPr>
          <p:nvPr/>
        </p:nvPicPr>
        <p:blipFill>
          <a:blip r:embed="rId3">
            <a:extLst>
              <a:ext uri="{28A0092B-C50C-407E-A947-70E740481C1C}">
                <a14:useLocalDpi xmlns:a14="http://schemas.microsoft.com/office/drawing/2010/main" val="0"/>
              </a:ext>
            </a:extLst>
          </a:blip>
          <a:srcRect l="59030" t="1173" r="2182" b="71222"/>
          <a:stretch>
            <a:fillRect/>
          </a:stretch>
        </p:blipFill>
        <p:spPr bwMode="auto">
          <a:xfrm>
            <a:off x="7629525" y="0"/>
            <a:ext cx="1514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8"/>
          <p:cNvSpPr>
            <a:spLocks noGrp="1" noChangeArrowheads="1"/>
          </p:cNvSpPr>
          <p:nvPr>
            <p:ph type="title"/>
          </p:nvPr>
        </p:nvSpPr>
        <p:spPr>
          <a:xfrm>
            <a:off x="-533400" y="76200"/>
            <a:ext cx="9144000" cy="914400"/>
          </a:xfrm>
        </p:spPr>
        <p:txBody>
          <a:bodyPr/>
          <a:lstStyle/>
          <a:p>
            <a:pPr eaLnBrk="1" hangingPunct="1"/>
            <a:r>
              <a:rPr lang="en-US" altLang="en-US" smtClean="0"/>
              <a:t>Alternatives to the Right-Hand Rule</a:t>
            </a:r>
          </a:p>
        </p:txBody>
      </p:sp>
      <p:cxnSp>
        <p:nvCxnSpPr>
          <p:cNvPr id="22" name="Straight Connector 6"/>
          <p:cNvCxnSpPr>
            <a:cxnSpLocks noChangeShapeType="1"/>
          </p:cNvCxnSpPr>
          <p:nvPr/>
        </p:nvCxnSpPr>
        <p:spPr bwMode="auto">
          <a:xfrm>
            <a:off x="0" y="1217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3" name="Rectangle 32"/>
          <p:cNvSpPr/>
          <p:nvPr/>
        </p:nvSpPr>
        <p:spPr>
          <a:xfrm>
            <a:off x="6096000" y="1371600"/>
            <a:ext cx="1524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44042" name="Picture 3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133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4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44196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14_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037" y="2601686"/>
            <a:ext cx="54959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5200" y="2895600"/>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892300" y="4114800"/>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790371" y="5377542"/>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043" name="Picture 4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606142"/>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2849FA0-4B1F-44C1-9BA3-672A1EFC02F9}" type="slidenum">
              <a:rPr lang="en-US" altLang="en-US" smtClean="0"/>
              <a:pPr/>
              <a:t>3</a:t>
            </a:fld>
            <a:endParaRPr lang="en-US" altLang="en-US"/>
          </a:p>
        </p:txBody>
      </p:sp>
    </p:spTree>
    <p:extLst>
      <p:ext uri="{BB962C8B-B14F-4D97-AF65-F5344CB8AC3E}">
        <p14:creationId xmlns:p14="http://schemas.microsoft.com/office/powerpoint/2010/main" val="1494895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76200"/>
            <a:ext cx="9144000" cy="914400"/>
          </a:xfrm>
        </p:spPr>
        <p:txBody>
          <a:bodyPr/>
          <a:lstStyle/>
          <a:p>
            <a:r>
              <a:rPr lang="en-US" altLang="en-US" smtClean="0"/>
              <a:t>B along Axis of Circular Loop of Wire </a:t>
            </a:r>
          </a:p>
        </p:txBody>
      </p:sp>
      <p:cxnSp>
        <p:nvCxnSpPr>
          <p:cNvPr id="4" name="Straight Connector 6"/>
          <p:cNvCxnSpPr>
            <a:cxnSpLocks noChangeShapeType="1"/>
          </p:cNvCxnSpPr>
          <p:nvPr/>
        </p:nvCxnSpPr>
        <p:spPr bwMode="auto">
          <a:xfrm>
            <a:off x="0" y="1524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2771" name="Group 15"/>
          <p:cNvGrpSpPr>
            <a:grpSpLocks/>
          </p:cNvGrpSpPr>
          <p:nvPr/>
        </p:nvGrpSpPr>
        <p:grpSpPr bwMode="auto">
          <a:xfrm>
            <a:off x="2438400" y="838200"/>
            <a:ext cx="822325" cy="512763"/>
            <a:chOff x="1701270" y="1087436"/>
            <a:chExt cx="822855" cy="512763"/>
          </a:xfrm>
        </p:grpSpPr>
        <p:pic>
          <p:nvPicPr>
            <p:cNvPr id="32802" name="Picture 36"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1270" y="1210733"/>
              <a:ext cx="110191" cy="15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3" name="Picture 3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04" name="Group 14"/>
            <p:cNvGrpSpPr>
              <a:grpSpLocks/>
            </p:cNvGrpSpPr>
            <p:nvPr/>
          </p:nvGrpSpPr>
          <p:grpSpPr bwMode="auto">
            <a:xfrm rot="-5400000">
              <a:off x="1733203" y="1196881"/>
              <a:ext cx="512763" cy="287521"/>
              <a:chOff x="1639200" y="1294703"/>
              <a:chExt cx="914400" cy="687481"/>
            </a:xfrm>
          </p:grpSpPr>
          <p:sp>
            <p:nvSpPr>
              <p:cNvPr id="12" name="Can 11"/>
              <p:cNvSpPr>
                <a:spLocks noChangeArrowheads="1"/>
              </p:cNvSpPr>
              <p:nvPr/>
            </p:nvSpPr>
            <p:spPr bwMode="auto">
              <a:xfrm rot="5400000">
                <a:off x="1851270" y="1074899"/>
                <a:ext cx="535553" cy="914400"/>
              </a:xfrm>
              <a:prstGeom prst="can">
                <a:avLst>
                  <a:gd name="adj" fmla="val 25002"/>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13" name="Straight Arrow Connector 12"/>
              <p:cNvCxnSpPr/>
              <p:nvPr/>
            </p:nvCxnSpPr>
            <p:spPr>
              <a:xfrm>
                <a:off x="1709973" y="1982191"/>
                <a:ext cx="761527"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4" name="TextBox 13"/>
          <p:cNvSpPr txBox="1"/>
          <p:nvPr/>
        </p:nvSpPr>
        <p:spPr>
          <a:xfrm>
            <a:off x="5527675" y="8382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400" b="1">
                <a:solidFill>
                  <a:srgbClr val="0033CC"/>
                </a:solidFill>
                <a:latin typeface="+mj-lt"/>
                <a:ea typeface="+mn-ea"/>
              </a:rPr>
              <a:t>BIOT-SAVART LAW</a:t>
            </a:r>
          </a:p>
          <a:p>
            <a:pPr indent="228600" algn="just">
              <a:defRPr/>
            </a:pPr>
            <a:r>
              <a:rPr lang="en-US" sz="1400" b="1">
                <a:solidFill>
                  <a:srgbClr val="0033CC"/>
                </a:solidFill>
                <a:latin typeface="+mj-lt"/>
                <a:ea typeface="+mn-ea"/>
              </a:rPr>
              <a:t>current in a wire</a:t>
            </a:r>
          </a:p>
        </p:txBody>
      </p:sp>
      <p:pic>
        <p:nvPicPr>
          <p:cNvPr id="32773" name="Picture 25"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79463"/>
            <a:ext cx="182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4" name="Group 20"/>
          <p:cNvGrpSpPr>
            <a:grpSpLocks/>
          </p:cNvGrpSpPr>
          <p:nvPr/>
        </p:nvGrpSpPr>
        <p:grpSpPr bwMode="auto">
          <a:xfrm>
            <a:off x="4114800" y="1676400"/>
            <a:ext cx="3097213" cy="369888"/>
            <a:chOff x="4267200" y="1905000"/>
            <a:chExt cx="3096896" cy="369332"/>
          </a:xfrm>
        </p:grpSpPr>
        <p:sp>
          <p:nvSpPr>
            <p:cNvPr id="16" name="TextBox 15"/>
            <p:cNvSpPr txBox="1"/>
            <p:nvPr/>
          </p:nvSpPr>
          <p:spPr>
            <a:xfrm>
              <a:off x="4267200" y="1905000"/>
              <a:ext cx="3096896" cy="36933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1)  Draw           for one piece</a:t>
              </a:r>
            </a:p>
          </p:txBody>
        </p:sp>
        <p:pic>
          <p:nvPicPr>
            <p:cNvPr id="32801" name="Picture 1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2920" y="1915160"/>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p:cNvSpPr txBox="1"/>
          <p:nvPr/>
        </p:nvSpPr>
        <p:spPr>
          <a:xfrm>
            <a:off x="4495800" y="2220913"/>
            <a:ext cx="4425950"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sym typeface="Wingdings"/>
              </a:rPr>
              <a:t> Symmetry:</a:t>
            </a:r>
            <a:r>
              <a:rPr lang="en-US" sz="1800">
                <a:solidFill>
                  <a:srgbClr val="0033CC"/>
                </a:solidFill>
                <a:latin typeface="+mj-lt"/>
                <a:ea typeface="+mn-ea"/>
              </a:rPr>
              <a:t> only z component survives!</a:t>
            </a:r>
          </a:p>
        </p:txBody>
      </p:sp>
      <p:grpSp>
        <p:nvGrpSpPr>
          <p:cNvPr id="6" name="Group 37"/>
          <p:cNvGrpSpPr>
            <a:grpSpLocks/>
          </p:cNvGrpSpPr>
          <p:nvPr/>
        </p:nvGrpSpPr>
        <p:grpSpPr bwMode="auto">
          <a:xfrm>
            <a:off x="-100013" y="5638800"/>
            <a:ext cx="8262938" cy="1079500"/>
            <a:chOff x="-100078" y="5638800"/>
            <a:chExt cx="8262328" cy="1079500"/>
          </a:xfrm>
        </p:grpSpPr>
        <p:sp>
          <p:nvSpPr>
            <p:cNvPr id="29" name="TextBox 28"/>
            <p:cNvSpPr txBox="1"/>
            <p:nvPr/>
          </p:nvSpPr>
          <p:spPr>
            <a:xfrm>
              <a:off x="-100078" y="5638800"/>
              <a:ext cx="1852476"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4)  Doulbecheck </a:t>
              </a:r>
            </a:p>
          </p:txBody>
        </p:sp>
        <p:pic>
          <p:nvPicPr>
            <p:cNvPr id="32796" name="Picture 31"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1900" y="6019800"/>
              <a:ext cx="3111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7" name="TextBox 32"/>
            <p:cNvSpPr txBox="1">
              <a:spLocks noChangeArrowheads="1"/>
            </p:cNvSpPr>
            <p:nvPr/>
          </p:nvSpPr>
          <p:spPr bwMode="auto">
            <a:xfrm>
              <a:off x="4273162" y="6181725"/>
              <a:ext cx="113656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Zapf Dingbats" pitchFamily="-84" charset="2"/>
                </a:rPr>
                <a:t>✔ </a:t>
              </a:r>
              <a:r>
                <a:rPr lang="en-US" altLang="en-US" sz="1800">
                  <a:solidFill>
                    <a:srgbClr val="CC0000"/>
                  </a:solidFill>
                  <a:latin typeface="Arial" pitchFamily="34" charset="0"/>
                </a:rPr>
                <a:t>UNITS</a:t>
              </a:r>
            </a:p>
          </p:txBody>
        </p:sp>
        <p:sp>
          <p:nvSpPr>
            <p:cNvPr id="34" name="TextBox 33"/>
            <p:cNvSpPr txBox="1"/>
            <p:nvPr/>
          </p:nvSpPr>
          <p:spPr>
            <a:xfrm>
              <a:off x="5843084" y="6172200"/>
              <a:ext cx="185247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Right-hand Rule</a:t>
              </a:r>
            </a:p>
          </p:txBody>
        </p:sp>
        <p:sp>
          <p:nvSpPr>
            <p:cNvPr id="32799" name="TextBox 34"/>
            <p:cNvSpPr txBox="1">
              <a:spLocks noChangeArrowheads="1"/>
            </p:cNvSpPr>
            <p:nvPr/>
          </p:nvSpPr>
          <p:spPr bwMode="auto">
            <a:xfrm>
              <a:off x="7771754" y="6172200"/>
              <a:ext cx="39049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Zapf Dingbats" pitchFamily="-84" charset="2"/>
                </a:rPr>
                <a:t>✔ </a:t>
              </a:r>
              <a:endParaRPr lang="en-US" altLang="en-US" sz="1800">
                <a:solidFill>
                  <a:srgbClr val="CC0000"/>
                </a:solidFill>
                <a:latin typeface="Arial" pitchFamily="34" charset="0"/>
              </a:endParaRPr>
            </a:p>
          </p:txBody>
        </p:sp>
      </p:grpSp>
      <p:grpSp>
        <p:nvGrpSpPr>
          <p:cNvPr id="32777" name="Group 39"/>
          <p:cNvGrpSpPr>
            <a:grpSpLocks/>
          </p:cNvGrpSpPr>
          <p:nvPr/>
        </p:nvGrpSpPr>
        <p:grpSpPr bwMode="auto">
          <a:xfrm>
            <a:off x="4124325" y="2819400"/>
            <a:ext cx="4710113" cy="1219200"/>
            <a:chOff x="4124383" y="2819400"/>
            <a:chExt cx="4710314" cy="1219200"/>
          </a:xfrm>
        </p:grpSpPr>
        <p:grpSp>
          <p:nvGrpSpPr>
            <p:cNvPr id="32790" name="Group 19"/>
            <p:cNvGrpSpPr>
              <a:grpSpLocks/>
            </p:cNvGrpSpPr>
            <p:nvPr/>
          </p:nvGrpSpPr>
          <p:grpSpPr bwMode="auto">
            <a:xfrm>
              <a:off x="4124383" y="2819400"/>
              <a:ext cx="3580580" cy="369332"/>
              <a:chOff x="4602480" y="2865120"/>
              <a:chExt cx="3580580" cy="369332"/>
            </a:xfrm>
          </p:grpSpPr>
          <p:sp>
            <p:nvSpPr>
              <p:cNvPr id="18" name="TextBox 17"/>
              <p:cNvSpPr txBox="1"/>
              <p:nvPr/>
            </p:nvSpPr>
            <p:spPr>
              <a:xfrm>
                <a:off x="4602480" y="2865120"/>
                <a:ext cx="3579966"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2)  Write         </a:t>
                </a:r>
                <a:r>
                  <a:rPr lang="en-US" sz="1800" baseline="-25000">
                    <a:solidFill>
                      <a:srgbClr val="CC0000"/>
                    </a:solidFill>
                    <a:latin typeface="+mj-lt"/>
                    <a:ea typeface="+mn-ea"/>
                  </a:rPr>
                  <a:t>z</a:t>
                </a:r>
                <a:r>
                  <a:rPr lang="en-US" sz="1800">
                    <a:solidFill>
                      <a:srgbClr val="CC0000"/>
                    </a:solidFill>
                    <a:latin typeface="+mj-lt"/>
                    <a:ea typeface="+mn-ea"/>
                  </a:rPr>
                  <a:t>  due to one piece  </a:t>
                </a:r>
              </a:p>
            </p:txBody>
          </p:sp>
          <p:pic>
            <p:nvPicPr>
              <p:cNvPr id="32794" name="Picture 1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92800" y="2865120"/>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91" name="Picture 29"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340100"/>
              <a:ext cx="2857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7239191" y="3516313"/>
              <a:ext cx="1595506"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(lots of math!)</a:t>
              </a:r>
            </a:p>
          </p:txBody>
        </p:sp>
      </p:grpSp>
      <p:grpSp>
        <p:nvGrpSpPr>
          <p:cNvPr id="9" name="Group 43"/>
          <p:cNvGrpSpPr>
            <a:grpSpLocks/>
          </p:cNvGrpSpPr>
          <p:nvPr/>
        </p:nvGrpSpPr>
        <p:grpSpPr bwMode="auto">
          <a:xfrm>
            <a:off x="-76200" y="4349750"/>
            <a:ext cx="8382000" cy="1344613"/>
            <a:chOff x="-76200" y="4349988"/>
            <a:chExt cx="8382000" cy="1344692"/>
          </a:xfrm>
        </p:grpSpPr>
        <p:grpSp>
          <p:nvGrpSpPr>
            <p:cNvPr id="32781" name="Group 36"/>
            <p:cNvGrpSpPr>
              <a:grpSpLocks/>
            </p:cNvGrpSpPr>
            <p:nvPr/>
          </p:nvGrpSpPr>
          <p:grpSpPr bwMode="auto">
            <a:xfrm>
              <a:off x="-76200" y="4349988"/>
              <a:ext cx="7543800" cy="1187212"/>
              <a:chOff x="-76200" y="4349988"/>
              <a:chExt cx="7543800" cy="1187212"/>
            </a:xfrm>
          </p:grpSpPr>
          <p:grpSp>
            <p:nvGrpSpPr>
              <p:cNvPr id="32785" name="Group 25"/>
              <p:cNvGrpSpPr>
                <a:grpSpLocks/>
              </p:cNvGrpSpPr>
              <p:nvPr/>
            </p:nvGrpSpPr>
            <p:grpSpPr bwMode="auto">
              <a:xfrm>
                <a:off x="-76200" y="4349988"/>
                <a:ext cx="3482143" cy="374412"/>
                <a:chOff x="4419600" y="4201160"/>
                <a:chExt cx="3482143" cy="374412"/>
              </a:xfrm>
            </p:grpSpPr>
            <p:sp>
              <p:nvSpPr>
                <p:cNvPr id="24" name="TextBox 23"/>
                <p:cNvSpPr txBox="1"/>
                <p:nvPr/>
              </p:nvSpPr>
              <p:spPr>
                <a:xfrm>
                  <a:off x="4419600" y="4205923"/>
                  <a:ext cx="3481388" cy="369909"/>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3)  Integrate           to find total B</a:t>
                  </a:r>
                </a:p>
              </p:txBody>
            </p:sp>
            <p:pic>
              <p:nvPicPr>
                <p:cNvPr id="32789" name="Picture 2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6320" y="4201160"/>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86" name="Picture 27"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838700"/>
                <a:ext cx="2209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3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810760"/>
                <a:ext cx="4483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2" name="Group 42"/>
            <p:cNvGrpSpPr>
              <a:grpSpLocks/>
            </p:cNvGrpSpPr>
            <p:nvPr/>
          </p:nvGrpSpPr>
          <p:grpSpPr bwMode="auto">
            <a:xfrm>
              <a:off x="5516880" y="4704080"/>
              <a:ext cx="2788920" cy="990600"/>
              <a:chOff x="5516880" y="4704080"/>
              <a:chExt cx="2788920" cy="990600"/>
            </a:xfrm>
          </p:grpSpPr>
          <p:pic>
            <p:nvPicPr>
              <p:cNvPr id="32783" name="Picture 40"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5060950"/>
                <a:ext cx="609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bwMode="auto">
              <a:xfrm>
                <a:off x="5516563" y="4704022"/>
                <a:ext cx="2789237" cy="990658"/>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pic>
        <p:nvPicPr>
          <p:cNvPr id="32779"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1697038"/>
            <a:ext cx="27432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2635250" y="1981200"/>
            <a:ext cx="1403350" cy="9239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ＭＳ Ｐゴシック" charset="0"/>
                <a:cs typeface="ＭＳ Ｐゴシック" charset="0"/>
              </a:rPr>
              <a:t>NET </a:t>
            </a:r>
          </a:p>
          <a:p>
            <a:pPr indent="228600">
              <a:defRPr/>
            </a:pPr>
            <a:r>
              <a:rPr lang="en-US" sz="1800">
                <a:solidFill>
                  <a:srgbClr val="0033CC"/>
                </a:solidFill>
                <a:latin typeface="+mj-lt"/>
                <a:ea typeface="ＭＳ Ｐゴシック" charset="0"/>
                <a:cs typeface="ＭＳ Ｐゴシック" charset="0"/>
              </a:rPr>
              <a:t>MAGNETIC </a:t>
            </a:r>
          </a:p>
          <a:p>
            <a:pPr indent="228600">
              <a:defRPr/>
            </a:pPr>
            <a:r>
              <a:rPr lang="en-US" sz="1800">
                <a:solidFill>
                  <a:srgbClr val="0033CC"/>
                </a:solidFill>
                <a:latin typeface="+mj-lt"/>
                <a:ea typeface="ＭＳ Ｐゴシック" charset="0"/>
                <a:cs typeface="ＭＳ Ｐゴシック" charset="0"/>
              </a:rPr>
              <a:t>FIELD</a:t>
            </a:r>
          </a:p>
        </p:txBody>
      </p:sp>
      <p:sp>
        <p:nvSpPr>
          <p:cNvPr id="2" name="Slide Number Placeholder 1"/>
          <p:cNvSpPr>
            <a:spLocks noGrp="1"/>
          </p:cNvSpPr>
          <p:nvPr>
            <p:ph type="sldNum" sz="quarter" idx="12"/>
          </p:nvPr>
        </p:nvSpPr>
        <p:spPr/>
        <p:txBody>
          <a:bodyPr/>
          <a:lstStyle/>
          <a:p>
            <a:fld id="{5188AD61-E247-43B9-9742-2E6206232262}" type="slidenum">
              <a:rPr lang="en-US" altLang="en-US" smtClean="0"/>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1627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794" name="Object 2"/>
          <p:cNvGraphicFramePr>
            <a:graphicFrameLocks noChangeAspect="1"/>
          </p:cNvGraphicFramePr>
          <p:nvPr/>
        </p:nvGraphicFramePr>
        <p:xfrm>
          <a:off x="2743200" y="838200"/>
          <a:ext cx="2605088" cy="1022350"/>
        </p:xfrm>
        <a:graphic>
          <a:graphicData uri="http://schemas.openxmlformats.org/presentationml/2006/ole">
            <mc:AlternateContent xmlns:mc="http://schemas.openxmlformats.org/markup-compatibility/2006">
              <mc:Choice xmlns:v="urn:schemas-microsoft-com:vml" Requires="v">
                <p:oleObj spid="_x0000_s33882" name="Equation" r:id="rId5" imgW="1295400" imgH="508000" progId="Equation.DSMT4">
                  <p:embed/>
                </p:oleObj>
              </mc:Choice>
              <mc:Fallback>
                <p:oleObj name="Equation" r:id="rId5" imgW="1295400" imgH="5080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838200"/>
                        <a:ext cx="2605088" cy="1022350"/>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10" name="Straight Connector 6"/>
          <p:cNvCxnSpPr>
            <a:cxnSpLocks noChangeShapeType="1"/>
          </p:cNvCxnSpPr>
          <p:nvPr/>
        </p:nvCxnSpPr>
        <p:spPr bwMode="auto">
          <a:xfrm>
            <a:off x="0" y="2057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3796" name="Title 1"/>
          <p:cNvSpPr>
            <a:spLocks noGrp="1"/>
          </p:cNvSpPr>
          <p:nvPr>
            <p:ph type="title"/>
          </p:nvPr>
        </p:nvSpPr>
        <p:spPr>
          <a:xfrm>
            <a:off x="0" y="-76200"/>
            <a:ext cx="9144000" cy="914400"/>
          </a:xfrm>
        </p:spPr>
        <p:txBody>
          <a:bodyPr/>
          <a:lstStyle/>
          <a:p>
            <a:r>
              <a:rPr lang="en-US" altLang="en-US" smtClean="0"/>
              <a:t>B along Axis of Circular Loop of Wire </a:t>
            </a:r>
          </a:p>
        </p:txBody>
      </p:sp>
      <p:pic>
        <p:nvPicPr>
          <p:cNvPr id="3379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438400"/>
            <a:ext cx="31194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438400"/>
            <a:ext cx="35750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052888" y="5181600"/>
            <a:ext cx="4862512"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800">
                <a:solidFill>
                  <a:srgbClr val="CC0000"/>
                </a:solidFill>
                <a:latin typeface="+mj-lt"/>
                <a:ea typeface="ＭＳ Ｐゴシック" charset="0"/>
                <a:cs typeface="ＭＳ Ｐゴシック" charset="0"/>
              </a:rPr>
              <a:t>Yet Another Right Hand Rule!  </a:t>
            </a:r>
          </a:p>
        </p:txBody>
      </p:sp>
      <p:sp>
        <p:nvSpPr>
          <p:cNvPr id="2" name="Slide Number Placeholder 1"/>
          <p:cNvSpPr>
            <a:spLocks noGrp="1"/>
          </p:cNvSpPr>
          <p:nvPr>
            <p:ph type="sldNum" sz="quarter" idx="12"/>
          </p:nvPr>
        </p:nvSpPr>
        <p:spPr/>
        <p:txBody>
          <a:bodyPr/>
          <a:lstStyle/>
          <a:p>
            <a:fld id="{10DAFFA0-B6C2-4C3D-A6AE-2F0AB9BCAA91}" type="slidenum">
              <a:rPr lang="en-US" altLang="en-US" smtClean="0"/>
              <a:pPr/>
              <a:t>31</a:t>
            </a:fld>
            <a:endParaRPr lang="en-US" altLang="en-US"/>
          </a:p>
        </p:txBody>
      </p:sp>
      <p:pic>
        <p:nvPicPr>
          <p:cNvPr id="11"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7303833" y="622840"/>
            <a:ext cx="168643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81562" y="3576638"/>
            <a:ext cx="22764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1627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3" name="Object 2"/>
          <p:cNvGraphicFramePr>
            <a:graphicFrameLocks noChangeAspect="1"/>
          </p:cNvGraphicFramePr>
          <p:nvPr/>
        </p:nvGraphicFramePr>
        <p:xfrm>
          <a:off x="2743200" y="838200"/>
          <a:ext cx="2605088" cy="1022350"/>
        </p:xfrm>
        <a:graphic>
          <a:graphicData uri="http://schemas.openxmlformats.org/presentationml/2006/ole">
            <mc:AlternateContent xmlns:mc="http://schemas.openxmlformats.org/markup-compatibility/2006">
              <mc:Choice xmlns:v="urn:schemas-microsoft-com:vml" Requires="v">
                <p:oleObj spid="_x0000_s36019" name="Equation" r:id="rId6" imgW="1295400" imgH="508000" progId="Equation.DSMT4">
                  <p:embed/>
                </p:oleObj>
              </mc:Choice>
              <mc:Fallback>
                <p:oleObj name="Equation" r:id="rId6" imgW="1295400" imgH="5080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838200"/>
                        <a:ext cx="2605088" cy="1022350"/>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44" name="Text Box 3"/>
          <p:cNvSpPr txBox="1">
            <a:spLocks noChangeArrowheads="1"/>
          </p:cNvSpPr>
          <p:nvPr/>
        </p:nvSpPr>
        <p:spPr bwMode="auto">
          <a:xfrm>
            <a:off x="2438400" y="2133600"/>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solidFill>
                  <a:schemeClr val="accent2"/>
                </a:solidFill>
              </a:rPr>
              <a:t>z</a:t>
            </a:r>
            <a:r>
              <a:rPr lang="en-US" altLang="en-US">
                <a:solidFill>
                  <a:schemeClr val="accent2"/>
                </a:solidFill>
              </a:rPr>
              <a:t>&gt;&gt;</a:t>
            </a:r>
            <a:r>
              <a:rPr lang="en-US" altLang="en-US" i="1">
                <a:solidFill>
                  <a:schemeClr val="accent2"/>
                </a:solidFill>
              </a:rPr>
              <a:t>R</a:t>
            </a:r>
            <a:endParaRPr lang="en-US" altLang="en-US"/>
          </a:p>
        </p:txBody>
      </p:sp>
      <p:sp>
        <p:nvSpPr>
          <p:cNvPr id="35845" name="Rectangle 7"/>
          <p:cNvSpPr>
            <a:spLocks noChangeArrowheads="1"/>
          </p:cNvSpPr>
          <p:nvPr/>
        </p:nvSpPr>
        <p:spPr bwMode="auto">
          <a:xfrm>
            <a:off x="76200" y="2133600"/>
            <a:ext cx="243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CC0000"/>
                </a:solidFill>
              </a:rPr>
              <a:t>Far from the loop:</a:t>
            </a:r>
            <a:endParaRPr lang="en-US" altLang="en-US">
              <a:solidFill>
                <a:srgbClr val="CC0000"/>
              </a:solidFill>
              <a:latin typeface="Arial" pitchFamily="34" charset="0"/>
            </a:endParaRPr>
          </a:p>
        </p:txBody>
      </p:sp>
      <p:graphicFrame>
        <p:nvGraphicFramePr>
          <p:cNvPr id="35846" name="Object 5"/>
          <p:cNvGraphicFramePr>
            <a:graphicFrameLocks noChangeAspect="1"/>
          </p:cNvGraphicFramePr>
          <p:nvPr/>
        </p:nvGraphicFramePr>
        <p:xfrm>
          <a:off x="762000" y="2667000"/>
          <a:ext cx="2914650" cy="544513"/>
        </p:xfrm>
        <a:graphic>
          <a:graphicData uri="http://schemas.openxmlformats.org/presentationml/2006/ole">
            <mc:AlternateContent xmlns:mc="http://schemas.openxmlformats.org/markup-compatibility/2006">
              <mc:Choice xmlns:v="urn:schemas-microsoft-com:vml" Requires="v">
                <p:oleObj spid="_x0000_s36020" name="Equation" r:id="rId8" imgW="1562100" imgH="292100" progId="Equation.DSMT4">
                  <p:embed/>
                </p:oleObj>
              </mc:Choice>
              <mc:Fallback>
                <p:oleObj name="Equation" r:id="rId8" imgW="1562100" imgH="2921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667000"/>
                        <a:ext cx="291465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10" name="Straight Connector 6"/>
          <p:cNvCxnSpPr>
            <a:cxnSpLocks noChangeShapeType="1"/>
          </p:cNvCxnSpPr>
          <p:nvPr/>
        </p:nvCxnSpPr>
        <p:spPr bwMode="auto">
          <a:xfrm>
            <a:off x="0" y="2057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5848" name="Title 1"/>
          <p:cNvSpPr>
            <a:spLocks noGrp="1"/>
          </p:cNvSpPr>
          <p:nvPr>
            <p:ph type="title"/>
          </p:nvPr>
        </p:nvSpPr>
        <p:spPr>
          <a:xfrm>
            <a:off x="0" y="-76200"/>
            <a:ext cx="9144000" cy="914400"/>
          </a:xfrm>
        </p:spPr>
        <p:txBody>
          <a:bodyPr/>
          <a:lstStyle/>
          <a:p>
            <a:r>
              <a:rPr lang="en-US" altLang="en-US" smtClean="0"/>
              <a:t>B along Axis of Circular Loop of Wire </a:t>
            </a:r>
          </a:p>
        </p:txBody>
      </p:sp>
      <p:sp>
        <p:nvSpPr>
          <p:cNvPr id="3" name="TextBox 2"/>
          <p:cNvSpPr txBox="1"/>
          <p:nvPr/>
        </p:nvSpPr>
        <p:spPr>
          <a:xfrm>
            <a:off x="6527800" y="2332038"/>
            <a:ext cx="2117725" cy="83026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j-lt"/>
                <a:ea typeface="ＭＳ Ｐゴシック" charset="0"/>
                <a:cs typeface="ＭＳ Ｐゴシック" charset="0"/>
              </a:rPr>
              <a:t>B Along Axis</a:t>
            </a:r>
          </a:p>
          <a:p>
            <a:pPr indent="228600">
              <a:defRPr/>
            </a:pPr>
            <a:r>
              <a:rPr lang="en-US">
                <a:solidFill>
                  <a:srgbClr val="CC0000"/>
                </a:solidFill>
                <a:latin typeface="+mj-lt"/>
                <a:ea typeface="ＭＳ Ｐゴシック" charset="0"/>
                <a:cs typeface="ＭＳ Ｐゴシック" charset="0"/>
              </a:rPr>
              <a:t>Far from Loop</a:t>
            </a:r>
          </a:p>
        </p:txBody>
      </p:sp>
      <p:sp>
        <p:nvSpPr>
          <p:cNvPr id="4" name="Rectangle 3"/>
          <p:cNvSpPr/>
          <p:nvPr/>
        </p:nvSpPr>
        <p:spPr bwMode="auto">
          <a:xfrm>
            <a:off x="4038600" y="2286000"/>
            <a:ext cx="2667000" cy="914400"/>
          </a:xfrm>
          <a:prstGeom prst="rect">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35851"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657600"/>
            <a:ext cx="2057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0" y="6057900"/>
            <a:ext cx="5391150"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j-lt"/>
                <a:ea typeface="ＭＳ Ｐゴシック" charset="0"/>
                <a:cs typeface="ＭＳ Ｐゴシック" charset="0"/>
              </a:rPr>
              <a:t>Both fall off like 1/r</a:t>
            </a:r>
            <a:r>
              <a:rPr lang="en-US" baseline="30000">
                <a:solidFill>
                  <a:srgbClr val="CC0000"/>
                </a:solidFill>
                <a:latin typeface="+mj-lt"/>
                <a:ea typeface="ＭＳ Ｐゴシック" charset="0"/>
                <a:cs typeface="ＭＳ Ｐゴシック" charset="0"/>
              </a:rPr>
              <a:t>3</a:t>
            </a:r>
            <a:r>
              <a:rPr lang="en-US">
                <a:solidFill>
                  <a:srgbClr val="CC0000"/>
                </a:solidFill>
                <a:latin typeface="+mj-lt"/>
                <a:ea typeface="ＭＳ Ｐゴシック" charset="0"/>
                <a:cs typeface="ＭＳ Ｐゴシック" charset="0"/>
              </a:rPr>
              <a:t> far from the dipole</a:t>
            </a:r>
          </a:p>
        </p:txBody>
      </p:sp>
      <p:sp>
        <p:nvSpPr>
          <p:cNvPr id="6" name="TextBox 5"/>
          <p:cNvSpPr txBox="1"/>
          <p:nvPr/>
        </p:nvSpPr>
        <p:spPr>
          <a:xfrm>
            <a:off x="4495800" y="3581400"/>
            <a:ext cx="1233488" cy="338138"/>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b="1">
                <a:latin typeface="Arial" pitchFamily="34" charset="0"/>
              </a:rPr>
              <a:t>B </a:t>
            </a:r>
            <a:r>
              <a:rPr lang="en-US" altLang="en-US" sz="1600">
                <a:latin typeface="Arial" pitchFamily="34" charset="0"/>
              </a:rPr>
              <a:t>for dipole</a:t>
            </a:r>
            <a:endParaRPr lang="en-US" altLang="en-US" sz="1600" b="1">
              <a:latin typeface="Arial" pitchFamily="34" charset="0"/>
            </a:endParaRPr>
          </a:p>
        </p:txBody>
      </p:sp>
      <p:pic>
        <p:nvPicPr>
          <p:cNvPr id="35854" name="Picture 6"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2425700"/>
            <a:ext cx="226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10DAFFA0-B6C2-4C3D-A6AE-2F0AB9BCAA91}" type="slidenum">
              <a:rPr lang="en-US" altLang="en-US" smtClean="0"/>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37050" y="2100263"/>
            <a:ext cx="2503488"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6"/>
          <p:cNvCxnSpPr>
            <a:cxnSpLocks noChangeShapeType="1"/>
          </p:cNvCxnSpPr>
          <p:nvPr/>
        </p:nvCxnSpPr>
        <p:spPr bwMode="auto">
          <a:xfrm>
            <a:off x="0" y="2057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7891" name="Title 1"/>
          <p:cNvSpPr>
            <a:spLocks noGrp="1"/>
          </p:cNvSpPr>
          <p:nvPr>
            <p:ph type="title"/>
          </p:nvPr>
        </p:nvSpPr>
        <p:spPr>
          <a:xfrm>
            <a:off x="0" y="-76200"/>
            <a:ext cx="9144000" cy="914400"/>
          </a:xfrm>
        </p:spPr>
        <p:txBody>
          <a:bodyPr/>
          <a:lstStyle/>
          <a:p>
            <a:r>
              <a:rPr lang="en-US" altLang="en-US" smtClean="0"/>
              <a:t>Electric and Magnetic Dipole Moments</a:t>
            </a:r>
          </a:p>
        </p:txBody>
      </p:sp>
      <p:sp>
        <p:nvSpPr>
          <p:cNvPr id="3" name="TextBox 2"/>
          <p:cNvSpPr txBox="1"/>
          <p:nvPr/>
        </p:nvSpPr>
        <p:spPr>
          <a:xfrm>
            <a:off x="5181600" y="977900"/>
            <a:ext cx="1635125"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ＭＳ Ｐゴシック" charset="0"/>
                <a:cs typeface="ＭＳ Ｐゴシック" charset="0"/>
              </a:rPr>
              <a:t>B Along Axis</a:t>
            </a:r>
          </a:p>
          <a:p>
            <a:pPr indent="228600">
              <a:defRPr/>
            </a:pPr>
            <a:r>
              <a:rPr lang="en-US" sz="1800">
                <a:solidFill>
                  <a:srgbClr val="0033CC"/>
                </a:solidFill>
                <a:latin typeface="+mj-lt"/>
                <a:ea typeface="ＭＳ Ｐゴシック" charset="0"/>
                <a:cs typeface="ＭＳ Ｐゴシック" charset="0"/>
              </a:rPr>
              <a:t>Far from Loop</a:t>
            </a:r>
          </a:p>
        </p:txBody>
      </p:sp>
      <p:sp>
        <p:nvSpPr>
          <p:cNvPr id="4" name="Rectangle 3"/>
          <p:cNvSpPr/>
          <p:nvPr/>
        </p:nvSpPr>
        <p:spPr bwMode="auto">
          <a:xfrm>
            <a:off x="2819400" y="838200"/>
            <a:ext cx="2571750" cy="914400"/>
          </a:xfrm>
          <a:prstGeom prst="rect">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3789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209800"/>
            <a:ext cx="22637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038600" y="2133600"/>
            <a:ext cx="1233488" cy="338138"/>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b="1">
                <a:latin typeface="Arial" pitchFamily="34" charset="0"/>
              </a:rPr>
              <a:t>B </a:t>
            </a:r>
            <a:r>
              <a:rPr lang="en-US" altLang="en-US" sz="1600">
                <a:latin typeface="Arial" pitchFamily="34" charset="0"/>
              </a:rPr>
              <a:t>for dipole</a:t>
            </a:r>
            <a:endParaRPr lang="en-US" altLang="en-US" sz="1600" b="1">
              <a:latin typeface="Arial" pitchFamily="34" charset="0"/>
            </a:endParaRPr>
          </a:p>
        </p:txBody>
      </p:sp>
      <p:pic>
        <p:nvPicPr>
          <p:cNvPr id="37896" name="Picture 1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939800"/>
            <a:ext cx="23002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01700" y="4813300"/>
            <a:ext cx="262255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ＭＳ Ｐゴシック" charset="0"/>
                <a:cs typeface="ＭＳ Ｐゴシック" charset="0"/>
              </a:rPr>
              <a:t>Electric Dipole Moment:</a:t>
            </a:r>
          </a:p>
        </p:txBody>
      </p:sp>
      <p:pic>
        <p:nvPicPr>
          <p:cNvPr id="37898" name="Picture 1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57350" y="5280025"/>
            <a:ext cx="933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419600" y="4800600"/>
            <a:ext cx="28019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ＭＳ Ｐゴシック" charset="0"/>
                <a:cs typeface="ＭＳ Ｐゴシック" charset="0"/>
              </a:rPr>
              <a:t>Magnetic Dipole Moment:</a:t>
            </a:r>
          </a:p>
        </p:txBody>
      </p:sp>
      <p:pic>
        <p:nvPicPr>
          <p:cNvPr id="37900" name="Picture 1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40338" y="5280025"/>
            <a:ext cx="9779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7127875" y="5829300"/>
            <a:ext cx="1635125"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ＭＳ Ｐゴシック" charset="0"/>
                <a:cs typeface="ＭＳ Ｐゴシック" charset="0"/>
              </a:rPr>
              <a:t>B Along Axis</a:t>
            </a:r>
          </a:p>
          <a:p>
            <a:pPr indent="228600">
              <a:defRPr/>
            </a:pPr>
            <a:r>
              <a:rPr lang="en-US" sz="1800">
                <a:solidFill>
                  <a:srgbClr val="0033CC"/>
                </a:solidFill>
                <a:latin typeface="+mj-lt"/>
                <a:ea typeface="ＭＳ Ｐゴシック" charset="0"/>
                <a:cs typeface="ＭＳ Ｐゴシック" charset="0"/>
              </a:rPr>
              <a:t>Far from Loop</a:t>
            </a:r>
          </a:p>
        </p:txBody>
      </p:sp>
      <p:sp>
        <p:nvSpPr>
          <p:cNvPr id="26" name="Rectangle 25"/>
          <p:cNvSpPr/>
          <p:nvPr/>
        </p:nvSpPr>
        <p:spPr bwMode="auto">
          <a:xfrm>
            <a:off x="4765675" y="5689600"/>
            <a:ext cx="2571750" cy="914400"/>
          </a:xfrm>
          <a:prstGeom prst="rect">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37903" name="Picture 26"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213" y="5791200"/>
            <a:ext cx="2235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555875" y="5842000"/>
            <a:ext cx="1776413"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ＭＳ Ｐゴシック" charset="0"/>
                <a:cs typeface="ＭＳ Ｐゴシック" charset="0"/>
              </a:rPr>
              <a:t>E Along Axis</a:t>
            </a:r>
          </a:p>
          <a:p>
            <a:pPr indent="228600">
              <a:defRPr/>
            </a:pPr>
            <a:r>
              <a:rPr lang="en-US" sz="1800">
                <a:solidFill>
                  <a:srgbClr val="CC0000"/>
                </a:solidFill>
                <a:latin typeface="+mj-lt"/>
                <a:ea typeface="ＭＳ Ｐゴシック" charset="0"/>
                <a:cs typeface="ＭＳ Ｐゴシック" charset="0"/>
              </a:rPr>
              <a:t>Far from Dipole</a:t>
            </a:r>
          </a:p>
        </p:txBody>
      </p:sp>
      <p:sp>
        <p:nvSpPr>
          <p:cNvPr id="29" name="Rectangle 28"/>
          <p:cNvSpPr/>
          <p:nvPr/>
        </p:nvSpPr>
        <p:spPr bwMode="auto">
          <a:xfrm>
            <a:off x="193675" y="5697538"/>
            <a:ext cx="2590800" cy="906462"/>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37906" name="Picture 1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91100" y="5797550"/>
            <a:ext cx="20224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2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37425" y="5230813"/>
            <a:ext cx="1273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ja-JP" sz="2800" smtClean="0">
                <a:ea typeface="MS PGothic" pitchFamily="34" charset="-128"/>
              </a:rPr>
              <a:t>Magnetic field of a solenoid</a:t>
            </a:r>
          </a:p>
        </p:txBody>
      </p:sp>
      <p:pic>
        <p:nvPicPr>
          <p:cNvPr id="12291" name="Picture 3" descr="F30_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10200" y="1447800"/>
            <a:ext cx="3048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Group 4"/>
          <p:cNvGrpSpPr>
            <a:grpSpLocks/>
          </p:cNvGrpSpPr>
          <p:nvPr/>
        </p:nvGrpSpPr>
        <p:grpSpPr bwMode="auto">
          <a:xfrm>
            <a:off x="609600" y="1371600"/>
            <a:ext cx="4724400" cy="1295400"/>
            <a:chOff x="384" y="864"/>
            <a:chExt cx="2976" cy="816"/>
          </a:xfrm>
        </p:grpSpPr>
        <p:sp>
          <p:nvSpPr>
            <p:cNvPr id="12298" name="Text Box 5"/>
            <p:cNvSpPr txBox="1">
              <a:spLocks noChangeArrowheads="1"/>
            </p:cNvSpPr>
            <p:nvPr/>
          </p:nvSpPr>
          <p:spPr bwMode="auto">
            <a:xfrm>
              <a:off x="384" y="864"/>
              <a:ext cx="2736"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nSpc>
                  <a:spcPct val="98000"/>
                </a:lnSpc>
                <a:spcBef>
                  <a:spcPct val="49000"/>
                </a:spcBef>
                <a:buFontTx/>
                <a:buChar char="•"/>
              </a:pPr>
              <a:r>
                <a:rPr lang="ja-JP" altLang="en-US" sz="2000" i="0">
                  <a:ea typeface="MS PGothic" pitchFamily="34" charset="-128"/>
                </a:rPr>
                <a:t> </a:t>
              </a:r>
              <a:r>
                <a:rPr lang="en-US" altLang="ja-JP" sz="2000" i="0">
                  <a:ea typeface="MS PGothic" pitchFamily="34" charset="-128"/>
                </a:rPr>
                <a:t>A constant magnetic field could be produced by an infinite sheet of current.  In practice, however, it is easier and more convenient to use a </a:t>
              </a:r>
              <a:r>
                <a:rPr lang="en-US" altLang="ja-JP" sz="2000" b="1">
                  <a:ea typeface="MS PGothic" pitchFamily="34" charset="-128"/>
                </a:rPr>
                <a:t>solenoid</a:t>
              </a:r>
              <a:r>
                <a:rPr lang="en-US" altLang="ja-JP" sz="2000" i="0">
                  <a:ea typeface="MS PGothic" pitchFamily="34" charset="-128"/>
                </a:rPr>
                <a:t>.</a:t>
              </a:r>
              <a:endParaRPr lang="en-US" altLang="ja-JP" sz="2000">
                <a:ea typeface="MS PGothic" pitchFamily="34" charset="-128"/>
              </a:endParaRPr>
            </a:p>
          </p:txBody>
        </p:sp>
        <p:sp>
          <p:nvSpPr>
            <p:cNvPr id="12299" name="Line 6"/>
            <p:cNvSpPr>
              <a:spLocks noChangeShapeType="1"/>
            </p:cNvSpPr>
            <p:nvPr/>
          </p:nvSpPr>
          <p:spPr bwMode="auto">
            <a:xfrm flipV="1">
              <a:off x="2688" y="1536"/>
              <a:ext cx="672" cy="4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Oval 7"/>
            <p:cNvSpPr>
              <a:spLocks noChangeArrowheads="1"/>
            </p:cNvSpPr>
            <p:nvPr/>
          </p:nvSpPr>
          <p:spPr bwMode="auto">
            <a:xfrm>
              <a:off x="2016" y="1440"/>
              <a:ext cx="672" cy="2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sp>
        <p:nvSpPr>
          <p:cNvPr id="364552" name="Text Box 8"/>
          <p:cNvSpPr txBox="1">
            <a:spLocks noChangeArrowheads="1"/>
          </p:cNvSpPr>
          <p:nvPr/>
        </p:nvSpPr>
        <p:spPr bwMode="auto">
          <a:xfrm>
            <a:off x="609600" y="2819400"/>
            <a:ext cx="449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dirty="0">
                <a:ea typeface="MS PGothic" pitchFamily="34" charset="-128"/>
              </a:rPr>
              <a:t> </a:t>
            </a:r>
            <a:r>
              <a:rPr lang="en-US" altLang="ja-JP" sz="2000" i="0" dirty="0">
                <a:ea typeface="MS PGothic" pitchFamily="34" charset="-128"/>
              </a:rPr>
              <a:t>A </a:t>
            </a:r>
            <a:r>
              <a:rPr lang="en-US" altLang="ja-JP" sz="2000" b="1" dirty="0">
                <a:ea typeface="MS PGothic" pitchFamily="34" charset="-128"/>
              </a:rPr>
              <a:t>solenoid</a:t>
            </a:r>
            <a:r>
              <a:rPr lang="en-US" altLang="ja-JP" sz="2000" i="0" dirty="0">
                <a:ea typeface="MS PGothic" pitchFamily="34" charset="-128"/>
              </a:rPr>
              <a:t> is defined by a current </a:t>
            </a:r>
            <a:r>
              <a:rPr lang="en-US" altLang="ja-JP" sz="2000" dirty="0">
                <a:solidFill>
                  <a:schemeClr val="hlink"/>
                </a:solidFill>
                <a:ea typeface="MS PGothic" pitchFamily="34" charset="-128"/>
              </a:rPr>
              <a:t>I</a:t>
            </a:r>
            <a:r>
              <a:rPr lang="en-US" altLang="ja-JP" sz="2000" i="0" dirty="0">
                <a:ea typeface="MS PGothic" pitchFamily="34" charset="-128"/>
              </a:rPr>
              <a:t> flowing through a wire that is wrapped </a:t>
            </a:r>
            <a:r>
              <a:rPr lang="en-US" altLang="ja-JP" sz="2000" dirty="0">
                <a:solidFill>
                  <a:srgbClr val="FF0000"/>
                </a:solidFill>
                <a:ea typeface="MS PGothic" pitchFamily="34" charset="-128"/>
              </a:rPr>
              <a:t>n</a:t>
            </a:r>
            <a:r>
              <a:rPr lang="en-US" altLang="ja-JP" sz="2000" i="0" dirty="0">
                <a:solidFill>
                  <a:srgbClr val="FF0000"/>
                </a:solidFill>
                <a:ea typeface="MS PGothic" pitchFamily="34" charset="-128"/>
              </a:rPr>
              <a:t> turns per unit length </a:t>
            </a:r>
            <a:r>
              <a:rPr lang="en-US" altLang="ja-JP" sz="2000" i="0" dirty="0">
                <a:ea typeface="MS PGothic" pitchFamily="34" charset="-128"/>
              </a:rPr>
              <a:t>on a cylinder of radius </a:t>
            </a:r>
            <a:r>
              <a:rPr lang="en-US" altLang="ja-JP" sz="2000" dirty="0">
                <a:solidFill>
                  <a:srgbClr val="FF0000"/>
                </a:solidFill>
                <a:ea typeface="MS PGothic" pitchFamily="34" charset="-128"/>
              </a:rPr>
              <a:t>R</a:t>
            </a:r>
            <a:r>
              <a:rPr lang="en-US" altLang="ja-JP" sz="2000" i="0" dirty="0">
                <a:solidFill>
                  <a:srgbClr val="FF0000"/>
                </a:solidFill>
                <a:ea typeface="MS PGothic" pitchFamily="34" charset="-128"/>
              </a:rPr>
              <a:t> </a:t>
            </a:r>
            <a:r>
              <a:rPr lang="en-US" altLang="ja-JP" sz="2000" i="0" dirty="0">
                <a:ea typeface="MS PGothic" pitchFamily="34" charset="-128"/>
              </a:rPr>
              <a:t>and length </a:t>
            </a:r>
            <a:r>
              <a:rPr lang="en-US" altLang="ja-JP" sz="2000" dirty="0">
                <a:solidFill>
                  <a:srgbClr val="FF0000"/>
                </a:solidFill>
                <a:ea typeface="MS PGothic" pitchFamily="34" charset="-128"/>
              </a:rPr>
              <a:t>L</a:t>
            </a:r>
            <a:r>
              <a:rPr lang="en-US" altLang="ja-JP" sz="2000" i="0" dirty="0">
                <a:ea typeface="MS PGothic" pitchFamily="34" charset="-128"/>
              </a:rPr>
              <a:t>.</a:t>
            </a:r>
            <a:endParaRPr lang="en-US" altLang="ja-JP" sz="2000" dirty="0">
              <a:ea typeface="MS PGothic" pitchFamily="34" charset="-128"/>
            </a:endParaRPr>
          </a:p>
        </p:txBody>
      </p:sp>
      <p:sp>
        <p:nvSpPr>
          <p:cNvPr id="12294" name="Line 9"/>
          <p:cNvSpPr>
            <a:spLocks noChangeShapeType="1"/>
          </p:cNvSpPr>
          <p:nvPr/>
        </p:nvSpPr>
        <p:spPr bwMode="auto">
          <a:xfrm>
            <a:off x="5486400" y="1066800"/>
            <a:ext cx="2590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5" name="Text Box 10"/>
          <p:cNvSpPr txBox="1">
            <a:spLocks noChangeArrowheads="1"/>
          </p:cNvSpPr>
          <p:nvPr/>
        </p:nvSpPr>
        <p:spPr bwMode="auto">
          <a:xfrm>
            <a:off x="6629400" y="838200"/>
            <a:ext cx="533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ja-JP" altLang="en-US">
                <a:ea typeface="MS PGothic" pitchFamily="34" charset="-128"/>
              </a:rPr>
              <a:t> </a:t>
            </a:r>
            <a:r>
              <a:rPr lang="en-US" altLang="ja-JP" sz="2000" b="1">
                <a:ea typeface="MS PGothic" pitchFamily="34" charset="-128"/>
              </a:rPr>
              <a:t>L</a:t>
            </a:r>
          </a:p>
        </p:txBody>
      </p:sp>
      <p:sp>
        <p:nvSpPr>
          <p:cNvPr id="12296" name="Line 11"/>
          <p:cNvSpPr>
            <a:spLocks noChangeShapeType="1"/>
          </p:cNvSpPr>
          <p:nvPr/>
        </p:nvSpPr>
        <p:spPr bwMode="auto">
          <a:xfrm flipV="1">
            <a:off x="6096000" y="1905000"/>
            <a:ext cx="533400" cy="381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Text Box 12"/>
          <p:cNvSpPr txBox="1">
            <a:spLocks noChangeArrowheads="1"/>
          </p:cNvSpPr>
          <p:nvPr/>
        </p:nvSpPr>
        <p:spPr bwMode="auto">
          <a:xfrm>
            <a:off x="6324600" y="2133600"/>
            <a:ext cx="38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solidFill>
                  <a:schemeClr val="hlink"/>
                </a:solidFill>
                <a:ea typeface="MS PGothic" pitchFamily="34" charset="-128"/>
              </a:rPr>
              <a:t>R</a:t>
            </a:r>
          </a:p>
        </p:txBody>
      </p:sp>
    </p:spTree>
    <p:extLst>
      <p:ext uri="{BB962C8B-B14F-4D97-AF65-F5344CB8AC3E}">
        <p14:creationId xmlns:p14="http://schemas.microsoft.com/office/powerpoint/2010/main" val="171350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4552"/>
                                        </p:tgtEl>
                                        <p:attrNameLst>
                                          <p:attrName>style.visibility</p:attrName>
                                        </p:attrNameLst>
                                      </p:cBhvr>
                                      <p:to>
                                        <p:strVal val="visible"/>
                                      </p:to>
                                    </p:set>
                                    <p:anim calcmode="lin" valueType="num">
                                      <p:cBhvr additive="base">
                                        <p:cTn id="7" dur="500" fill="hold"/>
                                        <p:tgtEl>
                                          <p:spTgt spid="364552"/>
                                        </p:tgtEl>
                                        <p:attrNameLst>
                                          <p:attrName>ppt_x</p:attrName>
                                        </p:attrNameLst>
                                      </p:cBhvr>
                                      <p:tavLst>
                                        <p:tav tm="0">
                                          <p:val>
                                            <p:strVal val="#ppt_x"/>
                                          </p:val>
                                        </p:tav>
                                        <p:tav tm="100000">
                                          <p:val>
                                            <p:strVal val="#ppt_x"/>
                                          </p:val>
                                        </p:tav>
                                      </p:tavLst>
                                    </p:anim>
                                    <p:anim calcmode="lin" valueType="num">
                                      <p:cBhvr additive="base">
                                        <p:cTn id="8" dur="500" fill="hold"/>
                                        <p:tgtEl>
                                          <p:spTgt spid="364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762000" y="152400"/>
            <a:ext cx="7772400" cy="533400"/>
          </a:xfrm>
        </p:spPr>
        <p:txBody>
          <a:bodyPr/>
          <a:lstStyle/>
          <a:p>
            <a:r>
              <a:rPr lang="en-US" altLang="ja-JP" smtClean="0">
                <a:ea typeface="MS PGothic" pitchFamily="34" charset="-128"/>
              </a:rPr>
              <a:t>Magnetic field of a solenoid (continued)</a:t>
            </a:r>
          </a:p>
        </p:txBody>
      </p:sp>
      <p:pic>
        <p:nvPicPr>
          <p:cNvPr id="6151" name="Picture 6" descr="figure-27-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37719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0696" name="Object 8"/>
          <p:cNvGraphicFramePr>
            <a:graphicFrameLocks noChangeAspect="1"/>
          </p:cNvGraphicFramePr>
          <p:nvPr/>
        </p:nvGraphicFramePr>
        <p:xfrm>
          <a:off x="4648200" y="1371600"/>
          <a:ext cx="3581400" cy="852488"/>
        </p:xfrm>
        <a:graphic>
          <a:graphicData uri="http://schemas.openxmlformats.org/presentationml/2006/ole">
            <mc:AlternateContent xmlns:mc="http://schemas.openxmlformats.org/markup-compatibility/2006">
              <mc:Choice xmlns:v="urn:schemas-microsoft-com:vml" Requires="v">
                <p:oleObj spid="_x0000_s74018" name="Equation" r:id="rId5" imgW="1866600" imgH="444240" progId="Equation.DSMT4">
                  <p:embed/>
                </p:oleObj>
              </mc:Choice>
              <mc:Fallback>
                <p:oleObj name="Equation" r:id="rId5" imgW="1866600" imgH="444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371600"/>
                        <a:ext cx="35814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Text Box 9"/>
          <p:cNvSpPr txBox="1">
            <a:spLocks noChangeArrowheads="1"/>
          </p:cNvSpPr>
          <p:nvPr/>
        </p:nvSpPr>
        <p:spPr bwMode="auto">
          <a:xfrm>
            <a:off x="4267200" y="9144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MS PGothic" pitchFamily="34" charset="-128"/>
              </a:rPr>
              <a:t>Contribution to </a:t>
            </a:r>
            <a:r>
              <a:rPr lang="en-US" altLang="ja-JP" sz="2000" b="1">
                <a:ea typeface="MS PGothic" pitchFamily="34" charset="-128"/>
              </a:rPr>
              <a:t>B at origin</a:t>
            </a:r>
            <a:r>
              <a:rPr lang="en-US" altLang="ja-JP" sz="2000" i="0">
                <a:ea typeface="MS PGothic" pitchFamily="34" charset="-128"/>
              </a:rPr>
              <a:t> from length </a:t>
            </a:r>
            <a:r>
              <a:rPr lang="en-US" altLang="ja-JP" sz="2000" b="1" i="0">
                <a:ea typeface="MS PGothic" pitchFamily="34" charset="-128"/>
              </a:rPr>
              <a:t>dx</a:t>
            </a:r>
          </a:p>
        </p:txBody>
      </p:sp>
      <p:sp>
        <p:nvSpPr>
          <p:cNvPr id="370698" name="Freeform 10"/>
          <p:cNvSpPr>
            <a:spLocks/>
          </p:cNvSpPr>
          <p:nvPr/>
        </p:nvSpPr>
        <p:spPr bwMode="auto">
          <a:xfrm>
            <a:off x="5429250" y="2193925"/>
            <a:ext cx="2011363" cy="331788"/>
          </a:xfrm>
          <a:custGeom>
            <a:avLst/>
            <a:gdLst>
              <a:gd name="T0" fmla="*/ 0 w 1267"/>
              <a:gd name="T1" fmla="*/ 2147483647 h 209"/>
              <a:gd name="T2" fmla="*/ 2147483647 w 1267"/>
              <a:gd name="T3" fmla="*/ 2147483647 h 209"/>
              <a:gd name="T4" fmla="*/ 2147483647 w 1267"/>
              <a:gd name="T5" fmla="*/ 2147483647 h 209"/>
              <a:gd name="T6" fmla="*/ 2147483647 w 1267"/>
              <a:gd name="T7" fmla="*/ 2147483647 h 209"/>
              <a:gd name="T8" fmla="*/ 2147483647 w 1267"/>
              <a:gd name="T9" fmla="*/ 2147483647 h 209"/>
              <a:gd name="T10" fmla="*/ 2147483647 w 1267"/>
              <a:gd name="T11" fmla="*/ 2147483647 h 209"/>
              <a:gd name="T12" fmla="*/ 2147483647 w 1267"/>
              <a:gd name="T13" fmla="*/ 2147483647 h 209"/>
              <a:gd name="T14" fmla="*/ 2147483647 w 1267"/>
              <a:gd name="T15" fmla="*/ 2147483647 h 209"/>
              <a:gd name="T16" fmla="*/ 2147483647 w 1267"/>
              <a:gd name="T17" fmla="*/ 2147483647 h 209"/>
              <a:gd name="T18" fmla="*/ 2147483647 w 1267"/>
              <a:gd name="T19" fmla="*/ 2147483647 h 209"/>
              <a:gd name="T20" fmla="*/ 2147483647 w 1267"/>
              <a:gd name="T21" fmla="*/ 0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7"/>
              <a:gd name="T34" fmla="*/ 0 h 209"/>
              <a:gd name="T35" fmla="*/ 1267 w 1267"/>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7" h="209">
                <a:moveTo>
                  <a:pt x="0" y="8"/>
                </a:moveTo>
                <a:cubicBezTo>
                  <a:pt x="4" y="24"/>
                  <a:pt x="10" y="68"/>
                  <a:pt x="22" y="80"/>
                </a:cubicBezTo>
                <a:cubicBezTo>
                  <a:pt x="33" y="91"/>
                  <a:pt x="85" y="105"/>
                  <a:pt x="94" y="108"/>
                </a:cubicBezTo>
                <a:cubicBezTo>
                  <a:pt x="208" y="144"/>
                  <a:pt x="334" y="113"/>
                  <a:pt x="454" y="116"/>
                </a:cubicBezTo>
                <a:cubicBezTo>
                  <a:pt x="489" y="123"/>
                  <a:pt x="502" y="128"/>
                  <a:pt x="526" y="152"/>
                </a:cubicBezTo>
                <a:cubicBezTo>
                  <a:pt x="534" y="175"/>
                  <a:pt x="546" y="186"/>
                  <a:pt x="554" y="209"/>
                </a:cubicBezTo>
                <a:cubicBezTo>
                  <a:pt x="555" y="203"/>
                  <a:pt x="563" y="162"/>
                  <a:pt x="569" y="152"/>
                </a:cubicBezTo>
                <a:cubicBezTo>
                  <a:pt x="585" y="124"/>
                  <a:pt x="641" y="118"/>
                  <a:pt x="670" y="116"/>
                </a:cubicBezTo>
                <a:cubicBezTo>
                  <a:pt x="747" y="112"/>
                  <a:pt x="823" y="110"/>
                  <a:pt x="900" y="108"/>
                </a:cubicBezTo>
                <a:cubicBezTo>
                  <a:pt x="1008" y="105"/>
                  <a:pt x="1116" y="103"/>
                  <a:pt x="1224" y="101"/>
                </a:cubicBezTo>
                <a:cubicBezTo>
                  <a:pt x="1248" y="65"/>
                  <a:pt x="1267" y="47"/>
                  <a:pt x="1267" y="0"/>
                </a:cubicBezTo>
              </a:path>
            </a:pathLst>
          </a:custGeom>
          <a:noFill/>
          <a:ln w="222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99" name="Text Box 11"/>
          <p:cNvSpPr txBox="1">
            <a:spLocks noChangeArrowheads="1"/>
          </p:cNvSpPr>
          <p:nvPr/>
        </p:nvSpPr>
        <p:spPr bwMode="auto">
          <a:xfrm>
            <a:off x="5867400" y="2590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MS PGothic" pitchFamily="34" charset="-128"/>
              </a:rPr>
              <a:t>one turn</a:t>
            </a:r>
          </a:p>
        </p:txBody>
      </p:sp>
      <p:sp>
        <p:nvSpPr>
          <p:cNvPr id="370700" name="AutoShape 12"/>
          <p:cNvSpPr>
            <a:spLocks noChangeArrowheads="1"/>
          </p:cNvSpPr>
          <p:nvPr/>
        </p:nvSpPr>
        <p:spPr bwMode="auto">
          <a:xfrm>
            <a:off x="7543800" y="1600200"/>
            <a:ext cx="762000" cy="457200"/>
          </a:xfrm>
          <a:prstGeom prst="roundRect">
            <a:avLst>
              <a:gd name="adj" fmla="val 16667"/>
            </a:avLst>
          </a:prstGeom>
          <a:noFill/>
          <a:ln w="222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370701" name="Line 13"/>
          <p:cNvSpPr>
            <a:spLocks noChangeShapeType="1"/>
          </p:cNvSpPr>
          <p:nvPr/>
        </p:nvSpPr>
        <p:spPr bwMode="auto">
          <a:xfrm flipV="1">
            <a:off x="7924800" y="2057400"/>
            <a:ext cx="76200" cy="457200"/>
          </a:xfrm>
          <a:prstGeom prst="line">
            <a:avLst/>
          </a:prstGeom>
          <a:noFill/>
          <a:ln w="222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0702" name="Text Box 14"/>
          <p:cNvSpPr txBox="1">
            <a:spLocks noChangeArrowheads="1"/>
          </p:cNvSpPr>
          <p:nvPr/>
        </p:nvSpPr>
        <p:spPr bwMode="auto">
          <a:xfrm>
            <a:off x="7315200" y="2438400"/>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MS PGothic" pitchFamily="34" charset="-128"/>
              </a:rPr>
              <a:t># turns in length dx</a:t>
            </a:r>
          </a:p>
        </p:txBody>
      </p:sp>
      <p:graphicFrame>
        <p:nvGraphicFramePr>
          <p:cNvPr id="370704" name="Object 16"/>
          <p:cNvGraphicFramePr>
            <a:graphicFrameLocks noChangeAspect="1"/>
          </p:cNvGraphicFramePr>
          <p:nvPr/>
        </p:nvGraphicFramePr>
        <p:xfrm>
          <a:off x="4191000" y="3200400"/>
          <a:ext cx="4495800" cy="1806575"/>
        </p:xfrm>
        <a:graphic>
          <a:graphicData uri="http://schemas.openxmlformats.org/presentationml/2006/ole">
            <mc:AlternateContent xmlns:mc="http://schemas.openxmlformats.org/markup-compatibility/2006">
              <mc:Choice xmlns:v="urn:schemas-microsoft-com:vml" Requires="v">
                <p:oleObj spid="_x0000_s74019" name="Equation" r:id="rId7" imgW="2463480" imgH="990360" progId="Equation.DSMT4">
                  <p:embed/>
                </p:oleObj>
              </mc:Choice>
              <mc:Fallback>
                <p:oleObj name="Equation" r:id="rId7" imgW="2463480" imgH="990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200400"/>
                        <a:ext cx="4495800"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0705" name="Object 17"/>
          <p:cNvGraphicFramePr>
            <a:graphicFrameLocks noChangeAspect="1"/>
          </p:cNvGraphicFramePr>
          <p:nvPr/>
        </p:nvGraphicFramePr>
        <p:xfrm>
          <a:off x="4495800" y="5105400"/>
          <a:ext cx="2895600" cy="473075"/>
        </p:xfrm>
        <a:graphic>
          <a:graphicData uri="http://schemas.openxmlformats.org/presentationml/2006/ole">
            <mc:AlternateContent xmlns:mc="http://schemas.openxmlformats.org/markup-compatibility/2006">
              <mc:Choice xmlns:v="urn:schemas-microsoft-com:vml" Requires="v">
                <p:oleObj spid="_x0000_s74020" name="Equation" r:id="rId9" imgW="1396800" imgH="228600" progId="Equation.DSMT4">
                  <p:embed/>
                </p:oleObj>
              </mc:Choice>
              <mc:Fallback>
                <p:oleObj name="Equation" r:id="rId9" imgW="13968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105400"/>
                        <a:ext cx="2895600"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0706" name="Object 18"/>
          <p:cNvGraphicFramePr>
            <a:graphicFrameLocks noChangeAspect="1"/>
          </p:cNvGraphicFramePr>
          <p:nvPr/>
        </p:nvGraphicFramePr>
        <p:xfrm>
          <a:off x="4953000" y="5715000"/>
          <a:ext cx="2057400" cy="725488"/>
        </p:xfrm>
        <a:graphic>
          <a:graphicData uri="http://schemas.openxmlformats.org/presentationml/2006/ole">
            <mc:AlternateContent xmlns:mc="http://schemas.openxmlformats.org/markup-compatibility/2006">
              <mc:Choice xmlns:v="urn:schemas-microsoft-com:vml" Requires="v">
                <p:oleObj spid="_x0000_s74021" name="Equation" r:id="rId11" imgW="647640" imgH="228600" progId="Equation.DSMT4">
                  <p:embed/>
                </p:oleObj>
              </mc:Choice>
              <mc:Fallback>
                <p:oleObj name="Equation" r:id="rId11" imgW="64764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5715000"/>
                        <a:ext cx="2057400"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07" name="Text Box 19"/>
          <p:cNvSpPr txBox="1">
            <a:spLocks noChangeArrowheads="1"/>
          </p:cNvSpPr>
          <p:nvPr/>
        </p:nvSpPr>
        <p:spPr bwMode="auto">
          <a:xfrm>
            <a:off x="7543800" y="51816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MS PGothic" pitchFamily="34" charset="-128"/>
              </a:rPr>
              <a:t>(or for </a:t>
            </a:r>
            <a:r>
              <a:rPr lang="en-US" altLang="ja-JP" sz="2000" b="1">
                <a:ea typeface="MS PGothic" pitchFamily="34" charset="-128"/>
              </a:rPr>
              <a:t>L&gt;&gt;R</a:t>
            </a:r>
            <a:r>
              <a:rPr lang="en-US" altLang="ja-JP" sz="2000" i="0">
                <a:ea typeface="MS PGothic" pitchFamily="34" charset="-128"/>
              </a:rPr>
              <a:t>)</a:t>
            </a:r>
          </a:p>
        </p:txBody>
      </p:sp>
      <p:pic>
        <p:nvPicPr>
          <p:cNvPr id="370710" name="Picture 22" descr="figure-27-12"/>
          <p:cNvPicPr>
            <a:picLocks noGrp="1" noChangeAspect="1" noChangeArrowheads="1"/>
          </p:cNvPicPr>
          <p:nvPr>
            <p:ph idx="1"/>
          </p:nvPr>
        </p:nvPicPr>
        <p:blipFill>
          <a:blip r:embed="rId13">
            <a:extLst>
              <a:ext uri="{28A0092B-C50C-407E-A947-70E740481C1C}">
                <a14:useLocalDpi xmlns:a14="http://schemas.microsoft.com/office/drawing/2010/main" val="0"/>
              </a:ext>
            </a:extLst>
          </a:blip>
          <a:srcRect/>
          <a:stretch>
            <a:fillRect/>
          </a:stretch>
        </p:blipFill>
        <p:spPr bwMode="auto">
          <a:xfrm>
            <a:off x="457200" y="4343400"/>
            <a:ext cx="3848100" cy="205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776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0698"/>
                                        </p:tgtEl>
                                        <p:attrNameLst>
                                          <p:attrName>style.visibility</p:attrName>
                                        </p:attrNameLst>
                                      </p:cBhvr>
                                      <p:to>
                                        <p:strVal val="visible"/>
                                      </p:to>
                                    </p:set>
                                    <p:animEffect transition="in" filter="blinds(horizontal)">
                                      <p:cBhvr>
                                        <p:cTn id="7" dur="500"/>
                                        <p:tgtEl>
                                          <p:spTgt spid="3706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0699"/>
                                        </p:tgtEl>
                                        <p:attrNameLst>
                                          <p:attrName>style.visibility</p:attrName>
                                        </p:attrNameLst>
                                      </p:cBhvr>
                                      <p:to>
                                        <p:strVal val="visible"/>
                                      </p:to>
                                    </p:set>
                                    <p:animEffect transition="in" filter="blinds(horizontal)">
                                      <p:cBhvr>
                                        <p:cTn id="10" dur="500"/>
                                        <p:tgtEl>
                                          <p:spTgt spid="3706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70700"/>
                                        </p:tgtEl>
                                        <p:attrNameLst>
                                          <p:attrName>style.visibility</p:attrName>
                                        </p:attrNameLst>
                                      </p:cBhvr>
                                      <p:to>
                                        <p:strVal val="visible"/>
                                      </p:to>
                                    </p:set>
                                    <p:animEffect transition="in" filter="blinds(horizontal)">
                                      <p:cBhvr>
                                        <p:cTn id="15" dur="500"/>
                                        <p:tgtEl>
                                          <p:spTgt spid="37070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70701"/>
                                        </p:tgtEl>
                                        <p:attrNameLst>
                                          <p:attrName>style.visibility</p:attrName>
                                        </p:attrNameLst>
                                      </p:cBhvr>
                                      <p:to>
                                        <p:strVal val="visible"/>
                                      </p:to>
                                    </p:set>
                                    <p:animEffect transition="in" filter="blinds(horizontal)">
                                      <p:cBhvr>
                                        <p:cTn id="18" dur="500"/>
                                        <p:tgtEl>
                                          <p:spTgt spid="37070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70702"/>
                                        </p:tgtEl>
                                        <p:attrNameLst>
                                          <p:attrName>style.visibility</p:attrName>
                                        </p:attrNameLst>
                                      </p:cBhvr>
                                      <p:to>
                                        <p:strVal val="visible"/>
                                      </p:to>
                                    </p:set>
                                    <p:animEffect transition="in" filter="blinds(horizontal)">
                                      <p:cBhvr>
                                        <p:cTn id="21" dur="500"/>
                                        <p:tgtEl>
                                          <p:spTgt spid="3707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370704"/>
                                        </p:tgtEl>
                                        <p:attrNameLst>
                                          <p:attrName>style.visibility</p:attrName>
                                        </p:attrNameLst>
                                      </p:cBhvr>
                                      <p:to>
                                        <p:strVal val="visible"/>
                                      </p:to>
                                    </p:set>
                                    <p:animEffect transition="in" filter="checkerboard(across)">
                                      <p:cBhvr>
                                        <p:cTn id="26" dur="500"/>
                                        <p:tgtEl>
                                          <p:spTgt spid="370704"/>
                                        </p:tgtEl>
                                      </p:cBhvr>
                                    </p:animEffect>
                                  </p:childTnLst>
                                </p:cTn>
                              </p:par>
                              <p:par>
                                <p:cTn id="27" presetID="3" presetClass="entr" presetSubtype="10" fill="hold" nodeType="withEffect">
                                  <p:stCondLst>
                                    <p:cond delay="0"/>
                                  </p:stCondLst>
                                  <p:childTnLst>
                                    <p:set>
                                      <p:cBhvr>
                                        <p:cTn id="28" dur="1" fill="hold">
                                          <p:stCondLst>
                                            <p:cond delay="0"/>
                                          </p:stCondLst>
                                        </p:cTn>
                                        <p:tgtEl>
                                          <p:spTgt spid="370710"/>
                                        </p:tgtEl>
                                        <p:attrNameLst>
                                          <p:attrName>style.visibility</p:attrName>
                                        </p:attrNameLst>
                                      </p:cBhvr>
                                      <p:to>
                                        <p:strVal val="visible"/>
                                      </p:to>
                                    </p:set>
                                    <p:animEffect transition="in" filter="blinds(horizontal)">
                                      <p:cBhvr>
                                        <p:cTn id="29" dur="500"/>
                                        <p:tgtEl>
                                          <p:spTgt spid="3707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70706"/>
                                        </p:tgtEl>
                                        <p:attrNameLst>
                                          <p:attrName>style.visibility</p:attrName>
                                        </p:attrNameLst>
                                      </p:cBhvr>
                                      <p:to>
                                        <p:strVal val="visible"/>
                                      </p:to>
                                    </p:set>
                                    <p:animEffect transition="in" filter="blinds(horizontal)">
                                      <p:cBhvr>
                                        <p:cTn id="34" dur="500"/>
                                        <p:tgtEl>
                                          <p:spTgt spid="37070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70707"/>
                                        </p:tgtEl>
                                        <p:attrNameLst>
                                          <p:attrName>style.visibility</p:attrName>
                                        </p:attrNameLst>
                                      </p:cBhvr>
                                      <p:to>
                                        <p:strVal val="visible"/>
                                      </p:to>
                                    </p:set>
                                    <p:animEffect transition="in" filter="box(in)">
                                      <p:cBhvr>
                                        <p:cTn id="37" dur="500"/>
                                        <p:tgtEl>
                                          <p:spTgt spid="370707"/>
                                        </p:tgtEl>
                                      </p:cBhvr>
                                    </p:animEffect>
                                  </p:childTnLst>
                                </p:cTn>
                              </p:par>
                              <p:par>
                                <p:cTn id="38" presetID="2" presetClass="entr" presetSubtype="4" fill="hold" nodeType="withEffect">
                                  <p:stCondLst>
                                    <p:cond delay="0"/>
                                  </p:stCondLst>
                                  <p:childTnLst>
                                    <p:set>
                                      <p:cBhvr>
                                        <p:cTn id="39" dur="1" fill="hold">
                                          <p:stCondLst>
                                            <p:cond delay="0"/>
                                          </p:stCondLst>
                                        </p:cTn>
                                        <p:tgtEl>
                                          <p:spTgt spid="370705"/>
                                        </p:tgtEl>
                                        <p:attrNameLst>
                                          <p:attrName>style.visibility</p:attrName>
                                        </p:attrNameLst>
                                      </p:cBhvr>
                                      <p:to>
                                        <p:strVal val="visible"/>
                                      </p:to>
                                    </p:set>
                                    <p:anim calcmode="lin" valueType="num">
                                      <p:cBhvr additive="base">
                                        <p:cTn id="40" dur="500" fill="hold"/>
                                        <p:tgtEl>
                                          <p:spTgt spid="370705"/>
                                        </p:tgtEl>
                                        <p:attrNameLst>
                                          <p:attrName>ppt_x</p:attrName>
                                        </p:attrNameLst>
                                      </p:cBhvr>
                                      <p:tavLst>
                                        <p:tav tm="0">
                                          <p:val>
                                            <p:strVal val="#ppt_x"/>
                                          </p:val>
                                        </p:tav>
                                        <p:tav tm="100000">
                                          <p:val>
                                            <p:strVal val="#ppt_x"/>
                                          </p:val>
                                        </p:tav>
                                      </p:tavLst>
                                    </p:anim>
                                    <p:anim calcmode="lin" valueType="num">
                                      <p:cBhvr additive="base">
                                        <p:cTn id="41" dur="500" fill="hold"/>
                                        <p:tgtEl>
                                          <p:spTgt spid="370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8" grpId="0" animBg="1"/>
      <p:bldP spid="370699" grpId="0"/>
      <p:bldP spid="370700" grpId="0" animBg="1"/>
      <p:bldP spid="370701" grpId="0" animBg="1"/>
      <p:bldP spid="370702" grpId="0"/>
      <p:bldP spid="37070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ja-JP" smtClean="0">
                <a:ea typeface="MS PGothic" pitchFamily="34" charset="-128"/>
              </a:rPr>
              <a:t>Solenoid’s </a:t>
            </a:r>
            <a:r>
              <a:rPr lang="en-US" altLang="ja-JP" i="1" smtClean="0">
                <a:ea typeface="MS PGothic" pitchFamily="34" charset="-128"/>
              </a:rPr>
              <a:t>B</a:t>
            </a:r>
            <a:r>
              <a:rPr lang="en-US" altLang="ja-JP" smtClean="0">
                <a:ea typeface="MS PGothic" pitchFamily="34" charset="-128"/>
              </a:rPr>
              <a:t> field synopsis</a:t>
            </a:r>
          </a:p>
        </p:txBody>
      </p:sp>
      <p:grpSp>
        <p:nvGrpSpPr>
          <p:cNvPr id="13315" name="Group 7"/>
          <p:cNvGrpSpPr>
            <a:grpSpLocks/>
          </p:cNvGrpSpPr>
          <p:nvPr/>
        </p:nvGrpSpPr>
        <p:grpSpPr bwMode="auto">
          <a:xfrm>
            <a:off x="685800" y="1066800"/>
            <a:ext cx="4572000" cy="1844675"/>
            <a:chOff x="432" y="672"/>
            <a:chExt cx="2880" cy="1162"/>
          </a:xfrm>
        </p:grpSpPr>
        <p:sp>
          <p:nvSpPr>
            <p:cNvPr id="13317" name="Text Box 8"/>
            <p:cNvSpPr txBox="1">
              <a:spLocks noChangeArrowheads="1"/>
            </p:cNvSpPr>
            <p:nvPr/>
          </p:nvSpPr>
          <p:spPr bwMode="auto">
            <a:xfrm>
              <a:off x="2304" y="960"/>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MS PGothic" pitchFamily="34" charset="-128"/>
                </a:rPr>
                <a:t>// to axis</a:t>
              </a:r>
            </a:p>
          </p:txBody>
        </p:sp>
        <p:sp>
          <p:nvSpPr>
            <p:cNvPr id="13318" name="Text Box 9"/>
            <p:cNvSpPr txBox="1">
              <a:spLocks noChangeArrowheads="1"/>
            </p:cNvSpPr>
            <p:nvPr/>
          </p:nvSpPr>
          <p:spPr bwMode="auto">
            <a:xfrm>
              <a:off x="432" y="672"/>
              <a:ext cx="192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dirty="0">
                  <a:ea typeface="MS PGothic" pitchFamily="34" charset="-128"/>
                </a:rPr>
                <a:t> </a:t>
              </a:r>
              <a:r>
                <a:rPr lang="en-US" altLang="ja-JP" sz="2000" b="1" dirty="0">
                  <a:solidFill>
                    <a:srgbClr val="FF0000"/>
                  </a:solidFill>
                  <a:ea typeface="MS PGothic" pitchFamily="34" charset="-128"/>
                </a:rPr>
                <a:t>Long</a:t>
              </a:r>
              <a:r>
                <a:rPr lang="en-US" altLang="ja-JP" sz="2000" dirty="0">
                  <a:solidFill>
                    <a:srgbClr val="FF0000"/>
                  </a:solidFill>
                  <a:ea typeface="MS PGothic" pitchFamily="34" charset="-128"/>
                </a:rPr>
                <a:t> </a:t>
              </a:r>
              <a:r>
                <a:rPr lang="en-US" altLang="ja-JP" sz="2000" dirty="0">
                  <a:ea typeface="MS PGothic" pitchFamily="34" charset="-128"/>
                </a:rPr>
                <a:t>solenoid (R&lt;&lt;L): </a:t>
              </a:r>
            </a:p>
            <a:p>
              <a:pPr>
                <a:spcBef>
                  <a:spcPct val="50000"/>
                </a:spcBef>
              </a:pPr>
              <a:r>
                <a:rPr lang="en-US" altLang="ja-JP" sz="2000" dirty="0">
                  <a:ea typeface="MS PGothic" pitchFamily="34" charset="-128"/>
                </a:rPr>
                <a:t>  </a:t>
              </a:r>
              <a:r>
                <a:rPr lang="en-US" altLang="ja-JP" sz="2000" b="1" dirty="0">
                  <a:ea typeface="MS PGothic" pitchFamily="34" charset="-128"/>
                </a:rPr>
                <a:t>B inside solenoid</a:t>
              </a:r>
              <a:r>
                <a:rPr lang="en-US" altLang="ja-JP" sz="2000" dirty="0">
                  <a:ea typeface="MS PGothic" pitchFamily="34" charset="-128"/>
                </a:rPr>
                <a:t> </a:t>
              </a:r>
            </a:p>
            <a:p>
              <a:pPr>
                <a:spcBef>
                  <a:spcPct val="50000"/>
                </a:spcBef>
              </a:pPr>
              <a:r>
                <a:rPr lang="en-US" altLang="ja-JP" sz="2000" dirty="0">
                  <a:ea typeface="MS PGothic" pitchFamily="34" charset="-128"/>
                </a:rPr>
                <a:t>  </a:t>
              </a:r>
              <a:r>
                <a:rPr lang="en-US" altLang="ja-JP" sz="2000" b="1" dirty="0">
                  <a:ea typeface="MS PGothic" pitchFamily="34" charset="-128"/>
                </a:rPr>
                <a:t>B outside solenoid</a:t>
              </a:r>
            </a:p>
          </p:txBody>
        </p:sp>
        <p:sp>
          <p:nvSpPr>
            <p:cNvPr id="13319" name="AutoShape 10"/>
            <p:cNvSpPr>
              <a:spLocks noChangeArrowheads="1"/>
            </p:cNvSpPr>
            <p:nvPr/>
          </p:nvSpPr>
          <p:spPr bwMode="auto">
            <a:xfrm>
              <a:off x="1920" y="1056"/>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13320" name="AutoShape 11"/>
            <p:cNvSpPr>
              <a:spLocks noChangeArrowheads="1"/>
            </p:cNvSpPr>
            <p:nvPr/>
          </p:nvSpPr>
          <p:spPr bwMode="auto">
            <a:xfrm>
              <a:off x="1920" y="134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13321" name="Text Box 12"/>
            <p:cNvSpPr txBox="1">
              <a:spLocks noChangeArrowheads="1"/>
            </p:cNvSpPr>
            <p:nvPr/>
          </p:nvSpPr>
          <p:spPr bwMode="auto">
            <a:xfrm>
              <a:off x="2256" y="1296"/>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MS PGothic" pitchFamily="34" charset="-128"/>
                </a:rPr>
                <a:t>nearly zero</a:t>
              </a:r>
            </a:p>
          </p:txBody>
        </p:sp>
        <p:sp>
          <p:nvSpPr>
            <p:cNvPr id="13322" name="Text Box 13"/>
            <p:cNvSpPr txBox="1">
              <a:spLocks noChangeArrowheads="1"/>
            </p:cNvSpPr>
            <p:nvPr/>
          </p:nvSpPr>
          <p:spPr bwMode="auto">
            <a:xfrm>
              <a:off x="816" y="1584"/>
              <a:ext cx="24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MS PGothic" pitchFamily="34" charset="-128"/>
                </a:rPr>
                <a:t>(not very close to the ends or wires)</a:t>
              </a:r>
            </a:p>
          </p:txBody>
        </p:sp>
      </p:grpSp>
      <p:pic>
        <p:nvPicPr>
          <p:cNvPr id="13316" name="Picture 13" descr="F30_1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47244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568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563563"/>
          </a:xfrm>
        </p:spPr>
        <p:txBody>
          <a:bodyPr/>
          <a:lstStyle/>
          <a:p>
            <a:r>
              <a:rPr lang="en-US" altLang="en-US" sz="1500" smtClean="0">
                <a:solidFill>
                  <a:srgbClr val="FF0000"/>
                </a:solidFill>
              </a:rPr>
              <a:t>RHIC STAR Experiment</a:t>
            </a:r>
          </a:p>
        </p:txBody>
      </p:sp>
      <p:grpSp>
        <p:nvGrpSpPr>
          <p:cNvPr id="14339" name="Group 3"/>
          <p:cNvGrpSpPr>
            <a:grpSpLocks/>
          </p:cNvGrpSpPr>
          <p:nvPr/>
        </p:nvGrpSpPr>
        <p:grpSpPr bwMode="auto">
          <a:xfrm>
            <a:off x="0" y="381000"/>
            <a:ext cx="9144000" cy="6248400"/>
            <a:chOff x="1008" y="432"/>
            <a:chExt cx="4752" cy="3360"/>
          </a:xfrm>
        </p:grpSpPr>
        <p:sp>
          <p:nvSpPr>
            <p:cNvPr id="14341" name="Text Box 4"/>
            <p:cNvSpPr txBox="1">
              <a:spLocks noChangeArrowheads="1"/>
            </p:cNvSpPr>
            <p:nvPr/>
          </p:nvSpPr>
          <p:spPr bwMode="auto">
            <a:xfrm>
              <a:off x="2448" y="625"/>
              <a:ext cx="52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r>
                <a:rPr lang="en-US" altLang="en-US" b="1" i="0">
                  <a:solidFill>
                    <a:srgbClr val="FFFF00"/>
                  </a:solidFill>
                  <a:latin typeface="Helvetica" pitchFamily="34" charset="0"/>
                </a:rPr>
                <a:t>STAR</a:t>
              </a:r>
            </a:p>
          </p:txBody>
        </p:sp>
        <p:pic>
          <p:nvPicPr>
            <p:cNvPr id="14342" name="Picture 5"/>
            <p:cNvPicPr>
              <a:picLocks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l="2489" t="18503" b="3085"/>
            <a:stretch>
              <a:fillRect/>
            </a:stretch>
          </p:blipFill>
          <p:spPr bwMode="auto">
            <a:xfrm>
              <a:off x="1008" y="432"/>
              <a:ext cx="4752"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452614" name="Picture 6" descr="F30_1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5839">
            <a:off x="3352800" y="2179638"/>
            <a:ext cx="43211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899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2614"/>
                                        </p:tgtEl>
                                        <p:attrNameLst>
                                          <p:attrName>style.visibility</p:attrName>
                                        </p:attrNameLst>
                                      </p:cBhvr>
                                      <p:to>
                                        <p:strVal val="visible"/>
                                      </p:to>
                                    </p:set>
                                    <p:animEffect transition="in" filter="dissolve">
                                      <p:cBhvr>
                                        <p:cTn id="7" dur="500"/>
                                        <p:tgtEl>
                                          <p:spTgt spid="452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452614"/>
                                        </p:tgtEl>
                                      </p:cBhvr>
                                    </p:animEffect>
                                    <p:set>
                                      <p:cBhvr>
                                        <p:cTn id="12" dur="1" fill="hold">
                                          <p:stCondLst>
                                            <p:cond delay="499"/>
                                          </p:stCondLst>
                                        </p:cTn>
                                        <p:tgtEl>
                                          <p:spTgt spid="4526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661" y="1390412"/>
            <a:ext cx="5288575" cy="307091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679" r="6881"/>
          <a:stretch/>
        </p:blipFill>
        <p:spPr>
          <a:xfrm>
            <a:off x="114186" y="1390412"/>
            <a:ext cx="3332597" cy="3070913"/>
          </a:xfrm>
          <a:prstGeom prst="rect">
            <a:avLst/>
          </a:prstGeom>
        </p:spPr>
      </p:pic>
      <p:sp>
        <p:nvSpPr>
          <p:cNvPr id="6" name="TextBox 5"/>
          <p:cNvSpPr txBox="1"/>
          <p:nvPr/>
        </p:nvSpPr>
        <p:spPr>
          <a:xfrm>
            <a:off x="544286" y="4905375"/>
            <a:ext cx="8154390" cy="710964"/>
          </a:xfrm>
          <a:prstGeom prst="rect">
            <a:avLst/>
          </a:prstGeom>
          <a:noFill/>
        </p:spPr>
        <p:txBody>
          <a:bodyPr wrap="square" rtlCol="0">
            <a:spAutoFit/>
          </a:bodyPr>
          <a:lstStyle/>
          <a:p>
            <a:pPr algn="just"/>
            <a:r>
              <a:rPr lang="en-US" sz="1340" dirty="0">
                <a:solidFill>
                  <a:schemeClr val="bg1"/>
                </a:solidFill>
              </a:rPr>
              <a:t>The </a:t>
            </a:r>
            <a:r>
              <a:rPr lang="en-US" sz="1340" b="1" dirty="0">
                <a:solidFill>
                  <a:srgbClr val="FF9900"/>
                </a:solidFill>
              </a:rPr>
              <a:t>Heavy-Ion experiments </a:t>
            </a:r>
            <a:r>
              <a:rPr lang="en-US" sz="1340" dirty="0">
                <a:solidFill>
                  <a:schemeClr val="bg1"/>
                </a:solidFill>
              </a:rPr>
              <a:t>at the Relativistic Heavy-Ion Collider (</a:t>
            </a:r>
            <a:r>
              <a:rPr lang="en-US" sz="1340" b="1" dirty="0">
                <a:solidFill>
                  <a:srgbClr val="FF9900"/>
                </a:solidFill>
              </a:rPr>
              <a:t>RHIC</a:t>
            </a:r>
            <a:r>
              <a:rPr lang="en-US" sz="1340" dirty="0">
                <a:solidFill>
                  <a:schemeClr val="bg1"/>
                </a:solidFill>
              </a:rPr>
              <a:t>) and the Large Hadron Collider (</a:t>
            </a:r>
            <a:r>
              <a:rPr lang="en-US" sz="1340" b="1" dirty="0">
                <a:solidFill>
                  <a:srgbClr val="FF9900"/>
                </a:solidFill>
              </a:rPr>
              <a:t>LHC</a:t>
            </a:r>
            <a:r>
              <a:rPr lang="en-US" sz="1340" dirty="0">
                <a:solidFill>
                  <a:schemeClr val="bg1"/>
                </a:solidFill>
              </a:rPr>
              <a:t>) study the Quark-Gluon-Plasma (</a:t>
            </a:r>
            <a:r>
              <a:rPr lang="en-US" sz="1340" b="1" dirty="0">
                <a:solidFill>
                  <a:srgbClr val="FF9900"/>
                </a:solidFill>
              </a:rPr>
              <a:t>QGP</a:t>
            </a:r>
            <a:r>
              <a:rPr lang="en-US" sz="1340" dirty="0">
                <a:solidFill>
                  <a:schemeClr val="bg1"/>
                </a:solidFill>
              </a:rPr>
              <a:t>), a soup of fundamental building blocks of the universe, thought to have existed a few microseconds after the “Big-Bang.”</a:t>
            </a:r>
          </a:p>
        </p:txBody>
      </p:sp>
    </p:spTree>
    <p:extLst>
      <p:ext uri="{BB962C8B-B14F-4D97-AF65-F5344CB8AC3E}">
        <p14:creationId xmlns:p14="http://schemas.microsoft.com/office/powerpoint/2010/main" val="253952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childTnLst>
                          </p:cTn>
                        </p:par>
                        <p:par>
                          <p:cTn id="11" fill="hold">
                            <p:stCondLst>
                              <p:cond delay="3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0" y="7620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b="1" i="1">
                <a:solidFill>
                  <a:schemeClr val="accent2"/>
                </a:solidFill>
                <a:latin typeface="Arial" pitchFamily="34" charset="0"/>
              </a:rPr>
              <a:t>Assume:  Electrons make circular current loops</a:t>
            </a:r>
            <a:endParaRPr lang="en-US" altLang="en-US" b="1" i="1">
              <a:latin typeface="Arial" pitchFamily="34" charset="0"/>
            </a:endParaRPr>
          </a:p>
        </p:txBody>
      </p:sp>
      <p:pic>
        <p:nvPicPr>
          <p:cNvPr id="39938" name="Picture 3" descr="Fig17"/>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648200" y="2422525"/>
            <a:ext cx="4241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39" name="Object 2"/>
          <p:cNvGraphicFramePr>
            <a:graphicFrameLocks noChangeAspect="1"/>
          </p:cNvGraphicFramePr>
          <p:nvPr/>
        </p:nvGraphicFramePr>
        <p:xfrm>
          <a:off x="546100" y="1903413"/>
          <a:ext cx="3873500" cy="896937"/>
        </p:xfrm>
        <a:graphic>
          <a:graphicData uri="http://schemas.openxmlformats.org/presentationml/2006/ole">
            <mc:AlternateContent xmlns:mc="http://schemas.openxmlformats.org/markup-compatibility/2006">
              <mc:Choice xmlns:v="urn:schemas-microsoft-com:vml" Requires="v">
                <p:oleObj spid="_x0000_s40031" name="Equation" r:id="rId5" imgW="1714500" imgH="393700" progId="Equation.DSMT4">
                  <p:embed/>
                </p:oleObj>
              </mc:Choice>
              <mc:Fallback>
                <p:oleObj name="Equation" r:id="rId5" imgW="1714500" imgH="3937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1903413"/>
                        <a:ext cx="3873500" cy="896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0" name="Text Box 5"/>
          <p:cNvSpPr txBox="1">
            <a:spLocks noChangeArrowheads="1"/>
          </p:cNvSpPr>
          <p:nvPr/>
        </p:nvSpPr>
        <p:spPr bwMode="auto">
          <a:xfrm>
            <a:off x="490538" y="2819400"/>
            <a:ext cx="2991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smtClean="0">
                <a:solidFill>
                  <a:schemeClr val="accent2"/>
                </a:solidFill>
              </a:rPr>
              <a:t>(</a:t>
            </a:r>
            <a:r>
              <a:rPr lang="en-US" altLang="en-US" dirty="0" err="1" smtClean="0">
                <a:solidFill>
                  <a:schemeClr val="accent2"/>
                </a:solidFill>
              </a:rPr>
              <a:t>i</a:t>
            </a:r>
            <a:r>
              <a:rPr lang="en-US" altLang="en-US" dirty="0" err="1">
                <a:solidFill>
                  <a:schemeClr val="accent2"/>
                </a:solidFill>
              </a:rPr>
              <a:t>C</a:t>
            </a:r>
            <a:r>
              <a:rPr lang="en-US" altLang="en-US" dirty="0" err="1" smtClean="0">
                <a:solidFill>
                  <a:schemeClr val="accent2"/>
                </a:solidFill>
              </a:rPr>
              <a:t>licker</a:t>
            </a:r>
            <a:r>
              <a:rPr lang="en-US" altLang="en-US" dirty="0" smtClean="0">
                <a:solidFill>
                  <a:schemeClr val="accent2"/>
                </a:solidFill>
              </a:rPr>
              <a:t> Quiz: </a:t>
            </a:r>
          </a:p>
          <a:p>
            <a:pPr eaLnBrk="1" hangingPunct="1"/>
            <a:r>
              <a:rPr lang="en-US" altLang="en-US" dirty="0" smtClean="0">
                <a:solidFill>
                  <a:schemeClr val="accent2"/>
                </a:solidFill>
              </a:rPr>
              <a:t>What </a:t>
            </a:r>
            <a:r>
              <a:rPr lang="en-US" altLang="en-US" dirty="0">
                <a:solidFill>
                  <a:schemeClr val="accent2"/>
                </a:solidFill>
              </a:rPr>
              <a:t>is the direction</a:t>
            </a:r>
            <a:r>
              <a:rPr lang="en-US" altLang="en-US" dirty="0" smtClean="0">
                <a:solidFill>
                  <a:schemeClr val="accent2"/>
                </a:solidFill>
              </a:rPr>
              <a:t>?)</a:t>
            </a:r>
            <a:endParaRPr lang="en-US" altLang="en-US" dirty="0"/>
          </a:p>
        </p:txBody>
      </p:sp>
      <p:sp>
        <p:nvSpPr>
          <p:cNvPr id="39941" name="Rectangle 21"/>
          <p:cNvSpPr>
            <a:spLocks noGrp="1" noChangeArrowheads="1"/>
          </p:cNvSpPr>
          <p:nvPr>
            <p:ph type="title"/>
          </p:nvPr>
        </p:nvSpPr>
        <p:spPr>
          <a:xfrm>
            <a:off x="0" y="0"/>
            <a:ext cx="9144000" cy="914400"/>
          </a:xfrm>
        </p:spPr>
        <p:txBody>
          <a:bodyPr/>
          <a:lstStyle/>
          <a:p>
            <a:pPr eaLnBrk="1" hangingPunct="1"/>
            <a:r>
              <a:rPr lang="en-US" altLang="en-US" smtClean="0"/>
              <a:t>Atomic Structure of Magnets</a:t>
            </a:r>
          </a:p>
        </p:txBody>
      </p:sp>
      <p:sp>
        <p:nvSpPr>
          <p:cNvPr id="39942" name="TextBox 21"/>
          <p:cNvSpPr txBox="1">
            <a:spLocks noChangeArrowheads="1"/>
          </p:cNvSpPr>
          <p:nvPr/>
        </p:nvSpPr>
        <p:spPr bwMode="auto">
          <a:xfrm>
            <a:off x="6477000" y="1812925"/>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Electrons</a:t>
            </a:r>
          </a:p>
        </p:txBody>
      </p:sp>
      <p:cxnSp>
        <p:nvCxnSpPr>
          <p:cNvPr id="23"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8" name="Group 7"/>
          <p:cNvGrpSpPr>
            <a:grpSpLocks/>
          </p:cNvGrpSpPr>
          <p:nvPr/>
        </p:nvGrpSpPr>
        <p:grpSpPr bwMode="auto">
          <a:xfrm>
            <a:off x="4572000" y="3413125"/>
            <a:ext cx="4038600" cy="1757363"/>
            <a:chOff x="4572000" y="3413125"/>
            <a:chExt cx="4038600" cy="1756807"/>
          </a:xfrm>
        </p:grpSpPr>
        <p:grpSp>
          <p:nvGrpSpPr>
            <p:cNvPr id="39945" name="Group 5"/>
            <p:cNvGrpSpPr>
              <a:grpSpLocks/>
            </p:cNvGrpSpPr>
            <p:nvPr/>
          </p:nvGrpSpPr>
          <p:grpSpPr bwMode="auto">
            <a:xfrm>
              <a:off x="4572000" y="3413125"/>
              <a:ext cx="4038600" cy="0"/>
              <a:chOff x="4572000" y="3413125"/>
              <a:chExt cx="4038600" cy="0"/>
            </a:xfrm>
          </p:grpSpPr>
          <p:sp>
            <p:nvSpPr>
              <p:cNvPr id="39947" name="Line 6"/>
              <p:cNvSpPr>
                <a:spLocks noChangeShapeType="1"/>
              </p:cNvSpPr>
              <p:nvPr/>
            </p:nvSpPr>
            <p:spPr bwMode="auto">
              <a:xfrm flipH="1">
                <a:off x="4572000" y="3413125"/>
                <a:ext cx="381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8" name="Line 7"/>
              <p:cNvSpPr>
                <a:spLocks noChangeShapeType="1"/>
              </p:cNvSpPr>
              <p:nvPr/>
            </p:nvSpPr>
            <p:spPr bwMode="auto">
              <a:xfrm flipH="1">
                <a:off x="8229600" y="3413125"/>
                <a:ext cx="381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 name="TextBox 6"/>
            <p:cNvSpPr txBox="1"/>
            <p:nvPr/>
          </p:nvSpPr>
          <p:spPr>
            <a:xfrm>
              <a:off x="5638800" y="4800161"/>
              <a:ext cx="2224088" cy="36977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ＭＳ Ｐゴシック" charset="0"/>
                  <a:cs typeface="ＭＳ Ｐゴシック" charset="0"/>
                </a:rPr>
                <a:t>These are electrons</a:t>
              </a:r>
            </a:p>
          </p:txBody>
        </p:sp>
      </p:grpSp>
      <p:sp>
        <p:nvSpPr>
          <p:cNvPr id="2" name="Slide Number Placeholder 1"/>
          <p:cNvSpPr>
            <a:spLocks noGrp="1"/>
          </p:cNvSpPr>
          <p:nvPr>
            <p:ph type="sldNum" sz="quarter" idx="12"/>
          </p:nvPr>
        </p:nvSpPr>
        <p:spPr/>
        <p:txBody>
          <a:bodyPr/>
          <a:lstStyle/>
          <a:p>
            <a:fld id="{10DAFFA0-B6C2-4C3D-A6AE-2F0AB9BCAA91}" type="slidenum">
              <a:rPr lang="en-US" altLang="en-US" smtClean="0"/>
              <a:pPr/>
              <a:t>39</a:t>
            </a:fld>
            <a:endParaRPr lang="en-US" altLang="en-US"/>
          </a:p>
        </p:txBody>
      </p:sp>
      <p:sp>
        <p:nvSpPr>
          <p:cNvPr id="3" name="TextBox 2"/>
          <p:cNvSpPr txBox="1"/>
          <p:nvPr/>
        </p:nvSpPr>
        <p:spPr>
          <a:xfrm>
            <a:off x="546100" y="3556707"/>
            <a:ext cx="3492500" cy="1477328"/>
          </a:xfrm>
          <a:prstGeom prst="rect">
            <a:avLst/>
          </a:prstGeom>
          <a:noFill/>
          <a:ln w="28575" cap="flat" cmpd="sng" algn="ctr">
            <a:noFill/>
            <a:prstDash val="solid"/>
            <a:round/>
            <a:headEnd type="none" w="med" len="med"/>
            <a:tailEnd type="none" w="med" len="med"/>
          </a:ln>
        </p:spPr>
        <p:txBody>
          <a:bodyPr wrap="square" rtlCol="0">
            <a:spAutoFit/>
          </a:bodyPr>
          <a:lstStyle/>
          <a:p>
            <a:pPr marL="342900" indent="-342900">
              <a:buAutoNum type="alphaUcPeriod"/>
            </a:pPr>
            <a:r>
              <a:rPr lang="en-US" sz="1800" dirty="0" smtClean="0">
                <a:solidFill>
                  <a:srgbClr val="0033CC"/>
                </a:solidFill>
                <a:latin typeface="+mj-lt"/>
              </a:rPr>
              <a:t>Left </a:t>
            </a:r>
          </a:p>
          <a:p>
            <a:pPr marL="342900" indent="-342900">
              <a:buAutoNum type="alphaUcPeriod"/>
            </a:pPr>
            <a:r>
              <a:rPr lang="en-US" sz="1800" dirty="0" smtClean="0">
                <a:solidFill>
                  <a:srgbClr val="0033CC"/>
                </a:solidFill>
                <a:latin typeface="+mj-lt"/>
              </a:rPr>
              <a:t>Right</a:t>
            </a:r>
          </a:p>
          <a:p>
            <a:pPr marL="342900" indent="-342900">
              <a:buAutoNum type="alphaUcPeriod"/>
            </a:pPr>
            <a:r>
              <a:rPr lang="en-US" sz="1800" dirty="0" smtClean="0">
                <a:solidFill>
                  <a:srgbClr val="0033CC"/>
                </a:solidFill>
                <a:latin typeface="+mj-lt"/>
              </a:rPr>
              <a:t>Up</a:t>
            </a:r>
          </a:p>
          <a:p>
            <a:pPr marL="342900" indent="-342900">
              <a:buAutoNum type="alphaUcPeriod"/>
            </a:pPr>
            <a:r>
              <a:rPr lang="en-US" sz="1800" dirty="0" smtClean="0">
                <a:solidFill>
                  <a:srgbClr val="0033CC"/>
                </a:solidFill>
                <a:latin typeface="+mj-lt"/>
              </a:rPr>
              <a:t>Down</a:t>
            </a:r>
          </a:p>
          <a:p>
            <a:pPr marL="342900" indent="-342900">
              <a:buAutoNum type="alphaUcPeriod"/>
            </a:pPr>
            <a:r>
              <a:rPr lang="en-US" sz="1800" dirty="0" smtClean="0">
                <a:solidFill>
                  <a:srgbClr val="0033CC"/>
                </a:solidFill>
                <a:latin typeface="+mj-lt"/>
              </a:rPr>
              <a:t>Zero B field. </a:t>
            </a:r>
            <a:endParaRPr lang="en-US" sz="1800" dirty="0">
              <a:solidFill>
                <a:srgbClr val="0033CC"/>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48131"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79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803400"/>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87600"/>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Group 25"/>
          <p:cNvGrpSpPr>
            <a:grpSpLocks/>
          </p:cNvGrpSpPr>
          <p:nvPr/>
        </p:nvGrpSpPr>
        <p:grpSpPr bwMode="auto">
          <a:xfrm>
            <a:off x="1760538" y="1789113"/>
            <a:ext cx="1143000" cy="1576387"/>
            <a:chOff x="1913467" y="1357842"/>
            <a:chExt cx="1143000" cy="1576916"/>
          </a:xfrm>
        </p:grpSpPr>
        <p:pic>
          <p:nvPicPr>
            <p:cNvPr id="48161"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3"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6"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5"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71813"/>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63812"/>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64606"/>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26"/>
          <p:cNvGrpSpPr>
            <a:grpSpLocks/>
          </p:cNvGrpSpPr>
          <p:nvPr/>
        </p:nvGrpSpPr>
        <p:grpSpPr bwMode="auto">
          <a:xfrm>
            <a:off x="3995738" y="1800225"/>
            <a:ext cx="1143000" cy="1577975"/>
            <a:chOff x="1913467" y="1357842"/>
            <a:chExt cx="1143000" cy="1576916"/>
          </a:xfrm>
        </p:grpSpPr>
        <p:pic>
          <p:nvPicPr>
            <p:cNvPr id="48155"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28"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29"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Picture 30"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Picture 32"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8"/>
          <p:cNvGrpSpPr>
            <a:grpSpLocks/>
          </p:cNvGrpSpPr>
          <p:nvPr/>
        </p:nvGrpSpPr>
        <p:grpSpPr bwMode="auto">
          <a:xfrm>
            <a:off x="2667000" y="3378200"/>
            <a:ext cx="2506663" cy="642938"/>
            <a:chOff x="2667000" y="2946400"/>
            <a:chExt cx="2506133" cy="643464"/>
          </a:xfrm>
        </p:grpSpPr>
        <p:sp>
          <p:nvSpPr>
            <p:cNvPr id="34" name="TextBox 33"/>
            <p:cNvSpPr txBox="1"/>
            <p:nvPr/>
          </p:nvSpPr>
          <p:spPr>
            <a:xfrm>
              <a:off x="2667000" y="3208552"/>
              <a:ext cx="2437884" cy="381312"/>
            </a:xfrm>
            <a:prstGeom prst="rect">
              <a:avLst/>
            </a:prstGeom>
            <a:noFill/>
            <a:ln w="28575" cap="flat" cmpd="sng" algn="ctr">
              <a:solidFill>
                <a:srgbClr val="0033CC"/>
              </a:solidFill>
              <a:prstDash val="solid"/>
              <a:round/>
              <a:headEnd type="none" w="med" len="med"/>
              <a:tailEnd type="none" w="med" len="med"/>
            </a:ln>
          </p:spPr>
          <p:txBody>
            <a:bodyPr wrap="none"/>
            <a:lstStyle/>
            <a:p>
              <a:pPr indent="228600" algn="ctr">
                <a:defRPr/>
              </a:pPr>
              <a:r>
                <a:rPr lang="en-US" sz="1800">
                  <a:solidFill>
                    <a:srgbClr val="CC0000"/>
                  </a:solidFill>
                  <a:latin typeface="+mj-lt"/>
                  <a:ea typeface="+mn-ea"/>
                </a:rPr>
                <a:t>copy 1</a:t>
              </a:r>
              <a:r>
                <a:rPr lang="en-US" sz="1800" baseline="30000">
                  <a:solidFill>
                    <a:srgbClr val="CC0000"/>
                  </a:solidFill>
                  <a:latin typeface="+mj-lt"/>
                  <a:ea typeface="+mn-ea"/>
                </a:rPr>
                <a:t>st</a:t>
              </a:r>
              <a:r>
                <a:rPr lang="en-US" sz="1800">
                  <a:solidFill>
                    <a:srgbClr val="CC0000"/>
                  </a:solidFill>
                  <a:latin typeface="+mj-lt"/>
                  <a:ea typeface="+mn-ea"/>
                </a:rPr>
                <a:t> two colums</a:t>
              </a:r>
            </a:p>
          </p:txBody>
        </p:sp>
        <p:sp>
          <p:nvSpPr>
            <p:cNvPr id="35" name="Right Brace 34"/>
            <p:cNvSpPr>
              <a:spLocks/>
            </p:cNvSpPr>
            <p:nvPr/>
          </p:nvSpPr>
          <p:spPr bwMode="auto">
            <a:xfrm rot="5400000">
              <a:off x="4474650" y="2502125"/>
              <a:ext cx="254208" cy="1142758"/>
            </a:xfrm>
            <a:prstGeom prst="rightBrace">
              <a:avLst>
                <a:gd name="adj1" fmla="val 52779"/>
                <a:gd name="adj2" fmla="val 50000"/>
              </a:avLst>
            </a:prstGeom>
            <a:noFill/>
            <a:ln w="25400">
              <a:solidFill>
                <a:srgbClr val="0033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nvGrpSpPr>
          <p:cNvPr id="5" name="Group 58"/>
          <p:cNvGrpSpPr>
            <a:grpSpLocks/>
          </p:cNvGrpSpPr>
          <p:nvPr/>
        </p:nvGrpSpPr>
        <p:grpSpPr bwMode="auto">
          <a:xfrm>
            <a:off x="5334000" y="1692275"/>
            <a:ext cx="3429000" cy="2498725"/>
            <a:chOff x="5334000" y="1634071"/>
            <a:chExt cx="3429000" cy="2497661"/>
          </a:xfrm>
        </p:grpSpPr>
        <p:grpSp>
          <p:nvGrpSpPr>
            <p:cNvPr id="48141" name="Group 40"/>
            <p:cNvGrpSpPr>
              <a:grpSpLocks/>
            </p:cNvGrpSpPr>
            <p:nvPr/>
          </p:nvGrpSpPr>
          <p:grpSpPr bwMode="auto">
            <a:xfrm>
              <a:off x="5334000" y="1634071"/>
              <a:ext cx="3352800" cy="2209800"/>
              <a:chOff x="5334000" y="1371600"/>
              <a:chExt cx="3352800" cy="2209800"/>
            </a:xfrm>
          </p:grpSpPr>
          <p:pic>
            <p:nvPicPr>
              <p:cNvPr id="48145" name="Picture 17"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16002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6" name="Group 39"/>
              <p:cNvGrpSpPr>
                <a:grpSpLocks/>
              </p:cNvGrpSpPr>
              <p:nvPr/>
            </p:nvGrpSpPr>
            <p:grpSpPr bwMode="auto">
              <a:xfrm>
                <a:off x="6629400" y="1371600"/>
                <a:ext cx="2057400" cy="2209800"/>
                <a:chOff x="6629400" y="1371600"/>
                <a:chExt cx="2057400" cy="2209800"/>
              </a:xfrm>
            </p:grpSpPr>
            <p:sp>
              <p:nvSpPr>
                <p:cNvPr id="19" name="TextBox 18"/>
                <p:cNvSpPr txBox="1"/>
                <p:nvPr/>
              </p:nvSpPr>
              <p:spPr>
                <a:xfrm>
                  <a:off x="6629400" y="1371600"/>
                  <a:ext cx="914400" cy="9140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48148" name="Picture 20"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521700" y="150230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6629400" y="2057108"/>
                  <a:ext cx="914400" cy="915598"/>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668036"/>
                  <a:ext cx="914400" cy="9140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48151" name="Picture 35"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534400" y="2190750"/>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6"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547100" y="2840038"/>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8142" name="Group 55"/>
            <p:cNvGrpSpPr>
              <a:grpSpLocks/>
            </p:cNvGrpSpPr>
            <p:nvPr/>
          </p:nvGrpSpPr>
          <p:grpSpPr bwMode="auto">
            <a:xfrm>
              <a:off x="5765800" y="3412070"/>
              <a:ext cx="2997200" cy="719662"/>
              <a:chOff x="2302933" y="2819400"/>
              <a:chExt cx="2997200" cy="719662"/>
            </a:xfrm>
          </p:grpSpPr>
          <p:sp>
            <p:nvSpPr>
              <p:cNvPr id="57" name="TextBox 56"/>
              <p:cNvSpPr txBox="1"/>
              <p:nvPr/>
            </p:nvSpPr>
            <p:spPr>
              <a:xfrm>
                <a:off x="2615671" y="3158224"/>
                <a:ext cx="2438400" cy="380838"/>
              </a:xfrm>
              <a:prstGeom prst="rect">
                <a:avLst/>
              </a:prstGeom>
              <a:noFill/>
              <a:ln w="28575" cap="flat" cmpd="sng" algn="ctr">
                <a:solidFill>
                  <a:srgbClr val="0033CC"/>
                </a:solidFill>
                <a:prstDash val="solid"/>
                <a:round/>
                <a:headEnd type="none" w="med" len="med"/>
                <a:tailEnd type="none" w="med" len="med"/>
              </a:ln>
            </p:spPr>
            <p:txBody>
              <a:bodyPr wrap="none"/>
              <a:lstStyle/>
              <a:p>
                <a:pPr indent="228600" algn="ctr">
                  <a:defRPr/>
                </a:pPr>
                <a:r>
                  <a:rPr lang="en-US" sz="1800">
                    <a:solidFill>
                      <a:srgbClr val="CC0000"/>
                    </a:solidFill>
                    <a:latin typeface="+mj-lt"/>
                    <a:ea typeface="+mn-ea"/>
                  </a:rPr>
                  <a:t>set up the answer</a:t>
                </a:r>
              </a:p>
            </p:txBody>
          </p:sp>
          <p:sp>
            <p:nvSpPr>
              <p:cNvPr id="58" name="Right Brace 57"/>
              <p:cNvSpPr>
                <a:spLocks/>
              </p:cNvSpPr>
              <p:nvPr/>
            </p:nvSpPr>
            <p:spPr bwMode="auto">
              <a:xfrm rot="5400000">
                <a:off x="3640470" y="1481108"/>
                <a:ext cx="322126" cy="2997200"/>
              </a:xfrm>
              <a:prstGeom prst="rightBrace">
                <a:avLst>
                  <a:gd name="adj1" fmla="val 52768"/>
                  <a:gd name="adj2" fmla="val 50000"/>
                </a:avLst>
              </a:prstGeom>
              <a:noFill/>
              <a:ln w="25400">
                <a:solidFill>
                  <a:srgbClr val="0033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sp>
        <p:nvSpPr>
          <p:cNvPr id="6" name="Slide Number Placeholder 5"/>
          <p:cNvSpPr>
            <a:spLocks noGrp="1"/>
          </p:cNvSpPr>
          <p:nvPr>
            <p:ph type="sldNum" sz="quarter" idx="12"/>
          </p:nvPr>
        </p:nvSpPr>
        <p:spPr/>
        <p:txBody>
          <a:bodyPr/>
          <a:lstStyle/>
          <a:p>
            <a:fld id="{02849FA0-4B1F-44C1-9BA3-672A1EFC02F9}" type="slidenum">
              <a:rPr lang="en-US" altLang="en-US" smtClean="0"/>
              <a:pPr/>
              <a:t>4</a:t>
            </a:fld>
            <a:endParaRPr lang="en-US" altLang="en-US"/>
          </a:p>
        </p:txBody>
      </p:sp>
    </p:spTree>
    <p:extLst>
      <p:ext uri="{BB962C8B-B14F-4D97-AF65-F5344CB8AC3E}">
        <p14:creationId xmlns:p14="http://schemas.microsoft.com/office/powerpoint/2010/main" val="372431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0" y="7620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b="1" i="1">
                <a:solidFill>
                  <a:schemeClr val="accent2"/>
                </a:solidFill>
                <a:latin typeface="Arial" pitchFamily="34" charset="0"/>
              </a:rPr>
              <a:t>Assume:  Electrons make circular current loops</a:t>
            </a:r>
            <a:endParaRPr lang="en-US" altLang="en-US" b="1" i="1">
              <a:latin typeface="Arial" pitchFamily="34" charset="0"/>
            </a:endParaRPr>
          </a:p>
        </p:txBody>
      </p:sp>
      <p:pic>
        <p:nvPicPr>
          <p:cNvPr id="41986" name="Picture 3" descr="Fig17"/>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648200" y="2422525"/>
            <a:ext cx="4241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7" name="Object 2"/>
          <p:cNvGraphicFramePr>
            <a:graphicFrameLocks noChangeAspect="1"/>
          </p:cNvGraphicFramePr>
          <p:nvPr/>
        </p:nvGraphicFramePr>
        <p:xfrm>
          <a:off x="546100" y="1903413"/>
          <a:ext cx="3873500" cy="896937"/>
        </p:xfrm>
        <a:graphic>
          <a:graphicData uri="http://schemas.openxmlformats.org/presentationml/2006/ole">
            <mc:AlternateContent xmlns:mc="http://schemas.openxmlformats.org/markup-compatibility/2006">
              <mc:Choice xmlns:v="urn:schemas-microsoft-com:vml" Requires="v">
                <p:oleObj spid="_x0000_s42417" name="Equation" r:id="rId5" imgW="1714500" imgH="393700" progId="Equation.DSMT4">
                  <p:embed/>
                </p:oleObj>
              </mc:Choice>
              <mc:Fallback>
                <p:oleObj name="Equation" r:id="rId5" imgW="1714500" imgH="3937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1903413"/>
                        <a:ext cx="3873500" cy="896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41988" name="Group 5"/>
          <p:cNvGrpSpPr>
            <a:grpSpLocks/>
          </p:cNvGrpSpPr>
          <p:nvPr/>
        </p:nvGrpSpPr>
        <p:grpSpPr bwMode="auto">
          <a:xfrm>
            <a:off x="4572000" y="3413125"/>
            <a:ext cx="4038600" cy="0"/>
            <a:chOff x="4572000" y="3413125"/>
            <a:chExt cx="4038600" cy="0"/>
          </a:xfrm>
        </p:grpSpPr>
        <p:sp>
          <p:nvSpPr>
            <p:cNvPr id="42005" name="Line 6"/>
            <p:cNvSpPr>
              <a:spLocks noChangeShapeType="1"/>
            </p:cNvSpPr>
            <p:nvPr/>
          </p:nvSpPr>
          <p:spPr bwMode="auto">
            <a:xfrm flipH="1">
              <a:off x="4572000" y="3413125"/>
              <a:ext cx="381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Line 7"/>
            <p:cNvSpPr>
              <a:spLocks noChangeShapeType="1"/>
            </p:cNvSpPr>
            <p:nvPr/>
          </p:nvSpPr>
          <p:spPr bwMode="auto">
            <a:xfrm flipH="1">
              <a:off x="8229600" y="3413125"/>
              <a:ext cx="381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1989" name="Group 8"/>
          <p:cNvGrpSpPr>
            <a:grpSpLocks/>
          </p:cNvGrpSpPr>
          <p:nvPr/>
        </p:nvGrpSpPr>
        <p:grpSpPr bwMode="auto">
          <a:xfrm>
            <a:off x="5410200" y="4327525"/>
            <a:ext cx="2792413" cy="473075"/>
            <a:chOff x="3408" y="2544"/>
            <a:chExt cx="1759" cy="298"/>
          </a:xfrm>
        </p:grpSpPr>
        <p:sp>
          <p:nvSpPr>
            <p:cNvPr id="42001" name="Rectangle 9"/>
            <p:cNvSpPr>
              <a:spLocks noChangeArrowheads="1"/>
            </p:cNvSpPr>
            <p:nvPr/>
          </p:nvSpPr>
          <p:spPr bwMode="auto">
            <a:xfrm>
              <a:off x="4944" y="2544"/>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000" b="1">
                  <a:solidFill>
                    <a:srgbClr val="CC0000"/>
                  </a:solidFill>
                  <a:latin typeface="Arial" pitchFamily="34" charset="0"/>
                </a:rPr>
                <a:t>S</a:t>
              </a:r>
            </a:p>
          </p:txBody>
        </p:sp>
        <p:sp>
          <p:nvSpPr>
            <p:cNvPr id="42002" name="Rectangle 10"/>
            <p:cNvSpPr>
              <a:spLocks noChangeArrowheads="1"/>
            </p:cNvSpPr>
            <p:nvPr/>
          </p:nvSpPr>
          <p:spPr bwMode="auto">
            <a:xfrm>
              <a:off x="3408" y="2592"/>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000" b="1">
                  <a:solidFill>
                    <a:schemeClr val="accent2"/>
                  </a:solidFill>
                  <a:latin typeface="Arial" pitchFamily="34" charset="0"/>
                </a:rPr>
                <a:t>N</a:t>
              </a:r>
            </a:p>
          </p:txBody>
        </p:sp>
        <p:sp>
          <p:nvSpPr>
            <p:cNvPr id="42003" name="Rectangle 11"/>
            <p:cNvSpPr>
              <a:spLocks noChangeArrowheads="1"/>
            </p:cNvSpPr>
            <p:nvPr/>
          </p:nvSpPr>
          <p:spPr bwMode="auto">
            <a:xfrm>
              <a:off x="3792" y="2640"/>
              <a:ext cx="528" cy="144"/>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2004" name="Rectangle 12"/>
            <p:cNvSpPr>
              <a:spLocks noChangeArrowheads="1"/>
            </p:cNvSpPr>
            <p:nvPr/>
          </p:nvSpPr>
          <p:spPr bwMode="auto">
            <a:xfrm>
              <a:off x="4320" y="2640"/>
              <a:ext cx="528" cy="144"/>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41990" name="Text Box 13"/>
          <p:cNvSpPr txBox="1">
            <a:spLocks noChangeArrowheads="1"/>
          </p:cNvSpPr>
          <p:nvPr/>
        </p:nvSpPr>
        <p:spPr bwMode="auto">
          <a:xfrm>
            <a:off x="355600" y="3810000"/>
            <a:ext cx="497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What is the average current </a:t>
            </a:r>
            <a:r>
              <a:rPr lang="en-US" altLang="en-US" i="1">
                <a:solidFill>
                  <a:schemeClr val="accent2"/>
                </a:solidFill>
              </a:rPr>
              <a:t>I</a:t>
            </a:r>
            <a:r>
              <a:rPr lang="en-US" altLang="en-US">
                <a:solidFill>
                  <a:schemeClr val="accent2"/>
                </a:solidFill>
              </a:rPr>
              <a:t> per loop?</a:t>
            </a:r>
            <a:endParaRPr lang="en-US" altLang="en-US"/>
          </a:p>
        </p:txBody>
      </p:sp>
      <p:sp>
        <p:nvSpPr>
          <p:cNvPr id="41991" name="Text Box 14"/>
          <p:cNvSpPr txBox="1">
            <a:spLocks noChangeArrowheads="1"/>
          </p:cNvSpPr>
          <p:nvPr/>
        </p:nvSpPr>
        <p:spPr bwMode="auto">
          <a:xfrm>
            <a:off x="838200" y="4343400"/>
            <a:ext cx="316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current=charge/second:</a:t>
            </a:r>
          </a:p>
        </p:txBody>
      </p:sp>
      <p:graphicFrame>
        <p:nvGraphicFramePr>
          <p:cNvPr id="41992" name="Object 3"/>
          <p:cNvGraphicFramePr>
            <a:graphicFrameLocks noChangeAspect="1"/>
          </p:cNvGraphicFramePr>
          <p:nvPr/>
        </p:nvGraphicFramePr>
        <p:xfrm>
          <a:off x="4021138" y="4189413"/>
          <a:ext cx="741362" cy="795337"/>
        </p:xfrm>
        <a:graphic>
          <a:graphicData uri="http://schemas.openxmlformats.org/presentationml/2006/ole">
            <mc:AlternateContent xmlns:mc="http://schemas.openxmlformats.org/markup-compatibility/2006">
              <mc:Choice xmlns:v="urn:schemas-microsoft-com:vml" Requires="v">
                <p:oleObj spid="_x0000_s42418" name="Equation" r:id="rId7" imgW="368300" imgH="393700" progId="Equation.DSMT4">
                  <p:embed/>
                </p:oleObj>
              </mc:Choice>
              <mc:Fallback>
                <p:oleObj name="Equation" r:id="rId7" imgW="368300" imgH="3937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1138" y="4189413"/>
                        <a:ext cx="741362" cy="795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93" name="Object 4"/>
          <p:cNvGraphicFramePr>
            <a:graphicFrameLocks noChangeAspect="1"/>
          </p:cNvGraphicFramePr>
          <p:nvPr/>
        </p:nvGraphicFramePr>
        <p:xfrm>
          <a:off x="800100" y="4905375"/>
          <a:ext cx="1222375" cy="795338"/>
        </p:xfrm>
        <a:graphic>
          <a:graphicData uri="http://schemas.openxmlformats.org/presentationml/2006/ole">
            <mc:AlternateContent xmlns:mc="http://schemas.openxmlformats.org/markup-compatibility/2006">
              <mc:Choice xmlns:v="urn:schemas-microsoft-com:vml" Requires="v">
                <p:oleObj spid="_x0000_s42419" name="Equation" r:id="rId9" imgW="609600" imgH="393700" progId="Equation.DSMT4">
                  <p:embed/>
                </p:oleObj>
              </mc:Choice>
              <mc:Fallback>
                <p:oleObj name="Equation" r:id="rId9" imgW="609600" imgH="3937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 y="4905375"/>
                        <a:ext cx="1222375" cy="795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4" name="Line 17"/>
          <p:cNvSpPr>
            <a:spLocks noChangeShapeType="1"/>
          </p:cNvSpPr>
          <p:nvPr/>
        </p:nvSpPr>
        <p:spPr bwMode="auto">
          <a:xfrm>
            <a:off x="2209800" y="5287963"/>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1995" name="Object 5"/>
          <p:cNvGraphicFramePr>
            <a:graphicFrameLocks noChangeAspect="1"/>
          </p:cNvGraphicFramePr>
          <p:nvPr/>
        </p:nvGraphicFramePr>
        <p:xfrm>
          <a:off x="2895600" y="4876800"/>
          <a:ext cx="1120775" cy="792163"/>
        </p:xfrm>
        <a:graphic>
          <a:graphicData uri="http://schemas.openxmlformats.org/presentationml/2006/ole">
            <mc:AlternateContent xmlns:mc="http://schemas.openxmlformats.org/markup-compatibility/2006">
              <mc:Choice xmlns:v="urn:schemas-microsoft-com:vml" Requires="v">
                <p:oleObj spid="_x0000_s42420" name="Equation" r:id="rId11" imgW="558800" imgH="393700" progId="Equation.3">
                  <p:embed/>
                </p:oleObj>
              </mc:Choice>
              <mc:Fallback>
                <p:oleObj name="Equation" r:id="rId11" imgW="558800" imgH="3937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4876800"/>
                        <a:ext cx="1120775" cy="792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96" name="Object 6"/>
          <p:cNvGraphicFramePr>
            <a:graphicFrameLocks noChangeAspect="1"/>
          </p:cNvGraphicFramePr>
          <p:nvPr/>
        </p:nvGraphicFramePr>
        <p:xfrm>
          <a:off x="762000" y="5715000"/>
          <a:ext cx="2703513" cy="793750"/>
        </p:xfrm>
        <a:graphic>
          <a:graphicData uri="http://schemas.openxmlformats.org/presentationml/2006/ole">
            <mc:AlternateContent xmlns:mc="http://schemas.openxmlformats.org/markup-compatibility/2006">
              <mc:Choice xmlns:v="urn:schemas-microsoft-com:vml" Requires="v">
                <p:oleObj spid="_x0000_s42421" name="Equation" r:id="rId13" imgW="1346200" imgH="393700" progId="Equation.3">
                  <p:embed/>
                </p:oleObj>
              </mc:Choice>
              <mc:Fallback>
                <p:oleObj name="Equation" r:id="rId13" imgW="1346200" imgH="3937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5715000"/>
                        <a:ext cx="2703513"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7" name="Rectangle 21"/>
          <p:cNvSpPr>
            <a:spLocks noGrp="1" noChangeArrowheads="1"/>
          </p:cNvSpPr>
          <p:nvPr>
            <p:ph type="title"/>
          </p:nvPr>
        </p:nvSpPr>
        <p:spPr>
          <a:xfrm>
            <a:off x="0" y="0"/>
            <a:ext cx="9144000" cy="914400"/>
          </a:xfrm>
        </p:spPr>
        <p:txBody>
          <a:bodyPr/>
          <a:lstStyle/>
          <a:p>
            <a:pPr eaLnBrk="1" hangingPunct="1"/>
            <a:r>
              <a:rPr lang="en-US" altLang="en-US" smtClean="0"/>
              <a:t>Atomic Structure of Magnets</a:t>
            </a:r>
          </a:p>
        </p:txBody>
      </p:sp>
      <p:sp>
        <p:nvSpPr>
          <p:cNvPr id="41998" name="TextBox 21"/>
          <p:cNvSpPr txBox="1">
            <a:spLocks noChangeArrowheads="1"/>
          </p:cNvSpPr>
          <p:nvPr/>
        </p:nvSpPr>
        <p:spPr bwMode="auto">
          <a:xfrm>
            <a:off x="6477000" y="1812925"/>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Electrons</a:t>
            </a:r>
          </a:p>
        </p:txBody>
      </p:sp>
      <p:cxnSp>
        <p:nvCxnSpPr>
          <p:cNvPr id="23"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2000" name="Text Box 5"/>
          <p:cNvSpPr txBox="1">
            <a:spLocks noChangeArrowheads="1"/>
          </p:cNvSpPr>
          <p:nvPr/>
        </p:nvSpPr>
        <p:spPr bwMode="auto">
          <a:xfrm>
            <a:off x="490538" y="2819400"/>
            <a:ext cx="286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What is the direction?</a:t>
            </a:r>
            <a:endParaRPr lang="en-US" altLang="en-US"/>
          </a:p>
        </p:txBody>
      </p:sp>
      <p:sp>
        <p:nvSpPr>
          <p:cNvPr id="2" name="Slide Number Placeholder 1"/>
          <p:cNvSpPr>
            <a:spLocks noGrp="1"/>
          </p:cNvSpPr>
          <p:nvPr>
            <p:ph type="sldNum" sz="quarter" idx="12"/>
          </p:nvPr>
        </p:nvSpPr>
        <p:spPr/>
        <p:txBody>
          <a:bodyPr/>
          <a:lstStyle/>
          <a:p>
            <a:fld id="{10DAFFA0-B6C2-4C3D-A6AE-2F0AB9BCAA91}" type="slidenum">
              <a:rPr lang="en-US" altLang="en-US" smtClean="0"/>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2"/>
          <p:cNvGraphicFramePr>
            <a:graphicFrameLocks noChangeAspect="1"/>
          </p:cNvGraphicFramePr>
          <p:nvPr/>
        </p:nvGraphicFramePr>
        <p:xfrm>
          <a:off x="2743200" y="1219200"/>
          <a:ext cx="1327150" cy="793750"/>
        </p:xfrm>
        <a:graphic>
          <a:graphicData uri="http://schemas.openxmlformats.org/presentationml/2006/ole">
            <mc:AlternateContent xmlns:mc="http://schemas.openxmlformats.org/markup-compatibility/2006">
              <mc:Choice xmlns:v="urn:schemas-microsoft-com:vml" Requires="v">
                <p:oleObj spid="_x0000_s44425" name="Equation" r:id="rId4" imgW="660400" imgH="393700" progId="Equation.3">
                  <p:embed/>
                </p:oleObj>
              </mc:Choice>
              <mc:Fallback>
                <p:oleObj name="Equation" r:id="rId4" imgW="660400" imgH="393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219200"/>
                        <a:ext cx="1327150"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4" name="Text Box 4"/>
          <p:cNvSpPr txBox="1">
            <a:spLocks noChangeArrowheads="1"/>
          </p:cNvSpPr>
          <p:nvPr/>
        </p:nvSpPr>
        <p:spPr bwMode="auto">
          <a:xfrm>
            <a:off x="533400" y="2557463"/>
            <a:ext cx="442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Angular Momentum is Quantized:</a:t>
            </a:r>
            <a:endParaRPr lang="en-US" altLang="en-US"/>
          </a:p>
        </p:txBody>
      </p:sp>
      <p:sp>
        <p:nvSpPr>
          <p:cNvPr id="44035" name="Text Box 5"/>
          <p:cNvSpPr txBox="1">
            <a:spLocks noChangeArrowheads="1"/>
          </p:cNvSpPr>
          <p:nvPr/>
        </p:nvSpPr>
        <p:spPr bwMode="auto">
          <a:xfrm>
            <a:off x="533400" y="3243263"/>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Orbital angular momentum:</a:t>
            </a:r>
            <a:endParaRPr lang="en-US" altLang="en-US"/>
          </a:p>
        </p:txBody>
      </p:sp>
      <p:graphicFrame>
        <p:nvGraphicFramePr>
          <p:cNvPr id="44036" name="Object 3"/>
          <p:cNvGraphicFramePr>
            <a:graphicFrameLocks noChangeAspect="1"/>
          </p:cNvGraphicFramePr>
          <p:nvPr/>
        </p:nvGraphicFramePr>
        <p:xfrm>
          <a:off x="4191000" y="3319463"/>
          <a:ext cx="1146175" cy="331787"/>
        </p:xfrm>
        <a:graphic>
          <a:graphicData uri="http://schemas.openxmlformats.org/presentationml/2006/ole">
            <mc:AlternateContent xmlns:mc="http://schemas.openxmlformats.org/markup-compatibility/2006">
              <mc:Choice xmlns:v="urn:schemas-microsoft-com:vml" Requires="v">
                <p:oleObj spid="_x0000_s44426" name="Equation" r:id="rId6" imgW="571500" imgH="165100" progId="Equation.DSMT4">
                  <p:embed/>
                </p:oleObj>
              </mc:Choice>
              <mc:Fallback>
                <p:oleObj name="Equation" r:id="rId6" imgW="571500" imgH="165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319463"/>
                        <a:ext cx="1146175" cy="331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4037" name="Picture 7" descr="Fig17"/>
          <p:cNvPicPr>
            <a:picLocks noChangeAspect="1" noChangeArrowheads="1"/>
          </p:cNvPicPr>
          <p:nvPr/>
        </p:nvPicPr>
        <p:blipFill>
          <a:blip r:embed="rId8">
            <a:lum bright="-6000" contrast="18000"/>
            <a:extLst>
              <a:ext uri="{28A0092B-C50C-407E-A947-70E740481C1C}">
                <a14:useLocalDpi xmlns:a14="http://schemas.microsoft.com/office/drawing/2010/main" val="0"/>
              </a:ext>
            </a:extLst>
          </a:blip>
          <a:srcRect/>
          <a:stretch>
            <a:fillRect/>
          </a:stretch>
        </p:blipFill>
        <p:spPr bwMode="auto">
          <a:xfrm>
            <a:off x="6324600" y="2525713"/>
            <a:ext cx="24384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8" name="Object 4"/>
          <p:cNvGraphicFramePr>
            <a:graphicFrameLocks noChangeAspect="1"/>
          </p:cNvGraphicFramePr>
          <p:nvPr/>
        </p:nvGraphicFramePr>
        <p:xfrm>
          <a:off x="1371600" y="3776663"/>
          <a:ext cx="3800475" cy="793750"/>
        </p:xfrm>
        <a:graphic>
          <a:graphicData uri="http://schemas.openxmlformats.org/presentationml/2006/ole">
            <mc:AlternateContent xmlns:mc="http://schemas.openxmlformats.org/markup-compatibility/2006">
              <mc:Choice xmlns:v="urn:schemas-microsoft-com:vml" Requires="v">
                <p:oleObj spid="_x0000_s44427" name="Equation" r:id="rId9" imgW="1892300" imgH="393700" progId="Equation.DSMT4">
                  <p:embed/>
                </p:oleObj>
              </mc:Choice>
              <mc:Fallback>
                <p:oleObj name="Equation" r:id="rId9" imgW="1892300" imgH="3937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776663"/>
                        <a:ext cx="3800475"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9" name="Text Box 9"/>
          <p:cNvSpPr txBox="1">
            <a:spLocks noChangeArrowheads="1"/>
          </p:cNvSpPr>
          <p:nvPr/>
        </p:nvSpPr>
        <p:spPr bwMode="auto">
          <a:xfrm>
            <a:off x="533400" y="4767263"/>
            <a:ext cx="463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Quantum mechanics:</a:t>
            </a:r>
            <a:r>
              <a:rPr lang="en-US" altLang="en-US"/>
              <a:t> </a:t>
            </a:r>
            <a:r>
              <a:rPr lang="en-US" altLang="en-US" i="1"/>
              <a:t>L</a:t>
            </a:r>
            <a:r>
              <a:rPr lang="en-US" altLang="en-US"/>
              <a:t> is quantized:</a:t>
            </a:r>
          </a:p>
        </p:txBody>
      </p:sp>
      <p:graphicFrame>
        <p:nvGraphicFramePr>
          <p:cNvPr id="44040" name="Object 5"/>
          <p:cNvGraphicFramePr>
            <a:graphicFrameLocks noChangeAspect="1"/>
          </p:cNvGraphicFramePr>
          <p:nvPr>
            <p:extLst>
              <p:ext uri="{D42A27DB-BD31-4B8C-83A1-F6EECF244321}">
                <p14:modId xmlns:p14="http://schemas.microsoft.com/office/powerpoint/2010/main" val="3131036418"/>
              </p:ext>
            </p:extLst>
          </p:nvPr>
        </p:nvGraphicFramePr>
        <p:xfrm>
          <a:off x="1077913" y="5262563"/>
          <a:ext cx="4330700" cy="509587"/>
        </p:xfrm>
        <a:graphic>
          <a:graphicData uri="http://schemas.openxmlformats.org/presentationml/2006/ole">
            <mc:AlternateContent xmlns:mc="http://schemas.openxmlformats.org/markup-compatibility/2006">
              <mc:Choice xmlns:v="urn:schemas-microsoft-com:vml" Requires="v">
                <p:oleObj spid="_x0000_s44428" name="Equation" r:id="rId11" imgW="2158920" imgH="253800" progId="Equation.3">
                  <p:embed/>
                </p:oleObj>
              </mc:Choice>
              <mc:Fallback>
                <p:oleObj name="Equation" r:id="rId11" imgW="2158920" imgH="253800" progId="Equation.3">
                  <p:embed/>
                  <p:pic>
                    <p:nvPicPr>
                      <p:cNvPr id="0" name="Object 5"/>
                      <p:cNvPicPr>
                        <a:picLocks noChangeAspect="1" noChangeArrowheads="1"/>
                      </p:cNvPicPr>
                      <p:nvPr/>
                    </p:nvPicPr>
                    <p:blipFill>
                      <a:blip r:embed="rId12"/>
                      <a:srcRect/>
                      <a:stretch>
                        <a:fillRect/>
                      </a:stretch>
                    </p:blipFill>
                    <p:spPr bwMode="auto">
                      <a:xfrm>
                        <a:off x="1077913" y="5262563"/>
                        <a:ext cx="4330700" cy="509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43" name="Rectangle 13"/>
          <p:cNvSpPr>
            <a:spLocks noGrp="1" noChangeArrowheads="1"/>
          </p:cNvSpPr>
          <p:nvPr>
            <p:ph type="title"/>
          </p:nvPr>
        </p:nvSpPr>
        <p:spPr>
          <a:xfrm>
            <a:off x="0" y="0"/>
            <a:ext cx="9144000" cy="914400"/>
          </a:xfrm>
        </p:spPr>
        <p:txBody>
          <a:bodyPr/>
          <a:lstStyle/>
          <a:p>
            <a:pPr eaLnBrk="1" hangingPunct="1"/>
            <a:r>
              <a:rPr lang="en-US" altLang="en-US" smtClean="0"/>
              <a:t>Atomic Structure of Magnets</a:t>
            </a:r>
          </a:p>
        </p:txBody>
      </p:sp>
      <p:cxnSp>
        <p:nvCxnSpPr>
          <p:cNvPr id="15" name="Straight Connector 6"/>
          <p:cNvCxnSpPr>
            <a:cxnSpLocks noChangeShapeType="1"/>
          </p:cNvCxnSpPr>
          <p:nvPr/>
        </p:nvCxnSpPr>
        <p:spPr bwMode="auto">
          <a:xfrm>
            <a:off x="0" y="2132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4045" name="Text Box 2"/>
          <p:cNvSpPr txBox="1">
            <a:spLocks noChangeArrowheads="1"/>
          </p:cNvSpPr>
          <p:nvPr/>
        </p:nvSpPr>
        <p:spPr bwMode="auto">
          <a:xfrm>
            <a:off x="0" y="7620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b="1" i="1">
                <a:solidFill>
                  <a:schemeClr val="accent2"/>
                </a:solidFill>
                <a:latin typeface="Arial" pitchFamily="34" charset="0"/>
              </a:rPr>
              <a:t>Assume:  Electrons make circular current loops</a:t>
            </a:r>
            <a:endParaRPr lang="en-US" altLang="en-US" b="1" i="1">
              <a:latin typeface="Arial" pitchFamily="34" charset="0"/>
            </a:endParaRPr>
          </a:p>
        </p:txBody>
      </p:sp>
      <p:sp>
        <p:nvSpPr>
          <p:cNvPr id="17" name="TextBox 16"/>
          <p:cNvSpPr txBox="1"/>
          <p:nvPr/>
        </p:nvSpPr>
        <p:spPr>
          <a:xfrm>
            <a:off x="4114800" y="1382713"/>
            <a:ext cx="2959100"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Dipole Moment of 1 Atom</a:t>
            </a:r>
          </a:p>
        </p:txBody>
      </p:sp>
      <p:sp>
        <p:nvSpPr>
          <p:cNvPr id="2" name="Slide Number Placeholder 1"/>
          <p:cNvSpPr>
            <a:spLocks noGrp="1"/>
          </p:cNvSpPr>
          <p:nvPr>
            <p:ph type="sldNum" sz="quarter" idx="12"/>
          </p:nvPr>
        </p:nvSpPr>
        <p:spPr/>
        <p:txBody>
          <a:bodyPr/>
          <a:lstStyle/>
          <a:p>
            <a:fld id="{10DAFFA0-B6C2-4C3D-A6AE-2F0AB9BCAA91}" type="slidenum">
              <a:rPr lang="en-US" altLang="en-US" smtClean="0"/>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atom_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69063" y="1798638"/>
            <a:ext cx="2217737"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4" descr="Atom-clo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063" y="1798638"/>
            <a:ext cx="2217737"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5"/>
          <p:cNvSpPr txBox="1">
            <a:spLocks noChangeArrowheads="1"/>
          </p:cNvSpPr>
          <p:nvPr/>
        </p:nvSpPr>
        <p:spPr bwMode="auto">
          <a:xfrm>
            <a:off x="714375" y="2133600"/>
            <a:ext cx="51101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chemeClr val="accent2"/>
                </a:solidFill>
              </a:rPr>
              <a:t>Fuzzy electron cloud.  </a:t>
            </a:r>
          </a:p>
          <a:p>
            <a:pPr eaLnBrk="1" hangingPunct="1"/>
            <a:r>
              <a:rPr lang="en-US" altLang="en-US" dirty="0">
                <a:solidFill>
                  <a:schemeClr val="accent2"/>
                </a:solidFill>
              </a:rPr>
              <a:t>Shapes are set by "spherical harmonics"</a:t>
            </a:r>
            <a:endParaRPr lang="en-US" altLang="en-US" dirty="0"/>
          </a:p>
        </p:txBody>
      </p:sp>
      <p:sp>
        <p:nvSpPr>
          <p:cNvPr id="46084" name="Text Box 6"/>
          <p:cNvSpPr txBox="1">
            <a:spLocks noChangeArrowheads="1"/>
          </p:cNvSpPr>
          <p:nvPr/>
        </p:nvSpPr>
        <p:spPr bwMode="auto">
          <a:xfrm>
            <a:off x="714375" y="3657600"/>
            <a:ext cx="5121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t>Spherically symmetric cloud (</a:t>
            </a:r>
            <a:r>
              <a:rPr lang="en-US" altLang="en-US" dirty="0" smtClean="0"/>
              <a:t>s-orbital, i.e. l = 0)</a:t>
            </a:r>
            <a:r>
              <a:rPr lang="en-US" altLang="en-US" dirty="0"/>
              <a:t> </a:t>
            </a:r>
            <a:r>
              <a:rPr lang="en-US" altLang="en-US" dirty="0" smtClean="0"/>
              <a:t>has </a:t>
            </a:r>
            <a:r>
              <a:rPr lang="en-US" altLang="en-US" dirty="0"/>
              <a:t>no </a:t>
            </a:r>
            <a:r>
              <a:rPr lang="en-US" altLang="en-US" i="1" dirty="0">
                <a:sym typeface="Symbol" pitchFamily="18" charset="2"/>
              </a:rPr>
              <a:t></a:t>
            </a:r>
            <a:endParaRPr lang="en-US" altLang="en-US" i="1" dirty="0"/>
          </a:p>
        </p:txBody>
      </p:sp>
      <p:sp>
        <p:nvSpPr>
          <p:cNvPr id="46085" name="Text Box 7"/>
          <p:cNvSpPr txBox="1">
            <a:spLocks noChangeArrowheads="1"/>
          </p:cNvSpPr>
          <p:nvPr/>
        </p:nvSpPr>
        <p:spPr bwMode="auto">
          <a:xfrm>
            <a:off x="714375" y="4606925"/>
            <a:ext cx="8029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Only non spherically symmetric orbitals (p, d, f) contribute to </a:t>
            </a:r>
            <a:r>
              <a:rPr lang="en-US" altLang="en-US" i="1">
                <a:sym typeface="Symbol" pitchFamily="18" charset="2"/>
              </a:rPr>
              <a:t></a:t>
            </a:r>
            <a:r>
              <a:rPr lang="en-US" altLang="en-US"/>
              <a:t> </a:t>
            </a:r>
          </a:p>
        </p:txBody>
      </p:sp>
      <p:sp>
        <p:nvSpPr>
          <p:cNvPr id="46086" name="Text Box 8"/>
          <p:cNvSpPr txBox="1">
            <a:spLocks noChangeArrowheads="1"/>
          </p:cNvSpPr>
          <p:nvPr/>
        </p:nvSpPr>
        <p:spPr bwMode="auto">
          <a:xfrm>
            <a:off x="714375" y="5410200"/>
            <a:ext cx="818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t>There is more than 1 electron in an </a:t>
            </a:r>
            <a:r>
              <a:rPr lang="en-US" altLang="en-US" dirty="0" smtClean="0"/>
              <a:t>atom (except hydrogen atom)</a:t>
            </a:r>
            <a:endParaRPr lang="en-US" altLang="en-US" dirty="0"/>
          </a:p>
        </p:txBody>
      </p:sp>
      <p:sp>
        <p:nvSpPr>
          <p:cNvPr id="46087" name="Rectangle 9"/>
          <p:cNvSpPr>
            <a:spLocks noGrp="1" noChangeArrowheads="1"/>
          </p:cNvSpPr>
          <p:nvPr>
            <p:ph type="title"/>
          </p:nvPr>
        </p:nvSpPr>
        <p:spPr>
          <a:xfrm>
            <a:off x="0" y="0"/>
            <a:ext cx="9144000" cy="914400"/>
          </a:xfrm>
        </p:spPr>
        <p:txBody>
          <a:bodyPr/>
          <a:lstStyle/>
          <a:p>
            <a:pPr eaLnBrk="1" hangingPunct="1"/>
            <a:r>
              <a:rPr lang="en-US" altLang="en-US" smtClean="0"/>
              <a:t>Quantum Magnetism</a:t>
            </a:r>
          </a:p>
        </p:txBody>
      </p:sp>
      <p:cxnSp>
        <p:nvCxnSpPr>
          <p:cNvPr id="10" name="Straight Connector 6"/>
          <p:cNvCxnSpPr>
            <a:cxnSpLocks noChangeShapeType="1"/>
          </p:cNvCxnSpPr>
          <p:nvPr/>
        </p:nvCxnSpPr>
        <p:spPr bwMode="auto">
          <a:xfrm>
            <a:off x="0" y="1219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2057400" y="762000"/>
            <a:ext cx="499745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33CC"/>
                </a:solidFill>
                <a:latin typeface="+mj-lt"/>
                <a:ea typeface="+mn-ea"/>
              </a:rPr>
              <a:t>Magnetic Moment = Orbital Motion + "Spin"</a:t>
            </a:r>
          </a:p>
        </p:txBody>
      </p:sp>
      <p:sp>
        <p:nvSpPr>
          <p:cNvPr id="12" name="TextBox 11"/>
          <p:cNvSpPr txBox="1"/>
          <p:nvPr/>
        </p:nvSpPr>
        <p:spPr>
          <a:xfrm>
            <a:off x="487363" y="1524000"/>
            <a:ext cx="2713037" cy="4302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a:solidFill>
                  <a:srgbClr val="CC0000"/>
                </a:solidFill>
                <a:latin typeface="+mj-lt"/>
                <a:ea typeface="+mn-ea"/>
              </a:rPr>
              <a:t>ORBITAL MOTION:</a:t>
            </a:r>
          </a:p>
        </p:txBody>
      </p:sp>
      <p:sp>
        <p:nvSpPr>
          <p:cNvPr id="2" name="Slide Number Placeholder 1"/>
          <p:cNvSpPr>
            <a:spLocks noGrp="1"/>
          </p:cNvSpPr>
          <p:nvPr>
            <p:ph type="sldNum" sz="quarter" idx="12"/>
          </p:nvPr>
        </p:nvSpPr>
        <p:spPr/>
        <p:txBody>
          <a:bodyPr/>
          <a:lstStyle/>
          <a:p>
            <a:fld id="{10DAFFA0-B6C2-4C3D-A6AE-2F0AB9BCAA91}" type="slidenum">
              <a:rPr lang="en-US" altLang="en-US" smtClean="0"/>
              <a:pPr/>
              <a:t>42</a:t>
            </a:fld>
            <a:endParaRPr lang="en-US" alt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0"/>
          <p:cNvGrpSpPr>
            <a:grpSpLocks/>
          </p:cNvGrpSpPr>
          <p:nvPr/>
        </p:nvGrpSpPr>
        <p:grpSpPr bwMode="auto">
          <a:xfrm>
            <a:off x="441325" y="2225675"/>
            <a:ext cx="8245475" cy="4022725"/>
            <a:chOff x="441325" y="2403475"/>
            <a:chExt cx="8245475" cy="4022725"/>
          </a:xfrm>
        </p:grpSpPr>
        <p:sp>
          <p:nvSpPr>
            <p:cNvPr id="48135" name="Text Box 4"/>
            <p:cNvSpPr txBox="1">
              <a:spLocks noChangeArrowheads="1"/>
            </p:cNvSpPr>
            <p:nvPr/>
          </p:nvSpPr>
          <p:spPr bwMode="auto">
            <a:xfrm>
              <a:off x="441325" y="2403475"/>
              <a:ext cx="43084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Electron acts like spinning charge</a:t>
              </a:r>
            </a:p>
            <a:p>
              <a:pPr eaLnBrk="1" hangingPunct="1"/>
              <a:r>
                <a:rPr lang="en-US" altLang="en-US"/>
                <a:t>	- contributes to </a:t>
              </a:r>
              <a:r>
                <a:rPr lang="en-US" altLang="en-US" i="1">
                  <a:sym typeface="Symbol" pitchFamily="18" charset="2"/>
                </a:rPr>
                <a:t></a:t>
              </a:r>
              <a:endParaRPr lang="en-US" altLang="en-US">
                <a:sym typeface="Symbol" pitchFamily="18" charset="2"/>
              </a:endParaRPr>
            </a:p>
          </p:txBody>
        </p:sp>
        <p:sp>
          <p:nvSpPr>
            <p:cNvPr id="48136" name="Text Box 5"/>
            <p:cNvSpPr txBox="1">
              <a:spLocks noChangeArrowheads="1"/>
            </p:cNvSpPr>
            <p:nvPr/>
          </p:nvSpPr>
          <p:spPr bwMode="auto">
            <a:xfrm>
              <a:off x="441325" y="3352800"/>
              <a:ext cx="82454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Electron spin contribution to </a:t>
              </a:r>
              <a:r>
                <a:rPr lang="en-US" altLang="en-US" i="1">
                  <a:solidFill>
                    <a:schemeClr val="accent2"/>
                  </a:solidFill>
                  <a:sym typeface="Symbol" pitchFamily="18" charset="2"/>
                </a:rPr>
                <a:t> </a:t>
              </a:r>
              <a:r>
                <a:rPr lang="en-US" altLang="en-US">
                  <a:solidFill>
                    <a:schemeClr val="accent2"/>
                  </a:solidFill>
                  <a:sym typeface="Symbol" pitchFamily="18" charset="2"/>
                </a:rPr>
                <a:t> is of the same order as one due to orbital momentum</a:t>
              </a:r>
              <a:endParaRPr lang="en-US" altLang="en-US" i="1">
                <a:sym typeface="Symbol" pitchFamily="18" charset="2"/>
              </a:endParaRPr>
            </a:p>
          </p:txBody>
        </p:sp>
        <p:sp>
          <p:nvSpPr>
            <p:cNvPr id="48137" name="Text Box 6"/>
            <p:cNvSpPr txBox="1">
              <a:spLocks noChangeArrowheads="1"/>
            </p:cNvSpPr>
            <p:nvPr/>
          </p:nvSpPr>
          <p:spPr bwMode="auto">
            <a:xfrm>
              <a:off x="457200" y="44196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smtClean="0"/>
                <a:t>proton </a:t>
              </a:r>
              <a:r>
                <a:rPr lang="en-US" altLang="en-US" dirty="0"/>
                <a:t>in nucleus also have spin but their </a:t>
              </a:r>
              <a:r>
                <a:rPr lang="en-US" altLang="en-US" i="1" dirty="0">
                  <a:sym typeface="Symbol" pitchFamily="18" charset="2"/>
                </a:rPr>
                <a:t></a:t>
              </a:r>
              <a:r>
                <a:rPr lang="ja-JP" altLang="en-US" dirty="0">
                  <a:sym typeface="Symbol" pitchFamily="18" charset="2"/>
                </a:rPr>
                <a:t>‘</a:t>
              </a:r>
              <a:r>
                <a:rPr lang="en-US" altLang="ja-JP" dirty="0">
                  <a:sym typeface="Symbol" pitchFamily="18" charset="2"/>
                </a:rPr>
                <a:t>s are much smaller than for electron </a:t>
              </a:r>
            </a:p>
            <a:p>
              <a:pPr eaLnBrk="1" hangingPunct="1"/>
              <a:r>
                <a:rPr lang="en-US" altLang="en-US" dirty="0">
                  <a:sym typeface="Symbol" pitchFamily="18" charset="2"/>
                </a:rPr>
                <a:t>	</a:t>
              </a:r>
              <a:r>
                <a:rPr lang="en-US" altLang="en-US" dirty="0" smtClean="0">
                  <a:solidFill>
                    <a:schemeClr val="accent2"/>
                  </a:solidFill>
                  <a:sym typeface="Symbol" pitchFamily="18" charset="2"/>
                </a:rPr>
                <a:t>angular </a:t>
              </a:r>
              <a:r>
                <a:rPr lang="en-US" altLang="en-US" dirty="0">
                  <a:solidFill>
                    <a:schemeClr val="accent2"/>
                  </a:solidFill>
                  <a:sym typeface="Symbol" pitchFamily="18" charset="2"/>
                </a:rPr>
                <a:t>momentum:</a:t>
              </a:r>
              <a:endParaRPr lang="en-US" altLang="en-US" i="1" dirty="0">
                <a:sym typeface="Symbol" pitchFamily="18" charset="2"/>
              </a:endParaRPr>
            </a:p>
          </p:txBody>
        </p:sp>
        <p:graphicFrame>
          <p:nvGraphicFramePr>
            <p:cNvPr id="48138" name="Object 2"/>
            <p:cNvGraphicFramePr>
              <a:graphicFrameLocks noChangeAspect="1"/>
            </p:cNvGraphicFramePr>
            <p:nvPr>
              <p:extLst>
                <p:ext uri="{D42A27DB-BD31-4B8C-83A1-F6EECF244321}">
                  <p14:modId xmlns:p14="http://schemas.microsoft.com/office/powerpoint/2010/main" val="2372820171"/>
                </p:ext>
              </p:extLst>
            </p:nvPr>
          </p:nvGraphicFramePr>
          <p:xfrm>
            <a:off x="4711700" y="4953000"/>
            <a:ext cx="1350963" cy="796925"/>
          </p:xfrm>
          <a:graphic>
            <a:graphicData uri="http://schemas.openxmlformats.org/presentationml/2006/ole">
              <mc:AlternateContent xmlns:mc="http://schemas.openxmlformats.org/markup-compatibility/2006">
                <mc:Choice xmlns:v="urn:schemas-microsoft-com:vml" Requires="v">
                  <p:oleObj spid="_x0000_s48222" name="Equation" r:id="rId4" imgW="672840" imgH="393480" progId="Equation.3">
                    <p:embed/>
                  </p:oleObj>
                </mc:Choice>
                <mc:Fallback>
                  <p:oleObj name="Equation" r:id="rId4" imgW="672840" imgH="393480" progId="Equation.3">
                    <p:embed/>
                    <p:pic>
                      <p:nvPicPr>
                        <p:cNvPr id="0" name="Object 2"/>
                        <p:cNvPicPr>
                          <a:picLocks noChangeAspect="1" noChangeArrowheads="1"/>
                        </p:cNvPicPr>
                        <p:nvPr/>
                      </p:nvPicPr>
                      <p:blipFill>
                        <a:blip r:embed="rId5"/>
                        <a:srcRect/>
                        <a:stretch>
                          <a:fillRect/>
                        </a:stretch>
                      </p:blipFill>
                      <p:spPr bwMode="auto">
                        <a:xfrm>
                          <a:off x="4711700" y="4953000"/>
                          <a:ext cx="1350963" cy="796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8139" name="Text Box 8"/>
            <p:cNvSpPr txBox="1">
              <a:spLocks noChangeArrowheads="1"/>
            </p:cNvSpPr>
            <p:nvPr/>
          </p:nvSpPr>
          <p:spPr bwMode="auto">
            <a:xfrm>
              <a:off x="457200" y="5937250"/>
              <a:ext cx="3619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8000"/>
                  </a:solidFill>
                </a:rPr>
                <a:t>NMR, MRI – use nuclear </a:t>
              </a:r>
              <a:r>
                <a:rPr lang="en-US" altLang="en-US" i="1">
                  <a:solidFill>
                    <a:srgbClr val="008000"/>
                  </a:solidFill>
                  <a:sym typeface="Symbol" pitchFamily="18" charset="2"/>
                </a:rPr>
                <a:t></a:t>
              </a:r>
              <a:r>
                <a:rPr lang="en-US" altLang="en-US"/>
                <a:t> </a:t>
              </a:r>
            </a:p>
          </p:txBody>
        </p:sp>
      </p:grpSp>
      <p:sp>
        <p:nvSpPr>
          <p:cNvPr id="48130" name="Rectangle 9"/>
          <p:cNvSpPr>
            <a:spLocks noGrp="1" noChangeArrowheads="1"/>
          </p:cNvSpPr>
          <p:nvPr>
            <p:ph type="title"/>
          </p:nvPr>
        </p:nvSpPr>
        <p:spPr>
          <a:xfrm>
            <a:off x="0" y="-76200"/>
            <a:ext cx="9144000" cy="914400"/>
          </a:xfrm>
        </p:spPr>
        <p:txBody>
          <a:bodyPr/>
          <a:lstStyle/>
          <a:p>
            <a:pPr eaLnBrk="1" hangingPunct="1"/>
            <a:r>
              <a:rPr lang="en-US" altLang="en-US" smtClean="0"/>
              <a:t>Quantum Magnetism</a:t>
            </a:r>
          </a:p>
        </p:txBody>
      </p:sp>
      <p:pic>
        <p:nvPicPr>
          <p:cNvPr id="4813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447800"/>
            <a:ext cx="28321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6"/>
          <p:cNvCxnSpPr>
            <a:cxnSpLocks noChangeShapeType="1"/>
          </p:cNvCxnSpPr>
          <p:nvPr/>
        </p:nvCxnSpPr>
        <p:spPr bwMode="auto">
          <a:xfrm>
            <a:off x="0" y="1219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5" name="TextBox 14"/>
          <p:cNvSpPr txBox="1"/>
          <p:nvPr/>
        </p:nvSpPr>
        <p:spPr>
          <a:xfrm>
            <a:off x="2057400" y="762000"/>
            <a:ext cx="499745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33CC"/>
                </a:solidFill>
                <a:latin typeface="+mj-lt"/>
                <a:ea typeface="+mn-ea"/>
              </a:rPr>
              <a:t>Magnetic Moment = Orbital Motion + "Spin"</a:t>
            </a:r>
          </a:p>
        </p:txBody>
      </p:sp>
      <p:sp>
        <p:nvSpPr>
          <p:cNvPr id="16" name="TextBox 15"/>
          <p:cNvSpPr txBox="1"/>
          <p:nvPr/>
        </p:nvSpPr>
        <p:spPr>
          <a:xfrm>
            <a:off x="487363" y="1524000"/>
            <a:ext cx="936625" cy="4302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a:solidFill>
                  <a:srgbClr val="CC0000"/>
                </a:solidFill>
                <a:latin typeface="+mj-lt"/>
                <a:ea typeface="+mn-ea"/>
              </a:rPr>
              <a:t>SPIN:</a:t>
            </a:r>
          </a:p>
        </p:txBody>
      </p:sp>
      <p:sp>
        <p:nvSpPr>
          <p:cNvPr id="2" name="Slide Number Placeholder 1"/>
          <p:cNvSpPr>
            <a:spLocks noGrp="1"/>
          </p:cNvSpPr>
          <p:nvPr>
            <p:ph type="sldNum" sz="quarter" idx="12"/>
          </p:nvPr>
        </p:nvSpPr>
        <p:spPr/>
        <p:txBody>
          <a:bodyPr/>
          <a:lstStyle/>
          <a:p>
            <a:fld id="{10DAFFA0-B6C2-4C3D-A6AE-2F0AB9BCAA91}" type="slidenum">
              <a:rPr lang="en-US" altLang="en-US" smtClean="0"/>
              <a:pPr/>
              <a:t>43</a:t>
            </a:fld>
            <a:endParaRPr lang="en-US" alt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0"/>
          <p:cNvGrpSpPr>
            <a:grpSpLocks/>
          </p:cNvGrpSpPr>
          <p:nvPr/>
        </p:nvGrpSpPr>
        <p:grpSpPr bwMode="auto">
          <a:xfrm>
            <a:off x="441325" y="2225675"/>
            <a:ext cx="8245475" cy="4022725"/>
            <a:chOff x="441325" y="2403475"/>
            <a:chExt cx="8245475" cy="4022725"/>
          </a:xfrm>
        </p:grpSpPr>
        <p:sp>
          <p:nvSpPr>
            <p:cNvPr id="48135" name="Text Box 4"/>
            <p:cNvSpPr txBox="1">
              <a:spLocks noChangeArrowheads="1"/>
            </p:cNvSpPr>
            <p:nvPr/>
          </p:nvSpPr>
          <p:spPr bwMode="auto">
            <a:xfrm>
              <a:off x="441325" y="2403475"/>
              <a:ext cx="43084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Electron acts like spinning charge</a:t>
              </a:r>
            </a:p>
            <a:p>
              <a:pPr eaLnBrk="1" hangingPunct="1"/>
              <a:r>
                <a:rPr lang="en-US" altLang="en-US"/>
                <a:t>	- contributes to </a:t>
              </a:r>
              <a:r>
                <a:rPr lang="en-US" altLang="en-US" i="1">
                  <a:sym typeface="Symbol" pitchFamily="18" charset="2"/>
                </a:rPr>
                <a:t></a:t>
              </a:r>
              <a:endParaRPr lang="en-US" altLang="en-US">
                <a:sym typeface="Symbol" pitchFamily="18" charset="2"/>
              </a:endParaRPr>
            </a:p>
          </p:txBody>
        </p:sp>
        <p:sp>
          <p:nvSpPr>
            <p:cNvPr id="48136" name="Text Box 5"/>
            <p:cNvSpPr txBox="1">
              <a:spLocks noChangeArrowheads="1"/>
            </p:cNvSpPr>
            <p:nvPr/>
          </p:nvSpPr>
          <p:spPr bwMode="auto">
            <a:xfrm>
              <a:off x="441325" y="3352800"/>
              <a:ext cx="82454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Electron spin contribution to </a:t>
              </a:r>
              <a:r>
                <a:rPr lang="en-US" altLang="en-US" i="1">
                  <a:solidFill>
                    <a:schemeClr val="accent2"/>
                  </a:solidFill>
                  <a:sym typeface="Symbol" pitchFamily="18" charset="2"/>
                </a:rPr>
                <a:t> </a:t>
              </a:r>
              <a:r>
                <a:rPr lang="en-US" altLang="en-US">
                  <a:solidFill>
                    <a:schemeClr val="accent2"/>
                  </a:solidFill>
                  <a:sym typeface="Symbol" pitchFamily="18" charset="2"/>
                </a:rPr>
                <a:t> is of the same order as one due to orbital momentum</a:t>
              </a:r>
              <a:endParaRPr lang="en-US" altLang="en-US" i="1">
                <a:sym typeface="Symbol" pitchFamily="18" charset="2"/>
              </a:endParaRPr>
            </a:p>
          </p:txBody>
        </p:sp>
        <p:sp>
          <p:nvSpPr>
            <p:cNvPr id="48137" name="Text Box 6"/>
            <p:cNvSpPr txBox="1">
              <a:spLocks noChangeArrowheads="1"/>
            </p:cNvSpPr>
            <p:nvPr/>
          </p:nvSpPr>
          <p:spPr bwMode="auto">
            <a:xfrm>
              <a:off x="457200" y="44196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smtClean="0"/>
                <a:t>proton </a:t>
              </a:r>
              <a:r>
                <a:rPr lang="en-US" altLang="en-US" dirty="0"/>
                <a:t>in nucleus also have spin but their </a:t>
              </a:r>
              <a:r>
                <a:rPr lang="en-US" altLang="en-US" i="1" dirty="0">
                  <a:sym typeface="Symbol" pitchFamily="18" charset="2"/>
                </a:rPr>
                <a:t></a:t>
              </a:r>
              <a:r>
                <a:rPr lang="ja-JP" altLang="en-US" dirty="0">
                  <a:sym typeface="Symbol" pitchFamily="18" charset="2"/>
                </a:rPr>
                <a:t>‘</a:t>
              </a:r>
              <a:r>
                <a:rPr lang="en-US" altLang="ja-JP" dirty="0">
                  <a:sym typeface="Symbol" pitchFamily="18" charset="2"/>
                </a:rPr>
                <a:t>s are much smaller than for electron </a:t>
              </a:r>
            </a:p>
            <a:p>
              <a:pPr eaLnBrk="1" hangingPunct="1"/>
              <a:r>
                <a:rPr lang="en-US" altLang="en-US" dirty="0">
                  <a:sym typeface="Symbol" pitchFamily="18" charset="2"/>
                </a:rPr>
                <a:t>	</a:t>
              </a:r>
              <a:r>
                <a:rPr lang="en-US" altLang="en-US" dirty="0" smtClean="0">
                  <a:solidFill>
                    <a:schemeClr val="accent2"/>
                  </a:solidFill>
                  <a:sym typeface="Symbol" pitchFamily="18" charset="2"/>
                </a:rPr>
                <a:t>angular </a:t>
              </a:r>
              <a:r>
                <a:rPr lang="en-US" altLang="en-US" dirty="0">
                  <a:solidFill>
                    <a:schemeClr val="accent2"/>
                  </a:solidFill>
                  <a:sym typeface="Symbol" pitchFamily="18" charset="2"/>
                </a:rPr>
                <a:t>momentum:</a:t>
              </a:r>
              <a:endParaRPr lang="en-US" altLang="en-US" i="1" dirty="0">
                <a:sym typeface="Symbol" pitchFamily="18" charset="2"/>
              </a:endParaRPr>
            </a:p>
          </p:txBody>
        </p:sp>
        <p:graphicFrame>
          <p:nvGraphicFramePr>
            <p:cNvPr id="48138" name="Object 2"/>
            <p:cNvGraphicFramePr>
              <a:graphicFrameLocks noChangeAspect="1"/>
            </p:cNvGraphicFramePr>
            <p:nvPr>
              <p:extLst/>
            </p:nvPr>
          </p:nvGraphicFramePr>
          <p:xfrm>
            <a:off x="4711700" y="4953000"/>
            <a:ext cx="1350963" cy="796925"/>
          </p:xfrm>
          <a:graphic>
            <a:graphicData uri="http://schemas.openxmlformats.org/presentationml/2006/ole">
              <mc:AlternateContent xmlns:mc="http://schemas.openxmlformats.org/markup-compatibility/2006">
                <mc:Choice xmlns:v="urn:schemas-microsoft-com:vml" Requires="v">
                  <p:oleObj spid="_x0000_s75793" name="Equation" r:id="rId4" imgW="672840" imgH="393480" progId="Equation.3">
                    <p:embed/>
                  </p:oleObj>
                </mc:Choice>
                <mc:Fallback>
                  <p:oleObj name="Equation" r:id="rId4" imgW="672840" imgH="393480" progId="Equation.3">
                    <p:embed/>
                    <p:pic>
                      <p:nvPicPr>
                        <p:cNvPr id="0" name=""/>
                        <p:cNvPicPr>
                          <a:picLocks noChangeAspect="1" noChangeArrowheads="1"/>
                        </p:cNvPicPr>
                        <p:nvPr/>
                      </p:nvPicPr>
                      <p:blipFill>
                        <a:blip r:embed="rId5"/>
                        <a:srcRect/>
                        <a:stretch>
                          <a:fillRect/>
                        </a:stretch>
                      </p:blipFill>
                      <p:spPr bwMode="auto">
                        <a:xfrm>
                          <a:off x="4711700" y="4953000"/>
                          <a:ext cx="1350963" cy="796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8139" name="Text Box 8"/>
            <p:cNvSpPr txBox="1">
              <a:spLocks noChangeArrowheads="1"/>
            </p:cNvSpPr>
            <p:nvPr/>
          </p:nvSpPr>
          <p:spPr bwMode="auto">
            <a:xfrm>
              <a:off x="457200" y="5937250"/>
              <a:ext cx="3619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rgbClr val="008000"/>
                  </a:solidFill>
                </a:rPr>
                <a:t>NMR, MRI – use nuclear </a:t>
              </a:r>
              <a:r>
                <a:rPr lang="en-US" altLang="en-US" i="1" dirty="0">
                  <a:solidFill>
                    <a:srgbClr val="008000"/>
                  </a:solidFill>
                  <a:sym typeface="Symbol" pitchFamily="18" charset="2"/>
                </a:rPr>
                <a:t></a:t>
              </a:r>
              <a:r>
                <a:rPr lang="en-US" altLang="en-US" dirty="0"/>
                <a:t> </a:t>
              </a:r>
            </a:p>
          </p:txBody>
        </p:sp>
      </p:grpSp>
      <p:sp>
        <p:nvSpPr>
          <p:cNvPr id="48130" name="Rectangle 9"/>
          <p:cNvSpPr>
            <a:spLocks noGrp="1" noChangeArrowheads="1"/>
          </p:cNvSpPr>
          <p:nvPr>
            <p:ph type="title"/>
          </p:nvPr>
        </p:nvSpPr>
        <p:spPr>
          <a:xfrm>
            <a:off x="0" y="-76200"/>
            <a:ext cx="9144000" cy="914400"/>
          </a:xfrm>
        </p:spPr>
        <p:txBody>
          <a:bodyPr/>
          <a:lstStyle/>
          <a:p>
            <a:pPr eaLnBrk="1" hangingPunct="1"/>
            <a:r>
              <a:rPr lang="en-US" altLang="en-US" smtClean="0"/>
              <a:t>Quantum Magnetism</a:t>
            </a:r>
          </a:p>
        </p:txBody>
      </p:sp>
      <p:pic>
        <p:nvPicPr>
          <p:cNvPr id="4813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447800"/>
            <a:ext cx="28321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6"/>
          <p:cNvCxnSpPr>
            <a:cxnSpLocks noChangeShapeType="1"/>
          </p:cNvCxnSpPr>
          <p:nvPr/>
        </p:nvCxnSpPr>
        <p:spPr bwMode="auto">
          <a:xfrm>
            <a:off x="0" y="1219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5" name="TextBox 14"/>
          <p:cNvSpPr txBox="1"/>
          <p:nvPr/>
        </p:nvSpPr>
        <p:spPr>
          <a:xfrm>
            <a:off x="2057400" y="762000"/>
            <a:ext cx="499745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33CC"/>
                </a:solidFill>
                <a:latin typeface="+mj-lt"/>
                <a:ea typeface="+mn-ea"/>
              </a:rPr>
              <a:t>Magnetic Moment = Orbital Motion + "Spin"</a:t>
            </a:r>
          </a:p>
        </p:txBody>
      </p:sp>
      <p:sp>
        <p:nvSpPr>
          <p:cNvPr id="16" name="TextBox 15"/>
          <p:cNvSpPr txBox="1"/>
          <p:nvPr/>
        </p:nvSpPr>
        <p:spPr>
          <a:xfrm>
            <a:off x="487363" y="1524000"/>
            <a:ext cx="936625" cy="4302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a:solidFill>
                  <a:srgbClr val="CC0000"/>
                </a:solidFill>
                <a:latin typeface="+mj-lt"/>
                <a:ea typeface="+mn-ea"/>
              </a:rPr>
              <a:t>SPIN:</a:t>
            </a:r>
          </a:p>
        </p:txBody>
      </p:sp>
      <p:sp>
        <p:nvSpPr>
          <p:cNvPr id="2" name="Slide Number Placeholder 1"/>
          <p:cNvSpPr>
            <a:spLocks noGrp="1"/>
          </p:cNvSpPr>
          <p:nvPr>
            <p:ph type="sldNum" sz="quarter" idx="12"/>
          </p:nvPr>
        </p:nvSpPr>
        <p:spPr/>
        <p:txBody>
          <a:bodyPr/>
          <a:lstStyle/>
          <a:p>
            <a:fld id="{10DAFFA0-B6C2-4C3D-A6AE-2F0AB9BCAA91}" type="slidenum">
              <a:rPr lang="en-US" altLang="en-US" smtClean="0"/>
              <a:pPr/>
              <a:t>44</a:t>
            </a:fld>
            <a:endParaRPr lang="en-US" altLang="en-US" dirty="0"/>
          </a:p>
        </p:txBody>
      </p:sp>
      <p:sp>
        <p:nvSpPr>
          <p:cNvPr id="3" name="TextBox 2"/>
          <p:cNvSpPr txBox="1"/>
          <p:nvPr/>
        </p:nvSpPr>
        <p:spPr>
          <a:xfrm>
            <a:off x="6082156" y="4648268"/>
            <a:ext cx="3157537" cy="1969770"/>
          </a:xfrm>
          <a:prstGeom prst="rect">
            <a:avLst/>
          </a:prstGeom>
          <a:noFill/>
          <a:ln w="28575" cap="flat" cmpd="sng" algn="ctr">
            <a:noFill/>
            <a:prstDash val="solid"/>
            <a:round/>
            <a:headEnd type="none" w="med" len="med"/>
            <a:tailEnd type="none" w="med" len="med"/>
          </a:ln>
        </p:spPr>
        <p:txBody>
          <a:bodyPr wrap="square" rtlCol="0">
            <a:spAutoFit/>
          </a:bodyPr>
          <a:lstStyle/>
          <a:p>
            <a:r>
              <a:rPr lang="en-US" sz="1800" dirty="0" err="1" smtClean="0">
                <a:solidFill>
                  <a:srgbClr val="CC0000"/>
                </a:solidFill>
                <a:latin typeface="+mj-lt"/>
              </a:rPr>
              <a:t>iClicker</a:t>
            </a:r>
            <a:r>
              <a:rPr lang="en-US" sz="1800" dirty="0" smtClean="0">
                <a:solidFill>
                  <a:srgbClr val="CC0000"/>
                </a:solidFill>
                <a:latin typeface="+mj-lt"/>
              </a:rPr>
              <a:t> question: </a:t>
            </a:r>
          </a:p>
          <a:p>
            <a:r>
              <a:rPr lang="en-US" sz="1300" b="1" dirty="0" smtClean="0">
                <a:latin typeface="+mj-lt"/>
              </a:rPr>
              <a:t>Can Neutron has spin dipole moment?</a:t>
            </a:r>
          </a:p>
          <a:p>
            <a:endParaRPr lang="en-US" sz="1300" b="1" dirty="0" smtClean="0">
              <a:latin typeface="+mj-lt"/>
            </a:endParaRPr>
          </a:p>
          <a:p>
            <a:r>
              <a:rPr lang="en-US" sz="1300" b="1" dirty="0" smtClean="0">
                <a:latin typeface="+mj-lt"/>
              </a:rPr>
              <a:t>A). No because neutron has no charge</a:t>
            </a:r>
          </a:p>
          <a:p>
            <a:endParaRPr lang="en-US" sz="1300" b="1" dirty="0" smtClean="0">
              <a:latin typeface="+mj-lt"/>
            </a:endParaRPr>
          </a:p>
          <a:p>
            <a:r>
              <a:rPr lang="en-US" sz="1300" b="1" dirty="0" smtClean="0">
                <a:latin typeface="+mj-lt"/>
              </a:rPr>
              <a:t>B).  Yes, because neutron is not the fundamental building block.   </a:t>
            </a:r>
            <a:endParaRPr lang="en-US" sz="1300" b="1" dirty="0">
              <a:latin typeface="+mj-lt"/>
            </a:endParaRPr>
          </a:p>
        </p:txBody>
      </p:sp>
      <p:sp>
        <p:nvSpPr>
          <p:cNvPr id="17" name="Rectangle 16"/>
          <p:cNvSpPr/>
          <p:nvPr/>
        </p:nvSpPr>
        <p:spPr bwMode="auto">
          <a:xfrm>
            <a:off x="6092789" y="4958889"/>
            <a:ext cx="3051211" cy="1734858"/>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Tree>
    <p:extLst>
      <p:ext uri="{BB962C8B-B14F-4D97-AF65-F5344CB8AC3E}">
        <p14:creationId xmlns:p14="http://schemas.microsoft.com/office/powerpoint/2010/main" val="2325457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8"/>
          <p:cNvSpPr>
            <a:spLocks noGrp="1" noChangeArrowheads="1"/>
          </p:cNvSpPr>
          <p:nvPr>
            <p:ph type="title"/>
          </p:nvPr>
        </p:nvSpPr>
        <p:spPr>
          <a:xfrm>
            <a:off x="0" y="76200"/>
            <a:ext cx="9144000" cy="914400"/>
          </a:xfrm>
        </p:spPr>
        <p:txBody>
          <a:bodyPr/>
          <a:lstStyle/>
          <a:p>
            <a:pPr eaLnBrk="1" hangingPunct="1"/>
            <a:r>
              <a:rPr lang="en-US" altLang="en-US" smtClean="0"/>
              <a:t>Refrigerator Magnets</a:t>
            </a:r>
          </a:p>
        </p:txBody>
      </p:sp>
      <p:grpSp>
        <p:nvGrpSpPr>
          <p:cNvPr id="50178" name="Group 89"/>
          <p:cNvGrpSpPr>
            <a:grpSpLocks/>
          </p:cNvGrpSpPr>
          <p:nvPr/>
        </p:nvGrpSpPr>
        <p:grpSpPr bwMode="auto">
          <a:xfrm>
            <a:off x="0" y="1141413"/>
            <a:ext cx="9144000" cy="4786312"/>
            <a:chOff x="0" y="1141413"/>
            <a:chExt cx="9144000" cy="4786312"/>
          </a:xfrm>
        </p:grpSpPr>
        <p:sp>
          <p:nvSpPr>
            <p:cNvPr id="50179" name="Text Box 2"/>
            <p:cNvSpPr txBox="1">
              <a:spLocks noChangeArrowheads="1"/>
            </p:cNvSpPr>
            <p:nvPr/>
          </p:nvSpPr>
          <p:spPr bwMode="auto">
            <a:xfrm>
              <a:off x="457200" y="1524000"/>
              <a:ext cx="490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Alignment of  atomic dipole moments:</a:t>
              </a:r>
              <a:endParaRPr lang="en-US" altLang="en-US"/>
            </a:p>
          </p:txBody>
        </p:sp>
        <p:pic>
          <p:nvPicPr>
            <p:cNvPr id="50180" name="Picture 3" descr="Fig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2438400" cy="1958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4" descr="Fig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90800"/>
              <a:ext cx="2436813" cy="1958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0182" name="Group 5"/>
            <p:cNvGrpSpPr>
              <a:grpSpLocks/>
            </p:cNvGrpSpPr>
            <p:nvPr/>
          </p:nvGrpSpPr>
          <p:grpSpPr bwMode="auto">
            <a:xfrm>
              <a:off x="1109663" y="4668838"/>
              <a:ext cx="1998662" cy="274637"/>
              <a:chOff x="912" y="3360"/>
              <a:chExt cx="96" cy="48"/>
            </a:xfrm>
          </p:grpSpPr>
          <p:sp>
            <p:nvSpPr>
              <p:cNvPr id="50264" name="Rectangle 6"/>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65" name="Rectangle 7"/>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183" name="Group 8"/>
            <p:cNvGrpSpPr>
              <a:grpSpLocks/>
            </p:cNvGrpSpPr>
            <p:nvPr/>
          </p:nvGrpSpPr>
          <p:grpSpPr bwMode="auto">
            <a:xfrm>
              <a:off x="1058863" y="2903538"/>
              <a:ext cx="2062162" cy="1366837"/>
              <a:chOff x="667" y="1829"/>
              <a:chExt cx="1299" cy="861"/>
            </a:xfrm>
          </p:grpSpPr>
          <p:grpSp>
            <p:nvGrpSpPr>
              <p:cNvPr id="50228" name="Group 9"/>
              <p:cNvGrpSpPr>
                <a:grpSpLocks/>
              </p:cNvGrpSpPr>
              <p:nvPr/>
            </p:nvGrpSpPr>
            <p:grpSpPr bwMode="auto">
              <a:xfrm>
                <a:off x="1064" y="2627"/>
                <a:ext cx="96" cy="48"/>
                <a:chOff x="912" y="3360"/>
                <a:chExt cx="96" cy="48"/>
              </a:xfrm>
            </p:grpSpPr>
            <p:sp>
              <p:nvSpPr>
                <p:cNvPr id="50262" name="Rectangle 10"/>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63" name="Rectangle 11"/>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29" name="Group 12"/>
              <p:cNvGrpSpPr>
                <a:grpSpLocks/>
              </p:cNvGrpSpPr>
              <p:nvPr/>
            </p:nvGrpSpPr>
            <p:grpSpPr bwMode="auto">
              <a:xfrm>
                <a:off x="1475" y="1846"/>
                <a:ext cx="96" cy="48"/>
                <a:chOff x="912" y="3360"/>
                <a:chExt cx="96" cy="48"/>
              </a:xfrm>
            </p:grpSpPr>
            <p:sp>
              <p:nvSpPr>
                <p:cNvPr id="50260" name="Rectangle 13"/>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61" name="Rectangle 14"/>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0" name="Group 15"/>
              <p:cNvGrpSpPr>
                <a:grpSpLocks/>
              </p:cNvGrpSpPr>
              <p:nvPr/>
            </p:nvGrpSpPr>
            <p:grpSpPr bwMode="auto">
              <a:xfrm>
                <a:off x="1468" y="2255"/>
                <a:ext cx="96" cy="48"/>
                <a:chOff x="912" y="3360"/>
                <a:chExt cx="96" cy="48"/>
              </a:xfrm>
            </p:grpSpPr>
            <p:sp>
              <p:nvSpPr>
                <p:cNvPr id="50258" name="Rectangle 16"/>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59" name="Rectangle 17"/>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1" name="Group 18"/>
              <p:cNvGrpSpPr>
                <a:grpSpLocks/>
              </p:cNvGrpSpPr>
              <p:nvPr/>
            </p:nvGrpSpPr>
            <p:grpSpPr bwMode="auto">
              <a:xfrm>
                <a:off x="1438" y="2642"/>
                <a:ext cx="96" cy="48"/>
                <a:chOff x="912" y="3360"/>
                <a:chExt cx="96" cy="48"/>
              </a:xfrm>
            </p:grpSpPr>
            <p:sp>
              <p:nvSpPr>
                <p:cNvPr id="50256" name="Rectangle 19"/>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57" name="Rectangle 20"/>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2" name="Group 21"/>
              <p:cNvGrpSpPr>
                <a:grpSpLocks/>
              </p:cNvGrpSpPr>
              <p:nvPr/>
            </p:nvGrpSpPr>
            <p:grpSpPr bwMode="auto">
              <a:xfrm>
                <a:off x="1870" y="1848"/>
                <a:ext cx="96" cy="48"/>
                <a:chOff x="912" y="3360"/>
                <a:chExt cx="96" cy="48"/>
              </a:xfrm>
            </p:grpSpPr>
            <p:sp>
              <p:nvSpPr>
                <p:cNvPr id="50254" name="Rectangle 22"/>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55" name="Rectangle 23"/>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3" name="Group 24"/>
              <p:cNvGrpSpPr>
                <a:grpSpLocks/>
              </p:cNvGrpSpPr>
              <p:nvPr/>
            </p:nvGrpSpPr>
            <p:grpSpPr bwMode="auto">
              <a:xfrm>
                <a:off x="1844" y="2239"/>
                <a:ext cx="96" cy="48"/>
                <a:chOff x="912" y="3360"/>
                <a:chExt cx="96" cy="48"/>
              </a:xfrm>
            </p:grpSpPr>
            <p:sp>
              <p:nvSpPr>
                <p:cNvPr id="50252" name="Rectangle 25"/>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53" name="Rectangle 26"/>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4" name="Group 27"/>
              <p:cNvGrpSpPr>
                <a:grpSpLocks/>
              </p:cNvGrpSpPr>
              <p:nvPr/>
            </p:nvGrpSpPr>
            <p:grpSpPr bwMode="auto">
              <a:xfrm>
                <a:off x="1858" y="2617"/>
                <a:ext cx="96" cy="48"/>
                <a:chOff x="912" y="3360"/>
                <a:chExt cx="96" cy="48"/>
              </a:xfrm>
            </p:grpSpPr>
            <p:sp>
              <p:nvSpPr>
                <p:cNvPr id="50250" name="Rectangle 28"/>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51" name="Rectangle 29"/>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5" name="Group 30"/>
              <p:cNvGrpSpPr>
                <a:grpSpLocks/>
              </p:cNvGrpSpPr>
              <p:nvPr/>
            </p:nvGrpSpPr>
            <p:grpSpPr bwMode="auto">
              <a:xfrm>
                <a:off x="1080" y="2231"/>
                <a:ext cx="96" cy="48"/>
                <a:chOff x="912" y="3360"/>
                <a:chExt cx="96" cy="48"/>
              </a:xfrm>
            </p:grpSpPr>
            <p:sp>
              <p:nvSpPr>
                <p:cNvPr id="50248" name="Rectangle 31"/>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49" name="Rectangle 32"/>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6" name="Group 33"/>
              <p:cNvGrpSpPr>
                <a:grpSpLocks/>
              </p:cNvGrpSpPr>
              <p:nvPr/>
            </p:nvGrpSpPr>
            <p:grpSpPr bwMode="auto">
              <a:xfrm>
                <a:off x="1084" y="1843"/>
                <a:ext cx="96" cy="48"/>
                <a:chOff x="912" y="3360"/>
                <a:chExt cx="96" cy="48"/>
              </a:xfrm>
            </p:grpSpPr>
            <p:sp>
              <p:nvSpPr>
                <p:cNvPr id="50246" name="Rectangle 34"/>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47" name="Rectangle 35"/>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7" name="Group 36"/>
              <p:cNvGrpSpPr>
                <a:grpSpLocks/>
              </p:cNvGrpSpPr>
              <p:nvPr/>
            </p:nvGrpSpPr>
            <p:grpSpPr bwMode="auto">
              <a:xfrm>
                <a:off x="667" y="2612"/>
                <a:ext cx="96" cy="48"/>
                <a:chOff x="912" y="3360"/>
                <a:chExt cx="96" cy="48"/>
              </a:xfrm>
            </p:grpSpPr>
            <p:sp>
              <p:nvSpPr>
                <p:cNvPr id="50244" name="Rectangle 37"/>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45" name="Rectangle 38"/>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8" name="Group 39"/>
              <p:cNvGrpSpPr>
                <a:grpSpLocks/>
              </p:cNvGrpSpPr>
              <p:nvPr/>
            </p:nvGrpSpPr>
            <p:grpSpPr bwMode="auto">
              <a:xfrm>
                <a:off x="682" y="2223"/>
                <a:ext cx="96" cy="48"/>
                <a:chOff x="912" y="3360"/>
                <a:chExt cx="96" cy="48"/>
              </a:xfrm>
            </p:grpSpPr>
            <p:sp>
              <p:nvSpPr>
                <p:cNvPr id="50242" name="Rectangle 40"/>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43" name="Rectangle 41"/>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39" name="Group 42"/>
              <p:cNvGrpSpPr>
                <a:grpSpLocks/>
              </p:cNvGrpSpPr>
              <p:nvPr/>
            </p:nvGrpSpPr>
            <p:grpSpPr bwMode="auto">
              <a:xfrm>
                <a:off x="682" y="1829"/>
                <a:ext cx="96" cy="48"/>
                <a:chOff x="912" y="3360"/>
                <a:chExt cx="96" cy="48"/>
              </a:xfrm>
            </p:grpSpPr>
            <p:sp>
              <p:nvSpPr>
                <p:cNvPr id="50240" name="Rectangle 43"/>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41" name="Rectangle 44"/>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grpSp>
          <p:nvGrpSpPr>
            <p:cNvPr id="50184" name="Group 45"/>
            <p:cNvGrpSpPr>
              <a:grpSpLocks/>
            </p:cNvGrpSpPr>
            <p:nvPr/>
          </p:nvGrpSpPr>
          <p:grpSpPr bwMode="auto">
            <a:xfrm>
              <a:off x="5276850" y="2905125"/>
              <a:ext cx="2030413" cy="1357313"/>
              <a:chOff x="3324" y="1830"/>
              <a:chExt cx="1279" cy="855"/>
            </a:xfrm>
          </p:grpSpPr>
          <p:grpSp>
            <p:nvGrpSpPr>
              <p:cNvPr id="50210" name="Group 46"/>
              <p:cNvGrpSpPr>
                <a:grpSpLocks/>
              </p:cNvGrpSpPr>
              <p:nvPr/>
            </p:nvGrpSpPr>
            <p:grpSpPr bwMode="auto">
              <a:xfrm>
                <a:off x="3324" y="1830"/>
                <a:ext cx="96" cy="48"/>
                <a:chOff x="912" y="3360"/>
                <a:chExt cx="96" cy="48"/>
              </a:xfrm>
            </p:grpSpPr>
            <p:sp>
              <p:nvSpPr>
                <p:cNvPr id="50226" name="Rectangle 47"/>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27" name="Rectangle 48"/>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11" name="Group 49"/>
              <p:cNvGrpSpPr>
                <a:grpSpLocks/>
              </p:cNvGrpSpPr>
              <p:nvPr/>
            </p:nvGrpSpPr>
            <p:grpSpPr bwMode="auto">
              <a:xfrm>
                <a:off x="4117" y="1852"/>
                <a:ext cx="96" cy="48"/>
                <a:chOff x="912" y="3360"/>
                <a:chExt cx="96" cy="48"/>
              </a:xfrm>
            </p:grpSpPr>
            <p:sp>
              <p:nvSpPr>
                <p:cNvPr id="50224" name="Rectangle 50"/>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25" name="Rectangle 51"/>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12" name="Group 52"/>
              <p:cNvGrpSpPr>
                <a:grpSpLocks/>
              </p:cNvGrpSpPr>
              <p:nvPr/>
            </p:nvGrpSpPr>
            <p:grpSpPr bwMode="auto">
              <a:xfrm>
                <a:off x="3704" y="2615"/>
                <a:ext cx="96" cy="48"/>
                <a:chOff x="912" y="3360"/>
                <a:chExt cx="96" cy="48"/>
              </a:xfrm>
            </p:grpSpPr>
            <p:sp>
              <p:nvSpPr>
                <p:cNvPr id="50222" name="Rectangle 53"/>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23" name="Rectangle 54"/>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13" name="Group 55"/>
              <p:cNvGrpSpPr>
                <a:grpSpLocks/>
              </p:cNvGrpSpPr>
              <p:nvPr/>
            </p:nvGrpSpPr>
            <p:grpSpPr bwMode="auto">
              <a:xfrm>
                <a:off x="4092" y="2637"/>
                <a:ext cx="96" cy="48"/>
                <a:chOff x="912" y="3360"/>
                <a:chExt cx="96" cy="48"/>
              </a:xfrm>
            </p:grpSpPr>
            <p:sp>
              <p:nvSpPr>
                <p:cNvPr id="50220" name="Rectangle 56"/>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21" name="Rectangle 57"/>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14" name="Group 58"/>
              <p:cNvGrpSpPr>
                <a:grpSpLocks/>
              </p:cNvGrpSpPr>
              <p:nvPr/>
            </p:nvGrpSpPr>
            <p:grpSpPr bwMode="auto">
              <a:xfrm>
                <a:off x="3327" y="2225"/>
                <a:ext cx="96" cy="48"/>
                <a:chOff x="912" y="3360"/>
                <a:chExt cx="96" cy="48"/>
              </a:xfrm>
            </p:grpSpPr>
            <p:sp>
              <p:nvSpPr>
                <p:cNvPr id="50218" name="Rectangle 59"/>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19" name="Rectangle 60"/>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215" name="Group 61"/>
              <p:cNvGrpSpPr>
                <a:grpSpLocks/>
              </p:cNvGrpSpPr>
              <p:nvPr/>
            </p:nvGrpSpPr>
            <p:grpSpPr bwMode="auto">
              <a:xfrm>
                <a:off x="4507" y="2230"/>
                <a:ext cx="96" cy="48"/>
                <a:chOff x="912" y="3360"/>
                <a:chExt cx="96" cy="48"/>
              </a:xfrm>
            </p:grpSpPr>
            <p:sp>
              <p:nvSpPr>
                <p:cNvPr id="50216" name="Rectangle 62"/>
                <p:cNvSpPr>
                  <a:spLocks noChangeArrowheads="1"/>
                </p:cNvSpPr>
                <p:nvPr/>
              </p:nvSpPr>
              <p:spPr bwMode="auto">
                <a:xfrm>
                  <a:off x="912" y="3360"/>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17" name="Rectangle 63"/>
                <p:cNvSpPr>
                  <a:spLocks noChangeArrowheads="1"/>
                </p:cNvSpPr>
                <p:nvPr/>
              </p:nvSpPr>
              <p:spPr bwMode="auto">
                <a:xfrm>
                  <a:off x="960" y="3360"/>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grpSp>
          <p:nvGrpSpPr>
            <p:cNvPr id="50185" name="Group 64"/>
            <p:cNvGrpSpPr>
              <a:grpSpLocks/>
            </p:cNvGrpSpPr>
            <p:nvPr/>
          </p:nvGrpSpPr>
          <p:grpSpPr bwMode="auto">
            <a:xfrm>
              <a:off x="5264150" y="2897188"/>
              <a:ext cx="2047875" cy="1338262"/>
              <a:chOff x="3316" y="1825"/>
              <a:chExt cx="1290" cy="843"/>
            </a:xfrm>
          </p:grpSpPr>
          <p:grpSp>
            <p:nvGrpSpPr>
              <p:cNvPr id="50192" name="Group 65"/>
              <p:cNvGrpSpPr>
                <a:grpSpLocks/>
              </p:cNvGrpSpPr>
              <p:nvPr/>
            </p:nvGrpSpPr>
            <p:grpSpPr bwMode="auto">
              <a:xfrm>
                <a:off x="3316" y="2613"/>
                <a:ext cx="96" cy="48"/>
                <a:chOff x="864" y="3264"/>
                <a:chExt cx="96" cy="48"/>
              </a:xfrm>
            </p:grpSpPr>
            <p:sp>
              <p:nvSpPr>
                <p:cNvPr id="50208" name="Rectangle 66"/>
                <p:cNvSpPr>
                  <a:spLocks noChangeArrowheads="1"/>
                </p:cNvSpPr>
                <p:nvPr/>
              </p:nvSpPr>
              <p:spPr bwMode="auto">
                <a:xfrm>
                  <a:off x="912" y="3264"/>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09" name="Rectangle 67"/>
                <p:cNvSpPr>
                  <a:spLocks noChangeArrowheads="1"/>
                </p:cNvSpPr>
                <p:nvPr/>
              </p:nvSpPr>
              <p:spPr bwMode="auto">
                <a:xfrm>
                  <a:off x="864" y="3264"/>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193" name="Group 68"/>
              <p:cNvGrpSpPr>
                <a:grpSpLocks/>
              </p:cNvGrpSpPr>
              <p:nvPr/>
            </p:nvGrpSpPr>
            <p:grpSpPr bwMode="auto">
              <a:xfrm>
                <a:off x="3720" y="2213"/>
                <a:ext cx="96" cy="48"/>
                <a:chOff x="864" y="3264"/>
                <a:chExt cx="96" cy="48"/>
              </a:xfrm>
            </p:grpSpPr>
            <p:sp>
              <p:nvSpPr>
                <p:cNvPr id="50206" name="Rectangle 69"/>
                <p:cNvSpPr>
                  <a:spLocks noChangeArrowheads="1"/>
                </p:cNvSpPr>
                <p:nvPr/>
              </p:nvSpPr>
              <p:spPr bwMode="auto">
                <a:xfrm>
                  <a:off x="912" y="3264"/>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07" name="Rectangle 70"/>
                <p:cNvSpPr>
                  <a:spLocks noChangeArrowheads="1"/>
                </p:cNvSpPr>
                <p:nvPr/>
              </p:nvSpPr>
              <p:spPr bwMode="auto">
                <a:xfrm>
                  <a:off x="864" y="3264"/>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194" name="Group 71"/>
              <p:cNvGrpSpPr>
                <a:grpSpLocks/>
              </p:cNvGrpSpPr>
              <p:nvPr/>
            </p:nvGrpSpPr>
            <p:grpSpPr bwMode="auto">
              <a:xfrm>
                <a:off x="3731" y="1825"/>
                <a:ext cx="96" cy="48"/>
                <a:chOff x="864" y="3264"/>
                <a:chExt cx="96" cy="48"/>
              </a:xfrm>
            </p:grpSpPr>
            <p:sp>
              <p:nvSpPr>
                <p:cNvPr id="50204" name="Rectangle 72"/>
                <p:cNvSpPr>
                  <a:spLocks noChangeArrowheads="1"/>
                </p:cNvSpPr>
                <p:nvPr/>
              </p:nvSpPr>
              <p:spPr bwMode="auto">
                <a:xfrm>
                  <a:off x="912" y="3264"/>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05" name="Rectangle 73"/>
                <p:cNvSpPr>
                  <a:spLocks noChangeArrowheads="1"/>
                </p:cNvSpPr>
                <p:nvPr/>
              </p:nvSpPr>
              <p:spPr bwMode="auto">
                <a:xfrm>
                  <a:off x="864" y="3264"/>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195" name="Group 74"/>
              <p:cNvGrpSpPr>
                <a:grpSpLocks/>
              </p:cNvGrpSpPr>
              <p:nvPr/>
            </p:nvGrpSpPr>
            <p:grpSpPr bwMode="auto">
              <a:xfrm>
                <a:off x="4106" y="2223"/>
                <a:ext cx="96" cy="48"/>
                <a:chOff x="864" y="3264"/>
                <a:chExt cx="96" cy="48"/>
              </a:xfrm>
            </p:grpSpPr>
            <p:sp>
              <p:nvSpPr>
                <p:cNvPr id="50202" name="Rectangle 75"/>
                <p:cNvSpPr>
                  <a:spLocks noChangeArrowheads="1"/>
                </p:cNvSpPr>
                <p:nvPr/>
              </p:nvSpPr>
              <p:spPr bwMode="auto">
                <a:xfrm>
                  <a:off x="912" y="3264"/>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03" name="Rectangle 76"/>
                <p:cNvSpPr>
                  <a:spLocks noChangeArrowheads="1"/>
                </p:cNvSpPr>
                <p:nvPr/>
              </p:nvSpPr>
              <p:spPr bwMode="auto">
                <a:xfrm>
                  <a:off x="864" y="3264"/>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196" name="Group 77"/>
              <p:cNvGrpSpPr>
                <a:grpSpLocks/>
              </p:cNvGrpSpPr>
              <p:nvPr/>
            </p:nvGrpSpPr>
            <p:grpSpPr bwMode="auto">
              <a:xfrm>
                <a:off x="4510" y="1840"/>
                <a:ext cx="96" cy="48"/>
                <a:chOff x="864" y="3264"/>
                <a:chExt cx="96" cy="48"/>
              </a:xfrm>
            </p:grpSpPr>
            <p:sp>
              <p:nvSpPr>
                <p:cNvPr id="50200" name="Rectangle 78"/>
                <p:cNvSpPr>
                  <a:spLocks noChangeArrowheads="1"/>
                </p:cNvSpPr>
                <p:nvPr/>
              </p:nvSpPr>
              <p:spPr bwMode="auto">
                <a:xfrm>
                  <a:off x="912" y="3264"/>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201" name="Rectangle 79"/>
                <p:cNvSpPr>
                  <a:spLocks noChangeArrowheads="1"/>
                </p:cNvSpPr>
                <p:nvPr/>
              </p:nvSpPr>
              <p:spPr bwMode="auto">
                <a:xfrm>
                  <a:off x="864" y="3264"/>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50197" name="Group 80"/>
              <p:cNvGrpSpPr>
                <a:grpSpLocks/>
              </p:cNvGrpSpPr>
              <p:nvPr/>
            </p:nvGrpSpPr>
            <p:grpSpPr bwMode="auto">
              <a:xfrm>
                <a:off x="4498" y="2620"/>
                <a:ext cx="96" cy="48"/>
                <a:chOff x="864" y="3264"/>
                <a:chExt cx="96" cy="48"/>
              </a:xfrm>
            </p:grpSpPr>
            <p:sp>
              <p:nvSpPr>
                <p:cNvPr id="50198" name="Rectangle 81"/>
                <p:cNvSpPr>
                  <a:spLocks noChangeArrowheads="1"/>
                </p:cNvSpPr>
                <p:nvPr/>
              </p:nvSpPr>
              <p:spPr bwMode="auto">
                <a:xfrm>
                  <a:off x="912" y="3264"/>
                  <a:ext cx="48" cy="4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199" name="Rectangle 82"/>
                <p:cNvSpPr>
                  <a:spLocks noChangeArrowheads="1"/>
                </p:cNvSpPr>
                <p:nvPr/>
              </p:nvSpPr>
              <p:spPr bwMode="auto">
                <a:xfrm>
                  <a:off x="864" y="3264"/>
                  <a:ext cx="48" cy="4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grpSp>
          <p:nvGrpSpPr>
            <p:cNvPr id="50186" name="Group 83"/>
            <p:cNvGrpSpPr>
              <a:grpSpLocks/>
            </p:cNvGrpSpPr>
            <p:nvPr/>
          </p:nvGrpSpPr>
          <p:grpSpPr bwMode="auto">
            <a:xfrm>
              <a:off x="5300663" y="4649788"/>
              <a:ext cx="1998662" cy="274637"/>
              <a:chOff x="912" y="3360"/>
              <a:chExt cx="96" cy="48"/>
            </a:xfrm>
          </p:grpSpPr>
          <p:sp>
            <p:nvSpPr>
              <p:cNvPr id="50190" name="Rectangle 84"/>
              <p:cNvSpPr>
                <a:spLocks noChangeArrowheads="1"/>
              </p:cNvSpPr>
              <p:nvPr/>
            </p:nvSpPr>
            <p:spPr bwMode="auto">
              <a:xfrm>
                <a:off x="912" y="3360"/>
                <a:ext cx="48" cy="4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0191" name="Rectangle 85"/>
              <p:cNvSpPr>
                <a:spLocks noChangeArrowheads="1"/>
              </p:cNvSpPr>
              <p:nvPr/>
            </p:nvSpPr>
            <p:spPr bwMode="auto">
              <a:xfrm>
                <a:off x="960" y="3360"/>
                <a:ext cx="48" cy="4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50187" name="Text Box 86"/>
            <p:cNvSpPr txBox="1">
              <a:spLocks noChangeArrowheads="1"/>
            </p:cNvSpPr>
            <p:nvPr/>
          </p:nvSpPr>
          <p:spPr bwMode="auto">
            <a:xfrm>
              <a:off x="5391150" y="5105400"/>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most materials</a:t>
              </a:r>
            </a:p>
          </p:txBody>
        </p:sp>
        <p:sp>
          <p:nvSpPr>
            <p:cNvPr id="50188" name="Text Box 87"/>
            <p:cNvSpPr txBox="1">
              <a:spLocks noChangeArrowheads="1"/>
            </p:cNvSpPr>
            <p:nvPr/>
          </p:nvSpPr>
          <p:spPr bwMode="auto">
            <a:xfrm>
              <a:off x="533400" y="5105400"/>
              <a:ext cx="316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ferromagnetic materials:</a:t>
              </a:r>
              <a:endParaRPr lang="en-US" altLang="en-US"/>
            </a:p>
            <a:p>
              <a:pPr eaLnBrk="1" hangingPunct="1"/>
              <a:r>
                <a:rPr lang="en-US" altLang="en-US"/>
                <a:t>iron, cobalt, nickel</a:t>
              </a:r>
            </a:p>
          </p:txBody>
        </p:sp>
        <p:cxnSp>
          <p:nvCxnSpPr>
            <p:cNvPr id="89"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sp>
        <p:nvSpPr>
          <p:cNvPr id="2" name="Slide Number Placeholder 1"/>
          <p:cNvSpPr>
            <a:spLocks noGrp="1"/>
          </p:cNvSpPr>
          <p:nvPr>
            <p:ph type="sldNum" sz="quarter" idx="12"/>
          </p:nvPr>
        </p:nvSpPr>
        <p:spPr/>
        <p:txBody>
          <a:bodyPr/>
          <a:lstStyle/>
          <a:p>
            <a:fld id="{10DAFFA0-B6C2-4C3D-A6AE-2F0AB9BCAA91}" type="slidenum">
              <a:rPr lang="en-US" altLang="en-US" smtClean="0"/>
              <a:pPr/>
              <a:t>45</a:t>
            </a:fld>
            <a:endParaRPr lang="en-US" alt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graphicFrame>
        <p:nvGraphicFramePr>
          <p:cNvPr id="47106" name="Object 2"/>
          <p:cNvGraphicFramePr>
            <a:graphicFrameLocks noChangeAspect="1"/>
          </p:cNvGraphicFramePr>
          <p:nvPr/>
        </p:nvGraphicFramePr>
        <p:xfrm>
          <a:off x="304800" y="1560513"/>
          <a:ext cx="8535988" cy="3736975"/>
        </p:xfrm>
        <a:graphic>
          <a:graphicData uri="http://schemas.openxmlformats.org/presentationml/2006/ole">
            <mc:AlternateContent xmlns:mc="http://schemas.openxmlformats.org/markup-compatibility/2006">
              <mc:Choice xmlns:v="urn:schemas-microsoft-com:vml" Requires="v">
                <p:oleObj spid="_x0000_s74821" name="Document" r:id="rId4" imgW="8534400" imgH="3733800" progId="Word.Document.8">
                  <p:embed/>
                </p:oleObj>
              </mc:Choice>
              <mc:Fallback>
                <p:oleObj name="Document" r:id="rId4" imgW="8534400" imgH="3733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60513"/>
                        <a:ext cx="8535988" cy="373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 name="Rectangle 3"/>
          <p:cNvSpPr/>
          <p:nvPr/>
        </p:nvSpPr>
        <p:spPr bwMode="auto">
          <a:xfrm>
            <a:off x="-76200" y="1066800"/>
            <a:ext cx="9372600" cy="54102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Tree>
    <p:extLst>
      <p:ext uri="{BB962C8B-B14F-4D97-AF65-F5344CB8AC3E}">
        <p14:creationId xmlns:p14="http://schemas.microsoft.com/office/powerpoint/2010/main" val="19011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Title 5"/>
          <p:cNvSpPr>
            <a:spLocks noGrp="1"/>
          </p:cNvSpPr>
          <p:nvPr>
            <p:ph type="title"/>
          </p:nvPr>
        </p:nvSpPr>
        <p:spPr/>
        <p:txBody>
          <a:bodyPr/>
          <a:lstStyle/>
          <a:p>
            <a:r>
              <a:rPr lang="en-US" altLang="en-US" smtClean="0"/>
              <a:t>backup</a:t>
            </a:r>
          </a:p>
        </p:txBody>
      </p:sp>
      <p:sp>
        <p:nvSpPr>
          <p:cNvPr id="2" name="Slide Number Placeholder 1"/>
          <p:cNvSpPr>
            <a:spLocks noGrp="1"/>
          </p:cNvSpPr>
          <p:nvPr>
            <p:ph type="sldNum" sz="quarter" idx="12"/>
          </p:nvPr>
        </p:nvSpPr>
        <p:spPr/>
        <p:txBody>
          <a:bodyPr/>
          <a:lstStyle/>
          <a:p>
            <a:fld id="{5188AD61-E247-43B9-9742-2E6206232262}" type="slidenum">
              <a:rPr lang="en-US" altLang="en-US" smtClean="0"/>
              <a:pPr/>
              <a:t>47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8369" name="Object 2"/>
          <p:cNvGraphicFramePr>
            <a:graphicFrameLocks noChangeAspect="1"/>
          </p:cNvGraphicFramePr>
          <p:nvPr/>
        </p:nvGraphicFramePr>
        <p:xfrm>
          <a:off x="5181600" y="1143000"/>
          <a:ext cx="1327150" cy="793750"/>
        </p:xfrm>
        <a:graphic>
          <a:graphicData uri="http://schemas.openxmlformats.org/presentationml/2006/ole">
            <mc:AlternateContent xmlns:mc="http://schemas.openxmlformats.org/markup-compatibility/2006">
              <mc:Choice xmlns:v="urn:schemas-microsoft-com:vml" Requires="v">
                <p:oleObj spid="_x0000_s59042" name="Equation" r:id="rId4" imgW="660400" imgH="393700" progId="Equation.3">
                  <p:embed/>
                </p:oleObj>
              </mc:Choice>
              <mc:Fallback>
                <p:oleObj name="Equation" r:id="rId4" imgW="660400" imgH="393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143000"/>
                        <a:ext cx="1327150"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8370" name="Text Box 3"/>
          <p:cNvSpPr txBox="1">
            <a:spLocks noChangeArrowheads="1"/>
          </p:cNvSpPr>
          <p:nvPr/>
        </p:nvSpPr>
        <p:spPr bwMode="auto">
          <a:xfrm>
            <a:off x="533400" y="1295400"/>
            <a:ext cx="457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Magnetic dipole moment of 1 atom:</a:t>
            </a:r>
          </a:p>
        </p:txBody>
      </p:sp>
      <p:sp>
        <p:nvSpPr>
          <p:cNvPr id="58371" name="Text Box 4"/>
          <p:cNvSpPr txBox="1">
            <a:spLocks noChangeArrowheads="1"/>
          </p:cNvSpPr>
          <p:nvPr/>
        </p:nvSpPr>
        <p:spPr bwMode="auto">
          <a:xfrm>
            <a:off x="533400" y="1981200"/>
            <a:ext cx="468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Method 2: estimate speed of electron</a:t>
            </a:r>
            <a:endParaRPr lang="en-US" altLang="en-US"/>
          </a:p>
        </p:txBody>
      </p:sp>
      <p:pic>
        <p:nvPicPr>
          <p:cNvPr id="58372" name="Picture 5" descr="Fig17"/>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6324600" y="2025650"/>
            <a:ext cx="24384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6"/>
          <p:cNvSpPr txBox="1">
            <a:spLocks noChangeArrowheads="1"/>
          </p:cNvSpPr>
          <p:nvPr/>
        </p:nvSpPr>
        <p:spPr bwMode="auto">
          <a:xfrm>
            <a:off x="457200" y="2667000"/>
            <a:ext cx="284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Momentum principle:</a:t>
            </a:r>
            <a:endParaRPr lang="en-US" altLang="en-US"/>
          </a:p>
        </p:txBody>
      </p:sp>
      <p:graphicFrame>
        <p:nvGraphicFramePr>
          <p:cNvPr id="58374" name="Object 3"/>
          <p:cNvGraphicFramePr>
            <a:graphicFrameLocks noChangeAspect="1"/>
          </p:cNvGraphicFramePr>
          <p:nvPr/>
        </p:nvGraphicFramePr>
        <p:xfrm>
          <a:off x="3352800" y="2514600"/>
          <a:ext cx="1173163" cy="793750"/>
        </p:xfrm>
        <a:graphic>
          <a:graphicData uri="http://schemas.openxmlformats.org/presentationml/2006/ole">
            <mc:AlternateContent xmlns:mc="http://schemas.openxmlformats.org/markup-compatibility/2006">
              <mc:Choice xmlns:v="urn:schemas-microsoft-com:vml" Requires="v">
                <p:oleObj spid="_x0000_s59043" name="Equation" r:id="rId7" imgW="584200" imgH="393700" progId="Equation.3">
                  <p:embed/>
                </p:oleObj>
              </mc:Choice>
              <mc:Fallback>
                <p:oleObj name="Equation" r:id="rId7" imgW="584200" imgH="3937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514600"/>
                        <a:ext cx="1173163"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8375" name="Text Box 8"/>
          <p:cNvSpPr txBox="1">
            <a:spLocks noChangeArrowheads="1"/>
          </p:cNvSpPr>
          <p:nvPr/>
        </p:nvSpPr>
        <p:spPr bwMode="auto">
          <a:xfrm>
            <a:off x="457200" y="3429000"/>
            <a:ext cx="227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Circular motion:</a:t>
            </a:r>
            <a:r>
              <a:rPr lang="en-US" altLang="en-US"/>
              <a:t> </a:t>
            </a:r>
          </a:p>
        </p:txBody>
      </p:sp>
      <p:graphicFrame>
        <p:nvGraphicFramePr>
          <p:cNvPr id="58376" name="Object 4"/>
          <p:cNvGraphicFramePr>
            <a:graphicFrameLocks noChangeAspect="1"/>
          </p:cNvGraphicFramePr>
          <p:nvPr/>
        </p:nvGraphicFramePr>
        <p:xfrm>
          <a:off x="508000" y="3884613"/>
          <a:ext cx="2957513" cy="874712"/>
        </p:xfrm>
        <a:graphic>
          <a:graphicData uri="http://schemas.openxmlformats.org/presentationml/2006/ole">
            <mc:AlternateContent xmlns:mc="http://schemas.openxmlformats.org/markup-compatibility/2006">
              <mc:Choice xmlns:v="urn:schemas-microsoft-com:vml" Requires="v">
                <p:oleObj spid="_x0000_s59044" name="Equation" r:id="rId9" imgW="1473200" imgH="431800" progId="Equation.DSMT4">
                  <p:embed/>
                </p:oleObj>
              </mc:Choice>
              <mc:Fallback>
                <p:oleObj name="Equation" r:id="rId9" imgW="1473200" imgH="4318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000" y="3884613"/>
                        <a:ext cx="2957513" cy="874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8377" name="Text Box 10"/>
          <p:cNvSpPr txBox="1">
            <a:spLocks noChangeArrowheads="1"/>
          </p:cNvSpPr>
          <p:nvPr/>
        </p:nvSpPr>
        <p:spPr bwMode="auto">
          <a:xfrm>
            <a:off x="6553200" y="4419600"/>
            <a:ext cx="238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 typeface="Symbol" pitchFamily="18" charset="2"/>
              <a:buChar char="w"/>
            </a:pPr>
            <a:r>
              <a:rPr lang="en-US" altLang="en-US">
                <a:sym typeface="Symbol" pitchFamily="18" charset="2"/>
              </a:rPr>
              <a:t> – angular speed</a:t>
            </a:r>
            <a:endParaRPr lang="en-US" altLang="en-US"/>
          </a:p>
        </p:txBody>
      </p:sp>
      <p:graphicFrame>
        <p:nvGraphicFramePr>
          <p:cNvPr id="58378" name="Object 5"/>
          <p:cNvGraphicFramePr>
            <a:graphicFrameLocks noChangeAspect="1"/>
          </p:cNvGraphicFramePr>
          <p:nvPr/>
        </p:nvGraphicFramePr>
        <p:xfrm>
          <a:off x="2057400" y="4716463"/>
          <a:ext cx="1987550" cy="922337"/>
        </p:xfrm>
        <a:graphic>
          <a:graphicData uri="http://schemas.openxmlformats.org/presentationml/2006/ole">
            <mc:AlternateContent xmlns:mc="http://schemas.openxmlformats.org/markup-compatibility/2006">
              <mc:Choice xmlns:v="urn:schemas-microsoft-com:vml" Requires="v">
                <p:oleObj spid="_x0000_s59045" name="Equation" r:id="rId11" imgW="990600" imgH="457200" progId="Equation.3">
                  <p:embed/>
                </p:oleObj>
              </mc:Choice>
              <mc:Fallback>
                <p:oleObj name="Equation" r:id="rId11" imgW="990600" imgH="4572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4716463"/>
                        <a:ext cx="1987550" cy="922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79" name="Object 6"/>
          <p:cNvGraphicFramePr>
            <a:graphicFrameLocks noChangeAspect="1"/>
          </p:cNvGraphicFramePr>
          <p:nvPr/>
        </p:nvGraphicFramePr>
        <p:xfrm>
          <a:off x="609600" y="5638800"/>
          <a:ext cx="3797300" cy="998538"/>
        </p:xfrm>
        <a:graphic>
          <a:graphicData uri="http://schemas.openxmlformats.org/presentationml/2006/ole">
            <mc:AlternateContent xmlns:mc="http://schemas.openxmlformats.org/markup-compatibility/2006">
              <mc:Choice xmlns:v="urn:schemas-microsoft-com:vml" Requires="v">
                <p:oleObj spid="_x0000_s59046" name="Equation" r:id="rId13" imgW="1892300" imgH="495300" progId="Equation.3">
                  <p:embed/>
                </p:oleObj>
              </mc:Choice>
              <mc:Fallback>
                <p:oleObj name="Equation" r:id="rId13" imgW="1892300" imgH="4953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638800"/>
                        <a:ext cx="3797300" cy="998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80" name="Object 7"/>
          <p:cNvGraphicFramePr>
            <a:graphicFrameLocks noChangeAspect="1"/>
          </p:cNvGraphicFramePr>
          <p:nvPr/>
        </p:nvGraphicFramePr>
        <p:xfrm>
          <a:off x="5397500" y="5867400"/>
          <a:ext cx="3541713" cy="461963"/>
        </p:xfrm>
        <a:graphic>
          <a:graphicData uri="http://schemas.openxmlformats.org/presentationml/2006/ole">
            <mc:AlternateContent xmlns:mc="http://schemas.openxmlformats.org/markup-compatibility/2006">
              <mc:Choice xmlns:v="urn:schemas-microsoft-com:vml" Requires="v">
                <p:oleObj spid="_x0000_s59047" name="Equation" r:id="rId15" imgW="1765300" imgH="228600" progId="Equation.DSMT4">
                  <p:embed/>
                </p:oleObj>
              </mc:Choice>
              <mc:Fallback>
                <p:oleObj name="Equation" r:id="rId15" imgW="1765300" imgH="22860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7500" y="5867400"/>
                        <a:ext cx="3541713"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8381" name="Line 14"/>
          <p:cNvSpPr>
            <a:spLocks noChangeShapeType="1"/>
          </p:cNvSpPr>
          <p:nvPr/>
        </p:nvSpPr>
        <p:spPr bwMode="auto">
          <a:xfrm>
            <a:off x="4495800" y="6096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2" name="Rectangle 15"/>
          <p:cNvSpPr>
            <a:spLocks noGrp="1" noChangeArrowheads="1"/>
          </p:cNvSpPr>
          <p:nvPr>
            <p:ph type="title"/>
          </p:nvPr>
        </p:nvSpPr>
        <p:spPr>
          <a:xfrm>
            <a:off x="0" y="0"/>
            <a:ext cx="9144000" cy="914400"/>
          </a:xfrm>
        </p:spPr>
        <p:txBody>
          <a:bodyPr/>
          <a:lstStyle/>
          <a:p>
            <a:pPr eaLnBrk="1" hangingPunct="1"/>
            <a:r>
              <a:rPr lang="en-US" altLang="en-US" smtClean="0"/>
              <a:t>Magnetic Dipole Moment</a:t>
            </a:r>
          </a:p>
        </p:txBody>
      </p:sp>
      <p:graphicFrame>
        <p:nvGraphicFramePr>
          <p:cNvPr id="58383" name="Object 8"/>
          <p:cNvGraphicFramePr>
            <a:graphicFrameLocks noChangeAspect="1"/>
          </p:cNvGraphicFramePr>
          <p:nvPr/>
        </p:nvGraphicFramePr>
        <p:xfrm>
          <a:off x="2667000" y="3429000"/>
          <a:ext cx="1889125" cy="463550"/>
        </p:xfrm>
        <a:graphic>
          <a:graphicData uri="http://schemas.openxmlformats.org/presentationml/2006/ole">
            <mc:AlternateContent xmlns:mc="http://schemas.openxmlformats.org/markup-compatibility/2006">
              <mc:Choice xmlns:v="urn:schemas-microsoft-com:vml" Requires="v">
                <p:oleObj spid="_x0000_s59048" name="Equation" r:id="rId17" imgW="939800" imgH="228600" progId="Equation.DSMT4">
                  <p:embed/>
                </p:oleObj>
              </mc:Choice>
              <mc:Fallback>
                <p:oleObj name="Equation" r:id="rId17" imgW="939800" imgH="228600" progId="Equation.DSMT4">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7000" y="3429000"/>
                        <a:ext cx="1889125" cy="463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84" name="Object 9"/>
          <p:cNvGraphicFramePr>
            <a:graphicFrameLocks noChangeAspect="1"/>
          </p:cNvGraphicFramePr>
          <p:nvPr/>
        </p:nvGraphicFramePr>
        <p:xfrm>
          <a:off x="6629400" y="4845050"/>
          <a:ext cx="1295400" cy="387350"/>
        </p:xfrm>
        <a:graphic>
          <a:graphicData uri="http://schemas.openxmlformats.org/presentationml/2006/ole">
            <mc:AlternateContent xmlns:mc="http://schemas.openxmlformats.org/markup-compatibility/2006">
              <mc:Choice xmlns:v="urn:schemas-microsoft-com:vml" Requires="v">
                <p:oleObj spid="_x0000_s59049" name="Equation" r:id="rId19" imgW="596900" imgH="177800" progId="Equation.DSMT4">
                  <p:embed/>
                </p:oleObj>
              </mc:Choice>
              <mc:Fallback>
                <p:oleObj name="Equation" r:id="rId19" imgW="596900" imgH="177800" progId="Equation.DSMT4">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4845050"/>
                        <a:ext cx="12954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18"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0DAFFA0-B6C2-4C3D-A6AE-2F0AB9BCAA91}" type="slidenum">
              <a:rPr lang="en-US" altLang="en-US" smtClean="0"/>
              <a:pPr/>
              <a:t>48</a:t>
            </a:fld>
            <a:endParaRPr lang="en-US" alt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52400"/>
            <a:ext cx="9144000" cy="914400"/>
          </a:xfrm>
        </p:spPr>
        <p:txBody>
          <a:bodyPr/>
          <a:lstStyle/>
          <a:p>
            <a:r>
              <a:rPr lang="en-US" altLang="en-US" dirty="0" smtClean="0">
                <a:ea typeface="ＭＳ Ｐゴシック" charset="-128"/>
              </a:rPr>
              <a:t>More for Today</a:t>
            </a:r>
          </a:p>
        </p:txBody>
      </p:sp>
      <p:sp>
        <p:nvSpPr>
          <p:cNvPr id="3" name="Content Placeholder 2"/>
          <p:cNvSpPr>
            <a:spLocks noGrp="1"/>
          </p:cNvSpPr>
          <p:nvPr>
            <p:ph idx="1"/>
          </p:nvPr>
        </p:nvSpPr>
        <p:spPr/>
        <p:txBody>
          <a:bodyPr>
            <a:normAutofit/>
          </a:bodyPr>
          <a:lstStyle/>
          <a:p>
            <a:pPr>
              <a:lnSpc>
                <a:spcPct val="90000"/>
              </a:lnSpc>
            </a:pPr>
            <a:r>
              <a:rPr lang="en-US" altLang="en-US" sz="3000" dirty="0" smtClean="0">
                <a:ea typeface="ＭＳ Ｐゴシック" charset="-128"/>
              </a:rPr>
              <a:t>Equilibrium </a:t>
            </a:r>
            <a:r>
              <a:rPr lang="en-US" altLang="en-US" sz="3000" i="1" dirty="0" smtClean="0">
                <a:ea typeface="ＭＳ Ｐゴシック" charset="-128"/>
              </a:rPr>
              <a:t>vs</a:t>
            </a:r>
            <a:r>
              <a:rPr lang="en-US" altLang="en-US" sz="3000" dirty="0" smtClean="0">
                <a:ea typeface="ＭＳ Ｐゴシック" charset="-128"/>
              </a:rPr>
              <a:t>. Steady State in a Circuit</a:t>
            </a:r>
          </a:p>
          <a:p>
            <a:pPr>
              <a:lnSpc>
                <a:spcPct val="90000"/>
              </a:lnSpc>
            </a:pPr>
            <a:r>
              <a:rPr lang="en-US" altLang="en-US" sz="3000" dirty="0" smtClean="0">
                <a:ea typeface="ＭＳ Ｐゴシック" charset="-128"/>
              </a:rPr>
              <a:t>What is "used up" in a circuit?</a:t>
            </a:r>
          </a:p>
          <a:p>
            <a:pPr>
              <a:lnSpc>
                <a:spcPct val="90000"/>
              </a:lnSpc>
            </a:pPr>
            <a:r>
              <a:rPr lang="en-US" altLang="en-US" sz="3000" dirty="0" smtClean="0">
                <a:ea typeface="ＭＳ Ｐゴシック" charset="-128"/>
              </a:rPr>
              <a:t>Kirchhoff's Current Node Law</a:t>
            </a:r>
          </a:p>
          <a:p>
            <a:pPr>
              <a:lnSpc>
                <a:spcPct val="90000"/>
              </a:lnSpc>
            </a:pPr>
            <a:r>
              <a:rPr lang="en-US" altLang="en-US" sz="3000" b="1" dirty="0" smtClean="0">
                <a:ea typeface="ＭＳ Ｐゴシック" charset="-128"/>
              </a:rPr>
              <a:t>E</a:t>
            </a:r>
            <a:r>
              <a:rPr lang="en-US" altLang="en-US" sz="3000" dirty="0" smtClean="0">
                <a:ea typeface="ＭＳ Ｐゴシック" charset="-128"/>
              </a:rPr>
              <a:t>-field inside a wire </a:t>
            </a:r>
            <a:endParaRPr lang="en-US" altLang="en-US" sz="3000" b="1" dirty="0" smtClean="0">
              <a:ea typeface="ＭＳ Ｐゴシック" charset="-128"/>
            </a:endParaRP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A40E20C4-4D69-468C-8773-D91B380D7DED}" type="slidenum">
              <a:rPr lang="en-US" altLang="en-US" smtClean="0"/>
              <a:pPr/>
              <a:t>49</a:t>
            </a:fld>
            <a:endParaRPr lang="en-US" altLang="en-US"/>
          </a:p>
        </p:txBody>
      </p:sp>
    </p:spTree>
    <p:extLst>
      <p:ext uri="{BB962C8B-B14F-4D97-AF65-F5344CB8AC3E}">
        <p14:creationId xmlns:p14="http://schemas.microsoft.com/office/powerpoint/2010/main" val="377213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50179"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37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787525"/>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71725"/>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25"/>
          <p:cNvGrpSpPr>
            <a:grpSpLocks/>
          </p:cNvGrpSpPr>
          <p:nvPr/>
        </p:nvGrpSpPr>
        <p:grpSpPr bwMode="auto">
          <a:xfrm>
            <a:off x="1760538" y="1773238"/>
            <a:ext cx="1143000" cy="1576387"/>
            <a:chOff x="1913467" y="1357842"/>
            <a:chExt cx="1143000" cy="1576916"/>
          </a:xfrm>
        </p:grpSpPr>
        <p:pic>
          <p:nvPicPr>
            <p:cNvPr id="50227"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8"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9"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0"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1"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2"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3"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55938"/>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47937"/>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48731"/>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0186" name="Group 26"/>
          <p:cNvGrpSpPr>
            <a:grpSpLocks/>
          </p:cNvGrpSpPr>
          <p:nvPr/>
        </p:nvGrpSpPr>
        <p:grpSpPr bwMode="auto">
          <a:xfrm>
            <a:off x="3995738" y="1784350"/>
            <a:ext cx="1143000" cy="1577975"/>
            <a:chOff x="1913467" y="1357842"/>
            <a:chExt cx="1143000" cy="1576916"/>
          </a:xfrm>
        </p:grpSpPr>
        <p:pic>
          <p:nvPicPr>
            <p:cNvPr id="50221"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2" name="Picture 2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3" name="Picture 2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4" name="Picture 30"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5"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6" name="Picture 32"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40"/>
          <p:cNvGrpSpPr>
            <a:grpSpLocks/>
          </p:cNvGrpSpPr>
          <p:nvPr/>
        </p:nvGrpSpPr>
        <p:grpSpPr bwMode="auto">
          <a:xfrm>
            <a:off x="5334000" y="1676400"/>
            <a:ext cx="3352800" cy="2209800"/>
            <a:chOff x="5334000" y="1371600"/>
            <a:chExt cx="3352800" cy="2209800"/>
          </a:xfrm>
        </p:grpSpPr>
        <p:pic>
          <p:nvPicPr>
            <p:cNvPr id="50213" name="Picture 17"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334000" y="16002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14" name="Group 39"/>
            <p:cNvGrpSpPr>
              <a:grpSpLocks/>
            </p:cNvGrpSpPr>
            <p:nvPr/>
          </p:nvGrpSpPr>
          <p:grpSpPr bwMode="auto">
            <a:xfrm>
              <a:off x="6629400" y="1371600"/>
              <a:ext cx="2057400" cy="2209800"/>
              <a:chOff x="6629400" y="1371600"/>
              <a:chExt cx="2057400" cy="2209800"/>
            </a:xfrm>
          </p:grpSpPr>
          <p:sp>
            <p:nvSpPr>
              <p:cNvPr id="19" name="TextBox 18"/>
              <p:cNvSpPr txBox="1"/>
              <p:nvPr/>
            </p:nvSpPr>
            <p:spPr>
              <a:xfrm>
                <a:off x="6629400" y="13716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50216" name="Picture 2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521700" y="150230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6629400" y="20574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667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50219" name="Picture 35"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534400" y="2190750"/>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0" name="Picture 36"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547100" y="2840038"/>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61"/>
          <p:cNvGrpSpPr>
            <a:grpSpLocks/>
          </p:cNvGrpSpPr>
          <p:nvPr/>
        </p:nvGrpSpPr>
        <p:grpSpPr bwMode="auto">
          <a:xfrm>
            <a:off x="1752600" y="1676400"/>
            <a:ext cx="5137150" cy="2743200"/>
            <a:chOff x="1752600" y="1676400"/>
            <a:chExt cx="5137150" cy="2743200"/>
          </a:xfrm>
        </p:grpSpPr>
        <p:grpSp>
          <p:nvGrpSpPr>
            <p:cNvPr id="50202" name="Group 60"/>
            <p:cNvGrpSpPr>
              <a:grpSpLocks/>
            </p:cNvGrpSpPr>
            <p:nvPr/>
          </p:nvGrpSpPr>
          <p:grpSpPr bwMode="auto">
            <a:xfrm>
              <a:off x="6134100" y="1780648"/>
              <a:ext cx="755650" cy="1589086"/>
              <a:chOff x="6134100" y="1780648"/>
              <a:chExt cx="755650" cy="1589086"/>
            </a:xfrm>
          </p:grpSpPr>
          <p:pic>
            <p:nvPicPr>
              <p:cNvPr id="50210" name="Picture 41"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140450" y="178064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42"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165850" y="248126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Picture 43"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134100" y="30522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03" name="Group 59"/>
            <p:cNvGrpSpPr>
              <a:grpSpLocks/>
            </p:cNvGrpSpPr>
            <p:nvPr/>
          </p:nvGrpSpPr>
          <p:grpSpPr bwMode="auto">
            <a:xfrm>
              <a:off x="1752600" y="1676400"/>
              <a:ext cx="3649133" cy="2743200"/>
              <a:chOff x="1752600" y="1676400"/>
              <a:chExt cx="3649133" cy="2743200"/>
            </a:xfrm>
          </p:grpSpPr>
          <p:grpSp>
            <p:nvGrpSpPr>
              <p:cNvPr id="50204" name="Group 53"/>
              <p:cNvGrpSpPr>
                <a:grpSpLocks/>
              </p:cNvGrpSpPr>
              <p:nvPr/>
            </p:nvGrpSpPr>
            <p:grpSpPr bwMode="auto">
              <a:xfrm>
                <a:off x="1752600" y="1676400"/>
                <a:ext cx="3649133" cy="2278061"/>
                <a:chOff x="1752600" y="1676400"/>
                <a:chExt cx="3649133" cy="2278061"/>
              </a:xfrm>
            </p:grpSpPr>
            <p:cxnSp>
              <p:nvCxnSpPr>
                <p:cNvPr id="46" name="Straight Arrow Connector 45"/>
                <p:cNvCxnSpPr>
                  <a:cxnSpLocks noChangeShapeType="1"/>
                </p:cNvCxnSpPr>
                <p:nvPr/>
              </p:nvCxnSpPr>
              <p:spPr bwMode="auto">
                <a:xfrm>
                  <a:off x="1752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2514600" y="1676400"/>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3276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 name="Right Brace 44"/>
                <p:cNvSpPr>
                  <a:spLocks/>
                </p:cNvSpPr>
                <p:nvPr/>
              </p:nvSpPr>
              <p:spPr bwMode="auto">
                <a:xfrm rot="5400000">
                  <a:off x="4326731" y="2878932"/>
                  <a:ext cx="309563" cy="1841500"/>
                </a:xfrm>
                <a:prstGeom prst="rightBrace">
                  <a:avLst>
                    <a:gd name="adj1" fmla="val 43514"/>
                    <a:gd name="adj2" fmla="val 50000"/>
                  </a:avLst>
                </a:prstGeom>
                <a:noFill/>
                <a:ln w="25400">
                  <a:solidFill>
                    <a:srgbClr val="2D9A5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pic>
            <p:nvPicPr>
              <p:cNvPr id="50205" name="Picture 48"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49750" y="4064000"/>
                <a:ext cx="342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Group 69"/>
          <p:cNvGrpSpPr>
            <a:grpSpLocks/>
          </p:cNvGrpSpPr>
          <p:nvPr/>
        </p:nvGrpSpPr>
        <p:grpSpPr bwMode="auto">
          <a:xfrm>
            <a:off x="1676400" y="1066800"/>
            <a:ext cx="6534150" cy="2430463"/>
            <a:chOff x="1676400" y="1066800"/>
            <a:chExt cx="6534150" cy="2430461"/>
          </a:xfrm>
        </p:grpSpPr>
        <p:grpSp>
          <p:nvGrpSpPr>
            <p:cNvPr id="50191" name="Group 62"/>
            <p:cNvGrpSpPr>
              <a:grpSpLocks/>
            </p:cNvGrpSpPr>
            <p:nvPr/>
          </p:nvGrpSpPr>
          <p:grpSpPr bwMode="auto">
            <a:xfrm>
              <a:off x="1676400" y="1066800"/>
              <a:ext cx="3649133" cy="2430461"/>
              <a:chOff x="1676400" y="1066800"/>
              <a:chExt cx="3649133" cy="2430461"/>
            </a:xfrm>
          </p:grpSpPr>
          <p:pic>
            <p:nvPicPr>
              <p:cNvPr id="50196" name="Picture 49"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368800" y="1066800"/>
                <a:ext cx="317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97" name="Group 54"/>
              <p:cNvGrpSpPr>
                <a:grpSpLocks/>
              </p:cNvGrpSpPr>
              <p:nvPr/>
            </p:nvGrpSpPr>
            <p:grpSpPr bwMode="auto">
              <a:xfrm flipV="1">
                <a:off x="1676400" y="1219200"/>
                <a:ext cx="3649133" cy="2278061"/>
                <a:chOff x="1752600" y="1676400"/>
                <a:chExt cx="3649133" cy="2278061"/>
              </a:xfrm>
            </p:grpSpPr>
            <p:cxnSp>
              <p:nvCxnSpPr>
                <p:cNvPr id="56" name="Straight Arrow Connector 55"/>
                <p:cNvCxnSpPr>
                  <a:cxnSpLocks noChangeShapeType="1"/>
                </p:cNvCxnSpPr>
                <p:nvPr/>
              </p:nvCxnSpPr>
              <p:spPr bwMode="auto">
                <a:xfrm>
                  <a:off x="1752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2514600" y="1676400"/>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a:off x="3276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 name="Right Brace 58"/>
                <p:cNvSpPr>
                  <a:spLocks/>
                </p:cNvSpPr>
                <p:nvPr/>
              </p:nvSpPr>
              <p:spPr bwMode="auto">
                <a:xfrm rot="5400000">
                  <a:off x="4326731" y="2878929"/>
                  <a:ext cx="309563" cy="1841500"/>
                </a:xfrm>
                <a:prstGeom prst="rightBrace">
                  <a:avLst>
                    <a:gd name="adj1" fmla="val 43514"/>
                    <a:gd name="adj2" fmla="val 50000"/>
                  </a:avLst>
                </a:prstGeom>
                <a:noFill/>
                <a:ln w="25400">
                  <a:solidFill>
                    <a:srgbClr val="F5800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grpSp>
          <p:nvGrpSpPr>
            <p:cNvPr id="50192" name="Group 68"/>
            <p:cNvGrpSpPr>
              <a:grpSpLocks/>
            </p:cNvGrpSpPr>
            <p:nvPr/>
          </p:nvGrpSpPr>
          <p:grpSpPr bwMode="auto">
            <a:xfrm>
              <a:off x="7454901" y="1765298"/>
              <a:ext cx="755649" cy="1617136"/>
              <a:chOff x="7454901" y="1765298"/>
              <a:chExt cx="755649" cy="1617136"/>
            </a:xfrm>
          </p:grpSpPr>
          <p:pic>
            <p:nvPicPr>
              <p:cNvPr id="50193" name="Picture 65" descr="latex-image-1.pdf"/>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454901" y="176529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66" descr="latex-image-1.pd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461779" y="245057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67" descr="latex-image-1.pdf"/>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486650" y="30649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 name="TextBox 70"/>
          <p:cNvSpPr txBox="1"/>
          <p:nvPr/>
        </p:nvSpPr>
        <p:spPr>
          <a:xfrm>
            <a:off x="5935663" y="5410200"/>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5</a:t>
            </a:fld>
            <a:endParaRPr lang="en-US" altLang="en-US"/>
          </a:p>
        </p:txBody>
      </p:sp>
    </p:spTree>
    <p:extLst>
      <p:ext uri="{BB962C8B-B14F-4D97-AF65-F5344CB8AC3E}">
        <p14:creationId xmlns:p14="http://schemas.microsoft.com/office/powerpoint/2010/main" val="2764760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0" y="190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160000"/>
              </a:lnSpc>
              <a:spcBef>
                <a:spcPct val="115000"/>
              </a:spcBef>
            </a:pPr>
            <a:endParaRPr lang="en-US" altLang="en-US" sz="3600" b="1">
              <a:solidFill>
                <a:srgbClr val="CC0000"/>
              </a:solidFill>
            </a:endParaRPr>
          </a:p>
        </p:txBody>
      </p:sp>
      <p:sp>
        <p:nvSpPr>
          <p:cNvPr id="26627" name="Rectangle 31"/>
          <p:cNvSpPr>
            <a:spLocks noGrp="1" noChangeArrowheads="1"/>
          </p:cNvSpPr>
          <p:nvPr>
            <p:ph type="title" idx="4294967295"/>
          </p:nvPr>
        </p:nvSpPr>
        <p:spPr>
          <a:xfrm>
            <a:off x="0" y="0"/>
            <a:ext cx="9144000" cy="1143000"/>
          </a:xfrm>
        </p:spPr>
        <p:txBody>
          <a:bodyPr/>
          <a:lstStyle/>
          <a:p>
            <a:pPr eaLnBrk="1" hangingPunct="1"/>
            <a:r>
              <a:rPr lang="en-US" altLang="en-US" smtClean="0">
                <a:ea typeface="ＭＳ Ｐゴシック" charset="-128"/>
              </a:rPr>
              <a:t>Key Ideas in Chapter 19: Electric Circuits </a:t>
            </a:r>
          </a:p>
        </p:txBody>
      </p:sp>
      <p:sp>
        <p:nvSpPr>
          <p:cNvPr id="9" name="TextBox 8"/>
          <p:cNvSpPr txBox="1"/>
          <p:nvPr/>
        </p:nvSpPr>
        <p:spPr>
          <a:xfrm>
            <a:off x="252413" y="1295400"/>
            <a:ext cx="8456612" cy="4086225"/>
          </a:xfrm>
          <a:prstGeom prst="rect">
            <a:avLst/>
          </a:prstGeom>
          <a:noFill/>
        </p:spPr>
        <p:txBody>
          <a:bodyPr wrap="none">
            <a:spAutoFit/>
          </a:bodyPr>
          <a:lstStyle>
            <a:lvl1pPr marL="1485900" indent="228600" eaLnBrk="0" hangingPunct="0">
              <a:defRPr sz="2400">
                <a:solidFill>
                  <a:schemeClr val="tx1"/>
                </a:solidFill>
                <a:latin typeface="Times New Roman" charset="0"/>
                <a:ea typeface="ＭＳ Ｐゴシック" charset="-128"/>
              </a:defRPr>
            </a:lvl1pPr>
            <a:lvl2pPr indent="228600"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150000"/>
              </a:lnSpc>
            </a:pPr>
            <a:endParaRPr lang="en-US" altLang="en-US" sz="1800" dirty="0" smtClean="0">
              <a:latin typeface="Arial" charset="0"/>
            </a:endParaRPr>
          </a:p>
          <a:p>
            <a:pPr marL="0" indent="0" eaLnBrk="1" hangingPunct="1">
              <a:lnSpc>
                <a:spcPct val="150000"/>
              </a:lnSpc>
              <a:buFont typeface="Wingdings" charset="2"/>
              <a:buChar char="§"/>
            </a:pPr>
            <a:r>
              <a:rPr lang="en-US" altLang="en-US" sz="1800" b="1" dirty="0">
                <a:solidFill>
                  <a:srgbClr val="0033CC"/>
                </a:solidFill>
                <a:latin typeface="Arial" charset="0"/>
              </a:rPr>
              <a:t>Surface charges make the electric field that drives the current in a circuit. </a:t>
            </a:r>
          </a:p>
          <a:p>
            <a:pPr eaLnBrk="1" hangingPunct="1">
              <a:lnSpc>
                <a:spcPct val="150000"/>
              </a:lnSpc>
              <a:buFont typeface="Wingdings" charset="2"/>
              <a:buChar char="§"/>
            </a:pPr>
            <a:endParaRPr lang="en-US" altLang="en-US" sz="600" b="1" dirty="0">
              <a:solidFill>
                <a:srgbClr val="0033CC"/>
              </a:solidFill>
              <a:latin typeface="Arial" charset="0"/>
            </a:endParaRPr>
          </a:p>
          <a:p>
            <a:pPr lvl="1" eaLnBrk="1" hangingPunct="1">
              <a:lnSpc>
                <a:spcPct val="150000"/>
              </a:lnSpc>
              <a:buFont typeface="Wingdings" charset="2"/>
              <a:buChar char="§"/>
            </a:pPr>
            <a:r>
              <a:rPr lang="en-US" altLang="en-US" sz="1800" dirty="0">
                <a:latin typeface="Arial" charset="0"/>
                <a:cs typeface="Arial" charset="0"/>
              </a:rPr>
              <a:t>Transient effects precede the steady state. </a:t>
            </a:r>
          </a:p>
          <a:p>
            <a:pPr lvl="1" eaLnBrk="1" hangingPunct="1">
              <a:lnSpc>
                <a:spcPct val="150000"/>
              </a:lnSpc>
            </a:pPr>
            <a:endParaRPr lang="en-US" altLang="en-US" sz="600" dirty="0">
              <a:latin typeface="Arial" charset="0"/>
              <a:cs typeface="Arial" charset="0"/>
            </a:endParaRPr>
          </a:p>
          <a:p>
            <a:pPr lvl="1" eaLnBrk="1" hangingPunct="1">
              <a:lnSpc>
                <a:spcPct val="150000"/>
              </a:lnSpc>
              <a:buFont typeface="Wingdings" charset="2"/>
              <a:buChar char="§"/>
            </a:pPr>
            <a:r>
              <a:rPr lang="en-US" altLang="en-US" sz="1800" dirty="0">
                <a:latin typeface="Arial" charset="0"/>
                <a:cs typeface="Arial" charset="0"/>
              </a:rPr>
              <a:t>A battery maintains a charge separation and a potential difference.  </a:t>
            </a:r>
          </a:p>
          <a:p>
            <a:pPr lvl="1" eaLnBrk="1" hangingPunct="1">
              <a:lnSpc>
                <a:spcPct val="150000"/>
              </a:lnSpc>
              <a:buFont typeface="Wingdings" charset="2"/>
              <a:buChar char="§"/>
            </a:pPr>
            <a:endParaRPr lang="en-US" altLang="en-US" sz="1800" dirty="0">
              <a:latin typeface="Arial" charset="0"/>
              <a:cs typeface="Arial" charset="0"/>
            </a:endParaRPr>
          </a:p>
          <a:p>
            <a:pPr marL="0" indent="0" eaLnBrk="1" hangingPunct="1">
              <a:lnSpc>
                <a:spcPct val="150000"/>
              </a:lnSpc>
              <a:buFont typeface="Wingdings" charset="2"/>
              <a:buChar char="§"/>
            </a:pPr>
            <a:r>
              <a:rPr lang="en-US" altLang="en-US" sz="1800" b="1" dirty="0">
                <a:solidFill>
                  <a:srgbClr val="0033CC"/>
                </a:solidFill>
                <a:latin typeface="Arial" charset="0"/>
                <a:cs typeface="Arial" charset="0"/>
              </a:rPr>
              <a:t>How to analyze circuits:  </a:t>
            </a:r>
          </a:p>
          <a:p>
            <a:pPr lvl="1" eaLnBrk="1" hangingPunct="1">
              <a:lnSpc>
                <a:spcPct val="150000"/>
              </a:lnSpc>
              <a:buFont typeface="Wingdings" charset="2"/>
              <a:buChar char="§"/>
            </a:pPr>
            <a:r>
              <a:rPr lang="en-US" altLang="en-US" sz="1800" dirty="0">
                <a:latin typeface="Arial" charset="0"/>
                <a:cs typeface="Arial" charset="0"/>
              </a:rPr>
              <a:t>Current-node rule:  Current into a node equals current out of the node. </a:t>
            </a:r>
          </a:p>
          <a:p>
            <a:pPr lvl="1" eaLnBrk="1" hangingPunct="1">
              <a:lnSpc>
                <a:spcPct val="150000"/>
              </a:lnSpc>
              <a:buFont typeface="Wingdings" charset="2"/>
              <a:buChar char="§"/>
            </a:pPr>
            <a:r>
              <a:rPr lang="en-US" altLang="en-US" sz="1800" dirty="0">
                <a:latin typeface="Arial" charset="0"/>
                <a:cs typeface="Arial" charset="0"/>
              </a:rPr>
              <a:t>Voltage-loop rule:  The total potential difference around a loop is zero.</a:t>
            </a:r>
          </a:p>
          <a:p>
            <a:pPr eaLnBrk="1" hangingPunct="1">
              <a:lnSpc>
                <a:spcPct val="150000"/>
              </a:lnSpc>
            </a:pPr>
            <a:r>
              <a:rPr lang="en-US" altLang="en-US" sz="1800" b="1" dirty="0">
                <a:solidFill>
                  <a:srgbClr val="0033CC"/>
                </a:solidFill>
                <a:latin typeface="Arial" charset="0"/>
                <a:cs typeface="Arial" charset="0"/>
              </a:rPr>
              <a:t>	</a:t>
            </a:r>
          </a:p>
        </p:txBody>
      </p:sp>
      <p:cxnSp>
        <p:nvCxnSpPr>
          <p:cNvPr id="6"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5D5C243-F866-4C01-91C6-8FA5FC29E700}" type="slidenum">
              <a:rPr lang="en-US" altLang="en-US" smtClean="0"/>
              <a:pPr/>
              <a:t>50</a:t>
            </a:fld>
            <a:endParaRPr lang="en-US" altLang="en-US"/>
          </a:p>
        </p:txBody>
      </p:sp>
    </p:spTree>
    <p:extLst>
      <p:ext uri="{BB962C8B-B14F-4D97-AF65-F5344CB8AC3E}">
        <p14:creationId xmlns:p14="http://schemas.microsoft.com/office/powerpoint/2010/main" val="4016621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D5C243-F866-4C01-91C6-8FA5FC29E700}" type="slidenum">
              <a:rPr lang="en-US" altLang="en-US" smtClean="0"/>
              <a:pPr/>
              <a:t>51</a:t>
            </a:fld>
            <a:endParaRPr lang="en-US" altLang="en-US"/>
          </a:p>
        </p:txBody>
      </p:sp>
      <p:sp>
        <p:nvSpPr>
          <p:cNvPr id="4" name="TextBox 3"/>
          <p:cNvSpPr txBox="1"/>
          <p:nvPr/>
        </p:nvSpPr>
        <p:spPr>
          <a:xfrm>
            <a:off x="1066800" y="152400"/>
            <a:ext cx="6858000" cy="553998"/>
          </a:xfrm>
          <a:prstGeom prst="rect">
            <a:avLst/>
          </a:prstGeom>
          <a:noFill/>
          <a:ln w="28575" cap="flat" cmpd="sng" algn="ctr">
            <a:noFill/>
            <a:prstDash val="solid"/>
            <a:round/>
            <a:headEnd type="none" w="med" len="med"/>
            <a:tailEnd type="none" w="med" len="med"/>
          </a:ln>
        </p:spPr>
        <p:txBody>
          <a:bodyPr wrap="square" rtlCol="0">
            <a:spAutoFit/>
          </a:bodyPr>
          <a:lstStyle/>
          <a:p>
            <a:pPr indent="228600" algn="ctr"/>
            <a:r>
              <a:rPr lang="en-US" sz="3000" dirty="0" err="1" smtClean="0">
                <a:solidFill>
                  <a:srgbClr val="CC0000"/>
                </a:solidFill>
                <a:latin typeface="+mj-lt"/>
              </a:rPr>
              <a:t>iClicker</a:t>
            </a:r>
            <a:r>
              <a:rPr lang="en-US" sz="3000" dirty="0" smtClean="0">
                <a:solidFill>
                  <a:srgbClr val="CC0000"/>
                </a:solidFill>
                <a:latin typeface="+mj-lt"/>
              </a:rPr>
              <a:t> Question</a:t>
            </a:r>
            <a:endParaRPr lang="en-US" sz="3000" dirty="0">
              <a:solidFill>
                <a:srgbClr val="CC0000"/>
              </a:solidFill>
              <a:latin typeface="+mj-lt"/>
            </a:endParaRPr>
          </a:p>
        </p:txBody>
      </p:sp>
      <p:sp>
        <p:nvSpPr>
          <p:cNvPr id="5" name="TextBox 4"/>
          <p:cNvSpPr txBox="1"/>
          <p:nvPr/>
        </p:nvSpPr>
        <p:spPr>
          <a:xfrm>
            <a:off x="571500" y="1074810"/>
            <a:ext cx="7848600" cy="477054"/>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Why High Voltage is needed to transfer electricity? </a:t>
            </a:r>
            <a:endParaRPr lang="en-US" sz="2500" dirty="0">
              <a:latin typeface="+mj-lt"/>
            </a:endParaRPr>
          </a:p>
        </p:txBody>
      </p:sp>
      <p:pic>
        <p:nvPicPr>
          <p:cNvPr id="6" name="Picture 3" descr="13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1752600"/>
            <a:ext cx="7239000" cy="265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 y="4692134"/>
            <a:ext cx="7962900" cy="1200329"/>
          </a:xfrm>
          <a:prstGeom prst="rect">
            <a:avLst/>
          </a:prstGeom>
          <a:noFill/>
          <a:ln w="28575" cap="flat" cmpd="sng" algn="ctr">
            <a:noFill/>
            <a:prstDash val="solid"/>
            <a:round/>
            <a:headEnd type="none" w="med" len="med"/>
            <a:tailEnd type="none" w="med" len="med"/>
          </a:ln>
        </p:spPr>
        <p:txBody>
          <a:bodyPr wrap="square" rtlCol="0">
            <a:spAutoFit/>
          </a:bodyPr>
          <a:lstStyle/>
          <a:p>
            <a:pPr marL="342900" indent="-342900">
              <a:buFont typeface="+mj-lt"/>
              <a:buAutoNum type="alphaUcPeriod"/>
            </a:pPr>
            <a:r>
              <a:rPr lang="en-US" sz="1800" dirty="0" smtClean="0">
                <a:latin typeface="+mj-lt"/>
              </a:rPr>
              <a:t>Prevent animal from biting the cable. </a:t>
            </a:r>
          </a:p>
          <a:p>
            <a:pPr marL="342900" indent="-342900">
              <a:buFont typeface="+mj-lt"/>
              <a:buAutoNum type="alphaUcPeriod"/>
            </a:pPr>
            <a:r>
              <a:rPr lang="en-US" sz="1800" dirty="0" smtClean="0">
                <a:latin typeface="+mj-lt"/>
              </a:rPr>
              <a:t>Reduce energy wasted during transportation. </a:t>
            </a:r>
          </a:p>
          <a:p>
            <a:pPr marL="342900" indent="-342900">
              <a:buFont typeface="+mj-lt"/>
              <a:buAutoNum type="alphaUcPeriod"/>
            </a:pPr>
            <a:r>
              <a:rPr lang="en-US" sz="1800" dirty="0" smtClean="0">
                <a:latin typeface="+mj-lt"/>
              </a:rPr>
              <a:t>No reason. People started this way long time ago. </a:t>
            </a:r>
          </a:p>
          <a:p>
            <a:pPr marL="342900" indent="-342900">
              <a:buFont typeface="+mj-lt"/>
              <a:buAutoNum type="alphaUcPeriod"/>
            </a:pPr>
            <a:endParaRPr lang="en-US" sz="1800" dirty="0">
              <a:latin typeface="+mj-lt"/>
            </a:endParaRPr>
          </a:p>
        </p:txBody>
      </p:sp>
      <p:sp>
        <p:nvSpPr>
          <p:cNvPr id="9" name="Rectangle 8"/>
          <p:cNvSpPr/>
          <p:nvPr/>
        </p:nvSpPr>
        <p:spPr>
          <a:xfrm>
            <a:off x="-141514" y="103671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35812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D5C243-F866-4C01-91C6-8FA5FC29E700}" type="slidenum">
              <a:rPr lang="en-US" altLang="en-US" smtClean="0"/>
              <a:pPr/>
              <a:t>52</a:t>
            </a:fld>
            <a:endParaRPr lang="en-US" altLang="en-US"/>
          </a:p>
        </p:txBody>
      </p:sp>
      <p:sp>
        <p:nvSpPr>
          <p:cNvPr id="4" name="TextBox 3"/>
          <p:cNvSpPr txBox="1"/>
          <p:nvPr/>
        </p:nvSpPr>
        <p:spPr>
          <a:xfrm>
            <a:off x="1066800" y="152400"/>
            <a:ext cx="6858000" cy="553998"/>
          </a:xfrm>
          <a:prstGeom prst="rect">
            <a:avLst/>
          </a:prstGeom>
          <a:noFill/>
          <a:ln w="28575" cap="flat" cmpd="sng" algn="ctr">
            <a:noFill/>
            <a:prstDash val="solid"/>
            <a:round/>
            <a:headEnd type="none" w="med" len="med"/>
            <a:tailEnd type="none" w="med" len="med"/>
          </a:ln>
        </p:spPr>
        <p:txBody>
          <a:bodyPr wrap="square" rtlCol="0">
            <a:spAutoFit/>
          </a:bodyPr>
          <a:lstStyle/>
          <a:p>
            <a:pPr indent="228600" algn="ctr"/>
            <a:r>
              <a:rPr lang="en-US" sz="3000" dirty="0" err="1" smtClean="0">
                <a:solidFill>
                  <a:srgbClr val="CC0000"/>
                </a:solidFill>
                <a:latin typeface="+mj-lt"/>
              </a:rPr>
              <a:t>iClicker</a:t>
            </a:r>
            <a:r>
              <a:rPr lang="en-US" sz="3000" dirty="0" smtClean="0">
                <a:solidFill>
                  <a:srgbClr val="CC0000"/>
                </a:solidFill>
                <a:latin typeface="+mj-lt"/>
              </a:rPr>
              <a:t> Question</a:t>
            </a:r>
            <a:endParaRPr lang="en-US" sz="3000" dirty="0">
              <a:solidFill>
                <a:srgbClr val="CC0000"/>
              </a:solidFill>
              <a:latin typeface="+mj-lt"/>
            </a:endParaRPr>
          </a:p>
        </p:txBody>
      </p:sp>
      <p:sp>
        <p:nvSpPr>
          <p:cNvPr id="5" name="TextBox 4"/>
          <p:cNvSpPr txBox="1"/>
          <p:nvPr/>
        </p:nvSpPr>
        <p:spPr>
          <a:xfrm>
            <a:off x="571500" y="1074810"/>
            <a:ext cx="7848600" cy="477054"/>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Which way is preferred. </a:t>
            </a:r>
            <a:endParaRPr lang="en-US" sz="2500" dirty="0">
              <a:latin typeface="+mj-lt"/>
            </a:endParaRPr>
          </a:p>
        </p:txBody>
      </p:sp>
      <p:sp>
        <p:nvSpPr>
          <p:cNvPr id="7" name="TextBox 6"/>
          <p:cNvSpPr txBox="1"/>
          <p:nvPr/>
        </p:nvSpPr>
        <p:spPr>
          <a:xfrm>
            <a:off x="571500" y="4692134"/>
            <a:ext cx="7962900" cy="1938992"/>
          </a:xfrm>
          <a:prstGeom prst="rect">
            <a:avLst/>
          </a:prstGeom>
          <a:noFill/>
          <a:ln w="28575" cap="flat" cmpd="sng" algn="ctr">
            <a:noFill/>
            <a:prstDash val="solid"/>
            <a:round/>
            <a:headEnd type="none" w="med" len="med"/>
            <a:tailEnd type="none" w="med" len="med"/>
          </a:ln>
        </p:spPr>
        <p:txBody>
          <a:bodyPr wrap="square" rtlCol="0">
            <a:spAutoFit/>
          </a:bodyPr>
          <a:lstStyle/>
          <a:p>
            <a:pPr marL="342900" indent="-342900">
              <a:buFont typeface="+mj-lt"/>
              <a:buAutoNum type="alphaUcPeriod"/>
            </a:pPr>
            <a:r>
              <a:rPr lang="en-US" sz="3000" dirty="0" smtClean="0">
                <a:latin typeface="+mj-lt"/>
              </a:rPr>
              <a:t>Left</a:t>
            </a:r>
          </a:p>
          <a:p>
            <a:pPr marL="342900" indent="-342900">
              <a:buFont typeface="+mj-lt"/>
              <a:buAutoNum type="alphaUcPeriod"/>
            </a:pPr>
            <a:r>
              <a:rPr lang="en-US" sz="3000" dirty="0" smtClean="0">
                <a:latin typeface="+mj-lt"/>
              </a:rPr>
              <a:t>Right</a:t>
            </a:r>
          </a:p>
          <a:p>
            <a:pPr marL="342900" indent="-342900">
              <a:buFont typeface="+mj-lt"/>
              <a:buAutoNum type="alphaUcPeriod"/>
            </a:pPr>
            <a:r>
              <a:rPr lang="en-US" sz="3000" dirty="0" smtClean="0">
                <a:latin typeface="+mj-lt"/>
              </a:rPr>
              <a:t>left and right are equal. </a:t>
            </a:r>
          </a:p>
          <a:p>
            <a:pPr marL="342900" indent="-342900">
              <a:buFont typeface="+mj-lt"/>
              <a:buAutoNum type="alphaUcPeriod"/>
            </a:pPr>
            <a:endParaRPr lang="en-US" sz="3000" dirty="0">
              <a:latin typeface="+mj-lt"/>
            </a:endParaRPr>
          </a:p>
        </p:txBody>
      </p:sp>
      <p:pic>
        <p:nvPicPr>
          <p:cNvPr id="8" name="Picture 4" descr="13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343400" cy="172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13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887571"/>
            <a:ext cx="4343400" cy="172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81430" y="2120348"/>
            <a:ext cx="3400839" cy="1416254"/>
          </a:xfrm>
          <a:prstGeom prst="rect">
            <a:avLst/>
          </a:prstGeom>
          <a:solidFill>
            <a:schemeClr val="bg1"/>
          </a:solidFill>
          <a:ln w="2857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4" descr="13_19"/>
          <p:cNvPicPr>
            <a:picLocks noChangeAspect="1" noChangeArrowheads="1"/>
          </p:cNvPicPr>
          <p:nvPr/>
        </p:nvPicPr>
        <p:blipFill rotWithShape="1">
          <a:blip r:embed="rId3">
            <a:extLst>
              <a:ext uri="{28A0092B-C50C-407E-A947-70E740481C1C}">
                <a14:useLocalDpi xmlns:a14="http://schemas.microsoft.com/office/drawing/2010/main" val="0"/>
              </a:ext>
            </a:extLst>
          </a:blip>
          <a:srcRect l="32779" t="30377" r="53509" b="10952"/>
          <a:stretch/>
        </p:blipFill>
        <p:spPr bwMode="auto">
          <a:xfrm>
            <a:off x="5867400" y="1615469"/>
            <a:ext cx="595520" cy="100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13_19"/>
          <p:cNvPicPr>
            <a:picLocks noChangeAspect="1" noChangeArrowheads="1"/>
          </p:cNvPicPr>
          <p:nvPr/>
        </p:nvPicPr>
        <p:blipFill rotWithShape="1">
          <a:blip r:embed="rId3">
            <a:extLst>
              <a:ext uri="{28A0092B-C50C-407E-A947-70E740481C1C}">
                <a14:useLocalDpi xmlns:a14="http://schemas.microsoft.com/office/drawing/2010/main" val="0"/>
              </a:ext>
            </a:extLst>
          </a:blip>
          <a:srcRect l="53394" t="34265" r="31656" b="12755"/>
          <a:stretch/>
        </p:blipFill>
        <p:spPr bwMode="auto">
          <a:xfrm>
            <a:off x="7010400" y="1551864"/>
            <a:ext cx="649357" cy="91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13_19"/>
          <p:cNvPicPr>
            <a:picLocks noChangeAspect="1" noChangeArrowheads="1"/>
          </p:cNvPicPr>
          <p:nvPr/>
        </p:nvPicPr>
        <p:blipFill rotWithShape="1">
          <a:blip r:embed="rId3">
            <a:extLst>
              <a:ext uri="{28A0092B-C50C-407E-A947-70E740481C1C}">
                <a14:useLocalDpi xmlns:a14="http://schemas.microsoft.com/office/drawing/2010/main" val="0"/>
              </a:ext>
            </a:extLst>
          </a:blip>
          <a:srcRect l="79767" t="16606" b="17710"/>
          <a:stretch/>
        </p:blipFill>
        <p:spPr bwMode="auto">
          <a:xfrm>
            <a:off x="6456293" y="2971368"/>
            <a:ext cx="878785" cy="113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8869017" y="2080592"/>
            <a:ext cx="14081" cy="14882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04800" y="939969"/>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37196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D5C243-F866-4C01-91C6-8FA5FC29E700}" type="slidenum">
              <a:rPr lang="en-US" altLang="en-US" smtClean="0"/>
              <a:pPr/>
              <a:t>53</a:t>
            </a:fld>
            <a:endParaRPr lang="en-US" altLang="en-US"/>
          </a:p>
        </p:txBody>
      </p:sp>
      <p:pic>
        <p:nvPicPr>
          <p:cNvPr id="3" name="Picture 10" descr="1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29" y="2209800"/>
            <a:ext cx="707909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52400"/>
            <a:ext cx="6858000" cy="553998"/>
          </a:xfrm>
          <a:prstGeom prst="rect">
            <a:avLst/>
          </a:prstGeom>
          <a:noFill/>
          <a:ln w="28575" cap="flat" cmpd="sng" algn="ctr">
            <a:noFill/>
            <a:prstDash val="solid"/>
            <a:round/>
            <a:headEnd type="none" w="med" len="med"/>
            <a:tailEnd type="none" w="med" len="med"/>
          </a:ln>
        </p:spPr>
        <p:txBody>
          <a:bodyPr wrap="square" rtlCol="0">
            <a:spAutoFit/>
          </a:bodyPr>
          <a:lstStyle/>
          <a:p>
            <a:pPr indent="228600" algn="ctr"/>
            <a:r>
              <a:rPr lang="en-US" sz="3000" dirty="0" err="1" smtClean="0">
                <a:solidFill>
                  <a:srgbClr val="CC0000"/>
                </a:solidFill>
                <a:latin typeface="+mj-lt"/>
              </a:rPr>
              <a:t>iClicker</a:t>
            </a:r>
            <a:r>
              <a:rPr lang="en-US" sz="3000" dirty="0" smtClean="0">
                <a:solidFill>
                  <a:srgbClr val="CC0000"/>
                </a:solidFill>
                <a:latin typeface="+mj-lt"/>
              </a:rPr>
              <a:t> Question</a:t>
            </a:r>
            <a:endParaRPr lang="en-US" sz="3000" dirty="0">
              <a:solidFill>
                <a:srgbClr val="CC0000"/>
              </a:solidFill>
              <a:latin typeface="+mj-lt"/>
            </a:endParaRPr>
          </a:p>
        </p:txBody>
      </p:sp>
      <p:sp>
        <p:nvSpPr>
          <p:cNvPr id="5" name="TextBox 4"/>
          <p:cNvSpPr txBox="1"/>
          <p:nvPr/>
        </p:nvSpPr>
        <p:spPr>
          <a:xfrm>
            <a:off x="571500" y="1074810"/>
            <a:ext cx="7848600" cy="477054"/>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500" dirty="0" smtClean="0">
                <a:latin typeface="+mj-lt"/>
              </a:rPr>
              <a:t>Which of the following bulb will light up? </a:t>
            </a:r>
            <a:endParaRPr lang="en-US" sz="2500" dirty="0">
              <a:latin typeface="+mj-lt"/>
            </a:endParaRPr>
          </a:p>
        </p:txBody>
      </p:sp>
      <p:sp>
        <p:nvSpPr>
          <p:cNvPr id="6" name="Rectangle 5"/>
          <p:cNvSpPr/>
          <p:nvPr/>
        </p:nvSpPr>
        <p:spPr>
          <a:xfrm>
            <a:off x="-136071" y="107481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10978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36600"/>
            <a:ext cx="9144000" cy="1066800"/>
          </a:xfrm>
        </p:spPr>
        <p:txBody>
          <a:bodyPr/>
          <a:lstStyle/>
          <a:p>
            <a:pPr eaLnBrk="1" hangingPunct="1"/>
            <a:r>
              <a:rPr lang="en-US" sz="3200" dirty="0" smtClean="0">
                <a:solidFill>
                  <a:schemeClr val="tx1"/>
                </a:solidFill>
                <a:latin typeface="Comic Sans MS" pitchFamily="79" charset="0"/>
              </a:rPr>
              <a:t>Which of the two circuits shown will cause the light bulb to light?</a:t>
            </a:r>
            <a:endParaRPr lang="en-US" sz="4000" dirty="0" smtClean="0">
              <a:solidFill>
                <a:schemeClr val="tx1"/>
              </a:solidFill>
              <a:latin typeface="Comic Sans MS" pitchFamily="79" charset="0"/>
            </a:endParaRPr>
          </a:p>
        </p:txBody>
      </p:sp>
      <p:pic>
        <p:nvPicPr>
          <p:cNvPr id="10244" name="Picture 6" descr="13_p27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33600"/>
            <a:ext cx="5668963"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7"/>
          <p:cNvSpPr>
            <a:spLocks noChangeArrowheads="1"/>
          </p:cNvSpPr>
          <p:nvPr/>
        </p:nvSpPr>
        <p:spPr bwMode="auto">
          <a:xfrm>
            <a:off x="304800" y="2209800"/>
            <a:ext cx="3048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mj-lt"/>
              <a:buAutoNum type="alphaUcPeriod"/>
            </a:pPr>
            <a:r>
              <a:rPr lang="en-US" sz="2000" dirty="0">
                <a:solidFill>
                  <a:srgbClr val="0033CC"/>
                </a:solidFill>
                <a:latin typeface="Comic Sans MS" pitchFamily="79" charset="0"/>
              </a:rPr>
              <a:t>Arrangement (a)</a:t>
            </a:r>
          </a:p>
          <a:p>
            <a:pPr marL="609600" indent="-609600">
              <a:lnSpc>
                <a:spcPct val="80000"/>
              </a:lnSpc>
              <a:spcBef>
                <a:spcPct val="20000"/>
              </a:spcBef>
              <a:buClr>
                <a:schemeClr val="folHlink"/>
              </a:buClr>
              <a:buSzPct val="85000"/>
              <a:buFont typeface="Arial" charset="0"/>
              <a:buAutoNum type="alphaUcPeriod"/>
            </a:pPr>
            <a:r>
              <a:rPr lang="en-US" sz="2000" dirty="0">
                <a:solidFill>
                  <a:srgbClr val="0033CC"/>
                </a:solidFill>
                <a:latin typeface="Comic Sans MS" pitchFamily="79" charset="0"/>
              </a:rPr>
              <a:t>Arrangement (b)</a:t>
            </a:r>
          </a:p>
          <a:p>
            <a:pPr marL="609600" indent="-609600">
              <a:lnSpc>
                <a:spcPct val="80000"/>
              </a:lnSpc>
              <a:spcBef>
                <a:spcPct val="20000"/>
              </a:spcBef>
              <a:buClr>
                <a:schemeClr val="folHlink"/>
              </a:buClr>
              <a:buSzPct val="85000"/>
              <a:buFont typeface="Arial" charset="0"/>
              <a:buAutoNum type="alphaUcPeriod"/>
            </a:pPr>
            <a:r>
              <a:rPr lang="en-US" sz="2000" dirty="0">
                <a:solidFill>
                  <a:srgbClr val="0033CC"/>
                </a:solidFill>
                <a:latin typeface="Comic Sans MS" pitchFamily="79" charset="0"/>
              </a:rPr>
              <a:t>Both</a:t>
            </a:r>
          </a:p>
          <a:p>
            <a:pPr marL="609600" indent="-609600">
              <a:lnSpc>
                <a:spcPct val="80000"/>
              </a:lnSpc>
              <a:spcBef>
                <a:spcPct val="20000"/>
              </a:spcBef>
              <a:buClr>
                <a:schemeClr val="folHlink"/>
              </a:buClr>
              <a:buSzPct val="85000"/>
              <a:buFont typeface="Arial" charset="0"/>
              <a:buAutoNum type="alphaUcPeriod"/>
            </a:pPr>
            <a:r>
              <a:rPr lang="en-US" sz="2000" dirty="0">
                <a:solidFill>
                  <a:srgbClr val="0033CC"/>
                </a:solidFill>
                <a:latin typeface="Comic Sans MS" pitchFamily="79" charset="0"/>
              </a:rPr>
              <a:t>Neither</a:t>
            </a:r>
          </a:p>
        </p:txBody>
      </p:sp>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54</a:t>
            </a:fld>
            <a:endParaRPr lang="en-US"/>
          </a:p>
        </p:txBody>
      </p:sp>
      <p:sp>
        <p:nvSpPr>
          <p:cNvPr id="7" name="TextBox 6"/>
          <p:cNvSpPr txBox="1"/>
          <p:nvPr/>
        </p:nvSpPr>
        <p:spPr>
          <a:xfrm>
            <a:off x="1066800" y="152400"/>
            <a:ext cx="6858000" cy="553998"/>
          </a:xfrm>
          <a:prstGeom prst="rect">
            <a:avLst/>
          </a:prstGeom>
          <a:noFill/>
          <a:ln w="28575" cap="flat" cmpd="sng" algn="ctr">
            <a:noFill/>
            <a:prstDash val="solid"/>
            <a:round/>
            <a:headEnd type="none" w="med" len="med"/>
            <a:tailEnd type="none" w="med" len="med"/>
          </a:ln>
        </p:spPr>
        <p:txBody>
          <a:bodyPr wrap="square" rtlCol="0">
            <a:spAutoFit/>
          </a:bodyPr>
          <a:lstStyle/>
          <a:p>
            <a:pPr indent="228600" algn="ctr"/>
            <a:r>
              <a:rPr lang="en-US" sz="3000" dirty="0" err="1" smtClean="0">
                <a:solidFill>
                  <a:srgbClr val="CC0000"/>
                </a:solidFill>
                <a:latin typeface="+mj-lt"/>
              </a:rPr>
              <a:t>iClicker</a:t>
            </a:r>
            <a:r>
              <a:rPr lang="en-US" sz="3000" dirty="0" smtClean="0">
                <a:solidFill>
                  <a:srgbClr val="CC0000"/>
                </a:solidFill>
                <a:latin typeface="+mj-lt"/>
              </a:rPr>
              <a:t> Question</a:t>
            </a:r>
            <a:endParaRPr lang="en-US" sz="3000" dirty="0">
              <a:solidFill>
                <a:srgbClr val="CC0000"/>
              </a:solidFill>
              <a:latin typeface="+mj-lt"/>
            </a:endParaRPr>
          </a:p>
        </p:txBody>
      </p:sp>
      <p:sp>
        <p:nvSpPr>
          <p:cNvPr id="8" name="Rectangle 7"/>
          <p:cNvSpPr/>
          <p:nvPr/>
        </p:nvSpPr>
        <p:spPr>
          <a:xfrm>
            <a:off x="-136071" y="19812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Tree>
    <p:extLst>
      <p:ext uri="{BB962C8B-B14F-4D97-AF65-F5344CB8AC3E}">
        <p14:creationId xmlns:p14="http://schemas.microsoft.com/office/powerpoint/2010/main" val="21015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28600" y="762000"/>
            <a:ext cx="8915400" cy="3733800"/>
          </a:xfrm>
        </p:spPr>
        <p:txBody>
          <a:bodyPr/>
          <a:lstStyle/>
          <a:p>
            <a:pPr eaLnBrk="1" hangingPunct="1">
              <a:spcBef>
                <a:spcPct val="30000"/>
              </a:spcBef>
            </a:pPr>
            <a:r>
              <a:rPr lang="en-US" sz="2800" dirty="0" smtClean="0"/>
              <a:t>Water flowing in a pipe is similar to electric current flowing in a circuit.</a:t>
            </a:r>
          </a:p>
          <a:p>
            <a:pPr lvl="1" eaLnBrk="1" hangingPunct="1">
              <a:lnSpc>
                <a:spcPct val="80000"/>
              </a:lnSpc>
              <a:spcBef>
                <a:spcPct val="30000"/>
              </a:spcBef>
            </a:pPr>
            <a:r>
              <a:rPr lang="en-US" sz="2400" dirty="0" smtClean="0">
                <a:solidFill>
                  <a:schemeClr val="tx1"/>
                </a:solidFill>
              </a:rPr>
              <a:t>The battery is like the pump.</a:t>
            </a:r>
          </a:p>
          <a:p>
            <a:pPr lvl="1" eaLnBrk="1" hangingPunct="1">
              <a:lnSpc>
                <a:spcPct val="80000"/>
              </a:lnSpc>
              <a:spcBef>
                <a:spcPct val="30000"/>
              </a:spcBef>
            </a:pPr>
            <a:r>
              <a:rPr lang="en-US" sz="2400" dirty="0" smtClean="0">
                <a:solidFill>
                  <a:schemeClr val="tx1"/>
                </a:solidFill>
              </a:rPr>
              <a:t>The electric charge is like the water.</a:t>
            </a:r>
          </a:p>
          <a:p>
            <a:pPr lvl="1" eaLnBrk="1" hangingPunct="1">
              <a:lnSpc>
                <a:spcPct val="80000"/>
              </a:lnSpc>
              <a:spcBef>
                <a:spcPct val="30000"/>
              </a:spcBef>
            </a:pPr>
            <a:r>
              <a:rPr lang="en-US" sz="2400" dirty="0" smtClean="0">
                <a:solidFill>
                  <a:schemeClr val="tx1"/>
                </a:solidFill>
              </a:rPr>
              <a:t>The connecting wires are like the thick pipe.</a:t>
            </a:r>
          </a:p>
          <a:p>
            <a:pPr lvl="1" eaLnBrk="1" hangingPunct="1">
              <a:lnSpc>
                <a:spcPct val="80000"/>
              </a:lnSpc>
              <a:spcBef>
                <a:spcPct val="30000"/>
              </a:spcBef>
            </a:pPr>
            <a:r>
              <a:rPr lang="en-US" sz="2400" dirty="0" smtClean="0">
                <a:solidFill>
                  <a:schemeClr val="tx1"/>
                </a:solidFill>
              </a:rPr>
              <a:t>The filament is like the nozzle or narrow pipe.</a:t>
            </a:r>
          </a:p>
          <a:p>
            <a:pPr lvl="1" eaLnBrk="1" hangingPunct="1">
              <a:lnSpc>
                <a:spcPct val="80000"/>
              </a:lnSpc>
              <a:spcBef>
                <a:spcPct val="30000"/>
              </a:spcBef>
            </a:pPr>
            <a:r>
              <a:rPr lang="en-US" sz="2400" dirty="0" smtClean="0">
                <a:solidFill>
                  <a:schemeClr val="tx1"/>
                </a:solidFill>
              </a:rPr>
              <a:t>The switch is like the valve.</a:t>
            </a:r>
          </a:p>
        </p:txBody>
      </p:sp>
      <p:pic>
        <p:nvPicPr>
          <p:cNvPr id="8195" name="Picture 5" descr="13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19513"/>
            <a:ext cx="8856663" cy="313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1A968E2-4333-458F-BD28-320E3E5C18D0}" type="slidenum">
              <a:rPr lang="en-US" smtClean="0"/>
              <a:pPr>
                <a:defRPr/>
              </a:pPr>
              <a:t>55</a:t>
            </a:fld>
            <a:endParaRPr lang="en-US"/>
          </a:p>
        </p:txBody>
      </p:sp>
    </p:spTree>
    <p:extLst>
      <p:ext uri="{BB962C8B-B14F-4D97-AF65-F5344CB8AC3E}">
        <p14:creationId xmlns:p14="http://schemas.microsoft.com/office/powerpoint/2010/main" val="2095021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52227"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37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787525"/>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71725"/>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0" name="Group 25"/>
          <p:cNvGrpSpPr>
            <a:grpSpLocks/>
          </p:cNvGrpSpPr>
          <p:nvPr/>
        </p:nvGrpSpPr>
        <p:grpSpPr bwMode="auto">
          <a:xfrm>
            <a:off x="1760538" y="1773238"/>
            <a:ext cx="1143000" cy="1576387"/>
            <a:chOff x="1913467" y="1357842"/>
            <a:chExt cx="1143000" cy="1576916"/>
          </a:xfrm>
        </p:grpSpPr>
        <p:pic>
          <p:nvPicPr>
            <p:cNvPr id="52275"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6"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7"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8"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9"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0"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1"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55938"/>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47937"/>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48731"/>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2234" name="Group 26"/>
          <p:cNvGrpSpPr>
            <a:grpSpLocks/>
          </p:cNvGrpSpPr>
          <p:nvPr/>
        </p:nvGrpSpPr>
        <p:grpSpPr bwMode="auto">
          <a:xfrm>
            <a:off x="3995738" y="1784350"/>
            <a:ext cx="1143000" cy="1577975"/>
            <a:chOff x="1913467" y="1357842"/>
            <a:chExt cx="1143000" cy="1576916"/>
          </a:xfrm>
        </p:grpSpPr>
        <p:pic>
          <p:nvPicPr>
            <p:cNvPr id="52269"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0" name="Picture 2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1" name="Picture 2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2" name="Picture 3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3"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4" name="Picture 32"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5" name="Picture 17"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19050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629400" y="16764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4" name="TextBox 23"/>
          <p:cNvSpPr txBox="1"/>
          <p:nvPr/>
        </p:nvSpPr>
        <p:spPr>
          <a:xfrm>
            <a:off x="6629400" y="23622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9718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grpSp>
        <p:nvGrpSpPr>
          <p:cNvPr id="52239" name="Group 61"/>
          <p:cNvGrpSpPr>
            <a:grpSpLocks/>
          </p:cNvGrpSpPr>
          <p:nvPr/>
        </p:nvGrpSpPr>
        <p:grpSpPr bwMode="auto">
          <a:xfrm>
            <a:off x="1752600" y="1676400"/>
            <a:ext cx="5137150" cy="2743200"/>
            <a:chOff x="1752600" y="1676400"/>
            <a:chExt cx="5137150" cy="2743200"/>
          </a:xfrm>
        </p:grpSpPr>
        <p:grpSp>
          <p:nvGrpSpPr>
            <p:cNvPr id="52258" name="Group 60"/>
            <p:cNvGrpSpPr>
              <a:grpSpLocks/>
            </p:cNvGrpSpPr>
            <p:nvPr/>
          </p:nvGrpSpPr>
          <p:grpSpPr bwMode="auto">
            <a:xfrm>
              <a:off x="6134100" y="1780648"/>
              <a:ext cx="755650" cy="1589086"/>
              <a:chOff x="6134100" y="1780648"/>
              <a:chExt cx="755650" cy="1589086"/>
            </a:xfrm>
          </p:grpSpPr>
          <p:pic>
            <p:nvPicPr>
              <p:cNvPr id="52266" name="Picture 41"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40450" y="178064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7" name="Picture 42"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165850" y="248126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8" name="Picture 43"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34100" y="30522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59" name="Group 59"/>
            <p:cNvGrpSpPr>
              <a:grpSpLocks/>
            </p:cNvGrpSpPr>
            <p:nvPr/>
          </p:nvGrpSpPr>
          <p:grpSpPr bwMode="auto">
            <a:xfrm>
              <a:off x="1752600" y="1676400"/>
              <a:ext cx="3649133" cy="2743200"/>
              <a:chOff x="1752600" y="1676400"/>
              <a:chExt cx="3649133" cy="2743200"/>
            </a:xfrm>
          </p:grpSpPr>
          <p:grpSp>
            <p:nvGrpSpPr>
              <p:cNvPr id="52260" name="Group 53"/>
              <p:cNvGrpSpPr>
                <a:grpSpLocks/>
              </p:cNvGrpSpPr>
              <p:nvPr/>
            </p:nvGrpSpPr>
            <p:grpSpPr bwMode="auto">
              <a:xfrm>
                <a:off x="1752600" y="1676400"/>
                <a:ext cx="3649133" cy="2278061"/>
                <a:chOff x="1752600" y="1676400"/>
                <a:chExt cx="3649133" cy="2278061"/>
              </a:xfrm>
            </p:grpSpPr>
            <p:cxnSp>
              <p:nvCxnSpPr>
                <p:cNvPr id="46" name="Straight Arrow Connector 45"/>
                <p:cNvCxnSpPr>
                  <a:cxnSpLocks noChangeShapeType="1"/>
                </p:cNvCxnSpPr>
                <p:nvPr/>
              </p:nvCxnSpPr>
              <p:spPr bwMode="auto">
                <a:xfrm>
                  <a:off x="1752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2514600" y="1676400"/>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3276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 name="Right Brace 44"/>
                <p:cNvSpPr>
                  <a:spLocks/>
                </p:cNvSpPr>
                <p:nvPr/>
              </p:nvSpPr>
              <p:spPr bwMode="auto">
                <a:xfrm rot="5400000">
                  <a:off x="4326731" y="2878932"/>
                  <a:ext cx="309563" cy="1841500"/>
                </a:xfrm>
                <a:prstGeom prst="rightBrace">
                  <a:avLst>
                    <a:gd name="adj1" fmla="val 43514"/>
                    <a:gd name="adj2" fmla="val 50000"/>
                  </a:avLst>
                </a:prstGeom>
                <a:noFill/>
                <a:ln w="25400">
                  <a:solidFill>
                    <a:srgbClr val="2D9A5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pic>
            <p:nvPicPr>
              <p:cNvPr id="52261" name="Picture 48"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349750" y="4064000"/>
                <a:ext cx="342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2240" name="Group 69"/>
          <p:cNvGrpSpPr>
            <a:grpSpLocks/>
          </p:cNvGrpSpPr>
          <p:nvPr/>
        </p:nvGrpSpPr>
        <p:grpSpPr bwMode="auto">
          <a:xfrm>
            <a:off x="1676400" y="1066800"/>
            <a:ext cx="6534150" cy="2430463"/>
            <a:chOff x="1676400" y="1066800"/>
            <a:chExt cx="6534150" cy="2430461"/>
          </a:xfrm>
        </p:grpSpPr>
        <p:grpSp>
          <p:nvGrpSpPr>
            <p:cNvPr id="52247" name="Group 62"/>
            <p:cNvGrpSpPr>
              <a:grpSpLocks/>
            </p:cNvGrpSpPr>
            <p:nvPr/>
          </p:nvGrpSpPr>
          <p:grpSpPr bwMode="auto">
            <a:xfrm>
              <a:off x="1676400" y="1066800"/>
              <a:ext cx="3649133" cy="2430461"/>
              <a:chOff x="1676400" y="1066800"/>
              <a:chExt cx="3649133" cy="2430461"/>
            </a:xfrm>
          </p:grpSpPr>
          <p:pic>
            <p:nvPicPr>
              <p:cNvPr id="52252" name="Picture 49"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368800" y="1066800"/>
                <a:ext cx="317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3" name="Group 54"/>
              <p:cNvGrpSpPr>
                <a:grpSpLocks/>
              </p:cNvGrpSpPr>
              <p:nvPr/>
            </p:nvGrpSpPr>
            <p:grpSpPr bwMode="auto">
              <a:xfrm flipV="1">
                <a:off x="1676400" y="1219200"/>
                <a:ext cx="3649133" cy="2278061"/>
                <a:chOff x="1752600" y="1676400"/>
                <a:chExt cx="3649133" cy="2278061"/>
              </a:xfrm>
            </p:grpSpPr>
            <p:cxnSp>
              <p:nvCxnSpPr>
                <p:cNvPr id="56" name="Straight Arrow Connector 55"/>
                <p:cNvCxnSpPr>
                  <a:cxnSpLocks noChangeShapeType="1"/>
                </p:cNvCxnSpPr>
                <p:nvPr/>
              </p:nvCxnSpPr>
              <p:spPr bwMode="auto">
                <a:xfrm>
                  <a:off x="1752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2514600" y="1676400"/>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a:off x="3276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 name="Right Brace 58"/>
                <p:cNvSpPr>
                  <a:spLocks/>
                </p:cNvSpPr>
                <p:nvPr/>
              </p:nvSpPr>
              <p:spPr bwMode="auto">
                <a:xfrm rot="5400000">
                  <a:off x="4326731" y="2878929"/>
                  <a:ext cx="309563" cy="1841500"/>
                </a:xfrm>
                <a:prstGeom prst="rightBrace">
                  <a:avLst>
                    <a:gd name="adj1" fmla="val 43514"/>
                    <a:gd name="adj2" fmla="val 50000"/>
                  </a:avLst>
                </a:prstGeom>
                <a:noFill/>
                <a:ln w="25400">
                  <a:solidFill>
                    <a:srgbClr val="F5800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grpSp>
          <p:nvGrpSpPr>
            <p:cNvPr id="52248" name="Group 68"/>
            <p:cNvGrpSpPr>
              <a:grpSpLocks/>
            </p:cNvGrpSpPr>
            <p:nvPr/>
          </p:nvGrpSpPr>
          <p:grpSpPr bwMode="auto">
            <a:xfrm>
              <a:off x="7454901" y="1765298"/>
              <a:ext cx="755649" cy="1617136"/>
              <a:chOff x="7454901" y="1765298"/>
              <a:chExt cx="755649" cy="1617136"/>
            </a:xfrm>
          </p:grpSpPr>
          <p:pic>
            <p:nvPicPr>
              <p:cNvPr id="52249" name="Picture 65"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454901" y="176529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66"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461779" y="245057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67"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486650" y="30649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 name="TextBox 70"/>
          <p:cNvSpPr txBox="1"/>
          <p:nvPr/>
        </p:nvSpPr>
        <p:spPr>
          <a:xfrm>
            <a:off x="5935663" y="5410200"/>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52242" name="Picture 60"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802313" y="1614488"/>
            <a:ext cx="1651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61" descr="latex-image-1.pdf"/>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513763" y="2859088"/>
            <a:ext cx="177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62" descr="latex-image-1.pd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581400" y="5715000"/>
            <a:ext cx="278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Picture 1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4876800"/>
            <a:ext cx="2209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a:xfrm>
            <a:off x="5486400" y="4995863"/>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The resulting vector has magnitude:</a:t>
            </a: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6</a:t>
            </a:fld>
            <a:endParaRPr lang="en-US" altLang="en-US"/>
          </a:p>
        </p:txBody>
      </p:sp>
    </p:spTree>
    <p:extLst>
      <p:ext uri="{BB962C8B-B14F-4D97-AF65-F5344CB8AC3E}">
        <p14:creationId xmlns:p14="http://schemas.microsoft.com/office/powerpoint/2010/main" val="317706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sp>
        <p:nvSpPr>
          <p:cNvPr id="44034" name="Text Box 3"/>
          <p:cNvSpPr txBox="1">
            <a:spLocks noChangeArrowheads="1"/>
          </p:cNvSpPr>
          <p:nvPr/>
        </p:nvSpPr>
        <p:spPr bwMode="auto">
          <a:xfrm>
            <a:off x="914400" y="990600"/>
            <a:ext cx="76358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400">
                <a:solidFill>
                  <a:srgbClr val="000000"/>
                </a:solidFill>
                <a:latin typeface="Arial Black" pitchFamily="34" charset="0"/>
              </a:rPr>
              <a:t>An electron</a:t>
            </a:r>
            <a:r>
              <a:rPr lang="en-US" altLang="en-US">
                <a:solidFill>
                  <a:srgbClr val="000000"/>
                </a:solidFill>
                <a:latin typeface="Arial Black" pitchFamily="34" charset="0"/>
              </a:rPr>
              <a:t> </a:t>
            </a:r>
            <a:r>
              <a:rPr lang="en-US" altLang="en-US" sz="1400">
                <a:solidFill>
                  <a:srgbClr val="000000"/>
                </a:solidFill>
                <a:latin typeface="Arial Black" pitchFamily="34" charset="0"/>
              </a:rPr>
              <a:t>passing through the origin is traveling at a constant velocity in the negative y direction.  What is the direction of the magnetic field at a point on the positive z axis? </a:t>
            </a:r>
          </a:p>
        </p:txBody>
      </p:sp>
      <p:sp>
        <p:nvSpPr>
          <p:cNvPr id="44035" name="Text Box 4"/>
          <p:cNvSpPr txBox="1">
            <a:spLocks noChangeArrowheads="1"/>
          </p:cNvSpPr>
          <p:nvPr/>
        </p:nvSpPr>
        <p:spPr bwMode="auto">
          <a:xfrm>
            <a:off x="898525" y="2632075"/>
            <a:ext cx="28384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buFont typeface="Times" charset="0"/>
              <a:buAutoNum type="alphaUcParenR"/>
            </a:pPr>
            <a:r>
              <a:rPr lang="en-US" altLang="en-US"/>
              <a:t>-x</a:t>
            </a:r>
          </a:p>
          <a:p>
            <a:pPr eaLnBrk="1" hangingPunct="1">
              <a:buFont typeface="Times" charset="0"/>
              <a:buAutoNum type="alphaUcParenR"/>
            </a:pPr>
            <a:r>
              <a:rPr lang="en-US" altLang="en-US"/>
              <a:t>+x</a:t>
            </a:r>
          </a:p>
          <a:p>
            <a:pPr eaLnBrk="1" hangingPunct="1">
              <a:buFont typeface="Times" charset="0"/>
              <a:buAutoNum type="alphaUcParenR"/>
            </a:pPr>
            <a:r>
              <a:rPr lang="en-US" altLang="en-US"/>
              <a:t>-z</a:t>
            </a:r>
          </a:p>
          <a:p>
            <a:pPr eaLnBrk="1" hangingPunct="1">
              <a:buFont typeface="Times" charset="0"/>
              <a:buAutoNum type="alphaUcParenR"/>
            </a:pPr>
            <a:r>
              <a:rPr lang="en-US" altLang="en-US"/>
              <a:t>+z</a:t>
            </a:r>
          </a:p>
          <a:p>
            <a:pPr eaLnBrk="1" hangingPunct="1">
              <a:buFont typeface="Times" charset="0"/>
              <a:buAutoNum type="alphaUcParenR"/>
            </a:pPr>
            <a:r>
              <a:rPr lang="en-US" altLang="en-US"/>
              <a:t>No magnetic field</a:t>
            </a:r>
          </a:p>
        </p:txBody>
      </p:sp>
      <p:grpSp>
        <p:nvGrpSpPr>
          <p:cNvPr id="44036" name="Group 17"/>
          <p:cNvGrpSpPr>
            <a:grpSpLocks/>
          </p:cNvGrpSpPr>
          <p:nvPr/>
        </p:nvGrpSpPr>
        <p:grpSpPr bwMode="auto">
          <a:xfrm>
            <a:off x="4953000" y="1828800"/>
            <a:ext cx="3538538" cy="3657600"/>
            <a:chOff x="4953000" y="1828800"/>
            <a:chExt cx="3538954" cy="3657600"/>
          </a:xfrm>
        </p:grpSpPr>
        <p:cxnSp>
          <p:nvCxnSpPr>
            <p:cNvPr id="6" name="Straight Arrow Connector 5"/>
            <p:cNvCxnSpPr/>
            <p:nvPr/>
          </p:nvCxnSpPr>
          <p:spPr>
            <a:xfrm>
              <a:off x="6019925" y="3733800"/>
              <a:ext cx="1829015" cy="1588"/>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a:xfrm rot="5400000" flipH="1" flipV="1">
              <a:off x="5219032" y="2934494"/>
              <a:ext cx="1600200" cy="1587"/>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cxnSp>
          <p:nvCxnSpPr>
            <p:cNvPr id="10" name="Straight Arrow Connector 9"/>
            <p:cNvCxnSpPr/>
            <p:nvPr/>
          </p:nvCxnSpPr>
          <p:spPr>
            <a:xfrm rot="5400000">
              <a:off x="4762563" y="3924237"/>
              <a:ext cx="1447800" cy="1066925"/>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sp>
          <p:nvSpPr>
            <p:cNvPr id="44040" name="TextBox 10"/>
            <p:cNvSpPr txBox="1">
              <a:spLocks noChangeArrowheads="1"/>
            </p:cNvSpPr>
            <p:nvPr/>
          </p:nvSpPr>
          <p:spPr bwMode="auto">
            <a:xfrm>
              <a:off x="8153400" y="342900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x</a:t>
              </a:r>
            </a:p>
          </p:txBody>
        </p:sp>
        <p:sp>
          <p:nvSpPr>
            <p:cNvPr id="44041" name="TextBox 11"/>
            <p:cNvSpPr txBox="1">
              <a:spLocks noChangeArrowheads="1"/>
            </p:cNvSpPr>
            <p:nvPr/>
          </p:nvSpPr>
          <p:spPr bwMode="auto">
            <a:xfrm>
              <a:off x="5029200" y="5024735"/>
              <a:ext cx="321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z</a:t>
              </a:r>
            </a:p>
          </p:txBody>
        </p:sp>
        <p:sp>
          <p:nvSpPr>
            <p:cNvPr id="44042" name="TextBox 12"/>
            <p:cNvSpPr txBox="1">
              <a:spLocks noChangeArrowheads="1"/>
            </p:cNvSpPr>
            <p:nvPr/>
          </p:nvSpPr>
          <p:spPr bwMode="auto">
            <a:xfrm>
              <a:off x="6172200" y="18288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y</a:t>
              </a:r>
            </a:p>
          </p:txBody>
        </p:sp>
        <p:sp>
          <p:nvSpPr>
            <p:cNvPr id="14" name="Oval 13"/>
            <p:cNvSpPr/>
            <p:nvPr/>
          </p:nvSpPr>
          <p:spPr>
            <a:xfrm>
              <a:off x="5943716" y="3657600"/>
              <a:ext cx="152418" cy="152400"/>
            </a:xfrm>
            <a:prstGeom prst="ellipse">
              <a:avLst/>
            </a:prstGeom>
            <a:solidFill>
              <a:srgbClr val="3333CC"/>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cxnSp>
          <p:nvCxnSpPr>
            <p:cNvPr id="16" name="Straight Arrow Connector 15"/>
            <p:cNvCxnSpPr>
              <a:cxnSpLocks noChangeShapeType="1"/>
            </p:cNvCxnSpPr>
            <p:nvPr/>
          </p:nvCxnSpPr>
          <p:spPr bwMode="auto">
            <a:xfrm rot="5400000">
              <a:off x="5523832" y="4228306"/>
              <a:ext cx="990600" cy="1587"/>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45" name="TextBox 16"/>
            <p:cNvSpPr txBox="1">
              <a:spLocks noChangeArrowheads="1"/>
            </p:cNvSpPr>
            <p:nvPr/>
          </p:nvSpPr>
          <p:spPr bwMode="auto">
            <a:xfrm>
              <a:off x="6096000" y="4343400"/>
              <a:ext cx="422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v</a:t>
              </a:r>
            </a:p>
          </p:txBody>
        </p:sp>
      </p:grpSp>
      <p:sp>
        <p:nvSpPr>
          <p:cNvPr id="15" name="Rectangle 14"/>
          <p:cNvSpPr/>
          <p:nvPr/>
        </p:nvSpPr>
        <p:spPr bwMode="auto">
          <a:xfrm>
            <a:off x="-76200" y="1066800"/>
            <a:ext cx="9372600" cy="54102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02849FA0-4B1F-44C1-9BA3-672A1EFC02F9}" type="slidenum">
              <a:rPr lang="en-US" altLang="en-US" smtClean="0"/>
              <a:pPr/>
              <a:t>7</a:t>
            </a:fld>
            <a:endParaRPr lang="en-US" altLang="en-US"/>
          </a:p>
        </p:txBody>
      </p:sp>
    </p:spTree>
    <p:extLst>
      <p:ext uri="{BB962C8B-B14F-4D97-AF65-F5344CB8AC3E}">
        <p14:creationId xmlns:p14="http://schemas.microsoft.com/office/powerpoint/2010/main" val="5463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1000" y="0"/>
            <a:ext cx="9982200" cy="914400"/>
          </a:xfrm>
        </p:spPr>
        <p:txBody>
          <a:bodyPr/>
          <a:lstStyle/>
          <a:p>
            <a:r>
              <a:rPr lang="en-US" altLang="en-US" sz="3400" smtClean="0"/>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9699"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2973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29733"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34" name="Group 57"/>
            <p:cNvGrpSpPr>
              <a:grpSpLocks/>
            </p:cNvGrpSpPr>
            <p:nvPr/>
          </p:nvGrpSpPr>
          <p:grpSpPr bwMode="auto">
            <a:xfrm>
              <a:off x="838197" y="4106333"/>
              <a:ext cx="1227667" cy="2353733"/>
              <a:chOff x="838197" y="4106333"/>
              <a:chExt cx="1227667" cy="2353733"/>
            </a:xfrm>
          </p:grpSpPr>
          <p:grpSp>
            <p:nvGrpSpPr>
              <p:cNvPr id="29744"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5"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86854"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3039"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6"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86935" y="431922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7"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9735"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29736"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29737"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sp>
        <p:nvSpPr>
          <p:cNvPr id="15" name="Rectangle 14"/>
          <p:cNvSpPr/>
          <p:nvPr/>
        </p:nvSpPr>
        <p:spPr>
          <a:xfrm>
            <a:off x="914400" y="1168400"/>
            <a:ext cx="2209800" cy="2209800"/>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2970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4000" y="1905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29703"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2263"/>
            <a:ext cx="7762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4" name="Group 56"/>
          <p:cNvGrpSpPr>
            <a:grpSpLocks/>
          </p:cNvGrpSpPr>
          <p:nvPr/>
        </p:nvGrpSpPr>
        <p:grpSpPr bwMode="auto">
          <a:xfrm>
            <a:off x="693738" y="2557463"/>
            <a:ext cx="457200" cy="403225"/>
            <a:chOff x="6096000" y="1811863"/>
            <a:chExt cx="457200" cy="403693"/>
          </a:xfrm>
        </p:grpSpPr>
        <p:sp>
          <p:nvSpPr>
            <p:cNvPr id="48" name="Oval 47"/>
            <p:cNvSpPr>
              <a:spLocks noChangeAspect="1"/>
            </p:cNvSpPr>
            <p:nvPr/>
          </p:nvSpPr>
          <p:spPr>
            <a:xfrm>
              <a:off x="6226175" y="2023245"/>
              <a:ext cx="192087"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29705" name="Group 58"/>
          <p:cNvGrpSpPr>
            <a:grpSpLocks/>
          </p:cNvGrpSpPr>
          <p:nvPr/>
        </p:nvGrpSpPr>
        <p:grpSpPr bwMode="auto">
          <a:xfrm flipV="1">
            <a:off x="838200" y="1092200"/>
            <a:ext cx="1227138" cy="2354263"/>
            <a:chOff x="838197" y="4106333"/>
            <a:chExt cx="1227667" cy="2353733"/>
          </a:xfrm>
        </p:grpSpPr>
        <p:grpSp>
          <p:nvGrpSpPr>
            <p:cNvPr id="29716"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131" y="430470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364" y="430470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17"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800058" y="4318047"/>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8939" y="4305342"/>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18"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12790" y="4293093"/>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8973" y="4293093"/>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19"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067" y="430533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00" y="430533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9706" name="Group 74"/>
          <p:cNvGrpSpPr>
            <a:grpSpLocks/>
          </p:cNvGrpSpPr>
          <p:nvPr/>
        </p:nvGrpSpPr>
        <p:grpSpPr bwMode="auto">
          <a:xfrm>
            <a:off x="1422400" y="3065463"/>
            <a:ext cx="457200" cy="403225"/>
            <a:chOff x="6096000" y="1811863"/>
            <a:chExt cx="457200" cy="403693"/>
          </a:xfrm>
        </p:grpSpPr>
        <p:sp>
          <p:nvSpPr>
            <p:cNvPr id="76" name="Oval 75"/>
            <p:cNvSpPr>
              <a:spLocks noChangeAspect="1"/>
            </p:cNvSpPr>
            <p:nvPr/>
          </p:nvSpPr>
          <p:spPr>
            <a:xfrm>
              <a:off x="6226175" y="2023245"/>
              <a:ext cx="192088"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7" name="TextBox 76"/>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sp>
        <p:nvSpPr>
          <p:cNvPr id="80" name="TextBox 79"/>
          <p:cNvSpPr txBox="1"/>
          <p:nvPr/>
        </p:nvSpPr>
        <p:spPr>
          <a:xfrm>
            <a:off x="4140200" y="1490663"/>
            <a:ext cx="3917950" cy="646112"/>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a:solidFill>
                  <a:srgbClr val="0033CC"/>
                </a:solidFill>
                <a:latin typeface="+mj-lt"/>
                <a:ea typeface="+mn-ea"/>
              </a:rPr>
              <a:t>Electrons exit battery at (</a:t>
            </a:r>
            <a:r>
              <a:rPr lang="en-US" sz="1800" b="1">
                <a:solidFill>
                  <a:srgbClr val="0033CC"/>
                </a:solidFill>
                <a:latin typeface="+mj-lt"/>
                <a:ea typeface="+mn-ea"/>
              </a:rPr>
              <a:t>-</a:t>
            </a:r>
            <a:r>
              <a:rPr lang="en-US" sz="1800">
                <a:solidFill>
                  <a:srgbClr val="0033CC"/>
                </a:solidFill>
                <a:latin typeface="+mj-lt"/>
                <a:ea typeface="+mn-ea"/>
              </a:rPr>
              <a:t>) terminal,</a:t>
            </a:r>
          </a:p>
          <a:p>
            <a:pPr indent="228600" algn="just">
              <a:defRPr/>
            </a:pPr>
            <a:r>
              <a:rPr lang="en-US" sz="1800">
                <a:solidFill>
                  <a:srgbClr val="0033CC"/>
                </a:solidFill>
                <a:latin typeface="+mj-lt"/>
                <a:ea typeface="+mn-ea"/>
              </a:rPr>
              <a:t>and enter battery at (</a:t>
            </a:r>
            <a:r>
              <a:rPr lang="en-US" sz="1800" b="1">
                <a:solidFill>
                  <a:srgbClr val="0033CC"/>
                </a:solidFill>
                <a:latin typeface="+mj-lt"/>
                <a:ea typeface="+mn-ea"/>
              </a:rPr>
              <a:t>+</a:t>
            </a:r>
            <a:r>
              <a:rPr lang="en-US" sz="1800">
                <a:solidFill>
                  <a:srgbClr val="0033CC"/>
                </a:solidFill>
                <a:latin typeface="+mj-lt"/>
                <a:ea typeface="+mn-ea"/>
              </a:rPr>
              <a:t>) terminal </a:t>
            </a:r>
          </a:p>
        </p:txBody>
      </p:sp>
      <p:sp>
        <p:nvSpPr>
          <p:cNvPr id="82" name="TextBox 81"/>
          <p:cNvSpPr txBox="1"/>
          <p:nvPr/>
        </p:nvSpPr>
        <p:spPr>
          <a:xfrm>
            <a:off x="4132263" y="1143000"/>
            <a:ext cx="2082800" cy="369888"/>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b="1" u="sng">
                <a:solidFill>
                  <a:srgbClr val="0033CC"/>
                </a:solidFill>
                <a:latin typeface="+mj-lt"/>
                <a:ea typeface="+mn-ea"/>
              </a:rPr>
              <a:t>Electron Current:  </a:t>
            </a:r>
          </a:p>
        </p:txBody>
      </p:sp>
      <p:sp>
        <p:nvSpPr>
          <p:cNvPr id="83" name="TextBox 82"/>
          <p:cNvSpPr txBox="1"/>
          <p:nvPr/>
        </p:nvSpPr>
        <p:spPr>
          <a:xfrm>
            <a:off x="4132263" y="4502150"/>
            <a:ext cx="3367087" cy="9239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Fictitious Positive charges </a:t>
            </a:r>
          </a:p>
          <a:p>
            <a:pPr indent="228600">
              <a:defRPr/>
            </a:pPr>
            <a:r>
              <a:rPr lang="en-US" sz="1800">
                <a:solidFill>
                  <a:srgbClr val="CC0000"/>
                </a:solidFill>
                <a:latin typeface="+mj-lt"/>
                <a:ea typeface="+mn-ea"/>
              </a:rPr>
              <a:t>exit battery at (</a:t>
            </a:r>
            <a:r>
              <a:rPr lang="en-US" sz="1800" b="1">
                <a:solidFill>
                  <a:srgbClr val="CC0000"/>
                </a:solidFill>
                <a:latin typeface="+mj-lt"/>
                <a:ea typeface="+mn-ea"/>
              </a:rPr>
              <a:t>+</a:t>
            </a:r>
            <a:r>
              <a:rPr lang="en-US" sz="1800">
                <a:solidFill>
                  <a:srgbClr val="CC0000"/>
                </a:solidFill>
                <a:latin typeface="+mj-lt"/>
                <a:ea typeface="+mn-ea"/>
              </a:rPr>
              <a:t>) terminal,</a:t>
            </a:r>
          </a:p>
          <a:p>
            <a:pPr indent="228600">
              <a:defRPr/>
            </a:pPr>
            <a:r>
              <a:rPr lang="en-US" sz="1800">
                <a:solidFill>
                  <a:srgbClr val="CC0000"/>
                </a:solidFill>
                <a:latin typeface="+mj-lt"/>
                <a:ea typeface="+mn-ea"/>
              </a:rPr>
              <a:t>and enter battery at (</a:t>
            </a:r>
            <a:r>
              <a:rPr lang="en-US" sz="1800" b="1">
                <a:solidFill>
                  <a:srgbClr val="CC0000"/>
                </a:solidFill>
                <a:latin typeface="+mj-lt"/>
                <a:ea typeface="+mn-ea"/>
              </a:rPr>
              <a:t>-</a:t>
            </a:r>
            <a:r>
              <a:rPr lang="en-US" sz="1800">
                <a:solidFill>
                  <a:srgbClr val="CC0000"/>
                </a:solidFill>
                <a:latin typeface="+mj-lt"/>
                <a:ea typeface="+mn-ea"/>
              </a:rPr>
              <a:t>) terminal </a:t>
            </a:r>
          </a:p>
        </p:txBody>
      </p:sp>
      <p:sp>
        <p:nvSpPr>
          <p:cNvPr id="84" name="TextBox 83"/>
          <p:cNvSpPr txBox="1"/>
          <p:nvPr/>
        </p:nvSpPr>
        <p:spPr>
          <a:xfrm>
            <a:off x="4114800" y="4154488"/>
            <a:ext cx="2620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u="sng">
                <a:solidFill>
                  <a:srgbClr val="CC0000"/>
                </a:solidFill>
                <a:latin typeface="+mj-lt"/>
                <a:ea typeface="+mn-ea"/>
              </a:rPr>
              <a:t>Conventional Current:  </a:t>
            </a:r>
          </a:p>
        </p:txBody>
      </p:sp>
      <p:grpSp>
        <p:nvGrpSpPr>
          <p:cNvPr id="29711" name="Group 85"/>
          <p:cNvGrpSpPr>
            <a:grpSpLocks/>
          </p:cNvGrpSpPr>
          <p:nvPr/>
        </p:nvGrpSpPr>
        <p:grpSpPr bwMode="auto">
          <a:xfrm>
            <a:off x="2108200" y="855663"/>
            <a:ext cx="457200" cy="403225"/>
            <a:chOff x="6096000" y="1811863"/>
            <a:chExt cx="457200" cy="403693"/>
          </a:xfrm>
        </p:grpSpPr>
        <p:sp>
          <p:nvSpPr>
            <p:cNvPr id="87" name="Oval 86"/>
            <p:cNvSpPr>
              <a:spLocks noChangeAspect="1"/>
            </p:cNvSpPr>
            <p:nvPr/>
          </p:nvSpPr>
          <p:spPr>
            <a:xfrm>
              <a:off x="6226175" y="2023245"/>
              <a:ext cx="192088"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8" name="TextBox 87"/>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sp>
        <p:nvSpPr>
          <p:cNvPr id="3" name="Slide Number Placeholder 2"/>
          <p:cNvSpPr>
            <a:spLocks noGrp="1"/>
          </p:cNvSpPr>
          <p:nvPr>
            <p:ph type="sldNum" sz="quarter" idx="12"/>
          </p:nvPr>
        </p:nvSpPr>
        <p:spPr/>
        <p:txBody>
          <a:bodyPr/>
          <a:lstStyle/>
          <a:p>
            <a:fld id="{2858E68F-B664-4D35-9E52-AE10185477E6}" type="slidenum">
              <a:rPr lang="en-US" altLang="en-US" smtClean="0"/>
              <a:pPr/>
              <a:t>8</a:t>
            </a:fld>
            <a:endParaRPr lang="en-US" altLang="en-US"/>
          </a:p>
        </p:txBody>
      </p:sp>
    </p:spTree>
    <p:extLst>
      <p:ext uri="{BB962C8B-B14F-4D97-AF65-F5344CB8AC3E}">
        <p14:creationId xmlns:p14="http://schemas.microsoft.com/office/powerpoint/2010/main" val="3092666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81000" y="0"/>
            <a:ext cx="9982200" cy="914400"/>
          </a:xfrm>
        </p:spPr>
        <p:txBody>
          <a:bodyPr/>
          <a:lstStyle/>
          <a:p>
            <a:r>
              <a:rPr lang="en-US" altLang="en-US" sz="3400" smtClean="0"/>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0723"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075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30758"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9" name="Group 57"/>
            <p:cNvGrpSpPr>
              <a:grpSpLocks/>
            </p:cNvGrpSpPr>
            <p:nvPr/>
          </p:nvGrpSpPr>
          <p:grpSpPr bwMode="auto">
            <a:xfrm>
              <a:off x="838197" y="4106333"/>
              <a:ext cx="1227667" cy="2353733"/>
              <a:chOff x="838197" y="4106333"/>
              <a:chExt cx="1227667" cy="2353733"/>
            </a:xfrm>
          </p:grpSpPr>
          <p:grpSp>
            <p:nvGrpSpPr>
              <p:cNvPr id="30769"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70"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86854"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3039"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71"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86935" y="431922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72"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0760"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0761"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0762"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grpSp>
        <p:nvGrpSpPr>
          <p:cNvPr id="30724" name="Group 71"/>
          <p:cNvGrpSpPr>
            <a:grpSpLocks/>
          </p:cNvGrpSpPr>
          <p:nvPr/>
        </p:nvGrpSpPr>
        <p:grpSpPr bwMode="auto">
          <a:xfrm>
            <a:off x="2100263" y="863600"/>
            <a:ext cx="457200" cy="403225"/>
            <a:chOff x="6096000" y="1811863"/>
            <a:chExt cx="457200" cy="403693"/>
          </a:xfrm>
        </p:grpSpPr>
        <p:sp>
          <p:nvSpPr>
            <p:cNvPr id="73" name="Oval 72"/>
            <p:cNvSpPr>
              <a:spLocks noChangeAspect="1"/>
            </p:cNvSpPr>
            <p:nvPr/>
          </p:nvSpPr>
          <p:spPr>
            <a:xfrm>
              <a:off x="6226175" y="2023246"/>
              <a:ext cx="192087" cy="192310"/>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TextBox 73"/>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0725" name="Group 77"/>
          <p:cNvGrpSpPr>
            <a:grpSpLocks/>
          </p:cNvGrpSpPr>
          <p:nvPr/>
        </p:nvGrpSpPr>
        <p:grpSpPr bwMode="auto">
          <a:xfrm>
            <a:off x="152400" y="1092200"/>
            <a:ext cx="3367088" cy="2376488"/>
            <a:chOff x="152400" y="1092201"/>
            <a:chExt cx="3366713" cy="2376418"/>
          </a:xfrm>
        </p:grpSpPr>
        <p:sp>
          <p:nvSpPr>
            <p:cNvPr id="15" name="Rectangle 14"/>
            <p:cNvSpPr/>
            <p:nvPr/>
          </p:nvSpPr>
          <p:spPr>
            <a:xfrm>
              <a:off x="914315" y="1168399"/>
              <a:ext cx="2209554" cy="220973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073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3847" y="1904977"/>
              <a:ext cx="914298" cy="91437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0733"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1733"/>
              <a:ext cx="775913" cy="142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4" name="Group 56"/>
            <p:cNvGrpSpPr>
              <a:grpSpLocks/>
            </p:cNvGrpSpPr>
            <p:nvPr/>
          </p:nvGrpSpPr>
          <p:grpSpPr bwMode="auto">
            <a:xfrm>
              <a:off x="694266" y="2556927"/>
              <a:ext cx="457200" cy="403693"/>
              <a:chOff x="6096000" y="1811863"/>
              <a:chExt cx="457200" cy="403693"/>
            </a:xfrm>
          </p:grpSpPr>
          <p:sp>
            <p:nvSpPr>
              <p:cNvPr id="48" name="Oval 47"/>
              <p:cNvSpPr>
                <a:spLocks noChangeAspect="1"/>
              </p:cNvSpPr>
              <p:nvPr/>
            </p:nvSpPr>
            <p:spPr>
              <a:xfrm>
                <a:off x="6225573" y="2023488"/>
                <a:ext cx="192066"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6095412" y="1812357"/>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0735" name="Group 58"/>
            <p:cNvGrpSpPr>
              <a:grpSpLocks/>
            </p:cNvGrpSpPr>
            <p:nvPr/>
          </p:nvGrpSpPr>
          <p:grpSpPr bwMode="auto">
            <a:xfrm flipV="1">
              <a:off x="838200" y="1092201"/>
              <a:ext cx="1227667" cy="2353733"/>
              <a:chOff x="838197" y="4106333"/>
              <a:chExt cx="1227667" cy="2353733"/>
            </a:xfrm>
          </p:grpSpPr>
          <p:grpSp>
            <p:nvGrpSpPr>
              <p:cNvPr id="30739"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019"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210"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40"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799646" y="4318733"/>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8544" y="4306034"/>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41"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12812"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9010"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42"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191"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82"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0736" name="Group 74"/>
            <p:cNvGrpSpPr>
              <a:grpSpLocks/>
            </p:cNvGrpSpPr>
            <p:nvPr/>
          </p:nvGrpSpPr>
          <p:grpSpPr bwMode="auto">
            <a:xfrm>
              <a:off x="1422399" y="3064926"/>
              <a:ext cx="457200" cy="403693"/>
              <a:chOff x="6096000" y="1811863"/>
              <a:chExt cx="457200" cy="403693"/>
            </a:xfrm>
          </p:grpSpPr>
          <p:sp>
            <p:nvSpPr>
              <p:cNvPr id="76" name="Oval 75"/>
              <p:cNvSpPr>
                <a:spLocks noChangeAspect="1"/>
              </p:cNvSpPr>
              <p:nvPr/>
            </p:nvSpPr>
            <p:spPr>
              <a:xfrm>
                <a:off x="6226020" y="2023474"/>
                <a:ext cx="192067"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7" name="TextBox 76"/>
              <p:cNvSpPr txBox="1"/>
              <p:nvPr/>
            </p:nvSpPr>
            <p:spPr>
              <a:xfrm>
                <a:off x="6095860" y="1812343"/>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pic>
        <p:nvPicPr>
          <p:cNvPr id="30726" name="Picture 6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4338" y="2057400"/>
            <a:ext cx="2838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a:xfrm>
            <a:off x="4529138" y="6553200"/>
            <a:ext cx="4699000" cy="4826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1400" dirty="0">
                <a:latin typeface="+mj-lt"/>
                <a:ea typeface="+mn-ea"/>
              </a:rPr>
              <a:t>http://blog.marshotelonline.com/2012/01/08/if-grounded/</a:t>
            </a:r>
          </a:p>
        </p:txBody>
      </p:sp>
      <p:sp>
        <p:nvSpPr>
          <p:cNvPr id="72" name="Oval Callout 71"/>
          <p:cNvSpPr>
            <a:spLocks noChangeArrowheads="1"/>
          </p:cNvSpPr>
          <p:nvPr/>
        </p:nvSpPr>
        <p:spPr bwMode="auto">
          <a:xfrm>
            <a:off x="3810000" y="1828800"/>
            <a:ext cx="1752600" cy="1041400"/>
          </a:xfrm>
          <a:prstGeom prst="wedgeEllipseCallout">
            <a:avLst>
              <a:gd name="adj1" fmla="val 71463"/>
              <a:gd name="adj2" fmla="val 42315"/>
            </a:avLst>
          </a:prstGeom>
          <a:solidFill>
            <a:schemeClr val="bg1"/>
          </a:solidFill>
          <a:ln w="28575">
            <a:solidFill>
              <a:srgbClr val="0033CC"/>
            </a:solidFill>
            <a:round/>
            <a:headEnd/>
            <a:tailEnd/>
          </a:ln>
          <a:effectLst>
            <a:outerShdw blurRad="40000" dist="23000" dir="5400000" rotWithShape="0">
              <a:srgbClr val="808080">
                <a:alpha val="34999"/>
              </a:srgbClr>
            </a:outerShdw>
          </a:effectLst>
        </p:spPr>
        <p:txBody>
          <a:bodyPr anchor="ctr"/>
          <a:lstStyle/>
          <a:p>
            <a:pPr algn="ctr">
              <a:defRPr/>
            </a:pPr>
            <a:r>
              <a:rPr lang="en-US">
                <a:solidFill>
                  <a:srgbClr val="0033CC"/>
                </a:solidFill>
                <a:latin typeface="+mj-lt"/>
                <a:ea typeface="+mn-ea"/>
              </a:rPr>
              <a:t>Sorry!</a:t>
            </a:r>
          </a:p>
        </p:txBody>
      </p:sp>
      <p:sp>
        <p:nvSpPr>
          <p:cNvPr id="78" name="TextBox 77"/>
          <p:cNvSpPr txBox="1"/>
          <p:nvPr/>
        </p:nvSpPr>
        <p:spPr>
          <a:xfrm>
            <a:off x="3505200" y="1133475"/>
            <a:ext cx="5210175" cy="6477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Why the difference?   Benjamin Franklin guessed</a:t>
            </a:r>
          </a:p>
          <a:p>
            <a:pPr indent="228600">
              <a:defRPr/>
            </a:pPr>
            <a:r>
              <a:rPr lang="en-US" sz="1800">
                <a:solidFill>
                  <a:srgbClr val="CC0000"/>
                </a:solidFill>
                <a:latin typeface="+mj-lt"/>
                <a:ea typeface="+mn-ea"/>
              </a:rPr>
              <a:t>that current is carried by positive charges.  </a:t>
            </a:r>
          </a:p>
        </p:txBody>
      </p:sp>
      <p:sp>
        <p:nvSpPr>
          <p:cNvPr id="3" name="Slide Number Placeholder 2"/>
          <p:cNvSpPr>
            <a:spLocks noGrp="1"/>
          </p:cNvSpPr>
          <p:nvPr>
            <p:ph type="sldNum" sz="quarter" idx="12"/>
          </p:nvPr>
        </p:nvSpPr>
        <p:spPr/>
        <p:txBody>
          <a:bodyPr/>
          <a:lstStyle/>
          <a:p>
            <a:fld id="{2858E68F-B664-4D35-9E52-AE10185477E6}" type="slidenum">
              <a:rPr lang="en-US" altLang="en-US" smtClean="0"/>
              <a:pPr/>
              <a:t>9</a:t>
            </a:fld>
            <a:endParaRPr lang="en-US" altLang="en-US"/>
          </a:p>
        </p:txBody>
      </p:sp>
      <p:pic>
        <p:nvPicPr>
          <p:cNvPr id="76802" name="Picture 2" descr="Benjamin Franklin by Joseph Duplessis 177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9820" y="3207117"/>
            <a:ext cx="1659106" cy="202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400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28575" cap="flat" cmpd="sng" algn="ctr">
          <a:solidFill>
            <a:srgbClr val="0033CC"/>
          </a:solidFill>
          <a:prstDash val="solid"/>
          <a:round/>
          <a:headEnd type="none" w="med" len="med"/>
          <a:tailEnd type="arrow" w="med" len="med"/>
        </a:ln>
        <a:effectLst/>
      </a:spPr>
      <a:bodyPr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1800">
            <a:solidFill>
              <a:srgbClr val="CC000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6480</TotalTime>
  <Words>2328</Words>
  <Application>Microsoft Office PowerPoint</Application>
  <PresentationFormat>On-screen Show (4:3)</PresentationFormat>
  <Paragraphs>540</Paragraphs>
  <Slides>55</Slides>
  <Notes>37</Notes>
  <HiddenSlides>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70" baseType="lpstr">
      <vt:lpstr>MS PGothic</vt:lpstr>
      <vt:lpstr>MS PGothic</vt:lpstr>
      <vt:lpstr>Zapf Dingbats</vt:lpstr>
      <vt:lpstr>ヒラギノ角ゴ Pro W3</vt:lpstr>
      <vt:lpstr>Arial</vt:lpstr>
      <vt:lpstr>Arial Black</vt:lpstr>
      <vt:lpstr>Comic Sans MS</vt:lpstr>
      <vt:lpstr>Helvetica</vt:lpstr>
      <vt:lpstr>Symbol</vt:lpstr>
      <vt:lpstr>Times</vt:lpstr>
      <vt:lpstr>Times New Roman</vt:lpstr>
      <vt:lpstr>Wingdings</vt:lpstr>
      <vt:lpstr>Default Design</vt:lpstr>
      <vt:lpstr>Equation</vt:lpstr>
      <vt:lpstr>Document</vt:lpstr>
      <vt:lpstr>Biot-Savart Law</vt:lpstr>
      <vt:lpstr>Right-Hand Rule</vt:lpstr>
      <vt:lpstr>Alternatives to the Right-Hand Rule</vt:lpstr>
      <vt:lpstr>Cross Product:  Here's the Math</vt:lpstr>
      <vt:lpstr>Cross Product:  Here's the Math</vt:lpstr>
      <vt:lpstr>Cross Product:  Here's the Math</vt:lpstr>
      <vt:lpstr>iClicker Question</vt:lpstr>
      <vt:lpstr>Conventional Current and Electron Current</vt:lpstr>
      <vt:lpstr>Conventional Current and Electron Current</vt:lpstr>
      <vt:lpstr>PowerPoint Presentation</vt:lpstr>
      <vt:lpstr>Conventional Current and Electron Current</vt:lpstr>
      <vt:lpstr>Conventional Current and Electron Current</vt:lpstr>
      <vt:lpstr>Calculating Electron Current</vt:lpstr>
      <vt:lpstr>Calculating Electron Current</vt:lpstr>
      <vt:lpstr>Calculating Electron Current</vt:lpstr>
      <vt:lpstr>iClicker Question</vt:lpstr>
      <vt:lpstr>Biot-Savart Law</vt:lpstr>
      <vt:lpstr>GOAL:  Show </vt:lpstr>
      <vt:lpstr>GOAL:  Show </vt:lpstr>
      <vt:lpstr>Biot-Savart Law</vt:lpstr>
      <vt:lpstr>iClicker Question</vt:lpstr>
      <vt:lpstr>iClicker Question</vt:lpstr>
      <vt:lpstr>Frame of Reference</vt:lpstr>
      <vt:lpstr>Problem #2:  Retardation</vt:lpstr>
      <vt:lpstr>Magnetic Field of a Straight Wire</vt:lpstr>
      <vt:lpstr>Magnetic Field of a Straight Wire</vt:lpstr>
      <vt:lpstr>Very Close to the Wire</vt:lpstr>
      <vt:lpstr>B along Axis of Circular Loop of Wire </vt:lpstr>
      <vt:lpstr>B along Axis of Circular Loop of Wire </vt:lpstr>
      <vt:lpstr>B along Axis of Circular Loop of Wire </vt:lpstr>
      <vt:lpstr>B along Axis of Circular Loop of Wire </vt:lpstr>
      <vt:lpstr>B along Axis of Circular Loop of Wire </vt:lpstr>
      <vt:lpstr>Electric and Magnetic Dipole Moments</vt:lpstr>
      <vt:lpstr>Magnetic field of a solenoid</vt:lpstr>
      <vt:lpstr>Magnetic field of a solenoid (continued)</vt:lpstr>
      <vt:lpstr>Solenoid’s B field synopsis</vt:lpstr>
      <vt:lpstr>RHIC STAR Experiment</vt:lpstr>
      <vt:lpstr>PowerPoint Presentation</vt:lpstr>
      <vt:lpstr>Atomic Structure of Magnets</vt:lpstr>
      <vt:lpstr>Atomic Structure of Magnets</vt:lpstr>
      <vt:lpstr>Atomic Structure of Magnets</vt:lpstr>
      <vt:lpstr>Quantum Magnetism</vt:lpstr>
      <vt:lpstr>Quantum Magnetism</vt:lpstr>
      <vt:lpstr>Quantum Magnetism</vt:lpstr>
      <vt:lpstr>Refrigerator Magnets</vt:lpstr>
      <vt:lpstr>iClicker Question</vt:lpstr>
      <vt:lpstr>backup</vt:lpstr>
      <vt:lpstr>Magnetic Dipole Moment</vt:lpstr>
      <vt:lpstr>More for Today</vt:lpstr>
      <vt:lpstr>Key Ideas in Chapter 19: Electric Circuits </vt:lpstr>
      <vt:lpstr>PowerPoint Presentation</vt:lpstr>
      <vt:lpstr>PowerPoint Presentation</vt:lpstr>
      <vt:lpstr>PowerPoint Presentation</vt:lpstr>
      <vt:lpstr>Which of the two circuits shown will cause the light bulb to light?</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705</cp:revision>
  <cp:lastPrinted>2012-10-01T03:56:20Z</cp:lastPrinted>
  <dcterms:created xsi:type="dcterms:W3CDTF">2012-10-03T13:00:38Z</dcterms:created>
  <dcterms:modified xsi:type="dcterms:W3CDTF">2018-02-23T17:18:15Z</dcterms:modified>
</cp:coreProperties>
</file>