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361" r:id="rId2"/>
    <p:sldId id="419" r:id="rId3"/>
    <p:sldId id="418" r:id="rId4"/>
    <p:sldId id="401" r:id="rId5"/>
    <p:sldId id="414" r:id="rId6"/>
    <p:sldId id="416" r:id="rId7"/>
    <p:sldId id="398" r:id="rId8"/>
    <p:sldId id="399" r:id="rId9"/>
    <p:sldId id="420" r:id="rId10"/>
    <p:sldId id="400" r:id="rId11"/>
    <p:sldId id="402" r:id="rId12"/>
    <p:sldId id="403" r:id="rId13"/>
    <p:sldId id="404" r:id="rId14"/>
    <p:sldId id="405" r:id="rId15"/>
    <p:sldId id="391" r:id="rId16"/>
    <p:sldId id="406" r:id="rId17"/>
    <p:sldId id="407" r:id="rId18"/>
    <p:sldId id="408" r:id="rId19"/>
    <p:sldId id="410" r:id="rId20"/>
    <p:sldId id="411" r:id="rId21"/>
    <p:sldId id="412" r:id="rId22"/>
    <p:sldId id="396" r:id="rId23"/>
    <p:sldId id="395" r:id="rId24"/>
    <p:sldId id="394" r:id="rId25"/>
    <p:sldId id="392" r:id="rId26"/>
    <p:sldId id="413" r:id="rId27"/>
    <p:sldId id="362" r:id="rId28"/>
    <p:sldId id="366" r:id="rId29"/>
    <p:sldId id="367" r:id="rId30"/>
    <p:sldId id="371" r:id="rId31"/>
    <p:sldId id="365" r:id="rId32"/>
    <p:sldId id="369" r:id="rId33"/>
    <p:sldId id="370" r:id="rId34"/>
    <p:sldId id="393" r:id="rId35"/>
    <p:sldId id="379" r:id="rId36"/>
    <p:sldId id="380" r:id="rId37"/>
    <p:sldId id="381" r:id="rId38"/>
    <p:sldId id="383" r:id="rId39"/>
    <p:sldId id="372" r:id="rId40"/>
    <p:sldId id="397" r:id="rId41"/>
    <p:sldId id="373" r:id="rId42"/>
    <p:sldId id="374" r:id="rId43"/>
    <p:sldId id="382" r:id="rId44"/>
    <p:sldId id="384" r:id="rId45"/>
    <p:sldId id="385" r:id="rId46"/>
    <p:sldId id="386" r:id="rId47"/>
    <p:sldId id="387" r:id="rId48"/>
    <p:sldId id="388" r:id="rId49"/>
    <p:sldId id="389" r:id="rId50"/>
    <p:sldId id="390" r:id="rId5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032">
          <p15:clr>
            <a:srgbClr val="A4A3A4"/>
          </p15:clr>
        </p15:guide>
        <p15:guide id="2" pos="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FCB3"/>
    <a:srgbClr val="0033CC"/>
    <a:srgbClr val="CC0000"/>
    <a:srgbClr val="F6F63F"/>
    <a:srgbClr val="D3ED18"/>
    <a:srgbClr val="00D3AD"/>
    <a:srgbClr val="9D6E03"/>
    <a:srgbClr val="FFB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63" autoAdjust="0"/>
  </p:normalViewPr>
  <p:slideViewPr>
    <p:cSldViewPr>
      <p:cViewPr varScale="1">
        <p:scale>
          <a:sx n="50" d="100"/>
          <a:sy n="50" d="100"/>
        </p:scale>
        <p:origin x="1470" y="66"/>
      </p:cViewPr>
      <p:guideLst>
        <p:guide orient="horz" pos="2032"/>
        <p:guide pos="160"/>
      </p:guideLst>
    </p:cSldViewPr>
  </p:slideViewPr>
  <p:outlineViewPr>
    <p:cViewPr>
      <p:scale>
        <a:sx n="33" d="100"/>
        <a:sy n="33" d="100"/>
      </p:scale>
      <p:origin x="0" y="0"/>
    </p:cViewPr>
    <p:sldLst>
      <p:sld r:id="rId1" collapse="1"/>
    </p:sldLst>
  </p:outlineViewPr>
  <p:notesTextViewPr>
    <p:cViewPr>
      <p:scale>
        <a:sx n="200" d="100"/>
        <a:sy n="200" d="100"/>
      </p:scale>
      <p:origin x="0" y="0"/>
    </p:cViewPr>
  </p:notesTextViewPr>
  <p:sorterViewPr>
    <p:cViewPr>
      <p:scale>
        <a:sx n="250" d="100"/>
        <a:sy n="2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 Id="rId4"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image" Target="../media/image1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043826D-BDD4-420A-9AFC-FAC93ED93089}" type="slidenum">
              <a:rPr lang="en-US" altLang="en-US"/>
              <a:pPr/>
              <a:t>‹#›</a:t>
            </a:fld>
            <a:endParaRPr lang="en-US" altLang="en-US"/>
          </a:p>
        </p:txBody>
      </p:sp>
    </p:spTree>
    <p:extLst>
      <p:ext uri="{BB962C8B-B14F-4D97-AF65-F5344CB8AC3E}">
        <p14:creationId xmlns:p14="http://schemas.microsoft.com/office/powerpoint/2010/main" val="114824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5BE5E17-8DCA-4AA9-BC9F-CB70D102A79C}" type="slidenum">
              <a:rPr lang="en-US" altLang="en-US"/>
              <a:pPr/>
              <a:t>‹#›</a:t>
            </a:fld>
            <a:endParaRPr lang="en-US" altLang="en-US"/>
          </a:p>
        </p:txBody>
      </p:sp>
    </p:spTree>
    <p:extLst>
      <p:ext uri="{BB962C8B-B14F-4D97-AF65-F5344CB8AC3E}">
        <p14:creationId xmlns:p14="http://schemas.microsoft.com/office/powerpoint/2010/main" val="4197891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00" charset="0"/>
        <a:ea typeface="MS PGothic" pitchFamily="34"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hysics.hallym.ac.kr/reference/physicist/jpeg/Biot.jpeg" TargetMode="External"/><Relationship Id="rId7" Type="http://schemas.openxmlformats.org/officeDocument/2006/relationships/hyperlink" Target="http://physics.hallym.ac.kr/reference/physicist/Ampere.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physics.hallym.ac.kr/reference/physicist/Biot.html" TargetMode="External"/><Relationship Id="rId5" Type="http://schemas.openxmlformats.org/officeDocument/2006/relationships/hyperlink" Target="http://physics.hallym.ac.kr/reference/physicist/Savart.html#Savart" TargetMode="External"/><Relationship Id="rId4" Type="http://schemas.openxmlformats.org/officeDocument/2006/relationships/hyperlink" Target="http://physics.hallym.ac.kr/reference/physicist/An.html#Arag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F6087-2CC5-48A1-BB0E-7135919B33F2}" type="slidenum">
              <a:rPr lang="en-US"/>
              <a:pPr/>
              <a:t>2</a:t>
            </a:fld>
            <a:endParaRPr lang="en-US"/>
          </a:p>
        </p:txBody>
      </p:sp>
      <p:sp>
        <p:nvSpPr>
          <p:cNvPr id="1875970" name="Rectangle 2"/>
          <p:cNvSpPr>
            <a:spLocks noGrp="1" noRot="1" noChangeAspect="1" noChangeArrowheads="1" noTextEdit="1"/>
          </p:cNvSpPr>
          <p:nvPr>
            <p:ph type="sldImg"/>
          </p:nvPr>
        </p:nvSpPr>
        <p:spPr>
          <a:ln/>
        </p:spPr>
      </p:sp>
      <p:sp>
        <p:nvSpPr>
          <p:cNvPr id="1875971" name="Rectangle 3"/>
          <p:cNvSpPr>
            <a:spLocks noGrp="1" noChangeArrowheads="1"/>
          </p:cNvSpPr>
          <p:nvPr>
            <p:ph type="body" idx="1"/>
          </p:nvPr>
        </p:nvSpPr>
        <p:spPr/>
        <p:txBody>
          <a:bodyPr/>
          <a:lstStyle/>
          <a:p>
            <a:r>
              <a:rPr lang="en-US" dirty="0" smtClean="0"/>
              <a:t>Demo: all different kind of magnet</a:t>
            </a:r>
            <a:endParaRPr lang="en-US" dirty="0"/>
          </a:p>
        </p:txBody>
      </p:sp>
    </p:spTree>
    <p:extLst>
      <p:ext uri="{BB962C8B-B14F-4D97-AF65-F5344CB8AC3E}">
        <p14:creationId xmlns:p14="http://schemas.microsoft.com/office/powerpoint/2010/main" val="1710760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261E608-5763-45BA-AFE5-4AF3099B6A0C}" type="slidenum">
              <a:rPr lang="en-US" altLang="en-US" sz="1300"/>
              <a:pPr eaLnBrk="1" hangingPunct="1"/>
              <a:t>16</a:t>
            </a:fld>
            <a:endParaRPr lang="en-US" altLang="en-US" sz="13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278462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F10B70F-A0F0-4CAE-8405-D79B5380053B}" type="slidenum">
              <a:rPr lang="en-US" altLang="en-US" sz="1300"/>
              <a:pPr eaLnBrk="1" hangingPunct="1"/>
              <a:t>17</a:t>
            </a:fld>
            <a:endParaRPr lang="en-US" altLang="en-US"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2568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9504CD3-60D3-4FD7-917E-F9E445005835}" type="slidenum">
              <a:rPr lang="en-US" altLang="en-US" sz="1300"/>
              <a:pPr eaLnBrk="1" hangingPunct="1"/>
              <a:t>18</a:t>
            </a:fld>
            <a:endParaRPr lang="en-US" alt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49109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3D8ED4-8432-49CC-9CA3-6D07E5BA3DA7}" type="slidenum">
              <a:rPr lang="en-US" altLang="en-US" sz="1300"/>
              <a:pPr eaLnBrk="1" hangingPunct="1"/>
              <a:t>19</a:t>
            </a:fld>
            <a:endParaRPr lang="en-US" altLang="en-US" sz="13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00734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AAB9DDF-8467-411E-AD0E-AB96D10B8F42}" type="slidenum">
              <a:rPr lang="en-US" altLang="en-US" sz="1300"/>
              <a:pPr eaLnBrk="1" hangingPunct="1"/>
              <a:t>20</a:t>
            </a:fld>
            <a:endParaRPr lang="en-US" altLang="en-US" sz="13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91533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3435F1C-521C-4870-9D95-CF360EF4C1FA}" type="slidenum">
              <a:rPr lang="en-US" altLang="en-US" sz="1300"/>
              <a:pPr eaLnBrk="1" hangingPunct="1"/>
              <a:t>21</a:t>
            </a:fld>
            <a:endParaRPr lang="en-US" altLang="en-US" sz="13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79589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E55C3932-F70F-4711-B80B-50F3F7D4F334}" type="slidenum">
              <a:rPr lang="en-US" altLang="en-US" sz="1300"/>
              <a:pPr eaLnBrk="1" hangingPunct="1"/>
              <a:t>22</a:t>
            </a:fld>
            <a:endParaRPr lang="en-US" altLang="en-US" sz="1300"/>
          </a:p>
        </p:txBody>
      </p:sp>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366126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F678768-4868-40B5-8E82-F59AB59AD1E2}" type="slidenum">
              <a:rPr lang="en-US" altLang="en-US" sz="1300"/>
              <a:pPr eaLnBrk="1" hangingPunct="1"/>
              <a:t>23</a:t>
            </a:fld>
            <a:endParaRPr lang="en-US" altLang="en-US"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a:t>
            </a:r>
          </a:p>
        </p:txBody>
      </p:sp>
    </p:spTree>
    <p:extLst>
      <p:ext uri="{BB962C8B-B14F-4D97-AF65-F5344CB8AC3E}">
        <p14:creationId xmlns:p14="http://schemas.microsoft.com/office/powerpoint/2010/main" val="245100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7A2EC9B0-8C67-462A-BA0B-BBB9469C1EB7}" type="slidenum">
              <a:rPr lang="en-US" altLang="en-US" sz="1300"/>
              <a:pPr eaLnBrk="1" hangingPunct="1"/>
              <a:t>24</a:t>
            </a:fld>
            <a:endParaRPr lang="en-US" altLang="en-US" sz="1300"/>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55491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E486E1F9-8926-44AF-A2E6-6B62F42E8806}" type="slidenum">
              <a:rPr lang="en-US" altLang="en-US" sz="1300"/>
              <a:pPr eaLnBrk="1" hangingPunct="1"/>
              <a:t>25</a:t>
            </a:fld>
            <a:endParaRPr lang="en-US" altLang="en-US" sz="13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B</a:t>
            </a:r>
          </a:p>
        </p:txBody>
      </p:sp>
    </p:spTree>
    <p:extLst>
      <p:ext uri="{BB962C8B-B14F-4D97-AF65-F5344CB8AC3E}">
        <p14:creationId xmlns:p14="http://schemas.microsoft.com/office/powerpoint/2010/main" val="64885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69F9E-C344-4FE9-B2DE-0F55E4670EF7}" type="slidenum">
              <a:rPr lang="en-US"/>
              <a:pPr/>
              <a:t>3</a:t>
            </a:fld>
            <a:endParaRPr lang="en-US"/>
          </a:p>
        </p:txBody>
      </p:sp>
      <p:sp>
        <p:nvSpPr>
          <p:cNvPr id="1888258" name="Rectangle 2"/>
          <p:cNvSpPr>
            <a:spLocks noGrp="1" noRot="1" noChangeAspect="1" noChangeArrowheads="1" noTextEdit="1"/>
          </p:cNvSpPr>
          <p:nvPr>
            <p:ph type="sldImg"/>
          </p:nvPr>
        </p:nvSpPr>
        <p:spPr>
          <a:ln/>
        </p:spPr>
      </p:sp>
      <p:sp>
        <p:nvSpPr>
          <p:cNvPr id="188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1800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3259CE5F-2142-427D-B37A-0461BAC38369}" type="slidenum">
              <a:rPr lang="en-US" altLang="en-US" sz="1300"/>
              <a:pPr eaLnBrk="1" hangingPunct="1"/>
              <a:t>34</a:t>
            </a:fld>
            <a:endParaRPr lang="en-US" altLang="en-US" sz="1300"/>
          </a:p>
        </p:txBody>
      </p:sp>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066783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B1E37DB-9BC0-4833-A90C-DC72C2E5C233}" type="slidenum">
              <a:rPr lang="en-US" altLang="en-US" sz="1300"/>
              <a:pPr eaLnBrk="1" hangingPunct="1"/>
              <a:t>35</a:t>
            </a:fld>
            <a:endParaRPr lang="en-US" altLang="en-US" sz="13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172842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060F5BD-2239-4660-909E-2D88059A86B5}" type="slidenum">
              <a:rPr lang="en-US" altLang="en-US" sz="1300"/>
              <a:pPr eaLnBrk="1" hangingPunct="1"/>
              <a:t>36</a:t>
            </a:fld>
            <a:endParaRPr lang="en-US" altLang="en-US" sz="13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352164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A348193-DB6D-40F0-AA1E-A7E2EC97B22C}" type="slidenum">
              <a:rPr lang="en-US" altLang="en-US" sz="1300"/>
              <a:pPr eaLnBrk="1" hangingPunct="1"/>
              <a:t>37</a:t>
            </a:fld>
            <a:endParaRPr lang="en-US" altLang="en-US" sz="13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157344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FCCD9A0-A6D8-48A4-8DDA-F4DA25FDF570}" type="slidenum">
              <a:rPr lang="en-US" altLang="en-US" sz="1300"/>
              <a:pPr eaLnBrk="1" hangingPunct="1"/>
              <a:t>38</a:t>
            </a:fld>
            <a:endParaRPr lang="en-US" altLang="en-US"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63826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86EB24-BA1F-4E94-940E-C0A2E5E662EF}" type="slidenum">
              <a:rPr lang="en-US" altLang="en-US" sz="1300"/>
              <a:pPr eaLnBrk="1" hangingPunct="1"/>
              <a:t>39</a:t>
            </a:fld>
            <a:endParaRPr lang="en-US" altLang="en-US" sz="1300"/>
          </a:p>
        </p:txBody>
      </p:sp>
      <p:sp>
        <p:nvSpPr>
          <p:cNvPr id="48130" name="Rectangle 1026"/>
          <p:cNvSpPr>
            <a:spLocks noGrp="1" noRot="1" noChangeAspect="1" noChangeArrowheads="1"/>
          </p:cNvSpPr>
          <p:nvPr>
            <p:ph type="sldImg"/>
          </p:nvPr>
        </p:nvSpPr>
        <p:spPr>
          <a:solidFill>
            <a:srgbClr val="FFFFFF"/>
          </a:solidFill>
          <a:ln/>
        </p:spPr>
      </p:sp>
      <p:sp>
        <p:nvSpPr>
          <p:cNvPr id="481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112283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286EB24-BA1F-4E94-940E-C0A2E5E662EF}" type="slidenum">
              <a:rPr lang="en-US" altLang="en-US" sz="1300"/>
              <a:pPr eaLnBrk="1" hangingPunct="1"/>
              <a:t>40</a:t>
            </a:fld>
            <a:endParaRPr lang="en-US" altLang="en-US" sz="1300"/>
          </a:p>
        </p:txBody>
      </p:sp>
      <p:sp>
        <p:nvSpPr>
          <p:cNvPr id="48130" name="Rectangle 1026"/>
          <p:cNvSpPr>
            <a:spLocks noGrp="1" noRot="1" noChangeAspect="1" noChangeArrowheads="1"/>
          </p:cNvSpPr>
          <p:nvPr>
            <p:ph type="sldImg"/>
          </p:nvPr>
        </p:nvSpPr>
        <p:spPr>
          <a:solidFill>
            <a:srgbClr val="FFFFFF"/>
          </a:solidFill>
          <a:ln/>
        </p:spPr>
      </p:sp>
      <p:sp>
        <p:nvSpPr>
          <p:cNvPr id="48131"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5029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2B7C0B9-4D9A-4846-BE93-9866C9F477E5}" type="slidenum">
              <a:rPr lang="en-US" altLang="en-US" sz="1300"/>
              <a:pPr eaLnBrk="1" hangingPunct="1"/>
              <a:t>41</a:t>
            </a:fld>
            <a:endParaRPr lang="en-US" altLang="en-US" sz="1300"/>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226125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E073B4F-1E17-4BBD-B827-D6BA390EADF0}" type="slidenum">
              <a:rPr lang="en-US" altLang="en-US" sz="1300"/>
              <a:pPr eaLnBrk="1" hangingPunct="1"/>
              <a:t>42</a:t>
            </a:fld>
            <a:endParaRPr lang="en-US" altLang="en-US" sz="13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07015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52BF239-9D4A-493D-870C-C237E292C926}" type="slidenum">
              <a:rPr lang="en-US" altLang="en-US" sz="1300"/>
              <a:pPr eaLnBrk="1" hangingPunct="1"/>
              <a:t>4</a:t>
            </a:fld>
            <a:endParaRPr lang="en-US" altLang="en-US" sz="13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154976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DE9F7AC-A199-49BA-B6CF-A276D6DA27CA}" type="slidenum">
              <a:rPr lang="en-US" altLang="en-US" sz="1300"/>
              <a:pPr eaLnBrk="1" hangingPunct="1"/>
              <a:t>8</a:t>
            </a:fld>
            <a:endParaRPr lang="en-US" altLang="en-US" sz="13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itchFamily="18" charset="0"/>
              </a:rPr>
              <a:t>Charles Augustin de </a:t>
            </a:r>
            <a:r>
              <a:rPr lang="en-US" altLang="en-US"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346979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C30BEDF-AE58-4740-BEED-10995FDC4B14}" type="slidenum">
              <a:rPr lang="en-US" altLang="en-US" sz="1300"/>
              <a:pPr eaLnBrk="1" hangingPunct="1"/>
              <a:t>10</a:t>
            </a:fld>
            <a:endParaRPr lang="en-US" altLang="en-US" sz="13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73366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FA712B6-A262-42A5-9A2F-6C4821ACE3A6}" type="slidenum">
              <a:rPr lang="en-US" altLang="en-US" sz="1300"/>
              <a:pPr eaLnBrk="1" hangingPunct="1"/>
              <a:t>11</a:t>
            </a:fld>
            <a:endParaRPr lang="en-US" alt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rPr>
              <a:t>Charles Augustin de </a:t>
            </a:r>
            <a:r>
              <a:rPr lang="en-US" altLang="en-US" dirty="0" smtClean="0">
                <a:latin typeface="Times New Roman" pitchFamily="18" charset="0"/>
              </a:rPr>
              <a:t>Coulomb – French engineer and scientist. Created science of friction (first), after that stopped engineering and became involved full time in physics, in 1785-1791 published 7 papers on electricity and magnetism:</a:t>
            </a:r>
          </a:p>
          <a:p>
            <a:pPr eaLnBrk="1" hangingPunct="1"/>
            <a:r>
              <a:rPr lang="en-US" altLang="en-US" i="1" dirty="0" smtClean="0">
                <a:latin typeface="Times New Roman" pitchFamily="18" charset="0"/>
              </a:rPr>
              <a:t>... had obtained some remarkable results by using the torsion balance method: law of attraction and repulsion, the electric point charges, magnetic poles, distribution of electricity on the surface of charged bodies and others. The importance of Coulomb's law for the development of electromagnetism is examined and discussed.</a:t>
            </a:r>
            <a:r>
              <a:rPr lang="en-US" altLang="en-US" dirty="0" smtClean="0">
                <a:latin typeface="Times New Roman" pitchFamily="18" charset="0"/>
              </a:rPr>
              <a:t> In these he developed a theory of attraction and repulsion between bodies of the same and opposite electrical charge. He demonstrated an inverse square law for such forces and went on to examine perfect conductors and dielectrics. He suggested that there was no perfect dielectric, proposing that every substance has a limit above which it will conduct electricity. These fundamental papers put forward the case for action at a distance between electrical charges in a similar way as Newton's theory of gravitation was based on action at a distance between masses.</a:t>
            </a:r>
          </a:p>
        </p:txBody>
      </p:sp>
    </p:spTree>
    <p:extLst>
      <p:ext uri="{BB962C8B-B14F-4D97-AF65-F5344CB8AC3E}">
        <p14:creationId xmlns:p14="http://schemas.microsoft.com/office/powerpoint/2010/main" val="65930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38DA370-D5FB-4BF3-9E5B-DBEF0D0FEE48}" type="slidenum">
              <a:rPr lang="en-US" altLang="en-US" sz="1300"/>
              <a:pPr eaLnBrk="1" hangingPunct="1"/>
              <a:t>13</a:t>
            </a:fld>
            <a:endParaRPr lang="en-US" altLang="en-US"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Bend the straight</a:t>
            </a:r>
            <a:r>
              <a:rPr lang="en-US" altLang="en-US" baseline="0" dirty="0" smtClean="0">
                <a:latin typeface="Times New Roman" pitchFamily="18" charset="0"/>
              </a:rPr>
              <a:t> wire and form a dipole magnet. Inside the </a:t>
            </a:r>
            <a:r>
              <a:rPr lang="en-US" altLang="en-US" baseline="0" dirty="0" err="1" smtClean="0">
                <a:latin typeface="Times New Roman" pitchFamily="18" charset="0"/>
              </a:rPr>
              <a:t>loop</a:t>
            </a:r>
            <a:r>
              <a:rPr lang="en-US" altLang="en-US" baseline="0" dirty="0" err="1" smtClean="0">
                <a:latin typeface="Times New Roman" pitchFamily="18" charset="0"/>
                <a:sym typeface="Wingdings" panose="05000000000000000000" pitchFamily="2" charset="2"/>
              </a:rPr>
              <a:t>inside</a:t>
            </a:r>
            <a:r>
              <a:rPr lang="en-US" altLang="en-US" baseline="0" dirty="0" smtClean="0">
                <a:latin typeface="Times New Roman" pitchFamily="18" charset="0"/>
                <a:sym typeface="Wingdings" panose="05000000000000000000" pitchFamily="2" charset="2"/>
              </a:rPr>
              <a:t> bar magnet. Outside the </a:t>
            </a:r>
            <a:r>
              <a:rPr lang="en-US" altLang="en-US" baseline="0" dirty="0" err="1" smtClean="0">
                <a:latin typeface="Times New Roman" pitchFamily="18" charset="0"/>
                <a:sym typeface="Wingdings" panose="05000000000000000000" pitchFamily="2" charset="2"/>
              </a:rPr>
              <a:t>loopoutside</a:t>
            </a:r>
            <a:r>
              <a:rPr lang="en-US" altLang="en-US" baseline="0" dirty="0" smtClean="0">
                <a:latin typeface="Times New Roman" pitchFamily="18" charset="0"/>
                <a:sym typeface="Wingdings" panose="05000000000000000000" pitchFamily="2" charset="2"/>
              </a:rPr>
              <a:t> the bar magnet. </a:t>
            </a:r>
            <a:endParaRPr lang="en-US" altLang="en-US" dirty="0" smtClean="0">
              <a:latin typeface="Times New Roman" pitchFamily="18" charset="0"/>
            </a:endParaRPr>
          </a:p>
        </p:txBody>
      </p:sp>
    </p:spTree>
    <p:extLst>
      <p:ext uri="{BB962C8B-B14F-4D97-AF65-F5344CB8AC3E}">
        <p14:creationId xmlns:p14="http://schemas.microsoft.com/office/powerpoint/2010/main" val="408681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a:defRPr sz="2500" i="1">
                <a:solidFill>
                  <a:schemeClr val="tx1"/>
                </a:solidFill>
                <a:latin typeface="Times New Roman" pitchFamily="18" charset="0"/>
              </a:defRPr>
            </a:lvl1pPr>
            <a:lvl2pPr marL="785372" indent="-302066" defTabSz="985072">
              <a:defRPr sz="2500" i="1">
                <a:solidFill>
                  <a:schemeClr val="tx1"/>
                </a:solidFill>
                <a:latin typeface="Times New Roman" pitchFamily="18" charset="0"/>
              </a:defRPr>
            </a:lvl2pPr>
            <a:lvl3pPr marL="1208265" indent="-241653" defTabSz="985072">
              <a:defRPr sz="2500" i="1">
                <a:solidFill>
                  <a:schemeClr val="tx1"/>
                </a:solidFill>
                <a:latin typeface="Times New Roman" pitchFamily="18" charset="0"/>
              </a:defRPr>
            </a:lvl3pPr>
            <a:lvl4pPr marL="1691571" indent="-241653" defTabSz="985072">
              <a:defRPr sz="2500" i="1">
                <a:solidFill>
                  <a:schemeClr val="tx1"/>
                </a:solidFill>
                <a:latin typeface="Times New Roman" pitchFamily="18" charset="0"/>
              </a:defRPr>
            </a:lvl4pPr>
            <a:lvl5pPr marL="2174878" indent="-241653" defTabSz="985072">
              <a:defRPr sz="2500" i="1">
                <a:solidFill>
                  <a:schemeClr val="tx1"/>
                </a:solidFill>
                <a:latin typeface="Times New Roman" pitchFamily="18" charset="0"/>
              </a:defRPr>
            </a:lvl5pPr>
            <a:lvl6pPr marL="2658184" indent="-241653" defTabSz="985072" eaLnBrk="0" fontAlgn="base" hangingPunct="0">
              <a:spcBef>
                <a:spcPct val="0"/>
              </a:spcBef>
              <a:spcAft>
                <a:spcPct val="0"/>
              </a:spcAft>
              <a:defRPr sz="2500" i="1">
                <a:solidFill>
                  <a:schemeClr val="tx1"/>
                </a:solidFill>
                <a:latin typeface="Times New Roman" pitchFamily="18" charset="0"/>
              </a:defRPr>
            </a:lvl6pPr>
            <a:lvl7pPr marL="3141490" indent="-241653" defTabSz="985072" eaLnBrk="0" fontAlgn="base" hangingPunct="0">
              <a:spcBef>
                <a:spcPct val="0"/>
              </a:spcBef>
              <a:spcAft>
                <a:spcPct val="0"/>
              </a:spcAft>
              <a:defRPr sz="2500" i="1">
                <a:solidFill>
                  <a:schemeClr val="tx1"/>
                </a:solidFill>
                <a:latin typeface="Times New Roman" pitchFamily="18" charset="0"/>
              </a:defRPr>
            </a:lvl7pPr>
            <a:lvl8pPr marL="3624796" indent="-241653" defTabSz="985072" eaLnBrk="0" fontAlgn="base" hangingPunct="0">
              <a:spcBef>
                <a:spcPct val="0"/>
              </a:spcBef>
              <a:spcAft>
                <a:spcPct val="0"/>
              </a:spcAft>
              <a:defRPr sz="2500" i="1">
                <a:solidFill>
                  <a:schemeClr val="tx1"/>
                </a:solidFill>
                <a:latin typeface="Times New Roman" pitchFamily="18" charset="0"/>
              </a:defRPr>
            </a:lvl8pPr>
            <a:lvl9pPr marL="4108102" indent="-241653" defTabSz="985072" eaLnBrk="0" fontAlgn="base" hangingPunct="0">
              <a:spcBef>
                <a:spcPct val="0"/>
              </a:spcBef>
              <a:spcAft>
                <a:spcPct val="0"/>
              </a:spcAft>
              <a:defRPr sz="2500" i="1">
                <a:solidFill>
                  <a:schemeClr val="tx1"/>
                </a:solidFill>
                <a:latin typeface="Times New Roman" pitchFamily="18" charset="0"/>
              </a:defRPr>
            </a:lvl9pPr>
          </a:lstStyle>
          <a:p>
            <a:fld id="{8F706027-9AE4-4BE7-B50C-9AC6455F1B6F}" type="slidenum">
              <a:rPr lang="ja-JP" altLang="en-US" sz="1300" i="0"/>
              <a:pPr/>
              <a:t>14</a:t>
            </a:fld>
            <a:endParaRPr lang="en-US" altLang="ja-JP" sz="1300"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Break a </a:t>
            </a:r>
            <a:r>
              <a:rPr lang="en-US" smtClean="0"/>
              <a:t>bar magnet</a:t>
            </a:r>
            <a:r>
              <a:rPr lang="en-US" baseline="0" smtClean="0"/>
              <a:t> to demo</a:t>
            </a:r>
            <a:endParaRPr lang="en-US" dirty="0" smtClean="0"/>
          </a:p>
        </p:txBody>
      </p:sp>
    </p:spTree>
    <p:extLst>
      <p:ext uri="{BB962C8B-B14F-4D97-AF65-F5344CB8AC3E}">
        <p14:creationId xmlns:p14="http://schemas.microsoft.com/office/powerpoint/2010/main" val="157183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8C4EC925-BE15-4AF3-B41E-C7C30EFFA6B6}" type="slidenum">
              <a:rPr lang="en-US" altLang="en-US" sz="1300"/>
              <a:pPr eaLnBrk="1" hangingPunct="1"/>
              <a:t>15</a:t>
            </a:fld>
            <a:endParaRPr lang="en-US" altLang="en-US" sz="1300"/>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dirty="0" smtClean="0">
                <a:latin typeface="Times New Roman" pitchFamily="18" charset="0"/>
              </a:rPr>
              <a:t>Short:</a:t>
            </a:r>
          </a:p>
          <a:p>
            <a:pPr eaLnBrk="1" hangingPunct="1"/>
            <a:r>
              <a:rPr lang="en-US" altLang="en-US" b="1" dirty="0" err="1" smtClean="0">
                <a:latin typeface="Times New Roman" pitchFamily="18" charset="0"/>
              </a:rPr>
              <a:t>Biot&amp;Savart</a:t>
            </a:r>
            <a:r>
              <a:rPr lang="en-US" altLang="en-US" b="1" dirty="0" smtClean="0">
                <a:latin typeface="Times New Roman" pitchFamily="18" charset="0"/>
              </a:rPr>
              <a:t> – </a:t>
            </a:r>
            <a:r>
              <a:rPr lang="en-US" altLang="en-US" b="1" dirty="0" err="1" smtClean="0">
                <a:latin typeface="Times New Roman" pitchFamily="18" charset="0"/>
              </a:rPr>
              <a:t>french</a:t>
            </a:r>
            <a:r>
              <a:rPr lang="en-US" altLang="en-US" b="1" dirty="0" smtClean="0">
                <a:latin typeface="Times New Roman" pitchFamily="18" charset="0"/>
              </a:rPr>
              <a:t>. </a:t>
            </a:r>
            <a:r>
              <a:rPr lang="en-US" altLang="en-US" b="1" dirty="0" err="1" smtClean="0">
                <a:latin typeface="Times New Roman" pitchFamily="18" charset="0"/>
              </a:rPr>
              <a:t>Biot</a:t>
            </a:r>
            <a:r>
              <a:rPr lang="en-US" altLang="en-US" b="1" dirty="0" smtClean="0">
                <a:latin typeface="Times New Roman" pitchFamily="18" charset="0"/>
              </a:rPr>
              <a:t>: professor of math at age 23, three years later Prof. of math. physics. Interested in applied math primarily. Considered magnetic field as fundamental property. 1/r^2 dependence (not trivial – for wire will be 1/r)</a:t>
            </a:r>
          </a:p>
          <a:p>
            <a:pPr eaLnBrk="1" hangingPunct="1"/>
            <a:r>
              <a:rPr lang="en-US" altLang="en-US" b="1" dirty="0" smtClean="0">
                <a:latin typeface="Times New Roman" pitchFamily="18" charset="0"/>
              </a:rPr>
              <a:t>Tesla –</a:t>
            </a:r>
            <a:r>
              <a:rPr lang="en-US" altLang="en-US" b="1" dirty="0" err="1" smtClean="0">
                <a:latin typeface="Times New Roman" pitchFamily="18" charset="0"/>
              </a:rPr>
              <a:t>serbian-american</a:t>
            </a:r>
            <a:r>
              <a:rPr lang="en-US" altLang="en-US" b="1" dirty="0" smtClean="0">
                <a:latin typeface="Times New Roman" pitchFamily="18" charset="0"/>
              </a:rPr>
              <a:t> inventor. Discovered rotating magnetic field – basis for alternating machinery. Emigrated to US at age 28 and sold patents for alternating current generator, motor and transformer to </a:t>
            </a:r>
            <a:r>
              <a:rPr lang="en-US" altLang="en-US" dirty="0" smtClean="0">
                <a:latin typeface="Times New Roman" pitchFamily="18" charset="0"/>
              </a:rPr>
              <a:t>George Westinghouse. Later designed Tesla coil used in radio technology. high tension coils.</a:t>
            </a:r>
            <a:endParaRPr lang="en-US" altLang="en-US" b="1" dirty="0" smtClean="0">
              <a:latin typeface="Times New Roman" pitchFamily="18" charset="0"/>
            </a:endParaRPr>
          </a:p>
          <a:p>
            <a:pPr eaLnBrk="1" hangingPunct="1"/>
            <a:endParaRPr lang="en-US" altLang="en-US" b="1" dirty="0" smtClean="0">
              <a:latin typeface="Times New Roman" pitchFamily="18" charset="0"/>
            </a:endParaRPr>
          </a:p>
          <a:p>
            <a:pPr eaLnBrk="1" hangingPunct="1"/>
            <a:r>
              <a:rPr lang="en-US" altLang="en-US" b="1" dirty="0" err="1" smtClean="0">
                <a:latin typeface="Times New Roman" pitchFamily="18" charset="0"/>
              </a:rPr>
              <a:t>Biot</a:t>
            </a:r>
            <a:r>
              <a:rPr lang="en-US" altLang="en-US" b="1" dirty="0" smtClean="0">
                <a:latin typeface="Times New Roman" pitchFamily="18" charset="0"/>
              </a:rPr>
              <a:t>, Jean-Baptiste</a:t>
            </a:r>
            <a:br>
              <a:rPr lang="en-US" altLang="en-US" b="1" dirty="0" smtClean="0">
                <a:latin typeface="Times New Roman" pitchFamily="18" charset="0"/>
              </a:rPr>
            </a:br>
            <a:r>
              <a:rPr lang="en-US" altLang="en-US" b="1" dirty="0" smtClean="0">
                <a:latin typeface="Times New Roman" pitchFamily="18" charset="0"/>
                <a:hlinkClick r:id="rId3"/>
              </a:rPr>
              <a:t> </a:t>
            </a:r>
            <a:r>
              <a:rPr lang="en-US" altLang="en-US" b="1" dirty="0" smtClean="0">
                <a:latin typeface="Times New Roman" pitchFamily="18" charset="0"/>
              </a:rPr>
              <a:t> </a:t>
            </a:r>
          </a:p>
          <a:p>
            <a:pPr eaLnBrk="1" hangingPunct="1"/>
            <a:r>
              <a:rPr lang="en-US" altLang="en-US" b="1" dirty="0" smtClean="0">
                <a:latin typeface="Times New Roman" pitchFamily="18" charset="0"/>
              </a:rPr>
              <a:t>21 Apr 1774 - 3 Feb 1862</a:t>
            </a:r>
            <a:br>
              <a:rPr lang="en-US" altLang="en-US" b="1" dirty="0" smtClean="0">
                <a:latin typeface="Times New Roman" pitchFamily="18" charset="0"/>
              </a:rPr>
            </a:br>
            <a:r>
              <a:rPr lang="en-US" altLang="en-US" b="1" dirty="0" smtClean="0">
                <a:latin typeface="Times New Roman" pitchFamily="18" charset="0"/>
              </a:rPr>
              <a:t>French</a:t>
            </a:r>
            <a:br>
              <a:rPr lang="en-US" altLang="en-US" b="1" dirty="0" smtClean="0">
                <a:latin typeface="Times New Roman" pitchFamily="18" charset="0"/>
              </a:rPr>
            </a:br>
            <a:r>
              <a:rPr lang="en-US" altLang="en-US" b="1" dirty="0" smtClean="0">
                <a:latin typeface="Times New Roman" pitchFamily="18" charset="0"/>
              </a:rPr>
              <a:t>Educated at </a:t>
            </a:r>
            <a:r>
              <a:rPr lang="en-US" altLang="en-US" b="1" dirty="0" err="1" smtClean="0">
                <a:latin typeface="Times New Roman" pitchFamily="18" charset="0"/>
              </a:rPr>
              <a:t>École</a:t>
            </a:r>
            <a:r>
              <a:rPr lang="en-US" altLang="en-US" b="1" dirty="0" smtClean="0">
                <a:latin typeface="Times New Roman" pitchFamily="18" charset="0"/>
              </a:rPr>
              <a:t> </a:t>
            </a:r>
            <a:r>
              <a:rPr lang="en-US" altLang="en-US" b="1" dirty="0" err="1" smtClean="0">
                <a:latin typeface="Times New Roman" pitchFamily="18" charset="0"/>
              </a:rPr>
              <a:t>Polytechnique</a:t>
            </a:r>
            <a:r>
              <a:rPr lang="en-US" altLang="en-US" b="1" dirty="0" smtClean="0">
                <a:latin typeface="Times New Roman" pitchFamily="18" charset="0"/>
              </a:rPr>
              <a:t> in Paris, he became professor of mathematics at the University of Beauvais in 1797. Three years later he became professor of mathematical physics at the </a:t>
            </a:r>
            <a:r>
              <a:rPr lang="en-US" altLang="en-US" b="1" dirty="0" err="1" smtClean="0">
                <a:latin typeface="Times New Roman" pitchFamily="18" charset="0"/>
              </a:rPr>
              <a:t>Collège</a:t>
            </a:r>
            <a:r>
              <a:rPr lang="en-US" altLang="en-US" b="1" dirty="0" smtClean="0">
                <a:latin typeface="Times New Roman" pitchFamily="18" charset="0"/>
              </a:rPr>
              <a:t> de France. He studied a wide range of mathematical topics, mostly on the applied mathematics side. </a:t>
            </a:r>
            <a:r>
              <a:rPr lang="en-US" altLang="en-US" b="1" dirty="0" err="1" smtClean="0">
                <a:latin typeface="Times New Roman" pitchFamily="18" charset="0"/>
              </a:rPr>
              <a:t>Biot</a:t>
            </a:r>
            <a:r>
              <a:rPr lang="en-US" altLang="en-US" b="1" dirty="0" smtClean="0">
                <a:latin typeface="Times New Roman" pitchFamily="18" charset="0"/>
              </a:rPr>
              <a:t> made advances in astronomy, elasticity, electricity and magnetism, heat and optics on the applied side while he also did important work in geometry. He collaborated with </a:t>
            </a:r>
            <a:r>
              <a:rPr lang="en-US" altLang="en-US" b="1" dirty="0" err="1" smtClean="0">
                <a:latin typeface="Times New Roman" pitchFamily="18" charset="0"/>
                <a:hlinkClick r:id="rId4"/>
              </a:rPr>
              <a:t>Arago</a:t>
            </a:r>
            <a:r>
              <a:rPr lang="en-US" altLang="en-US" b="1" dirty="0" smtClean="0">
                <a:latin typeface="Times New Roman" pitchFamily="18" charset="0"/>
              </a:rPr>
              <a:t> on refractive properties of gases. He, together with </a:t>
            </a:r>
            <a:r>
              <a:rPr lang="en-US" altLang="en-US" b="1" dirty="0" err="1" smtClean="0">
                <a:latin typeface="Times New Roman" pitchFamily="18" charset="0"/>
                <a:hlinkClick r:id="rId5"/>
              </a:rPr>
              <a:t>Savart</a:t>
            </a:r>
            <a:r>
              <a:rPr lang="en-US" altLang="en-US" b="1" dirty="0" smtClean="0">
                <a:latin typeface="Times New Roman" pitchFamily="18" charset="0"/>
              </a:rPr>
              <a:t>, discovered that the intensity of the magnetic field set up by a current flowing through a wire varies inversely with the distance from the wire. This is now known as </a:t>
            </a:r>
            <a:r>
              <a:rPr lang="en-US" altLang="en-US" b="1" dirty="0" err="1" smtClean="0">
                <a:latin typeface="Times New Roman" pitchFamily="18" charset="0"/>
              </a:rPr>
              <a:t>Biot-</a:t>
            </a:r>
            <a:r>
              <a:rPr lang="en-US" altLang="en-US" b="1" dirty="0" err="1" smtClean="0">
                <a:latin typeface="Times New Roman" pitchFamily="18" charset="0"/>
                <a:hlinkClick r:id="rId5"/>
              </a:rPr>
              <a:t>Savart</a:t>
            </a:r>
            <a:r>
              <a:rPr lang="en-US" altLang="en-US" b="1" dirty="0" err="1" smtClean="0">
                <a:latin typeface="Times New Roman" pitchFamily="18" charset="0"/>
              </a:rPr>
              <a:t>'s</a:t>
            </a:r>
            <a:r>
              <a:rPr lang="en-US" altLang="en-US" b="1" dirty="0" smtClean="0">
                <a:latin typeface="Times New Roman" pitchFamily="18" charset="0"/>
              </a:rPr>
              <a:t> Law and is fundamental to modern electromagnetic theory. For his work on the </a:t>
            </a:r>
            <a:r>
              <a:rPr lang="en-US" altLang="en-US" b="1" dirty="0" err="1" smtClean="0">
                <a:latin typeface="Times New Roman" pitchFamily="18" charset="0"/>
              </a:rPr>
              <a:t>polarisation</a:t>
            </a:r>
            <a:r>
              <a:rPr lang="en-US" altLang="en-US" b="1" dirty="0" smtClean="0">
                <a:latin typeface="Times New Roman" pitchFamily="18" charset="0"/>
              </a:rPr>
              <a:t> of light passing through chemical solutions he was awarded the Rumford Medal of the Royal Society.</a:t>
            </a:r>
            <a:br>
              <a:rPr lang="en-US" altLang="en-US" b="1" dirty="0" smtClean="0">
                <a:latin typeface="Times New Roman" pitchFamily="18" charset="0"/>
              </a:rPr>
            </a:br>
            <a:endParaRPr lang="en-US" altLang="en-US" b="1" dirty="0" smtClean="0">
              <a:latin typeface="Times New Roman" pitchFamily="18" charset="0"/>
            </a:endParaRPr>
          </a:p>
          <a:p>
            <a:pPr eaLnBrk="1" hangingPunct="1"/>
            <a:endParaRPr lang="en-US" altLang="en-US" b="1" dirty="0" smtClean="0">
              <a:latin typeface="Times New Roman" pitchFamily="18" charset="0"/>
            </a:endParaRPr>
          </a:p>
          <a:p>
            <a:pPr eaLnBrk="1" hangingPunct="1"/>
            <a:r>
              <a:rPr lang="en-US" altLang="en-US" b="1" dirty="0" err="1" smtClean="0">
                <a:latin typeface="Times New Roman" pitchFamily="18" charset="0"/>
              </a:rPr>
              <a:t>Savart</a:t>
            </a:r>
            <a:r>
              <a:rPr lang="en-US" altLang="en-US" dirty="0" smtClean="0">
                <a:latin typeface="Times New Roman" pitchFamily="18" charset="0"/>
              </a:rPr>
              <a:t>, Felix</a:t>
            </a:r>
            <a:br>
              <a:rPr lang="en-US" altLang="en-US" dirty="0" smtClean="0">
                <a:latin typeface="Times New Roman" pitchFamily="18" charset="0"/>
              </a:rPr>
            </a:br>
            <a:r>
              <a:rPr lang="en-US" altLang="en-US" b="1" dirty="0" smtClean="0">
                <a:latin typeface="Times New Roman" pitchFamily="18" charset="0"/>
              </a:rPr>
              <a:t>30 June 1791 - 16 Mar 1841</a:t>
            </a:r>
            <a:r>
              <a:rPr lang="en-US" altLang="en-US" dirty="0" smtClean="0">
                <a:latin typeface="Times New Roman" pitchFamily="18" charset="0"/>
              </a:rPr>
              <a:t/>
            </a:r>
            <a:br>
              <a:rPr lang="en-US" altLang="en-US" dirty="0" smtClean="0">
                <a:latin typeface="Times New Roman" pitchFamily="18" charset="0"/>
              </a:rPr>
            </a:br>
            <a:r>
              <a:rPr lang="en-US" altLang="en-US" b="1" dirty="0" smtClean="0">
                <a:latin typeface="Times New Roman" pitchFamily="18" charset="0"/>
              </a:rPr>
              <a:t>French</a:t>
            </a:r>
            <a:r>
              <a:rPr lang="en-US" altLang="en-US" dirty="0" smtClean="0">
                <a:latin typeface="Times New Roman" pitchFamily="18" charset="0"/>
              </a:rPr>
              <a:t/>
            </a:r>
            <a:br>
              <a:rPr lang="en-US" altLang="en-US" dirty="0" smtClean="0">
                <a:latin typeface="Times New Roman" pitchFamily="18" charset="0"/>
              </a:rPr>
            </a:br>
            <a:r>
              <a:rPr lang="en-US" altLang="en-US" dirty="0" smtClean="0">
                <a:latin typeface="Times New Roman" pitchFamily="18" charset="0"/>
              </a:rPr>
              <a:t>He taught at the </a:t>
            </a:r>
            <a:r>
              <a:rPr lang="en-US" altLang="en-US" dirty="0" err="1" smtClean="0">
                <a:latin typeface="Times New Roman" pitchFamily="18" charset="0"/>
              </a:rPr>
              <a:t>Collège</a:t>
            </a:r>
            <a:r>
              <a:rPr lang="en-US" altLang="en-US" dirty="0" smtClean="0">
                <a:latin typeface="Times New Roman" pitchFamily="18" charset="0"/>
              </a:rPr>
              <a:t> de France from 1828, becoming a professor there in 1836. He collaborated with </a:t>
            </a:r>
            <a:r>
              <a:rPr lang="en-US" altLang="en-US" dirty="0" err="1" smtClean="0">
                <a:latin typeface="Times New Roman" pitchFamily="18" charset="0"/>
                <a:hlinkClick r:id="rId6"/>
              </a:rPr>
              <a:t>Biot</a:t>
            </a:r>
            <a:r>
              <a:rPr lang="en-US" altLang="en-US" dirty="0" smtClean="0">
                <a:latin typeface="Times New Roman" pitchFamily="18" charset="0"/>
              </a:rPr>
              <a:t> on a theory of magnetism. They took magnetism as the fundamental property rather than the </a:t>
            </a:r>
            <a:r>
              <a:rPr lang="en-US" altLang="en-US" dirty="0" smtClean="0">
                <a:latin typeface="Times New Roman" pitchFamily="18" charset="0"/>
                <a:hlinkClick r:id="rId7"/>
              </a:rPr>
              <a:t>Ampère</a:t>
            </a:r>
            <a:r>
              <a:rPr lang="en-US" altLang="en-US" dirty="0" smtClean="0">
                <a:latin typeface="Times New Roman" pitchFamily="18" charset="0"/>
              </a:rPr>
              <a:t> approach which treated it as derived from electric circuits. </a:t>
            </a:r>
            <a:r>
              <a:rPr lang="en-US" altLang="en-US" dirty="0" err="1" smtClean="0">
                <a:latin typeface="Times New Roman" pitchFamily="18" charset="0"/>
              </a:rPr>
              <a:t>Savart</a:t>
            </a:r>
            <a:r>
              <a:rPr lang="en-US" altLang="en-US" dirty="0" smtClean="0">
                <a:latin typeface="Times New Roman" pitchFamily="18" charset="0"/>
              </a:rPr>
              <a:t> also carried out experiments on sound which became important for later students of acoustics.</a:t>
            </a:r>
            <a:br>
              <a:rPr lang="en-US" altLang="en-US" dirty="0" smtClean="0">
                <a:latin typeface="Times New Roman" pitchFamily="18" charset="0"/>
              </a:rPr>
            </a:br>
            <a:r>
              <a:rPr lang="en-US" altLang="en-US" b="1" dirty="0" smtClean="0">
                <a:latin typeface="Times New Roman" pitchFamily="18" charset="0"/>
              </a:rPr>
              <a:t>Tesla, Nikola </a:t>
            </a:r>
          </a:p>
          <a:p>
            <a:pPr eaLnBrk="1" hangingPunct="1"/>
            <a:r>
              <a:rPr lang="en-US" altLang="en-US" dirty="0" smtClean="0">
                <a:latin typeface="Times New Roman" pitchFamily="18" charset="0"/>
              </a:rPr>
              <a:t>(b. July 9/10, 1856, </a:t>
            </a:r>
            <a:r>
              <a:rPr lang="en-US" altLang="en-US" dirty="0" err="1" smtClean="0">
                <a:latin typeface="Times New Roman" pitchFamily="18" charset="0"/>
              </a:rPr>
              <a:t>Smiljan</a:t>
            </a:r>
            <a:r>
              <a:rPr lang="en-US" altLang="en-US" dirty="0" smtClean="0">
                <a:latin typeface="Times New Roman" pitchFamily="18" charset="0"/>
              </a:rPr>
              <a:t>, Croatia--d. Jan. 7, 1943, New York City), Serbian-American inventor and researcher who discovered the rotating magnetic field, the basis of most alternating-current machinery. He emigrated to the United States in 1884 and sold the patent rights to his system of alternating-current dynamos, transformers, and motors to George Westinghouse the following year. In 1891 he invented the Tesla coil, an induction coil widely used in radio technology. Tesla was from a family of Serbian origin. His father was an Orthodox priest; his mother was unschooled but highly intelligent. A dreamer with a poetic touch, as he matured Tesla added to these earlier qualities those of self-discipline and a desire for precision. </a:t>
            </a:r>
          </a:p>
          <a:p>
            <a:pPr eaLnBrk="1" hangingPunct="1"/>
            <a:r>
              <a:rPr lang="en-US" altLang="en-US" dirty="0" smtClean="0">
                <a:latin typeface="Times New Roman" pitchFamily="18" charset="0"/>
              </a:rPr>
              <a:t>http://www.neuronet.pitt.edu/~bogdan/tesla/bio.htm</a:t>
            </a:r>
          </a:p>
        </p:txBody>
      </p:sp>
    </p:spTree>
    <p:extLst>
      <p:ext uri="{BB962C8B-B14F-4D97-AF65-F5344CB8AC3E}">
        <p14:creationId xmlns:p14="http://schemas.microsoft.com/office/powerpoint/2010/main" val="428719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56674A8-69A2-43FB-BC9C-82A00D80FE91}" type="slidenum">
              <a:rPr lang="en-US" altLang="en-US"/>
              <a:pPr/>
              <a:t>‹#›</a:t>
            </a:fld>
            <a:endParaRPr lang="en-US" altLang="en-US"/>
          </a:p>
        </p:txBody>
      </p:sp>
    </p:spTree>
    <p:extLst>
      <p:ext uri="{BB962C8B-B14F-4D97-AF65-F5344CB8AC3E}">
        <p14:creationId xmlns:p14="http://schemas.microsoft.com/office/powerpoint/2010/main" val="35455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9F5FB49-394F-470E-80AF-D275A4CCF4D2}" type="slidenum">
              <a:rPr lang="en-US" altLang="en-US"/>
              <a:pPr/>
              <a:t>‹#›</a:t>
            </a:fld>
            <a:endParaRPr lang="en-US" altLang="en-US"/>
          </a:p>
        </p:txBody>
      </p:sp>
    </p:spTree>
    <p:extLst>
      <p:ext uri="{BB962C8B-B14F-4D97-AF65-F5344CB8AC3E}">
        <p14:creationId xmlns:p14="http://schemas.microsoft.com/office/powerpoint/2010/main" val="343116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8F4A862-5D29-4420-9074-2A2A98DC16DF}" type="slidenum">
              <a:rPr lang="en-US" altLang="en-US"/>
              <a:pPr/>
              <a:t>‹#›</a:t>
            </a:fld>
            <a:endParaRPr lang="en-US" altLang="en-US"/>
          </a:p>
        </p:txBody>
      </p:sp>
    </p:spTree>
    <p:extLst>
      <p:ext uri="{BB962C8B-B14F-4D97-AF65-F5344CB8AC3E}">
        <p14:creationId xmlns:p14="http://schemas.microsoft.com/office/powerpoint/2010/main" val="161576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14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858E68F-B664-4D35-9E52-AE10185477E6}" type="slidenum">
              <a:rPr lang="en-US" altLang="en-US"/>
              <a:pPr/>
              <a:t>‹#›</a:t>
            </a:fld>
            <a:endParaRPr lang="en-US" altLang="en-US"/>
          </a:p>
        </p:txBody>
      </p:sp>
    </p:spTree>
    <p:extLst>
      <p:ext uri="{BB962C8B-B14F-4D97-AF65-F5344CB8AC3E}">
        <p14:creationId xmlns:p14="http://schemas.microsoft.com/office/powerpoint/2010/main" val="294198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DDB3C5CF-8EFF-4F4A-B438-A39E655965CC}" type="slidenum">
              <a:rPr lang="en-US" altLang="en-US"/>
              <a:pPr/>
              <a:t>‹#›</a:t>
            </a:fld>
            <a:endParaRPr lang="en-US" altLang="en-US"/>
          </a:p>
        </p:txBody>
      </p:sp>
    </p:spTree>
    <p:extLst>
      <p:ext uri="{BB962C8B-B14F-4D97-AF65-F5344CB8AC3E}">
        <p14:creationId xmlns:p14="http://schemas.microsoft.com/office/powerpoint/2010/main" val="323698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D0F37A6-15B1-4634-B956-E7C1CB6E3595}" type="slidenum">
              <a:rPr lang="en-US" altLang="en-US"/>
              <a:pPr/>
              <a:t>‹#›</a:t>
            </a:fld>
            <a:endParaRPr lang="en-US" altLang="en-US"/>
          </a:p>
        </p:txBody>
      </p:sp>
    </p:spTree>
    <p:extLst>
      <p:ext uri="{BB962C8B-B14F-4D97-AF65-F5344CB8AC3E}">
        <p14:creationId xmlns:p14="http://schemas.microsoft.com/office/powerpoint/2010/main" val="49951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E126790-5899-4994-B10C-A5E47ED3B55E}" type="slidenum">
              <a:rPr lang="en-US" altLang="en-US"/>
              <a:pPr/>
              <a:t>‹#›</a:t>
            </a:fld>
            <a:endParaRPr lang="en-US" altLang="en-US"/>
          </a:p>
        </p:txBody>
      </p:sp>
    </p:spTree>
    <p:extLst>
      <p:ext uri="{BB962C8B-B14F-4D97-AF65-F5344CB8AC3E}">
        <p14:creationId xmlns:p14="http://schemas.microsoft.com/office/powerpoint/2010/main" val="317599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2849FA0-4B1F-44C1-9BA3-672A1EFC02F9}" type="slidenum">
              <a:rPr lang="en-US" altLang="en-US"/>
              <a:pPr/>
              <a:t>‹#›</a:t>
            </a:fld>
            <a:endParaRPr lang="en-US" altLang="en-US"/>
          </a:p>
        </p:txBody>
      </p:sp>
    </p:spTree>
    <p:extLst>
      <p:ext uri="{BB962C8B-B14F-4D97-AF65-F5344CB8AC3E}">
        <p14:creationId xmlns:p14="http://schemas.microsoft.com/office/powerpoint/2010/main" val="302270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13DEC4E-BF6D-4524-AB72-E5CDF2F26394}" type="slidenum">
              <a:rPr lang="en-US" altLang="en-US"/>
              <a:pPr/>
              <a:t>‹#›</a:t>
            </a:fld>
            <a:endParaRPr lang="en-US" altLang="en-US"/>
          </a:p>
        </p:txBody>
      </p:sp>
    </p:spTree>
    <p:extLst>
      <p:ext uri="{BB962C8B-B14F-4D97-AF65-F5344CB8AC3E}">
        <p14:creationId xmlns:p14="http://schemas.microsoft.com/office/powerpoint/2010/main" val="51084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54DAACE-C24D-4E92-B171-77AD439B0F50}" type="slidenum">
              <a:rPr lang="en-US" altLang="en-US"/>
              <a:pPr/>
              <a:t>‹#›</a:t>
            </a:fld>
            <a:endParaRPr lang="en-US" altLang="en-US"/>
          </a:p>
        </p:txBody>
      </p:sp>
    </p:spTree>
    <p:extLst>
      <p:ext uri="{BB962C8B-B14F-4D97-AF65-F5344CB8AC3E}">
        <p14:creationId xmlns:p14="http://schemas.microsoft.com/office/powerpoint/2010/main" val="46975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82F8072-E2BB-420C-B853-EC8534AB5A2F}" type="slidenum">
              <a:rPr lang="en-US" altLang="en-US"/>
              <a:pPr/>
              <a:t>‹#›</a:t>
            </a:fld>
            <a:endParaRPr lang="en-US" altLang="en-US"/>
          </a:p>
        </p:txBody>
      </p:sp>
    </p:spTree>
    <p:extLst>
      <p:ext uri="{BB962C8B-B14F-4D97-AF65-F5344CB8AC3E}">
        <p14:creationId xmlns:p14="http://schemas.microsoft.com/office/powerpoint/2010/main" val="17235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hf hdr="0" ftr="0" dt="0"/>
  <p:txStyles>
    <p:titleStyle>
      <a:lvl1pPr algn="ctr" rtl="0" eaLnBrk="0" fontAlgn="base" hangingPunct="0">
        <a:spcBef>
          <a:spcPct val="0"/>
        </a:spcBef>
        <a:spcAft>
          <a:spcPct val="0"/>
        </a:spcAft>
        <a:defRPr sz="3600" b="1">
          <a:solidFill>
            <a:srgbClr val="CC0000"/>
          </a:solidFill>
          <a:latin typeface="+mj-lt"/>
          <a:ea typeface="MS PGothic" pitchFamily="34"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MS PGothic" pitchFamily="34"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MS PGothic" pitchFamily="34"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rgbClr val="0033CC"/>
          </a:solidFill>
          <a:latin typeface="+mj-lt"/>
          <a:ea typeface="MS PGothic" pitchFamily="34"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10" Type="http://schemas.openxmlformats.org/officeDocument/2006/relationships/image" Target="../media/image21.jpeg"/><Relationship Id="rId4" Type="http://schemas.openxmlformats.org/officeDocument/2006/relationships/oleObject" Target="../embeddings/oleObject1.bin"/><Relationship Id="rId9"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2.png"/><Relationship Id="rId7"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6.emf"/><Relationship Id="rId4" Type="http://schemas.openxmlformats.org/officeDocument/2006/relationships/image" Target="../media/image27.png"/><Relationship Id="rId9"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18" Type="http://schemas.openxmlformats.org/officeDocument/2006/relationships/image" Target="../media/image53.emf"/><Relationship Id="rId3" Type="http://schemas.openxmlformats.org/officeDocument/2006/relationships/image" Target="../media/image38.emf"/><Relationship Id="rId7" Type="http://schemas.openxmlformats.org/officeDocument/2006/relationships/image" Target="../media/image42.emf"/><Relationship Id="rId12" Type="http://schemas.openxmlformats.org/officeDocument/2006/relationships/image" Target="../media/image47.emf"/><Relationship Id="rId17" Type="http://schemas.openxmlformats.org/officeDocument/2006/relationships/image" Target="../media/image52.emf"/><Relationship Id="rId2" Type="http://schemas.openxmlformats.org/officeDocument/2006/relationships/notesSlide" Target="../notesSlides/notesSlide13.xml"/><Relationship Id="rId16" Type="http://schemas.openxmlformats.org/officeDocument/2006/relationships/image" Target="../media/image51.emf"/><Relationship Id="rId20" Type="http://schemas.openxmlformats.org/officeDocument/2006/relationships/image" Target="../media/image55.emf"/><Relationship Id="rId1" Type="http://schemas.openxmlformats.org/officeDocument/2006/relationships/slideLayout" Target="../slideLayouts/slideLayout6.xml"/><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40.emf"/><Relationship Id="rId15" Type="http://schemas.openxmlformats.org/officeDocument/2006/relationships/image" Target="../media/image50.emf"/><Relationship Id="rId10" Type="http://schemas.openxmlformats.org/officeDocument/2006/relationships/image" Target="../media/image45.emf"/><Relationship Id="rId19" Type="http://schemas.openxmlformats.org/officeDocument/2006/relationships/image" Target="../media/image54.emf"/><Relationship Id="rId4" Type="http://schemas.openxmlformats.org/officeDocument/2006/relationships/image" Target="../media/image39.emf"/><Relationship Id="rId9" Type="http://schemas.openxmlformats.org/officeDocument/2006/relationships/image" Target="../media/image44.emf"/><Relationship Id="rId14" Type="http://schemas.openxmlformats.org/officeDocument/2006/relationships/image" Target="../media/image49.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9.emf"/><Relationship Id="rId18" Type="http://schemas.openxmlformats.org/officeDocument/2006/relationships/image" Target="../media/image54.emf"/><Relationship Id="rId26" Type="http://schemas.openxmlformats.org/officeDocument/2006/relationships/image" Target="../media/image66.emf"/><Relationship Id="rId3" Type="http://schemas.openxmlformats.org/officeDocument/2006/relationships/image" Target="../media/image56.emf"/><Relationship Id="rId21" Type="http://schemas.openxmlformats.org/officeDocument/2006/relationships/image" Target="../media/image61.emf"/><Relationship Id="rId7" Type="http://schemas.openxmlformats.org/officeDocument/2006/relationships/image" Target="../media/image42.emf"/><Relationship Id="rId12" Type="http://schemas.openxmlformats.org/officeDocument/2006/relationships/image" Target="../media/image59.emf"/><Relationship Id="rId17" Type="http://schemas.openxmlformats.org/officeDocument/2006/relationships/image" Target="../media/image53.emf"/><Relationship Id="rId25" Type="http://schemas.openxmlformats.org/officeDocument/2006/relationships/image" Target="../media/image65.emf"/><Relationship Id="rId2" Type="http://schemas.openxmlformats.org/officeDocument/2006/relationships/notesSlide" Target="../notesSlides/notesSlide14.xml"/><Relationship Id="rId16" Type="http://schemas.openxmlformats.org/officeDocument/2006/relationships/image" Target="../media/image52.emf"/><Relationship Id="rId20" Type="http://schemas.openxmlformats.org/officeDocument/2006/relationships/image" Target="../media/image60.emf"/><Relationship Id="rId1" Type="http://schemas.openxmlformats.org/officeDocument/2006/relationships/slideLayout" Target="../slideLayouts/slideLayout6.xml"/><Relationship Id="rId6" Type="http://schemas.openxmlformats.org/officeDocument/2006/relationships/image" Target="../media/image41.emf"/><Relationship Id="rId11" Type="http://schemas.openxmlformats.org/officeDocument/2006/relationships/image" Target="../media/image51.emf"/><Relationship Id="rId24" Type="http://schemas.openxmlformats.org/officeDocument/2006/relationships/image" Target="../media/image64.emf"/><Relationship Id="rId5" Type="http://schemas.openxmlformats.org/officeDocument/2006/relationships/image" Target="../media/image58.emf"/><Relationship Id="rId15" Type="http://schemas.openxmlformats.org/officeDocument/2006/relationships/image" Target="../media/image46.emf"/><Relationship Id="rId23" Type="http://schemas.openxmlformats.org/officeDocument/2006/relationships/image" Target="../media/image63.emf"/><Relationship Id="rId10" Type="http://schemas.openxmlformats.org/officeDocument/2006/relationships/image" Target="../media/image45.emf"/><Relationship Id="rId19" Type="http://schemas.openxmlformats.org/officeDocument/2006/relationships/image" Target="../media/image55.emf"/><Relationship Id="rId4" Type="http://schemas.openxmlformats.org/officeDocument/2006/relationships/image" Target="../media/image57.emf"/><Relationship Id="rId9" Type="http://schemas.openxmlformats.org/officeDocument/2006/relationships/image" Target="../media/image44.emf"/><Relationship Id="rId14" Type="http://schemas.openxmlformats.org/officeDocument/2006/relationships/image" Target="../media/image50.emf"/><Relationship Id="rId22" Type="http://schemas.openxmlformats.org/officeDocument/2006/relationships/image" Target="../media/image62.emf"/><Relationship Id="rId27" Type="http://schemas.openxmlformats.org/officeDocument/2006/relationships/image" Target="../media/image67.emf"/></Relationships>
</file>

<file path=ppt/slides/_rels/slide21.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43.emf"/><Relationship Id="rId18" Type="http://schemas.openxmlformats.org/officeDocument/2006/relationships/image" Target="../media/image62.emf"/><Relationship Id="rId26" Type="http://schemas.openxmlformats.org/officeDocument/2006/relationships/image" Target="../media/image73.emf"/><Relationship Id="rId3" Type="http://schemas.openxmlformats.org/officeDocument/2006/relationships/image" Target="../media/image68.emf"/><Relationship Id="rId21" Type="http://schemas.openxmlformats.org/officeDocument/2006/relationships/image" Target="../media/image70.emf"/><Relationship Id="rId7" Type="http://schemas.openxmlformats.org/officeDocument/2006/relationships/image" Target="../media/image48.emf"/><Relationship Id="rId12" Type="http://schemas.openxmlformats.org/officeDocument/2006/relationships/image" Target="../media/image59.emf"/><Relationship Id="rId17" Type="http://schemas.openxmlformats.org/officeDocument/2006/relationships/image" Target="../media/image61.emf"/><Relationship Id="rId25" Type="http://schemas.openxmlformats.org/officeDocument/2006/relationships/image" Target="../media/image72.emf"/><Relationship Id="rId2" Type="http://schemas.openxmlformats.org/officeDocument/2006/relationships/notesSlide" Target="../notesSlides/notesSlide15.xml"/><Relationship Id="rId16" Type="http://schemas.openxmlformats.org/officeDocument/2006/relationships/image" Target="../media/image60.emf"/><Relationship Id="rId20" Type="http://schemas.openxmlformats.org/officeDocument/2006/relationships/image" Target="../media/image64.emf"/><Relationship Id="rId1" Type="http://schemas.openxmlformats.org/officeDocument/2006/relationships/slideLayout" Target="../slideLayouts/slideLayout6.xml"/><Relationship Id="rId6" Type="http://schemas.openxmlformats.org/officeDocument/2006/relationships/image" Target="../media/image41.emf"/><Relationship Id="rId11" Type="http://schemas.openxmlformats.org/officeDocument/2006/relationships/image" Target="../media/image69.emf"/><Relationship Id="rId24" Type="http://schemas.openxmlformats.org/officeDocument/2006/relationships/image" Target="../media/image71.emf"/><Relationship Id="rId5" Type="http://schemas.openxmlformats.org/officeDocument/2006/relationships/image" Target="../media/image58.emf"/><Relationship Id="rId15" Type="http://schemas.openxmlformats.org/officeDocument/2006/relationships/image" Target="../media/image52.emf"/><Relationship Id="rId23" Type="http://schemas.openxmlformats.org/officeDocument/2006/relationships/image" Target="../media/image67.emf"/><Relationship Id="rId10" Type="http://schemas.openxmlformats.org/officeDocument/2006/relationships/image" Target="../media/image45.emf"/><Relationship Id="rId19"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44.emf"/><Relationship Id="rId14" Type="http://schemas.openxmlformats.org/officeDocument/2006/relationships/image" Target="../media/image51.emf"/><Relationship Id="rId22" Type="http://schemas.openxmlformats.org/officeDocument/2006/relationships/image" Target="../media/image66.emf"/><Relationship Id="rId27"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4.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6.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1.emf"/><Relationship Id="rId3" Type="http://schemas.openxmlformats.org/officeDocument/2006/relationships/notesSlide" Target="../notesSlides/notesSlide18.xml"/><Relationship Id="rId7" Type="http://schemas.openxmlformats.org/officeDocument/2006/relationships/image" Target="../media/image78.emf"/><Relationship Id="rId12"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80.emf"/><Relationship Id="rId5" Type="http://schemas.openxmlformats.org/officeDocument/2006/relationships/image" Target="../media/image82.jpeg"/><Relationship Id="rId10" Type="http://schemas.openxmlformats.org/officeDocument/2006/relationships/oleObject" Target="../embeddings/oleObject7.bin"/><Relationship Id="rId4" Type="http://schemas.openxmlformats.org/officeDocument/2006/relationships/image" Target="../media/image76.jpeg"/><Relationship Id="rId9" Type="http://schemas.openxmlformats.org/officeDocument/2006/relationships/image" Target="../media/image7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4.png"/><Relationship Id="rId7" Type="http://schemas.openxmlformats.org/officeDocument/2006/relationships/image" Target="../media/image89.em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5.png"/><Relationship Id="rId9" Type="http://schemas.openxmlformats.org/officeDocument/2006/relationships/image" Target="../media/image91.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84.png"/><Relationship Id="rId7" Type="http://schemas.openxmlformats.org/officeDocument/2006/relationships/image" Target="../media/image94.em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85.png"/><Relationship Id="rId9" Type="http://schemas.openxmlformats.org/officeDocument/2006/relationships/image" Target="../media/image96.emf"/></Relationships>
</file>

<file path=ppt/slides/_rels/slide3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emf"/><Relationship Id="rId4" Type="http://schemas.openxmlformats.org/officeDocument/2006/relationships/image" Target="../media/image99.emf"/></Relationships>
</file>

<file path=ppt/slides/_rels/slide32.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slides/_rels/slide33.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image" Target="../media/image104.emf"/><Relationship Id="rId7" Type="http://schemas.openxmlformats.org/officeDocument/2006/relationships/image" Target="../media/image111.emf"/><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10.emf"/><Relationship Id="rId5" Type="http://schemas.openxmlformats.org/officeDocument/2006/relationships/image" Target="../media/image109.emf"/><Relationship Id="rId4" Type="http://schemas.openxmlformats.org/officeDocument/2006/relationships/image" Target="../media/image108.emf"/><Relationship Id="rId9" Type="http://schemas.openxmlformats.org/officeDocument/2006/relationships/image" Target="../media/image92.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3.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image" Target="../media/image114.emf"/><Relationship Id="rId7" Type="http://schemas.openxmlformats.org/officeDocument/2006/relationships/image" Target="../media/image118.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 Id="rId9" Type="http://schemas.openxmlformats.org/officeDocument/2006/relationships/image" Target="../media/image120.png"/></Relationships>
</file>

<file path=ppt/slides/_rels/slide36.x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image" Target="../media/image121.emf"/><Relationship Id="rId7" Type="http://schemas.openxmlformats.org/officeDocument/2006/relationships/image" Target="../media/image124.e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15.emf"/><Relationship Id="rId11" Type="http://schemas.openxmlformats.org/officeDocument/2006/relationships/image" Target="../media/image128.emf"/><Relationship Id="rId5" Type="http://schemas.openxmlformats.org/officeDocument/2006/relationships/image" Target="../media/image123.emf"/><Relationship Id="rId10" Type="http://schemas.openxmlformats.org/officeDocument/2006/relationships/image" Target="../media/image127.emf"/><Relationship Id="rId4" Type="http://schemas.openxmlformats.org/officeDocument/2006/relationships/image" Target="../media/image122.emf"/><Relationship Id="rId9" Type="http://schemas.openxmlformats.org/officeDocument/2006/relationships/image" Target="../media/image126.emf"/></Relationships>
</file>

<file path=ppt/slides/_rels/slide37.x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image" Target="../media/image134.emf"/><Relationship Id="rId3" Type="http://schemas.openxmlformats.org/officeDocument/2006/relationships/image" Target="../media/image129.emf"/><Relationship Id="rId7" Type="http://schemas.openxmlformats.org/officeDocument/2006/relationships/image" Target="../media/image116.emf"/><Relationship Id="rId12" Type="http://schemas.openxmlformats.org/officeDocument/2006/relationships/image" Target="../media/image127.emf"/><Relationship Id="rId17" Type="http://schemas.openxmlformats.org/officeDocument/2006/relationships/image" Target="../media/image138.emf"/><Relationship Id="rId2" Type="http://schemas.openxmlformats.org/officeDocument/2006/relationships/notesSlide" Target="../notesSlides/notesSlide23.xml"/><Relationship Id="rId16" Type="http://schemas.openxmlformats.org/officeDocument/2006/relationships/image" Target="../media/image137.emf"/><Relationship Id="rId1" Type="http://schemas.openxmlformats.org/officeDocument/2006/relationships/slideLayout" Target="../slideLayouts/slideLayout6.xml"/><Relationship Id="rId6" Type="http://schemas.openxmlformats.org/officeDocument/2006/relationships/image" Target="../media/image115.emf"/><Relationship Id="rId11" Type="http://schemas.openxmlformats.org/officeDocument/2006/relationships/image" Target="../media/image125.emf"/><Relationship Id="rId5" Type="http://schemas.openxmlformats.org/officeDocument/2006/relationships/image" Target="../media/image114.emf"/><Relationship Id="rId15" Type="http://schemas.openxmlformats.org/officeDocument/2006/relationships/image" Target="../media/image136.emf"/><Relationship Id="rId10" Type="http://schemas.openxmlformats.org/officeDocument/2006/relationships/image" Target="../media/image133.emf"/><Relationship Id="rId4" Type="http://schemas.openxmlformats.org/officeDocument/2006/relationships/image" Target="../media/image130.emf"/><Relationship Id="rId9" Type="http://schemas.openxmlformats.org/officeDocument/2006/relationships/image" Target="../media/image132.emf"/><Relationship Id="rId14" Type="http://schemas.openxmlformats.org/officeDocument/2006/relationships/image" Target="../media/image135.emf"/></Relationships>
</file>

<file path=ppt/slides/_rels/slide38.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image" Target="../media/image119.emf"/><Relationship Id="rId7" Type="http://schemas.openxmlformats.org/officeDocument/2006/relationships/image" Target="../media/image117.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16.emf"/><Relationship Id="rId11" Type="http://schemas.openxmlformats.org/officeDocument/2006/relationships/image" Target="../media/image120.png"/><Relationship Id="rId5" Type="http://schemas.openxmlformats.org/officeDocument/2006/relationships/image" Target="../media/image115.emf"/><Relationship Id="rId10" Type="http://schemas.openxmlformats.org/officeDocument/2006/relationships/image" Target="../media/image122.emf"/><Relationship Id="rId4" Type="http://schemas.openxmlformats.org/officeDocument/2006/relationships/image" Target="../media/image114.emf"/><Relationship Id="rId9" Type="http://schemas.openxmlformats.org/officeDocument/2006/relationships/image" Target="../media/image121.emf"/></Relationships>
</file>

<file path=ppt/slides/_rels/slide39.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143.jpeg"/><Relationship Id="rId3" Type="http://schemas.openxmlformats.org/officeDocument/2006/relationships/notesSlide" Target="../notesSlides/notesSlide26.xml"/><Relationship Id="rId7" Type="http://schemas.openxmlformats.org/officeDocument/2006/relationships/image" Target="../media/image141.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19.emf"/><Relationship Id="rId5" Type="http://schemas.openxmlformats.org/officeDocument/2006/relationships/image" Target="../media/image140.jpeg"/><Relationship Id="rId10" Type="http://schemas.openxmlformats.org/officeDocument/2006/relationships/image" Target="../media/image142.emf"/><Relationship Id="rId4" Type="http://schemas.openxmlformats.org/officeDocument/2006/relationships/image" Target="../media/image139.emf"/><Relationship Id="rId9"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44.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19.emf"/><Relationship Id="rId5" Type="http://schemas.openxmlformats.org/officeDocument/2006/relationships/image" Target="../media/image145.emf"/><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50.emf"/><Relationship Id="rId3" Type="http://schemas.openxmlformats.org/officeDocument/2006/relationships/image" Target="../media/image117.emf"/><Relationship Id="rId7" Type="http://schemas.openxmlformats.org/officeDocument/2006/relationships/image" Target="../media/image149.emf"/><Relationship Id="rId2" Type="http://schemas.openxmlformats.org/officeDocument/2006/relationships/image" Target="../media/image116.emf"/><Relationship Id="rId1" Type="http://schemas.openxmlformats.org/officeDocument/2006/relationships/slideLayout" Target="../slideLayouts/slideLayout2.xml"/><Relationship Id="rId6" Type="http://schemas.openxmlformats.org/officeDocument/2006/relationships/image" Target="../media/image148.emf"/><Relationship Id="rId5" Type="http://schemas.openxmlformats.org/officeDocument/2006/relationships/image" Target="../media/image147.png"/><Relationship Id="rId4" Type="http://schemas.openxmlformats.org/officeDocument/2006/relationships/image" Target="../media/image146.emf"/></Relationships>
</file>

<file path=ppt/slides/_rels/slide45.xml.rels><?xml version="1.0" encoding="UTF-8" standalone="yes"?>
<Relationships xmlns="http://schemas.openxmlformats.org/package/2006/relationships"><Relationship Id="rId8" Type="http://schemas.openxmlformats.org/officeDocument/2006/relationships/image" Target="../media/image157.emf"/><Relationship Id="rId3" Type="http://schemas.openxmlformats.org/officeDocument/2006/relationships/image" Target="../media/image152.emf"/><Relationship Id="rId7" Type="http://schemas.openxmlformats.org/officeDocument/2006/relationships/image" Target="../media/image156.emf"/><Relationship Id="rId2"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55.emf"/><Relationship Id="rId5" Type="http://schemas.openxmlformats.org/officeDocument/2006/relationships/image" Target="../media/image154.emf"/><Relationship Id="rId10" Type="http://schemas.openxmlformats.org/officeDocument/2006/relationships/image" Target="../media/image159.emf"/><Relationship Id="rId4" Type="http://schemas.openxmlformats.org/officeDocument/2006/relationships/image" Target="../media/image153.emf"/><Relationship Id="rId9" Type="http://schemas.openxmlformats.org/officeDocument/2006/relationships/image" Target="../media/image158.emf"/></Relationships>
</file>

<file path=ppt/slides/_rels/slide46.xml.rels><?xml version="1.0" encoding="UTF-8" standalone="yes"?>
<Relationships xmlns="http://schemas.openxmlformats.org/package/2006/relationships"><Relationship Id="rId8" Type="http://schemas.openxmlformats.org/officeDocument/2006/relationships/image" Target="../media/image163.emf"/><Relationship Id="rId13" Type="http://schemas.openxmlformats.org/officeDocument/2006/relationships/image" Target="../media/image150.emf"/><Relationship Id="rId18" Type="http://schemas.openxmlformats.org/officeDocument/2006/relationships/image" Target="../media/image169.emf"/><Relationship Id="rId26" Type="http://schemas.openxmlformats.org/officeDocument/2006/relationships/image" Target="../media/image177.emf"/><Relationship Id="rId3" Type="http://schemas.openxmlformats.org/officeDocument/2006/relationships/image" Target="../media/image117.emf"/><Relationship Id="rId21" Type="http://schemas.openxmlformats.org/officeDocument/2006/relationships/image" Target="../media/image172.emf"/><Relationship Id="rId7" Type="http://schemas.openxmlformats.org/officeDocument/2006/relationships/image" Target="../media/image162.emf"/><Relationship Id="rId12" Type="http://schemas.openxmlformats.org/officeDocument/2006/relationships/image" Target="../media/image149.emf"/><Relationship Id="rId17" Type="http://schemas.openxmlformats.org/officeDocument/2006/relationships/image" Target="../media/image168.emf"/><Relationship Id="rId25" Type="http://schemas.openxmlformats.org/officeDocument/2006/relationships/image" Target="../media/image176.emf"/><Relationship Id="rId2" Type="http://schemas.openxmlformats.org/officeDocument/2006/relationships/image" Target="../media/image116.emf"/><Relationship Id="rId16" Type="http://schemas.openxmlformats.org/officeDocument/2006/relationships/image" Target="../media/image167.emf"/><Relationship Id="rId20" Type="http://schemas.openxmlformats.org/officeDocument/2006/relationships/image" Target="../media/image171.emf"/><Relationship Id="rId29" Type="http://schemas.openxmlformats.org/officeDocument/2006/relationships/image" Target="../media/image180.emf"/><Relationship Id="rId1" Type="http://schemas.openxmlformats.org/officeDocument/2006/relationships/slideLayout" Target="../slideLayouts/slideLayout2.xml"/><Relationship Id="rId6" Type="http://schemas.openxmlformats.org/officeDocument/2006/relationships/image" Target="../media/image161.emf"/><Relationship Id="rId11" Type="http://schemas.openxmlformats.org/officeDocument/2006/relationships/image" Target="../media/image148.emf"/><Relationship Id="rId24" Type="http://schemas.openxmlformats.org/officeDocument/2006/relationships/image" Target="../media/image175.emf"/><Relationship Id="rId5" Type="http://schemas.openxmlformats.org/officeDocument/2006/relationships/image" Target="../media/image160.emf"/><Relationship Id="rId15" Type="http://schemas.openxmlformats.org/officeDocument/2006/relationships/image" Target="../media/image166.png"/><Relationship Id="rId23" Type="http://schemas.openxmlformats.org/officeDocument/2006/relationships/image" Target="../media/image174.emf"/><Relationship Id="rId28" Type="http://schemas.openxmlformats.org/officeDocument/2006/relationships/image" Target="../media/image179.emf"/><Relationship Id="rId10" Type="http://schemas.openxmlformats.org/officeDocument/2006/relationships/image" Target="../media/image147.png"/><Relationship Id="rId19" Type="http://schemas.openxmlformats.org/officeDocument/2006/relationships/image" Target="../media/image170.emf"/><Relationship Id="rId4" Type="http://schemas.openxmlformats.org/officeDocument/2006/relationships/image" Target="../media/image146.emf"/><Relationship Id="rId9" Type="http://schemas.openxmlformats.org/officeDocument/2006/relationships/image" Target="../media/image164.emf"/><Relationship Id="rId14" Type="http://schemas.openxmlformats.org/officeDocument/2006/relationships/image" Target="../media/image165.png"/><Relationship Id="rId22" Type="http://schemas.openxmlformats.org/officeDocument/2006/relationships/image" Target="../media/image173.emf"/><Relationship Id="rId27" Type="http://schemas.openxmlformats.org/officeDocument/2006/relationships/image" Target="../media/image178.emf"/></Relationships>
</file>

<file path=ppt/slides/_rels/slide47.xml.rels><?xml version="1.0" encoding="UTF-8" standalone="yes"?>
<Relationships xmlns="http://schemas.openxmlformats.org/package/2006/relationships"><Relationship Id="rId8" Type="http://schemas.openxmlformats.org/officeDocument/2006/relationships/image" Target="../media/image186.emf"/><Relationship Id="rId13" Type="http://schemas.openxmlformats.org/officeDocument/2006/relationships/image" Target="../media/image150.emf"/><Relationship Id="rId3" Type="http://schemas.openxmlformats.org/officeDocument/2006/relationships/image" Target="../media/image181.emf"/><Relationship Id="rId7" Type="http://schemas.openxmlformats.org/officeDocument/2006/relationships/image" Target="../media/image185.emf"/><Relationship Id="rId12" Type="http://schemas.openxmlformats.org/officeDocument/2006/relationships/image" Target="../media/image149.emf"/><Relationship Id="rId2" Type="http://schemas.openxmlformats.org/officeDocument/2006/relationships/image" Target="../media/image146.emf"/><Relationship Id="rId1" Type="http://schemas.openxmlformats.org/officeDocument/2006/relationships/slideLayout" Target="../slideLayouts/slideLayout2.xml"/><Relationship Id="rId6" Type="http://schemas.openxmlformats.org/officeDocument/2006/relationships/image" Target="../media/image184.emf"/><Relationship Id="rId11" Type="http://schemas.openxmlformats.org/officeDocument/2006/relationships/image" Target="../media/image188.emf"/><Relationship Id="rId5" Type="http://schemas.openxmlformats.org/officeDocument/2006/relationships/image" Target="../media/image183.emf"/><Relationship Id="rId10" Type="http://schemas.openxmlformats.org/officeDocument/2006/relationships/image" Target="../media/image147.png"/><Relationship Id="rId4" Type="http://schemas.openxmlformats.org/officeDocument/2006/relationships/image" Target="../media/image182.emf"/><Relationship Id="rId9" Type="http://schemas.openxmlformats.org/officeDocument/2006/relationships/image" Target="../media/image187.emf"/><Relationship Id="rId14" Type="http://schemas.openxmlformats.org/officeDocument/2006/relationships/image" Target="../media/image189.emf"/></Relationships>
</file>

<file path=ppt/slides/_rels/slide48.xml.rels><?xml version="1.0" encoding="UTF-8" standalone="yes"?>
<Relationships xmlns="http://schemas.openxmlformats.org/package/2006/relationships"><Relationship Id="rId8" Type="http://schemas.openxmlformats.org/officeDocument/2006/relationships/image" Target="../media/image195.emf"/><Relationship Id="rId13" Type="http://schemas.openxmlformats.org/officeDocument/2006/relationships/image" Target="../media/image198.emf"/><Relationship Id="rId3" Type="http://schemas.openxmlformats.org/officeDocument/2006/relationships/image" Target="../media/image190.emf"/><Relationship Id="rId7" Type="http://schemas.openxmlformats.org/officeDocument/2006/relationships/image" Target="../media/image194.emf"/><Relationship Id="rId12" Type="http://schemas.openxmlformats.org/officeDocument/2006/relationships/image" Target="../media/image149.emf"/><Relationship Id="rId2" Type="http://schemas.openxmlformats.org/officeDocument/2006/relationships/image" Target="../media/image146.emf"/><Relationship Id="rId1" Type="http://schemas.openxmlformats.org/officeDocument/2006/relationships/slideLayout" Target="../slideLayouts/slideLayout2.xml"/><Relationship Id="rId6" Type="http://schemas.openxmlformats.org/officeDocument/2006/relationships/image" Target="../media/image193.emf"/><Relationship Id="rId11" Type="http://schemas.openxmlformats.org/officeDocument/2006/relationships/image" Target="../media/image197.emf"/><Relationship Id="rId5" Type="http://schemas.openxmlformats.org/officeDocument/2006/relationships/image" Target="../media/image192.emf"/><Relationship Id="rId15" Type="http://schemas.openxmlformats.org/officeDocument/2006/relationships/image" Target="../media/image200.emf"/><Relationship Id="rId10" Type="http://schemas.openxmlformats.org/officeDocument/2006/relationships/image" Target="../media/image147.png"/><Relationship Id="rId4" Type="http://schemas.openxmlformats.org/officeDocument/2006/relationships/image" Target="../media/image191.emf"/><Relationship Id="rId9" Type="http://schemas.openxmlformats.org/officeDocument/2006/relationships/image" Target="../media/image196.emf"/><Relationship Id="rId14" Type="http://schemas.openxmlformats.org/officeDocument/2006/relationships/image" Target="../media/image199.emf"/></Relationships>
</file>

<file path=ppt/slides/_rels/slide49.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201.emf"/><Relationship Id="rId1" Type="http://schemas.openxmlformats.org/officeDocument/2006/relationships/slideLayout" Target="../slideLayouts/slideLayout2.xml"/><Relationship Id="rId4" Type="http://schemas.openxmlformats.org/officeDocument/2006/relationships/image" Target="../media/image202.e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emf"/><Relationship Id="rId1" Type="http://schemas.openxmlformats.org/officeDocument/2006/relationships/slideLayout" Target="../slideLayouts/slideLayout2.xml"/><Relationship Id="rId5" Type="http://schemas.openxmlformats.org/officeDocument/2006/relationships/image" Target="../media/image206.png"/><Relationship Id="rId4" Type="http://schemas.openxmlformats.org/officeDocument/2006/relationships/image" Target="../media/image205.e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iG0pzGcy4xU&amp;list=PLCE35CBBBFEF6E365"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152400"/>
            <a:ext cx="9144000" cy="914400"/>
          </a:xfrm>
        </p:spPr>
        <p:txBody>
          <a:bodyPr/>
          <a:lstStyle/>
          <a:p>
            <a:r>
              <a:rPr lang="en-US" altLang="en-US" dirty="0" smtClean="0"/>
              <a:t>Today</a:t>
            </a:r>
          </a:p>
        </p:txBody>
      </p:sp>
      <p:sp>
        <p:nvSpPr>
          <p:cNvPr id="3" name="Content Placeholder 2"/>
          <p:cNvSpPr>
            <a:spLocks noGrp="1"/>
          </p:cNvSpPr>
          <p:nvPr>
            <p:ph idx="1"/>
          </p:nvPr>
        </p:nvSpPr>
        <p:spPr/>
        <p:txBody>
          <a:bodyPr>
            <a:normAutofit/>
          </a:bodyPr>
          <a:lstStyle/>
          <a:p>
            <a:pPr>
              <a:defRPr/>
            </a:pPr>
            <a:r>
              <a:rPr lang="en-US" dirty="0" smtClean="0">
                <a:ea typeface="ＭＳ Ｐゴシック" pitchFamily="76" charset="-128"/>
              </a:rPr>
              <a:t>Sources of Magnetic Field</a:t>
            </a:r>
          </a:p>
          <a:p>
            <a:pPr>
              <a:defRPr/>
            </a:pPr>
            <a:r>
              <a:rPr lang="en-US" dirty="0" smtClean="0">
                <a:ea typeface="ＭＳ Ｐゴシック" pitchFamily="76" charset="-128"/>
              </a:rPr>
              <a:t>Magnetic Field due to Moving Charges</a:t>
            </a:r>
          </a:p>
          <a:p>
            <a:pPr>
              <a:defRPr/>
            </a:pPr>
            <a:r>
              <a:rPr lang="en-US" dirty="0" smtClean="0">
                <a:ea typeface="ＭＳ Ｐゴシック" pitchFamily="76" charset="-128"/>
              </a:rPr>
              <a:t>Cross Products:  Right-hand Rule</a:t>
            </a:r>
          </a:p>
          <a:p>
            <a:pPr>
              <a:defRPr/>
            </a:pPr>
            <a:r>
              <a:rPr lang="en-US" dirty="0">
                <a:ea typeface="ＭＳ Ｐゴシック" pitchFamily="76" charset="-128"/>
              </a:rPr>
              <a:t>(Cross Products:  Mathematically)</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2858E68F-B664-4D35-9E52-AE10185477E6}"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8"/>
          <p:cNvSpPr>
            <a:spLocks noGrp="1" noChangeArrowheads="1"/>
          </p:cNvSpPr>
          <p:nvPr>
            <p:ph type="title"/>
          </p:nvPr>
        </p:nvSpPr>
        <p:spPr>
          <a:xfrm>
            <a:off x="0" y="76200"/>
            <a:ext cx="9144000" cy="914400"/>
          </a:xfrm>
        </p:spPr>
        <p:txBody>
          <a:bodyPr/>
          <a:lstStyle/>
          <a:p>
            <a:pPr eaLnBrk="1" hangingPunct="1"/>
            <a:r>
              <a:rPr lang="en-US" altLang="en-US" smtClean="0"/>
              <a:t>What happens when...</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970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908300" y="1828800"/>
            <a:ext cx="3327400" cy="769938"/>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Compass is isolated?</a:t>
            </a:r>
          </a:p>
        </p:txBody>
      </p:sp>
      <p:grpSp>
        <p:nvGrpSpPr>
          <p:cNvPr id="29702" name="Group 33"/>
          <p:cNvGrpSpPr>
            <a:grpSpLocks/>
          </p:cNvGrpSpPr>
          <p:nvPr/>
        </p:nvGrpSpPr>
        <p:grpSpPr bwMode="auto">
          <a:xfrm>
            <a:off x="990600" y="3313113"/>
            <a:ext cx="6091238" cy="1182687"/>
            <a:chOff x="990600" y="3312583"/>
            <a:chExt cx="6091061" cy="1183217"/>
          </a:xfrm>
        </p:grpSpPr>
        <p:sp>
          <p:nvSpPr>
            <p:cNvPr id="30" name="TextBox 29"/>
            <p:cNvSpPr txBox="1"/>
            <p:nvPr/>
          </p:nvSpPr>
          <p:spPr>
            <a:xfrm>
              <a:off x="2908244" y="3345935"/>
              <a:ext cx="4173417" cy="768694"/>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Magnet is near a compass?</a:t>
              </a:r>
            </a:p>
          </p:txBody>
        </p:sp>
        <p:pic>
          <p:nvPicPr>
            <p:cNvPr id="29709"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12583"/>
              <a:ext cx="1419860" cy="118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30"/>
          <p:cNvSpPr txBox="1"/>
          <p:nvPr/>
        </p:nvSpPr>
        <p:spPr>
          <a:xfrm>
            <a:off x="2908300" y="5021263"/>
            <a:ext cx="5764213" cy="769937"/>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Current-carrying wire is near compass?</a:t>
            </a:r>
          </a:p>
        </p:txBody>
      </p:sp>
      <p:pic>
        <p:nvPicPr>
          <p:cNvPr id="29704" name="Picture 32"/>
          <p:cNvPicPr>
            <a:picLocks noChangeAspect="1"/>
          </p:cNvPicPr>
          <p:nvPr/>
        </p:nvPicPr>
        <p:blipFill>
          <a:blip r:embed="rId5">
            <a:extLst>
              <a:ext uri="{28A0092B-C50C-407E-A947-70E740481C1C}">
                <a14:useLocalDpi xmlns:a14="http://schemas.microsoft.com/office/drawing/2010/main" val="0"/>
              </a:ext>
            </a:extLst>
          </a:blip>
          <a:srcRect b="18593"/>
          <a:stretch>
            <a:fillRect/>
          </a:stretch>
        </p:blipFill>
        <p:spPr bwMode="auto">
          <a:xfrm>
            <a:off x="609600" y="5105400"/>
            <a:ext cx="21336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83000" y="2827338"/>
            <a:ext cx="416718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Points to Earth's (magnetic) North Pole</a:t>
            </a:r>
          </a:p>
        </p:txBody>
      </p:sp>
      <p:sp>
        <p:nvSpPr>
          <p:cNvPr id="13" name="TextBox 12"/>
          <p:cNvSpPr txBox="1"/>
          <p:nvPr/>
        </p:nvSpPr>
        <p:spPr>
          <a:xfrm>
            <a:off x="3683000" y="4278313"/>
            <a:ext cx="177641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Needle deflects</a:t>
            </a:r>
          </a:p>
        </p:txBody>
      </p:sp>
      <p:sp>
        <p:nvSpPr>
          <p:cNvPr id="14" name="TextBox 13"/>
          <p:cNvSpPr txBox="1"/>
          <p:nvPr/>
        </p:nvSpPr>
        <p:spPr>
          <a:xfrm>
            <a:off x="3675063" y="5954713"/>
            <a:ext cx="1839912"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Needle deflects!  </a:t>
            </a: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10</a:t>
            </a:fld>
            <a:endParaRPr lang="en-US" altLang="en-US"/>
          </a:p>
        </p:txBody>
      </p:sp>
    </p:spTree>
    <p:extLst>
      <p:ext uri="{BB962C8B-B14F-4D97-AF65-F5344CB8AC3E}">
        <p14:creationId xmlns:p14="http://schemas.microsoft.com/office/powerpoint/2010/main" val="4083019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8"/>
          <p:cNvSpPr>
            <a:spLocks noGrp="1" noChangeArrowheads="1"/>
          </p:cNvSpPr>
          <p:nvPr>
            <p:ph type="title"/>
          </p:nvPr>
        </p:nvSpPr>
        <p:spPr>
          <a:xfrm>
            <a:off x="0" y="0"/>
            <a:ext cx="9144000" cy="914400"/>
          </a:xfrm>
        </p:spPr>
        <p:txBody>
          <a:bodyPr/>
          <a:lstStyle/>
          <a:p>
            <a:pPr eaLnBrk="1" hangingPunct="1"/>
            <a:r>
              <a:rPr lang="en-US" altLang="en-US" smtClean="0"/>
              <a:t>Compass Near a Wire</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58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493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p:cNvPicPr>
            <a:picLocks noChangeAspect="1"/>
          </p:cNvPicPr>
          <p:nvPr/>
        </p:nvPicPr>
        <p:blipFill>
          <a:blip r:embed="rId4">
            <a:extLst>
              <a:ext uri="{28A0092B-C50C-407E-A947-70E740481C1C}">
                <a14:useLocalDpi xmlns:a14="http://schemas.microsoft.com/office/drawing/2010/main" val="0"/>
              </a:ext>
            </a:extLst>
          </a:blip>
          <a:srcRect b="18593"/>
          <a:stretch>
            <a:fillRect/>
          </a:stretch>
        </p:blipFill>
        <p:spPr bwMode="auto">
          <a:xfrm>
            <a:off x="152400" y="2849563"/>
            <a:ext cx="2133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7"/>
          <p:cNvSpPr txBox="1">
            <a:spLocks noChangeArrowheads="1"/>
          </p:cNvSpPr>
          <p:nvPr/>
        </p:nvSpPr>
        <p:spPr bwMode="auto">
          <a:xfrm>
            <a:off x="-152400" y="64008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1800" b="1" i="1">
                <a:solidFill>
                  <a:srgbClr val="0033CC"/>
                </a:solidFill>
                <a:latin typeface="Arial" pitchFamily="34" charset="0"/>
              </a:rPr>
              <a:t>Key Idea:  Needle of a compass aligns with the net magnetic field.</a:t>
            </a:r>
          </a:p>
          <a:p>
            <a:pPr algn="ctr" eaLnBrk="1" hangingPunct="1"/>
            <a:r>
              <a:rPr lang="en-US" altLang="en-US" sz="1800" b="1" i="1">
                <a:solidFill>
                  <a:srgbClr val="0033CC"/>
                </a:solidFill>
                <a:latin typeface="Arial" pitchFamily="34" charset="0"/>
              </a:rPr>
              <a:t> </a:t>
            </a:r>
          </a:p>
          <a:p>
            <a:pPr algn="ctr" eaLnBrk="1" hangingPunct="1"/>
            <a:endParaRPr lang="en-US" altLang="en-US" sz="1800" b="1" i="1">
              <a:solidFill>
                <a:srgbClr val="0033CC"/>
              </a:solidFill>
              <a:latin typeface="Arial" pitchFamily="34" charset="0"/>
            </a:endParaRPr>
          </a:p>
        </p:txBody>
      </p:sp>
      <p:cxnSp>
        <p:nvCxnSpPr>
          <p:cNvPr id="10" name="Straight Connector 9"/>
          <p:cNvCxnSpPr/>
          <p:nvPr/>
        </p:nvCxnSpPr>
        <p:spPr>
          <a:xfrm>
            <a:off x="0" y="6324600"/>
            <a:ext cx="9144000" cy="1588"/>
          </a:xfrm>
          <a:prstGeom prst="line">
            <a:avLst/>
          </a:prstGeom>
          <a:ln w="28575"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847" name="TextBox 10"/>
          <p:cNvSpPr txBox="1">
            <a:spLocks noChangeArrowheads="1"/>
          </p:cNvSpPr>
          <p:nvPr/>
        </p:nvSpPr>
        <p:spPr bwMode="auto">
          <a:xfrm>
            <a:off x="2819400" y="1524000"/>
            <a:ext cx="5994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200000"/>
              </a:lnSpc>
              <a:buFont typeface="Arial" pitchFamily="34" charset="0"/>
              <a:buChar char="•"/>
            </a:pPr>
            <a:r>
              <a:rPr lang="en-US" altLang="en-US" sz="2200">
                <a:solidFill>
                  <a:srgbClr val="0033CC"/>
                </a:solidFill>
                <a:latin typeface="Arial" pitchFamily="34" charset="0"/>
              </a:rPr>
              <a:t>Depends on amount of current in wire</a:t>
            </a:r>
          </a:p>
          <a:p>
            <a:pPr eaLnBrk="1" hangingPunct="1">
              <a:lnSpc>
                <a:spcPct val="200000"/>
              </a:lnSpc>
              <a:buFont typeface="Arial" pitchFamily="34" charset="0"/>
              <a:buChar char="•"/>
            </a:pPr>
            <a:r>
              <a:rPr lang="en-US" altLang="en-US" sz="2200">
                <a:solidFill>
                  <a:srgbClr val="0033CC"/>
                </a:solidFill>
                <a:latin typeface="Arial" pitchFamily="34" charset="0"/>
              </a:rPr>
              <a:t>No current </a:t>
            </a:r>
            <a:r>
              <a:rPr lang="en-US" altLang="en-US" sz="2200">
                <a:solidFill>
                  <a:srgbClr val="0033CC"/>
                </a:solidFill>
                <a:latin typeface="Arial" pitchFamily="34" charset="0"/>
                <a:sym typeface="Wingdings" pitchFamily="2" charset="2"/>
              </a:rPr>
              <a:t> no Magnetic field (</a:t>
            </a:r>
            <a:r>
              <a:rPr lang="en-US" altLang="en-US" sz="2200" b="1">
                <a:solidFill>
                  <a:srgbClr val="0033CC"/>
                </a:solidFill>
                <a:latin typeface="Arial" pitchFamily="34" charset="0"/>
                <a:sym typeface="Wingdings" pitchFamily="2" charset="2"/>
              </a:rPr>
              <a:t>B</a:t>
            </a:r>
            <a:r>
              <a:rPr lang="en-US" altLang="en-US" sz="2200">
                <a:solidFill>
                  <a:srgbClr val="0033CC"/>
                </a:solidFill>
                <a:latin typeface="Arial" pitchFamily="34" charset="0"/>
                <a:sym typeface="Wingdings" pitchFamily="2" charset="2"/>
              </a:rPr>
              <a:t>) from wire</a:t>
            </a:r>
          </a:p>
          <a:p>
            <a:pPr eaLnBrk="1" hangingPunct="1">
              <a:lnSpc>
                <a:spcPct val="200000"/>
              </a:lnSpc>
              <a:buFont typeface="Arial" pitchFamily="34" charset="0"/>
              <a:buChar char="•"/>
            </a:pPr>
            <a:r>
              <a:rPr lang="en-US" altLang="en-US" sz="2200" b="1">
                <a:solidFill>
                  <a:srgbClr val="0033CC"/>
                </a:solidFill>
                <a:latin typeface="Arial" pitchFamily="34" charset="0"/>
                <a:sym typeface="Wingdings" pitchFamily="2" charset="2"/>
              </a:rPr>
              <a:t>B</a:t>
            </a:r>
            <a:r>
              <a:rPr lang="en-US" altLang="en-US" sz="2200">
                <a:solidFill>
                  <a:srgbClr val="0033CC"/>
                </a:solidFill>
                <a:latin typeface="Arial" pitchFamily="34" charset="0"/>
                <a:sym typeface="Wingdings" pitchFamily="2" charset="2"/>
              </a:rPr>
              <a:t>-field of wire is perpendicular to the wire </a:t>
            </a:r>
            <a:endParaRPr lang="en-US" altLang="en-US" sz="2200">
              <a:solidFill>
                <a:srgbClr val="0033CC"/>
              </a:solidFill>
              <a:latin typeface="Arial" pitchFamily="34" charset="0"/>
            </a:endParaRPr>
          </a:p>
        </p:txBody>
      </p:sp>
      <p:sp>
        <p:nvSpPr>
          <p:cNvPr id="12" name="TextBox 11"/>
          <p:cNvSpPr txBox="1"/>
          <p:nvPr/>
        </p:nvSpPr>
        <p:spPr>
          <a:xfrm>
            <a:off x="457200" y="4446588"/>
            <a:ext cx="7585075" cy="4302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200" b="1">
                <a:solidFill>
                  <a:srgbClr val="CC0000"/>
                </a:solidFill>
                <a:latin typeface="+mj-lt"/>
                <a:ea typeface="+mn-ea"/>
              </a:rPr>
              <a:t>What happens when wire is below vs. above compass?</a:t>
            </a:r>
          </a:p>
        </p:txBody>
      </p:sp>
      <p:sp>
        <p:nvSpPr>
          <p:cNvPr id="13" name="TextBox 12"/>
          <p:cNvSpPr txBox="1">
            <a:spLocks noChangeArrowheads="1"/>
          </p:cNvSpPr>
          <p:nvPr/>
        </p:nvSpPr>
        <p:spPr bwMode="auto">
          <a:xfrm>
            <a:off x="2895600" y="4953000"/>
            <a:ext cx="35829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200000"/>
              </a:lnSpc>
              <a:buFont typeface="Arial" pitchFamily="34" charset="0"/>
              <a:buChar char="•"/>
            </a:pPr>
            <a:r>
              <a:rPr lang="en-US" altLang="en-US" sz="2200" b="1">
                <a:solidFill>
                  <a:srgbClr val="0033CC"/>
                </a:solidFill>
                <a:latin typeface="Arial" pitchFamily="34" charset="0"/>
              </a:rPr>
              <a:t>B</a:t>
            </a:r>
            <a:r>
              <a:rPr lang="en-US" altLang="en-US" sz="2200">
                <a:solidFill>
                  <a:srgbClr val="0033CC"/>
                </a:solidFill>
                <a:latin typeface="Arial" pitchFamily="34" charset="0"/>
              </a:rPr>
              <a:t>-field switches direction!</a:t>
            </a:r>
            <a:endParaRPr lang="en-US" altLang="en-US" sz="2200" b="1">
              <a:solidFill>
                <a:srgbClr val="0033CC"/>
              </a:solidFill>
              <a:latin typeface="Arial" pitchFamily="34" charset="0"/>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11</a:t>
            </a:fld>
            <a:endParaRPr lang="en-US" altLang="en-US"/>
          </a:p>
        </p:txBody>
      </p:sp>
    </p:spTree>
    <p:extLst>
      <p:ext uri="{BB962C8B-B14F-4D97-AF65-F5344CB8AC3E}">
        <p14:creationId xmlns:p14="http://schemas.microsoft.com/office/powerpoint/2010/main" val="3128300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000" dirty="0"/>
              <a:t>Demos: 6B-03 Magnetic Field Around A Wire</a:t>
            </a:r>
          </a:p>
        </p:txBody>
      </p:sp>
      <p:pic>
        <p:nvPicPr>
          <p:cNvPr id="3074" name="Picture 2" descr="https://www.physics.purdue.edu/demos/images/6B-03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858E68F-B664-4D35-9E52-AE10185477E6}" type="slidenum">
              <a:rPr lang="en-US" altLang="en-US" smtClean="0"/>
              <a:pPr/>
              <a:t>12</a:t>
            </a:fld>
            <a:endParaRPr lang="en-US" altLang="en-US"/>
          </a:p>
        </p:txBody>
      </p:sp>
    </p:spTree>
    <p:extLst>
      <p:ext uri="{BB962C8B-B14F-4D97-AF65-F5344CB8AC3E}">
        <p14:creationId xmlns:p14="http://schemas.microsoft.com/office/powerpoint/2010/main" val="3119685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8"/>
          <p:cNvSpPr>
            <a:spLocks noGrp="1" noChangeArrowheads="1"/>
          </p:cNvSpPr>
          <p:nvPr>
            <p:ph type="title"/>
          </p:nvPr>
        </p:nvSpPr>
        <p:spPr>
          <a:xfrm>
            <a:off x="0" y="0"/>
            <a:ext cx="9144000" cy="914400"/>
          </a:xfrm>
        </p:spPr>
        <p:txBody>
          <a:bodyPr/>
          <a:lstStyle/>
          <a:p>
            <a:pPr eaLnBrk="1" hangingPunct="1"/>
            <a:r>
              <a:rPr lang="en-US" altLang="en-US" smtClean="0"/>
              <a:t>Current and Magnetic Field</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533400" y="1066800"/>
            <a:ext cx="473075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b="1">
                <a:solidFill>
                  <a:srgbClr val="0033CC"/>
                </a:solidFill>
                <a:latin typeface="+mj-lt"/>
                <a:ea typeface="+mn-ea"/>
              </a:rPr>
              <a:t>Why does the wire act like a magnet?  </a:t>
            </a:r>
          </a:p>
        </p:txBody>
      </p:sp>
      <p:pic>
        <p:nvPicPr>
          <p:cNvPr id="37892" name="Picture 32"/>
          <p:cNvPicPr>
            <a:picLocks noChangeAspect="1"/>
          </p:cNvPicPr>
          <p:nvPr/>
        </p:nvPicPr>
        <p:blipFill>
          <a:blip r:embed="rId3">
            <a:extLst>
              <a:ext uri="{28A0092B-C50C-407E-A947-70E740481C1C}">
                <a14:useLocalDpi xmlns:a14="http://schemas.microsoft.com/office/drawing/2010/main" val="0"/>
              </a:ext>
            </a:extLst>
          </a:blip>
          <a:srcRect b="18593"/>
          <a:stretch>
            <a:fillRect/>
          </a:stretch>
        </p:blipFill>
        <p:spPr bwMode="auto">
          <a:xfrm>
            <a:off x="1295400" y="1524000"/>
            <a:ext cx="21336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114800" y="1752600"/>
            <a:ext cx="990600" cy="954088"/>
          </a:xfrm>
          <a:prstGeom prst="rect">
            <a:avLst/>
          </a:prstGeom>
          <a:noFill/>
          <a:ln w="28575" cap="flat" cmpd="sng" algn="ctr">
            <a:noFill/>
            <a:prstDash val="solid"/>
            <a:round/>
            <a:headEnd type="none" w="med" len="med"/>
            <a:tailEnd type="none" w="med" len="med"/>
          </a:ln>
        </p:spPr>
        <p:txBody>
          <a:bodyPr>
            <a:spAutoFit/>
          </a:bodyPr>
          <a:lstStyle/>
          <a:p>
            <a:pPr indent="228600" algn="ctr">
              <a:defRPr/>
            </a:pPr>
            <a:r>
              <a:rPr lang="en-US" sz="2800" b="1">
                <a:solidFill>
                  <a:srgbClr val="0033CC"/>
                </a:solidFill>
                <a:latin typeface="+mj-lt"/>
                <a:ea typeface="+mn-ea"/>
              </a:rPr>
              <a:t>?</a:t>
            </a:r>
          </a:p>
          <a:p>
            <a:pPr indent="228600" algn="ctr">
              <a:defRPr/>
            </a:pPr>
            <a:r>
              <a:rPr lang="en-US" sz="2800" b="1">
                <a:solidFill>
                  <a:srgbClr val="0033CC"/>
                </a:solidFill>
                <a:latin typeface="+mj-lt"/>
                <a:ea typeface="+mn-ea"/>
              </a:rPr>
              <a:t>=</a:t>
            </a:r>
          </a:p>
        </p:txBody>
      </p:sp>
      <p:pic>
        <p:nvPicPr>
          <p:cNvPr id="3789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6988"/>
            <a:ext cx="2133600" cy="1598612"/>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0"/>
          <p:cNvGrpSpPr>
            <a:grpSpLocks/>
          </p:cNvGrpSpPr>
          <p:nvPr/>
        </p:nvGrpSpPr>
        <p:grpSpPr bwMode="auto">
          <a:xfrm>
            <a:off x="-228600" y="2971800"/>
            <a:ext cx="9525000" cy="3733800"/>
            <a:chOff x="-228600" y="2971800"/>
            <a:chExt cx="9525000" cy="3733800"/>
          </a:xfrm>
        </p:grpSpPr>
        <p:grpSp>
          <p:nvGrpSpPr>
            <p:cNvPr id="37896" name="Group 15"/>
            <p:cNvGrpSpPr>
              <a:grpSpLocks/>
            </p:cNvGrpSpPr>
            <p:nvPr/>
          </p:nvGrpSpPr>
          <p:grpSpPr bwMode="auto">
            <a:xfrm>
              <a:off x="1219200" y="2971800"/>
              <a:ext cx="6705600" cy="3187521"/>
              <a:chOff x="457200" y="3670478"/>
              <a:chExt cx="6705600" cy="3187521"/>
            </a:xfrm>
          </p:grpSpPr>
          <p:pic>
            <p:nvPicPr>
              <p:cNvPr id="3790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70478"/>
                <a:ext cx="6705600" cy="318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429000" y="6172378"/>
                <a:ext cx="3186113" cy="2762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200">
                    <a:solidFill>
                      <a:srgbClr val="000000"/>
                    </a:solidFill>
                    <a:latin typeface="+mn-lt"/>
                    <a:ea typeface="+mn-ea"/>
                  </a:rPr>
                  <a:t>http://physick.wikispaces.com/Electric+Current</a:t>
                </a:r>
              </a:p>
            </p:txBody>
          </p:sp>
        </p:grpSp>
        <p:sp>
          <p:nvSpPr>
            <p:cNvPr id="37897" name="TextBox 16"/>
            <p:cNvSpPr txBox="1">
              <a:spLocks noChangeArrowheads="1"/>
            </p:cNvSpPr>
            <p:nvPr/>
          </p:nvSpPr>
          <p:spPr bwMode="auto">
            <a:xfrm>
              <a:off x="-228600" y="60960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Key Idea:  Moving charges create a Magnetic Field</a:t>
              </a:r>
            </a:p>
            <a:p>
              <a:pPr algn="ctr" eaLnBrk="1" hangingPunct="1"/>
              <a:endParaRPr lang="en-US" altLang="en-US" sz="2200" b="1" i="1">
                <a:solidFill>
                  <a:srgbClr val="0033CC"/>
                </a:solidFill>
                <a:latin typeface="Arial" pitchFamily="34" charset="0"/>
              </a:endParaRPr>
            </a:p>
          </p:txBody>
        </p:sp>
        <p:sp>
          <p:nvSpPr>
            <p:cNvPr id="18" name="TextBox 17"/>
            <p:cNvSpPr txBox="1"/>
            <p:nvPr/>
          </p:nvSpPr>
          <p:spPr>
            <a:xfrm>
              <a:off x="-228600" y="3276600"/>
              <a:ext cx="2971800" cy="523875"/>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latin typeface="+mn-lt"/>
                  <a:ea typeface="+mn-ea"/>
                </a:rPr>
                <a:t>Magnetic Field  </a:t>
              </a:r>
              <a:r>
                <a:rPr lang="en-US" sz="2800" b="1">
                  <a:latin typeface="+mn-lt"/>
                  <a:ea typeface="+mn-ea"/>
                </a:rPr>
                <a:t> B</a:t>
              </a:r>
            </a:p>
          </p:txBody>
        </p:sp>
        <p:sp>
          <p:nvSpPr>
            <p:cNvPr id="20" name="TextBox 19"/>
            <p:cNvSpPr txBox="1"/>
            <p:nvPr/>
          </p:nvSpPr>
          <p:spPr>
            <a:xfrm>
              <a:off x="6858000" y="3810000"/>
              <a:ext cx="1828800" cy="533400"/>
            </a:xfrm>
            <a:prstGeom prst="rect">
              <a:avLst/>
            </a:prstGeom>
            <a:solidFill>
              <a:schemeClr val="bg1">
                <a:alpha val="60000"/>
              </a:schemeClr>
            </a:solidFill>
            <a:ln w="28575" cap="flat" cmpd="sng" algn="ctr">
              <a:noFill/>
              <a:prstDash val="solid"/>
              <a:round/>
              <a:headEnd type="none" w="med" len="med"/>
              <a:tailEnd type="none" w="med" len="med"/>
            </a:ln>
          </p:spPr>
          <p:txBody>
            <a:bodyPr wrap="none"/>
            <a:lstStyle/>
            <a:p>
              <a:pPr indent="228600" algn="ctr">
                <a:defRPr/>
              </a:pPr>
              <a:r>
                <a:rPr lang="en-US" sz="2800">
                  <a:solidFill>
                    <a:srgbClr val="CC0000"/>
                  </a:solidFill>
                  <a:latin typeface="+mn-lt"/>
                  <a:ea typeface="+mn-ea"/>
                </a:rPr>
                <a:t>Current   </a:t>
              </a:r>
              <a:r>
                <a:rPr lang="en-US" sz="2800" b="1">
                  <a:solidFill>
                    <a:srgbClr val="CC0000"/>
                  </a:solidFill>
                  <a:latin typeface="+mn-lt"/>
                  <a:ea typeface="+mn-ea"/>
                </a:rPr>
                <a:t>I</a:t>
              </a:r>
            </a:p>
          </p:txBody>
        </p:sp>
      </p:grpSp>
      <p:sp>
        <p:nvSpPr>
          <p:cNvPr id="4" name="Slide Number Placeholder 3"/>
          <p:cNvSpPr>
            <a:spLocks noGrp="1"/>
          </p:cNvSpPr>
          <p:nvPr>
            <p:ph type="sldNum" sz="quarter" idx="12"/>
          </p:nvPr>
        </p:nvSpPr>
        <p:spPr/>
        <p:txBody>
          <a:bodyPr/>
          <a:lstStyle/>
          <a:p>
            <a:fld id="{02849FA0-4B1F-44C1-9BA3-672A1EFC02F9}" type="slidenum">
              <a:rPr lang="en-US" altLang="en-US" smtClean="0"/>
              <a:pPr/>
              <a:t>13</a:t>
            </a:fld>
            <a:endParaRPr lang="en-US" altLang="en-US"/>
          </a:p>
        </p:txBody>
      </p:sp>
    </p:spTree>
    <p:extLst>
      <p:ext uri="{BB962C8B-B14F-4D97-AF65-F5344CB8AC3E}">
        <p14:creationId xmlns:p14="http://schemas.microsoft.com/office/powerpoint/2010/main" val="1688890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762000" y="152400"/>
            <a:ext cx="7772400" cy="457200"/>
          </a:xfrm>
        </p:spPr>
        <p:txBody>
          <a:bodyPr/>
          <a:lstStyle/>
          <a:p>
            <a:r>
              <a:rPr lang="en-US" altLang="ja-JP" smtClean="0">
                <a:ea typeface="ＭＳ Ｐゴシック" pitchFamily="34" charset="-128"/>
              </a:rPr>
              <a:t>Magnetic Monopoles</a:t>
            </a:r>
          </a:p>
        </p:txBody>
      </p:sp>
      <p:sp>
        <p:nvSpPr>
          <p:cNvPr id="332803" name="Rectangle 1027"/>
          <p:cNvSpPr>
            <a:spLocks noGrp="1" noChangeArrowheads="1"/>
          </p:cNvSpPr>
          <p:nvPr>
            <p:ph type="body" sz="half" idx="1"/>
          </p:nvPr>
        </p:nvSpPr>
        <p:spPr bwMode="auto">
          <a:xfrm>
            <a:off x="533400" y="1981200"/>
            <a:ext cx="838200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25400" rIns="63500" bIns="25400" numCol="1" anchor="t" anchorCtr="0" compatLnSpc="1">
            <a:prstTxWarp prst="textNoShape">
              <a:avLst/>
            </a:prstTxWarp>
            <a:spAutoFit/>
          </a:bodyPr>
          <a:lstStyle/>
          <a:p>
            <a:pPr>
              <a:spcBef>
                <a:spcPct val="44000"/>
              </a:spcBef>
            </a:pPr>
            <a:r>
              <a:rPr lang="en-US" altLang="ja-JP" sz="1800" b="1" smtClean="0">
                <a:ea typeface="ＭＳ Ｐゴシック" pitchFamily="34" charset="-128"/>
              </a:rPr>
              <a:t>How can you isolate this magnetic charge? </a:t>
            </a:r>
            <a:r>
              <a:rPr lang="en-US" altLang="ja-JP" sz="2000" smtClean="0">
                <a:ea typeface="ＭＳ Ｐゴシック" pitchFamily="34" charset="-128"/>
              </a:rPr>
              <a:t>Try cutting a bar magnet in half.</a:t>
            </a:r>
          </a:p>
        </p:txBody>
      </p:sp>
      <p:sp>
        <p:nvSpPr>
          <p:cNvPr id="332804" name="Rectangle 1028"/>
          <p:cNvSpPr>
            <a:spLocks noChangeArrowheads="1"/>
          </p:cNvSpPr>
          <p:nvPr/>
        </p:nvSpPr>
        <p:spPr bwMode="auto">
          <a:xfrm>
            <a:off x="228600" y="6532563"/>
            <a:ext cx="868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p>
            <a:pPr marL="342900" indent="-342900">
              <a:lnSpc>
                <a:spcPct val="90000"/>
              </a:lnSpc>
              <a:spcBef>
                <a:spcPct val="45000"/>
              </a:spcBef>
              <a:buFontTx/>
              <a:buChar char="•"/>
            </a:pPr>
            <a:r>
              <a:rPr lang="en-US" altLang="ja-JP" sz="2000" i="0">
                <a:ea typeface="ＭＳ Ｐゴシック" pitchFamily="34" charset="-128"/>
              </a:rPr>
              <a:t>In fact </a:t>
            </a:r>
            <a:r>
              <a:rPr lang="en-US" altLang="ja-JP" sz="2000" b="1">
                <a:ea typeface="ＭＳ Ｐゴシック" pitchFamily="34" charset="-128"/>
              </a:rPr>
              <a:t>no</a:t>
            </a:r>
            <a:r>
              <a:rPr lang="en-US" altLang="ja-JP" sz="2000" i="0">
                <a:ea typeface="ＭＳ Ｐゴシック" pitchFamily="34" charset="-128"/>
              </a:rPr>
              <a:t> attempt has been successful in finding magnetic monopoles in nature.</a:t>
            </a:r>
            <a:r>
              <a:rPr lang="en-US" altLang="ja-JP" sz="2000" b="1" i="0">
                <a:ea typeface="ＭＳ Ｐゴシック" pitchFamily="34" charset="-128"/>
              </a:rPr>
              <a:t>  </a:t>
            </a:r>
          </a:p>
        </p:txBody>
      </p:sp>
      <p:sp>
        <p:nvSpPr>
          <p:cNvPr id="332805" name="Text Box 1029"/>
          <p:cNvSpPr txBox="1">
            <a:spLocks noChangeArrowheads="1"/>
          </p:cNvSpPr>
          <p:nvPr/>
        </p:nvSpPr>
        <p:spPr bwMode="auto">
          <a:xfrm>
            <a:off x="533400" y="7620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44000"/>
              </a:spcBef>
              <a:buClr>
                <a:schemeClr val="tx1"/>
              </a:buClr>
              <a:buFontTx/>
              <a:buChar char="•"/>
            </a:pPr>
            <a:r>
              <a:rPr lang="ja-JP" altLang="en-US" sz="2000" b="1" i="0">
                <a:latin typeface="Arial" pitchFamily="34" charset="0"/>
                <a:ea typeface="ＭＳ Ｐゴシック" pitchFamily="34" charset="-128"/>
              </a:rPr>
              <a:t> </a:t>
            </a:r>
            <a:r>
              <a:rPr lang="en-US" altLang="ja-JP" sz="2000" i="0">
                <a:ea typeface="ＭＳ Ｐゴシック" pitchFamily="34" charset="-128"/>
              </a:rPr>
              <a:t>Does there exist </a:t>
            </a:r>
            <a:r>
              <a:rPr lang="en-US" altLang="ja-JP" sz="2000">
                <a:ea typeface="ＭＳ Ｐゴシック" pitchFamily="34" charset="-128"/>
              </a:rPr>
              <a:t>magnetic charge</a:t>
            </a:r>
            <a:r>
              <a:rPr lang="en-US" altLang="ja-JP" sz="2000" i="0">
                <a:ea typeface="ＭＳ Ｐゴシック" pitchFamily="34" charset="-128"/>
              </a:rPr>
              <a:t>, just like electric charge?  An entity which carried such magnetic charge would be called a </a:t>
            </a:r>
            <a:r>
              <a:rPr lang="en-US" altLang="ja-JP" sz="2000" b="1">
                <a:ea typeface="ＭＳ Ｐゴシック" pitchFamily="34" charset="-128"/>
              </a:rPr>
              <a:t>magnetic monopole</a:t>
            </a:r>
            <a:r>
              <a:rPr lang="en-US" altLang="ja-JP" sz="2000" i="0">
                <a:ea typeface="ＭＳ Ｐゴシック" pitchFamily="34" charset="-128"/>
              </a:rPr>
              <a:t> (having + or - magnetic charge).</a:t>
            </a:r>
          </a:p>
        </p:txBody>
      </p:sp>
      <p:pic>
        <p:nvPicPr>
          <p:cNvPr id="332806" name="Picture 1030" descr="c19_04"/>
          <p:cNvPicPr>
            <a:picLocks noGrp="1" noChangeAspect="1" noChangeArrowheads="1"/>
          </p:cNvPicPr>
          <p:nvPr/>
        </p:nvPicPr>
        <p:blipFill>
          <a:blip r:embed="rId3">
            <a:extLst>
              <a:ext uri="{28A0092B-C50C-407E-A947-70E740481C1C}">
                <a14:useLocalDpi xmlns:a14="http://schemas.microsoft.com/office/drawing/2010/main" val="0"/>
              </a:ext>
            </a:extLst>
          </a:blip>
          <a:srcRect l="15277" t="4716" r="18056" b="57875"/>
          <a:stretch>
            <a:fillRect/>
          </a:stretch>
        </p:blipFill>
        <p:spPr bwMode="auto">
          <a:xfrm>
            <a:off x="533400" y="25908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7" name="Picture 1031" descr="c19_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1504"/>
          <a:stretch>
            <a:fillRect/>
          </a:stretch>
        </p:blipFill>
        <p:spPr bwMode="auto">
          <a:xfrm>
            <a:off x="2971800" y="4114800"/>
            <a:ext cx="5867400" cy="159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8" name="AutoShape 1032"/>
          <p:cNvSpPr>
            <a:spLocks noChangeArrowheads="1"/>
          </p:cNvSpPr>
          <p:nvPr/>
        </p:nvSpPr>
        <p:spPr bwMode="auto">
          <a:xfrm rot="5400000">
            <a:off x="2209800" y="4343400"/>
            <a:ext cx="457200" cy="304800"/>
          </a:xfrm>
          <a:custGeom>
            <a:avLst/>
            <a:gdLst>
              <a:gd name="T0" fmla="*/ 2147483647 w 21600"/>
              <a:gd name="T1" fmla="*/ 0 h 21600"/>
              <a:gd name="T2" fmla="*/ 1858147504 w 21600"/>
              <a:gd name="T3" fmla="*/ 285481108 h 21600"/>
              <a:gd name="T4" fmla="*/ 0 w 21600"/>
              <a:gd name="T5" fmla="*/ 713741322 h 21600"/>
              <a:gd name="T6" fmla="*/ 1858147504 w 21600"/>
              <a:gd name="T7" fmla="*/ 856442309 h 21600"/>
              <a:gd name="T8" fmla="*/ 2147483647 w 21600"/>
              <a:gd name="T9" fmla="*/ 594752864 h 21600"/>
              <a:gd name="T10" fmla="*/ 2147483647 w 21600"/>
              <a:gd name="T11" fmla="*/ 28548110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2809" name="Freeform 1033"/>
          <p:cNvSpPr>
            <a:spLocks/>
          </p:cNvSpPr>
          <p:nvPr/>
        </p:nvSpPr>
        <p:spPr bwMode="auto">
          <a:xfrm>
            <a:off x="5710238" y="3522663"/>
            <a:ext cx="279400" cy="2262187"/>
          </a:xfrm>
          <a:custGeom>
            <a:avLst/>
            <a:gdLst>
              <a:gd name="T0" fmla="*/ 2147483647 w 176"/>
              <a:gd name="T1" fmla="*/ 0 h 1425"/>
              <a:gd name="T2" fmla="*/ 2147483647 w 176"/>
              <a:gd name="T3" fmla="*/ 2147483647 h 1425"/>
              <a:gd name="T4" fmla="*/ 2147483647 w 176"/>
              <a:gd name="T5" fmla="*/ 2147483647 h 1425"/>
              <a:gd name="T6" fmla="*/ 2147483647 w 176"/>
              <a:gd name="T7" fmla="*/ 2147483647 h 1425"/>
              <a:gd name="T8" fmla="*/ 2147483647 w 176"/>
              <a:gd name="T9" fmla="*/ 2147483647 h 1425"/>
              <a:gd name="T10" fmla="*/ 2147483647 w 176"/>
              <a:gd name="T11" fmla="*/ 2147483647 h 1425"/>
              <a:gd name="T12" fmla="*/ 2147483647 w 176"/>
              <a:gd name="T13" fmla="*/ 2147483647 h 1425"/>
              <a:gd name="T14" fmla="*/ 2147483647 w 176"/>
              <a:gd name="T15" fmla="*/ 2147483647 h 1425"/>
              <a:gd name="T16" fmla="*/ 2147483647 w 176"/>
              <a:gd name="T17" fmla="*/ 2147483647 h 1425"/>
              <a:gd name="T18" fmla="*/ 2147483647 w 176"/>
              <a:gd name="T19" fmla="*/ 2147483647 h 1425"/>
              <a:gd name="T20" fmla="*/ 2147483647 w 176"/>
              <a:gd name="T21" fmla="*/ 2147483647 h 1425"/>
              <a:gd name="T22" fmla="*/ 2147483647 w 176"/>
              <a:gd name="T23" fmla="*/ 2147483647 h 1425"/>
              <a:gd name="T24" fmla="*/ 2147483647 w 176"/>
              <a:gd name="T25" fmla="*/ 2147483647 h 1425"/>
              <a:gd name="T26" fmla="*/ 2147483647 w 176"/>
              <a:gd name="T27" fmla="*/ 2147483647 h 1425"/>
              <a:gd name="T28" fmla="*/ 2147483647 w 176"/>
              <a:gd name="T29" fmla="*/ 2147483647 h 1425"/>
              <a:gd name="T30" fmla="*/ 2147483647 w 176"/>
              <a:gd name="T31" fmla="*/ 2147483647 h 1425"/>
              <a:gd name="T32" fmla="*/ 2147483647 w 176"/>
              <a:gd name="T33" fmla="*/ 2147483647 h 1425"/>
              <a:gd name="T34" fmla="*/ 2147483647 w 176"/>
              <a:gd name="T35" fmla="*/ 2147483647 h 1425"/>
              <a:gd name="T36" fmla="*/ 2147483647 w 176"/>
              <a:gd name="T37" fmla="*/ 2147483647 h 1425"/>
              <a:gd name="T38" fmla="*/ 2147483647 w 176"/>
              <a:gd name="T39" fmla="*/ 2147483647 h 1425"/>
              <a:gd name="T40" fmla="*/ 2147483647 w 176"/>
              <a:gd name="T41" fmla="*/ 2147483647 h 14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1425"/>
              <a:gd name="T65" fmla="*/ 176 w 176"/>
              <a:gd name="T66" fmla="*/ 1425 h 14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1425">
                <a:moveTo>
                  <a:pt x="144" y="0"/>
                </a:moveTo>
                <a:cubicBezTo>
                  <a:pt x="114" y="20"/>
                  <a:pt x="83" y="35"/>
                  <a:pt x="53" y="55"/>
                </a:cubicBezTo>
                <a:cubicBezTo>
                  <a:pt x="45" y="67"/>
                  <a:pt x="37" y="79"/>
                  <a:pt x="29" y="91"/>
                </a:cubicBezTo>
                <a:cubicBezTo>
                  <a:pt x="0" y="135"/>
                  <a:pt x="77" y="215"/>
                  <a:pt x="102" y="249"/>
                </a:cubicBezTo>
                <a:cubicBezTo>
                  <a:pt x="104" y="255"/>
                  <a:pt x="105" y="261"/>
                  <a:pt x="108" y="267"/>
                </a:cubicBezTo>
                <a:cubicBezTo>
                  <a:pt x="111" y="273"/>
                  <a:pt x="117" y="278"/>
                  <a:pt x="120" y="285"/>
                </a:cubicBezTo>
                <a:cubicBezTo>
                  <a:pt x="125" y="297"/>
                  <a:pt x="132" y="321"/>
                  <a:pt x="132" y="321"/>
                </a:cubicBezTo>
                <a:cubicBezTo>
                  <a:pt x="125" y="413"/>
                  <a:pt x="134" y="375"/>
                  <a:pt x="114" y="437"/>
                </a:cubicBezTo>
                <a:cubicBezTo>
                  <a:pt x="109" y="451"/>
                  <a:pt x="89" y="473"/>
                  <a:pt x="89" y="473"/>
                </a:cubicBezTo>
                <a:cubicBezTo>
                  <a:pt x="67" y="538"/>
                  <a:pt x="69" y="519"/>
                  <a:pt x="83" y="625"/>
                </a:cubicBezTo>
                <a:cubicBezTo>
                  <a:pt x="85" y="640"/>
                  <a:pt x="107" y="665"/>
                  <a:pt x="114" y="679"/>
                </a:cubicBezTo>
                <a:cubicBezTo>
                  <a:pt x="127" y="705"/>
                  <a:pt x="137" y="730"/>
                  <a:pt x="144" y="758"/>
                </a:cubicBezTo>
                <a:cubicBezTo>
                  <a:pt x="140" y="843"/>
                  <a:pt x="137" y="903"/>
                  <a:pt x="89" y="970"/>
                </a:cubicBezTo>
                <a:cubicBezTo>
                  <a:pt x="82" y="1011"/>
                  <a:pt x="65" y="1059"/>
                  <a:pt x="89" y="1098"/>
                </a:cubicBezTo>
                <a:cubicBezTo>
                  <a:pt x="98" y="1113"/>
                  <a:pt x="110" y="1126"/>
                  <a:pt x="120" y="1140"/>
                </a:cubicBezTo>
                <a:cubicBezTo>
                  <a:pt x="128" y="1152"/>
                  <a:pt x="144" y="1176"/>
                  <a:pt x="144" y="1176"/>
                </a:cubicBezTo>
                <a:cubicBezTo>
                  <a:pt x="164" y="1239"/>
                  <a:pt x="133" y="1149"/>
                  <a:pt x="162" y="1213"/>
                </a:cubicBezTo>
                <a:cubicBezTo>
                  <a:pt x="167" y="1225"/>
                  <a:pt x="174" y="1249"/>
                  <a:pt x="174" y="1249"/>
                </a:cubicBezTo>
                <a:cubicBezTo>
                  <a:pt x="167" y="1335"/>
                  <a:pt x="176" y="1299"/>
                  <a:pt x="156" y="1358"/>
                </a:cubicBezTo>
                <a:cubicBezTo>
                  <a:pt x="156" y="1359"/>
                  <a:pt x="115" y="1400"/>
                  <a:pt x="108" y="1407"/>
                </a:cubicBezTo>
                <a:cubicBezTo>
                  <a:pt x="99" y="1415"/>
                  <a:pt x="77" y="1425"/>
                  <a:pt x="77" y="14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090"/>
          <p:cNvGrpSpPr>
            <a:grpSpLocks/>
          </p:cNvGrpSpPr>
          <p:nvPr/>
        </p:nvGrpSpPr>
        <p:grpSpPr bwMode="auto">
          <a:xfrm>
            <a:off x="5715000" y="2362200"/>
            <a:ext cx="3124200" cy="1219200"/>
            <a:chOff x="288" y="3312"/>
            <a:chExt cx="1968" cy="768"/>
          </a:xfrm>
        </p:grpSpPr>
        <p:grpSp>
          <p:nvGrpSpPr>
            <p:cNvPr id="13353" name="Group 1034"/>
            <p:cNvGrpSpPr>
              <a:grpSpLocks/>
            </p:cNvGrpSpPr>
            <p:nvPr/>
          </p:nvGrpSpPr>
          <p:grpSpPr bwMode="auto">
            <a:xfrm>
              <a:off x="288" y="3312"/>
              <a:ext cx="576" cy="768"/>
              <a:chOff x="3024" y="3360"/>
              <a:chExt cx="576" cy="768"/>
            </a:xfrm>
          </p:grpSpPr>
          <p:sp>
            <p:nvSpPr>
              <p:cNvPr id="13375" name="Oval 1035"/>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6" name="Oval 1036"/>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7" name="Rectangle 1037"/>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8" name="Line 1038"/>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9" name="Line 1039"/>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Line 1040"/>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4" name="Group 1041"/>
            <p:cNvGrpSpPr>
              <a:grpSpLocks/>
            </p:cNvGrpSpPr>
            <p:nvPr/>
          </p:nvGrpSpPr>
          <p:grpSpPr bwMode="auto">
            <a:xfrm>
              <a:off x="1200" y="3312"/>
              <a:ext cx="576" cy="768"/>
              <a:chOff x="3024" y="3360"/>
              <a:chExt cx="576" cy="768"/>
            </a:xfrm>
          </p:grpSpPr>
          <p:sp>
            <p:nvSpPr>
              <p:cNvPr id="13369" name="Oval 1042"/>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0" name="Oval 1043"/>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1" name="Rectangle 1044"/>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2" name="Line 1045"/>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3" name="Line 1046"/>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1047"/>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5" name="Group 1048"/>
            <p:cNvGrpSpPr>
              <a:grpSpLocks/>
            </p:cNvGrpSpPr>
            <p:nvPr/>
          </p:nvGrpSpPr>
          <p:grpSpPr bwMode="auto">
            <a:xfrm>
              <a:off x="720" y="3312"/>
              <a:ext cx="576" cy="768"/>
              <a:chOff x="3024" y="3360"/>
              <a:chExt cx="576" cy="768"/>
            </a:xfrm>
          </p:grpSpPr>
          <p:sp>
            <p:nvSpPr>
              <p:cNvPr id="13363" name="Oval 1049"/>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64" name="Oval 1050"/>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5" name="Rectangle 1051"/>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6" name="Line 1052"/>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7" name="Line 1053"/>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1054"/>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6" name="Group 1055"/>
            <p:cNvGrpSpPr>
              <a:grpSpLocks/>
            </p:cNvGrpSpPr>
            <p:nvPr/>
          </p:nvGrpSpPr>
          <p:grpSpPr bwMode="auto">
            <a:xfrm>
              <a:off x="1680" y="3312"/>
              <a:ext cx="576" cy="768"/>
              <a:chOff x="3024" y="3360"/>
              <a:chExt cx="576" cy="768"/>
            </a:xfrm>
          </p:grpSpPr>
          <p:sp>
            <p:nvSpPr>
              <p:cNvPr id="13357" name="Oval 1056"/>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58" name="Oval 1057"/>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9" name="Rectangle 1058"/>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0" name="Line 1059"/>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1" name="Line 1060"/>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1061"/>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1091"/>
          <p:cNvGrpSpPr>
            <a:grpSpLocks/>
          </p:cNvGrpSpPr>
          <p:nvPr/>
        </p:nvGrpSpPr>
        <p:grpSpPr bwMode="auto">
          <a:xfrm>
            <a:off x="2895600" y="5334000"/>
            <a:ext cx="1600200" cy="1219200"/>
            <a:chOff x="2640" y="3312"/>
            <a:chExt cx="1008" cy="768"/>
          </a:xfrm>
        </p:grpSpPr>
        <p:grpSp>
          <p:nvGrpSpPr>
            <p:cNvPr id="13339" name="Group 1062"/>
            <p:cNvGrpSpPr>
              <a:grpSpLocks/>
            </p:cNvGrpSpPr>
            <p:nvPr/>
          </p:nvGrpSpPr>
          <p:grpSpPr bwMode="auto">
            <a:xfrm>
              <a:off x="2640" y="3312"/>
              <a:ext cx="576" cy="768"/>
              <a:chOff x="3024" y="3360"/>
              <a:chExt cx="576" cy="768"/>
            </a:xfrm>
          </p:grpSpPr>
          <p:sp>
            <p:nvSpPr>
              <p:cNvPr id="13347" name="Oval 1063"/>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8" name="Oval 1064"/>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Rectangle 1065"/>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50" name="Line 1066"/>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1" name="Line 1067"/>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1068"/>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0" name="Group 1069"/>
            <p:cNvGrpSpPr>
              <a:grpSpLocks/>
            </p:cNvGrpSpPr>
            <p:nvPr/>
          </p:nvGrpSpPr>
          <p:grpSpPr bwMode="auto">
            <a:xfrm>
              <a:off x="3072" y="3312"/>
              <a:ext cx="576" cy="768"/>
              <a:chOff x="3024" y="3360"/>
              <a:chExt cx="576" cy="768"/>
            </a:xfrm>
          </p:grpSpPr>
          <p:sp>
            <p:nvSpPr>
              <p:cNvPr id="13341" name="Oval 1070"/>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2" name="Oval 1071"/>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3" name="Rectangle 1072"/>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44" name="Line 1073"/>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5" name="Line 1074"/>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1075"/>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1092"/>
          <p:cNvGrpSpPr>
            <a:grpSpLocks/>
          </p:cNvGrpSpPr>
          <p:nvPr/>
        </p:nvGrpSpPr>
        <p:grpSpPr bwMode="auto">
          <a:xfrm>
            <a:off x="6400800" y="5257800"/>
            <a:ext cx="1600200" cy="1219200"/>
            <a:chOff x="4368" y="3312"/>
            <a:chExt cx="1008" cy="768"/>
          </a:xfrm>
        </p:grpSpPr>
        <p:grpSp>
          <p:nvGrpSpPr>
            <p:cNvPr id="13325" name="Group 1076"/>
            <p:cNvGrpSpPr>
              <a:grpSpLocks/>
            </p:cNvGrpSpPr>
            <p:nvPr/>
          </p:nvGrpSpPr>
          <p:grpSpPr bwMode="auto">
            <a:xfrm>
              <a:off x="4368" y="3312"/>
              <a:ext cx="576" cy="768"/>
              <a:chOff x="3024" y="3360"/>
              <a:chExt cx="576" cy="768"/>
            </a:xfrm>
          </p:grpSpPr>
          <p:sp>
            <p:nvSpPr>
              <p:cNvPr id="13333" name="Oval 1077"/>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34" name="Oval 1078"/>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Rectangle 1079"/>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6" name="Line 1080"/>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1081"/>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82"/>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6" name="Group 1083"/>
            <p:cNvGrpSpPr>
              <a:grpSpLocks/>
            </p:cNvGrpSpPr>
            <p:nvPr/>
          </p:nvGrpSpPr>
          <p:grpSpPr bwMode="auto">
            <a:xfrm>
              <a:off x="4800" y="3312"/>
              <a:ext cx="576" cy="768"/>
              <a:chOff x="3024" y="3360"/>
              <a:chExt cx="576" cy="768"/>
            </a:xfrm>
          </p:grpSpPr>
          <p:sp>
            <p:nvSpPr>
              <p:cNvPr id="13327" name="Oval 1084"/>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28" name="Oval 1085"/>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Rectangle 1086"/>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0" name="Line 1087"/>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Line 1088"/>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1089"/>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34614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dissolve">
                                      <p:cBhvr>
                                        <p:cTn id="7" dur="500"/>
                                        <p:tgtEl>
                                          <p:spTgt spid="332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2803">
                                            <p:txEl>
                                              <p:pRg st="0" end="0"/>
                                            </p:txEl>
                                          </p:spTgt>
                                        </p:tgtEl>
                                        <p:attrNameLst>
                                          <p:attrName>style.visibility</p:attrName>
                                        </p:attrNameLst>
                                      </p:cBhvr>
                                      <p:to>
                                        <p:strVal val="visible"/>
                                      </p:to>
                                    </p:set>
                                    <p:anim calcmode="lin" valueType="num">
                                      <p:cBhvr additive="base">
                                        <p:cTn id="12" dur="5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280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4" fill="hold" nodeType="afterEffect">
                                  <p:stCondLst>
                                    <p:cond delay="0"/>
                                  </p:stCondLst>
                                  <p:childTnLst>
                                    <p:set>
                                      <p:cBhvr>
                                        <p:cTn id="16" dur="1" fill="hold">
                                          <p:stCondLst>
                                            <p:cond delay="0"/>
                                          </p:stCondLst>
                                        </p:cTn>
                                        <p:tgtEl>
                                          <p:spTgt spid="332806"/>
                                        </p:tgtEl>
                                        <p:attrNameLst>
                                          <p:attrName>style.visibility</p:attrName>
                                        </p:attrNameLst>
                                      </p:cBhvr>
                                      <p:to>
                                        <p:strVal val="visible"/>
                                      </p:to>
                                    </p:set>
                                    <p:anim calcmode="lin" valueType="num">
                                      <p:cBhvr additive="base">
                                        <p:cTn id="17" dur="500" fill="hold"/>
                                        <p:tgtEl>
                                          <p:spTgt spid="332806"/>
                                        </p:tgtEl>
                                        <p:attrNameLst>
                                          <p:attrName>ppt_x</p:attrName>
                                        </p:attrNameLst>
                                      </p:cBhvr>
                                      <p:tavLst>
                                        <p:tav tm="0">
                                          <p:val>
                                            <p:strVal val="#ppt_x"/>
                                          </p:val>
                                        </p:tav>
                                        <p:tav tm="100000">
                                          <p:val>
                                            <p:strVal val="#ppt_x"/>
                                          </p:val>
                                        </p:tav>
                                      </p:tavLst>
                                    </p:anim>
                                    <p:anim calcmode="lin" valueType="num">
                                      <p:cBhvr additive="base">
                                        <p:cTn id="18" dur="500" fill="hold"/>
                                        <p:tgtEl>
                                          <p:spTgt spid="3328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2808"/>
                                        </p:tgtEl>
                                        <p:attrNameLst>
                                          <p:attrName>style.visibility</p:attrName>
                                        </p:attrNameLst>
                                      </p:cBhvr>
                                      <p:to>
                                        <p:strVal val="visible"/>
                                      </p:to>
                                    </p:set>
                                    <p:animEffect transition="in" filter="blinds(horizontal)">
                                      <p:cBhvr>
                                        <p:cTn id="23" dur="500"/>
                                        <p:tgtEl>
                                          <p:spTgt spid="332808"/>
                                        </p:tgtEl>
                                      </p:cBhvr>
                                    </p:animEffect>
                                  </p:childTnLst>
                                </p:cTn>
                              </p:par>
                            </p:childTnLst>
                          </p:cTn>
                        </p:par>
                        <p:par>
                          <p:cTn id="24" fill="hold" nodeType="afterGroup">
                            <p:stCondLst>
                              <p:cond delay="500"/>
                            </p:stCondLst>
                            <p:childTnLst>
                              <p:par>
                                <p:cTn id="25" presetID="3" presetClass="entr" presetSubtype="10" fill="hold" nodeType="afterEffect">
                                  <p:stCondLst>
                                    <p:cond delay="0"/>
                                  </p:stCondLst>
                                  <p:childTnLst>
                                    <p:set>
                                      <p:cBhvr>
                                        <p:cTn id="26" dur="1" fill="hold">
                                          <p:stCondLst>
                                            <p:cond delay="0"/>
                                          </p:stCondLst>
                                        </p:cTn>
                                        <p:tgtEl>
                                          <p:spTgt spid="332807"/>
                                        </p:tgtEl>
                                        <p:attrNameLst>
                                          <p:attrName>style.visibility</p:attrName>
                                        </p:attrNameLst>
                                      </p:cBhvr>
                                      <p:to>
                                        <p:strVal val="visible"/>
                                      </p:to>
                                    </p:set>
                                    <p:animEffect transition="in" filter="blinds(horizontal)">
                                      <p:cBhvr>
                                        <p:cTn id="27" dur="500"/>
                                        <p:tgtEl>
                                          <p:spTgt spid="332807"/>
                                        </p:tgtEl>
                                      </p:cBhvr>
                                    </p:animEffect>
                                  </p:childTnLst>
                                </p:cTn>
                              </p:par>
                            </p:childTnLst>
                          </p:cTn>
                        </p:par>
                        <p:par>
                          <p:cTn id="28" fill="hold" nodeType="withGroup">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332809"/>
                                        </p:tgtEl>
                                        <p:attrNameLst>
                                          <p:attrName>style.visibility</p:attrName>
                                        </p:attrNameLst>
                                      </p:cBhvr>
                                      <p:to>
                                        <p:strVal val="visible"/>
                                      </p:to>
                                    </p:set>
                                    <p:anim calcmode="lin" valueType="num">
                                      <p:cBhvr additive="base">
                                        <p:cTn id="31" dur="500" fill="hold"/>
                                        <p:tgtEl>
                                          <p:spTgt spid="332809"/>
                                        </p:tgtEl>
                                        <p:attrNameLst>
                                          <p:attrName>ppt_x</p:attrName>
                                        </p:attrNameLst>
                                      </p:cBhvr>
                                      <p:tavLst>
                                        <p:tav tm="0">
                                          <p:val>
                                            <p:strVal val="0-#ppt_w/2"/>
                                          </p:val>
                                        </p:tav>
                                        <p:tav tm="100000">
                                          <p:val>
                                            <p:strVal val="#ppt_x"/>
                                          </p:val>
                                        </p:tav>
                                      </p:tavLst>
                                    </p:anim>
                                    <p:anim calcmode="lin" valueType="num">
                                      <p:cBhvr additive="base">
                                        <p:cTn id="32" dur="500" fill="hold"/>
                                        <p:tgtEl>
                                          <p:spTgt spid="332809"/>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nodeType="withGroup">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332804"/>
                                        </p:tgtEl>
                                        <p:attrNameLst>
                                          <p:attrName>style.visibility</p:attrName>
                                        </p:attrNameLst>
                                      </p:cBhvr>
                                      <p:to>
                                        <p:strVal val="visible"/>
                                      </p:to>
                                    </p:set>
                                    <p:anim calcmode="lin" valueType="num">
                                      <p:cBhvr additive="base">
                                        <p:cTn id="42" dur="500" fill="hold"/>
                                        <p:tgtEl>
                                          <p:spTgt spid="332804"/>
                                        </p:tgtEl>
                                        <p:attrNameLst>
                                          <p:attrName>ppt_x</p:attrName>
                                        </p:attrNameLst>
                                      </p:cBhvr>
                                      <p:tavLst>
                                        <p:tav tm="0">
                                          <p:val>
                                            <p:strVal val="#ppt_x"/>
                                          </p:val>
                                        </p:tav>
                                        <p:tav tm="100000">
                                          <p:val>
                                            <p:strVal val="#ppt_x"/>
                                          </p:val>
                                        </p:tav>
                                      </p:tavLst>
                                    </p:anim>
                                    <p:anim calcmode="lin" valueType="num">
                                      <p:cBhvr additive="base">
                                        <p:cTn id="43" dur="500" fill="hold"/>
                                        <p:tgtEl>
                                          <p:spTgt spid="332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P spid="332804" grpId="0" autoUpdateAnimBg="0"/>
      <p:bldP spid="332805" grpId="0" autoUpdateAnimBg="0"/>
      <p:bldP spid="332808" grpId="0" animBg="1"/>
      <p:bldP spid="3328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0"/>
            <a:ext cx="7772400" cy="762000"/>
          </a:xfrm>
        </p:spPr>
        <p:txBody>
          <a:bodyPr/>
          <a:lstStyle/>
          <a:p>
            <a:pPr eaLnBrk="1" hangingPunct="1"/>
            <a:r>
              <a:rPr lang="en-US" altLang="en-US" sz="3000" dirty="0" err="1" smtClean="0"/>
              <a:t>Biot-Savart</a:t>
            </a:r>
            <a:r>
              <a:rPr lang="en-US" altLang="en-US" sz="3000" dirty="0" smtClean="0"/>
              <a:t> Law for a Single Charge</a:t>
            </a:r>
          </a:p>
        </p:txBody>
      </p:sp>
      <p:graphicFrame>
        <p:nvGraphicFramePr>
          <p:cNvPr id="24578" name="Object 2"/>
          <p:cNvGraphicFramePr>
            <a:graphicFrameLocks noChangeAspect="1"/>
          </p:cNvGraphicFramePr>
          <p:nvPr/>
        </p:nvGraphicFramePr>
        <p:xfrm>
          <a:off x="4648200" y="838200"/>
          <a:ext cx="1789113" cy="869950"/>
        </p:xfrm>
        <a:graphic>
          <a:graphicData uri="http://schemas.openxmlformats.org/presentationml/2006/ole">
            <mc:AlternateContent xmlns:mc="http://schemas.openxmlformats.org/markup-compatibility/2006">
              <mc:Choice xmlns:v="urn:schemas-microsoft-com:vml" Requires="v">
                <p:oleObj spid="_x0000_s52399" name="Equation" r:id="rId4" imgW="889000" imgH="431800" progId="Equation.DSMT4">
                  <p:embed/>
                </p:oleObj>
              </mc:Choice>
              <mc:Fallback>
                <p:oleObj name="Equation" r:id="rId4" imgW="8890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838200"/>
                        <a:ext cx="1789113" cy="869950"/>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4579" name="Text Box 4"/>
          <p:cNvSpPr txBox="1">
            <a:spLocks noChangeArrowheads="1"/>
          </p:cNvSpPr>
          <p:nvPr/>
        </p:nvSpPr>
        <p:spPr bwMode="auto">
          <a:xfrm>
            <a:off x="533400" y="990600"/>
            <a:ext cx="397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Electric field of a point charge:</a:t>
            </a:r>
            <a:endParaRPr lang="en-US" altLang="en-US"/>
          </a:p>
        </p:txBody>
      </p:sp>
      <p:sp>
        <p:nvSpPr>
          <p:cNvPr id="24580" name="Text Box 5"/>
          <p:cNvSpPr txBox="1">
            <a:spLocks noChangeArrowheads="1"/>
          </p:cNvSpPr>
          <p:nvPr/>
        </p:nvSpPr>
        <p:spPr bwMode="auto">
          <a:xfrm>
            <a:off x="533400" y="1752600"/>
            <a:ext cx="571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dirty="0">
                <a:solidFill>
                  <a:srgbClr val="FF0000"/>
                </a:solidFill>
              </a:rPr>
              <a:t>Moving charge makes a curly magnetic field:</a:t>
            </a:r>
            <a:endParaRPr lang="en-US" altLang="en-US" dirty="0"/>
          </a:p>
        </p:txBody>
      </p:sp>
      <p:graphicFrame>
        <p:nvGraphicFramePr>
          <p:cNvPr id="24582" name="Object 3"/>
          <p:cNvGraphicFramePr>
            <a:graphicFrameLocks noChangeAspect="1"/>
          </p:cNvGraphicFramePr>
          <p:nvPr>
            <p:extLst>
              <p:ext uri="{D42A27DB-BD31-4B8C-83A1-F6EECF244321}">
                <p14:modId xmlns:p14="http://schemas.microsoft.com/office/powerpoint/2010/main" val="2642471142"/>
              </p:ext>
            </p:extLst>
          </p:nvPr>
        </p:nvGraphicFramePr>
        <p:xfrm>
          <a:off x="5105400" y="2743200"/>
          <a:ext cx="3189076" cy="1395046"/>
        </p:xfrm>
        <a:graphic>
          <a:graphicData uri="http://schemas.openxmlformats.org/presentationml/2006/ole">
            <mc:AlternateContent xmlns:mc="http://schemas.openxmlformats.org/markup-compatibility/2006">
              <mc:Choice xmlns:v="urn:schemas-microsoft-com:vml" Requires="v">
                <p:oleObj spid="_x0000_s52400" name="Equation" r:id="rId6" imgW="901700" imgH="393700" progId="Equation.DSMT4">
                  <p:embed/>
                </p:oleObj>
              </mc:Choice>
              <mc:Fallback>
                <p:oleObj name="Equation" r:id="rId6" imgW="9017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743200"/>
                        <a:ext cx="3189076" cy="1395046"/>
                      </a:xfrm>
                      <a:prstGeom prst="rect">
                        <a:avLst/>
                      </a:prstGeom>
                      <a:solidFill>
                        <a:srgbClr val="F6F63F"/>
                      </a:solidFill>
                      <a:ln>
                        <a:noFill/>
                      </a:ln>
                      <a:effectLst/>
                      <a:extLst/>
                    </p:spPr>
                  </p:pic>
                </p:oleObj>
              </mc:Fallback>
            </mc:AlternateContent>
          </a:graphicData>
        </a:graphic>
      </p:graphicFrame>
      <p:sp>
        <p:nvSpPr>
          <p:cNvPr id="24583" name="Text Box 8"/>
          <p:cNvSpPr txBox="1">
            <a:spLocks noChangeArrowheads="1"/>
          </p:cNvSpPr>
          <p:nvPr/>
        </p:nvSpPr>
        <p:spPr bwMode="auto">
          <a:xfrm>
            <a:off x="609600" y="2286000"/>
            <a:ext cx="366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chemeClr val="accent2"/>
                </a:solidFill>
              </a:rPr>
              <a:t>B</a:t>
            </a:r>
            <a:r>
              <a:rPr lang="en-US" altLang="en-US">
                <a:solidFill>
                  <a:schemeClr val="accent2"/>
                </a:solidFill>
              </a:rPr>
              <a:t> units:</a:t>
            </a:r>
            <a:r>
              <a:rPr lang="en-US" altLang="en-US"/>
              <a:t> T (tesla) = </a:t>
            </a:r>
            <a:r>
              <a:rPr lang="en-US" altLang="en-US">
                <a:latin typeface="Helvetica" charset="0"/>
              </a:rPr>
              <a:t>kg s</a:t>
            </a:r>
            <a:r>
              <a:rPr lang="en-US" altLang="en-US" baseline="30000">
                <a:latin typeface="Helvetica" charset="0"/>
              </a:rPr>
              <a:t>-2</a:t>
            </a:r>
            <a:r>
              <a:rPr lang="en-US" altLang="en-US">
                <a:latin typeface="Helvetica" charset="0"/>
              </a:rPr>
              <a:t>A</a:t>
            </a:r>
            <a:r>
              <a:rPr lang="en-US" altLang="en-US" baseline="30000">
                <a:latin typeface="Helvetica" charset="0"/>
              </a:rPr>
              <a:t>-1</a:t>
            </a:r>
          </a:p>
        </p:txBody>
      </p:sp>
      <p:graphicFrame>
        <p:nvGraphicFramePr>
          <p:cNvPr id="24586" name="Object 4"/>
          <p:cNvGraphicFramePr>
            <a:graphicFrameLocks noChangeAspect="1"/>
          </p:cNvGraphicFramePr>
          <p:nvPr>
            <p:extLst>
              <p:ext uri="{D42A27DB-BD31-4B8C-83A1-F6EECF244321}">
                <p14:modId xmlns:p14="http://schemas.microsoft.com/office/powerpoint/2010/main" val="2962676830"/>
              </p:ext>
            </p:extLst>
          </p:nvPr>
        </p:nvGraphicFramePr>
        <p:xfrm>
          <a:off x="5105400" y="4636477"/>
          <a:ext cx="3069567" cy="1142267"/>
        </p:xfrm>
        <a:graphic>
          <a:graphicData uri="http://schemas.openxmlformats.org/presentationml/2006/ole">
            <mc:AlternateContent xmlns:mc="http://schemas.openxmlformats.org/markup-compatibility/2006">
              <mc:Choice xmlns:v="urn:schemas-microsoft-com:vml" Requires="v">
                <p:oleObj spid="_x0000_s52401" name="Equation" r:id="rId8" imgW="1130300" imgH="419100" progId="Equation.DSMT4">
                  <p:embed/>
                </p:oleObj>
              </mc:Choice>
              <mc:Fallback>
                <p:oleObj name="Equation" r:id="rId8" imgW="1130300" imgH="419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636477"/>
                        <a:ext cx="3069567" cy="1142267"/>
                      </a:xfrm>
                      <a:prstGeom prst="rect">
                        <a:avLst/>
                      </a:prstGeom>
                      <a:noFill/>
                      <a:ln>
                        <a:noFill/>
                      </a:ln>
                      <a:effectLst/>
                      <a:extLst/>
                    </p:spPr>
                  </p:pic>
                </p:oleObj>
              </mc:Fallback>
            </mc:AlternateContent>
          </a:graphicData>
        </a:graphic>
      </p:graphicFrame>
      <p:sp>
        <p:nvSpPr>
          <p:cNvPr id="3" name="Slide Number Placeholder 2"/>
          <p:cNvSpPr>
            <a:spLocks noGrp="1"/>
          </p:cNvSpPr>
          <p:nvPr>
            <p:ph type="sldNum" sz="quarter" idx="12"/>
          </p:nvPr>
        </p:nvSpPr>
        <p:spPr/>
        <p:txBody>
          <a:bodyPr/>
          <a:lstStyle/>
          <a:p>
            <a:fld id="{02849FA0-4B1F-44C1-9BA3-672A1EFC02F9}" type="slidenum">
              <a:rPr lang="en-US" altLang="en-US" smtClean="0"/>
              <a:pPr/>
              <a:t>15</a:t>
            </a:fld>
            <a:endParaRPr lang="en-US" altLang="en-US"/>
          </a:p>
        </p:txBody>
      </p:sp>
      <p:pic>
        <p:nvPicPr>
          <p:cNvPr id="52365" name="Picture 141" descr="http://images.slideplayer.com/10/2812139/slides/slide_2.jpg"/>
          <p:cNvPicPr>
            <a:picLocks noChangeAspect="1" noChangeArrowheads="1"/>
          </p:cNvPicPr>
          <p:nvPr/>
        </p:nvPicPr>
        <p:blipFill rotWithShape="1">
          <a:blip r:embed="rId10">
            <a:extLst>
              <a:ext uri="{28A0092B-C50C-407E-A947-70E740481C1C}">
                <a14:useLocalDpi xmlns:a14="http://schemas.microsoft.com/office/drawing/2010/main" val="0"/>
              </a:ext>
            </a:extLst>
          </a:blip>
          <a:srcRect l="177" t="61319" r="59200" b="1291"/>
          <a:stretch/>
        </p:blipFill>
        <p:spPr bwMode="auto">
          <a:xfrm>
            <a:off x="291489" y="3153996"/>
            <a:ext cx="430493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49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9939" name="TextBox 4"/>
          <p:cNvSpPr txBox="1">
            <a:spLocks noChangeArrowheads="1"/>
          </p:cNvSpPr>
          <p:nvPr/>
        </p:nvSpPr>
        <p:spPr bwMode="auto">
          <a:xfrm>
            <a:off x="0" y="762000"/>
            <a:ext cx="952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2200" b="1" i="1">
                <a:solidFill>
                  <a:srgbClr val="0033CC"/>
                </a:solidFill>
                <a:latin typeface="Arial" pitchFamily="34" charset="0"/>
              </a:rPr>
              <a:t>Key Idea:  Moving charges create a Magnetic Field</a:t>
            </a:r>
          </a:p>
          <a:p>
            <a:pPr algn="ctr" eaLnBrk="1" hangingPunct="1"/>
            <a:endParaRPr lang="en-US" altLang="en-US" sz="2200" b="1" i="1">
              <a:solidFill>
                <a:srgbClr val="0033CC"/>
              </a:solidFill>
              <a:latin typeface="Arial" pitchFamily="34" charset="0"/>
            </a:endParaRPr>
          </a:p>
        </p:txBody>
      </p:sp>
      <p:sp>
        <p:nvSpPr>
          <p:cNvPr id="9" name="Rectangle 8"/>
          <p:cNvSpPr>
            <a:spLocks noChangeArrowheads="1"/>
          </p:cNvSpPr>
          <p:nvPr/>
        </p:nvSpPr>
        <p:spPr bwMode="auto">
          <a:xfrm>
            <a:off x="1219200" y="1752600"/>
            <a:ext cx="3581400" cy="1524000"/>
          </a:xfrm>
          <a:prstGeom prst="rect">
            <a:avLst/>
          </a:prstGeom>
          <a:noFill/>
          <a:ln w="28575">
            <a:solidFill>
              <a:srgbClr val="0033CC"/>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1" name="TextBox 10"/>
          <p:cNvSpPr txBox="1"/>
          <p:nvPr/>
        </p:nvSpPr>
        <p:spPr>
          <a:xfrm>
            <a:off x="4724400" y="1752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b="1">
                <a:solidFill>
                  <a:srgbClr val="CC0000"/>
                </a:solidFill>
                <a:latin typeface="+mj-lt"/>
                <a:ea typeface="+mn-ea"/>
              </a:rPr>
              <a:t>BIOT-SAVART LAW</a:t>
            </a:r>
          </a:p>
          <a:p>
            <a:pPr indent="228600" algn="just">
              <a:defRPr/>
            </a:pPr>
            <a:r>
              <a:rPr lang="en-US" b="1">
                <a:solidFill>
                  <a:srgbClr val="CC0000"/>
                </a:solidFill>
                <a:latin typeface="+mj-lt"/>
                <a:ea typeface="+mn-ea"/>
              </a:rPr>
              <a:t>point charge</a:t>
            </a:r>
          </a:p>
        </p:txBody>
      </p:sp>
      <p:sp>
        <p:nvSpPr>
          <p:cNvPr id="12" name="5-Point Star 11"/>
          <p:cNvSpPr>
            <a:spLocks/>
          </p:cNvSpPr>
          <p:nvPr/>
        </p:nvSpPr>
        <p:spPr bwMode="auto">
          <a:xfrm>
            <a:off x="7086600" y="2209800"/>
            <a:ext cx="1143000" cy="990600"/>
          </a:xfrm>
          <a:custGeom>
            <a:avLst/>
            <a:gdLst>
              <a:gd name="T0" fmla="*/ 1 w 1143000"/>
              <a:gd name="T1" fmla="*/ 378375 h 990600"/>
              <a:gd name="T2" fmla="*/ 436590 w 1143000"/>
              <a:gd name="T3" fmla="*/ 378377 h 990600"/>
              <a:gd name="T4" fmla="*/ 571500 w 1143000"/>
              <a:gd name="T5" fmla="*/ 0 h 990600"/>
              <a:gd name="T6" fmla="*/ 706410 w 1143000"/>
              <a:gd name="T7" fmla="*/ 378377 h 990600"/>
              <a:gd name="T8" fmla="*/ 1142999 w 1143000"/>
              <a:gd name="T9" fmla="*/ 378375 h 990600"/>
              <a:gd name="T10" fmla="*/ 789790 w 1143000"/>
              <a:gd name="T11" fmla="*/ 612222 h 990600"/>
              <a:gd name="T12" fmla="*/ 924706 w 1143000"/>
              <a:gd name="T13" fmla="*/ 990597 h 990600"/>
              <a:gd name="T14" fmla="*/ 571500 w 1143000"/>
              <a:gd name="T15" fmla="*/ 756746 h 990600"/>
              <a:gd name="T16" fmla="*/ 218294 w 1143000"/>
              <a:gd name="T17" fmla="*/ 990597 h 990600"/>
              <a:gd name="T18" fmla="*/ 353210 w 1143000"/>
              <a:gd name="T19" fmla="*/ 612222 h 990600"/>
              <a:gd name="T20" fmla="*/ 1 w 1143000"/>
              <a:gd name="T21" fmla="*/ 378375 h 990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3000" h="990600">
                <a:moveTo>
                  <a:pt x="1" y="378375"/>
                </a:moveTo>
                <a:lnTo>
                  <a:pt x="436590" y="378377"/>
                </a:lnTo>
                <a:lnTo>
                  <a:pt x="571500" y="0"/>
                </a:lnTo>
                <a:lnTo>
                  <a:pt x="706410" y="378377"/>
                </a:lnTo>
                <a:lnTo>
                  <a:pt x="1142999" y="378375"/>
                </a:lnTo>
                <a:lnTo>
                  <a:pt x="789790" y="612222"/>
                </a:lnTo>
                <a:lnTo>
                  <a:pt x="924706" y="990597"/>
                </a:lnTo>
                <a:lnTo>
                  <a:pt x="571500" y="756746"/>
                </a:lnTo>
                <a:lnTo>
                  <a:pt x="218294" y="990597"/>
                </a:lnTo>
                <a:lnTo>
                  <a:pt x="353210" y="612222"/>
                </a:lnTo>
                <a:lnTo>
                  <a:pt x="1" y="378375"/>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pic>
        <p:nvPicPr>
          <p:cNvPr id="3994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505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0"/>
            <a:ext cx="266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19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8"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613400"/>
            <a:ext cx="27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812800" y="3995738"/>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charge</a:t>
            </a:r>
          </a:p>
        </p:txBody>
      </p:sp>
      <p:sp>
        <p:nvSpPr>
          <p:cNvPr id="21" name="TextBox 20"/>
          <p:cNvSpPr txBox="1"/>
          <p:nvPr/>
        </p:nvSpPr>
        <p:spPr>
          <a:xfrm>
            <a:off x="838200" y="4724400"/>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velocity of charge</a:t>
            </a:r>
          </a:p>
        </p:txBody>
      </p:sp>
      <p:sp>
        <p:nvSpPr>
          <p:cNvPr id="23" name="TextBox 22"/>
          <p:cNvSpPr txBox="1"/>
          <p:nvPr/>
        </p:nvSpPr>
        <p:spPr>
          <a:xfrm>
            <a:off x="838200" y="5562600"/>
            <a:ext cx="1524000" cy="533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a:solidFill>
                  <a:srgbClr val="0033CC"/>
                </a:solidFill>
                <a:latin typeface="+mj-lt"/>
                <a:ea typeface="+mn-ea"/>
              </a:rPr>
              <a:t>= observation point </a:t>
            </a:r>
          </a:p>
          <a:p>
            <a:pPr indent="228600" algn="just">
              <a:defRPr/>
            </a:pPr>
            <a:r>
              <a:rPr lang="en-US">
                <a:solidFill>
                  <a:srgbClr val="0033CC"/>
                </a:solidFill>
                <a:latin typeface="+mj-lt"/>
                <a:ea typeface="+mn-ea"/>
              </a:rPr>
              <a:t>   (charge at origin)</a:t>
            </a:r>
          </a:p>
        </p:txBody>
      </p:sp>
      <p:pic>
        <p:nvPicPr>
          <p:cNvPr id="39950" name="Picture 12"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49388" y="1981200"/>
            <a:ext cx="31226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2849FA0-4B1F-44C1-9BA3-672A1EFC02F9}" type="slidenum">
              <a:rPr lang="en-US" altLang="en-US" smtClean="0"/>
              <a:pPr/>
              <a:t>16</a:t>
            </a:fld>
            <a:endParaRPr lang="en-US" altLang="en-US"/>
          </a:p>
        </p:txBody>
      </p:sp>
    </p:spTree>
    <p:extLst>
      <p:ext uri="{BB962C8B-B14F-4D97-AF65-F5344CB8AC3E}">
        <p14:creationId xmlns:p14="http://schemas.microsoft.com/office/powerpoint/2010/main" val="114688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8"/>
          <p:cNvSpPr>
            <a:spLocks noGrp="1" noChangeArrowheads="1"/>
          </p:cNvSpPr>
          <p:nvPr>
            <p:ph type="title"/>
          </p:nvPr>
        </p:nvSpPr>
        <p:spPr>
          <a:xfrm>
            <a:off x="0" y="-76200"/>
            <a:ext cx="9144000" cy="914400"/>
          </a:xfrm>
        </p:spPr>
        <p:txBody>
          <a:bodyPr/>
          <a:lstStyle/>
          <a:p>
            <a:pPr eaLnBrk="1" hangingPunct="1"/>
            <a:r>
              <a:rPr lang="en-US" altLang="en-US" smtClean="0"/>
              <a:t>Right-Hand Rule</a:t>
            </a:r>
          </a:p>
        </p:txBody>
      </p:sp>
      <p:cxnSp>
        <p:nvCxnSpPr>
          <p:cNvPr id="22"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334000" y="9906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pic>
        <p:nvPicPr>
          <p:cNvPr id="4198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0650"/>
            <a:ext cx="23923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2209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3813" y="4711700"/>
            <a:ext cx="3092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4813" y="4591050"/>
            <a:ext cx="31257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3751263" y="23542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25" name="TextBox 24"/>
          <p:cNvSpPr txBox="1"/>
          <p:nvPr/>
        </p:nvSpPr>
        <p:spPr>
          <a:xfrm>
            <a:off x="3581400" y="22860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lnSpc>
                <a:spcPct val="150000"/>
              </a:lnSpc>
              <a:defRPr/>
            </a:pPr>
            <a:r>
              <a:rPr lang="en-US">
                <a:solidFill>
                  <a:srgbClr val="CC0000"/>
                </a:solidFill>
                <a:latin typeface="+mj-lt"/>
                <a:ea typeface="+mn-ea"/>
              </a:rPr>
              <a:t>Result of Cross Product</a:t>
            </a:r>
          </a:p>
          <a:p>
            <a:pPr indent="228600" algn="just">
              <a:lnSpc>
                <a:spcPct val="150000"/>
              </a:lnSpc>
              <a:defRPr/>
            </a:pPr>
            <a:r>
              <a:rPr lang="en-US">
                <a:solidFill>
                  <a:srgbClr val="CC0000"/>
                </a:solidFill>
                <a:latin typeface="+mj-lt"/>
                <a:ea typeface="+mn-ea"/>
              </a:rPr>
              <a:t>is Perpendicular to both       and     </a:t>
            </a:r>
          </a:p>
        </p:txBody>
      </p:sp>
      <p:sp>
        <p:nvSpPr>
          <p:cNvPr id="26" name="TextBox 25"/>
          <p:cNvSpPr txBox="1"/>
          <p:nvPr/>
        </p:nvSpPr>
        <p:spPr>
          <a:xfrm>
            <a:off x="990600" y="4191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Right-Hand Rule:</a:t>
            </a:r>
          </a:p>
        </p:txBody>
      </p:sp>
      <p:sp>
        <p:nvSpPr>
          <p:cNvPr id="27" name="TextBox 26"/>
          <p:cNvSpPr txBox="1"/>
          <p:nvPr/>
        </p:nvSpPr>
        <p:spPr>
          <a:xfrm>
            <a:off x="914400" y="47879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1)</a:t>
            </a:r>
          </a:p>
        </p:txBody>
      </p:sp>
      <p:sp>
        <p:nvSpPr>
          <p:cNvPr id="28" name="TextBox 27"/>
          <p:cNvSpPr txBox="1"/>
          <p:nvPr/>
        </p:nvSpPr>
        <p:spPr>
          <a:xfrm>
            <a:off x="5029200" y="47117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2)</a:t>
            </a:r>
          </a:p>
        </p:txBody>
      </p: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1998" name="Picture 2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42200" y="2540000"/>
            <a:ext cx="8207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30"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89800" y="3033713"/>
            <a:ext cx="228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31"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99463" y="3046413"/>
            <a:ext cx="23971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2"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762000"/>
            <a:ext cx="2895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2849FA0-4B1F-44C1-9BA3-672A1EFC02F9}" type="slidenum">
              <a:rPr lang="en-US" altLang="en-US" smtClean="0"/>
              <a:pPr/>
              <a:t>17</a:t>
            </a:fld>
            <a:endParaRPr lang="en-US" altLang="en-US"/>
          </a:p>
        </p:txBody>
      </p:sp>
    </p:spTree>
    <p:extLst>
      <p:ext uri="{BB962C8B-B14F-4D97-AF65-F5344CB8AC3E}">
        <p14:creationId xmlns:p14="http://schemas.microsoft.com/office/powerpoint/2010/main" val="263313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2"/>
          <p:cNvPicPr>
            <a:picLocks noChangeAspect="1"/>
          </p:cNvPicPr>
          <p:nvPr/>
        </p:nvPicPr>
        <p:blipFill>
          <a:blip r:embed="rId3">
            <a:extLst>
              <a:ext uri="{28A0092B-C50C-407E-A947-70E740481C1C}">
                <a14:useLocalDpi xmlns:a14="http://schemas.microsoft.com/office/drawing/2010/main" val="0"/>
              </a:ext>
            </a:extLst>
          </a:blip>
          <a:srcRect l="59030" t="1173" r="2182" b="71222"/>
          <a:stretch>
            <a:fillRect/>
          </a:stretch>
        </p:blipFill>
        <p:spPr bwMode="auto">
          <a:xfrm>
            <a:off x="7629525" y="0"/>
            <a:ext cx="1514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8"/>
          <p:cNvSpPr>
            <a:spLocks noGrp="1" noChangeArrowheads="1"/>
          </p:cNvSpPr>
          <p:nvPr>
            <p:ph type="title"/>
          </p:nvPr>
        </p:nvSpPr>
        <p:spPr>
          <a:xfrm>
            <a:off x="-533400" y="76200"/>
            <a:ext cx="9144000" cy="914400"/>
          </a:xfrm>
        </p:spPr>
        <p:txBody>
          <a:bodyPr/>
          <a:lstStyle/>
          <a:p>
            <a:pPr eaLnBrk="1" hangingPunct="1"/>
            <a:r>
              <a:rPr lang="en-US" altLang="en-US" smtClean="0"/>
              <a:t>Alternatives to the Right-Hand Rule</a:t>
            </a:r>
          </a:p>
        </p:txBody>
      </p:sp>
      <p:cxnSp>
        <p:nvCxnSpPr>
          <p:cNvPr id="22" name="Straight Connector 6"/>
          <p:cNvCxnSpPr>
            <a:cxnSpLocks noChangeShapeType="1"/>
          </p:cNvCxnSpPr>
          <p:nvPr/>
        </p:nvCxnSpPr>
        <p:spPr bwMode="auto">
          <a:xfrm>
            <a:off x="0" y="1217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3" name="Rectangle 32"/>
          <p:cNvSpPr/>
          <p:nvPr/>
        </p:nvSpPr>
        <p:spPr>
          <a:xfrm>
            <a:off x="6096000" y="1371600"/>
            <a:ext cx="152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4042" name="Picture 3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133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4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44196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14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037" y="2601686"/>
            <a:ext cx="54959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05200" y="2895600"/>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892300" y="4114800"/>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790371" y="5377542"/>
            <a:ext cx="2413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043" name="Picture 4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606142"/>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2849FA0-4B1F-44C1-9BA3-672A1EFC02F9}" type="slidenum">
              <a:rPr lang="en-US" altLang="en-US" smtClean="0"/>
              <a:pPr/>
              <a:t>18</a:t>
            </a:fld>
            <a:endParaRPr lang="en-US" altLang="en-US"/>
          </a:p>
        </p:txBody>
      </p:sp>
    </p:spTree>
    <p:extLst>
      <p:ext uri="{BB962C8B-B14F-4D97-AF65-F5344CB8AC3E}">
        <p14:creationId xmlns:p14="http://schemas.microsoft.com/office/powerpoint/2010/main" val="861879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48131"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79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803400"/>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87600"/>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oup 25"/>
          <p:cNvGrpSpPr>
            <a:grpSpLocks/>
          </p:cNvGrpSpPr>
          <p:nvPr/>
        </p:nvGrpSpPr>
        <p:grpSpPr bwMode="auto">
          <a:xfrm>
            <a:off x="1760538" y="1789113"/>
            <a:ext cx="1143000" cy="1576387"/>
            <a:chOff x="1913467" y="1357842"/>
            <a:chExt cx="1143000" cy="1576916"/>
          </a:xfrm>
        </p:grpSpPr>
        <p:pic>
          <p:nvPicPr>
            <p:cNvPr id="48161"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3"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6"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5"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71813"/>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63812"/>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64606"/>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26"/>
          <p:cNvGrpSpPr>
            <a:grpSpLocks/>
          </p:cNvGrpSpPr>
          <p:nvPr/>
        </p:nvGrpSpPr>
        <p:grpSpPr bwMode="auto">
          <a:xfrm>
            <a:off x="3995738" y="1800225"/>
            <a:ext cx="1143000" cy="1577975"/>
            <a:chOff x="1913467" y="1357842"/>
            <a:chExt cx="1143000" cy="1576916"/>
          </a:xfrm>
        </p:grpSpPr>
        <p:pic>
          <p:nvPicPr>
            <p:cNvPr id="48155"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28"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29"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30"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32"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8"/>
          <p:cNvGrpSpPr>
            <a:grpSpLocks/>
          </p:cNvGrpSpPr>
          <p:nvPr/>
        </p:nvGrpSpPr>
        <p:grpSpPr bwMode="auto">
          <a:xfrm>
            <a:off x="2667000" y="3378200"/>
            <a:ext cx="2506663" cy="642938"/>
            <a:chOff x="2667000" y="2946400"/>
            <a:chExt cx="2506133" cy="643464"/>
          </a:xfrm>
        </p:grpSpPr>
        <p:sp>
          <p:nvSpPr>
            <p:cNvPr id="34" name="TextBox 33"/>
            <p:cNvSpPr txBox="1"/>
            <p:nvPr/>
          </p:nvSpPr>
          <p:spPr>
            <a:xfrm>
              <a:off x="2667000" y="3208552"/>
              <a:ext cx="2437884" cy="381312"/>
            </a:xfrm>
            <a:prstGeom prst="rect">
              <a:avLst/>
            </a:prstGeom>
            <a:noFill/>
            <a:ln w="28575" cap="flat" cmpd="sng" algn="ctr">
              <a:solidFill>
                <a:srgbClr val="0033CC"/>
              </a:solidFill>
              <a:prstDash val="solid"/>
              <a:round/>
              <a:headEnd type="none" w="med" len="med"/>
              <a:tailEnd type="none" w="med" len="med"/>
            </a:ln>
          </p:spPr>
          <p:txBody>
            <a:bodyPr wrap="none"/>
            <a:lstStyle/>
            <a:p>
              <a:pPr indent="228600" algn="ctr">
                <a:defRPr/>
              </a:pPr>
              <a:r>
                <a:rPr lang="en-US" sz="1800">
                  <a:solidFill>
                    <a:srgbClr val="CC0000"/>
                  </a:solidFill>
                  <a:latin typeface="+mj-lt"/>
                  <a:ea typeface="+mn-ea"/>
                </a:rPr>
                <a:t>copy 1</a:t>
              </a:r>
              <a:r>
                <a:rPr lang="en-US" sz="1800" baseline="30000">
                  <a:solidFill>
                    <a:srgbClr val="CC0000"/>
                  </a:solidFill>
                  <a:latin typeface="+mj-lt"/>
                  <a:ea typeface="+mn-ea"/>
                </a:rPr>
                <a:t>st</a:t>
              </a:r>
              <a:r>
                <a:rPr lang="en-US" sz="1800">
                  <a:solidFill>
                    <a:srgbClr val="CC0000"/>
                  </a:solidFill>
                  <a:latin typeface="+mj-lt"/>
                  <a:ea typeface="+mn-ea"/>
                </a:rPr>
                <a:t> two colums</a:t>
              </a:r>
            </a:p>
          </p:txBody>
        </p:sp>
        <p:sp>
          <p:nvSpPr>
            <p:cNvPr id="35" name="Right Brace 34"/>
            <p:cNvSpPr>
              <a:spLocks/>
            </p:cNvSpPr>
            <p:nvPr/>
          </p:nvSpPr>
          <p:spPr bwMode="auto">
            <a:xfrm rot="5400000">
              <a:off x="4474650" y="2502125"/>
              <a:ext cx="254208" cy="1142758"/>
            </a:xfrm>
            <a:prstGeom prst="rightBrace">
              <a:avLst>
                <a:gd name="adj1" fmla="val 52779"/>
                <a:gd name="adj2" fmla="val 50000"/>
              </a:avLst>
            </a:prstGeom>
            <a:noFill/>
            <a:ln w="25400">
              <a:solidFill>
                <a:srgbClr val="0033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nvGrpSpPr>
          <p:cNvPr id="5" name="Group 58"/>
          <p:cNvGrpSpPr>
            <a:grpSpLocks/>
          </p:cNvGrpSpPr>
          <p:nvPr/>
        </p:nvGrpSpPr>
        <p:grpSpPr bwMode="auto">
          <a:xfrm>
            <a:off x="5334000" y="1692275"/>
            <a:ext cx="3429000" cy="2498725"/>
            <a:chOff x="5334000" y="1634071"/>
            <a:chExt cx="3429000" cy="2497661"/>
          </a:xfrm>
        </p:grpSpPr>
        <p:grpSp>
          <p:nvGrpSpPr>
            <p:cNvPr id="48141" name="Group 40"/>
            <p:cNvGrpSpPr>
              <a:grpSpLocks/>
            </p:cNvGrpSpPr>
            <p:nvPr/>
          </p:nvGrpSpPr>
          <p:grpSpPr bwMode="auto">
            <a:xfrm>
              <a:off x="5334000" y="1634071"/>
              <a:ext cx="3352800" cy="2209800"/>
              <a:chOff x="5334000" y="1371600"/>
              <a:chExt cx="3352800" cy="2209800"/>
            </a:xfrm>
          </p:grpSpPr>
          <p:pic>
            <p:nvPicPr>
              <p:cNvPr id="48145" name="Picture 17"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16002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6" name="Group 39"/>
              <p:cNvGrpSpPr>
                <a:grpSpLocks/>
              </p:cNvGrpSpPr>
              <p:nvPr/>
            </p:nvGrpSpPr>
            <p:grpSpPr bwMode="auto">
              <a:xfrm>
                <a:off x="6629400" y="1371600"/>
                <a:ext cx="2057400" cy="2209800"/>
                <a:chOff x="6629400" y="1371600"/>
                <a:chExt cx="2057400" cy="2209800"/>
              </a:xfrm>
            </p:grpSpPr>
            <p:sp>
              <p:nvSpPr>
                <p:cNvPr id="19" name="TextBox 18"/>
                <p:cNvSpPr txBox="1"/>
                <p:nvPr/>
              </p:nvSpPr>
              <p:spPr>
                <a:xfrm>
                  <a:off x="6629400" y="1371600"/>
                  <a:ext cx="914400" cy="9140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48148" name="Picture 20"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21700" y="150230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629400" y="2057108"/>
                  <a:ext cx="914400" cy="915598"/>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668036"/>
                  <a:ext cx="914400" cy="914011"/>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48151" name="Picture 35"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534400" y="2190750"/>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36"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547100" y="2840038"/>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8142" name="Group 55"/>
            <p:cNvGrpSpPr>
              <a:grpSpLocks/>
            </p:cNvGrpSpPr>
            <p:nvPr/>
          </p:nvGrpSpPr>
          <p:grpSpPr bwMode="auto">
            <a:xfrm>
              <a:off x="5765800" y="3412070"/>
              <a:ext cx="2997200" cy="719662"/>
              <a:chOff x="2302933" y="2819400"/>
              <a:chExt cx="2997200" cy="719662"/>
            </a:xfrm>
          </p:grpSpPr>
          <p:sp>
            <p:nvSpPr>
              <p:cNvPr id="57" name="TextBox 56"/>
              <p:cNvSpPr txBox="1"/>
              <p:nvPr/>
            </p:nvSpPr>
            <p:spPr>
              <a:xfrm>
                <a:off x="2615671" y="3158224"/>
                <a:ext cx="2438400" cy="380838"/>
              </a:xfrm>
              <a:prstGeom prst="rect">
                <a:avLst/>
              </a:prstGeom>
              <a:noFill/>
              <a:ln w="28575" cap="flat" cmpd="sng" algn="ctr">
                <a:solidFill>
                  <a:srgbClr val="0033CC"/>
                </a:solidFill>
                <a:prstDash val="solid"/>
                <a:round/>
                <a:headEnd type="none" w="med" len="med"/>
                <a:tailEnd type="none" w="med" len="med"/>
              </a:ln>
            </p:spPr>
            <p:txBody>
              <a:bodyPr wrap="none"/>
              <a:lstStyle/>
              <a:p>
                <a:pPr indent="228600" algn="ctr">
                  <a:defRPr/>
                </a:pPr>
                <a:r>
                  <a:rPr lang="en-US" sz="1800">
                    <a:solidFill>
                      <a:srgbClr val="CC0000"/>
                    </a:solidFill>
                    <a:latin typeface="+mj-lt"/>
                    <a:ea typeface="+mn-ea"/>
                  </a:rPr>
                  <a:t>set up the answer</a:t>
                </a:r>
              </a:p>
            </p:txBody>
          </p:sp>
          <p:sp>
            <p:nvSpPr>
              <p:cNvPr id="58" name="Right Brace 57"/>
              <p:cNvSpPr>
                <a:spLocks/>
              </p:cNvSpPr>
              <p:nvPr/>
            </p:nvSpPr>
            <p:spPr bwMode="auto">
              <a:xfrm rot="5400000">
                <a:off x="3640470" y="1481108"/>
                <a:ext cx="322126" cy="2997200"/>
              </a:xfrm>
              <a:prstGeom prst="rightBrace">
                <a:avLst>
                  <a:gd name="adj1" fmla="val 52768"/>
                  <a:gd name="adj2" fmla="val 50000"/>
                </a:avLst>
              </a:prstGeom>
              <a:noFill/>
              <a:ln w="25400">
                <a:solidFill>
                  <a:srgbClr val="0033C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sp>
        <p:nvSpPr>
          <p:cNvPr id="6" name="Slide Number Placeholder 5"/>
          <p:cNvSpPr>
            <a:spLocks noGrp="1"/>
          </p:cNvSpPr>
          <p:nvPr>
            <p:ph type="sldNum" sz="quarter" idx="12"/>
          </p:nvPr>
        </p:nvSpPr>
        <p:spPr/>
        <p:txBody>
          <a:bodyPr/>
          <a:lstStyle/>
          <a:p>
            <a:fld id="{02849FA0-4B1F-44C1-9BA3-672A1EFC02F9}" type="slidenum">
              <a:rPr lang="en-US" altLang="en-US" smtClean="0"/>
              <a:pPr/>
              <a:t>19</a:t>
            </a:fld>
            <a:endParaRPr lang="en-US" altLang="en-US"/>
          </a:p>
        </p:txBody>
      </p:sp>
    </p:spTree>
    <p:extLst>
      <p:ext uri="{BB962C8B-B14F-4D97-AF65-F5344CB8AC3E}">
        <p14:creationId xmlns:p14="http://schemas.microsoft.com/office/powerpoint/2010/main" val="91156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Grp="1" noChangeArrowheads="1"/>
          </p:cNvSpPr>
          <p:nvPr>
            <p:ph type="body" idx="1"/>
          </p:nvPr>
        </p:nvSpPr>
        <p:spPr>
          <a:xfrm>
            <a:off x="228600" y="762000"/>
            <a:ext cx="8915400" cy="3733800"/>
          </a:xfrm>
        </p:spPr>
        <p:txBody>
          <a:bodyPr/>
          <a:lstStyle/>
          <a:p>
            <a:pPr>
              <a:lnSpc>
                <a:spcPct val="80000"/>
              </a:lnSpc>
              <a:spcBef>
                <a:spcPct val="30000"/>
              </a:spcBef>
            </a:pPr>
            <a:r>
              <a:rPr lang="en-US" sz="2800" dirty="0"/>
              <a:t>The force that two poles exert on one another varies with distance or pole strength. </a:t>
            </a:r>
          </a:p>
          <a:p>
            <a:pPr lvl="1">
              <a:lnSpc>
                <a:spcPct val="80000"/>
              </a:lnSpc>
              <a:spcBef>
                <a:spcPct val="30000"/>
              </a:spcBef>
            </a:pPr>
            <a:r>
              <a:rPr lang="en-US" sz="2400" dirty="0">
                <a:solidFill>
                  <a:schemeClr val="tx1"/>
                </a:solidFill>
              </a:rPr>
              <a:t>The </a:t>
            </a:r>
            <a:r>
              <a:rPr lang="en-US" sz="2400" b="1" i="1" dirty="0">
                <a:solidFill>
                  <a:schemeClr val="tx1"/>
                </a:solidFill>
              </a:rPr>
              <a:t>magnetic force</a:t>
            </a:r>
            <a:r>
              <a:rPr lang="en-US" sz="2400" dirty="0">
                <a:solidFill>
                  <a:schemeClr val="tx1"/>
                </a:solidFill>
              </a:rPr>
              <a:t> between two poles decreases with the square of the distance between the two poles, just as the electrostatic force </a:t>
            </a:r>
            <a:r>
              <a:rPr lang="en-US" sz="2400" dirty="0" smtClean="0">
                <a:solidFill>
                  <a:schemeClr val="tx1"/>
                </a:solidFill>
              </a:rPr>
              <a:t>does.</a:t>
            </a:r>
          </a:p>
          <a:p>
            <a:pPr lvl="1">
              <a:lnSpc>
                <a:spcPct val="80000"/>
              </a:lnSpc>
              <a:spcBef>
                <a:spcPct val="30000"/>
              </a:spcBef>
            </a:pPr>
            <a:r>
              <a:rPr lang="en-US" sz="2500" i="1" dirty="0" smtClean="0">
                <a:solidFill>
                  <a:schemeClr val="tx1"/>
                </a:solidFill>
                <a:latin typeface="Arial" charset="0"/>
              </a:rPr>
              <a:t>Like </a:t>
            </a:r>
            <a:r>
              <a:rPr lang="en-US" sz="2500" i="1" dirty="0">
                <a:solidFill>
                  <a:schemeClr val="tx1"/>
                </a:solidFill>
                <a:latin typeface="Arial" charset="0"/>
              </a:rPr>
              <a:t>poles repel one another, and </a:t>
            </a:r>
            <a:r>
              <a:rPr lang="en-US" sz="2500" i="1" dirty="0" smtClean="0">
                <a:solidFill>
                  <a:schemeClr val="tx1"/>
                </a:solidFill>
                <a:latin typeface="Arial" charset="0"/>
              </a:rPr>
              <a:t> unlike </a:t>
            </a:r>
            <a:r>
              <a:rPr lang="en-US" sz="2500" i="1" dirty="0">
                <a:solidFill>
                  <a:schemeClr val="tx1"/>
                </a:solidFill>
                <a:latin typeface="Arial" charset="0"/>
              </a:rPr>
              <a:t>poles attract one another</a:t>
            </a:r>
            <a:r>
              <a:rPr lang="en-US" sz="2800" b="1" i="1" dirty="0">
                <a:solidFill>
                  <a:schemeClr val="tx1"/>
                </a:solidFill>
                <a:latin typeface="Arial" charset="0"/>
              </a:rPr>
              <a:t>.</a:t>
            </a:r>
          </a:p>
        </p:txBody>
      </p:sp>
      <p:pic>
        <p:nvPicPr>
          <p:cNvPr id="1874948" name="Picture 4" descr="14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8323263"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2</a:t>
            </a:fld>
            <a:endParaRPr lang="en-US"/>
          </a:p>
        </p:txBody>
      </p:sp>
    </p:spTree>
    <p:extLst>
      <p:ext uri="{BB962C8B-B14F-4D97-AF65-F5344CB8AC3E}">
        <p14:creationId xmlns:p14="http://schemas.microsoft.com/office/powerpoint/2010/main" val="12406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0179"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3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787525"/>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71725"/>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25"/>
          <p:cNvGrpSpPr>
            <a:grpSpLocks/>
          </p:cNvGrpSpPr>
          <p:nvPr/>
        </p:nvGrpSpPr>
        <p:grpSpPr bwMode="auto">
          <a:xfrm>
            <a:off x="1760538" y="1773238"/>
            <a:ext cx="1143000" cy="1576387"/>
            <a:chOff x="1913467" y="1357842"/>
            <a:chExt cx="1143000" cy="1576916"/>
          </a:xfrm>
        </p:grpSpPr>
        <p:pic>
          <p:nvPicPr>
            <p:cNvPr id="50227"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8"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9"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0"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1"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2"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3"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559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47937"/>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48731"/>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0186" name="Group 26"/>
          <p:cNvGrpSpPr>
            <a:grpSpLocks/>
          </p:cNvGrpSpPr>
          <p:nvPr/>
        </p:nvGrpSpPr>
        <p:grpSpPr bwMode="auto">
          <a:xfrm>
            <a:off x="3995738" y="1784350"/>
            <a:ext cx="1143000" cy="1577975"/>
            <a:chOff x="1913467" y="1357842"/>
            <a:chExt cx="1143000" cy="1576916"/>
          </a:xfrm>
        </p:grpSpPr>
        <p:pic>
          <p:nvPicPr>
            <p:cNvPr id="50221"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2" name="Picture 2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3"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4" name="Picture 30"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5"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6" name="Picture 32"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7" name="Group 40"/>
          <p:cNvGrpSpPr>
            <a:grpSpLocks/>
          </p:cNvGrpSpPr>
          <p:nvPr/>
        </p:nvGrpSpPr>
        <p:grpSpPr bwMode="auto">
          <a:xfrm>
            <a:off x="5334000" y="1676400"/>
            <a:ext cx="3352800" cy="2209800"/>
            <a:chOff x="5334000" y="1371600"/>
            <a:chExt cx="3352800" cy="2209800"/>
          </a:xfrm>
        </p:grpSpPr>
        <p:pic>
          <p:nvPicPr>
            <p:cNvPr id="50213" name="Picture 17"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16002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14" name="Group 39"/>
            <p:cNvGrpSpPr>
              <a:grpSpLocks/>
            </p:cNvGrpSpPr>
            <p:nvPr/>
          </p:nvGrpSpPr>
          <p:grpSpPr bwMode="auto">
            <a:xfrm>
              <a:off x="6629400" y="1371600"/>
              <a:ext cx="2057400" cy="2209800"/>
              <a:chOff x="6629400" y="1371600"/>
              <a:chExt cx="2057400" cy="2209800"/>
            </a:xfrm>
          </p:grpSpPr>
          <p:sp>
            <p:nvSpPr>
              <p:cNvPr id="19" name="TextBox 18"/>
              <p:cNvSpPr txBox="1"/>
              <p:nvPr/>
            </p:nvSpPr>
            <p:spPr>
              <a:xfrm>
                <a:off x="6629400" y="13716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50216" name="Picture 2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21700" y="150230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6629400" y="2057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667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pic>
            <p:nvPicPr>
              <p:cNvPr id="50219" name="Picture 35"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534400" y="2190750"/>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0" name="Picture 36"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547100" y="2840038"/>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61"/>
          <p:cNvGrpSpPr>
            <a:grpSpLocks/>
          </p:cNvGrpSpPr>
          <p:nvPr/>
        </p:nvGrpSpPr>
        <p:grpSpPr bwMode="auto">
          <a:xfrm>
            <a:off x="1752600" y="1676400"/>
            <a:ext cx="5137150" cy="2743200"/>
            <a:chOff x="1752600" y="1676400"/>
            <a:chExt cx="5137150" cy="2743200"/>
          </a:xfrm>
        </p:grpSpPr>
        <p:grpSp>
          <p:nvGrpSpPr>
            <p:cNvPr id="50202" name="Group 60"/>
            <p:cNvGrpSpPr>
              <a:grpSpLocks/>
            </p:cNvGrpSpPr>
            <p:nvPr/>
          </p:nvGrpSpPr>
          <p:grpSpPr bwMode="auto">
            <a:xfrm>
              <a:off x="6134100" y="1780648"/>
              <a:ext cx="755650" cy="1589086"/>
              <a:chOff x="6134100" y="1780648"/>
              <a:chExt cx="755650" cy="1589086"/>
            </a:xfrm>
          </p:grpSpPr>
          <p:pic>
            <p:nvPicPr>
              <p:cNvPr id="50210" name="Picture 41"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140450" y="178064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1" name="Picture 42"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165850" y="248126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43"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134100" y="30522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203" name="Group 59"/>
            <p:cNvGrpSpPr>
              <a:grpSpLocks/>
            </p:cNvGrpSpPr>
            <p:nvPr/>
          </p:nvGrpSpPr>
          <p:grpSpPr bwMode="auto">
            <a:xfrm>
              <a:off x="1752600" y="1676400"/>
              <a:ext cx="3649133" cy="2743200"/>
              <a:chOff x="1752600" y="1676400"/>
              <a:chExt cx="3649133" cy="2743200"/>
            </a:xfrm>
          </p:grpSpPr>
          <p:grpSp>
            <p:nvGrpSpPr>
              <p:cNvPr id="50204" name="Group 53"/>
              <p:cNvGrpSpPr>
                <a:grpSpLocks/>
              </p:cNvGrpSpPr>
              <p:nvPr/>
            </p:nvGrpSpPr>
            <p:grpSpPr bwMode="auto">
              <a:xfrm>
                <a:off x="1752600" y="1676400"/>
                <a:ext cx="3649133" cy="2278061"/>
                <a:chOff x="1752600" y="1676400"/>
                <a:chExt cx="3649133" cy="2278061"/>
              </a:xfrm>
            </p:grpSpPr>
            <p:cxnSp>
              <p:nvCxnSpPr>
                <p:cNvPr id="46" name="Straight Arrow Connector 45"/>
                <p:cNvCxnSpPr>
                  <a:cxnSpLocks noChangeShapeType="1"/>
                </p:cNvCxnSpPr>
                <p:nvPr/>
              </p:nvCxnSpPr>
              <p:spPr bwMode="auto">
                <a:xfrm>
                  <a:off x="1752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2514600" y="1676400"/>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276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Right Brace 44"/>
                <p:cNvSpPr>
                  <a:spLocks/>
                </p:cNvSpPr>
                <p:nvPr/>
              </p:nvSpPr>
              <p:spPr bwMode="auto">
                <a:xfrm rot="5400000">
                  <a:off x="4326731" y="2878932"/>
                  <a:ext cx="309563" cy="1841500"/>
                </a:xfrm>
                <a:prstGeom prst="rightBrace">
                  <a:avLst>
                    <a:gd name="adj1" fmla="val 43514"/>
                    <a:gd name="adj2" fmla="val 50000"/>
                  </a:avLst>
                </a:prstGeom>
                <a:noFill/>
                <a:ln w="25400">
                  <a:solidFill>
                    <a:srgbClr val="2D9A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pic>
            <p:nvPicPr>
              <p:cNvPr id="50205" name="Picture 48"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49750" y="4064000"/>
                <a:ext cx="342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69"/>
          <p:cNvGrpSpPr>
            <a:grpSpLocks/>
          </p:cNvGrpSpPr>
          <p:nvPr/>
        </p:nvGrpSpPr>
        <p:grpSpPr bwMode="auto">
          <a:xfrm>
            <a:off x="1676400" y="1066800"/>
            <a:ext cx="6534150" cy="2430463"/>
            <a:chOff x="1676400" y="1066800"/>
            <a:chExt cx="6534150" cy="2430461"/>
          </a:xfrm>
        </p:grpSpPr>
        <p:grpSp>
          <p:nvGrpSpPr>
            <p:cNvPr id="50191" name="Group 62"/>
            <p:cNvGrpSpPr>
              <a:grpSpLocks/>
            </p:cNvGrpSpPr>
            <p:nvPr/>
          </p:nvGrpSpPr>
          <p:grpSpPr bwMode="auto">
            <a:xfrm>
              <a:off x="1676400" y="1066800"/>
              <a:ext cx="3649133" cy="2430461"/>
              <a:chOff x="1676400" y="1066800"/>
              <a:chExt cx="3649133" cy="2430461"/>
            </a:xfrm>
          </p:grpSpPr>
          <p:pic>
            <p:nvPicPr>
              <p:cNvPr id="50196" name="Picture 49"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368800" y="1066800"/>
                <a:ext cx="317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7" name="Group 54"/>
              <p:cNvGrpSpPr>
                <a:grpSpLocks/>
              </p:cNvGrpSpPr>
              <p:nvPr/>
            </p:nvGrpSpPr>
            <p:grpSpPr bwMode="auto">
              <a:xfrm flipV="1">
                <a:off x="1676400" y="1219200"/>
                <a:ext cx="3649133" cy="2278061"/>
                <a:chOff x="1752600" y="1676400"/>
                <a:chExt cx="3649133" cy="2278061"/>
              </a:xfrm>
            </p:grpSpPr>
            <p:cxnSp>
              <p:nvCxnSpPr>
                <p:cNvPr id="56" name="Straight Arrow Connector 55"/>
                <p:cNvCxnSpPr>
                  <a:cxnSpLocks noChangeShapeType="1"/>
                </p:cNvCxnSpPr>
                <p:nvPr/>
              </p:nvCxnSpPr>
              <p:spPr bwMode="auto">
                <a:xfrm>
                  <a:off x="1752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2514600" y="1676400"/>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3276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Right Brace 58"/>
                <p:cNvSpPr>
                  <a:spLocks/>
                </p:cNvSpPr>
                <p:nvPr/>
              </p:nvSpPr>
              <p:spPr bwMode="auto">
                <a:xfrm rot="5400000">
                  <a:off x="4326731" y="2878929"/>
                  <a:ext cx="309563" cy="1841500"/>
                </a:xfrm>
                <a:prstGeom prst="rightBrace">
                  <a:avLst>
                    <a:gd name="adj1" fmla="val 43514"/>
                    <a:gd name="adj2" fmla="val 50000"/>
                  </a:avLst>
                </a:prstGeom>
                <a:noFill/>
                <a:ln w="25400">
                  <a:solidFill>
                    <a:srgbClr val="F5800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grpSp>
          <p:nvGrpSpPr>
            <p:cNvPr id="50192" name="Group 68"/>
            <p:cNvGrpSpPr>
              <a:grpSpLocks/>
            </p:cNvGrpSpPr>
            <p:nvPr/>
          </p:nvGrpSpPr>
          <p:grpSpPr bwMode="auto">
            <a:xfrm>
              <a:off x="7454901" y="1765298"/>
              <a:ext cx="755649" cy="1617136"/>
              <a:chOff x="7454901" y="1765298"/>
              <a:chExt cx="755649" cy="1617136"/>
            </a:xfrm>
          </p:grpSpPr>
          <p:pic>
            <p:nvPicPr>
              <p:cNvPr id="50193" name="Picture 65"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454901" y="176529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66"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461779" y="245057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67" descr="latex-image-1.pdf"/>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486650" y="30649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 name="TextBox 70"/>
          <p:cNvSpPr txBox="1"/>
          <p:nvPr/>
        </p:nvSpPr>
        <p:spPr>
          <a:xfrm>
            <a:off x="5935663" y="5410200"/>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20</a:t>
            </a:fld>
            <a:endParaRPr lang="en-US" altLang="en-US"/>
          </a:p>
        </p:txBody>
      </p:sp>
    </p:spTree>
    <p:extLst>
      <p:ext uri="{BB962C8B-B14F-4D97-AF65-F5344CB8AC3E}">
        <p14:creationId xmlns:p14="http://schemas.microsoft.com/office/powerpoint/2010/main" val="309991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8"/>
          <p:cNvSpPr>
            <a:spLocks noGrp="1" noChangeArrowheads="1"/>
          </p:cNvSpPr>
          <p:nvPr>
            <p:ph type="title"/>
          </p:nvPr>
        </p:nvSpPr>
        <p:spPr>
          <a:xfrm>
            <a:off x="0" y="0"/>
            <a:ext cx="9144000" cy="914400"/>
          </a:xfrm>
        </p:spPr>
        <p:txBody>
          <a:bodyPr/>
          <a:lstStyle/>
          <a:p>
            <a:pPr eaLnBrk="1" hangingPunct="1"/>
            <a:r>
              <a:rPr lang="en-US" altLang="en-US" smtClean="0"/>
              <a:t>Cross Product:  Here's the Math</a:t>
            </a:r>
          </a:p>
        </p:txBody>
      </p:sp>
      <p:cxnSp>
        <p:nvCxnSpPr>
          <p:cNvPr id="22" name="Straight Connector 6"/>
          <p:cNvCxnSpPr>
            <a:cxnSpLocks noChangeShapeType="1"/>
          </p:cNvCxnSpPr>
          <p:nvPr/>
        </p:nvCxnSpPr>
        <p:spPr bwMode="auto">
          <a:xfrm>
            <a:off x="0" y="912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52227" name="Picture 3"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63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1787525"/>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371725"/>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0" name="Group 25"/>
          <p:cNvGrpSpPr>
            <a:grpSpLocks/>
          </p:cNvGrpSpPr>
          <p:nvPr/>
        </p:nvGrpSpPr>
        <p:grpSpPr bwMode="auto">
          <a:xfrm>
            <a:off x="1760538" y="1773238"/>
            <a:ext cx="1143000" cy="1576387"/>
            <a:chOff x="1913467" y="1357842"/>
            <a:chExt cx="1143000" cy="1576916"/>
          </a:xfrm>
        </p:grpSpPr>
        <p:pic>
          <p:nvPicPr>
            <p:cNvPr id="52275" name="Picture 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6" name="Picture 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7" name="Picture 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8" name="Picture 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9" name="Picture 10"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0" name="Picture 1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1" name="Picture 1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82950" y="30559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rot="5400000">
            <a:off x="685801" y="2547937"/>
            <a:ext cx="1828800" cy="3175"/>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818607" y="2548731"/>
            <a:ext cx="1828800" cy="1587"/>
          </a:xfrm>
          <a:prstGeom prst="line">
            <a:avLst/>
          </a:prstGeom>
          <a:ln w="19050" cap="flat"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2234" name="Group 26"/>
          <p:cNvGrpSpPr>
            <a:grpSpLocks/>
          </p:cNvGrpSpPr>
          <p:nvPr/>
        </p:nvGrpSpPr>
        <p:grpSpPr bwMode="auto">
          <a:xfrm>
            <a:off x="3995738" y="1784350"/>
            <a:ext cx="1143000" cy="1577975"/>
            <a:chOff x="1913467" y="1357842"/>
            <a:chExt cx="1143000" cy="1576916"/>
          </a:xfrm>
        </p:grpSpPr>
        <p:pic>
          <p:nvPicPr>
            <p:cNvPr id="52269"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2" y="1381125"/>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0" name="Picture 28"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8124" y="1357842"/>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1"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30929" y="1930400"/>
              <a:ext cx="35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2" name="Picture 3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00867" y="1936750"/>
              <a:ext cx="35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3" name="Picture 31"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13467" y="2632075"/>
              <a:ext cx="35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4" name="Picture 32"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7745" y="2629958"/>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5" name="Picture 17"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1905000"/>
            <a:ext cx="215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629400" y="16764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4" name="TextBox 23"/>
          <p:cNvSpPr txBox="1"/>
          <p:nvPr/>
        </p:nvSpPr>
        <p:spPr>
          <a:xfrm>
            <a:off x="6629400" y="23622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sp>
        <p:nvSpPr>
          <p:cNvPr id="25" name="TextBox 24"/>
          <p:cNvSpPr txBox="1"/>
          <p:nvPr/>
        </p:nvSpPr>
        <p:spPr>
          <a:xfrm>
            <a:off x="6629400" y="29718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   (             -            )</a:t>
            </a:r>
          </a:p>
        </p:txBody>
      </p:sp>
      <p:grpSp>
        <p:nvGrpSpPr>
          <p:cNvPr id="52239" name="Group 61"/>
          <p:cNvGrpSpPr>
            <a:grpSpLocks/>
          </p:cNvGrpSpPr>
          <p:nvPr/>
        </p:nvGrpSpPr>
        <p:grpSpPr bwMode="auto">
          <a:xfrm>
            <a:off x="1752600" y="1676400"/>
            <a:ext cx="5137150" cy="2743200"/>
            <a:chOff x="1752600" y="1676400"/>
            <a:chExt cx="5137150" cy="2743200"/>
          </a:xfrm>
        </p:grpSpPr>
        <p:grpSp>
          <p:nvGrpSpPr>
            <p:cNvPr id="52258" name="Group 60"/>
            <p:cNvGrpSpPr>
              <a:grpSpLocks/>
            </p:cNvGrpSpPr>
            <p:nvPr/>
          </p:nvGrpSpPr>
          <p:grpSpPr bwMode="auto">
            <a:xfrm>
              <a:off x="6134100" y="1780648"/>
              <a:ext cx="755650" cy="1589086"/>
              <a:chOff x="6134100" y="1780648"/>
              <a:chExt cx="755650" cy="1589086"/>
            </a:xfrm>
          </p:grpSpPr>
          <p:pic>
            <p:nvPicPr>
              <p:cNvPr id="52266" name="Picture 41"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40450" y="178064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Picture 4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165850" y="248126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Picture 43"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34100" y="30522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59" name="Group 59"/>
            <p:cNvGrpSpPr>
              <a:grpSpLocks/>
            </p:cNvGrpSpPr>
            <p:nvPr/>
          </p:nvGrpSpPr>
          <p:grpSpPr bwMode="auto">
            <a:xfrm>
              <a:off x="1752600" y="1676400"/>
              <a:ext cx="3649133" cy="2743200"/>
              <a:chOff x="1752600" y="1676400"/>
              <a:chExt cx="3649133" cy="2743200"/>
            </a:xfrm>
          </p:grpSpPr>
          <p:grpSp>
            <p:nvGrpSpPr>
              <p:cNvPr id="52260" name="Group 53"/>
              <p:cNvGrpSpPr>
                <a:grpSpLocks/>
              </p:cNvGrpSpPr>
              <p:nvPr/>
            </p:nvGrpSpPr>
            <p:grpSpPr bwMode="auto">
              <a:xfrm>
                <a:off x="1752600" y="1676400"/>
                <a:ext cx="3649133" cy="2278061"/>
                <a:chOff x="1752600" y="1676400"/>
                <a:chExt cx="3649133" cy="2278061"/>
              </a:xfrm>
            </p:grpSpPr>
            <p:cxnSp>
              <p:nvCxnSpPr>
                <p:cNvPr id="46" name="Straight Arrow Connector 45"/>
                <p:cNvCxnSpPr>
                  <a:cxnSpLocks noChangeShapeType="1"/>
                </p:cNvCxnSpPr>
                <p:nvPr/>
              </p:nvCxnSpPr>
              <p:spPr bwMode="auto">
                <a:xfrm>
                  <a:off x="1752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2514600" y="1676400"/>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a:off x="3276600" y="1711325"/>
                  <a:ext cx="1981200" cy="1828800"/>
                </a:xfrm>
                <a:prstGeom prst="straightConnector1">
                  <a:avLst/>
                </a:prstGeom>
                <a:noFill/>
                <a:ln w="25400">
                  <a:solidFill>
                    <a:srgbClr val="2D9A5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 name="Right Brace 44"/>
                <p:cNvSpPr>
                  <a:spLocks/>
                </p:cNvSpPr>
                <p:nvPr/>
              </p:nvSpPr>
              <p:spPr bwMode="auto">
                <a:xfrm rot="5400000">
                  <a:off x="4326731" y="2878932"/>
                  <a:ext cx="309563" cy="1841500"/>
                </a:xfrm>
                <a:prstGeom prst="rightBrace">
                  <a:avLst>
                    <a:gd name="adj1" fmla="val 43514"/>
                    <a:gd name="adj2" fmla="val 50000"/>
                  </a:avLst>
                </a:prstGeom>
                <a:noFill/>
                <a:ln w="25400">
                  <a:solidFill>
                    <a:srgbClr val="2D9A5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pic>
            <p:nvPicPr>
              <p:cNvPr id="52261" name="Picture 48"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349750" y="4064000"/>
                <a:ext cx="342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2240" name="Group 69"/>
          <p:cNvGrpSpPr>
            <a:grpSpLocks/>
          </p:cNvGrpSpPr>
          <p:nvPr/>
        </p:nvGrpSpPr>
        <p:grpSpPr bwMode="auto">
          <a:xfrm>
            <a:off x="1676400" y="1066800"/>
            <a:ext cx="6534150" cy="2430463"/>
            <a:chOff x="1676400" y="1066800"/>
            <a:chExt cx="6534150" cy="2430461"/>
          </a:xfrm>
        </p:grpSpPr>
        <p:grpSp>
          <p:nvGrpSpPr>
            <p:cNvPr id="52247" name="Group 62"/>
            <p:cNvGrpSpPr>
              <a:grpSpLocks/>
            </p:cNvGrpSpPr>
            <p:nvPr/>
          </p:nvGrpSpPr>
          <p:grpSpPr bwMode="auto">
            <a:xfrm>
              <a:off x="1676400" y="1066800"/>
              <a:ext cx="3649133" cy="2430461"/>
              <a:chOff x="1676400" y="1066800"/>
              <a:chExt cx="3649133" cy="2430461"/>
            </a:xfrm>
          </p:grpSpPr>
          <p:pic>
            <p:nvPicPr>
              <p:cNvPr id="52252" name="Picture 49"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368800" y="1066800"/>
                <a:ext cx="317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3" name="Group 54"/>
              <p:cNvGrpSpPr>
                <a:grpSpLocks/>
              </p:cNvGrpSpPr>
              <p:nvPr/>
            </p:nvGrpSpPr>
            <p:grpSpPr bwMode="auto">
              <a:xfrm flipV="1">
                <a:off x="1676400" y="1219200"/>
                <a:ext cx="3649133" cy="2278061"/>
                <a:chOff x="1752600" y="1676400"/>
                <a:chExt cx="3649133" cy="2278061"/>
              </a:xfrm>
            </p:grpSpPr>
            <p:cxnSp>
              <p:nvCxnSpPr>
                <p:cNvPr id="56" name="Straight Arrow Connector 55"/>
                <p:cNvCxnSpPr>
                  <a:cxnSpLocks noChangeShapeType="1"/>
                </p:cNvCxnSpPr>
                <p:nvPr/>
              </p:nvCxnSpPr>
              <p:spPr bwMode="auto">
                <a:xfrm>
                  <a:off x="1752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a:off x="2514600" y="1676400"/>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a:off x="3276600" y="1711325"/>
                  <a:ext cx="1981200" cy="1828798"/>
                </a:xfrm>
                <a:prstGeom prst="straightConnector1">
                  <a:avLst/>
                </a:prstGeom>
                <a:noFill/>
                <a:ln w="25400">
                  <a:solidFill>
                    <a:srgbClr val="F58005"/>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 name="Right Brace 58"/>
                <p:cNvSpPr>
                  <a:spLocks/>
                </p:cNvSpPr>
                <p:nvPr/>
              </p:nvSpPr>
              <p:spPr bwMode="auto">
                <a:xfrm rot="5400000">
                  <a:off x="4326731" y="2878929"/>
                  <a:ext cx="309563" cy="1841500"/>
                </a:xfrm>
                <a:prstGeom prst="rightBrace">
                  <a:avLst>
                    <a:gd name="adj1" fmla="val 43514"/>
                    <a:gd name="adj2" fmla="val 50000"/>
                  </a:avLst>
                </a:prstGeom>
                <a:noFill/>
                <a:ln w="25400">
                  <a:solidFill>
                    <a:srgbClr val="F5800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grpSp>
        </p:grpSp>
        <p:grpSp>
          <p:nvGrpSpPr>
            <p:cNvPr id="52248" name="Group 68"/>
            <p:cNvGrpSpPr>
              <a:grpSpLocks/>
            </p:cNvGrpSpPr>
            <p:nvPr/>
          </p:nvGrpSpPr>
          <p:grpSpPr bwMode="auto">
            <a:xfrm>
              <a:off x="7454901" y="1765298"/>
              <a:ext cx="755649" cy="1617136"/>
              <a:chOff x="7454901" y="1765298"/>
              <a:chExt cx="755649" cy="1617136"/>
            </a:xfrm>
          </p:grpSpPr>
          <p:pic>
            <p:nvPicPr>
              <p:cNvPr id="52249" name="Picture 65"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454901" y="1765298"/>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66"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461779" y="2450572"/>
                <a:ext cx="723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67"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486650" y="3064934"/>
                <a:ext cx="723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1" name="TextBox 70"/>
          <p:cNvSpPr txBox="1"/>
          <p:nvPr/>
        </p:nvSpPr>
        <p:spPr>
          <a:xfrm>
            <a:off x="5935663" y="5410200"/>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52242" name="Picture 60"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802313" y="1614488"/>
            <a:ext cx="1651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61"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513763" y="2859088"/>
            <a:ext cx="177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62"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581400" y="5715000"/>
            <a:ext cx="2781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1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4876800"/>
            <a:ext cx="2209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5486400" y="4995863"/>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a:solidFill>
                  <a:srgbClr val="CC0000"/>
                </a:solidFill>
                <a:latin typeface="+mj-lt"/>
                <a:ea typeface="+mn-ea"/>
              </a:rPr>
              <a:t>The resulting vector has magnitude:</a:t>
            </a: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21</a:t>
            </a:fld>
            <a:endParaRPr lang="en-US" altLang="en-US"/>
          </a:p>
        </p:txBody>
      </p:sp>
    </p:spTree>
    <p:extLst>
      <p:ext uri="{BB962C8B-B14F-4D97-AF65-F5344CB8AC3E}">
        <p14:creationId xmlns:p14="http://schemas.microsoft.com/office/powerpoint/2010/main" val="1399159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ig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83058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descr="Ball-red-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025" y="335121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7812" name="Line 4"/>
          <p:cNvSpPr>
            <a:spLocks noChangeShapeType="1"/>
          </p:cNvSpPr>
          <p:nvPr/>
        </p:nvSpPr>
        <p:spPr bwMode="auto">
          <a:xfrm flipV="1">
            <a:off x="4953000" y="838200"/>
            <a:ext cx="0" cy="2133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7813" name="Line 5"/>
          <p:cNvSpPr>
            <a:spLocks noChangeShapeType="1"/>
          </p:cNvSpPr>
          <p:nvPr/>
        </p:nvSpPr>
        <p:spPr bwMode="auto">
          <a:xfrm flipV="1">
            <a:off x="3429000" y="4114800"/>
            <a:ext cx="0" cy="220980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7814" name="Line 6"/>
          <p:cNvSpPr>
            <a:spLocks noChangeShapeType="1"/>
          </p:cNvSpPr>
          <p:nvPr/>
        </p:nvSpPr>
        <p:spPr bwMode="auto">
          <a:xfrm flipV="1">
            <a:off x="2819400" y="2514600"/>
            <a:ext cx="1447800" cy="114300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4329113" y="3284538"/>
            <a:ext cx="1511300" cy="1162050"/>
            <a:chOff x="2688" y="2052"/>
            <a:chExt cx="952" cy="732"/>
          </a:xfrm>
        </p:grpSpPr>
        <p:sp>
          <p:nvSpPr>
            <p:cNvPr id="35859" name="Line 8"/>
            <p:cNvSpPr>
              <a:spLocks noChangeShapeType="1"/>
            </p:cNvSpPr>
            <p:nvPr/>
          </p:nvSpPr>
          <p:spPr bwMode="auto">
            <a:xfrm flipV="1">
              <a:off x="3498" y="2052"/>
              <a:ext cx="142" cy="10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0" name="Line 9"/>
            <p:cNvSpPr>
              <a:spLocks noChangeShapeType="1"/>
            </p:cNvSpPr>
            <p:nvPr/>
          </p:nvSpPr>
          <p:spPr bwMode="auto">
            <a:xfrm flipV="1">
              <a:off x="2688" y="2318"/>
              <a:ext cx="622" cy="466"/>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7818" name="Line 10"/>
          <p:cNvSpPr>
            <a:spLocks noChangeShapeType="1"/>
          </p:cNvSpPr>
          <p:nvPr/>
        </p:nvSpPr>
        <p:spPr bwMode="auto">
          <a:xfrm flipH="1">
            <a:off x="1511300" y="2173288"/>
            <a:ext cx="254000" cy="1619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7819" name="Line 11"/>
          <p:cNvSpPr>
            <a:spLocks noChangeShapeType="1"/>
          </p:cNvSpPr>
          <p:nvPr/>
        </p:nvSpPr>
        <p:spPr bwMode="auto">
          <a:xfrm flipH="1">
            <a:off x="6643688" y="2841625"/>
            <a:ext cx="254000" cy="1619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7820" name="Line 12"/>
          <p:cNvSpPr>
            <a:spLocks noChangeShapeType="1"/>
          </p:cNvSpPr>
          <p:nvPr/>
        </p:nvSpPr>
        <p:spPr bwMode="auto">
          <a:xfrm flipH="1">
            <a:off x="1808163" y="4019550"/>
            <a:ext cx="254000" cy="161925"/>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7821" name="Line 13"/>
          <p:cNvSpPr>
            <a:spLocks noChangeShapeType="1"/>
          </p:cNvSpPr>
          <p:nvPr/>
        </p:nvSpPr>
        <p:spPr bwMode="auto">
          <a:xfrm flipH="1">
            <a:off x="6938963" y="4760913"/>
            <a:ext cx="254000" cy="161925"/>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7822" name="Line 14"/>
          <p:cNvSpPr>
            <a:spLocks noChangeShapeType="1"/>
          </p:cNvSpPr>
          <p:nvPr/>
        </p:nvSpPr>
        <p:spPr bwMode="auto">
          <a:xfrm flipH="1" flipV="1">
            <a:off x="1028700" y="3627438"/>
            <a:ext cx="0" cy="282575"/>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7823" name="Line 15"/>
          <p:cNvSpPr>
            <a:spLocks noChangeShapeType="1"/>
          </p:cNvSpPr>
          <p:nvPr/>
        </p:nvSpPr>
        <p:spPr bwMode="auto">
          <a:xfrm flipH="1" flipV="1">
            <a:off x="6161088" y="4468813"/>
            <a:ext cx="0" cy="282575"/>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7824" name="Line 16"/>
          <p:cNvSpPr>
            <a:spLocks noChangeShapeType="1"/>
          </p:cNvSpPr>
          <p:nvPr/>
        </p:nvSpPr>
        <p:spPr bwMode="auto">
          <a:xfrm flipH="1" flipV="1">
            <a:off x="2566988" y="2314575"/>
            <a:ext cx="0" cy="28257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7825" name="Line 17"/>
          <p:cNvSpPr>
            <a:spLocks noChangeShapeType="1"/>
          </p:cNvSpPr>
          <p:nvPr/>
        </p:nvSpPr>
        <p:spPr bwMode="auto">
          <a:xfrm flipH="1" flipV="1">
            <a:off x="7535863" y="3009900"/>
            <a:ext cx="0" cy="28257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5856" name="Object 2"/>
          <p:cNvGraphicFramePr>
            <a:graphicFrameLocks noChangeAspect="1"/>
          </p:cNvGraphicFramePr>
          <p:nvPr/>
        </p:nvGraphicFramePr>
        <p:xfrm>
          <a:off x="6477000" y="838200"/>
          <a:ext cx="1814513" cy="793750"/>
        </p:xfrm>
        <a:graphic>
          <a:graphicData uri="http://schemas.openxmlformats.org/presentationml/2006/ole">
            <mc:AlternateContent xmlns:mc="http://schemas.openxmlformats.org/markup-compatibility/2006">
              <mc:Choice xmlns:v="urn:schemas-microsoft-com:vml" Requires="v">
                <p:oleObj spid="_x0000_s55346" name="Equation" r:id="rId6" imgW="901700" imgH="393700" progId="Equation.DSMT4">
                  <p:embed/>
                </p:oleObj>
              </mc:Choice>
              <mc:Fallback>
                <p:oleObj name="Equation" r:id="rId6" imgW="9017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838200"/>
                        <a:ext cx="1814513" cy="793750"/>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87828" name="Text Box 20"/>
          <p:cNvSpPr txBox="1">
            <a:spLocks noChangeArrowheads="1"/>
          </p:cNvSpPr>
          <p:nvPr/>
        </p:nvSpPr>
        <p:spPr bwMode="auto">
          <a:xfrm>
            <a:off x="4648200" y="6096000"/>
            <a:ext cx="396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What if the charge is negative?</a:t>
            </a:r>
          </a:p>
        </p:txBody>
      </p:sp>
      <p:sp>
        <p:nvSpPr>
          <p:cNvPr id="35858" name="Rectangle 21"/>
          <p:cNvSpPr>
            <a:spLocks noGrp="1" noChangeArrowheads="1"/>
          </p:cNvSpPr>
          <p:nvPr>
            <p:ph type="title"/>
          </p:nvPr>
        </p:nvSpPr>
        <p:spPr/>
        <p:txBody>
          <a:bodyPr/>
          <a:lstStyle/>
          <a:p>
            <a:pPr eaLnBrk="1" hangingPunct="1"/>
            <a:r>
              <a:rPr lang="en-US" altLang="en-US" smtClean="0"/>
              <a:t>Exercise</a:t>
            </a: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22</a:t>
            </a:fld>
            <a:endParaRPr lang="en-US" altLang="en-US"/>
          </a:p>
        </p:txBody>
      </p:sp>
    </p:spTree>
    <p:extLst>
      <p:ext uri="{BB962C8B-B14F-4D97-AF65-F5344CB8AC3E}">
        <p14:creationId xmlns:p14="http://schemas.microsoft.com/office/powerpoint/2010/main" val="296514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78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78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78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7818"/>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887820"/>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887822"/>
                                        </p:tgtEl>
                                        <p:attrNameLst>
                                          <p:attrName>style.visibility</p:attrName>
                                        </p:attrNameLst>
                                      </p:cBhvr>
                                      <p:to>
                                        <p:strVal val="visible"/>
                                      </p:to>
                                    </p:set>
                                  </p:childTnLst>
                                </p:cTn>
                              </p:par>
                            </p:childTnLst>
                          </p:cTn>
                        </p:par>
                        <p:par>
                          <p:cTn id="29" fill="hold" nodeType="afterGroup">
                            <p:stCondLst>
                              <p:cond delay="1500"/>
                            </p:stCondLst>
                            <p:childTnLst>
                              <p:par>
                                <p:cTn id="30" presetID="1" presetClass="entr" presetSubtype="0" fill="hold" grpId="0" nodeType="afterEffect">
                                  <p:stCondLst>
                                    <p:cond delay="0"/>
                                  </p:stCondLst>
                                  <p:childTnLst>
                                    <p:set>
                                      <p:cBhvr>
                                        <p:cTn id="31" dur="1" fill="hold">
                                          <p:stCondLst>
                                            <p:cond delay="499"/>
                                          </p:stCondLst>
                                        </p:cTn>
                                        <p:tgtEl>
                                          <p:spTgt spid="8878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87821"/>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887823"/>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887825"/>
                                        </p:tgtEl>
                                        <p:attrNameLst>
                                          <p:attrName>style.visibility</p:attrName>
                                        </p:attrNameLst>
                                      </p:cBhvr>
                                      <p:to>
                                        <p:strVal val="visible"/>
                                      </p:to>
                                    </p:set>
                                  </p:childTnLst>
                                </p:cTn>
                              </p:par>
                            </p:childTnLst>
                          </p:cTn>
                        </p:par>
                        <p:par>
                          <p:cTn id="42" fill="hold" nodeType="afterGroup">
                            <p:stCondLst>
                              <p:cond delay="1500"/>
                            </p:stCondLst>
                            <p:childTnLst>
                              <p:par>
                                <p:cTn id="43" presetID="1" presetClass="entr" presetSubtype="0" fill="hold" grpId="0" nodeType="afterEffect">
                                  <p:stCondLst>
                                    <p:cond delay="0"/>
                                  </p:stCondLst>
                                  <p:childTnLst>
                                    <p:set>
                                      <p:cBhvr>
                                        <p:cTn id="44" dur="1" fill="hold">
                                          <p:stCondLst>
                                            <p:cond delay="499"/>
                                          </p:stCondLst>
                                        </p:cTn>
                                        <p:tgtEl>
                                          <p:spTgt spid="8878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88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2" grpId="0" animBg="1"/>
      <p:bldP spid="887813" grpId="0" animBg="1"/>
      <p:bldP spid="887814" grpId="0" animBg="1"/>
      <p:bldP spid="887818" grpId="0" animBg="1"/>
      <p:bldP spid="887819" grpId="0" animBg="1"/>
      <p:bldP spid="887820" grpId="0" animBg="1"/>
      <p:bldP spid="887821" grpId="0" animBg="1"/>
      <p:bldP spid="887822" grpId="0" animBg="1"/>
      <p:bldP spid="887823" grpId="0" animBg="1"/>
      <p:bldP spid="887824" grpId="0" animBg="1"/>
      <p:bldP spid="887825" grpId="0" animBg="1"/>
      <p:bldP spid="88782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152400"/>
            <a:ext cx="9144000" cy="914400"/>
          </a:xfrm>
        </p:spPr>
        <p:txBody>
          <a:bodyPr/>
          <a:lstStyle/>
          <a:p>
            <a:pPr eaLnBrk="1" hangingPunct="1"/>
            <a:r>
              <a:rPr lang="en-US" altLang="en-US" dirty="0" err="1" smtClean="0"/>
              <a:t>iClicker</a:t>
            </a:r>
            <a:r>
              <a:rPr lang="en-US" altLang="en-US" dirty="0" smtClean="0"/>
              <a:t> Question</a:t>
            </a:r>
          </a:p>
        </p:txBody>
      </p:sp>
      <p:sp>
        <p:nvSpPr>
          <p:cNvPr id="31746" name="Rectangle 5"/>
          <p:cNvSpPr>
            <a:spLocks noChangeArrowheads="1"/>
          </p:cNvSpPr>
          <p:nvPr/>
        </p:nvSpPr>
        <p:spPr bwMode="auto">
          <a:xfrm>
            <a:off x="93663" y="2738438"/>
            <a:ext cx="2635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W</a:t>
            </a:r>
            <a:endParaRPr lang="en-US" altLang="en-US"/>
          </a:p>
        </p:txBody>
      </p:sp>
      <p:sp>
        <p:nvSpPr>
          <p:cNvPr id="31747" name="Rectangle 6"/>
          <p:cNvSpPr>
            <a:spLocks noChangeArrowheads="1"/>
          </p:cNvSpPr>
          <p:nvPr/>
        </p:nvSpPr>
        <p:spPr bwMode="auto">
          <a:xfrm>
            <a:off x="355600" y="273843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h</a:t>
            </a:r>
            <a:endParaRPr lang="en-US" altLang="en-US"/>
          </a:p>
        </p:txBody>
      </p:sp>
      <p:sp>
        <p:nvSpPr>
          <p:cNvPr id="31748" name="Rectangle 7"/>
          <p:cNvSpPr>
            <a:spLocks noChangeArrowheads="1"/>
          </p:cNvSpPr>
          <p:nvPr/>
        </p:nvSpPr>
        <p:spPr bwMode="auto">
          <a:xfrm>
            <a:off x="492125" y="2738438"/>
            <a:ext cx="1238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a</a:t>
            </a:r>
            <a:endParaRPr lang="en-US" altLang="en-US"/>
          </a:p>
        </p:txBody>
      </p:sp>
      <p:sp>
        <p:nvSpPr>
          <p:cNvPr id="31749" name="Rectangle 8"/>
          <p:cNvSpPr>
            <a:spLocks noChangeArrowheads="1"/>
          </p:cNvSpPr>
          <p:nvPr/>
        </p:nvSpPr>
        <p:spPr bwMode="auto">
          <a:xfrm>
            <a:off x="617538" y="2738438"/>
            <a:ext cx="2254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t i</a:t>
            </a:r>
            <a:endParaRPr lang="en-US" altLang="en-US"/>
          </a:p>
        </p:txBody>
      </p:sp>
      <p:sp>
        <p:nvSpPr>
          <p:cNvPr id="31750" name="Rectangle 9"/>
          <p:cNvSpPr>
            <a:spLocks noChangeArrowheads="1"/>
          </p:cNvSpPr>
          <p:nvPr/>
        </p:nvSpPr>
        <p:spPr bwMode="auto">
          <a:xfrm>
            <a:off x="839788" y="2738438"/>
            <a:ext cx="1079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s</a:t>
            </a:r>
            <a:endParaRPr lang="en-US" altLang="en-US"/>
          </a:p>
        </p:txBody>
      </p:sp>
      <p:sp>
        <p:nvSpPr>
          <p:cNvPr id="31751" name="Rectangle 10"/>
          <p:cNvSpPr>
            <a:spLocks noChangeArrowheads="1"/>
          </p:cNvSpPr>
          <p:nvPr/>
        </p:nvSpPr>
        <p:spPr bwMode="auto">
          <a:xfrm>
            <a:off x="949325" y="2738438"/>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52" name="Rectangle 11"/>
          <p:cNvSpPr>
            <a:spLocks noChangeArrowheads="1"/>
          </p:cNvSpPr>
          <p:nvPr/>
        </p:nvSpPr>
        <p:spPr bwMode="auto">
          <a:xfrm>
            <a:off x="1016000" y="2738438"/>
            <a:ext cx="777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t</a:t>
            </a:r>
            <a:endParaRPr lang="en-US" altLang="en-US"/>
          </a:p>
        </p:txBody>
      </p:sp>
      <p:sp>
        <p:nvSpPr>
          <p:cNvPr id="31753" name="Rectangle 12"/>
          <p:cNvSpPr>
            <a:spLocks noChangeArrowheads="1"/>
          </p:cNvSpPr>
          <p:nvPr/>
        </p:nvSpPr>
        <p:spPr bwMode="auto">
          <a:xfrm>
            <a:off x="1095375" y="2738438"/>
            <a:ext cx="3333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he </a:t>
            </a:r>
            <a:endParaRPr lang="en-US" altLang="en-US"/>
          </a:p>
        </p:txBody>
      </p:sp>
      <p:sp>
        <p:nvSpPr>
          <p:cNvPr id="31754" name="Rectangle 13"/>
          <p:cNvSpPr>
            <a:spLocks noChangeArrowheads="1"/>
          </p:cNvSpPr>
          <p:nvPr/>
        </p:nvSpPr>
        <p:spPr bwMode="auto">
          <a:xfrm>
            <a:off x="1425575" y="273843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d</a:t>
            </a:r>
            <a:endParaRPr lang="en-US" altLang="en-US"/>
          </a:p>
        </p:txBody>
      </p:sp>
      <p:sp>
        <p:nvSpPr>
          <p:cNvPr id="31755" name="Rectangle 14"/>
          <p:cNvSpPr>
            <a:spLocks noChangeArrowheads="1"/>
          </p:cNvSpPr>
          <p:nvPr/>
        </p:nvSpPr>
        <p:spPr bwMode="auto">
          <a:xfrm>
            <a:off x="1565275" y="2738438"/>
            <a:ext cx="1714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ir</a:t>
            </a:r>
            <a:endParaRPr lang="en-US" altLang="en-US"/>
          </a:p>
        </p:txBody>
      </p:sp>
      <p:sp>
        <p:nvSpPr>
          <p:cNvPr id="31756" name="Rectangle 15"/>
          <p:cNvSpPr>
            <a:spLocks noChangeArrowheads="1"/>
          </p:cNvSpPr>
          <p:nvPr/>
        </p:nvSpPr>
        <p:spPr bwMode="auto">
          <a:xfrm>
            <a:off x="1733550" y="2738438"/>
            <a:ext cx="1238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e</a:t>
            </a:r>
            <a:endParaRPr lang="en-US" altLang="en-US"/>
          </a:p>
        </p:txBody>
      </p:sp>
      <p:sp>
        <p:nvSpPr>
          <p:cNvPr id="31757" name="Rectangle 16"/>
          <p:cNvSpPr>
            <a:spLocks noChangeArrowheads="1"/>
          </p:cNvSpPr>
          <p:nvPr/>
        </p:nvSpPr>
        <p:spPr bwMode="auto">
          <a:xfrm>
            <a:off x="1857375" y="2738438"/>
            <a:ext cx="2016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ct</a:t>
            </a:r>
            <a:endParaRPr lang="en-US" altLang="en-US"/>
          </a:p>
        </p:txBody>
      </p:sp>
      <p:sp>
        <p:nvSpPr>
          <p:cNvPr id="31758" name="Rectangle 17"/>
          <p:cNvSpPr>
            <a:spLocks noChangeArrowheads="1"/>
          </p:cNvSpPr>
          <p:nvPr/>
        </p:nvSpPr>
        <p:spPr bwMode="auto">
          <a:xfrm>
            <a:off x="2055813" y="2738438"/>
            <a:ext cx="777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i</a:t>
            </a:r>
            <a:endParaRPr lang="en-US" altLang="en-US"/>
          </a:p>
        </p:txBody>
      </p:sp>
      <p:sp>
        <p:nvSpPr>
          <p:cNvPr id="31759" name="Rectangle 18"/>
          <p:cNvSpPr>
            <a:spLocks noChangeArrowheads="1"/>
          </p:cNvSpPr>
          <p:nvPr/>
        </p:nvSpPr>
        <p:spPr bwMode="auto">
          <a:xfrm>
            <a:off x="2135188" y="273843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o</a:t>
            </a:r>
            <a:endParaRPr lang="en-US" altLang="en-US"/>
          </a:p>
        </p:txBody>
      </p:sp>
      <p:sp>
        <p:nvSpPr>
          <p:cNvPr id="31760" name="Rectangle 19"/>
          <p:cNvSpPr>
            <a:spLocks noChangeArrowheads="1"/>
          </p:cNvSpPr>
          <p:nvPr/>
        </p:nvSpPr>
        <p:spPr bwMode="auto">
          <a:xfrm>
            <a:off x="2273300" y="273843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n</a:t>
            </a:r>
            <a:endParaRPr lang="en-US" altLang="en-US"/>
          </a:p>
        </p:txBody>
      </p:sp>
      <p:sp>
        <p:nvSpPr>
          <p:cNvPr id="31761" name="Rectangle 20"/>
          <p:cNvSpPr>
            <a:spLocks noChangeArrowheads="1"/>
          </p:cNvSpPr>
          <p:nvPr/>
        </p:nvSpPr>
        <p:spPr bwMode="auto">
          <a:xfrm>
            <a:off x="2413000" y="2738438"/>
            <a:ext cx="698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62" name="Rectangle 21"/>
          <p:cNvSpPr>
            <a:spLocks noChangeArrowheads="1"/>
          </p:cNvSpPr>
          <p:nvPr/>
        </p:nvSpPr>
        <p:spPr bwMode="auto">
          <a:xfrm>
            <a:off x="2479675" y="273843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o</a:t>
            </a:r>
            <a:endParaRPr lang="en-US" altLang="en-US"/>
          </a:p>
        </p:txBody>
      </p:sp>
      <p:sp>
        <p:nvSpPr>
          <p:cNvPr id="31763" name="Rectangle 22"/>
          <p:cNvSpPr>
            <a:spLocks noChangeArrowheads="1"/>
          </p:cNvSpPr>
          <p:nvPr/>
        </p:nvSpPr>
        <p:spPr bwMode="auto">
          <a:xfrm>
            <a:off x="2619375" y="2738438"/>
            <a:ext cx="936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f</a:t>
            </a:r>
            <a:endParaRPr lang="en-US" altLang="en-US"/>
          </a:p>
        </p:txBody>
      </p:sp>
      <p:sp>
        <p:nvSpPr>
          <p:cNvPr id="31764" name="Rectangle 23"/>
          <p:cNvSpPr>
            <a:spLocks noChangeArrowheads="1"/>
          </p:cNvSpPr>
          <p:nvPr/>
        </p:nvSpPr>
        <p:spPr bwMode="auto">
          <a:xfrm>
            <a:off x="93663" y="3384550"/>
            <a:ext cx="1571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&lt;</a:t>
            </a:r>
            <a:endParaRPr lang="en-US" altLang="en-US"/>
          </a:p>
        </p:txBody>
      </p:sp>
      <p:sp>
        <p:nvSpPr>
          <p:cNvPr id="31765" name="Rectangle 24"/>
          <p:cNvSpPr>
            <a:spLocks noChangeArrowheads="1"/>
          </p:cNvSpPr>
          <p:nvPr/>
        </p:nvSpPr>
        <p:spPr bwMode="auto">
          <a:xfrm>
            <a:off x="247650" y="3384550"/>
            <a:ext cx="2095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0</a:t>
            </a:r>
            <a:endParaRPr lang="en-US" altLang="en-US"/>
          </a:p>
        </p:txBody>
      </p:sp>
      <p:sp>
        <p:nvSpPr>
          <p:cNvPr id="31766" name="Rectangle 25"/>
          <p:cNvSpPr>
            <a:spLocks noChangeArrowheads="1"/>
          </p:cNvSpPr>
          <p:nvPr/>
        </p:nvSpPr>
        <p:spPr bwMode="auto">
          <a:xfrm>
            <a:off x="458788"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67" name="Rectangle 26"/>
          <p:cNvSpPr>
            <a:spLocks noChangeArrowheads="1"/>
          </p:cNvSpPr>
          <p:nvPr/>
        </p:nvSpPr>
        <p:spPr bwMode="auto">
          <a:xfrm>
            <a:off x="595313"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0</a:t>
            </a:r>
            <a:endParaRPr lang="en-US" altLang="en-US"/>
          </a:p>
        </p:txBody>
      </p:sp>
      <p:sp>
        <p:nvSpPr>
          <p:cNvPr id="31768" name="Rectangle 27"/>
          <p:cNvSpPr>
            <a:spLocks noChangeArrowheads="1"/>
          </p:cNvSpPr>
          <p:nvPr/>
        </p:nvSpPr>
        <p:spPr bwMode="auto">
          <a:xfrm>
            <a:off x="736600"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69" name="Rectangle 28"/>
          <p:cNvSpPr>
            <a:spLocks noChangeArrowheads="1"/>
          </p:cNvSpPr>
          <p:nvPr/>
        </p:nvSpPr>
        <p:spPr bwMode="auto">
          <a:xfrm>
            <a:off x="873125"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3</a:t>
            </a:r>
            <a:endParaRPr lang="en-US" altLang="en-US"/>
          </a:p>
        </p:txBody>
      </p:sp>
      <p:sp>
        <p:nvSpPr>
          <p:cNvPr id="31770" name="Rectangle 29"/>
          <p:cNvSpPr>
            <a:spLocks noChangeArrowheads="1"/>
          </p:cNvSpPr>
          <p:nvPr/>
        </p:nvSpPr>
        <p:spPr bwMode="auto">
          <a:xfrm>
            <a:off x="1012825" y="3384550"/>
            <a:ext cx="803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&gt; x &lt; 0</a:t>
            </a:r>
            <a:endParaRPr lang="en-US" altLang="en-US"/>
          </a:p>
        </p:txBody>
      </p:sp>
      <p:sp>
        <p:nvSpPr>
          <p:cNvPr id="31771" name="Rectangle 30"/>
          <p:cNvSpPr>
            <a:spLocks noChangeArrowheads="1"/>
          </p:cNvSpPr>
          <p:nvPr/>
        </p:nvSpPr>
        <p:spPr bwMode="auto">
          <a:xfrm>
            <a:off x="1809750"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72" name="Rectangle 31"/>
          <p:cNvSpPr>
            <a:spLocks noChangeArrowheads="1"/>
          </p:cNvSpPr>
          <p:nvPr/>
        </p:nvSpPr>
        <p:spPr bwMode="auto">
          <a:xfrm>
            <a:off x="1949450"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4</a:t>
            </a:r>
            <a:endParaRPr lang="en-US" altLang="en-US"/>
          </a:p>
        </p:txBody>
      </p:sp>
      <p:sp>
        <p:nvSpPr>
          <p:cNvPr id="31773" name="Rectangle 32"/>
          <p:cNvSpPr>
            <a:spLocks noChangeArrowheads="1"/>
          </p:cNvSpPr>
          <p:nvPr/>
        </p:nvSpPr>
        <p:spPr bwMode="auto">
          <a:xfrm>
            <a:off x="2085975"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74" name="Rectangle 33"/>
          <p:cNvSpPr>
            <a:spLocks noChangeArrowheads="1"/>
          </p:cNvSpPr>
          <p:nvPr/>
        </p:nvSpPr>
        <p:spPr bwMode="auto">
          <a:xfrm>
            <a:off x="2227263" y="338455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0</a:t>
            </a:r>
            <a:endParaRPr lang="en-US" altLang="en-US"/>
          </a:p>
        </p:txBody>
      </p:sp>
      <p:sp>
        <p:nvSpPr>
          <p:cNvPr id="31775" name="Rectangle 34"/>
          <p:cNvSpPr>
            <a:spLocks noChangeArrowheads="1"/>
          </p:cNvSpPr>
          <p:nvPr/>
        </p:nvSpPr>
        <p:spPr bwMode="auto">
          <a:xfrm>
            <a:off x="2363788" y="3384550"/>
            <a:ext cx="1571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&gt;</a:t>
            </a:r>
            <a:endParaRPr lang="en-US" altLang="en-US"/>
          </a:p>
        </p:txBody>
      </p:sp>
      <p:sp>
        <p:nvSpPr>
          <p:cNvPr id="31776" name="Rectangle 35"/>
          <p:cNvSpPr>
            <a:spLocks noChangeArrowheads="1"/>
          </p:cNvSpPr>
          <p:nvPr/>
        </p:nvSpPr>
        <p:spPr bwMode="auto">
          <a:xfrm>
            <a:off x="2522538" y="3384550"/>
            <a:ext cx="123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a:t>
            </a:r>
            <a:endParaRPr lang="en-US" altLang="en-US"/>
          </a:p>
        </p:txBody>
      </p:sp>
      <p:sp>
        <p:nvSpPr>
          <p:cNvPr id="31777" name="Rectangle 36"/>
          <p:cNvSpPr>
            <a:spLocks noChangeArrowheads="1"/>
          </p:cNvSpPr>
          <p:nvPr/>
        </p:nvSpPr>
        <p:spPr bwMode="auto">
          <a:xfrm>
            <a:off x="4049713" y="2416175"/>
            <a:ext cx="2016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A</a:t>
            </a:r>
            <a:endParaRPr lang="en-US" altLang="en-US"/>
          </a:p>
        </p:txBody>
      </p:sp>
      <p:sp>
        <p:nvSpPr>
          <p:cNvPr id="31778" name="Rectangle 37"/>
          <p:cNvSpPr>
            <a:spLocks noChangeArrowheads="1"/>
          </p:cNvSpPr>
          <p:nvPr/>
        </p:nvSpPr>
        <p:spPr bwMode="auto">
          <a:xfrm>
            <a:off x="4251325" y="2416175"/>
            <a:ext cx="530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+x</a:t>
            </a:r>
            <a:endParaRPr lang="en-US" altLang="en-US"/>
          </a:p>
        </p:txBody>
      </p:sp>
      <p:sp>
        <p:nvSpPr>
          <p:cNvPr id="31779" name="Rectangle 38"/>
          <p:cNvSpPr>
            <a:spLocks noChangeArrowheads="1"/>
          </p:cNvSpPr>
          <p:nvPr/>
        </p:nvSpPr>
        <p:spPr bwMode="auto">
          <a:xfrm>
            <a:off x="4049713" y="2738438"/>
            <a:ext cx="1857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B</a:t>
            </a:r>
            <a:endParaRPr lang="en-US" altLang="en-US"/>
          </a:p>
        </p:txBody>
      </p:sp>
      <p:sp>
        <p:nvSpPr>
          <p:cNvPr id="31780" name="Rectangle 39"/>
          <p:cNvSpPr>
            <a:spLocks noChangeArrowheads="1"/>
          </p:cNvSpPr>
          <p:nvPr/>
        </p:nvSpPr>
        <p:spPr bwMode="auto">
          <a:xfrm>
            <a:off x="4235450" y="2738438"/>
            <a:ext cx="3730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81" name="Rectangle 40"/>
          <p:cNvSpPr>
            <a:spLocks noChangeArrowheads="1"/>
          </p:cNvSpPr>
          <p:nvPr/>
        </p:nvSpPr>
        <p:spPr bwMode="auto">
          <a:xfrm>
            <a:off x="4605338" y="273843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x</a:t>
            </a:r>
            <a:endParaRPr lang="en-US" altLang="en-US"/>
          </a:p>
        </p:txBody>
      </p:sp>
      <p:sp>
        <p:nvSpPr>
          <p:cNvPr id="31782" name="Rectangle 41"/>
          <p:cNvSpPr>
            <a:spLocks noChangeArrowheads="1"/>
          </p:cNvSpPr>
          <p:nvPr/>
        </p:nvSpPr>
        <p:spPr bwMode="auto">
          <a:xfrm>
            <a:off x="4049713" y="3062288"/>
            <a:ext cx="1857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C</a:t>
            </a:r>
            <a:endParaRPr lang="en-US" altLang="en-US"/>
          </a:p>
        </p:txBody>
      </p:sp>
      <p:sp>
        <p:nvSpPr>
          <p:cNvPr id="31783" name="Rectangle 42"/>
          <p:cNvSpPr>
            <a:spLocks noChangeArrowheads="1"/>
          </p:cNvSpPr>
          <p:nvPr/>
        </p:nvSpPr>
        <p:spPr bwMode="auto">
          <a:xfrm>
            <a:off x="4235450" y="3062288"/>
            <a:ext cx="530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+y</a:t>
            </a:r>
            <a:endParaRPr lang="en-US" altLang="en-US"/>
          </a:p>
        </p:txBody>
      </p:sp>
      <p:sp>
        <p:nvSpPr>
          <p:cNvPr id="31784" name="Rectangle 43"/>
          <p:cNvSpPr>
            <a:spLocks noChangeArrowheads="1"/>
          </p:cNvSpPr>
          <p:nvPr/>
        </p:nvSpPr>
        <p:spPr bwMode="auto">
          <a:xfrm>
            <a:off x="4038600" y="3352800"/>
            <a:ext cx="2016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D</a:t>
            </a:r>
            <a:endParaRPr lang="en-US" altLang="en-US"/>
          </a:p>
        </p:txBody>
      </p:sp>
      <p:sp>
        <p:nvSpPr>
          <p:cNvPr id="31785" name="Rectangle 44"/>
          <p:cNvSpPr>
            <a:spLocks noChangeArrowheads="1"/>
          </p:cNvSpPr>
          <p:nvPr/>
        </p:nvSpPr>
        <p:spPr bwMode="auto">
          <a:xfrm>
            <a:off x="4191000" y="3352800"/>
            <a:ext cx="3730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86" name="Rectangle 45"/>
          <p:cNvSpPr>
            <a:spLocks noChangeArrowheads="1"/>
          </p:cNvSpPr>
          <p:nvPr/>
        </p:nvSpPr>
        <p:spPr bwMode="auto">
          <a:xfrm>
            <a:off x="4572000" y="335280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y</a:t>
            </a:r>
            <a:endParaRPr lang="en-US" altLang="en-US"/>
          </a:p>
        </p:txBody>
      </p:sp>
      <p:sp>
        <p:nvSpPr>
          <p:cNvPr id="31787" name="Rectangle 46"/>
          <p:cNvSpPr>
            <a:spLocks noChangeArrowheads="1"/>
          </p:cNvSpPr>
          <p:nvPr/>
        </p:nvSpPr>
        <p:spPr bwMode="auto">
          <a:xfrm>
            <a:off x="4049713" y="3705225"/>
            <a:ext cx="171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E</a:t>
            </a:r>
            <a:endParaRPr lang="en-US" altLang="en-US"/>
          </a:p>
        </p:txBody>
      </p:sp>
      <p:sp>
        <p:nvSpPr>
          <p:cNvPr id="31788" name="Rectangle 47"/>
          <p:cNvSpPr>
            <a:spLocks noChangeArrowheads="1"/>
          </p:cNvSpPr>
          <p:nvPr/>
        </p:nvSpPr>
        <p:spPr bwMode="auto">
          <a:xfrm>
            <a:off x="4221163" y="3705225"/>
            <a:ext cx="16351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89" name="Rectangle 48"/>
          <p:cNvSpPr>
            <a:spLocks noChangeArrowheads="1"/>
          </p:cNvSpPr>
          <p:nvPr/>
        </p:nvSpPr>
        <p:spPr bwMode="auto">
          <a:xfrm>
            <a:off x="4381500" y="3705225"/>
            <a:ext cx="69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 </a:t>
            </a:r>
            <a:endParaRPr lang="en-US" altLang="en-US"/>
          </a:p>
        </p:txBody>
      </p:sp>
      <p:sp>
        <p:nvSpPr>
          <p:cNvPr id="31790" name="Rectangle 49"/>
          <p:cNvSpPr>
            <a:spLocks noChangeArrowheads="1"/>
          </p:cNvSpPr>
          <p:nvPr/>
        </p:nvSpPr>
        <p:spPr bwMode="auto">
          <a:xfrm>
            <a:off x="4449763" y="3705225"/>
            <a:ext cx="123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z</a:t>
            </a:r>
            <a:endParaRPr lang="en-US" altLang="en-US"/>
          </a:p>
        </p:txBody>
      </p:sp>
      <p:sp>
        <p:nvSpPr>
          <p:cNvPr id="31791" name="Rectangle 50"/>
          <p:cNvSpPr>
            <a:spLocks noChangeArrowheads="1"/>
          </p:cNvSpPr>
          <p:nvPr/>
        </p:nvSpPr>
        <p:spPr bwMode="auto">
          <a:xfrm>
            <a:off x="4573588" y="3705225"/>
            <a:ext cx="2174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er</a:t>
            </a:r>
            <a:endParaRPr lang="en-US" altLang="en-US"/>
          </a:p>
        </p:txBody>
      </p:sp>
      <p:sp>
        <p:nvSpPr>
          <p:cNvPr id="31792" name="Rectangle 51"/>
          <p:cNvSpPr>
            <a:spLocks noChangeArrowheads="1"/>
          </p:cNvSpPr>
          <p:nvPr/>
        </p:nvSpPr>
        <p:spPr bwMode="auto">
          <a:xfrm>
            <a:off x="4787900" y="3705225"/>
            <a:ext cx="4270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o m</a:t>
            </a:r>
            <a:endParaRPr lang="en-US" altLang="en-US"/>
          </a:p>
        </p:txBody>
      </p:sp>
      <p:sp>
        <p:nvSpPr>
          <p:cNvPr id="31793" name="Rectangle 52"/>
          <p:cNvSpPr>
            <a:spLocks noChangeArrowheads="1"/>
          </p:cNvSpPr>
          <p:nvPr/>
        </p:nvSpPr>
        <p:spPr bwMode="auto">
          <a:xfrm>
            <a:off x="5214938" y="3705225"/>
            <a:ext cx="2635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ag</a:t>
            </a:r>
            <a:endParaRPr lang="en-US" altLang="en-US"/>
          </a:p>
        </p:txBody>
      </p:sp>
      <p:sp>
        <p:nvSpPr>
          <p:cNvPr id="31794" name="Rectangle 53"/>
          <p:cNvSpPr>
            <a:spLocks noChangeArrowheads="1"/>
          </p:cNvSpPr>
          <p:nvPr/>
        </p:nvSpPr>
        <p:spPr bwMode="auto">
          <a:xfrm>
            <a:off x="5473700" y="3705225"/>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n</a:t>
            </a:r>
            <a:endParaRPr lang="en-US" altLang="en-US"/>
          </a:p>
        </p:txBody>
      </p:sp>
      <p:sp>
        <p:nvSpPr>
          <p:cNvPr id="31795" name="Rectangle 54"/>
          <p:cNvSpPr>
            <a:spLocks noChangeArrowheads="1"/>
          </p:cNvSpPr>
          <p:nvPr/>
        </p:nvSpPr>
        <p:spPr bwMode="auto">
          <a:xfrm>
            <a:off x="5613400" y="3705225"/>
            <a:ext cx="1555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it</a:t>
            </a:r>
            <a:endParaRPr lang="en-US" altLang="en-US"/>
          </a:p>
        </p:txBody>
      </p:sp>
      <p:sp>
        <p:nvSpPr>
          <p:cNvPr id="31796" name="Rectangle 55"/>
          <p:cNvSpPr>
            <a:spLocks noChangeArrowheads="1"/>
          </p:cNvSpPr>
          <p:nvPr/>
        </p:nvSpPr>
        <p:spPr bwMode="auto">
          <a:xfrm>
            <a:off x="5765800" y="3705225"/>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u</a:t>
            </a:r>
            <a:endParaRPr lang="en-US" altLang="en-US"/>
          </a:p>
        </p:txBody>
      </p:sp>
      <p:sp>
        <p:nvSpPr>
          <p:cNvPr id="31797" name="Rectangle 56"/>
          <p:cNvSpPr>
            <a:spLocks noChangeArrowheads="1"/>
          </p:cNvSpPr>
          <p:nvPr/>
        </p:nvSpPr>
        <p:spPr bwMode="auto">
          <a:xfrm>
            <a:off x="5907088" y="3705225"/>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d</a:t>
            </a:r>
            <a:endParaRPr lang="en-US" altLang="en-US"/>
          </a:p>
        </p:txBody>
      </p:sp>
      <p:sp>
        <p:nvSpPr>
          <p:cNvPr id="31798" name="Rectangle 57"/>
          <p:cNvSpPr>
            <a:spLocks noChangeArrowheads="1"/>
          </p:cNvSpPr>
          <p:nvPr/>
        </p:nvSpPr>
        <p:spPr bwMode="auto">
          <a:xfrm>
            <a:off x="6043613" y="3705225"/>
            <a:ext cx="123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2200">
                <a:solidFill>
                  <a:srgbClr val="000000"/>
                </a:solidFill>
                <a:latin typeface="Times" charset="0"/>
              </a:rPr>
              <a:t>e</a:t>
            </a:r>
            <a:endParaRPr lang="en-US" altLang="en-US"/>
          </a:p>
        </p:txBody>
      </p:sp>
      <p:sp>
        <p:nvSpPr>
          <p:cNvPr id="31799" name="Rectangle 58"/>
          <p:cNvSpPr>
            <a:spLocks noChangeArrowheads="1"/>
          </p:cNvSpPr>
          <p:nvPr/>
        </p:nvSpPr>
        <p:spPr bwMode="auto">
          <a:xfrm>
            <a:off x="19050" y="2366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0" name="Rectangle 59"/>
          <p:cNvSpPr>
            <a:spLocks noChangeArrowheads="1"/>
          </p:cNvSpPr>
          <p:nvPr/>
        </p:nvSpPr>
        <p:spPr bwMode="auto">
          <a:xfrm>
            <a:off x="19050" y="2366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1" name="Rectangle 60"/>
          <p:cNvSpPr>
            <a:spLocks noChangeArrowheads="1"/>
          </p:cNvSpPr>
          <p:nvPr/>
        </p:nvSpPr>
        <p:spPr bwMode="auto">
          <a:xfrm>
            <a:off x="25400" y="2366963"/>
            <a:ext cx="39512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2" name="Rectangle 61"/>
          <p:cNvSpPr>
            <a:spLocks noChangeArrowheads="1"/>
          </p:cNvSpPr>
          <p:nvPr/>
        </p:nvSpPr>
        <p:spPr bwMode="auto">
          <a:xfrm>
            <a:off x="3976688" y="2366963"/>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3" name="Rectangle 62"/>
          <p:cNvSpPr>
            <a:spLocks noChangeArrowheads="1"/>
          </p:cNvSpPr>
          <p:nvPr/>
        </p:nvSpPr>
        <p:spPr bwMode="auto">
          <a:xfrm>
            <a:off x="3981450" y="2366963"/>
            <a:ext cx="514032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4" name="Rectangle 63"/>
          <p:cNvSpPr>
            <a:spLocks noChangeArrowheads="1"/>
          </p:cNvSpPr>
          <p:nvPr/>
        </p:nvSpPr>
        <p:spPr bwMode="auto">
          <a:xfrm>
            <a:off x="9121775" y="2366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5" name="Rectangle 64"/>
          <p:cNvSpPr>
            <a:spLocks noChangeArrowheads="1"/>
          </p:cNvSpPr>
          <p:nvPr/>
        </p:nvSpPr>
        <p:spPr bwMode="auto">
          <a:xfrm>
            <a:off x="9121775" y="2366963"/>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6" name="Rectangle 65"/>
          <p:cNvSpPr>
            <a:spLocks noChangeArrowheads="1"/>
          </p:cNvSpPr>
          <p:nvPr/>
        </p:nvSpPr>
        <p:spPr bwMode="auto">
          <a:xfrm>
            <a:off x="19050" y="2373313"/>
            <a:ext cx="6350" cy="1935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7" name="Rectangle 66"/>
          <p:cNvSpPr>
            <a:spLocks noChangeArrowheads="1"/>
          </p:cNvSpPr>
          <p:nvPr/>
        </p:nvSpPr>
        <p:spPr bwMode="auto">
          <a:xfrm>
            <a:off x="19050" y="430847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8" name="Rectangle 67"/>
          <p:cNvSpPr>
            <a:spLocks noChangeArrowheads="1"/>
          </p:cNvSpPr>
          <p:nvPr/>
        </p:nvSpPr>
        <p:spPr bwMode="auto">
          <a:xfrm>
            <a:off x="19050" y="430847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09" name="Rectangle 69"/>
          <p:cNvSpPr>
            <a:spLocks noChangeArrowheads="1"/>
          </p:cNvSpPr>
          <p:nvPr/>
        </p:nvSpPr>
        <p:spPr bwMode="auto">
          <a:xfrm>
            <a:off x="3976688" y="2373313"/>
            <a:ext cx="4762" cy="1935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10" name="Rectangle 70"/>
          <p:cNvSpPr>
            <a:spLocks noChangeArrowheads="1"/>
          </p:cNvSpPr>
          <p:nvPr/>
        </p:nvSpPr>
        <p:spPr bwMode="auto">
          <a:xfrm>
            <a:off x="3976688" y="4308475"/>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11" name="Rectangle 72"/>
          <p:cNvSpPr>
            <a:spLocks noChangeArrowheads="1"/>
          </p:cNvSpPr>
          <p:nvPr/>
        </p:nvSpPr>
        <p:spPr bwMode="auto">
          <a:xfrm>
            <a:off x="9121775" y="2373313"/>
            <a:ext cx="6350" cy="1935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12" name="Rectangle 73"/>
          <p:cNvSpPr>
            <a:spLocks noChangeArrowheads="1"/>
          </p:cNvSpPr>
          <p:nvPr/>
        </p:nvSpPr>
        <p:spPr bwMode="auto">
          <a:xfrm>
            <a:off x="9121775" y="430847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1813" name="Rectangle 74"/>
          <p:cNvSpPr>
            <a:spLocks noChangeArrowheads="1"/>
          </p:cNvSpPr>
          <p:nvPr/>
        </p:nvSpPr>
        <p:spPr bwMode="auto">
          <a:xfrm>
            <a:off x="9121775" y="430847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pic>
        <p:nvPicPr>
          <p:cNvPr id="31814"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77938"/>
            <a:ext cx="307498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p:cNvSpPr/>
          <p:nvPr/>
        </p:nvSpPr>
        <p:spPr bwMode="auto">
          <a:xfrm>
            <a:off x="-76200" y="10668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02849FA0-4B1F-44C1-9BA3-672A1EFC02F9}" type="slidenum">
              <a:rPr lang="en-US" altLang="en-US" smtClean="0"/>
              <a:pPr/>
              <a:t>23</a:t>
            </a:fld>
            <a:endParaRPr lang="en-US" altLang="en-US"/>
          </a:p>
        </p:txBody>
      </p:sp>
    </p:spTree>
    <p:extLst>
      <p:ext uri="{BB962C8B-B14F-4D97-AF65-F5344CB8AC3E}">
        <p14:creationId xmlns:p14="http://schemas.microsoft.com/office/powerpoint/2010/main" val="36216947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593725" y="838200"/>
            <a:ext cx="78644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What is the magnetic field created by an electron orbiting around the nucleus in the simple Bohr model of  the H atom?</a:t>
            </a:r>
            <a:endParaRPr lang="en-US" altLang="en-US"/>
          </a:p>
          <a:p>
            <a:pPr eaLnBrk="1" hangingPunct="1"/>
            <a:r>
              <a:rPr lang="en-US" altLang="en-US" i="1"/>
              <a:t>v </a:t>
            </a:r>
            <a:r>
              <a:rPr lang="en-US" altLang="en-US"/>
              <a:t>= 2.2</a:t>
            </a:r>
            <a:r>
              <a:rPr lang="en-US" altLang="en-US">
                <a:sym typeface="Symbol" pitchFamily="18" charset="2"/>
              </a:rPr>
              <a:t></a:t>
            </a:r>
            <a:r>
              <a:rPr lang="en-US" altLang="en-US"/>
              <a:t>10</a:t>
            </a:r>
            <a:r>
              <a:rPr lang="en-US" altLang="en-US" baseline="30000"/>
              <a:t>6 </a:t>
            </a:r>
            <a:r>
              <a:rPr lang="en-US" altLang="en-US"/>
              <a:t>m/s</a:t>
            </a:r>
          </a:p>
          <a:p>
            <a:pPr eaLnBrk="1" hangingPunct="1"/>
            <a:r>
              <a:rPr lang="en-US" altLang="en-US" i="1"/>
              <a:t>r</a:t>
            </a:r>
            <a:r>
              <a:rPr lang="en-US" altLang="en-US"/>
              <a:t> = 0.5</a:t>
            </a:r>
            <a:r>
              <a:rPr lang="en-US" altLang="en-US">
                <a:sym typeface="Symbol" pitchFamily="18" charset="2"/>
              </a:rPr>
              <a:t></a:t>
            </a:r>
            <a:r>
              <a:rPr lang="en-US" altLang="en-US"/>
              <a:t>10</a:t>
            </a:r>
            <a:r>
              <a:rPr lang="en-US" altLang="en-US" baseline="30000"/>
              <a:t>-10</a:t>
            </a:r>
            <a:r>
              <a:rPr lang="en-US" altLang="en-US"/>
              <a:t> m</a:t>
            </a:r>
          </a:p>
        </p:txBody>
      </p:sp>
      <p:pic>
        <p:nvPicPr>
          <p:cNvPr id="37890" name="Picture 3"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28956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Oval 4"/>
          <p:cNvSpPr>
            <a:spLocks noChangeArrowheads="1"/>
          </p:cNvSpPr>
          <p:nvPr/>
        </p:nvSpPr>
        <p:spPr bwMode="auto">
          <a:xfrm>
            <a:off x="5943600" y="1981200"/>
            <a:ext cx="2362200" cy="2209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endParaRPr lang="en-US" altLang="en-US"/>
          </a:p>
        </p:txBody>
      </p:sp>
      <p:sp>
        <p:nvSpPr>
          <p:cNvPr id="37892" name="Line 5"/>
          <p:cNvSpPr>
            <a:spLocks noChangeShapeType="1"/>
          </p:cNvSpPr>
          <p:nvPr/>
        </p:nvSpPr>
        <p:spPr bwMode="auto">
          <a:xfrm flipV="1">
            <a:off x="6172200" y="2057400"/>
            <a:ext cx="381000" cy="3810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7893" name="Picture 6" descr="Ball-blue-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2362200"/>
            <a:ext cx="1397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7"/>
          <p:cNvSpPr txBox="1">
            <a:spLocks noChangeArrowheads="1"/>
          </p:cNvSpPr>
          <p:nvPr/>
        </p:nvSpPr>
        <p:spPr bwMode="auto">
          <a:xfrm>
            <a:off x="6308725" y="20574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v</a:t>
            </a:r>
          </a:p>
        </p:txBody>
      </p:sp>
      <p:sp>
        <p:nvSpPr>
          <p:cNvPr id="37895" name="Line 8"/>
          <p:cNvSpPr>
            <a:spLocks noChangeShapeType="1"/>
          </p:cNvSpPr>
          <p:nvPr/>
        </p:nvSpPr>
        <p:spPr bwMode="auto">
          <a:xfrm>
            <a:off x="6172200" y="2438400"/>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Text Box 9"/>
          <p:cNvSpPr txBox="1">
            <a:spLocks noChangeArrowheads="1"/>
          </p:cNvSpPr>
          <p:nvPr/>
        </p:nvSpPr>
        <p:spPr bwMode="auto">
          <a:xfrm>
            <a:off x="6423025" y="26590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r</a:t>
            </a:r>
          </a:p>
        </p:txBody>
      </p:sp>
      <p:graphicFrame>
        <p:nvGraphicFramePr>
          <p:cNvPr id="889866" name="Object 2"/>
          <p:cNvGraphicFramePr>
            <a:graphicFrameLocks noChangeAspect="1"/>
          </p:cNvGraphicFramePr>
          <p:nvPr/>
        </p:nvGraphicFramePr>
        <p:xfrm>
          <a:off x="736600" y="2817813"/>
          <a:ext cx="1865313" cy="796925"/>
        </p:xfrm>
        <a:graphic>
          <a:graphicData uri="http://schemas.openxmlformats.org/presentationml/2006/ole">
            <mc:AlternateContent xmlns:mc="http://schemas.openxmlformats.org/markup-compatibility/2006">
              <mc:Choice xmlns:v="urn:schemas-microsoft-com:vml" Requires="v">
                <p:oleObj spid="_x0000_s54486" name="Equation" r:id="rId6" imgW="927100" imgH="393700" progId="Equation.DSMT4">
                  <p:embed/>
                </p:oleObj>
              </mc:Choice>
              <mc:Fallback>
                <p:oleObj name="Equation" r:id="rId6" imgW="9271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600" y="2817813"/>
                        <a:ext cx="1865313" cy="79692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89869" name="Object 3"/>
          <p:cNvGraphicFramePr>
            <a:graphicFrameLocks noChangeAspect="1"/>
          </p:cNvGraphicFramePr>
          <p:nvPr/>
        </p:nvGraphicFramePr>
        <p:xfrm>
          <a:off x="685800" y="5991225"/>
          <a:ext cx="1149350" cy="333375"/>
        </p:xfrm>
        <a:graphic>
          <a:graphicData uri="http://schemas.openxmlformats.org/presentationml/2006/ole">
            <mc:AlternateContent xmlns:mc="http://schemas.openxmlformats.org/markup-compatibility/2006">
              <mc:Choice xmlns:v="urn:schemas-microsoft-com:vml" Requires="v">
                <p:oleObj spid="_x0000_s54487" name="Equation" r:id="rId8" imgW="571500" imgH="165100" progId="Equation.DSMT4">
                  <p:embed/>
                </p:oleObj>
              </mc:Choice>
              <mc:Fallback>
                <p:oleObj name="Equation" r:id="rId8" imgW="571500" imgH="165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991225"/>
                        <a:ext cx="1149350" cy="333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89870" name="Rectangle 14"/>
          <p:cNvSpPr>
            <a:spLocks noChangeArrowheads="1"/>
          </p:cNvSpPr>
          <p:nvPr/>
        </p:nvSpPr>
        <p:spPr bwMode="auto">
          <a:xfrm>
            <a:off x="2667000" y="5943600"/>
            <a:ext cx="2263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r>
              <a:rPr lang="en-US" altLang="en-US" i="1"/>
              <a:t>B</a:t>
            </a:r>
            <a:r>
              <a:rPr lang="en-US" altLang="en-US" i="1" baseline="-25000"/>
              <a:t>Earth</a:t>
            </a:r>
            <a:r>
              <a:rPr lang="en-US" altLang="en-US"/>
              <a:t>=2</a:t>
            </a:r>
            <a:r>
              <a:rPr lang="en-US" altLang="en-US">
                <a:sym typeface="Symbol" pitchFamily="18" charset="2"/>
              </a:rPr>
              <a:t></a:t>
            </a:r>
            <a:r>
              <a:rPr lang="en-US" altLang="en-US"/>
              <a:t>10</a:t>
            </a:r>
            <a:r>
              <a:rPr lang="en-US" altLang="en-US" baseline="30000"/>
              <a:t>-5</a:t>
            </a:r>
            <a:r>
              <a:rPr lang="en-US" altLang="en-US"/>
              <a:t> T)</a:t>
            </a:r>
          </a:p>
        </p:txBody>
      </p:sp>
      <p:sp>
        <p:nvSpPr>
          <p:cNvPr id="37900" name="Rectangle 15"/>
          <p:cNvSpPr>
            <a:spLocks noGrp="1" noChangeArrowheads="1"/>
          </p:cNvSpPr>
          <p:nvPr>
            <p:ph type="title"/>
          </p:nvPr>
        </p:nvSpPr>
        <p:spPr/>
        <p:txBody>
          <a:bodyPr/>
          <a:lstStyle/>
          <a:p>
            <a:pPr eaLnBrk="1" hangingPunct="1"/>
            <a:r>
              <a:rPr lang="en-US" altLang="en-US" smtClean="0"/>
              <a:t>Exercise</a:t>
            </a:r>
          </a:p>
        </p:txBody>
      </p:sp>
      <p:graphicFrame>
        <p:nvGraphicFramePr>
          <p:cNvPr id="35844" name="Object 4"/>
          <p:cNvGraphicFramePr>
            <a:graphicFrameLocks noChangeAspect="1"/>
          </p:cNvGraphicFramePr>
          <p:nvPr/>
        </p:nvGraphicFramePr>
        <p:xfrm>
          <a:off x="685800" y="3749675"/>
          <a:ext cx="1981200" cy="788988"/>
        </p:xfrm>
        <a:graphic>
          <a:graphicData uri="http://schemas.openxmlformats.org/presentationml/2006/ole">
            <mc:AlternateContent xmlns:mc="http://schemas.openxmlformats.org/markup-compatibility/2006">
              <mc:Choice xmlns:v="urn:schemas-microsoft-com:vml" Requires="v">
                <p:oleObj spid="_x0000_s54488" name="Equation" r:id="rId10" imgW="990600" imgH="393700" progId="Equation.DSMT4">
                  <p:embed/>
                </p:oleObj>
              </mc:Choice>
              <mc:Fallback>
                <p:oleObj name="Equation" r:id="rId10" imgW="9906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3749675"/>
                        <a:ext cx="1981200"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685800" y="4648200"/>
          <a:ext cx="6553200" cy="1100138"/>
        </p:xfrm>
        <a:graphic>
          <a:graphicData uri="http://schemas.openxmlformats.org/presentationml/2006/ole">
            <mc:AlternateContent xmlns:mc="http://schemas.openxmlformats.org/markup-compatibility/2006">
              <mc:Choice xmlns:v="urn:schemas-microsoft-com:vml" Requires="v">
                <p:oleObj spid="_x0000_s54489" name="Equation" r:id="rId12" imgW="3251200" imgH="546100" progId="Equation.DSMT4">
                  <p:embed/>
                </p:oleObj>
              </mc:Choice>
              <mc:Fallback>
                <p:oleObj name="Equation" r:id="rId12" imgW="3251200" imgH="546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4648200"/>
                        <a:ext cx="65532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2849FA0-4B1F-44C1-9BA3-672A1EFC02F9}" type="slidenum">
              <a:rPr lang="en-US" altLang="en-US" smtClean="0"/>
              <a:pPr/>
              <a:t>24</a:t>
            </a:fld>
            <a:endParaRPr lang="en-US" altLang="en-US"/>
          </a:p>
        </p:txBody>
      </p:sp>
    </p:spTree>
    <p:extLst>
      <p:ext uri="{BB962C8B-B14F-4D97-AF65-F5344CB8AC3E}">
        <p14:creationId xmlns:p14="http://schemas.microsoft.com/office/powerpoint/2010/main" val="2946473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89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58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58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898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9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7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44034" name="Text Box 3"/>
          <p:cNvSpPr txBox="1">
            <a:spLocks noChangeArrowheads="1"/>
          </p:cNvSpPr>
          <p:nvPr/>
        </p:nvSpPr>
        <p:spPr bwMode="auto">
          <a:xfrm>
            <a:off x="914400" y="990600"/>
            <a:ext cx="76358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sz="1400">
                <a:solidFill>
                  <a:srgbClr val="000000"/>
                </a:solidFill>
                <a:latin typeface="Arial Black" pitchFamily="34" charset="0"/>
              </a:rPr>
              <a:t>An electron</a:t>
            </a:r>
            <a:r>
              <a:rPr lang="en-US" altLang="en-US">
                <a:solidFill>
                  <a:srgbClr val="000000"/>
                </a:solidFill>
                <a:latin typeface="Arial Black" pitchFamily="34" charset="0"/>
              </a:rPr>
              <a:t> </a:t>
            </a:r>
            <a:r>
              <a:rPr lang="en-US" altLang="en-US" sz="1400">
                <a:solidFill>
                  <a:srgbClr val="000000"/>
                </a:solidFill>
                <a:latin typeface="Arial Black" pitchFamily="34" charset="0"/>
              </a:rPr>
              <a:t>passing through the origin is traveling at a constant velocity in the negative y direction.  What is the direction of the magnetic field at a point on the positive z axis? </a:t>
            </a:r>
          </a:p>
        </p:txBody>
      </p:sp>
      <p:sp>
        <p:nvSpPr>
          <p:cNvPr id="44035" name="Text Box 4"/>
          <p:cNvSpPr txBox="1">
            <a:spLocks noChangeArrowheads="1"/>
          </p:cNvSpPr>
          <p:nvPr/>
        </p:nvSpPr>
        <p:spPr bwMode="auto">
          <a:xfrm>
            <a:off x="898525" y="2632075"/>
            <a:ext cx="28384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buFont typeface="Times" charset="0"/>
              <a:buAutoNum type="alphaUcParenR"/>
            </a:pPr>
            <a:r>
              <a:rPr lang="en-US" altLang="en-US"/>
              <a:t>-x</a:t>
            </a:r>
          </a:p>
          <a:p>
            <a:pPr eaLnBrk="1" hangingPunct="1">
              <a:buFont typeface="Times" charset="0"/>
              <a:buAutoNum type="alphaUcParenR"/>
            </a:pPr>
            <a:r>
              <a:rPr lang="en-US" altLang="en-US"/>
              <a:t>+x</a:t>
            </a:r>
          </a:p>
          <a:p>
            <a:pPr eaLnBrk="1" hangingPunct="1">
              <a:buFont typeface="Times" charset="0"/>
              <a:buAutoNum type="alphaUcParenR"/>
            </a:pPr>
            <a:r>
              <a:rPr lang="en-US" altLang="en-US"/>
              <a:t>-z</a:t>
            </a:r>
          </a:p>
          <a:p>
            <a:pPr eaLnBrk="1" hangingPunct="1">
              <a:buFont typeface="Times" charset="0"/>
              <a:buAutoNum type="alphaUcParenR"/>
            </a:pPr>
            <a:r>
              <a:rPr lang="en-US" altLang="en-US"/>
              <a:t>+z</a:t>
            </a:r>
          </a:p>
          <a:p>
            <a:pPr eaLnBrk="1" hangingPunct="1">
              <a:buFont typeface="Times" charset="0"/>
              <a:buAutoNum type="alphaUcParenR"/>
            </a:pPr>
            <a:r>
              <a:rPr lang="en-US" altLang="en-US"/>
              <a:t>No magnetic field</a:t>
            </a:r>
          </a:p>
        </p:txBody>
      </p:sp>
      <p:grpSp>
        <p:nvGrpSpPr>
          <p:cNvPr id="44036" name="Group 17"/>
          <p:cNvGrpSpPr>
            <a:grpSpLocks/>
          </p:cNvGrpSpPr>
          <p:nvPr/>
        </p:nvGrpSpPr>
        <p:grpSpPr bwMode="auto">
          <a:xfrm>
            <a:off x="4953000" y="1828800"/>
            <a:ext cx="3538538" cy="3657600"/>
            <a:chOff x="4953000" y="1828800"/>
            <a:chExt cx="3538954" cy="3657600"/>
          </a:xfrm>
        </p:grpSpPr>
        <p:cxnSp>
          <p:nvCxnSpPr>
            <p:cNvPr id="6" name="Straight Arrow Connector 5"/>
            <p:cNvCxnSpPr/>
            <p:nvPr/>
          </p:nvCxnSpPr>
          <p:spPr>
            <a:xfrm>
              <a:off x="6019925" y="3733800"/>
              <a:ext cx="1829015" cy="1588"/>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a:xfrm rot="5400000" flipH="1" flipV="1">
              <a:off x="5219032" y="2934494"/>
              <a:ext cx="1600200" cy="1587"/>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p:nvPr/>
          </p:nvCxnSpPr>
          <p:spPr>
            <a:xfrm rot="5400000">
              <a:off x="4762563" y="3924237"/>
              <a:ext cx="1447800" cy="1066925"/>
            </a:xfrm>
            <a:prstGeom prst="straightConnector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44040" name="TextBox 10"/>
            <p:cNvSpPr txBox="1">
              <a:spLocks noChangeArrowheads="1"/>
            </p:cNvSpPr>
            <p:nvPr/>
          </p:nvSpPr>
          <p:spPr bwMode="auto">
            <a:xfrm>
              <a:off x="8153400" y="342900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x</a:t>
              </a:r>
            </a:p>
          </p:txBody>
        </p:sp>
        <p:sp>
          <p:nvSpPr>
            <p:cNvPr id="44041" name="TextBox 11"/>
            <p:cNvSpPr txBox="1">
              <a:spLocks noChangeArrowheads="1"/>
            </p:cNvSpPr>
            <p:nvPr/>
          </p:nvSpPr>
          <p:spPr bwMode="auto">
            <a:xfrm>
              <a:off x="5029200" y="5024735"/>
              <a:ext cx="321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z</a:t>
              </a:r>
            </a:p>
          </p:txBody>
        </p:sp>
        <p:sp>
          <p:nvSpPr>
            <p:cNvPr id="44042" name="TextBox 12"/>
            <p:cNvSpPr txBox="1">
              <a:spLocks noChangeArrowheads="1"/>
            </p:cNvSpPr>
            <p:nvPr/>
          </p:nvSpPr>
          <p:spPr bwMode="auto">
            <a:xfrm>
              <a:off x="6172200" y="18288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y</a:t>
              </a:r>
            </a:p>
          </p:txBody>
        </p:sp>
        <p:sp>
          <p:nvSpPr>
            <p:cNvPr id="14" name="Oval 13"/>
            <p:cNvSpPr/>
            <p:nvPr/>
          </p:nvSpPr>
          <p:spPr>
            <a:xfrm>
              <a:off x="5943716" y="3657600"/>
              <a:ext cx="152418" cy="152400"/>
            </a:xfrm>
            <a:prstGeom prst="ellipse">
              <a:avLst/>
            </a:prstGeom>
            <a:solidFill>
              <a:srgbClr val="3333CC"/>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16" name="Straight Arrow Connector 15"/>
            <p:cNvCxnSpPr>
              <a:cxnSpLocks noChangeShapeType="1"/>
            </p:cNvCxnSpPr>
            <p:nvPr/>
          </p:nvCxnSpPr>
          <p:spPr bwMode="auto">
            <a:xfrm rot="5400000">
              <a:off x="5523832" y="4228306"/>
              <a:ext cx="990600" cy="1587"/>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45" name="TextBox 16"/>
            <p:cNvSpPr txBox="1">
              <a:spLocks noChangeArrowheads="1"/>
            </p:cNvSpPr>
            <p:nvPr/>
          </p:nvSpPr>
          <p:spPr bwMode="auto">
            <a:xfrm>
              <a:off x="6096000" y="4343400"/>
              <a:ext cx="422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v</a:t>
              </a:r>
            </a:p>
          </p:txBody>
        </p:sp>
      </p:grpSp>
      <p:sp>
        <p:nvSpPr>
          <p:cNvPr id="15" name="Rectangle 14"/>
          <p:cNvSpPr/>
          <p:nvPr/>
        </p:nvSpPr>
        <p:spPr bwMode="auto">
          <a:xfrm>
            <a:off x="-76200" y="10668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02849FA0-4B1F-44C1-9BA3-672A1EFC02F9}" type="slidenum">
              <a:rPr lang="en-US" altLang="en-US" smtClean="0"/>
              <a:pPr/>
              <a:t>25</a:t>
            </a:fld>
            <a:endParaRPr lang="en-US" altLang="en-US"/>
          </a:p>
        </p:txBody>
      </p:sp>
    </p:spTree>
    <p:extLst>
      <p:ext uri="{BB962C8B-B14F-4D97-AF65-F5344CB8AC3E}">
        <p14:creationId xmlns:p14="http://schemas.microsoft.com/office/powerpoint/2010/main" val="14838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72" y="2819400"/>
            <a:ext cx="9144000" cy="914400"/>
          </a:xfrm>
        </p:spPr>
        <p:txBody>
          <a:bodyPr/>
          <a:lstStyle/>
          <a:p>
            <a:r>
              <a:rPr lang="en-US" dirty="0" smtClean="0"/>
              <a:t>backup</a:t>
            </a:r>
            <a:endParaRPr lang="en-US" dirty="0"/>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26</a:t>
            </a:fld>
            <a:endParaRPr lang="en-US" altLang="en-US"/>
          </a:p>
        </p:txBody>
      </p:sp>
    </p:spTree>
    <p:extLst>
      <p:ext uri="{BB962C8B-B14F-4D97-AF65-F5344CB8AC3E}">
        <p14:creationId xmlns:p14="http://schemas.microsoft.com/office/powerpoint/2010/main" val="287059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29699"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29731"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29733"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34" name="Group 57"/>
            <p:cNvGrpSpPr>
              <a:grpSpLocks/>
            </p:cNvGrpSpPr>
            <p:nvPr/>
          </p:nvGrpSpPr>
          <p:grpSpPr bwMode="auto">
            <a:xfrm>
              <a:off x="838197" y="4106333"/>
              <a:ext cx="1227667" cy="2353733"/>
              <a:chOff x="838197" y="4106333"/>
              <a:chExt cx="1227667" cy="2353733"/>
            </a:xfrm>
          </p:grpSpPr>
          <p:grpSp>
            <p:nvGrpSpPr>
              <p:cNvPr id="29744"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5"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6"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47"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9735"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29736"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29737"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sp>
        <p:nvSpPr>
          <p:cNvPr id="15" name="Rectangle 14"/>
          <p:cNvSpPr/>
          <p:nvPr/>
        </p:nvSpPr>
        <p:spPr>
          <a:xfrm>
            <a:off x="914400" y="1168400"/>
            <a:ext cx="2209800" cy="2209800"/>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2970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4000" y="1905000"/>
            <a:ext cx="914400" cy="9144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29703"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2263"/>
            <a:ext cx="7762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4" name="Group 56"/>
          <p:cNvGrpSpPr>
            <a:grpSpLocks/>
          </p:cNvGrpSpPr>
          <p:nvPr/>
        </p:nvGrpSpPr>
        <p:grpSpPr bwMode="auto">
          <a:xfrm>
            <a:off x="693738" y="2557463"/>
            <a:ext cx="457200" cy="403225"/>
            <a:chOff x="6096000" y="1811863"/>
            <a:chExt cx="457200" cy="403693"/>
          </a:xfrm>
        </p:grpSpPr>
        <p:sp>
          <p:nvSpPr>
            <p:cNvPr id="48" name="Oval 47"/>
            <p:cNvSpPr>
              <a:spLocks noChangeAspect="1"/>
            </p:cNvSpPr>
            <p:nvPr/>
          </p:nvSpPr>
          <p:spPr>
            <a:xfrm>
              <a:off x="6226175" y="2023245"/>
              <a:ext cx="192087"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29705" name="Group 58"/>
          <p:cNvGrpSpPr>
            <a:grpSpLocks/>
          </p:cNvGrpSpPr>
          <p:nvPr/>
        </p:nvGrpSpPr>
        <p:grpSpPr bwMode="auto">
          <a:xfrm flipV="1">
            <a:off x="838200" y="1092200"/>
            <a:ext cx="1227138" cy="2354263"/>
            <a:chOff x="838197" y="4106333"/>
            <a:chExt cx="1227667" cy="2353733"/>
          </a:xfrm>
        </p:grpSpPr>
        <p:grpSp>
          <p:nvGrpSpPr>
            <p:cNvPr id="29716"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131" y="430470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364" y="430470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7"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800058" y="4318047"/>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939" y="4305342"/>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8"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790" y="4293093"/>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8973" y="4293093"/>
                <a:ext cx="152466" cy="7618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719"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067" y="430533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00" y="4305331"/>
                <a:ext cx="152366" cy="76233"/>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29706" name="Group 74"/>
          <p:cNvGrpSpPr>
            <a:grpSpLocks/>
          </p:cNvGrpSpPr>
          <p:nvPr/>
        </p:nvGrpSpPr>
        <p:grpSpPr bwMode="auto">
          <a:xfrm>
            <a:off x="1422400" y="3065463"/>
            <a:ext cx="457200" cy="403225"/>
            <a:chOff x="6096000" y="1811863"/>
            <a:chExt cx="457200" cy="403693"/>
          </a:xfrm>
        </p:grpSpPr>
        <p:sp>
          <p:nvSpPr>
            <p:cNvPr id="76" name="Oval 75"/>
            <p:cNvSpPr>
              <a:spLocks noChangeAspect="1"/>
            </p:cNvSpPr>
            <p:nvPr/>
          </p:nvSpPr>
          <p:spPr>
            <a:xfrm>
              <a:off x="6226175" y="2023245"/>
              <a:ext cx="192088"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sp>
        <p:nvSpPr>
          <p:cNvPr id="80" name="TextBox 79"/>
          <p:cNvSpPr txBox="1"/>
          <p:nvPr/>
        </p:nvSpPr>
        <p:spPr>
          <a:xfrm>
            <a:off x="4140200" y="1490663"/>
            <a:ext cx="3917950" cy="646112"/>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a:solidFill>
                  <a:srgbClr val="0033CC"/>
                </a:solidFill>
                <a:latin typeface="+mj-lt"/>
                <a:ea typeface="+mn-ea"/>
              </a:rPr>
              <a:t>Electrons exit battery at (</a:t>
            </a:r>
            <a:r>
              <a:rPr lang="en-US" sz="1800" b="1">
                <a:solidFill>
                  <a:srgbClr val="0033CC"/>
                </a:solidFill>
                <a:latin typeface="+mj-lt"/>
                <a:ea typeface="+mn-ea"/>
              </a:rPr>
              <a:t>-</a:t>
            </a:r>
            <a:r>
              <a:rPr lang="en-US" sz="1800">
                <a:solidFill>
                  <a:srgbClr val="0033CC"/>
                </a:solidFill>
                <a:latin typeface="+mj-lt"/>
                <a:ea typeface="+mn-ea"/>
              </a:rPr>
              <a:t>) terminal,</a:t>
            </a:r>
          </a:p>
          <a:p>
            <a:pPr indent="228600" algn="just">
              <a:defRPr/>
            </a:pPr>
            <a:r>
              <a:rPr lang="en-US" sz="1800">
                <a:solidFill>
                  <a:srgbClr val="0033CC"/>
                </a:solidFill>
                <a:latin typeface="+mj-lt"/>
                <a:ea typeface="+mn-ea"/>
              </a:rPr>
              <a:t>and enter battery at (</a:t>
            </a:r>
            <a:r>
              <a:rPr lang="en-US" sz="1800" b="1">
                <a:solidFill>
                  <a:srgbClr val="0033CC"/>
                </a:solidFill>
                <a:latin typeface="+mj-lt"/>
                <a:ea typeface="+mn-ea"/>
              </a:rPr>
              <a:t>+</a:t>
            </a:r>
            <a:r>
              <a:rPr lang="en-US" sz="1800">
                <a:solidFill>
                  <a:srgbClr val="0033CC"/>
                </a:solidFill>
                <a:latin typeface="+mj-lt"/>
                <a:ea typeface="+mn-ea"/>
              </a:rPr>
              <a:t>) terminal </a:t>
            </a:r>
          </a:p>
        </p:txBody>
      </p:sp>
      <p:sp>
        <p:nvSpPr>
          <p:cNvPr id="82" name="TextBox 81"/>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83" name="TextBox 82"/>
          <p:cNvSpPr txBox="1"/>
          <p:nvPr/>
        </p:nvSpPr>
        <p:spPr>
          <a:xfrm>
            <a:off x="4132263" y="4502150"/>
            <a:ext cx="3367087" cy="9239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Fictitious Positive charges </a:t>
            </a:r>
          </a:p>
          <a:p>
            <a:pPr indent="228600">
              <a:defRPr/>
            </a:pPr>
            <a:r>
              <a:rPr lang="en-US" sz="1800">
                <a:solidFill>
                  <a:srgbClr val="CC0000"/>
                </a:solidFill>
                <a:latin typeface="+mj-lt"/>
                <a:ea typeface="+mn-ea"/>
              </a:rPr>
              <a:t>exit battery at (</a:t>
            </a:r>
            <a:r>
              <a:rPr lang="en-US" sz="1800" b="1">
                <a:solidFill>
                  <a:srgbClr val="CC0000"/>
                </a:solidFill>
                <a:latin typeface="+mj-lt"/>
                <a:ea typeface="+mn-ea"/>
              </a:rPr>
              <a:t>+</a:t>
            </a:r>
            <a:r>
              <a:rPr lang="en-US" sz="1800">
                <a:solidFill>
                  <a:srgbClr val="CC0000"/>
                </a:solidFill>
                <a:latin typeface="+mj-lt"/>
                <a:ea typeface="+mn-ea"/>
              </a:rPr>
              <a:t>) terminal,</a:t>
            </a:r>
          </a:p>
          <a:p>
            <a:pPr indent="228600">
              <a:defRPr/>
            </a:pPr>
            <a:r>
              <a:rPr lang="en-US" sz="1800">
                <a:solidFill>
                  <a:srgbClr val="CC0000"/>
                </a:solidFill>
                <a:latin typeface="+mj-lt"/>
                <a:ea typeface="+mn-ea"/>
              </a:rPr>
              <a:t>and enter battery at (</a:t>
            </a:r>
            <a:r>
              <a:rPr lang="en-US" sz="1800" b="1">
                <a:solidFill>
                  <a:srgbClr val="CC0000"/>
                </a:solidFill>
                <a:latin typeface="+mj-lt"/>
                <a:ea typeface="+mn-ea"/>
              </a:rPr>
              <a:t>-</a:t>
            </a:r>
            <a:r>
              <a:rPr lang="en-US" sz="1800">
                <a:solidFill>
                  <a:srgbClr val="CC0000"/>
                </a:solidFill>
                <a:latin typeface="+mj-lt"/>
                <a:ea typeface="+mn-ea"/>
              </a:rPr>
              <a:t>) terminal </a:t>
            </a:r>
          </a:p>
        </p:txBody>
      </p:sp>
      <p:sp>
        <p:nvSpPr>
          <p:cNvPr id="84" name="TextBox 83"/>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grpSp>
        <p:nvGrpSpPr>
          <p:cNvPr id="29711" name="Group 85"/>
          <p:cNvGrpSpPr>
            <a:grpSpLocks/>
          </p:cNvGrpSpPr>
          <p:nvPr/>
        </p:nvGrpSpPr>
        <p:grpSpPr bwMode="auto">
          <a:xfrm>
            <a:off x="2108200" y="855663"/>
            <a:ext cx="457200" cy="403225"/>
            <a:chOff x="6096000" y="1811863"/>
            <a:chExt cx="457200" cy="403693"/>
          </a:xfrm>
        </p:grpSpPr>
        <p:sp>
          <p:nvSpPr>
            <p:cNvPr id="87" name="Oval 86"/>
            <p:cNvSpPr>
              <a:spLocks noChangeAspect="1"/>
            </p:cNvSpPr>
            <p:nvPr/>
          </p:nvSpPr>
          <p:spPr>
            <a:xfrm>
              <a:off x="6226175" y="2023245"/>
              <a:ext cx="192088" cy="192311"/>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8" name="TextBox 87"/>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sp>
        <p:nvSpPr>
          <p:cNvPr id="3" name="Slide Number Placeholder 2"/>
          <p:cNvSpPr>
            <a:spLocks noGrp="1"/>
          </p:cNvSpPr>
          <p:nvPr>
            <p:ph type="sldNum" sz="quarter" idx="12"/>
          </p:nvPr>
        </p:nvSpPr>
        <p:spPr/>
        <p:txBody>
          <a:bodyPr/>
          <a:lstStyle/>
          <a:p>
            <a:fld id="{2858E68F-B664-4D35-9E52-AE10185477E6}"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0723"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075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30758"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9" name="Group 57"/>
            <p:cNvGrpSpPr>
              <a:grpSpLocks/>
            </p:cNvGrpSpPr>
            <p:nvPr/>
          </p:nvGrpSpPr>
          <p:grpSpPr bwMode="auto">
            <a:xfrm>
              <a:off x="838197" y="4106333"/>
              <a:ext cx="1227667" cy="2353733"/>
              <a:chOff x="838197" y="4106333"/>
              <a:chExt cx="1227667" cy="2353733"/>
            </a:xfrm>
          </p:grpSpPr>
          <p:grpSp>
            <p:nvGrpSpPr>
              <p:cNvPr id="30769"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70"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71"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72"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0760"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0761"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0762"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grpSp>
        <p:nvGrpSpPr>
          <p:cNvPr id="30724" name="Group 71"/>
          <p:cNvGrpSpPr>
            <a:grpSpLocks/>
          </p:cNvGrpSpPr>
          <p:nvPr/>
        </p:nvGrpSpPr>
        <p:grpSpPr bwMode="auto">
          <a:xfrm>
            <a:off x="2100263" y="863600"/>
            <a:ext cx="457200" cy="403225"/>
            <a:chOff x="6096000" y="1811863"/>
            <a:chExt cx="457200" cy="403693"/>
          </a:xfrm>
        </p:grpSpPr>
        <p:sp>
          <p:nvSpPr>
            <p:cNvPr id="73" name="Oval 72"/>
            <p:cNvSpPr>
              <a:spLocks noChangeAspect="1"/>
            </p:cNvSpPr>
            <p:nvPr/>
          </p:nvSpPr>
          <p:spPr>
            <a:xfrm>
              <a:off x="6226175" y="2023246"/>
              <a:ext cx="192087" cy="192310"/>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TextBox 73"/>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0725" name="Group 77"/>
          <p:cNvGrpSpPr>
            <a:grpSpLocks/>
          </p:cNvGrpSpPr>
          <p:nvPr/>
        </p:nvGrpSpPr>
        <p:grpSpPr bwMode="auto">
          <a:xfrm>
            <a:off x="152400" y="1092200"/>
            <a:ext cx="3367088" cy="2376488"/>
            <a:chOff x="152400" y="1092201"/>
            <a:chExt cx="3366713" cy="2376418"/>
          </a:xfrm>
        </p:grpSpPr>
        <p:sp>
          <p:nvSpPr>
            <p:cNvPr id="15" name="Rectangle 14"/>
            <p:cNvSpPr/>
            <p:nvPr/>
          </p:nvSpPr>
          <p:spPr>
            <a:xfrm>
              <a:off x="914315" y="1168399"/>
              <a:ext cx="2209554" cy="220973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0731"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3847" y="1904977"/>
              <a:ext cx="914298" cy="91437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0733"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1733"/>
              <a:ext cx="775913" cy="14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4" name="Group 56"/>
            <p:cNvGrpSpPr>
              <a:grpSpLocks/>
            </p:cNvGrpSpPr>
            <p:nvPr/>
          </p:nvGrpSpPr>
          <p:grpSpPr bwMode="auto">
            <a:xfrm>
              <a:off x="694266" y="2556927"/>
              <a:ext cx="457200" cy="403693"/>
              <a:chOff x="6096000" y="1811863"/>
              <a:chExt cx="457200" cy="403693"/>
            </a:xfrm>
          </p:grpSpPr>
          <p:sp>
            <p:nvSpPr>
              <p:cNvPr id="48" name="Oval 47"/>
              <p:cNvSpPr>
                <a:spLocks noChangeAspect="1"/>
              </p:cNvSpPr>
              <p:nvPr/>
            </p:nvSpPr>
            <p:spPr>
              <a:xfrm>
                <a:off x="6225573" y="2023488"/>
                <a:ext cx="192066"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5412" y="1812357"/>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0735" name="Group 58"/>
            <p:cNvGrpSpPr>
              <a:grpSpLocks/>
            </p:cNvGrpSpPr>
            <p:nvPr/>
          </p:nvGrpSpPr>
          <p:grpSpPr bwMode="auto">
            <a:xfrm flipV="1">
              <a:off x="838200" y="1092201"/>
              <a:ext cx="1227667" cy="2353733"/>
              <a:chOff x="838197" y="4106333"/>
              <a:chExt cx="1227667" cy="2353733"/>
            </a:xfrm>
          </p:grpSpPr>
          <p:grpSp>
            <p:nvGrpSpPr>
              <p:cNvPr id="30739"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019"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210"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40"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799646" y="4318733"/>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544" y="4306034"/>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41"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812"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9010"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0742"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191"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82"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0736" name="Group 74"/>
            <p:cNvGrpSpPr>
              <a:grpSpLocks/>
            </p:cNvGrpSpPr>
            <p:nvPr/>
          </p:nvGrpSpPr>
          <p:grpSpPr bwMode="auto">
            <a:xfrm>
              <a:off x="1422399" y="3064926"/>
              <a:ext cx="457200" cy="403693"/>
              <a:chOff x="6096000" y="1811863"/>
              <a:chExt cx="457200" cy="403693"/>
            </a:xfrm>
          </p:grpSpPr>
          <p:sp>
            <p:nvSpPr>
              <p:cNvPr id="76" name="Oval 75"/>
              <p:cNvSpPr>
                <a:spLocks noChangeAspect="1"/>
              </p:cNvSpPr>
              <p:nvPr/>
            </p:nvSpPr>
            <p:spPr>
              <a:xfrm>
                <a:off x="6226020" y="2023474"/>
                <a:ext cx="192067"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5860" y="1812343"/>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pic>
        <p:nvPicPr>
          <p:cNvPr id="30726" name="Picture 6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2057400"/>
            <a:ext cx="2838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4529138" y="6553200"/>
            <a:ext cx="4699000" cy="482600"/>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1400">
                <a:latin typeface="+mj-lt"/>
                <a:ea typeface="+mn-ea"/>
              </a:rPr>
              <a:t>http://blog.marshotelonline.com/2012/01/08/if-grounded/</a:t>
            </a:r>
          </a:p>
        </p:txBody>
      </p:sp>
      <p:sp>
        <p:nvSpPr>
          <p:cNvPr id="72" name="Oval Callout 71"/>
          <p:cNvSpPr>
            <a:spLocks noChangeArrowheads="1"/>
          </p:cNvSpPr>
          <p:nvPr/>
        </p:nvSpPr>
        <p:spPr bwMode="auto">
          <a:xfrm>
            <a:off x="3810000" y="1828800"/>
            <a:ext cx="1752600" cy="1041400"/>
          </a:xfrm>
          <a:prstGeom prst="wedgeEllipseCallout">
            <a:avLst>
              <a:gd name="adj1" fmla="val 71463"/>
              <a:gd name="adj2" fmla="val 42315"/>
            </a:avLst>
          </a:prstGeom>
          <a:solidFill>
            <a:schemeClr val="bg1"/>
          </a:solidFill>
          <a:ln w="28575">
            <a:solidFill>
              <a:srgbClr val="0033CC"/>
            </a:solidFill>
            <a:round/>
            <a:headEnd/>
            <a:tailEnd/>
          </a:ln>
          <a:effectLst>
            <a:outerShdw blurRad="40000" dist="23000" dir="5400000" rotWithShape="0">
              <a:srgbClr val="808080">
                <a:alpha val="34999"/>
              </a:srgbClr>
            </a:outerShdw>
          </a:effectLst>
        </p:spPr>
        <p:txBody>
          <a:bodyPr anchor="ctr"/>
          <a:lstStyle/>
          <a:p>
            <a:pPr algn="ctr">
              <a:defRPr/>
            </a:pPr>
            <a:r>
              <a:rPr lang="en-US">
                <a:solidFill>
                  <a:srgbClr val="0033CC"/>
                </a:solidFill>
                <a:latin typeface="+mj-lt"/>
                <a:ea typeface="+mn-ea"/>
              </a:rPr>
              <a:t>Sorry!</a:t>
            </a:r>
          </a:p>
        </p:txBody>
      </p:sp>
      <p:sp>
        <p:nvSpPr>
          <p:cNvPr id="78" name="TextBox 77"/>
          <p:cNvSpPr txBox="1"/>
          <p:nvPr/>
        </p:nvSpPr>
        <p:spPr>
          <a:xfrm>
            <a:off x="3505200" y="1133475"/>
            <a:ext cx="5210175" cy="6477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Why the difference?   Benjamin Franklin guessed</a:t>
            </a:r>
          </a:p>
          <a:p>
            <a:pPr indent="228600">
              <a:defRPr/>
            </a:pPr>
            <a:r>
              <a:rPr lang="en-US" sz="1800">
                <a:solidFill>
                  <a:srgbClr val="CC0000"/>
                </a:solidFill>
                <a:latin typeface="+mj-lt"/>
                <a:ea typeface="+mn-ea"/>
              </a:rPr>
              <a:t>that current is carried by positive charges.  </a:t>
            </a:r>
          </a:p>
        </p:txBody>
      </p:sp>
      <p:sp>
        <p:nvSpPr>
          <p:cNvPr id="3" name="Slide Number Placeholder 2"/>
          <p:cNvSpPr>
            <a:spLocks noGrp="1"/>
          </p:cNvSpPr>
          <p:nvPr>
            <p:ph type="sldNum" sz="quarter" idx="12"/>
          </p:nvPr>
        </p:nvSpPr>
        <p:spPr/>
        <p:txBody>
          <a:bodyPr/>
          <a:lstStyle/>
          <a:p>
            <a:fld id="{2858E68F-B664-4D35-9E52-AE10185477E6}" type="slidenum">
              <a:rPr lang="en-US" altLang="en-US" smtClean="0"/>
              <a:pPr/>
              <a:t>28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1747"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178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31790"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1" name="Group 57"/>
            <p:cNvGrpSpPr>
              <a:grpSpLocks/>
            </p:cNvGrpSpPr>
            <p:nvPr/>
          </p:nvGrpSpPr>
          <p:grpSpPr bwMode="auto">
            <a:xfrm>
              <a:off x="838197" y="4106333"/>
              <a:ext cx="1227667" cy="2353733"/>
              <a:chOff x="838197" y="4106333"/>
              <a:chExt cx="1227667" cy="2353733"/>
            </a:xfrm>
          </p:grpSpPr>
          <p:grpSp>
            <p:nvGrpSpPr>
              <p:cNvPr id="31801"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02"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03"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804"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1792"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1793"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1794"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grpSp>
        <p:nvGrpSpPr>
          <p:cNvPr id="31748" name="Group 71"/>
          <p:cNvGrpSpPr>
            <a:grpSpLocks/>
          </p:cNvGrpSpPr>
          <p:nvPr/>
        </p:nvGrpSpPr>
        <p:grpSpPr bwMode="auto">
          <a:xfrm>
            <a:off x="2100263" y="863600"/>
            <a:ext cx="457200" cy="403225"/>
            <a:chOff x="6096000" y="1811863"/>
            <a:chExt cx="457200" cy="403693"/>
          </a:xfrm>
        </p:grpSpPr>
        <p:sp>
          <p:nvSpPr>
            <p:cNvPr id="73" name="Oval 72"/>
            <p:cNvSpPr>
              <a:spLocks noChangeAspect="1"/>
            </p:cNvSpPr>
            <p:nvPr/>
          </p:nvSpPr>
          <p:spPr>
            <a:xfrm>
              <a:off x="6226175" y="2023246"/>
              <a:ext cx="192087" cy="192310"/>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TextBox 73"/>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1749" name="Group 77"/>
          <p:cNvGrpSpPr>
            <a:grpSpLocks/>
          </p:cNvGrpSpPr>
          <p:nvPr/>
        </p:nvGrpSpPr>
        <p:grpSpPr bwMode="auto">
          <a:xfrm>
            <a:off x="152400" y="1092200"/>
            <a:ext cx="3367088" cy="2376488"/>
            <a:chOff x="152400" y="1092201"/>
            <a:chExt cx="3366713" cy="2376418"/>
          </a:xfrm>
        </p:grpSpPr>
        <p:sp>
          <p:nvSpPr>
            <p:cNvPr id="15" name="Rectangle 14"/>
            <p:cNvSpPr/>
            <p:nvPr/>
          </p:nvSpPr>
          <p:spPr>
            <a:xfrm>
              <a:off x="914315" y="1168399"/>
              <a:ext cx="2209554" cy="220973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176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3847" y="1904977"/>
              <a:ext cx="914298" cy="91437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1733"/>
              <a:ext cx="775913" cy="14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6" name="Group 56"/>
            <p:cNvGrpSpPr>
              <a:grpSpLocks/>
            </p:cNvGrpSpPr>
            <p:nvPr/>
          </p:nvGrpSpPr>
          <p:grpSpPr bwMode="auto">
            <a:xfrm>
              <a:off x="694266" y="2556927"/>
              <a:ext cx="457200" cy="403693"/>
              <a:chOff x="6096000" y="1811863"/>
              <a:chExt cx="457200" cy="403693"/>
            </a:xfrm>
          </p:grpSpPr>
          <p:sp>
            <p:nvSpPr>
              <p:cNvPr id="48" name="Oval 47"/>
              <p:cNvSpPr>
                <a:spLocks noChangeAspect="1"/>
              </p:cNvSpPr>
              <p:nvPr/>
            </p:nvSpPr>
            <p:spPr>
              <a:xfrm>
                <a:off x="6225573" y="2023488"/>
                <a:ext cx="192066"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5412" y="1812357"/>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1767" name="Group 58"/>
            <p:cNvGrpSpPr>
              <a:grpSpLocks/>
            </p:cNvGrpSpPr>
            <p:nvPr/>
          </p:nvGrpSpPr>
          <p:grpSpPr bwMode="auto">
            <a:xfrm flipV="1">
              <a:off x="838200" y="1092201"/>
              <a:ext cx="1227667" cy="2353733"/>
              <a:chOff x="838197" y="4106333"/>
              <a:chExt cx="1227667" cy="2353733"/>
            </a:xfrm>
          </p:grpSpPr>
          <p:grpSp>
            <p:nvGrpSpPr>
              <p:cNvPr id="31771"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019"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210"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2"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799646" y="4318733"/>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544" y="4306034"/>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3"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812"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9010"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1774"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191"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82"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1768" name="Group 74"/>
            <p:cNvGrpSpPr>
              <a:grpSpLocks/>
            </p:cNvGrpSpPr>
            <p:nvPr/>
          </p:nvGrpSpPr>
          <p:grpSpPr bwMode="auto">
            <a:xfrm>
              <a:off x="1422399" y="3064926"/>
              <a:ext cx="457200" cy="403693"/>
              <a:chOff x="6096000" y="1811863"/>
              <a:chExt cx="457200" cy="403693"/>
            </a:xfrm>
          </p:grpSpPr>
          <p:sp>
            <p:nvSpPr>
              <p:cNvPr id="76" name="Oval 75"/>
              <p:cNvSpPr>
                <a:spLocks noChangeAspect="1"/>
              </p:cNvSpPr>
              <p:nvPr/>
            </p:nvSpPr>
            <p:spPr>
              <a:xfrm>
                <a:off x="6226020" y="2023474"/>
                <a:ext cx="192067"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5860" y="1812343"/>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sp>
        <p:nvSpPr>
          <p:cNvPr id="61" name="TextBox 60"/>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75" name="TextBox 74"/>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pic>
        <p:nvPicPr>
          <p:cNvPr id="31752" name="Picture 7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24063"/>
            <a:ext cx="1066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7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995863"/>
            <a:ext cx="1435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8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871663"/>
            <a:ext cx="1498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8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830763"/>
            <a:ext cx="1625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8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605463"/>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96"/>
          <p:cNvGrpSpPr>
            <a:grpSpLocks/>
          </p:cNvGrpSpPr>
          <p:nvPr/>
        </p:nvGrpSpPr>
        <p:grpSpPr bwMode="auto">
          <a:xfrm>
            <a:off x="6400800" y="2159000"/>
            <a:ext cx="2590800" cy="2878138"/>
            <a:chOff x="6400800" y="2159001"/>
            <a:chExt cx="2590800" cy="2878663"/>
          </a:xfrm>
        </p:grpSpPr>
        <p:sp>
          <p:nvSpPr>
            <p:cNvPr id="91" name="Cloud Callout 90"/>
            <p:cNvSpPr>
              <a:spLocks noChangeArrowheads="1"/>
            </p:cNvSpPr>
            <p:nvPr/>
          </p:nvSpPr>
          <p:spPr bwMode="auto">
            <a:xfrm>
              <a:off x="6400800" y="2997354"/>
              <a:ext cx="2590800" cy="1066995"/>
            </a:xfrm>
            <a:prstGeom prst="cloudCallout">
              <a:avLst>
                <a:gd name="adj1" fmla="val -15972"/>
                <a:gd name="adj2" fmla="val 42657"/>
              </a:avLst>
            </a:prstGeom>
            <a:noFill/>
            <a:ln w="2857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2" name="TextBox 91"/>
            <p:cNvSpPr txBox="1"/>
            <p:nvPr/>
          </p:nvSpPr>
          <p:spPr>
            <a:xfrm>
              <a:off x="6635750" y="3164072"/>
              <a:ext cx="2211388" cy="646230"/>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1800">
                  <a:latin typeface="+mj-lt"/>
                  <a:ea typeface="+mn-ea"/>
                </a:rPr>
                <a:t>Square Brackets [  ]</a:t>
              </a:r>
            </a:p>
            <a:p>
              <a:pPr indent="228600" algn="ctr">
                <a:defRPr/>
              </a:pPr>
              <a:r>
                <a:rPr lang="en-US" sz="1800">
                  <a:latin typeface="+mj-lt"/>
                  <a:ea typeface="+mn-ea"/>
                </a:rPr>
                <a:t>Mean "Units"</a:t>
              </a:r>
            </a:p>
          </p:txBody>
        </p:sp>
        <p:sp>
          <p:nvSpPr>
            <p:cNvPr id="95" name="Freeform 94"/>
            <p:cNvSpPr>
              <a:spLocks/>
            </p:cNvSpPr>
            <p:nvPr/>
          </p:nvSpPr>
          <p:spPr bwMode="auto">
            <a:xfrm>
              <a:off x="7307263" y="2159001"/>
              <a:ext cx="814387" cy="846292"/>
            </a:xfrm>
            <a:custGeom>
              <a:avLst/>
              <a:gdLst>
                <a:gd name="T0" fmla="*/ 618201 w 814211"/>
                <a:gd name="T1" fmla="*/ 846292 h 846667"/>
                <a:gd name="T2" fmla="*/ 711354 w 814211"/>
                <a:gd name="T3" fmla="*/ 186184 h 846667"/>
                <a:gd name="T4" fmla="*/ 0 w 814211"/>
                <a:gd name="T5" fmla="*/ 0 h 846667"/>
                <a:gd name="T6" fmla="*/ 0 60000 65536"/>
                <a:gd name="T7" fmla="*/ 0 60000 65536"/>
                <a:gd name="T8" fmla="*/ 0 60000 65536"/>
              </a:gdLst>
              <a:ahLst/>
              <a:cxnLst>
                <a:cxn ang="T6">
                  <a:pos x="T0" y="T1"/>
                </a:cxn>
                <a:cxn ang="T7">
                  <a:pos x="T2" y="T3"/>
                </a:cxn>
                <a:cxn ang="T8">
                  <a:pos x="T4" y="T5"/>
                </a:cxn>
              </a:cxnLst>
              <a:rect l="0" t="0" r="r" b="b"/>
              <a:pathLst>
                <a:path w="814211" h="846667">
                  <a:moveTo>
                    <a:pt x="618067" y="846667"/>
                  </a:moveTo>
                  <a:cubicBezTo>
                    <a:pt x="716139" y="587022"/>
                    <a:pt x="814211" y="327378"/>
                    <a:pt x="711200" y="186267"/>
                  </a:cubicBezTo>
                  <a:cubicBezTo>
                    <a:pt x="608189" y="45156"/>
                    <a:pt x="304094" y="22578"/>
                    <a:pt x="0" y="0"/>
                  </a:cubicBezTo>
                </a:path>
              </a:pathLst>
            </a:custGeom>
            <a:noFill/>
            <a:ln w="28575" cap="flat" cmpd="sng">
              <a:solidFill>
                <a:srgbClr val="000000"/>
              </a:solidFill>
              <a:prstDash val="solid"/>
              <a:round/>
              <a:headEnd type="none" w="med" len="med"/>
              <a:tailEnd type="arrow" w="lg" len="lg"/>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6" name="Freeform 95"/>
            <p:cNvSpPr>
              <a:spLocks/>
            </p:cNvSpPr>
            <p:nvPr/>
          </p:nvSpPr>
          <p:spPr bwMode="auto">
            <a:xfrm>
              <a:off x="7670800" y="3919860"/>
              <a:ext cx="927100" cy="1117804"/>
            </a:xfrm>
            <a:custGeom>
              <a:avLst/>
              <a:gdLst>
                <a:gd name="T0" fmla="*/ 482600 w 927100"/>
                <a:gd name="T1" fmla="*/ 0 h 1117600"/>
                <a:gd name="T2" fmla="*/ 846667 w 927100"/>
                <a:gd name="T3" fmla="*/ 601244 h 1117600"/>
                <a:gd name="T4" fmla="*/ 0 w 927100"/>
                <a:gd name="T5" fmla="*/ 1117804 h 1117600"/>
                <a:gd name="T6" fmla="*/ 0 60000 65536"/>
                <a:gd name="T7" fmla="*/ 0 60000 65536"/>
                <a:gd name="T8" fmla="*/ 0 60000 65536"/>
              </a:gdLst>
              <a:ahLst/>
              <a:cxnLst>
                <a:cxn ang="T6">
                  <a:pos x="T0" y="T1"/>
                </a:cxn>
                <a:cxn ang="T7">
                  <a:pos x="T2" y="T3"/>
                </a:cxn>
                <a:cxn ang="T8">
                  <a:pos x="T4" y="T5"/>
                </a:cxn>
              </a:cxnLst>
              <a:rect l="0" t="0" r="r" b="b"/>
              <a:pathLst>
                <a:path w="927100" h="1117600">
                  <a:moveTo>
                    <a:pt x="482600" y="0"/>
                  </a:moveTo>
                  <a:cubicBezTo>
                    <a:pt x="704850" y="207433"/>
                    <a:pt x="927100" y="414867"/>
                    <a:pt x="846667" y="601134"/>
                  </a:cubicBezTo>
                  <a:cubicBezTo>
                    <a:pt x="766234" y="787401"/>
                    <a:pt x="383117" y="952500"/>
                    <a:pt x="0" y="1117600"/>
                  </a:cubicBezTo>
                </a:path>
              </a:pathLst>
            </a:custGeom>
            <a:noFill/>
            <a:ln w="28575" cap="flat" cmpd="sng">
              <a:solidFill>
                <a:srgbClr val="000000"/>
              </a:solidFill>
              <a:prstDash val="solid"/>
              <a:round/>
              <a:headEnd type="none" w="med" len="med"/>
              <a:tailEnd type="arrow" w="lg" len="lg"/>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3" name="TextBox 2"/>
          <p:cNvSpPr txBox="1"/>
          <p:nvPr/>
        </p:nvSpPr>
        <p:spPr>
          <a:xfrm>
            <a:off x="4372099" y="3085197"/>
            <a:ext cx="2289051"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1e = 1.6x10</a:t>
            </a:r>
            <a:r>
              <a:rPr lang="en-US" sz="1800" baseline="30000" dirty="0" smtClean="0">
                <a:latin typeface="+mj-lt"/>
              </a:rPr>
              <a:t>-19</a:t>
            </a:r>
            <a:r>
              <a:rPr lang="en-US" sz="1800" dirty="0" smtClean="0">
                <a:latin typeface="+mj-lt"/>
              </a:rPr>
              <a:t> C</a:t>
            </a:r>
            <a:endParaRPr lang="en-US" sz="1800" dirty="0">
              <a:latin typeface="+mj-lt"/>
            </a:endParaRPr>
          </a:p>
        </p:txBody>
      </p:sp>
      <p:sp>
        <p:nvSpPr>
          <p:cNvPr id="5" name="Slide Number Placeholder 4"/>
          <p:cNvSpPr>
            <a:spLocks noGrp="1"/>
          </p:cNvSpPr>
          <p:nvPr>
            <p:ph type="sldNum" sz="quarter" idx="12"/>
          </p:nvPr>
        </p:nvSpPr>
        <p:spPr/>
        <p:txBody>
          <a:bodyPr/>
          <a:lstStyle/>
          <a:p>
            <a:fld id="{2858E68F-B664-4D35-9E52-AE10185477E6}" type="slidenum">
              <a:rPr lang="en-US" altLang="en-US" smtClean="0"/>
              <a:pPr/>
              <a:t>29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body" idx="1"/>
          </p:nvPr>
        </p:nvSpPr>
        <p:spPr>
          <a:xfrm>
            <a:off x="228600" y="1447800"/>
            <a:ext cx="8915400" cy="838200"/>
          </a:xfrm>
        </p:spPr>
        <p:txBody>
          <a:bodyPr/>
          <a:lstStyle/>
          <a:p>
            <a:pPr>
              <a:lnSpc>
                <a:spcPct val="80000"/>
              </a:lnSpc>
              <a:spcBef>
                <a:spcPct val="30000"/>
              </a:spcBef>
            </a:pPr>
            <a:r>
              <a:rPr lang="en-US" sz="2400"/>
              <a:t>The north (</a:t>
            </a:r>
            <a:r>
              <a:rPr lang="en-US" sz="2400" b="1" i="1"/>
              <a:t>north-seeking</a:t>
            </a:r>
            <a:r>
              <a:rPr lang="en-US" sz="2400"/>
              <a:t>) pole of a compass needle points toward the Earth’s “North Pole.”</a:t>
            </a:r>
            <a:endParaRPr lang="en-US" sz="2400">
              <a:solidFill>
                <a:srgbClr val="C6FFD0"/>
              </a:solidFill>
            </a:endParaRPr>
          </a:p>
        </p:txBody>
      </p:sp>
      <p:sp>
        <p:nvSpPr>
          <p:cNvPr id="1887237" name="Rectangle 5"/>
          <p:cNvSpPr>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solidFill>
                  <a:srgbClr val="CC0000"/>
                </a:solidFill>
                <a:latin typeface="Comic Sans MS" pitchFamily="66" charset="0"/>
              </a:rPr>
              <a:t>Is the Earth a magnet?</a:t>
            </a:r>
          </a:p>
        </p:txBody>
      </p:sp>
      <p:pic>
        <p:nvPicPr>
          <p:cNvPr id="6" name="Picture 4" descr="c19_0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03" y="236220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362200"/>
            <a:ext cx="44958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3</a:t>
            </a:fld>
            <a:endParaRPr lang="en-US"/>
          </a:p>
        </p:txBody>
      </p:sp>
    </p:spTree>
    <p:extLst>
      <p:ext uri="{BB962C8B-B14F-4D97-AF65-F5344CB8AC3E}">
        <p14:creationId xmlns:p14="http://schemas.microsoft.com/office/powerpoint/2010/main" val="3321898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0"/>
            <a:ext cx="9982200" cy="914400"/>
          </a:xfrm>
        </p:spPr>
        <p:txBody>
          <a:bodyPr/>
          <a:lstStyle/>
          <a:p>
            <a:r>
              <a:rPr lang="en-US" altLang="en-US" sz="3400" smtClean="0"/>
              <a:t>Conventional Current and Electron Current</a:t>
            </a:r>
          </a:p>
        </p:txBody>
      </p:sp>
      <p:cxnSp>
        <p:nvCxnSpPr>
          <p:cNvPr id="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2771" name="Group 78"/>
          <p:cNvGrpSpPr>
            <a:grpSpLocks/>
          </p:cNvGrpSpPr>
          <p:nvPr/>
        </p:nvGrpSpPr>
        <p:grpSpPr bwMode="auto">
          <a:xfrm>
            <a:off x="152400" y="3970338"/>
            <a:ext cx="3346450" cy="2582862"/>
            <a:chOff x="152400" y="3970868"/>
            <a:chExt cx="3345778" cy="2582335"/>
          </a:xfrm>
        </p:grpSpPr>
        <p:sp>
          <p:nvSpPr>
            <p:cNvPr id="16" name="Rectangle 15"/>
            <p:cNvSpPr/>
            <p:nvPr/>
          </p:nvSpPr>
          <p:spPr>
            <a:xfrm>
              <a:off x="914247" y="4174027"/>
              <a:ext cx="2209356" cy="2209349"/>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281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2966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23725" y="4953330"/>
              <a:ext cx="914216" cy="91421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CC0000"/>
                  </a:solidFill>
                  <a:latin typeface="+mj-lt"/>
                  <a:ea typeface="+mn-ea"/>
                </a:rPr>
                <a:t>Conventional</a:t>
              </a:r>
            </a:p>
            <a:p>
              <a:pPr indent="228600" algn="ctr">
                <a:defRPr/>
              </a:pPr>
              <a:r>
                <a:rPr lang="en-US" sz="2000">
                  <a:solidFill>
                    <a:srgbClr val="CC0000"/>
                  </a:solidFill>
                  <a:latin typeface="+mj-lt"/>
                  <a:ea typeface="+mn-ea"/>
                </a:rPr>
                <a:t>Current</a:t>
              </a:r>
            </a:p>
          </p:txBody>
        </p:sp>
        <p:pic>
          <p:nvPicPr>
            <p:cNvPr id="32812"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4580469"/>
              <a:ext cx="72322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13" name="Group 57"/>
            <p:cNvGrpSpPr>
              <a:grpSpLocks/>
            </p:cNvGrpSpPr>
            <p:nvPr/>
          </p:nvGrpSpPr>
          <p:grpSpPr bwMode="auto">
            <a:xfrm>
              <a:off x="838197" y="4106333"/>
              <a:ext cx="1227667" cy="2353733"/>
              <a:chOff x="838197" y="4106333"/>
              <a:chExt cx="1227667" cy="2353733"/>
            </a:xfrm>
          </p:grpSpPr>
          <p:grpSp>
            <p:nvGrpSpPr>
              <p:cNvPr id="32823" name="Group 30"/>
              <p:cNvGrpSpPr>
                <a:grpSpLocks/>
              </p:cNvGrpSpPr>
              <p:nvPr/>
            </p:nvGrpSpPr>
            <p:grpSpPr bwMode="auto">
              <a:xfrm>
                <a:off x="838200" y="4267200"/>
                <a:ext cx="152400" cy="152400"/>
                <a:chOff x="838200" y="4267200"/>
                <a:chExt cx="152400" cy="152400"/>
              </a:xfrm>
            </p:grpSpPr>
            <p:cxnSp>
              <p:nvCxnSpPr>
                <p:cNvPr id="24" name="Straight Connector 23"/>
                <p:cNvCxnSpPr/>
                <p:nvPr/>
              </p:nvCxnSpPr>
              <p:spPr>
                <a:xfrm rot="5400000" flipH="1" flipV="1">
                  <a:off x="799970"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876154" y="4291477"/>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824" name="Group 31"/>
              <p:cNvGrpSpPr>
                <a:grpSpLocks/>
              </p:cNvGrpSpPr>
              <p:nvPr/>
            </p:nvGrpSpPr>
            <p:grpSpPr bwMode="auto">
              <a:xfrm rot="5400000">
                <a:off x="1913464" y="4106333"/>
                <a:ext cx="152400" cy="152400"/>
                <a:chOff x="838200" y="4267200"/>
                <a:chExt cx="152400" cy="152400"/>
              </a:xfrm>
            </p:grpSpPr>
            <p:cxnSp>
              <p:nvCxnSpPr>
                <p:cNvPr id="33" name="Straight Connector 32"/>
                <p:cNvCxnSpPr/>
                <p:nvPr/>
              </p:nvCxnSpPr>
              <p:spPr>
                <a:xfrm rot="5400000" flipH="1" flipV="1">
                  <a:off x="786854"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863039" y="4317314"/>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825" name="Group 39"/>
              <p:cNvGrpSpPr>
                <a:grpSpLocks/>
              </p:cNvGrpSpPr>
              <p:nvPr/>
            </p:nvGrpSpPr>
            <p:grpSpPr bwMode="auto">
              <a:xfrm rot="16200000" flipH="1">
                <a:off x="1905000" y="6307666"/>
                <a:ext cx="152400" cy="152400"/>
                <a:chOff x="838200" y="4267200"/>
                <a:chExt cx="152400" cy="152400"/>
              </a:xfrm>
            </p:grpSpPr>
            <p:cxnSp>
              <p:nvCxnSpPr>
                <p:cNvPr id="41" name="Straight Connector 40"/>
                <p:cNvCxnSpPr/>
                <p:nvPr/>
              </p:nvCxnSpPr>
              <p:spPr>
                <a:xfrm rot="5400000" flipH="1" flipV="1">
                  <a:off x="786935" y="431922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875817" y="4306528"/>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826" name="Group 42"/>
              <p:cNvGrpSpPr>
                <a:grpSpLocks/>
              </p:cNvGrpSpPr>
              <p:nvPr/>
            </p:nvGrpSpPr>
            <p:grpSpPr bwMode="auto">
              <a:xfrm flipH="1">
                <a:off x="838197" y="6155269"/>
                <a:ext cx="152400" cy="152400"/>
                <a:chOff x="838200" y="4267200"/>
                <a:chExt cx="152400" cy="152400"/>
              </a:xfrm>
            </p:grpSpPr>
            <p:cxnSp>
              <p:nvCxnSpPr>
                <p:cNvPr id="44" name="Straight Connector 43"/>
                <p:cNvCxnSpPr/>
                <p:nvPr/>
              </p:nvCxnSpPr>
              <p:spPr>
                <a:xfrm rot="5400000" flipH="1" flipV="1">
                  <a:off x="800274"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876458" y="4304845"/>
                  <a:ext cx="152369" cy="76185"/>
                </a:xfrm>
                <a:prstGeom prst="line">
                  <a:avLst/>
                </a:prstGeom>
                <a:ln w="38100" cap="rnd" cmpd="sng" algn="ctr">
                  <a:solidFill>
                    <a:srgbClr val="CC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2814" name="Group 49"/>
            <p:cNvGrpSpPr>
              <a:grpSpLocks/>
            </p:cNvGrpSpPr>
            <p:nvPr/>
          </p:nvGrpSpPr>
          <p:grpSpPr bwMode="auto">
            <a:xfrm>
              <a:off x="702733" y="4555068"/>
              <a:ext cx="457200" cy="381000"/>
              <a:chOff x="5943600" y="2531534"/>
              <a:chExt cx="457200" cy="381000"/>
            </a:xfrm>
          </p:grpSpPr>
          <p:sp>
            <p:nvSpPr>
              <p:cNvPr id="47" name="Oval 46"/>
              <p:cNvSpPr>
                <a:spLocks noChangeAspect="1"/>
              </p:cNvSpPr>
              <p:nvPr/>
            </p:nvSpPr>
            <p:spPr>
              <a:xfrm>
                <a:off x="6074168" y="2650453"/>
                <a:ext cx="192048"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6" name="TextBox 45"/>
              <p:cNvSpPr txBox="1"/>
              <p:nvPr/>
            </p:nvSpPr>
            <p:spPr>
              <a:xfrm>
                <a:off x="5944019" y="2531415"/>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2815" name="Group 50"/>
            <p:cNvGrpSpPr>
              <a:grpSpLocks/>
            </p:cNvGrpSpPr>
            <p:nvPr/>
          </p:nvGrpSpPr>
          <p:grpSpPr bwMode="auto">
            <a:xfrm>
              <a:off x="1430868" y="3970868"/>
              <a:ext cx="457200" cy="381000"/>
              <a:chOff x="5943600" y="2531534"/>
              <a:chExt cx="457200" cy="381000"/>
            </a:xfrm>
          </p:grpSpPr>
          <p:sp>
            <p:nvSpPr>
              <p:cNvPr id="52" name="Oval 51"/>
              <p:cNvSpPr>
                <a:spLocks noChangeAspect="1"/>
              </p:cNvSpPr>
              <p:nvPr/>
            </p:nvSpPr>
            <p:spPr>
              <a:xfrm>
                <a:off x="6072962" y="2650572"/>
                <a:ext cx="193636" cy="192049"/>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3" name="TextBox 52"/>
              <p:cNvSpPr txBox="1"/>
              <p:nvPr/>
            </p:nvSpPr>
            <p:spPr>
              <a:xfrm>
                <a:off x="5942813" y="2531534"/>
                <a:ext cx="458695"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nvGrpSpPr>
            <p:cNvPr id="32816" name="Group 53"/>
            <p:cNvGrpSpPr>
              <a:grpSpLocks/>
            </p:cNvGrpSpPr>
            <p:nvPr/>
          </p:nvGrpSpPr>
          <p:grpSpPr bwMode="auto">
            <a:xfrm>
              <a:off x="2108199" y="6172203"/>
              <a:ext cx="457200" cy="381000"/>
              <a:chOff x="5943600" y="2531534"/>
              <a:chExt cx="457200" cy="381000"/>
            </a:xfrm>
          </p:grpSpPr>
          <p:sp>
            <p:nvSpPr>
              <p:cNvPr id="55" name="Oval 54"/>
              <p:cNvSpPr>
                <a:spLocks noChangeAspect="1"/>
              </p:cNvSpPr>
              <p:nvPr/>
            </p:nvSpPr>
            <p:spPr>
              <a:xfrm>
                <a:off x="6073357" y="2650651"/>
                <a:ext cx="192049" cy="192048"/>
              </a:xfrm>
              <a:prstGeom prst="ellipse">
                <a:avLst/>
              </a:prstGeom>
              <a:solidFill>
                <a:srgbClr val="FFFFFF"/>
              </a:solidFill>
              <a:ln w="28575" cap="flat" cmpd="sng" algn="ctr">
                <a:solidFill>
                  <a:srgbClr val="CC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TextBox 55"/>
              <p:cNvSpPr txBox="1"/>
              <p:nvPr/>
            </p:nvSpPr>
            <p:spPr>
              <a:xfrm>
                <a:off x="5943208" y="2531612"/>
                <a:ext cx="457108" cy="38092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b="1">
                    <a:solidFill>
                      <a:srgbClr val="CC0000"/>
                    </a:solidFill>
                    <a:latin typeface="+mj-lt"/>
                    <a:ea typeface="+mn-ea"/>
                  </a:rPr>
                  <a:t>+</a:t>
                </a:r>
              </a:p>
            </p:txBody>
          </p:sp>
        </p:grpSp>
      </p:grpSp>
      <p:grpSp>
        <p:nvGrpSpPr>
          <p:cNvPr id="32772" name="Group 71"/>
          <p:cNvGrpSpPr>
            <a:grpSpLocks/>
          </p:cNvGrpSpPr>
          <p:nvPr/>
        </p:nvGrpSpPr>
        <p:grpSpPr bwMode="auto">
          <a:xfrm>
            <a:off x="2100263" y="863600"/>
            <a:ext cx="457200" cy="403225"/>
            <a:chOff x="6096000" y="1811863"/>
            <a:chExt cx="457200" cy="403693"/>
          </a:xfrm>
        </p:grpSpPr>
        <p:sp>
          <p:nvSpPr>
            <p:cNvPr id="73" name="Oval 72"/>
            <p:cNvSpPr>
              <a:spLocks noChangeAspect="1"/>
            </p:cNvSpPr>
            <p:nvPr/>
          </p:nvSpPr>
          <p:spPr>
            <a:xfrm>
              <a:off x="6226175" y="2023246"/>
              <a:ext cx="192087" cy="192310"/>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TextBox 73"/>
            <p:cNvSpPr txBox="1"/>
            <p:nvPr/>
          </p:nvSpPr>
          <p:spPr>
            <a:xfrm>
              <a:off x="6096000" y="1811863"/>
              <a:ext cx="457200" cy="381442"/>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2773" name="Group 77"/>
          <p:cNvGrpSpPr>
            <a:grpSpLocks/>
          </p:cNvGrpSpPr>
          <p:nvPr/>
        </p:nvGrpSpPr>
        <p:grpSpPr bwMode="auto">
          <a:xfrm>
            <a:off x="152400" y="1092200"/>
            <a:ext cx="3367088" cy="2376488"/>
            <a:chOff x="152400" y="1092201"/>
            <a:chExt cx="3366713" cy="2376418"/>
          </a:xfrm>
        </p:grpSpPr>
        <p:sp>
          <p:nvSpPr>
            <p:cNvPr id="15" name="Rectangle 14"/>
            <p:cNvSpPr/>
            <p:nvPr/>
          </p:nvSpPr>
          <p:spPr>
            <a:xfrm>
              <a:off x="914315" y="1168399"/>
              <a:ext cx="2209554" cy="2209735"/>
            </a:xfrm>
            <a:prstGeom prst="rect">
              <a:avLst/>
            </a:pr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C</a:t>
              </a:r>
            </a:p>
          </p:txBody>
        </p:sp>
        <p:pic>
          <p:nvPicPr>
            <p:cNvPr id="3278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523847" y="1904977"/>
              <a:ext cx="914298" cy="914373"/>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000">
                  <a:solidFill>
                    <a:srgbClr val="0033CC"/>
                  </a:solidFill>
                  <a:latin typeface="+mj-lt"/>
                  <a:ea typeface="+mn-ea"/>
                </a:rPr>
                <a:t>Electron </a:t>
              </a:r>
            </a:p>
            <a:p>
              <a:pPr indent="228600" algn="ctr">
                <a:defRPr/>
              </a:pPr>
              <a:r>
                <a:rPr lang="en-US" sz="2000">
                  <a:solidFill>
                    <a:srgbClr val="0033CC"/>
                  </a:solidFill>
                  <a:latin typeface="+mj-lt"/>
                  <a:ea typeface="+mn-ea"/>
                </a:rPr>
                <a:t>Current</a:t>
              </a:r>
            </a:p>
          </p:txBody>
        </p:sp>
        <p:pic>
          <p:nvPicPr>
            <p:cNvPr id="32787"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591733"/>
              <a:ext cx="775913" cy="142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8" name="Group 56"/>
            <p:cNvGrpSpPr>
              <a:grpSpLocks/>
            </p:cNvGrpSpPr>
            <p:nvPr/>
          </p:nvGrpSpPr>
          <p:grpSpPr bwMode="auto">
            <a:xfrm>
              <a:off x="694266" y="2556927"/>
              <a:ext cx="457200" cy="403693"/>
              <a:chOff x="6096000" y="1811863"/>
              <a:chExt cx="457200" cy="403693"/>
            </a:xfrm>
          </p:grpSpPr>
          <p:sp>
            <p:nvSpPr>
              <p:cNvPr id="48" name="Oval 47"/>
              <p:cNvSpPr>
                <a:spLocks noChangeAspect="1"/>
              </p:cNvSpPr>
              <p:nvPr/>
            </p:nvSpPr>
            <p:spPr>
              <a:xfrm>
                <a:off x="6225573" y="2023488"/>
                <a:ext cx="192066"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6095412" y="1812357"/>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nvGrpSpPr>
            <p:cNvPr id="32789" name="Group 58"/>
            <p:cNvGrpSpPr>
              <a:grpSpLocks/>
            </p:cNvGrpSpPr>
            <p:nvPr/>
          </p:nvGrpSpPr>
          <p:grpSpPr bwMode="auto">
            <a:xfrm flipV="1">
              <a:off x="838200" y="1092201"/>
              <a:ext cx="1227667" cy="2353733"/>
              <a:chOff x="838197" y="4106333"/>
              <a:chExt cx="1227667" cy="2353733"/>
            </a:xfrm>
          </p:grpSpPr>
          <p:grpSp>
            <p:nvGrpSpPr>
              <p:cNvPr id="32793" name="Group 30"/>
              <p:cNvGrpSpPr>
                <a:grpSpLocks/>
              </p:cNvGrpSpPr>
              <p:nvPr/>
            </p:nvGrpSpPr>
            <p:grpSpPr bwMode="auto">
              <a:xfrm>
                <a:off x="838200" y="4267200"/>
                <a:ext cx="152400" cy="152400"/>
                <a:chOff x="838200" y="4267200"/>
                <a:chExt cx="152400" cy="152400"/>
              </a:xfrm>
            </p:grpSpPr>
            <p:cxnSp>
              <p:nvCxnSpPr>
                <p:cNvPr id="70" name="Straight Connector 69"/>
                <p:cNvCxnSpPr/>
                <p:nvPr/>
              </p:nvCxnSpPr>
              <p:spPr>
                <a:xfrm rot="5400000" flipH="1" flipV="1">
                  <a:off x="800019"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876210" y="4291608"/>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4" name="Group 31"/>
              <p:cNvGrpSpPr>
                <a:grpSpLocks/>
              </p:cNvGrpSpPr>
              <p:nvPr/>
            </p:nvGrpSpPr>
            <p:grpSpPr bwMode="auto">
              <a:xfrm rot="5400000">
                <a:off x="1913464" y="4106333"/>
                <a:ext cx="152400" cy="152400"/>
                <a:chOff x="838200" y="4267200"/>
                <a:chExt cx="152400" cy="152400"/>
              </a:xfrm>
            </p:grpSpPr>
            <p:cxnSp>
              <p:nvCxnSpPr>
                <p:cNvPr id="68" name="Straight Connector 67"/>
                <p:cNvCxnSpPr/>
                <p:nvPr/>
              </p:nvCxnSpPr>
              <p:spPr>
                <a:xfrm rot="5400000" flipH="1" flipV="1">
                  <a:off x="799646" y="4318733"/>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888544" y="4306034"/>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5" name="Group 39"/>
              <p:cNvGrpSpPr>
                <a:grpSpLocks/>
              </p:cNvGrpSpPr>
              <p:nvPr/>
            </p:nvGrpSpPr>
            <p:grpSpPr bwMode="auto">
              <a:xfrm rot="16200000" flipH="1">
                <a:off x="1905000" y="6307666"/>
                <a:ext cx="152400" cy="152400"/>
                <a:chOff x="838200" y="4267200"/>
                <a:chExt cx="152400" cy="152400"/>
              </a:xfrm>
            </p:grpSpPr>
            <p:cxnSp>
              <p:nvCxnSpPr>
                <p:cNvPr id="66" name="Straight Connector 65"/>
                <p:cNvCxnSpPr/>
                <p:nvPr/>
              </p:nvCxnSpPr>
              <p:spPr>
                <a:xfrm rot="5400000" flipH="1" flipV="1">
                  <a:off x="812812"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889010" y="4292396"/>
                  <a:ext cx="152383" cy="76198"/>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2796" name="Group 42"/>
              <p:cNvGrpSpPr>
                <a:grpSpLocks/>
              </p:cNvGrpSpPr>
              <p:nvPr/>
            </p:nvGrpSpPr>
            <p:grpSpPr bwMode="auto">
              <a:xfrm flipH="1">
                <a:off x="838197" y="6155269"/>
                <a:ext cx="152400" cy="152400"/>
                <a:chOff x="838200" y="4267200"/>
                <a:chExt cx="152400" cy="152400"/>
              </a:xfrm>
            </p:grpSpPr>
            <p:cxnSp>
              <p:nvCxnSpPr>
                <p:cNvPr id="64" name="Straight Connector 63"/>
                <p:cNvCxnSpPr/>
                <p:nvPr/>
              </p:nvCxnSpPr>
              <p:spPr>
                <a:xfrm rot="5400000" flipH="1" flipV="1">
                  <a:off x="800191"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876382" y="4305307"/>
                  <a:ext cx="152396" cy="76192"/>
                </a:xfrm>
                <a:prstGeom prst="line">
                  <a:avLst/>
                </a:prstGeom>
                <a:ln w="38100" cap="rnd" cmpd="sng" algn="ctr">
                  <a:solidFill>
                    <a:srgbClr val="0033C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32790" name="Group 74"/>
            <p:cNvGrpSpPr>
              <a:grpSpLocks/>
            </p:cNvGrpSpPr>
            <p:nvPr/>
          </p:nvGrpSpPr>
          <p:grpSpPr bwMode="auto">
            <a:xfrm>
              <a:off x="1422399" y="3064926"/>
              <a:ext cx="457200" cy="403693"/>
              <a:chOff x="6096000" y="1811863"/>
              <a:chExt cx="457200" cy="403693"/>
            </a:xfrm>
          </p:grpSpPr>
          <p:sp>
            <p:nvSpPr>
              <p:cNvPr id="76" name="Oval 75"/>
              <p:cNvSpPr>
                <a:spLocks noChangeAspect="1"/>
              </p:cNvSpPr>
              <p:nvPr/>
            </p:nvSpPr>
            <p:spPr>
              <a:xfrm>
                <a:off x="6226020" y="2023474"/>
                <a:ext cx="192067" cy="192082"/>
              </a:xfrm>
              <a:prstGeom prst="ellipse">
                <a:avLst/>
              </a:prstGeom>
              <a:solidFill>
                <a:srgbClr val="FFFFFF"/>
              </a:solid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7" name="TextBox 76"/>
              <p:cNvSpPr txBox="1"/>
              <p:nvPr/>
            </p:nvSpPr>
            <p:spPr>
              <a:xfrm>
                <a:off x="6095860" y="1812343"/>
                <a:ext cx="457149" cy="380989"/>
              </a:xfrm>
              <a:prstGeom prst="rect">
                <a:avLst/>
              </a:prstGeom>
              <a:noFill/>
              <a:ln w="28575" cap="flat" cmpd="sng" algn="ctr">
                <a:noFill/>
                <a:prstDash val="solid"/>
                <a:round/>
                <a:headEnd type="none" w="med" len="med"/>
                <a:tailEnd type="none" w="med" len="med"/>
              </a:ln>
            </p:spPr>
            <p:txBody>
              <a:bodyPr wrap="none"/>
              <a:lstStyle/>
              <a:p>
                <a:pPr indent="228600" algn="ctr">
                  <a:defRPr/>
                </a:pPr>
                <a:r>
                  <a:rPr lang="en-US" sz="2800">
                    <a:solidFill>
                      <a:srgbClr val="0033CC"/>
                    </a:solidFill>
                    <a:latin typeface="+mj-lt"/>
                    <a:ea typeface="+mn-ea"/>
                  </a:rPr>
                  <a:t>-</a:t>
                </a:r>
              </a:p>
            </p:txBody>
          </p:sp>
        </p:grpSp>
      </p:grpSp>
      <p:sp>
        <p:nvSpPr>
          <p:cNvPr id="61" name="TextBox 60"/>
          <p:cNvSpPr txBox="1"/>
          <p:nvPr/>
        </p:nvSpPr>
        <p:spPr>
          <a:xfrm>
            <a:off x="4132263" y="1143000"/>
            <a:ext cx="2082800" cy="369888"/>
          </a:xfrm>
          <a:prstGeom prst="rect">
            <a:avLst/>
          </a:prstGeom>
          <a:noFill/>
          <a:ln w="28575" cap="flat" cmpd="sng" algn="ctr">
            <a:noFill/>
            <a:prstDash val="solid"/>
            <a:round/>
            <a:headEnd type="none" w="med" len="med"/>
            <a:tailEnd type="none" w="med" len="med"/>
          </a:ln>
        </p:spPr>
        <p:txBody>
          <a:bodyPr wrap="none">
            <a:spAutoFit/>
          </a:bodyPr>
          <a:lstStyle/>
          <a:p>
            <a:pPr indent="228600" algn="just">
              <a:defRPr/>
            </a:pPr>
            <a:r>
              <a:rPr lang="en-US" sz="1800" b="1" u="sng">
                <a:solidFill>
                  <a:srgbClr val="0033CC"/>
                </a:solidFill>
                <a:latin typeface="+mj-lt"/>
                <a:ea typeface="+mn-ea"/>
              </a:rPr>
              <a:t>Electron Current:  </a:t>
            </a:r>
          </a:p>
        </p:txBody>
      </p:sp>
      <p:sp>
        <p:nvSpPr>
          <p:cNvPr id="75" name="TextBox 74"/>
          <p:cNvSpPr txBox="1"/>
          <p:nvPr/>
        </p:nvSpPr>
        <p:spPr>
          <a:xfrm>
            <a:off x="4114800" y="4154488"/>
            <a:ext cx="26209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u="sng">
                <a:solidFill>
                  <a:srgbClr val="CC0000"/>
                </a:solidFill>
                <a:latin typeface="+mj-lt"/>
                <a:ea typeface="+mn-ea"/>
              </a:rPr>
              <a:t>Conventional Current:  </a:t>
            </a:r>
          </a:p>
        </p:txBody>
      </p:sp>
      <p:pic>
        <p:nvPicPr>
          <p:cNvPr id="32776" name="Picture 7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24063"/>
            <a:ext cx="1066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7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995863"/>
            <a:ext cx="1435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8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871663"/>
            <a:ext cx="1498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8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830763"/>
            <a:ext cx="1625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8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605463"/>
            <a:ext cx="143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71"/>
          <p:cNvSpPr txBox="1"/>
          <p:nvPr/>
        </p:nvSpPr>
        <p:spPr>
          <a:xfrm>
            <a:off x="5486400" y="2997200"/>
            <a:ext cx="1828800" cy="642938"/>
          </a:xfrm>
          <a:prstGeom prst="rect">
            <a:avLst/>
          </a:prstGeom>
          <a:noFill/>
          <a:ln w="28575" cap="flat" cmpd="sng" algn="ctr">
            <a:solidFill>
              <a:schemeClr val="tx1"/>
            </a:solidFill>
            <a:prstDash val="solid"/>
            <a:round/>
            <a:headEnd type="none" w="med" len="med"/>
            <a:tailEnd type="none" w="med" len="med"/>
          </a:ln>
        </p:spPr>
        <p:txBody>
          <a:bodyPr>
            <a:spAutoFit/>
          </a:bodyPr>
          <a:lstStyle/>
          <a:p>
            <a:pPr indent="228600">
              <a:defRPr/>
            </a:pPr>
            <a:r>
              <a:rPr lang="en-US" sz="1800" dirty="0">
                <a:latin typeface="+mj-lt"/>
                <a:ea typeface="+mn-ea"/>
              </a:rPr>
              <a:t>We </a:t>
            </a:r>
            <a:r>
              <a:rPr lang="en-US" sz="1800" dirty="0" smtClean="0">
                <a:latin typeface="+mj-lt"/>
                <a:ea typeface="+mn-ea"/>
              </a:rPr>
              <a:t>start with</a:t>
            </a:r>
            <a:endParaRPr lang="en-US" sz="1800" dirty="0">
              <a:latin typeface="+mj-lt"/>
              <a:ea typeface="+mn-ea"/>
            </a:endParaRPr>
          </a:p>
          <a:p>
            <a:pPr indent="228600">
              <a:defRPr/>
            </a:pPr>
            <a:r>
              <a:rPr lang="en-US" sz="1800" dirty="0">
                <a:latin typeface="+mj-lt"/>
                <a:ea typeface="+mn-ea"/>
              </a:rPr>
              <a:t>this one</a:t>
            </a:r>
          </a:p>
        </p:txBody>
      </p:sp>
      <p:sp>
        <p:nvSpPr>
          <p:cNvPr id="78" name="Oval 77"/>
          <p:cNvSpPr>
            <a:spLocks noChangeArrowheads="1"/>
          </p:cNvSpPr>
          <p:nvPr/>
        </p:nvSpPr>
        <p:spPr bwMode="auto">
          <a:xfrm>
            <a:off x="4038600" y="1676400"/>
            <a:ext cx="1600200" cy="990600"/>
          </a:xfrm>
          <a:prstGeom prst="ellipse">
            <a:avLst/>
          </a:prstGeom>
          <a:noFill/>
          <a:ln w="28575">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82" name="Straight Arrow Connector 81"/>
          <p:cNvCxnSpPr>
            <a:cxnSpLocks noChangeShapeType="1"/>
          </p:cNvCxnSpPr>
          <p:nvPr/>
        </p:nvCxnSpPr>
        <p:spPr bwMode="auto">
          <a:xfrm rot="16200000" flipV="1">
            <a:off x="5148263" y="2659063"/>
            <a:ext cx="406400" cy="3048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12"/>
          </p:nvPr>
        </p:nvSpPr>
        <p:spPr/>
        <p:txBody>
          <a:bodyPr/>
          <a:lstStyle/>
          <a:p>
            <a:fld id="{2858E68F-B664-4D35-9E52-AE10185477E6}" type="slidenum">
              <a:rPr lang="en-US" altLang="en-US" smtClean="0"/>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0"/>
            <a:ext cx="9982200" cy="914400"/>
          </a:xfrm>
        </p:spPr>
        <p:txBody>
          <a:bodyPr/>
          <a:lstStyle/>
          <a:p>
            <a:r>
              <a:rPr lang="en-US" altLang="en-US" sz="3400" smtClean="0"/>
              <a:t>Calculating Electron Current</a:t>
            </a:r>
          </a:p>
        </p:txBody>
      </p:sp>
      <p:cxnSp>
        <p:nvCxnSpPr>
          <p:cNvPr id="4" name="Straight Connector 6"/>
          <p:cNvCxnSpPr>
            <a:cxnSpLocks noChangeShapeType="1"/>
          </p:cNvCxnSpPr>
          <p:nvPr/>
        </p:nvCxnSpPr>
        <p:spPr bwMode="auto">
          <a:xfrm>
            <a:off x="0" y="989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379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7675"/>
            <a:ext cx="3048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81000" y="1562100"/>
            <a:ext cx="38687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i="1">
                <a:solidFill>
                  <a:srgbClr val="0033CC"/>
                </a:solidFill>
                <a:latin typeface="+mj-lt"/>
                <a:ea typeface="+mn-ea"/>
              </a:rPr>
              <a:t>Find electron current in terms of:</a:t>
            </a:r>
          </a:p>
        </p:txBody>
      </p:sp>
      <p:pic>
        <p:nvPicPr>
          <p:cNvPr id="33797" name="Picture 1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51200"/>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9063" y="4076700"/>
            <a:ext cx="77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4495800" y="2324100"/>
            <a:ext cx="340518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Density of Electrons in the Wire</a:t>
            </a:r>
          </a:p>
        </p:txBody>
      </p:sp>
      <p:sp>
        <p:nvSpPr>
          <p:cNvPr id="20" name="TextBox 19"/>
          <p:cNvSpPr txBox="1"/>
          <p:nvPr/>
        </p:nvSpPr>
        <p:spPr>
          <a:xfrm>
            <a:off x="4495800" y="3232150"/>
            <a:ext cx="3521075"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Cross Sectional Area of the Wire</a:t>
            </a:r>
          </a:p>
        </p:txBody>
      </p:sp>
      <p:sp>
        <p:nvSpPr>
          <p:cNvPr id="22" name="TextBox 21"/>
          <p:cNvSpPr txBox="1"/>
          <p:nvPr/>
        </p:nvSpPr>
        <p:spPr>
          <a:xfrm>
            <a:off x="4495800" y="4164013"/>
            <a:ext cx="4337050"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Average Velocity of Electrons in the Wire</a:t>
            </a:r>
          </a:p>
        </p:txBody>
      </p:sp>
      <p:pic>
        <p:nvPicPr>
          <p:cNvPr id="33802" name="Picture 2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2400300"/>
            <a:ext cx="1384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858E68F-B664-4D35-9E52-AE10185477E6}"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152400"/>
            <a:ext cx="9982200" cy="914400"/>
          </a:xfrm>
        </p:spPr>
        <p:txBody>
          <a:bodyPr/>
          <a:lstStyle/>
          <a:p>
            <a:r>
              <a:rPr lang="en-US" altLang="en-US" sz="3400" smtClean="0"/>
              <a:t>Calculating Electron Current</a:t>
            </a:r>
          </a:p>
        </p:txBody>
      </p:sp>
      <p:cxnSp>
        <p:nvCxnSpPr>
          <p:cNvPr id="4" name="Straight Connector 6"/>
          <p:cNvCxnSpPr>
            <a:cxnSpLocks noChangeShapeType="1"/>
          </p:cNvCxnSpPr>
          <p:nvPr/>
        </p:nvCxnSpPr>
        <p:spPr bwMode="auto">
          <a:xfrm>
            <a:off x="0" y="13335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481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7675"/>
            <a:ext cx="3048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6" descr="latex-image-1.pdf"/>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2971800" y="723900"/>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7700"/>
            <a:ext cx="77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886200" y="615950"/>
            <a:ext cx="1441450" cy="5222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Cross Sectional </a:t>
            </a:r>
          </a:p>
          <a:p>
            <a:pPr indent="228600">
              <a:defRPr/>
            </a:pPr>
            <a:r>
              <a:rPr lang="en-US" sz="1400">
                <a:solidFill>
                  <a:srgbClr val="0033CC"/>
                </a:solidFill>
                <a:latin typeface="+mj-lt"/>
                <a:ea typeface="+mn-ea"/>
              </a:rPr>
              <a:t>Area of Wire</a:t>
            </a:r>
          </a:p>
        </p:txBody>
      </p:sp>
      <p:sp>
        <p:nvSpPr>
          <p:cNvPr id="22" name="TextBox 21"/>
          <p:cNvSpPr txBox="1"/>
          <p:nvPr/>
        </p:nvSpPr>
        <p:spPr>
          <a:xfrm>
            <a:off x="6705600" y="620713"/>
            <a:ext cx="153193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Average Velocity</a:t>
            </a:r>
          </a:p>
          <a:p>
            <a:pPr indent="228600">
              <a:defRPr/>
            </a:pPr>
            <a:r>
              <a:rPr lang="en-US" sz="1400">
                <a:solidFill>
                  <a:srgbClr val="0033CC"/>
                </a:solidFill>
                <a:latin typeface="+mj-lt"/>
                <a:ea typeface="+mn-ea"/>
              </a:rPr>
              <a:t>of Electrons</a:t>
            </a:r>
          </a:p>
        </p:txBody>
      </p:sp>
      <p:sp>
        <p:nvSpPr>
          <p:cNvPr id="13" name="Can 12"/>
          <p:cNvSpPr>
            <a:spLocks noChangeArrowheads="1"/>
          </p:cNvSpPr>
          <p:nvPr/>
        </p:nvSpPr>
        <p:spPr bwMode="auto">
          <a:xfrm rot="5400000">
            <a:off x="838200" y="990600"/>
            <a:ext cx="1219200" cy="2590800"/>
          </a:xfrm>
          <a:prstGeom prst="can">
            <a:avLst>
              <a:gd name="adj" fmla="val 24998"/>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5" name="TextBox 14"/>
          <p:cNvSpPr txBox="1"/>
          <p:nvPr/>
        </p:nvSpPr>
        <p:spPr>
          <a:xfrm>
            <a:off x="1100138" y="2913063"/>
            <a:ext cx="3048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a:t>
            </a:r>
          </a:p>
        </p:txBody>
      </p:sp>
      <p:sp>
        <p:nvSpPr>
          <p:cNvPr id="16" name="TextBox 15"/>
          <p:cNvSpPr txBox="1"/>
          <p:nvPr/>
        </p:nvSpPr>
        <p:spPr>
          <a:xfrm>
            <a:off x="2184400" y="2065338"/>
            <a:ext cx="3508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A</a:t>
            </a:r>
          </a:p>
        </p:txBody>
      </p:sp>
      <p:sp>
        <p:nvSpPr>
          <p:cNvPr id="21" name="TextBox 20"/>
          <p:cNvSpPr txBox="1"/>
          <p:nvPr/>
        </p:nvSpPr>
        <p:spPr>
          <a:xfrm>
            <a:off x="3048000" y="1600200"/>
            <a:ext cx="391795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1.  </a:t>
            </a:r>
            <a:r>
              <a:rPr lang="en-US" sz="1800" u="sng">
                <a:solidFill>
                  <a:srgbClr val="CC0000"/>
                </a:solidFill>
                <a:latin typeface="+mj-lt"/>
                <a:ea typeface="+mn-ea"/>
              </a:rPr>
              <a:t>How many Electrons are in here?</a:t>
            </a:r>
          </a:p>
        </p:txBody>
      </p:sp>
      <p:pic>
        <p:nvPicPr>
          <p:cNvPr id="34828" name="Picture 25" descr="latex-image-1.pdf"/>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381000" y="609600"/>
            <a:ext cx="1384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a:spLocks noChangeArrowheads="1"/>
          </p:cNvSpPr>
          <p:nvPr/>
        </p:nvSpPr>
        <p:spPr bwMode="auto">
          <a:xfrm>
            <a:off x="7162800" y="2133600"/>
            <a:ext cx="113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grpSp>
        <p:nvGrpSpPr>
          <p:cNvPr id="2" name="Group 44"/>
          <p:cNvGrpSpPr>
            <a:grpSpLocks/>
          </p:cNvGrpSpPr>
          <p:nvPr/>
        </p:nvGrpSpPr>
        <p:grpSpPr bwMode="auto">
          <a:xfrm>
            <a:off x="3032125" y="3363913"/>
            <a:ext cx="4932363" cy="646112"/>
            <a:chOff x="3031953" y="3364468"/>
            <a:chExt cx="4932398" cy="646331"/>
          </a:xfrm>
        </p:grpSpPr>
        <p:sp>
          <p:nvSpPr>
            <p:cNvPr id="30" name="TextBox 29"/>
            <p:cNvSpPr txBox="1"/>
            <p:nvPr/>
          </p:nvSpPr>
          <p:spPr>
            <a:xfrm>
              <a:off x="3031953" y="3364468"/>
              <a:ext cx="4932398"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2.  Electrons are moving at velocity     . </a:t>
              </a:r>
            </a:p>
            <a:p>
              <a:pPr indent="228600">
                <a:defRPr/>
              </a:pPr>
              <a:r>
                <a:rPr lang="en-US" sz="1800">
                  <a:solidFill>
                    <a:srgbClr val="CC0000"/>
                  </a:solidFill>
                  <a:latin typeface="+mj-lt"/>
                  <a:ea typeface="+mn-ea"/>
                </a:rPr>
                <a:t>     </a:t>
              </a:r>
              <a:r>
                <a:rPr lang="en-US" sz="1800" u="sng">
                  <a:solidFill>
                    <a:srgbClr val="CC0000"/>
                  </a:solidFill>
                  <a:latin typeface="+mj-lt"/>
                  <a:ea typeface="+mn-ea"/>
                </a:rPr>
                <a:t>How long does this take to pass through L?</a:t>
              </a:r>
            </a:p>
          </p:txBody>
        </p:sp>
        <p:pic>
          <p:nvPicPr>
            <p:cNvPr id="34845" name="Picture 31" descr="latex-image-1.pdf"/>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7061199" y="3445933"/>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6"/>
          <p:cNvGrpSpPr>
            <a:grpSpLocks/>
          </p:cNvGrpSpPr>
          <p:nvPr/>
        </p:nvGrpSpPr>
        <p:grpSpPr bwMode="auto">
          <a:xfrm>
            <a:off x="4038600" y="4191000"/>
            <a:ext cx="3619500" cy="1206500"/>
            <a:chOff x="4038600" y="4191000"/>
            <a:chExt cx="3619500" cy="1206500"/>
          </a:xfrm>
        </p:grpSpPr>
        <p:pic>
          <p:nvPicPr>
            <p:cNvPr id="34842" name="Picture 3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191000"/>
              <a:ext cx="1130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3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572000"/>
              <a:ext cx="3543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0"/>
          <p:cNvGrpSpPr>
            <a:grpSpLocks/>
          </p:cNvGrpSpPr>
          <p:nvPr/>
        </p:nvGrpSpPr>
        <p:grpSpPr bwMode="auto">
          <a:xfrm>
            <a:off x="3903663" y="2684463"/>
            <a:ext cx="1447800" cy="457200"/>
            <a:chOff x="3903131" y="2683934"/>
            <a:chExt cx="1447800" cy="457200"/>
          </a:xfrm>
        </p:grpSpPr>
        <p:sp>
          <p:nvSpPr>
            <p:cNvPr id="29" name="Rectangle 28"/>
            <p:cNvSpPr>
              <a:spLocks noChangeArrowheads="1"/>
            </p:cNvSpPr>
            <p:nvPr/>
          </p:nvSpPr>
          <p:spPr bwMode="auto">
            <a:xfrm>
              <a:off x="3903131" y="2683934"/>
              <a:ext cx="1447800" cy="4572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34841" name="Picture 3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806700"/>
              <a:ext cx="1295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3"/>
          <p:cNvGrpSpPr>
            <a:grpSpLocks/>
          </p:cNvGrpSpPr>
          <p:nvPr/>
        </p:nvGrpSpPr>
        <p:grpSpPr bwMode="auto">
          <a:xfrm>
            <a:off x="3962400" y="2089150"/>
            <a:ext cx="3275013" cy="495300"/>
            <a:chOff x="3962400" y="2089680"/>
            <a:chExt cx="3275013" cy="495300"/>
          </a:xfrm>
        </p:grpSpPr>
        <p:pic>
          <p:nvPicPr>
            <p:cNvPr id="34837" name="Picture 2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52521" y="2089680"/>
              <a:ext cx="1130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6"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6713" y="2184929"/>
              <a:ext cx="520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3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209800"/>
              <a:ext cx="1104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7"/>
          <p:cNvGrpSpPr>
            <a:grpSpLocks/>
          </p:cNvGrpSpPr>
          <p:nvPr/>
        </p:nvGrpSpPr>
        <p:grpSpPr bwMode="auto">
          <a:xfrm>
            <a:off x="4513263" y="4579938"/>
            <a:ext cx="4157662" cy="787400"/>
            <a:chOff x="4512732" y="4580467"/>
            <a:chExt cx="4158842" cy="787400"/>
          </a:xfrm>
        </p:grpSpPr>
        <p:sp>
          <p:nvSpPr>
            <p:cNvPr id="40" name="Rectangle 39"/>
            <p:cNvSpPr>
              <a:spLocks noChangeArrowheads="1"/>
            </p:cNvSpPr>
            <p:nvPr/>
          </p:nvSpPr>
          <p:spPr bwMode="auto">
            <a:xfrm>
              <a:off x="4512732" y="4580467"/>
              <a:ext cx="1202078" cy="7874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34836" name="TextBox 41"/>
            <p:cNvSpPr txBox="1">
              <a:spLocks noChangeArrowheads="1"/>
            </p:cNvSpPr>
            <p:nvPr/>
          </p:nvSpPr>
          <p:spPr bwMode="auto">
            <a:xfrm>
              <a:off x="7534601" y="4801129"/>
              <a:ext cx="113697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grpSp>
      <p:sp>
        <p:nvSpPr>
          <p:cNvPr id="9" name="Slide Number Placeholder 8"/>
          <p:cNvSpPr>
            <a:spLocks noGrp="1"/>
          </p:cNvSpPr>
          <p:nvPr>
            <p:ph type="sldNum" sz="quarter" idx="12"/>
          </p:nvPr>
        </p:nvSpPr>
        <p:spPr/>
        <p:txBody>
          <a:bodyPr/>
          <a:lstStyle/>
          <a:p>
            <a:fld id="{2858E68F-B664-4D35-9E52-AE10185477E6}" type="slidenum">
              <a:rPr lang="en-US" altLang="en-US" smtClean="0"/>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81000" y="-152400"/>
            <a:ext cx="9982200" cy="914400"/>
          </a:xfrm>
        </p:spPr>
        <p:txBody>
          <a:bodyPr/>
          <a:lstStyle/>
          <a:p>
            <a:r>
              <a:rPr lang="en-US" altLang="en-US" sz="3400" smtClean="0"/>
              <a:t>Calculating Electron Current</a:t>
            </a:r>
          </a:p>
        </p:txBody>
      </p:sp>
      <p:cxnSp>
        <p:nvCxnSpPr>
          <p:cNvPr id="4" name="Straight Connector 6"/>
          <p:cNvCxnSpPr>
            <a:cxnSpLocks noChangeShapeType="1"/>
          </p:cNvCxnSpPr>
          <p:nvPr/>
        </p:nvCxnSpPr>
        <p:spPr bwMode="auto">
          <a:xfrm>
            <a:off x="0" y="13335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584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27675"/>
            <a:ext cx="3048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n 12"/>
          <p:cNvSpPr>
            <a:spLocks noChangeArrowheads="1"/>
          </p:cNvSpPr>
          <p:nvPr/>
        </p:nvSpPr>
        <p:spPr bwMode="auto">
          <a:xfrm rot="5400000">
            <a:off x="838200" y="990600"/>
            <a:ext cx="1219200" cy="2590800"/>
          </a:xfrm>
          <a:prstGeom prst="can">
            <a:avLst>
              <a:gd name="adj" fmla="val 24998"/>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5" name="TextBox 14"/>
          <p:cNvSpPr txBox="1"/>
          <p:nvPr/>
        </p:nvSpPr>
        <p:spPr>
          <a:xfrm>
            <a:off x="1100138" y="2913063"/>
            <a:ext cx="3048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L</a:t>
            </a:r>
          </a:p>
        </p:txBody>
      </p:sp>
      <p:sp>
        <p:nvSpPr>
          <p:cNvPr id="16" name="TextBox 15"/>
          <p:cNvSpPr txBox="1"/>
          <p:nvPr/>
        </p:nvSpPr>
        <p:spPr>
          <a:xfrm>
            <a:off x="2184400" y="2065338"/>
            <a:ext cx="350838"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A</a:t>
            </a:r>
          </a:p>
        </p:txBody>
      </p:sp>
      <p:pic>
        <p:nvPicPr>
          <p:cNvPr id="35847" name="Picture 3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838200"/>
            <a:ext cx="11350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3048000" y="1676400"/>
            <a:ext cx="481647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3.  </a:t>
            </a:r>
            <a:r>
              <a:rPr lang="en-US" sz="1800" u="sng">
                <a:solidFill>
                  <a:srgbClr val="CC0000"/>
                </a:solidFill>
                <a:latin typeface="+mj-lt"/>
                <a:ea typeface="+mn-ea"/>
              </a:rPr>
              <a:t>How many Electrons pass by per second?</a:t>
            </a:r>
          </a:p>
        </p:txBody>
      </p:sp>
      <p:pic>
        <p:nvPicPr>
          <p:cNvPr id="35849" name="Picture 5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642938"/>
            <a:ext cx="8826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298700"/>
            <a:ext cx="1917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3"/>
          <p:cNvGrpSpPr>
            <a:grpSpLocks/>
          </p:cNvGrpSpPr>
          <p:nvPr/>
        </p:nvGrpSpPr>
        <p:grpSpPr bwMode="auto">
          <a:xfrm>
            <a:off x="3886200" y="3403600"/>
            <a:ext cx="1968500" cy="787400"/>
            <a:chOff x="3886200" y="3403599"/>
            <a:chExt cx="1968500" cy="787401"/>
          </a:xfrm>
        </p:grpSpPr>
        <p:pic>
          <p:nvPicPr>
            <p:cNvPr id="35866" name="Picture 5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467100"/>
              <a:ext cx="1968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7" name="Group 65"/>
            <p:cNvGrpSpPr>
              <a:grpSpLocks/>
            </p:cNvGrpSpPr>
            <p:nvPr/>
          </p:nvGrpSpPr>
          <p:grpSpPr bwMode="auto">
            <a:xfrm>
              <a:off x="4351866" y="3403599"/>
              <a:ext cx="440267" cy="770467"/>
              <a:chOff x="4351866" y="3403599"/>
              <a:chExt cx="440267" cy="770467"/>
            </a:xfrm>
          </p:grpSpPr>
          <p:cxnSp>
            <p:nvCxnSpPr>
              <p:cNvPr id="64" name="Straight Connector 63"/>
              <p:cNvCxnSpPr>
                <a:cxnSpLocks noChangeShapeType="1"/>
              </p:cNvCxnSpPr>
              <p:nvPr/>
            </p:nvCxnSpPr>
            <p:spPr bwMode="auto">
              <a:xfrm rot="16200000" flipH="1">
                <a:off x="4262438" y="3957638"/>
                <a:ext cx="304800" cy="12700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rot="16200000" flipH="1">
                <a:off x="4576763" y="3492499"/>
                <a:ext cx="304800" cy="12700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5" name="Group 75"/>
          <p:cNvGrpSpPr>
            <a:grpSpLocks/>
          </p:cNvGrpSpPr>
          <p:nvPr/>
        </p:nvGrpSpPr>
        <p:grpSpPr bwMode="auto">
          <a:xfrm>
            <a:off x="3865563" y="4505325"/>
            <a:ext cx="4781550" cy="752475"/>
            <a:chOff x="3865563" y="4505853"/>
            <a:chExt cx="4780994" cy="751947"/>
          </a:xfrm>
        </p:grpSpPr>
        <p:sp>
          <p:nvSpPr>
            <p:cNvPr id="35858" name="TextBox 41"/>
            <p:cNvSpPr txBox="1">
              <a:spLocks noChangeArrowheads="1"/>
            </p:cNvSpPr>
            <p:nvPr/>
          </p:nvSpPr>
          <p:spPr bwMode="auto">
            <a:xfrm>
              <a:off x="7510039" y="4735879"/>
              <a:ext cx="1136518" cy="3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CC0000"/>
                  </a:solidFill>
                  <a:latin typeface="Zapf Dingbats" pitchFamily="-84" charset="2"/>
                </a:rPr>
                <a:t>✔ </a:t>
              </a:r>
              <a:r>
                <a:rPr lang="en-US" altLang="en-US" sz="1800">
                  <a:solidFill>
                    <a:srgbClr val="CC0000"/>
                  </a:solidFill>
                  <a:latin typeface="Arial" pitchFamily="34" charset="0"/>
                </a:rPr>
                <a:t>UNITS</a:t>
              </a:r>
            </a:p>
          </p:txBody>
        </p:sp>
        <p:grpSp>
          <p:nvGrpSpPr>
            <p:cNvPr id="35859" name="Group 74"/>
            <p:cNvGrpSpPr>
              <a:grpSpLocks/>
            </p:cNvGrpSpPr>
            <p:nvPr/>
          </p:nvGrpSpPr>
          <p:grpSpPr bwMode="auto">
            <a:xfrm>
              <a:off x="3865563" y="4505853"/>
              <a:ext cx="3424237" cy="751947"/>
              <a:chOff x="3865563" y="4505853"/>
              <a:chExt cx="3424237" cy="751947"/>
            </a:xfrm>
          </p:grpSpPr>
          <p:pic>
            <p:nvPicPr>
              <p:cNvPr id="35860" name="Picture 5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5563" y="4505853"/>
                <a:ext cx="2413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58"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508500"/>
                <a:ext cx="889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2" name="Group 72"/>
              <p:cNvGrpSpPr>
                <a:grpSpLocks/>
              </p:cNvGrpSpPr>
              <p:nvPr/>
            </p:nvGrpSpPr>
            <p:grpSpPr bwMode="auto">
              <a:xfrm>
                <a:off x="4411134" y="4563531"/>
                <a:ext cx="1735666" cy="685801"/>
                <a:chOff x="4411134" y="4563531"/>
                <a:chExt cx="1735666" cy="685801"/>
              </a:xfrm>
            </p:grpSpPr>
            <p:cxnSp>
              <p:nvCxnSpPr>
                <p:cNvPr id="68" name="Straight Connector 67"/>
                <p:cNvCxnSpPr>
                  <a:cxnSpLocks noChangeShapeType="1"/>
                </p:cNvCxnSpPr>
                <p:nvPr/>
              </p:nvCxnSpPr>
              <p:spPr bwMode="auto">
                <a:xfrm rot="16200000" flipH="1">
                  <a:off x="4386292" y="4970589"/>
                  <a:ext cx="304586" cy="25397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rot="16200000" flipH="1">
                  <a:off x="5172807" y="4715974"/>
                  <a:ext cx="306173" cy="25397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rot="16200000" flipH="1">
                  <a:off x="5867257" y="4588270"/>
                  <a:ext cx="304586" cy="253970"/>
                </a:xfrm>
                <a:prstGeom prst="line">
                  <a:avLst/>
                </a:prstGeom>
                <a:noFill/>
                <a:ln w="25400">
                  <a:solidFill>
                    <a:srgbClr val="CC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grpSp>
        <p:nvGrpSpPr>
          <p:cNvPr id="8" name="Group 77"/>
          <p:cNvGrpSpPr>
            <a:grpSpLocks/>
          </p:cNvGrpSpPr>
          <p:nvPr/>
        </p:nvGrpSpPr>
        <p:grpSpPr bwMode="auto">
          <a:xfrm>
            <a:off x="4648200" y="5799138"/>
            <a:ext cx="2940050" cy="646112"/>
            <a:chOff x="4648200" y="5799667"/>
            <a:chExt cx="2940221" cy="646331"/>
          </a:xfrm>
        </p:grpSpPr>
        <p:grpSp>
          <p:nvGrpSpPr>
            <p:cNvPr id="35854" name="Group 60"/>
            <p:cNvGrpSpPr>
              <a:grpSpLocks/>
            </p:cNvGrpSpPr>
            <p:nvPr/>
          </p:nvGrpSpPr>
          <p:grpSpPr bwMode="auto">
            <a:xfrm>
              <a:off x="4648200" y="5867400"/>
              <a:ext cx="1447800" cy="457200"/>
              <a:chOff x="4224866" y="5858933"/>
              <a:chExt cx="1447800" cy="457200"/>
            </a:xfrm>
          </p:grpSpPr>
          <p:sp>
            <p:nvSpPr>
              <p:cNvPr id="44" name="Rectangle 43"/>
              <p:cNvSpPr>
                <a:spLocks noChangeArrowheads="1"/>
              </p:cNvSpPr>
              <p:nvPr/>
            </p:nvSpPr>
            <p:spPr bwMode="auto">
              <a:xfrm>
                <a:off x="4224866" y="5859485"/>
                <a:ext cx="1447884" cy="457355"/>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35857" name="Picture 5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36002" y="5958417"/>
                <a:ext cx="1066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TextBox 76"/>
            <p:cNvSpPr txBox="1"/>
            <p:nvPr/>
          </p:nvSpPr>
          <p:spPr>
            <a:xfrm>
              <a:off x="6146887" y="5799667"/>
              <a:ext cx="1441534" cy="64633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ELECTRON</a:t>
              </a:r>
            </a:p>
            <a:p>
              <a:pPr indent="228600">
                <a:defRPr/>
              </a:pPr>
              <a:r>
                <a:rPr lang="en-US" sz="1800">
                  <a:solidFill>
                    <a:srgbClr val="CC0000"/>
                  </a:solidFill>
                  <a:latin typeface="+mj-lt"/>
                  <a:ea typeface="+mn-ea"/>
                </a:rPr>
                <a:t>CURRENT</a:t>
              </a:r>
            </a:p>
          </p:txBody>
        </p:sp>
      </p:grpSp>
      <p:sp>
        <p:nvSpPr>
          <p:cNvPr id="6" name="Slide Number Placeholder 5"/>
          <p:cNvSpPr>
            <a:spLocks noGrp="1"/>
          </p:cNvSpPr>
          <p:nvPr>
            <p:ph type="sldNum" sz="quarter" idx="12"/>
          </p:nvPr>
        </p:nvSpPr>
        <p:spPr/>
        <p:txBody>
          <a:bodyPr/>
          <a:lstStyle/>
          <a:p>
            <a:fld id="{2858E68F-B664-4D35-9E52-AE10185477E6}" type="slidenum">
              <a:rPr lang="en-US" altLang="en-US" smtClean="0"/>
              <a:pPr/>
              <a:t>33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609600" y="1524000"/>
            <a:ext cx="763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 typical electron current in a circuit is 10</a:t>
            </a:r>
            <a:r>
              <a:rPr lang="en-US" altLang="en-US" baseline="30000">
                <a:solidFill>
                  <a:schemeClr val="accent2"/>
                </a:solidFill>
              </a:rPr>
              <a:t>18</a:t>
            </a:r>
            <a:r>
              <a:rPr lang="en-US" altLang="en-US">
                <a:solidFill>
                  <a:schemeClr val="accent2"/>
                </a:solidFill>
              </a:rPr>
              <a:t> electrons/s.</a:t>
            </a:r>
          </a:p>
          <a:p>
            <a:pPr eaLnBrk="1" hangingPunct="1"/>
            <a:r>
              <a:rPr lang="en-US" altLang="en-US">
                <a:solidFill>
                  <a:schemeClr val="accent2"/>
                </a:solidFill>
              </a:rPr>
              <a:t>What is the conventional current?</a:t>
            </a:r>
            <a:endParaRPr lang="en-US" altLang="en-US"/>
          </a:p>
        </p:txBody>
      </p:sp>
      <p:graphicFrame>
        <p:nvGraphicFramePr>
          <p:cNvPr id="924675" name="Object 2"/>
          <p:cNvGraphicFramePr>
            <a:graphicFrameLocks noChangeAspect="1"/>
          </p:cNvGraphicFramePr>
          <p:nvPr>
            <p:extLst>
              <p:ext uri="{D42A27DB-BD31-4B8C-83A1-F6EECF244321}">
                <p14:modId xmlns:p14="http://schemas.microsoft.com/office/powerpoint/2010/main" val="3561598391"/>
              </p:ext>
            </p:extLst>
          </p:nvPr>
        </p:nvGraphicFramePr>
        <p:xfrm>
          <a:off x="1447800" y="5257800"/>
          <a:ext cx="5343525" cy="539750"/>
        </p:xfrm>
        <a:graphic>
          <a:graphicData uri="http://schemas.openxmlformats.org/presentationml/2006/ole">
            <mc:AlternateContent xmlns:mc="http://schemas.openxmlformats.org/markup-compatibility/2006">
              <mc:Choice xmlns:v="urn:schemas-microsoft-com:vml" Requires="v">
                <p:oleObj spid="_x0000_s53304" name="Equation" r:id="rId4" imgW="2654300" imgH="266700" progId="Equation.DSMT4">
                  <p:embed/>
                </p:oleObj>
              </mc:Choice>
              <mc:Fallback>
                <p:oleObj name="Equation" r:id="rId4" imgW="26543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257800"/>
                        <a:ext cx="5343525" cy="539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611" name="Rectangle 4"/>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2" name="TextBox 1"/>
          <p:cNvSpPr txBox="1"/>
          <p:nvPr/>
        </p:nvSpPr>
        <p:spPr>
          <a:xfrm>
            <a:off x="1066800" y="2743200"/>
            <a:ext cx="6553200" cy="1477328"/>
          </a:xfrm>
          <a:prstGeom prst="rect">
            <a:avLst/>
          </a:prstGeom>
          <a:noFill/>
          <a:ln w="28575" cap="flat" cmpd="sng" algn="ctr">
            <a:noFill/>
            <a:prstDash val="solid"/>
            <a:round/>
            <a:headEnd type="none" w="med" len="med"/>
            <a:tailEnd type="none" w="med" len="med"/>
          </a:ln>
        </p:spPr>
        <p:txBody>
          <a:bodyPr wrap="square" rtlCol="0">
            <a:spAutoFit/>
          </a:bodyPr>
          <a:lstStyle/>
          <a:p>
            <a:pPr marL="342900" indent="-342900">
              <a:buAutoNum type="alphaUcPeriod"/>
            </a:pPr>
            <a:r>
              <a:rPr lang="en-US" sz="1800" dirty="0" smtClean="0">
                <a:latin typeface="+mj-lt"/>
              </a:rPr>
              <a:t>1.6 A </a:t>
            </a:r>
          </a:p>
          <a:p>
            <a:pPr marL="342900" indent="-342900">
              <a:buAutoNum type="alphaUcPeriod"/>
            </a:pPr>
            <a:r>
              <a:rPr lang="en-US" sz="1800" dirty="0" smtClean="0">
                <a:latin typeface="+mj-lt"/>
              </a:rPr>
              <a:t>16A</a:t>
            </a:r>
          </a:p>
          <a:p>
            <a:pPr marL="342900" indent="-342900">
              <a:buAutoNum type="alphaUcPeriod"/>
            </a:pPr>
            <a:r>
              <a:rPr lang="en-US" sz="1800" dirty="0" smtClean="0">
                <a:latin typeface="+mj-lt"/>
              </a:rPr>
              <a:t>32A</a:t>
            </a:r>
          </a:p>
          <a:p>
            <a:pPr marL="342900" indent="-342900">
              <a:buAutoNum type="alphaUcPeriod"/>
            </a:pPr>
            <a:r>
              <a:rPr lang="en-US" sz="1800" dirty="0" smtClean="0">
                <a:latin typeface="+mj-lt"/>
              </a:rPr>
              <a:t>0.16A</a:t>
            </a:r>
          </a:p>
          <a:p>
            <a:pPr marL="342900" indent="-342900">
              <a:buAutoNum type="alphaUcPeriod"/>
            </a:pPr>
            <a:r>
              <a:rPr lang="en-US" sz="1800" dirty="0" smtClean="0">
                <a:latin typeface="+mj-lt"/>
              </a:rPr>
              <a:t>Unknown </a:t>
            </a:r>
            <a:endParaRPr lang="en-US" sz="1800" dirty="0">
              <a:latin typeface="+mj-lt"/>
            </a:endParaRPr>
          </a:p>
        </p:txBody>
      </p:sp>
      <p:sp>
        <p:nvSpPr>
          <p:cNvPr id="5" name="Rectangle 4"/>
          <p:cNvSpPr/>
          <p:nvPr/>
        </p:nvSpPr>
        <p:spPr bwMode="auto">
          <a:xfrm>
            <a:off x="-76200" y="12954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34</a:t>
            </a:fld>
            <a:endParaRPr lang="en-US" altLang="en-US"/>
          </a:p>
        </p:txBody>
      </p:sp>
    </p:spTree>
    <p:extLst>
      <p:ext uri="{BB962C8B-B14F-4D97-AF65-F5344CB8AC3E}">
        <p14:creationId xmlns:p14="http://schemas.microsoft.com/office/powerpoint/2010/main" val="3468471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4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2540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468938" y="1922463"/>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19" name="Oval 18"/>
          <p:cNvSpPr>
            <a:spLocks noChangeAspect="1"/>
          </p:cNvSpPr>
          <p:nvPr/>
        </p:nvSpPr>
        <p:spPr bwMode="auto">
          <a:xfrm>
            <a:off x="838200" y="2176463"/>
            <a:ext cx="109538" cy="109537"/>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957263" y="2235200"/>
            <a:ext cx="762000" cy="1588"/>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38919" name="Picture 29"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2284413"/>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3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9150" y="2413000"/>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n 31"/>
          <p:cNvSpPr>
            <a:spLocks noChangeArrowheads="1"/>
          </p:cNvSpPr>
          <p:nvPr/>
        </p:nvSpPr>
        <p:spPr bwMode="auto">
          <a:xfrm rot="5400000">
            <a:off x="1028700" y="4000500"/>
            <a:ext cx="533400" cy="914400"/>
          </a:xfrm>
          <a:prstGeom prst="can">
            <a:avLst>
              <a:gd name="adj" fmla="val 25000"/>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38922" name="Picture 36"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3434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3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029200"/>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914400" y="4868863"/>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3400" y="6078538"/>
            <a:ext cx="139223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 length of this </a:t>
            </a:r>
          </a:p>
          <a:p>
            <a:pPr indent="228600">
              <a:defRPr/>
            </a:pPr>
            <a:r>
              <a:rPr lang="en-US" sz="1400">
                <a:solidFill>
                  <a:srgbClr val="0033CC"/>
                </a:solidFill>
                <a:latin typeface="+mj-lt"/>
                <a:ea typeface="+mn-ea"/>
              </a:rPr>
              <a:t>   chunk of wire</a:t>
            </a:r>
          </a:p>
        </p:txBody>
      </p:sp>
      <p:sp>
        <p:nvSpPr>
          <p:cNvPr id="41" name="TextBox 40"/>
          <p:cNvSpPr txBox="1"/>
          <p:nvPr/>
        </p:nvSpPr>
        <p:spPr>
          <a:xfrm>
            <a:off x="5562600" y="3995738"/>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current in a wire</a:t>
            </a:r>
          </a:p>
        </p:txBody>
      </p:sp>
      <p:pic>
        <p:nvPicPr>
          <p:cNvPr id="38927" name="Picture 4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663" y="6078538"/>
            <a:ext cx="33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5"/>
          <p:cNvGrpSpPr>
            <a:grpSpLocks/>
          </p:cNvGrpSpPr>
          <p:nvPr/>
        </p:nvGrpSpPr>
        <p:grpSpPr bwMode="auto">
          <a:xfrm>
            <a:off x="4267200" y="1836738"/>
            <a:ext cx="4038600" cy="2684462"/>
            <a:chOff x="4267201" y="1837266"/>
            <a:chExt cx="4038599" cy="2683932"/>
          </a:xfrm>
        </p:grpSpPr>
        <p:sp>
          <p:nvSpPr>
            <p:cNvPr id="47" name="Oval 46"/>
            <p:cNvSpPr/>
            <p:nvPr/>
          </p:nvSpPr>
          <p:spPr>
            <a:xfrm>
              <a:off x="4386264" y="1837266"/>
              <a:ext cx="533400" cy="457110"/>
            </a:xfrm>
            <a:prstGeom prst="ellipse">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8" name="Oval 47"/>
            <p:cNvSpPr/>
            <p:nvPr/>
          </p:nvSpPr>
          <p:spPr>
            <a:xfrm>
              <a:off x="4267201" y="4038693"/>
              <a:ext cx="744538" cy="482505"/>
            </a:xfrm>
            <a:prstGeom prst="ellipse">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9" name="TextBox 48"/>
            <p:cNvSpPr txBox="1"/>
            <p:nvPr/>
          </p:nvSpPr>
          <p:spPr>
            <a:xfrm>
              <a:off x="5334001" y="2997499"/>
              <a:ext cx="2971799" cy="645985"/>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1800">
                  <a:solidFill>
                    <a:srgbClr val="0033CC"/>
                  </a:solidFill>
                  <a:latin typeface="+mj-lt"/>
                  <a:ea typeface="+mn-ea"/>
                </a:rPr>
                <a:t>We need to understand</a:t>
              </a:r>
            </a:p>
            <a:p>
              <a:pPr indent="228600">
                <a:defRPr/>
              </a:pPr>
              <a:r>
                <a:rPr lang="en-US" sz="1800">
                  <a:solidFill>
                    <a:srgbClr val="0033CC"/>
                  </a:solidFill>
                  <a:latin typeface="+mj-lt"/>
                  <a:ea typeface="+mn-ea"/>
                </a:rPr>
                <a:t>how these are related</a:t>
              </a:r>
            </a:p>
          </p:txBody>
        </p:sp>
        <p:cxnSp>
          <p:nvCxnSpPr>
            <p:cNvPr id="53" name="Straight Arrow Connector 52"/>
            <p:cNvCxnSpPr>
              <a:cxnSpLocks noChangeShapeType="1"/>
              <a:endCxn id="47" idx="5"/>
            </p:cNvCxnSpPr>
            <p:nvPr/>
          </p:nvCxnSpPr>
          <p:spPr bwMode="auto">
            <a:xfrm rot="16200000" flipV="1">
              <a:off x="4702252" y="2365751"/>
              <a:ext cx="769785" cy="4937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a:endCxn id="48" idx="7"/>
            </p:cNvCxnSpPr>
            <p:nvPr/>
          </p:nvCxnSpPr>
          <p:spPr bwMode="auto">
            <a:xfrm rot="5400000">
              <a:off x="4893514" y="3668043"/>
              <a:ext cx="450761" cy="4302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38929" name="Picture 2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46400" y="1862138"/>
            <a:ext cx="236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4" descr="latex-image-1.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038600"/>
            <a:ext cx="25844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2849FA0-4B1F-44C1-9BA3-672A1EFC02F9}"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8"/>
          <p:cNvSpPr>
            <a:spLocks noGrp="1" noChangeArrowheads="1"/>
          </p:cNvSpPr>
          <p:nvPr>
            <p:ph type="title"/>
          </p:nvPr>
        </p:nvSpPr>
        <p:spPr>
          <a:xfrm>
            <a:off x="-1066800" y="-76200"/>
            <a:ext cx="9144000" cy="914400"/>
          </a:xfrm>
        </p:spPr>
        <p:txBody>
          <a:bodyPr/>
          <a:lstStyle/>
          <a:p>
            <a:pPr eaLnBrk="1" hangingPunct="1"/>
            <a:r>
              <a:rPr lang="en-US" altLang="en-US" smtClean="0"/>
              <a:t>GOAL:  Show </a:t>
            </a:r>
          </a:p>
        </p:txBody>
      </p:sp>
      <p:cxnSp>
        <p:nvCxnSpPr>
          <p:cNvPr id="22" name="Straight Connector 6"/>
          <p:cNvCxnSpPr>
            <a:cxnSpLocks noChangeShapeType="1"/>
          </p:cNvCxnSpPr>
          <p:nvPr/>
        </p:nvCxnSpPr>
        <p:spPr bwMode="auto">
          <a:xfrm>
            <a:off x="25400" y="1065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0964"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61925"/>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3238" y="52388"/>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a:cxnSpLocks noChangeShapeType="1"/>
          </p:cNvCxnSpPr>
          <p:nvPr/>
        </p:nvCxnSpPr>
        <p:spPr bwMode="auto">
          <a:xfrm>
            <a:off x="6053138" y="41275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p:cNvSpPr txBox="1"/>
          <p:nvPr/>
        </p:nvSpPr>
        <p:spPr>
          <a:xfrm>
            <a:off x="4648200" y="609600"/>
            <a:ext cx="16081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(point charge)</a:t>
            </a:r>
          </a:p>
        </p:txBody>
      </p:sp>
      <p:sp>
        <p:nvSpPr>
          <p:cNvPr id="36" name="TextBox 35"/>
          <p:cNvSpPr txBox="1"/>
          <p:nvPr/>
        </p:nvSpPr>
        <p:spPr>
          <a:xfrm>
            <a:off x="6789738" y="601663"/>
            <a:ext cx="7620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(wire)</a:t>
            </a:r>
          </a:p>
        </p:txBody>
      </p:sp>
      <p:sp>
        <p:nvSpPr>
          <p:cNvPr id="19" name="Oval 18"/>
          <p:cNvSpPr>
            <a:spLocks noChangeAspect="1"/>
          </p:cNvSpPr>
          <p:nvPr/>
        </p:nvSpPr>
        <p:spPr bwMode="auto">
          <a:xfrm>
            <a:off x="2420938" y="1524000"/>
            <a:ext cx="109537" cy="109538"/>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2538413" y="1582738"/>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40971" name="Picture 2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163195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3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1760538"/>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76200" y="1371600"/>
            <a:ext cx="195421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(POSITIVE)</a:t>
            </a:r>
          </a:p>
          <a:p>
            <a:pPr indent="228600">
              <a:defRPr/>
            </a:pPr>
            <a:r>
              <a:rPr lang="en-US" sz="1800" b="1">
                <a:solidFill>
                  <a:srgbClr val="CC0000"/>
                </a:solidFill>
                <a:latin typeface="+mj-lt"/>
                <a:ea typeface="+mn-ea"/>
              </a:rPr>
              <a:t>POINT CHARGE</a:t>
            </a:r>
          </a:p>
        </p:txBody>
      </p:sp>
      <p:pic>
        <p:nvPicPr>
          <p:cNvPr id="40974" name="Picture 105"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91063" y="1498600"/>
            <a:ext cx="317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1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498600"/>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3"/>
          <p:cNvGrpSpPr>
            <a:grpSpLocks/>
          </p:cNvGrpSpPr>
          <p:nvPr/>
        </p:nvGrpSpPr>
        <p:grpSpPr bwMode="auto">
          <a:xfrm>
            <a:off x="-76200" y="2514600"/>
            <a:ext cx="8559800" cy="1727200"/>
            <a:chOff x="-76200" y="2514600"/>
            <a:chExt cx="8559800" cy="1727200"/>
          </a:xfrm>
        </p:grpSpPr>
        <p:sp>
          <p:nvSpPr>
            <p:cNvPr id="50" name="Cube 49"/>
            <p:cNvSpPr>
              <a:spLocks noChangeArrowheads="1"/>
            </p:cNvSpPr>
            <p:nvPr/>
          </p:nvSpPr>
          <p:spPr bwMode="auto">
            <a:xfrm>
              <a:off x="2435225" y="3632200"/>
              <a:ext cx="635000" cy="609600"/>
            </a:xfrm>
            <a:prstGeom prst="cube">
              <a:avLst>
                <a:gd name="adj" fmla="val 25000"/>
              </a:avLst>
            </a:prstGeom>
            <a:solidFill>
              <a:srgbClr val="3366FF"/>
            </a:solidFill>
            <a:ln w="9525">
              <a:solidFill>
                <a:srgbClr val="00009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nvGrpSpPr>
            <p:cNvPr id="40979" name="Group 100"/>
            <p:cNvGrpSpPr>
              <a:grpSpLocks/>
            </p:cNvGrpSpPr>
            <p:nvPr/>
          </p:nvGrpSpPr>
          <p:grpSpPr bwMode="auto">
            <a:xfrm>
              <a:off x="2477202" y="2590800"/>
              <a:ext cx="609600" cy="533400"/>
              <a:chOff x="381000" y="2743200"/>
              <a:chExt cx="609600" cy="533400"/>
            </a:xfrm>
          </p:grpSpPr>
          <p:grpSp>
            <p:nvGrpSpPr>
              <p:cNvPr id="40988" name="Group 64"/>
              <p:cNvGrpSpPr>
                <a:grpSpLocks/>
              </p:cNvGrpSpPr>
              <p:nvPr/>
            </p:nvGrpSpPr>
            <p:grpSpPr bwMode="auto">
              <a:xfrm>
                <a:off x="384048" y="3048000"/>
                <a:ext cx="225552" cy="228600"/>
                <a:chOff x="384048" y="3048000"/>
                <a:chExt cx="225552" cy="228600"/>
              </a:xfrm>
            </p:grpSpPr>
            <p:sp>
              <p:nvSpPr>
                <p:cNvPr id="51" name="Oval 50"/>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Oval 55"/>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7" name="Oval 56"/>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8" name="Oval 57"/>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89" name="Group 65"/>
              <p:cNvGrpSpPr>
                <a:grpSpLocks/>
              </p:cNvGrpSpPr>
              <p:nvPr/>
            </p:nvGrpSpPr>
            <p:grpSpPr bwMode="auto">
              <a:xfrm>
                <a:off x="460248" y="2971800"/>
                <a:ext cx="225552" cy="228600"/>
                <a:chOff x="384048" y="3048000"/>
                <a:chExt cx="225552" cy="228600"/>
              </a:xfrm>
            </p:grpSpPr>
            <p:sp>
              <p:nvSpPr>
                <p:cNvPr id="67" name="Oval 66"/>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8" name="Oval 67"/>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9" name="Oval 68"/>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0" name="Oval 69"/>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0" name="Group 70"/>
              <p:cNvGrpSpPr>
                <a:grpSpLocks/>
              </p:cNvGrpSpPr>
              <p:nvPr/>
            </p:nvGrpSpPr>
            <p:grpSpPr bwMode="auto">
              <a:xfrm>
                <a:off x="688848" y="3048000"/>
                <a:ext cx="225552" cy="228600"/>
                <a:chOff x="384048" y="3048000"/>
                <a:chExt cx="225552" cy="228600"/>
              </a:xfrm>
            </p:grpSpPr>
            <p:sp>
              <p:nvSpPr>
                <p:cNvPr id="72" name="Oval 71"/>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3" name="Oval 72"/>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Oval 73"/>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5" name="Oval 74"/>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1" name="Group 75"/>
              <p:cNvGrpSpPr>
                <a:grpSpLocks/>
              </p:cNvGrpSpPr>
              <p:nvPr/>
            </p:nvGrpSpPr>
            <p:grpSpPr bwMode="auto">
              <a:xfrm>
                <a:off x="765048" y="2971800"/>
                <a:ext cx="225552" cy="228600"/>
                <a:chOff x="384048" y="3048000"/>
                <a:chExt cx="225552" cy="228600"/>
              </a:xfrm>
            </p:grpSpPr>
            <p:sp>
              <p:nvSpPr>
                <p:cNvPr id="77" name="Oval 76"/>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8" name="Oval 77"/>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9" name="Oval 78"/>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0" name="Oval 79"/>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2" name="Group 80"/>
              <p:cNvGrpSpPr>
                <a:grpSpLocks/>
              </p:cNvGrpSpPr>
              <p:nvPr/>
            </p:nvGrpSpPr>
            <p:grpSpPr bwMode="auto">
              <a:xfrm>
                <a:off x="381000" y="2743200"/>
                <a:ext cx="225552" cy="228600"/>
                <a:chOff x="384048" y="3048000"/>
                <a:chExt cx="225552" cy="228600"/>
              </a:xfrm>
            </p:grpSpPr>
            <p:sp>
              <p:nvSpPr>
                <p:cNvPr id="82" name="Oval 81"/>
                <p:cNvSpPr>
                  <a:spLocks noChangeAspect="1"/>
                </p:cNvSpPr>
                <p:nvPr/>
              </p:nvSpPr>
              <p:spPr>
                <a:xfrm>
                  <a:off x="383346"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3" name="Oval 82"/>
                <p:cNvSpPr>
                  <a:spLocks noChangeAspect="1"/>
                </p:cNvSpPr>
                <p:nvPr/>
              </p:nvSpPr>
              <p:spPr>
                <a:xfrm>
                  <a:off x="535746" y="32004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4" name="Oval 83"/>
                <p:cNvSpPr>
                  <a:spLocks noChangeAspect="1"/>
                </p:cNvSpPr>
                <p:nvPr/>
              </p:nvSpPr>
              <p:spPr>
                <a:xfrm>
                  <a:off x="383346"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5" name="Oval 84"/>
                <p:cNvSpPr>
                  <a:spLocks noChangeAspect="1"/>
                </p:cNvSpPr>
                <p:nvPr/>
              </p:nvSpPr>
              <p:spPr>
                <a:xfrm>
                  <a:off x="532571" y="30480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3" name="Group 85"/>
              <p:cNvGrpSpPr>
                <a:grpSpLocks/>
              </p:cNvGrpSpPr>
              <p:nvPr/>
            </p:nvGrpSpPr>
            <p:grpSpPr bwMode="auto">
              <a:xfrm>
                <a:off x="685800" y="2743200"/>
                <a:ext cx="225552" cy="228600"/>
                <a:chOff x="384048" y="3048000"/>
                <a:chExt cx="225552" cy="228600"/>
              </a:xfrm>
            </p:grpSpPr>
            <p:sp>
              <p:nvSpPr>
                <p:cNvPr id="87" name="Oval 86"/>
                <p:cNvSpPr>
                  <a:spLocks noChangeAspect="1"/>
                </p:cNvSpPr>
                <p:nvPr/>
              </p:nvSpPr>
              <p:spPr>
                <a:xfrm>
                  <a:off x="383346"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8" name="Oval 87"/>
                <p:cNvSpPr>
                  <a:spLocks noChangeAspect="1"/>
                </p:cNvSpPr>
                <p:nvPr/>
              </p:nvSpPr>
              <p:spPr>
                <a:xfrm>
                  <a:off x="535746" y="32004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9" name="Oval 88"/>
                <p:cNvSpPr>
                  <a:spLocks noChangeAspect="1"/>
                </p:cNvSpPr>
                <p:nvPr/>
              </p:nvSpPr>
              <p:spPr>
                <a:xfrm>
                  <a:off x="383346"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0" name="Oval 89"/>
                <p:cNvSpPr>
                  <a:spLocks noChangeAspect="1"/>
                </p:cNvSpPr>
                <p:nvPr/>
              </p:nvSpPr>
              <p:spPr>
                <a:xfrm>
                  <a:off x="532571" y="3048000"/>
                  <a:ext cx="603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4" name="Group 90"/>
              <p:cNvGrpSpPr>
                <a:grpSpLocks/>
              </p:cNvGrpSpPr>
              <p:nvPr/>
            </p:nvGrpSpPr>
            <p:grpSpPr bwMode="auto">
              <a:xfrm>
                <a:off x="460248" y="2819400"/>
                <a:ext cx="225552" cy="228600"/>
                <a:chOff x="384048" y="3048000"/>
                <a:chExt cx="225552" cy="228600"/>
              </a:xfrm>
            </p:grpSpPr>
            <p:sp>
              <p:nvSpPr>
                <p:cNvPr id="92" name="Oval 91"/>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3" name="Oval 92"/>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4" name="Oval 93"/>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5" name="Oval 94"/>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0995" name="Group 95"/>
              <p:cNvGrpSpPr>
                <a:grpSpLocks/>
              </p:cNvGrpSpPr>
              <p:nvPr/>
            </p:nvGrpSpPr>
            <p:grpSpPr bwMode="auto">
              <a:xfrm>
                <a:off x="765048" y="2819400"/>
                <a:ext cx="225552" cy="228600"/>
                <a:chOff x="384048" y="3048000"/>
                <a:chExt cx="225552" cy="228600"/>
              </a:xfrm>
            </p:grpSpPr>
            <p:sp>
              <p:nvSpPr>
                <p:cNvPr id="97" name="Oval 96"/>
                <p:cNvSpPr>
                  <a:spLocks noChangeAspect="1"/>
                </p:cNvSpPr>
                <p:nvPr/>
              </p:nvSpPr>
              <p:spPr>
                <a:xfrm>
                  <a:off x="3834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8" name="Oval 97"/>
                <p:cNvSpPr>
                  <a:spLocks noChangeAspect="1"/>
                </p:cNvSpPr>
                <p:nvPr/>
              </p:nvSpPr>
              <p:spPr>
                <a:xfrm>
                  <a:off x="535873"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9" name="Oval 98"/>
                <p:cNvSpPr>
                  <a:spLocks noChangeAspect="1"/>
                </p:cNvSpPr>
                <p:nvPr/>
              </p:nvSpPr>
              <p:spPr>
                <a:xfrm>
                  <a:off x="383473"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00" name="Oval 99"/>
                <p:cNvSpPr>
                  <a:spLocks noChangeAspect="1"/>
                </p:cNvSpPr>
                <p:nvPr/>
              </p:nvSpPr>
              <p:spPr>
                <a:xfrm>
                  <a:off x="53269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sp>
          <p:nvSpPr>
            <p:cNvPr id="102" name="Up-Down Arrow 101"/>
            <p:cNvSpPr>
              <a:spLocks noChangeArrowheads="1"/>
            </p:cNvSpPr>
            <p:nvPr/>
          </p:nvSpPr>
          <p:spPr bwMode="auto">
            <a:xfrm>
              <a:off x="2679700" y="3200400"/>
              <a:ext cx="152400" cy="304800"/>
            </a:xfrm>
            <a:prstGeom prst="upDownArrow">
              <a:avLst>
                <a:gd name="adj1" fmla="val 50000"/>
                <a:gd name="adj2" fmla="val 50000"/>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03" name="TextBox 102"/>
            <p:cNvSpPr txBox="1"/>
            <p:nvPr/>
          </p:nvSpPr>
          <p:spPr>
            <a:xfrm>
              <a:off x="-76200" y="2514600"/>
              <a:ext cx="1633538"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MANY POINT </a:t>
              </a:r>
            </a:p>
            <a:p>
              <a:pPr indent="228600">
                <a:defRPr/>
              </a:pPr>
              <a:r>
                <a:rPr lang="en-US" sz="1800" b="1">
                  <a:solidFill>
                    <a:srgbClr val="CC0000"/>
                  </a:solidFill>
                  <a:latin typeface="+mj-lt"/>
                  <a:ea typeface="+mn-ea"/>
                </a:rPr>
                <a:t>CHARGES</a:t>
              </a:r>
            </a:p>
          </p:txBody>
        </p:sp>
        <p:sp>
          <p:nvSpPr>
            <p:cNvPr id="112" name="TextBox 111"/>
            <p:cNvSpPr txBox="1"/>
            <p:nvPr/>
          </p:nvSpPr>
          <p:spPr>
            <a:xfrm>
              <a:off x="2895600" y="2649538"/>
              <a:ext cx="12747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N particles</a:t>
              </a:r>
            </a:p>
          </p:txBody>
        </p:sp>
        <p:pic>
          <p:nvPicPr>
            <p:cNvPr id="40983" name="Picture 113"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587221"/>
              <a:ext cx="992187" cy="56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p:cNvSpPr txBox="1"/>
            <p:nvPr/>
          </p:nvSpPr>
          <p:spPr>
            <a:xfrm>
              <a:off x="3956050" y="3538538"/>
              <a:ext cx="1314450" cy="5857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33CC"/>
                  </a:solidFill>
                  <a:latin typeface="Arial" pitchFamily="34" charset="0"/>
                </a:rPr>
                <a:t>particles per</a:t>
              </a:r>
            </a:p>
            <a:p>
              <a:pPr eaLnBrk="1" hangingPunct="1"/>
              <a:r>
                <a:rPr lang="en-US" altLang="en-US" sz="1600">
                  <a:solidFill>
                    <a:srgbClr val="0033CC"/>
                  </a:solidFill>
                  <a:latin typeface="Arial" pitchFamily="34" charset="0"/>
                </a:rPr>
                <a:t>volume ΔV</a:t>
              </a:r>
            </a:p>
          </p:txBody>
        </p:sp>
        <p:pic>
          <p:nvPicPr>
            <p:cNvPr id="40985" name="Picture 118"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2667000"/>
              <a:ext cx="698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119"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61200" y="3594100"/>
              <a:ext cx="142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 name="Straight Arrow Connector 121"/>
            <p:cNvCxnSpPr>
              <a:cxnSpLocks noChangeShapeType="1"/>
            </p:cNvCxnSpPr>
            <p:nvPr/>
          </p:nvCxnSpPr>
          <p:spPr bwMode="auto">
            <a:xfrm rot="5400000">
              <a:off x="7404894" y="3290094"/>
              <a:ext cx="431800" cy="1588"/>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35" name="TextBox 134"/>
          <p:cNvSpPr txBox="1"/>
          <p:nvPr/>
        </p:nvSpPr>
        <p:spPr>
          <a:xfrm>
            <a:off x="2198688" y="4278313"/>
            <a:ext cx="544512" cy="3698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rPr>
              <a:t> ΔV</a:t>
            </a:r>
          </a:p>
        </p:txBody>
      </p:sp>
      <p:sp>
        <p:nvSpPr>
          <p:cNvPr id="4" name="Slide Number Placeholder 3"/>
          <p:cNvSpPr>
            <a:spLocks noGrp="1"/>
          </p:cNvSpPr>
          <p:nvPr>
            <p:ph type="sldNum" sz="quarter" idx="12"/>
          </p:nvPr>
        </p:nvSpPr>
        <p:spPr/>
        <p:txBody>
          <a:bodyPr/>
          <a:lstStyle/>
          <a:p>
            <a:fld id="{02849FA0-4B1F-44C1-9BA3-672A1EFC02F9}" type="slidenum">
              <a:rPr lang="en-US" altLang="en-US" smtClean="0"/>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8"/>
          <p:cNvSpPr>
            <a:spLocks noGrp="1" noChangeArrowheads="1"/>
          </p:cNvSpPr>
          <p:nvPr>
            <p:ph type="title"/>
          </p:nvPr>
        </p:nvSpPr>
        <p:spPr>
          <a:xfrm>
            <a:off x="-1066800" y="-76200"/>
            <a:ext cx="9144000" cy="914400"/>
          </a:xfrm>
        </p:spPr>
        <p:txBody>
          <a:bodyPr/>
          <a:lstStyle/>
          <a:p>
            <a:pPr eaLnBrk="1" hangingPunct="1"/>
            <a:r>
              <a:rPr lang="en-US" altLang="en-US" smtClean="0"/>
              <a:t>GOAL:  Show </a:t>
            </a:r>
          </a:p>
        </p:txBody>
      </p:sp>
      <p:cxnSp>
        <p:nvCxnSpPr>
          <p:cNvPr id="22" name="Straight Connector 6"/>
          <p:cNvCxnSpPr>
            <a:cxnSpLocks noChangeShapeType="1"/>
          </p:cNvCxnSpPr>
          <p:nvPr/>
        </p:nvCxnSpPr>
        <p:spPr bwMode="auto">
          <a:xfrm>
            <a:off x="0" y="1065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9" name="TextBox 28"/>
          <p:cNvSpPr txBox="1"/>
          <p:nvPr/>
        </p:nvSpPr>
        <p:spPr>
          <a:xfrm>
            <a:off x="8755063" y="43608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pic>
        <p:nvPicPr>
          <p:cNvPr id="43012" name="Picture 26"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61925"/>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3238" y="52388"/>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p:cNvCxnSpPr>
            <a:cxnSpLocks noChangeShapeType="1"/>
          </p:cNvCxnSpPr>
          <p:nvPr/>
        </p:nvCxnSpPr>
        <p:spPr bwMode="auto">
          <a:xfrm>
            <a:off x="6053138" y="41275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p:cNvSpPr txBox="1"/>
          <p:nvPr/>
        </p:nvSpPr>
        <p:spPr>
          <a:xfrm>
            <a:off x="4648200" y="609600"/>
            <a:ext cx="16081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(point charge)</a:t>
            </a:r>
          </a:p>
        </p:txBody>
      </p:sp>
      <p:sp>
        <p:nvSpPr>
          <p:cNvPr id="36" name="TextBox 35"/>
          <p:cNvSpPr txBox="1"/>
          <p:nvPr/>
        </p:nvSpPr>
        <p:spPr>
          <a:xfrm>
            <a:off x="6789738" y="601663"/>
            <a:ext cx="762000" cy="36830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(wire)</a:t>
            </a:r>
          </a:p>
        </p:txBody>
      </p:sp>
      <p:sp>
        <p:nvSpPr>
          <p:cNvPr id="19" name="Oval 18"/>
          <p:cNvSpPr>
            <a:spLocks noChangeAspect="1"/>
          </p:cNvSpPr>
          <p:nvPr/>
        </p:nvSpPr>
        <p:spPr bwMode="auto">
          <a:xfrm>
            <a:off x="2420938" y="1524000"/>
            <a:ext cx="109537" cy="109538"/>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2538413" y="1582738"/>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43019" name="Picture 2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1631950"/>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3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1760538"/>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n 31"/>
          <p:cNvSpPr>
            <a:spLocks noChangeArrowheads="1"/>
          </p:cNvSpPr>
          <p:nvPr/>
        </p:nvSpPr>
        <p:spPr bwMode="auto">
          <a:xfrm rot="5400000">
            <a:off x="2514600" y="4838700"/>
            <a:ext cx="533400" cy="914400"/>
          </a:xfrm>
          <a:prstGeom prst="can">
            <a:avLst>
              <a:gd name="adj" fmla="val 25000"/>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3022" name="Picture 3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1816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2400300" y="5707063"/>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2493963" y="5800725"/>
            <a:ext cx="1392237"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 length of this </a:t>
            </a:r>
          </a:p>
          <a:p>
            <a:pPr indent="228600">
              <a:defRPr/>
            </a:pPr>
            <a:r>
              <a:rPr lang="en-US" sz="1400">
                <a:solidFill>
                  <a:srgbClr val="0033CC"/>
                </a:solidFill>
                <a:latin typeface="+mj-lt"/>
                <a:ea typeface="+mn-ea"/>
              </a:rPr>
              <a:t>   chunk of wire</a:t>
            </a:r>
          </a:p>
        </p:txBody>
      </p:sp>
      <p:pic>
        <p:nvPicPr>
          <p:cNvPr id="43025" name="Picture 4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773738"/>
            <a:ext cx="33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ube 49"/>
          <p:cNvSpPr>
            <a:spLocks noChangeArrowheads="1"/>
          </p:cNvSpPr>
          <p:nvPr/>
        </p:nvSpPr>
        <p:spPr bwMode="auto">
          <a:xfrm>
            <a:off x="2435225" y="3632200"/>
            <a:ext cx="635000" cy="609600"/>
          </a:xfrm>
          <a:prstGeom prst="cube">
            <a:avLst>
              <a:gd name="adj" fmla="val 25000"/>
            </a:avLst>
          </a:prstGeom>
          <a:solidFill>
            <a:srgbClr val="3366FF"/>
          </a:solidFill>
          <a:ln w="9525">
            <a:solidFill>
              <a:srgbClr val="00009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nvGrpSpPr>
          <p:cNvPr id="43027" name="Group 100"/>
          <p:cNvGrpSpPr>
            <a:grpSpLocks/>
          </p:cNvGrpSpPr>
          <p:nvPr/>
        </p:nvGrpSpPr>
        <p:grpSpPr bwMode="auto">
          <a:xfrm>
            <a:off x="2476500" y="2590800"/>
            <a:ext cx="609600" cy="533400"/>
            <a:chOff x="381000" y="2743200"/>
            <a:chExt cx="609600" cy="533400"/>
          </a:xfrm>
        </p:grpSpPr>
        <p:grpSp>
          <p:nvGrpSpPr>
            <p:cNvPr id="43053" name="Group 64"/>
            <p:cNvGrpSpPr>
              <a:grpSpLocks/>
            </p:cNvGrpSpPr>
            <p:nvPr/>
          </p:nvGrpSpPr>
          <p:grpSpPr bwMode="auto">
            <a:xfrm>
              <a:off x="384048" y="3048000"/>
              <a:ext cx="225552" cy="228600"/>
              <a:chOff x="384048" y="3048000"/>
              <a:chExt cx="225552" cy="228600"/>
            </a:xfrm>
          </p:grpSpPr>
          <p:sp>
            <p:nvSpPr>
              <p:cNvPr id="51" name="Oval 50"/>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6" name="Oval 55"/>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7" name="Oval 56"/>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58" name="Oval 57"/>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4" name="Group 65"/>
            <p:cNvGrpSpPr>
              <a:grpSpLocks/>
            </p:cNvGrpSpPr>
            <p:nvPr/>
          </p:nvGrpSpPr>
          <p:grpSpPr bwMode="auto">
            <a:xfrm>
              <a:off x="460248" y="2971800"/>
              <a:ext cx="225552" cy="228600"/>
              <a:chOff x="384048" y="3048000"/>
              <a:chExt cx="225552" cy="228600"/>
            </a:xfrm>
          </p:grpSpPr>
          <p:sp>
            <p:nvSpPr>
              <p:cNvPr id="67" name="Oval 66"/>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8" name="Oval 67"/>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69" name="Oval 68"/>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0" name="Oval 69"/>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5" name="Group 70"/>
            <p:cNvGrpSpPr>
              <a:grpSpLocks/>
            </p:cNvGrpSpPr>
            <p:nvPr/>
          </p:nvGrpSpPr>
          <p:grpSpPr bwMode="auto">
            <a:xfrm>
              <a:off x="688848" y="3048000"/>
              <a:ext cx="225552" cy="228600"/>
              <a:chOff x="384048" y="3048000"/>
              <a:chExt cx="225552" cy="228600"/>
            </a:xfrm>
          </p:grpSpPr>
          <p:sp>
            <p:nvSpPr>
              <p:cNvPr id="72" name="Oval 71"/>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3" name="Oval 72"/>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4" name="Oval 73"/>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5" name="Oval 74"/>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6" name="Group 75"/>
            <p:cNvGrpSpPr>
              <a:grpSpLocks/>
            </p:cNvGrpSpPr>
            <p:nvPr/>
          </p:nvGrpSpPr>
          <p:grpSpPr bwMode="auto">
            <a:xfrm>
              <a:off x="765048" y="2971800"/>
              <a:ext cx="225552" cy="228600"/>
              <a:chOff x="384048" y="3048000"/>
              <a:chExt cx="225552" cy="228600"/>
            </a:xfrm>
          </p:grpSpPr>
          <p:sp>
            <p:nvSpPr>
              <p:cNvPr id="77" name="Oval 76"/>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8" name="Oval 77"/>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79" name="Oval 78"/>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0" name="Oval 79"/>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7" name="Group 80"/>
            <p:cNvGrpSpPr>
              <a:grpSpLocks/>
            </p:cNvGrpSpPr>
            <p:nvPr/>
          </p:nvGrpSpPr>
          <p:grpSpPr bwMode="auto">
            <a:xfrm>
              <a:off x="381000" y="2743200"/>
              <a:ext cx="225552" cy="228600"/>
              <a:chOff x="384048" y="3048000"/>
              <a:chExt cx="225552" cy="228600"/>
            </a:xfrm>
          </p:grpSpPr>
          <p:sp>
            <p:nvSpPr>
              <p:cNvPr id="82" name="Oval 81"/>
              <p:cNvSpPr>
                <a:spLocks noChangeAspect="1"/>
              </p:cNvSpPr>
              <p:nvPr/>
            </p:nvSpPr>
            <p:spPr>
              <a:xfrm>
                <a:off x="38404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3" name="Oval 82"/>
              <p:cNvSpPr>
                <a:spLocks noChangeAspect="1"/>
              </p:cNvSpPr>
              <p:nvPr/>
            </p:nvSpPr>
            <p:spPr>
              <a:xfrm>
                <a:off x="536448"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4" name="Oval 83"/>
              <p:cNvSpPr>
                <a:spLocks noChangeAspect="1"/>
              </p:cNvSpPr>
              <p:nvPr/>
            </p:nvSpPr>
            <p:spPr>
              <a:xfrm>
                <a:off x="384048"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5" name="Oval 84"/>
              <p:cNvSpPr>
                <a:spLocks noChangeAspect="1"/>
              </p:cNvSpPr>
              <p:nvPr/>
            </p:nvSpPr>
            <p:spPr>
              <a:xfrm>
                <a:off x="5332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8" name="Group 85"/>
            <p:cNvGrpSpPr>
              <a:grpSpLocks/>
            </p:cNvGrpSpPr>
            <p:nvPr/>
          </p:nvGrpSpPr>
          <p:grpSpPr bwMode="auto">
            <a:xfrm>
              <a:off x="685800" y="2743200"/>
              <a:ext cx="225552" cy="228600"/>
              <a:chOff x="384048" y="3048000"/>
              <a:chExt cx="225552" cy="228600"/>
            </a:xfrm>
          </p:grpSpPr>
          <p:sp>
            <p:nvSpPr>
              <p:cNvPr id="87" name="Oval 86"/>
              <p:cNvSpPr>
                <a:spLocks noChangeAspect="1"/>
              </p:cNvSpPr>
              <p:nvPr/>
            </p:nvSpPr>
            <p:spPr>
              <a:xfrm>
                <a:off x="384048"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8" name="Oval 87"/>
              <p:cNvSpPr>
                <a:spLocks noChangeAspect="1"/>
              </p:cNvSpPr>
              <p:nvPr/>
            </p:nvSpPr>
            <p:spPr>
              <a:xfrm>
                <a:off x="536448"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89" name="Oval 88"/>
              <p:cNvSpPr>
                <a:spLocks noChangeAspect="1"/>
              </p:cNvSpPr>
              <p:nvPr/>
            </p:nvSpPr>
            <p:spPr>
              <a:xfrm>
                <a:off x="384048"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0" name="Oval 89"/>
              <p:cNvSpPr>
                <a:spLocks noChangeAspect="1"/>
              </p:cNvSpPr>
              <p:nvPr/>
            </p:nvSpPr>
            <p:spPr>
              <a:xfrm>
                <a:off x="533273"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59" name="Group 90"/>
            <p:cNvGrpSpPr>
              <a:grpSpLocks/>
            </p:cNvGrpSpPr>
            <p:nvPr/>
          </p:nvGrpSpPr>
          <p:grpSpPr bwMode="auto">
            <a:xfrm>
              <a:off x="460248" y="2819400"/>
              <a:ext cx="225552" cy="228600"/>
              <a:chOff x="384048" y="3048000"/>
              <a:chExt cx="225552" cy="228600"/>
            </a:xfrm>
          </p:grpSpPr>
          <p:sp>
            <p:nvSpPr>
              <p:cNvPr id="92" name="Oval 91"/>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3" name="Oval 92"/>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4" name="Oval 93"/>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5" name="Oval 94"/>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43060" name="Group 95"/>
            <p:cNvGrpSpPr>
              <a:grpSpLocks/>
            </p:cNvGrpSpPr>
            <p:nvPr/>
          </p:nvGrpSpPr>
          <p:grpSpPr bwMode="auto">
            <a:xfrm>
              <a:off x="765048" y="2819400"/>
              <a:ext cx="225552" cy="228600"/>
              <a:chOff x="384048" y="3048000"/>
              <a:chExt cx="225552" cy="228600"/>
            </a:xfrm>
          </p:grpSpPr>
          <p:sp>
            <p:nvSpPr>
              <p:cNvPr id="97" name="Oval 96"/>
              <p:cNvSpPr>
                <a:spLocks noChangeAspect="1"/>
              </p:cNvSpPr>
              <p:nvPr/>
            </p:nvSpPr>
            <p:spPr>
              <a:xfrm>
                <a:off x="384175"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8" name="Oval 97"/>
              <p:cNvSpPr>
                <a:spLocks noChangeAspect="1"/>
              </p:cNvSpPr>
              <p:nvPr/>
            </p:nvSpPr>
            <p:spPr>
              <a:xfrm>
                <a:off x="536575" y="32004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99" name="Oval 98"/>
              <p:cNvSpPr>
                <a:spLocks noChangeAspect="1"/>
              </p:cNvSpPr>
              <p:nvPr/>
            </p:nvSpPr>
            <p:spPr>
              <a:xfrm>
                <a:off x="384175" y="3203575"/>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100" name="Oval 99"/>
              <p:cNvSpPr>
                <a:spLocks noChangeAspect="1"/>
              </p:cNvSpPr>
              <p:nvPr/>
            </p:nvSpPr>
            <p:spPr>
              <a:xfrm>
                <a:off x="533400" y="3048000"/>
                <a:ext cx="73025" cy="73025"/>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sp>
        <p:nvSpPr>
          <p:cNvPr id="102" name="Up-Down Arrow 101"/>
          <p:cNvSpPr>
            <a:spLocks noChangeArrowheads="1"/>
          </p:cNvSpPr>
          <p:nvPr/>
        </p:nvSpPr>
        <p:spPr bwMode="auto">
          <a:xfrm>
            <a:off x="2679700" y="3200400"/>
            <a:ext cx="152400" cy="304800"/>
          </a:xfrm>
          <a:prstGeom prst="upDownArrow">
            <a:avLst>
              <a:gd name="adj1" fmla="val 50000"/>
              <a:gd name="adj2" fmla="val 50000"/>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43" name="TextBox 42"/>
          <p:cNvSpPr txBox="1"/>
          <p:nvPr/>
        </p:nvSpPr>
        <p:spPr>
          <a:xfrm>
            <a:off x="-76200" y="1371600"/>
            <a:ext cx="1954213"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(POSITIVE)</a:t>
            </a:r>
          </a:p>
          <a:p>
            <a:pPr indent="228600">
              <a:defRPr/>
            </a:pPr>
            <a:r>
              <a:rPr lang="en-US" sz="1800" b="1">
                <a:solidFill>
                  <a:srgbClr val="CC0000"/>
                </a:solidFill>
                <a:latin typeface="+mj-lt"/>
                <a:ea typeface="+mn-ea"/>
              </a:rPr>
              <a:t>POINT CHARGE</a:t>
            </a:r>
          </a:p>
        </p:txBody>
      </p:sp>
      <p:sp>
        <p:nvSpPr>
          <p:cNvPr id="103" name="TextBox 102"/>
          <p:cNvSpPr txBox="1"/>
          <p:nvPr/>
        </p:nvSpPr>
        <p:spPr>
          <a:xfrm>
            <a:off x="-76200" y="2514600"/>
            <a:ext cx="1633538"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MANY POINT </a:t>
            </a:r>
          </a:p>
          <a:p>
            <a:pPr indent="228600">
              <a:defRPr/>
            </a:pPr>
            <a:r>
              <a:rPr lang="en-US" sz="1800" b="1">
                <a:solidFill>
                  <a:srgbClr val="CC0000"/>
                </a:solidFill>
                <a:latin typeface="+mj-lt"/>
                <a:ea typeface="+mn-ea"/>
              </a:rPr>
              <a:t>CHARGES</a:t>
            </a:r>
          </a:p>
        </p:txBody>
      </p:sp>
      <p:sp>
        <p:nvSpPr>
          <p:cNvPr id="104" name="TextBox 103"/>
          <p:cNvSpPr txBox="1"/>
          <p:nvPr/>
        </p:nvSpPr>
        <p:spPr>
          <a:xfrm>
            <a:off x="-76200" y="4953000"/>
            <a:ext cx="1171575"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CHUNK </a:t>
            </a:r>
          </a:p>
          <a:p>
            <a:pPr indent="228600">
              <a:defRPr/>
            </a:pPr>
            <a:r>
              <a:rPr lang="en-US" sz="1800" b="1">
                <a:solidFill>
                  <a:srgbClr val="CC0000"/>
                </a:solidFill>
                <a:latin typeface="+mj-lt"/>
                <a:ea typeface="+mn-ea"/>
              </a:rPr>
              <a:t>OF WIRE</a:t>
            </a:r>
          </a:p>
        </p:txBody>
      </p:sp>
      <p:pic>
        <p:nvPicPr>
          <p:cNvPr id="43032" name="Picture 105"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91063" y="1498600"/>
            <a:ext cx="3175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p:cNvSpPr txBox="1"/>
          <p:nvPr/>
        </p:nvSpPr>
        <p:spPr>
          <a:xfrm>
            <a:off x="3352800" y="2649538"/>
            <a:ext cx="1274763" cy="369887"/>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33CC"/>
                </a:solidFill>
                <a:latin typeface="+mj-lt"/>
                <a:ea typeface="+mn-ea"/>
              </a:rPr>
              <a:t>N particles</a:t>
            </a:r>
          </a:p>
        </p:txBody>
      </p:sp>
      <p:pic>
        <p:nvPicPr>
          <p:cNvPr id="43034" name="Picture 11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587750"/>
            <a:ext cx="9921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p:cNvSpPr txBox="1"/>
          <p:nvPr/>
        </p:nvSpPr>
        <p:spPr>
          <a:xfrm>
            <a:off x="4413250" y="3538538"/>
            <a:ext cx="1314450" cy="5857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600">
                <a:solidFill>
                  <a:srgbClr val="0033CC"/>
                </a:solidFill>
                <a:latin typeface="Arial" pitchFamily="34" charset="0"/>
              </a:rPr>
              <a:t>particles per</a:t>
            </a:r>
          </a:p>
          <a:p>
            <a:pPr eaLnBrk="1" hangingPunct="1"/>
            <a:r>
              <a:rPr lang="en-US" altLang="en-US" sz="1600">
                <a:solidFill>
                  <a:srgbClr val="0033CC"/>
                </a:solidFill>
                <a:latin typeface="Arial" pitchFamily="34" charset="0"/>
              </a:rPr>
              <a:t>volume ΔV</a:t>
            </a:r>
          </a:p>
        </p:txBody>
      </p:sp>
      <p:sp>
        <p:nvSpPr>
          <p:cNvPr id="116" name="TextBox 115"/>
          <p:cNvSpPr txBox="1"/>
          <p:nvPr/>
        </p:nvSpPr>
        <p:spPr>
          <a:xfrm>
            <a:off x="2198688" y="4278313"/>
            <a:ext cx="544512" cy="369887"/>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rPr>
              <a:t> ΔV</a:t>
            </a:r>
          </a:p>
        </p:txBody>
      </p:sp>
      <p:pic>
        <p:nvPicPr>
          <p:cNvPr id="43037" name="Picture 11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96200" y="1498600"/>
            <a:ext cx="368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118"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2667000"/>
            <a:ext cx="698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11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61200" y="3594100"/>
            <a:ext cx="142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 name="Straight Arrow Connector 121"/>
          <p:cNvCxnSpPr>
            <a:cxnSpLocks noChangeShapeType="1"/>
          </p:cNvCxnSpPr>
          <p:nvPr/>
        </p:nvCxnSpPr>
        <p:spPr bwMode="auto">
          <a:xfrm rot="5400000">
            <a:off x="7404894" y="3290094"/>
            <a:ext cx="431800" cy="1588"/>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3041" name="Picture 127"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368800" y="5118100"/>
            <a:ext cx="2438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0"/>
          <p:cNvGrpSpPr>
            <a:grpSpLocks/>
          </p:cNvGrpSpPr>
          <p:nvPr/>
        </p:nvGrpSpPr>
        <p:grpSpPr bwMode="auto">
          <a:xfrm>
            <a:off x="4868863" y="4546600"/>
            <a:ext cx="3055937" cy="1701800"/>
            <a:chOff x="4868333" y="4546600"/>
            <a:chExt cx="3056467" cy="1701800"/>
          </a:xfrm>
        </p:grpSpPr>
        <p:pic>
          <p:nvPicPr>
            <p:cNvPr id="43049" name="Picture 12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61000" y="5905500"/>
              <a:ext cx="1701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50" name="Group 132"/>
            <p:cNvGrpSpPr>
              <a:grpSpLocks/>
            </p:cNvGrpSpPr>
            <p:nvPr/>
          </p:nvGrpSpPr>
          <p:grpSpPr bwMode="auto">
            <a:xfrm>
              <a:off x="4868333" y="4546600"/>
              <a:ext cx="3056467" cy="541866"/>
              <a:chOff x="4868333" y="4546600"/>
              <a:chExt cx="3056467" cy="541866"/>
            </a:xfrm>
          </p:grpSpPr>
          <p:sp>
            <p:nvSpPr>
              <p:cNvPr id="131" name="Freeform 130"/>
              <p:cNvSpPr>
                <a:spLocks/>
              </p:cNvSpPr>
              <p:nvPr/>
            </p:nvSpPr>
            <p:spPr bwMode="auto">
              <a:xfrm>
                <a:off x="6011531" y="4899025"/>
                <a:ext cx="744666" cy="188913"/>
              </a:xfrm>
              <a:custGeom>
                <a:avLst/>
                <a:gdLst>
                  <a:gd name="T0" fmla="*/ 0 w 745067"/>
                  <a:gd name="T1" fmla="*/ 188913 h 189089"/>
                  <a:gd name="T2" fmla="*/ 346947 w 745067"/>
                  <a:gd name="T3" fmla="*/ 2819 h 189089"/>
                  <a:gd name="T4" fmla="*/ 744666 w 745067"/>
                  <a:gd name="T5" fmla="*/ 171996 h 189089"/>
                  <a:gd name="T6" fmla="*/ 0 60000 65536"/>
                  <a:gd name="T7" fmla="*/ 0 60000 65536"/>
                  <a:gd name="T8" fmla="*/ 0 60000 65536"/>
                </a:gdLst>
                <a:ahLst/>
                <a:cxnLst>
                  <a:cxn ang="T6">
                    <a:pos x="T0" y="T1"/>
                  </a:cxn>
                  <a:cxn ang="T7">
                    <a:pos x="T2" y="T3"/>
                  </a:cxn>
                  <a:cxn ang="T8">
                    <a:pos x="T4" y="T5"/>
                  </a:cxn>
                </a:cxnLst>
                <a:rect l="0" t="0" r="r" b="b"/>
                <a:pathLst>
                  <a:path w="745067" h="189089">
                    <a:moveTo>
                      <a:pt x="0" y="189089"/>
                    </a:moveTo>
                    <a:cubicBezTo>
                      <a:pt x="111478" y="97366"/>
                      <a:pt x="222956" y="5644"/>
                      <a:pt x="347134" y="2822"/>
                    </a:cubicBezTo>
                    <a:cubicBezTo>
                      <a:pt x="471312" y="0"/>
                      <a:pt x="608189" y="86078"/>
                      <a:pt x="745067" y="172156"/>
                    </a:cubicBezTo>
                  </a:path>
                </a:pathLst>
              </a:custGeom>
              <a:noFill/>
              <a:ln w="25400" cap="flat" cmpd="sng">
                <a:solidFill>
                  <a:schemeClr val="accent1"/>
                </a:solidFill>
                <a:prstDash val="solid"/>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2" name="TextBox 131"/>
              <p:cNvSpPr txBox="1"/>
              <p:nvPr/>
            </p:nvSpPr>
            <p:spPr>
              <a:xfrm>
                <a:off x="4868333" y="4546600"/>
                <a:ext cx="3056467" cy="368300"/>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sz="1800">
                    <a:solidFill>
                      <a:srgbClr val="00D3AD"/>
                    </a:solidFill>
                    <a:latin typeface="+mj-lt"/>
                    <a:ea typeface="+mn-ea"/>
                  </a:rPr>
                  <a:t>Move the vector symbol</a:t>
                </a:r>
              </a:p>
            </p:txBody>
          </p:sp>
        </p:grpSp>
      </p:grpSp>
      <p:grpSp>
        <p:nvGrpSpPr>
          <p:cNvPr id="13" name="Group 106"/>
          <p:cNvGrpSpPr>
            <a:grpSpLocks/>
          </p:cNvGrpSpPr>
          <p:nvPr/>
        </p:nvGrpSpPr>
        <p:grpSpPr bwMode="auto">
          <a:xfrm>
            <a:off x="5715000" y="5865813"/>
            <a:ext cx="2286000" cy="773112"/>
            <a:chOff x="5715000" y="5865813"/>
            <a:chExt cx="2286000" cy="772582"/>
          </a:xfrm>
        </p:grpSpPr>
        <p:pic>
          <p:nvPicPr>
            <p:cNvPr id="43045" name="Picture 129"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327900" y="5865813"/>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46" name="Group 95"/>
            <p:cNvGrpSpPr>
              <a:grpSpLocks/>
            </p:cNvGrpSpPr>
            <p:nvPr/>
          </p:nvGrpSpPr>
          <p:grpSpPr bwMode="auto">
            <a:xfrm>
              <a:off x="5715000" y="6172200"/>
              <a:ext cx="838200" cy="466195"/>
              <a:chOff x="5715000" y="6172200"/>
              <a:chExt cx="838200" cy="466195"/>
            </a:xfrm>
          </p:grpSpPr>
          <p:sp>
            <p:nvSpPr>
              <p:cNvPr id="86" name="Left Brace 85"/>
              <p:cNvSpPr>
                <a:spLocks/>
              </p:cNvSpPr>
              <p:nvPr/>
            </p:nvSpPr>
            <p:spPr bwMode="auto">
              <a:xfrm rot="-5400000">
                <a:off x="6019878" y="5867112"/>
                <a:ext cx="228443" cy="838200"/>
              </a:xfrm>
              <a:prstGeom prst="leftBrace">
                <a:avLst>
                  <a:gd name="adj1" fmla="val 41669"/>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43048" name="Picture 90"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060546" y="6417732"/>
                <a:ext cx="4744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5" name="Rectangle 104"/>
          <p:cNvSpPr/>
          <p:nvPr/>
        </p:nvSpPr>
        <p:spPr>
          <a:xfrm>
            <a:off x="6934200" y="6019800"/>
            <a:ext cx="304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37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2090738"/>
            <a:ext cx="2362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8"/>
          <p:cNvSpPr>
            <a:spLocks noGrp="1" noChangeArrowheads="1"/>
          </p:cNvSpPr>
          <p:nvPr>
            <p:ph type="title"/>
          </p:nvPr>
        </p:nvSpPr>
        <p:spPr>
          <a:xfrm>
            <a:off x="0" y="-76200"/>
            <a:ext cx="9144000" cy="914400"/>
          </a:xfrm>
        </p:spPr>
        <p:txBody>
          <a:bodyPr/>
          <a:lstStyle/>
          <a:p>
            <a:pPr eaLnBrk="1" hangingPunct="1"/>
            <a:r>
              <a:rPr lang="en-US" altLang="en-US" smtClean="0"/>
              <a:t>Biot-Savart Law</a:t>
            </a:r>
          </a:p>
        </p:txBody>
      </p:sp>
      <p:cxnSp>
        <p:nvCxnSpPr>
          <p:cNvPr id="22" name="Straight Connector 6"/>
          <p:cNvCxnSpPr>
            <a:cxnSpLocks noChangeShapeType="1"/>
          </p:cNvCxnSpPr>
          <p:nvPr/>
        </p:nvCxnSpPr>
        <p:spPr bwMode="auto">
          <a:xfrm>
            <a:off x="2540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1" name="TextBox 10"/>
          <p:cNvSpPr txBox="1"/>
          <p:nvPr/>
        </p:nvSpPr>
        <p:spPr>
          <a:xfrm>
            <a:off x="5468938" y="2151063"/>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point charge</a:t>
            </a:r>
          </a:p>
        </p:txBody>
      </p:sp>
      <p:sp>
        <p:nvSpPr>
          <p:cNvPr id="29" name="TextBox 28"/>
          <p:cNvSpPr txBox="1"/>
          <p:nvPr/>
        </p:nvSpPr>
        <p:spPr>
          <a:xfrm>
            <a:off x="8755063" y="4589463"/>
            <a:ext cx="914400" cy="914400"/>
          </a:xfrm>
          <a:prstGeom prst="rect">
            <a:avLst/>
          </a:prstGeom>
          <a:noFill/>
          <a:ln w="28575" cap="flat" cmpd="sng" algn="ctr">
            <a:noFill/>
            <a:prstDash val="solid"/>
            <a:round/>
            <a:headEnd type="none" w="med" len="med"/>
            <a:tailEnd type="none" w="med" len="med"/>
          </a:ln>
        </p:spPr>
        <p:txBody>
          <a:bodyPr wrap="none"/>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CC0000"/>
              </a:solidFill>
              <a:latin typeface="Arial" pitchFamily="34" charset="0"/>
            </a:endParaRPr>
          </a:p>
        </p:txBody>
      </p:sp>
      <p:sp>
        <p:nvSpPr>
          <p:cNvPr id="19" name="Oval 18"/>
          <p:cNvSpPr>
            <a:spLocks noChangeAspect="1"/>
          </p:cNvSpPr>
          <p:nvPr/>
        </p:nvSpPr>
        <p:spPr bwMode="auto">
          <a:xfrm>
            <a:off x="838200" y="2405063"/>
            <a:ext cx="109538" cy="109537"/>
          </a:xfrm>
          <a:prstGeom prst="ellipse">
            <a:avLst/>
          </a:prstGeom>
          <a:solidFill>
            <a:srgbClr val="CC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21" name="Straight Arrow Connector 20"/>
          <p:cNvCxnSpPr/>
          <p:nvPr/>
        </p:nvCxnSpPr>
        <p:spPr>
          <a:xfrm>
            <a:off x="957263" y="2463800"/>
            <a:ext cx="762000" cy="1588"/>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pic>
        <p:nvPicPr>
          <p:cNvPr id="45064" name="Picture 2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2513013"/>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3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641600"/>
            <a:ext cx="139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n 31"/>
          <p:cNvSpPr>
            <a:spLocks noChangeArrowheads="1"/>
          </p:cNvSpPr>
          <p:nvPr/>
        </p:nvSpPr>
        <p:spPr bwMode="auto">
          <a:xfrm rot="5400000">
            <a:off x="1028700" y="4229100"/>
            <a:ext cx="533400" cy="914400"/>
          </a:xfrm>
          <a:prstGeom prst="can">
            <a:avLst>
              <a:gd name="adj" fmla="val 25000"/>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pic>
        <p:nvPicPr>
          <p:cNvPr id="45067" name="Picture 36"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5720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37"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57800"/>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Arrow Connector 38"/>
          <p:cNvCxnSpPr/>
          <p:nvPr/>
        </p:nvCxnSpPr>
        <p:spPr>
          <a:xfrm>
            <a:off x="914400" y="5097463"/>
            <a:ext cx="762000" cy="1587"/>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3400" y="6078538"/>
            <a:ext cx="1392238" cy="52387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400">
                <a:solidFill>
                  <a:srgbClr val="0033CC"/>
                </a:solidFill>
                <a:latin typeface="+mj-lt"/>
                <a:ea typeface="+mn-ea"/>
              </a:rPr>
              <a:t>= length of this </a:t>
            </a:r>
          </a:p>
          <a:p>
            <a:pPr indent="228600">
              <a:defRPr/>
            </a:pPr>
            <a:r>
              <a:rPr lang="en-US" sz="1400">
                <a:solidFill>
                  <a:srgbClr val="0033CC"/>
                </a:solidFill>
                <a:latin typeface="+mj-lt"/>
                <a:ea typeface="+mn-ea"/>
              </a:rPr>
              <a:t>   chunk of wire</a:t>
            </a:r>
          </a:p>
        </p:txBody>
      </p:sp>
      <p:sp>
        <p:nvSpPr>
          <p:cNvPr id="41" name="TextBox 40"/>
          <p:cNvSpPr txBox="1"/>
          <p:nvPr/>
        </p:nvSpPr>
        <p:spPr>
          <a:xfrm>
            <a:off x="5562600" y="4224338"/>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800" b="1">
                <a:solidFill>
                  <a:srgbClr val="CC0000"/>
                </a:solidFill>
                <a:latin typeface="+mj-lt"/>
                <a:ea typeface="+mn-ea"/>
              </a:rPr>
              <a:t>BIOT-SAVART LAW</a:t>
            </a:r>
          </a:p>
          <a:p>
            <a:pPr indent="228600" algn="just">
              <a:defRPr/>
            </a:pPr>
            <a:r>
              <a:rPr lang="en-US" sz="1800" b="1">
                <a:solidFill>
                  <a:srgbClr val="CC0000"/>
                </a:solidFill>
                <a:latin typeface="+mj-lt"/>
                <a:ea typeface="+mn-ea"/>
              </a:rPr>
              <a:t>current in a wire</a:t>
            </a:r>
          </a:p>
        </p:txBody>
      </p:sp>
      <p:pic>
        <p:nvPicPr>
          <p:cNvPr id="45072" name="Picture 4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4663" y="6078538"/>
            <a:ext cx="33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4840288" y="2455863"/>
            <a:ext cx="3465512" cy="1881187"/>
            <a:chOff x="4840288" y="2455863"/>
            <a:chExt cx="3465512" cy="1881187"/>
          </a:xfrm>
        </p:grpSpPr>
        <p:sp>
          <p:nvSpPr>
            <p:cNvPr id="49" name="TextBox 48"/>
            <p:cNvSpPr txBox="1"/>
            <p:nvPr/>
          </p:nvSpPr>
          <p:spPr bwMode="auto">
            <a:xfrm>
              <a:off x="5334000" y="3225800"/>
              <a:ext cx="2971800" cy="646113"/>
            </a:xfrm>
            <a:prstGeom prst="rect">
              <a:avLst/>
            </a:prstGeom>
            <a:noFill/>
            <a:ln w="28575" cap="flat" cmpd="sng" algn="ctr">
              <a:solidFill>
                <a:srgbClr val="0033CC"/>
              </a:solidFill>
              <a:prstDash val="solid"/>
              <a:round/>
              <a:headEnd type="none" w="med" len="med"/>
              <a:tailEnd type="none" w="med" len="med"/>
            </a:ln>
          </p:spPr>
          <p:txBody>
            <a:bodyPr>
              <a:spAutoFit/>
            </a:bodyPr>
            <a:lstStyle/>
            <a:p>
              <a:pPr indent="228600">
                <a:defRPr/>
              </a:pPr>
              <a:r>
                <a:rPr lang="en-US" sz="1800">
                  <a:solidFill>
                    <a:srgbClr val="0033CC"/>
                  </a:solidFill>
                  <a:latin typeface="+mj-lt"/>
                  <a:ea typeface="+mn-ea"/>
                </a:rPr>
                <a:t>That is how</a:t>
              </a:r>
            </a:p>
            <a:p>
              <a:pPr indent="228600">
                <a:defRPr/>
              </a:pPr>
              <a:r>
                <a:rPr lang="en-US" sz="1800">
                  <a:solidFill>
                    <a:srgbClr val="0033CC"/>
                  </a:solidFill>
                  <a:latin typeface="+mj-lt"/>
                  <a:ea typeface="+mn-ea"/>
                </a:rPr>
                <a:t>these are related</a:t>
              </a:r>
            </a:p>
          </p:txBody>
        </p:sp>
        <p:cxnSp>
          <p:nvCxnSpPr>
            <p:cNvPr id="53" name="Straight Arrow Connector 52"/>
            <p:cNvCxnSpPr>
              <a:cxnSpLocks noChangeShapeType="1"/>
            </p:cNvCxnSpPr>
            <p:nvPr/>
          </p:nvCxnSpPr>
          <p:spPr bwMode="auto">
            <a:xfrm rot="16200000" flipV="1">
              <a:off x="4702175" y="2593976"/>
              <a:ext cx="769937" cy="4937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5400000">
              <a:off x="4893469" y="3896519"/>
              <a:ext cx="450850" cy="430212"/>
            </a:xfrm>
            <a:prstGeom prst="straightConnector1">
              <a:avLst/>
            </a:prstGeom>
            <a:noFill/>
            <a:ln w="25400">
              <a:solidFill>
                <a:srgbClr val="0033C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5074" name="Group 2"/>
          <p:cNvGrpSpPr>
            <a:grpSpLocks/>
          </p:cNvGrpSpPr>
          <p:nvPr/>
        </p:nvGrpSpPr>
        <p:grpSpPr bwMode="auto">
          <a:xfrm>
            <a:off x="3179763" y="762000"/>
            <a:ext cx="2535237" cy="579438"/>
            <a:chOff x="5270500" y="52388"/>
            <a:chExt cx="2535238" cy="579437"/>
          </a:xfrm>
        </p:grpSpPr>
        <p:pic>
          <p:nvPicPr>
            <p:cNvPr id="45076" name="Picture 2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0500" y="161925"/>
              <a:ext cx="53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27"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53238" y="52388"/>
              <a:ext cx="952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a:cxnSpLocks noChangeShapeType="1"/>
            </p:cNvCxnSpPr>
            <p:nvPr/>
          </p:nvCxnSpPr>
          <p:spPr bwMode="auto">
            <a:xfrm>
              <a:off x="6053138" y="412750"/>
              <a:ext cx="609600" cy="1588"/>
            </a:xfrm>
            <a:prstGeom prst="straightConnector1">
              <a:avLst/>
            </a:prstGeom>
            <a:noFill/>
            <a:ln w="25400">
              <a:solidFill>
                <a:srgbClr val="CC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45075" name="Picture 29" descr="latex-image-1.tif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4310063"/>
            <a:ext cx="25844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2849FA0-4B1F-44C1-9BA3-672A1EFC02F9}" type="slidenum">
              <a:rPr lang="en-US" altLang="en-US" smtClean="0"/>
              <a:pPr/>
              <a:t>38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bd0001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809875"/>
            <a:ext cx="1422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4"/>
          <p:cNvGrpSpPr>
            <a:grpSpLocks/>
          </p:cNvGrpSpPr>
          <p:nvPr/>
        </p:nvGrpSpPr>
        <p:grpSpPr bwMode="auto">
          <a:xfrm>
            <a:off x="4419600" y="3657600"/>
            <a:ext cx="3962400" cy="2895600"/>
            <a:chOff x="2784" y="2304"/>
            <a:chExt cx="2496" cy="1824"/>
          </a:xfrm>
        </p:grpSpPr>
        <p:pic>
          <p:nvPicPr>
            <p:cNvPr id="47120" name="Picture 5" descr="Fig17-lookingAtT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304"/>
              <a:ext cx="2496"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Line 6"/>
            <p:cNvSpPr>
              <a:spLocks noChangeShapeType="1"/>
            </p:cNvSpPr>
            <p:nvPr/>
          </p:nvSpPr>
          <p:spPr bwMode="auto">
            <a:xfrm flipV="1">
              <a:off x="3360" y="3504"/>
              <a:ext cx="48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Text Box 7"/>
            <p:cNvSpPr txBox="1">
              <a:spLocks noChangeArrowheads="1"/>
            </p:cNvSpPr>
            <p:nvPr/>
          </p:nvSpPr>
          <p:spPr bwMode="auto">
            <a:xfrm>
              <a:off x="2832" y="3840"/>
              <a:ext cx="10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charged tape</a:t>
              </a:r>
            </a:p>
          </p:txBody>
        </p:sp>
      </p:grpSp>
      <p:sp>
        <p:nvSpPr>
          <p:cNvPr id="47112" name="Rectangle 16"/>
          <p:cNvSpPr>
            <a:spLocks noGrp="1" noChangeArrowheads="1"/>
          </p:cNvSpPr>
          <p:nvPr>
            <p:ph type="title"/>
          </p:nvPr>
        </p:nvSpPr>
        <p:spPr>
          <a:xfrm>
            <a:off x="0" y="0"/>
            <a:ext cx="9144000" cy="914400"/>
          </a:xfrm>
        </p:spPr>
        <p:txBody>
          <a:bodyPr/>
          <a:lstStyle/>
          <a:p>
            <a:pPr eaLnBrk="1" hangingPunct="1"/>
            <a:r>
              <a:rPr lang="en-US" altLang="en-US" dirty="0" err="1" smtClean="0"/>
              <a:t>iClicker</a:t>
            </a:r>
            <a:r>
              <a:rPr lang="en-US" altLang="en-US" dirty="0" smtClean="0"/>
              <a:t> Question</a:t>
            </a:r>
          </a:p>
        </p:txBody>
      </p:sp>
      <p:cxnSp>
        <p:nvCxnSpPr>
          <p:cNvPr id="17" name="Straight Connector 6"/>
          <p:cNvCxnSpPr>
            <a:cxnSpLocks noChangeShapeType="1"/>
          </p:cNvCxnSpPr>
          <p:nvPr/>
        </p:nvCxnSpPr>
        <p:spPr bwMode="auto">
          <a:xfrm>
            <a:off x="0" y="1522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6" name="TextBox 5"/>
          <p:cNvSpPr txBox="1"/>
          <p:nvPr/>
        </p:nvSpPr>
        <p:spPr>
          <a:xfrm>
            <a:off x="381000" y="2362200"/>
            <a:ext cx="1066800"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Jessie</a:t>
            </a:r>
            <a:endParaRPr lang="en-US" sz="1800" dirty="0">
              <a:latin typeface="+mj-lt"/>
            </a:endParaRPr>
          </a:p>
        </p:txBody>
      </p:sp>
      <p:sp>
        <p:nvSpPr>
          <p:cNvPr id="24" name="TextBox 23"/>
          <p:cNvSpPr txBox="1"/>
          <p:nvPr/>
        </p:nvSpPr>
        <p:spPr>
          <a:xfrm>
            <a:off x="6220388" y="3156466"/>
            <a:ext cx="1066800"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Bob</a:t>
            </a:r>
            <a:endParaRPr lang="en-US" sz="1800" dirty="0">
              <a:latin typeface="+mj-lt"/>
            </a:endParaRPr>
          </a:p>
        </p:txBody>
      </p:sp>
      <p:sp>
        <p:nvSpPr>
          <p:cNvPr id="7" name="TextBox 6"/>
          <p:cNvSpPr txBox="1"/>
          <p:nvPr/>
        </p:nvSpPr>
        <p:spPr>
          <a:xfrm>
            <a:off x="1600200" y="1524000"/>
            <a:ext cx="7010400" cy="3108543"/>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j-lt"/>
              </a:rPr>
              <a:t>Bob and his classmates are motionless w.r.t. a charged object on table. Jessie is running nearby.  Both of them measure the B field produced by the charged object. Which of the following is correct: </a:t>
            </a:r>
          </a:p>
          <a:p>
            <a:pPr indent="228600"/>
            <a:endParaRPr lang="en-US" sz="2000" dirty="0">
              <a:latin typeface="+mj-lt"/>
            </a:endParaRPr>
          </a:p>
          <a:p>
            <a:pPr marL="342900" indent="-342900">
              <a:buAutoNum type="alphaUcPeriod"/>
            </a:pPr>
            <a:r>
              <a:rPr lang="en-US" sz="2000" dirty="0" smtClean="0">
                <a:latin typeface="+mj-lt"/>
              </a:rPr>
              <a:t>B(Bob) = 0, B(Jessie) = 0</a:t>
            </a:r>
          </a:p>
          <a:p>
            <a:pPr marL="342900" indent="-342900">
              <a:buFontTx/>
              <a:buAutoNum type="alphaUcPeriod"/>
            </a:pPr>
            <a:r>
              <a:rPr lang="en-US" sz="2000" dirty="0" smtClean="0">
                <a:latin typeface="+mj-lt"/>
              </a:rPr>
              <a:t> </a:t>
            </a:r>
            <a:r>
              <a:rPr lang="en-US" sz="2000" dirty="0"/>
              <a:t>B(Bob) </a:t>
            </a:r>
            <a:r>
              <a:rPr lang="en-US" sz="2000" dirty="0" smtClean="0"/>
              <a:t>!= </a:t>
            </a:r>
            <a:r>
              <a:rPr lang="en-US" sz="2000" dirty="0"/>
              <a:t>0, B(Jessie) </a:t>
            </a:r>
            <a:r>
              <a:rPr lang="en-US" sz="2000" dirty="0" smtClean="0"/>
              <a:t>!= 0</a:t>
            </a:r>
          </a:p>
          <a:p>
            <a:pPr marL="342900" indent="-342900">
              <a:buFontTx/>
              <a:buAutoNum type="alphaUcPeriod"/>
            </a:pPr>
            <a:r>
              <a:rPr lang="en-US" sz="2000" dirty="0"/>
              <a:t>B(Bob) </a:t>
            </a:r>
            <a:r>
              <a:rPr lang="en-US" sz="2000" dirty="0" smtClean="0"/>
              <a:t>= </a:t>
            </a:r>
            <a:r>
              <a:rPr lang="en-US" sz="2000" dirty="0"/>
              <a:t>0, B(Jessie) != 0</a:t>
            </a:r>
          </a:p>
          <a:p>
            <a:pPr marL="342900" indent="-342900">
              <a:buFontTx/>
              <a:buAutoNum type="alphaUcPeriod"/>
            </a:pPr>
            <a:endParaRPr lang="en-US" sz="1800" dirty="0">
              <a:solidFill>
                <a:srgbClr val="CC0000"/>
              </a:solidFill>
            </a:endParaRPr>
          </a:p>
          <a:p>
            <a:pPr marL="342900" indent="-342900">
              <a:buAutoNum type="alphaUcPeriod"/>
            </a:pPr>
            <a:endParaRPr lang="en-US" sz="1800" dirty="0">
              <a:solidFill>
                <a:srgbClr val="CC0000"/>
              </a:solidFill>
              <a:latin typeface="+mj-lt"/>
            </a:endParaRPr>
          </a:p>
        </p:txBody>
      </p:sp>
      <p:sp>
        <p:nvSpPr>
          <p:cNvPr id="26" name="Rectangle 25"/>
          <p:cNvSpPr/>
          <p:nvPr/>
        </p:nvSpPr>
        <p:spPr bwMode="auto">
          <a:xfrm>
            <a:off x="-76200" y="1295400"/>
            <a:ext cx="9372600" cy="54102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02849FA0-4B1F-44C1-9BA3-672A1EFC02F9}" type="slidenum">
              <a:rPr lang="en-US" altLang="en-US" smtClean="0"/>
              <a:pPr/>
              <a:t>39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8"/>
          <p:cNvSpPr>
            <a:spLocks noGrp="1" noChangeArrowheads="1"/>
          </p:cNvSpPr>
          <p:nvPr>
            <p:ph type="title"/>
          </p:nvPr>
        </p:nvSpPr>
        <p:spPr>
          <a:xfrm>
            <a:off x="0" y="76200"/>
            <a:ext cx="9144000" cy="914400"/>
          </a:xfrm>
        </p:spPr>
        <p:txBody>
          <a:bodyPr/>
          <a:lstStyle/>
          <a:p>
            <a:pPr eaLnBrk="1" hangingPunct="1"/>
            <a:r>
              <a:rPr lang="en-US" altLang="en-US" smtClean="0"/>
              <a:t>Fun Facts:  Earth's Magnetic Field</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33796" name="Group 24"/>
          <p:cNvGrpSpPr>
            <a:grpSpLocks/>
          </p:cNvGrpSpPr>
          <p:nvPr/>
        </p:nvGrpSpPr>
        <p:grpSpPr bwMode="auto">
          <a:xfrm>
            <a:off x="2613025" y="1371600"/>
            <a:ext cx="5749925" cy="1587500"/>
            <a:chOff x="1546875" y="1524000"/>
            <a:chExt cx="5749699" cy="1587478"/>
          </a:xfrm>
        </p:grpSpPr>
        <p:sp>
          <p:nvSpPr>
            <p:cNvPr id="33800" name="TextBox 16"/>
            <p:cNvSpPr txBox="1">
              <a:spLocks noChangeArrowheads="1"/>
            </p:cNvSpPr>
            <p:nvPr/>
          </p:nvSpPr>
          <p:spPr bwMode="auto">
            <a:xfrm>
              <a:off x="1546875" y="1524000"/>
              <a:ext cx="5749699" cy="158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150000"/>
                </a:lnSpc>
                <a:buFont typeface="Arial" pitchFamily="34" charset="0"/>
                <a:buChar char="•"/>
              </a:pPr>
              <a:r>
                <a:rPr lang="en-US" altLang="en-US" sz="2200" dirty="0">
                  <a:solidFill>
                    <a:srgbClr val="0033CC"/>
                  </a:solidFill>
                  <a:latin typeface="Arial" pitchFamily="34" charset="0"/>
                </a:rPr>
                <a:t>|</a:t>
              </a:r>
              <a:r>
                <a:rPr lang="en-US" altLang="en-US" sz="2200" dirty="0" err="1">
                  <a:solidFill>
                    <a:srgbClr val="0033CC"/>
                  </a:solidFill>
                  <a:latin typeface="Arial" pitchFamily="34" charset="0"/>
                </a:rPr>
                <a:t>B</a:t>
              </a:r>
              <a:r>
                <a:rPr lang="en-US" altLang="en-US" sz="2200" baseline="-25000" dirty="0" err="1">
                  <a:solidFill>
                    <a:srgbClr val="0033CC"/>
                  </a:solidFill>
                  <a:latin typeface="Arial" pitchFamily="34" charset="0"/>
                </a:rPr>
                <a:t>Earth</a:t>
              </a:r>
              <a:r>
                <a:rPr lang="en-US" altLang="en-US" sz="2200" dirty="0">
                  <a:solidFill>
                    <a:srgbClr val="0033CC"/>
                  </a:solidFill>
                  <a:latin typeface="Arial" pitchFamily="34" charset="0"/>
                </a:rPr>
                <a:t>| ~ 20 </a:t>
              </a:r>
              <a:r>
                <a:rPr lang="en-US" altLang="en-US" sz="2200" dirty="0" err="1">
                  <a:solidFill>
                    <a:srgbClr val="0033CC"/>
                  </a:solidFill>
                  <a:latin typeface="Arial" pitchFamily="34" charset="0"/>
                </a:rPr>
                <a:t>microTesla</a:t>
              </a:r>
              <a:r>
                <a:rPr lang="en-US" altLang="en-US" sz="2200" dirty="0">
                  <a:solidFill>
                    <a:srgbClr val="0033CC"/>
                  </a:solidFill>
                  <a:latin typeface="Arial" pitchFamily="34" charset="0"/>
                </a:rPr>
                <a:t>  = 2 x 10</a:t>
              </a:r>
              <a:r>
                <a:rPr lang="en-US" altLang="en-US" sz="2200" baseline="30000" dirty="0">
                  <a:solidFill>
                    <a:srgbClr val="0033CC"/>
                  </a:solidFill>
                  <a:latin typeface="Arial" pitchFamily="34" charset="0"/>
                </a:rPr>
                <a:t>-5</a:t>
              </a:r>
              <a:r>
                <a:rPr lang="en-US" altLang="en-US" sz="2200" baseline="-25000" dirty="0">
                  <a:solidFill>
                    <a:srgbClr val="0033CC"/>
                  </a:solidFill>
                  <a:latin typeface="Arial" pitchFamily="34" charset="0"/>
                </a:rPr>
                <a:t> </a:t>
              </a:r>
              <a:r>
                <a:rPr lang="en-US" altLang="en-US" sz="2200" dirty="0">
                  <a:solidFill>
                    <a:srgbClr val="0033CC"/>
                  </a:solidFill>
                  <a:latin typeface="Arial" pitchFamily="34" charset="0"/>
                </a:rPr>
                <a:t>T</a:t>
              </a:r>
            </a:p>
            <a:p>
              <a:pPr eaLnBrk="1" hangingPunct="1">
                <a:lnSpc>
                  <a:spcPct val="150000"/>
                </a:lnSpc>
                <a:buFont typeface="Arial" pitchFamily="34" charset="0"/>
                <a:buChar char="•"/>
              </a:pPr>
              <a:r>
                <a:rPr lang="en-US" altLang="en-US" sz="2200" dirty="0">
                  <a:solidFill>
                    <a:srgbClr val="0033CC"/>
                  </a:solidFill>
                  <a:latin typeface="Arial" pitchFamily="34" charset="0"/>
                </a:rPr>
                <a:t>Tilted by 11.3 degrees from Rotational Axis</a:t>
              </a:r>
            </a:p>
            <a:p>
              <a:pPr eaLnBrk="1" hangingPunct="1">
                <a:lnSpc>
                  <a:spcPct val="150000"/>
                </a:lnSpc>
                <a:buFont typeface="Arial" pitchFamily="34" charset="0"/>
                <a:buChar char="•"/>
              </a:pPr>
              <a:r>
                <a:rPr lang="en-US" altLang="en-US" sz="2200" dirty="0">
                  <a:solidFill>
                    <a:srgbClr val="0033CC"/>
                  </a:solidFill>
                  <a:latin typeface="Arial" pitchFamily="34" charset="0"/>
                </a:rPr>
                <a:t>"Sign reversals" throughout Earth's history </a:t>
              </a:r>
            </a:p>
          </p:txBody>
        </p:sp>
        <p:sp>
          <p:nvSpPr>
            <p:cNvPr id="24" name="Rectangle 23"/>
            <p:cNvSpPr>
              <a:spLocks noChangeArrowheads="1"/>
            </p:cNvSpPr>
            <p:nvPr/>
          </p:nvSpPr>
          <p:spPr bwMode="auto">
            <a:xfrm>
              <a:off x="1759592" y="1616074"/>
              <a:ext cx="2973271" cy="517518"/>
            </a:xfrm>
            <a:prstGeom prst="rect">
              <a:avLst/>
            </a:prstGeom>
            <a:noFill/>
            <a:ln w="19050">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7" name="TextBox 26"/>
          <p:cNvSpPr txBox="1"/>
          <p:nvPr/>
        </p:nvSpPr>
        <p:spPr>
          <a:xfrm>
            <a:off x="3421063" y="6581775"/>
            <a:ext cx="5570537" cy="276225"/>
          </a:xfrm>
          <a:prstGeom prst="rect">
            <a:avLst/>
          </a:prstGeom>
          <a:solidFill>
            <a:srgbClr val="FFFFFF"/>
          </a:solidFill>
          <a:ln w="28575" cap="flat" cmpd="sng" algn="ctr">
            <a:noFill/>
            <a:prstDash val="solid"/>
            <a:round/>
            <a:headEnd type="none" w="med" len="med"/>
            <a:tailEnd type="none" w="med" len="med"/>
          </a:ln>
        </p:spPr>
        <p:txBody>
          <a:bodyPr wrap="none">
            <a:spAutoFit/>
          </a:bodyPr>
          <a:lstStyle/>
          <a:p>
            <a:pPr indent="228600">
              <a:defRPr/>
            </a:pPr>
            <a:r>
              <a:rPr lang="en-US" sz="1200" dirty="0">
                <a:latin typeface="+mn-lt"/>
                <a:ea typeface="+mn-ea"/>
              </a:rPr>
              <a:t>http://www.ngdc.noaa.gov/geomag/WMM/data/WMM2010/WMM2010_F_MERC.pdf</a:t>
            </a:r>
          </a:p>
        </p:txBody>
      </p:sp>
      <p:pic>
        <p:nvPicPr>
          <p:cNvPr id="3379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1371600"/>
            <a:ext cx="28416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28"/>
          <p:cNvSpPr>
            <a:spLocks noChangeArrowheads="1"/>
          </p:cNvSpPr>
          <p:nvPr/>
        </p:nvSpPr>
        <p:spPr bwMode="auto">
          <a:xfrm>
            <a:off x="4800600" y="6276975"/>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200" dirty="0"/>
              <a:t>http://hyperphysics.phy-astr.gsu.edu/hbase/magnetic/magearth.html</a:t>
            </a:r>
          </a:p>
        </p:txBody>
      </p:sp>
      <p:pic>
        <p:nvPicPr>
          <p:cNvPr id="57346" name="Picture 2" descr="https://www.physics.purdue.edu/demos/images/6D-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715" y="3200400"/>
            <a:ext cx="3817938" cy="28634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91400" y="4038600"/>
            <a:ext cx="1371600" cy="369332"/>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1800" dirty="0" smtClean="0">
                <a:latin typeface="+mj-lt"/>
              </a:rPr>
              <a:t>6D-04</a:t>
            </a:r>
            <a:endParaRPr lang="en-US" sz="1800" dirty="0">
              <a:latin typeface="+mj-lt"/>
            </a:endParaRPr>
          </a:p>
        </p:txBody>
      </p:sp>
      <p:sp>
        <p:nvSpPr>
          <p:cNvPr id="3" name="Slide Number Placeholder 2"/>
          <p:cNvSpPr>
            <a:spLocks noGrp="1"/>
          </p:cNvSpPr>
          <p:nvPr>
            <p:ph type="sldNum" sz="quarter" idx="12"/>
          </p:nvPr>
        </p:nvSpPr>
        <p:spPr/>
        <p:txBody>
          <a:bodyPr/>
          <a:lstStyle/>
          <a:p>
            <a:fld id="{02849FA0-4B1F-44C1-9BA3-672A1EFC02F9}" type="slidenum">
              <a:rPr lang="en-US" altLang="en-US" smtClean="0"/>
              <a:pPr/>
              <a:t>4</a:t>
            </a:fld>
            <a:endParaRPr lang="en-US" altLang="en-US"/>
          </a:p>
        </p:txBody>
      </p:sp>
      <p:pic>
        <p:nvPicPr>
          <p:cNvPr id="13" name="Picture 4" descr="c19_0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 y="4060371"/>
            <a:ext cx="224028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381000" y="1600200"/>
            <a:ext cx="5740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chemeClr val="accent2"/>
                </a:solidFill>
              </a:rPr>
              <a:t>Electric fields:</a:t>
            </a:r>
            <a:r>
              <a:rPr lang="en-US" altLang="en-US" dirty="0"/>
              <a:t> produced by charges</a:t>
            </a:r>
          </a:p>
          <a:p>
            <a:pPr eaLnBrk="1" hangingPunct="1"/>
            <a:endParaRPr lang="en-US" altLang="en-US" dirty="0"/>
          </a:p>
          <a:p>
            <a:pPr eaLnBrk="1" hangingPunct="1"/>
            <a:r>
              <a:rPr lang="en-US" altLang="en-US" dirty="0">
                <a:solidFill>
                  <a:schemeClr val="accent2"/>
                </a:solidFill>
              </a:rPr>
              <a:t>Magnetic fields:</a:t>
            </a:r>
            <a:r>
              <a:rPr lang="en-US" altLang="en-US" dirty="0"/>
              <a:t> produced by </a:t>
            </a:r>
            <a:r>
              <a:rPr lang="en-US" altLang="en-US" i="1" dirty="0"/>
              <a:t>moving</a:t>
            </a:r>
            <a:r>
              <a:rPr lang="en-US" altLang="en-US" dirty="0"/>
              <a:t> charges</a:t>
            </a:r>
          </a:p>
        </p:txBody>
      </p:sp>
      <p:pic>
        <p:nvPicPr>
          <p:cNvPr id="47106" name="Picture 3" descr="bd00017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2809875"/>
            <a:ext cx="1422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4"/>
          <p:cNvGrpSpPr>
            <a:grpSpLocks/>
          </p:cNvGrpSpPr>
          <p:nvPr/>
        </p:nvGrpSpPr>
        <p:grpSpPr bwMode="auto">
          <a:xfrm>
            <a:off x="4419600" y="3657600"/>
            <a:ext cx="3962400" cy="2895600"/>
            <a:chOff x="2784" y="2304"/>
            <a:chExt cx="2496" cy="1824"/>
          </a:xfrm>
        </p:grpSpPr>
        <p:pic>
          <p:nvPicPr>
            <p:cNvPr id="47120" name="Picture 5" descr="Fig17-lookingAtTa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304"/>
              <a:ext cx="2496"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Line 6"/>
            <p:cNvSpPr>
              <a:spLocks noChangeShapeType="1"/>
            </p:cNvSpPr>
            <p:nvPr/>
          </p:nvSpPr>
          <p:spPr bwMode="auto">
            <a:xfrm flipV="1">
              <a:off x="3360" y="3504"/>
              <a:ext cx="48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Text Box 7"/>
            <p:cNvSpPr txBox="1">
              <a:spLocks noChangeArrowheads="1"/>
            </p:cNvSpPr>
            <p:nvPr/>
          </p:nvSpPr>
          <p:spPr bwMode="auto">
            <a:xfrm>
              <a:off x="2832" y="3840"/>
              <a:ext cx="10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charged tape</a:t>
              </a:r>
            </a:p>
          </p:txBody>
        </p:sp>
      </p:grpSp>
      <p:grpSp>
        <p:nvGrpSpPr>
          <p:cNvPr id="47108" name="Group 8"/>
          <p:cNvGrpSpPr>
            <a:grpSpLocks/>
          </p:cNvGrpSpPr>
          <p:nvPr/>
        </p:nvGrpSpPr>
        <p:grpSpPr bwMode="auto">
          <a:xfrm>
            <a:off x="5842000" y="2400300"/>
            <a:ext cx="3238500" cy="1485900"/>
            <a:chOff x="3680" y="1512"/>
            <a:chExt cx="2040" cy="936"/>
          </a:xfrm>
        </p:grpSpPr>
        <p:sp>
          <p:nvSpPr>
            <p:cNvPr id="47118" name="Text Box 9"/>
            <p:cNvSpPr txBox="1">
              <a:spLocks noChangeArrowheads="1"/>
            </p:cNvSpPr>
            <p:nvPr/>
          </p:nvSpPr>
          <p:spPr bwMode="auto">
            <a:xfrm>
              <a:off x="3792" y="1776"/>
              <a:ext cx="16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Any magnetic field?</a:t>
              </a:r>
            </a:p>
          </p:txBody>
        </p:sp>
        <p:sp>
          <p:nvSpPr>
            <p:cNvPr id="47119" name="Freeform 10"/>
            <p:cNvSpPr>
              <a:spLocks/>
            </p:cNvSpPr>
            <p:nvPr/>
          </p:nvSpPr>
          <p:spPr bwMode="auto">
            <a:xfrm>
              <a:off x="3680" y="1512"/>
              <a:ext cx="2040" cy="936"/>
            </a:xfrm>
            <a:custGeom>
              <a:avLst/>
              <a:gdLst>
                <a:gd name="T0" fmla="*/ 496 w 2040"/>
                <a:gd name="T1" fmla="*/ 936 h 936"/>
                <a:gd name="T2" fmla="*/ 448 w 2040"/>
                <a:gd name="T3" fmla="*/ 792 h 936"/>
                <a:gd name="T4" fmla="*/ 304 w 2040"/>
                <a:gd name="T5" fmla="*/ 696 h 936"/>
                <a:gd name="T6" fmla="*/ 160 w 2040"/>
                <a:gd name="T7" fmla="*/ 648 h 936"/>
                <a:gd name="T8" fmla="*/ 16 w 2040"/>
                <a:gd name="T9" fmla="*/ 456 h 936"/>
                <a:gd name="T10" fmla="*/ 64 w 2040"/>
                <a:gd name="T11" fmla="*/ 216 h 936"/>
                <a:gd name="T12" fmla="*/ 352 w 2040"/>
                <a:gd name="T13" fmla="*/ 72 h 936"/>
                <a:gd name="T14" fmla="*/ 928 w 2040"/>
                <a:gd name="T15" fmla="*/ 72 h 936"/>
                <a:gd name="T16" fmla="*/ 1600 w 2040"/>
                <a:gd name="T17" fmla="*/ 24 h 936"/>
                <a:gd name="T18" fmla="*/ 1984 w 2040"/>
                <a:gd name="T19" fmla="*/ 216 h 936"/>
                <a:gd name="T20" fmla="*/ 1936 w 2040"/>
                <a:gd name="T21" fmla="*/ 552 h 936"/>
                <a:gd name="T22" fmla="*/ 1600 w 2040"/>
                <a:gd name="T23" fmla="*/ 648 h 936"/>
                <a:gd name="T24" fmla="*/ 1264 w 2040"/>
                <a:gd name="T25" fmla="*/ 648 h 936"/>
                <a:gd name="T26" fmla="*/ 832 w 2040"/>
                <a:gd name="T27" fmla="*/ 648 h 936"/>
                <a:gd name="T28" fmla="*/ 592 w 2040"/>
                <a:gd name="T29" fmla="*/ 696 h 936"/>
                <a:gd name="T30" fmla="*/ 496 w 2040"/>
                <a:gd name="T31" fmla="*/ 888 h 9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0"/>
                <a:gd name="T49" fmla="*/ 0 h 936"/>
                <a:gd name="T50" fmla="*/ 2040 w 2040"/>
                <a:gd name="T51" fmla="*/ 936 h 9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0" h="936">
                  <a:moveTo>
                    <a:pt x="496" y="936"/>
                  </a:moveTo>
                  <a:cubicBezTo>
                    <a:pt x="488" y="884"/>
                    <a:pt x="480" y="832"/>
                    <a:pt x="448" y="792"/>
                  </a:cubicBezTo>
                  <a:cubicBezTo>
                    <a:pt x="416" y="752"/>
                    <a:pt x="352" y="720"/>
                    <a:pt x="304" y="696"/>
                  </a:cubicBezTo>
                  <a:cubicBezTo>
                    <a:pt x="256" y="672"/>
                    <a:pt x="208" y="688"/>
                    <a:pt x="160" y="648"/>
                  </a:cubicBezTo>
                  <a:cubicBezTo>
                    <a:pt x="112" y="608"/>
                    <a:pt x="32" y="528"/>
                    <a:pt x="16" y="456"/>
                  </a:cubicBezTo>
                  <a:cubicBezTo>
                    <a:pt x="0" y="384"/>
                    <a:pt x="8" y="280"/>
                    <a:pt x="64" y="216"/>
                  </a:cubicBezTo>
                  <a:cubicBezTo>
                    <a:pt x="120" y="152"/>
                    <a:pt x="208" y="96"/>
                    <a:pt x="352" y="72"/>
                  </a:cubicBezTo>
                  <a:cubicBezTo>
                    <a:pt x="496" y="48"/>
                    <a:pt x="720" y="80"/>
                    <a:pt x="928" y="72"/>
                  </a:cubicBezTo>
                  <a:cubicBezTo>
                    <a:pt x="1136" y="64"/>
                    <a:pt x="1424" y="0"/>
                    <a:pt x="1600" y="24"/>
                  </a:cubicBezTo>
                  <a:cubicBezTo>
                    <a:pt x="1776" y="48"/>
                    <a:pt x="1928" y="128"/>
                    <a:pt x="1984" y="216"/>
                  </a:cubicBezTo>
                  <a:cubicBezTo>
                    <a:pt x="2040" y="304"/>
                    <a:pt x="2000" y="480"/>
                    <a:pt x="1936" y="552"/>
                  </a:cubicBezTo>
                  <a:cubicBezTo>
                    <a:pt x="1872" y="624"/>
                    <a:pt x="1712" y="632"/>
                    <a:pt x="1600" y="648"/>
                  </a:cubicBezTo>
                  <a:cubicBezTo>
                    <a:pt x="1488" y="664"/>
                    <a:pt x="1392" y="648"/>
                    <a:pt x="1264" y="648"/>
                  </a:cubicBezTo>
                  <a:cubicBezTo>
                    <a:pt x="1136" y="648"/>
                    <a:pt x="944" y="640"/>
                    <a:pt x="832" y="648"/>
                  </a:cubicBezTo>
                  <a:cubicBezTo>
                    <a:pt x="720" y="656"/>
                    <a:pt x="648" y="656"/>
                    <a:pt x="592" y="696"/>
                  </a:cubicBezTo>
                  <a:cubicBezTo>
                    <a:pt x="536" y="736"/>
                    <a:pt x="516" y="812"/>
                    <a:pt x="496" y="88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7109" name="Group 11"/>
          <p:cNvGrpSpPr>
            <a:grpSpLocks/>
          </p:cNvGrpSpPr>
          <p:nvPr/>
        </p:nvGrpSpPr>
        <p:grpSpPr bwMode="auto">
          <a:xfrm>
            <a:off x="3543300" y="2844800"/>
            <a:ext cx="2324100" cy="1193800"/>
            <a:chOff x="2232" y="1792"/>
            <a:chExt cx="1464" cy="752"/>
          </a:xfrm>
        </p:grpSpPr>
        <p:graphicFrame>
          <p:nvGraphicFramePr>
            <p:cNvPr id="47116" name="Object 3"/>
            <p:cNvGraphicFramePr>
              <a:graphicFrameLocks noChangeAspect="1"/>
            </p:cNvGraphicFramePr>
            <p:nvPr/>
          </p:nvGraphicFramePr>
          <p:xfrm>
            <a:off x="2400" y="1968"/>
            <a:ext cx="1152" cy="402"/>
          </p:xfrm>
          <a:graphic>
            <a:graphicData uri="http://schemas.openxmlformats.org/presentationml/2006/ole">
              <mc:AlternateContent xmlns:mc="http://schemas.openxmlformats.org/markup-compatibility/2006">
                <mc:Choice xmlns:v="urn:schemas-microsoft-com:vml" Requires="v">
                  <p:oleObj spid="_x0000_s56400" name="Equation" r:id="rId6" imgW="1130300" imgH="393700" progId="Equation.3">
                    <p:embed/>
                  </p:oleObj>
                </mc:Choice>
                <mc:Fallback>
                  <p:oleObj name="Equation" r:id="rId6" imgW="11303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1968"/>
                          <a:ext cx="1152" cy="40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7" name="Freeform 13"/>
            <p:cNvSpPr>
              <a:spLocks/>
            </p:cNvSpPr>
            <p:nvPr/>
          </p:nvSpPr>
          <p:spPr bwMode="auto">
            <a:xfrm>
              <a:off x="2232" y="1792"/>
              <a:ext cx="1464" cy="752"/>
            </a:xfrm>
            <a:custGeom>
              <a:avLst/>
              <a:gdLst>
                <a:gd name="T0" fmla="*/ 1464 w 1464"/>
                <a:gd name="T1" fmla="*/ 752 h 752"/>
                <a:gd name="T2" fmla="*/ 1320 w 1464"/>
                <a:gd name="T3" fmla="*/ 656 h 752"/>
                <a:gd name="T4" fmla="*/ 984 w 1464"/>
                <a:gd name="T5" fmla="*/ 608 h 752"/>
                <a:gd name="T6" fmla="*/ 552 w 1464"/>
                <a:gd name="T7" fmla="*/ 656 h 752"/>
                <a:gd name="T8" fmla="*/ 120 w 1464"/>
                <a:gd name="T9" fmla="*/ 560 h 752"/>
                <a:gd name="T10" fmla="*/ 24 w 1464"/>
                <a:gd name="T11" fmla="*/ 272 h 752"/>
                <a:gd name="T12" fmla="*/ 264 w 1464"/>
                <a:gd name="T13" fmla="*/ 32 h 752"/>
                <a:gd name="T14" fmla="*/ 792 w 1464"/>
                <a:gd name="T15" fmla="*/ 80 h 752"/>
                <a:gd name="T16" fmla="*/ 1128 w 1464"/>
                <a:gd name="T17" fmla="*/ 80 h 752"/>
                <a:gd name="T18" fmla="*/ 1416 w 1464"/>
                <a:gd name="T19" fmla="*/ 272 h 752"/>
                <a:gd name="T20" fmla="*/ 1320 w 1464"/>
                <a:gd name="T21" fmla="*/ 464 h 752"/>
                <a:gd name="T22" fmla="*/ 1320 w 1464"/>
                <a:gd name="T23" fmla="*/ 560 h 752"/>
                <a:gd name="T24" fmla="*/ 1416 w 1464"/>
                <a:gd name="T25" fmla="*/ 704 h 7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4"/>
                <a:gd name="T40" fmla="*/ 0 h 752"/>
                <a:gd name="T41" fmla="*/ 1464 w 1464"/>
                <a:gd name="T42" fmla="*/ 752 h 7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4" h="752">
                  <a:moveTo>
                    <a:pt x="1464" y="752"/>
                  </a:moveTo>
                  <a:cubicBezTo>
                    <a:pt x="1432" y="716"/>
                    <a:pt x="1400" y="680"/>
                    <a:pt x="1320" y="656"/>
                  </a:cubicBezTo>
                  <a:cubicBezTo>
                    <a:pt x="1240" y="632"/>
                    <a:pt x="1112" y="608"/>
                    <a:pt x="984" y="608"/>
                  </a:cubicBezTo>
                  <a:cubicBezTo>
                    <a:pt x="856" y="608"/>
                    <a:pt x="696" y="664"/>
                    <a:pt x="552" y="656"/>
                  </a:cubicBezTo>
                  <a:cubicBezTo>
                    <a:pt x="408" y="648"/>
                    <a:pt x="208" y="624"/>
                    <a:pt x="120" y="560"/>
                  </a:cubicBezTo>
                  <a:cubicBezTo>
                    <a:pt x="32" y="496"/>
                    <a:pt x="0" y="360"/>
                    <a:pt x="24" y="272"/>
                  </a:cubicBezTo>
                  <a:cubicBezTo>
                    <a:pt x="48" y="184"/>
                    <a:pt x="136" y="64"/>
                    <a:pt x="264" y="32"/>
                  </a:cubicBezTo>
                  <a:cubicBezTo>
                    <a:pt x="392" y="0"/>
                    <a:pt x="648" y="72"/>
                    <a:pt x="792" y="80"/>
                  </a:cubicBezTo>
                  <a:cubicBezTo>
                    <a:pt x="936" y="88"/>
                    <a:pt x="1024" y="48"/>
                    <a:pt x="1128" y="80"/>
                  </a:cubicBezTo>
                  <a:cubicBezTo>
                    <a:pt x="1232" y="112"/>
                    <a:pt x="1384" y="208"/>
                    <a:pt x="1416" y="272"/>
                  </a:cubicBezTo>
                  <a:cubicBezTo>
                    <a:pt x="1448" y="336"/>
                    <a:pt x="1336" y="416"/>
                    <a:pt x="1320" y="464"/>
                  </a:cubicBezTo>
                  <a:cubicBezTo>
                    <a:pt x="1304" y="512"/>
                    <a:pt x="1304" y="520"/>
                    <a:pt x="1320" y="560"/>
                  </a:cubicBezTo>
                  <a:cubicBezTo>
                    <a:pt x="1336" y="600"/>
                    <a:pt x="1376" y="652"/>
                    <a:pt x="1416" y="7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7110" name="Picture 14" descr="Fig17"/>
          <p:cNvPicPr>
            <a:picLocks noChangeAspect="1" noChangeArrowheads="1"/>
          </p:cNvPicPr>
          <p:nvPr/>
        </p:nvPicPr>
        <p:blipFill>
          <a:blip r:embed="rId8">
            <a:extLst>
              <a:ext uri="{28A0092B-C50C-407E-A947-70E740481C1C}">
                <a14:useLocalDpi xmlns:a14="http://schemas.microsoft.com/office/drawing/2010/main" val="0"/>
              </a:ext>
            </a:extLst>
          </a:blip>
          <a:srcRect l="31267" t="64687" r="24869" b="883"/>
          <a:stretch>
            <a:fillRect/>
          </a:stretch>
        </p:blipFill>
        <p:spPr bwMode="auto">
          <a:xfrm>
            <a:off x="661988" y="4117975"/>
            <a:ext cx="11049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11" name="Object 2"/>
          <p:cNvGraphicFramePr>
            <a:graphicFrameLocks noChangeAspect="1"/>
          </p:cNvGraphicFramePr>
          <p:nvPr/>
        </p:nvGraphicFramePr>
        <p:xfrm>
          <a:off x="1420813" y="4300538"/>
          <a:ext cx="2273300" cy="793750"/>
        </p:xfrm>
        <a:graphic>
          <a:graphicData uri="http://schemas.openxmlformats.org/presentationml/2006/ole">
            <mc:AlternateContent xmlns:mc="http://schemas.openxmlformats.org/markup-compatibility/2006">
              <mc:Choice xmlns:v="urn:schemas-microsoft-com:vml" Requires="v">
                <p:oleObj spid="_x0000_s56401" name="Equation" r:id="rId9" imgW="1130300" imgH="393700" progId="Equation.3">
                  <p:embed/>
                </p:oleObj>
              </mc:Choice>
              <mc:Fallback>
                <p:oleObj name="Equation" r:id="rId9" imgW="11303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0813" y="4300538"/>
                        <a:ext cx="22733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2" name="Rectangle 16"/>
          <p:cNvSpPr>
            <a:spLocks noGrp="1" noChangeArrowheads="1"/>
          </p:cNvSpPr>
          <p:nvPr>
            <p:ph type="title"/>
          </p:nvPr>
        </p:nvSpPr>
        <p:spPr>
          <a:xfrm>
            <a:off x="0" y="0"/>
            <a:ext cx="9144000" cy="914400"/>
          </a:xfrm>
        </p:spPr>
        <p:txBody>
          <a:bodyPr/>
          <a:lstStyle/>
          <a:p>
            <a:pPr eaLnBrk="1" hangingPunct="1"/>
            <a:r>
              <a:rPr lang="en-US" altLang="en-US" dirty="0" err="1" smtClean="0"/>
              <a:t>iClicker</a:t>
            </a:r>
            <a:r>
              <a:rPr lang="en-US" altLang="en-US" dirty="0" smtClean="0"/>
              <a:t> Question</a:t>
            </a:r>
          </a:p>
        </p:txBody>
      </p:sp>
      <p:cxnSp>
        <p:nvCxnSpPr>
          <p:cNvPr id="17" name="Straight Connector 6"/>
          <p:cNvCxnSpPr>
            <a:cxnSpLocks noChangeShapeType="1"/>
          </p:cNvCxnSpPr>
          <p:nvPr/>
        </p:nvCxnSpPr>
        <p:spPr bwMode="auto">
          <a:xfrm>
            <a:off x="0" y="1522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TextBox 1"/>
          <p:cNvSpPr txBox="1"/>
          <p:nvPr/>
        </p:nvSpPr>
        <p:spPr>
          <a:xfrm>
            <a:off x="3176588" y="914400"/>
            <a:ext cx="5129212"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ＭＳ Ｐゴシック" charset="0"/>
                <a:cs typeface="ＭＳ Ｐゴシック" charset="0"/>
              </a:rPr>
              <a:t>Biot-Savart Law is an Approximation</a:t>
            </a:r>
          </a:p>
        </p:txBody>
      </p:sp>
      <p:pic>
        <p:nvPicPr>
          <p:cNvPr id="47115" name="Picture 24"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806450"/>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76200" y="806450"/>
            <a:ext cx="9372600" cy="589915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4" name="Slide Number Placeholder 3"/>
          <p:cNvSpPr>
            <a:spLocks noGrp="1"/>
          </p:cNvSpPr>
          <p:nvPr>
            <p:ph type="sldNum" sz="quarter" idx="12"/>
          </p:nvPr>
        </p:nvSpPr>
        <p:spPr/>
        <p:txBody>
          <a:bodyPr/>
          <a:lstStyle/>
          <a:p>
            <a:fld id="{02849FA0-4B1F-44C1-9BA3-672A1EFC02F9}" type="slidenum">
              <a:rPr lang="en-US" altLang="en-US" smtClean="0"/>
              <a:pPr/>
              <a:t>40</a:t>
            </a:fld>
            <a:endParaRPr lang="en-US" altLang="en-US"/>
          </a:p>
        </p:txBody>
      </p:sp>
    </p:spTree>
    <p:extLst>
      <p:ext uri="{BB962C8B-B14F-4D97-AF65-F5344CB8AC3E}">
        <p14:creationId xmlns:p14="http://schemas.microsoft.com/office/powerpoint/2010/main" val="313087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2"/>
          <p:cNvGraphicFramePr>
            <a:graphicFrameLocks noChangeAspect="1"/>
          </p:cNvGraphicFramePr>
          <p:nvPr/>
        </p:nvGraphicFramePr>
        <p:xfrm>
          <a:off x="2911475" y="1370013"/>
          <a:ext cx="2651125" cy="1160462"/>
        </p:xfrm>
        <a:graphic>
          <a:graphicData uri="http://schemas.openxmlformats.org/presentationml/2006/ole">
            <mc:AlternateContent xmlns:mc="http://schemas.openxmlformats.org/markup-compatibility/2006">
              <mc:Choice xmlns:v="urn:schemas-microsoft-com:vml" Requires="v">
                <p:oleObj spid="_x0000_s49229" name="Equation" r:id="rId4" imgW="901700" imgH="393700" progId="Equation.DSMT4">
                  <p:embed/>
                </p:oleObj>
              </mc:Choice>
              <mc:Fallback>
                <p:oleObj name="Equation" r:id="rId4" imgW="9017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1370013"/>
                        <a:ext cx="2651125" cy="11604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4" name="Text Box 3"/>
          <p:cNvSpPr txBox="1">
            <a:spLocks noChangeArrowheads="1"/>
          </p:cNvSpPr>
          <p:nvPr/>
        </p:nvSpPr>
        <p:spPr bwMode="auto">
          <a:xfrm>
            <a:off x="685800" y="2835275"/>
            <a:ext cx="7651750" cy="822325"/>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Must use the velocities of the charges as you observe them in</a:t>
            </a:r>
          </a:p>
          <a:p>
            <a:pPr eaLnBrk="1" hangingPunct="1"/>
            <a:r>
              <a:rPr lang="en-US" altLang="en-US" i="1"/>
              <a:t> </a:t>
            </a:r>
            <a:r>
              <a:rPr lang="en-US" altLang="en-US" i="1">
                <a:solidFill>
                  <a:schemeClr val="accent2"/>
                </a:solidFill>
              </a:rPr>
              <a:t>your reference frame</a:t>
            </a:r>
            <a:r>
              <a:rPr lang="en-US" altLang="en-US" i="1"/>
              <a:t>!</a:t>
            </a:r>
          </a:p>
        </p:txBody>
      </p:sp>
      <p:sp>
        <p:nvSpPr>
          <p:cNvPr id="49155" name="Text Box 4"/>
          <p:cNvSpPr txBox="1">
            <a:spLocks noChangeArrowheads="1"/>
          </p:cNvSpPr>
          <p:nvPr/>
        </p:nvSpPr>
        <p:spPr bwMode="auto">
          <a:xfrm>
            <a:off x="381000" y="4156075"/>
            <a:ext cx="8016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There is a deep connection between </a:t>
            </a:r>
          </a:p>
          <a:p>
            <a:pPr eaLnBrk="1" hangingPunct="1"/>
            <a:r>
              <a:rPr lang="en-US" altLang="en-US">
                <a:solidFill>
                  <a:srgbClr val="FF0000"/>
                </a:solidFill>
              </a:rPr>
              <a:t>Electric Field E and Magnetic Field B.</a:t>
            </a:r>
          </a:p>
          <a:p>
            <a:pPr eaLnBrk="1" hangingPunct="1"/>
            <a:r>
              <a:rPr lang="en-US" altLang="en-US">
                <a:solidFill>
                  <a:srgbClr val="FF0000"/>
                </a:solidFill>
              </a:rPr>
              <a:t>Einstein</a:t>
            </a:r>
            <a:r>
              <a:rPr lang="ja-JP" altLang="en-US">
                <a:solidFill>
                  <a:srgbClr val="FF0000"/>
                </a:solidFill>
              </a:rPr>
              <a:t>’</a:t>
            </a:r>
            <a:r>
              <a:rPr lang="en-US" altLang="ja-JP">
                <a:solidFill>
                  <a:srgbClr val="FF0000"/>
                </a:solidFill>
              </a:rPr>
              <a:t>s special theory of relativity!</a:t>
            </a:r>
            <a:endParaRPr lang="en-US" altLang="en-US"/>
          </a:p>
        </p:txBody>
      </p:sp>
      <p:grpSp>
        <p:nvGrpSpPr>
          <p:cNvPr id="49156" name="Group 5"/>
          <p:cNvGrpSpPr>
            <a:grpSpLocks/>
          </p:cNvGrpSpPr>
          <p:nvPr/>
        </p:nvGrpSpPr>
        <p:grpSpPr bwMode="auto">
          <a:xfrm>
            <a:off x="4343400" y="1463675"/>
            <a:ext cx="609600" cy="1371600"/>
            <a:chOff x="2736" y="768"/>
            <a:chExt cx="384" cy="864"/>
          </a:xfrm>
        </p:grpSpPr>
        <p:sp>
          <p:nvSpPr>
            <p:cNvPr id="49160" name="Oval 6"/>
            <p:cNvSpPr>
              <a:spLocks noChangeArrowheads="1"/>
            </p:cNvSpPr>
            <p:nvPr/>
          </p:nvSpPr>
          <p:spPr bwMode="auto">
            <a:xfrm>
              <a:off x="2880" y="768"/>
              <a:ext cx="240" cy="240"/>
            </a:xfrm>
            <a:prstGeom prst="ellipse">
              <a:avLst/>
            </a:prstGeom>
            <a:solidFill>
              <a:srgbClr val="F6F63F">
                <a:alpha val="21960"/>
              </a:srgbClr>
            </a:solidFill>
            <a:ln w="9525">
              <a:solidFill>
                <a:srgbClr val="FF0000"/>
              </a:solidFill>
              <a:round/>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sp>
          <p:nvSpPr>
            <p:cNvPr id="49161" name="Line 7"/>
            <p:cNvSpPr>
              <a:spLocks noChangeShapeType="1"/>
            </p:cNvSpPr>
            <p:nvPr/>
          </p:nvSpPr>
          <p:spPr bwMode="auto">
            <a:xfrm flipV="1">
              <a:off x="2736" y="1008"/>
              <a:ext cx="240" cy="6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9157" name="Rectangle 8"/>
          <p:cNvSpPr>
            <a:spLocks noGrp="1" noChangeArrowheads="1"/>
          </p:cNvSpPr>
          <p:nvPr>
            <p:ph type="title"/>
          </p:nvPr>
        </p:nvSpPr>
        <p:spPr>
          <a:xfrm>
            <a:off x="0" y="0"/>
            <a:ext cx="9144000" cy="914400"/>
          </a:xfrm>
        </p:spPr>
        <p:txBody>
          <a:bodyPr/>
          <a:lstStyle/>
          <a:p>
            <a:pPr eaLnBrk="1" hangingPunct="1"/>
            <a:r>
              <a:rPr lang="en-US" altLang="en-US" smtClean="0"/>
              <a:t>Frame of Reference</a:t>
            </a:r>
          </a:p>
        </p:txBody>
      </p:sp>
      <p:cxnSp>
        <p:nvCxnSpPr>
          <p:cNvPr id="9" name="Straight Connector 6"/>
          <p:cNvCxnSpPr>
            <a:cxnSpLocks noChangeShapeType="1"/>
          </p:cNvCxnSpPr>
          <p:nvPr/>
        </p:nvCxnSpPr>
        <p:spPr bwMode="auto">
          <a:xfrm>
            <a:off x="0" y="1065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02849FA0-4B1F-44C1-9BA3-672A1EFC02F9}"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685800" y="1676400"/>
            <a:ext cx="809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If we suddenly change the current in a wire: </a:t>
            </a:r>
          </a:p>
          <a:p>
            <a:pPr eaLnBrk="1" hangingPunct="1"/>
            <a:r>
              <a:rPr lang="en-US" altLang="en-US">
                <a:solidFill>
                  <a:schemeClr val="accent2"/>
                </a:solidFill>
              </a:rPr>
              <a:t>Magnetic field will not change instantaneously.</a:t>
            </a:r>
            <a:endParaRPr lang="en-US" altLang="en-US"/>
          </a:p>
        </p:txBody>
      </p:sp>
      <p:sp>
        <p:nvSpPr>
          <p:cNvPr id="51202" name="Text Box 3"/>
          <p:cNvSpPr txBox="1">
            <a:spLocks noChangeArrowheads="1"/>
          </p:cNvSpPr>
          <p:nvPr/>
        </p:nvSpPr>
        <p:spPr bwMode="auto">
          <a:xfrm>
            <a:off x="685800" y="3048000"/>
            <a:ext cx="792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Electron and positron collide: </a:t>
            </a:r>
            <a:br>
              <a:rPr lang="en-US" altLang="en-US"/>
            </a:br>
            <a:r>
              <a:rPr lang="en-US" altLang="en-US">
                <a:solidFill>
                  <a:schemeClr val="accent2"/>
                </a:solidFill>
              </a:rPr>
              <a:t>Produce both electric and magnetic field, these fields exist even after annihilation.</a:t>
            </a:r>
            <a:endParaRPr lang="en-US" altLang="en-US"/>
          </a:p>
        </p:txBody>
      </p:sp>
      <p:sp>
        <p:nvSpPr>
          <p:cNvPr id="51203" name="Text Box 4"/>
          <p:cNvSpPr txBox="1">
            <a:spLocks noChangeArrowheads="1"/>
          </p:cNvSpPr>
          <p:nvPr/>
        </p:nvSpPr>
        <p:spPr bwMode="auto">
          <a:xfrm>
            <a:off x="685800" y="4267200"/>
            <a:ext cx="4538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Changes propagate at speed of light</a:t>
            </a:r>
            <a:endParaRPr lang="en-US" altLang="en-US"/>
          </a:p>
        </p:txBody>
      </p:sp>
      <p:grpSp>
        <p:nvGrpSpPr>
          <p:cNvPr id="2" name="Group 1"/>
          <p:cNvGrpSpPr>
            <a:grpSpLocks/>
          </p:cNvGrpSpPr>
          <p:nvPr/>
        </p:nvGrpSpPr>
        <p:grpSpPr bwMode="auto">
          <a:xfrm>
            <a:off x="990600" y="5299075"/>
            <a:ext cx="7277100" cy="904875"/>
            <a:chOff x="990600" y="5299075"/>
            <a:chExt cx="7277100" cy="904875"/>
          </a:xfrm>
        </p:grpSpPr>
        <p:graphicFrame>
          <p:nvGraphicFramePr>
            <p:cNvPr id="51209" name="Object 2"/>
            <p:cNvGraphicFramePr>
              <a:graphicFrameLocks noChangeAspect="1"/>
            </p:cNvGraphicFramePr>
            <p:nvPr/>
          </p:nvGraphicFramePr>
          <p:xfrm>
            <a:off x="990600" y="5410200"/>
            <a:ext cx="1812925" cy="793750"/>
          </p:xfrm>
          <a:graphic>
            <a:graphicData uri="http://schemas.openxmlformats.org/presentationml/2006/ole">
              <mc:AlternateContent xmlns:mc="http://schemas.openxmlformats.org/markup-compatibility/2006">
                <mc:Choice xmlns:v="urn:schemas-microsoft-com:vml" Requires="v">
                  <p:oleObj spid="_x0000_s51278" name="Equation" r:id="rId4" imgW="901700" imgH="393700" progId="Equation.3">
                    <p:embed/>
                  </p:oleObj>
                </mc:Choice>
                <mc:Fallback>
                  <p:oleObj name="Equation" r:id="rId4" imgW="9017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410200"/>
                          <a:ext cx="1812925"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10" name="Text Box 6"/>
            <p:cNvSpPr txBox="1">
              <a:spLocks noChangeArrowheads="1"/>
            </p:cNvSpPr>
            <p:nvPr/>
          </p:nvSpPr>
          <p:spPr bwMode="auto">
            <a:xfrm>
              <a:off x="3032125" y="5299075"/>
              <a:ext cx="523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Why is there no time in Biot-Savart law?</a:t>
              </a:r>
              <a:endParaRPr lang="en-US" altLang="en-US"/>
            </a:p>
            <a:p>
              <a:pPr eaLnBrk="1" hangingPunct="1"/>
              <a:r>
                <a:rPr lang="en-US" altLang="en-US">
                  <a:sym typeface="Wingdings" pitchFamily="2" charset="2"/>
                </a:rPr>
                <a:t> We assume s</a:t>
              </a:r>
              <a:r>
                <a:rPr lang="en-US" altLang="en-US"/>
                <a:t>peed of charges is small</a:t>
              </a:r>
            </a:p>
          </p:txBody>
        </p:sp>
      </p:grpSp>
      <p:sp>
        <p:nvSpPr>
          <p:cNvPr id="51205" name="Rectangle 7"/>
          <p:cNvSpPr>
            <a:spLocks noGrp="1" noChangeArrowheads="1"/>
          </p:cNvSpPr>
          <p:nvPr>
            <p:ph type="title"/>
          </p:nvPr>
        </p:nvSpPr>
        <p:spPr>
          <a:xfrm>
            <a:off x="0" y="-76200"/>
            <a:ext cx="9144000" cy="914400"/>
          </a:xfrm>
        </p:spPr>
        <p:txBody>
          <a:bodyPr/>
          <a:lstStyle/>
          <a:p>
            <a:pPr eaLnBrk="1" hangingPunct="1"/>
            <a:r>
              <a:rPr lang="en-US" altLang="en-US" smtClean="0"/>
              <a:t>Problem #2:  Retardation</a:t>
            </a:r>
          </a:p>
        </p:txBody>
      </p:sp>
      <p:cxnSp>
        <p:nvCxnSpPr>
          <p:cNvPr id="8"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9" name="TextBox 8"/>
          <p:cNvSpPr txBox="1"/>
          <p:nvPr/>
        </p:nvSpPr>
        <p:spPr>
          <a:xfrm>
            <a:off x="3176588" y="914400"/>
            <a:ext cx="5129212" cy="46196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0033CC"/>
                </a:solidFill>
                <a:latin typeface="+mj-lt"/>
                <a:ea typeface="ＭＳ Ｐゴシック" charset="0"/>
                <a:cs typeface="ＭＳ Ｐゴシック" charset="0"/>
              </a:rPr>
              <a:t>Biot-Savart Law is an Approximation</a:t>
            </a:r>
          </a:p>
        </p:txBody>
      </p:sp>
      <p:pic>
        <p:nvPicPr>
          <p:cNvPr id="51208" name="Picture 2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806450"/>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2849FA0-4B1F-44C1-9BA3-672A1EFC02F9}" type="slidenum">
              <a:rPr lang="en-US" altLang="en-US" smtClean="0"/>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0" y="152400"/>
            <a:ext cx="9144000" cy="914400"/>
          </a:xfrm>
        </p:spPr>
        <p:txBody>
          <a:bodyPr/>
          <a:lstStyle/>
          <a:p>
            <a:r>
              <a:rPr lang="en-US" altLang="en-US" smtClean="0"/>
              <a:t>Today</a:t>
            </a:r>
          </a:p>
        </p:txBody>
      </p:sp>
      <p:sp>
        <p:nvSpPr>
          <p:cNvPr id="3" name="Content Placeholder 2"/>
          <p:cNvSpPr>
            <a:spLocks noGrp="1"/>
          </p:cNvSpPr>
          <p:nvPr>
            <p:ph idx="1"/>
          </p:nvPr>
        </p:nvSpPr>
        <p:spPr/>
        <p:txBody>
          <a:bodyPr>
            <a:normAutofit/>
          </a:bodyPr>
          <a:lstStyle/>
          <a:p>
            <a:pPr>
              <a:defRPr/>
            </a:pPr>
            <a:r>
              <a:rPr lang="en-US" dirty="0">
                <a:ea typeface="ＭＳ Ｐゴシック" pitchFamily="76" charset="-128"/>
              </a:rPr>
              <a:t>(Cross Products:  Mathematically)</a:t>
            </a:r>
          </a:p>
          <a:p>
            <a:pPr>
              <a:defRPr/>
            </a:pPr>
            <a:r>
              <a:rPr lang="en-US" dirty="0">
                <a:ea typeface="ＭＳ Ｐゴシック" pitchFamily="76" charset="-128"/>
              </a:rPr>
              <a:t>Electron Current and Conventional Current</a:t>
            </a:r>
          </a:p>
          <a:p>
            <a:pPr>
              <a:defRPr/>
            </a:pPr>
            <a:r>
              <a:rPr lang="en-US" dirty="0">
                <a:ea typeface="ＭＳ Ｐゴシック" pitchFamily="76" charset="-128"/>
              </a:rPr>
              <a:t>Calculating the Electron Current</a:t>
            </a:r>
          </a:p>
          <a:p>
            <a:pPr>
              <a:defRPr/>
            </a:pPr>
            <a:r>
              <a:rPr lang="en-US" dirty="0">
                <a:ea typeface="ＭＳ Ｐゴシック" pitchFamily="76" charset="-128"/>
              </a:rPr>
              <a:t>True </a:t>
            </a:r>
            <a:r>
              <a:rPr lang="en-US" i="1" dirty="0">
                <a:ea typeface="ＭＳ Ｐゴシック" pitchFamily="76" charset="-128"/>
              </a:rPr>
              <a:t>vs</a:t>
            </a:r>
            <a:r>
              <a:rPr lang="en-US" dirty="0">
                <a:ea typeface="ＭＳ Ｐゴシック" pitchFamily="76" charset="-128"/>
              </a:rPr>
              <a:t>. Useful</a:t>
            </a:r>
          </a:p>
          <a:p>
            <a:pPr>
              <a:defRPr/>
            </a:pPr>
            <a:r>
              <a:rPr lang="en-US" dirty="0">
                <a:ea typeface="ＭＳ Ｐゴシック" pitchFamily="76" charset="-128"/>
              </a:rPr>
              <a:t>Biot-Savart Law in a Wire</a:t>
            </a:r>
          </a:p>
          <a:p>
            <a:pPr>
              <a:defRPr/>
            </a:pPr>
            <a:r>
              <a:rPr lang="en-US" dirty="0">
                <a:ea typeface="ＭＳ Ｐゴシック" pitchFamily="76" charset="-128"/>
              </a:rPr>
              <a:t>Relativity!!</a:t>
            </a: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2858E68F-B664-4D35-9E52-AE10185477E6}"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grpSp>
        <p:nvGrpSpPr>
          <p:cNvPr id="21508" name="Group 15"/>
          <p:cNvGrpSpPr>
            <a:grpSpLocks/>
          </p:cNvGrpSpPr>
          <p:nvPr/>
        </p:nvGrpSpPr>
        <p:grpSpPr bwMode="auto">
          <a:xfrm>
            <a:off x="2438400" y="838200"/>
            <a:ext cx="822325" cy="512763"/>
            <a:chOff x="1701270" y="1087436"/>
            <a:chExt cx="822855" cy="512763"/>
          </a:xfrm>
        </p:grpSpPr>
        <p:pic>
          <p:nvPicPr>
            <p:cNvPr id="21525" name="Picture 36"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270" y="1210733"/>
              <a:ext cx="110191" cy="1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3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7" name="Group 14"/>
            <p:cNvGrpSpPr>
              <a:grpSpLocks/>
            </p:cNvGrpSpPr>
            <p:nvPr/>
          </p:nvGrpSpPr>
          <p:grpSpPr bwMode="auto">
            <a:xfrm rot="-5400000">
              <a:off x="1735137" y="1201736"/>
              <a:ext cx="512763" cy="284163"/>
              <a:chOff x="1633537" y="1303337"/>
              <a:chExt cx="914400" cy="679450"/>
            </a:xfrm>
          </p:grpSpPr>
          <p:sp>
            <p:nvSpPr>
              <p:cNvPr id="9" name="Can 8"/>
              <p:cNvSpPr>
                <a:spLocks noChangeArrowheads="1"/>
              </p:cNvSpPr>
              <p:nvPr/>
            </p:nvSpPr>
            <p:spPr bwMode="auto">
              <a:xfrm rot="5400000">
                <a:off x="1851271" y="1074893"/>
                <a:ext cx="535552" cy="914400"/>
              </a:xfrm>
              <a:prstGeom prst="can">
                <a:avLst>
                  <a:gd name="adj" fmla="val 25002"/>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12" name="Straight Arrow Connector 11"/>
              <p:cNvCxnSpPr/>
              <p:nvPr/>
            </p:nvCxnSpPr>
            <p:spPr>
              <a:xfrm>
                <a:off x="1709974" y="1982184"/>
                <a:ext cx="761527"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3" name="TextBox 12"/>
          <p:cNvSpPr txBox="1"/>
          <p:nvPr/>
        </p:nvSpPr>
        <p:spPr>
          <a:xfrm>
            <a:off x="5527675" y="8382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400" b="1">
                <a:solidFill>
                  <a:srgbClr val="0033CC"/>
                </a:solidFill>
                <a:latin typeface="+mj-lt"/>
                <a:ea typeface="+mn-ea"/>
              </a:rPr>
              <a:t>BIOT-SAVART LAW</a:t>
            </a:r>
          </a:p>
          <a:p>
            <a:pPr indent="228600" algn="just">
              <a:defRPr/>
            </a:pPr>
            <a:r>
              <a:rPr lang="en-US" sz="1400" b="1">
                <a:solidFill>
                  <a:srgbClr val="0033CC"/>
                </a:solidFill>
                <a:latin typeface="+mj-lt"/>
                <a:ea typeface="+mn-ea"/>
              </a:rPr>
              <a:t>current in a wire</a:t>
            </a:r>
          </a:p>
        </p:txBody>
      </p:sp>
      <p:pic>
        <p:nvPicPr>
          <p:cNvPr id="21510"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79463"/>
            <a:ext cx="182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51"/>
          <p:cNvGrpSpPr>
            <a:grpSpLocks/>
          </p:cNvGrpSpPr>
          <p:nvPr/>
        </p:nvGrpSpPr>
        <p:grpSpPr bwMode="auto">
          <a:xfrm>
            <a:off x="155575" y="1639888"/>
            <a:ext cx="3121025" cy="2973387"/>
            <a:chOff x="155575" y="1639888"/>
            <a:chExt cx="3121025" cy="2973387"/>
          </a:xfrm>
        </p:grpSpPr>
        <p:grpSp>
          <p:nvGrpSpPr>
            <p:cNvPr id="21514" name="Group 20"/>
            <p:cNvGrpSpPr>
              <a:grpSpLocks/>
            </p:cNvGrpSpPr>
            <p:nvPr/>
          </p:nvGrpSpPr>
          <p:grpSpPr bwMode="auto">
            <a:xfrm>
              <a:off x="155575" y="1676400"/>
              <a:ext cx="2968625" cy="2936875"/>
              <a:chOff x="155575" y="1676400"/>
              <a:chExt cx="2968625" cy="2936875"/>
            </a:xfrm>
          </p:grpSpPr>
          <p:pic>
            <p:nvPicPr>
              <p:cNvPr id="2151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676400"/>
                <a:ext cx="29686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bwMode="auto">
              <a:xfrm>
                <a:off x="762000" y="2225675"/>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1518" name="Picture 5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440" y="2352040"/>
                <a:ext cx="254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bwMode="auto">
              <a:xfrm>
                <a:off x="847725" y="2514600"/>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1520" name="Picture 5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432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bwMode="auto">
              <a:xfrm>
                <a:off x="882650" y="3124200"/>
                <a:ext cx="228600" cy="381000"/>
              </a:xfrm>
              <a:prstGeom prst="rect">
                <a:avLst/>
              </a:prstGeom>
              <a:solidFill>
                <a:srgbClr val="CFD3D6"/>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63" name="Straight Connector 62"/>
              <p:cNvCxnSpPr/>
              <p:nvPr/>
            </p:nvCxnSpPr>
            <p:spPr>
              <a:xfrm rot="5400000" flipH="1" flipV="1">
                <a:off x="1219200" y="2895600"/>
                <a:ext cx="381000" cy="381000"/>
              </a:xfrm>
              <a:prstGeom prst="line">
                <a:avLst/>
              </a:prstGeom>
              <a:ln w="12700" cap="flat" cmpd="sng" algn="ctr">
                <a:solidFill>
                  <a:schemeClr val="bg1">
                    <a:lumMod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bwMode="auto">
              <a:xfrm>
                <a:off x="1924050" y="2482850"/>
                <a:ext cx="8382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1524" name="Picture 64"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634343"/>
                <a:ext cx="914400" cy="18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TextBox 54"/>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grpSp>
      <p:sp>
        <p:nvSpPr>
          <p:cNvPr id="2" name="TextBox 1"/>
          <p:cNvSpPr txBox="1"/>
          <p:nvPr/>
        </p:nvSpPr>
        <p:spPr>
          <a:xfrm>
            <a:off x="2057400" y="4114800"/>
            <a:ext cx="6389688" cy="1200150"/>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CC0000"/>
                </a:solidFill>
                <a:latin typeface="Arial" pitchFamily="34" charset="0"/>
              </a:rPr>
              <a:t>We want to calculate </a:t>
            </a:r>
            <a:r>
              <a:rPr lang="en-US" altLang="en-US" b="1">
                <a:solidFill>
                  <a:srgbClr val="CC0000"/>
                </a:solidFill>
                <a:latin typeface="Arial" pitchFamily="34" charset="0"/>
              </a:rPr>
              <a:t>B</a:t>
            </a:r>
            <a:r>
              <a:rPr lang="en-US" altLang="en-US">
                <a:solidFill>
                  <a:srgbClr val="CC0000"/>
                </a:solidFill>
                <a:latin typeface="Arial" pitchFamily="34" charset="0"/>
              </a:rPr>
              <a:t> in the bisecting plane.</a:t>
            </a:r>
          </a:p>
          <a:p>
            <a:pPr eaLnBrk="1" hangingPunct="1"/>
            <a:endParaRPr lang="en-US" altLang="en-US">
              <a:solidFill>
                <a:srgbClr val="CC0000"/>
              </a:solidFill>
              <a:latin typeface="Arial" pitchFamily="34" charset="0"/>
            </a:endParaRPr>
          </a:p>
          <a:p>
            <a:pPr eaLnBrk="1" hangingPunct="1"/>
            <a:r>
              <a:rPr lang="en-US" altLang="en-US">
                <a:solidFill>
                  <a:srgbClr val="CC0000"/>
                </a:solidFill>
                <a:latin typeface="Arial" pitchFamily="34" charset="0"/>
              </a:rPr>
              <a:t>How did we do this for </a:t>
            </a:r>
            <a:r>
              <a:rPr lang="en-US" altLang="en-US" b="1">
                <a:solidFill>
                  <a:srgbClr val="CC0000"/>
                </a:solidFill>
                <a:latin typeface="Arial" pitchFamily="34" charset="0"/>
              </a:rPr>
              <a:t>E</a:t>
            </a:r>
            <a:r>
              <a:rPr lang="en-US" altLang="en-US">
                <a:solidFill>
                  <a:srgbClr val="CC0000"/>
                </a:solidFill>
                <a:latin typeface="Arial" pitchFamily="34" charset="0"/>
              </a:rPr>
              <a:t>?  </a:t>
            </a:r>
          </a:p>
        </p:txBody>
      </p:sp>
      <p:sp>
        <p:nvSpPr>
          <p:cNvPr id="65" name="TextBox 64"/>
          <p:cNvSpPr txBox="1"/>
          <p:nvPr/>
        </p:nvSpPr>
        <p:spPr>
          <a:xfrm>
            <a:off x="2057400" y="5562600"/>
            <a:ext cx="6934200" cy="830263"/>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a:solidFill>
                  <a:srgbClr val="0033CC"/>
                </a:solidFill>
                <a:latin typeface="+mj-lt"/>
                <a:ea typeface="ＭＳ Ｐゴシック" charset="0"/>
                <a:cs typeface="ＭＳ Ｐゴシック" charset="0"/>
              </a:rPr>
              <a:t>Break the rod up into point charges.</a:t>
            </a:r>
          </a:p>
          <a:p>
            <a:pPr indent="228600">
              <a:defRPr/>
            </a:pPr>
            <a:r>
              <a:rPr lang="en-US">
                <a:solidFill>
                  <a:srgbClr val="0033CC"/>
                </a:solidFill>
                <a:latin typeface="+mj-lt"/>
                <a:ea typeface="ＭＳ Ｐゴシック" charset="0"/>
                <a:cs typeface="ＭＳ Ｐゴシック" charset="0"/>
              </a:rPr>
              <a:t>Add up </a:t>
            </a:r>
            <a:r>
              <a:rPr lang="en-US" b="1">
                <a:solidFill>
                  <a:srgbClr val="0033CC"/>
                </a:solidFill>
                <a:latin typeface="+mj-lt"/>
                <a:ea typeface="ＭＳ Ｐゴシック" charset="0"/>
                <a:cs typeface="ＭＳ Ｐゴシック" charset="0"/>
              </a:rPr>
              <a:t>E</a:t>
            </a:r>
            <a:r>
              <a:rPr lang="en-US">
                <a:solidFill>
                  <a:srgbClr val="0033CC"/>
                </a:solidFill>
                <a:latin typeface="+mj-lt"/>
                <a:ea typeface="ＭＳ Ｐゴシック" charset="0"/>
                <a:cs typeface="ＭＳ Ｐゴシック" charset="0"/>
              </a:rPr>
              <a:t> due to all point charges.</a:t>
            </a:r>
          </a:p>
        </p:txBody>
      </p:sp>
      <p:sp>
        <p:nvSpPr>
          <p:cNvPr id="3" name="Slide Number Placeholder 2"/>
          <p:cNvSpPr>
            <a:spLocks noGrp="1"/>
          </p:cNvSpPr>
          <p:nvPr>
            <p:ph type="sldNum" sz="quarter" idx="12"/>
          </p:nvPr>
        </p:nvSpPr>
        <p:spPr/>
        <p:txBody>
          <a:bodyPr/>
          <a:lstStyle/>
          <a:p>
            <a:fld id="{2858E68F-B664-4D35-9E52-AE10185477E6}" type="slidenum">
              <a:rPr lang="en-US" altLang="en-US" smtClean="0"/>
              <a:pPr/>
              <a:t>44</a:t>
            </a:fld>
            <a:endParaRPr lang="en-US" altLang="en-US"/>
          </a:p>
        </p:txBody>
      </p:sp>
    </p:spTree>
    <p:extLst>
      <p:ext uri="{BB962C8B-B14F-4D97-AF65-F5344CB8AC3E}">
        <p14:creationId xmlns:p14="http://schemas.microsoft.com/office/powerpoint/2010/main" val="427894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5"/>
          <p:cNvSpPr txBox="1">
            <a:spLocks noChangeArrowheads="1"/>
          </p:cNvSpPr>
          <p:nvPr/>
        </p:nvSpPr>
        <p:spPr bwMode="auto">
          <a:xfrm>
            <a:off x="1371600" y="76200"/>
            <a:ext cx="7542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4000">
                <a:solidFill>
                  <a:srgbClr val="558ED5"/>
                </a:solidFill>
              </a:rPr>
              <a:t>Electric Field in the Bisecting Plane</a:t>
            </a:r>
          </a:p>
        </p:txBody>
      </p:sp>
      <p:pic>
        <p:nvPicPr>
          <p:cNvPr id="2253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26670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84225"/>
            <a:ext cx="1622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6"/>
          <p:cNvCxnSpPr>
            <a:cxnSpLocks noChangeShapeType="1"/>
          </p:cNvCxnSpPr>
          <p:nvPr/>
        </p:nvCxnSpPr>
        <p:spPr bwMode="auto">
          <a:xfrm>
            <a:off x="0" y="1522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2533" name="TextBox 10"/>
          <p:cNvSpPr txBox="1">
            <a:spLocks noChangeArrowheads="1"/>
          </p:cNvSpPr>
          <p:nvPr/>
        </p:nvSpPr>
        <p:spPr bwMode="auto">
          <a:xfrm>
            <a:off x="4452938" y="855663"/>
            <a:ext cx="184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for a point charge</a:t>
            </a:r>
          </a:p>
        </p:txBody>
      </p:sp>
      <p:grpSp>
        <p:nvGrpSpPr>
          <p:cNvPr id="22534" name="Group 6"/>
          <p:cNvGrpSpPr>
            <a:grpSpLocks/>
          </p:cNvGrpSpPr>
          <p:nvPr/>
        </p:nvGrpSpPr>
        <p:grpSpPr bwMode="auto">
          <a:xfrm>
            <a:off x="76200" y="-6350"/>
            <a:ext cx="1143000" cy="1528763"/>
            <a:chOff x="3886200" y="2287588"/>
            <a:chExt cx="1879600" cy="3447784"/>
          </a:xfrm>
        </p:grpSpPr>
        <p:cxnSp>
          <p:nvCxnSpPr>
            <p:cNvPr id="12" name="Straight Connector 11"/>
            <p:cNvCxnSpPr>
              <a:cxnSpLocks noChangeShapeType="1"/>
            </p:cNvCxnSpPr>
            <p:nvPr/>
          </p:nvCxnSpPr>
          <p:spPr bwMode="auto">
            <a:xfrm rot="5400000">
              <a:off x="3985312" y="4886853"/>
              <a:ext cx="1697040" cy="0"/>
            </a:xfrm>
            <a:prstGeom prst="line">
              <a:avLst/>
            </a:prstGeom>
            <a:noFill/>
            <a:ln w="5715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Parallelogram 12"/>
            <p:cNvSpPr>
              <a:spLocks noChangeArrowheads="1"/>
            </p:cNvSpPr>
            <p:nvPr/>
          </p:nvSpPr>
          <p:spPr bwMode="auto">
            <a:xfrm>
              <a:off x="3886200" y="3658826"/>
              <a:ext cx="1879600" cy="759013"/>
            </a:xfrm>
            <a:prstGeom prst="parallelogram">
              <a:avLst>
                <a:gd name="adj" fmla="val 81663"/>
              </a:avLst>
            </a:prstGeom>
            <a:solidFill>
              <a:srgbClr val="558ED5">
                <a:alpha val="63921"/>
              </a:srgbClr>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14" name="Straight Connector 13"/>
            <p:cNvCxnSpPr>
              <a:cxnSpLocks noChangeShapeType="1"/>
            </p:cNvCxnSpPr>
            <p:nvPr/>
          </p:nvCxnSpPr>
          <p:spPr bwMode="auto">
            <a:xfrm rot="5400000">
              <a:off x="3986618" y="3134803"/>
              <a:ext cx="1697040" cy="2610"/>
            </a:xfrm>
            <a:prstGeom prst="line">
              <a:avLst/>
            </a:prstGeom>
            <a:noFill/>
            <a:ln w="5715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Oval 14"/>
            <p:cNvSpPr>
              <a:spLocks noChangeArrowheads="1"/>
            </p:cNvSpPr>
            <p:nvPr/>
          </p:nvSpPr>
          <p:spPr bwMode="auto">
            <a:xfrm>
              <a:off x="4799894" y="3945246"/>
              <a:ext cx="75707" cy="75184"/>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sp>
        <p:nvSpPr>
          <p:cNvPr id="22535" name="TextBox 15"/>
          <p:cNvSpPr txBox="1">
            <a:spLocks noChangeArrowheads="1"/>
          </p:cNvSpPr>
          <p:nvPr/>
        </p:nvSpPr>
        <p:spPr bwMode="auto">
          <a:xfrm>
            <a:off x="1371600" y="2644775"/>
            <a:ext cx="30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θ</a:t>
            </a:r>
          </a:p>
        </p:txBody>
      </p:sp>
      <p:pic>
        <p:nvPicPr>
          <p:cNvPr id="22536" name="Picture 1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41513"/>
            <a:ext cx="3365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20"/>
          <p:cNvSpPr txBox="1">
            <a:spLocks noChangeArrowheads="1"/>
          </p:cNvSpPr>
          <p:nvPr/>
        </p:nvSpPr>
        <p:spPr bwMode="auto">
          <a:xfrm>
            <a:off x="796925" y="1941513"/>
            <a:ext cx="4714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Δq</a:t>
            </a:r>
            <a:r>
              <a:rPr lang="en-US" altLang="en-US" baseline="-25000"/>
              <a:t>i</a:t>
            </a:r>
            <a:endParaRPr lang="en-US" altLang="en-US"/>
          </a:p>
        </p:txBody>
      </p:sp>
      <p:sp>
        <p:nvSpPr>
          <p:cNvPr id="22538" name="TextBox 21"/>
          <p:cNvSpPr txBox="1">
            <a:spLocks noChangeArrowheads="1"/>
          </p:cNvSpPr>
          <p:nvPr/>
        </p:nvSpPr>
        <p:spPr bwMode="auto">
          <a:xfrm>
            <a:off x="5794375" y="1981200"/>
            <a:ext cx="3362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2000"/>
              <a:t>We only need the x component</a:t>
            </a:r>
          </a:p>
        </p:txBody>
      </p:sp>
      <p:pic>
        <p:nvPicPr>
          <p:cNvPr id="22539" name="Picture 2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849563"/>
            <a:ext cx="220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40088" y="3470275"/>
            <a:ext cx="30543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350" y="4462463"/>
            <a:ext cx="431958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5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4457700"/>
            <a:ext cx="4089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2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2275" y="5486400"/>
            <a:ext cx="4086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7"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64100" y="5549900"/>
            <a:ext cx="32131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9024282">
            <a:off x="6716713" y="5991225"/>
            <a:ext cx="3276600" cy="584200"/>
          </a:xfrm>
          <a:prstGeom prst="rect">
            <a:avLst/>
          </a:prstGeom>
          <a:solidFill>
            <a:srgbClr val="FFFF00"/>
          </a:solidFill>
          <a:ln w="28575" cap="flat" cmpd="sng" algn="ctr">
            <a:noFill/>
            <a:prstDash val="solid"/>
            <a:round/>
            <a:headEnd type="none" w="med" len="med"/>
            <a:tailEnd type="none" w="med" len="med"/>
          </a:ln>
        </p:spPr>
        <p:txBody>
          <a:bodyPr>
            <a:spAutoFit/>
          </a:bodyPr>
          <a:lstStyle/>
          <a:p>
            <a:pPr indent="228600" algn="ctr">
              <a:defRPr/>
            </a:pPr>
            <a:r>
              <a:rPr lang="en-US" sz="1600">
                <a:latin typeface="+mj-lt"/>
                <a:ea typeface="ＭＳ Ｐゴシック" charset="0"/>
                <a:cs typeface="ＭＳ Ｐゴシック" charset="0"/>
              </a:rPr>
              <a:t>Blast from the Past</a:t>
            </a:r>
          </a:p>
          <a:p>
            <a:pPr indent="228600" algn="ctr">
              <a:defRPr/>
            </a:pPr>
            <a:r>
              <a:rPr lang="en-US" sz="1600">
                <a:latin typeface="+mj-lt"/>
                <a:ea typeface="ＭＳ Ｐゴシック" charset="0"/>
                <a:cs typeface="ＭＳ Ｐゴシック" charset="0"/>
              </a:rPr>
              <a:t>Lecture 5</a:t>
            </a:r>
          </a:p>
        </p:txBody>
      </p:sp>
      <p:sp>
        <p:nvSpPr>
          <p:cNvPr id="4" name="TextBox 3"/>
          <p:cNvSpPr txBox="1"/>
          <p:nvPr/>
        </p:nvSpPr>
        <p:spPr>
          <a:xfrm>
            <a:off x="5092700" y="2630488"/>
            <a:ext cx="5029200" cy="646112"/>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sz="1800">
                <a:solidFill>
                  <a:srgbClr val="CC0000"/>
                </a:solidFill>
                <a:latin typeface="+mj-lt"/>
                <a:ea typeface="ＭＳ Ｐゴシック" charset="0"/>
                <a:cs typeface="ＭＳ Ｐゴシック" charset="0"/>
              </a:rPr>
              <a:t>Break the rod up into point charges.</a:t>
            </a:r>
          </a:p>
          <a:p>
            <a:pPr indent="228600">
              <a:defRPr/>
            </a:pPr>
            <a:r>
              <a:rPr lang="en-US" sz="1800">
                <a:solidFill>
                  <a:srgbClr val="CC0000"/>
                </a:solidFill>
                <a:latin typeface="+mj-lt"/>
                <a:ea typeface="ＭＳ Ｐゴシック" charset="0"/>
                <a:cs typeface="ＭＳ Ｐゴシック" charset="0"/>
              </a:rPr>
              <a:t>Add up </a:t>
            </a:r>
            <a:r>
              <a:rPr lang="en-US" sz="1800" b="1">
                <a:solidFill>
                  <a:srgbClr val="CC0000"/>
                </a:solidFill>
                <a:latin typeface="+mj-lt"/>
                <a:ea typeface="ＭＳ Ｐゴシック" charset="0"/>
                <a:cs typeface="ＭＳ Ｐゴシック" charset="0"/>
              </a:rPr>
              <a:t>E</a:t>
            </a:r>
            <a:r>
              <a:rPr lang="en-US" sz="1800">
                <a:solidFill>
                  <a:srgbClr val="CC0000"/>
                </a:solidFill>
                <a:latin typeface="+mj-lt"/>
                <a:ea typeface="ＭＳ Ｐゴシック" charset="0"/>
                <a:cs typeface="ＭＳ Ｐゴシック" charset="0"/>
              </a:rPr>
              <a:t> due to all point charges.</a:t>
            </a:r>
          </a:p>
        </p:txBody>
      </p:sp>
      <p:sp>
        <p:nvSpPr>
          <p:cNvPr id="2" name="Slide Number Placeholder 1"/>
          <p:cNvSpPr>
            <a:spLocks noGrp="1"/>
          </p:cNvSpPr>
          <p:nvPr>
            <p:ph type="sldNum" sz="quarter" idx="12"/>
          </p:nvPr>
        </p:nvSpPr>
        <p:spPr/>
        <p:txBody>
          <a:bodyPr/>
          <a:lstStyle/>
          <a:p>
            <a:fld id="{256674A8-69A2-43FB-BC9C-82A00D80FE91}" type="slidenum">
              <a:rPr lang="en-US" altLang="en-US" smtClean="0"/>
              <a:pPr/>
              <a:t>45</a:t>
            </a:fld>
            <a:endParaRPr lang="en-US" altLang="en-US"/>
          </a:p>
        </p:txBody>
      </p:sp>
    </p:spTree>
    <p:extLst>
      <p:ext uri="{BB962C8B-B14F-4D97-AF65-F5344CB8AC3E}">
        <p14:creationId xmlns:p14="http://schemas.microsoft.com/office/powerpoint/2010/main" val="795262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grpSp>
        <p:nvGrpSpPr>
          <p:cNvPr id="23556" name="Group 15"/>
          <p:cNvGrpSpPr>
            <a:grpSpLocks/>
          </p:cNvGrpSpPr>
          <p:nvPr/>
        </p:nvGrpSpPr>
        <p:grpSpPr bwMode="auto">
          <a:xfrm>
            <a:off x="304800" y="838200"/>
            <a:ext cx="822325" cy="512763"/>
            <a:chOff x="1701270" y="1087436"/>
            <a:chExt cx="822855" cy="512763"/>
          </a:xfrm>
        </p:grpSpPr>
        <p:pic>
          <p:nvPicPr>
            <p:cNvPr id="23611" name="Picture 36"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1270" y="1210733"/>
              <a:ext cx="110191" cy="1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2" name="Picture 37"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13" name="Group 14"/>
            <p:cNvGrpSpPr>
              <a:grpSpLocks/>
            </p:cNvGrpSpPr>
            <p:nvPr/>
          </p:nvGrpSpPr>
          <p:grpSpPr bwMode="auto">
            <a:xfrm rot="-5400000">
              <a:off x="1735137" y="1201736"/>
              <a:ext cx="512763" cy="284163"/>
              <a:chOff x="1633537" y="1303337"/>
              <a:chExt cx="914400" cy="679450"/>
            </a:xfrm>
          </p:grpSpPr>
          <p:sp>
            <p:nvSpPr>
              <p:cNvPr id="9" name="Can 8"/>
              <p:cNvSpPr>
                <a:spLocks noChangeArrowheads="1"/>
              </p:cNvSpPr>
              <p:nvPr/>
            </p:nvSpPr>
            <p:spPr bwMode="auto">
              <a:xfrm rot="5400000">
                <a:off x="1851271" y="1074893"/>
                <a:ext cx="535552" cy="914400"/>
              </a:xfrm>
              <a:prstGeom prst="can">
                <a:avLst>
                  <a:gd name="adj" fmla="val 25002"/>
                </a:avLst>
              </a:prstGeom>
              <a:gradFill rotWithShape="1">
                <a:gsLst>
                  <a:gs pos="0">
                    <a:srgbClr val="9D6E03"/>
                  </a:gs>
                  <a:gs pos="50000">
                    <a:srgbClr val="FFB406"/>
                  </a:gs>
                  <a:gs pos="100000">
                    <a:srgbClr val="9D6E03"/>
                  </a:gs>
                </a:gsLst>
                <a:lin ang="0" scaled="1"/>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cxnSp>
            <p:nvCxnSpPr>
              <p:cNvPr id="12" name="Straight Arrow Connector 11"/>
              <p:cNvCxnSpPr/>
              <p:nvPr/>
            </p:nvCxnSpPr>
            <p:spPr>
              <a:xfrm>
                <a:off x="1709974" y="1982184"/>
                <a:ext cx="761527"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3" name="TextBox 12"/>
          <p:cNvSpPr txBox="1"/>
          <p:nvPr/>
        </p:nvSpPr>
        <p:spPr>
          <a:xfrm>
            <a:off x="3048000" y="838200"/>
            <a:ext cx="914400" cy="914400"/>
          </a:xfrm>
          <a:prstGeom prst="rect">
            <a:avLst/>
          </a:prstGeom>
          <a:noFill/>
          <a:ln w="28575" cap="flat" cmpd="sng" algn="ctr">
            <a:noFill/>
            <a:prstDash val="solid"/>
            <a:round/>
            <a:headEnd type="none" w="med" len="med"/>
            <a:tailEnd type="none" w="med" len="med"/>
          </a:ln>
        </p:spPr>
        <p:txBody>
          <a:bodyPr wrap="none"/>
          <a:lstStyle/>
          <a:p>
            <a:pPr indent="228600" algn="just">
              <a:defRPr/>
            </a:pPr>
            <a:r>
              <a:rPr lang="en-US" sz="1400" b="1">
                <a:solidFill>
                  <a:srgbClr val="0033CC"/>
                </a:solidFill>
                <a:latin typeface="+mj-lt"/>
                <a:ea typeface="+mn-ea"/>
              </a:rPr>
              <a:t>BIOT-SAVART LAW</a:t>
            </a:r>
          </a:p>
          <a:p>
            <a:pPr indent="228600" algn="just">
              <a:defRPr/>
            </a:pPr>
            <a:r>
              <a:rPr lang="en-US" sz="1400" b="1">
                <a:solidFill>
                  <a:srgbClr val="0033CC"/>
                </a:solidFill>
                <a:latin typeface="+mj-lt"/>
                <a:ea typeface="+mn-ea"/>
              </a:rPr>
              <a:t>current in a wire</a:t>
            </a:r>
          </a:p>
        </p:txBody>
      </p:sp>
      <p:pic>
        <p:nvPicPr>
          <p:cNvPr id="23558" name="Picture 25"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779463"/>
            <a:ext cx="182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778000"/>
            <a:ext cx="18669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1884363"/>
            <a:ext cx="279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2"/>
          <p:cNvGrpSpPr>
            <a:grpSpLocks/>
          </p:cNvGrpSpPr>
          <p:nvPr/>
        </p:nvGrpSpPr>
        <p:grpSpPr bwMode="auto">
          <a:xfrm>
            <a:off x="3648075" y="3225800"/>
            <a:ext cx="3514725" cy="1031875"/>
            <a:chOff x="3648335" y="3225800"/>
            <a:chExt cx="3514465" cy="1032463"/>
          </a:xfrm>
        </p:grpSpPr>
        <p:grpSp>
          <p:nvGrpSpPr>
            <p:cNvPr id="23606" name="Group 26"/>
            <p:cNvGrpSpPr>
              <a:grpSpLocks/>
            </p:cNvGrpSpPr>
            <p:nvPr/>
          </p:nvGrpSpPr>
          <p:grpSpPr bwMode="auto">
            <a:xfrm>
              <a:off x="3648335" y="3225800"/>
              <a:ext cx="2447665" cy="343177"/>
              <a:chOff x="3454400" y="4267200"/>
              <a:chExt cx="2447665" cy="343177"/>
            </a:xfrm>
          </p:grpSpPr>
          <p:pic>
            <p:nvPicPr>
              <p:cNvPr id="23609" name="Picture 21"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4400" y="4267200"/>
                <a:ext cx="1059543"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0" name="Picture 22"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328583"/>
                <a:ext cx="1330065" cy="28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607" name="Picture 2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6400" y="3810000"/>
              <a:ext cx="279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8" name="Picture 28"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3657600"/>
              <a:ext cx="2446337" cy="6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2" name="Group 51"/>
          <p:cNvGrpSpPr>
            <a:grpSpLocks/>
          </p:cNvGrpSpPr>
          <p:nvPr/>
        </p:nvGrpSpPr>
        <p:grpSpPr bwMode="auto">
          <a:xfrm>
            <a:off x="155575" y="1639888"/>
            <a:ext cx="3121025" cy="2973387"/>
            <a:chOff x="155575" y="1639888"/>
            <a:chExt cx="3121025" cy="2973387"/>
          </a:xfrm>
        </p:grpSpPr>
        <p:grpSp>
          <p:nvGrpSpPr>
            <p:cNvPr id="23595" name="Group 20"/>
            <p:cNvGrpSpPr>
              <a:grpSpLocks/>
            </p:cNvGrpSpPr>
            <p:nvPr/>
          </p:nvGrpSpPr>
          <p:grpSpPr bwMode="auto">
            <a:xfrm>
              <a:off x="155575" y="1676400"/>
              <a:ext cx="2968625" cy="2936875"/>
              <a:chOff x="155575" y="1676400"/>
              <a:chExt cx="2968625" cy="2936875"/>
            </a:xfrm>
          </p:grpSpPr>
          <p:pic>
            <p:nvPicPr>
              <p:cNvPr id="23597"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1676400"/>
                <a:ext cx="29686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bwMode="auto">
              <a:xfrm>
                <a:off x="762000" y="2225675"/>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3599" name="Picture 5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6440" y="2352040"/>
                <a:ext cx="254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bwMode="auto">
              <a:xfrm>
                <a:off x="847725" y="2514600"/>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3601" name="Picture 59"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7432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bwMode="auto">
              <a:xfrm>
                <a:off x="882650" y="3124200"/>
                <a:ext cx="228600" cy="381000"/>
              </a:xfrm>
              <a:prstGeom prst="rect">
                <a:avLst/>
              </a:prstGeom>
              <a:solidFill>
                <a:srgbClr val="CFD3D6"/>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63" name="Straight Connector 62"/>
              <p:cNvCxnSpPr/>
              <p:nvPr/>
            </p:nvCxnSpPr>
            <p:spPr>
              <a:xfrm rot="5400000" flipH="1" flipV="1">
                <a:off x="1219200" y="2895600"/>
                <a:ext cx="381000" cy="381000"/>
              </a:xfrm>
              <a:prstGeom prst="line">
                <a:avLst/>
              </a:prstGeom>
              <a:ln w="12700" cap="flat" cmpd="sng" algn="ctr">
                <a:solidFill>
                  <a:schemeClr val="bg1">
                    <a:lumMod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bwMode="auto">
              <a:xfrm>
                <a:off x="1924050" y="2482850"/>
                <a:ext cx="8382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3605" name="Picture 64"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634343"/>
                <a:ext cx="914400" cy="18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TextBox 54"/>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grpSp>
      <p:sp>
        <p:nvSpPr>
          <p:cNvPr id="65" name="TextBox 64"/>
          <p:cNvSpPr txBox="1"/>
          <p:nvPr/>
        </p:nvSpPr>
        <p:spPr>
          <a:xfrm>
            <a:off x="5105400" y="801688"/>
            <a:ext cx="5029200" cy="646112"/>
          </a:xfrm>
          <a:prstGeom prst="rect">
            <a:avLst/>
          </a:prstGeom>
          <a:noFill/>
          <a:ln w="28575" cap="flat" cmpd="sng" algn="ctr">
            <a:noFill/>
            <a:prstDash val="solid"/>
            <a:round/>
            <a:headEnd type="none" w="med" len="med"/>
            <a:tailEnd type="none" w="med" len="med"/>
          </a:ln>
        </p:spPr>
        <p:txBody>
          <a:bodyPr>
            <a:spAutoFit/>
          </a:bodyPr>
          <a:lstStyle/>
          <a:p>
            <a:pPr indent="228600">
              <a:defRPr/>
            </a:pPr>
            <a:r>
              <a:rPr lang="en-US" sz="1800">
                <a:solidFill>
                  <a:srgbClr val="0033CC"/>
                </a:solidFill>
                <a:latin typeface="+mj-lt"/>
                <a:ea typeface="ＭＳ Ｐゴシック" charset="0"/>
                <a:cs typeface="ＭＳ Ｐゴシック" charset="0"/>
              </a:rPr>
              <a:t>Break the rod up into point charges.</a:t>
            </a:r>
          </a:p>
          <a:p>
            <a:pPr indent="228600">
              <a:defRPr/>
            </a:pPr>
            <a:r>
              <a:rPr lang="en-US" sz="1800">
                <a:solidFill>
                  <a:srgbClr val="0033CC"/>
                </a:solidFill>
                <a:latin typeface="+mj-lt"/>
                <a:ea typeface="ＭＳ Ｐゴシック" charset="0"/>
                <a:cs typeface="ＭＳ Ｐゴシック" charset="0"/>
              </a:rPr>
              <a:t>Add up </a:t>
            </a:r>
            <a:r>
              <a:rPr lang="en-US" sz="1800" b="1">
                <a:solidFill>
                  <a:srgbClr val="0033CC"/>
                </a:solidFill>
                <a:latin typeface="+mj-lt"/>
                <a:ea typeface="ＭＳ Ｐゴシック" charset="0"/>
                <a:cs typeface="ＭＳ Ｐゴシック" charset="0"/>
              </a:rPr>
              <a:t>B</a:t>
            </a:r>
            <a:r>
              <a:rPr lang="en-US" sz="1800">
                <a:solidFill>
                  <a:srgbClr val="0033CC"/>
                </a:solidFill>
                <a:latin typeface="+mj-lt"/>
                <a:ea typeface="ＭＳ Ｐゴシック" charset="0"/>
                <a:cs typeface="ＭＳ Ｐゴシック" charset="0"/>
              </a:rPr>
              <a:t> due to all point charges.</a:t>
            </a:r>
          </a:p>
        </p:txBody>
      </p:sp>
      <p:pic>
        <p:nvPicPr>
          <p:cNvPr id="23564" name="Picture 1" descr="latex-image-1.tif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06800" y="1828800"/>
            <a:ext cx="162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 descr="latex-image-1.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995988" y="2209800"/>
            <a:ext cx="253841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1447800" y="4572000"/>
            <a:ext cx="5153025" cy="2074863"/>
            <a:chOff x="1447800" y="4572000"/>
            <a:chExt cx="5153025" cy="2074863"/>
          </a:xfrm>
        </p:grpSpPr>
        <p:grpSp>
          <p:nvGrpSpPr>
            <p:cNvPr id="23568" name="Group 63"/>
            <p:cNvGrpSpPr>
              <a:grpSpLocks/>
            </p:cNvGrpSpPr>
            <p:nvPr/>
          </p:nvGrpSpPr>
          <p:grpSpPr bwMode="auto">
            <a:xfrm>
              <a:off x="3284538" y="5808663"/>
              <a:ext cx="2819400" cy="838200"/>
              <a:chOff x="3285067" y="5808131"/>
              <a:chExt cx="2819400" cy="838200"/>
            </a:xfrm>
          </p:grpSpPr>
          <p:grpSp>
            <p:nvGrpSpPr>
              <p:cNvPr id="23591" name="Group 60"/>
              <p:cNvGrpSpPr>
                <a:grpSpLocks/>
              </p:cNvGrpSpPr>
              <p:nvPr/>
            </p:nvGrpSpPr>
            <p:grpSpPr bwMode="auto">
              <a:xfrm>
                <a:off x="3386668" y="5867400"/>
                <a:ext cx="2599266" cy="679823"/>
                <a:chOff x="3386668" y="5867400"/>
                <a:chExt cx="2599266" cy="679823"/>
              </a:xfrm>
            </p:grpSpPr>
            <p:pic>
              <p:nvPicPr>
                <p:cNvPr id="23593" name="Picture 55"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345448" y="5867400"/>
                  <a:ext cx="1640486" cy="6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4" name="Picture 59"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86668" y="6096003"/>
                  <a:ext cx="825500" cy="22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angle 61"/>
              <p:cNvSpPr/>
              <p:nvPr/>
            </p:nvSpPr>
            <p:spPr>
              <a:xfrm>
                <a:off x="3285067" y="5808131"/>
                <a:ext cx="2819400" cy="838200"/>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solidFill>
                    <a:srgbClr val="FFFFFF"/>
                  </a:solidFill>
                </a:endParaRPr>
              </a:p>
            </p:txBody>
          </p:sp>
        </p:grpSp>
        <p:grpSp>
          <p:nvGrpSpPr>
            <p:cNvPr id="23569" name="Group 9"/>
            <p:cNvGrpSpPr>
              <a:grpSpLocks/>
            </p:cNvGrpSpPr>
            <p:nvPr/>
          </p:nvGrpSpPr>
          <p:grpSpPr bwMode="auto">
            <a:xfrm>
              <a:off x="1447800" y="4572000"/>
              <a:ext cx="5153025" cy="1100138"/>
              <a:chOff x="1447800" y="4572000"/>
              <a:chExt cx="5153025" cy="1100138"/>
            </a:xfrm>
          </p:grpSpPr>
          <p:grpSp>
            <p:nvGrpSpPr>
              <p:cNvPr id="23570" name="Group 57"/>
              <p:cNvGrpSpPr>
                <a:grpSpLocks/>
              </p:cNvGrpSpPr>
              <p:nvPr/>
            </p:nvGrpSpPr>
            <p:grpSpPr bwMode="auto">
              <a:xfrm>
                <a:off x="1447800" y="4572000"/>
                <a:ext cx="5153025" cy="1100138"/>
                <a:chOff x="1447801" y="4572000"/>
                <a:chExt cx="5153564" cy="1100666"/>
              </a:xfrm>
            </p:grpSpPr>
            <p:pic>
              <p:nvPicPr>
                <p:cNvPr id="23572" name="Picture 29" descr="latex-image-1.pd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47801" y="4974633"/>
                  <a:ext cx="771792" cy="21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30"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307384" y="5077820"/>
                  <a:ext cx="200635" cy="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4" name="Group 49"/>
                <p:cNvGrpSpPr>
                  <a:grpSpLocks/>
                </p:cNvGrpSpPr>
                <p:nvPr/>
              </p:nvGrpSpPr>
              <p:grpSpPr bwMode="auto">
                <a:xfrm>
                  <a:off x="2975181" y="4572000"/>
                  <a:ext cx="1221022" cy="1100666"/>
                  <a:chOff x="3056467" y="4639733"/>
                  <a:chExt cx="1313922" cy="1151467"/>
                </a:xfrm>
              </p:grpSpPr>
              <p:pic>
                <p:nvPicPr>
                  <p:cNvPr id="23580" name="Picture 33" descr="latex-image-1.pdf"/>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27388" y="4656667"/>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34" descr="latex-image-1.pd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4639733"/>
                    <a:ext cx="15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35" descr="latex-image-1.pdf"/>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042833" y="4656667"/>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36"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240616" y="5107517"/>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37"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661833" y="5105400"/>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38" descr="latex-image-1.pdf"/>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952346" y="5103813"/>
                    <a:ext cx="33412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39" descr="latex-image-1.pdf"/>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227917" y="5562600"/>
                    <a:ext cx="1651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7" name="Picture 40" descr="latex-image-1.pdf"/>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052888" y="5559955"/>
                    <a:ext cx="1397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8" name="Picture 42" descr="latex-image-1.pdf"/>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674534" y="5486400"/>
                    <a:ext cx="139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Connector 45"/>
                  <p:cNvCxnSpPr/>
                  <p:nvPr/>
                </p:nvCxnSpPr>
                <p:spPr>
                  <a:xfrm rot="5400000">
                    <a:off x="3797793" y="5218766"/>
                    <a:ext cx="1143159" cy="1709"/>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2485694" y="5218766"/>
                    <a:ext cx="1143159" cy="1709"/>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3575" name="Picture 47" descr="latex-image-1.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284228" y="5071245"/>
                  <a:ext cx="200635" cy="8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48" descr="latex-image-1.pdf"/>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606819" y="4774326"/>
                  <a:ext cx="1959141" cy="27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50" descr="latex-image-1.pdf"/>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601452" y="4796584"/>
                  <a:ext cx="295051" cy="66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 name="Straight Connector 52"/>
                <p:cNvCxnSpPr/>
                <p:nvPr/>
              </p:nvCxnSpPr>
              <p:spPr>
                <a:xfrm>
                  <a:off x="4610432" y="5139010"/>
                  <a:ext cx="1990933"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579" name="Picture 54" descr="latex-image-1.pdf"/>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5515085" y="5212872"/>
                  <a:ext cx="236041" cy="30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3505200" y="5295900"/>
                <a:ext cx="261938"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latin typeface="+mj-lt"/>
                    <a:ea typeface="ＭＳ Ｐゴシック" charset="0"/>
                    <a:cs typeface="ＭＳ Ｐゴシック" charset="0"/>
                  </a:rPr>
                  <a:t>-</a:t>
                </a:r>
              </a:p>
            </p:txBody>
          </p:sp>
        </p:grpSp>
      </p:grpSp>
      <p:sp>
        <p:nvSpPr>
          <p:cNvPr id="14" name="Left Brace 13"/>
          <p:cNvSpPr>
            <a:spLocks/>
          </p:cNvSpPr>
          <p:nvPr/>
        </p:nvSpPr>
        <p:spPr bwMode="auto">
          <a:xfrm>
            <a:off x="5638800" y="1676400"/>
            <a:ext cx="228600" cy="1371600"/>
          </a:xfrm>
          <a:prstGeom prst="leftBrace">
            <a:avLst>
              <a:gd name="adj1" fmla="val 41667"/>
              <a:gd name="adj2" fmla="val 50000"/>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2858E68F-B664-4D35-9E52-AE10185477E6}" type="slidenum">
              <a:rPr lang="en-US" altLang="en-US" smtClean="0"/>
              <a:pPr/>
              <a:t>46</a:t>
            </a:fld>
            <a:endParaRPr lang="en-US" altLang="en-US"/>
          </a:p>
        </p:txBody>
      </p:sp>
    </p:spTree>
    <p:extLst>
      <p:ext uri="{BB962C8B-B14F-4D97-AF65-F5344CB8AC3E}">
        <p14:creationId xmlns:p14="http://schemas.microsoft.com/office/powerpoint/2010/main" val="4072938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4579"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60"/>
          <p:cNvGrpSpPr>
            <a:grpSpLocks/>
          </p:cNvGrpSpPr>
          <p:nvPr/>
        </p:nvGrpSpPr>
        <p:grpSpPr bwMode="auto">
          <a:xfrm>
            <a:off x="6697663" y="804863"/>
            <a:ext cx="2260600" cy="592137"/>
            <a:chOff x="3386668" y="5867400"/>
            <a:chExt cx="2599266" cy="679823"/>
          </a:xfrm>
        </p:grpSpPr>
        <p:pic>
          <p:nvPicPr>
            <p:cNvPr id="24604" name="Picture 5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5448" y="5867400"/>
              <a:ext cx="1640486" cy="6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5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6668" y="6096003"/>
              <a:ext cx="825500" cy="22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1" name="Picture 5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65200"/>
            <a:ext cx="9191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957263"/>
            <a:ext cx="1647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828800"/>
            <a:ext cx="2136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854200"/>
            <a:ext cx="1828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95600"/>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7"/>
          <p:cNvGrpSpPr>
            <a:grpSpLocks/>
          </p:cNvGrpSpPr>
          <p:nvPr/>
        </p:nvGrpSpPr>
        <p:grpSpPr bwMode="auto">
          <a:xfrm>
            <a:off x="6375400" y="3276600"/>
            <a:ext cx="2616200" cy="703263"/>
            <a:chOff x="6375400" y="3276600"/>
            <a:chExt cx="2616200" cy="702733"/>
          </a:xfrm>
        </p:grpSpPr>
        <p:grpSp>
          <p:nvGrpSpPr>
            <p:cNvPr id="24600" name="Group 75"/>
            <p:cNvGrpSpPr>
              <a:grpSpLocks/>
            </p:cNvGrpSpPr>
            <p:nvPr/>
          </p:nvGrpSpPr>
          <p:grpSpPr bwMode="auto">
            <a:xfrm>
              <a:off x="6553200" y="3276600"/>
              <a:ext cx="2438400" cy="609600"/>
              <a:chOff x="6324600" y="3276600"/>
              <a:chExt cx="2438400" cy="609600"/>
            </a:xfrm>
          </p:grpSpPr>
          <p:sp>
            <p:nvSpPr>
              <p:cNvPr id="73" name="TextBox 72"/>
              <p:cNvSpPr txBox="1"/>
              <p:nvPr/>
            </p:nvSpPr>
            <p:spPr>
              <a:xfrm>
                <a:off x="6324600" y="3276600"/>
                <a:ext cx="2227263" cy="583759"/>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600">
                    <a:solidFill>
                      <a:srgbClr val="CC0000"/>
                    </a:solidFill>
                    <a:latin typeface="+mj-lt"/>
                    <a:ea typeface="+mn-ea"/>
                  </a:rPr>
                  <a:t>Does x change</a:t>
                </a:r>
              </a:p>
              <a:p>
                <a:pPr indent="228600">
                  <a:defRPr/>
                </a:pPr>
                <a:r>
                  <a:rPr lang="en-US" sz="1600">
                    <a:solidFill>
                      <a:srgbClr val="CC0000"/>
                    </a:solidFill>
                    <a:latin typeface="+mj-lt"/>
                    <a:ea typeface="+mn-ea"/>
                  </a:rPr>
                  <a:t>during the integration?</a:t>
                </a:r>
              </a:p>
            </p:txBody>
          </p:sp>
          <p:sp>
            <p:nvSpPr>
              <p:cNvPr id="74" name="Rectangle 73"/>
              <p:cNvSpPr/>
              <p:nvPr/>
            </p:nvSpPr>
            <p:spPr>
              <a:xfrm>
                <a:off x="6553200" y="3276600"/>
                <a:ext cx="2209800" cy="609140"/>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sz="1600">
                  <a:solidFill>
                    <a:srgbClr val="FFFFFF"/>
                  </a:solidFill>
                </a:endParaRPr>
              </a:p>
            </p:txBody>
          </p:sp>
        </p:grpSp>
        <p:sp>
          <p:nvSpPr>
            <p:cNvPr id="77" name="Freeform 76"/>
            <p:cNvSpPr/>
            <p:nvPr/>
          </p:nvSpPr>
          <p:spPr>
            <a:xfrm>
              <a:off x="6375400" y="3497097"/>
              <a:ext cx="406400" cy="482236"/>
            </a:xfrm>
            <a:custGeom>
              <a:avLst/>
              <a:gdLst>
                <a:gd name="connsiteX0" fmla="*/ 406400 w 406400"/>
                <a:gd name="connsiteY0" fmla="*/ 0 h 482600"/>
                <a:gd name="connsiteX1" fmla="*/ 118533 w 406400"/>
                <a:gd name="connsiteY1" fmla="*/ 127000 h 482600"/>
                <a:gd name="connsiteX2" fmla="*/ 0 w 406400"/>
                <a:gd name="connsiteY2" fmla="*/ 482600 h 482600"/>
              </a:gdLst>
              <a:ahLst/>
              <a:cxnLst>
                <a:cxn ang="0">
                  <a:pos x="connsiteX0" y="connsiteY0"/>
                </a:cxn>
                <a:cxn ang="0">
                  <a:pos x="connsiteX1" y="connsiteY1"/>
                </a:cxn>
                <a:cxn ang="0">
                  <a:pos x="connsiteX2" y="connsiteY2"/>
                </a:cxn>
              </a:cxnLst>
              <a:rect l="l" t="t" r="r" b="b"/>
              <a:pathLst>
                <a:path w="406400" h="482600">
                  <a:moveTo>
                    <a:pt x="406400" y="0"/>
                  </a:moveTo>
                  <a:cubicBezTo>
                    <a:pt x="296333" y="23283"/>
                    <a:pt x="186266" y="46567"/>
                    <a:pt x="118533" y="127000"/>
                  </a:cubicBezTo>
                  <a:cubicBezTo>
                    <a:pt x="50800" y="207433"/>
                    <a:pt x="25400" y="345016"/>
                    <a:pt x="0" y="482600"/>
                  </a:cubicBezTo>
                </a:path>
              </a:pathLst>
            </a:cu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24587" name="Group 30"/>
          <p:cNvGrpSpPr>
            <a:grpSpLocks/>
          </p:cNvGrpSpPr>
          <p:nvPr/>
        </p:nvGrpSpPr>
        <p:grpSpPr bwMode="auto">
          <a:xfrm>
            <a:off x="155575" y="1639888"/>
            <a:ext cx="3121025" cy="2973387"/>
            <a:chOff x="155575" y="1639888"/>
            <a:chExt cx="3121025" cy="2973387"/>
          </a:xfrm>
        </p:grpSpPr>
        <p:grpSp>
          <p:nvGrpSpPr>
            <p:cNvPr id="24589" name="Group 20"/>
            <p:cNvGrpSpPr>
              <a:grpSpLocks/>
            </p:cNvGrpSpPr>
            <p:nvPr/>
          </p:nvGrpSpPr>
          <p:grpSpPr bwMode="auto">
            <a:xfrm>
              <a:off x="155575" y="1676400"/>
              <a:ext cx="2968625" cy="2936875"/>
              <a:chOff x="155575" y="1676400"/>
              <a:chExt cx="2968625" cy="2936875"/>
            </a:xfrm>
          </p:grpSpPr>
          <p:pic>
            <p:nvPicPr>
              <p:cNvPr id="24591"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1676400"/>
                <a:ext cx="29686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762000" y="2225675"/>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4593" name="Picture 23"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6440" y="2352040"/>
                <a:ext cx="254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bwMode="auto">
              <a:xfrm>
                <a:off x="847725" y="2514600"/>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4595" name="Picture 25"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7432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882650" y="3124200"/>
                <a:ext cx="228600" cy="381000"/>
              </a:xfrm>
              <a:prstGeom prst="rect">
                <a:avLst/>
              </a:prstGeom>
              <a:solidFill>
                <a:srgbClr val="CFD3D6"/>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28" name="Straight Connector 27"/>
              <p:cNvCxnSpPr/>
              <p:nvPr/>
            </p:nvCxnSpPr>
            <p:spPr>
              <a:xfrm rot="5400000" flipH="1" flipV="1">
                <a:off x="1219200" y="2895600"/>
                <a:ext cx="381000" cy="381000"/>
              </a:xfrm>
              <a:prstGeom prst="line">
                <a:avLst/>
              </a:prstGeom>
              <a:ln w="12700" cap="flat" cmpd="sng" algn="ctr">
                <a:solidFill>
                  <a:schemeClr val="bg1">
                    <a:lumMod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bwMode="auto">
              <a:xfrm>
                <a:off x="1924050" y="2482850"/>
                <a:ext cx="8382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4599" name="Picture 29"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634343"/>
                <a:ext cx="914400" cy="18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grpSp>
      <p:pic>
        <p:nvPicPr>
          <p:cNvPr id="72" name="Picture 7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3949700"/>
            <a:ext cx="4559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58E68F-B664-4D35-9E52-AE10185477E6}" type="slidenum">
              <a:rPr lang="en-US" altLang="en-US" smtClean="0"/>
              <a:pPr/>
              <a:t>47</a:t>
            </a:fld>
            <a:endParaRPr lang="en-US" altLang="en-US"/>
          </a:p>
        </p:txBody>
      </p:sp>
    </p:spTree>
    <p:extLst>
      <p:ext uri="{BB962C8B-B14F-4D97-AF65-F5344CB8AC3E}">
        <p14:creationId xmlns:p14="http://schemas.microsoft.com/office/powerpoint/2010/main" val="3068202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5603" name="Picture 25"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4" name="Group 60"/>
          <p:cNvGrpSpPr>
            <a:grpSpLocks/>
          </p:cNvGrpSpPr>
          <p:nvPr/>
        </p:nvGrpSpPr>
        <p:grpSpPr bwMode="auto">
          <a:xfrm>
            <a:off x="6697663" y="804863"/>
            <a:ext cx="2260600" cy="592137"/>
            <a:chOff x="3386668" y="5867400"/>
            <a:chExt cx="2599266" cy="679823"/>
          </a:xfrm>
        </p:grpSpPr>
        <p:pic>
          <p:nvPicPr>
            <p:cNvPr id="25634" name="Picture 5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5448" y="5867400"/>
              <a:ext cx="1640486" cy="6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5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6668" y="6096003"/>
              <a:ext cx="825500" cy="22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5" name="Picture 5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65200"/>
            <a:ext cx="9191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5"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957263"/>
            <a:ext cx="1647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6"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828800"/>
            <a:ext cx="2136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7"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854200"/>
            <a:ext cx="1828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95600"/>
            <a:ext cx="220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bwMode="auto">
          <a:xfrm>
            <a:off x="6553200" y="3048000"/>
            <a:ext cx="2112963" cy="8318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600">
                <a:solidFill>
                  <a:srgbClr val="CC0000"/>
                </a:solidFill>
                <a:latin typeface="+mj-lt"/>
                <a:ea typeface="+mn-ea"/>
              </a:rPr>
              <a:t>Observation point x </a:t>
            </a:r>
          </a:p>
          <a:p>
            <a:pPr indent="228600">
              <a:defRPr/>
            </a:pPr>
            <a:r>
              <a:rPr lang="en-US" sz="1600">
                <a:solidFill>
                  <a:srgbClr val="CC0000"/>
                </a:solidFill>
                <a:latin typeface="+mj-lt"/>
                <a:ea typeface="+mn-ea"/>
              </a:rPr>
              <a:t>does not change</a:t>
            </a:r>
          </a:p>
          <a:p>
            <a:pPr indent="228600">
              <a:defRPr/>
            </a:pPr>
            <a:r>
              <a:rPr lang="en-US" sz="1600">
                <a:solidFill>
                  <a:srgbClr val="CC0000"/>
                </a:solidFill>
                <a:latin typeface="+mj-lt"/>
                <a:ea typeface="+mn-ea"/>
              </a:rPr>
              <a:t>during the integration</a:t>
            </a:r>
          </a:p>
        </p:txBody>
      </p:sp>
      <p:sp>
        <p:nvSpPr>
          <p:cNvPr id="74" name="Rectangle 73"/>
          <p:cNvSpPr/>
          <p:nvPr/>
        </p:nvSpPr>
        <p:spPr bwMode="auto">
          <a:xfrm>
            <a:off x="6781800" y="3048000"/>
            <a:ext cx="2209800" cy="838200"/>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sz="1600">
              <a:solidFill>
                <a:srgbClr val="FFFFFF"/>
              </a:solidFill>
            </a:endParaRPr>
          </a:p>
        </p:txBody>
      </p:sp>
      <p:sp>
        <p:nvSpPr>
          <p:cNvPr id="77" name="Freeform 76"/>
          <p:cNvSpPr/>
          <p:nvPr/>
        </p:nvSpPr>
        <p:spPr bwMode="auto">
          <a:xfrm>
            <a:off x="6375400" y="3497263"/>
            <a:ext cx="406400" cy="482600"/>
          </a:xfrm>
          <a:custGeom>
            <a:avLst/>
            <a:gdLst>
              <a:gd name="connsiteX0" fmla="*/ 406400 w 406400"/>
              <a:gd name="connsiteY0" fmla="*/ 0 h 482600"/>
              <a:gd name="connsiteX1" fmla="*/ 118533 w 406400"/>
              <a:gd name="connsiteY1" fmla="*/ 127000 h 482600"/>
              <a:gd name="connsiteX2" fmla="*/ 0 w 406400"/>
              <a:gd name="connsiteY2" fmla="*/ 482600 h 482600"/>
            </a:gdLst>
            <a:ahLst/>
            <a:cxnLst>
              <a:cxn ang="0">
                <a:pos x="connsiteX0" y="connsiteY0"/>
              </a:cxn>
              <a:cxn ang="0">
                <a:pos x="connsiteX1" y="connsiteY1"/>
              </a:cxn>
              <a:cxn ang="0">
                <a:pos x="connsiteX2" y="connsiteY2"/>
              </a:cxn>
            </a:cxnLst>
            <a:rect l="l" t="t" r="r" b="b"/>
            <a:pathLst>
              <a:path w="406400" h="482600">
                <a:moveTo>
                  <a:pt x="406400" y="0"/>
                </a:moveTo>
                <a:cubicBezTo>
                  <a:pt x="296333" y="23283"/>
                  <a:pt x="186266" y="46567"/>
                  <a:pt x="118533" y="127000"/>
                </a:cubicBezTo>
                <a:cubicBezTo>
                  <a:pt x="50800" y="207433"/>
                  <a:pt x="25400" y="345016"/>
                  <a:pt x="0" y="482600"/>
                </a:cubicBezTo>
              </a:path>
            </a:pathLst>
          </a:cu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25613" name="Group 47"/>
          <p:cNvGrpSpPr>
            <a:grpSpLocks/>
          </p:cNvGrpSpPr>
          <p:nvPr/>
        </p:nvGrpSpPr>
        <p:grpSpPr bwMode="auto">
          <a:xfrm>
            <a:off x="155575" y="1676400"/>
            <a:ext cx="2968625" cy="2936875"/>
            <a:chOff x="155575" y="1676400"/>
            <a:chExt cx="2968625" cy="2936875"/>
          </a:xfrm>
        </p:grpSpPr>
        <p:pic>
          <p:nvPicPr>
            <p:cNvPr id="25625"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1676400"/>
              <a:ext cx="29686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762000" y="2225675"/>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27" name="Picture 33"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6440" y="2352040"/>
              <a:ext cx="254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bwMode="auto">
            <a:xfrm>
              <a:off x="847725" y="2514600"/>
              <a:ext cx="2286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29" name="Picture 3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743200"/>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bwMode="auto">
            <a:xfrm>
              <a:off x="882650" y="3124200"/>
              <a:ext cx="228600" cy="381000"/>
            </a:xfrm>
            <a:prstGeom prst="rect">
              <a:avLst/>
            </a:prstGeom>
            <a:solidFill>
              <a:srgbClr val="CFD3D6"/>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41" name="Straight Connector 40"/>
            <p:cNvCxnSpPr/>
            <p:nvPr/>
          </p:nvCxnSpPr>
          <p:spPr>
            <a:xfrm rot="5400000" flipH="1" flipV="1">
              <a:off x="1219200" y="2895600"/>
              <a:ext cx="381000" cy="381000"/>
            </a:xfrm>
            <a:prstGeom prst="line">
              <a:avLst/>
            </a:prstGeom>
            <a:ln w="12700" cap="flat" cmpd="sng" algn="ctr">
              <a:solidFill>
                <a:schemeClr val="bg1">
                  <a:lumMod val="50000"/>
                </a:schemeClr>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bwMode="auto">
            <a:xfrm>
              <a:off x="1924050" y="2482850"/>
              <a:ext cx="8382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33" name="Picture 44"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2634343"/>
              <a:ext cx="914400" cy="18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155700" y="1639888"/>
            <a:ext cx="2120900"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Calculate B in the </a:t>
            </a:r>
          </a:p>
          <a:p>
            <a:pPr indent="228600">
              <a:defRPr/>
            </a:pPr>
            <a:r>
              <a:rPr lang="en-US" sz="1800" b="1">
                <a:solidFill>
                  <a:srgbClr val="0033CC"/>
                </a:solidFill>
                <a:latin typeface="+mj-lt"/>
                <a:ea typeface="+mn-ea"/>
              </a:rPr>
              <a:t>bisecting plane</a:t>
            </a:r>
          </a:p>
        </p:txBody>
      </p:sp>
      <p:pic>
        <p:nvPicPr>
          <p:cNvPr id="25615" name="Picture 71"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3949700"/>
            <a:ext cx="4559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376363" y="4910138"/>
            <a:ext cx="6873875" cy="1490662"/>
            <a:chOff x="1376363" y="4910138"/>
            <a:chExt cx="6873875" cy="1490662"/>
          </a:xfrm>
        </p:grpSpPr>
        <p:grpSp>
          <p:nvGrpSpPr>
            <p:cNvPr id="25617" name="Group 24"/>
            <p:cNvGrpSpPr>
              <a:grpSpLocks/>
            </p:cNvGrpSpPr>
            <p:nvPr/>
          </p:nvGrpSpPr>
          <p:grpSpPr bwMode="auto">
            <a:xfrm>
              <a:off x="1376363" y="4910138"/>
              <a:ext cx="2205016" cy="381143"/>
              <a:chOff x="2900363" y="4953000"/>
              <a:chExt cx="2205037" cy="381000"/>
            </a:xfrm>
          </p:grpSpPr>
          <p:sp>
            <p:nvSpPr>
              <p:cNvPr id="22" name="TextBox 21"/>
              <p:cNvSpPr txBox="1"/>
              <p:nvPr/>
            </p:nvSpPr>
            <p:spPr bwMode="auto">
              <a:xfrm>
                <a:off x="2900363" y="4953000"/>
                <a:ext cx="1987569" cy="33801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600">
                    <a:solidFill>
                      <a:srgbClr val="CC0000"/>
                    </a:solidFill>
                    <a:latin typeface="+mj-lt"/>
                    <a:ea typeface="+mn-ea"/>
                  </a:rPr>
                  <a:t>Look up the integral</a:t>
                </a:r>
              </a:p>
            </p:txBody>
          </p:sp>
          <p:sp>
            <p:nvSpPr>
              <p:cNvPr id="23" name="Rectangle 22"/>
              <p:cNvSpPr/>
              <p:nvPr/>
            </p:nvSpPr>
            <p:spPr bwMode="auto">
              <a:xfrm>
                <a:off x="3128965" y="4953000"/>
                <a:ext cx="1976456" cy="380857"/>
              </a:xfrm>
              <a:prstGeom prst="rect">
                <a:avLst/>
              </a:prstGeom>
              <a:noFill/>
              <a:ln w="28575" cap="flat" cmpd="sng" algn="ctr">
                <a:solidFill>
                  <a:srgbClr val="0033C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sz="1600">
                  <a:solidFill>
                    <a:srgbClr val="FFFFFF"/>
                  </a:solidFill>
                </a:endParaRPr>
              </a:p>
            </p:txBody>
          </p:sp>
        </p:grpSp>
        <p:sp>
          <p:nvSpPr>
            <p:cNvPr id="28" name="Freeform 27"/>
            <p:cNvSpPr/>
            <p:nvPr/>
          </p:nvSpPr>
          <p:spPr bwMode="auto">
            <a:xfrm>
              <a:off x="3581400" y="5080000"/>
              <a:ext cx="517525" cy="439738"/>
            </a:xfrm>
            <a:custGeom>
              <a:avLst/>
              <a:gdLst>
                <a:gd name="connsiteX0" fmla="*/ 0 w 517878"/>
                <a:gd name="connsiteY0" fmla="*/ 0 h 677334"/>
                <a:gd name="connsiteX1" fmla="*/ 431800 w 517878"/>
                <a:gd name="connsiteY1" fmla="*/ 118534 h 677334"/>
                <a:gd name="connsiteX2" fmla="*/ 516467 w 517878"/>
                <a:gd name="connsiteY2" fmla="*/ 677334 h 677334"/>
              </a:gdLst>
              <a:ahLst/>
              <a:cxnLst>
                <a:cxn ang="0">
                  <a:pos x="connsiteX0" y="connsiteY0"/>
                </a:cxn>
                <a:cxn ang="0">
                  <a:pos x="connsiteX1" y="connsiteY1"/>
                </a:cxn>
                <a:cxn ang="0">
                  <a:pos x="connsiteX2" y="connsiteY2"/>
                </a:cxn>
              </a:cxnLst>
              <a:rect l="l" t="t" r="r" b="b"/>
              <a:pathLst>
                <a:path w="517878" h="677334">
                  <a:moveTo>
                    <a:pt x="0" y="0"/>
                  </a:moveTo>
                  <a:cubicBezTo>
                    <a:pt x="172861" y="2822"/>
                    <a:pt x="345722" y="5645"/>
                    <a:pt x="431800" y="118534"/>
                  </a:cubicBezTo>
                  <a:cubicBezTo>
                    <a:pt x="517878" y="231423"/>
                    <a:pt x="517172" y="454378"/>
                    <a:pt x="516467" y="677334"/>
                  </a:cubicBezTo>
                </a:path>
              </a:pathLst>
            </a:cu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0" name="Rectangle 29"/>
            <p:cNvSpPr/>
            <p:nvPr/>
          </p:nvSpPr>
          <p:spPr bwMode="auto">
            <a:xfrm>
              <a:off x="2971800" y="5562600"/>
              <a:ext cx="3835400" cy="83820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1" name="TextBox 30"/>
            <p:cNvSpPr txBox="1"/>
            <p:nvPr/>
          </p:nvSpPr>
          <p:spPr bwMode="auto">
            <a:xfrm>
              <a:off x="6629400" y="5595938"/>
              <a:ext cx="1620838"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B of a Long</a:t>
              </a:r>
            </a:p>
            <a:p>
              <a:pPr indent="228600">
                <a:defRPr/>
              </a:pPr>
              <a:r>
                <a:rPr lang="en-US" sz="1800" b="1">
                  <a:solidFill>
                    <a:srgbClr val="CC0000"/>
                  </a:solidFill>
                  <a:latin typeface="+mj-lt"/>
                  <a:ea typeface="+mn-ea"/>
                </a:rPr>
                <a:t>Straight Wire</a:t>
              </a:r>
            </a:p>
          </p:txBody>
        </p:sp>
        <p:sp>
          <p:nvSpPr>
            <p:cNvPr id="29" name="Rectangle 28"/>
            <p:cNvSpPr/>
            <p:nvPr/>
          </p:nvSpPr>
          <p:spPr bwMode="auto">
            <a:xfrm>
              <a:off x="3733800" y="5692775"/>
              <a:ext cx="304800" cy="381000"/>
            </a:xfrm>
            <a:prstGeom prst="rect">
              <a:avLst/>
            </a:prstGeom>
            <a:solidFill>
              <a:schemeClr val="bg1"/>
            </a:solidFill>
            <a:ln w="28575" cap="flat" cmpd="sng" algn="ctr">
              <a:no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5622" name="Picture 1"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111500" y="5631917"/>
              <a:ext cx="3545072" cy="73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2858E68F-B664-4D35-9E52-AE10185477E6}" type="slidenum">
              <a:rPr lang="en-US" altLang="en-US" smtClean="0"/>
              <a:pPr/>
              <a:t>48</a:t>
            </a:fld>
            <a:endParaRPr lang="en-US" altLang="en-US"/>
          </a:p>
        </p:txBody>
      </p:sp>
    </p:spTree>
    <p:extLst>
      <p:ext uri="{BB962C8B-B14F-4D97-AF65-F5344CB8AC3E}">
        <p14:creationId xmlns:p14="http://schemas.microsoft.com/office/powerpoint/2010/main" val="2926348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76200"/>
            <a:ext cx="9144000" cy="914400"/>
          </a:xfrm>
        </p:spPr>
        <p:txBody>
          <a:bodyPr/>
          <a:lstStyle/>
          <a:p>
            <a:r>
              <a:rPr lang="en-US" altLang="en-US" smtClean="0"/>
              <a:t>Magnetic Field of a Straight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5410200" y="801688"/>
            <a:ext cx="1865313" cy="64611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0033CC"/>
                </a:solidFill>
                <a:latin typeface="+mj-lt"/>
                <a:ea typeface="+mn-ea"/>
              </a:rPr>
              <a:t>B in the </a:t>
            </a:r>
          </a:p>
          <a:p>
            <a:pPr indent="228600">
              <a:defRPr/>
            </a:pPr>
            <a:r>
              <a:rPr lang="en-US" sz="1800" b="1">
                <a:solidFill>
                  <a:srgbClr val="0033CC"/>
                </a:solidFill>
                <a:latin typeface="+mj-lt"/>
                <a:ea typeface="+mn-ea"/>
              </a:rPr>
              <a:t>bisecting plane</a:t>
            </a:r>
          </a:p>
        </p:txBody>
      </p:sp>
      <p:sp>
        <p:nvSpPr>
          <p:cNvPr id="40" name="TextBox 39"/>
          <p:cNvSpPr txBox="1"/>
          <p:nvPr/>
        </p:nvSpPr>
        <p:spPr>
          <a:xfrm>
            <a:off x="2868613" y="1981200"/>
            <a:ext cx="3238500"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Which direction does B point?</a:t>
            </a:r>
          </a:p>
        </p:txBody>
      </p:sp>
      <p:sp>
        <p:nvSpPr>
          <p:cNvPr id="89" name="TextBox 88"/>
          <p:cNvSpPr txBox="1"/>
          <p:nvPr/>
        </p:nvSpPr>
        <p:spPr>
          <a:xfrm>
            <a:off x="2819400" y="4038600"/>
            <a:ext cx="467042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Will the y axis look different from the x axis?</a:t>
            </a:r>
          </a:p>
        </p:txBody>
      </p:sp>
      <p:grpSp>
        <p:nvGrpSpPr>
          <p:cNvPr id="8" name="Group 44"/>
          <p:cNvGrpSpPr>
            <a:grpSpLocks/>
          </p:cNvGrpSpPr>
          <p:nvPr/>
        </p:nvGrpSpPr>
        <p:grpSpPr bwMode="auto">
          <a:xfrm>
            <a:off x="2514600" y="4495800"/>
            <a:ext cx="5562600" cy="2163763"/>
            <a:chOff x="2514600" y="4495800"/>
            <a:chExt cx="5562669" cy="2163128"/>
          </a:xfrm>
        </p:grpSpPr>
        <p:sp>
          <p:nvSpPr>
            <p:cNvPr id="80" name="Rectangle 79"/>
            <p:cNvSpPr/>
            <p:nvPr/>
          </p:nvSpPr>
          <p:spPr bwMode="auto">
            <a:xfrm>
              <a:off x="2514600" y="5257576"/>
              <a:ext cx="4114851" cy="129502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6654" name="TextBox 80"/>
            <p:cNvSpPr txBox="1">
              <a:spLocks noChangeArrowheads="1"/>
            </p:cNvSpPr>
            <p:nvPr/>
          </p:nvSpPr>
          <p:spPr bwMode="auto">
            <a:xfrm>
              <a:off x="6456292" y="5181600"/>
              <a:ext cx="16209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b="1">
                  <a:solidFill>
                    <a:srgbClr val="CC0000"/>
                  </a:solidFill>
                  <a:latin typeface="Arial" pitchFamily="34" charset="0"/>
                </a:rPr>
                <a:t>B of a Long</a:t>
              </a:r>
            </a:p>
            <a:p>
              <a:pPr eaLnBrk="1" hangingPunct="1"/>
              <a:r>
                <a:rPr lang="en-US" altLang="en-US" sz="1800" b="1">
                  <a:solidFill>
                    <a:srgbClr val="CC0000"/>
                  </a:solidFill>
                  <a:latin typeface="Arial" pitchFamily="34" charset="0"/>
                </a:rPr>
                <a:t>Straight Wire</a:t>
              </a:r>
            </a:p>
            <a:p>
              <a:pPr eaLnBrk="1" hangingPunct="1"/>
              <a:endParaRPr lang="en-US" altLang="en-US" sz="1800" b="1">
                <a:solidFill>
                  <a:srgbClr val="CC0000"/>
                </a:solidFill>
                <a:latin typeface="Arial" pitchFamily="34" charset="0"/>
              </a:endParaRPr>
            </a:p>
            <a:p>
              <a:pPr eaLnBrk="1" hangingPunct="1"/>
              <a:r>
                <a:rPr lang="en-US" altLang="en-US" sz="1800">
                  <a:solidFill>
                    <a:srgbClr val="CC0000"/>
                  </a:solidFill>
                  <a:latin typeface="Arial" pitchFamily="34" charset="0"/>
                </a:rPr>
                <a:t>(Cylindrical </a:t>
              </a:r>
            </a:p>
            <a:p>
              <a:pPr eaLnBrk="1" hangingPunct="1"/>
              <a:r>
                <a:rPr lang="en-US" altLang="en-US" sz="1800">
                  <a:solidFill>
                    <a:srgbClr val="CC0000"/>
                  </a:solidFill>
                  <a:latin typeface="Arial" pitchFamily="34" charset="0"/>
                </a:rPr>
                <a:t>Coordinates)</a:t>
              </a:r>
              <a:endParaRPr lang="en-US" altLang="en-US" sz="1800" b="1">
                <a:solidFill>
                  <a:srgbClr val="CC0000"/>
                </a:solidFill>
                <a:latin typeface="Arial" pitchFamily="34" charset="0"/>
              </a:endParaRPr>
            </a:p>
          </p:txBody>
        </p:sp>
        <p:sp>
          <p:nvSpPr>
            <p:cNvPr id="26655" name="TextBox 89"/>
            <p:cNvSpPr txBox="1">
              <a:spLocks noChangeArrowheads="1"/>
            </p:cNvSpPr>
            <p:nvPr/>
          </p:nvSpPr>
          <p:spPr bwMode="auto">
            <a:xfrm>
              <a:off x="3429011" y="4495800"/>
              <a:ext cx="285277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rPr>
                <a:t>No, so we can trade x </a:t>
              </a:r>
              <a:r>
                <a:rPr lang="en-US" altLang="en-US" sz="1800">
                  <a:solidFill>
                    <a:srgbClr val="0033CC"/>
                  </a:solidFill>
                  <a:latin typeface="Arial" pitchFamily="34" charset="0"/>
                  <a:sym typeface="Wingdings" pitchFamily="2" charset="2"/>
                </a:rPr>
                <a:t> r</a:t>
              </a:r>
              <a:endParaRPr lang="en-US" altLang="en-US" sz="1800">
                <a:solidFill>
                  <a:srgbClr val="0033CC"/>
                </a:solidFill>
                <a:latin typeface="Arial" pitchFamily="34" charset="0"/>
              </a:endParaRPr>
            </a:p>
          </p:txBody>
        </p:sp>
        <p:pic>
          <p:nvPicPr>
            <p:cNvPr id="26656" name="Picture 42"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486400"/>
              <a:ext cx="369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1" name="Picture 41"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717550"/>
            <a:ext cx="35448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198100" y="3441700"/>
            <a:ext cx="184150" cy="369888"/>
          </a:xfrm>
          <a:prstGeom prst="rect">
            <a:avLst/>
          </a:prstGeom>
          <a:noFill/>
          <a:ln w="28575" cap="flat" cmpd="sng" algn="ctr">
            <a:noFill/>
            <a:prstDash val="solid"/>
            <a:round/>
            <a:headEnd type="none" w="med" len="med"/>
            <a:tailEnd type="none" w="med" len="med"/>
          </a:ln>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sz="1800">
              <a:solidFill>
                <a:srgbClr val="CC0000"/>
              </a:solidFill>
              <a:latin typeface="Arial" pitchFamily="34" charset="0"/>
            </a:endParaRPr>
          </a:p>
        </p:txBody>
      </p:sp>
      <p:grpSp>
        <p:nvGrpSpPr>
          <p:cNvPr id="13" name="Group 12"/>
          <p:cNvGrpSpPr>
            <a:grpSpLocks/>
          </p:cNvGrpSpPr>
          <p:nvPr/>
        </p:nvGrpSpPr>
        <p:grpSpPr bwMode="auto">
          <a:xfrm>
            <a:off x="368300" y="1646238"/>
            <a:ext cx="6716713" cy="3571875"/>
            <a:chOff x="368234" y="1646238"/>
            <a:chExt cx="6716779" cy="3572093"/>
          </a:xfrm>
        </p:grpSpPr>
        <p:grpSp>
          <p:nvGrpSpPr>
            <p:cNvPr id="26634" name="Group 5"/>
            <p:cNvGrpSpPr>
              <a:grpSpLocks/>
            </p:cNvGrpSpPr>
            <p:nvPr/>
          </p:nvGrpSpPr>
          <p:grpSpPr bwMode="auto">
            <a:xfrm>
              <a:off x="368234" y="1646238"/>
              <a:ext cx="6716779" cy="2743200"/>
              <a:chOff x="368234" y="1646238"/>
              <a:chExt cx="6716779" cy="2743200"/>
            </a:xfrm>
          </p:grpSpPr>
          <p:grpSp>
            <p:nvGrpSpPr>
              <p:cNvPr id="26638" name="Group 4"/>
              <p:cNvGrpSpPr>
                <a:grpSpLocks/>
              </p:cNvGrpSpPr>
              <p:nvPr/>
            </p:nvGrpSpPr>
            <p:grpSpPr bwMode="auto">
              <a:xfrm>
                <a:off x="368234" y="1646238"/>
                <a:ext cx="6716779" cy="2743200"/>
                <a:chOff x="368234" y="1646238"/>
                <a:chExt cx="6716779" cy="2743200"/>
              </a:xfrm>
            </p:grpSpPr>
            <p:sp>
              <p:nvSpPr>
                <p:cNvPr id="26640" name="TextBox 41"/>
                <p:cNvSpPr txBox="1">
                  <a:spLocks noChangeArrowheads="1"/>
                </p:cNvSpPr>
                <p:nvPr/>
              </p:nvSpPr>
              <p:spPr bwMode="auto">
                <a:xfrm>
                  <a:off x="3429000" y="2362200"/>
                  <a:ext cx="36560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spAutoFit/>
                </a:bodyPr>
                <a:lstStyle>
                  <a:lvl1pPr indent="2286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sz="1800">
                      <a:solidFill>
                        <a:srgbClr val="0033CC"/>
                      </a:solidFill>
                      <a:latin typeface="Arial" pitchFamily="34" charset="0"/>
                      <a:sym typeface="Wingdings" pitchFamily="2" charset="2"/>
                    </a:rPr>
                    <a:t> Always along concentric circles</a:t>
                  </a:r>
                </a:p>
                <a:p>
                  <a:pPr eaLnBrk="1" hangingPunct="1"/>
                  <a:r>
                    <a:rPr lang="en-US" altLang="en-US" sz="1800">
                      <a:solidFill>
                        <a:srgbClr val="0033CC"/>
                      </a:solidFill>
                      <a:latin typeface="Arial" pitchFamily="34" charset="0"/>
                      <a:sym typeface="Wingdings" pitchFamily="2" charset="2"/>
                    </a:rPr>
                    <a:t>    </a:t>
                  </a:r>
                </a:p>
                <a:p>
                  <a:pPr eaLnBrk="1" hangingPunct="1"/>
                  <a:r>
                    <a:rPr lang="en-US" altLang="en-US" sz="1800">
                      <a:solidFill>
                        <a:srgbClr val="0033CC"/>
                      </a:solidFill>
                      <a:latin typeface="Arial" pitchFamily="34" charset="0"/>
                      <a:sym typeface="Wingdings" pitchFamily="2" charset="2"/>
                    </a:rPr>
                    <a:t>In cylindrical coordinates, </a:t>
                  </a:r>
                </a:p>
                <a:p>
                  <a:pPr eaLnBrk="1" hangingPunct="1"/>
                  <a:r>
                    <a:rPr lang="en-US" altLang="en-US" sz="1800">
                      <a:solidFill>
                        <a:srgbClr val="0033CC"/>
                      </a:solidFill>
                      <a:latin typeface="Arial" pitchFamily="34" charset="0"/>
                      <a:sym typeface="Wingdings" pitchFamily="2" charset="2"/>
                    </a:rPr>
                    <a:t>it points in the "     " direction</a:t>
                  </a:r>
                </a:p>
                <a:p>
                  <a:pPr eaLnBrk="1" hangingPunct="1"/>
                  <a:r>
                    <a:rPr lang="en-US" altLang="en-US" sz="1800">
                      <a:solidFill>
                        <a:srgbClr val="0033CC"/>
                      </a:solidFill>
                      <a:latin typeface="Arial" pitchFamily="34" charset="0"/>
                      <a:sym typeface="Wingdings" pitchFamily="2" charset="2"/>
                    </a:rPr>
                    <a:t>	</a:t>
                  </a:r>
                  <a:endParaRPr lang="en-US" altLang="en-US" sz="1800">
                    <a:solidFill>
                      <a:srgbClr val="0033CC"/>
                    </a:solidFill>
                    <a:latin typeface="Arial" pitchFamily="34" charset="0"/>
                  </a:endParaRPr>
                </a:p>
              </p:txBody>
            </p:sp>
            <p:grpSp>
              <p:nvGrpSpPr>
                <p:cNvPr id="26641" name="Group 85"/>
                <p:cNvGrpSpPr>
                  <a:grpSpLocks/>
                </p:cNvGrpSpPr>
                <p:nvPr/>
              </p:nvGrpSpPr>
              <p:grpSpPr bwMode="auto">
                <a:xfrm>
                  <a:off x="368234" y="1646238"/>
                  <a:ext cx="1600266" cy="2743200"/>
                  <a:chOff x="7351484" y="1676400"/>
                  <a:chExt cx="1600200" cy="2743200"/>
                </a:xfrm>
              </p:grpSpPr>
              <p:cxnSp>
                <p:nvCxnSpPr>
                  <p:cNvPr id="55" name="Straight Arrow Connector 54"/>
                  <p:cNvCxnSpPr>
                    <a:cxnSpLocks noChangeShapeType="1"/>
                  </p:cNvCxnSpPr>
                  <p:nvPr/>
                </p:nvCxnSpPr>
                <p:spPr bwMode="auto">
                  <a:xfrm rot="10800000">
                    <a:off x="7924613" y="2819400"/>
                    <a:ext cx="228591" cy="1588"/>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2" name="Straight Arrow Connector 71"/>
                  <p:cNvCxnSpPr>
                    <a:cxnSpLocks noChangeShapeType="1"/>
                  </p:cNvCxnSpPr>
                  <p:nvPr/>
                </p:nvCxnSpPr>
                <p:spPr bwMode="auto">
                  <a:xfrm>
                    <a:off x="8165903" y="3338513"/>
                    <a:ext cx="228591" cy="1587"/>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p:nvPr/>
                </p:nvCxnSpPr>
                <p:spPr>
                  <a:xfrm rot="5400000">
                    <a:off x="6934994" y="3199606"/>
                    <a:ext cx="2438400" cy="1588"/>
                  </a:xfrm>
                  <a:prstGeom prst="line">
                    <a:avLst/>
                  </a:prstGeom>
                  <a:ln w="76200" cmpd="sng">
                    <a:gradFill flip="none" rotWithShape="1">
                      <a:gsLst>
                        <a:gs pos="0">
                          <a:srgbClr val="3366FF"/>
                        </a:gs>
                        <a:gs pos="100000">
                          <a:srgbClr val="3366FF"/>
                        </a:gs>
                        <a:gs pos="50000">
                          <a:srgbClr val="A2CDFF"/>
                        </a:gs>
                      </a:gsLst>
                      <a:lin ang="16200000" scaled="0"/>
                      <a:tileRect/>
                    </a:gra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bwMode="auto">
                  <a:xfrm>
                    <a:off x="7351484" y="2819470"/>
                    <a:ext cx="1600150" cy="533432"/>
                  </a:xfrm>
                  <a:prstGeom prst="ellipse">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49" name="Oval 48"/>
                  <p:cNvSpPr>
                    <a:spLocks/>
                  </p:cNvSpPr>
                  <p:nvPr/>
                </p:nvSpPr>
                <p:spPr bwMode="auto">
                  <a:xfrm>
                    <a:off x="7543566" y="2919488"/>
                    <a:ext cx="1236623" cy="327045"/>
                  </a:xfrm>
                  <a:prstGeom prst="ellipse">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50" name="Oval 49"/>
                  <p:cNvSpPr>
                    <a:spLocks/>
                  </p:cNvSpPr>
                  <p:nvPr/>
                </p:nvSpPr>
                <p:spPr bwMode="auto">
                  <a:xfrm>
                    <a:off x="7784858" y="3027444"/>
                    <a:ext cx="749277" cy="106369"/>
                  </a:xfrm>
                  <a:prstGeom prst="ellipse">
                    <a:avLst/>
                  </a:prstGeom>
                  <a:ln w="28575" cap="flat" cmpd="sng" algn="ctr">
                    <a:solidFill>
                      <a:srgbClr val="0033CC"/>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cxnSp>
                <p:nvCxnSpPr>
                  <p:cNvPr id="52" name="Straight Arrow Connector 51"/>
                  <p:cNvCxnSpPr>
                    <a:cxnSpLocks noChangeShapeType="1"/>
                  </p:cNvCxnSpPr>
                  <p:nvPr/>
                </p:nvCxnSpPr>
                <p:spPr bwMode="auto">
                  <a:xfrm rot="5400000" flipH="1" flipV="1">
                    <a:off x="7955561" y="1866106"/>
                    <a:ext cx="381000" cy="1587"/>
                  </a:xfrm>
                  <a:prstGeom prst="straightConnector1">
                    <a:avLst/>
                  </a:prstGeom>
                  <a:noFill/>
                  <a:ln w="2857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TextBox 52"/>
                  <p:cNvSpPr txBox="1"/>
                  <p:nvPr/>
                </p:nvSpPr>
                <p:spPr>
                  <a:xfrm>
                    <a:off x="8000752" y="1752605"/>
                    <a:ext cx="434961" cy="64615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D3AD"/>
                        </a:solidFill>
                        <a:latin typeface="+mn-lt"/>
                        <a:ea typeface="+mn-ea"/>
                      </a:rPr>
                      <a:t>I</a:t>
                    </a:r>
                  </a:p>
                </p:txBody>
              </p:sp>
              <p:cxnSp>
                <p:nvCxnSpPr>
                  <p:cNvPr id="62" name="Straight Connector 61"/>
                  <p:cNvCxnSpPr/>
                  <p:nvPr/>
                </p:nvCxnSpPr>
                <p:spPr>
                  <a:xfrm rot="5400000">
                    <a:off x="7620794" y="2513806"/>
                    <a:ext cx="1066800" cy="1588"/>
                  </a:xfrm>
                  <a:prstGeom prst="line">
                    <a:avLst/>
                  </a:prstGeom>
                  <a:ln w="76200" cmpd="sng">
                    <a:gradFill flip="none" rotWithShape="1">
                      <a:gsLst>
                        <a:gs pos="0">
                          <a:srgbClr val="3366FF"/>
                        </a:gs>
                        <a:gs pos="100000">
                          <a:srgbClr val="3366FF"/>
                        </a:gs>
                        <a:gs pos="50000">
                          <a:srgbClr val="A2CDFF"/>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cxnSpLocks noChangeShapeType="1"/>
                  </p:cNvCxnSpPr>
                  <p:nvPr/>
                </p:nvCxnSpPr>
                <p:spPr bwMode="auto">
                  <a:xfrm rot="10800000" flipV="1">
                    <a:off x="7924613" y="3017838"/>
                    <a:ext cx="165093" cy="30162"/>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5" name="Straight Arrow Connector 74"/>
                  <p:cNvCxnSpPr>
                    <a:cxnSpLocks noChangeShapeType="1"/>
                  </p:cNvCxnSpPr>
                  <p:nvPr/>
                </p:nvCxnSpPr>
                <p:spPr bwMode="auto">
                  <a:xfrm flipV="1">
                    <a:off x="8229401" y="3111500"/>
                    <a:ext cx="165093" cy="30163"/>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pic>
            <p:nvPicPr>
              <p:cNvPr id="26639" name="Picture 87"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5353" y="3190993"/>
                <a:ext cx="13970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399984" y="4572179"/>
              <a:ext cx="1428764" cy="646152"/>
            </a:xfrm>
            <a:prstGeom prst="rect">
              <a:avLst/>
            </a:prstGeom>
            <a:noFill/>
            <a:ln w="28575" cap="flat" cmpd="sng" algn="ctr">
              <a:noFill/>
              <a:prstDash val="solid"/>
              <a:round/>
              <a:headEnd type="none" w="med" len="med"/>
              <a:tailEnd type="none" w="med" len="med"/>
            </a:ln>
          </p:spPr>
          <p:txBody>
            <a:bodyPr wrap="none">
              <a:spAutoFit/>
            </a:bodyPr>
            <a:lstStyle/>
            <a:p>
              <a:pPr indent="228600" algn="ctr">
                <a:defRPr/>
              </a:pPr>
              <a:r>
                <a:rPr lang="en-US" sz="1800">
                  <a:latin typeface="+mj-lt"/>
                  <a:ea typeface="ＭＳ Ｐゴシック" charset="0"/>
                  <a:cs typeface="ＭＳ Ｐゴシック" charset="0"/>
                </a:rPr>
                <a:t>Cylindrical </a:t>
              </a:r>
            </a:p>
            <a:p>
              <a:pPr indent="228600" algn="ctr">
                <a:defRPr/>
              </a:pPr>
              <a:r>
                <a:rPr lang="en-US" sz="1800">
                  <a:latin typeface="+mj-lt"/>
                  <a:ea typeface="ＭＳ Ｐゴシック" charset="0"/>
                  <a:cs typeface="ＭＳ Ｐゴシック" charset="0"/>
                </a:rPr>
                <a:t>Coordinates</a:t>
              </a:r>
            </a:p>
          </p:txBody>
        </p:sp>
        <p:cxnSp>
          <p:nvCxnSpPr>
            <p:cNvPr id="11" name="Straight Arrow Connector 10"/>
            <p:cNvCxnSpPr>
              <a:cxnSpLocks noChangeShapeType="1"/>
            </p:cNvCxnSpPr>
            <p:nvPr/>
          </p:nvCxnSpPr>
          <p:spPr bwMode="auto">
            <a:xfrm>
              <a:off x="1162050" y="3441700"/>
              <a:ext cx="806450"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TextBox 11"/>
            <p:cNvSpPr txBox="1"/>
            <p:nvPr/>
          </p:nvSpPr>
          <p:spPr>
            <a:xfrm>
              <a:off x="1414407" y="3352904"/>
              <a:ext cx="261940" cy="369911"/>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000000"/>
                  </a:solidFill>
                  <a:latin typeface="+mj-lt"/>
                  <a:ea typeface="ＭＳ Ｐゴシック" charset="0"/>
                  <a:cs typeface="ＭＳ Ｐゴシック" charset="0"/>
                </a:rPr>
                <a:t>r</a:t>
              </a:r>
            </a:p>
          </p:txBody>
        </p:sp>
      </p:grpSp>
      <p:sp>
        <p:nvSpPr>
          <p:cNvPr id="3" name="Slide Number Placeholder 2"/>
          <p:cNvSpPr>
            <a:spLocks noGrp="1"/>
          </p:cNvSpPr>
          <p:nvPr>
            <p:ph type="sldNum" sz="quarter" idx="12"/>
          </p:nvPr>
        </p:nvSpPr>
        <p:spPr/>
        <p:txBody>
          <a:bodyPr/>
          <a:lstStyle/>
          <a:p>
            <a:fld id="{2858E68F-B664-4D35-9E52-AE10185477E6}" type="slidenum">
              <a:rPr lang="en-US" altLang="en-US" smtClean="0"/>
              <a:pPr/>
              <a:t>49</a:t>
            </a:fld>
            <a:endParaRPr lang="en-US" altLang="en-US"/>
          </a:p>
        </p:txBody>
      </p:sp>
    </p:spTree>
    <p:extLst>
      <p:ext uri="{BB962C8B-B14F-4D97-AF65-F5344CB8AC3E}">
        <p14:creationId xmlns:p14="http://schemas.microsoft.com/office/powerpoint/2010/main" val="149644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a:t>Demos: 6B-01 </a:t>
            </a:r>
            <a:r>
              <a:rPr lang="en-US" dirty="0" err="1"/>
              <a:t>Oersted's</a:t>
            </a:r>
            <a:r>
              <a:rPr lang="en-US" dirty="0"/>
              <a:t> Experiment</a:t>
            </a:r>
            <a:br>
              <a:rPr lang="en-US" dirty="0"/>
            </a:br>
            <a:endParaRPr lang="en-US" dirty="0"/>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5</a:t>
            </a:fld>
            <a:endParaRPr lang="en-US" altLang="en-US"/>
          </a:p>
        </p:txBody>
      </p:sp>
      <p:pic>
        <p:nvPicPr>
          <p:cNvPr id="1026" name="Picture 2" descr="https://www.physics.purdue.edu/demos/images/6B-01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42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76200"/>
            <a:ext cx="9144000" cy="914400"/>
          </a:xfrm>
        </p:spPr>
        <p:txBody>
          <a:bodyPr/>
          <a:lstStyle/>
          <a:p>
            <a:r>
              <a:rPr lang="en-US" altLang="en-US" smtClean="0"/>
              <a:t>Very Close to the Wire</a:t>
            </a:r>
          </a:p>
        </p:txBody>
      </p:sp>
      <p:cxnSp>
        <p:nvCxnSpPr>
          <p:cNvPr id="4" name="Straight Connector 6"/>
          <p:cNvCxnSpPr>
            <a:cxnSpLocks noChangeShapeType="1"/>
          </p:cNvCxnSpPr>
          <p:nvPr/>
        </p:nvCxnSpPr>
        <p:spPr bwMode="auto">
          <a:xfrm>
            <a:off x="0" y="1600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6" name="TextBox 35"/>
          <p:cNvSpPr txBox="1"/>
          <p:nvPr/>
        </p:nvSpPr>
        <p:spPr>
          <a:xfrm>
            <a:off x="555625" y="2022475"/>
            <a:ext cx="3216275" cy="369888"/>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a:solidFill>
                  <a:srgbClr val="CC0000"/>
                </a:solidFill>
                <a:latin typeface="+mj-lt"/>
                <a:ea typeface="+mn-ea"/>
              </a:rPr>
              <a:t>Very close to the wire:  r &lt;&lt; L </a:t>
            </a:r>
          </a:p>
        </p:txBody>
      </p:sp>
      <p:pic>
        <p:nvPicPr>
          <p:cNvPr id="27652" name="Picture 17"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685800"/>
            <a:ext cx="3695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8"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271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0" y="2667000"/>
            <a:ext cx="8975725" cy="4267200"/>
            <a:chOff x="0" y="2667000"/>
            <a:chExt cx="8975725" cy="4267200"/>
          </a:xfrm>
        </p:grpSpPr>
        <p:sp>
          <p:nvSpPr>
            <p:cNvPr id="40" name="TextBox 39"/>
            <p:cNvSpPr txBox="1"/>
            <p:nvPr/>
          </p:nvSpPr>
          <p:spPr bwMode="auto">
            <a:xfrm>
              <a:off x="6324600" y="3733800"/>
              <a:ext cx="1360488" cy="646113"/>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1800" b="1">
                  <a:solidFill>
                    <a:srgbClr val="CC0000"/>
                  </a:solidFill>
                  <a:latin typeface="+mj-lt"/>
                  <a:ea typeface="+mn-ea"/>
                </a:rPr>
                <a:t>CLOSE TO</a:t>
              </a:r>
            </a:p>
            <a:p>
              <a:pPr indent="228600">
                <a:defRPr/>
              </a:pPr>
              <a:r>
                <a:rPr lang="en-US" sz="1800" b="1">
                  <a:solidFill>
                    <a:srgbClr val="CC0000"/>
                  </a:solidFill>
                  <a:latin typeface="+mj-lt"/>
                  <a:ea typeface="+mn-ea"/>
                </a:rPr>
                <a:t>THE WIRE</a:t>
              </a:r>
            </a:p>
          </p:txBody>
        </p:sp>
        <p:sp>
          <p:nvSpPr>
            <p:cNvPr id="42" name="Rectangle 41"/>
            <p:cNvSpPr/>
            <p:nvPr/>
          </p:nvSpPr>
          <p:spPr bwMode="auto">
            <a:xfrm>
              <a:off x="6629400" y="2667000"/>
              <a:ext cx="2346325" cy="946150"/>
            </a:xfrm>
            <a:prstGeom prst="rect">
              <a:avLst/>
            </a:prstGeom>
            <a:ln w="28575" cap="flat" cmpd="sng" algn="ctr">
              <a:solidFill>
                <a:srgbClr val="CC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pic>
          <p:nvPicPr>
            <p:cNvPr id="27657" name="Picture 20"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5962" y="2768364"/>
              <a:ext cx="5448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40100"/>
              <a:ext cx="35941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33800" y="5024438"/>
              <a:ext cx="3636963" cy="461962"/>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a:solidFill>
                    <a:srgbClr val="CC0000"/>
                  </a:solidFill>
                  <a:latin typeface="+mj-lt"/>
                  <a:ea typeface="ＭＳ Ｐゴシック" charset="0"/>
                  <a:cs typeface="ＭＳ Ｐゴシック" charset="0"/>
                </a:rPr>
                <a:t>Another Right-Hand Rule</a:t>
              </a:r>
            </a:p>
          </p:txBody>
        </p:sp>
      </p:grpSp>
      <p:sp>
        <p:nvSpPr>
          <p:cNvPr id="2" name="Slide Number Placeholder 1"/>
          <p:cNvSpPr>
            <a:spLocks noGrp="1"/>
          </p:cNvSpPr>
          <p:nvPr>
            <p:ph type="sldNum" sz="quarter" idx="12"/>
          </p:nvPr>
        </p:nvSpPr>
        <p:spPr/>
        <p:txBody>
          <a:bodyPr/>
          <a:lstStyle/>
          <a:p>
            <a:fld id="{2858E68F-B664-4D35-9E52-AE10185477E6}" type="slidenum">
              <a:rPr lang="en-US" altLang="en-US" smtClean="0"/>
              <a:pPr/>
              <a:t>50</a:t>
            </a:fld>
            <a:endParaRPr lang="en-US" altLang="en-US"/>
          </a:p>
        </p:txBody>
      </p:sp>
    </p:spTree>
    <p:extLst>
      <p:ext uri="{BB962C8B-B14F-4D97-AF65-F5344CB8AC3E}">
        <p14:creationId xmlns:p14="http://schemas.microsoft.com/office/powerpoint/2010/main" val="237590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a:t>Demos: 6B-02 Force on a Moving Charge</a:t>
            </a:r>
          </a:p>
        </p:txBody>
      </p:sp>
      <p:sp>
        <p:nvSpPr>
          <p:cNvPr id="4" name="Slide Number Placeholder 3"/>
          <p:cNvSpPr>
            <a:spLocks noGrp="1"/>
          </p:cNvSpPr>
          <p:nvPr>
            <p:ph type="sldNum" sz="quarter" idx="12"/>
          </p:nvPr>
        </p:nvSpPr>
        <p:spPr/>
        <p:txBody>
          <a:bodyPr/>
          <a:lstStyle/>
          <a:p>
            <a:fld id="{81F9BC70-99E3-43DA-B0ED-A58BC12CEA1A}" type="slidenum">
              <a:rPr lang="en-US" altLang="en-US" smtClean="0"/>
              <a:pPr/>
              <a:t>6</a:t>
            </a:fld>
            <a:endParaRPr lang="en-US" altLang="en-US"/>
          </a:p>
        </p:txBody>
      </p:sp>
      <p:pic>
        <p:nvPicPr>
          <p:cNvPr id="4098" name="Picture 2" descr="https://www.physics.purdue.edu/demos/images/6B-02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1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9144000" cy="914400"/>
          </a:xfrm>
        </p:spPr>
        <p:txBody>
          <a:bodyPr/>
          <a:lstStyle/>
          <a:p>
            <a:r>
              <a:rPr lang="en-US" sz="3000" dirty="0"/>
              <a:t>Demos: 6B-17 Electricity and Magnetism Light </a:t>
            </a:r>
            <a:r>
              <a:rPr lang="en-US" sz="3000" dirty="0" smtClean="0"/>
              <a:t>Bulb</a:t>
            </a:r>
            <a:endParaRPr lang="en-US" sz="3000" dirty="0"/>
          </a:p>
        </p:txBody>
      </p:sp>
      <p:pic>
        <p:nvPicPr>
          <p:cNvPr id="5122" name="Picture 2" descr="https://www.physics.purdue.edu/demos/images/6B-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096000" cy="45709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6429" y="5715000"/>
            <a:ext cx="7696200" cy="1200329"/>
          </a:xfrm>
          <a:prstGeom prst="rect">
            <a:avLst/>
          </a:prstGeom>
        </p:spPr>
        <p:txBody>
          <a:bodyPr wrap="square">
            <a:spAutoFit/>
          </a:bodyPr>
          <a:lstStyle/>
          <a:p>
            <a:r>
              <a:rPr lang="en-US" dirty="0">
                <a:hlinkClick r:id="rId3"/>
              </a:rPr>
              <a:t>http://</a:t>
            </a:r>
            <a:r>
              <a:rPr lang="en-US" dirty="0" smtClean="0">
                <a:hlinkClick r:id="rId3"/>
              </a:rPr>
              <a:t>www.youtube.com/watch?v=iG0pzGcy4xU&amp;list=PLCE35CBBBFEF6E365</a:t>
            </a:r>
            <a:endParaRPr lang="en-US" dirty="0" smtClean="0"/>
          </a:p>
          <a:p>
            <a:endParaRPr lang="en-US" dirty="0"/>
          </a:p>
        </p:txBody>
      </p:sp>
      <p:sp>
        <p:nvSpPr>
          <p:cNvPr id="3" name="Slide Number Placeholder 2"/>
          <p:cNvSpPr>
            <a:spLocks noGrp="1"/>
          </p:cNvSpPr>
          <p:nvPr>
            <p:ph type="sldNum" sz="quarter" idx="12"/>
          </p:nvPr>
        </p:nvSpPr>
        <p:spPr/>
        <p:txBody>
          <a:bodyPr/>
          <a:lstStyle/>
          <a:p>
            <a:fld id="{2858E68F-B664-4D35-9E52-AE10185477E6}" type="slidenum">
              <a:rPr lang="en-US" altLang="en-US" smtClean="0"/>
              <a:pPr/>
              <a:t>7</a:t>
            </a:fld>
            <a:endParaRPr lang="en-US" altLang="en-US"/>
          </a:p>
        </p:txBody>
      </p:sp>
    </p:spTree>
    <p:extLst>
      <p:ext uri="{BB962C8B-B14F-4D97-AF65-F5344CB8AC3E}">
        <p14:creationId xmlns:p14="http://schemas.microsoft.com/office/powerpoint/2010/main" val="117679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8"/>
          <p:cNvSpPr>
            <a:spLocks noGrp="1" noChangeArrowheads="1"/>
          </p:cNvSpPr>
          <p:nvPr>
            <p:ph type="title"/>
          </p:nvPr>
        </p:nvSpPr>
        <p:spPr>
          <a:xfrm>
            <a:off x="0" y="76200"/>
            <a:ext cx="9144000" cy="914400"/>
          </a:xfrm>
        </p:spPr>
        <p:txBody>
          <a:bodyPr/>
          <a:lstStyle/>
          <a:p>
            <a:pPr eaLnBrk="1" hangingPunct="1"/>
            <a:r>
              <a:rPr lang="en-US" altLang="en-US" smtClean="0"/>
              <a:t>What happens when...</a:t>
            </a:r>
          </a:p>
        </p:txBody>
      </p:sp>
      <p:cxnSp>
        <p:nvCxnSpPr>
          <p:cNvPr id="22"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7651"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908300" y="1828800"/>
            <a:ext cx="3327400" cy="769938"/>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Compass is isolated?</a:t>
            </a:r>
          </a:p>
        </p:txBody>
      </p:sp>
      <p:grpSp>
        <p:nvGrpSpPr>
          <p:cNvPr id="2" name="Group 33"/>
          <p:cNvGrpSpPr>
            <a:grpSpLocks/>
          </p:cNvGrpSpPr>
          <p:nvPr/>
        </p:nvGrpSpPr>
        <p:grpSpPr bwMode="auto">
          <a:xfrm>
            <a:off x="990600" y="3313113"/>
            <a:ext cx="6091238" cy="1182687"/>
            <a:chOff x="990600" y="3312583"/>
            <a:chExt cx="6091061" cy="1183217"/>
          </a:xfrm>
        </p:grpSpPr>
        <p:sp>
          <p:nvSpPr>
            <p:cNvPr id="30" name="TextBox 29"/>
            <p:cNvSpPr txBox="1"/>
            <p:nvPr/>
          </p:nvSpPr>
          <p:spPr>
            <a:xfrm>
              <a:off x="2908244" y="3345935"/>
              <a:ext cx="4173417" cy="768694"/>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Magnet is near a compass?</a:t>
              </a:r>
            </a:p>
          </p:txBody>
        </p:sp>
        <p:pic>
          <p:nvPicPr>
            <p:cNvPr id="27658"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12583"/>
              <a:ext cx="1419860" cy="118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4"/>
          <p:cNvGrpSpPr>
            <a:grpSpLocks/>
          </p:cNvGrpSpPr>
          <p:nvPr/>
        </p:nvGrpSpPr>
        <p:grpSpPr bwMode="auto">
          <a:xfrm>
            <a:off x="609600" y="5021263"/>
            <a:ext cx="8062913" cy="1241425"/>
            <a:chOff x="609600" y="5021759"/>
            <a:chExt cx="8062240" cy="1241574"/>
          </a:xfrm>
        </p:grpSpPr>
        <p:sp>
          <p:nvSpPr>
            <p:cNvPr id="31" name="TextBox 30"/>
            <p:cNvSpPr txBox="1"/>
            <p:nvPr/>
          </p:nvSpPr>
          <p:spPr>
            <a:xfrm>
              <a:off x="2908108" y="5021759"/>
              <a:ext cx="5763732" cy="770029"/>
            </a:xfrm>
            <a:prstGeom prst="rect">
              <a:avLst/>
            </a:prstGeom>
            <a:noFill/>
            <a:ln w="28575" cap="flat" cmpd="sng" algn="ctr">
              <a:noFill/>
              <a:prstDash val="solid"/>
              <a:round/>
              <a:headEnd type="none" w="med" len="med"/>
              <a:tailEnd type="none" w="med" len="med"/>
            </a:ln>
          </p:spPr>
          <p:txBody>
            <a:bodyPr wrap="none">
              <a:spAutoFit/>
            </a:bodyPr>
            <a:lstStyle/>
            <a:p>
              <a:pPr indent="228600">
                <a:lnSpc>
                  <a:spcPct val="200000"/>
                </a:lnSpc>
                <a:buFont typeface="Arial"/>
                <a:buChar char="•"/>
                <a:defRPr/>
              </a:pPr>
              <a:r>
                <a:rPr lang="en-US">
                  <a:solidFill>
                    <a:srgbClr val="0033CC"/>
                  </a:solidFill>
                  <a:latin typeface="+mj-lt"/>
                  <a:ea typeface="+mn-ea"/>
                </a:rPr>
                <a:t>Current-carrying wire is near compass?</a:t>
              </a:r>
            </a:p>
          </p:txBody>
        </p:sp>
        <p:pic>
          <p:nvPicPr>
            <p:cNvPr id="27656" name="Picture 32"/>
            <p:cNvPicPr>
              <a:picLocks noChangeAspect="1"/>
            </p:cNvPicPr>
            <p:nvPr/>
          </p:nvPicPr>
          <p:blipFill>
            <a:blip r:embed="rId5">
              <a:extLst>
                <a:ext uri="{28A0092B-C50C-407E-A947-70E740481C1C}">
                  <a14:useLocalDpi xmlns:a14="http://schemas.microsoft.com/office/drawing/2010/main" val="0"/>
                </a:ext>
              </a:extLst>
            </a:blip>
            <a:srcRect b="18593"/>
            <a:stretch>
              <a:fillRect/>
            </a:stretch>
          </p:blipFill>
          <p:spPr bwMode="auto">
            <a:xfrm>
              <a:off x="609600" y="5105400"/>
              <a:ext cx="2133600" cy="11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2"/>
          </p:nvPr>
        </p:nvSpPr>
        <p:spPr/>
        <p:txBody>
          <a:bodyPr/>
          <a:lstStyle/>
          <a:p>
            <a:fld id="{02849FA0-4B1F-44C1-9BA3-672A1EFC02F9}" type="slidenum">
              <a:rPr lang="en-US" altLang="en-US" smtClean="0"/>
              <a:pPr/>
              <a:t>8</a:t>
            </a:fld>
            <a:endParaRPr lang="en-US" altLang="en-US"/>
          </a:p>
        </p:txBody>
      </p:sp>
    </p:spTree>
    <p:extLst>
      <p:ext uri="{BB962C8B-B14F-4D97-AF65-F5344CB8AC3E}">
        <p14:creationId xmlns:p14="http://schemas.microsoft.com/office/powerpoint/2010/main" val="3687890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with </a:t>
            </a:r>
            <a:r>
              <a:rPr lang="en-US" dirty="0"/>
              <a:t>Visible Cathode Ray Tube</a:t>
            </a:r>
          </a:p>
        </p:txBody>
      </p:sp>
      <p:sp>
        <p:nvSpPr>
          <p:cNvPr id="4" name="Slide Number Placeholder 3"/>
          <p:cNvSpPr>
            <a:spLocks noGrp="1"/>
          </p:cNvSpPr>
          <p:nvPr>
            <p:ph type="sldNum" sz="quarter" idx="12"/>
          </p:nvPr>
        </p:nvSpPr>
        <p:spPr/>
        <p:txBody>
          <a:bodyPr/>
          <a:lstStyle/>
          <a:p>
            <a:fld id="{2858E68F-B664-4D35-9E52-AE10185477E6}" type="slidenum">
              <a:rPr lang="en-US" altLang="en-US" smtClean="0"/>
              <a:pPr/>
              <a:t>9</a:t>
            </a:fld>
            <a:endParaRPr lang="en-US" altLang="en-US"/>
          </a:p>
        </p:txBody>
      </p:sp>
      <p:pic>
        <p:nvPicPr>
          <p:cNvPr id="57346" name="Picture 2" descr="http://bloggingconcentrated.com/wp-content/uploads/2010/06/flat-screen-tv-is-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90600"/>
            <a:ext cx="3810000" cy="3562351"/>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https://s-media-cache-ak0.pinimg.com/564x/b3/60/d1/b360d13290c72583a3efdd7dcf134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886200" cy="2914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 y="4533902"/>
            <a:ext cx="7924800" cy="1828800"/>
          </a:xfrm>
          <a:prstGeom prst="rect">
            <a:avLst/>
          </a:prstGeom>
          <a:noFill/>
          <a:ln w="28575" cap="flat" cmpd="sng" algn="ctr">
            <a:noFill/>
            <a:prstDash val="solid"/>
            <a:round/>
            <a:headEnd type="none" w="med" len="med"/>
            <a:tailEnd type="none" w="med" len="med"/>
          </a:ln>
        </p:spPr>
        <p:txBody>
          <a:bodyPr wrap="square" rtlCol="0">
            <a:noAutofit/>
          </a:bodyPr>
          <a:lstStyle/>
          <a:p>
            <a:pPr indent="228600"/>
            <a:r>
              <a:rPr lang="en-US" dirty="0" smtClean="0">
                <a:latin typeface="+mj-lt"/>
              </a:rPr>
              <a:t>When a strong magnet is placed in front of this TV screen, the image shown on TV will most likely </a:t>
            </a:r>
          </a:p>
          <a:p>
            <a:pPr indent="228600"/>
            <a:endParaRPr lang="en-US" dirty="0" smtClean="0">
              <a:latin typeface="+mj-lt"/>
            </a:endParaRPr>
          </a:p>
          <a:p>
            <a:pPr marL="457200" indent="-457200">
              <a:buAutoNum type="alphaUcPeriod"/>
            </a:pPr>
            <a:r>
              <a:rPr lang="en-US" dirty="0">
                <a:solidFill>
                  <a:srgbClr val="0033CC"/>
                </a:solidFill>
                <a:latin typeface="+mj-lt"/>
              </a:rPr>
              <a:t>b</a:t>
            </a:r>
            <a:r>
              <a:rPr lang="en-US" dirty="0" smtClean="0">
                <a:solidFill>
                  <a:srgbClr val="0033CC"/>
                </a:solidFill>
                <a:latin typeface="+mj-lt"/>
              </a:rPr>
              <a:t>e distorted. </a:t>
            </a:r>
          </a:p>
          <a:p>
            <a:pPr marL="457200" indent="-457200">
              <a:buAutoNum type="alphaUcPeriod"/>
            </a:pPr>
            <a:r>
              <a:rPr lang="en-US" dirty="0" smtClean="0">
                <a:solidFill>
                  <a:srgbClr val="0033CC"/>
                </a:solidFill>
                <a:latin typeface="+mj-lt"/>
              </a:rPr>
              <a:t>Not affected</a:t>
            </a:r>
            <a:endParaRPr lang="en-US" dirty="0">
              <a:solidFill>
                <a:srgbClr val="0033CC"/>
              </a:solidFill>
              <a:latin typeface="+mj-lt"/>
            </a:endParaRPr>
          </a:p>
        </p:txBody>
      </p:sp>
    </p:spTree>
    <p:extLst>
      <p:ext uri="{BB962C8B-B14F-4D97-AF65-F5344CB8AC3E}">
        <p14:creationId xmlns:p14="http://schemas.microsoft.com/office/powerpoint/2010/main" val="307216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18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6507</TotalTime>
  <Words>2613</Words>
  <Application>Microsoft Office PowerPoint</Application>
  <PresentationFormat>On-screen Show (4:3)</PresentationFormat>
  <Paragraphs>525</Paragraphs>
  <Slides>50</Slides>
  <Notes>28</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4" baseType="lpstr">
      <vt:lpstr>MS PGothic</vt:lpstr>
      <vt:lpstr>MS PGothic</vt:lpstr>
      <vt:lpstr>Zapf Dingbats</vt:lpstr>
      <vt:lpstr>ヒラギノ角ゴ Pro W3</vt:lpstr>
      <vt:lpstr>Arial</vt:lpstr>
      <vt:lpstr>Arial Black</vt:lpstr>
      <vt:lpstr>Comic Sans MS</vt:lpstr>
      <vt:lpstr>Helvetica</vt:lpstr>
      <vt:lpstr>Symbol</vt:lpstr>
      <vt:lpstr>Times</vt:lpstr>
      <vt:lpstr>Times New Roman</vt:lpstr>
      <vt:lpstr>Wingdings</vt:lpstr>
      <vt:lpstr>Default Design</vt:lpstr>
      <vt:lpstr>Equation</vt:lpstr>
      <vt:lpstr>Today</vt:lpstr>
      <vt:lpstr>PowerPoint Presentation</vt:lpstr>
      <vt:lpstr>PowerPoint Presentation</vt:lpstr>
      <vt:lpstr>Fun Facts:  Earth's Magnetic Field</vt:lpstr>
      <vt:lpstr>Demos: 6B-01 Oersted's Experiment </vt:lpstr>
      <vt:lpstr>Demos: 6B-02 Force on a Moving Charge</vt:lpstr>
      <vt:lpstr>Demos: 6B-17 Electricity and Magnetism Light Bulb</vt:lpstr>
      <vt:lpstr>What happens when...</vt:lpstr>
      <vt:lpstr>TV with Visible Cathode Ray Tube</vt:lpstr>
      <vt:lpstr>What happens when...</vt:lpstr>
      <vt:lpstr>Compass Near a Wire</vt:lpstr>
      <vt:lpstr>Demos: 6B-03 Magnetic Field Around A Wire</vt:lpstr>
      <vt:lpstr>Current and Magnetic Field</vt:lpstr>
      <vt:lpstr>Magnetic Monopoles</vt:lpstr>
      <vt:lpstr>Biot-Savart Law for a Single Charge</vt:lpstr>
      <vt:lpstr>Biot-Savart Law</vt:lpstr>
      <vt:lpstr>Right-Hand Rule</vt:lpstr>
      <vt:lpstr>Alternatives to the Right-Hand Rule</vt:lpstr>
      <vt:lpstr>Cross Product:  Here's the Math</vt:lpstr>
      <vt:lpstr>Cross Product:  Here's the Math</vt:lpstr>
      <vt:lpstr>Cross Product:  Here's the Math</vt:lpstr>
      <vt:lpstr>Exercise</vt:lpstr>
      <vt:lpstr>iClicker Question</vt:lpstr>
      <vt:lpstr>Exercise</vt:lpstr>
      <vt:lpstr>iClicker Question</vt:lpstr>
      <vt:lpstr>backup</vt:lpstr>
      <vt:lpstr>Conventional Current and Electron Current</vt:lpstr>
      <vt:lpstr>Conventional Current and Electron Current</vt:lpstr>
      <vt:lpstr>Conventional Current and Electron Current</vt:lpstr>
      <vt:lpstr>Conventional Current and Electron Current</vt:lpstr>
      <vt:lpstr>Calculating Electron Current</vt:lpstr>
      <vt:lpstr>Calculating Electron Current</vt:lpstr>
      <vt:lpstr>Calculating Electron Current</vt:lpstr>
      <vt:lpstr>iClicker Question</vt:lpstr>
      <vt:lpstr>Biot-Savart Law</vt:lpstr>
      <vt:lpstr>GOAL:  Show </vt:lpstr>
      <vt:lpstr>GOAL:  Show </vt:lpstr>
      <vt:lpstr>Biot-Savart Law</vt:lpstr>
      <vt:lpstr>iClicker Question</vt:lpstr>
      <vt:lpstr>iClicker Question</vt:lpstr>
      <vt:lpstr>Frame of Reference</vt:lpstr>
      <vt:lpstr>Problem #2:  Retardation</vt:lpstr>
      <vt:lpstr>Today</vt:lpstr>
      <vt:lpstr>Magnetic Field of a Straight Wire</vt:lpstr>
      <vt:lpstr>PowerPoint Presentation</vt:lpstr>
      <vt:lpstr>Magnetic Field of a Straight Wire</vt:lpstr>
      <vt:lpstr>Magnetic Field of a Straight Wire</vt:lpstr>
      <vt:lpstr>Magnetic Field of a Straight Wire</vt:lpstr>
      <vt:lpstr>Magnetic Field of a Straight Wire</vt:lpstr>
      <vt:lpstr>Very Close to the Wire</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551</cp:revision>
  <cp:lastPrinted>2012-10-01T03:56:20Z</cp:lastPrinted>
  <dcterms:created xsi:type="dcterms:W3CDTF">2012-10-31T00:48:34Z</dcterms:created>
  <dcterms:modified xsi:type="dcterms:W3CDTF">2018-02-15T15:03:36Z</dcterms:modified>
</cp:coreProperties>
</file>