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53" r:id="rId2"/>
    <p:sldId id="385" r:id="rId3"/>
    <p:sldId id="384" r:id="rId4"/>
    <p:sldId id="387" r:id="rId5"/>
    <p:sldId id="377" r:id="rId6"/>
    <p:sldId id="378" r:id="rId7"/>
    <p:sldId id="379" r:id="rId8"/>
    <p:sldId id="380" r:id="rId9"/>
    <p:sldId id="381" r:id="rId10"/>
    <p:sldId id="382" r:id="rId11"/>
    <p:sldId id="383" r:id="rId12"/>
    <p:sldId id="363" r:id="rId13"/>
    <p:sldId id="361" r:id="rId14"/>
    <p:sldId id="331" r:id="rId15"/>
    <p:sldId id="367" r:id="rId16"/>
    <p:sldId id="368" r:id="rId17"/>
    <p:sldId id="369" r:id="rId18"/>
    <p:sldId id="371" r:id="rId19"/>
    <p:sldId id="389" r:id="rId20"/>
    <p:sldId id="372" r:id="rId21"/>
    <p:sldId id="374" r:id="rId22"/>
    <p:sldId id="375" r:id="rId23"/>
    <p:sldId id="376" r:id="rId24"/>
    <p:sldId id="388" r:id="rId25"/>
    <p:sldId id="332" r:id="rId26"/>
    <p:sldId id="339" r:id="rId27"/>
    <p:sldId id="340" r:id="rId28"/>
    <p:sldId id="338" r:id="rId29"/>
    <p:sldId id="373" r:id="rId30"/>
    <p:sldId id="341" r:id="rId31"/>
    <p:sldId id="370" r:id="rId32"/>
    <p:sldId id="342" r:id="rId33"/>
    <p:sldId id="344" r:id="rId34"/>
    <p:sldId id="345" r:id="rId35"/>
    <p:sldId id="346" r:id="rId36"/>
    <p:sldId id="347" r:id="rId37"/>
    <p:sldId id="351" r:id="rId38"/>
    <p:sldId id="352" r:id="rId39"/>
    <p:sldId id="360" r:id="rId4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1888">
          <p15:clr>
            <a:srgbClr val="A4A3A4"/>
          </p15:clr>
        </p15:guide>
        <p15:guide id="2" pos="27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CC"/>
    <a:srgbClr val="CC0000"/>
    <a:srgbClr val="FEFCB3"/>
    <a:srgbClr val="F6F63F"/>
    <a:srgbClr val="D3ED18"/>
    <a:srgbClr val="10169D"/>
    <a:srgbClr val="F58005"/>
    <a:srgbClr val="2D9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2" autoAdjust="0"/>
  </p:normalViewPr>
  <p:slideViewPr>
    <p:cSldViewPr>
      <p:cViewPr varScale="1">
        <p:scale>
          <a:sx n="51" d="100"/>
          <a:sy n="51" d="100"/>
        </p:scale>
        <p:origin x="1470" y="84"/>
      </p:cViewPr>
      <p:guideLst>
        <p:guide orient="horz" pos="1888"/>
        <p:guide pos="2752"/>
      </p:guideLst>
    </p:cSldViewPr>
  </p:slideViewPr>
  <p:outlineViewPr>
    <p:cViewPr>
      <p:scale>
        <a:sx n="33" d="100"/>
        <a:sy n="33" d="100"/>
      </p:scale>
      <p:origin x="0" y="0"/>
    </p:cViewPr>
    <p:sldLst>
      <p:sld r:id="rId1" collapse="1"/>
    </p:sldLst>
  </p:outlineViewPr>
  <p:notesTextViewPr>
    <p:cViewPr>
      <p:scale>
        <a:sx n="200" d="100"/>
        <a:sy n="200" d="100"/>
      </p:scale>
      <p:origin x="0" y="0"/>
    </p:cViewPr>
  </p:notesTextViewPr>
  <p:sorterViewPr>
    <p:cViewPr>
      <p:scale>
        <a:sx n="280" d="100"/>
        <a:sy n="2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3DC00CE-79B3-40B4-AB67-1DDFBBA3E9DB}" type="slidenum">
              <a:rPr lang="en-US" altLang="en-US"/>
              <a:pPr/>
              <a:t>‹#›</a:t>
            </a:fld>
            <a:endParaRPr lang="en-US" altLang="en-US"/>
          </a:p>
        </p:txBody>
      </p:sp>
    </p:spTree>
    <p:extLst>
      <p:ext uri="{BB962C8B-B14F-4D97-AF65-F5344CB8AC3E}">
        <p14:creationId xmlns:p14="http://schemas.microsoft.com/office/powerpoint/2010/main" val="296768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E0A4565-2978-4BD7-BA21-819666FCA7DE}" type="slidenum">
              <a:rPr lang="en-US" altLang="en-US"/>
              <a:pPr/>
              <a:t>‹#›</a:t>
            </a:fld>
            <a:endParaRPr lang="en-US" altLang="en-US"/>
          </a:p>
        </p:txBody>
      </p:sp>
    </p:spTree>
    <p:extLst>
      <p:ext uri="{BB962C8B-B14F-4D97-AF65-F5344CB8AC3E}">
        <p14:creationId xmlns:p14="http://schemas.microsoft.com/office/powerpoint/2010/main" val="3845883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261A1F4-769F-4138-9570-B829CF6BEC87}" type="slidenum">
              <a:rPr lang="en-US" altLang="en-US" sz="1300"/>
              <a:pPr eaLnBrk="1" hangingPunct="1"/>
              <a:t>2</a:t>
            </a:fld>
            <a:endParaRPr lang="en-US" altLang="en-US" sz="13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25221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E0066-3B82-428B-8D84-FD527F16C633}" type="slidenum">
              <a:rPr lang="en-US"/>
              <a:pPr/>
              <a:t>17</a:t>
            </a:fld>
            <a:endParaRPr lang="en-US"/>
          </a:p>
        </p:txBody>
      </p:sp>
      <p:sp>
        <p:nvSpPr>
          <p:cNvPr id="1884162" name="Rectangle 2"/>
          <p:cNvSpPr>
            <a:spLocks noGrp="1" noRot="1" noChangeAspect="1" noChangeArrowheads="1" noTextEdit="1"/>
          </p:cNvSpPr>
          <p:nvPr>
            <p:ph type="sldImg"/>
          </p:nvPr>
        </p:nvSpPr>
        <p:spPr>
          <a:ln/>
        </p:spPr>
      </p:sp>
      <p:sp>
        <p:nvSpPr>
          <p:cNvPr id="188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136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69F9E-C344-4FE9-B2DE-0F55E4670EF7}" type="slidenum">
              <a:rPr lang="en-US"/>
              <a:pPr/>
              <a:t>18</a:t>
            </a:fld>
            <a:endParaRPr lang="en-US"/>
          </a:p>
        </p:txBody>
      </p:sp>
      <p:sp>
        <p:nvSpPr>
          <p:cNvPr id="1888258" name="Rectangle 2"/>
          <p:cNvSpPr>
            <a:spLocks noGrp="1" noRot="1" noChangeAspect="1" noChangeArrowheads="1" noTextEdit="1"/>
          </p:cNvSpPr>
          <p:nvPr>
            <p:ph type="sldImg"/>
          </p:nvPr>
        </p:nvSpPr>
        <p:spPr>
          <a:ln/>
        </p:spPr>
      </p:sp>
      <p:sp>
        <p:nvSpPr>
          <p:cNvPr id="188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867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52BF239-9D4A-493D-870C-C237E292C926}" type="slidenum">
              <a:rPr lang="en-US" altLang="en-US" sz="1300"/>
              <a:pPr eaLnBrk="1" hangingPunct="1"/>
              <a:t>19</a:t>
            </a:fld>
            <a:endParaRPr lang="en-US" altLang="en-US" sz="13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103284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DE9F7AC-A199-49BA-B6CF-A276D6DA27CA}" type="slidenum">
              <a:rPr lang="en-US" altLang="en-US" sz="1300"/>
              <a:pPr eaLnBrk="1" hangingPunct="1"/>
              <a:t>25</a:t>
            </a:fld>
            <a:endParaRPr lang="en-US" altLang="en-US" sz="13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itchFamily="18" charset="0"/>
              </a:rPr>
              <a:t>Charles Augustin de </a:t>
            </a:r>
            <a:r>
              <a:rPr lang="en-US" altLang="en-US"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205662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C30BEDF-AE58-4740-BEED-10995FDC4B14}" type="slidenum">
              <a:rPr lang="en-US" altLang="en-US" sz="1300"/>
              <a:pPr eaLnBrk="1" hangingPunct="1"/>
              <a:t>26</a:t>
            </a:fld>
            <a:endParaRPr lang="en-US" alt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2547778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52BF239-9D4A-493D-870C-C237E292C926}" type="slidenum">
              <a:rPr lang="en-US" altLang="en-US" sz="1300"/>
              <a:pPr eaLnBrk="1" hangingPunct="1"/>
              <a:t>27</a:t>
            </a:fld>
            <a:endParaRPr lang="en-US" altLang="en-US" sz="13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160823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FA712B6-A262-42A5-9A2F-6C4821ACE3A6}" type="slidenum">
              <a:rPr lang="en-US" altLang="en-US" sz="1300"/>
              <a:pPr eaLnBrk="1" hangingPunct="1"/>
              <a:t>28</a:t>
            </a:fld>
            <a:endParaRPr lang="en-US" alt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178524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38DA370-D5FB-4BF3-9E5B-DBEF0D0FEE48}" type="slidenum">
              <a:rPr lang="en-US" altLang="en-US" sz="1300"/>
              <a:pPr eaLnBrk="1" hangingPunct="1"/>
              <a:t>30</a:t>
            </a:fld>
            <a:endParaRPr lang="en-US" altLang="en-US"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00431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a:defRPr sz="2500" i="1">
                <a:solidFill>
                  <a:schemeClr val="tx1"/>
                </a:solidFill>
                <a:latin typeface="Times New Roman" pitchFamily="18" charset="0"/>
              </a:defRPr>
            </a:lvl1pPr>
            <a:lvl2pPr marL="785372" indent="-302066" defTabSz="985072">
              <a:defRPr sz="2500" i="1">
                <a:solidFill>
                  <a:schemeClr val="tx1"/>
                </a:solidFill>
                <a:latin typeface="Times New Roman" pitchFamily="18" charset="0"/>
              </a:defRPr>
            </a:lvl2pPr>
            <a:lvl3pPr marL="1208265" indent="-241653" defTabSz="985072">
              <a:defRPr sz="2500" i="1">
                <a:solidFill>
                  <a:schemeClr val="tx1"/>
                </a:solidFill>
                <a:latin typeface="Times New Roman" pitchFamily="18" charset="0"/>
              </a:defRPr>
            </a:lvl3pPr>
            <a:lvl4pPr marL="1691571" indent="-241653" defTabSz="985072">
              <a:defRPr sz="2500" i="1">
                <a:solidFill>
                  <a:schemeClr val="tx1"/>
                </a:solidFill>
                <a:latin typeface="Times New Roman" pitchFamily="18" charset="0"/>
              </a:defRPr>
            </a:lvl4pPr>
            <a:lvl5pPr marL="2174878" indent="-241653" defTabSz="985072">
              <a:defRPr sz="2500" i="1">
                <a:solidFill>
                  <a:schemeClr val="tx1"/>
                </a:solidFill>
                <a:latin typeface="Times New Roman" pitchFamily="18" charset="0"/>
              </a:defRPr>
            </a:lvl5pPr>
            <a:lvl6pPr marL="2658184" indent="-241653" defTabSz="985072" eaLnBrk="0" fontAlgn="base" hangingPunct="0">
              <a:spcBef>
                <a:spcPct val="0"/>
              </a:spcBef>
              <a:spcAft>
                <a:spcPct val="0"/>
              </a:spcAft>
              <a:defRPr sz="2500" i="1">
                <a:solidFill>
                  <a:schemeClr val="tx1"/>
                </a:solidFill>
                <a:latin typeface="Times New Roman" pitchFamily="18" charset="0"/>
              </a:defRPr>
            </a:lvl6pPr>
            <a:lvl7pPr marL="3141490" indent="-241653" defTabSz="985072" eaLnBrk="0" fontAlgn="base" hangingPunct="0">
              <a:spcBef>
                <a:spcPct val="0"/>
              </a:spcBef>
              <a:spcAft>
                <a:spcPct val="0"/>
              </a:spcAft>
              <a:defRPr sz="2500" i="1">
                <a:solidFill>
                  <a:schemeClr val="tx1"/>
                </a:solidFill>
                <a:latin typeface="Times New Roman" pitchFamily="18" charset="0"/>
              </a:defRPr>
            </a:lvl7pPr>
            <a:lvl8pPr marL="3624796" indent="-241653" defTabSz="985072" eaLnBrk="0" fontAlgn="base" hangingPunct="0">
              <a:spcBef>
                <a:spcPct val="0"/>
              </a:spcBef>
              <a:spcAft>
                <a:spcPct val="0"/>
              </a:spcAft>
              <a:defRPr sz="2500" i="1">
                <a:solidFill>
                  <a:schemeClr val="tx1"/>
                </a:solidFill>
                <a:latin typeface="Times New Roman" pitchFamily="18" charset="0"/>
              </a:defRPr>
            </a:lvl8pPr>
            <a:lvl9pPr marL="4108102" indent="-241653" defTabSz="985072" eaLnBrk="0" fontAlgn="base" hangingPunct="0">
              <a:spcBef>
                <a:spcPct val="0"/>
              </a:spcBef>
              <a:spcAft>
                <a:spcPct val="0"/>
              </a:spcAft>
              <a:defRPr sz="2500" i="1">
                <a:solidFill>
                  <a:schemeClr val="tx1"/>
                </a:solidFill>
                <a:latin typeface="Times New Roman" pitchFamily="18" charset="0"/>
              </a:defRPr>
            </a:lvl9pPr>
          </a:lstStyle>
          <a:p>
            <a:fld id="{8F706027-9AE4-4BE7-B50C-9AC6455F1B6F}" type="slidenum">
              <a:rPr lang="ja-JP" altLang="en-US" sz="1300" i="0"/>
              <a:pPr/>
              <a:t>31</a:t>
            </a:fld>
            <a:endParaRPr lang="en-US" altLang="ja-JP" sz="1300"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Break a </a:t>
            </a:r>
            <a:r>
              <a:rPr lang="en-US" smtClean="0"/>
              <a:t>bar magnet</a:t>
            </a:r>
            <a:r>
              <a:rPr lang="en-US" baseline="0" smtClean="0"/>
              <a:t> to demo</a:t>
            </a:r>
            <a:endParaRPr lang="en-US" dirty="0" smtClean="0"/>
          </a:p>
        </p:txBody>
      </p:sp>
    </p:spTree>
    <p:extLst>
      <p:ext uri="{BB962C8B-B14F-4D97-AF65-F5344CB8AC3E}">
        <p14:creationId xmlns:p14="http://schemas.microsoft.com/office/powerpoint/2010/main" val="292820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261E608-5763-45BA-AFE5-4AF3099B6A0C}" type="slidenum">
              <a:rPr lang="en-US" altLang="en-US" sz="1300"/>
              <a:pPr eaLnBrk="1" hangingPunct="1"/>
              <a:t>32</a:t>
            </a:fld>
            <a:endParaRPr lang="en-US" altLang="en-US" sz="13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itchFamily="18" charset="0"/>
              </a:rPr>
              <a:t>Charles Augustin de </a:t>
            </a:r>
            <a:r>
              <a:rPr lang="en-US" altLang="en-US"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319679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32C92D7-1BE5-41B2-BAFE-35D7CB9AC334}" type="slidenum">
              <a:rPr lang="en-US" altLang="en-US" smtClean="0"/>
              <a:pPr/>
              <a:t>4</a:t>
            </a:fld>
            <a:endParaRPr lang="en-US" altLang="en-US"/>
          </a:p>
        </p:txBody>
      </p:sp>
    </p:spTree>
    <p:extLst>
      <p:ext uri="{BB962C8B-B14F-4D97-AF65-F5344CB8AC3E}">
        <p14:creationId xmlns:p14="http://schemas.microsoft.com/office/powerpoint/2010/main" val="384740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F10B70F-A0F0-4CAE-8405-D79B5380053B}" type="slidenum">
              <a:rPr lang="en-US" altLang="en-US" sz="1300"/>
              <a:pPr eaLnBrk="1" hangingPunct="1"/>
              <a:t>33</a:t>
            </a:fld>
            <a:endParaRPr lang="en-US" alt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744621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9504CD3-60D3-4FD7-917E-F9E445005835}" type="slidenum">
              <a:rPr lang="en-US" altLang="en-US" sz="1300"/>
              <a:pPr eaLnBrk="1" hangingPunct="1"/>
              <a:t>34</a:t>
            </a:fld>
            <a:endParaRPr lang="en-US" altLang="en-US" sz="13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55132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9E78A94-F2E0-4C00-9FEE-4377CF88F55F}" type="slidenum">
              <a:rPr lang="en-US" altLang="en-US" sz="1300"/>
              <a:pPr eaLnBrk="1" hangingPunct="1"/>
              <a:t>35</a:t>
            </a:fld>
            <a:endParaRPr lang="en-US" altLang="en-US" sz="13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p:txBody>
      </p:sp>
    </p:spTree>
    <p:extLst>
      <p:ext uri="{BB962C8B-B14F-4D97-AF65-F5344CB8AC3E}">
        <p14:creationId xmlns:p14="http://schemas.microsoft.com/office/powerpoint/2010/main" val="2440159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3D8ED4-8432-49CC-9CA3-6D07E5BA3DA7}" type="slidenum">
              <a:rPr lang="en-US" altLang="en-US" sz="1300"/>
              <a:pPr eaLnBrk="1" hangingPunct="1"/>
              <a:t>36</a:t>
            </a:fld>
            <a:endParaRPr lang="en-US" altLang="en-US" sz="13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26314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AAB9DDF-8467-411E-AD0E-AB96D10B8F42}" type="slidenum">
              <a:rPr lang="en-US" altLang="en-US" sz="1300"/>
              <a:pPr eaLnBrk="1" hangingPunct="1"/>
              <a:t>37</a:t>
            </a:fld>
            <a:endParaRPr lang="en-US" altLang="en-US" sz="13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30973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3435F1C-521C-4870-9D95-CF360EF4C1FA}" type="slidenum">
              <a:rPr lang="en-US" altLang="en-US" sz="1300"/>
              <a:pPr eaLnBrk="1" hangingPunct="1"/>
              <a:t>38</a:t>
            </a:fld>
            <a:endParaRPr lang="en-US" altLang="en-US" sz="13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03591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D21AD32-FF9E-5A42-AD49-05D53D8E229D}" type="slidenum">
              <a:rPr lang="en-US"/>
              <a:pPr/>
              <a:t>6</a:t>
            </a:fld>
            <a:endParaRPr lang="en-US"/>
          </a:p>
        </p:txBody>
      </p:sp>
      <p:sp>
        <p:nvSpPr>
          <p:cNvPr id="59394" name="Rectangle 2"/>
          <p:cNvSpPr>
            <a:spLocks noGrp="1" noRot="1" noChangeAspec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Situation in insulator is more complex than in metals.</a:t>
            </a:r>
          </a:p>
          <a:p>
            <a:pPr eaLnBrk="1" hangingPunct="1"/>
            <a:r>
              <a:rPr lang="en-US" dirty="0">
                <a:latin typeface="Times New Roman" charset="0"/>
                <a:ea typeface="ＭＳ Ｐゴシック" charset="-128"/>
                <a:cs typeface="ＭＳ Ｐゴシック" charset="-128"/>
              </a:rPr>
              <a:t>Polarized molecules contribute to net electric field</a:t>
            </a:r>
          </a:p>
          <a:p>
            <a:pPr eaLnBrk="1" hangingPunct="1"/>
            <a:r>
              <a:rPr lang="en-US" dirty="0">
                <a:latin typeface="Times New Roman" charset="0"/>
                <a:ea typeface="ＭＳ Ｐゴシック" charset="-128"/>
                <a:cs typeface="ＭＳ Ｐゴシック" charset="-128"/>
              </a:rPr>
              <a:t>A … inside </a:t>
            </a:r>
            <a:r>
              <a:rPr lang="ja-JP" altLang="en-US"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capacitor</a:t>
            </a:r>
            <a:r>
              <a:rPr lang="ja-JP" altLang="en-US" dirty="0">
                <a:latin typeface="Times New Roman" charset="0"/>
                <a:ea typeface="ＭＳ Ｐゴシック" charset="-128"/>
                <a:cs typeface="ＭＳ Ｐゴシック" charset="-128"/>
              </a:rPr>
              <a:t>”</a:t>
            </a:r>
            <a:endParaRPr lang="en-US" altLang="ja-JP" dirty="0">
              <a:latin typeface="Times New Roman" charset="0"/>
              <a:ea typeface="ＭＳ Ｐゴシック" charset="-128"/>
              <a:cs typeface="ＭＳ Ｐゴシック" charset="-128"/>
            </a:endParaRPr>
          </a:p>
          <a:p>
            <a:pPr eaLnBrk="1" hangingPunct="1"/>
            <a:r>
              <a:rPr lang="en-US" dirty="0">
                <a:latin typeface="Times New Roman" charset="0"/>
                <a:ea typeface="ＭＳ Ｐゴシック" charset="-128"/>
                <a:cs typeface="ＭＳ Ｐゴシック" charset="-128"/>
              </a:rPr>
              <a:t>B … between two </a:t>
            </a:r>
            <a:r>
              <a:rPr lang="ja-JP" altLang="en-US"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capacitors</a:t>
            </a:r>
            <a:r>
              <a:rPr lang="ja-JP" altLang="en-US" dirty="0">
                <a:latin typeface="Times New Roman" charset="0"/>
                <a:ea typeface="ＭＳ Ｐゴシック" charset="-128"/>
                <a:cs typeface="ＭＳ Ｐゴシック" charset="-128"/>
              </a:rPr>
              <a:t>”</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745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a:t>
            </a: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 use the field due to ONE PLATE ONLY</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charset="0"/>
                <a:ea typeface="ＭＳ Ｐゴシック" charset="0"/>
                <a:cs typeface="ＭＳ Ｐゴシック" charset="0"/>
              </a:defRPr>
            </a:lvl1pPr>
            <a:lvl2pPr marL="37928345" indent="-37471185" defTabSz="966702"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159" eaLnBrk="0" fontAlgn="base" hangingPunct="0">
              <a:spcBef>
                <a:spcPct val="0"/>
              </a:spcBef>
              <a:spcAft>
                <a:spcPct val="0"/>
              </a:spcAft>
              <a:defRPr sz="2400">
                <a:solidFill>
                  <a:schemeClr val="tx1"/>
                </a:solidFill>
                <a:latin typeface="Times New Roman" charset="0"/>
                <a:ea typeface="ＭＳ Ｐゴシック" charset="0"/>
              </a:defRPr>
            </a:lvl6pPr>
            <a:lvl7pPr marL="914319" eaLnBrk="0" fontAlgn="base" hangingPunct="0">
              <a:spcBef>
                <a:spcPct val="0"/>
              </a:spcBef>
              <a:spcAft>
                <a:spcPct val="0"/>
              </a:spcAft>
              <a:defRPr sz="2400">
                <a:solidFill>
                  <a:schemeClr val="tx1"/>
                </a:solidFill>
                <a:latin typeface="Times New Roman" charset="0"/>
                <a:ea typeface="ＭＳ Ｐゴシック" charset="0"/>
              </a:defRPr>
            </a:lvl7pPr>
            <a:lvl8pPr marL="1371477" eaLnBrk="0" fontAlgn="base" hangingPunct="0">
              <a:spcBef>
                <a:spcPct val="0"/>
              </a:spcBef>
              <a:spcAft>
                <a:spcPct val="0"/>
              </a:spcAft>
              <a:defRPr sz="2400">
                <a:solidFill>
                  <a:schemeClr val="tx1"/>
                </a:solidFill>
                <a:latin typeface="Times New Roman" charset="0"/>
                <a:ea typeface="ＭＳ Ｐゴシック" charset="0"/>
              </a:defRPr>
            </a:lvl8pPr>
            <a:lvl9pPr marL="18286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4A7D3D-128B-F24E-8042-CB11F872F25E}" type="slidenum">
              <a:rPr lang="en-US" sz="1300"/>
              <a:pPr eaLnBrk="1" hangingPunct="1"/>
              <a:t>9</a:t>
            </a:fld>
            <a:endParaRPr lang="en-US" sz="1300"/>
          </a:p>
        </p:txBody>
      </p:sp>
    </p:spTree>
    <p:extLst>
      <p:ext uri="{BB962C8B-B14F-4D97-AF65-F5344CB8AC3E}">
        <p14:creationId xmlns:p14="http://schemas.microsoft.com/office/powerpoint/2010/main" val="69816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D</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itchFamily="18" charset="0"/>
                <a:ea typeface="MS PGothic" pitchFamily="34" charset="-128"/>
              </a:defRPr>
            </a:lvl1pPr>
            <a:lvl2pPr marL="742950" indent="-285750" defTabSz="966788" eaLnBrk="0" hangingPunct="0">
              <a:spcBef>
                <a:spcPct val="30000"/>
              </a:spcBef>
              <a:defRPr sz="1200">
                <a:solidFill>
                  <a:schemeClr val="tx1"/>
                </a:solidFill>
                <a:latin typeface="Times New Roman" pitchFamily="18" charset="0"/>
                <a:ea typeface="MS PGothic" pitchFamily="34" charset="-128"/>
              </a:defRPr>
            </a:lvl2pPr>
            <a:lvl3pPr marL="1143000" indent="-228600" defTabSz="966788" eaLnBrk="0" hangingPunct="0">
              <a:spcBef>
                <a:spcPct val="30000"/>
              </a:spcBef>
              <a:defRPr sz="1200">
                <a:solidFill>
                  <a:schemeClr val="tx1"/>
                </a:solidFill>
                <a:latin typeface="Times New Roman" pitchFamily="18" charset="0"/>
                <a:ea typeface="ヒラギノ角ゴ Pro W3" pitchFamily="-84" charset="-128"/>
              </a:defRPr>
            </a:lvl3pPr>
            <a:lvl4pPr marL="1600200" indent="-228600" defTabSz="966788" eaLnBrk="0" hangingPunct="0">
              <a:spcBef>
                <a:spcPct val="30000"/>
              </a:spcBef>
              <a:defRPr sz="1200">
                <a:solidFill>
                  <a:schemeClr val="tx1"/>
                </a:solidFill>
                <a:latin typeface="Times New Roman" pitchFamily="18" charset="0"/>
                <a:ea typeface="ヒラギノ角ゴ Pro W3" pitchFamily="-84" charset="-128"/>
              </a:defRPr>
            </a:lvl4pPr>
            <a:lvl5pPr marL="2057400" indent="-228600" defTabSz="966788" eaLnBrk="0" hangingPunct="0">
              <a:spcBef>
                <a:spcPct val="30000"/>
              </a:spcBef>
              <a:defRPr sz="12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9pPr>
          </a:lstStyle>
          <a:p>
            <a:pPr eaLnBrk="1" hangingPunct="1">
              <a:spcBef>
                <a:spcPct val="0"/>
              </a:spcBef>
            </a:pPr>
            <a:fld id="{3EE5EFC0-1718-4BF7-A143-45AF6FC16CFD}" type="slidenum">
              <a:rPr lang="en-US" altLang="en-US" sz="1300">
                <a:ea typeface="ヒラギノ角ゴ Pro W3" pitchFamily="-84" charset="-128"/>
              </a:rPr>
              <a:pPr eaLnBrk="1" hangingPunct="1">
                <a:spcBef>
                  <a:spcPct val="0"/>
                </a:spcBef>
              </a:pPr>
              <a:t>11</a:t>
            </a:fld>
            <a:endParaRPr lang="en-US" altLang="en-US" sz="1300">
              <a:ea typeface="ヒラギノ角ゴ Pro W3" pitchFamily="-84" charset="-128"/>
            </a:endParaRPr>
          </a:p>
        </p:txBody>
      </p:sp>
    </p:spTree>
    <p:extLst>
      <p:ext uri="{BB962C8B-B14F-4D97-AF65-F5344CB8AC3E}">
        <p14:creationId xmlns:p14="http://schemas.microsoft.com/office/powerpoint/2010/main" val="373761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D</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itchFamily="18" charset="0"/>
                <a:ea typeface="MS PGothic" pitchFamily="34" charset="-128"/>
              </a:defRPr>
            </a:lvl1pPr>
            <a:lvl2pPr marL="742950" indent="-285750" defTabSz="966788" eaLnBrk="0" hangingPunct="0">
              <a:spcBef>
                <a:spcPct val="30000"/>
              </a:spcBef>
              <a:defRPr sz="1200">
                <a:solidFill>
                  <a:schemeClr val="tx1"/>
                </a:solidFill>
                <a:latin typeface="Times New Roman" pitchFamily="18" charset="0"/>
                <a:ea typeface="MS PGothic" pitchFamily="34" charset="-128"/>
              </a:defRPr>
            </a:lvl2pPr>
            <a:lvl3pPr marL="1143000" indent="-228600" defTabSz="966788" eaLnBrk="0" hangingPunct="0">
              <a:spcBef>
                <a:spcPct val="30000"/>
              </a:spcBef>
              <a:defRPr sz="1200">
                <a:solidFill>
                  <a:schemeClr val="tx1"/>
                </a:solidFill>
                <a:latin typeface="Times New Roman" pitchFamily="18" charset="0"/>
                <a:ea typeface="ヒラギノ角ゴ Pro W3" pitchFamily="-84" charset="-128"/>
              </a:defRPr>
            </a:lvl3pPr>
            <a:lvl4pPr marL="1600200" indent="-228600" defTabSz="966788" eaLnBrk="0" hangingPunct="0">
              <a:spcBef>
                <a:spcPct val="30000"/>
              </a:spcBef>
              <a:defRPr sz="1200">
                <a:solidFill>
                  <a:schemeClr val="tx1"/>
                </a:solidFill>
                <a:latin typeface="Times New Roman" pitchFamily="18" charset="0"/>
                <a:ea typeface="ヒラギノ角ゴ Pro W3" pitchFamily="-84" charset="-128"/>
              </a:defRPr>
            </a:lvl4pPr>
            <a:lvl5pPr marL="2057400" indent="-228600" defTabSz="966788" eaLnBrk="0" hangingPunct="0">
              <a:spcBef>
                <a:spcPct val="30000"/>
              </a:spcBef>
              <a:defRPr sz="12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9pPr>
          </a:lstStyle>
          <a:p>
            <a:pPr eaLnBrk="1" hangingPunct="1">
              <a:spcBef>
                <a:spcPct val="0"/>
              </a:spcBef>
            </a:pPr>
            <a:fld id="{762769B4-8830-42F5-8D01-9F6B0FB99173}" type="slidenum">
              <a:rPr lang="en-US" altLang="en-US" sz="1300">
                <a:ea typeface="ヒラギノ角ゴ Pro W3" pitchFamily="-84" charset="-128"/>
              </a:rPr>
              <a:pPr eaLnBrk="1" hangingPunct="1">
                <a:spcBef>
                  <a:spcPct val="0"/>
                </a:spcBef>
              </a:pPr>
              <a:t>12</a:t>
            </a:fld>
            <a:endParaRPr lang="en-US" altLang="en-US" sz="1300">
              <a:ea typeface="ヒラギノ角ゴ Pro W3" pitchFamily="-84" charset="-128"/>
            </a:endParaRPr>
          </a:p>
        </p:txBody>
      </p:sp>
    </p:spTree>
    <p:extLst>
      <p:ext uri="{BB962C8B-B14F-4D97-AF65-F5344CB8AC3E}">
        <p14:creationId xmlns:p14="http://schemas.microsoft.com/office/powerpoint/2010/main" val="249919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5EFA459-A663-45E3-96B8-54E050D242FD}" type="slidenum">
              <a:rPr lang="en-US" altLang="en-US" sz="1300"/>
              <a:pPr eaLnBrk="1" hangingPunct="1"/>
              <a:t>14</a:t>
            </a:fld>
            <a:endParaRPr lang="en-US" altLang="en-US" sz="13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START TIME HERE:</a:t>
            </a:r>
          </a:p>
        </p:txBody>
      </p:sp>
    </p:spTree>
    <p:extLst>
      <p:ext uri="{BB962C8B-B14F-4D97-AF65-F5344CB8AC3E}">
        <p14:creationId xmlns:p14="http://schemas.microsoft.com/office/powerpoint/2010/main" val="38956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E9DB0-7506-4C44-A10D-1665202E3017}" type="slidenum">
              <a:rPr lang="en-US"/>
              <a:pPr/>
              <a:t>15</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923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F6087-2CC5-48A1-BB0E-7135919B33F2}" type="slidenum">
              <a:rPr lang="en-US"/>
              <a:pPr/>
              <a:t>16</a:t>
            </a:fld>
            <a:endParaRPr lang="en-US"/>
          </a:p>
        </p:txBody>
      </p:sp>
      <p:sp>
        <p:nvSpPr>
          <p:cNvPr id="1875970" name="Rectangle 2"/>
          <p:cNvSpPr>
            <a:spLocks noGrp="1" noRot="1" noChangeAspect="1" noChangeArrowheads="1" noTextEdit="1"/>
          </p:cNvSpPr>
          <p:nvPr>
            <p:ph type="sldImg"/>
          </p:nvPr>
        </p:nvSpPr>
        <p:spPr>
          <a:ln/>
        </p:spPr>
      </p:sp>
      <p:sp>
        <p:nvSpPr>
          <p:cNvPr id="1875971" name="Rectangle 3"/>
          <p:cNvSpPr>
            <a:spLocks noGrp="1" noChangeArrowheads="1"/>
          </p:cNvSpPr>
          <p:nvPr>
            <p:ph type="body" idx="1"/>
          </p:nvPr>
        </p:nvSpPr>
        <p:spPr/>
        <p:txBody>
          <a:bodyPr/>
          <a:lstStyle/>
          <a:p>
            <a:r>
              <a:rPr lang="en-US" dirty="0" smtClean="0"/>
              <a:t>Demo: all different kind of magnet</a:t>
            </a:r>
            <a:endParaRPr lang="en-US" dirty="0"/>
          </a:p>
        </p:txBody>
      </p:sp>
    </p:spTree>
    <p:extLst>
      <p:ext uri="{BB962C8B-B14F-4D97-AF65-F5344CB8AC3E}">
        <p14:creationId xmlns:p14="http://schemas.microsoft.com/office/powerpoint/2010/main" val="251811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4CFA83F-F057-424F-AFE5-E46BB08B838E}" type="slidenum">
              <a:rPr lang="en-US" altLang="en-US"/>
              <a:pPr/>
              <a:t>‹#›</a:t>
            </a:fld>
            <a:endParaRPr lang="en-US" altLang="en-US"/>
          </a:p>
        </p:txBody>
      </p:sp>
    </p:spTree>
    <p:extLst>
      <p:ext uri="{BB962C8B-B14F-4D97-AF65-F5344CB8AC3E}">
        <p14:creationId xmlns:p14="http://schemas.microsoft.com/office/powerpoint/2010/main" val="109076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5019B56-BC50-456C-91AB-6C9E725BB394}" type="slidenum">
              <a:rPr lang="en-US" altLang="en-US"/>
              <a:pPr/>
              <a:t>‹#›</a:t>
            </a:fld>
            <a:endParaRPr lang="en-US" altLang="en-US"/>
          </a:p>
        </p:txBody>
      </p:sp>
    </p:spTree>
    <p:extLst>
      <p:ext uri="{BB962C8B-B14F-4D97-AF65-F5344CB8AC3E}">
        <p14:creationId xmlns:p14="http://schemas.microsoft.com/office/powerpoint/2010/main" val="279735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BF6216B-EFF5-4798-9339-6835E9A7A1D0}" type="slidenum">
              <a:rPr lang="en-US" altLang="en-US"/>
              <a:pPr/>
              <a:t>‹#›</a:t>
            </a:fld>
            <a:endParaRPr lang="en-US" altLang="en-US"/>
          </a:p>
        </p:txBody>
      </p:sp>
    </p:spTree>
    <p:extLst>
      <p:ext uri="{BB962C8B-B14F-4D97-AF65-F5344CB8AC3E}">
        <p14:creationId xmlns:p14="http://schemas.microsoft.com/office/powerpoint/2010/main" val="25004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0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1F9BC70-99E3-43DA-B0ED-A58BC12CEA1A}" type="slidenum">
              <a:rPr lang="en-US" altLang="en-US"/>
              <a:pPr/>
              <a:t>‹#›</a:t>
            </a:fld>
            <a:endParaRPr lang="en-US" altLang="en-US"/>
          </a:p>
        </p:txBody>
      </p:sp>
    </p:spTree>
    <p:extLst>
      <p:ext uri="{BB962C8B-B14F-4D97-AF65-F5344CB8AC3E}">
        <p14:creationId xmlns:p14="http://schemas.microsoft.com/office/powerpoint/2010/main" val="326970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F7C79F9-7568-40D9-8E5F-DE741F23AE88}" type="slidenum">
              <a:rPr lang="en-US" altLang="en-US"/>
              <a:pPr/>
              <a:t>‹#›</a:t>
            </a:fld>
            <a:endParaRPr lang="en-US" altLang="en-US"/>
          </a:p>
        </p:txBody>
      </p:sp>
    </p:spTree>
    <p:extLst>
      <p:ext uri="{BB962C8B-B14F-4D97-AF65-F5344CB8AC3E}">
        <p14:creationId xmlns:p14="http://schemas.microsoft.com/office/powerpoint/2010/main" val="14818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FBDE00D-9297-4FA9-BF88-00015EF4150D}" type="slidenum">
              <a:rPr lang="en-US" altLang="en-US"/>
              <a:pPr/>
              <a:t>‹#›</a:t>
            </a:fld>
            <a:endParaRPr lang="en-US" altLang="en-US"/>
          </a:p>
        </p:txBody>
      </p:sp>
    </p:spTree>
    <p:extLst>
      <p:ext uri="{BB962C8B-B14F-4D97-AF65-F5344CB8AC3E}">
        <p14:creationId xmlns:p14="http://schemas.microsoft.com/office/powerpoint/2010/main" val="28107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7E0B8B3-9A7D-4B55-8E31-F54FA98AFEEC}" type="slidenum">
              <a:rPr lang="en-US" altLang="en-US"/>
              <a:pPr/>
              <a:t>‹#›</a:t>
            </a:fld>
            <a:endParaRPr lang="en-US" altLang="en-US"/>
          </a:p>
        </p:txBody>
      </p:sp>
    </p:spTree>
    <p:extLst>
      <p:ext uri="{BB962C8B-B14F-4D97-AF65-F5344CB8AC3E}">
        <p14:creationId xmlns:p14="http://schemas.microsoft.com/office/powerpoint/2010/main" val="93915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C8ED8C8-D92D-41D8-8FE6-33CFECEB8400}" type="slidenum">
              <a:rPr lang="en-US" altLang="en-US"/>
              <a:pPr/>
              <a:t>‹#›</a:t>
            </a:fld>
            <a:endParaRPr lang="en-US" altLang="en-US"/>
          </a:p>
        </p:txBody>
      </p:sp>
    </p:spTree>
    <p:extLst>
      <p:ext uri="{BB962C8B-B14F-4D97-AF65-F5344CB8AC3E}">
        <p14:creationId xmlns:p14="http://schemas.microsoft.com/office/powerpoint/2010/main" val="199228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595F0F8-DAD6-451F-BD35-6F6A4420398A}" type="slidenum">
              <a:rPr lang="en-US" altLang="en-US"/>
              <a:pPr/>
              <a:t>‹#›</a:t>
            </a:fld>
            <a:endParaRPr lang="en-US" altLang="en-US"/>
          </a:p>
        </p:txBody>
      </p:sp>
    </p:spTree>
    <p:extLst>
      <p:ext uri="{BB962C8B-B14F-4D97-AF65-F5344CB8AC3E}">
        <p14:creationId xmlns:p14="http://schemas.microsoft.com/office/powerpoint/2010/main" val="189732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C32A582-88CC-465C-B2CA-EE233DF165F7}" type="slidenum">
              <a:rPr lang="en-US" altLang="en-US"/>
              <a:pPr/>
              <a:t>‹#›</a:t>
            </a:fld>
            <a:endParaRPr lang="en-US" altLang="en-US"/>
          </a:p>
        </p:txBody>
      </p:sp>
    </p:spTree>
    <p:extLst>
      <p:ext uri="{BB962C8B-B14F-4D97-AF65-F5344CB8AC3E}">
        <p14:creationId xmlns:p14="http://schemas.microsoft.com/office/powerpoint/2010/main" val="153395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1279394-273A-4AF9-AB2C-075987D328CB}" type="slidenum">
              <a:rPr lang="en-US" altLang="en-US"/>
              <a:pPr/>
              <a:t>‹#›</a:t>
            </a:fld>
            <a:endParaRPr lang="en-US" altLang="en-US"/>
          </a:p>
        </p:txBody>
      </p:sp>
    </p:spTree>
    <p:extLst>
      <p:ext uri="{BB962C8B-B14F-4D97-AF65-F5344CB8AC3E}">
        <p14:creationId xmlns:p14="http://schemas.microsoft.com/office/powerpoint/2010/main" val="313813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7" r:id="rId12"/>
  </p:sldLayoutIdLst>
  <p:hf hdr="0" ftr="0" dt="0"/>
  <p:txStyles>
    <p:titleStyle>
      <a:lvl1pPr algn="ctr" rtl="0" eaLnBrk="0" fontAlgn="base" hangingPunct="0">
        <a:spcBef>
          <a:spcPct val="0"/>
        </a:spcBef>
        <a:spcAft>
          <a:spcPct val="0"/>
        </a:spcAft>
        <a:defRPr sz="3600" b="1">
          <a:solidFill>
            <a:srgbClr val="CC0000"/>
          </a:solidFill>
          <a:latin typeface="+mj-lt"/>
          <a:ea typeface="MS PGothic" pitchFamily="34"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MS PGothic" pitchFamily="34"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rgbClr val="0033CC"/>
          </a:solidFill>
          <a:latin typeface="+mj-lt"/>
          <a:ea typeface="MS PGothic" pitchFamily="34"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10" Type="http://schemas.openxmlformats.org/officeDocument/2006/relationships/image" Target="../media/image3.emf"/><Relationship Id="rId4" Type="http://schemas.openxmlformats.org/officeDocument/2006/relationships/image" Target="../media/image4.jpeg"/><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iG0pzGcy4xU&amp;list=PLCE35CBBBFEF6E365"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33.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47.png"/><Relationship Id="rId7"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1.emf"/><Relationship Id="rId4" Type="http://schemas.openxmlformats.org/officeDocument/2006/relationships/image" Target="../media/image52.png"/><Relationship Id="rId9" Type="http://schemas.openxmlformats.org/officeDocument/2006/relationships/image" Target="../media/image57.emf"/></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e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emf"/><Relationship Id="rId4" Type="http://schemas.openxmlformats.org/officeDocument/2006/relationships/image" Target="../media/image59.emf"/></Relationships>
</file>

<file path=ppt/slides/_rels/slide3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image" Target="../media/image74.emf"/><Relationship Id="rId18" Type="http://schemas.openxmlformats.org/officeDocument/2006/relationships/image" Target="../media/image79.emf"/><Relationship Id="rId3" Type="http://schemas.openxmlformats.org/officeDocument/2006/relationships/image" Target="../media/image64.emf"/><Relationship Id="rId7" Type="http://schemas.openxmlformats.org/officeDocument/2006/relationships/image" Target="../media/image68.emf"/><Relationship Id="rId12" Type="http://schemas.openxmlformats.org/officeDocument/2006/relationships/image" Target="../media/image73.emf"/><Relationship Id="rId17" Type="http://schemas.openxmlformats.org/officeDocument/2006/relationships/image" Target="../media/image78.emf"/><Relationship Id="rId2" Type="http://schemas.openxmlformats.org/officeDocument/2006/relationships/notesSlide" Target="../notesSlides/notesSlide23.xml"/><Relationship Id="rId16" Type="http://schemas.openxmlformats.org/officeDocument/2006/relationships/image" Target="../media/image77.emf"/><Relationship Id="rId20" Type="http://schemas.openxmlformats.org/officeDocument/2006/relationships/image" Target="../media/image81.emf"/><Relationship Id="rId1" Type="http://schemas.openxmlformats.org/officeDocument/2006/relationships/slideLayout" Target="../slideLayouts/slideLayout6.xml"/><Relationship Id="rId6" Type="http://schemas.openxmlformats.org/officeDocument/2006/relationships/image" Target="../media/image67.emf"/><Relationship Id="rId11" Type="http://schemas.openxmlformats.org/officeDocument/2006/relationships/image" Target="../media/image72.emf"/><Relationship Id="rId5" Type="http://schemas.openxmlformats.org/officeDocument/2006/relationships/image" Target="../media/image66.emf"/><Relationship Id="rId15" Type="http://schemas.openxmlformats.org/officeDocument/2006/relationships/image" Target="../media/image76.emf"/><Relationship Id="rId10" Type="http://schemas.openxmlformats.org/officeDocument/2006/relationships/image" Target="../media/image71.emf"/><Relationship Id="rId19" Type="http://schemas.openxmlformats.org/officeDocument/2006/relationships/image" Target="../media/image80.emf"/><Relationship Id="rId4" Type="http://schemas.openxmlformats.org/officeDocument/2006/relationships/image" Target="../media/image65.emf"/><Relationship Id="rId9" Type="http://schemas.openxmlformats.org/officeDocument/2006/relationships/image" Target="../media/image70.emf"/><Relationship Id="rId14" Type="http://schemas.openxmlformats.org/officeDocument/2006/relationships/image" Target="../media/image75.emf"/></Relationships>
</file>

<file path=ppt/slides/_rels/slide37.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image" Target="../media/image75.emf"/><Relationship Id="rId18" Type="http://schemas.openxmlformats.org/officeDocument/2006/relationships/image" Target="../media/image80.emf"/><Relationship Id="rId26" Type="http://schemas.openxmlformats.org/officeDocument/2006/relationships/image" Target="../media/image92.emf"/><Relationship Id="rId3" Type="http://schemas.openxmlformats.org/officeDocument/2006/relationships/image" Target="../media/image82.emf"/><Relationship Id="rId21" Type="http://schemas.openxmlformats.org/officeDocument/2006/relationships/image" Target="../media/image87.emf"/><Relationship Id="rId7" Type="http://schemas.openxmlformats.org/officeDocument/2006/relationships/image" Target="../media/image68.emf"/><Relationship Id="rId12" Type="http://schemas.openxmlformats.org/officeDocument/2006/relationships/image" Target="../media/image85.emf"/><Relationship Id="rId17" Type="http://schemas.openxmlformats.org/officeDocument/2006/relationships/image" Target="../media/image79.emf"/><Relationship Id="rId25" Type="http://schemas.openxmlformats.org/officeDocument/2006/relationships/image" Target="../media/image91.emf"/><Relationship Id="rId2" Type="http://schemas.openxmlformats.org/officeDocument/2006/relationships/notesSlide" Target="../notesSlides/notesSlide24.xml"/><Relationship Id="rId16" Type="http://schemas.openxmlformats.org/officeDocument/2006/relationships/image" Target="../media/image78.emf"/><Relationship Id="rId20" Type="http://schemas.openxmlformats.org/officeDocument/2006/relationships/image" Target="../media/image86.emf"/><Relationship Id="rId1" Type="http://schemas.openxmlformats.org/officeDocument/2006/relationships/slideLayout" Target="../slideLayouts/slideLayout6.xml"/><Relationship Id="rId6" Type="http://schemas.openxmlformats.org/officeDocument/2006/relationships/image" Target="../media/image67.emf"/><Relationship Id="rId11" Type="http://schemas.openxmlformats.org/officeDocument/2006/relationships/image" Target="../media/image77.emf"/><Relationship Id="rId24" Type="http://schemas.openxmlformats.org/officeDocument/2006/relationships/image" Target="../media/image90.emf"/><Relationship Id="rId5" Type="http://schemas.openxmlformats.org/officeDocument/2006/relationships/image" Target="../media/image84.emf"/><Relationship Id="rId15" Type="http://schemas.openxmlformats.org/officeDocument/2006/relationships/image" Target="../media/image72.emf"/><Relationship Id="rId23" Type="http://schemas.openxmlformats.org/officeDocument/2006/relationships/image" Target="../media/image89.emf"/><Relationship Id="rId10" Type="http://schemas.openxmlformats.org/officeDocument/2006/relationships/image" Target="../media/image71.emf"/><Relationship Id="rId19" Type="http://schemas.openxmlformats.org/officeDocument/2006/relationships/image" Target="../media/image81.emf"/><Relationship Id="rId4" Type="http://schemas.openxmlformats.org/officeDocument/2006/relationships/image" Target="../media/image83.emf"/><Relationship Id="rId9" Type="http://schemas.openxmlformats.org/officeDocument/2006/relationships/image" Target="../media/image70.emf"/><Relationship Id="rId14" Type="http://schemas.openxmlformats.org/officeDocument/2006/relationships/image" Target="../media/image76.emf"/><Relationship Id="rId22" Type="http://schemas.openxmlformats.org/officeDocument/2006/relationships/image" Target="../media/image88.emf"/><Relationship Id="rId27" Type="http://schemas.openxmlformats.org/officeDocument/2006/relationships/image" Target="../media/image93.emf"/></Relationships>
</file>

<file path=ppt/slides/_rels/slide38.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image" Target="../media/image69.emf"/><Relationship Id="rId18" Type="http://schemas.openxmlformats.org/officeDocument/2006/relationships/image" Target="../media/image88.emf"/><Relationship Id="rId26" Type="http://schemas.openxmlformats.org/officeDocument/2006/relationships/image" Target="../media/image99.emf"/><Relationship Id="rId3" Type="http://schemas.openxmlformats.org/officeDocument/2006/relationships/image" Target="../media/image94.emf"/><Relationship Id="rId21" Type="http://schemas.openxmlformats.org/officeDocument/2006/relationships/image" Target="../media/image96.emf"/><Relationship Id="rId7" Type="http://schemas.openxmlformats.org/officeDocument/2006/relationships/image" Target="../media/image74.emf"/><Relationship Id="rId12" Type="http://schemas.openxmlformats.org/officeDocument/2006/relationships/image" Target="../media/image85.emf"/><Relationship Id="rId17" Type="http://schemas.openxmlformats.org/officeDocument/2006/relationships/image" Target="../media/image87.emf"/><Relationship Id="rId25" Type="http://schemas.openxmlformats.org/officeDocument/2006/relationships/image" Target="../media/image98.emf"/><Relationship Id="rId2" Type="http://schemas.openxmlformats.org/officeDocument/2006/relationships/notesSlide" Target="../notesSlides/notesSlide25.xml"/><Relationship Id="rId16" Type="http://schemas.openxmlformats.org/officeDocument/2006/relationships/image" Target="../media/image86.emf"/><Relationship Id="rId20" Type="http://schemas.openxmlformats.org/officeDocument/2006/relationships/image" Target="../media/image90.emf"/><Relationship Id="rId1" Type="http://schemas.openxmlformats.org/officeDocument/2006/relationships/slideLayout" Target="../slideLayouts/slideLayout6.xml"/><Relationship Id="rId6" Type="http://schemas.openxmlformats.org/officeDocument/2006/relationships/image" Target="../media/image67.emf"/><Relationship Id="rId11" Type="http://schemas.openxmlformats.org/officeDocument/2006/relationships/image" Target="../media/image95.emf"/><Relationship Id="rId24" Type="http://schemas.openxmlformats.org/officeDocument/2006/relationships/image" Target="../media/image97.emf"/><Relationship Id="rId5" Type="http://schemas.openxmlformats.org/officeDocument/2006/relationships/image" Target="../media/image84.emf"/><Relationship Id="rId15" Type="http://schemas.openxmlformats.org/officeDocument/2006/relationships/image" Target="../media/image78.emf"/><Relationship Id="rId23" Type="http://schemas.openxmlformats.org/officeDocument/2006/relationships/image" Target="../media/image93.emf"/><Relationship Id="rId10" Type="http://schemas.openxmlformats.org/officeDocument/2006/relationships/image" Target="../media/image71.emf"/><Relationship Id="rId19" Type="http://schemas.openxmlformats.org/officeDocument/2006/relationships/image" Target="../media/image89.emf"/><Relationship Id="rId4" Type="http://schemas.openxmlformats.org/officeDocument/2006/relationships/image" Target="../media/image83.emf"/><Relationship Id="rId9" Type="http://schemas.openxmlformats.org/officeDocument/2006/relationships/image" Target="../media/image70.emf"/><Relationship Id="rId14" Type="http://schemas.openxmlformats.org/officeDocument/2006/relationships/image" Target="../media/image77.emf"/><Relationship Id="rId22" Type="http://schemas.openxmlformats.org/officeDocument/2006/relationships/image" Target="../media/image92.emf"/><Relationship Id="rId27"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hysast.uga.edu/~jss/1010/ch5/ovhd05.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152400"/>
            <a:ext cx="9144000" cy="914400"/>
          </a:xfrm>
        </p:spPr>
        <p:txBody>
          <a:bodyPr/>
          <a:lstStyle/>
          <a:p>
            <a:r>
              <a:rPr lang="en-US" altLang="en-US" smtClean="0"/>
              <a:t>Last Time</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Content Placeholder 2"/>
          <p:cNvSpPr txBox="1">
            <a:spLocks/>
          </p:cNvSpPr>
          <p:nvPr/>
        </p:nvSpPr>
        <p:spPr bwMode="auto">
          <a:xfrm>
            <a:off x="457200" y="1981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CC"/>
                </a:solidFill>
                <a:latin typeface="+mj-lt"/>
                <a:ea typeface="MS PGothic" pitchFamily="34"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rgbClr val="0033CC"/>
                </a:solidFill>
                <a:latin typeface="+mj-lt"/>
                <a:ea typeface="MS PGothic" pitchFamily="34"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a:lstStyle>
          <a:p>
            <a:pPr>
              <a:defRPr/>
            </a:pPr>
            <a:r>
              <a:rPr lang="en-US" sz="2800" kern="0" smtClean="0">
                <a:solidFill>
                  <a:srgbClr val="000090"/>
                </a:solidFill>
                <a:ea typeface="ＭＳ Ｐゴシック" pitchFamily="36" charset="-128"/>
              </a:rPr>
              <a:t>Potential Difference and Electric Field</a:t>
            </a:r>
          </a:p>
          <a:p>
            <a:pPr>
              <a:defRPr/>
            </a:pPr>
            <a:r>
              <a:rPr lang="en-US" sz="2800" kern="0" smtClean="0">
                <a:solidFill>
                  <a:srgbClr val="000090"/>
                </a:solidFill>
                <a:ea typeface="ＭＳ Ｐゴシック" pitchFamily="36" charset="-128"/>
              </a:rPr>
              <a:t>Path Independence of Potential Difference</a:t>
            </a:r>
          </a:p>
          <a:p>
            <a:r>
              <a:rPr lang="en-US" sz="2800" kern="0" smtClean="0"/>
              <a:t>Potential at one point</a:t>
            </a:r>
          </a:p>
          <a:p>
            <a:r>
              <a:rPr lang="en-US" sz="2800" kern="0" smtClean="0"/>
              <a:t>Potential inside a conductor</a:t>
            </a:r>
          </a:p>
          <a:p>
            <a:r>
              <a:rPr lang="en-US" sz="2800" kern="0" smtClean="0"/>
              <a:t>Potential inside an insulator</a:t>
            </a:r>
          </a:p>
          <a:p>
            <a:r>
              <a:rPr lang="en-US" sz="2800" kern="0" smtClean="0"/>
              <a:t>Energy stored in a field</a:t>
            </a:r>
          </a:p>
          <a:p>
            <a:pPr>
              <a:defRPr/>
            </a:pPr>
            <a:endParaRPr lang="en-US" sz="2800" kern="0" dirty="0" smtClean="0">
              <a:solidFill>
                <a:srgbClr val="000090"/>
              </a:solidFill>
              <a:ea typeface="ＭＳ Ｐゴシック" pitchFamily="36" charset="-128"/>
            </a:endParaRPr>
          </a:p>
        </p:txBody>
      </p:sp>
      <p:sp>
        <p:nvSpPr>
          <p:cNvPr id="3" name="Slide Number Placeholder 2"/>
          <p:cNvSpPr>
            <a:spLocks noGrp="1"/>
          </p:cNvSpPr>
          <p:nvPr>
            <p:ph type="sldNum" sz="quarter" idx="12"/>
          </p:nvPr>
        </p:nvSpPr>
        <p:spPr/>
        <p:txBody>
          <a:bodyPr/>
          <a:lstStyle/>
          <a:p>
            <a:fld id="{81F9BC70-99E3-43DA-B0ED-A58BC12CEA1A}"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r>
              <a:rPr lang="en-US">
                <a:latin typeface="Arial" charset="0"/>
                <a:ea typeface="ＭＳ Ｐゴシック" charset="0"/>
                <a:cs typeface="ＭＳ Ｐゴシック" charset="0"/>
              </a:rPr>
              <a:t>Field energy density</a:t>
            </a:r>
          </a:p>
        </p:txBody>
      </p:sp>
      <p:pic>
        <p:nvPicPr>
          <p:cNvPr id="23561" name="Picture 11"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838200"/>
            <a:ext cx="1066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2"/>
          <p:cNvSpPr>
            <a:spLocks noChangeArrowheads="1"/>
          </p:cNvSpPr>
          <p:nvPr/>
        </p:nvSpPr>
        <p:spPr bwMode="auto">
          <a:xfrm>
            <a:off x="4572000" y="865188"/>
            <a:ext cx="2247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r>
              <a:rPr lang="en-US" sz="2200"/>
              <a:t>W = (Q</a:t>
            </a:r>
            <a:r>
              <a:rPr lang="en-US" sz="2200" baseline="30000"/>
              <a:t>2</a:t>
            </a:r>
            <a:r>
              <a:rPr lang="en-US" sz="2200"/>
              <a:t>/2A</a:t>
            </a:r>
            <a:r>
              <a:rPr lang="en-US" sz="2200">
                <a:latin typeface="Symbol" charset="0"/>
              </a:rPr>
              <a:t>e</a:t>
            </a:r>
            <a:r>
              <a:rPr lang="en-US" sz="2200" baseline="-25000">
                <a:latin typeface="Symbol" charset="0"/>
              </a:rPr>
              <a:t>o</a:t>
            </a:r>
            <a:r>
              <a:rPr lang="en-US" sz="2200">
                <a:latin typeface="Symbol" charset="0"/>
              </a:rPr>
              <a:t>) D</a:t>
            </a:r>
            <a:r>
              <a:rPr lang="en-US" sz="2200"/>
              <a:t>s</a:t>
            </a:r>
          </a:p>
        </p:txBody>
      </p:sp>
      <p:sp>
        <p:nvSpPr>
          <p:cNvPr id="14" name="Rectangle 13"/>
          <p:cNvSpPr/>
          <p:nvPr/>
        </p:nvSpPr>
        <p:spPr>
          <a:xfrm>
            <a:off x="381000" y="5334000"/>
            <a:ext cx="7391400" cy="457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4" name="TextBox 14"/>
          <p:cNvSpPr txBox="1">
            <a:spLocks noChangeArrowheads="1"/>
          </p:cNvSpPr>
          <p:nvPr/>
        </p:nvSpPr>
        <p:spPr bwMode="auto">
          <a:xfrm>
            <a:off x="4578350" y="3971925"/>
            <a:ext cx="266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o</a:t>
            </a:r>
          </a:p>
        </p:txBody>
      </p:sp>
      <p:cxnSp>
        <p:nvCxnSpPr>
          <p:cNvPr id="16" name="Straight Connector 6"/>
          <p:cNvCxnSpPr>
            <a:cxnSpLocks noChangeShapeType="1"/>
          </p:cNvCxnSpPr>
          <p:nvPr/>
        </p:nvCxnSpPr>
        <p:spPr bwMode="auto">
          <a:xfrm>
            <a:off x="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Rectangle 6"/>
          <p:cNvSpPr/>
          <p:nvPr/>
        </p:nvSpPr>
        <p:spPr>
          <a:xfrm>
            <a:off x="2487248" y="3822210"/>
            <a:ext cx="5943600" cy="45163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200" y="4267200"/>
            <a:ext cx="3589542" cy="1143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949700"/>
            <a:ext cx="2413000" cy="7239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4800600"/>
            <a:ext cx="2006600" cy="635000"/>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800600"/>
            <a:ext cx="1663700" cy="635000"/>
          </a:xfrm>
          <a:prstGeom prst="rect">
            <a:avLst/>
          </a:prstGeom>
        </p:spPr>
      </p:pic>
      <p:sp>
        <p:nvSpPr>
          <p:cNvPr id="8" name="TextBox 7"/>
          <p:cNvSpPr txBox="1"/>
          <p:nvPr/>
        </p:nvSpPr>
        <p:spPr bwMode="auto">
          <a:xfrm>
            <a:off x="7696200" y="4114800"/>
            <a:ext cx="1211239" cy="461665"/>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Volume</a:t>
            </a:r>
          </a:p>
        </p:txBody>
      </p:sp>
      <p:sp>
        <p:nvSpPr>
          <p:cNvPr id="11" name="Freeform 10"/>
          <p:cNvSpPr/>
          <p:nvPr/>
        </p:nvSpPr>
        <p:spPr>
          <a:xfrm>
            <a:off x="7220068" y="4346792"/>
            <a:ext cx="437078" cy="574239"/>
          </a:xfrm>
          <a:custGeom>
            <a:avLst/>
            <a:gdLst>
              <a:gd name="connsiteX0" fmla="*/ 437078 w 437078"/>
              <a:gd name="connsiteY0" fmla="*/ 12533 h 574239"/>
              <a:gd name="connsiteX1" fmla="*/ 21858 w 437078"/>
              <a:gd name="connsiteY1" fmla="*/ 73588 h 574239"/>
              <a:gd name="connsiteX2" fmla="*/ 95132 w 437078"/>
              <a:gd name="connsiteY2" fmla="*/ 574239 h 574239"/>
            </a:gdLst>
            <a:ahLst/>
            <a:cxnLst>
              <a:cxn ang="0">
                <a:pos x="connsiteX0" y="connsiteY0"/>
              </a:cxn>
              <a:cxn ang="0">
                <a:pos x="connsiteX1" y="connsiteY1"/>
              </a:cxn>
              <a:cxn ang="0">
                <a:pos x="connsiteX2" y="connsiteY2"/>
              </a:cxn>
            </a:cxnLst>
            <a:rect l="l" t="t" r="r" b="b"/>
            <a:pathLst>
              <a:path w="437078" h="574239">
                <a:moveTo>
                  <a:pt x="437078" y="12533"/>
                </a:moveTo>
                <a:cubicBezTo>
                  <a:pt x="257963" y="-3749"/>
                  <a:pt x="78849" y="-20030"/>
                  <a:pt x="21858" y="73588"/>
                </a:cubicBezTo>
                <a:cubicBezTo>
                  <a:pt x="-35133" y="167206"/>
                  <a:pt x="29999" y="370722"/>
                  <a:pt x="95132" y="574239"/>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bwMode="auto">
          <a:xfrm>
            <a:off x="280884" y="5971176"/>
            <a:ext cx="3640239" cy="461665"/>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So the Energy Density is:  </a:t>
            </a:r>
          </a:p>
        </p:txBody>
      </p:sp>
      <p:pic>
        <p:nvPicPr>
          <p:cNvPr id="13" name="Picture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5943600"/>
            <a:ext cx="2209800" cy="660400"/>
          </a:xfrm>
          <a:prstGeom prst="rect">
            <a:avLst/>
          </a:prstGeom>
        </p:spPr>
      </p:pic>
      <p:sp>
        <p:nvSpPr>
          <p:cNvPr id="15" name="Rectangle 14"/>
          <p:cNvSpPr/>
          <p:nvPr/>
        </p:nvSpPr>
        <p:spPr>
          <a:xfrm>
            <a:off x="4038600" y="5715000"/>
            <a:ext cx="2514600" cy="990600"/>
          </a:xfrm>
          <a:prstGeom prst="rect">
            <a:avLst/>
          </a:prstGeom>
          <a:noFill/>
          <a:ln w="28575" cmpd="sng">
            <a:solidFill>
              <a:srgbClr val="9D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bwMode="auto">
          <a:xfrm>
            <a:off x="6705600" y="5638800"/>
            <a:ext cx="2457812" cy="1107996"/>
          </a:xfrm>
          <a:prstGeom prst="rect">
            <a:avLst/>
          </a:prstGeom>
          <a:noFill/>
        </p:spPr>
        <p:txBody>
          <a:bodyPr wrap="none" rtlCol="0">
            <a:spAutoFit/>
          </a:bodyPr>
          <a:lstStyle/>
          <a:p>
            <a:r>
              <a:rPr lang="en-US" sz="2200">
                <a:solidFill>
                  <a:srgbClr val="9D0000"/>
                </a:solidFill>
                <a:latin typeface="Arial"/>
                <a:ea typeface="ヒラギノ角ゴ Pro W3" charset="-128"/>
                <a:cs typeface="Arial"/>
              </a:rPr>
              <a:t>ELECTRIC FIELD </a:t>
            </a:r>
          </a:p>
          <a:p>
            <a:r>
              <a:rPr lang="en-US" sz="2200">
                <a:solidFill>
                  <a:srgbClr val="9D0000"/>
                </a:solidFill>
                <a:latin typeface="Arial"/>
                <a:ea typeface="ヒラギノ角ゴ Pro W3" charset="-128"/>
                <a:cs typeface="Arial"/>
              </a:rPr>
              <a:t>ENERGY </a:t>
            </a:r>
          </a:p>
          <a:p>
            <a:r>
              <a:rPr lang="en-US" sz="2200">
                <a:solidFill>
                  <a:srgbClr val="9D0000"/>
                </a:solidFill>
                <a:latin typeface="Arial"/>
                <a:ea typeface="ヒラギノ角ゴ Pro W3" charset="-128"/>
                <a:cs typeface="Arial"/>
              </a:rPr>
              <a:t>DENSITY</a:t>
            </a:r>
          </a:p>
        </p:txBody>
      </p:sp>
      <p:sp>
        <p:nvSpPr>
          <p:cNvPr id="9" name="Slide Number Placeholder 8"/>
          <p:cNvSpPr>
            <a:spLocks noGrp="1"/>
          </p:cNvSpPr>
          <p:nvPr>
            <p:ph type="sldNum" sz="quarter" idx="12"/>
          </p:nvPr>
        </p:nvSpPr>
        <p:spPr/>
        <p:txBody>
          <a:bodyPr/>
          <a:lstStyle/>
          <a:p>
            <a:fld id="{E9F7E57A-03DC-4725-98CF-3F58F59FDE36}" type="slidenum">
              <a:rPr lang="en-US" altLang="en-US" smtClean="0"/>
              <a:pPr/>
              <a:t>10</a:t>
            </a:fld>
            <a:endParaRPr lang="en-US" altLang="en-US"/>
          </a:p>
        </p:txBody>
      </p:sp>
      <p:pic>
        <p:nvPicPr>
          <p:cNvPr id="52226" name="Picture 2" descr="C:\Users\wxie\Desktop\Picture1.png"/>
          <p:cNvPicPr>
            <a:picLocks noChangeAspect="1" noChangeArrowheads="1"/>
          </p:cNvPicPr>
          <p:nvPr/>
        </p:nvPicPr>
        <p:blipFill rotWithShape="1">
          <a:blip r:embed="rId7">
            <a:extLst>
              <a:ext uri="{28A0092B-C50C-407E-A947-70E740481C1C}">
                <a14:useLocalDpi xmlns:a14="http://schemas.microsoft.com/office/drawing/2010/main" val="0"/>
              </a:ext>
            </a:extLst>
          </a:blip>
          <a:srcRect b="40452"/>
          <a:stretch/>
        </p:blipFill>
        <p:spPr bwMode="auto">
          <a:xfrm>
            <a:off x="419100" y="1614997"/>
            <a:ext cx="6207543" cy="23696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088303" y="3594100"/>
            <a:ext cx="4452197"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87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2051" name="Line 3"/>
          <p:cNvSpPr>
            <a:spLocks noChangeShapeType="1"/>
          </p:cNvSpPr>
          <p:nvPr/>
        </p:nvSpPr>
        <p:spPr bwMode="auto">
          <a:xfrm>
            <a:off x="990600" y="3810000"/>
            <a:ext cx="7543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 name="Line 4"/>
          <p:cNvSpPr>
            <a:spLocks noChangeShapeType="1"/>
          </p:cNvSpPr>
          <p:nvPr/>
        </p:nvSpPr>
        <p:spPr bwMode="auto">
          <a:xfrm>
            <a:off x="26670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5"/>
          <p:cNvSpPr>
            <a:spLocks noChangeShapeType="1"/>
          </p:cNvSpPr>
          <p:nvPr/>
        </p:nvSpPr>
        <p:spPr bwMode="auto">
          <a:xfrm>
            <a:off x="51816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6"/>
          <p:cNvSpPr>
            <a:spLocks noChangeShapeType="1"/>
          </p:cNvSpPr>
          <p:nvPr/>
        </p:nvSpPr>
        <p:spPr bwMode="auto">
          <a:xfrm>
            <a:off x="85344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Text Box 7"/>
          <p:cNvSpPr txBox="1">
            <a:spLocks noChangeArrowheads="1"/>
          </p:cNvSpPr>
          <p:nvPr/>
        </p:nvSpPr>
        <p:spPr bwMode="auto">
          <a:xfrm>
            <a:off x="1219200" y="3810000"/>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0.02m</a:t>
            </a:r>
          </a:p>
        </p:txBody>
      </p:sp>
      <p:sp>
        <p:nvSpPr>
          <p:cNvPr id="2056" name="Line 8"/>
          <p:cNvSpPr>
            <a:spLocks noChangeShapeType="1"/>
          </p:cNvSpPr>
          <p:nvPr/>
        </p:nvSpPr>
        <p:spPr bwMode="auto">
          <a:xfrm>
            <a:off x="9906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Text Box 9"/>
          <p:cNvSpPr txBox="1">
            <a:spLocks noChangeArrowheads="1"/>
          </p:cNvSpPr>
          <p:nvPr/>
        </p:nvSpPr>
        <p:spPr bwMode="auto">
          <a:xfrm>
            <a:off x="3429000" y="3810000"/>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0.03m</a:t>
            </a:r>
          </a:p>
        </p:txBody>
      </p:sp>
      <p:sp>
        <p:nvSpPr>
          <p:cNvPr id="2058" name="Text Box 10"/>
          <p:cNvSpPr txBox="1">
            <a:spLocks noChangeArrowheads="1"/>
          </p:cNvSpPr>
          <p:nvPr/>
        </p:nvSpPr>
        <p:spPr bwMode="auto">
          <a:xfrm>
            <a:off x="6400800" y="3775075"/>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0.04m</a:t>
            </a:r>
          </a:p>
        </p:txBody>
      </p:sp>
      <p:sp>
        <p:nvSpPr>
          <p:cNvPr id="2059" name="Text Box 11"/>
          <p:cNvSpPr txBox="1">
            <a:spLocks noChangeArrowheads="1"/>
          </p:cNvSpPr>
          <p:nvPr/>
        </p:nvSpPr>
        <p:spPr bwMode="auto">
          <a:xfrm>
            <a:off x="822325" y="3165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A</a:t>
            </a:r>
          </a:p>
        </p:txBody>
      </p:sp>
      <p:sp>
        <p:nvSpPr>
          <p:cNvPr id="2060" name="Text Box 12"/>
          <p:cNvSpPr txBox="1">
            <a:spLocks noChangeArrowheads="1"/>
          </p:cNvSpPr>
          <p:nvPr/>
        </p:nvSpPr>
        <p:spPr bwMode="auto">
          <a:xfrm>
            <a:off x="8366125" y="31654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B</a:t>
            </a:r>
          </a:p>
        </p:txBody>
      </p:sp>
      <p:sp>
        <p:nvSpPr>
          <p:cNvPr id="2061" name="Line 13"/>
          <p:cNvSpPr>
            <a:spLocks noChangeShapeType="1"/>
          </p:cNvSpPr>
          <p:nvPr/>
        </p:nvSpPr>
        <p:spPr bwMode="auto">
          <a:xfrm>
            <a:off x="1066800" y="19050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2" name="Text Box 14"/>
          <p:cNvSpPr txBox="1">
            <a:spLocks noChangeArrowheads="1"/>
          </p:cNvSpPr>
          <p:nvPr/>
        </p:nvSpPr>
        <p:spPr bwMode="auto">
          <a:xfrm>
            <a:off x="950913" y="1108075"/>
            <a:ext cx="125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300 V/m</a:t>
            </a:r>
          </a:p>
        </p:txBody>
      </p:sp>
      <p:sp>
        <p:nvSpPr>
          <p:cNvPr id="2063" name="Rectangle 15"/>
          <p:cNvSpPr>
            <a:spLocks noChangeArrowheads="1"/>
          </p:cNvSpPr>
          <p:nvPr/>
        </p:nvSpPr>
        <p:spPr bwMode="auto">
          <a:xfrm>
            <a:off x="2667000" y="1066800"/>
            <a:ext cx="2514600" cy="2590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algn="ctr" eaLnBrk="1" hangingPunct="1">
              <a:spcBef>
                <a:spcPct val="0"/>
              </a:spcBef>
              <a:buFontTx/>
              <a:buNone/>
            </a:pPr>
            <a:r>
              <a:rPr lang="en-US" altLang="en-US" sz="2400">
                <a:ea typeface="ヒラギノ角ゴ Pro W3" pitchFamily="-84" charset="-128"/>
              </a:rPr>
              <a:t>0 V/m</a:t>
            </a:r>
          </a:p>
        </p:txBody>
      </p:sp>
      <p:sp>
        <p:nvSpPr>
          <p:cNvPr id="2064" name="Line 17"/>
          <p:cNvSpPr>
            <a:spLocks noChangeShapeType="1"/>
          </p:cNvSpPr>
          <p:nvPr/>
        </p:nvSpPr>
        <p:spPr bwMode="auto">
          <a:xfrm>
            <a:off x="1066800" y="25146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5" name="Line 18"/>
          <p:cNvSpPr>
            <a:spLocks noChangeShapeType="1"/>
          </p:cNvSpPr>
          <p:nvPr/>
        </p:nvSpPr>
        <p:spPr bwMode="auto">
          <a:xfrm>
            <a:off x="1066800" y="30480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6" name="Line 19"/>
          <p:cNvSpPr>
            <a:spLocks noChangeShapeType="1"/>
          </p:cNvSpPr>
          <p:nvPr/>
        </p:nvSpPr>
        <p:spPr bwMode="auto">
          <a:xfrm flipH="1">
            <a:off x="6172200" y="1905000"/>
            <a:ext cx="1295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7" name="Line 20"/>
          <p:cNvSpPr>
            <a:spLocks noChangeShapeType="1"/>
          </p:cNvSpPr>
          <p:nvPr/>
        </p:nvSpPr>
        <p:spPr bwMode="auto">
          <a:xfrm flipH="1">
            <a:off x="6172200" y="25146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8" name="Line 21"/>
          <p:cNvSpPr>
            <a:spLocks noChangeShapeType="1"/>
          </p:cNvSpPr>
          <p:nvPr/>
        </p:nvSpPr>
        <p:spPr bwMode="auto">
          <a:xfrm flipH="1">
            <a:off x="6172200" y="30480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9" name="Text Box 22"/>
          <p:cNvSpPr txBox="1">
            <a:spLocks noChangeArrowheads="1"/>
          </p:cNvSpPr>
          <p:nvPr/>
        </p:nvSpPr>
        <p:spPr bwMode="auto">
          <a:xfrm>
            <a:off x="6537325" y="1031875"/>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300 V/m</a:t>
            </a:r>
          </a:p>
        </p:txBody>
      </p:sp>
      <p:sp>
        <p:nvSpPr>
          <p:cNvPr id="2070" name="Text Box 23"/>
          <p:cNvSpPr txBox="1">
            <a:spLocks noChangeArrowheads="1"/>
          </p:cNvSpPr>
          <p:nvPr/>
        </p:nvSpPr>
        <p:spPr bwMode="auto">
          <a:xfrm>
            <a:off x="288925" y="4689475"/>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What is V</a:t>
            </a:r>
            <a:r>
              <a:rPr lang="en-US" altLang="en-US" sz="2400" baseline="-25000">
                <a:ea typeface="ヒラギノ角ゴ Pro W3" pitchFamily="-84" charset="-128"/>
              </a:rPr>
              <a:t>B</a:t>
            </a:r>
            <a:r>
              <a:rPr lang="en-US" altLang="en-US" sz="2400">
                <a:ea typeface="ヒラギノ角ゴ Pro W3" pitchFamily="-84" charset="-128"/>
              </a:rPr>
              <a:t>-V</a:t>
            </a:r>
            <a:r>
              <a:rPr lang="en-US" altLang="en-US" sz="2400" baseline="-25000">
                <a:ea typeface="ヒラギノ角ゴ Pro W3" pitchFamily="-84" charset="-128"/>
              </a:rPr>
              <a:t>A?</a:t>
            </a:r>
            <a:endParaRPr lang="en-US" altLang="en-US" sz="2400">
              <a:ea typeface="ヒラギノ角ゴ Pro W3" pitchFamily="-84" charset="-128"/>
            </a:endParaRPr>
          </a:p>
        </p:txBody>
      </p:sp>
      <p:sp>
        <p:nvSpPr>
          <p:cNvPr id="2071" name="Text Box 24"/>
          <p:cNvSpPr txBox="1">
            <a:spLocks noChangeArrowheads="1"/>
          </p:cNvSpPr>
          <p:nvPr/>
        </p:nvSpPr>
        <p:spPr bwMode="auto">
          <a:xfrm>
            <a:off x="2590800" y="4648200"/>
            <a:ext cx="14970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 typeface="Times" charset="0"/>
              <a:buAutoNum type="alphaUcParenR"/>
            </a:pPr>
            <a:r>
              <a:rPr lang="en-US" altLang="en-US" sz="2400">
                <a:ea typeface="ヒラギノ角ゴ Pro W3" pitchFamily="-84" charset="-128"/>
              </a:rPr>
              <a:t>270 V</a:t>
            </a:r>
          </a:p>
          <a:p>
            <a:pPr eaLnBrk="1" hangingPunct="1">
              <a:spcBef>
                <a:spcPct val="0"/>
              </a:spcBef>
              <a:buFont typeface="Times" charset="0"/>
              <a:buAutoNum type="alphaUcParenR"/>
            </a:pPr>
            <a:r>
              <a:rPr lang="en-US" altLang="en-US" sz="2400">
                <a:ea typeface="ヒラギノ角ゴ Pro W3" pitchFamily="-84" charset="-128"/>
              </a:rPr>
              <a:t>-270 V</a:t>
            </a:r>
          </a:p>
          <a:p>
            <a:pPr eaLnBrk="1" hangingPunct="1">
              <a:spcBef>
                <a:spcPct val="0"/>
              </a:spcBef>
              <a:buFont typeface="Times" charset="0"/>
              <a:buAutoNum type="alphaUcParenR"/>
            </a:pPr>
            <a:r>
              <a:rPr lang="en-US" altLang="en-US" sz="2400">
                <a:ea typeface="ヒラギノ角ゴ Pro W3" pitchFamily="-84" charset="-128"/>
              </a:rPr>
              <a:t>-18 V</a:t>
            </a:r>
          </a:p>
          <a:p>
            <a:pPr eaLnBrk="1" hangingPunct="1">
              <a:spcBef>
                <a:spcPct val="0"/>
              </a:spcBef>
              <a:buFont typeface="Times" charset="0"/>
              <a:buAutoNum type="alphaUcParenR"/>
            </a:pPr>
            <a:r>
              <a:rPr lang="en-US" altLang="en-US" sz="2400">
                <a:ea typeface="ヒラギノ角ゴ Pro W3" pitchFamily="-84" charset="-128"/>
              </a:rPr>
              <a:t>6 V</a:t>
            </a:r>
          </a:p>
          <a:p>
            <a:pPr eaLnBrk="1" hangingPunct="1">
              <a:spcBef>
                <a:spcPct val="0"/>
              </a:spcBef>
              <a:buFont typeface="Times" charset="0"/>
              <a:buAutoNum type="alphaUcParenR"/>
            </a:pPr>
            <a:r>
              <a:rPr lang="en-US" altLang="en-US" sz="2400">
                <a:ea typeface="ヒラギノ角ゴ Pro W3" pitchFamily="-84" charset="-128"/>
              </a:rPr>
              <a:t>-6 V</a:t>
            </a:r>
          </a:p>
        </p:txBody>
      </p:sp>
      <p:sp>
        <p:nvSpPr>
          <p:cNvPr id="20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85D71FA-3EC8-4514-89FD-410F81C20BDF}" type="slidenum">
              <a:rPr lang="en-US" altLang="en-US" sz="1400"/>
              <a:pPr eaLnBrk="1" hangingPunct="1"/>
              <a:t>11</a:t>
            </a:fld>
            <a:endParaRPr lang="en-US" altLang="en-US" sz="1400"/>
          </a:p>
        </p:txBody>
      </p:sp>
      <p:sp>
        <p:nvSpPr>
          <p:cNvPr id="25" name="Rectangle 24"/>
          <p:cNvSpPr/>
          <p:nvPr/>
        </p:nvSpPr>
        <p:spPr>
          <a:xfrm>
            <a:off x="-365312" y="1094628"/>
            <a:ext cx="9829800" cy="571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137970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Question</a:t>
            </a:r>
          </a:p>
        </p:txBody>
      </p:sp>
      <p:sp>
        <p:nvSpPr>
          <p:cNvPr id="3075" name="Line 3"/>
          <p:cNvSpPr>
            <a:spLocks noChangeShapeType="1"/>
          </p:cNvSpPr>
          <p:nvPr/>
        </p:nvSpPr>
        <p:spPr bwMode="auto">
          <a:xfrm>
            <a:off x="990600" y="3810000"/>
            <a:ext cx="7543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 name="Line 4"/>
          <p:cNvSpPr>
            <a:spLocks noChangeShapeType="1"/>
          </p:cNvSpPr>
          <p:nvPr/>
        </p:nvSpPr>
        <p:spPr bwMode="auto">
          <a:xfrm>
            <a:off x="26670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7" name="Line 5"/>
          <p:cNvSpPr>
            <a:spLocks noChangeShapeType="1"/>
          </p:cNvSpPr>
          <p:nvPr/>
        </p:nvSpPr>
        <p:spPr bwMode="auto">
          <a:xfrm>
            <a:off x="51816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Line 6"/>
          <p:cNvSpPr>
            <a:spLocks noChangeShapeType="1"/>
          </p:cNvSpPr>
          <p:nvPr/>
        </p:nvSpPr>
        <p:spPr bwMode="auto">
          <a:xfrm>
            <a:off x="85344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Text Box 7"/>
          <p:cNvSpPr txBox="1">
            <a:spLocks noChangeArrowheads="1"/>
          </p:cNvSpPr>
          <p:nvPr/>
        </p:nvSpPr>
        <p:spPr bwMode="auto">
          <a:xfrm>
            <a:off x="1219200" y="3810000"/>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0.02m</a:t>
            </a:r>
          </a:p>
        </p:txBody>
      </p:sp>
      <p:sp>
        <p:nvSpPr>
          <p:cNvPr id="3080" name="Line 8"/>
          <p:cNvSpPr>
            <a:spLocks noChangeShapeType="1"/>
          </p:cNvSpPr>
          <p:nvPr/>
        </p:nvSpPr>
        <p:spPr bwMode="auto">
          <a:xfrm>
            <a:off x="9906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1" name="Text Box 9"/>
          <p:cNvSpPr txBox="1">
            <a:spLocks noChangeArrowheads="1"/>
          </p:cNvSpPr>
          <p:nvPr/>
        </p:nvSpPr>
        <p:spPr bwMode="auto">
          <a:xfrm>
            <a:off x="3429000" y="3810000"/>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0.03m</a:t>
            </a:r>
          </a:p>
        </p:txBody>
      </p:sp>
      <p:sp>
        <p:nvSpPr>
          <p:cNvPr id="3082" name="Text Box 10"/>
          <p:cNvSpPr txBox="1">
            <a:spLocks noChangeArrowheads="1"/>
          </p:cNvSpPr>
          <p:nvPr/>
        </p:nvSpPr>
        <p:spPr bwMode="auto">
          <a:xfrm>
            <a:off x="6400800" y="3775075"/>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0.04m</a:t>
            </a:r>
          </a:p>
        </p:txBody>
      </p:sp>
      <p:sp>
        <p:nvSpPr>
          <p:cNvPr id="3083" name="Text Box 11"/>
          <p:cNvSpPr txBox="1">
            <a:spLocks noChangeArrowheads="1"/>
          </p:cNvSpPr>
          <p:nvPr/>
        </p:nvSpPr>
        <p:spPr bwMode="auto">
          <a:xfrm>
            <a:off x="822325" y="3165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A</a:t>
            </a:r>
          </a:p>
        </p:txBody>
      </p:sp>
      <p:sp>
        <p:nvSpPr>
          <p:cNvPr id="3084" name="Text Box 12"/>
          <p:cNvSpPr txBox="1">
            <a:spLocks noChangeArrowheads="1"/>
          </p:cNvSpPr>
          <p:nvPr/>
        </p:nvSpPr>
        <p:spPr bwMode="auto">
          <a:xfrm>
            <a:off x="8366125" y="31654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B</a:t>
            </a:r>
          </a:p>
        </p:txBody>
      </p:sp>
      <p:sp>
        <p:nvSpPr>
          <p:cNvPr id="3085" name="Line 13"/>
          <p:cNvSpPr>
            <a:spLocks noChangeShapeType="1"/>
          </p:cNvSpPr>
          <p:nvPr/>
        </p:nvSpPr>
        <p:spPr bwMode="auto">
          <a:xfrm>
            <a:off x="1066800" y="19050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6" name="Rectangle 15"/>
          <p:cNvSpPr>
            <a:spLocks noChangeArrowheads="1"/>
          </p:cNvSpPr>
          <p:nvPr/>
        </p:nvSpPr>
        <p:spPr bwMode="auto">
          <a:xfrm>
            <a:off x="2667000" y="1066800"/>
            <a:ext cx="2514600" cy="2590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algn="ctr" eaLnBrk="1" hangingPunct="1">
              <a:spcBef>
                <a:spcPct val="0"/>
              </a:spcBef>
              <a:buFontTx/>
              <a:buNone/>
            </a:pPr>
            <a:r>
              <a:rPr lang="en-US" altLang="en-US" sz="2400">
                <a:ea typeface="ヒラギノ角ゴ Pro W3" pitchFamily="-84" charset="-128"/>
              </a:rPr>
              <a:t>0 V/m</a:t>
            </a:r>
          </a:p>
        </p:txBody>
      </p:sp>
      <p:sp>
        <p:nvSpPr>
          <p:cNvPr id="3087" name="Line 17"/>
          <p:cNvSpPr>
            <a:spLocks noChangeShapeType="1"/>
          </p:cNvSpPr>
          <p:nvPr/>
        </p:nvSpPr>
        <p:spPr bwMode="auto">
          <a:xfrm>
            <a:off x="1066800" y="25146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8" name="Line 18"/>
          <p:cNvSpPr>
            <a:spLocks noChangeShapeType="1"/>
          </p:cNvSpPr>
          <p:nvPr/>
        </p:nvSpPr>
        <p:spPr bwMode="auto">
          <a:xfrm>
            <a:off x="1066800" y="30480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9" name="Line 19"/>
          <p:cNvSpPr>
            <a:spLocks noChangeShapeType="1"/>
          </p:cNvSpPr>
          <p:nvPr/>
        </p:nvSpPr>
        <p:spPr bwMode="auto">
          <a:xfrm flipH="1">
            <a:off x="6172200" y="19050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Line 20"/>
          <p:cNvSpPr>
            <a:spLocks noChangeShapeType="1"/>
          </p:cNvSpPr>
          <p:nvPr/>
        </p:nvSpPr>
        <p:spPr bwMode="auto">
          <a:xfrm flipH="1">
            <a:off x="6172200" y="2514600"/>
            <a:ext cx="1447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1" name="Line 21"/>
          <p:cNvSpPr>
            <a:spLocks noChangeShapeType="1"/>
          </p:cNvSpPr>
          <p:nvPr/>
        </p:nvSpPr>
        <p:spPr bwMode="auto">
          <a:xfrm flipH="1">
            <a:off x="6172200" y="3048000"/>
            <a:ext cx="1447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092" name="Straight Arrow Connector 24"/>
          <p:cNvCxnSpPr>
            <a:cxnSpLocks noChangeShapeType="1"/>
          </p:cNvCxnSpPr>
          <p:nvPr/>
        </p:nvCxnSpPr>
        <p:spPr bwMode="auto">
          <a:xfrm>
            <a:off x="990600" y="4572000"/>
            <a:ext cx="1752600" cy="1588"/>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93" name="TextBox 25"/>
          <p:cNvSpPr txBox="1">
            <a:spLocks noChangeArrowheads="1"/>
          </p:cNvSpPr>
          <p:nvPr/>
        </p:nvSpPr>
        <p:spPr bwMode="auto">
          <a:xfrm>
            <a:off x="838200" y="45720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a:t>
            </a:r>
          </a:p>
        </p:txBody>
      </p:sp>
      <p:sp>
        <p:nvSpPr>
          <p:cNvPr id="3094" name="TextBox 26"/>
          <p:cNvSpPr txBox="1">
            <a:spLocks noChangeArrowheads="1"/>
          </p:cNvSpPr>
          <p:nvPr/>
        </p:nvSpPr>
        <p:spPr bwMode="auto">
          <a:xfrm>
            <a:off x="2709863" y="42672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x</a:t>
            </a:r>
          </a:p>
        </p:txBody>
      </p:sp>
      <p:pic>
        <p:nvPicPr>
          <p:cNvPr id="3095"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757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95400"/>
            <a:ext cx="1884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8"/>
          <p:cNvGrpSpPr>
            <a:grpSpLocks/>
          </p:cNvGrpSpPr>
          <p:nvPr/>
        </p:nvGrpSpPr>
        <p:grpSpPr bwMode="auto">
          <a:xfrm>
            <a:off x="1371600" y="4724400"/>
            <a:ext cx="6994525" cy="914400"/>
            <a:chOff x="1371600" y="4724400"/>
            <a:chExt cx="6994525" cy="914400"/>
          </a:xfrm>
        </p:grpSpPr>
        <p:pic>
          <p:nvPicPr>
            <p:cNvPr id="3100" name="Picture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724400"/>
              <a:ext cx="5584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953000"/>
              <a:ext cx="1050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27"/>
          <p:cNvSpPr txBox="1">
            <a:spLocks noChangeArrowheads="1"/>
          </p:cNvSpPr>
          <p:nvPr/>
        </p:nvSpPr>
        <p:spPr bwMode="auto">
          <a:xfrm>
            <a:off x="1066800" y="5943600"/>
            <a:ext cx="762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i="1">
                <a:ea typeface="ヒラギノ角ゴ Pro W3" pitchFamily="-84" charset="-128"/>
              </a:rPr>
              <a:t>V</a:t>
            </a:r>
            <a:r>
              <a:rPr lang="en-US" altLang="en-US" sz="2400" i="1" baseline="-25000">
                <a:ea typeface="ヒラギノ角ゴ Pro W3" pitchFamily="-84" charset="-128"/>
              </a:rPr>
              <a:t>B</a:t>
            </a:r>
            <a:r>
              <a:rPr lang="en-US" altLang="en-US" sz="2400" i="1">
                <a:ea typeface="ヒラギノ角ゴ Pro W3" pitchFamily="-84" charset="-128"/>
              </a:rPr>
              <a:t>-V</a:t>
            </a:r>
            <a:r>
              <a:rPr lang="en-US" altLang="en-US" sz="2400" i="1" baseline="-25000">
                <a:ea typeface="ヒラギノ角ゴ Pro W3" pitchFamily="-84" charset="-128"/>
              </a:rPr>
              <a:t>A</a:t>
            </a:r>
            <a:r>
              <a:rPr lang="en-US" altLang="en-US" sz="2400">
                <a:ea typeface="ヒラギノ角ゴ Pro W3" pitchFamily="-84" charset="-128"/>
              </a:rPr>
              <a:t> = -300*(0.02-0) - (-300)*(0.09-0.05)=-6+12 V = +6 V</a:t>
            </a:r>
          </a:p>
        </p:txBody>
      </p:sp>
      <p:sp>
        <p:nvSpPr>
          <p:cNvPr id="309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EE3E21D-21D1-4F58-9C0D-ECAC87201A75}" type="slidenum">
              <a:rPr lang="en-US" altLang="en-US" sz="1400"/>
              <a:pPr eaLnBrk="1" hangingPunct="1"/>
              <a:t>12</a:t>
            </a:fld>
            <a:endParaRPr lang="en-US" altLang="en-US" sz="1400"/>
          </a:p>
        </p:txBody>
      </p:sp>
      <p:sp>
        <p:nvSpPr>
          <p:cNvPr id="30" name="Rectangle 29"/>
          <p:cNvSpPr/>
          <p:nvPr/>
        </p:nvSpPr>
        <p:spPr>
          <a:xfrm>
            <a:off x="-365312" y="1094628"/>
            <a:ext cx="9829800" cy="571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83687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152400"/>
            <a:ext cx="9144000" cy="914400"/>
          </a:xfrm>
        </p:spPr>
        <p:txBody>
          <a:bodyPr/>
          <a:lstStyle/>
          <a:p>
            <a:r>
              <a:rPr lang="en-US" altLang="en-US" smtClean="0"/>
              <a:t>More for Today</a:t>
            </a:r>
            <a:endParaRPr lang="en-US" altLang="en-US" dirty="0" smtClean="0"/>
          </a:p>
        </p:txBody>
      </p:sp>
      <p:sp>
        <p:nvSpPr>
          <p:cNvPr id="3" name="Content Placeholder 2"/>
          <p:cNvSpPr>
            <a:spLocks noGrp="1"/>
          </p:cNvSpPr>
          <p:nvPr>
            <p:ph idx="1"/>
          </p:nvPr>
        </p:nvSpPr>
        <p:spPr/>
        <p:txBody>
          <a:bodyPr>
            <a:normAutofit/>
          </a:bodyPr>
          <a:lstStyle/>
          <a:p>
            <a:pPr>
              <a:defRPr/>
            </a:pPr>
            <a:r>
              <a:rPr lang="en-US" dirty="0" smtClean="0">
                <a:ea typeface="ＭＳ Ｐゴシック" pitchFamily="76" charset="-128"/>
              </a:rPr>
              <a:t>Sources of Magnetic Field</a:t>
            </a:r>
          </a:p>
          <a:p>
            <a:pPr>
              <a:defRPr/>
            </a:pPr>
            <a:r>
              <a:rPr lang="en-US" dirty="0" smtClean="0">
                <a:ea typeface="ＭＳ Ｐゴシック" pitchFamily="76" charset="-128"/>
              </a:rPr>
              <a:t>Magnetic Field due to Moving Charges</a:t>
            </a:r>
          </a:p>
          <a:p>
            <a:pPr>
              <a:defRPr/>
            </a:pPr>
            <a:r>
              <a:rPr lang="en-US" dirty="0" smtClean="0">
                <a:ea typeface="ＭＳ Ｐゴシック" pitchFamily="76" charset="-128"/>
              </a:rPr>
              <a:t>Cross Products:  Right-hand Rule</a:t>
            </a:r>
          </a:p>
          <a:p>
            <a:pPr>
              <a:defRPr/>
            </a:pPr>
            <a:r>
              <a:rPr lang="en-US" dirty="0">
                <a:ea typeface="ＭＳ Ｐゴシック" pitchFamily="76" charset="-128"/>
              </a:rPr>
              <a:t>Cross Products:  Mathematically</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81F9BC70-99E3-43DA-B0ED-A58BC12CEA1A}"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6"/>
          <p:cNvSpPr txBox="1">
            <a:spLocks noChangeArrowheads="1"/>
          </p:cNvSpPr>
          <p:nvPr/>
        </p:nvSpPr>
        <p:spPr bwMode="auto">
          <a:xfrm>
            <a:off x="0" y="190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60000"/>
              </a:lnSpc>
              <a:spcBef>
                <a:spcPct val="115000"/>
              </a:spcBef>
            </a:pPr>
            <a:endParaRPr lang="en-US" altLang="en-US" sz="3600" b="1">
              <a:solidFill>
                <a:srgbClr val="CC0000"/>
              </a:solidFill>
            </a:endParaRPr>
          </a:p>
        </p:txBody>
      </p:sp>
      <p:sp>
        <p:nvSpPr>
          <p:cNvPr id="25602" name="Rectangle 31"/>
          <p:cNvSpPr>
            <a:spLocks noGrp="1" noChangeArrowheads="1"/>
          </p:cNvSpPr>
          <p:nvPr>
            <p:ph type="title" idx="4294967295"/>
          </p:nvPr>
        </p:nvSpPr>
        <p:spPr>
          <a:xfrm>
            <a:off x="0" y="0"/>
            <a:ext cx="9144000" cy="1143000"/>
          </a:xfrm>
        </p:spPr>
        <p:txBody>
          <a:bodyPr/>
          <a:lstStyle/>
          <a:p>
            <a:pPr eaLnBrk="1" hangingPunct="1"/>
            <a:r>
              <a:rPr lang="en-US" altLang="en-US" smtClean="0"/>
              <a:t>Key Ideas in Chapter 18: Magnetic Field </a:t>
            </a:r>
          </a:p>
        </p:txBody>
      </p:sp>
      <p:sp>
        <p:nvSpPr>
          <p:cNvPr id="9" name="TextBox 8"/>
          <p:cNvSpPr txBox="1"/>
          <p:nvPr/>
        </p:nvSpPr>
        <p:spPr>
          <a:xfrm>
            <a:off x="252413" y="1295400"/>
            <a:ext cx="8408987" cy="5262563"/>
          </a:xfrm>
          <a:prstGeom prst="rect">
            <a:avLst/>
          </a:prstGeom>
          <a:noFill/>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indent="2286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 typeface="Wingdings" pitchFamily="2" charset="2"/>
              <a:buChar char="§"/>
            </a:pPr>
            <a:r>
              <a:rPr lang="en-US" altLang="en-US" sz="1800" b="1">
                <a:solidFill>
                  <a:srgbClr val="0033CC"/>
                </a:solidFill>
                <a:latin typeface="Arial" pitchFamily="34" charset="0"/>
              </a:rPr>
              <a:t>Moving charged particles make a magnetic field, which is different </a:t>
            </a:r>
          </a:p>
          <a:p>
            <a:pPr eaLnBrk="1" hangingPunct="1"/>
            <a:r>
              <a:rPr lang="en-US" altLang="en-US" sz="1800" b="1">
                <a:solidFill>
                  <a:srgbClr val="0033CC"/>
                </a:solidFill>
                <a:latin typeface="Arial" pitchFamily="34" charset="0"/>
              </a:rPr>
              <a:t>from an electric field.</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needle of a magnetic compass aligns with the direction of </a:t>
            </a:r>
          </a:p>
          <a:p>
            <a:pPr eaLnBrk="1" hangingPunct="1"/>
            <a:r>
              <a:rPr lang="en-US" altLang="en-US" sz="1800" b="1">
                <a:solidFill>
                  <a:srgbClr val="0033CC"/>
                </a:solidFill>
                <a:latin typeface="Arial" pitchFamily="34" charset="0"/>
              </a:rPr>
              <a:t>the net magnetic field at its location.</a:t>
            </a:r>
          </a:p>
          <a:p>
            <a:pPr eaLnBrk="1" hangingPunct="1"/>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A current is a continuous flow of charge.  </a:t>
            </a:r>
          </a:p>
          <a:p>
            <a:pPr eaLnBrk="1" hangingPunct="1">
              <a:buFont typeface="Wingdings" pitchFamily="2" charset="2"/>
              <a:buChar char="§"/>
            </a:pPr>
            <a:endParaRPr lang="en-US" altLang="en-US" sz="600" b="1">
              <a:solidFill>
                <a:srgbClr val="0033CC"/>
              </a:solidFill>
              <a:latin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Electron current is a number of electrons per second </a:t>
            </a:r>
          </a:p>
          <a:p>
            <a:pPr lvl="1" eaLnBrk="1" hangingPunct="1"/>
            <a:r>
              <a:rPr lang="en-US" altLang="en-US" sz="1800">
                <a:latin typeface="Arial" pitchFamily="34" charset="0"/>
                <a:cs typeface="Arial" pitchFamily="34" charset="0"/>
              </a:rPr>
              <a:t>entering a section of a conductor.</a:t>
            </a:r>
          </a:p>
          <a:p>
            <a:pPr lvl="1" eaLnBrk="1" hangingPunct="1"/>
            <a:endParaRPr lang="en-US" altLang="en-US" sz="600">
              <a:latin typeface="Arial" pitchFamily="34" charset="0"/>
              <a:cs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Conventional current (Coulombs/second) is opposite in direction to the </a:t>
            </a:r>
          </a:p>
          <a:p>
            <a:pPr lvl="1" eaLnBrk="1" hangingPunct="1"/>
            <a:r>
              <a:rPr lang="en-US" altLang="en-US" sz="1800">
                <a:latin typeface="Arial" pitchFamily="34" charset="0"/>
                <a:cs typeface="Arial" pitchFamily="34" charset="0"/>
              </a:rPr>
              <a:t>electron current, and is assumed to be due to positively charged particles.</a:t>
            </a:r>
          </a:p>
          <a:p>
            <a:pPr eaLnBrk="1" hangingPunct="1"/>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superposition principle can be applied to calculate the expected</a:t>
            </a:r>
          </a:p>
          <a:p>
            <a:pPr eaLnBrk="1" hangingPunct="1"/>
            <a:r>
              <a:rPr lang="en-US" altLang="en-US" sz="1800" b="1">
                <a:solidFill>
                  <a:srgbClr val="0033CC"/>
                </a:solidFill>
                <a:latin typeface="Arial" pitchFamily="34" charset="0"/>
              </a:rPr>
              <a:t>magnetic field from current-carrying wires in various configurations.</a:t>
            </a:r>
          </a:p>
          <a:p>
            <a:pPr lvl="1" eaLnBrk="1" hangingPunct="1">
              <a:buFont typeface="Wingdings" pitchFamily="2" charset="2"/>
              <a:buChar char="§"/>
            </a:pPr>
            <a:r>
              <a:rPr lang="en-US" altLang="en-US" sz="1800">
                <a:latin typeface="Arial" pitchFamily="34" charset="0"/>
                <a:cs typeface="Arial" pitchFamily="34" charset="0"/>
              </a:rPr>
              <a:t>A current-carrying loop is a magnetic dipole.</a:t>
            </a:r>
          </a:p>
          <a:p>
            <a:pPr lvl="1" eaLnBrk="1" hangingPunct="1">
              <a:buFont typeface="Wingdings" pitchFamily="2" charset="2"/>
              <a:buChar char="§"/>
            </a:pPr>
            <a:r>
              <a:rPr lang="en-US" altLang="en-US" sz="1800">
                <a:latin typeface="Arial" pitchFamily="34" charset="0"/>
                <a:cs typeface="Arial" pitchFamily="34" charset="0"/>
              </a:rPr>
              <a:t>A bar magnet is also a magnetic dipole.</a:t>
            </a:r>
          </a:p>
          <a:p>
            <a:pPr lvl="1" eaLnBrk="1" hangingPunct="1">
              <a:buFont typeface="Wingdings" pitchFamily="2" charset="2"/>
              <a:buChar char="§"/>
            </a:pPr>
            <a:r>
              <a:rPr lang="en-US" altLang="en-US" sz="1800">
                <a:latin typeface="Arial" pitchFamily="34" charset="0"/>
                <a:cs typeface="Arial" pitchFamily="34" charset="0"/>
              </a:rPr>
              <a:t>Even a single atom can be a magnetic dipole!</a:t>
            </a:r>
          </a:p>
          <a:p>
            <a:pPr eaLnBrk="1" hangingPunct="1"/>
            <a:r>
              <a:rPr lang="en-US" altLang="en-US" sz="1800" b="1">
                <a:solidFill>
                  <a:srgbClr val="0033CC"/>
                </a:solidFill>
                <a:latin typeface="Arial" pitchFamily="34" charset="0"/>
              </a:rPr>
              <a:t>	</a:t>
            </a:r>
          </a:p>
        </p:txBody>
      </p:sp>
      <p:cxnSp>
        <p:nvCxnSpPr>
          <p:cNvPr id="6"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560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4800600"/>
            <a:ext cx="17922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2209800"/>
            <a:ext cx="13144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09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562600"/>
            <a:ext cx="14192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4267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595F0F8-DAD6-451F-BD35-6F6A4420398A}"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0" y="76200"/>
            <a:ext cx="9144000" cy="914400"/>
          </a:xfrm>
        </p:spPr>
        <p:txBody>
          <a:bodyPr/>
          <a:lstStyle/>
          <a:p>
            <a:r>
              <a:rPr lang="en-US" dirty="0"/>
              <a:t>Magnets and the Magnetic Force</a:t>
            </a:r>
          </a:p>
        </p:txBody>
      </p:sp>
      <p:sp>
        <p:nvSpPr>
          <p:cNvPr id="852995" name="Rectangle 3"/>
          <p:cNvSpPr>
            <a:spLocks noGrp="1" noChangeArrowheads="1"/>
          </p:cNvSpPr>
          <p:nvPr>
            <p:ph type="body" idx="1"/>
          </p:nvPr>
        </p:nvSpPr>
        <p:spPr>
          <a:xfrm>
            <a:off x="502805" y="1279524"/>
            <a:ext cx="7772400" cy="4664075"/>
          </a:xfrm>
        </p:spPr>
        <p:txBody>
          <a:bodyPr/>
          <a:lstStyle/>
          <a:p>
            <a:pPr>
              <a:lnSpc>
                <a:spcPct val="80000"/>
              </a:lnSpc>
            </a:pPr>
            <a:r>
              <a:rPr lang="en-US" sz="2400" dirty="0"/>
              <a:t>We are generally more familiar with </a:t>
            </a:r>
            <a:r>
              <a:rPr lang="en-US" sz="2400" b="1" i="1" dirty="0">
                <a:solidFill>
                  <a:schemeClr val="tx1"/>
                </a:solidFill>
              </a:rPr>
              <a:t>magnetic forces</a:t>
            </a:r>
            <a:r>
              <a:rPr lang="en-US" sz="2400" dirty="0">
                <a:solidFill>
                  <a:schemeClr val="tx1"/>
                </a:solidFill>
              </a:rPr>
              <a:t> </a:t>
            </a:r>
            <a:r>
              <a:rPr lang="en-US" sz="2400" dirty="0"/>
              <a:t>than with </a:t>
            </a:r>
            <a:r>
              <a:rPr lang="en-US" sz="2400" b="1" i="1" dirty="0">
                <a:solidFill>
                  <a:schemeClr val="tx1"/>
                </a:solidFill>
              </a:rPr>
              <a:t>electrostatic forces</a:t>
            </a:r>
            <a:r>
              <a:rPr lang="en-US" sz="2400" dirty="0"/>
              <a:t>.</a:t>
            </a:r>
          </a:p>
          <a:p>
            <a:pPr lvl="1">
              <a:lnSpc>
                <a:spcPct val="80000"/>
              </a:lnSpc>
            </a:pPr>
            <a:r>
              <a:rPr lang="en-US" sz="2000" dirty="0"/>
              <a:t>Like the gravitational force and the electrostatic force, this force acts even when the objects are not touching one </a:t>
            </a:r>
            <a:r>
              <a:rPr lang="en-US" sz="2000" dirty="0" smtClean="0"/>
              <a:t>another</a:t>
            </a:r>
          </a:p>
          <a:p>
            <a:pPr lvl="1">
              <a:lnSpc>
                <a:spcPct val="80000"/>
              </a:lnSpc>
            </a:pPr>
            <a:r>
              <a:rPr lang="en-US" sz="2000" dirty="0" smtClean="0"/>
              <a:t>.</a:t>
            </a:r>
            <a:endParaRPr lang="en-US" sz="2000" dirty="0"/>
          </a:p>
          <a:p>
            <a:pPr>
              <a:lnSpc>
                <a:spcPct val="80000"/>
              </a:lnSpc>
              <a:buFont typeface="Wingdings" pitchFamily="2" charset="2"/>
              <a:buChar char="Ø"/>
            </a:pPr>
            <a:r>
              <a:rPr lang="en-US" sz="2400" dirty="0"/>
              <a:t>Is there a relationship between electrical effects and magnetism?</a:t>
            </a:r>
          </a:p>
          <a:p>
            <a:pPr lvl="1">
              <a:lnSpc>
                <a:spcPct val="80000"/>
              </a:lnSpc>
              <a:buFont typeface="Wingdings" pitchFamily="2" charset="2"/>
              <a:buChar char="Ø"/>
            </a:pPr>
            <a:r>
              <a:rPr lang="en-US" sz="2000" dirty="0">
                <a:solidFill>
                  <a:srgbClr val="FF0000"/>
                </a:solidFill>
              </a:rPr>
              <a:t>Maxwell </a:t>
            </a:r>
            <a:r>
              <a:rPr lang="en-US" sz="2000" dirty="0"/>
              <a:t>discovered that the electrostatic force and the magnetic force are really just different aspects of </a:t>
            </a:r>
            <a:r>
              <a:rPr lang="en-US" sz="2000" b="1" i="1" dirty="0">
                <a:solidFill>
                  <a:schemeClr val="tx1"/>
                </a:solidFill>
              </a:rPr>
              <a:t>one fundamental electromagnetic force</a:t>
            </a:r>
            <a:r>
              <a:rPr lang="en-US" sz="2000" dirty="0" smtClean="0"/>
              <a:t>.</a:t>
            </a:r>
          </a:p>
          <a:p>
            <a:pPr lvl="1">
              <a:lnSpc>
                <a:spcPct val="80000"/>
              </a:lnSpc>
              <a:buFont typeface="Wingdings" pitchFamily="2" charset="2"/>
              <a:buChar char="Ø"/>
            </a:pPr>
            <a:endParaRPr lang="en-US" sz="2000" dirty="0"/>
          </a:p>
          <a:p>
            <a:pPr>
              <a:lnSpc>
                <a:spcPct val="80000"/>
              </a:lnSpc>
            </a:pPr>
            <a:r>
              <a:rPr lang="en-US" sz="2400" dirty="0"/>
              <a:t>Our understanding of that relationship has led to numerous inventions such as electric motors, electric generators, transformers, etc.</a:t>
            </a:r>
          </a:p>
        </p:txBody>
      </p:sp>
      <p:grpSp>
        <p:nvGrpSpPr>
          <p:cNvPr id="5" name="Group 1062"/>
          <p:cNvGrpSpPr>
            <a:grpSpLocks/>
          </p:cNvGrpSpPr>
          <p:nvPr/>
        </p:nvGrpSpPr>
        <p:grpSpPr bwMode="auto">
          <a:xfrm>
            <a:off x="7862455" y="4206875"/>
            <a:ext cx="914400" cy="1219200"/>
            <a:chOff x="3024" y="3360"/>
            <a:chExt cx="576" cy="768"/>
          </a:xfrm>
        </p:grpSpPr>
        <p:sp>
          <p:nvSpPr>
            <p:cNvPr id="13" name="Oval 1063"/>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4" name="Oval 1064"/>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Rectangle 1065"/>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Line 1066"/>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067"/>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68"/>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239DEFF2-ACFB-436B-A8B3-A2581F0FF840}" type="slidenum">
              <a:rPr lang="en-US" smtClean="0"/>
              <a:pPr/>
              <a:t>15</a:t>
            </a:fld>
            <a:endParaRPr lang="en-US"/>
          </a:p>
        </p:txBody>
      </p:sp>
    </p:spTree>
    <p:extLst>
      <p:ext uri="{BB962C8B-B14F-4D97-AF65-F5344CB8AC3E}">
        <p14:creationId xmlns:p14="http://schemas.microsoft.com/office/powerpoint/2010/main" val="4126296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Rectangle 2"/>
          <p:cNvSpPr>
            <a:spLocks noGrp="1" noChangeArrowheads="1"/>
          </p:cNvSpPr>
          <p:nvPr>
            <p:ph type="body" idx="1"/>
          </p:nvPr>
        </p:nvSpPr>
        <p:spPr>
          <a:xfrm>
            <a:off x="228600" y="762000"/>
            <a:ext cx="8915400" cy="3733800"/>
          </a:xfrm>
        </p:spPr>
        <p:txBody>
          <a:bodyPr/>
          <a:lstStyle/>
          <a:p>
            <a:pPr>
              <a:lnSpc>
                <a:spcPct val="80000"/>
              </a:lnSpc>
              <a:spcBef>
                <a:spcPct val="30000"/>
              </a:spcBef>
            </a:pPr>
            <a:r>
              <a:rPr lang="en-US" sz="2800" dirty="0"/>
              <a:t>The force that two poles exert on one another varies with distance or pole strength. </a:t>
            </a:r>
          </a:p>
          <a:p>
            <a:pPr lvl="1">
              <a:lnSpc>
                <a:spcPct val="80000"/>
              </a:lnSpc>
              <a:spcBef>
                <a:spcPct val="30000"/>
              </a:spcBef>
            </a:pPr>
            <a:r>
              <a:rPr lang="en-US" sz="2400" dirty="0">
                <a:solidFill>
                  <a:schemeClr val="tx1"/>
                </a:solidFill>
              </a:rPr>
              <a:t>The </a:t>
            </a:r>
            <a:r>
              <a:rPr lang="en-US" sz="2400" b="1" i="1" dirty="0">
                <a:solidFill>
                  <a:schemeClr val="tx1"/>
                </a:solidFill>
              </a:rPr>
              <a:t>magnetic force</a:t>
            </a:r>
            <a:r>
              <a:rPr lang="en-US" sz="2400" dirty="0">
                <a:solidFill>
                  <a:schemeClr val="tx1"/>
                </a:solidFill>
              </a:rPr>
              <a:t> between two poles decreases with the square of the distance between the two poles, just as the electrostatic force </a:t>
            </a:r>
            <a:r>
              <a:rPr lang="en-US" sz="2400" dirty="0" smtClean="0">
                <a:solidFill>
                  <a:schemeClr val="tx1"/>
                </a:solidFill>
              </a:rPr>
              <a:t>does.</a:t>
            </a:r>
          </a:p>
          <a:p>
            <a:pPr lvl="1">
              <a:lnSpc>
                <a:spcPct val="80000"/>
              </a:lnSpc>
              <a:spcBef>
                <a:spcPct val="30000"/>
              </a:spcBef>
            </a:pPr>
            <a:r>
              <a:rPr lang="en-US" sz="2500" i="1" dirty="0" smtClean="0">
                <a:solidFill>
                  <a:schemeClr val="tx1"/>
                </a:solidFill>
                <a:latin typeface="Arial" charset="0"/>
              </a:rPr>
              <a:t>Like </a:t>
            </a:r>
            <a:r>
              <a:rPr lang="en-US" sz="2500" i="1" dirty="0">
                <a:solidFill>
                  <a:schemeClr val="tx1"/>
                </a:solidFill>
                <a:latin typeface="Arial" charset="0"/>
              </a:rPr>
              <a:t>poles repel one another, and </a:t>
            </a:r>
            <a:r>
              <a:rPr lang="en-US" sz="2500" i="1" dirty="0" smtClean="0">
                <a:solidFill>
                  <a:schemeClr val="tx1"/>
                </a:solidFill>
                <a:latin typeface="Arial" charset="0"/>
              </a:rPr>
              <a:t> unlike </a:t>
            </a:r>
            <a:r>
              <a:rPr lang="en-US" sz="2500" i="1" dirty="0">
                <a:solidFill>
                  <a:schemeClr val="tx1"/>
                </a:solidFill>
                <a:latin typeface="Arial" charset="0"/>
              </a:rPr>
              <a:t>poles attract one another</a:t>
            </a:r>
            <a:r>
              <a:rPr lang="en-US" sz="2800" b="1" i="1" dirty="0">
                <a:solidFill>
                  <a:schemeClr val="tx1"/>
                </a:solidFill>
                <a:latin typeface="Arial" charset="0"/>
              </a:rPr>
              <a:t>.</a:t>
            </a:r>
          </a:p>
        </p:txBody>
      </p:sp>
      <p:pic>
        <p:nvPicPr>
          <p:cNvPr id="1874948" name="Picture 4" descr="14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8323263"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16</a:t>
            </a:fld>
            <a:endParaRPr lang="en-US"/>
          </a:p>
        </p:txBody>
      </p:sp>
    </p:spTree>
    <p:extLst>
      <p:ext uri="{BB962C8B-B14F-4D97-AF65-F5344CB8AC3E}">
        <p14:creationId xmlns:p14="http://schemas.microsoft.com/office/powerpoint/2010/main" val="4150797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ChangeArrowheads="1"/>
          </p:cNvSpPr>
          <p:nvPr>
            <p:ph type="body" idx="1"/>
          </p:nvPr>
        </p:nvSpPr>
        <p:spPr>
          <a:xfrm>
            <a:off x="228600" y="762000"/>
            <a:ext cx="8915400" cy="3733800"/>
          </a:xfrm>
        </p:spPr>
        <p:txBody>
          <a:bodyPr/>
          <a:lstStyle/>
          <a:p>
            <a:pPr>
              <a:lnSpc>
                <a:spcPct val="80000"/>
              </a:lnSpc>
              <a:spcBef>
                <a:spcPct val="30000"/>
              </a:spcBef>
            </a:pPr>
            <a:r>
              <a:rPr lang="en-US" sz="2400" b="1" i="1" dirty="0">
                <a:solidFill>
                  <a:schemeClr val="tx1"/>
                </a:solidFill>
              </a:rPr>
              <a:t>Magnetic field lines</a:t>
            </a:r>
            <a:r>
              <a:rPr lang="en-US" sz="2400" dirty="0">
                <a:solidFill>
                  <a:schemeClr val="tx1"/>
                </a:solidFill>
              </a:rPr>
              <a:t> produced by a magnetic dipole form a pattern similar to the electric field lines produced by an electric dipole.</a:t>
            </a:r>
          </a:p>
          <a:p>
            <a:pPr lvl="1">
              <a:lnSpc>
                <a:spcPct val="80000"/>
              </a:lnSpc>
              <a:spcBef>
                <a:spcPct val="30000"/>
              </a:spcBef>
            </a:pPr>
            <a:r>
              <a:rPr lang="en-US" sz="2000" dirty="0" smtClean="0">
                <a:solidFill>
                  <a:schemeClr val="tx1"/>
                </a:solidFill>
              </a:rPr>
              <a:t>Static electric </a:t>
            </a:r>
            <a:r>
              <a:rPr lang="en-US" sz="2000" dirty="0">
                <a:solidFill>
                  <a:schemeClr val="tx1"/>
                </a:solidFill>
              </a:rPr>
              <a:t>field lines originate on positive charges and terminate on negative charges.</a:t>
            </a:r>
          </a:p>
          <a:p>
            <a:pPr lvl="1">
              <a:lnSpc>
                <a:spcPct val="80000"/>
              </a:lnSpc>
              <a:spcBef>
                <a:spcPct val="30000"/>
              </a:spcBef>
            </a:pPr>
            <a:r>
              <a:rPr lang="en-US" sz="2000" dirty="0">
                <a:solidFill>
                  <a:schemeClr val="tx1"/>
                </a:solidFill>
              </a:rPr>
              <a:t>Magnetic field lines form continuous loops: they emerge from the north pole and enter through the south pole, pointing from the north pole to the south pole outside the magnet.</a:t>
            </a:r>
          </a:p>
          <a:p>
            <a:pPr lvl="1">
              <a:lnSpc>
                <a:spcPct val="80000"/>
              </a:lnSpc>
              <a:spcBef>
                <a:spcPct val="30000"/>
              </a:spcBef>
            </a:pPr>
            <a:r>
              <a:rPr lang="en-US" sz="2000" dirty="0">
                <a:solidFill>
                  <a:schemeClr val="tx1"/>
                </a:solidFill>
              </a:rPr>
              <a:t>Inside the magnet, they point from the south pole to the north pole.</a:t>
            </a:r>
          </a:p>
        </p:txBody>
      </p:sp>
      <p:pic>
        <p:nvPicPr>
          <p:cNvPr id="1883139" name="Picture 3" descr="14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73450"/>
            <a:ext cx="67818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17</a:t>
            </a:fld>
            <a:endParaRPr lang="en-US"/>
          </a:p>
        </p:txBody>
      </p:sp>
    </p:spTree>
    <p:extLst>
      <p:ext uri="{BB962C8B-B14F-4D97-AF65-F5344CB8AC3E}">
        <p14:creationId xmlns:p14="http://schemas.microsoft.com/office/powerpoint/2010/main" val="3230059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2"/>
          <p:cNvSpPr>
            <a:spLocks noGrp="1" noChangeArrowheads="1"/>
          </p:cNvSpPr>
          <p:nvPr>
            <p:ph type="body" idx="1"/>
          </p:nvPr>
        </p:nvSpPr>
        <p:spPr>
          <a:xfrm>
            <a:off x="228600" y="1447800"/>
            <a:ext cx="8915400" cy="838200"/>
          </a:xfrm>
        </p:spPr>
        <p:txBody>
          <a:bodyPr/>
          <a:lstStyle/>
          <a:p>
            <a:pPr>
              <a:lnSpc>
                <a:spcPct val="80000"/>
              </a:lnSpc>
              <a:spcBef>
                <a:spcPct val="30000"/>
              </a:spcBef>
            </a:pPr>
            <a:r>
              <a:rPr lang="en-US" sz="2400"/>
              <a:t>The north (</a:t>
            </a:r>
            <a:r>
              <a:rPr lang="en-US" sz="2400" b="1" i="1"/>
              <a:t>north-seeking</a:t>
            </a:r>
            <a:r>
              <a:rPr lang="en-US" sz="2400"/>
              <a:t>) pole of a compass needle points toward the Earth’s “North Pole.”</a:t>
            </a:r>
            <a:endParaRPr lang="en-US" sz="2400">
              <a:solidFill>
                <a:srgbClr val="C6FFD0"/>
              </a:solidFill>
            </a:endParaRPr>
          </a:p>
        </p:txBody>
      </p:sp>
      <p:sp>
        <p:nvSpPr>
          <p:cNvPr id="1887237" name="Rectangle 5"/>
          <p:cNvSpPr>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solidFill>
                  <a:srgbClr val="CC0000"/>
                </a:solidFill>
                <a:latin typeface="Comic Sans MS" pitchFamily="66" charset="0"/>
              </a:rPr>
              <a:t>Is the Earth a magnet?</a:t>
            </a:r>
          </a:p>
        </p:txBody>
      </p:sp>
      <p:pic>
        <p:nvPicPr>
          <p:cNvPr id="6" name="Picture 4" descr="c19_0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3" y="236220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362200"/>
            <a:ext cx="44958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18</a:t>
            </a:fld>
            <a:endParaRPr lang="en-US"/>
          </a:p>
        </p:txBody>
      </p:sp>
    </p:spTree>
    <p:extLst>
      <p:ext uri="{BB962C8B-B14F-4D97-AF65-F5344CB8AC3E}">
        <p14:creationId xmlns:p14="http://schemas.microsoft.com/office/powerpoint/2010/main" val="2257841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8"/>
          <p:cNvSpPr>
            <a:spLocks noGrp="1" noChangeArrowheads="1"/>
          </p:cNvSpPr>
          <p:nvPr>
            <p:ph type="title"/>
          </p:nvPr>
        </p:nvSpPr>
        <p:spPr>
          <a:xfrm>
            <a:off x="0" y="76200"/>
            <a:ext cx="9144000" cy="914400"/>
          </a:xfrm>
        </p:spPr>
        <p:txBody>
          <a:bodyPr/>
          <a:lstStyle/>
          <a:p>
            <a:pPr eaLnBrk="1" hangingPunct="1"/>
            <a:r>
              <a:rPr lang="en-US" altLang="en-US" smtClean="0"/>
              <a:t>Fun Facts:  Earth's Magnetic Field</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3796" name="Group 24"/>
          <p:cNvGrpSpPr>
            <a:grpSpLocks/>
          </p:cNvGrpSpPr>
          <p:nvPr/>
        </p:nvGrpSpPr>
        <p:grpSpPr bwMode="auto">
          <a:xfrm>
            <a:off x="2613025" y="1371600"/>
            <a:ext cx="5749925" cy="1587500"/>
            <a:chOff x="1546875" y="1524000"/>
            <a:chExt cx="5749699" cy="1587478"/>
          </a:xfrm>
        </p:grpSpPr>
        <p:sp>
          <p:nvSpPr>
            <p:cNvPr id="33800" name="TextBox 16"/>
            <p:cNvSpPr txBox="1">
              <a:spLocks noChangeArrowheads="1"/>
            </p:cNvSpPr>
            <p:nvPr/>
          </p:nvSpPr>
          <p:spPr bwMode="auto">
            <a:xfrm>
              <a:off x="1546875" y="1524000"/>
              <a:ext cx="5749699" cy="15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50000"/>
                </a:lnSpc>
                <a:buFont typeface="Arial" pitchFamily="34" charset="0"/>
                <a:buChar char="•"/>
              </a:pPr>
              <a:r>
                <a:rPr lang="en-US" altLang="en-US" sz="2200" dirty="0">
                  <a:solidFill>
                    <a:srgbClr val="0033CC"/>
                  </a:solidFill>
                  <a:latin typeface="Arial" pitchFamily="34" charset="0"/>
                </a:rPr>
                <a:t>|</a:t>
              </a:r>
              <a:r>
                <a:rPr lang="en-US" altLang="en-US" sz="2200" dirty="0" err="1">
                  <a:solidFill>
                    <a:srgbClr val="0033CC"/>
                  </a:solidFill>
                  <a:latin typeface="Arial" pitchFamily="34" charset="0"/>
                </a:rPr>
                <a:t>B</a:t>
              </a:r>
              <a:r>
                <a:rPr lang="en-US" altLang="en-US" sz="2200" baseline="-25000" dirty="0" err="1">
                  <a:solidFill>
                    <a:srgbClr val="0033CC"/>
                  </a:solidFill>
                  <a:latin typeface="Arial" pitchFamily="34" charset="0"/>
                </a:rPr>
                <a:t>Earth</a:t>
              </a:r>
              <a:r>
                <a:rPr lang="en-US" altLang="en-US" sz="2200" dirty="0">
                  <a:solidFill>
                    <a:srgbClr val="0033CC"/>
                  </a:solidFill>
                  <a:latin typeface="Arial" pitchFamily="34" charset="0"/>
                </a:rPr>
                <a:t>| ~ 20 </a:t>
              </a:r>
              <a:r>
                <a:rPr lang="en-US" altLang="en-US" sz="2200" dirty="0" err="1">
                  <a:solidFill>
                    <a:srgbClr val="0033CC"/>
                  </a:solidFill>
                  <a:latin typeface="Arial" pitchFamily="34" charset="0"/>
                </a:rPr>
                <a:t>microTesla</a:t>
              </a:r>
              <a:r>
                <a:rPr lang="en-US" altLang="en-US" sz="2200" dirty="0">
                  <a:solidFill>
                    <a:srgbClr val="0033CC"/>
                  </a:solidFill>
                  <a:latin typeface="Arial" pitchFamily="34" charset="0"/>
                </a:rPr>
                <a:t>  = 2 x 10</a:t>
              </a:r>
              <a:r>
                <a:rPr lang="en-US" altLang="en-US" sz="2200" baseline="30000" dirty="0">
                  <a:solidFill>
                    <a:srgbClr val="0033CC"/>
                  </a:solidFill>
                  <a:latin typeface="Arial" pitchFamily="34" charset="0"/>
                </a:rPr>
                <a:t>-5</a:t>
              </a:r>
              <a:r>
                <a:rPr lang="en-US" altLang="en-US" sz="2200" baseline="-25000" dirty="0">
                  <a:solidFill>
                    <a:srgbClr val="0033CC"/>
                  </a:solidFill>
                  <a:latin typeface="Arial" pitchFamily="34" charset="0"/>
                </a:rPr>
                <a:t> </a:t>
              </a:r>
              <a:r>
                <a:rPr lang="en-US" altLang="en-US" sz="2200" dirty="0">
                  <a:solidFill>
                    <a:srgbClr val="0033CC"/>
                  </a:solidFill>
                  <a:latin typeface="Arial" pitchFamily="34" charset="0"/>
                </a:rPr>
                <a:t>T</a:t>
              </a:r>
            </a:p>
            <a:p>
              <a:pPr eaLnBrk="1" hangingPunct="1">
                <a:lnSpc>
                  <a:spcPct val="150000"/>
                </a:lnSpc>
                <a:buFont typeface="Arial" pitchFamily="34" charset="0"/>
                <a:buChar char="•"/>
              </a:pPr>
              <a:r>
                <a:rPr lang="en-US" altLang="en-US" sz="2200" dirty="0">
                  <a:solidFill>
                    <a:srgbClr val="0033CC"/>
                  </a:solidFill>
                  <a:latin typeface="Arial" pitchFamily="34" charset="0"/>
                </a:rPr>
                <a:t>Tilted by 11.3 degrees from Rotational Axis</a:t>
              </a:r>
            </a:p>
            <a:p>
              <a:pPr eaLnBrk="1" hangingPunct="1">
                <a:lnSpc>
                  <a:spcPct val="150000"/>
                </a:lnSpc>
                <a:buFont typeface="Arial" pitchFamily="34" charset="0"/>
                <a:buChar char="•"/>
              </a:pPr>
              <a:r>
                <a:rPr lang="en-US" altLang="en-US" sz="2200" dirty="0">
                  <a:solidFill>
                    <a:srgbClr val="0033CC"/>
                  </a:solidFill>
                  <a:latin typeface="Arial" pitchFamily="34" charset="0"/>
                </a:rPr>
                <a:t>"Sign reversals" throughout Earth's history </a:t>
              </a:r>
            </a:p>
          </p:txBody>
        </p:sp>
        <p:sp>
          <p:nvSpPr>
            <p:cNvPr id="24" name="Rectangle 23"/>
            <p:cNvSpPr>
              <a:spLocks noChangeArrowheads="1"/>
            </p:cNvSpPr>
            <p:nvPr/>
          </p:nvSpPr>
          <p:spPr bwMode="auto">
            <a:xfrm>
              <a:off x="1759592" y="1616074"/>
              <a:ext cx="2973271" cy="517518"/>
            </a:xfrm>
            <a:prstGeom prst="rect">
              <a:avLst/>
            </a:prstGeom>
            <a:noFill/>
            <a:ln w="19050">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sp>
        <p:nvSpPr>
          <p:cNvPr id="27" name="TextBox 26"/>
          <p:cNvSpPr txBox="1"/>
          <p:nvPr/>
        </p:nvSpPr>
        <p:spPr>
          <a:xfrm>
            <a:off x="3421063" y="6581775"/>
            <a:ext cx="5570537" cy="276225"/>
          </a:xfrm>
          <a:prstGeom prst="rect">
            <a:avLst/>
          </a:prstGeom>
          <a:solidFill>
            <a:srgbClr val="FFFFFF"/>
          </a:solidFill>
          <a:ln w="28575" cap="flat" cmpd="sng" algn="ctr">
            <a:noFill/>
            <a:prstDash val="solid"/>
            <a:round/>
            <a:headEnd type="none" w="med" len="med"/>
            <a:tailEnd type="none" w="med" len="med"/>
          </a:ln>
        </p:spPr>
        <p:txBody>
          <a:bodyPr wrap="none">
            <a:spAutoFit/>
          </a:bodyPr>
          <a:lstStyle/>
          <a:p>
            <a:pPr indent="228600">
              <a:defRPr/>
            </a:pPr>
            <a:r>
              <a:rPr lang="en-US" sz="1200" dirty="0">
                <a:latin typeface="+mn-lt"/>
                <a:ea typeface="+mn-ea"/>
              </a:rPr>
              <a:t>http://www.ngdc.noaa.gov/geomag/WMM/data/WMM2010/WMM2010_F_MERC.pdf</a:t>
            </a:r>
          </a:p>
        </p:txBody>
      </p:sp>
      <p:pic>
        <p:nvPicPr>
          <p:cNvPr id="3379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1371600"/>
            <a:ext cx="28416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28"/>
          <p:cNvSpPr>
            <a:spLocks noChangeArrowheads="1"/>
          </p:cNvSpPr>
          <p:nvPr/>
        </p:nvSpPr>
        <p:spPr bwMode="auto">
          <a:xfrm>
            <a:off x="4800600" y="62769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t>http://hyperphysics.phy-astr.gsu.edu/hbase/magnetic/magearth.html</a:t>
            </a:r>
          </a:p>
        </p:txBody>
      </p:sp>
      <p:pic>
        <p:nvPicPr>
          <p:cNvPr id="57346" name="Picture 2" descr="https://www.physics.purdue.edu/demos/images/6D-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715" y="3200400"/>
            <a:ext cx="3817938" cy="28634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91400" y="4038600"/>
            <a:ext cx="1371600"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6D-04</a:t>
            </a:r>
            <a:endParaRPr lang="en-US" sz="1800" dirty="0">
              <a:latin typeface="+mj-lt"/>
            </a:endParaRP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19</a:t>
            </a:fld>
            <a:endParaRPr lang="en-US" altLang="en-US"/>
          </a:p>
        </p:txBody>
      </p:sp>
      <p:pic>
        <p:nvPicPr>
          <p:cNvPr id="13" name="Picture 4" descr="c19_0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 y="4060371"/>
            <a:ext cx="224028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97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831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Group 3"/>
          <p:cNvGrpSpPr>
            <a:grpSpLocks/>
          </p:cNvGrpSpPr>
          <p:nvPr/>
        </p:nvGrpSpPr>
        <p:grpSpPr bwMode="auto">
          <a:xfrm>
            <a:off x="1143000" y="2959100"/>
            <a:ext cx="381000" cy="457200"/>
            <a:chOff x="720" y="1680"/>
            <a:chExt cx="240" cy="288"/>
          </a:xfrm>
        </p:grpSpPr>
        <p:sp>
          <p:nvSpPr>
            <p:cNvPr id="38929" name="Line 4"/>
            <p:cNvSpPr>
              <a:spLocks noChangeShapeType="1"/>
            </p:cNvSpPr>
            <p:nvPr/>
          </p:nvSpPr>
          <p:spPr bwMode="auto">
            <a:xfrm flipH="1">
              <a:off x="864" y="1776"/>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5"/>
            <p:cNvSpPr>
              <a:spLocks noChangeShapeType="1"/>
            </p:cNvSpPr>
            <p:nvPr/>
          </p:nvSpPr>
          <p:spPr bwMode="auto">
            <a:xfrm>
              <a:off x="864" y="1776"/>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Text Box 6"/>
            <p:cNvSpPr txBox="1">
              <a:spLocks noChangeArrowheads="1"/>
            </p:cNvSpPr>
            <p:nvPr/>
          </p:nvSpPr>
          <p:spPr bwMode="auto">
            <a:xfrm>
              <a:off x="720" y="168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i</a:t>
              </a:r>
            </a:p>
          </p:txBody>
        </p:sp>
      </p:grpSp>
      <p:grpSp>
        <p:nvGrpSpPr>
          <p:cNvPr id="38915" name="Group 7"/>
          <p:cNvGrpSpPr>
            <a:grpSpLocks/>
          </p:cNvGrpSpPr>
          <p:nvPr/>
        </p:nvGrpSpPr>
        <p:grpSpPr bwMode="auto">
          <a:xfrm>
            <a:off x="2590800" y="2120900"/>
            <a:ext cx="420688" cy="457200"/>
            <a:chOff x="1632" y="1152"/>
            <a:chExt cx="265" cy="288"/>
          </a:xfrm>
        </p:grpSpPr>
        <p:sp>
          <p:nvSpPr>
            <p:cNvPr id="38926" name="Line 8"/>
            <p:cNvSpPr>
              <a:spLocks noChangeShapeType="1"/>
            </p:cNvSpPr>
            <p:nvPr/>
          </p:nvSpPr>
          <p:spPr bwMode="auto">
            <a:xfrm flipH="1">
              <a:off x="1632" y="1200"/>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9"/>
            <p:cNvSpPr>
              <a:spLocks noChangeShapeType="1"/>
            </p:cNvSpPr>
            <p:nvPr/>
          </p:nvSpPr>
          <p:spPr bwMode="auto">
            <a:xfrm>
              <a:off x="1632" y="1200"/>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Text Box 10"/>
            <p:cNvSpPr txBox="1">
              <a:spLocks noChangeArrowheads="1"/>
            </p:cNvSpPr>
            <p:nvPr/>
          </p:nvSpPr>
          <p:spPr bwMode="auto">
            <a:xfrm>
              <a:off x="1728" y="115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grpSp>
      <p:graphicFrame>
        <p:nvGraphicFramePr>
          <p:cNvPr id="38916" name="Object 2"/>
          <p:cNvGraphicFramePr>
            <a:graphicFrameLocks noChangeAspect="1"/>
          </p:cNvGraphicFramePr>
          <p:nvPr/>
        </p:nvGraphicFramePr>
        <p:xfrm>
          <a:off x="4495800" y="1293813"/>
          <a:ext cx="1974850" cy="977900"/>
        </p:xfrm>
        <a:graphic>
          <a:graphicData uri="http://schemas.openxmlformats.org/presentationml/2006/ole">
            <mc:AlternateContent xmlns:mc="http://schemas.openxmlformats.org/markup-compatibility/2006">
              <mc:Choice xmlns:v="urn:schemas-microsoft-com:vml" Requires="v">
                <p:oleObj spid="_x0000_s1092" name="Equation" r:id="rId5" imgW="977900" imgH="482600" progId="Equation.DSMT4">
                  <p:embed/>
                </p:oleObj>
              </mc:Choice>
              <mc:Fallback>
                <p:oleObj name="Equation" r:id="rId5" imgW="9779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93813"/>
                        <a:ext cx="1974850" cy="977900"/>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7" name="Object 3"/>
          <p:cNvGraphicFramePr>
            <a:graphicFrameLocks noChangeAspect="1"/>
          </p:cNvGraphicFramePr>
          <p:nvPr/>
        </p:nvGraphicFramePr>
        <p:xfrm>
          <a:off x="4418013" y="2678113"/>
          <a:ext cx="1644650" cy="465137"/>
        </p:xfrm>
        <a:graphic>
          <a:graphicData uri="http://schemas.openxmlformats.org/presentationml/2006/ole">
            <mc:AlternateContent xmlns:mc="http://schemas.openxmlformats.org/markup-compatibility/2006">
              <mc:Choice xmlns:v="urn:schemas-microsoft-com:vml" Requires="v">
                <p:oleObj spid="_x0000_s1093" name="Equation" r:id="rId7" imgW="812800" imgH="228600" progId="Equation.DSMT4">
                  <p:embed/>
                </p:oleObj>
              </mc:Choice>
              <mc:Fallback>
                <p:oleObj name="Equation" r:id="rId7" imgW="8128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8013" y="2678113"/>
                        <a:ext cx="1644650" cy="465137"/>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8" name="Object 4"/>
          <p:cNvGraphicFramePr>
            <a:graphicFrameLocks noChangeAspect="1"/>
          </p:cNvGraphicFramePr>
          <p:nvPr/>
        </p:nvGraphicFramePr>
        <p:xfrm>
          <a:off x="6616700" y="2513013"/>
          <a:ext cx="1509713" cy="873125"/>
        </p:xfrm>
        <a:graphic>
          <a:graphicData uri="http://schemas.openxmlformats.org/presentationml/2006/ole">
            <mc:AlternateContent xmlns:mc="http://schemas.openxmlformats.org/markup-compatibility/2006">
              <mc:Choice xmlns:v="urn:schemas-microsoft-com:vml" Requires="v">
                <p:oleObj spid="_x0000_s1094" name="Equation" r:id="rId9" imgW="749300" imgH="431800" progId="Equation.DSMT4">
                  <p:embed/>
                </p:oleObj>
              </mc:Choice>
              <mc:Fallback>
                <p:oleObj name="Equation" r:id="rId9" imgW="7493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6700" y="2513013"/>
                        <a:ext cx="1509713" cy="873125"/>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9" name="Freeform 14"/>
          <p:cNvSpPr>
            <a:spLocks/>
          </p:cNvSpPr>
          <p:nvPr/>
        </p:nvSpPr>
        <p:spPr bwMode="auto">
          <a:xfrm>
            <a:off x="1371600" y="2273300"/>
            <a:ext cx="1257300" cy="1612900"/>
          </a:xfrm>
          <a:custGeom>
            <a:avLst/>
            <a:gdLst>
              <a:gd name="T0" fmla="*/ 2147483647 w 792"/>
              <a:gd name="T1" fmla="*/ 2147483647 h 1016"/>
              <a:gd name="T2" fmla="*/ 2147483647 w 792"/>
              <a:gd name="T3" fmla="*/ 2147483647 h 1016"/>
              <a:gd name="T4" fmla="*/ 2147483647 w 792"/>
              <a:gd name="T5" fmla="*/ 2147483647 h 1016"/>
              <a:gd name="T6" fmla="*/ 2147483647 w 792"/>
              <a:gd name="T7" fmla="*/ 2147483647 h 1016"/>
              <a:gd name="T8" fmla="*/ 2147483647 w 792"/>
              <a:gd name="T9" fmla="*/ 2147483647 h 1016"/>
              <a:gd name="T10" fmla="*/ 2147483647 w 792"/>
              <a:gd name="T11" fmla="*/ 2147483647 h 1016"/>
              <a:gd name="T12" fmla="*/ 2147483647 w 792"/>
              <a:gd name="T13" fmla="*/ 2147483647 h 1016"/>
              <a:gd name="T14" fmla="*/ 2147483647 w 792"/>
              <a:gd name="T15" fmla="*/ 2147483647 h 1016"/>
              <a:gd name="T16" fmla="*/ 2147483647 w 792"/>
              <a:gd name="T17" fmla="*/ 2147483647 h 1016"/>
              <a:gd name="T18" fmla="*/ 2147483647 w 792"/>
              <a:gd name="T19" fmla="*/ 0 h 1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2"/>
              <a:gd name="T31" fmla="*/ 0 h 1016"/>
              <a:gd name="T32" fmla="*/ 792 w 792"/>
              <a:gd name="T33" fmla="*/ 1016 h 1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2" h="1016">
                <a:moveTo>
                  <a:pt x="24" y="576"/>
                </a:moveTo>
                <a:cubicBezTo>
                  <a:pt x="12" y="628"/>
                  <a:pt x="0" y="680"/>
                  <a:pt x="24" y="720"/>
                </a:cubicBezTo>
                <a:cubicBezTo>
                  <a:pt x="48" y="760"/>
                  <a:pt x="136" y="776"/>
                  <a:pt x="168" y="816"/>
                </a:cubicBezTo>
                <a:cubicBezTo>
                  <a:pt x="200" y="856"/>
                  <a:pt x="192" y="928"/>
                  <a:pt x="216" y="960"/>
                </a:cubicBezTo>
                <a:cubicBezTo>
                  <a:pt x="240" y="992"/>
                  <a:pt x="280" y="1016"/>
                  <a:pt x="312" y="1008"/>
                </a:cubicBezTo>
                <a:cubicBezTo>
                  <a:pt x="344" y="1000"/>
                  <a:pt x="392" y="960"/>
                  <a:pt x="408" y="912"/>
                </a:cubicBezTo>
                <a:cubicBezTo>
                  <a:pt x="424" y="864"/>
                  <a:pt x="400" y="800"/>
                  <a:pt x="408" y="720"/>
                </a:cubicBezTo>
                <a:cubicBezTo>
                  <a:pt x="416" y="640"/>
                  <a:pt x="440" y="528"/>
                  <a:pt x="456" y="432"/>
                </a:cubicBezTo>
                <a:cubicBezTo>
                  <a:pt x="472" y="336"/>
                  <a:pt x="448" y="216"/>
                  <a:pt x="504" y="144"/>
                </a:cubicBezTo>
                <a:cubicBezTo>
                  <a:pt x="560" y="72"/>
                  <a:pt x="676" y="36"/>
                  <a:pt x="792" y="0"/>
                </a:cubicBezTo>
              </a:path>
            </a:pathLst>
          </a:custGeom>
          <a:noFill/>
          <a:ln w="190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0" name="Freeform 15"/>
          <p:cNvSpPr>
            <a:spLocks/>
          </p:cNvSpPr>
          <p:nvPr/>
        </p:nvSpPr>
        <p:spPr bwMode="auto">
          <a:xfrm>
            <a:off x="431800" y="1384300"/>
            <a:ext cx="2349500" cy="1803400"/>
          </a:xfrm>
          <a:custGeom>
            <a:avLst/>
            <a:gdLst>
              <a:gd name="T0" fmla="*/ 2147483647 w 1480"/>
              <a:gd name="T1" fmla="*/ 2147483647 h 1136"/>
              <a:gd name="T2" fmla="*/ 2147483647 w 1480"/>
              <a:gd name="T3" fmla="*/ 2147483647 h 1136"/>
              <a:gd name="T4" fmla="*/ 2147483647 w 1480"/>
              <a:gd name="T5" fmla="*/ 2147483647 h 1136"/>
              <a:gd name="T6" fmla="*/ 2147483647 w 1480"/>
              <a:gd name="T7" fmla="*/ 2147483647 h 1136"/>
              <a:gd name="T8" fmla="*/ 2147483647 w 1480"/>
              <a:gd name="T9" fmla="*/ 2147483647 h 1136"/>
              <a:gd name="T10" fmla="*/ 2147483647 w 1480"/>
              <a:gd name="T11" fmla="*/ 2147483647 h 1136"/>
              <a:gd name="T12" fmla="*/ 2147483647 w 1480"/>
              <a:gd name="T13" fmla="*/ 2147483647 h 1136"/>
              <a:gd name="T14" fmla="*/ 2147483647 w 1480"/>
              <a:gd name="T15" fmla="*/ 2147483647 h 1136"/>
              <a:gd name="T16" fmla="*/ 2147483647 w 1480"/>
              <a:gd name="T17" fmla="*/ 2147483647 h 1136"/>
              <a:gd name="T18" fmla="*/ 2147483647 w 1480"/>
              <a:gd name="T19" fmla="*/ 2147483647 h 1136"/>
              <a:gd name="T20" fmla="*/ 2147483647 w 1480"/>
              <a:gd name="T21" fmla="*/ 2147483647 h 1136"/>
              <a:gd name="T22" fmla="*/ 2147483647 w 1480"/>
              <a:gd name="T23" fmla="*/ 2147483647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0"/>
              <a:gd name="T37" fmla="*/ 0 h 1136"/>
              <a:gd name="T38" fmla="*/ 1480 w 1480"/>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0" h="1136">
                <a:moveTo>
                  <a:pt x="640" y="1136"/>
                </a:moveTo>
                <a:cubicBezTo>
                  <a:pt x="668" y="1020"/>
                  <a:pt x="696" y="904"/>
                  <a:pt x="640" y="848"/>
                </a:cubicBezTo>
                <a:cubicBezTo>
                  <a:pt x="584" y="792"/>
                  <a:pt x="384" y="776"/>
                  <a:pt x="304" y="800"/>
                </a:cubicBezTo>
                <a:cubicBezTo>
                  <a:pt x="224" y="824"/>
                  <a:pt x="208" y="1000"/>
                  <a:pt x="160" y="992"/>
                </a:cubicBezTo>
                <a:cubicBezTo>
                  <a:pt x="112" y="984"/>
                  <a:pt x="32" y="848"/>
                  <a:pt x="16" y="752"/>
                </a:cubicBezTo>
                <a:cubicBezTo>
                  <a:pt x="0" y="656"/>
                  <a:pt x="24" y="504"/>
                  <a:pt x="64" y="416"/>
                </a:cubicBezTo>
                <a:cubicBezTo>
                  <a:pt x="104" y="328"/>
                  <a:pt x="144" y="288"/>
                  <a:pt x="256" y="224"/>
                </a:cubicBezTo>
                <a:cubicBezTo>
                  <a:pt x="368" y="160"/>
                  <a:pt x="576" y="64"/>
                  <a:pt x="736" y="32"/>
                </a:cubicBezTo>
                <a:cubicBezTo>
                  <a:pt x="896" y="0"/>
                  <a:pt x="1096" y="0"/>
                  <a:pt x="1216" y="32"/>
                </a:cubicBezTo>
                <a:cubicBezTo>
                  <a:pt x="1336" y="64"/>
                  <a:pt x="1432" y="160"/>
                  <a:pt x="1456" y="224"/>
                </a:cubicBezTo>
                <a:cubicBezTo>
                  <a:pt x="1480" y="288"/>
                  <a:pt x="1368" y="360"/>
                  <a:pt x="1360" y="416"/>
                </a:cubicBezTo>
                <a:cubicBezTo>
                  <a:pt x="1352" y="472"/>
                  <a:pt x="1380" y="516"/>
                  <a:pt x="1408" y="560"/>
                </a:cubicBezTo>
              </a:path>
            </a:pathLst>
          </a:custGeom>
          <a:noFill/>
          <a:ln w="19050">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1" name="Freeform 16"/>
          <p:cNvSpPr>
            <a:spLocks/>
          </p:cNvSpPr>
          <p:nvPr/>
        </p:nvSpPr>
        <p:spPr bwMode="auto">
          <a:xfrm>
            <a:off x="673100" y="1803400"/>
            <a:ext cx="2870200" cy="4521200"/>
          </a:xfrm>
          <a:custGeom>
            <a:avLst/>
            <a:gdLst>
              <a:gd name="T0" fmla="*/ 2147483647 w 1808"/>
              <a:gd name="T1" fmla="*/ 2147483647 h 2848"/>
              <a:gd name="T2" fmla="*/ 2147483647 w 1808"/>
              <a:gd name="T3" fmla="*/ 2147483647 h 2848"/>
              <a:gd name="T4" fmla="*/ 2147483647 w 1808"/>
              <a:gd name="T5" fmla="*/ 2147483647 h 2848"/>
              <a:gd name="T6" fmla="*/ 2147483647 w 1808"/>
              <a:gd name="T7" fmla="*/ 2147483647 h 2848"/>
              <a:gd name="T8" fmla="*/ 2147483647 w 1808"/>
              <a:gd name="T9" fmla="*/ 2147483647 h 2848"/>
              <a:gd name="T10" fmla="*/ 2147483647 w 1808"/>
              <a:gd name="T11" fmla="*/ 2147483647 h 2848"/>
              <a:gd name="T12" fmla="*/ 2147483647 w 1808"/>
              <a:gd name="T13" fmla="*/ 2147483647 h 2848"/>
              <a:gd name="T14" fmla="*/ 2147483647 w 1808"/>
              <a:gd name="T15" fmla="*/ 2147483647 h 2848"/>
              <a:gd name="T16" fmla="*/ 2147483647 w 1808"/>
              <a:gd name="T17" fmla="*/ 2147483647 h 2848"/>
              <a:gd name="T18" fmla="*/ 2147483647 w 1808"/>
              <a:gd name="T19" fmla="*/ 2147483647 h 2848"/>
              <a:gd name="T20" fmla="*/ 2147483647 w 1808"/>
              <a:gd name="T21" fmla="*/ 2147483647 h 2848"/>
              <a:gd name="T22" fmla="*/ 2147483647 w 1808"/>
              <a:gd name="T23" fmla="*/ 2147483647 h 2848"/>
              <a:gd name="T24" fmla="*/ 2147483647 w 1808"/>
              <a:gd name="T25" fmla="*/ 2147483647 h 2848"/>
              <a:gd name="T26" fmla="*/ 2147483647 w 1808"/>
              <a:gd name="T27" fmla="*/ 2147483647 h 2848"/>
              <a:gd name="T28" fmla="*/ 2147483647 w 1808"/>
              <a:gd name="T29" fmla="*/ 2147483647 h 2848"/>
              <a:gd name="T30" fmla="*/ 2147483647 w 1808"/>
              <a:gd name="T31" fmla="*/ 2147483647 h 2848"/>
              <a:gd name="T32" fmla="*/ 2147483647 w 1808"/>
              <a:gd name="T33" fmla="*/ 2147483647 h 2848"/>
              <a:gd name="T34" fmla="*/ 2147483647 w 1808"/>
              <a:gd name="T35" fmla="*/ 2147483647 h 2848"/>
              <a:gd name="T36" fmla="*/ 2147483647 w 1808"/>
              <a:gd name="T37" fmla="*/ 2147483647 h 2848"/>
              <a:gd name="T38" fmla="*/ 2147483647 w 1808"/>
              <a:gd name="T39" fmla="*/ 2147483647 h 2848"/>
              <a:gd name="T40" fmla="*/ 2147483647 w 1808"/>
              <a:gd name="T41" fmla="*/ 2147483647 h 2848"/>
              <a:gd name="T42" fmla="*/ 2147483647 w 1808"/>
              <a:gd name="T43" fmla="*/ 2147483647 h 2848"/>
              <a:gd name="T44" fmla="*/ 2147483647 w 1808"/>
              <a:gd name="T45" fmla="*/ 2147483647 h 2848"/>
              <a:gd name="T46" fmla="*/ 2147483647 w 1808"/>
              <a:gd name="T47" fmla="*/ 2147483647 h 2848"/>
              <a:gd name="T48" fmla="*/ 2147483647 w 1808"/>
              <a:gd name="T49" fmla="*/ 2147483647 h 2848"/>
              <a:gd name="T50" fmla="*/ 2147483647 w 1808"/>
              <a:gd name="T51" fmla="*/ 2147483647 h 2848"/>
              <a:gd name="T52" fmla="*/ 2147483647 w 1808"/>
              <a:gd name="T53" fmla="*/ 2147483647 h 2848"/>
              <a:gd name="T54" fmla="*/ 2147483647 w 1808"/>
              <a:gd name="T55" fmla="*/ 2147483647 h 28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8"/>
              <a:gd name="T85" fmla="*/ 0 h 2848"/>
              <a:gd name="T86" fmla="*/ 1808 w 1808"/>
              <a:gd name="T87" fmla="*/ 2848 h 28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8" h="2848">
                <a:moveTo>
                  <a:pt x="488" y="872"/>
                </a:moveTo>
                <a:cubicBezTo>
                  <a:pt x="392" y="888"/>
                  <a:pt x="296" y="904"/>
                  <a:pt x="248" y="968"/>
                </a:cubicBezTo>
                <a:cubicBezTo>
                  <a:pt x="200" y="1032"/>
                  <a:pt x="200" y="1176"/>
                  <a:pt x="200" y="1256"/>
                </a:cubicBezTo>
                <a:cubicBezTo>
                  <a:pt x="200" y="1336"/>
                  <a:pt x="240" y="1376"/>
                  <a:pt x="248" y="1448"/>
                </a:cubicBezTo>
                <a:cubicBezTo>
                  <a:pt x="256" y="1520"/>
                  <a:pt x="224" y="1600"/>
                  <a:pt x="248" y="1688"/>
                </a:cubicBezTo>
                <a:cubicBezTo>
                  <a:pt x="272" y="1776"/>
                  <a:pt x="328" y="1904"/>
                  <a:pt x="392" y="1976"/>
                </a:cubicBezTo>
                <a:cubicBezTo>
                  <a:pt x="456" y="2048"/>
                  <a:pt x="544" y="2104"/>
                  <a:pt x="632" y="2120"/>
                </a:cubicBezTo>
                <a:cubicBezTo>
                  <a:pt x="720" y="2136"/>
                  <a:pt x="856" y="2128"/>
                  <a:pt x="920" y="2072"/>
                </a:cubicBezTo>
                <a:cubicBezTo>
                  <a:pt x="984" y="2016"/>
                  <a:pt x="1032" y="1872"/>
                  <a:pt x="1016" y="1784"/>
                </a:cubicBezTo>
                <a:cubicBezTo>
                  <a:pt x="1000" y="1696"/>
                  <a:pt x="904" y="1608"/>
                  <a:pt x="824" y="1544"/>
                </a:cubicBezTo>
                <a:cubicBezTo>
                  <a:pt x="744" y="1480"/>
                  <a:pt x="616" y="1408"/>
                  <a:pt x="536" y="1400"/>
                </a:cubicBezTo>
                <a:cubicBezTo>
                  <a:pt x="456" y="1392"/>
                  <a:pt x="416" y="1448"/>
                  <a:pt x="344" y="1496"/>
                </a:cubicBezTo>
                <a:cubicBezTo>
                  <a:pt x="272" y="1544"/>
                  <a:pt x="160" y="1608"/>
                  <a:pt x="104" y="1688"/>
                </a:cubicBezTo>
                <a:cubicBezTo>
                  <a:pt x="48" y="1768"/>
                  <a:pt x="16" y="1856"/>
                  <a:pt x="8" y="1976"/>
                </a:cubicBezTo>
                <a:cubicBezTo>
                  <a:pt x="0" y="2096"/>
                  <a:pt x="24" y="2296"/>
                  <a:pt x="56" y="2408"/>
                </a:cubicBezTo>
                <a:cubicBezTo>
                  <a:pt x="88" y="2520"/>
                  <a:pt x="88" y="2576"/>
                  <a:pt x="200" y="2648"/>
                </a:cubicBezTo>
                <a:cubicBezTo>
                  <a:pt x="312" y="2720"/>
                  <a:pt x="576" y="2832"/>
                  <a:pt x="728" y="2840"/>
                </a:cubicBezTo>
                <a:cubicBezTo>
                  <a:pt x="880" y="2848"/>
                  <a:pt x="984" y="2800"/>
                  <a:pt x="1112" y="2696"/>
                </a:cubicBezTo>
                <a:cubicBezTo>
                  <a:pt x="1240" y="2592"/>
                  <a:pt x="1456" y="2368"/>
                  <a:pt x="1496" y="2216"/>
                </a:cubicBezTo>
                <a:cubicBezTo>
                  <a:pt x="1536" y="2064"/>
                  <a:pt x="1392" y="1936"/>
                  <a:pt x="1352" y="1784"/>
                </a:cubicBezTo>
                <a:cubicBezTo>
                  <a:pt x="1312" y="1632"/>
                  <a:pt x="1248" y="1432"/>
                  <a:pt x="1256" y="1304"/>
                </a:cubicBezTo>
                <a:cubicBezTo>
                  <a:pt x="1264" y="1176"/>
                  <a:pt x="1352" y="1120"/>
                  <a:pt x="1400" y="1016"/>
                </a:cubicBezTo>
                <a:cubicBezTo>
                  <a:pt x="1448" y="912"/>
                  <a:pt x="1488" y="792"/>
                  <a:pt x="1544" y="680"/>
                </a:cubicBezTo>
                <a:cubicBezTo>
                  <a:pt x="1600" y="568"/>
                  <a:pt x="1696" y="448"/>
                  <a:pt x="1736" y="344"/>
                </a:cubicBezTo>
                <a:cubicBezTo>
                  <a:pt x="1776" y="240"/>
                  <a:pt x="1808" y="112"/>
                  <a:pt x="1784" y="56"/>
                </a:cubicBezTo>
                <a:cubicBezTo>
                  <a:pt x="1760" y="0"/>
                  <a:pt x="1656" y="8"/>
                  <a:pt x="1592" y="8"/>
                </a:cubicBezTo>
                <a:cubicBezTo>
                  <a:pt x="1528" y="8"/>
                  <a:pt x="1448" y="24"/>
                  <a:pt x="1400" y="56"/>
                </a:cubicBezTo>
                <a:cubicBezTo>
                  <a:pt x="1352" y="88"/>
                  <a:pt x="1328" y="144"/>
                  <a:pt x="1304" y="200"/>
                </a:cubicBezTo>
              </a:path>
            </a:pathLst>
          </a:custGeom>
          <a:noFill/>
          <a:ln w="19050">
            <a:solidFill>
              <a:schemeClr val="accent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2" name="Text Box 17"/>
          <p:cNvSpPr txBox="1">
            <a:spLocks noChangeArrowheads="1"/>
          </p:cNvSpPr>
          <p:nvPr/>
        </p:nvSpPr>
        <p:spPr bwMode="auto">
          <a:xfrm>
            <a:off x="4343400" y="4038600"/>
            <a:ext cx="4206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Path independence principle:</a:t>
            </a:r>
          </a:p>
          <a:p>
            <a:pPr eaLnBrk="1" hangingPunct="1"/>
            <a:endParaRPr lang="en-US" altLang="en-US">
              <a:solidFill>
                <a:srgbClr val="FF0000"/>
              </a:solidFill>
              <a:sym typeface="Symbol" pitchFamily="18" charset="2"/>
            </a:endParaRPr>
          </a:p>
          <a:p>
            <a:pPr eaLnBrk="1" hangingPunct="1"/>
            <a:r>
              <a:rPr lang="en-US" altLang="en-US">
                <a:solidFill>
                  <a:srgbClr val="000090"/>
                </a:solidFill>
                <a:sym typeface="Symbol" pitchFamily="18" charset="2"/>
              </a:rPr>
              <a:t></a:t>
            </a:r>
            <a:r>
              <a:rPr lang="en-US" altLang="en-US" i="1">
                <a:solidFill>
                  <a:srgbClr val="000090"/>
                </a:solidFill>
                <a:sym typeface="Symbol" pitchFamily="18" charset="2"/>
              </a:rPr>
              <a:t>V</a:t>
            </a:r>
            <a:r>
              <a:rPr lang="en-US" altLang="en-US">
                <a:solidFill>
                  <a:srgbClr val="000090"/>
                </a:solidFill>
                <a:sym typeface="Symbol" pitchFamily="18" charset="2"/>
              </a:rPr>
              <a:t> between two points does not depend on integration path</a:t>
            </a:r>
            <a:endParaRPr lang="en-US" altLang="en-US">
              <a:solidFill>
                <a:srgbClr val="000090"/>
              </a:solidFill>
            </a:endParaRPr>
          </a:p>
        </p:txBody>
      </p:sp>
      <p:sp>
        <p:nvSpPr>
          <p:cNvPr id="38923" name="Rectangle 18"/>
          <p:cNvSpPr>
            <a:spLocks noGrp="1" noChangeArrowheads="1"/>
          </p:cNvSpPr>
          <p:nvPr>
            <p:ph type="title"/>
          </p:nvPr>
        </p:nvSpPr>
        <p:spPr/>
        <p:txBody>
          <a:bodyPr/>
          <a:lstStyle/>
          <a:p>
            <a:pPr eaLnBrk="1" hangingPunct="1"/>
            <a:r>
              <a:rPr lang="en-US" altLang="en-US" sz="3600" smtClean="0">
                <a:solidFill>
                  <a:srgbClr val="CC0000"/>
                </a:solidFill>
              </a:rPr>
              <a:t>Potential Difference: Path Independence</a:t>
            </a:r>
            <a:endParaRPr lang="en-US" altLang="en-US" smtClean="0">
              <a:solidFill>
                <a:srgbClr val="CC0000"/>
              </a:solidFill>
            </a:endParaRPr>
          </a:p>
        </p:txBody>
      </p:sp>
      <p:cxnSp>
        <p:nvCxnSpPr>
          <p:cNvPr id="19"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Rectangle 19"/>
          <p:cNvSpPr>
            <a:spLocks noChangeArrowheads="1"/>
          </p:cNvSpPr>
          <p:nvPr/>
        </p:nvSpPr>
        <p:spPr bwMode="auto">
          <a:xfrm>
            <a:off x="4267200" y="4724400"/>
            <a:ext cx="4267200" cy="10668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3" name="Slide Number Placeholder 2"/>
          <p:cNvSpPr>
            <a:spLocks noGrp="1"/>
          </p:cNvSpPr>
          <p:nvPr>
            <p:ph type="sldNum" sz="quarter" idx="12"/>
          </p:nvPr>
        </p:nvSpPr>
        <p:spPr/>
        <p:txBody>
          <a:bodyPr/>
          <a:lstStyle/>
          <a:p>
            <a:fld id="{9B4B777C-300F-47F7-B8CB-481A3F3DEB7C}" type="slidenum">
              <a:rPr lang="en-US" altLang="en-US" smtClean="0"/>
              <a:pPr/>
              <a:t>2</a:t>
            </a:fld>
            <a:endParaRPr lang="en-US" altLang="en-US"/>
          </a:p>
        </p:txBody>
      </p:sp>
    </p:spTree>
    <p:extLst>
      <p:ext uri="{BB962C8B-B14F-4D97-AF65-F5344CB8AC3E}">
        <p14:creationId xmlns:p14="http://schemas.microsoft.com/office/powerpoint/2010/main" val="243919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dirty="0"/>
              <a:t>Demos: 6B-01 </a:t>
            </a:r>
            <a:r>
              <a:rPr lang="en-US" dirty="0" err="1"/>
              <a:t>Oersted's</a:t>
            </a:r>
            <a:r>
              <a:rPr lang="en-US" dirty="0"/>
              <a:t> Experiment</a:t>
            </a:r>
            <a:br>
              <a:rPr lang="en-US" dirty="0"/>
            </a:br>
            <a:endParaRPr lang="en-US" dirty="0"/>
          </a:p>
        </p:txBody>
      </p:sp>
      <p:sp>
        <p:nvSpPr>
          <p:cNvPr id="4" name="Slide Number Placeholder 3"/>
          <p:cNvSpPr>
            <a:spLocks noGrp="1"/>
          </p:cNvSpPr>
          <p:nvPr>
            <p:ph type="sldNum" sz="quarter" idx="12"/>
          </p:nvPr>
        </p:nvSpPr>
        <p:spPr/>
        <p:txBody>
          <a:bodyPr/>
          <a:lstStyle/>
          <a:p>
            <a:fld id="{81F9BC70-99E3-43DA-B0ED-A58BC12CEA1A}" type="slidenum">
              <a:rPr lang="en-US" altLang="en-US" smtClean="0"/>
              <a:pPr/>
              <a:t>20</a:t>
            </a:fld>
            <a:endParaRPr lang="en-US" altLang="en-US"/>
          </a:p>
        </p:txBody>
      </p:sp>
      <p:pic>
        <p:nvPicPr>
          <p:cNvPr id="1026" name="Picture 2" descr="https://www.physics.purdue.edu/demos/images/6B-01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400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dirty="0"/>
              <a:t>Demos: 6B-06 Magnetic Force on a Current-Carrying Conductor</a:t>
            </a:r>
          </a:p>
        </p:txBody>
      </p:sp>
      <p:sp>
        <p:nvSpPr>
          <p:cNvPr id="4" name="Slide Number Placeholder 3"/>
          <p:cNvSpPr>
            <a:spLocks noGrp="1"/>
          </p:cNvSpPr>
          <p:nvPr>
            <p:ph type="sldNum" sz="quarter" idx="12"/>
          </p:nvPr>
        </p:nvSpPr>
        <p:spPr/>
        <p:txBody>
          <a:bodyPr/>
          <a:lstStyle/>
          <a:p>
            <a:fld id="{81F9BC70-99E3-43DA-B0ED-A58BC12CEA1A}" type="slidenum">
              <a:rPr lang="en-US" altLang="en-US" smtClean="0"/>
              <a:pPr/>
              <a:t>21</a:t>
            </a:fld>
            <a:endParaRPr lang="en-US" altLang="en-US"/>
          </a:p>
        </p:txBody>
      </p:sp>
      <p:pic>
        <p:nvPicPr>
          <p:cNvPr id="2050" name="Picture 2" descr="https://www.physics.purdue.edu/demos/images/6B-06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4" y="1752600"/>
            <a:ext cx="888063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08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dirty="0"/>
              <a:t>Demos: 6B-02 Force on a Moving Charge</a:t>
            </a:r>
          </a:p>
        </p:txBody>
      </p:sp>
      <p:sp>
        <p:nvSpPr>
          <p:cNvPr id="4" name="Slide Number Placeholder 3"/>
          <p:cNvSpPr>
            <a:spLocks noGrp="1"/>
          </p:cNvSpPr>
          <p:nvPr>
            <p:ph type="sldNum" sz="quarter" idx="12"/>
          </p:nvPr>
        </p:nvSpPr>
        <p:spPr/>
        <p:txBody>
          <a:bodyPr/>
          <a:lstStyle/>
          <a:p>
            <a:fld id="{81F9BC70-99E3-43DA-B0ED-A58BC12CEA1A}" type="slidenum">
              <a:rPr lang="en-US" altLang="en-US" smtClean="0"/>
              <a:pPr/>
              <a:t>22</a:t>
            </a:fld>
            <a:endParaRPr lang="en-US" altLang="en-US"/>
          </a:p>
        </p:txBody>
      </p:sp>
      <p:pic>
        <p:nvPicPr>
          <p:cNvPr id="4098" name="Picture 2" descr="https://www.physics.purdue.edu/demos/images/6B-02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4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9144000" cy="914400"/>
          </a:xfrm>
        </p:spPr>
        <p:txBody>
          <a:bodyPr/>
          <a:lstStyle/>
          <a:p>
            <a:r>
              <a:rPr lang="en-US" sz="3000" dirty="0"/>
              <a:t>Demos: 6B-17 Electricity and Magnetism Light </a:t>
            </a:r>
            <a:r>
              <a:rPr lang="en-US" sz="3000" dirty="0" smtClean="0"/>
              <a:t>Bulb</a:t>
            </a:r>
            <a:endParaRPr lang="en-US" sz="3000" dirty="0"/>
          </a:p>
        </p:txBody>
      </p:sp>
      <p:sp>
        <p:nvSpPr>
          <p:cNvPr id="4" name="Slide Number Placeholder 3"/>
          <p:cNvSpPr>
            <a:spLocks noGrp="1"/>
          </p:cNvSpPr>
          <p:nvPr>
            <p:ph type="sldNum" sz="quarter" idx="12"/>
          </p:nvPr>
        </p:nvSpPr>
        <p:spPr/>
        <p:txBody>
          <a:bodyPr/>
          <a:lstStyle/>
          <a:p>
            <a:fld id="{81F9BC70-99E3-43DA-B0ED-A58BC12CEA1A}" type="slidenum">
              <a:rPr lang="en-US" altLang="en-US" smtClean="0"/>
              <a:pPr/>
              <a:t>23</a:t>
            </a:fld>
            <a:endParaRPr lang="en-US" altLang="en-US"/>
          </a:p>
        </p:txBody>
      </p:sp>
      <p:pic>
        <p:nvPicPr>
          <p:cNvPr id="5122" name="Picture 2" descr="https://www.physics.purdue.edu/demos/images/6B-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096000" cy="45709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6429" y="5715000"/>
            <a:ext cx="7696200" cy="1200329"/>
          </a:xfrm>
          <a:prstGeom prst="rect">
            <a:avLst/>
          </a:prstGeom>
        </p:spPr>
        <p:txBody>
          <a:bodyPr wrap="square">
            <a:spAutoFit/>
          </a:bodyPr>
          <a:lstStyle/>
          <a:p>
            <a:r>
              <a:rPr lang="en-US" dirty="0">
                <a:hlinkClick r:id="rId3"/>
              </a:rPr>
              <a:t>http://</a:t>
            </a:r>
            <a:r>
              <a:rPr lang="en-US" dirty="0" smtClean="0">
                <a:hlinkClick r:id="rId3"/>
              </a:rPr>
              <a:t>www.youtube.com/watch?v=iG0pzGcy4xU&amp;list=PLCE35CBBBFEF6E365</a:t>
            </a:r>
            <a:endParaRPr lang="en-US" dirty="0" smtClean="0"/>
          </a:p>
          <a:p>
            <a:endParaRPr lang="en-US" dirty="0"/>
          </a:p>
        </p:txBody>
      </p:sp>
    </p:spTree>
    <p:extLst>
      <p:ext uri="{BB962C8B-B14F-4D97-AF65-F5344CB8AC3E}">
        <p14:creationId xmlns:p14="http://schemas.microsoft.com/office/powerpoint/2010/main" val="3947549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with </a:t>
            </a:r>
            <a:r>
              <a:rPr lang="en-US" dirty="0"/>
              <a:t>Visible Cathode Ray Tube</a:t>
            </a:r>
          </a:p>
        </p:txBody>
      </p:sp>
      <p:sp>
        <p:nvSpPr>
          <p:cNvPr id="4" name="Slide Number Placeholder 3"/>
          <p:cNvSpPr>
            <a:spLocks noGrp="1"/>
          </p:cNvSpPr>
          <p:nvPr>
            <p:ph type="sldNum" sz="quarter" idx="12"/>
          </p:nvPr>
        </p:nvSpPr>
        <p:spPr/>
        <p:txBody>
          <a:bodyPr/>
          <a:lstStyle/>
          <a:p>
            <a:fld id="{2858E68F-B664-4D35-9E52-AE10185477E6}" type="slidenum">
              <a:rPr lang="en-US" altLang="en-US" smtClean="0"/>
              <a:pPr/>
              <a:t>24</a:t>
            </a:fld>
            <a:endParaRPr lang="en-US" altLang="en-US"/>
          </a:p>
        </p:txBody>
      </p:sp>
      <p:pic>
        <p:nvPicPr>
          <p:cNvPr id="57346" name="Picture 2" descr="http://bloggingconcentrated.com/wp-content/uploads/2010/06/flat-screen-tv-is-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90600"/>
            <a:ext cx="381000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https://s-media-cache-ak0.pinimg.com/564x/b3/60/d1/b360d13290c72583a3efdd7dcf134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886200" cy="2914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 y="4533902"/>
            <a:ext cx="7924800" cy="1828800"/>
          </a:xfrm>
          <a:prstGeom prst="rect">
            <a:avLst/>
          </a:prstGeom>
          <a:noFill/>
          <a:ln w="28575" cap="flat" cmpd="sng" algn="ctr">
            <a:noFill/>
            <a:prstDash val="solid"/>
            <a:round/>
            <a:headEnd type="none" w="med" len="med"/>
            <a:tailEnd type="none" w="med" len="med"/>
          </a:ln>
        </p:spPr>
        <p:txBody>
          <a:bodyPr wrap="square" rtlCol="0">
            <a:noAutofit/>
          </a:bodyPr>
          <a:lstStyle/>
          <a:p>
            <a:pPr indent="228600"/>
            <a:r>
              <a:rPr lang="en-US" dirty="0" smtClean="0">
                <a:latin typeface="+mj-lt"/>
              </a:rPr>
              <a:t>When a strong magnet is placed in front of this TV screen, the image shown on TV will most likely </a:t>
            </a:r>
          </a:p>
          <a:p>
            <a:pPr indent="228600"/>
            <a:endParaRPr lang="en-US" dirty="0" smtClean="0">
              <a:latin typeface="+mj-lt"/>
            </a:endParaRPr>
          </a:p>
          <a:p>
            <a:pPr marL="457200" indent="-457200">
              <a:buAutoNum type="alphaUcPeriod"/>
            </a:pPr>
            <a:r>
              <a:rPr lang="en-US" dirty="0">
                <a:solidFill>
                  <a:srgbClr val="0033CC"/>
                </a:solidFill>
                <a:latin typeface="+mj-lt"/>
              </a:rPr>
              <a:t>b</a:t>
            </a:r>
            <a:r>
              <a:rPr lang="en-US" dirty="0" smtClean="0">
                <a:solidFill>
                  <a:srgbClr val="0033CC"/>
                </a:solidFill>
                <a:latin typeface="+mj-lt"/>
              </a:rPr>
              <a:t>e distorted. </a:t>
            </a:r>
          </a:p>
          <a:p>
            <a:pPr marL="457200" indent="-457200">
              <a:buAutoNum type="alphaUcPeriod"/>
            </a:pPr>
            <a:r>
              <a:rPr lang="en-US" dirty="0" smtClean="0">
                <a:solidFill>
                  <a:srgbClr val="0033CC"/>
                </a:solidFill>
                <a:latin typeface="+mj-lt"/>
              </a:rPr>
              <a:t>Not affected</a:t>
            </a:r>
            <a:endParaRPr lang="en-US" dirty="0">
              <a:solidFill>
                <a:srgbClr val="0033CC"/>
              </a:solidFill>
              <a:latin typeface="+mj-lt"/>
            </a:endParaRPr>
          </a:p>
        </p:txBody>
      </p:sp>
    </p:spTree>
    <p:extLst>
      <p:ext uri="{BB962C8B-B14F-4D97-AF65-F5344CB8AC3E}">
        <p14:creationId xmlns:p14="http://schemas.microsoft.com/office/powerpoint/2010/main" val="99437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8"/>
          <p:cNvSpPr>
            <a:spLocks noGrp="1" noChangeArrowheads="1"/>
          </p:cNvSpPr>
          <p:nvPr>
            <p:ph type="title"/>
          </p:nvPr>
        </p:nvSpPr>
        <p:spPr>
          <a:xfrm>
            <a:off x="0" y="76200"/>
            <a:ext cx="9144000" cy="914400"/>
          </a:xfrm>
        </p:spPr>
        <p:txBody>
          <a:bodyPr/>
          <a:lstStyle/>
          <a:p>
            <a:pPr eaLnBrk="1" hangingPunct="1"/>
            <a:r>
              <a:rPr lang="en-US" altLang="en-US" smtClean="0"/>
              <a:t>What happens when...</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7651"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908300" y="1828800"/>
            <a:ext cx="3327400" cy="769938"/>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Compass is isolated?</a:t>
            </a:r>
          </a:p>
        </p:txBody>
      </p:sp>
      <p:grpSp>
        <p:nvGrpSpPr>
          <p:cNvPr id="2" name="Group 33"/>
          <p:cNvGrpSpPr>
            <a:grpSpLocks/>
          </p:cNvGrpSpPr>
          <p:nvPr/>
        </p:nvGrpSpPr>
        <p:grpSpPr bwMode="auto">
          <a:xfrm>
            <a:off x="990600" y="3313113"/>
            <a:ext cx="6091238" cy="1182687"/>
            <a:chOff x="990600" y="3312583"/>
            <a:chExt cx="6091061" cy="1183217"/>
          </a:xfrm>
        </p:grpSpPr>
        <p:sp>
          <p:nvSpPr>
            <p:cNvPr id="30" name="TextBox 29"/>
            <p:cNvSpPr txBox="1"/>
            <p:nvPr/>
          </p:nvSpPr>
          <p:spPr>
            <a:xfrm>
              <a:off x="2908244" y="3345935"/>
              <a:ext cx="4173417" cy="768694"/>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Magnet is near a compass?</a:t>
              </a:r>
            </a:p>
          </p:txBody>
        </p:sp>
        <p:pic>
          <p:nvPicPr>
            <p:cNvPr id="27658"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12583"/>
              <a:ext cx="1419860" cy="118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4"/>
          <p:cNvGrpSpPr>
            <a:grpSpLocks/>
          </p:cNvGrpSpPr>
          <p:nvPr/>
        </p:nvGrpSpPr>
        <p:grpSpPr bwMode="auto">
          <a:xfrm>
            <a:off x="609600" y="5021263"/>
            <a:ext cx="8062913" cy="1241425"/>
            <a:chOff x="609600" y="5021759"/>
            <a:chExt cx="8062240" cy="1241574"/>
          </a:xfrm>
        </p:grpSpPr>
        <p:sp>
          <p:nvSpPr>
            <p:cNvPr id="31" name="TextBox 30"/>
            <p:cNvSpPr txBox="1"/>
            <p:nvPr/>
          </p:nvSpPr>
          <p:spPr>
            <a:xfrm>
              <a:off x="2908108" y="5021759"/>
              <a:ext cx="5763732" cy="770029"/>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Current-carrying wire is near compass?</a:t>
              </a:r>
            </a:p>
          </p:txBody>
        </p:sp>
        <p:pic>
          <p:nvPicPr>
            <p:cNvPr id="27656" name="Picture 32"/>
            <p:cNvPicPr>
              <a:picLocks noChangeAspect="1"/>
            </p:cNvPicPr>
            <p:nvPr/>
          </p:nvPicPr>
          <p:blipFill>
            <a:blip r:embed="rId5">
              <a:extLst>
                <a:ext uri="{28A0092B-C50C-407E-A947-70E740481C1C}">
                  <a14:useLocalDpi xmlns:a14="http://schemas.microsoft.com/office/drawing/2010/main" val="0"/>
                </a:ext>
              </a:extLst>
            </a:blip>
            <a:srcRect b="18593"/>
            <a:stretch>
              <a:fillRect/>
            </a:stretch>
          </p:blipFill>
          <p:spPr bwMode="auto">
            <a:xfrm>
              <a:off x="609600" y="5105400"/>
              <a:ext cx="2133600" cy="11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8C8ED8C8-D92D-41D8-8FE6-33CFECEB8400}" type="slidenum">
              <a:rPr lang="en-US" altLang="en-US" smtClean="0"/>
              <a:pPr/>
              <a:t>25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8"/>
          <p:cNvSpPr>
            <a:spLocks noGrp="1" noChangeArrowheads="1"/>
          </p:cNvSpPr>
          <p:nvPr>
            <p:ph type="title"/>
          </p:nvPr>
        </p:nvSpPr>
        <p:spPr>
          <a:xfrm>
            <a:off x="0" y="76200"/>
            <a:ext cx="9144000" cy="914400"/>
          </a:xfrm>
        </p:spPr>
        <p:txBody>
          <a:bodyPr/>
          <a:lstStyle/>
          <a:p>
            <a:pPr eaLnBrk="1" hangingPunct="1"/>
            <a:r>
              <a:rPr lang="en-US" altLang="en-US" smtClean="0"/>
              <a:t>What happens when...</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970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908300" y="1828800"/>
            <a:ext cx="3327400" cy="769938"/>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Compass is isolated?</a:t>
            </a:r>
          </a:p>
        </p:txBody>
      </p:sp>
      <p:grpSp>
        <p:nvGrpSpPr>
          <p:cNvPr id="29702" name="Group 33"/>
          <p:cNvGrpSpPr>
            <a:grpSpLocks/>
          </p:cNvGrpSpPr>
          <p:nvPr/>
        </p:nvGrpSpPr>
        <p:grpSpPr bwMode="auto">
          <a:xfrm>
            <a:off x="990600" y="3313113"/>
            <a:ext cx="6091238" cy="1182687"/>
            <a:chOff x="990600" y="3312583"/>
            <a:chExt cx="6091061" cy="1183217"/>
          </a:xfrm>
        </p:grpSpPr>
        <p:sp>
          <p:nvSpPr>
            <p:cNvPr id="30" name="TextBox 29"/>
            <p:cNvSpPr txBox="1"/>
            <p:nvPr/>
          </p:nvSpPr>
          <p:spPr>
            <a:xfrm>
              <a:off x="2908244" y="3345935"/>
              <a:ext cx="4173417" cy="768694"/>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Magnet is near a compass?</a:t>
              </a:r>
            </a:p>
          </p:txBody>
        </p:sp>
        <p:pic>
          <p:nvPicPr>
            <p:cNvPr id="29709"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12583"/>
              <a:ext cx="1419860" cy="118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30"/>
          <p:cNvSpPr txBox="1"/>
          <p:nvPr/>
        </p:nvSpPr>
        <p:spPr>
          <a:xfrm>
            <a:off x="2908300" y="5021263"/>
            <a:ext cx="5764213" cy="769937"/>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Current-carrying wire is near compass?</a:t>
            </a:r>
          </a:p>
        </p:txBody>
      </p:sp>
      <p:pic>
        <p:nvPicPr>
          <p:cNvPr id="29704" name="Picture 32"/>
          <p:cNvPicPr>
            <a:picLocks noChangeAspect="1"/>
          </p:cNvPicPr>
          <p:nvPr/>
        </p:nvPicPr>
        <p:blipFill>
          <a:blip r:embed="rId5">
            <a:extLst>
              <a:ext uri="{28A0092B-C50C-407E-A947-70E740481C1C}">
                <a14:useLocalDpi xmlns:a14="http://schemas.microsoft.com/office/drawing/2010/main" val="0"/>
              </a:ext>
            </a:extLst>
          </a:blip>
          <a:srcRect b="18593"/>
          <a:stretch>
            <a:fillRect/>
          </a:stretch>
        </p:blipFill>
        <p:spPr bwMode="auto">
          <a:xfrm>
            <a:off x="609600" y="5105400"/>
            <a:ext cx="21336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83000" y="2827338"/>
            <a:ext cx="416718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Points to Earth's (magnetic) North Pole</a:t>
            </a:r>
          </a:p>
        </p:txBody>
      </p:sp>
      <p:sp>
        <p:nvSpPr>
          <p:cNvPr id="13" name="TextBox 12"/>
          <p:cNvSpPr txBox="1"/>
          <p:nvPr/>
        </p:nvSpPr>
        <p:spPr>
          <a:xfrm>
            <a:off x="3683000" y="4278313"/>
            <a:ext cx="177641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Needle deflects</a:t>
            </a:r>
          </a:p>
        </p:txBody>
      </p:sp>
      <p:sp>
        <p:nvSpPr>
          <p:cNvPr id="14" name="TextBox 13"/>
          <p:cNvSpPr txBox="1"/>
          <p:nvPr/>
        </p:nvSpPr>
        <p:spPr>
          <a:xfrm>
            <a:off x="3675063" y="5954713"/>
            <a:ext cx="1839912"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Needle deflects!  </a:t>
            </a:r>
          </a:p>
        </p:txBody>
      </p:sp>
      <p:sp>
        <p:nvSpPr>
          <p:cNvPr id="2" name="Slide Number Placeholder 1"/>
          <p:cNvSpPr>
            <a:spLocks noGrp="1"/>
          </p:cNvSpPr>
          <p:nvPr>
            <p:ph type="sldNum" sz="quarter" idx="12"/>
          </p:nvPr>
        </p:nvSpPr>
        <p:spPr/>
        <p:txBody>
          <a:bodyPr/>
          <a:lstStyle/>
          <a:p>
            <a:fld id="{8C8ED8C8-D92D-41D8-8FE6-33CFECEB8400}"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8"/>
          <p:cNvSpPr>
            <a:spLocks noGrp="1" noChangeArrowheads="1"/>
          </p:cNvSpPr>
          <p:nvPr>
            <p:ph type="title"/>
          </p:nvPr>
        </p:nvSpPr>
        <p:spPr>
          <a:xfrm>
            <a:off x="0" y="76200"/>
            <a:ext cx="9144000" cy="914400"/>
          </a:xfrm>
        </p:spPr>
        <p:txBody>
          <a:bodyPr/>
          <a:lstStyle/>
          <a:p>
            <a:pPr eaLnBrk="1" hangingPunct="1"/>
            <a:r>
              <a:rPr lang="en-US" altLang="en-US" smtClean="0"/>
              <a:t>Fun Facts:  Earth's Magnetic Field</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3796" name="Group 24"/>
          <p:cNvGrpSpPr>
            <a:grpSpLocks/>
          </p:cNvGrpSpPr>
          <p:nvPr/>
        </p:nvGrpSpPr>
        <p:grpSpPr bwMode="auto">
          <a:xfrm>
            <a:off x="2613025" y="1371600"/>
            <a:ext cx="5749925" cy="1587500"/>
            <a:chOff x="1546875" y="1524000"/>
            <a:chExt cx="5749699" cy="1587478"/>
          </a:xfrm>
        </p:grpSpPr>
        <p:sp>
          <p:nvSpPr>
            <p:cNvPr id="33800" name="TextBox 16"/>
            <p:cNvSpPr txBox="1">
              <a:spLocks noChangeArrowheads="1"/>
            </p:cNvSpPr>
            <p:nvPr/>
          </p:nvSpPr>
          <p:spPr bwMode="auto">
            <a:xfrm>
              <a:off x="1546875" y="1524000"/>
              <a:ext cx="5749699" cy="15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50000"/>
                </a:lnSpc>
                <a:buFont typeface="Arial" pitchFamily="34" charset="0"/>
                <a:buChar char="•"/>
              </a:pPr>
              <a:r>
                <a:rPr lang="en-US" altLang="en-US" sz="2200" dirty="0">
                  <a:solidFill>
                    <a:srgbClr val="0033CC"/>
                  </a:solidFill>
                  <a:latin typeface="Arial" pitchFamily="34" charset="0"/>
                </a:rPr>
                <a:t>|</a:t>
              </a:r>
              <a:r>
                <a:rPr lang="en-US" altLang="en-US" sz="2200" dirty="0" err="1">
                  <a:solidFill>
                    <a:srgbClr val="0033CC"/>
                  </a:solidFill>
                  <a:latin typeface="Arial" pitchFamily="34" charset="0"/>
                </a:rPr>
                <a:t>B</a:t>
              </a:r>
              <a:r>
                <a:rPr lang="en-US" altLang="en-US" sz="2200" baseline="-25000" dirty="0" err="1">
                  <a:solidFill>
                    <a:srgbClr val="0033CC"/>
                  </a:solidFill>
                  <a:latin typeface="Arial" pitchFamily="34" charset="0"/>
                </a:rPr>
                <a:t>Earth</a:t>
              </a:r>
              <a:r>
                <a:rPr lang="en-US" altLang="en-US" sz="2200" dirty="0">
                  <a:solidFill>
                    <a:srgbClr val="0033CC"/>
                  </a:solidFill>
                  <a:latin typeface="Arial" pitchFamily="34" charset="0"/>
                </a:rPr>
                <a:t>| ~ 20 </a:t>
              </a:r>
              <a:r>
                <a:rPr lang="en-US" altLang="en-US" sz="2200" dirty="0" err="1">
                  <a:solidFill>
                    <a:srgbClr val="0033CC"/>
                  </a:solidFill>
                  <a:latin typeface="Arial" pitchFamily="34" charset="0"/>
                </a:rPr>
                <a:t>microTesla</a:t>
              </a:r>
              <a:r>
                <a:rPr lang="en-US" altLang="en-US" sz="2200" dirty="0">
                  <a:solidFill>
                    <a:srgbClr val="0033CC"/>
                  </a:solidFill>
                  <a:latin typeface="Arial" pitchFamily="34" charset="0"/>
                </a:rPr>
                <a:t>  = 2 x 10</a:t>
              </a:r>
              <a:r>
                <a:rPr lang="en-US" altLang="en-US" sz="2200" baseline="30000" dirty="0">
                  <a:solidFill>
                    <a:srgbClr val="0033CC"/>
                  </a:solidFill>
                  <a:latin typeface="Arial" pitchFamily="34" charset="0"/>
                </a:rPr>
                <a:t>-5</a:t>
              </a:r>
              <a:r>
                <a:rPr lang="en-US" altLang="en-US" sz="2200" baseline="-25000" dirty="0">
                  <a:solidFill>
                    <a:srgbClr val="0033CC"/>
                  </a:solidFill>
                  <a:latin typeface="Arial" pitchFamily="34" charset="0"/>
                </a:rPr>
                <a:t> </a:t>
              </a:r>
              <a:r>
                <a:rPr lang="en-US" altLang="en-US" sz="2200" dirty="0">
                  <a:solidFill>
                    <a:srgbClr val="0033CC"/>
                  </a:solidFill>
                  <a:latin typeface="Arial" pitchFamily="34" charset="0"/>
                </a:rPr>
                <a:t>T</a:t>
              </a:r>
            </a:p>
            <a:p>
              <a:pPr eaLnBrk="1" hangingPunct="1">
                <a:lnSpc>
                  <a:spcPct val="150000"/>
                </a:lnSpc>
                <a:buFont typeface="Arial" pitchFamily="34" charset="0"/>
                <a:buChar char="•"/>
              </a:pPr>
              <a:r>
                <a:rPr lang="en-US" altLang="en-US" sz="2200" dirty="0">
                  <a:solidFill>
                    <a:srgbClr val="0033CC"/>
                  </a:solidFill>
                  <a:latin typeface="Arial" pitchFamily="34" charset="0"/>
                </a:rPr>
                <a:t>Tilted by 11.3 degrees from Rotational Axis</a:t>
              </a:r>
            </a:p>
            <a:p>
              <a:pPr eaLnBrk="1" hangingPunct="1">
                <a:lnSpc>
                  <a:spcPct val="150000"/>
                </a:lnSpc>
                <a:buFont typeface="Arial" pitchFamily="34" charset="0"/>
                <a:buChar char="•"/>
              </a:pPr>
              <a:r>
                <a:rPr lang="en-US" altLang="en-US" sz="2200" dirty="0">
                  <a:solidFill>
                    <a:srgbClr val="0033CC"/>
                  </a:solidFill>
                  <a:latin typeface="Arial" pitchFamily="34" charset="0"/>
                </a:rPr>
                <a:t>"Sign reversals" throughout Earth's history </a:t>
              </a:r>
            </a:p>
          </p:txBody>
        </p:sp>
        <p:sp>
          <p:nvSpPr>
            <p:cNvPr id="24" name="Rectangle 23"/>
            <p:cNvSpPr>
              <a:spLocks noChangeArrowheads="1"/>
            </p:cNvSpPr>
            <p:nvPr/>
          </p:nvSpPr>
          <p:spPr bwMode="auto">
            <a:xfrm>
              <a:off x="1759592" y="1616074"/>
              <a:ext cx="2973271" cy="517518"/>
            </a:xfrm>
            <a:prstGeom prst="rect">
              <a:avLst/>
            </a:prstGeom>
            <a:noFill/>
            <a:ln w="19050">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sp>
        <p:nvSpPr>
          <p:cNvPr id="27" name="TextBox 26"/>
          <p:cNvSpPr txBox="1"/>
          <p:nvPr/>
        </p:nvSpPr>
        <p:spPr>
          <a:xfrm>
            <a:off x="3421063" y="6581775"/>
            <a:ext cx="5570537" cy="276225"/>
          </a:xfrm>
          <a:prstGeom prst="rect">
            <a:avLst/>
          </a:prstGeom>
          <a:solidFill>
            <a:srgbClr val="FFFFFF"/>
          </a:solidFill>
          <a:ln w="28575" cap="flat" cmpd="sng" algn="ctr">
            <a:noFill/>
            <a:prstDash val="solid"/>
            <a:round/>
            <a:headEnd type="none" w="med" len="med"/>
            <a:tailEnd type="none" w="med" len="med"/>
          </a:ln>
        </p:spPr>
        <p:txBody>
          <a:bodyPr wrap="none">
            <a:spAutoFit/>
          </a:bodyPr>
          <a:lstStyle/>
          <a:p>
            <a:pPr indent="228600">
              <a:defRPr/>
            </a:pPr>
            <a:r>
              <a:rPr lang="en-US" sz="1200" dirty="0">
                <a:latin typeface="+mn-lt"/>
                <a:ea typeface="+mn-ea"/>
              </a:rPr>
              <a:t>http://www.ngdc.noaa.gov/geomag/WMM/data/WMM2010/WMM2010_F_MERC.pdf</a:t>
            </a:r>
          </a:p>
        </p:txBody>
      </p:sp>
      <p:pic>
        <p:nvPicPr>
          <p:cNvPr id="3379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1371600"/>
            <a:ext cx="28416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28"/>
          <p:cNvSpPr>
            <a:spLocks noChangeArrowheads="1"/>
          </p:cNvSpPr>
          <p:nvPr/>
        </p:nvSpPr>
        <p:spPr bwMode="auto">
          <a:xfrm>
            <a:off x="4800600" y="62769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t>http://hyperphysics.phy-astr.gsu.edu/hbase/magnetic/magearth.html</a:t>
            </a:r>
          </a:p>
        </p:txBody>
      </p:sp>
      <p:sp>
        <p:nvSpPr>
          <p:cNvPr id="2" name="Slide Number Placeholder 1"/>
          <p:cNvSpPr>
            <a:spLocks noGrp="1"/>
          </p:cNvSpPr>
          <p:nvPr>
            <p:ph type="sldNum" sz="quarter" idx="12"/>
          </p:nvPr>
        </p:nvSpPr>
        <p:spPr/>
        <p:txBody>
          <a:bodyPr/>
          <a:lstStyle/>
          <a:p>
            <a:fld id="{8C8ED8C8-D92D-41D8-8FE6-33CFECEB8400}"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8"/>
          <p:cNvSpPr>
            <a:spLocks noGrp="1" noChangeArrowheads="1"/>
          </p:cNvSpPr>
          <p:nvPr>
            <p:ph type="title"/>
          </p:nvPr>
        </p:nvSpPr>
        <p:spPr>
          <a:xfrm>
            <a:off x="0" y="0"/>
            <a:ext cx="9144000" cy="914400"/>
          </a:xfrm>
        </p:spPr>
        <p:txBody>
          <a:bodyPr/>
          <a:lstStyle/>
          <a:p>
            <a:pPr eaLnBrk="1" hangingPunct="1"/>
            <a:r>
              <a:rPr lang="en-US" altLang="en-US" smtClean="0"/>
              <a:t>Compass Near a Wire</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58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493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p:cNvPicPr>
          <p:nvPr/>
        </p:nvPicPr>
        <p:blipFill>
          <a:blip r:embed="rId4">
            <a:extLst>
              <a:ext uri="{28A0092B-C50C-407E-A947-70E740481C1C}">
                <a14:useLocalDpi xmlns:a14="http://schemas.microsoft.com/office/drawing/2010/main" val="0"/>
              </a:ext>
            </a:extLst>
          </a:blip>
          <a:srcRect b="18593"/>
          <a:stretch>
            <a:fillRect/>
          </a:stretch>
        </p:blipFill>
        <p:spPr bwMode="auto">
          <a:xfrm>
            <a:off x="152400" y="2849563"/>
            <a:ext cx="213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7"/>
          <p:cNvSpPr txBox="1">
            <a:spLocks noChangeArrowheads="1"/>
          </p:cNvSpPr>
          <p:nvPr/>
        </p:nvSpPr>
        <p:spPr bwMode="auto">
          <a:xfrm>
            <a:off x="-152400" y="64008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i="1">
                <a:solidFill>
                  <a:srgbClr val="0033CC"/>
                </a:solidFill>
                <a:latin typeface="Arial" pitchFamily="34" charset="0"/>
              </a:rPr>
              <a:t>Key Idea:  Needle of a compass aligns with the net magnetic field.</a:t>
            </a:r>
          </a:p>
          <a:p>
            <a:pPr algn="ctr" eaLnBrk="1" hangingPunct="1"/>
            <a:r>
              <a:rPr lang="en-US" altLang="en-US" sz="1800" b="1" i="1">
                <a:solidFill>
                  <a:srgbClr val="0033CC"/>
                </a:solidFill>
                <a:latin typeface="Arial" pitchFamily="34" charset="0"/>
              </a:rPr>
              <a:t> </a:t>
            </a:r>
          </a:p>
          <a:p>
            <a:pPr algn="ctr" eaLnBrk="1" hangingPunct="1"/>
            <a:endParaRPr lang="en-US" altLang="en-US" sz="1800" b="1" i="1">
              <a:solidFill>
                <a:srgbClr val="0033CC"/>
              </a:solidFill>
              <a:latin typeface="Arial" pitchFamily="34" charset="0"/>
            </a:endParaRPr>
          </a:p>
        </p:txBody>
      </p:sp>
      <p:cxnSp>
        <p:nvCxnSpPr>
          <p:cNvPr id="10" name="Straight Connector 9"/>
          <p:cNvCxnSpPr/>
          <p:nvPr/>
        </p:nvCxnSpPr>
        <p:spPr>
          <a:xfrm>
            <a:off x="0" y="6324600"/>
            <a:ext cx="9144000" cy="1588"/>
          </a:xfrm>
          <a:prstGeom prst="line">
            <a:avLst/>
          </a:prstGeom>
          <a:ln w="28575"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847" name="TextBox 10"/>
          <p:cNvSpPr txBox="1">
            <a:spLocks noChangeArrowheads="1"/>
          </p:cNvSpPr>
          <p:nvPr/>
        </p:nvSpPr>
        <p:spPr bwMode="auto">
          <a:xfrm>
            <a:off x="2819400" y="1524000"/>
            <a:ext cx="59944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200000"/>
              </a:lnSpc>
              <a:buFont typeface="Arial" pitchFamily="34" charset="0"/>
              <a:buChar char="•"/>
            </a:pPr>
            <a:r>
              <a:rPr lang="en-US" altLang="en-US" sz="2200">
                <a:solidFill>
                  <a:srgbClr val="0033CC"/>
                </a:solidFill>
                <a:latin typeface="Arial" pitchFamily="34" charset="0"/>
              </a:rPr>
              <a:t>Depends on amount of current in wire</a:t>
            </a:r>
          </a:p>
          <a:p>
            <a:pPr eaLnBrk="1" hangingPunct="1">
              <a:lnSpc>
                <a:spcPct val="200000"/>
              </a:lnSpc>
              <a:buFont typeface="Arial" pitchFamily="34" charset="0"/>
              <a:buChar char="•"/>
            </a:pPr>
            <a:r>
              <a:rPr lang="en-US" altLang="en-US" sz="2200">
                <a:solidFill>
                  <a:srgbClr val="0033CC"/>
                </a:solidFill>
                <a:latin typeface="Arial" pitchFamily="34" charset="0"/>
              </a:rPr>
              <a:t>No current </a:t>
            </a:r>
            <a:r>
              <a:rPr lang="en-US" altLang="en-US" sz="2200">
                <a:solidFill>
                  <a:srgbClr val="0033CC"/>
                </a:solidFill>
                <a:latin typeface="Arial" pitchFamily="34" charset="0"/>
                <a:sym typeface="Wingdings" pitchFamily="2" charset="2"/>
              </a:rPr>
              <a:t> no Magnetic field (</a:t>
            </a:r>
            <a:r>
              <a:rPr lang="en-US" altLang="en-US" sz="2200" b="1">
                <a:solidFill>
                  <a:srgbClr val="0033CC"/>
                </a:solidFill>
                <a:latin typeface="Arial" pitchFamily="34" charset="0"/>
                <a:sym typeface="Wingdings" pitchFamily="2" charset="2"/>
              </a:rPr>
              <a:t>B</a:t>
            </a:r>
            <a:r>
              <a:rPr lang="en-US" altLang="en-US" sz="2200">
                <a:solidFill>
                  <a:srgbClr val="0033CC"/>
                </a:solidFill>
                <a:latin typeface="Arial" pitchFamily="34" charset="0"/>
                <a:sym typeface="Wingdings" pitchFamily="2" charset="2"/>
              </a:rPr>
              <a:t>) from wire</a:t>
            </a:r>
          </a:p>
          <a:p>
            <a:pPr eaLnBrk="1" hangingPunct="1">
              <a:lnSpc>
                <a:spcPct val="200000"/>
              </a:lnSpc>
              <a:buFont typeface="Arial" pitchFamily="34" charset="0"/>
              <a:buChar char="•"/>
            </a:pPr>
            <a:r>
              <a:rPr lang="en-US" altLang="en-US" sz="2200" b="1">
                <a:solidFill>
                  <a:srgbClr val="0033CC"/>
                </a:solidFill>
                <a:latin typeface="Arial" pitchFamily="34" charset="0"/>
                <a:sym typeface="Wingdings" pitchFamily="2" charset="2"/>
              </a:rPr>
              <a:t>B</a:t>
            </a:r>
            <a:r>
              <a:rPr lang="en-US" altLang="en-US" sz="2200">
                <a:solidFill>
                  <a:srgbClr val="0033CC"/>
                </a:solidFill>
                <a:latin typeface="Arial" pitchFamily="34" charset="0"/>
                <a:sym typeface="Wingdings" pitchFamily="2" charset="2"/>
              </a:rPr>
              <a:t>-field of wire is perpendicular to the wire </a:t>
            </a:r>
            <a:endParaRPr lang="en-US" altLang="en-US" sz="2200">
              <a:solidFill>
                <a:srgbClr val="0033CC"/>
              </a:solidFill>
              <a:latin typeface="Arial" pitchFamily="34" charset="0"/>
            </a:endParaRPr>
          </a:p>
        </p:txBody>
      </p:sp>
      <p:sp>
        <p:nvSpPr>
          <p:cNvPr id="12" name="TextBox 11"/>
          <p:cNvSpPr txBox="1"/>
          <p:nvPr/>
        </p:nvSpPr>
        <p:spPr>
          <a:xfrm>
            <a:off x="457200" y="4446588"/>
            <a:ext cx="7585075" cy="4302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a:solidFill>
                  <a:srgbClr val="CC0000"/>
                </a:solidFill>
                <a:latin typeface="+mj-lt"/>
                <a:ea typeface="+mn-ea"/>
              </a:rPr>
              <a:t>What happens when wire is below vs. above compass?</a:t>
            </a:r>
          </a:p>
        </p:txBody>
      </p:sp>
      <p:sp>
        <p:nvSpPr>
          <p:cNvPr id="13" name="TextBox 12"/>
          <p:cNvSpPr txBox="1">
            <a:spLocks noChangeArrowheads="1"/>
          </p:cNvSpPr>
          <p:nvPr/>
        </p:nvSpPr>
        <p:spPr bwMode="auto">
          <a:xfrm>
            <a:off x="2895600" y="4953000"/>
            <a:ext cx="35829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200000"/>
              </a:lnSpc>
              <a:buFont typeface="Arial" pitchFamily="34" charset="0"/>
              <a:buChar char="•"/>
            </a:pPr>
            <a:r>
              <a:rPr lang="en-US" altLang="en-US" sz="2200" b="1">
                <a:solidFill>
                  <a:srgbClr val="0033CC"/>
                </a:solidFill>
                <a:latin typeface="Arial" pitchFamily="34" charset="0"/>
              </a:rPr>
              <a:t>B</a:t>
            </a:r>
            <a:r>
              <a:rPr lang="en-US" altLang="en-US" sz="2200">
                <a:solidFill>
                  <a:srgbClr val="0033CC"/>
                </a:solidFill>
                <a:latin typeface="Arial" pitchFamily="34" charset="0"/>
              </a:rPr>
              <a:t>-field switches direction!</a:t>
            </a:r>
            <a:endParaRPr lang="en-US" altLang="en-US" sz="2200" b="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8C8ED8C8-D92D-41D8-8FE6-33CFECEB8400}"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000" dirty="0"/>
              <a:t>Demos: 6B-03 Magnetic Field Around A Wire</a:t>
            </a:r>
          </a:p>
        </p:txBody>
      </p:sp>
      <p:sp>
        <p:nvSpPr>
          <p:cNvPr id="4" name="Slide Number Placeholder 3"/>
          <p:cNvSpPr>
            <a:spLocks noGrp="1"/>
          </p:cNvSpPr>
          <p:nvPr>
            <p:ph type="sldNum" sz="quarter" idx="12"/>
          </p:nvPr>
        </p:nvSpPr>
        <p:spPr/>
        <p:txBody>
          <a:bodyPr/>
          <a:lstStyle/>
          <a:p>
            <a:fld id="{81F9BC70-99E3-43DA-B0ED-A58BC12CEA1A}" type="slidenum">
              <a:rPr lang="en-US" altLang="en-US" smtClean="0"/>
              <a:pPr/>
              <a:t>29</a:t>
            </a:fld>
            <a:endParaRPr lang="en-US" altLang="en-US"/>
          </a:p>
        </p:txBody>
      </p:sp>
      <p:pic>
        <p:nvPicPr>
          <p:cNvPr id="3074" name="Picture 2" descr="https://www.physics.purdue.edu/demos/images/6B-03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0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2">
                    <a:lumMod val="60000"/>
                    <a:lumOff val="40000"/>
                  </a:schemeClr>
                </a:solidFill>
              </a:rPr>
              <a:t>Potential at a Single Point?</a:t>
            </a:r>
            <a:endParaRPr lang="en-US" dirty="0">
              <a:solidFill>
                <a:schemeClr val="tx2">
                  <a:lumMod val="60000"/>
                  <a:lumOff val="40000"/>
                </a:schemeClr>
              </a:solidFill>
            </a:endParaRP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14400"/>
            <a:ext cx="4174987" cy="836837"/>
          </a:xfrm>
          <a:prstGeom prst="rect">
            <a:avLst/>
          </a:prstGeom>
        </p:spPr>
      </p:pic>
      <p:cxnSp>
        <p:nvCxnSpPr>
          <p:cNvPr id="7"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8" name="TextBox 7"/>
          <p:cNvSpPr txBox="1"/>
          <p:nvPr/>
        </p:nvSpPr>
        <p:spPr>
          <a:xfrm>
            <a:off x="5943977" y="990600"/>
            <a:ext cx="2057023" cy="646331"/>
          </a:xfrm>
          <a:prstGeom prst="rect">
            <a:avLst/>
          </a:prstGeom>
          <a:noFill/>
        </p:spPr>
        <p:txBody>
          <a:bodyPr wrap="none" rtlCol="0">
            <a:spAutoFit/>
          </a:bodyPr>
          <a:lstStyle/>
          <a:p>
            <a:r>
              <a:rPr lang="en-US">
                <a:solidFill>
                  <a:srgbClr val="800000"/>
                </a:solidFill>
              </a:rPr>
              <a:t>Definition of </a:t>
            </a:r>
          </a:p>
          <a:p>
            <a:r>
              <a:rPr lang="en-US">
                <a:solidFill>
                  <a:srgbClr val="800000"/>
                </a:solidFill>
              </a:rPr>
              <a:t>Potential Difference</a:t>
            </a:r>
          </a:p>
        </p:txBody>
      </p:sp>
      <p:sp>
        <p:nvSpPr>
          <p:cNvPr id="11" name="TextBox 10"/>
          <p:cNvSpPr txBox="1"/>
          <p:nvPr/>
        </p:nvSpPr>
        <p:spPr bwMode="auto">
          <a:xfrm>
            <a:off x="628149" y="2553402"/>
            <a:ext cx="184666" cy="369332"/>
          </a:xfrm>
          <a:prstGeom prst="rect">
            <a:avLst/>
          </a:prstGeom>
          <a:noFill/>
        </p:spPr>
        <p:txBody>
          <a:bodyPr wrap="none" rtlCol="0">
            <a:spAutoFit/>
          </a:bodyPr>
          <a:lstStyle/>
          <a:p>
            <a:endParaRPr lang="en-US" sz="1800">
              <a:solidFill>
                <a:srgbClr val="000090"/>
              </a:solidFill>
              <a:latin typeface="+mj-lt"/>
              <a:ea typeface="ヒラギノ角ゴ Pro W3" charset="-128"/>
              <a:cs typeface="ヒラギノ角ゴ Pro W3" charset="-128"/>
            </a:endParaRPr>
          </a:p>
        </p:txBody>
      </p:sp>
      <p:sp>
        <p:nvSpPr>
          <p:cNvPr id="12" name="TextBox 11"/>
          <p:cNvSpPr txBox="1"/>
          <p:nvPr/>
        </p:nvSpPr>
        <p:spPr bwMode="auto">
          <a:xfrm>
            <a:off x="304800" y="2485129"/>
            <a:ext cx="9154369" cy="430887"/>
          </a:xfrm>
          <a:prstGeom prst="rect">
            <a:avLst/>
          </a:prstGeom>
          <a:noFill/>
        </p:spPr>
        <p:txBody>
          <a:bodyPr wrap="none" rtlCol="0">
            <a:spAutoFit/>
          </a:bodyPr>
          <a:lstStyle/>
          <a:p>
            <a:r>
              <a:rPr lang="en-US" sz="2200">
                <a:solidFill>
                  <a:srgbClr val="000090"/>
                </a:solidFill>
                <a:latin typeface="Arial"/>
                <a:ea typeface="ヒラギノ角ゴ Pro W3" charset="-128"/>
                <a:cs typeface="Arial"/>
              </a:rPr>
              <a:t>Potential at a single point is the potential </a:t>
            </a:r>
            <a:r>
              <a:rPr lang="en-US" sz="2200" i="1">
                <a:solidFill>
                  <a:srgbClr val="000090"/>
                </a:solidFill>
                <a:latin typeface="Arial"/>
                <a:ea typeface="ヒラギノ角ゴ Pro W3" charset="-128"/>
                <a:cs typeface="Arial"/>
              </a:rPr>
              <a:t>relative to infinite separation</a:t>
            </a:r>
          </a:p>
        </p:txBody>
      </p:sp>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505200"/>
            <a:ext cx="1917700" cy="266700"/>
          </a:xfrm>
          <a:prstGeom prst="rect">
            <a:avLst/>
          </a:prstGeom>
        </p:spPr>
      </p:pic>
      <p:sp>
        <p:nvSpPr>
          <p:cNvPr id="15" name="TextBox 14"/>
          <p:cNvSpPr txBox="1"/>
          <p:nvPr/>
        </p:nvSpPr>
        <p:spPr bwMode="auto">
          <a:xfrm>
            <a:off x="1371600" y="4114800"/>
            <a:ext cx="5915952" cy="461665"/>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What does this equation imply about       ? </a:t>
            </a:r>
          </a:p>
        </p:txBody>
      </p:sp>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780" y="4226235"/>
            <a:ext cx="393700" cy="266700"/>
          </a:xfrm>
          <a:prstGeom prst="rect">
            <a:avLst/>
          </a:prstGeom>
        </p:spPr>
      </p:pic>
      <p:grpSp>
        <p:nvGrpSpPr>
          <p:cNvPr id="19" name="Group 18"/>
          <p:cNvGrpSpPr/>
          <p:nvPr/>
        </p:nvGrpSpPr>
        <p:grpSpPr>
          <a:xfrm>
            <a:off x="1676400" y="5257800"/>
            <a:ext cx="5886451" cy="830997"/>
            <a:chOff x="1676400" y="5257800"/>
            <a:chExt cx="5886451" cy="830997"/>
          </a:xfrm>
        </p:grpSpPr>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410200"/>
              <a:ext cx="965200" cy="266700"/>
            </a:xfrm>
            <a:prstGeom prst="rect">
              <a:avLst/>
            </a:prstGeom>
          </p:spPr>
        </p:pic>
        <p:sp>
          <p:nvSpPr>
            <p:cNvPr id="18" name="TextBox 17"/>
            <p:cNvSpPr txBox="1"/>
            <p:nvPr/>
          </p:nvSpPr>
          <p:spPr bwMode="auto">
            <a:xfrm>
              <a:off x="2867635" y="5257800"/>
              <a:ext cx="4695216" cy="830997"/>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We </a:t>
              </a:r>
              <a:r>
                <a:rPr lang="en-US" sz="2400" b="1">
                  <a:solidFill>
                    <a:srgbClr val="000090"/>
                  </a:solidFill>
                  <a:latin typeface="Arial"/>
                  <a:ea typeface="ヒラギノ角ゴ Pro W3" charset="-128"/>
                  <a:cs typeface="Arial"/>
                </a:rPr>
                <a:t>define</a:t>
              </a:r>
              <a:r>
                <a:rPr lang="en-US" sz="2400">
                  <a:solidFill>
                    <a:srgbClr val="000090"/>
                  </a:solidFill>
                  <a:latin typeface="Arial"/>
                  <a:ea typeface="ヒラギノ角ゴ Pro W3" charset="-128"/>
                  <a:cs typeface="Arial"/>
                </a:rPr>
                <a:t> the potential at infinity</a:t>
              </a:r>
            </a:p>
            <a:p>
              <a:r>
                <a:rPr lang="en-US" sz="2400">
                  <a:solidFill>
                    <a:srgbClr val="000090"/>
                  </a:solidFill>
                  <a:latin typeface="Arial"/>
                  <a:ea typeface="ヒラギノ角ゴ Pro W3" charset="-128"/>
                  <a:cs typeface="Arial"/>
                </a:rPr>
                <a:t>to be </a:t>
              </a:r>
              <a:r>
                <a:rPr lang="en-US" sz="2400" i="1">
                  <a:solidFill>
                    <a:srgbClr val="000090"/>
                  </a:solidFill>
                  <a:latin typeface="Arial"/>
                  <a:ea typeface="ヒラギノ角ゴ Pro W3" charset="-128"/>
                  <a:cs typeface="Arial"/>
                </a:rPr>
                <a:t>zero</a:t>
              </a:r>
              <a:r>
                <a:rPr lang="en-US" sz="2400">
                  <a:solidFill>
                    <a:srgbClr val="000090"/>
                  </a:solidFill>
                  <a:latin typeface="Arial"/>
                  <a:ea typeface="ヒラギノ角ゴ Pro W3" charset="-128"/>
                  <a:cs typeface="Arial"/>
                </a:rPr>
                <a:t>, by convention.  </a:t>
              </a:r>
            </a:p>
          </p:txBody>
        </p:sp>
      </p:grpSp>
      <p:sp>
        <p:nvSpPr>
          <p:cNvPr id="5" name="Slide Number Placeholder 4"/>
          <p:cNvSpPr>
            <a:spLocks noGrp="1"/>
          </p:cNvSpPr>
          <p:nvPr>
            <p:ph type="sldNum" sz="quarter" idx="12"/>
          </p:nvPr>
        </p:nvSpPr>
        <p:spPr/>
        <p:txBody>
          <a:bodyPr/>
          <a:lstStyle/>
          <a:p>
            <a:fld id="{E9F7E57A-03DC-4725-98CF-3F58F59FDE36}" type="slidenum">
              <a:rPr lang="en-US" altLang="en-US" smtClean="0"/>
              <a:pPr/>
              <a:t>3</a:t>
            </a:fld>
            <a:endParaRPr lang="en-US" altLang="en-US"/>
          </a:p>
        </p:txBody>
      </p:sp>
    </p:spTree>
    <p:extLst>
      <p:ext uri="{BB962C8B-B14F-4D97-AF65-F5344CB8AC3E}">
        <p14:creationId xmlns:p14="http://schemas.microsoft.com/office/powerpoint/2010/main" val="30118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8"/>
          <p:cNvSpPr>
            <a:spLocks noGrp="1" noChangeArrowheads="1"/>
          </p:cNvSpPr>
          <p:nvPr>
            <p:ph type="title"/>
          </p:nvPr>
        </p:nvSpPr>
        <p:spPr>
          <a:xfrm>
            <a:off x="0" y="0"/>
            <a:ext cx="9144000" cy="914400"/>
          </a:xfrm>
        </p:spPr>
        <p:txBody>
          <a:bodyPr/>
          <a:lstStyle/>
          <a:p>
            <a:pPr eaLnBrk="1" hangingPunct="1"/>
            <a:r>
              <a:rPr lang="en-US" altLang="en-US" smtClean="0"/>
              <a:t>Current and Magnetic Field</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533400" y="1066800"/>
            <a:ext cx="473075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0033CC"/>
                </a:solidFill>
                <a:latin typeface="+mj-lt"/>
                <a:ea typeface="+mn-ea"/>
              </a:rPr>
              <a:t>Why does the wire act like a magnet?  </a:t>
            </a:r>
          </a:p>
        </p:txBody>
      </p:sp>
      <p:pic>
        <p:nvPicPr>
          <p:cNvPr id="37892" name="Picture 32"/>
          <p:cNvPicPr>
            <a:picLocks noChangeAspect="1"/>
          </p:cNvPicPr>
          <p:nvPr/>
        </p:nvPicPr>
        <p:blipFill>
          <a:blip r:embed="rId3">
            <a:extLst>
              <a:ext uri="{28A0092B-C50C-407E-A947-70E740481C1C}">
                <a14:useLocalDpi xmlns:a14="http://schemas.microsoft.com/office/drawing/2010/main" val="0"/>
              </a:ext>
            </a:extLst>
          </a:blip>
          <a:srcRect b="18593"/>
          <a:stretch>
            <a:fillRect/>
          </a:stretch>
        </p:blipFill>
        <p:spPr bwMode="auto">
          <a:xfrm>
            <a:off x="1295400" y="1524000"/>
            <a:ext cx="21336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114800" y="1752600"/>
            <a:ext cx="990600" cy="954088"/>
          </a:xfrm>
          <a:prstGeom prst="rect">
            <a:avLst/>
          </a:prstGeom>
          <a:noFill/>
          <a:ln w="28575" cap="flat" cmpd="sng" algn="ctr">
            <a:noFill/>
            <a:prstDash val="solid"/>
            <a:round/>
            <a:headEnd type="none" w="med" len="med"/>
            <a:tailEnd type="none" w="med" len="med"/>
          </a:ln>
        </p:spPr>
        <p:txBody>
          <a:bodyPr>
            <a:spAutoFit/>
          </a:bodyPr>
          <a:lstStyle/>
          <a:p>
            <a:pPr indent="228600" algn="ctr">
              <a:defRPr/>
            </a:pPr>
            <a:r>
              <a:rPr lang="en-US" sz="2800" b="1">
                <a:solidFill>
                  <a:srgbClr val="0033CC"/>
                </a:solidFill>
                <a:latin typeface="+mj-lt"/>
                <a:ea typeface="+mn-ea"/>
              </a:rPr>
              <a:t>?</a:t>
            </a:r>
          </a:p>
          <a:p>
            <a:pPr indent="228600" algn="ctr">
              <a:defRPr/>
            </a:pPr>
            <a:r>
              <a:rPr lang="en-US" sz="2800" b="1">
                <a:solidFill>
                  <a:srgbClr val="0033CC"/>
                </a:solidFill>
                <a:latin typeface="+mj-lt"/>
                <a:ea typeface="+mn-ea"/>
              </a:rPr>
              <a:t>=</a:t>
            </a:r>
          </a:p>
        </p:txBody>
      </p:sp>
      <p:pic>
        <p:nvPicPr>
          <p:cNvPr id="3789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6988"/>
            <a:ext cx="2133600" cy="1598612"/>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0"/>
          <p:cNvGrpSpPr>
            <a:grpSpLocks/>
          </p:cNvGrpSpPr>
          <p:nvPr/>
        </p:nvGrpSpPr>
        <p:grpSpPr bwMode="auto">
          <a:xfrm>
            <a:off x="-228600" y="2971800"/>
            <a:ext cx="9525000" cy="3733800"/>
            <a:chOff x="-228600" y="2971800"/>
            <a:chExt cx="9525000" cy="3733800"/>
          </a:xfrm>
        </p:grpSpPr>
        <p:grpSp>
          <p:nvGrpSpPr>
            <p:cNvPr id="37896" name="Group 15"/>
            <p:cNvGrpSpPr>
              <a:grpSpLocks/>
            </p:cNvGrpSpPr>
            <p:nvPr/>
          </p:nvGrpSpPr>
          <p:grpSpPr bwMode="auto">
            <a:xfrm>
              <a:off x="1219200" y="2971800"/>
              <a:ext cx="6705600" cy="3187521"/>
              <a:chOff x="457200" y="3670478"/>
              <a:chExt cx="6705600" cy="3187521"/>
            </a:xfrm>
          </p:grpSpPr>
          <p:pic>
            <p:nvPicPr>
              <p:cNvPr id="3790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70478"/>
                <a:ext cx="6705600" cy="318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429000" y="6172378"/>
                <a:ext cx="3186113" cy="2762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200">
                    <a:solidFill>
                      <a:srgbClr val="000000"/>
                    </a:solidFill>
                    <a:latin typeface="+mn-lt"/>
                    <a:ea typeface="+mn-ea"/>
                  </a:rPr>
                  <a:t>http://physick.wikispaces.com/Electric+Current</a:t>
                </a:r>
              </a:p>
            </p:txBody>
          </p:sp>
        </p:grpSp>
        <p:sp>
          <p:nvSpPr>
            <p:cNvPr id="37897" name="TextBox 16"/>
            <p:cNvSpPr txBox="1">
              <a:spLocks noChangeArrowheads="1"/>
            </p:cNvSpPr>
            <p:nvPr/>
          </p:nvSpPr>
          <p:spPr bwMode="auto">
            <a:xfrm>
              <a:off x="-228600" y="60960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200" b="1" i="1">
                  <a:solidFill>
                    <a:srgbClr val="0033CC"/>
                  </a:solidFill>
                  <a:latin typeface="Arial" pitchFamily="34" charset="0"/>
                </a:rPr>
                <a:t>Key Idea:  Moving charges create a Magnetic Field</a:t>
              </a:r>
            </a:p>
            <a:p>
              <a:pPr algn="ctr" eaLnBrk="1" hangingPunct="1"/>
              <a:endParaRPr lang="en-US" altLang="en-US" sz="2200" b="1" i="1">
                <a:solidFill>
                  <a:srgbClr val="0033CC"/>
                </a:solidFill>
                <a:latin typeface="Arial" pitchFamily="34" charset="0"/>
              </a:endParaRPr>
            </a:p>
          </p:txBody>
        </p:sp>
        <p:sp>
          <p:nvSpPr>
            <p:cNvPr id="18" name="TextBox 17"/>
            <p:cNvSpPr txBox="1"/>
            <p:nvPr/>
          </p:nvSpPr>
          <p:spPr>
            <a:xfrm>
              <a:off x="-228600" y="3276600"/>
              <a:ext cx="2971800" cy="523875"/>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latin typeface="+mn-lt"/>
                  <a:ea typeface="+mn-ea"/>
                </a:rPr>
                <a:t>Magnetic Field  </a:t>
              </a:r>
              <a:r>
                <a:rPr lang="en-US" sz="2800" b="1">
                  <a:latin typeface="+mn-lt"/>
                  <a:ea typeface="+mn-ea"/>
                </a:rPr>
                <a:t> B</a:t>
              </a:r>
            </a:p>
          </p:txBody>
        </p:sp>
        <p:sp>
          <p:nvSpPr>
            <p:cNvPr id="20" name="TextBox 19"/>
            <p:cNvSpPr txBox="1"/>
            <p:nvPr/>
          </p:nvSpPr>
          <p:spPr>
            <a:xfrm>
              <a:off x="6858000" y="3810000"/>
              <a:ext cx="1828800" cy="533400"/>
            </a:xfrm>
            <a:prstGeom prst="rect">
              <a:avLst/>
            </a:prstGeom>
            <a:solidFill>
              <a:schemeClr val="bg1">
                <a:alpha val="60000"/>
              </a:schemeClr>
            </a:solidFill>
            <a:ln w="28575" cap="flat" cmpd="sng" algn="ctr">
              <a:noFill/>
              <a:prstDash val="solid"/>
              <a:round/>
              <a:headEnd type="none" w="med" len="med"/>
              <a:tailEnd type="none" w="med" len="med"/>
            </a:ln>
          </p:spPr>
          <p:txBody>
            <a:bodyPr wrap="none"/>
            <a:lstStyle/>
            <a:p>
              <a:pPr indent="228600" algn="ctr">
                <a:defRPr/>
              </a:pPr>
              <a:r>
                <a:rPr lang="en-US" sz="2800">
                  <a:solidFill>
                    <a:srgbClr val="CC0000"/>
                  </a:solidFill>
                  <a:latin typeface="+mn-lt"/>
                  <a:ea typeface="+mn-ea"/>
                </a:rPr>
                <a:t>Current   </a:t>
              </a:r>
              <a:r>
                <a:rPr lang="en-US" sz="2800" b="1">
                  <a:solidFill>
                    <a:srgbClr val="CC0000"/>
                  </a:solidFill>
                  <a:latin typeface="+mn-lt"/>
                  <a:ea typeface="+mn-ea"/>
                </a:rPr>
                <a:t>I</a:t>
              </a:r>
            </a:p>
          </p:txBody>
        </p:sp>
      </p:grpSp>
      <p:sp>
        <p:nvSpPr>
          <p:cNvPr id="3" name="Slide Number Placeholder 2"/>
          <p:cNvSpPr>
            <a:spLocks noGrp="1"/>
          </p:cNvSpPr>
          <p:nvPr>
            <p:ph type="sldNum" sz="quarter" idx="12"/>
          </p:nvPr>
        </p:nvSpPr>
        <p:spPr/>
        <p:txBody>
          <a:bodyPr/>
          <a:lstStyle/>
          <a:p>
            <a:fld id="{8C8ED8C8-D92D-41D8-8FE6-33CFECEB8400}" type="slidenum">
              <a:rPr lang="en-US" altLang="en-US" smtClean="0"/>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762000" y="152400"/>
            <a:ext cx="7772400" cy="457200"/>
          </a:xfrm>
        </p:spPr>
        <p:txBody>
          <a:bodyPr/>
          <a:lstStyle/>
          <a:p>
            <a:r>
              <a:rPr lang="en-US" altLang="ja-JP" smtClean="0">
                <a:ea typeface="ＭＳ Ｐゴシック" pitchFamily="34" charset="-128"/>
              </a:rPr>
              <a:t>Magnetic Monopoles</a:t>
            </a:r>
          </a:p>
        </p:txBody>
      </p:sp>
      <p:sp>
        <p:nvSpPr>
          <p:cNvPr id="332803" name="Rectangle 1027"/>
          <p:cNvSpPr>
            <a:spLocks noGrp="1" noChangeArrowheads="1"/>
          </p:cNvSpPr>
          <p:nvPr>
            <p:ph type="body" sz="half" idx="1"/>
          </p:nvPr>
        </p:nvSpPr>
        <p:spPr bwMode="auto">
          <a:xfrm>
            <a:off x="533400" y="1981200"/>
            <a:ext cx="838200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25400" rIns="63500" bIns="25400" numCol="1" anchor="t" anchorCtr="0" compatLnSpc="1">
            <a:prstTxWarp prst="textNoShape">
              <a:avLst/>
            </a:prstTxWarp>
            <a:spAutoFit/>
          </a:bodyPr>
          <a:lstStyle/>
          <a:p>
            <a:pPr>
              <a:spcBef>
                <a:spcPct val="44000"/>
              </a:spcBef>
            </a:pPr>
            <a:r>
              <a:rPr lang="en-US" altLang="ja-JP" sz="1800" b="1" smtClean="0">
                <a:ea typeface="ＭＳ Ｐゴシック" pitchFamily="34" charset="-128"/>
              </a:rPr>
              <a:t>How can you isolate this magnetic charge? </a:t>
            </a:r>
            <a:r>
              <a:rPr lang="en-US" altLang="ja-JP" sz="2000" smtClean="0">
                <a:ea typeface="ＭＳ Ｐゴシック" pitchFamily="34" charset="-128"/>
              </a:rPr>
              <a:t>Try cutting a bar magnet in half.</a:t>
            </a:r>
          </a:p>
        </p:txBody>
      </p:sp>
      <p:sp>
        <p:nvSpPr>
          <p:cNvPr id="332804" name="Rectangle 1028"/>
          <p:cNvSpPr>
            <a:spLocks noChangeArrowheads="1"/>
          </p:cNvSpPr>
          <p:nvPr/>
        </p:nvSpPr>
        <p:spPr bwMode="auto">
          <a:xfrm>
            <a:off x="228600" y="6532563"/>
            <a:ext cx="868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p>
            <a:pPr marL="342900" indent="-342900">
              <a:lnSpc>
                <a:spcPct val="90000"/>
              </a:lnSpc>
              <a:spcBef>
                <a:spcPct val="45000"/>
              </a:spcBef>
              <a:buFontTx/>
              <a:buChar char="•"/>
            </a:pPr>
            <a:r>
              <a:rPr lang="en-US" altLang="ja-JP" sz="2000" i="0">
                <a:ea typeface="ＭＳ Ｐゴシック" pitchFamily="34" charset="-128"/>
              </a:rPr>
              <a:t>In fact </a:t>
            </a:r>
            <a:r>
              <a:rPr lang="en-US" altLang="ja-JP" sz="2000" b="1">
                <a:ea typeface="ＭＳ Ｐゴシック" pitchFamily="34" charset="-128"/>
              </a:rPr>
              <a:t>no</a:t>
            </a:r>
            <a:r>
              <a:rPr lang="en-US" altLang="ja-JP" sz="2000" i="0">
                <a:ea typeface="ＭＳ Ｐゴシック" pitchFamily="34" charset="-128"/>
              </a:rPr>
              <a:t> attempt has been successful in finding magnetic monopoles in nature.</a:t>
            </a:r>
            <a:r>
              <a:rPr lang="en-US" altLang="ja-JP" sz="2000" b="1" i="0">
                <a:ea typeface="ＭＳ Ｐゴシック" pitchFamily="34" charset="-128"/>
              </a:rPr>
              <a:t>  </a:t>
            </a:r>
          </a:p>
        </p:txBody>
      </p:sp>
      <p:sp>
        <p:nvSpPr>
          <p:cNvPr id="332805" name="Text Box 1029"/>
          <p:cNvSpPr txBox="1">
            <a:spLocks noChangeArrowheads="1"/>
          </p:cNvSpPr>
          <p:nvPr/>
        </p:nvSpPr>
        <p:spPr bwMode="auto">
          <a:xfrm>
            <a:off x="533400" y="7620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44000"/>
              </a:spcBef>
              <a:buClr>
                <a:schemeClr val="tx1"/>
              </a:buClr>
              <a:buFontTx/>
              <a:buChar char="•"/>
            </a:pPr>
            <a:r>
              <a:rPr lang="ja-JP" altLang="en-US" sz="2000" b="1" i="0">
                <a:latin typeface="Arial" pitchFamily="34" charset="0"/>
                <a:ea typeface="ＭＳ Ｐゴシック" pitchFamily="34" charset="-128"/>
              </a:rPr>
              <a:t> </a:t>
            </a:r>
            <a:r>
              <a:rPr lang="en-US" altLang="ja-JP" sz="2000" i="0">
                <a:ea typeface="ＭＳ Ｐゴシック" pitchFamily="34" charset="-128"/>
              </a:rPr>
              <a:t>Does there exist </a:t>
            </a:r>
            <a:r>
              <a:rPr lang="en-US" altLang="ja-JP" sz="2000">
                <a:ea typeface="ＭＳ Ｐゴシック" pitchFamily="34" charset="-128"/>
              </a:rPr>
              <a:t>magnetic charge</a:t>
            </a:r>
            <a:r>
              <a:rPr lang="en-US" altLang="ja-JP" sz="2000" i="0">
                <a:ea typeface="ＭＳ Ｐゴシック" pitchFamily="34" charset="-128"/>
              </a:rPr>
              <a:t>, just like electric charge?  An entity which carried such magnetic charge would be called a </a:t>
            </a:r>
            <a:r>
              <a:rPr lang="en-US" altLang="ja-JP" sz="2000" b="1">
                <a:ea typeface="ＭＳ Ｐゴシック" pitchFamily="34" charset="-128"/>
              </a:rPr>
              <a:t>magnetic monopole</a:t>
            </a:r>
            <a:r>
              <a:rPr lang="en-US" altLang="ja-JP" sz="2000" i="0">
                <a:ea typeface="ＭＳ Ｐゴシック" pitchFamily="34" charset="-128"/>
              </a:rPr>
              <a:t> (having + or - magnetic charge).</a:t>
            </a:r>
          </a:p>
        </p:txBody>
      </p:sp>
      <p:pic>
        <p:nvPicPr>
          <p:cNvPr id="332806" name="Picture 1030" descr="c19_04"/>
          <p:cNvPicPr>
            <a:picLocks noGrp="1" noChangeAspect="1" noChangeArrowheads="1"/>
          </p:cNvPicPr>
          <p:nvPr/>
        </p:nvPicPr>
        <p:blipFill>
          <a:blip r:embed="rId3">
            <a:extLst>
              <a:ext uri="{28A0092B-C50C-407E-A947-70E740481C1C}">
                <a14:useLocalDpi xmlns:a14="http://schemas.microsoft.com/office/drawing/2010/main" val="0"/>
              </a:ext>
            </a:extLst>
          </a:blip>
          <a:srcRect l="15277" t="4716" r="18056" b="57875"/>
          <a:stretch>
            <a:fillRect/>
          </a:stretch>
        </p:blipFill>
        <p:spPr bwMode="auto">
          <a:xfrm>
            <a:off x="533400" y="25908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7" name="Picture 1031" descr="c19_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1504"/>
          <a:stretch>
            <a:fillRect/>
          </a:stretch>
        </p:blipFill>
        <p:spPr bwMode="auto">
          <a:xfrm>
            <a:off x="2971800" y="4114800"/>
            <a:ext cx="5867400" cy="159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8" name="AutoShape 1032"/>
          <p:cNvSpPr>
            <a:spLocks noChangeArrowheads="1"/>
          </p:cNvSpPr>
          <p:nvPr/>
        </p:nvSpPr>
        <p:spPr bwMode="auto">
          <a:xfrm rot="5400000">
            <a:off x="2209800" y="4343400"/>
            <a:ext cx="457200" cy="304800"/>
          </a:xfrm>
          <a:custGeom>
            <a:avLst/>
            <a:gdLst>
              <a:gd name="T0" fmla="*/ 2147483647 w 21600"/>
              <a:gd name="T1" fmla="*/ 0 h 21600"/>
              <a:gd name="T2" fmla="*/ 1858147504 w 21600"/>
              <a:gd name="T3" fmla="*/ 285481108 h 21600"/>
              <a:gd name="T4" fmla="*/ 0 w 21600"/>
              <a:gd name="T5" fmla="*/ 713741322 h 21600"/>
              <a:gd name="T6" fmla="*/ 1858147504 w 21600"/>
              <a:gd name="T7" fmla="*/ 856442309 h 21600"/>
              <a:gd name="T8" fmla="*/ 2147483647 w 21600"/>
              <a:gd name="T9" fmla="*/ 594752864 h 21600"/>
              <a:gd name="T10" fmla="*/ 2147483647 w 21600"/>
              <a:gd name="T11" fmla="*/ 28548110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2809" name="Freeform 1033"/>
          <p:cNvSpPr>
            <a:spLocks/>
          </p:cNvSpPr>
          <p:nvPr/>
        </p:nvSpPr>
        <p:spPr bwMode="auto">
          <a:xfrm>
            <a:off x="5710238" y="3522663"/>
            <a:ext cx="279400" cy="2262187"/>
          </a:xfrm>
          <a:custGeom>
            <a:avLst/>
            <a:gdLst>
              <a:gd name="T0" fmla="*/ 2147483647 w 176"/>
              <a:gd name="T1" fmla="*/ 0 h 1425"/>
              <a:gd name="T2" fmla="*/ 2147483647 w 176"/>
              <a:gd name="T3" fmla="*/ 2147483647 h 1425"/>
              <a:gd name="T4" fmla="*/ 2147483647 w 176"/>
              <a:gd name="T5" fmla="*/ 2147483647 h 1425"/>
              <a:gd name="T6" fmla="*/ 2147483647 w 176"/>
              <a:gd name="T7" fmla="*/ 2147483647 h 1425"/>
              <a:gd name="T8" fmla="*/ 2147483647 w 176"/>
              <a:gd name="T9" fmla="*/ 2147483647 h 1425"/>
              <a:gd name="T10" fmla="*/ 2147483647 w 176"/>
              <a:gd name="T11" fmla="*/ 2147483647 h 1425"/>
              <a:gd name="T12" fmla="*/ 2147483647 w 176"/>
              <a:gd name="T13" fmla="*/ 2147483647 h 1425"/>
              <a:gd name="T14" fmla="*/ 2147483647 w 176"/>
              <a:gd name="T15" fmla="*/ 2147483647 h 1425"/>
              <a:gd name="T16" fmla="*/ 2147483647 w 176"/>
              <a:gd name="T17" fmla="*/ 2147483647 h 1425"/>
              <a:gd name="T18" fmla="*/ 2147483647 w 176"/>
              <a:gd name="T19" fmla="*/ 2147483647 h 1425"/>
              <a:gd name="T20" fmla="*/ 2147483647 w 176"/>
              <a:gd name="T21" fmla="*/ 2147483647 h 1425"/>
              <a:gd name="T22" fmla="*/ 2147483647 w 176"/>
              <a:gd name="T23" fmla="*/ 2147483647 h 1425"/>
              <a:gd name="T24" fmla="*/ 2147483647 w 176"/>
              <a:gd name="T25" fmla="*/ 2147483647 h 1425"/>
              <a:gd name="T26" fmla="*/ 2147483647 w 176"/>
              <a:gd name="T27" fmla="*/ 2147483647 h 1425"/>
              <a:gd name="T28" fmla="*/ 2147483647 w 176"/>
              <a:gd name="T29" fmla="*/ 2147483647 h 1425"/>
              <a:gd name="T30" fmla="*/ 2147483647 w 176"/>
              <a:gd name="T31" fmla="*/ 2147483647 h 1425"/>
              <a:gd name="T32" fmla="*/ 2147483647 w 176"/>
              <a:gd name="T33" fmla="*/ 2147483647 h 1425"/>
              <a:gd name="T34" fmla="*/ 2147483647 w 176"/>
              <a:gd name="T35" fmla="*/ 2147483647 h 1425"/>
              <a:gd name="T36" fmla="*/ 2147483647 w 176"/>
              <a:gd name="T37" fmla="*/ 2147483647 h 1425"/>
              <a:gd name="T38" fmla="*/ 2147483647 w 176"/>
              <a:gd name="T39" fmla="*/ 2147483647 h 1425"/>
              <a:gd name="T40" fmla="*/ 2147483647 w 176"/>
              <a:gd name="T41" fmla="*/ 2147483647 h 14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1425"/>
              <a:gd name="T65" fmla="*/ 176 w 176"/>
              <a:gd name="T66" fmla="*/ 1425 h 14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1425">
                <a:moveTo>
                  <a:pt x="144" y="0"/>
                </a:moveTo>
                <a:cubicBezTo>
                  <a:pt x="114" y="20"/>
                  <a:pt x="83" y="35"/>
                  <a:pt x="53" y="55"/>
                </a:cubicBezTo>
                <a:cubicBezTo>
                  <a:pt x="45" y="67"/>
                  <a:pt x="37" y="79"/>
                  <a:pt x="29" y="91"/>
                </a:cubicBezTo>
                <a:cubicBezTo>
                  <a:pt x="0" y="135"/>
                  <a:pt x="77" y="215"/>
                  <a:pt x="102" y="249"/>
                </a:cubicBezTo>
                <a:cubicBezTo>
                  <a:pt x="104" y="255"/>
                  <a:pt x="105" y="261"/>
                  <a:pt x="108" y="267"/>
                </a:cubicBezTo>
                <a:cubicBezTo>
                  <a:pt x="111" y="273"/>
                  <a:pt x="117" y="278"/>
                  <a:pt x="120" y="285"/>
                </a:cubicBezTo>
                <a:cubicBezTo>
                  <a:pt x="125" y="297"/>
                  <a:pt x="132" y="321"/>
                  <a:pt x="132" y="321"/>
                </a:cubicBezTo>
                <a:cubicBezTo>
                  <a:pt x="125" y="413"/>
                  <a:pt x="134" y="375"/>
                  <a:pt x="114" y="437"/>
                </a:cubicBezTo>
                <a:cubicBezTo>
                  <a:pt x="109" y="451"/>
                  <a:pt x="89" y="473"/>
                  <a:pt x="89" y="473"/>
                </a:cubicBezTo>
                <a:cubicBezTo>
                  <a:pt x="67" y="538"/>
                  <a:pt x="69" y="519"/>
                  <a:pt x="83" y="625"/>
                </a:cubicBezTo>
                <a:cubicBezTo>
                  <a:pt x="85" y="640"/>
                  <a:pt x="107" y="665"/>
                  <a:pt x="114" y="679"/>
                </a:cubicBezTo>
                <a:cubicBezTo>
                  <a:pt x="127" y="705"/>
                  <a:pt x="137" y="730"/>
                  <a:pt x="144" y="758"/>
                </a:cubicBezTo>
                <a:cubicBezTo>
                  <a:pt x="140" y="843"/>
                  <a:pt x="137" y="903"/>
                  <a:pt x="89" y="970"/>
                </a:cubicBezTo>
                <a:cubicBezTo>
                  <a:pt x="82" y="1011"/>
                  <a:pt x="65" y="1059"/>
                  <a:pt x="89" y="1098"/>
                </a:cubicBezTo>
                <a:cubicBezTo>
                  <a:pt x="98" y="1113"/>
                  <a:pt x="110" y="1126"/>
                  <a:pt x="120" y="1140"/>
                </a:cubicBezTo>
                <a:cubicBezTo>
                  <a:pt x="128" y="1152"/>
                  <a:pt x="144" y="1176"/>
                  <a:pt x="144" y="1176"/>
                </a:cubicBezTo>
                <a:cubicBezTo>
                  <a:pt x="164" y="1239"/>
                  <a:pt x="133" y="1149"/>
                  <a:pt x="162" y="1213"/>
                </a:cubicBezTo>
                <a:cubicBezTo>
                  <a:pt x="167" y="1225"/>
                  <a:pt x="174" y="1249"/>
                  <a:pt x="174" y="1249"/>
                </a:cubicBezTo>
                <a:cubicBezTo>
                  <a:pt x="167" y="1335"/>
                  <a:pt x="176" y="1299"/>
                  <a:pt x="156" y="1358"/>
                </a:cubicBezTo>
                <a:cubicBezTo>
                  <a:pt x="156" y="1359"/>
                  <a:pt x="115" y="1400"/>
                  <a:pt x="108" y="1407"/>
                </a:cubicBezTo>
                <a:cubicBezTo>
                  <a:pt x="99" y="1415"/>
                  <a:pt x="77" y="1425"/>
                  <a:pt x="77" y="142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090"/>
          <p:cNvGrpSpPr>
            <a:grpSpLocks/>
          </p:cNvGrpSpPr>
          <p:nvPr/>
        </p:nvGrpSpPr>
        <p:grpSpPr bwMode="auto">
          <a:xfrm>
            <a:off x="5715000" y="2362200"/>
            <a:ext cx="3124200" cy="1219200"/>
            <a:chOff x="288" y="3312"/>
            <a:chExt cx="1968" cy="768"/>
          </a:xfrm>
        </p:grpSpPr>
        <p:grpSp>
          <p:nvGrpSpPr>
            <p:cNvPr id="13353" name="Group 1034"/>
            <p:cNvGrpSpPr>
              <a:grpSpLocks/>
            </p:cNvGrpSpPr>
            <p:nvPr/>
          </p:nvGrpSpPr>
          <p:grpSpPr bwMode="auto">
            <a:xfrm>
              <a:off x="288" y="3312"/>
              <a:ext cx="576" cy="768"/>
              <a:chOff x="3024" y="3360"/>
              <a:chExt cx="576" cy="768"/>
            </a:xfrm>
          </p:grpSpPr>
          <p:sp>
            <p:nvSpPr>
              <p:cNvPr id="13375" name="Oval 1035"/>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6" name="Oval 1036"/>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7" name="Rectangle 1037"/>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8" name="Line 1038"/>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9" name="Line 1039"/>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0" name="Line 1040"/>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4" name="Group 1041"/>
            <p:cNvGrpSpPr>
              <a:grpSpLocks/>
            </p:cNvGrpSpPr>
            <p:nvPr/>
          </p:nvGrpSpPr>
          <p:grpSpPr bwMode="auto">
            <a:xfrm>
              <a:off x="1200" y="3312"/>
              <a:ext cx="576" cy="768"/>
              <a:chOff x="3024" y="3360"/>
              <a:chExt cx="576" cy="768"/>
            </a:xfrm>
          </p:grpSpPr>
          <p:sp>
            <p:nvSpPr>
              <p:cNvPr id="13369" name="Oval 1042"/>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0" name="Oval 1043"/>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1" name="Rectangle 1044"/>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2" name="Line 1045"/>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3" name="Line 1046"/>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1047"/>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5" name="Group 1048"/>
            <p:cNvGrpSpPr>
              <a:grpSpLocks/>
            </p:cNvGrpSpPr>
            <p:nvPr/>
          </p:nvGrpSpPr>
          <p:grpSpPr bwMode="auto">
            <a:xfrm>
              <a:off x="720" y="3312"/>
              <a:ext cx="576" cy="768"/>
              <a:chOff x="3024" y="3360"/>
              <a:chExt cx="576" cy="768"/>
            </a:xfrm>
          </p:grpSpPr>
          <p:sp>
            <p:nvSpPr>
              <p:cNvPr id="13363" name="Oval 1049"/>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64" name="Oval 1050"/>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65" name="Rectangle 1051"/>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6" name="Line 1052"/>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7" name="Line 1053"/>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1054"/>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6" name="Group 1055"/>
            <p:cNvGrpSpPr>
              <a:grpSpLocks/>
            </p:cNvGrpSpPr>
            <p:nvPr/>
          </p:nvGrpSpPr>
          <p:grpSpPr bwMode="auto">
            <a:xfrm>
              <a:off x="1680" y="3312"/>
              <a:ext cx="576" cy="768"/>
              <a:chOff x="3024" y="3360"/>
              <a:chExt cx="576" cy="768"/>
            </a:xfrm>
          </p:grpSpPr>
          <p:sp>
            <p:nvSpPr>
              <p:cNvPr id="13357" name="Oval 1056"/>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58" name="Oval 1057"/>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9" name="Rectangle 1058"/>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0" name="Line 1059"/>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1" name="Line 1060"/>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1061"/>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1091"/>
          <p:cNvGrpSpPr>
            <a:grpSpLocks/>
          </p:cNvGrpSpPr>
          <p:nvPr/>
        </p:nvGrpSpPr>
        <p:grpSpPr bwMode="auto">
          <a:xfrm>
            <a:off x="2895600" y="5334000"/>
            <a:ext cx="1600200" cy="1219200"/>
            <a:chOff x="2640" y="3312"/>
            <a:chExt cx="1008" cy="768"/>
          </a:xfrm>
        </p:grpSpPr>
        <p:grpSp>
          <p:nvGrpSpPr>
            <p:cNvPr id="13339" name="Group 1062"/>
            <p:cNvGrpSpPr>
              <a:grpSpLocks/>
            </p:cNvGrpSpPr>
            <p:nvPr/>
          </p:nvGrpSpPr>
          <p:grpSpPr bwMode="auto">
            <a:xfrm>
              <a:off x="2640" y="3312"/>
              <a:ext cx="576" cy="768"/>
              <a:chOff x="3024" y="3360"/>
              <a:chExt cx="576" cy="768"/>
            </a:xfrm>
          </p:grpSpPr>
          <p:sp>
            <p:nvSpPr>
              <p:cNvPr id="13347" name="Oval 1063"/>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8" name="Oval 1064"/>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9" name="Rectangle 1065"/>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50" name="Line 1066"/>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1" name="Line 1067"/>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1068"/>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0" name="Group 1069"/>
            <p:cNvGrpSpPr>
              <a:grpSpLocks/>
            </p:cNvGrpSpPr>
            <p:nvPr/>
          </p:nvGrpSpPr>
          <p:grpSpPr bwMode="auto">
            <a:xfrm>
              <a:off x="3072" y="3312"/>
              <a:ext cx="576" cy="768"/>
              <a:chOff x="3024" y="3360"/>
              <a:chExt cx="576" cy="768"/>
            </a:xfrm>
          </p:grpSpPr>
          <p:sp>
            <p:nvSpPr>
              <p:cNvPr id="13341" name="Oval 1070"/>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2" name="Oval 1071"/>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3" name="Rectangle 1072"/>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44" name="Line 1073"/>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5" name="Line 1074"/>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1075"/>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1092"/>
          <p:cNvGrpSpPr>
            <a:grpSpLocks/>
          </p:cNvGrpSpPr>
          <p:nvPr/>
        </p:nvGrpSpPr>
        <p:grpSpPr bwMode="auto">
          <a:xfrm>
            <a:off x="6400800" y="5257800"/>
            <a:ext cx="1600200" cy="1219200"/>
            <a:chOff x="4368" y="3312"/>
            <a:chExt cx="1008" cy="768"/>
          </a:xfrm>
        </p:grpSpPr>
        <p:grpSp>
          <p:nvGrpSpPr>
            <p:cNvPr id="13325" name="Group 1076"/>
            <p:cNvGrpSpPr>
              <a:grpSpLocks/>
            </p:cNvGrpSpPr>
            <p:nvPr/>
          </p:nvGrpSpPr>
          <p:grpSpPr bwMode="auto">
            <a:xfrm>
              <a:off x="4368" y="3312"/>
              <a:ext cx="576" cy="768"/>
              <a:chOff x="3024" y="3360"/>
              <a:chExt cx="576" cy="768"/>
            </a:xfrm>
          </p:grpSpPr>
          <p:sp>
            <p:nvSpPr>
              <p:cNvPr id="13333" name="Oval 1077"/>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34" name="Oval 1078"/>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Rectangle 1079"/>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6" name="Line 1080"/>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7" name="Line 1081"/>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1082"/>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26" name="Group 1083"/>
            <p:cNvGrpSpPr>
              <a:grpSpLocks/>
            </p:cNvGrpSpPr>
            <p:nvPr/>
          </p:nvGrpSpPr>
          <p:grpSpPr bwMode="auto">
            <a:xfrm>
              <a:off x="4800" y="3312"/>
              <a:ext cx="576" cy="768"/>
              <a:chOff x="3024" y="3360"/>
              <a:chExt cx="576" cy="768"/>
            </a:xfrm>
          </p:grpSpPr>
          <p:sp>
            <p:nvSpPr>
              <p:cNvPr id="13327" name="Oval 1084"/>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28" name="Oval 1085"/>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Rectangle 1086"/>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0" name="Line 1087"/>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Line 1088"/>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1089"/>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060387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dissolve">
                                      <p:cBhvr>
                                        <p:cTn id="7" dur="500"/>
                                        <p:tgtEl>
                                          <p:spTgt spid="332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2803">
                                            <p:txEl>
                                              <p:pRg st="0" end="0"/>
                                            </p:txEl>
                                          </p:spTgt>
                                        </p:tgtEl>
                                        <p:attrNameLst>
                                          <p:attrName>style.visibility</p:attrName>
                                        </p:attrNameLst>
                                      </p:cBhvr>
                                      <p:to>
                                        <p:strVal val="visible"/>
                                      </p:to>
                                    </p:set>
                                    <p:anim calcmode="lin" valueType="num">
                                      <p:cBhvr additive="base">
                                        <p:cTn id="12" dur="500" fill="hold"/>
                                        <p:tgtEl>
                                          <p:spTgt spid="3328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280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332806"/>
                                        </p:tgtEl>
                                        <p:attrNameLst>
                                          <p:attrName>style.visibility</p:attrName>
                                        </p:attrNameLst>
                                      </p:cBhvr>
                                      <p:to>
                                        <p:strVal val="visible"/>
                                      </p:to>
                                    </p:set>
                                    <p:anim calcmode="lin" valueType="num">
                                      <p:cBhvr additive="base">
                                        <p:cTn id="17" dur="500" fill="hold"/>
                                        <p:tgtEl>
                                          <p:spTgt spid="332806"/>
                                        </p:tgtEl>
                                        <p:attrNameLst>
                                          <p:attrName>ppt_x</p:attrName>
                                        </p:attrNameLst>
                                      </p:cBhvr>
                                      <p:tavLst>
                                        <p:tav tm="0">
                                          <p:val>
                                            <p:strVal val="#ppt_x"/>
                                          </p:val>
                                        </p:tav>
                                        <p:tav tm="100000">
                                          <p:val>
                                            <p:strVal val="#ppt_x"/>
                                          </p:val>
                                        </p:tav>
                                      </p:tavLst>
                                    </p:anim>
                                    <p:anim calcmode="lin" valueType="num">
                                      <p:cBhvr additive="base">
                                        <p:cTn id="18" dur="500" fill="hold"/>
                                        <p:tgtEl>
                                          <p:spTgt spid="3328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32808"/>
                                        </p:tgtEl>
                                        <p:attrNameLst>
                                          <p:attrName>style.visibility</p:attrName>
                                        </p:attrNameLst>
                                      </p:cBhvr>
                                      <p:to>
                                        <p:strVal val="visible"/>
                                      </p:to>
                                    </p:set>
                                    <p:animEffect transition="in" filter="blinds(horizontal)">
                                      <p:cBhvr>
                                        <p:cTn id="23" dur="500"/>
                                        <p:tgtEl>
                                          <p:spTgt spid="332808"/>
                                        </p:tgtEl>
                                      </p:cBhvr>
                                    </p:animEffect>
                                  </p:childTnLst>
                                </p:cTn>
                              </p:par>
                            </p:childTnLst>
                          </p:cTn>
                        </p:par>
                        <p:par>
                          <p:cTn id="24" fill="hold" nodeType="afterGroup">
                            <p:stCondLst>
                              <p:cond delay="500"/>
                            </p:stCondLst>
                            <p:childTnLst>
                              <p:par>
                                <p:cTn id="25" presetID="3" presetClass="entr" presetSubtype="10" fill="hold" nodeType="afterEffect">
                                  <p:stCondLst>
                                    <p:cond delay="0"/>
                                  </p:stCondLst>
                                  <p:childTnLst>
                                    <p:set>
                                      <p:cBhvr>
                                        <p:cTn id="26" dur="1" fill="hold">
                                          <p:stCondLst>
                                            <p:cond delay="0"/>
                                          </p:stCondLst>
                                        </p:cTn>
                                        <p:tgtEl>
                                          <p:spTgt spid="332807"/>
                                        </p:tgtEl>
                                        <p:attrNameLst>
                                          <p:attrName>style.visibility</p:attrName>
                                        </p:attrNameLst>
                                      </p:cBhvr>
                                      <p:to>
                                        <p:strVal val="visible"/>
                                      </p:to>
                                    </p:set>
                                    <p:animEffect transition="in" filter="blinds(horizontal)">
                                      <p:cBhvr>
                                        <p:cTn id="27" dur="500"/>
                                        <p:tgtEl>
                                          <p:spTgt spid="332807"/>
                                        </p:tgtEl>
                                      </p:cBhvr>
                                    </p:animEffect>
                                  </p:childTnLst>
                                </p:cTn>
                              </p:par>
                            </p:childTnLst>
                          </p:cTn>
                        </p:par>
                        <p:par>
                          <p:cTn id="28" fill="hold" nodeType="withGroup">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332809"/>
                                        </p:tgtEl>
                                        <p:attrNameLst>
                                          <p:attrName>style.visibility</p:attrName>
                                        </p:attrNameLst>
                                      </p:cBhvr>
                                      <p:to>
                                        <p:strVal val="visible"/>
                                      </p:to>
                                    </p:set>
                                    <p:anim calcmode="lin" valueType="num">
                                      <p:cBhvr additive="base">
                                        <p:cTn id="31" dur="500" fill="hold"/>
                                        <p:tgtEl>
                                          <p:spTgt spid="332809"/>
                                        </p:tgtEl>
                                        <p:attrNameLst>
                                          <p:attrName>ppt_x</p:attrName>
                                        </p:attrNameLst>
                                      </p:cBhvr>
                                      <p:tavLst>
                                        <p:tav tm="0">
                                          <p:val>
                                            <p:strVal val="0-#ppt_w/2"/>
                                          </p:val>
                                        </p:tav>
                                        <p:tav tm="100000">
                                          <p:val>
                                            <p:strVal val="#ppt_x"/>
                                          </p:val>
                                        </p:tav>
                                      </p:tavLst>
                                    </p:anim>
                                    <p:anim calcmode="lin" valueType="num">
                                      <p:cBhvr additive="base">
                                        <p:cTn id="32" dur="500" fill="hold"/>
                                        <p:tgtEl>
                                          <p:spTgt spid="332809"/>
                                        </p:tgtEl>
                                        <p:attrNameLst>
                                          <p:attrName>ppt_y</p:attrName>
                                        </p:attrNameLst>
                                      </p:cBhvr>
                                      <p:tavLst>
                                        <p:tav tm="0">
                                          <p:val>
                                            <p:strVal val="#ppt_y"/>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nodeType="withGroup">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332804"/>
                                        </p:tgtEl>
                                        <p:attrNameLst>
                                          <p:attrName>style.visibility</p:attrName>
                                        </p:attrNameLst>
                                      </p:cBhvr>
                                      <p:to>
                                        <p:strVal val="visible"/>
                                      </p:to>
                                    </p:set>
                                    <p:anim calcmode="lin" valueType="num">
                                      <p:cBhvr additive="base">
                                        <p:cTn id="42" dur="500" fill="hold"/>
                                        <p:tgtEl>
                                          <p:spTgt spid="332804"/>
                                        </p:tgtEl>
                                        <p:attrNameLst>
                                          <p:attrName>ppt_x</p:attrName>
                                        </p:attrNameLst>
                                      </p:cBhvr>
                                      <p:tavLst>
                                        <p:tav tm="0">
                                          <p:val>
                                            <p:strVal val="#ppt_x"/>
                                          </p:val>
                                        </p:tav>
                                        <p:tav tm="100000">
                                          <p:val>
                                            <p:strVal val="#ppt_x"/>
                                          </p:val>
                                        </p:tav>
                                      </p:tavLst>
                                    </p:anim>
                                    <p:anim calcmode="lin" valueType="num">
                                      <p:cBhvr additive="base">
                                        <p:cTn id="43" dur="500" fill="hold"/>
                                        <p:tgtEl>
                                          <p:spTgt spid="332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utoUpdateAnimBg="0"/>
      <p:bldP spid="332804" grpId="0" autoUpdateAnimBg="0"/>
      <p:bldP spid="332805" grpId="0" autoUpdateAnimBg="0"/>
      <p:bldP spid="332808" grpId="0" animBg="1"/>
      <p:bldP spid="33280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8"/>
          <p:cNvSpPr>
            <a:spLocks noGrp="1" noChangeArrowheads="1"/>
          </p:cNvSpPr>
          <p:nvPr>
            <p:ph type="title"/>
          </p:nvPr>
        </p:nvSpPr>
        <p:spPr>
          <a:xfrm>
            <a:off x="0" y="-76200"/>
            <a:ext cx="9144000" cy="914400"/>
          </a:xfrm>
        </p:spPr>
        <p:txBody>
          <a:bodyPr/>
          <a:lstStyle/>
          <a:p>
            <a:pPr eaLnBrk="1" hangingPunct="1"/>
            <a:r>
              <a:rPr lang="en-US" altLang="en-US" smtClean="0"/>
              <a:t>Biot-Savart Law</a:t>
            </a:r>
          </a:p>
        </p:txBody>
      </p:sp>
      <p:cxnSp>
        <p:nvCxnSpPr>
          <p:cNvPr id="22"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9939" name="TextBox 4"/>
          <p:cNvSpPr txBox="1">
            <a:spLocks noChangeArrowheads="1"/>
          </p:cNvSpPr>
          <p:nvPr/>
        </p:nvSpPr>
        <p:spPr bwMode="auto">
          <a:xfrm>
            <a:off x="0" y="7620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200" b="1" i="1">
                <a:solidFill>
                  <a:srgbClr val="0033CC"/>
                </a:solidFill>
                <a:latin typeface="Arial" pitchFamily="34" charset="0"/>
              </a:rPr>
              <a:t>Key Idea:  Moving charges create a Magnetic Field</a:t>
            </a:r>
          </a:p>
          <a:p>
            <a:pPr algn="ctr" eaLnBrk="1" hangingPunct="1"/>
            <a:endParaRPr lang="en-US" altLang="en-US" sz="2200" b="1" i="1">
              <a:solidFill>
                <a:srgbClr val="0033CC"/>
              </a:solidFill>
              <a:latin typeface="Arial" pitchFamily="34" charset="0"/>
            </a:endParaRPr>
          </a:p>
        </p:txBody>
      </p:sp>
      <p:sp>
        <p:nvSpPr>
          <p:cNvPr id="9" name="Rectangle 8"/>
          <p:cNvSpPr>
            <a:spLocks noChangeArrowheads="1"/>
          </p:cNvSpPr>
          <p:nvPr/>
        </p:nvSpPr>
        <p:spPr bwMode="auto">
          <a:xfrm>
            <a:off x="1219200" y="1752600"/>
            <a:ext cx="3581400" cy="1524000"/>
          </a:xfrm>
          <a:prstGeom prst="rect">
            <a:avLst/>
          </a:prstGeom>
          <a:noFill/>
          <a:ln w="28575">
            <a:solidFill>
              <a:srgbClr val="0033CC"/>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1" name="TextBox 10"/>
          <p:cNvSpPr txBox="1"/>
          <p:nvPr/>
        </p:nvSpPr>
        <p:spPr>
          <a:xfrm>
            <a:off x="4724400" y="1752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b="1">
                <a:solidFill>
                  <a:srgbClr val="CC0000"/>
                </a:solidFill>
                <a:latin typeface="+mj-lt"/>
                <a:ea typeface="+mn-ea"/>
              </a:rPr>
              <a:t>BIOT-SAVART LAW</a:t>
            </a:r>
          </a:p>
          <a:p>
            <a:pPr indent="228600" algn="just">
              <a:defRPr/>
            </a:pPr>
            <a:r>
              <a:rPr lang="en-US" b="1">
                <a:solidFill>
                  <a:srgbClr val="CC0000"/>
                </a:solidFill>
                <a:latin typeface="+mj-lt"/>
                <a:ea typeface="+mn-ea"/>
              </a:rPr>
              <a:t>point charge</a:t>
            </a:r>
          </a:p>
        </p:txBody>
      </p:sp>
      <p:sp>
        <p:nvSpPr>
          <p:cNvPr id="12" name="5-Point Star 11"/>
          <p:cNvSpPr>
            <a:spLocks/>
          </p:cNvSpPr>
          <p:nvPr/>
        </p:nvSpPr>
        <p:spPr bwMode="auto">
          <a:xfrm>
            <a:off x="7086600" y="2209800"/>
            <a:ext cx="1143000" cy="990600"/>
          </a:xfrm>
          <a:custGeom>
            <a:avLst/>
            <a:gdLst>
              <a:gd name="T0" fmla="*/ 1 w 1143000"/>
              <a:gd name="T1" fmla="*/ 378375 h 990600"/>
              <a:gd name="T2" fmla="*/ 436590 w 1143000"/>
              <a:gd name="T3" fmla="*/ 378377 h 990600"/>
              <a:gd name="T4" fmla="*/ 571500 w 1143000"/>
              <a:gd name="T5" fmla="*/ 0 h 990600"/>
              <a:gd name="T6" fmla="*/ 706410 w 1143000"/>
              <a:gd name="T7" fmla="*/ 378377 h 990600"/>
              <a:gd name="T8" fmla="*/ 1142999 w 1143000"/>
              <a:gd name="T9" fmla="*/ 378375 h 990600"/>
              <a:gd name="T10" fmla="*/ 789790 w 1143000"/>
              <a:gd name="T11" fmla="*/ 612222 h 990600"/>
              <a:gd name="T12" fmla="*/ 924706 w 1143000"/>
              <a:gd name="T13" fmla="*/ 990597 h 990600"/>
              <a:gd name="T14" fmla="*/ 571500 w 1143000"/>
              <a:gd name="T15" fmla="*/ 756746 h 990600"/>
              <a:gd name="T16" fmla="*/ 218294 w 1143000"/>
              <a:gd name="T17" fmla="*/ 990597 h 990600"/>
              <a:gd name="T18" fmla="*/ 353210 w 1143000"/>
              <a:gd name="T19" fmla="*/ 612222 h 990600"/>
              <a:gd name="T20" fmla="*/ 1 w 1143000"/>
              <a:gd name="T21" fmla="*/ 378375 h 990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3000" h="990600">
                <a:moveTo>
                  <a:pt x="1" y="378375"/>
                </a:moveTo>
                <a:lnTo>
                  <a:pt x="436590" y="378377"/>
                </a:lnTo>
                <a:lnTo>
                  <a:pt x="571500" y="0"/>
                </a:lnTo>
                <a:lnTo>
                  <a:pt x="706410" y="378377"/>
                </a:lnTo>
                <a:lnTo>
                  <a:pt x="1142999" y="378375"/>
                </a:lnTo>
                <a:lnTo>
                  <a:pt x="789790" y="612222"/>
                </a:lnTo>
                <a:lnTo>
                  <a:pt x="924706" y="990597"/>
                </a:lnTo>
                <a:lnTo>
                  <a:pt x="571500" y="756746"/>
                </a:lnTo>
                <a:lnTo>
                  <a:pt x="218294" y="990597"/>
                </a:lnTo>
                <a:lnTo>
                  <a:pt x="353210" y="612222"/>
                </a:lnTo>
                <a:lnTo>
                  <a:pt x="1" y="378375"/>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pic>
        <p:nvPicPr>
          <p:cNvPr id="3994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505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0600"/>
            <a:ext cx="266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4800"/>
            <a:ext cx="19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613400"/>
            <a:ext cx="27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812800" y="3995738"/>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charge</a:t>
            </a:r>
          </a:p>
        </p:txBody>
      </p:sp>
      <p:sp>
        <p:nvSpPr>
          <p:cNvPr id="21" name="TextBox 20"/>
          <p:cNvSpPr txBox="1"/>
          <p:nvPr/>
        </p:nvSpPr>
        <p:spPr>
          <a:xfrm>
            <a:off x="838200" y="4724400"/>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velocity of charge</a:t>
            </a:r>
          </a:p>
        </p:txBody>
      </p:sp>
      <p:sp>
        <p:nvSpPr>
          <p:cNvPr id="23" name="TextBox 22"/>
          <p:cNvSpPr txBox="1"/>
          <p:nvPr/>
        </p:nvSpPr>
        <p:spPr>
          <a:xfrm>
            <a:off x="838200" y="5562600"/>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observation point </a:t>
            </a:r>
          </a:p>
          <a:p>
            <a:pPr indent="228600" algn="just">
              <a:defRPr/>
            </a:pPr>
            <a:r>
              <a:rPr lang="en-US">
                <a:solidFill>
                  <a:srgbClr val="0033CC"/>
                </a:solidFill>
                <a:latin typeface="+mj-lt"/>
                <a:ea typeface="+mn-ea"/>
              </a:rPr>
              <a:t>   (charge at origin)</a:t>
            </a:r>
          </a:p>
        </p:txBody>
      </p:sp>
      <p:pic>
        <p:nvPicPr>
          <p:cNvPr id="39950" name="Picture 12"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9388" y="1981200"/>
            <a:ext cx="31226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C8ED8C8-D92D-41D8-8FE6-33CFECEB8400}" type="slidenum">
              <a:rPr lang="en-US" altLang="en-US" smtClean="0"/>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8"/>
          <p:cNvSpPr>
            <a:spLocks noGrp="1" noChangeArrowheads="1"/>
          </p:cNvSpPr>
          <p:nvPr>
            <p:ph type="title"/>
          </p:nvPr>
        </p:nvSpPr>
        <p:spPr>
          <a:xfrm>
            <a:off x="0" y="-76200"/>
            <a:ext cx="9144000" cy="914400"/>
          </a:xfrm>
        </p:spPr>
        <p:txBody>
          <a:bodyPr/>
          <a:lstStyle/>
          <a:p>
            <a:pPr eaLnBrk="1" hangingPunct="1"/>
            <a:r>
              <a:rPr lang="en-US" altLang="en-US" smtClean="0"/>
              <a:t>Right-Hand Rule</a:t>
            </a:r>
          </a:p>
        </p:txBody>
      </p:sp>
      <p:cxnSp>
        <p:nvCxnSpPr>
          <p:cNvPr id="22"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5334000" y="990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pic>
        <p:nvPicPr>
          <p:cNvPr id="4198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0650"/>
            <a:ext cx="23923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2209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4711700"/>
            <a:ext cx="3092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4591050"/>
            <a:ext cx="312578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751263" y="23542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25" name="TextBox 24"/>
          <p:cNvSpPr txBox="1"/>
          <p:nvPr/>
        </p:nvSpPr>
        <p:spPr>
          <a:xfrm>
            <a:off x="3581400" y="22860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lnSpc>
                <a:spcPct val="150000"/>
              </a:lnSpc>
              <a:defRPr/>
            </a:pPr>
            <a:r>
              <a:rPr lang="en-US">
                <a:solidFill>
                  <a:srgbClr val="CC0000"/>
                </a:solidFill>
                <a:latin typeface="+mj-lt"/>
                <a:ea typeface="+mn-ea"/>
              </a:rPr>
              <a:t>Result of Cross Product</a:t>
            </a:r>
          </a:p>
          <a:p>
            <a:pPr indent="228600" algn="just">
              <a:lnSpc>
                <a:spcPct val="150000"/>
              </a:lnSpc>
              <a:defRPr/>
            </a:pPr>
            <a:r>
              <a:rPr lang="en-US">
                <a:solidFill>
                  <a:srgbClr val="CC0000"/>
                </a:solidFill>
                <a:latin typeface="+mj-lt"/>
                <a:ea typeface="+mn-ea"/>
              </a:rPr>
              <a:t>is Perpendicular to both       and     </a:t>
            </a:r>
          </a:p>
        </p:txBody>
      </p:sp>
      <p:sp>
        <p:nvSpPr>
          <p:cNvPr id="26" name="TextBox 25"/>
          <p:cNvSpPr txBox="1"/>
          <p:nvPr/>
        </p:nvSpPr>
        <p:spPr>
          <a:xfrm>
            <a:off x="990600" y="4191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Right-Hand Rule:</a:t>
            </a:r>
          </a:p>
        </p:txBody>
      </p:sp>
      <p:sp>
        <p:nvSpPr>
          <p:cNvPr id="27" name="TextBox 26"/>
          <p:cNvSpPr txBox="1"/>
          <p:nvPr/>
        </p:nvSpPr>
        <p:spPr>
          <a:xfrm>
            <a:off x="914400" y="47879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1)</a:t>
            </a:r>
          </a:p>
        </p:txBody>
      </p:sp>
      <p:sp>
        <p:nvSpPr>
          <p:cNvPr id="28" name="TextBox 27"/>
          <p:cNvSpPr txBox="1"/>
          <p:nvPr/>
        </p:nvSpPr>
        <p:spPr>
          <a:xfrm>
            <a:off x="5029200" y="47117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2)</a:t>
            </a:r>
          </a:p>
        </p:txBody>
      </p: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41998" name="Picture 2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42200" y="2540000"/>
            <a:ext cx="8207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30"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89800" y="3033713"/>
            <a:ext cx="228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31"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99463" y="3046413"/>
            <a:ext cx="23971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2"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762000"/>
            <a:ext cx="2895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C8ED8C8-D92D-41D8-8FE6-33CFECEB8400}" type="slidenum">
              <a:rPr lang="en-US" altLang="en-US" smtClean="0"/>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2"/>
          <p:cNvPicPr>
            <a:picLocks noChangeAspect="1"/>
          </p:cNvPicPr>
          <p:nvPr/>
        </p:nvPicPr>
        <p:blipFill>
          <a:blip r:embed="rId3">
            <a:extLst>
              <a:ext uri="{28A0092B-C50C-407E-A947-70E740481C1C}">
                <a14:useLocalDpi xmlns:a14="http://schemas.microsoft.com/office/drawing/2010/main" val="0"/>
              </a:ext>
            </a:extLst>
          </a:blip>
          <a:srcRect l="59030" t="1173" r="2182" b="71222"/>
          <a:stretch>
            <a:fillRect/>
          </a:stretch>
        </p:blipFill>
        <p:spPr bwMode="auto">
          <a:xfrm>
            <a:off x="7629525" y="0"/>
            <a:ext cx="1514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8"/>
          <p:cNvSpPr>
            <a:spLocks noGrp="1" noChangeArrowheads="1"/>
          </p:cNvSpPr>
          <p:nvPr>
            <p:ph type="title"/>
          </p:nvPr>
        </p:nvSpPr>
        <p:spPr>
          <a:xfrm>
            <a:off x="-533400" y="76200"/>
            <a:ext cx="9144000" cy="914400"/>
          </a:xfrm>
        </p:spPr>
        <p:txBody>
          <a:bodyPr/>
          <a:lstStyle/>
          <a:p>
            <a:pPr eaLnBrk="1" hangingPunct="1"/>
            <a:r>
              <a:rPr lang="en-US" altLang="en-US" smtClean="0"/>
              <a:t>Alternatives to the Right-Hand Rule</a:t>
            </a:r>
          </a:p>
        </p:txBody>
      </p:sp>
      <p:cxnSp>
        <p:nvCxnSpPr>
          <p:cNvPr id="22" name="Straight Connector 6"/>
          <p:cNvCxnSpPr>
            <a:cxnSpLocks noChangeShapeType="1"/>
          </p:cNvCxnSpPr>
          <p:nvPr/>
        </p:nvCxnSpPr>
        <p:spPr bwMode="auto">
          <a:xfrm>
            <a:off x="0" y="1217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3" name="Rectangle 32"/>
          <p:cNvSpPr/>
          <p:nvPr/>
        </p:nvSpPr>
        <p:spPr>
          <a:xfrm>
            <a:off x="6096000" y="1371600"/>
            <a:ext cx="1524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4042" name="Picture 3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133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4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44196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C8ED8C8-D92D-41D8-8FE6-33CFECEB8400}" type="slidenum">
              <a:rPr lang="en-US" altLang="en-US" smtClean="0"/>
              <a:pPr/>
              <a:t>34</a:t>
            </a:fld>
            <a:endParaRPr lang="en-US" altLang="en-US"/>
          </a:p>
        </p:txBody>
      </p:sp>
      <p:pic>
        <p:nvPicPr>
          <p:cNvPr id="16" name="Picture 4" descr="14_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037" y="2601686"/>
            <a:ext cx="54959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0" y="2895600"/>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892300" y="4114800"/>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790371" y="5377542"/>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043" name="Picture 4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606142"/>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8"/>
          <p:cNvSpPr>
            <a:spLocks noGrp="1" noChangeArrowheads="1"/>
          </p:cNvSpPr>
          <p:nvPr>
            <p:ph type="title"/>
          </p:nvPr>
        </p:nvSpPr>
        <p:spPr>
          <a:xfrm>
            <a:off x="0" y="0"/>
            <a:ext cx="9144000" cy="914400"/>
          </a:xfrm>
        </p:spPr>
        <p:txBody>
          <a:bodyPr/>
          <a:lstStyle/>
          <a:p>
            <a:pPr eaLnBrk="1" hangingPunct="1"/>
            <a:r>
              <a:rPr lang="en-US" altLang="en-US" smtClean="0"/>
              <a:t>iClicker</a:t>
            </a:r>
          </a:p>
        </p:txBody>
      </p:sp>
      <p:cxnSp>
        <p:nvCxnSpPr>
          <p:cNvPr id="22" name="Straight Connector 6"/>
          <p:cNvCxnSpPr>
            <a:cxnSpLocks noChangeShapeType="1"/>
          </p:cNvCxnSpPr>
          <p:nvPr/>
        </p:nvCxnSpPr>
        <p:spPr bwMode="auto">
          <a:xfrm>
            <a:off x="0" y="1828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46083" name="Group 17"/>
          <p:cNvGrpSpPr>
            <a:grpSpLocks/>
          </p:cNvGrpSpPr>
          <p:nvPr/>
        </p:nvGrpSpPr>
        <p:grpSpPr bwMode="auto">
          <a:xfrm>
            <a:off x="169863" y="1973263"/>
            <a:ext cx="2971800" cy="2514600"/>
            <a:chOff x="838200" y="990600"/>
            <a:chExt cx="2971800" cy="2514600"/>
          </a:xfrm>
        </p:grpSpPr>
        <p:cxnSp>
          <p:nvCxnSpPr>
            <p:cNvPr id="17" name="Straight Arrow Connector 16"/>
            <p:cNvCxnSpPr>
              <a:cxnSpLocks noChangeShapeType="1"/>
            </p:cNvCxnSpPr>
            <p:nvPr/>
          </p:nvCxnSpPr>
          <p:spPr bwMode="auto">
            <a:xfrm rot="5400000" flipH="1" flipV="1">
              <a:off x="2434431" y="1815306"/>
              <a:ext cx="5334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a:off x="1828800" y="2133600"/>
              <a:ext cx="1447800" cy="1587"/>
            </a:xfrm>
            <a:prstGeom prst="line">
              <a:avLst/>
            </a:prstGeom>
            <a:noFill/>
            <a:ln w="25400">
              <a:solidFill>
                <a:schemeClr val="tx1"/>
              </a:solidFill>
              <a:round/>
              <a:headEnd/>
              <a:tailEnd type="stealth"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rot="5400000" flipH="1" flipV="1">
              <a:off x="1333500" y="1638299"/>
              <a:ext cx="990600" cy="3175"/>
            </a:xfrm>
            <a:prstGeom prst="line">
              <a:avLst/>
            </a:prstGeom>
            <a:noFill/>
            <a:ln w="25400">
              <a:solidFill>
                <a:schemeClr val="tx1"/>
              </a:solidFill>
              <a:round/>
              <a:headEnd/>
              <a:tailEnd type="stealth"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rot="5400000">
              <a:off x="1219200" y="2133600"/>
              <a:ext cx="609600" cy="609600"/>
            </a:xfrm>
            <a:prstGeom prst="line">
              <a:avLst/>
            </a:prstGeom>
            <a:noFill/>
            <a:ln w="25400">
              <a:solidFill>
                <a:schemeClr val="tx1"/>
              </a:solidFill>
              <a:round/>
              <a:headEnd/>
              <a:tailEnd type="stealth"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Box 9"/>
            <p:cNvSpPr txBox="1"/>
            <p:nvPr/>
          </p:nvSpPr>
          <p:spPr>
            <a:xfrm>
              <a:off x="2895600" y="20574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x</a:t>
              </a:r>
            </a:p>
          </p:txBody>
        </p:sp>
        <p:sp>
          <p:nvSpPr>
            <p:cNvPr id="11" name="TextBox 10"/>
            <p:cNvSpPr txBox="1"/>
            <p:nvPr/>
          </p:nvSpPr>
          <p:spPr>
            <a:xfrm>
              <a:off x="1219200" y="9906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y</a:t>
              </a:r>
            </a:p>
          </p:txBody>
        </p:sp>
        <p:sp>
          <p:nvSpPr>
            <p:cNvPr id="12" name="TextBox 11"/>
            <p:cNvSpPr txBox="1"/>
            <p:nvPr/>
          </p:nvSpPr>
          <p:spPr>
            <a:xfrm>
              <a:off x="838200" y="25908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z</a:t>
              </a:r>
            </a:p>
          </p:txBody>
        </p:sp>
        <p:sp>
          <p:nvSpPr>
            <p:cNvPr id="13" name="Oval 12"/>
            <p:cNvSpPr>
              <a:spLocks noChangeArrowheads="1"/>
            </p:cNvSpPr>
            <p:nvPr/>
          </p:nvSpPr>
          <p:spPr bwMode="auto">
            <a:xfrm>
              <a:off x="2624137" y="2039937"/>
              <a:ext cx="152400" cy="152400"/>
            </a:xfrm>
            <a:prstGeom prst="ellipse">
              <a:avLst/>
            </a:prstGeom>
            <a:solidFill>
              <a:srgbClr val="0033CC"/>
            </a:solidFill>
            <a:ln w="9525">
              <a:solidFill>
                <a:srgbClr val="0033CC"/>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sp>
        <p:nvSpPr>
          <p:cNvPr id="20" name="TextBox 19"/>
          <p:cNvSpPr txBox="1"/>
          <p:nvPr/>
        </p:nvSpPr>
        <p:spPr>
          <a:xfrm>
            <a:off x="5334000" y="990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sp>
        <p:nvSpPr>
          <p:cNvPr id="46085" name="TextBox 20"/>
          <p:cNvSpPr txBox="1">
            <a:spLocks noChangeArrowheads="1"/>
          </p:cNvSpPr>
          <p:nvPr/>
        </p:nvSpPr>
        <p:spPr bwMode="auto">
          <a:xfrm>
            <a:off x="2895600" y="1981200"/>
            <a:ext cx="502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eaLnBrk="1" hangingPunct="1">
              <a:lnSpc>
                <a:spcPct val="150000"/>
              </a:lnSpc>
            </a:pPr>
            <a:r>
              <a:rPr lang="en-US" altLang="en-US">
                <a:solidFill>
                  <a:srgbClr val="CC0000"/>
                </a:solidFill>
                <a:latin typeface="Arial" pitchFamily="34" charset="0"/>
              </a:rPr>
              <a:t>A positively charged particle initially</a:t>
            </a:r>
          </a:p>
          <a:p>
            <a:pPr algn="just" eaLnBrk="1" hangingPunct="1">
              <a:lnSpc>
                <a:spcPct val="150000"/>
              </a:lnSpc>
            </a:pPr>
            <a:r>
              <a:rPr lang="en-US" altLang="en-US">
                <a:solidFill>
                  <a:srgbClr val="CC0000"/>
                </a:solidFill>
                <a:latin typeface="Arial" pitchFamily="34" charset="0"/>
              </a:rPr>
              <a:t>at &lt;3,0,0&gt;m has velocity </a:t>
            </a:r>
          </a:p>
          <a:p>
            <a:pPr algn="just" eaLnBrk="1" hangingPunct="1">
              <a:lnSpc>
                <a:spcPct val="150000"/>
              </a:lnSpc>
            </a:pPr>
            <a:endParaRPr lang="en-US" altLang="en-US">
              <a:solidFill>
                <a:srgbClr val="CC0000"/>
              </a:solidFill>
              <a:latin typeface="Arial" pitchFamily="34" charset="0"/>
            </a:endParaRPr>
          </a:p>
        </p:txBody>
      </p:sp>
      <p:pic>
        <p:nvPicPr>
          <p:cNvPr id="46086" name="Picture 2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2795588"/>
            <a:ext cx="685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2819400" y="3233738"/>
            <a:ext cx="123825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CC0000"/>
                </a:solidFill>
                <a:latin typeface="+mj-lt"/>
                <a:ea typeface="+mn-ea"/>
              </a:rPr>
              <a:t>Which vector has a direction closest </a:t>
            </a:r>
          </a:p>
          <a:p>
            <a:pPr indent="228600" algn="just">
              <a:defRPr/>
            </a:pPr>
            <a:r>
              <a:rPr lang="en-US">
                <a:solidFill>
                  <a:srgbClr val="CC0000"/>
                </a:solidFill>
                <a:latin typeface="+mj-lt"/>
                <a:ea typeface="+mn-ea"/>
              </a:rPr>
              <a:t>to that of the magnetic field at </a:t>
            </a:r>
          </a:p>
          <a:p>
            <a:pPr indent="228600" algn="just">
              <a:defRPr/>
            </a:pPr>
            <a:r>
              <a:rPr lang="en-US">
                <a:solidFill>
                  <a:srgbClr val="CC0000"/>
                </a:solidFill>
                <a:latin typeface="+mj-lt"/>
                <a:ea typeface="+mn-ea"/>
              </a:rPr>
              <a:t>position &lt;0,0,3&gt;m?</a:t>
            </a:r>
          </a:p>
        </p:txBody>
      </p:sp>
      <p:sp>
        <p:nvSpPr>
          <p:cNvPr id="25" name="TextBox 24"/>
          <p:cNvSpPr txBox="1"/>
          <p:nvPr/>
        </p:nvSpPr>
        <p:spPr>
          <a:xfrm>
            <a:off x="3124200" y="4724400"/>
            <a:ext cx="1981200" cy="19812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A)  &lt;1,0,0&gt; m</a:t>
            </a:r>
          </a:p>
          <a:p>
            <a:pPr indent="228600" algn="ctr">
              <a:defRPr/>
            </a:pPr>
            <a:r>
              <a:rPr lang="en-US">
                <a:solidFill>
                  <a:srgbClr val="CC0000"/>
                </a:solidFill>
                <a:latin typeface="+mj-lt"/>
                <a:ea typeface="+mn-ea"/>
              </a:rPr>
              <a:t>B)  &lt;0,1,0&gt; m</a:t>
            </a:r>
          </a:p>
          <a:p>
            <a:pPr indent="228600" algn="ctr">
              <a:defRPr/>
            </a:pPr>
            <a:r>
              <a:rPr lang="en-US">
                <a:solidFill>
                  <a:srgbClr val="CC0000"/>
                </a:solidFill>
                <a:latin typeface="+mj-lt"/>
                <a:ea typeface="+mn-ea"/>
              </a:rPr>
              <a:t>C)  &lt;1,0,1&gt; m</a:t>
            </a:r>
          </a:p>
          <a:p>
            <a:pPr indent="228600" algn="ctr">
              <a:defRPr/>
            </a:pPr>
            <a:r>
              <a:rPr lang="en-US">
                <a:solidFill>
                  <a:srgbClr val="CC0000"/>
                </a:solidFill>
                <a:latin typeface="+mj-lt"/>
                <a:ea typeface="+mn-ea"/>
              </a:rPr>
              <a:t>D)  &lt;0,1,1&gt; m</a:t>
            </a:r>
          </a:p>
        </p:txBody>
      </p:sp>
      <p:sp>
        <p:nvSpPr>
          <p:cNvPr id="26" name="Rectangle 25"/>
          <p:cNvSpPr/>
          <p:nvPr/>
        </p:nvSpPr>
        <p:spPr>
          <a:xfrm>
            <a:off x="-152400" y="1905000"/>
            <a:ext cx="9829800" cy="533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6090"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879475"/>
            <a:ext cx="2514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C8ED8C8-D92D-41D8-8FE6-33CFECEB8400}" type="slidenum">
              <a:rPr lang="en-US" altLang="en-US" smtClean="0"/>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8131"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79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803400"/>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87600"/>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oup 25"/>
          <p:cNvGrpSpPr>
            <a:grpSpLocks/>
          </p:cNvGrpSpPr>
          <p:nvPr/>
        </p:nvGrpSpPr>
        <p:grpSpPr bwMode="auto">
          <a:xfrm>
            <a:off x="1760538" y="1789113"/>
            <a:ext cx="1143000" cy="1576387"/>
            <a:chOff x="1913467" y="1357842"/>
            <a:chExt cx="1143000" cy="1576916"/>
          </a:xfrm>
        </p:grpSpPr>
        <p:pic>
          <p:nvPicPr>
            <p:cNvPr id="48161"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3"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6"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5"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71813"/>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63812"/>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64606"/>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26"/>
          <p:cNvGrpSpPr>
            <a:grpSpLocks/>
          </p:cNvGrpSpPr>
          <p:nvPr/>
        </p:nvGrpSpPr>
        <p:grpSpPr bwMode="auto">
          <a:xfrm>
            <a:off x="3995738" y="1800225"/>
            <a:ext cx="1143000" cy="1577975"/>
            <a:chOff x="1913467" y="1357842"/>
            <a:chExt cx="1143000" cy="1576916"/>
          </a:xfrm>
        </p:grpSpPr>
        <p:pic>
          <p:nvPicPr>
            <p:cNvPr id="48155"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28"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29"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Picture 30"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32"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8"/>
          <p:cNvGrpSpPr>
            <a:grpSpLocks/>
          </p:cNvGrpSpPr>
          <p:nvPr/>
        </p:nvGrpSpPr>
        <p:grpSpPr bwMode="auto">
          <a:xfrm>
            <a:off x="2667000" y="3378200"/>
            <a:ext cx="2506663" cy="642938"/>
            <a:chOff x="2667000" y="2946400"/>
            <a:chExt cx="2506133" cy="643464"/>
          </a:xfrm>
        </p:grpSpPr>
        <p:sp>
          <p:nvSpPr>
            <p:cNvPr id="34" name="TextBox 33"/>
            <p:cNvSpPr txBox="1"/>
            <p:nvPr/>
          </p:nvSpPr>
          <p:spPr>
            <a:xfrm>
              <a:off x="2667000" y="3208552"/>
              <a:ext cx="2437884" cy="381312"/>
            </a:xfrm>
            <a:prstGeom prst="rect">
              <a:avLst/>
            </a:prstGeom>
            <a:noFill/>
            <a:ln w="28575" cap="flat" cmpd="sng" algn="ctr">
              <a:solidFill>
                <a:srgbClr val="0033CC"/>
              </a:solidFill>
              <a:prstDash val="solid"/>
              <a:round/>
              <a:headEnd type="none" w="med" len="med"/>
              <a:tailEnd type="none" w="med" len="med"/>
            </a:ln>
          </p:spPr>
          <p:txBody>
            <a:bodyPr wrap="none"/>
            <a:lstStyle/>
            <a:p>
              <a:pPr indent="228600" algn="ctr">
                <a:defRPr/>
              </a:pPr>
              <a:r>
                <a:rPr lang="en-US" sz="1800">
                  <a:solidFill>
                    <a:srgbClr val="CC0000"/>
                  </a:solidFill>
                  <a:latin typeface="+mj-lt"/>
                  <a:ea typeface="+mn-ea"/>
                </a:rPr>
                <a:t>copy 1</a:t>
              </a:r>
              <a:r>
                <a:rPr lang="en-US" sz="1800" baseline="30000">
                  <a:solidFill>
                    <a:srgbClr val="CC0000"/>
                  </a:solidFill>
                  <a:latin typeface="+mj-lt"/>
                  <a:ea typeface="+mn-ea"/>
                </a:rPr>
                <a:t>st</a:t>
              </a:r>
              <a:r>
                <a:rPr lang="en-US" sz="1800">
                  <a:solidFill>
                    <a:srgbClr val="CC0000"/>
                  </a:solidFill>
                  <a:latin typeface="+mj-lt"/>
                  <a:ea typeface="+mn-ea"/>
                </a:rPr>
                <a:t> two colums</a:t>
              </a:r>
            </a:p>
          </p:txBody>
        </p:sp>
        <p:sp>
          <p:nvSpPr>
            <p:cNvPr id="35" name="Right Brace 34"/>
            <p:cNvSpPr>
              <a:spLocks/>
            </p:cNvSpPr>
            <p:nvPr/>
          </p:nvSpPr>
          <p:spPr bwMode="auto">
            <a:xfrm rot="5400000">
              <a:off x="4474650" y="2502125"/>
              <a:ext cx="254208" cy="1142758"/>
            </a:xfrm>
            <a:prstGeom prst="rightBrace">
              <a:avLst>
                <a:gd name="adj1" fmla="val 52779"/>
                <a:gd name="adj2" fmla="val 50000"/>
              </a:avLst>
            </a:prstGeom>
            <a:noFill/>
            <a:ln w="25400">
              <a:solidFill>
                <a:srgbClr val="0033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nvGrpSpPr>
          <p:cNvPr id="5" name="Group 58"/>
          <p:cNvGrpSpPr>
            <a:grpSpLocks/>
          </p:cNvGrpSpPr>
          <p:nvPr/>
        </p:nvGrpSpPr>
        <p:grpSpPr bwMode="auto">
          <a:xfrm>
            <a:off x="5334000" y="1692275"/>
            <a:ext cx="3429000" cy="2498725"/>
            <a:chOff x="5334000" y="1634071"/>
            <a:chExt cx="3429000" cy="2497661"/>
          </a:xfrm>
        </p:grpSpPr>
        <p:grpSp>
          <p:nvGrpSpPr>
            <p:cNvPr id="48141" name="Group 40"/>
            <p:cNvGrpSpPr>
              <a:grpSpLocks/>
            </p:cNvGrpSpPr>
            <p:nvPr/>
          </p:nvGrpSpPr>
          <p:grpSpPr bwMode="auto">
            <a:xfrm>
              <a:off x="5334000" y="1634071"/>
              <a:ext cx="3352800" cy="2209800"/>
              <a:chOff x="5334000" y="1371600"/>
              <a:chExt cx="3352800" cy="2209800"/>
            </a:xfrm>
          </p:grpSpPr>
          <p:pic>
            <p:nvPicPr>
              <p:cNvPr id="48145" name="Picture 17"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16002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6" name="Group 39"/>
              <p:cNvGrpSpPr>
                <a:grpSpLocks/>
              </p:cNvGrpSpPr>
              <p:nvPr/>
            </p:nvGrpSpPr>
            <p:grpSpPr bwMode="auto">
              <a:xfrm>
                <a:off x="6629400" y="1371600"/>
                <a:ext cx="2057400" cy="2209800"/>
                <a:chOff x="6629400" y="1371600"/>
                <a:chExt cx="2057400" cy="2209800"/>
              </a:xfrm>
            </p:grpSpPr>
            <p:sp>
              <p:nvSpPr>
                <p:cNvPr id="19" name="TextBox 18"/>
                <p:cNvSpPr txBox="1"/>
                <p:nvPr/>
              </p:nvSpPr>
              <p:spPr>
                <a:xfrm>
                  <a:off x="6629400" y="1371600"/>
                  <a:ext cx="914400" cy="9140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48148" name="Picture 20"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521700" y="150230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629400" y="2057108"/>
                  <a:ext cx="914400" cy="915598"/>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668036"/>
                  <a:ext cx="914400" cy="9140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48151" name="Picture 35"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534400" y="2190750"/>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6"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547100" y="2840038"/>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8142" name="Group 55"/>
            <p:cNvGrpSpPr>
              <a:grpSpLocks/>
            </p:cNvGrpSpPr>
            <p:nvPr/>
          </p:nvGrpSpPr>
          <p:grpSpPr bwMode="auto">
            <a:xfrm>
              <a:off x="5765800" y="3412070"/>
              <a:ext cx="2997200" cy="719662"/>
              <a:chOff x="2302933" y="2819400"/>
              <a:chExt cx="2997200" cy="719662"/>
            </a:xfrm>
          </p:grpSpPr>
          <p:sp>
            <p:nvSpPr>
              <p:cNvPr id="57" name="TextBox 56"/>
              <p:cNvSpPr txBox="1"/>
              <p:nvPr/>
            </p:nvSpPr>
            <p:spPr>
              <a:xfrm>
                <a:off x="2615671" y="3158224"/>
                <a:ext cx="2438400" cy="380838"/>
              </a:xfrm>
              <a:prstGeom prst="rect">
                <a:avLst/>
              </a:prstGeom>
              <a:noFill/>
              <a:ln w="28575" cap="flat" cmpd="sng" algn="ctr">
                <a:solidFill>
                  <a:srgbClr val="0033CC"/>
                </a:solidFill>
                <a:prstDash val="solid"/>
                <a:round/>
                <a:headEnd type="none" w="med" len="med"/>
                <a:tailEnd type="none" w="med" len="med"/>
              </a:ln>
            </p:spPr>
            <p:txBody>
              <a:bodyPr wrap="none"/>
              <a:lstStyle/>
              <a:p>
                <a:pPr indent="228600" algn="ctr">
                  <a:defRPr/>
                </a:pPr>
                <a:r>
                  <a:rPr lang="en-US" sz="1800">
                    <a:solidFill>
                      <a:srgbClr val="CC0000"/>
                    </a:solidFill>
                    <a:latin typeface="+mj-lt"/>
                    <a:ea typeface="+mn-ea"/>
                  </a:rPr>
                  <a:t>set up the answer</a:t>
                </a:r>
              </a:p>
            </p:txBody>
          </p:sp>
          <p:sp>
            <p:nvSpPr>
              <p:cNvPr id="58" name="Right Brace 57"/>
              <p:cNvSpPr>
                <a:spLocks/>
              </p:cNvSpPr>
              <p:nvPr/>
            </p:nvSpPr>
            <p:spPr bwMode="auto">
              <a:xfrm rot="5400000">
                <a:off x="3640470" y="1481108"/>
                <a:ext cx="322126" cy="2997200"/>
              </a:xfrm>
              <a:prstGeom prst="rightBrace">
                <a:avLst>
                  <a:gd name="adj1" fmla="val 52768"/>
                  <a:gd name="adj2" fmla="val 50000"/>
                </a:avLst>
              </a:prstGeom>
              <a:noFill/>
              <a:ln w="25400">
                <a:solidFill>
                  <a:srgbClr val="0033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sp>
        <p:nvSpPr>
          <p:cNvPr id="2" name="Slide Number Placeholder 1"/>
          <p:cNvSpPr>
            <a:spLocks noGrp="1"/>
          </p:cNvSpPr>
          <p:nvPr>
            <p:ph type="sldNum" sz="quarter" idx="12"/>
          </p:nvPr>
        </p:nvSpPr>
        <p:spPr/>
        <p:txBody>
          <a:bodyPr/>
          <a:lstStyle/>
          <a:p>
            <a:fld id="{8C8ED8C8-D92D-41D8-8FE6-33CFECEB8400}" type="slidenum">
              <a:rPr lang="en-US" altLang="en-US" smtClean="0"/>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0179"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3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787525"/>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71725"/>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25"/>
          <p:cNvGrpSpPr>
            <a:grpSpLocks/>
          </p:cNvGrpSpPr>
          <p:nvPr/>
        </p:nvGrpSpPr>
        <p:grpSpPr bwMode="auto">
          <a:xfrm>
            <a:off x="1760538" y="1773238"/>
            <a:ext cx="1143000" cy="1576387"/>
            <a:chOff x="1913467" y="1357842"/>
            <a:chExt cx="1143000" cy="1576916"/>
          </a:xfrm>
        </p:grpSpPr>
        <p:pic>
          <p:nvPicPr>
            <p:cNvPr id="50227"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8"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9"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0"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1"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2"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3"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559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47937"/>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48731"/>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0186" name="Group 26"/>
          <p:cNvGrpSpPr>
            <a:grpSpLocks/>
          </p:cNvGrpSpPr>
          <p:nvPr/>
        </p:nvGrpSpPr>
        <p:grpSpPr bwMode="auto">
          <a:xfrm>
            <a:off x="3995738" y="1784350"/>
            <a:ext cx="1143000" cy="1577975"/>
            <a:chOff x="1913467" y="1357842"/>
            <a:chExt cx="1143000" cy="1576916"/>
          </a:xfrm>
        </p:grpSpPr>
        <p:pic>
          <p:nvPicPr>
            <p:cNvPr id="50221"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2" name="Picture 2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3" name="Picture 2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4" name="Picture 30"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5"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6" name="Picture 32"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40"/>
          <p:cNvGrpSpPr>
            <a:grpSpLocks/>
          </p:cNvGrpSpPr>
          <p:nvPr/>
        </p:nvGrpSpPr>
        <p:grpSpPr bwMode="auto">
          <a:xfrm>
            <a:off x="5334000" y="1676400"/>
            <a:ext cx="3352800" cy="2209800"/>
            <a:chOff x="5334000" y="1371600"/>
            <a:chExt cx="3352800" cy="2209800"/>
          </a:xfrm>
        </p:grpSpPr>
        <p:pic>
          <p:nvPicPr>
            <p:cNvPr id="50213" name="Picture 17"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16002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14" name="Group 39"/>
            <p:cNvGrpSpPr>
              <a:grpSpLocks/>
            </p:cNvGrpSpPr>
            <p:nvPr/>
          </p:nvGrpSpPr>
          <p:grpSpPr bwMode="auto">
            <a:xfrm>
              <a:off x="6629400" y="1371600"/>
              <a:ext cx="2057400" cy="2209800"/>
              <a:chOff x="6629400" y="1371600"/>
              <a:chExt cx="2057400" cy="2209800"/>
            </a:xfrm>
          </p:grpSpPr>
          <p:sp>
            <p:nvSpPr>
              <p:cNvPr id="19" name="TextBox 18"/>
              <p:cNvSpPr txBox="1"/>
              <p:nvPr/>
            </p:nvSpPr>
            <p:spPr>
              <a:xfrm>
                <a:off x="6629400" y="13716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50216" name="Picture 2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21700" y="150230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629400" y="20574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667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50219" name="Picture 35"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534400" y="2190750"/>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0" name="Picture 36"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547100" y="2840038"/>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61"/>
          <p:cNvGrpSpPr>
            <a:grpSpLocks/>
          </p:cNvGrpSpPr>
          <p:nvPr/>
        </p:nvGrpSpPr>
        <p:grpSpPr bwMode="auto">
          <a:xfrm>
            <a:off x="1752600" y="1676400"/>
            <a:ext cx="5137150" cy="2743200"/>
            <a:chOff x="1752600" y="1676400"/>
            <a:chExt cx="5137150" cy="2743200"/>
          </a:xfrm>
        </p:grpSpPr>
        <p:grpSp>
          <p:nvGrpSpPr>
            <p:cNvPr id="50202" name="Group 60"/>
            <p:cNvGrpSpPr>
              <a:grpSpLocks/>
            </p:cNvGrpSpPr>
            <p:nvPr/>
          </p:nvGrpSpPr>
          <p:grpSpPr bwMode="auto">
            <a:xfrm>
              <a:off x="6134100" y="1780648"/>
              <a:ext cx="755650" cy="1589086"/>
              <a:chOff x="6134100" y="1780648"/>
              <a:chExt cx="755650" cy="1589086"/>
            </a:xfrm>
          </p:grpSpPr>
          <p:pic>
            <p:nvPicPr>
              <p:cNvPr id="50210" name="Picture 41"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140450" y="178064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42"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165850" y="248126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43"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134100" y="30522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3" name="Group 59"/>
            <p:cNvGrpSpPr>
              <a:grpSpLocks/>
            </p:cNvGrpSpPr>
            <p:nvPr/>
          </p:nvGrpSpPr>
          <p:grpSpPr bwMode="auto">
            <a:xfrm>
              <a:off x="1752600" y="1676400"/>
              <a:ext cx="3649133" cy="2743200"/>
              <a:chOff x="1752600" y="1676400"/>
              <a:chExt cx="3649133" cy="2743200"/>
            </a:xfrm>
          </p:grpSpPr>
          <p:grpSp>
            <p:nvGrpSpPr>
              <p:cNvPr id="50204" name="Group 53"/>
              <p:cNvGrpSpPr>
                <a:grpSpLocks/>
              </p:cNvGrpSpPr>
              <p:nvPr/>
            </p:nvGrpSpPr>
            <p:grpSpPr bwMode="auto">
              <a:xfrm>
                <a:off x="1752600" y="1676400"/>
                <a:ext cx="3649133" cy="2278061"/>
                <a:chOff x="1752600" y="1676400"/>
                <a:chExt cx="3649133" cy="2278061"/>
              </a:xfrm>
            </p:grpSpPr>
            <p:cxnSp>
              <p:nvCxnSpPr>
                <p:cNvPr id="46" name="Straight Arrow Connector 45"/>
                <p:cNvCxnSpPr>
                  <a:cxnSpLocks noChangeShapeType="1"/>
                </p:cNvCxnSpPr>
                <p:nvPr/>
              </p:nvCxnSpPr>
              <p:spPr bwMode="auto">
                <a:xfrm>
                  <a:off x="1752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2514600" y="1676400"/>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3276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Right Brace 44"/>
                <p:cNvSpPr>
                  <a:spLocks/>
                </p:cNvSpPr>
                <p:nvPr/>
              </p:nvSpPr>
              <p:spPr bwMode="auto">
                <a:xfrm rot="5400000">
                  <a:off x="4326731" y="2878932"/>
                  <a:ext cx="309563" cy="1841500"/>
                </a:xfrm>
                <a:prstGeom prst="rightBrace">
                  <a:avLst>
                    <a:gd name="adj1" fmla="val 43514"/>
                    <a:gd name="adj2" fmla="val 50000"/>
                  </a:avLst>
                </a:prstGeom>
                <a:noFill/>
                <a:ln w="25400">
                  <a:solidFill>
                    <a:srgbClr val="2D9A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pic>
            <p:nvPicPr>
              <p:cNvPr id="50205" name="Picture 48"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49750" y="4064000"/>
                <a:ext cx="342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69"/>
          <p:cNvGrpSpPr>
            <a:grpSpLocks/>
          </p:cNvGrpSpPr>
          <p:nvPr/>
        </p:nvGrpSpPr>
        <p:grpSpPr bwMode="auto">
          <a:xfrm>
            <a:off x="1676400" y="1066800"/>
            <a:ext cx="6534150" cy="2430463"/>
            <a:chOff x="1676400" y="1066800"/>
            <a:chExt cx="6534150" cy="2430461"/>
          </a:xfrm>
        </p:grpSpPr>
        <p:grpSp>
          <p:nvGrpSpPr>
            <p:cNvPr id="50191" name="Group 62"/>
            <p:cNvGrpSpPr>
              <a:grpSpLocks/>
            </p:cNvGrpSpPr>
            <p:nvPr/>
          </p:nvGrpSpPr>
          <p:grpSpPr bwMode="auto">
            <a:xfrm>
              <a:off x="1676400" y="1066800"/>
              <a:ext cx="3649133" cy="2430461"/>
              <a:chOff x="1676400" y="1066800"/>
              <a:chExt cx="3649133" cy="2430461"/>
            </a:xfrm>
          </p:grpSpPr>
          <p:pic>
            <p:nvPicPr>
              <p:cNvPr id="50196" name="Picture 49"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368800" y="1066800"/>
                <a:ext cx="317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97" name="Group 54"/>
              <p:cNvGrpSpPr>
                <a:grpSpLocks/>
              </p:cNvGrpSpPr>
              <p:nvPr/>
            </p:nvGrpSpPr>
            <p:grpSpPr bwMode="auto">
              <a:xfrm flipV="1">
                <a:off x="1676400" y="1219200"/>
                <a:ext cx="3649133" cy="2278061"/>
                <a:chOff x="1752600" y="1676400"/>
                <a:chExt cx="3649133" cy="2278061"/>
              </a:xfrm>
            </p:grpSpPr>
            <p:cxnSp>
              <p:nvCxnSpPr>
                <p:cNvPr id="56" name="Straight Arrow Connector 55"/>
                <p:cNvCxnSpPr>
                  <a:cxnSpLocks noChangeShapeType="1"/>
                </p:cNvCxnSpPr>
                <p:nvPr/>
              </p:nvCxnSpPr>
              <p:spPr bwMode="auto">
                <a:xfrm>
                  <a:off x="1752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2514600" y="1676400"/>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a:off x="3276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 name="Right Brace 58"/>
                <p:cNvSpPr>
                  <a:spLocks/>
                </p:cNvSpPr>
                <p:nvPr/>
              </p:nvSpPr>
              <p:spPr bwMode="auto">
                <a:xfrm rot="5400000">
                  <a:off x="4326731" y="2878929"/>
                  <a:ext cx="309563" cy="1841500"/>
                </a:xfrm>
                <a:prstGeom prst="rightBrace">
                  <a:avLst>
                    <a:gd name="adj1" fmla="val 43514"/>
                    <a:gd name="adj2" fmla="val 50000"/>
                  </a:avLst>
                </a:prstGeom>
                <a:noFill/>
                <a:ln w="25400">
                  <a:solidFill>
                    <a:srgbClr val="F5800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grpSp>
          <p:nvGrpSpPr>
            <p:cNvPr id="50192" name="Group 68"/>
            <p:cNvGrpSpPr>
              <a:grpSpLocks/>
            </p:cNvGrpSpPr>
            <p:nvPr/>
          </p:nvGrpSpPr>
          <p:grpSpPr bwMode="auto">
            <a:xfrm>
              <a:off x="7454901" y="1765298"/>
              <a:ext cx="755649" cy="1617136"/>
              <a:chOff x="7454901" y="1765298"/>
              <a:chExt cx="755649" cy="1617136"/>
            </a:xfrm>
          </p:grpSpPr>
          <p:pic>
            <p:nvPicPr>
              <p:cNvPr id="50193" name="Picture 65" descr="latex-image-1.pd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454901" y="176529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66" descr="latex-image-1.pd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461779" y="245057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67" descr="latex-image-1.pdf"/>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486650" y="30649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 name="TextBox 70"/>
          <p:cNvSpPr txBox="1"/>
          <p:nvPr/>
        </p:nvSpPr>
        <p:spPr>
          <a:xfrm>
            <a:off x="5935663" y="5410200"/>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2" name="Slide Number Placeholder 1"/>
          <p:cNvSpPr>
            <a:spLocks noGrp="1"/>
          </p:cNvSpPr>
          <p:nvPr>
            <p:ph type="sldNum" sz="quarter" idx="12"/>
          </p:nvPr>
        </p:nvSpPr>
        <p:spPr/>
        <p:txBody>
          <a:bodyPr/>
          <a:lstStyle/>
          <a:p>
            <a:fld id="{8C8ED8C8-D92D-41D8-8FE6-33CFECEB8400}" type="slidenum">
              <a:rPr lang="en-US" altLang="en-US" smtClean="0"/>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2227"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3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787525"/>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71725"/>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0" name="Group 25"/>
          <p:cNvGrpSpPr>
            <a:grpSpLocks/>
          </p:cNvGrpSpPr>
          <p:nvPr/>
        </p:nvGrpSpPr>
        <p:grpSpPr bwMode="auto">
          <a:xfrm>
            <a:off x="1760538" y="1773238"/>
            <a:ext cx="1143000" cy="1576387"/>
            <a:chOff x="1913467" y="1357842"/>
            <a:chExt cx="1143000" cy="1576916"/>
          </a:xfrm>
        </p:grpSpPr>
        <p:pic>
          <p:nvPicPr>
            <p:cNvPr id="52275"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6"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7"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8"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9"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0"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1"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559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47937"/>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48731"/>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2234" name="Group 26"/>
          <p:cNvGrpSpPr>
            <a:grpSpLocks/>
          </p:cNvGrpSpPr>
          <p:nvPr/>
        </p:nvGrpSpPr>
        <p:grpSpPr bwMode="auto">
          <a:xfrm>
            <a:off x="3995738" y="1784350"/>
            <a:ext cx="1143000" cy="1577975"/>
            <a:chOff x="1913467" y="1357842"/>
            <a:chExt cx="1143000" cy="1576916"/>
          </a:xfrm>
        </p:grpSpPr>
        <p:pic>
          <p:nvPicPr>
            <p:cNvPr id="52269"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0" name="Picture 2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1" name="Picture 2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2" name="Picture 3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3"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4" name="Picture 32"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5" name="Picture 17"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19050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629400" y="16764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4" name="TextBox 23"/>
          <p:cNvSpPr txBox="1"/>
          <p:nvPr/>
        </p:nvSpPr>
        <p:spPr>
          <a:xfrm>
            <a:off x="6629400" y="23622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9718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grpSp>
        <p:nvGrpSpPr>
          <p:cNvPr id="52239" name="Group 61"/>
          <p:cNvGrpSpPr>
            <a:grpSpLocks/>
          </p:cNvGrpSpPr>
          <p:nvPr/>
        </p:nvGrpSpPr>
        <p:grpSpPr bwMode="auto">
          <a:xfrm>
            <a:off x="1752600" y="1676400"/>
            <a:ext cx="5137150" cy="2743200"/>
            <a:chOff x="1752600" y="1676400"/>
            <a:chExt cx="5137150" cy="2743200"/>
          </a:xfrm>
        </p:grpSpPr>
        <p:grpSp>
          <p:nvGrpSpPr>
            <p:cNvPr id="52258" name="Group 60"/>
            <p:cNvGrpSpPr>
              <a:grpSpLocks/>
            </p:cNvGrpSpPr>
            <p:nvPr/>
          </p:nvGrpSpPr>
          <p:grpSpPr bwMode="auto">
            <a:xfrm>
              <a:off x="6134100" y="1780648"/>
              <a:ext cx="755650" cy="1589086"/>
              <a:chOff x="6134100" y="1780648"/>
              <a:chExt cx="755650" cy="1589086"/>
            </a:xfrm>
          </p:grpSpPr>
          <p:pic>
            <p:nvPicPr>
              <p:cNvPr id="52266" name="Picture 41"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40450" y="178064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7" name="Picture 42"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165850" y="248126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8" name="Picture 43"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34100" y="30522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59" name="Group 59"/>
            <p:cNvGrpSpPr>
              <a:grpSpLocks/>
            </p:cNvGrpSpPr>
            <p:nvPr/>
          </p:nvGrpSpPr>
          <p:grpSpPr bwMode="auto">
            <a:xfrm>
              <a:off x="1752600" y="1676400"/>
              <a:ext cx="3649133" cy="2743200"/>
              <a:chOff x="1752600" y="1676400"/>
              <a:chExt cx="3649133" cy="2743200"/>
            </a:xfrm>
          </p:grpSpPr>
          <p:grpSp>
            <p:nvGrpSpPr>
              <p:cNvPr id="52260" name="Group 53"/>
              <p:cNvGrpSpPr>
                <a:grpSpLocks/>
              </p:cNvGrpSpPr>
              <p:nvPr/>
            </p:nvGrpSpPr>
            <p:grpSpPr bwMode="auto">
              <a:xfrm>
                <a:off x="1752600" y="1676400"/>
                <a:ext cx="3649133" cy="2278061"/>
                <a:chOff x="1752600" y="1676400"/>
                <a:chExt cx="3649133" cy="2278061"/>
              </a:xfrm>
            </p:grpSpPr>
            <p:cxnSp>
              <p:nvCxnSpPr>
                <p:cNvPr id="46" name="Straight Arrow Connector 45"/>
                <p:cNvCxnSpPr>
                  <a:cxnSpLocks noChangeShapeType="1"/>
                </p:cNvCxnSpPr>
                <p:nvPr/>
              </p:nvCxnSpPr>
              <p:spPr bwMode="auto">
                <a:xfrm>
                  <a:off x="1752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2514600" y="1676400"/>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3276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Right Brace 44"/>
                <p:cNvSpPr>
                  <a:spLocks/>
                </p:cNvSpPr>
                <p:nvPr/>
              </p:nvSpPr>
              <p:spPr bwMode="auto">
                <a:xfrm rot="5400000">
                  <a:off x="4326731" y="2878932"/>
                  <a:ext cx="309563" cy="1841500"/>
                </a:xfrm>
                <a:prstGeom prst="rightBrace">
                  <a:avLst>
                    <a:gd name="adj1" fmla="val 43514"/>
                    <a:gd name="adj2" fmla="val 50000"/>
                  </a:avLst>
                </a:prstGeom>
                <a:noFill/>
                <a:ln w="25400">
                  <a:solidFill>
                    <a:srgbClr val="2D9A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pic>
            <p:nvPicPr>
              <p:cNvPr id="52261" name="Picture 48"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349750" y="4064000"/>
                <a:ext cx="342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2240" name="Group 69"/>
          <p:cNvGrpSpPr>
            <a:grpSpLocks/>
          </p:cNvGrpSpPr>
          <p:nvPr/>
        </p:nvGrpSpPr>
        <p:grpSpPr bwMode="auto">
          <a:xfrm>
            <a:off x="1676400" y="1066800"/>
            <a:ext cx="6534150" cy="2430463"/>
            <a:chOff x="1676400" y="1066800"/>
            <a:chExt cx="6534150" cy="2430461"/>
          </a:xfrm>
        </p:grpSpPr>
        <p:grpSp>
          <p:nvGrpSpPr>
            <p:cNvPr id="52247" name="Group 62"/>
            <p:cNvGrpSpPr>
              <a:grpSpLocks/>
            </p:cNvGrpSpPr>
            <p:nvPr/>
          </p:nvGrpSpPr>
          <p:grpSpPr bwMode="auto">
            <a:xfrm>
              <a:off x="1676400" y="1066800"/>
              <a:ext cx="3649133" cy="2430461"/>
              <a:chOff x="1676400" y="1066800"/>
              <a:chExt cx="3649133" cy="2430461"/>
            </a:xfrm>
          </p:grpSpPr>
          <p:pic>
            <p:nvPicPr>
              <p:cNvPr id="52252" name="Picture 49"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368800" y="1066800"/>
                <a:ext cx="317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3" name="Group 54"/>
              <p:cNvGrpSpPr>
                <a:grpSpLocks/>
              </p:cNvGrpSpPr>
              <p:nvPr/>
            </p:nvGrpSpPr>
            <p:grpSpPr bwMode="auto">
              <a:xfrm flipV="1">
                <a:off x="1676400" y="1219200"/>
                <a:ext cx="3649133" cy="2278061"/>
                <a:chOff x="1752600" y="1676400"/>
                <a:chExt cx="3649133" cy="2278061"/>
              </a:xfrm>
            </p:grpSpPr>
            <p:cxnSp>
              <p:nvCxnSpPr>
                <p:cNvPr id="56" name="Straight Arrow Connector 55"/>
                <p:cNvCxnSpPr>
                  <a:cxnSpLocks noChangeShapeType="1"/>
                </p:cNvCxnSpPr>
                <p:nvPr/>
              </p:nvCxnSpPr>
              <p:spPr bwMode="auto">
                <a:xfrm>
                  <a:off x="1752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2514600" y="1676400"/>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a:off x="3276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 name="Right Brace 58"/>
                <p:cNvSpPr>
                  <a:spLocks/>
                </p:cNvSpPr>
                <p:nvPr/>
              </p:nvSpPr>
              <p:spPr bwMode="auto">
                <a:xfrm rot="5400000">
                  <a:off x="4326731" y="2878929"/>
                  <a:ext cx="309563" cy="1841500"/>
                </a:xfrm>
                <a:prstGeom prst="rightBrace">
                  <a:avLst>
                    <a:gd name="adj1" fmla="val 43514"/>
                    <a:gd name="adj2" fmla="val 50000"/>
                  </a:avLst>
                </a:prstGeom>
                <a:noFill/>
                <a:ln w="25400">
                  <a:solidFill>
                    <a:srgbClr val="F5800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grpSp>
          <p:nvGrpSpPr>
            <p:cNvPr id="52248" name="Group 68"/>
            <p:cNvGrpSpPr>
              <a:grpSpLocks/>
            </p:cNvGrpSpPr>
            <p:nvPr/>
          </p:nvGrpSpPr>
          <p:grpSpPr bwMode="auto">
            <a:xfrm>
              <a:off x="7454901" y="1765298"/>
              <a:ext cx="755649" cy="1617136"/>
              <a:chOff x="7454901" y="1765298"/>
              <a:chExt cx="755649" cy="1617136"/>
            </a:xfrm>
          </p:grpSpPr>
          <p:pic>
            <p:nvPicPr>
              <p:cNvPr id="52249" name="Picture 65"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454901" y="176529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66"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461779" y="245057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67"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486650" y="30649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 name="TextBox 70"/>
          <p:cNvSpPr txBox="1"/>
          <p:nvPr/>
        </p:nvSpPr>
        <p:spPr>
          <a:xfrm>
            <a:off x="5935663" y="5410200"/>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52242" name="Picture 60"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802313" y="1614488"/>
            <a:ext cx="1651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61" descr="latex-image-1.pd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513763" y="2859088"/>
            <a:ext cx="177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62" descr="latex-image-1.pd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581400" y="5715000"/>
            <a:ext cx="278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1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4876800"/>
            <a:ext cx="2209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a:xfrm>
            <a:off x="5486400" y="4995863"/>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The resulting vector has magnitude:</a:t>
            </a:r>
          </a:p>
        </p:txBody>
      </p:sp>
      <p:sp>
        <p:nvSpPr>
          <p:cNvPr id="2" name="Slide Number Placeholder 1"/>
          <p:cNvSpPr>
            <a:spLocks noGrp="1"/>
          </p:cNvSpPr>
          <p:nvPr>
            <p:ph type="sldNum" sz="quarter" idx="12"/>
          </p:nvPr>
        </p:nvSpPr>
        <p:spPr/>
        <p:txBody>
          <a:bodyPr/>
          <a:lstStyle/>
          <a:p>
            <a:fld id="{8C8ED8C8-D92D-41D8-8FE6-33CFECEB8400}" type="slidenum">
              <a:rPr lang="en-US" altLang="en-US" smtClean="0"/>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52400"/>
            <a:ext cx="9144000" cy="914400"/>
          </a:xfrm>
        </p:spPr>
        <p:txBody>
          <a:bodyPr/>
          <a:lstStyle/>
          <a:p>
            <a:r>
              <a:rPr lang="en-US" altLang="en-US" smtClean="0"/>
              <a:t>Today</a:t>
            </a:r>
          </a:p>
        </p:txBody>
      </p:sp>
      <p:sp>
        <p:nvSpPr>
          <p:cNvPr id="3" name="Content Placeholder 2"/>
          <p:cNvSpPr>
            <a:spLocks noGrp="1"/>
          </p:cNvSpPr>
          <p:nvPr>
            <p:ph idx="1"/>
          </p:nvPr>
        </p:nvSpPr>
        <p:spPr/>
        <p:txBody>
          <a:bodyPr>
            <a:normAutofit/>
          </a:bodyPr>
          <a:lstStyle/>
          <a:p>
            <a:pPr>
              <a:defRPr/>
            </a:pPr>
            <a:r>
              <a:rPr lang="en-US" dirty="0" smtClean="0">
                <a:ea typeface="ＭＳ Ｐゴシック" pitchFamily="76" charset="-128"/>
              </a:rPr>
              <a:t>Sources of Magnetic Field</a:t>
            </a:r>
          </a:p>
          <a:p>
            <a:pPr>
              <a:defRPr/>
            </a:pPr>
            <a:r>
              <a:rPr lang="en-US" dirty="0" smtClean="0">
                <a:ea typeface="ＭＳ Ｐゴシック" pitchFamily="76" charset="-128"/>
              </a:rPr>
              <a:t>Magnetic Field due to Moving Charges</a:t>
            </a:r>
          </a:p>
          <a:p>
            <a:pPr>
              <a:defRPr/>
            </a:pPr>
            <a:r>
              <a:rPr lang="en-US" dirty="0" smtClean="0">
                <a:ea typeface="ＭＳ Ｐゴシック" pitchFamily="76" charset="-128"/>
              </a:rPr>
              <a:t>Cross Products:  Right-hand Rule</a:t>
            </a:r>
          </a:p>
          <a:p>
            <a:pPr>
              <a:defRPr/>
            </a:pPr>
            <a:r>
              <a:rPr lang="en-US" dirty="0">
                <a:ea typeface="ＭＳ Ｐゴシック" pitchFamily="76" charset="-128"/>
              </a:rPr>
              <a:t>Cross Products:  Mathematically</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81F9BC70-99E3-43DA-B0ED-A58BC12CEA1A}" type="slidenum">
              <a:rPr lang="en-US" altLang="en-US" smtClean="0"/>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lumMod val="60000"/>
                    <a:lumOff val="40000"/>
                  </a:schemeClr>
                </a:solidFill>
              </a:rPr>
              <a:t>iClicker</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en-US" sz="2700" dirty="0" smtClean="0"/>
              <a:t>The electric field is zero inside a conductor.  What does this mean for the electric potential?</a:t>
            </a:r>
          </a:p>
          <a:p>
            <a:endParaRPr lang="en-US" sz="2700" dirty="0"/>
          </a:p>
          <a:p>
            <a:pPr marL="514350" indent="-514350">
              <a:buFont typeface="+mj-lt"/>
              <a:buAutoNum type="alphaLcParenR"/>
            </a:pPr>
            <a:r>
              <a:rPr lang="en-US" sz="2700" dirty="0" smtClean="0"/>
              <a:t>The electric potential must be zero inside the conductor</a:t>
            </a:r>
          </a:p>
          <a:p>
            <a:pPr marL="514350" indent="-514350">
              <a:buFont typeface="+mj-lt"/>
              <a:buAutoNum type="alphaLcParenR"/>
            </a:pPr>
            <a:r>
              <a:rPr lang="en-US" sz="2700" dirty="0" smtClean="0"/>
              <a:t>The electric potential must go to zero on the surface of the conductor, but on both the inside and outside, it can do anything.</a:t>
            </a:r>
          </a:p>
          <a:p>
            <a:pPr marL="514350" indent="-514350">
              <a:buFont typeface="+mj-lt"/>
              <a:buAutoNum type="alphaLcParenR"/>
            </a:pPr>
            <a:r>
              <a:rPr lang="en-US" sz="2700" dirty="0" smtClean="0"/>
              <a:t>The electric potential is constant inside the conductor</a:t>
            </a:r>
            <a:endParaRPr lang="en-US" sz="2700" dirty="0"/>
          </a:p>
        </p:txBody>
      </p:sp>
      <p:sp>
        <p:nvSpPr>
          <p:cNvPr id="5" name="Rectangle 4"/>
          <p:cNvSpPr/>
          <p:nvPr/>
        </p:nvSpPr>
        <p:spPr>
          <a:xfrm>
            <a:off x="-228600" y="925033"/>
            <a:ext cx="9829800" cy="571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9F7E57A-03DC-4725-98CF-3F58F59FDE36}" type="slidenum">
              <a:rPr lang="en-US" altLang="en-US" smtClean="0"/>
              <a:pPr/>
              <a:t>4</a:t>
            </a:fld>
            <a:endParaRPr lang="en-US" altLang="en-US"/>
          </a:p>
        </p:txBody>
      </p:sp>
    </p:spTree>
    <p:extLst>
      <p:ext uri="{BB962C8B-B14F-4D97-AF65-F5344CB8AC3E}">
        <p14:creationId xmlns:p14="http://schemas.microsoft.com/office/powerpoint/2010/main" val="37167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lstStyle/>
          <a:p>
            <a:r>
              <a:rPr lang="en-US" dirty="0" smtClean="0">
                <a:solidFill>
                  <a:srgbClr val="5B96C5"/>
                </a:solidFill>
              </a:rPr>
              <a:t>Inside a Metal</a:t>
            </a:r>
            <a:endParaRPr lang="en-US" dirty="0">
              <a:solidFill>
                <a:srgbClr val="5B96C5"/>
              </a:solidFill>
            </a:endParaRPr>
          </a:p>
        </p:txBody>
      </p:sp>
      <p:sp>
        <p:nvSpPr>
          <p:cNvPr id="4" name="Oval 3"/>
          <p:cNvSpPr/>
          <p:nvPr/>
        </p:nvSpPr>
        <p:spPr>
          <a:xfrm>
            <a:off x="4953000" y="2510135"/>
            <a:ext cx="19050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E=0</a:t>
            </a:r>
          </a:p>
          <a:p>
            <a:pPr algn="ctr"/>
            <a:r>
              <a:rPr lang="en-US" dirty="0" smtClean="0"/>
              <a:t>V is constant</a:t>
            </a:r>
            <a:endParaRPr lang="en-US" dirty="0"/>
          </a:p>
        </p:txBody>
      </p:sp>
      <p:sp>
        <p:nvSpPr>
          <p:cNvPr id="5" name="Oval 4"/>
          <p:cNvSpPr/>
          <p:nvPr/>
        </p:nvSpPr>
        <p:spPr>
          <a:xfrm>
            <a:off x="1828800" y="33483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7" name="Straight Arrow Connector 6"/>
          <p:cNvCxnSpPr/>
          <p:nvPr/>
        </p:nvCxnSpPr>
        <p:spPr>
          <a:xfrm>
            <a:off x="2057400" y="3576935"/>
            <a:ext cx="3048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3462635"/>
            <a:ext cx="2819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57400" y="3043535"/>
            <a:ext cx="2895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3200" y="3195935"/>
            <a:ext cx="2067874" cy="369332"/>
          </a:xfrm>
          <a:prstGeom prst="rect">
            <a:avLst/>
          </a:prstGeom>
          <a:noFill/>
        </p:spPr>
        <p:txBody>
          <a:bodyPr wrap="none" rtlCol="0">
            <a:spAutoFit/>
          </a:bodyPr>
          <a:lstStyle/>
          <a:p>
            <a:r>
              <a:rPr lang="en-US" dirty="0" smtClean="0"/>
              <a:t>E not = 0, V changes</a:t>
            </a:r>
            <a:endParaRPr lang="en-US" dirty="0"/>
          </a:p>
        </p:txBody>
      </p:sp>
      <p:pic>
        <p:nvPicPr>
          <p:cNvPr id="10" name="Picture 9" descr="latex-image-1.pdf"/>
          <p:cNvPicPr>
            <a:picLocks noChangeAspect="1"/>
          </p:cNvPicPr>
          <p:nvPr/>
        </p:nvPicPr>
        <p:blipFill>
          <a:blip r:embed="rId2"/>
          <a:stretch>
            <a:fillRect/>
          </a:stretch>
        </p:blipFill>
        <p:spPr>
          <a:xfrm>
            <a:off x="5943600" y="304800"/>
            <a:ext cx="2476500" cy="774700"/>
          </a:xfrm>
          <a:prstGeom prst="rect">
            <a:avLst/>
          </a:prstGeom>
        </p:spPr>
      </p:pic>
      <p:sp>
        <p:nvSpPr>
          <p:cNvPr id="13" name="TextBox 12"/>
          <p:cNvSpPr txBox="1"/>
          <p:nvPr/>
        </p:nvSpPr>
        <p:spPr>
          <a:xfrm>
            <a:off x="914400" y="1295400"/>
            <a:ext cx="7271542" cy="830997"/>
          </a:xfrm>
          <a:prstGeom prst="rect">
            <a:avLst/>
          </a:prstGeom>
          <a:noFill/>
        </p:spPr>
        <p:txBody>
          <a:bodyPr wrap="none" rtlCol="0">
            <a:spAutoFit/>
          </a:bodyPr>
          <a:lstStyle/>
          <a:p>
            <a:r>
              <a:rPr lang="en-US" sz="2400" dirty="0"/>
              <a:t>For a metal in EQUILIBRIUM, E = 0 inside, </a:t>
            </a:r>
          </a:p>
          <a:p>
            <a:r>
              <a:rPr lang="en-US" sz="2400" dirty="0"/>
              <a:t>and the potential is </a:t>
            </a:r>
            <a:r>
              <a:rPr lang="en-US" sz="2400" b="1" dirty="0" smtClean="0"/>
              <a:t>constant</a:t>
            </a:r>
            <a:r>
              <a:rPr lang="en-US" dirty="0" smtClean="0"/>
              <a:t>, (note: not necessarily zero)</a:t>
            </a:r>
            <a:r>
              <a:rPr lang="en-US" sz="2400" dirty="0" smtClean="0"/>
              <a:t> </a:t>
            </a:r>
            <a:endParaRPr lang="en-US" sz="2400" dirty="0"/>
          </a:p>
        </p:txBody>
      </p:sp>
      <p:sp>
        <p:nvSpPr>
          <p:cNvPr id="15" name="TextBox 14"/>
          <p:cNvSpPr txBox="1"/>
          <p:nvPr/>
        </p:nvSpPr>
        <p:spPr>
          <a:xfrm>
            <a:off x="4724400" y="4567535"/>
            <a:ext cx="2812489" cy="461665"/>
          </a:xfrm>
          <a:prstGeom prst="rect">
            <a:avLst/>
          </a:prstGeom>
          <a:noFill/>
        </p:spPr>
        <p:txBody>
          <a:bodyPr wrap="none" rtlCol="0">
            <a:spAutoFit/>
          </a:bodyPr>
          <a:lstStyle/>
          <a:p>
            <a:r>
              <a:rPr lang="en-US" sz="2400" b="1"/>
              <a:t>metal @ equilibrium</a:t>
            </a:r>
          </a:p>
        </p:txBody>
      </p:sp>
      <p:sp>
        <p:nvSpPr>
          <p:cNvPr id="16" name="TextBox 15"/>
          <p:cNvSpPr txBox="1"/>
          <p:nvPr/>
        </p:nvSpPr>
        <p:spPr>
          <a:xfrm>
            <a:off x="1066800" y="3653135"/>
            <a:ext cx="1778702" cy="461665"/>
          </a:xfrm>
          <a:prstGeom prst="rect">
            <a:avLst/>
          </a:prstGeom>
          <a:noFill/>
        </p:spPr>
        <p:txBody>
          <a:bodyPr wrap="none" rtlCol="0">
            <a:spAutoFit/>
          </a:bodyPr>
          <a:lstStyle/>
          <a:p>
            <a:r>
              <a:rPr lang="en-US" sz="2400" b="1"/>
              <a:t>point charge</a:t>
            </a:r>
          </a:p>
        </p:txBody>
      </p:sp>
      <p:sp>
        <p:nvSpPr>
          <p:cNvPr id="6" name="Slide Number Placeholder 5"/>
          <p:cNvSpPr>
            <a:spLocks noGrp="1"/>
          </p:cNvSpPr>
          <p:nvPr>
            <p:ph type="sldNum" sz="quarter" idx="12"/>
          </p:nvPr>
        </p:nvSpPr>
        <p:spPr/>
        <p:txBody>
          <a:bodyPr/>
          <a:lstStyle/>
          <a:p>
            <a:fld id="{E9F7E57A-03DC-4725-98CF-3F58F59FDE36}" type="slidenum">
              <a:rPr lang="en-US" altLang="en-US" smtClean="0"/>
              <a:pPr/>
              <a:t>5</a:t>
            </a:fld>
            <a:endParaRPr lang="en-US" altLang="en-US"/>
          </a:p>
        </p:txBody>
      </p:sp>
    </p:spTree>
    <p:extLst>
      <p:ext uri="{BB962C8B-B14F-4D97-AF65-F5344CB8AC3E}">
        <p14:creationId xmlns:p14="http://schemas.microsoft.com/office/powerpoint/2010/main" val="288555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p567_insulator_in_capacitor"/>
          <p:cNvPicPr>
            <a:picLocks noChangeAspect="1" noChangeArrowheads="1"/>
          </p:cNvPicPr>
          <p:nvPr/>
        </p:nvPicPr>
        <p:blipFill>
          <a:blip r:embed="rId3"/>
          <a:srcRect/>
          <a:stretch>
            <a:fillRect/>
          </a:stretch>
        </p:blipFill>
        <p:spPr bwMode="auto">
          <a:xfrm>
            <a:off x="152400" y="1295400"/>
            <a:ext cx="3452813" cy="5181600"/>
          </a:xfrm>
          <a:prstGeom prst="rect">
            <a:avLst/>
          </a:prstGeom>
          <a:noFill/>
          <a:ln w="9525">
            <a:noFill/>
            <a:miter lim="800000"/>
            <a:headEnd/>
            <a:tailEnd/>
          </a:ln>
        </p:spPr>
      </p:pic>
      <p:sp>
        <p:nvSpPr>
          <p:cNvPr id="795651" name="Text Box 3"/>
          <p:cNvSpPr txBox="1">
            <a:spLocks noChangeArrowheads="1"/>
          </p:cNvSpPr>
          <p:nvPr/>
        </p:nvSpPr>
        <p:spPr bwMode="auto">
          <a:xfrm>
            <a:off x="3810000" y="1219200"/>
            <a:ext cx="4740275" cy="822325"/>
          </a:xfrm>
          <a:prstGeom prst="rect">
            <a:avLst/>
          </a:prstGeom>
          <a:noFill/>
          <a:ln w="9525">
            <a:noFill/>
            <a:miter lim="800000"/>
            <a:headEnd/>
            <a:tailEnd/>
          </a:ln>
        </p:spPr>
        <p:txBody>
          <a:bodyPr>
            <a:prstTxWarp prst="textNoShape">
              <a:avLst/>
            </a:prstTxWarp>
            <a:spAutoFit/>
          </a:bodyPr>
          <a:lstStyle/>
          <a:p>
            <a:r>
              <a:rPr lang="en-US">
                <a:solidFill>
                  <a:schemeClr val="accent2"/>
                </a:solidFill>
              </a:rPr>
              <a:t>Electric field in capacitor filled with insulator:</a:t>
            </a:r>
            <a:r>
              <a:rPr lang="en-US"/>
              <a:t> </a:t>
            </a:r>
            <a:r>
              <a:rPr lang="en-US" i="1"/>
              <a:t>E</a:t>
            </a:r>
            <a:r>
              <a:rPr lang="en-US" i="1" baseline="-25000"/>
              <a:t>net</a:t>
            </a:r>
            <a:r>
              <a:rPr lang="en-US"/>
              <a:t>=</a:t>
            </a:r>
            <a:r>
              <a:rPr lang="en-US" i="1"/>
              <a:t>E</a:t>
            </a:r>
            <a:r>
              <a:rPr lang="en-US" i="1" baseline="-25000"/>
              <a:t>plates</a:t>
            </a:r>
            <a:r>
              <a:rPr lang="en-US" i="1"/>
              <a:t>+E</a:t>
            </a:r>
            <a:r>
              <a:rPr lang="en-US" i="1" baseline="-25000"/>
              <a:t>dipoles</a:t>
            </a:r>
            <a:endParaRPr lang="en-US"/>
          </a:p>
        </p:txBody>
      </p:sp>
      <p:sp>
        <p:nvSpPr>
          <p:cNvPr id="795652" name="Text Box 4"/>
          <p:cNvSpPr txBox="1">
            <a:spLocks noChangeArrowheads="1"/>
          </p:cNvSpPr>
          <p:nvPr/>
        </p:nvSpPr>
        <p:spPr bwMode="auto">
          <a:xfrm>
            <a:off x="3794125" y="2327275"/>
            <a:ext cx="3413125" cy="457200"/>
          </a:xfrm>
          <a:prstGeom prst="rect">
            <a:avLst/>
          </a:prstGeom>
          <a:noFill/>
          <a:ln w="9525">
            <a:noFill/>
            <a:miter lim="800000"/>
            <a:headEnd/>
            <a:tailEnd/>
          </a:ln>
        </p:spPr>
        <p:txBody>
          <a:bodyPr wrap="none">
            <a:prstTxWarp prst="textNoShape">
              <a:avLst/>
            </a:prstTxWarp>
            <a:spAutoFit/>
          </a:bodyPr>
          <a:lstStyle/>
          <a:p>
            <a:r>
              <a:rPr lang="en-US" i="1"/>
              <a:t>E</a:t>
            </a:r>
            <a:r>
              <a:rPr lang="en-US" i="1" baseline="-25000"/>
              <a:t>plates</a:t>
            </a:r>
            <a:r>
              <a:rPr lang="en-US" i="1"/>
              <a:t>=</a:t>
            </a:r>
            <a:r>
              <a:rPr lang="en-US"/>
              <a:t>const (in capacitor)</a:t>
            </a:r>
            <a:endParaRPr lang="en-US" i="1"/>
          </a:p>
        </p:txBody>
      </p:sp>
      <p:grpSp>
        <p:nvGrpSpPr>
          <p:cNvPr id="2" name="Group 5"/>
          <p:cNvGrpSpPr>
            <a:grpSpLocks/>
          </p:cNvGrpSpPr>
          <p:nvPr/>
        </p:nvGrpSpPr>
        <p:grpSpPr bwMode="auto">
          <a:xfrm>
            <a:off x="590550" y="1143000"/>
            <a:ext cx="2533650" cy="5638800"/>
            <a:chOff x="372" y="720"/>
            <a:chExt cx="1596" cy="3552"/>
          </a:xfrm>
        </p:grpSpPr>
        <p:sp>
          <p:nvSpPr>
            <p:cNvPr id="58390" name="Rectangle 6"/>
            <p:cNvSpPr>
              <a:spLocks noChangeArrowheads="1"/>
            </p:cNvSpPr>
            <p:nvPr/>
          </p:nvSpPr>
          <p:spPr bwMode="auto">
            <a:xfrm>
              <a:off x="372"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1" name="Rectangle 7"/>
            <p:cNvSpPr>
              <a:spLocks noChangeArrowheads="1"/>
            </p:cNvSpPr>
            <p:nvPr/>
          </p:nvSpPr>
          <p:spPr bwMode="auto">
            <a:xfrm>
              <a:off x="720"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2" name="Rectangle 8"/>
            <p:cNvSpPr>
              <a:spLocks noChangeArrowheads="1"/>
            </p:cNvSpPr>
            <p:nvPr/>
          </p:nvSpPr>
          <p:spPr bwMode="auto">
            <a:xfrm>
              <a:off x="1068"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3" name="Rectangle 9"/>
            <p:cNvSpPr>
              <a:spLocks noChangeArrowheads="1"/>
            </p:cNvSpPr>
            <p:nvPr/>
          </p:nvSpPr>
          <p:spPr bwMode="auto">
            <a:xfrm>
              <a:off x="1428"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4" name="Rectangle 10"/>
            <p:cNvSpPr>
              <a:spLocks noChangeArrowheads="1"/>
            </p:cNvSpPr>
            <p:nvPr/>
          </p:nvSpPr>
          <p:spPr bwMode="auto">
            <a:xfrm>
              <a:off x="1776"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5" name="Text Box 11"/>
            <p:cNvSpPr txBox="1">
              <a:spLocks noChangeArrowheads="1"/>
            </p:cNvSpPr>
            <p:nvPr/>
          </p:nvSpPr>
          <p:spPr bwMode="auto">
            <a:xfrm>
              <a:off x="374" y="3984"/>
              <a:ext cx="212" cy="288"/>
            </a:xfrm>
            <a:prstGeom prst="rect">
              <a:avLst/>
            </a:prstGeom>
            <a:noFill/>
            <a:ln w="9525">
              <a:noFill/>
              <a:miter lim="800000"/>
              <a:headEnd/>
              <a:tailEnd/>
            </a:ln>
          </p:spPr>
          <p:txBody>
            <a:bodyPr wrap="none">
              <a:prstTxWarp prst="textNoShape">
                <a:avLst/>
              </a:prstTxWarp>
              <a:spAutoFit/>
            </a:bodyPr>
            <a:lstStyle/>
            <a:p>
              <a:r>
                <a:rPr lang="en-US"/>
                <a:t>1</a:t>
              </a:r>
            </a:p>
          </p:txBody>
        </p:sp>
        <p:sp>
          <p:nvSpPr>
            <p:cNvPr id="58396" name="Text Box 12"/>
            <p:cNvSpPr txBox="1">
              <a:spLocks noChangeArrowheads="1"/>
            </p:cNvSpPr>
            <p:nvPr/>
          </p:nvSpPr>
          <p:spPr bwMode="auto">
            <a:xfrm>
              <a:off x="710" y="3984"/>
              <a:ext cx="212" cy="288"/>
            </a:xfrm>
            <a:prstGeom prst="rect">
              <a:avLst/>
            </a:prstGeom>
            <a:noFill/>
            <a:ln w="9525">
              <a:noFill/>
              <a:miter lim="800000"/>
              <a:headEnd/>
              <a:tailEnd/>
            </a:ln>
          </p:spPr>
          <p:txBody>
            <a:bodyPr wrap="none">
              <a:prstTxWarp prst="textNoShape">
                <a:avLst/>
              </a:prstTxWarp>
              <a:spAutoFit/>
            </a:bodyPr>
            <a:lstStyle/>
            <a:p>
              <a:r>
                <a:rPr lang="en-US"/>
                <a:t>2</a:t>
              </a:r>
            </a:p>
          </p:txBody>
        </p:sp>
        <p:sp>
          <p:nvSpPr>
            <p:cNvPr id="58397" name="Text Box 13"/>
            <p:cNvSpPr txBox="1">
              <a:spLocks noChangeArrowheads="1"/>
            </p:cNvSpPr>
            <p:nvPr/>
          </p:nvSpPr>
          <p:spPr bwMode="auto">
            <a:xfrm>
              <a:off x="1056" y="3984"/>
              <a:ext cx="212" cy="288"/>
            </a:xfrm>
            <a:prstGeom prst="rect">
              <a:avLst/>
            </a:prstGeom>
            <a:noFill/>
            <a:ln w="9525">
              <a:noFill/>
              <a:miter lim="800000"/>
              <a:headEnd/>
              <a:tailEnd/>
            </a:ln>
          </p:spPr>
          <p:txBody>
            <a:bodyPr wrap="none">
              <a:prstTxWarp prst="textNoShape">
                <a:avLst/>
              </a:prstTxWarp>
              <a:spAutoFit/>
            </a:bodyPr>
            <a:lstStyle/>
            <a:p>
              <a:r>
                <a:rPr lang="en-US"/>
                <a:t>3</a:t>
              </a:r>
            </a:p>
          </p:txBody>
        </p:sp>
        <p:sp>
          <p:nvSpPr>
            <p:cNvPr id="58398" name="Text Box 14"/>
            <p:cNvSpPr txBox="1">
              <a:spLocks noChangeArrowheads="1"/>
            </p:cNvSpPr>
            <p:nvPr/>
          </p:nvSpPr>
          <p:spPr bwMode="auto">
            <a:xfrm>
              <a:off x="1420" y="3984"/>
              <a:ext cx="212" cy="288"/>
            </a:xfrm>
            <a:prstGeom prst="rect">
              <a:avLst/>
            </a:prstGeom>
            <a:noFill/>
            <a:ln w="9525">
              <a:noFill/>
              <a:miter lim="800000"/>
              <a:headEnd/>
              <a:tailEnd/>
            </a:ln>
          </p:spPr>
          <p:txBody>
            <a:bodyPr wrap="none">
              <a:prstTxWarp prst="textNoShape">
                <a:avLst/>
              </a:prstTxWarp>
              <a:spAutoFit/>
            </a:bodyPr>
            <a:lstStyle/>
            <a:p>
              <a:r>
                <a:rPr lang="en-US"/>
                <a:t>4</a:t>
              </a:r>
            </a:p>
          </p:txBody>
        </p:sp>
        <p:sp>
          <p:nvSpPr>
            <p:cNvPr id="58399" name="Text Box 15"/>
            <p:cNvSpPr txBox="1">
              <a:spLocks noChangeArrowheads="1"/>
            </p:cNvSpPr>
            <p:nvPr/>
          </p:nvSpPr>
          <p:spPr bwMode="auto">
            <a:xfrm>
              <a:off x="1756" y="3984"/>
              <a:ext cx="212" cy="288"/>
            </a:xfrm>
            <a:prstGeom prst="rect">
              <a:avLst/>
            </a:prstGeom>
            <a:noFill/>
            <a:ln w="9525">
              <a:noFill/>
              <a:miter lim="800000"/>
              <a:headEnd/>
              <a:tailEnd/>
            </a:ln>
          </p:spPr>
          <p:txBody>
            <a:bodyPr wrap="none">
              <a:prstTxWarp prst="textNoShape">
                <a:avLst/>
              </a:prstTxWarp>
              <a:spAutoFit/>
            </a:bodyPr>
            <a:lstStyle/>
            <a:p>
              <a:r>
                <a:rPr lang="en-US"/>
                <a:t>5</a:t>
              </a:r>
            </a:p>
          </p:txBody>
        </p:sp>
      </p:grpSp>
      <p:sp>
        <p:nvSpPr>
          <p:cNvPr id="795664" name="Line 16"/>
          <p:cNvSpPr>
            <a:spLocks noChangeShapeType="1"/>
          </p:cNvSpPr>
          <p:nvPr/>
        </p:nvSpPr>
        <p:spPr bwMode="auto">
          <a:xfrm flipH="1">
            <a:off x="76200" y="3733800"/>
            <a:ext cx="1219200" cy="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795665" name="Text Box 17"/>
          <p:cNvSpPr txBox="1">
            <a:spLocks noChangeArrowheads="1"/>
          </p:cNvSpPr>
          <p:nvPr/>
        </p:nvSpPr>
        <p:spPr bwMode="auto">
          <a:xfrm>
            <a:off x="228600" y="3200400"/>
            <a:ext cx="1231900" cy="461963"/>
          </a:xfrm>
          <a:prstGeom prst="rect">
            <a:avLst/>
          </a:prstGeom>
          <a:solidFill>
            <a:schemeClr val="bg1">
              <a:alpha val="50195"/>
            </a:schemeClr>
          </a:solidFill>
          <a:ln w="9525">
            <a:noFill/>
            <a:miter lim="800000"/>
            <a:headEnd/>
            <a:tailEnd/>
          </a:ln>
        </p:spPr>
        <p:txBody>
          <a:bodyPr wrap="none">
            <a:prstTxWarp prst="textNoShape">
              <a:avLst/>
            </a:prstTxWarp>
            <a:spAutoFit/>
          </a:bodyPr>
          <a:lstStyle/>
          <a:p>
            <a:r>
              <a:rPr lang="en-US" i="1"/>
              <a:t>E</a:t>
            </a:r>
            <a:r>
              <a:rPr lang="en-US" i="1" baseline="-25000"/>
              <a:t>dipoles,A</a:t>
            </a:r>
            <a:endParaRPr lang="en-US" i="1"/>
          </a:p>
        </p:txBody>
      </p:sp>
      <p:grpSp>
        <p:nvGrpSpPr>
          <p:cNvPr id="3" name="Group 18"/>
          <p:cNvGrpSpPr>
            <a:grpSpLocks/>
          </p:cNvGrpSpPr>
          <p:nvPr/>
        </p:nvGrpSpPr>
        <p:grpSpPr bwMode="auto">
          <a:xfrm>
            <a:off x="1066800" y="3657600"/>
            <a:ext cx="1304925" cy="538163"/>
            <a:chOff x="672" y="2304"/>
            <a:chExt cx="822" cy="339"/>
          </a:xfrm>
        </p:grpSpPr>
        <p:grpSp>
          <p:nvGrpSpPr>
            <p:cNvPr id="4" name="Group 19"/>
            <p:cNvGrpSpPr>
              <a:grpSpLocks/>
            </p:cNvGrpSpPr>
            <p:nvPr/>
          </p:nvGrpSpPr>
          <p:grpSpPr bwMode="auto">
            <a:xfrm>
              <a:off x="768" y="2304"/>
              <a:ext cx="96" cy="85"/>
              <a:chOff x="4320" y="2256"/>
              <a:chExt cx="96" cy="96"/>
            </a:xfrm>
          </p:grpSpPr>
          <p:sp>
            <p:nvSpPr>
              <p:cNvPr id="58388" name="Line 20"/>
              <p:cNvSpPr>
                <a:spLocks noChangeShapeType="1"/>
              </p:cNvSpPr>
              <p:nvPr/>
            </p:nvSpPr>
            <p:spPr bwMode="auto">
              <a:xfrm flipH="1">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58389" name="Line 21"/>
              <p:cNvSpPr>
                <a:spLocks noChangeShapeType="1"/>
              </p:cNvSpPr>
              <p:nvPr/>
            </p:nvSpPr>
            <p:spPr bwMode="auto">
              <a:xfrm>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grpSp>
        <p:grpSp>
          <p:nvGrpSpPr>
            <p:cNvPr id="5" name="Group 22"/>
            <p:cNvGrpSpPr>
              <a:grpSpLocks/>
            </p:cNvGrpSpPr>
            <p:nvPr/>
          </p:nvGrpSpPr>
          <p:grpSpPr bwMode="auto">
            <a:xfrm>
              <a:off x="1296" y="2304"/>
              <a:ext cx="96" cy="85"/>
              <a:chOff x="4320" y="2256"/>
              <a:chExt cx="96" cy="96"/>
            </a:xfrm>
          </p:grpSpPr>
          <p:sp>
            <p:nvSpPr>
              <p:cNvPr id="58386" name="Line 23"/>
              <p:cNvSpPr>
                <a:spLocks noChangeShapeType="1"/>
              </p:cNvSpPr>
              <p:nvPr/>
            </p:nvSpPr>
            <p:spPr bwMode="auto">
              <a:xfrm flipH="1">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58387" name="Line 24"/>
              <p:cNvSpPr>
                <a:spLocks noChangeShapeType="1"/>
              </p:cNvSpPr>
              <p:nvPr/>
            </p:nvSpPr>
            <p:spPr bwMode="auto">
              <a:xfrm>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58384" name="Text Box 25"/>
            <p:cNvSpPr txBox="1">
              <a:spLocks noChangeArrowheads="1"/>
            </p:cNvSpPr>
            <p:nvPr/>
          </p:nvSpPr>
          <p:spPr bwMode="auto">
            <a:xfrm>
              <a:off x="672" y="2352"/>
              <a:ext cx="254" cy="291"/>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A</a:t>
              </a:r>
            </a:p>
          </p:txBody>
        </p:sp>
        <p:sp>
          <p:nvSpPr>
            <p:cNvPr id="58385" name="Text Box 26"/>
            <p:cNvSpPr txBox="1">
              <a:spLocks noChangeArrowheads="1"/>
            </p:cNvSpPr>
            <p:nvPr/>
          </p:nvSpPr>
          <p:spPr bwMode="auto">
            <a:xfrm>
              <a:off x="1248" y="2352"/>
              <a:ext cx="246" cy="291"/>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B</a:t>
              </a:r>
            </a:p>
          </p:txBody>
        </p:sp>
      </p:grpSp>
      <p:sp>
        <p:nvSpPr>
          <p:cNvPr id="795675" name="Line 27"/>
          <p:cNvSpPr>
            <a:spLocks noChangeShapeType="1"/>
          </p:cNvSpPr>
          <p:nvPr/>
        </p:nvSpPr>
        <p:spPr bwMode="auto">
          <a:xfrm>
            <a:off x="2133600" y="3733800"/>
            <a:ext cx="533400" cy="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795676" name="Text Box 28"/>
          <p:cNvSpPr txBox="1">
            <a:spLocks noChangeArrowheads="1"/>
          </p:cNvSpPr>
          <p:nvPr/>
        </p:nvSpPr>
        <p:spPr bwMode="auto">
          <a:xfrm>
            <a:off x="2057400" y="3200400"/>
            <a:ext cx="1231900" cy="461963"/>
          </a:xfrm>
          <a:prstGeom prst="rect">
            <a:avLst/>
          </a:prstGeom>
          <a:solidFill>
            <a:schemeClr val="bg1">
              <a:alpha val="50195"/>
            </a:schemeClr>
          </a:solidFill>
          <a:ln w="9525">
            <a:noFill/>
            <a:miter lim="800000"/>
            <a:headEnd/>
            <a:tailEnd/>
          </a:ln>
        </p:spPr>
        <p:txBody>
          <a:bodyPr wrap="none">
            <a:prstTxWarp prst="textNoShape">
              <a:avLst/>
            </a:prstTxWarp>
            <a:spAutoFit/>
          </a:bodyPr>
          <a:lstStyle/>
          <a:p>
            <a:r>
              <a:rPr lang="en-US" i="1"/>
              <a:t>E</a:t>
            </a:r>
            <a:r>
              <a:rPr lang="en-US" i="1" baseline="-25000"/>
              <a:t>dipoles,B</a:t>
            </a:r>
            <a:endParaRPr lang="en-US" i="1"/>
          </a:p>
        </p:txBody>
      </p:sp>
      <p:sp>
        <p:nvSpPr>
          <p:cNvPr id="795677" name="Text Box 29"/>
          <p:cNvSpPr txBox="1">
            <a:spLocks noChangeArrowheads="1"/>
          </p:cNvSpPr>
          <p:nvPr/>
        </p:nvSpPr>
        <p:spPr bwMode="auto">
          <a:xfrm>
            <a:off x="3810000" y="2971800"/>
            <a:ext cx="1993900" cy="457200"/>
          </a:xfrm>
          <a:prstGeom prst="rect">
            <a:avLst/>
          </a:prstGeom>
          <a:noFill/>
          <a:ln w="9525">
            <a:noFill/>
            <a:miter lim="800000"/>
            <a:headEnd/>
            <a:tailEnd/>
          </a:ln>
        </p:spPr>
        <p:txBody>
          <a:bodyPr wrap="none">
            <a:prstTxWarp prst="textNoShape">
              <a:avLst/>
            </a:prstTxWarp>
            <a:spAutoFit/>
          </a:bodyPr>
          <a:lstStyle/>
          <a:p>
            <a:r>
              <a:rPr lang="en-US" i="1"/>
              <a:t>E</a:t>
            </a:r>
            <a:r>
              <a:rPr lang="en-US" i="1" baseline="-25000"/>
              <a:t>dipoles</a:t>
            </a:r>
            <a:r>
              <a:rPr lang="en-US" i="1"/>
              <a:t>=f(x,y,z)</a:t>
            </a:r>
          </a:p>
        </p:txBody>
      </p:sp>
      <p:sp>
        <p:nvSpPr>
          <p:cNvPr id="795678" name="Text Box 30"/>
          <p:cNvSpPr txBox="1">
            <a:spLocks noChangeArrowheads="1"/>
          </p:cNvSpPr>
          <p:nvPr/>
        </p:nvSpPr>
        <p:spPr bwMode="auto">
          <a:xfrm>
            <a:off x="3886200" y="3752850"/>
            <a:ext cx="5045075" cy="1200150"/>
          </a:xfrm>
          <a:prstGeom prst="rect">
            <a:avLst/>
          </a:prstGeom>
          <a:noFill/>
          <a:ln w="9525">
            <a:noFill/>
            <a:miter lim="800000"/>
            <a:headEnd/>
            <a:tailEnd/>
          </a:ln>
        </p:spPr>
        <p:txBody>
          <a:bodyPr>
            <a:prstTxWarp prst="textNoShape">
              <a:avLst/>
            </a:prstTxWarp>
            <a:spAutoFit/>
          </a:bodyPr>
          <a:lstStyle/>
          <a:p>
            <a:r>
              <a:rPr lang="en-US" dirty="0">
                <a:solidFill>
                  <a:schemeClr val="accent2"/>
                </a:solidFill>
              </a:rPr>
              <a:t>Travel from B to A</a:t>
            </a:r>
            <a:r>
              <a:rPr lang="en-US" dirty="0"/>
              <a:t>:</a:t>
            </a:r>
          </a:p>
          <a:p>
            <a:r>
              <a:rPr lang="en-US" i="1" dirty="0" err="1"/>
              <a:t>E</a:t>
            </a:r>
            <a:r>
              <a:rPr lang="en-US" i="1" baseline="-25000" dirty="0" err="1"/>
              <a:t>dipoles</a:t>
            </a:r>
            <a:r>
              <a:rPr lang="en-US" i="1" dirty="0"/>
              <a:t> </a:t>
            </a:r>
            <a:r>
              <a:rPr lang="en-US" dirty="0"/>
              <a:t>is sometimes parallel to </a:t>
            </a:r>
            <a:r>
              <a:rPr lang="en-US" i="1" dirty="0"/>
              <a:t>dl</a:t>
            </a:r>
            <a:r>
              <a:rPr lang="en-US" dirty="0"/>
              <a:t>, and sometimes antiparallel to </a:t>
            </a:r>
            <a:r>
              <a:rPr lang="en-US" i="1" dirty="0"/>
              <a:t>dl</a:t>
            </a:r>
            <a:r>
              <a:rPr lang="en-US" dirty="0"/>
              <a:t> </a:t>
            </a:r>
          </a:p>
        </p:txBody>
      </p:sp>
      <p:sp>
        <p:nvSpPr>
          <p:cNvPr id="58380" name="Rectangle 32"/>
          <p:cNvSpPr>
            <a:spLocks noGrp="1" noChangeArrowheads="1"/>
          </p:cNvSpPr>
          <p:nvPr>
            <p:ph type="title"/>
          </p:nvPr>
        </p:nvSpPr>
        <p:spPr>
          <a:xfrm>
            <a:off x="457200" y="0"/>
            <a:ext cx="8229600" cy="1143000"/>
          </a:xfrm>
        </p:spPr>
        <p:txBody>
          <a:bodyPr/>
          <a:lstStyle/>
          <a:p>
            <a:pPr eaLnBrk="1" hangingPunct="1"/>
            <a:r>
              <a:rPr lang="en-US" sz="4000" dirty="0">
                <a:solidFill>
                  <a:srgbClr val="5B96C5"/>
                </a:solidFill>
                <a:ea typeface="ＭＳ Ｐゴシック" charset="-128"/>
                <a:cs typeface="ＭＳ Ｐゴシック" charset="-128"/>
              </a:rPr>
              <a:t>Potential Difference in an Insulator</a:t>
            </a:r>
          </a:p>
        </p:txBody>
      </p:sp>
      <p:pic>
        <p:nvPicPr>
          <p:cNvPr id="33" name="Picture 32" descr="latex-image-1.pdf"/>
          <p:cNvPicPr>
            <a:picLocks noChangeAspect="1"/>
          </p:cNvPicPr>
          <p:nvPr/>
        </p:nvPicPr>
        <p:blipFill>
          <a:blip r:embed="rId4"/>
          <a:stretch>
            <a:fillRect/>
          </a:stretch>
        </p:blipFill>
        <p:spPr>
          <a:xfrm>
            <a:off x="6057900" y="3035300"/>
            <a:ext cx="2476500" cy="774700"/>
          </a:xfrm>
          <a:prstGeom prst="rect">
            <a:avLst/>
          </a:prstGeom>
        </p:spPr>
      </p:pic>
      <p:sp>
        <p:nvSpPr>
          <p:cNvPr id="7" name="Slide Number Placeholder 6"/>
          <p:cNvSpPr>
            <a:spLocks noGrp="1"/>
          </p:cNvSpPr>
          <p:nvPr>
            <p:ph type="sldNum" sz="quarter" idx="12"/>
          </p:nvPr>
        </p:nvSpPr>
        <p:spPr/>
        <p:txBody>
          <a:bodyPr/>
          <a:lstStyle/>
          <a:p>
            <a:fld id="{9B4B777C-300F-47F7-B8CB-481A3F3DEB7C}" type="slidenum">
              <a:rPr lang="en-US" altLang="en-US" smtClean="0"/>
              <a:pPr/>
              <a:t>6</a:t>
            </a:fld>
            <a:endParaRPr lang="en-US" altLang="en-US"/>
          </a:p>
        </p:txBody>
      </p:sp>
      <p:sp>
        <p:nvSpPr>
          <p:cNvPr id="8" name="Rectangle 7"/>
          <p:cNvSpPr/>
          <p:nvPr/>
        </p:nvSpPr>
        <p:spPr>
          <a:xfrm>
            <a:off x="3886200" y="5036403"/>
            <a:ext cx="5203825" cy="830997"/>
          </a:xfrm>
          <a:prstGeom prst="rect">
            <a:avLst/>
          </a:prstGeom>
        </p:spPr>
        <p:txBody>
          <a:bodyPr wrap="square">
            <a:spAutoFit/>
          </a:bodyPr>
          <a:lstStyle/>
          <a:p>
            <a:r>
              <a:rPr lang="en-US" b="1" i="1" dirty="0"/>
              <a:t>Average Field </a:t>
            </a:r>
            <a:r>
              <a:rPr lang="en-US" dirty="0"/>
              <a:t>from induced dipoles</a:t>
            </a:r>
          </a:p>
          <a:p>
            <a:r>
              <a:rPr lang="en-US" dirty="0"/>
              <a:t>is opposite to the field from the plates</a:t>
            </a:r>
          </a:p>
        </p:txBody>
      </p:sp>
      <p:sp>
        <p:nvSpPr>
          <p:cNvPr id="36" name="TextBox 18"/>
          <p:cNvSpPr txBox="1">
            <a:spLocks noChangeArrowheads="1"/>
          </p:cNvSpPr>
          <p:nvPr/>
        </p:nvSpPr>
        <p:spPr bwMode="auto">
          <a:xfrm>
            <a:off x="3894138" y="5867400"/>
            <a:ext cx="4792662" cy="830997"/>
          </a:xfrm>
          <a:prstGeom prst="rect">
            <a:avLst/>
          </a:prstGeom>
          <a:noFill/>
          <a:ln w="9525">
            <a:noFill/>
            <a:miter lim="800000"/>
            <a:headEnd/>
            <a:tailEnd/>
          </a:ln>
        </p:spPr>
        <p:txBody>
          <a:bodyPr wrap="square">
            <a:prstTxWarp prst="textNoShape">
              <a:avLst/>
            </a:prstTxWarp>
            <a:spAutoFit/>
          </a:bodyPr>
          <a:lstStyle/>
          <a:p>
            <a:r>
              <a:rPr lang="en-US" dirty="0"/>
              <a:t>Effect of dielectric is to reduce the potential difference.</a:t>
            </a:r>
          </a:p>
        </p:txBody>
      </p:sp>
    </p:spTree>
    <p:extLst>
      <p:ext uri="{BB962C8B-B14F-4D97-AF65-F5344CB8AC3E}">
        <p14:creationId xmlns:p14="http://schemas.microsoft.com/office/powerpoint/2010/main" val="254713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60000"/>
                    <a:lumOff val="40000"/>
                  </a:schemeClr>
                </a:solidFill>
              </a:rPr>
              <a:t>Dielectric constant</a:t>
            </a:r>
            <a:endParaRPr lang="en-US" dirty="0">
              <a:solidFill>
                <a:schemeClr val="tx2">
                  <a:lumMod val="60000"/>
                  <a:lumOff val="40000"/>
                </a:schemeClr>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1078"/>
            </a:stretch>
          </a:blipFill>
        </p:spPr>
        <p:txBody>
          <a:bodyPr/>
          <a:lstStyle/>
          <a:p>
            <a:r>
              <a:rPr lang="en-US" dirty="0">
                <a:noFill/>
              </a:rPr>
              <a:t> </a:t>
            </a:r>
          </a:p>
        </p:txBody>
      </p:sp>
      <p:sp>
        <p:nvSpPr>
          <p:cNvPr id="9" name="Slide Number Placeholder 8"/>
          <p:cNvSpPr>
            <a:spLocks noGrp="1"/>
          </p:cNvSpPr>
          <p:nvPr>
            <p:ph type="sldNum" sz="quarter" idx="12"/>
          </p:nvPr>
        </p:nvSpPr>
        <p:spPr/>
        <p:txBody>
          <a:bodyPr/>
          <a:lstStyle/>
          <a:p>
            <a:fld id="{E9F7E57A-03DC-4725-98CF-3F58F59FDE36}" type="slidenum">
              <a:rPr lang="en-US" altLang="en-US" smtClean="0"/>
              <a:pPr/>
              <a:t>7</a:t>
            </a:fld>
            <a:endParaRPr lang="en-US" altLang="en-US" dirty="0"/>
          </a:p>
        </p:txBody>
      </p:sp>
      <p:sp>
        <p:nvSpPr>
          <p:cNvPr id="10" name="Rectangle 9"/>
          <p:cNvSpPr/>
          <p:nvPr/>
        </p:nvSpPr>
        <p:spPr>
          <a:xfrm>
            <a:off x="685800" y="3581400"/>
            <a:ext cx="77724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3"/>
          <p:cNvSpPr txBox="1">
            <a:spLocks noChangeArrowheads="1"/>
          </p:cNvSpPr>
          <p:nvPr/>
        </p:nvSpPr>
        <p:spPr bwMode="auto">
          <a:xfrm>
            <a:off x="1736725" y="3887787"/>
            <a:ext cx="4922838" cy="2282825"/>
          </a:xfrm>
          <a:prstGeom prst="rect">
            <a:avLst/>
          </a:prstGeom>
          <a:noFill/>
          <a:ln w="9525">
            <a:noFill/>
            <a:miter lim="800000"/>
            <a:headEnd/>
            <a:tailEnd/>
          </a:ln>
        </p:spPr>
        <p:txBody>
          <a:bodyPr wrap="none">
            <a:prstTxWarp prst="textNoShape">
              <a:avLst/>
            </a:prstTxWarp>
            <a:spAutoFit/>
          </a:bodyPr>
          <a:lstStyle/>
          <a:p>
            <a:r>
              <a:rPr lang="en-US" dirty="0"/>
              <a:t>vacuum		1 (by definition)</a:t>
            </a:r>
          </a:p>
          <a:p>
            <a:r>
              <a:rPr lang="en-US" dirty="0"/>
              <a:t>air			1.0006</a:t>
            </a:r>
          </a:p>
          <a:p>
            <a:r>
              <a:rPr lang="en-US" dirty="0"/>
              <a:t>typical plastic		5</a:t>
            </a:r>
          </a:p>
          <a:p>
            <a:r>
              <a:rPr lang="en-US" dirty="0" err="1"/>
              <a:t>NaCl</a:t>
            </a:r>
            <a:r>
              <a:rPr lang="en-US" dirty="0"/>
              <a:t>			6.1</a:t>
            </a:r>
          </a:p>
          <a:p>
            <a:r>
              <a:rPr lang="en-US" dirty="0"/>
              <a:t>water			80</a:t>
            </a:r>
          </a:p>
          <a:p>
            <a:r>
              <a:rPr lang="en-US" dirty="0"/>
              <a:t>strontium </a:t>
            </a:r>
            <a:r>
              <a:rPr lang="en-US" dirty="0" err="1"/>
              <a:t>titanate</a:t>
            </a:r>
            <a:r>
              <a:rPr lang="en-US" dirty="0"/>
              <a:t>	310</a:t>
            </a:r>
          </a:p>
        </p:txBody>
      </p:sp>
    </p:spTree>
    <p:extLst>
      <p:ext uri="{BB962C8B-B14F-4D97-AF65-F5344CB8AC3E}">
        <p14:creationId xmlns:p14="http://schemas.microsoft.com/office/powerpoint/2010/main" val="249651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76200"/>
            <a:ext cx="9144000" cy="914400"/>
          </a:xfrm>
        </p:spPr>
        <p:txBody>
          <a:bodyPr/>
          <a:lstStyle/>
          <a:p>
            <a:r>
              <a:rPr lang="en-US">
                <a:latin typeface="Arial" charset="0"/>
                <a:ea typeface="ＭＳ Ｐゴシック" charset="0"/>
                <a:cs typeface="ＭＳ Ｐゴシック" charset="0"/>
              </a:rPr>
              <a:t>Energy stored in a field</a:t>
            </a:r>
          </a:p>
        </p:txBody>
      </p:sp>
      <p:sp>
        <p:nvSpPr>
          <p:cNvPr id="3" name="Content Placeholder 2"/>
          <p:cNvSpPr>
            <a:spLocks noGrp="1"/>
          </p:cNvSpPr>
          <p:nvPr>
            <p:ph idx="1"/>
          </p:nvPr>
        </p:nvSpPr>
        <p:spPr>
          <a:xfrm>
            <a:off x="685800" y="1219200"/>
            <a:ext cx="7772400" cy="5029200"/>
          </a:xfrm>
        </p:spPr>
        <p:txBody>
          <a:bodyPr>
            <a:normAutofit/>
          </a:bodyPr>
          <a:lstStyle/>
          <a:p>
            <a:pPr>
              <a:lnSpc>
                <a:spcPct val="90000"/>
              </a:lnSpc>
            </a:pPr>
            <a:r>
              <a:rPr lang="en-US" sz="2500" dirty="0">
                <a:latin typeface="Arial" charset="0"/>
                <a:ea typeface="ＭＳ Ｐゴシック" charset="0"/>
                <a:cs typeface="ＭＳ Ｐゴシック" charset="0"/>
              </a:rPr>
              <a:t>Rather than potential energy, we can talk about the energy of the EM field</a:t>
            </a:r>
          </a:p>
          <a:p>
            <a:pPr>
              <a:lnSpc>
                <a:spcPct val="90000"/>
              </a:lnSpc>
            </a:pPr>
            <a:r>
              <a:rPr lang="en-US" sz="2500" dirty="0">
                <a:latin typeface="Arial" charset="0"/>
                <a:ea typeface="ＭＳ Ｐゴシック" charset="0"/>
                <a:cs typeface="ＭＳ Ｐゴシック" charset="0"/>
              </a:rPr>
              <a:t>This is useful because radiation (e.g. light) carries energy, and we may want to know how much</a:t>
            </a:r>
          </a:p>
          <a:p>
            <a:pPr>
              <a:lnSpc>
                <a:spcPct val="90000"/>
              </a:lnSpc>
            </a:pPr>
            <a:r>
              <a:rPr lang="en-US" sz="2500" dirty="0">
                <a:latin typeface="Arial" charset="0"/>
                <a:ea typeface="ＭＳ Ｐゴシック" charset="0"/>
                <a:cs typeface="ＭＳ Ｐゴシック" charset="0"/>
              </a:rPr>
              <a:t>Instead of a change in potential energy, we can say that rearranging charges changes the field energy</a:t>
            </a:r>
          </a:p>
          <a:p>
            <a:pPr>
              <a:lnSpc>
                <a:spcPct val="90000"/>
              </a:lnSpc>
            </a:pPr>
            <a:endParaRPr lang="en-US" sz="2500" dirty="0">
              <a:latin typeface="Arial" charset="0"/>
              <a:ea typeface="ＭＳ Ｐゴシック" charset="0"/>
              <a:cs typeface="ＭＳ Ｐゴシック" charset="0"/>
            </a:endParaRPr>
          </a:p>
          <a:p>
            <a:pPr>
              <a:lnSpc>
                <a:spcPct val="90000"/>
              </a:lnSpc>
            </a:pPr>
            <a:endParaRPr lang="en-US" sz="2500" dirty="0">
              <a:latin typeface="Arial" charset="0"/>
              <a:ea typeface="ＭＳ Ｐゴシック" charset="0"/>
              <a:cs typeface="ＭＳ Ｐゴシック" charset="0"/>
            </a:endParaRPr>
          </a:p>
          <a:p>
            <a:pPr>
              <a:lnSpc>
                <a:spcPct val="90000"/>
              </a:lnSpc>
            </a:pPr>
            <a:endParaRPr lang="en-US" sz="2500" dirty="0">
              <a:latin typeface="Arial" charset="0"/>
              <a:ea typeface="ＭＳ Ｐゴシック" charset="0"/>
              <a:cs typeface="ＭＳ Ｐゴシック" charset="0"/>
            </a:endParaRPr>
          </a:p>
          <a:p>
            <a:pPr>
              <a:lnSpc>
                <a:spcPct val="90000"/>
              </a:lnSpc>
            </a:pPr>
            <a:endParaRPr lang="en-US" sz="2500" dirty="0">
              <a:latin typeface="Arial" charset="0"/>
              <a:ea typeface="ＭＳ Ｐゴシック" charset="0"/>
              <a:cs typeface="ＭＳ Ｐゴシック" charset="0"/>
            </a:endParaRPr>
          </a:p>
          <a:p>
            <a:pPr>
              <a:lnSpc>
                <a:spcPct val="90000"/>
              </a:lnSpc>
            </a:pPr>
            <a:r>
              <a:rPr lang="en-US" sz="2500" dirty="0">
                <a:latin typeface="Arial" charset="0"/>
                <a:ea typeface="ＭＳ Ｐゴシック" charset="0"/>
                <a:cs typeface="ＭＳ Ｐゴシック" charset="0"/>
              </a:rPr>
              <a:t>What is the energy density of a field (Energy/m</a:t>
            </a:r>
            <a:r>
              <a:rPr lang="en-US" sz="2500" baseline="30000" dirty="0">
                <a:latin typeface="Arial" charset="0"/>
                <a:ea typeface="ＭＳ Ｐゴシック" charset="0"/>
                <a:cs typeface="ＭＳ Ｐゴシック" charset="0"/>
              </a:rPr>
              <a:t>3</a:t>
            </a:r>
            <a:r>
              <a:rPr lang="en-US" sz="2500" dirty="0">
                <a:latin typeface="Arial" charset="0"/>
                <a:ea typeface="ＭＳ Ｐゴシック" charset="0"/>
                <a:cs typeface="ＭＳ Ｐゴシック" charset="0"/>
              </a:rPr>
              <a:t>)?</a:t>
            </a:r>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14800"/>
            <a:ext cx="7467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5294313" y="6550025"/>
            <a:ext cx="3632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dirty="0">
                <a:hlinkClick r:id="rId3"/>
              </a:rPr>
              <a:t>http://www.physast.uga.edu/~</a:t>
            </a:r>
            <a:r>
              <a:rPr lang="en-US" sz="1200" dirty="0" smtClean="0">
                <a:hlinkClick r:id="rId3"/>
              </a:rPr>
              <a:t>jss/1010/ch5/ovhd05.html</a:t>
            </a:r>
            <a:endParaRPr lang="en-US" sz="1200" dirty="0" smtClean="0"/>
          </a:p>
          <a:p>
            <a:pPr eaLnBrk="1" hangingPunct="1"/>
            <a:endParaRPr lang="en-US" sz="1200" dirty="0"/>
          </a:p>
        </p:txBody>
      </p:sp>
      <p:sp>
        <p:nvSpPr>
          <p:cNvPr id="20486" name="TextBox 6"/>
          <p:cNvSpPr txBox="1">
            <a:spLocks noChangeArrowheads="1"/>
          </p:cNvSpPr>
          <p:nvPr/>
        </p:nvSpPr>
        <p:spPr bwMode="auto">
          <a:xfrm>
            <a:off x="207963" y="4510088"/>
            <a:ext cx="1290637" cy="400050"/>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90"/>
                </a:solidFill>
              </a:rPr>
              <a:t>PHOTON:</a:t>
            </a:r>
          </a:p>
        </p:txBody>
      </p:sp>
      <p:cxnSp>
        <p:nvCxnSpPr>
          <p:cNvPr id="8"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E9F7E57A-03DC-4725-98CF-3F58F59FDE36}" type="slidenum">
              <a:rPr lang="en-US" altLang="en-US" smtClean="0"/>
              <a:pPr/>
              <a:t>8</a:t>
            </a:fld>
            <a:endParaRPr lang="en-US" altLang="en-US"/>
          </a:p>
        </p:txBody>
      </p:sp>
    </p:spTree>
    <p:extLst>
      <p:ext uri="{BB962C8B-B14F-4D97-AF65-F5344CB8AC3E}">
        <p14:creationId xmlns:p14="http://schemas.microsoft.com/office/powerpoint/2010/main" val="2789011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p:spPr>
        <p:txBody>
          <a:bodyPr/>
          <a:lstStyle/>
          <a:p>
            <a:r>
              <a:rPr lang="en-US">
                <a:latin typeface="Arial" charset="0"/>
                <a:ea typeface="ＭＳ Ｐゴシック" charset="0"/>
                <a:cs typeface="ＭＳ Ｐゴシック" charset="0"/>
              </a:rPr>
              <a:t>iClicker question</a:t>
            </a:r>
          </a:p>
        </p:txBody>
      </p:sp>
      <p:sp>
        <p:nvSpPr>
          <p:cNvPr id="21507" name="Content Placeholder 2"/>
          <p:cNvSpPr>
            <a:spLocks noGrp="1"/>
          </p:cNvSpPr>
          <p:nvPr>
            <p:ph idx="1"/>
          </p:nvPr>
        </p:nvSpPr>
        <p:spPr>
          <a:xfrm>
            <a:off x="457200" y="1600200"/>
            <a:ext cx="8229600" cy="4525963"/>
          </a:xfrm>
        </p:spPr>
        <p:txBody>
          <a:bodyPr/>
          <a:lstStyle/>
          <a:p>
            <a:pPr>
              <a:lnSpc>
                <a:spcPct val="90000"/>
              </a:lnSpc>
            </a:pPr>
            <a:r>
              <a:rPr lang="en-US" sz="2500">
                <a:latin typeface="Arial" charset="0"/>
                <a:ea typeface="ＭＳ Ｐゴシック" charset="0"/>
                <a:cs typeface="ＭＳ Ｐゴシック" charset="0"/>
              </a:rPr>
              <a:t>To find the field energy density, let</a:t>
            </a:r>
            <a:r>
              <a:rPr lang="ja-JP" altLang="en-US" sz="2500">
                <a:latin typeface="Arial" charset="0"/>
                <a:ea typeface="ＭＳ Ｐゴシック" charset="0"/>
                <a:cs typeface="ＭＳ Ｐゴシック" charset="0"/>
              </a:rPr>
              <a:t>’</a:t>
            </a:r>
            <a:r>
              <a:rPr lang="en-US" sz="2500">
                <a:latin typeface="Arial" charset="0"/>
                <a:ea typeface="ＭＳ Ｐゴシック" charset="0"/>
                <a:cs typeface="ＭＳ Ｐゴシック" charset="0"/>
              </a:rPr>
              <a:t>s start by thinking about work</a:t>
            </a:r>
          </a:p>
          <a:p>
            <a:pPr>
              <a:lnSpc>
                <a:spcPct val="90000"/>
              </a:lnSpc>
            </a:pPr>
            <a:r>
              <a:rPr lang="en-US" sz="2500">
                <a:latin typeface="Arial" charset="0"/>
                <a:ea typeface="ＭＳ Ｐゴシック" charset="0"/>
                <a:cs typeface="ＭＳ Ｐゴシック" charset="0"/>
              </a:rPr>
              <a:t>Consider a capacitor with two plates.  The charge on each plate is +Q and –Q</a:t>
            </a:r>
          </a:p>
          <a:p>
            <a:pPr>
              <a:lnSpc>
                <a:spcPct val="90000"/>
              </a:lnSpc>
            </a:pPr>
            <a:r>
              <a:rPr lang="en-US" sz="2500">
                <a:latin typeface="Arial" charset="0"/>
                <a:ea typeface="ＭＳ Ｐゴシック" charset="0"/>
                <a:cs typeface="ＭＳ Ｐゴシック" charset="0"/>
              </a:rPr>
              <a:t>How much work does it take to move the second plate a distance </a:t>
            </a:r>
            <a:r>
              <a:rPr lang="en-US" sz="2500">
                <a:latin typeface="Symbol" charset="0"/>
                <a:ea typeface="ＭＳ Ｐゴシック" charset="0"/>
                <a:cs typeface="ＭＳ Ｐゴシック" charset="0"/>
              </a:rPr>
              <a:t>D</a:t>
            </a:r>
            <a:r>
              <a:rPr lang="en-US" sz="2500">
                <a:latin typeface="Arial" charset="0"/>
                <a:ea typeface="ＭＳ Ｐゴシック" charset="0"/>
                <a:cs typeface="ＭＳ Ｐゴシック" charset="0"/>
              </a:rPr>
              <a:t>s</a:t>
            </a:r>
          </a:p>
          <a:p>
            <a:pPr>
              <a:lnSpc>
                <a:spcPct val="90000"/>
              </a:lnSpc>
            </a:pPr>
            <a:endParaRPr lang="en-US" sz="2500">
              <a:latin typeface="Arial" charset="0"/>
              <a:ea typeface="ＭＳ Ｐゴシック" charset="0"/>
              <a:cs typeface="ＭＳ Ｐゴシック" charset="0"/>
            </a:endParaRPr>
          </a:p>
          <a:p>
            <a:pPr>
              <a:lnSpc>
                <a:spcPct val="90000"/>
              </a:lnSpc>
              <a:buFontTx/>
              <a:buAutoNum type="alphaLcParenR"/>
            </a:pPr>
            <a:r>
              <a:rPr lang="en-US" sz="2500">
                <a:latin typeface="Arial" charset="0"/>
                <a:ea typeface="ＭＳ Ｐゴシック" charset="0"/>
                <a:cs typeface="ＭＳ Ｐゴシック" charset="0"/>
              </a:rPr>
              <a:t>0</a:t>
            </a:r>
          </a:p>
          <a:p>
            <a:pPr>
              <a:lnSpc>
                <a:spcPct val="90000"/>
              </a:lnSpc>
              <a:buFontTx/>
              <a:buAutoNum type="alphaLcParenR"/>
            </a:pPr>
            <a:r>
              <a:rPr lang="en-US" sz="2500">
                <a:latin typeface="Arial" charset="0"/>
                <a:ea typeface="ＭＳ Ｐゴシック" charset="0"/>
                <a:cs typeface="ＭＳ Ｐゴシック" charset="0"/>
              </a:rPr>
              <a:t>(Q/A</a:t>
            </a:r>
            <a:r>
              <a:rPr lang="en-US" sz="2500">
                <a:latin typeface="Symbol" charset="0"/>
                <a:ea typeface="ＭＳ Ｐゴシック" charset="0"/>
                <a:cs typeface="ＭＳ Ｐゴシック" charset="0"/>
              </a:rPr>
              <a:t>e</a:t>
            </a:r>
            <a:r>
              <a:rPr lang="en-US" sz="2500" baseline="-25000">
                <a:latin typeface="Symbol" charset="0"/>
                <a:ea typeface="ＭＳ Ｐゴシック" charset="0"/>
                <a:cs typeface="ＭＳ Ｐゴシック" charset="0"/>
              </a:rPr>
              <a:t>o</a:t>
            </a:r>
            <a:r>
              <a:rPr lang="en-US" sz="2500">
                <a:latin typeface="Symbol" charset="0"/>
                <a:ea typeface="ＭＳ Ｐゴシック" charset="0"/>
                <a:cs typeface="ＭＳ Ｐゴシック" charset="0"/>
              </a:rPr>
              <a:t>) D</a:t>
            </a:r>
            <a:r>
              <a:rPr lang="en-US" sz="2500">
                <a:latin typeface="Arial" charset="0"/>
                <a:ea typeface="ＭＳ Ｐゴシック" charset="0"/>
                <a:cs typeface="ＭＳ Ｐゴシック" charset="0"/>
              </a:rPr>
              <a:t>s</a:t>
            </a:r>
          </a:p>
          <a:p>
            <a:pPr>
              <a:lnSpc>
                <a:spcPct val="90000"/>
              </a:lnSpc>
              <a:buFontTx/>
              <a:buAutoNum type="alphaLcParenR"/>
            </a:pPr>
            <a:r>
              <a:rPr lang="en-US" sz="2500">
                <a:latin typeface="Arial" charset="0"/>
                <a:ea typeface="ＭＳ Ｐゴシック" charset="0"/>
                <a:cs typeface="ＭＳ Ｐゴシック" charset="0"/>
              </a:rPr>
              <a:t>(Q</a:t>
            </a:r>
            <a:r>
              <a:rPr lang="en-US" sz="2500" baseline="30000">
                <a:latin typeface="Arial" charset="0"/>
                <a:ea typeface="ＭＳ Ｐゴシック" charset="0"/>
                <a:cs typeface="ＭＳ Ｐゴシック" charset="0"/>
              </a:rPr>
              <a:t>2</a:t>
            </a:r>
            <a:r>
              <a:rPr lang="en-US" sz="2500">
                <a:latin typeface="Arial" charset="0"/>
                <a:ea typeface="ＭＳ Ｐゴシック" charset="0"/>
                <a:cs typeface="ＭＳ Ｐゴシック" charset="0"/>
              </a:rPr>
              <a:t>/A</a:t>
            </a:r>
            <a:r>
              <a:rPr lang="en-US" sz="2500">
                <a:latin typeface="Symbol" charset="0"/>
                <a:ea typeface="ＭＳ Ｐゴシック" charset="0"/>
                <a:cs typeface="ＭＳ Ｐゴシック" charset="0"/>
              </a:rPr>
              <a:t>e</a:t>
            </a:r>
            <a:r>
              <a:rPr lang="en-US" sz="2500" baseline="-25000">
                <a:latin typeface="Symbol" charset="0"/>
                <a:ea typeface="ＭＳ Ｐゴシック" charset="0"/>
                <a:cs typeface="ＭＳ Ｐゴシック" charset="0"/>
              </a:rPr>
              <a:t>o</a:t>
            </a:r>
            <a:r>
              <a:rPr lang="en-US" sz="2500">
                <a:latin typeface="Symbol" charset="0"/>
                <a:ea typeface="ＭＳ Ｐゴシック" charset="0"/>
                <a:cs typeface="ＭＳ Ｐゴシック" charset="0"/>
              </a:rPr>
              <a:t>) D</a:t>
            </a:r>
            <a:r>
              <a:rPr lang="en-US" sz="2500">
                <a:latin typeface="Arial" charset="0"/>
                <a:ea typeface="ＭＳ Ｐゴシック" charset="0"/>
                <a:cs typeface="ＭＳ Ｐゴシック" charset="0"/>
              </a:rPr>
              <a:t>s</a:t>
            </a:r>
          </a:p>
          <a:p>
            <a:pPr>
              <a:lnSpc>
                <a:spcPct val="90000"/>
              </a:lnSpc>
              <a:buFontTx/>
              <a:buNone/>
            </a:pPr>
            <a:r>
              <a:rPr lang="en-US" sz="2500">
                <a:latin typeface="Arial" charset="0"/>
                <a:ea typeface="ＭＳ Ｐゴシック" charset="0"/>
                <a:cs typeface="ＭＳ Ｐゴシック" charset="0"/>
              </a:rPr>
              <a:t>d) (Q</a:t>
            </a:r>
            <a:r>
              <a:rPr lang="en-US" sz="2500" baseline="30000">
                <a:latin typeface="Arial" charset="0"/>
                <a:ea typeface="ＭＳ Ｐゴシック" charset="0"/>
                <a:cs typeface="ＭＳ Ｐゴシック" charset="0"/>
              </a:rPr>
              <a:t>2</a:t>
            </a:r>
            <a:r>
              <a:rPr lang="en-US" sz="2500">
                <a:latin typeface="Arial" charset="0"/>
                <a:ea typeface="ＭＳ Ｐゴシック" charset="0"/>
                <a:cs typeface="ＭＳ Ｐゴシック" charset="0"/>
              </a:rPr>
              <a:t>/2A</a:t>
            </a:r>
            <a:r>
              <a:rPr lang="en-US" sz="2500">
                <a:latin typeface="Symbol" charset="0"/>
                <a:ea typeface="ＭＳ Ｐゴシック" charset="0"/>
                <a:cs typeface="ＭＳ Ｐゴシック" charset="0"/>
              </a:rPr>
              <a:t>e</a:t>
            </a:r>
            <a:r>
              <a:rPr lang="en-US" sz="2500" baseline="-25000">
                <a:latin typeface="Symbol" charset="0"/>
                <a:ea typeface="ＭＳ Ｐゴシック" charset="0"/>
                <a:cs typeface="ＭＳ Ｐゴシック" charset="0"/>
              </a:rPr>
              <a:t>o</a:t>
            </a:r>
            <a:r>
              <a:rPr lang="en-US" sz="2500">
                <a:latin typeface="Symbol" charset="0"/>
                <a:ea typeface="ＭＳ Ｐゴシック" charset="0"/>
                <a:cs typeface="ＭＳ Ｐゴシック" charset="0"/>
              </a:rPr>
              <a:t>) D</a:t>
            </a:r>
            <a:r>
              <a:rPr lang="en-US" sz="2500">
                <a:latin typeface="Arial" charset="0"/>
                <a:ea typeface="ＭＳ Ｐゴシック" charset="0"/>
                <a:cs typeface="ＭＳ Ｐゴシック" charset="0"/>
              </a:rPr>
              <a:t>s</a:t>
            </a:r>
          </a:p>
        </p:txBody>
      </p:sp>
      <p:pic>
        <p:nvPicPr>
          <p:cNvPr id="215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4114800"/>
            <a:ext cx="1917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990600"/>
            <a:ext cx="1295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7"/>
          <p:cNvSpPr txBox="1">
            <a:spLocks noChangeArrowheads="1"/>
          </p:cNvSpPr>
          <p:nvPr/>
        </p:nvSpPr>
        <p:spPr bwMode="auto">
          <a:xfrm>
            <a:off x="823913" y="1066800"/>
            <a:ext cx="2452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Inside a capacitor: </a:t>
            </a:r>
          </a:p>
        </p:txBody>
      </p:sp>
      <p:sp>
        <p:nvSpPr>
          <p:cNvPr id="9" name="Rectangle 8"/>
          <p:cNvSpPr/>
          <p:nvPr/>
        </p:nvSpPr>
        <p:spPr>
          <a:xfrm>
            <a:off x="-342900" y="990600"/>
            <a:ext cx="9829800" cy="571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E9F7E57A-03DC-4725-98CF-3F58F59FDE36}" type="slidenum">
              <a:rPr lang="en-US" altLang="en-US" smtClean="0"/>
              <a:pPr/>
              <a:t>9</a:t>
            </a:fld>
            <a:endParaRPr lang="en-US" altLang="en-US"/>
          </a:p>
        </p:txBody>
      </p:sp>
    </p:spTree>
    <p:extLst>
      <p:ext uri="{BB962C8B-B14F-4D97-AF65-F5344CB8AC3E}">
        <p14:creationId xmlns:p14="http://schemas.microsoft.com/office/powerpoint/2010/main" val="4025349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noAutofit/>
      </a:bodyPr>
      <a:lstStyle>
        <a:defPPr indent="228600" algn="ctr">
          <a:defRPr>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4703</TotalTime>
  <Words>2545</Words>
  <Application>Microsoft Office PowerPoint</Application>
  <PresentationFormat>On-screen Show (4:3)</PresentationFormat>
  <Paragraphs>350</Paragraphs>
  <Slides>39</Slides>
  <Notes>25</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ＭＳ Ｐゴシック</vt:lpstr>
      <vt:lpstr>ＭＳ Ｐゴシック</vt:lpstr>
      <vt:lpstr>ヒラギノ角ゴ Pro W3</vt:lpstr>
      <vt:lpstr>Arial</vt:lpstr>
      <vt:lpstr>Comic Sans MS</vt:lpstr>
      <vt:lpstr>Symbol</vt:lpstr>
      <vt:lpstr>Times</vt:lpstr>
      <vt:lpstr>Times New Roman</vt:lpstr>
      <vt:lpstr>Wingdings</vt:lpstr>
      <vt:lpstr>Default Design</vt:lpstr>
      <vt:lpstr>Equation</vt:lpstr>
      <vt:lpstr>Last Time</vt:lpstr>
      <vt:lpstr>Potential Difference: Path Independence</vt:lpstr>
      <vt:lpstr>Potential at a Single Point?</vt:lpstr>
      <vt:lpstr>iClicker</vt:lpstr>
      <vt:lpstr>Inside a Metal</vt:lpstr>
      <vt:lpstr>Potential Difference in an Insulator</vt:lpstr>
      <vt:lpstr>Dielectric constant</vt:lpstr>
      <vt:lpstr>Energy stored in a field</vt:lpstr>
      <vt:lpstr>iClicker question</vt:lpstr>
      <vt:lpstr>Field energy density</vt:lpstr>
      <vt:lpstr>iClicker Question</vt:lpstr>
      <vt:lpstr>Question</vt:lpstr>
      <vt:lpstr>More for Today</vt:lpstr>
      <vt:lpstr>Key Ideas in Chapter 18: Magnetic Field </vt:lpstr>
      <vt:lpstr>Magnets and the Magnetic Force</vt:lpstr>
      <vt:lpstr>PowerPoint Presentation</vt:lpstr>
      <vt:lpstr>PowerPoint Presentation</vt:lpstr>
      <vt:lpstr>PowerPoint Presentation</vt:lpstr>
      <vt:lpstr>Fun Facts:  Earth's Magnetic Field</vt:lpstr>
      <vt:lpstr>Demos: 6B-01 Oersted's Experiment </vt:lpstr>
      <vt:lpstr>Demos: 6B-06 Magnetic Force on a Current-Carrying Conductor</vt:lpstr>
      <vt:lpstr>Demos: 6B-02 Force on a Moving Charge</vt:lpstr>
      <vt:lpstr>Demos: 6B-17 Electricity and Magnetism Light Bulb</vt:lpstr>
      <vt:lpstr>TV with Visible Cathode Ray Tube</vt:lpstr>
      <vt:lpstr>What happens when...</vt:lpstr>
      <vt:lpstr>What happens when...</vt:lpstr>
      <vt:lpstr>Fun Facts:  Earth's Magnetic Field</vt:lpstr>
      <vt:lpstr>Compass Near a Wire</vt:lpstr>
      <vt:lpstr>Demos: 6B-03 Magnetic Field Around A Wire</vt:lpstr>
      <vt:lpstr>Current and Magnetic Field</vt:lpstr>
      <vt:lpstr>Magnetic Monopoles</vt:lpstr>
      <vt:lpstr>Biot-Savart Law</vt:lpstr>
      <vt:lpstr>Right-Hand Rule</vt:lpstr>
      <vt:lpstr>Alternatives to the Right-Hand Rule</vt:lpstr>
      <vt:lpstr>iClicker</vt:lpstr>
      <vt:lpstr>Cross Product:  Here's the Math</vt:lpstr>
      <vt:lpstr>Cross Product:  Here's the Math</vt:lpstr>
      <vt:lpstr>Cross Product:  Here's the Math</vt:lpstr>
      <vt:lpstr>Today</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471</cp:revision>
  <cp:lastPrinted>2013-09-25T00:59:57Z</cp:lastPrinted>
  <dcterms:created xsi:type="dcterms:W3CDTF">2012-09-26T03:55:42Z</dcterms:created>
  <dcterms:modified xsi:type="dcterms:W3CDTF">2018-02-14T15:02:25Z</dcterms:modified>
</cp:coreProperties>
</file>