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545" r:id="rId2"/>
    <p:sldId id="583" r:id="rId3"/>
    <p:sldId id="584" r:id="rId4"/>
    <p:sldId id="546" r:id="rId5"/>
    <p:sldId id="585" r:id="rId6"/>
    <p:sldId id="561" r:id="rId7"/>
    <p:sldId id="558" r:id="rId8"/>
    <p:sldId id="587" r:id="rId9"/>
    <p:sldId id="586" r:id="rId10"/>
    <p:sldId id="556" r:id="rId11"/>
    <p:sldId id="519" r:id="rId12"/>
    <p:sldId id="559" r:id="rId13"/>
    <p:sldId id="560" r:id="rId14"/>
    <p:sldId id="498" r:id="rId15"/>
    <p:sldId id="488" r:id="rId16"/>
    <p:sldId id="501" r:id="rId17"/>
    <p:sldId id="502" r:id="rId18"/>
    <p:sldId id="503" r:id="rId19"/>
    <p:sldId id="564" r:id="rId20"/>
    <p:sldId id="565" r:id="rId21"/>
    <p:sldId id="567" r:id="rId22"/>
    <p:sldId id="568" r:id="rId23"/>
    <p:sldId id="570" r:id="rId24"/>
    <p:sldId id="571" r:id="rId25"/>
    <p:sldId id="572" r:id="rId26"/>
    <p:sldId id="575" r:id="rId27"/>
    <p:sldId id="577" r:id="rId28"/>
    <p:sldId id="578" r:id="rId29"/>
    <p:sldId id="579" r:id="rId30"/>
    <p:sldId id="582" r:id="rId3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ヒラギノ角ゴ Pro W3" pitchFamily="-84"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pitchFamily="-84"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pitchFamily="-84"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pitchFamily="-84"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8400"/>
    <a:srgbClr val="CC0000"/>
    <a:srgbClr val="F6F63F"/>
    <a:srgbClr val="D3ED18"/>
    <a:srgbClr val="10169D"/>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76" autoAdjust="0"/>
  </p:normalViewPr>
  <p:slideViewPr>
    <p:cSldViewPr>
      <p:cViewPr varScale="1">
        <p:scale>
          <a:sx n="69" d="100"/>
          <a:sy n="69" d="100"/>
        </p:scale>
        <p:origin x="1416" y="78"/>
      </p:cViewPr>
      <p:guideLst>
        <p:guide orient="horz" pos="2160"/>
        <p:guide pos="8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37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5" Type="http://schemas.openxmlformats.org/officeDocument/2006/relationships/image" Target="../media/image10.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 Id="rId6" Type="http://schemas.openxmlformats.org/officeDocument/2006/relationships/image" Target="../media/image80.emf"/><Relationship Id="rId5" Type="http://schemas.openxmlformats.org/officeDocument/2006/relationships/image" Target="../media/image79.emf"/><Relationship Id="rId4" Type="http://schemas.openxmlformats.org/officeDocument/2006/relationships/image" Target="../media/image7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 Id="rId5" Type="http://schemas.openxmlformats.org/officeDocument/2006/relationships/image" Target="../media/image92.emf"/><Relationship Id="rId4" Type="http://schemas.openxmlformats.org/officeDocument/2006/relationships/image" Target="../media/image9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C0907CE-9F34-4AA8-B815-5422C789AEFE}" type="slidenum">
              <a:rPr lang="en-US" altLang="en-US"/>
              <a:pPr/>
              <a:t>‹#›</a:t>
            </a:fld>
            <a:endParaRPr lang="en-US" altLang="en-US"/>
          </a:p>
        </p:txBody>
      </p:sp>
    </p:spTree>
    <p:extLst>
      <p:ext uri="{BB962C8B-B14F-4D97-AF65-F5344CB8AC3E}">
        <p14:creationId xmlns:p14="http://schemas.microsoft.com/office/powerpoint/2010/main" val="1619011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32C92D7-1BE5-41B2-BAFE-35D7CB9AC334}" type="slidenum">
              <a:rPr lang="en-US" altLang="en-US"/>
              <a:pPr/>
              <a:t>‹#›</a:t>
            </a:fld>
            <a:endParaRPr lang="en-US" altLang="en-US"/>
          </a:p>
        </p:txBody>
      </p:sp>
    </p:spTree>
    <p:extLst>
      <p:ext uri="{BB962C8B-B14F-4D97-AF65-F5344CB8AC3E}">
        <p14:creationId xmlns:p14="http://schemas.microsoft.com/office/powerpoint/2010/main" val="3186286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36" charset="0"/>
        <a:ea typeface="MS PGothic" pitchFamily="34"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Times New Roman" pitchFamily="36"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36" charset="0"/>
        <a:ea typeface="ヒラギノ角ゴ Pro W3"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pitchFamily="36"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36" charset="0"/>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Mercury_(element)" TargetMode="External"/><Relationship Id="rId3" Type="http://schemas.openxmlformats.org/officeDocument/2006/relationships/hyperlink" Target="https://en.wikipedia.org/wiki/Mercury-vapor_lamp" TargetMode="External"/><Relationship Id="rId7" Type="http://schemas.openxmlformats.org/officeDocument/2006/relationships/hyperlink" Target="https://en.wikipedia.org/wiki/Excited_state"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Electrical_conduction_in_gases" TargetMode="External"/><Relationship Id="rId11" Type="http://schemas.openxmlformats.org/officeDocument/2006/relationships/hyperlink" Target="https://en.wikipedia.org/wiki/Incandescent_light_bulb" TargetMode="External"/><Relationship Id="rId5" Type="http://schemas.openxmlformats.org/officeDocument/2006/relationships/hyperlink" Target="https://en.wikipedia.org/wiki/Fluorescence" TargetMode="External"/><Relationship Id="rId10" Type="http://schemas.openxmlformats.org/officeDocument/2006/relationships/hyperlink" Target="https://en.wikipedia.org/wiki/Phosphor" TargetMode="External"/><Relationship Id="rId4" Type="http://schemas.openxmlformats.org/officeDocument/2006/relationships/hyperlink" Target="https://en.wikipedia.org/wiki/Gas-discharge_lamp" TargetMode="External"/><Relationship Id="rId9" Type="http://schemas.openxmlformats.org/officeDocument/2006/relationships/hyperlink" Target="https://en.wikipedia.org/wiki/Ultraviole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36" charset="0"/>
                <a:ea typeface="MS PGothic" pitchFamily="34" charset="-128"/>
                <a:cs typeface="ＭＳ Ｐゴシック" pitchFamily="36" charset="-128"/>
              </a:rPr>
              <a:t>A </a:t>
            </a:r>
            <a:r>
              <a:rPr lang="en-US" sz="1200" b="1" i="0" kern="1200" dirty="0" smtClean="0">
                <a:solidFill>
                  <a:schemeClr val="tx1"/>
                </a:solidFill>
                <a:effectLst/>
                <a:latin typeface="Times New Roman" pitchFamily="36" charset="0"/>
                <a:ea typeface="MS PGothic" pitchFamily="34" charset="-128"/>
                <a:cs typeface="ＭＳ Ｐゴシック" pitchFamily="36" charset="-128"/>
              </a:rPr>
              <a:t>fluorescent lamp</a:t>
            </a:r>
            <a:r>
              <a:rPr lang="en-US" sz="1200" b="0" i="0" kern="1200" dirty="0" smtClean="0">
                <a:solidFill>
                  <a:schemeClr val="tx1"/>
                </a:solidFill>
                <a:effectLst/>
                <a:latin typeface="Times New Roman" pitchFamily="36" charset="0"/>
                <a:ea typeface="MS PGothic" pitchFamily="34" charset="-128"/>
                <a:cs typeface="ＭＳ Ｐゴシック" pitchFamily="36" charset="-128"/>
              </a:rPr>
              <a:t>, or </a:t>
            </a:r>
            <a:r>
              <a:rPr lang="en-US" sz="1200" b="1" i="0" kern="1200" dirty="0" smtClean="0">
                <a:solidFill>
                  <a:schemeClr val="tx1"/>
                </a:solidFill>
                <a:effectLst/>
                <a:latin typeface="Times New Roman" pitchFamily="36" charset="0"/>
                <a:ea typeface="MS PGothic" pitchFamily="34" charset="-128"/>
                <a:cs typeface="ＭＳ Ｐゴシック" pitchFamily="36" charset="-128"/>
              </a:rPr>
              <a:t>fluorescent tube</a:t>
            </a:r>
            <a:r>
              <a:rPr lang="en-US" sz="1200" b="0" i="0" kern="1200" dirty="0" smtClean="0">
                <a:solidFill>
                  <a:schemeClr val="tx1"/>
                </a:solidFill>
                <a:effectLst/>
                <a:latin typeface="Times New Roman" pitchFamily="36" charset="0"/>
                <a:ea typeface="MS PGothic" pitchFamily="34" charset="-128"/>
                <a:cs typeface="ＭＳ Ｐゴシック" pitchFamily="36" charset="-128"/>
              </a:rPr>
              <a:t>, is a low-pressure </a:t>
            </a:r>
            <a:r>
              <a:rPr lang="en-US" sz="1200" b="0" i="0" u="none" strike="noStrike" kern="1200" dirty="0" smtClean="0">
                <a:solidFill>
                  <a:schemeClr val="tx1"/>
                </a:solidFill>
                <a:effectLst/>
                <a:latin typeface="Times New Roman" pitchFamily="36" charset="0"/>
                <a:ea typeface="MS PGothic" pitchFamily="34" charset="-128"/>
                <a:cs typeface="ＭＳ Ｐゴシック" pitchFamily="36" charset="-128"/>
                <a:hlinkClick r:id="rId3" tooltip="Mercury-vapor lamp"/>
              </a:rPr>
              <a:t>mercury-vapor</a:t>
            </a:r>
            <a:r>
              <a:rPr lang="en-US" sz="1200" b="0" i="0" kern="1200" dirty="0" smtClean="0">
                <a:solidFill>
                  <a:schemeClr val="tx1"/>
                </a:solidFill>
                <a:effectLst/>
                <a:latin typeface="Times New Roman" pitchFamily="36" charset="0"/>
                <a:ea typeface="MS PGothic" pitchFamily="34" charset="-128"/>
                <a:cs typeface="ＭＳ Ｐゴシック" pitchFamily="36" charset="-128"/>
              </a:rPr>
              <a:t> </a:t>
            </a:r>
            <a:r>
              <a:rPr lang="en-US" sz="1200" b="0" i="0" u="none" strike="noStrike" kern="1200" dirty="0" smtClean="0">
                <a:solidFill>
                  <a:schemeClr val="tx1"/>
                </a:solidFill>
                <a:effectLst/>
                <a:latin typeface="Times New Roman" pitchFamily="36" charset="0"/>
                <a:ea typeface="MS PGothic" pitchFamily="34" charset="-128"/>
                <a:cs typeface="ＭＳ Ｐゴシック" pitchFamily="36" charset="-128"/>
                <a:hlinkClick r:id="rId4" tooltip="Gas-discharge lamp"/>
              </a:rPr>
              <a:t>gas-discharge lamp</a:t>
            </a:r>
            <a:r>
              <a:rPr lang="en-US" sz="1200" b="0" i="0" kern="1200" dirty="0" smtClean="0">
                <a:solidFill>
                  <a:schemeClr val="tx1"/>
                </a:solidFill>
                <a:effectLst/>
                <a:latin typeface="Times New Roman" pitchFamily="36" charset="0"/>
                <a:ea typeface="MS PGothic" pitchFamily="34" charset="-128"/>
                <a:cs typeface="ＭＳ Ｐゴシック" pitchFamily="36" charset="-128"/>
              </a:rPr>
              <a:t> that uses </a:t>
            </a:r>
            <a:r>
              <a:rPr lang="en-US" sz="1200" b="0" i="0" u="none" strike="noStrike" kern="1200" dirty="0" smtClean="0">
                <a:solidFill>
                  <a:schemeClr val="tx1"/>
                </a:solidFill>
                <a:effectLst/>
                <a:latin typeface="Times New Roman" pitchFamily="36" charset="0"/>
                <a:ea typeface="MS PGothic" pitchFamily="34" charset="-128"/>
                <a:cs typeface="ＭＳ Ｐゴシック" pitchFamily="36" charset="-128"/>
                <a:hlinkClick r:id="rId5" tooltip="Fluorescence"/>
              </a:rPr>
              <a:t>fluorescence</a:t>
            </a:r>
            <a:r>
              <a:rPr lang="en-US" sz="1200" b="0" i="0" kern="1200" dirty="0" smtClean="0">
                <a:solidFill>
                  <a:schemeClr val="tx1"/>
                </a:solidFill>
                <a:effectLst/>
                <a:latin typeface="Times New Roman" pitchFamily="36" charset="0"/>
                <a:ea typeface="MS PGothic" pitchFamily="34" charset="-128"/>
                <a:cs typeface="ＭＳ Ｐゴシック" pitchFamily="36" charset="-128"/>
              </a:rPr>
              <a:t> to produce visible light. An </a:t>
            </a:r>
            <a:r>
              <a:rPr lang="en-US" sz="1200" b="0" i="0" u="none" strike="noStrike" kern="1200" dirty="0" smtClean="0">
                <a:solidFill>
                  <a:schemeClr val="tx1"/>
                </a:solidFill>
                <a:effectLst/>
                <a:latin typeface="Times New Roman" pitchFamily="36" charset="0"/>
                <a:ea typeface="MS PGothic" pitchFamily="34" charset="-128"/>
                <a:cs typeface="ＭＳ Ｐゴシック" pitchFamily="36" charset="-128"/>
                <a:hlinkClick r:id="rId6" tooltip="Electrical conduction in gases"/>
              </a:rPr>
              <a:t>electric current</a:t>
            </a:r>
            <a:r>
              <a:rPr lang="en-US" sz="1200" b="0" i="0" kern="1200" dirty="0" smtClean="0">
                <a:solidFill>
                  <a:schemeClr val="tx1"/>
                </a:solidFill>
                <a:effectLst/>
                <a:latin typeface="Times New Roman" pitchFamily="36" charset="0"/>
                <a:ea typeface="MS PGothic" pitchFamily="34" charset="-128"/>
                <a:cs typeface="ＭＳ Ｐゴシック" pitchFamily="36" charset="-128"/>
              </a:rPr>
              <a:t> in the gas </a:t>
            </a:r>
            <a:r>
              <a:rPr lang="en-US" sz="1200" b="0" i="0" u="none" strike="noStrike" kern="1200" dirty="0" err="1" smtClean="0">
                <a:solidFill>
                  <a:schemeClr val="tx1"/>
                </a:solidFill>
                <a:effectLst/>
                <a:latin typeface="Times New Roman" pitchFamily="36" charset="0"/>
                <a:ea typeface="MS PGothic" pitchFamily="34" charset="-128"/>
                <a:cs typeface="ＭＳ Ｐゴシック" pitchFamily="36" charset="-128"/>
                <a:hlinkClick r:id="rId7" tooltip="Excited state"/>
              </a:rPr>
              <a:t>excites</a:t>
            </a:r>
            <a:r>
              <a:rPr lang="en-US" sz="1200" b="0" i="0" u="none" strike="noStrike" kern="1200" dirty="0" err="1" smtClean="0">
                <a:solidFill>
                  <a:schemeClr val="tx1"/>
                </a:solidFill>
                <a:effectLst/>
                <a:latin typeface="Times New Roman" pitchFamily="36" charset="0"/>
                <a:ea typeface="MS PGothic" pitchFamily="34" charset="-128"/>
                <a:cs typeface="ＭＳ Ｐゴシック" pitchFamily="36" charset="-128"/>
                <a:hlinkClick r:id="rId8" tooltip="Mercury (element)"/>
              </a:rPr>
              <a:t>mercury</a:t>
            </a:r>
            <a:r>
              <a:rPr lang="en-US" sz="1200" b="0" i="0" kern="1200" dirty="0" smtClean="0">
                <a:solidFill>
                  <a:schemeClr val="tx1"/>
                </a:solidFill>
                <a:effectLst/>
                <a:latin typeface="Times New Roman" pitchFamily="36" charset="0"/>
                <a:ea typeface="MS PGothic" pitchFamily="34" charset="-128"/>
                <a:cs typeface="ＭＳ Ｐゴシック" pitchFamily="36" charset="-128"/>
              </a:rPr>
              <a:t> vapor, which produces short-wave </a:t>
            </a:r>
            <a:r>
              <a:rPr lang="en-US" sz="1200" b="0" i="0" u="none" strike="noStrike" kern="1200" dirty="0" smtClean="0">
                <a:solidFill>
                  <a:schemeClr val="tx1"/>
                </a:solidFill>
                <a:effectLst/>
                <a:latin typeface="Times New Roman" pitchFamily="36" charset="0"/>
                <a:ea typeface="MS PGothic" pitchFamily="34" charset="-128"/>
                <a:cs typeface="ＭＳ Ｐゴシック" pitchFamily="36" charset="-128"/>
                <a:hlinkClick r:id="rId9" tooltip="Ultraviolet"/>
              </a:rPr>
              <a:t>ultraviolet</a:t>
            </a:r>
            <a:r>
              <a:rPr lang="en-US" sz="1200" b="0" i="0" kern="1200" dirty="0" smtClean="0">
                <a:solidFill>
                  <a:schemeClr val="tx1"/>
                </a:solidFill>
                <a:effectLst/>
                <a:latin typeface="Times New Roman" pitchFamily="36" charset="0"/>
                <a:ea typeface="MS PGothic" pitchFamily="34" charset="-128"/>
                <a:cs typeface="ＭＳ Ｐゴシック" pitchFamily="36" charset="-128"/>
              </a:rPr>
              <a:t> light that then causes a </a:t>
            </a:r>
            <a:r>
              <a:rPr lang="en-US" sz="1200" b="0" i="0" u="none" strike="noStrike" kern="1200" dirty="0" err="1" smtClean="0">
                <a:solidFill>
                  <a:schemeClr val="tx1"/>
                </a:solidFill>
                <a:effectLst/>
                <a:latin typeface="Times New Roman" pitchFamily="36" charset="0"/>
                <a:ea typeface="MS PGothic" pitchFamily="34" charset="-128"/>
                <a:cs typeface="ＭＳ Ｐゴシック" pitchFamily="36" charset="-128"/>
                <a:hlinkClick r:id="rId10" tooltip="Phosphor"/>
              </a:rPr>
              <a:t>phosphor</a:t>
            </a:r>
            <a:r>
              <a:rPr lang="en-US" sz="1200" b="0" i="0" kern="1200" dirty="0" err="1" smtClean="0">
                <a:solidFill>
                  <a:schemeClr val="tx1"/>
                </a:solidFill>
                <a:effectLst/>
                <a:latin typeface="Times New Roman" pitchFamily="36" charset="0"/>
                <a:ea typeface="MS PGothic" pitchFamily="34" charset="-128"/>
                <a:cs typeface="ＭＳ Ｐゴシック" pitchFamily="36" charset="-128"/>
              </a:rPr>
              <a:t>coating</a:t>
            </a:r>
            <a:r>
              <a:rPr lang="en-US" sz="1200" b="0" i="0" kern="1200" dirty="0" smtClean="0">
                <a:solidFill>
                  <a:schemeClr val="tx1"/>
                </a:solidFill>
                <a:effectLst/>
                <a:latin typeface="Times New Roman" pitchFamily="36" charset="0"/>
                <a:ea typeface="MS PGothic" pitchFamily="34" charset="-128"/>
                <a:cs typeface="ＭＳ Ｐゴシック" pitchFamily="36" charset="-128"/>
              </a:rPr>
              <a:t> on the inside of the lamp to </a:t>
            </a:r>
            <a:r>
              <a:rPr lang="en-US" sz="1200" b="0" i="0" u="none" strike="noStrike" kern="1200" dirty="0" smtClean="0">
                <a:solidFill>
                  <a:schemeClr val="tx1"/>
                </a:solidFill>
                <a:effectLst/>
                <a:latin typeface="Times New Roman" pitchFamily="36" charset="0"/>
                <a:ea typeface="MS PGothic" pitchFamily="34" charset="-128"/>
                <a:cs typeface="ＭＳ Ｐゴシック" pitchFamily="36" charset="-128"/>
                <a:hlinkClick r:id="rId5" tooltip="Fluorescence"/>
              </a:rPr>
              <a:t>glow</a:t>
            </a:r>
            <a:r>
              <a:rPr lang="en-US" sz="1200" b="0" i="0" kern="1200" dirty="0" smtClean="0">
                <a:solidFill>
                  <a:schemeClr val="tx1"/>
                </a:solidFill>
                <a:effectLst/>
                <a:latin typeface="Times New Roman" pitchFamily="36" charset="0"/>
                <a:ea typeface="MS PGothic" pitchFamily="34" charset="-128"/>
                <a:cs typeface="ＭＳ Ｐゴシック" pitchFamily="36" charset="-128"/>
              </a:rPr>
              <a:t>. A fluorescent lamp converts electrical energy into useful light much more efficiently than </a:t>
            </a:r>
            <a:r>
              <a:rPr lang="en-US" sz="1200" b="0" i="0" u="none" strike="noStrike" kern="1200" dirty="0" smtClean="0">
                <a:solidFill>
                  <a:schemeClr val="tx1"/>
                </a:solidFill>
                <a:effectLst/>
                <a:latin typeface="Times New Roman" pitchFamily="36" charset="0"/>
                <a:ea typeface="MS PGothic" pitchFamily="34" charset="-128"/>
                <a:cs typeface="ＭＳ Ｐゴシック" pitchFamily="36" charset="-128"/>
                <a:hlinkClick r:id="rId11" tooltip="Incandescent light bulb"/>
              </a:rPr>
              <a:t>incandescent lamps</a:t>
            </a:r>
            <a:endParaRPr lang="en-US" dirty="0"/>
          </a:p>
        </p:txBody>
      </p:sp>
      <p:sp>
        <p:nvSpPr>
          <p:cNvPr id="4" name="Slide Number Placeholder 3"/>
          <p:cNvSpPr>
            <a:spLocks noGrp="1"/>
          </p:cNvSpPr>
          <p:nvPr>
            <p:ph type="sldNum" sz="quarter" idx="10"/>
          </p:nvPr>
        </p:nvSpPr>
        <p:spPr/>
        <p:txBody>
          <a:bodyPr/>
          <a:lstStyle/>
          <a:p>
            <a:fld id="{332C92D7-1BE5-41B2-BAFE-35D7CB9AC334}" type="slidenum">
              <a:rPr lang="en-US" altLang="en-US" smtClean="0"/>
              <a:pPr/>
              <a:t>1</a:t>
            </a:fld>
            <a:endParaRPr lang="en-US" altLang="en-US"/>
          </a:p>
        </p:txBody>
      </p:sp>
    </p:spTree>
    <p:extLst>
      <p:ext uri="{BB962C8B-B14F-4D97-AF65-F5344CB8AC3E}">
        <p14:creationId xmlns:p14="http://schemas.microsoft.com/office/powerpoint/2010/main" val="1291065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4261A1F4-769F-4138-9570-B829CF6BEC87}" type="slidenum">
              <a:rPr lang="en-US" altLang="en-US" sz="1300"/>
              <a:pPr eaLnBrk="1" hangingPunct="1"/>
              <a:t>14</a:t>
            </a:fld>
            <a:endParaRPr lang="en-US" altLang="en-US" sz="13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425221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C071DF2C-B2A6-4866-849D-321FF2F38635}" type="slidenum">
              <a:rPr lang="en-US" altLang="en-US" sz="1300"/>
              <a:pPr eaLnBrk="1" hangingPunct="1"/>
              <a:t>15</a:t>
            </a:fld>
            <a:endParaRPr lang="en-US" altLang="en-US" sz="1300"/>
          </a:p>
        </p:txBody>
      </p:sp>
      <p:sp>
        <p:nvSpPr>
          <p:cNvPr id="43010" name="Rectangle 2"/>
          <p:cNvSpPr>
            <a:spLocks noGrp="1" noRot="1" noChangeAspect="1" noChangeArrowheads="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58591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A8B0DF25-7D56-4E1F-ADB1-75863F8D7A10}" type="slidenum">
              <a:rPr lang="en-US" altLang="en-US" sz="1300"/>
              <a:pPr eaLnBrk="1" hangingPunct="1"/>
              <a:t>16</a:t>
            </a:fld>
            <a:endParaRPr lang="en-US" altLang="en-US" sz="1300"/>
          </a:p>
        </p:txBody>
      </p:sp>
      <p:sp>
        <p:nvSpPr>
          <p:cNvPr id="45058" name="Rectangle 2"/>
          <p:cNvSpPr>
            <a:spLocks noGrp="1" noRot="1" noChangeAspec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rPr>
              <a:t>For final r greater than initial r, the change in potential is less than zero as expected since the path direction is the same as that of the electric field. Likewise, if we go from a larger r to a small r, the potential increases.</a:t>
            </a:r>
          </a:p>
        </p:txBody>
      </p:sp>
    </p:spTree>
    <p:extLst>
      <p:ext uri="{BB962C8B-B14F-4D97-AF65-F5344CB8AC3E}">
        <p14:creationId xmlns:p14="http://schemas.microsoft.com/office/powerpoint/2010/main" val="2415040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01E91BEB-E650-403D-8755-6A5FDBA071A7}" type="slidenum">
              <a:rPr lang="en-US" altLang="en-US" sz="1300"/>
              <a:pPr eaLnBrk="1" hangingPunct="1"/>
              <a:t>17</a:t>
            </a:fld>
            <a:endParaRPr lang="en-US" altLang="en-US" sz="1300"/>
          </a:p>
        </p:txBody>
      </p:sp>
      <p:sp>
        <p:nvSpPr>
          <p:cNvPr id="47106" name="Rectangle 2"/>
          <p:cNvSpPr>
            <a:spLocks noGrp="1" noRot="1" noChangeAspec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228434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C27D2B61-94FF-4A09-87FD-0A4F72FD0D61}" type="slidenum">
              <a:rPr lang="en-US" altLang="en-US" sz="1300"/>
              <a:pPr eaLnBrk="1" hangingPunct="1"/>
              <a:t>18</a:t>
            </a:fld>
            <a:endParaRPr lang="en-US" altLang="en-US" sz="1300"/>
          </a:p>
        </p:txBody>
      </p:sp>
      <p:sp>
        <p:nvSpPr>
          <p:cNvPr id="49154" name="Rectangle 2"/>
          <p:cNvSpPr>
            <a:spLocks noGrp="1" noRot="1" noChangeAspect="1" noChangeArrowheads="1" noTextEdit="1"/>
          </p:cNvSpPr>
          <p:nvPr>
            <p:ph type="sldImg"/>
          </p:nvPr>
        </p:nvSpPr>
        <p:spPr>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3709331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fld id="{332C92D7-1BE5-41B2-BAFE-35D7CB9AC334}" type="slidenum">
              <a:rPr lang="en-US" altLang="en-US" smtClean="0"/>
              <a:pPr/>
              <a:t>22</a:t>
            </a:fld>
            <a:endParaRPr lang="en-US" altLang="en-US"/>
          </a:p>
        </p:txBody>
      </p:sp>
    </p:spTree>
    <p:extLst>
      <p:ext uri="{BB962C8B-B14F-4D97-AF65-F5344CB8AC3E}">
        <p14:creationId xmlns:p14="http://schemas.microsoft.com/office/powerpoint/2010/main" val="383799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332C92D7-1BE5-41B2-BAFE-35D7CB9AC334}" type="slidenum">
              <a:rPr lang="en-US" altLang="en-US" smtClean="0"/>
              <a:pPr/>
              <a:t>23</a:t>
            </a:fld>
            <a:endParaRPr lang="en-US" altLang="en-US"/>
          </a:p>
        </p:txBody>
      </p:sp>
    </p:spTree>
    <p:extLst>
      <p:ext uri="{BB962C8B-B14F-4D97-AF65-F5344CB8AC3E}">
        <p14:creationId xmlns:p14="http://schemas.microsoft.com/office/powerpoint/2010/main" val="2872278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1D21AD32-FF9E-5A42-AD49-05D53D8E229D}" type="slidenum">
              <a:rPr lang="en-US"/>
              <a:pPr/>
              <a:t>25</a:t>
            </a:fld>
            <a:endParaRPr lang="en-US"/>
          </a:p>
        </p:txBody>
      </p:sp>
      <p:sp>
        <p:nvSpPr>
          <p:cNvPr id="59394" name="Rectangle 2"/>
          <p:cNvSpPr>
            <a:spLocks noGrp="1" noRot="1" noChangeAspect="1" noChangeArrowheads="1" noTextEdit="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128"/>
                <a:cs typeface="ＭＳ Ｐゴシック" charset="-128"/>
              </a:rPr>
              <a:t>Situation in insulator is more complex than in metals.</a:t>
            </a:r>
          </a:p>
          <a:p>
            <a:pPr eaLnBrk="1" hangingPunct="1"/>
            <a:r>
              <a:rPr lang="en-US" dirty="0">
                <a:latin typeface="Times New Roman" charset="0"/>
                <a:ea typeface="ＭＳ Ｐゴシック" charset="-128"/>
                <a:cs typeface="ＭＳ Ｐゴシック" charset="-128"/>
              </a:rPr>
              <a:t>Polarized molecules contribute to net electric field</a:t>
            </a:r>
          </a:p>
          <a:p>
            <a:pPr eaLnBrk="1" hangingPunct="1"/>
            <a:r>
              <a:rPr lang="en-US" dirty="0">
                <a:latin typeface="Times New Roman" charset="0"/>
                <a:ea typeface="ＭＳ Ｐゴシック" charset="-128"/>
                <a:cs typeface="ＭＳ Ｐゴシック" charset="-128"/>
              </a:rPr>
              <a:t>A … inside </a:t>
            </a:r>
            <a:r>
              <a:rPr lang="ja-JP" altLang="en-US" dirty="0">
                <a:latin typeface="Times New Roman" charset="0"/>
                <a:ea typeface="ＭＳ Ｐゴシック" charset="-128"/>
                <a:cs typeface="ＭＳ Ｐゴシック" charset="-128"/>
              </a:rPr>
              <a:t>”</a:t>
            </a:r>
            <a:r>
              <a:rPr lang="en-US" altLang="ja-JP" dirty="0">
                <a:latin typeface="Times New Roman" charset="0"/>
                <a:ea typeface="ＭＳ Ｐゴシック" charset="-128"/>
                <a:cs typeface="ＭＳ Ｐゴシック" charset="-128"/>
              </a:rPr>
              <a:t>capacitor</a:t>
            </a:r>
            <a:r>
              <a:rPr lang="ja-JP" altLang="en-US" dirty="0">
                <a:latin typeface="Times New Roman" charset="0"/>
                <a:ea typeface="ＭＳ Ｐゴシック" charset="-128"/>
                <a:cs typeface="ＭＳ Ｐゴシック" charset="-128"/>
              </a:rPr>
              <a:t>”</a:t>
            </a:r>
            <a:endParaRPr lang="en-US" altLang="ja-JP" dirty="0">
              <a:latin typeface="Times New Roman" charset="0"/>
              <a:ea typeface="ＭＳ Ｐゴシック" charset="-128"/>
              <a:cs typeface="ＭＳ Ｐゴシック" charset="-128"/>
            </a:endParaRPr>
          </a:p>
          <a:p>
            <a:pPr eaLnBrk="1" hangingPunct="1"/>
            <a:r>
              <a:rPr lang="en-US" dirty="0">
                <a:latin typeface="Times New Roman" charset="0"/>
                <a:ea typeface="ＭＳ Ｐゴシック" charset="-128"/>
                <a:cs typeface="ＭＳ Ｐゴシック" charset="-128"/>
              </a:rPr>
              <a:t>B … between two </a:t>
            </a:r>
            <a:r>
              <a:rPr lang="ja-JP" altLang="en-US" dirty="0">
                <a:latin typeface="Times New Roman" charset="0"/>
                <a:ea typeface="ＭＳ Ｐゴシック" charset="-128"/>
                <a:cs typeface="ＭＳ Ｐゴシック" charset="-128"/>
              </a:rPr>
              <a:t>“</a:t>
            </a:r>
            <a:r>
              <a:rPr lang="en-US" altLang="ja-JP" dirty="0">
                <a:latin typeface="Times New Roman" charset="0"/>
                <a:ea typeface="ＭＳ Ｐゴシック" charset="-128"/>
                <a:cs typeface="ＭＳ Ｐゴシック" charset="-128"/>
              </a:rPr>
              <a:t>capacitors</a:t>
            </a:r>
            <a:r>
              <a:rPr lang="ja-JP" altLang="en-US" dirty="0">
                <a:latin typeface="Times New Roman" charset="0"/>
                <a:ea typeface="ＭＳ Ｐゴシック" charset="-128"/>
                <a:cs typeface="ＭＳ Ｐゴシック" charset="-128"/>
              </a:rPr>
              <a:t>”</a:t>
            </a: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74581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d</a:t>
            </a:r>
            <a:r>
              <a:rPr lang="en-US" dirty="0" smtClean="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 use the field due to ONE PLATE ONLY</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charset="0"/>
                <a:ea typeface="ＭＳ Ｐゴシック" charset="0"/>
                <a:cs typeface="ＭＳ Ｐゴシック" charset="0"/>
              </a:defRPr>
            </a:lvl1pPr>
            <a:lvl2pPr marL="37928345" indent="-37471185" defTabSz="966702"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159" eaLnBrk="0" fontAlgn="base" hangingPunct="0">
              <a:spcBef>
                <a:spcPct val="0"/>
              </a:spcBef>
              <a:spcAft>
                <a:spcPct val="0"/>
              </a:spcAft>
              <a:defRPr sz="2400">
                <a:solidFill>
                  <a:schemeClr val="tx1"/>
                </a:solidFill>
                <a:latin typeface="Times New Roman" charset="0"/>
                <a:ea typeface="ＭＳ Ｐゴシック" charset="0"/>
              </a:defRPr>
            </a:lvl6pPr>
            <a:lvl7pPr marL="914319" eaLnBrk="0" fontAlgn="base" hangingPunct="0">
              <a:spcBef>
                <a:spcPct val="0"/>
              </a:spcBef>
              <a:spcAft>
                <a:spcPct val="0"/>
              </a:spcAft>
              <a:defRPr sz="2400">
                <a:solidFill>
                  <a:schemeClr val="tx1"/>
                </a:solidFill>
                <a:latin typeface="Times New Roman" charset="0"/>
                <a:ea typeface="ＭＳ Ｐゴシック" charset="0"/>
              </a:defRPr>
            </a:lvl7pPr>
            <a:lvl8pPr marL="1371477" eaLnBrk="0" fontAlgn="base" hangingPunct="0">
              <a:spcBef>
                <a:spcPct val="0"/>
              </a:spcBef>
              <a:spcAft>
                <a:spcPct val="0"/>
              </a:spcAft>
              <a:defRPr sz="2400">
                <a:solidFill>
                  <a:schemeClr val="tx1"/>
                </a:solidFill>
                <a:latin typeface="Times New Roman" charset="0"/>
                <a:ea typeface="ＭＳ Ｐゴシック" charset="0"/>
              </a:defRPr>
            </a:lvl8pPr>
            <a:lvl9pPr marL="182863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D4A7D3D-128B-F24E-8042-CB11F872F25E}" type="slidenum">
              <a:rPr lang="en-US" sz="1300"/>
              <a:pPr eaLnBrk="1" hangingPunct="1"/>
              <a:t>28</a:t>
            </a:fld>
            <a:endParaRPr lang="en-US" sz="1300"/>
          </a:p>
        </p:txBody>
      </p:sp>
    </p:spTree>
    <p:extLst>
      <p:ext uri="{BB962C8B-B14F-4D97-AF65-F5344CB8AC3E}">
        <p14:creationId xmlns:p14="http://schemas.microsoft.com/office/powerpoint/2010/main" val="698166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18" charset="0"/>
              </a:rPr>
              <a:t>D</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itchFamily="18" charset="0"/>
                <a:ea typeface="MS PGothic" pitchFamily="34" charset="-128"/>
              </a:defRPr>
            </a:lvl1pPr>
            <a:lvl2pPr marL="742950" indent="-285750" defTabSz="966788" eaLnBrk="0" hangingPunct="0">
              <a:spcBef>
                <a:spcPct val="30000"/>
              </a:spcBef>
              <a:defRPr sz="1200">
                <a:solidFill>
                  <a:schemeClr val="tx1"/>
                </a:solidFill>
                <a:latin typeface="Times New Roman" pitchFamily="18" charset="0"/>
                <a:ea typeface="MS PGothic" pitchFamily="34" charset="-128"/>
              </a:defRPr>
            </a:lvl2pPr>
            <a:lvl3pPr marL="1143000" indent="-228600" defTabSz="966788" eaLnBrk="0" hangingPunct="0">
              <a:spcBef>
                <a:spcPct val="30000"/>
              </a:spcBef>
              <a:defRPr sz="1200">
                <a:solidFill>
                  <a:schemeClr val="tx1"/>
                </a:solidFill>
                <a:latin typeface="Times New Roman" pitchFamily="18" charset="0"/>
                <a:ea typeface="ヒラギノ角ゴ Pro W3" pitchFamily="-84" charset="-128"/>
              </a:defRPr>
            </a:lvl3pPr>
            <a:lvl4pPr marL="1600200" indent="-228600" defTabSz="966788" eaLnBrk="0" hangingPunct="0">
              <a:spcBef>
                <a:spcPct val="30000"/>
              </a:spcBef>
              <a:defRPr sz="1200">
                <a:solidFill>
                  <a:schemeClr val="tx1"/>
                </a:solidFill>
                <a:latin typeface="Times New Roman" pitchFamily="18" charset="0"/>
                <a:ea typeface="ヒラギノ角ゴ Pro W3" pitchFamily="-84" charset="-128"/>
              </a:defRPr>
            </a:lvl4pPr>
            <a:lvl5pPr marL="2057400" indent="-228600" defTabSz="966788" eaLnBrk="0" hangingPunct="0">
              <a:spcBef>
                <a:spcPct val="30000"/>
              </a:spcBef>
              <a:defRPr sz="12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30000"/>
              </a:spcBef>
              <a:spcAft>
                <a:spcPct val="0"/>
              </a:spcAft>
              <a:defRPr sz="1200">
                <a:solidFill>
                  <a:schemeClr val="tx1"/>
                </a:solidFill>
                <a:latin typeface="Times New Roman" pitchFamily="18" charset="0"/>
                <a:ea typeface="ヒラギノ角ゴ Pro W3" pitchFamily="-84" charset="-128"/>
              </a:defRPr>
            </a:lvl9pPr>
          </a:lstStyle>
          <a:p>
            <a:pPr eaLnBrk="1" hangingPunct="1">
              <a:spcBef>
                <a:spcPct val="0"/>
              </a:spcBef>
            </a:pPr>
            <a:fld id="{3EE5EFC0-1718-4BF7-A143-45AF6FC16CFD}" type="slidenum">
              <a:rPr lang="en-US" altLang="en-US" sz="1300">
                <a:ea typeface="ヒラギノ角ゴ Pro W3" pitchFamily="-84" charset="-128"/>
              </a:rPr>
              <a:pPr eaLnBrk="1" hangingPunct="1">
                <a:spcBef>
                  <a:spcPct val="0"/>
                </a:spcBef>
              </a:pPr>
              <a:t>30</a:t>
            </a:fld>
            <a:endParaRPr lang="en-US" altLang="en-US" sz="1300">
              <a:ea typeface="ヒラギノ角ゴ Pro W3" pitchFamily="-84" charset="-128"/>
            </a:endParaRPr>
          </a:p>
        </p:txBody>
      </p:sp>
    </p:spTree>
    <p:extLst>
      <p:ext uri="{BB962C8B-B14F-4D97-AF65-F5344CB8AC3E}">
        <p14:creationId xmlns:p14="http://schemas.microsoft.com/office/powerpoint/2010/main" val="367085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454BEF7C-5FE4-B44C-92E4-DE38A6914A51}" type="slidenum">
              <a:rPr lang="en-US"/>
              <a:pPr/>
              <a:t>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938590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7D57CDF4-D854-A946-A497-8A5C1ADEEA44}"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55626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2400">
                <a:solidFill>
                  <a:schemeClr val="tx1"/>
                </a:solidFill>
                <a:latin typeface="Times New Roman" pitchFamily="18" charset="0"/>
                <a:ea typeface="ヒラギノ角ゴ Pro W3" pitchFamily="-84" charset="-128"/>
              </a:defRPr>
            </a:lvl1pPr>
            <a:lvl2pPr marL="742883" indent="-285725" defTabSz="966702" eaLnBrk="0" hangingPunct="0">
              <a:defRPr sz="2400">
                <a:solidFill>
                  <a:schemeClr val="tx1"/>
                </a:solidFill>
                <a:latin typeface="Times New Roman" pitchFamily="18" charset="0"/>
                <a:ea typeface="ヒラギノ角ゴ Pro W3" pitchFamily="-84" charset="-128"/>
              </a:defRPr>
            </a:lvl2pPr>
            <a:lvl3pPr marL="1142898" indent="-228580" defTabSz="966702" eaLnBrk="0" hangingPunct="0">
              <a:defRPr sz="2400">
                <a:solidFill>
                  <a:schemeClr val="tx1"/>
                </a:solidFill>
                <a:latin typeface="Times New Roman" pitchFamily="18" charset="0"/>
                <a:ea typeface="ヒラギノ角ゴ Pro W3" pitchFamily="-84" charset="-128"/>
              </a:defRPr>
            </a:lvl3pPr>
            <a:lvl4pPr marL="1600057" indent="-228580" defTabSz="966702" eaLnBrk="0" hangingPunct="0">
              <a:defRPr sz="2400">
                <a:solidFill>
                  <a:schemeClr val="tx1"/>
                </a:solidFill>
                <a:latin typeface="Times New Roman" pitchFamily="18" charset="0"/>
                <a:ea typeface="ヒラギノ角ゴ Pro W3" pitchFamily="-84" charset="-128"/>
              </a:defRPr>
            </a:lvl4pPr>
            <a:lvl5pPr marL="2057217" indent="-228580" defTabSz="966702" eaLnBrk="0" hangingPunct="0">
              <a:defRPr sz="2400">
                <a:solidFill>
                  <a:schemeClr val="tx1"/>
                </a:solidFill>
                <a:latin typeface="Times New Roman" pitchFamily="18" charset="0"/>
                <a:ea typeface="ヒラギノ角ゴ Pro W3" pitchFamily="-84" charset="-128"/>
              </a:defRPr>
            </a:lvl5pPr>
            <a:lvl6pPr marL="251437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536"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869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5854" indent="-228580" defTabSz="966702"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0F022D54-8B44-4A2F-A83F-4F9670C8A4EB}" type="slidenum">
              <a:rPr lang="en-US" altLang="en-US" sz="1300"/>
              <a:pPr eaLnBrk="1" hangingPunct="1"/>
              <a:t>5</a:t>
            </a:fld>
            <a:endParaRPr lang="en-US" altLang="en-US" sz="1300"/>
          </a:p>
        </p:txBody>
      </p:sp>
      <p:sp>
        <p:nvSpPr>
          <p:cNvPr id="22530" name="Rectangle 1026"/>
          <p:cNvSpPr>
            <a:spLocks noGrp="1" noRot="1" noChangeAspect="1" noChangeArrowheads="1" noTextEdit="1"/>
          </p:cNvSpPr>
          <p:nvPr>
            <p:ph type="sldImg"/>
          </p:nvPr>
        </p:nvSpPr>
        <p:spPr>
          <a:ln/>
        </p:spPr>
      </p:sp>
      <p:sp>
        <p:nvSpPr>
          <p:cNvPr id="2253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a:t>
            </a:r>
            <a:r>
              <a:rPr lang="en-US" altLang="en-US" dirty="0" err="1" smtClean="0">
                <a:latin typeface="Times New Roman" pitchFamily="18" charset="0"/>
              </a:rPr>
              <a:t>F_internal</a:t>
            </a:r>
            <a:r>
              <a:rPr lang="en-US" altLang="en-US" dirty="0" smtClean="0">
                <a:latin typeface="Times New Roman" pitchFamily="18" charset="0"/>
              </a:rPr>
              <a:t>).</a:t>
            </a:r>
          </a:p>
        </p:txBody>
      </p:sp>
    </p:spTree>
    <p:extLst>
      <p:ext uri="{BB962C8B-B14F-4D97-AF65-F5344CB8AC3E}">
        <p14:creationId xmlns:p14="http://schemas.microsoft.com/office/powerpoint/2010/main" val="169257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53A40BB5-70E8-44C3-9590-18B7B7860C5C}" type="slidenum">
              <a:rPr lang="en-US" altLang="en-US" sz="1300"/>
              <a:pPr eaLnBrk="1" hangingPunct="1"/>
              <a:t>6</a:t>
            </a:fld>
            <a:endParaRPr lang="en-US" altLang="en-US" sz="1300"/>
          </a:p>
        </p:txBody>
      </p:sp>
      <p:sp>
        <p:nvSpPr>
          <p:cNvPr id="24578" name="Rectangle 1026"/>
          <p:cNvSpPr>
            <a:spLocks noGrp="1" noRot="1" noChangeAspect="1" noChangeArrowheads="1" noTextEdit="1"/>
          </p:cNvSpPr>
          <p:nvPr>
            <p:ph type="sldImg"/>
          </p:nvPr>
        </p:nvSpPr>
        <p:spPr>
          <a:ln/>
        </p:spPr>
      </p:sp>
      <p:sp>
        <p:nvSpPr>
          <p:cNvPr id="245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8" charset="0"/>
            </a:endParaRPr>
          </a:p>
          <a:p>
            <a:pPr eaLnBrk="1" hangingPunct="1"/>
            <a:endParaRPr lang="en-US" altLang="en-US" dirty="0" smtClean="0">
              <a:latin typeface="Times New Roman" pitchFamily="18" charset="0"/>
            </a:endParaRPr>
          </a:p>
          <a:p>
            <a:pPr eaLnBrk="1" hangingPunct="1"/>
            <a:r>
              <a:rPr lang="en-US" altLang="en-US" dirty="0"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a:t>
            </a:r>
            <a:r>
              <a:rPr lang="en-US" altLang="en-US" dirty="0" err="1" smtClean="0">
                <a:latin typeface="Times New Roman" pitchFamily="18" charset="0"/>
              </a:rPr>
              <a:t>F_internal</a:t>
            </a:r>
            <a:r>
              <a:rPr lang="en-US" altLang="en-US" dirty="0" smtClean="0">
                <a:latin typeface="Times New Roman" pitchFamily="18" charset="0"/>
              </a:rPr>
              <a:t>).</a:t>
            </a:r>
          </a:p>
        </p:txBody>
      </p:sp>
    </p:spTree>
    <p:extLst>
      <p:ext uri="{BB962C8B-B14F-4D97-AF65-F5344CB8AC3E}">
        <p14:creationId xmlns:p14="http://schemas.microsoft.com/office/powerpoint/2010/main" val="293748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51727876-3D7E-4B88-A34D-7E4096CF5432}" type="slidenum">
              <a:rPr lang="en-US" altLang="en-US" sz="1300"/>
              <a:pPr eaLnBrk="1" hangingPunct="1"/>
              <a:t>7</a:t>
            </a:fld>
            <a:endParaRPr lang="en-US" altLang="en-US" sz="1300"/>
          </a:p>
        </p:txBody>
      </p:sp>
      <p:sp>
        <p:nvSpPr>
          <p:cNvPr id="32770"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C</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(F_internal).</a:t>
            </a:r>
          </a:p>
        </p:txBody>
      </p:sp>
    </p:spTree>
    <p:extLst>
      <p:ext uri="{BB962C8B-B14F-4D97-AF65-F5344CB8AC3E}">
        <p14:creationId xmlns:p14="http://schemas.microsoft.com/office/powerpoint/2010/main" val="70860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proof plane is connected to a projectable electrostatic voltmeter rated at 0-300 V. The Van de Graff electrostatic generator is started and the proof plane taken near it. A voltage is registered by the voltmeter indicating a potential associated with the electric field. A potential difference is evident when </a:t>
            </a:r>
            <a:r>
              <a:rPr lang="en-US" dirty="0" err="1" smtClean="0"/>
              <a:t>when</a:t>
            </a:r>
            <a:r>
              <a:rPr lang="en-US" dirty="0" smtClean="0"/>
              <a:t> the proof plane is moved along a radius. The closer the proof plane is to the sphere, the higher the voltage reading.</a:t>
            </a:r>
          </a:p>
          <a:p>
            <a:endParaRPr lang="en-US" dirty="0" smtClean="0"/>
          </a:p>
          <a:p>
            <a:r>
              <a:rPr lang="en-US" dirty="0" smtClean="0"/>
              <a:t>a fluorescent bulb is brought near the sphere in one of two ways: First the bulb is held with its long axis oriented along a radius. A potential difference between the ends of the bulb causes it to light. If the bulb is turned 90° so that each end is the same distance from the center of the sphere, the bulb will not light, indicating that the ends are at the same potential.</a:t>
            </a:r>
            <a:endParaRPr lang="en-US" dirty="0"/>
          </a:p>
        </p:txBody>
      </p:sp>
      <p:sp>
        <p:nvSpPr>
          <p:cNvPr id="4" name="Slide Number Placeholder 3"/>
          <p:cNvSpPr>
            <a:spLocks noGrp="1"/>
          </p:cNvSpPr>
          <p:nvPr>
            <p:ph type="sldNum" sz="quarter" idx="10"/>
          </p:nvPr>
        </p:nvSpPr>
        <p:spPr/>
        <p:txBody>
          <a:bodyPr/>
          <a:lstStyle/>
          <a:p>
            <a:fld id="{332C92D7-1BE5-41B2-BAFE-35D7CB9AC334}" type="slidenum">
              <a:rPr lang="en-US" altLang="en-US" smtClean="0"/>
              <a:pPr/>
              <a:t>8</a:t>
            </a:fld>
            <a:endParaRPr lang="en-US" altLang="en-US"/>
          </a:p>
        </p:txBody>
      </p:sp>
    </p:spTree>
    <p:extLst>
      <p:ext uri="{BB962C8B-B14F-4D97-AF65-F5344CB8AC3E}">
        <p14:creationId xmlns:p14="http://schemas.microsoft.com/office/powerpoint/2010/main" val="62282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smooth water jets flowing down from a common tank break into droplets within metal collars, and the drops fall into metal cans, insulated from the table top. Each collar is connected to the opposite can, as illustrated. Differing effects of ionized air drifting past the cans insures an initial difference of potential. If, for example, the right hand can becomes momentarily positive, its connected collar becomes positive also. The other can and collar then become negative. The jets of water and the supply tank nozzle form a continuous conductor. The charges on the collar induce opposite charges on the ends of the jets. When the jets break up into droplets, these droplets are charged opposite to the collar and will transfer these charges to the can underneath. Once started, the charges build up very rapidly. One terminal of a neon lamp (or several in series) is attached to one base </a:t>
            </a:r>
            <a:r>
              <a:rPr lang="en-US" dirty="0" err="1" smtClean="0"/>
              <a:t>base</a:t>
            </a:r>
            <a:r>
              <a:rPr lang="en-US" dirty="0" smtClean="0"/>
              <a:t> plate while the other is approximately 1/8 to 1/4 inch from the other plate. The voltage can build up to 5,000 V or more causing the tube(s) to flash.</a:t>
            </a:r>
            <a:endParaRPr lang="en-US" dirty="0"/>
          </a:p>
        </p:txBody>
      </p:sp>
      <p:sp>
        <p:nvSpPr>
          <p:cNvPr id="4" name="Slide Number Placeholder 3"/>
          <p:cNvSpPr>
            <a:spLocks noGrp="1"/>
          </p:cNvSpPr>
          <p:nvPr>
            <p:ph type="sldNum" sz="quarter" idx="10"/>
          </p:nvPr>
        </p:nvSpPr>
        <p:spPr/>
        <p:txBody>
          <a:bodyPr/>
          <a:lstStyle/>
          <a:p>
            <a:fld id="{332C92D7-1BE5-41B2-BAFE-35D7CB9AC334}" type="slidenum">
              <a:rPr lang="en-US" altLang="en-US" smtClean="0"/>
              <a:pPr/>
              <a:t>9</a:t>
            </a:fld>
            <a:endParaRPr lang="en-US" altLang="en-US"/>
          </a:p>
        </p:txBody>
      </p:sp>
    </p:spTree>
    <p:extLst>
      <p:ext uri="{BB962C8B-B14F-4D97-AF65-F5344CB8AC3E}">
        <p14:creationId xmlns:p14="http://schemas.microsoft.com/office/powerpoint/2010/main" val="108841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ヒラギノ角ゴ Pro W3" pitchFamily="-84" charset="-128"/>
              </a:defRPr>
            </a:lvl1pPr>
            <a:lvl2pPr marL="742950" indent="-285750" defTabSz="966788" eaLnBrk="0" hangingPunct="0">
              <a:defRPr sz="2400">
                <a:solidFill>
                  <a:schemeClr val="tx1"/>
                </a:solidFill>
                <a:latin typeface="Times New Roman" pitchFamily="18" charset="0"/>
                <a:ea typeface="ヒラギノ角ゴ Pro W3" pitchFamily="-84" charset="-128"/>
              </a:defRPr>
            </a:lvl2pPr>
            <a:lvl3pPr marL="1143000" indent="-228600" defTabSz="966788" eaLnBrk="0" hangingPunct="0">
              <a:defRPr sz="2400">
                <a:solidFill>
                  <a:schemeClr val="tx1"/>
                </a:solidFill>
                <a:latin typeface="Times New Roman" pitchFamily="18" charset="0"/>
                <a:ea typeface="ヒラギノ角ゴ Pro W3" pitchFamily="-84" charset="-128"/>
              </a:defRPr>
            </a:lvl3pPr>
            <a:lvl4pPr marL="1600200" indent="-228600" defTabSz="966788" eaLnBrk="0" hangingPunct="0">
              <a:defRPr sz="2400">
                <a:solidFill>
                  <a:schemeClr val="tx1"/>
                </a:solidFill>
                <a:latin typeface="Times New Roman" pitchFamily="18" charset="0"/>
                <a:ea typeface="ヒラギノ角ゴ Pro W3" pitchFamily="-84" charset="-128"/>
              </a:defRPr>
            </a:lvl4pPr>
            <a:lvl5pPr marL="2057400" indent="-228600" defTabSz="966788" eaLnBrk="0" hangingPunct="0">
              <a:defRPr sz="2400">
                <a:solidFill>
                  <a:schemeClr val="tx1"/>
                </a:solidFill>
                <a:latin typeface="Times New Roman" pitchFamily="18" charset="0"/>
                <a:ea typeface="ヒラギノ角ゴ Pro W3" pitchFamily="-84" charset="-128"/>
              </a:defRPr>
            </a:lvl5pPr>
            <a:lvl6pPr marL="25146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defTabSz="966788"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67D0410D-FDBF-488E-B399-59515A62CC11}" type="slidenum">
              <a:rPr lang="en-US" altLang="en-US" sz="1300"/>
              <a:pPr eaLnBrk="1" hangingPunct="1"/>
              <a:t>10</a:t>
            </a:fld>
            <a:endParaRPr lang="en-US" altLang="en-US" sz="1300"/>
          </a:p>
        </p:txBody>
      </p:sp>
      <p:sp>
        <p:nvSpPr>
          <p:cNvPr id="34818" name="Rectangle 1026"/>
          <p:cNvSpPr>
            <a:spLocks noGrp="1" noRot="1" noChangeAspect="1" noChangeArrowheads="1" noTextEdit="1"/>
          </p:cNvSpPr>
          <p:nvPr>
            <p:ph type="sldImg"/>
          </p:nvPr>
        </p:nvSpPr>
        <p:spPr>
          <a:ln/>
        </p:spPr>
      </p:sp>
      <p:sp>
        <p:nvSpPr>
          <p:cNvPr id="348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C</a:t>
            </a:r>
          </a:p>
          <a:p>
            <a:pPr eaLnBrk="1" hangingPunct="1"/>
            <a:endParaRPr lang="en-US" altLang="en-US" smtClean="0">
              <a:latin typeface="Times New Roman" pitchFamily="18" charset="0"/>
            </a:endParaRPr>
          </a:p>
          <a:p>
            <a:pPr eaLnBrk="1" hangingPunct="1"/>
            <a:r>
              <a:rPr lang="en-US" altLang="en-US" smtClean="0">
                <a:latin typeface="Times New Roman" pitchFamily="18" charset="0"/>
              </a:rPr>
              <a:t>The system is comprised of the charged capacitor plates and the electron. this example, the electric force is in the direction opposite to the displacement through which the force acts. Remember that e is a number. Also remember that the F in this expression is that due to sources within the system (F_internal).</a:t>
            </a:r>
          </a:p>
        </p:txBody>
      </p:sp>
    </p:spTree>
    <p:extLst>
      <p:ext uri="{BB962C8B-B14F-4D97-AF65-F5344CB8AC3E}">
        <p14:creationId xmlns:p14="http://schemas.microsoft.com/office/powerpoint/2010/main" val="404261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F71E04B-3468-41C5-AE7A-BD4C6DDA9043}" type="slidenum">
              <a:rPr lang="en-US" altLang="en-US"/>
              <a:pPr/>
              <a:t>‹#›</a:t>
            </a:fld>
            <a:endParaRPr lang="en-US" altLang="en-US"/>
          </a:p>
        </p:txBody>
      </p:sp>
    </p:spTree>
    <p:extLst>
      <p:ext uri="{BB962C8B-B14F-4D97-AF65-F5344CB8AC3E}">
        <p14:creationId xmlns:p14="http://schemas.microsoft.com/office/powerpoint/2010/main" val="396632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C8A6F9E-8A32-46E3-A6F9-E5502E92800F}" type="slidenum">
              <a:rPr lang="en-US" altLang="en-US"/>
              <a:pPr/>
              <a:t>‹#›</a:t>
            </a:fld>
            <a:endParaRPr lang="en-US" altLang="en-US"/>
          </a:p>
        </p:txBody>
      </p:sp>
    </p:spTree>
    <p:extLst>
      <p:ext uri="{BB962C8B-B14F-4D97-AF65-F5344CB8AC3E}">
        <p14:creationId xmlns:p14="http://schemas.microsoft.com/office/powerpoint/2010/main" val="147374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7F5283D-325B-4426-AA02-6875C33CD9CE}" type="slidenum">
              <a:rPr lang="en-US" altLang="en-US"/>
              <a:pPr/>
              <a:t>‹#›</a:t>
            </a:fld>
            <a:endParaRPr lang="en-US" altLang="en-US"/>
          </a:p>
        </p:txBody>
      </p:sp>
    </p:spTree>
    <p:extLst>
      <p:ext uri="{BB962C8B-B14F-4D97-AF65-F5344CB8AC3E}">
        <p14:creationId xmlns:p14="http://schemas.microsoft.com/office/powerpoint/2010/main" val="143723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35546738-2F66-4E66-8B6C-B2E7C39AB9C1}" type="slidenum">
              <a:rPr lang="en-US" altLang="en-US"/>
              <a:pPr/>
              <a:t>‹#›</a:t>
            </a:fld>
            <a:endParaRPr lang="en-US" altLang="en-US"/>
          </a:p>
        </p:txBody>
      </p:sp>
    </p:spTree>
    <p:extLst>
      <p:ext uri="{BB962C8B-B14F-4D97-AF65-F5344CB8AC3E}">
        <p14:creationId xmlns:p14="http://schemas.microsoft.com/office/powerpoint/2010/main" val="228496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9F7E57A-03DC-4725-98CF-3F58F59FDE36}" type="slidenum">
              <a:rPr lang="en-US" altLang="en-US"/>
              <a:pPr/>
              <a:t>‹#›</a:t>
            </a:fld>
            <a:endParaRPr lang="en-US" altLang="en-US"/>
          </a:p>
        </p:txBody>
      </p:sp>
    </p:spTree>
    <p:extLst>
      <p:ext uri="{BB962C8B-B14F-4D97-AF65-F5344CB8AC3E}">
        <p14:creationId xmlns:p14="http://schemas.microsoft.com/office/powerpoint/2010/main" val="392878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C7F5D5D-5E2C-4277-A124-A2BACDBA8127}" type="slidenum">
              <a:rPr lang="en-US" altLang="en-US"/>
              <a:pPr/>
              <a:t>‹#›</a:t>
            </a:fld>
            <a:endParaRPr lang="en-US" altLang="en-US"/>
          </a:p>
        </p:txBody>
      </p:sp>
    </p:spTree>
    <p:extLst>
      <p:ext uri="{BB962C8B-B14F-4D97-AF65-F5344CB8AC3E}">
        <p14:creationId xmlns:p14="http://schemas.microsoft.com/office/powerpoint/2010/main" val="126507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0F501FF-1501-4BD4-B248-4B37421A7B3A}" type="slidenum">
              <a:rPr lang="en-US" altLang="en-US"/>
              <a:pPr/>
              <a:t>‹#›</a:t>
            </a:fld>
            <a:endParaRPr lang="en-US" altLang="en-US"/>
          </a:p>
        </p:txBody>
      </p:sp>
    </p:spTree>
    <p:extLst>
      <p:ext uri="{BB962C8B-B14F-4D97-AF65-F5344CB8AC3E}">
        <p14:creationId xmlns:p14="http://schemas.microsoft.com/office/powerpoint/2010/main" val="141192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9780CA0A-10EB-484F-BDAF-4680554BF6F3}" type="slidenum">
              <a:rPr lang="en-US" altLang="en-US"/>
              <a:pPr/>
              <a:t>‹#›</a:t>
            </a:fld>
            <a:endParaRPr lang="en-US" altLang="en-US"/>
          </a:p>
        </p:txBody>
      </p:sp>
    </p:spTree>
    <p:extLst>
      <p:ext uri="{BB962C8B-B14F-4D97-AF65-F5344CB8AC3E}">
        <p14:creationId xmlns:p14="http://schemas.microsoft.com/office/powerpoint/2010/main" val="11876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9B4B777C-300F-47F7-B8CB-481A3F3DEB7C}" type="slidenum">
              <a:rPr lang="en-US" altLang="en-US"/>
              <a:pPr/>
              <a:t>‹#›</a:t>
            </a:fld>
            <a:endParaRPr lang="en-US" altLang="en-US"/>
          </a:p>
        </p:txBody>
      </p:sp>
    </p:spTree>
    <p:extLst>
      <p:ext uri="{BB962C8B-B14F-4D97-AF65-F5344CB8AC3E}">
        <p14:creationId xmlns:p14="http://schemas.microsoft.com/office/powerpoint/2010/main" val="361457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842A97A0-9E67-4C51-ACA3-5684DDF1ECFE}" type="slidenum">
              <a:rPr lang="en-US" altLang="en-US"/>
              <a:pPr/>
              <a:t>‹#›</a:t>
            </a:fld>
            <a:endParaRPr lang="en-US" altLang="en-US"/>
          </a:p>
        </p:txBody>
      </p:sp>
    </p:spTree>
    <p:extLst>
      <p:ext uri="{BB962C8B-B14F-4D97-AF65-F5344CB8AC3E}">
        <p14:creationId xmlns:p14="http://schemas.microsoft.com/office/powerpoint/2010/main" val="246991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38E9A42F-A226-49A7-856D-6715FEEAA1CE}" type="slidenum">
              <a:rPr lang="en-US" altLang="en-US"/>
              <a:pPr/>
              <a:t>‹#›</a:t>
            </a:fld>
            <a:endParaRPr lang="en-US" altLang="en-US"/>
          </a:p>
        </p:txBody>
      </p:sp>
    </p:spTree>
    <p:extLst>
      <p:ext uri="{BB962C8B-B14F-4D97-AF65-F5344CB8AC3E}">
        <p14:creationId xmlns:p14="http://schemas.microsoft.com/office/powerpoint/2010/main" val="29666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AF93FC2-940C-4900-A016-31B23CB24F62}" type="slidenum">
              <a:rPr lang="en-US" altLang="en-US"/>
              <a:pPr/>
              <a:t>‹#›</a:t>
            </a:fld>
            <a:endParaRPr lang="en-US" altLang="en-US"/>
          </a:p>
        </p:txBody>
      </p:sp>
    </p:spTree>
    <p:extLst>
      <p:ext uri="{BB962C8B-B14F-4D97-AF65-F5344CB8AC3E}">
        <p14:creationId xmlns:p14="http://schemas.microsoft.com/office/powerpoint/2010/main" val="198612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0668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AC41DB-9CFF-470D-8FFF-1BBD859DDD9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rgbClr val="10169D"/>
          </a:solidFill>
          <a:latin typeface="+mj-lt"/>
          <a:ea typeface="MS PGothic" pitchFamily="34" charset="-128"/>
          <a:cs typeface="ＭＳ Ｐゴシック" pitchFamily="36" charset="-128"/>
        </a:defRPr>
      </a:lvl1pPr>
      <a:lvl2pPr algn="ctr" rtl="0" eaLnBrk="0" fontAlgn="base" hangingPunct="0">
        <a:spcBef>
          <a:spcPct val="0"/>
        </a:spcBef>
        <a:spcAft>
          <a:spcPct val="0"/>
        </a:spcAft>
        <a:defRPr sz="4400">
          <a:solidFill>
            <a:srgbClr val="10169D"/>
          </a:solidFill>
          <a:latin typeface="Arial" pitchFamily="36" charset="0"/>
          <a:ea typeface="MS PGothic" pitchFamily="34" charset="-128"/>
          <a:cs typeface="ＭＳ Ｐゴシック" pitchFamily="36" charset="-128"/>
        </a:defRPr>
      </a:lvl2pPr>
      <a:lvl3pPr algn="ctr" rtl="0" eaLnBrk="0" fontAlgn="base" hangingPunct="0">
        <a:spcBef>
          <a:spcPct val="0"/>
        </a:spcBef>
        <a:spcAft>
          <a:spcPct val="0"/>
        </a:spcAft>
        <a:defRPr sz="4400">
          <a:solidFill>
            <a:srgbClr val="10169D"/>
          </a:solidFill>
          <a:latin typeface="Arial" pitchFamily="36" charset="0"/>
          <a:ea typeface="MS PGothic" pitchFamily="34" charset="-128"/>
          <a:cs typeface="ＭＳ Ｐゴシック" pitchFamily="36" charset="-128"/>
        </a:defRPr>
      </a:lvl3pPr>
      <a:lvl4pPr algn="ctr" rtl="0" eaLnBrk="0" fontAlgn="base" hangingPunct="0">
        <a:spcBef>
          <a:spcPct val="0"/>
        </a:spcBef>
        <a:spcAft>
          <a:spcPct val="0"/>
        </a:spcAft>
        <a:defRPr sz="4400">
          <a:solidFill>
            <a:srgbClr val="10169D"/>
          </a:solidFill>
          <a:latin typeface="Arial" pitchFamily="36" charset="0"/>
          <a:ea typeface="MS PGothic" pitchFamily="34" charset="-128"/>
          <a:cs typeface="ＭＳ Ｐゴシック" pitchFamily="36" charset="-128"/>
        </a:defRPr>
      </a:lvl4pPr>
      <a:lvl5pPr algn="ctr" rtl="0" eaLnBrk="0" fontAlgn="base" hangingPunct="0">
        <a:spcBef>
          <a:spcPct val="0"/>
        </a:spcBef>
        <a:spcAft>
          <a:spcPct val="0"/>
        </a:spcAft>
        <a:defRPr sz="4400">
          <a:solidFill>
            <a:srgbClr val="10169D"/>
          </a:solidFill>
          <a:latin typeface="Arial" pitchFamily="36" charset="0"/>
          <a:ea typeface="MS PGothic" pitchFamily="34" charset="-128"/>
          <a:cs typeface="ＭＳ Ｐゴシック" pitchFamily="36" charset="-128"/>
        </a:defRPr>
      </a:lvl5pPr>
      <a:lvl6pPr marL="457200" algn="ctr" rtl="0" fontAlgn="base">
        <a:spcBef>
          <a:spcPct val="0"/>
        </a:spcBef>
        <a:spcAft>
          <a:spcPct val="0"/>
        </a:spcAft>
        <a:defRPr sz="4400">
          <a:solidFill>
            <a:srgbClr val="10169D"/>
          </a:solidFill>
          <a:latin typeface="Arial" pitchFamily="36" charset="0"/>
        </a:defRPr>
      </a:lvl6pPr>
      <a:lvl7pPr marL="914400" algn="ctr" rtl="0" fontAlgn="base">
        <a:spcBef>
          <a:spcPct val="0"/>
        </a:spcBef>
        <a:spcAft>
          <a:spcPct val="0"/>
        </a:spcAft>
        <a:defRPr sz="4400">
          <a:solidFill>
            <a:srgbClr val="10169D"/>
          </a:solidFill>
          <a:latin typeface="Arial" pitchFamily="36" charset="0"/>
        </a:defRPr>
      </a:lvl7pPr>
      <a:lvl8pPr marL="1371600" algn="ctr" rtl="0" fontAlgn="base">
        <a:spcBef>
          <a:spcPct val="0"/>
        </a:spcBef>
        <a:spcAft>
          <a:spcPct val="0"/>
        </a:spcAft>
        <a:defRPr sz="4400">
          <a:solidFill>
            <a:srgbClr val="10169D"/>
          </a:solidFill>
          <a:latin typeface="Arial" pitchFamily="36" charset="0"/>
        </a:defRPr>
      </a:lvl8pPr>
      <a:lvl9pPr marL="1828800" algn="ctr" rtl="0" fontAlgn="base">
        <a:spcBef>
          <a:spcPct val="0"/>
        </a:spcBef>
        <a:spcAft>
          <a:spcPct val="0"/>
        </a:spcAft>
        <a:defRPr sz="4400">
          <a:solidFill>
            <a:srgbClr val="10169D"/>
          </a:solidFill>
          <a:latin typeface="Arial"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3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12.png"/><Relationship Id="rId7" Type="http://schemas.openxmlformats.org/officeDocument/2006/relationships/image" Target="../media/image40.emf"/><Relationship Id="rId12"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image" Target="../media/image50.emf"/><Relationship Id="rId5" Type="http://schemas.openxmlformats.org/officeDocument/2006/relationships/image" Target="../media/image48.emf"/><Relationship Id="rId10" Type="http://schemas.openxmlformats.org/officeDocument/2006/relationships/image" Target="../media/image49.emf"/><Relationship Id="rId4" Type="http://schemas.openxmlformats.org/officeDocument/2006/relationships/image" Target="../media/image47.emf"/><Relationship Id="rId9" Type="http://schemas.openxmlformats.org/officeDocument/2006/relationships/image" Target="../media/image42.emf"/></Relationships>
</file>

<file path=ppt/slides/_rels/slide11.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9.bin"/><Relationship Id="rId7" Type="http://schemas.openxmlformats.org/officeDocument/2006/relationships/image" Target="../media/image54.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3.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s>
</file>

<file path=ppt/slides/_rels/slide1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 Id="rId9" Type="http://schemas.openxmlformats.org/officeDocument/2006/relationships/image" Target="../media/image65.emf"/></Relationships>
</file>

<file path=ppt/slides/_rels/slide14.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notesSlide" Target="../notesSlides/notesSlide10.xml"/><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66.emf"/><Relationship Id="rId5" Type="http://schemas.openxmlformats.org/officeDocument/2006/relationships/oleObject" Target="../embeddings/oleObject10.bin"/><Relationship Id="rId10" Type="http://schemas.openxmlformats.org/officeDocument/2006/relationships/image" Target="../media/image68.emf"/><Relationship Id="rId4" Type="http://schemas.openxmlformats.org/officeDocument/2006/relationships/image" Target="../media/image5.jpeg"/><Relationship Id="rId9"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73.emf"/><Relationship Id="rId3" Type="http://schemas.openxmlformats.org/officeDocument/2006/relationships/notesSlide" Target="../notesSlides/notesSlide11.xml"/><Relationship Id="rId7" Type="http://schemas.openxmlformats.org/officeDocument/2006/relationships/image" Target="../media/image70.emf"/><Relationship Id="rId12"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72.emf"/><Relationship Id="rId5" Type="http://schemas.openxmlformats.org/officeDocument/2006/relationships/image" Target="../media/image69.emf"/><Relationship Id="rId15" Type="http://schemas.openxmlformats.org/officeDocument/2006/relationships/image" Target="../media/image74.e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71.emf"/><Relationship Id="rId1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8" Type="http://schemas.openxmlformats.org/officeDocument/2006/relationships/image" Target="../media/image76.emf"/><Relationship Id="rId13" Type="http://schemas.openxmlformats.org/officeDocument/2006/relationships/oleObject" Target="../embeddings/oleObject23.bin"/><Relationship Id="rId3" Type="http://schemas.openxmlformats.org/officeDocument/2006/relationships/notesSlide" Target="../notesSlides/notesSlide12.xml"/><Relationship Id="rId7" Type="http://schemas.openxmlformats.org/officeDocument/2006/relationships/oleObject" Target="../embeddings/oleObject20.bin"/><Relationship Id="rId12" Type="http://schemas.openxmlformats.org/officeDocument/2006/relationships/image" Target="../media/image78.emf"/><Relationship Id="rId2" Type="http://schemas.openxmlformats.org/officeDocument/2006/relationships/slideLayout" Target="../slideLayouts/slideLayout6.xml"/><Relationship Id="rId16" Type="http://schemas.openxmlformats.org/officeDocument/2006/relationships/image" Target="../media/image80.emf"/><Relationship Id="rId1" Type="http://schemas.openxmlformats.org/officeDocument/2006/relationships/vmlDrawing" Target="../drawings/vmlDrawing6.vml"/><Relationship Id="rId6" Type="http://schemas.openxmlformats.org/officeDocument/2006/relationships/image" Target="../media/image75.e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77.emf"/><Relationship Id="rId4" Type="http://schemas.openxmlformats.org/officeDocument/2006/relationships/image" Target="../media/image5.jpeg"/><Relationship Id="rId9" Type="http://schemas.openxmlformats.org/officeDocument/2006/relationships/oleObject" Target="../embeddings/oleObject21.bin"/><Relationship Id="rId14" Type="http://schemas.openxmlformats.org/officeDocument/2006/relationships/image" Target="../media/image79.emf"/></Relationships>
</file>

<file path=ppt/slides/_rels/slide17.xml.rels><?xml version="1.0" encoding="UTF-8" standalone="yes"?>
<Relationships xmlns="http://schemas.openxmlformats.org/package/2006/relationships"><Relationship Id="rId8" Type="http://schemas.openxmlformats.org/officeDocument/2006/relationships/image" Target="../media/image82.emf"/><Relationship Id="rId13" Type="http://schemas.openxmlformats.org/officeDocument/2006/relationships/oleObject" Target="../embeddings/oleObject29.bin"/><Relationship Id="rId3" Type="http://schemas.openxmlformats.org/officeDocument/2006/relationships/notesSlide" Target="../notesSlides/notesSlide13.xml"/><Relationship Id="rId7" Type="http://schemas.openxmlformats.org/officeDocument/2006/relationships/oleObject" Target="../embeddings/oleObject26.bin"/><Relationship Id="rId12" Type="http://schemas.openxmlformats.org/officeDocument/2006/relationships/image" Target="../media/image84.emf"/><Relationship Id="rId17" Type="http://schemas.openxmlformats.org/officeDocument/2006/relationships/image" Target="../media/image5.jpeg"/><Relationship Id="rId2" Type="http://schemas.openxmlformats.org/officeDocument/2006/relationships/slideLayout" Target="../slideLayouts/slideLayout6.xml"/><Relationship Id="rId16" Type="http://schemas.openxmlformats.org/officeDocument/2006/relationships/image" Target="../media/image86.emf"/><Relationship Id="rId1" Type="http://schemas.openxmlformats.org/officeDocument/2006/relationships/vmlDrawing" Target="../drawings/vmlDrawing7.vml"/><Relationship Id="rId6" Type="http://schemas.openxmlformats.org/officeDocument/2006/relationships/image" Target="../media/image81.e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83.emf"/><Relationship Id="rId4" Type="http://schemas.openxmlformats.org/officeDocument/2006/relationships/image" Target="../media/image87.jpeg"/><Relationship Id="rId9" Type="http://schemas.openxmlformats.org/officeDocument/2006/relationships/oleObject" Target="../embeddings/oleObject27.bin"/><Relationship Id="rId14" Type="http://schemas.openxmlformats.org/officeDocument/2006/relationships/image" Target="../media/image85.emf"/></Relationships>
</file>

<file path=ppt/slides/_rels/slide18.xml.rels><?xml version="1.0" encoding="UTF-8" standalone="yes"?>
<Relationships xmlns="http://schemas.openxmlformats.org/package/2006/relationships"><Relationship Id="rId8" Type="http://schemas.openxmlformats.org/officeDocument/2006/relationships/image" Target="../media/image89.emf"/><Relationship Id="rId13" Type="http://schemas.openxmlformats.org/officeDocument/2006/relationships/oleObject" Target="../embeddings/oleObject35.bin"/><Relationship Id="rId3" Type="http://schemas.openxmlformats.org/officeDocument/2006/relationships/notesSlide" Target="../notesSlides/notesSlide14.xml"/><Relationship Id="rId7" Type="http://schemas.openxmlformats.org/officeDocument/2006/relationships/oleObject" Target="../embeddings/oleObject32.bin"/><Relationship Id="rId12" Type="http://schemas.openxmlformats.org/officeDocument/2006/relationships/image" Target="../media/image91.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93.jpeg"/><Relationship Id="rId11" Type="http://schemas.openxmlformats.org/officeDocument/2006/relationships/oleObject" Target="../embeddings/oleObject34.bin"/><Relationship Id="rId5" Type="http://schemas.openxmlformats.org/officeDocument/2006/relationships/image" Target="../media/image88.emf"/><Relationship Id="rId15" Type="http://schemas.openxmlformats.org/officeDocument/2006/relationships/image" Target="../media/image5.jpeg"/><Relationship Id="rId10" Type="http://schemas.openxmlformats.org/officeDocument/2006/relationships/image" Target="../media/image90.emf"/><Relationship Id="rId4" Type="http://schemas.openxmlformats.org/officeDocument/2006/relationships/oleObject" Target="../embeddings/oleObject31.bin"/><Relationship Id="rId9" Type="http://schemas.openxmlformats.org/officeDocument/2006/relationships/oleObject" Target="../embeddings/oleObject33.bin"/><Relationship Id="rId14" Type="http://schemas.openxmlformats.org/officeDocument/2006/relationships/image" Target="../media/image92.emf"/></Relationships>
</file>

<file path=ppt/slides/_rels/slide1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emf"/><Relationship Id="rId1" Type="http://schemas.openxmlformats.org/officeDocument/2006/relationships/slideLayout" Target="../slideLayouts/slideLayout2.xml"/><Relationship Id="rId5" Type="http://schemas.openxmlformats.org/officeDocument/2006/relationships/image" Target="../media/image97.emf"/><Relationship Id="rId4" Type="http://schemas.openxmlformats.org/officeDocument/2006/relationships/image" Target="../media/image96.emf"/></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emf"/><Relationship Id="rId11" Type="http://schemas.openxmlformats.org/officeDocument/2006/relationships/image" Target="../media/image5.jpeg"/><Relationship Id="rId5" Type="http://schemas.openxmlformats.org/officeDocument/2006/relationships/oleObject" Target="../embeddings/oleObject1.bin"/><Relationship Id="rId10" Type="http://schemas.openxmlformats.org/officeDocument/2006/relationships/image" Target="../media/image3.emf"/><Relationship Id="rId4" Type="http://schemas.openxmlformats.org/officeDocument/2006/relationships/image" Target="../media/image4.jpeg"/><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emf"/><Relationship Id="rId7" Type="http://schemas.openxmlformats.org/officeDocument/2006/relationships/image" Target="../media/image103.emf"/><Relationship Id="rId2" Type="http://schemas.openxmlformats.org/officeDocument/2006/relationships/image" Target="../media/image98.emf"/><Relationship Id="rId1" Type="http://schemas.openxmlformats.org/officeDocument/2006/relationships/slideLayout" Target="../slideLayouts/slideLayout2.xml"/><Relationship Id="rId6" Type="http://schemas.openxmlformats.org/officeDocument/2006/relationships/image" Target="../media/image102.emf"/><Relationship Id="rId5" Type="http://schemas.openxmlformats.org/officeDocument/2006/relationships/image" Target="../media/image101.emf"/><Relationship Id="rId4" Type="http://schemas.openxmlformats.org/officeDocument/2006/relationships/image" Target="../media/image100.emf"/></Relationships>
</file>

<file path=ppt/slides/_rels/slide2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8.emf"/></Relationships>
</file>

<file path=ppt/slides/_rels/slide2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hysast.uga.edu/~jss/1010/ch5/ovhd05.html" TargetMode="External"/><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0.emf"/></Relationships>
</file>

<file path=ppt/slides/_rels/slide29.xml.rels><?xml version="1.0" encoding="UTF-8" standalone="yes"?>
<Relationships xmlns="http://schemas.openxmlformats.org/package/2006/relationships"><Relationship Id="rId3" Type="http://schemas.openxmlformats.org/officeDocument/2006/relationships/image" Target="../media/image112.emf"/><Relationship Id="rId7" Type="http://schemas.openxmlformats.org/officeDocument/2006/relationships/image" Target="../media/image116.png"/><Relationship Id="rId2" Type="http://schemas.openxmlformats.org/officeDocument/2006/relationships/image" Target="../media/image111.emf"/><Relationship Id="rId1" Type="http://schemas.openxmlformats.org/officeDocument/2006/relationships/slideLayout" Target="../slideLayouts/slideLayout2.xml"/><Relationship Id="rId6" Type="http://schemas.openxmlformats.org/officeDocument/2006/relationships/image" Target="../media/image115.emf"/><Relationship Id="rId5" Type="http://schemas.openxmlformats.org/officeDocument/2006/relationships/image" Target="../media/image114.emf"/><Relationship Id="rId4" Type="http://schemas.openxmlformats.org/officeDocument/2006/relationships/image" Target="../media/image113.e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9.emf"/><Relationship Id="rId3" Type="http://schemas.openxmlformats.org/officeDocument/2006/relationships/notesSlide" Target="../notesSlides/notesSlide3.xml"/><Relationship Id="rId7" Type="http://schemas.openxmlformats.org/officeDocument/2006/relationships/image" Target="../media/image6.emf"/><Relationship Id="rId12"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8.emf"/><Relationship Id="rId5" Type="http://schemas.openxmlformats.org/officeDocument/2006/relationships/image" Target="../media/image5.jpeg"/><Relationship Id="rId15" Type="http://schemas.openxmlformats.org/officeDocument/2006/relationships/image" Target="../media/image10.emf"/><Relationship Id="rId10" Type="http://schemas.openxmlformats.org/officeDocument/2006/relationships/oleObject" Target="../embeddings/oleObject6.bin"/><Relationship Id="rId4" Type="http://schemas.openxmlformats.org/officeDocument/2006/relationships/image" Target="../media/image11.jpeg"/><Relationship Id="rId9" Type="http://schemas.openxmlformats.org/officeDocument/2006/relationships/image" Target="../media/image7.emf"/><Relationship Id="rId1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png"/><Relationship Id="rId7" Type="http://schemas.openxmlformats.org/officeDocument/2006/relationships/image" Target="../media/image16.emf"/><Relationship Id="rId12" Type="http://schemas.openxmlformats.org/officeDocument/2006/relationships/image" Target="../media/image21.emf"/><Relationship Id="rId17" Type="http://schemas.openxmlformats.org/officeDocument/2006/relationships/image" Target="../media/image26.emf"/><Relationship Id="rId2" Type="http://schemas.openxmlformats.org/officeDocument/2006/relationships/notesSlide" Target="../notesSlides/notesSlide4.xml"/><Relationship Id="rId16"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5" Type="http://schemas.openxmlformats.org/officeDocument/2006/relationships/image" Target="../media/image2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s/_rels/slide6.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3.emf"/><Relationship Id="rId3" Type="http://schemas.openxmlformats.org/officeDocument/2006/relationships/image" Target="../media/image12.png"/><Relationship Id="rId7" Type="http://schemas.openxmlformats.org/officeDocument/2006/relationships/image" Target="../media/image30.emf"/><Relationship Id="rId12"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emf"/><Relationship Id="rId11" Type="http://schemas.openxmlformats.org/officeDocument/2006/relationships/image" Target="../media/image19.emf"/><Relationship Id="rId5" Type="http://schemas.openxmlformats.org/officeDocument/2006/relationships/image" Target="../media/image28.emf"/><Relationship Id="rId10" Type="http://schemas.openxmlformats.org/officeDocument/2006/relationships/image" Target="../media/image18.emf"/><Relationship Id="rId4" Type="http://schemas.openxmlformats.org/officeDocument/2006/relationships/image" Target="../media/image27.emf"/><Relationship Id="rId9" Type="http://schemas.openxmlformats.org/officeDocument/2006/relationships/image" Target="../media/image32.emf"/><Relationship Id="rId14" Type="http://schemas.openxmlformats.org/officeDocument/2006/relationships/image" Target="../media/image26.emf"/></Relationships>
</file>

<file path=ppt/slides/_rels/slide7.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emf"/><Relationship Id="rId3" Type="http://schemas.openxmlformats.org/officeDocument/2006/relationships/image" Target="../media/image12.png"/><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emf"/><Relationship Id="rId15" Type="http://schemas.openxmlformats.org/officeDocument/2006/relationships/image" Target="../media/image26.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 Id="rId14" Type="http://schemas.openxmlformats.org/officeDocument/2006/relationships/image" Target="../media/image44.emf"/></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143000"/>
          </a:xfrm>
        </p:spPr>
        <p:txBody>
          <a:bodyPr/>
          <a:lstStyle/>
          <a:p>
            <a:r>
              <a:rPr lang="en-US" altLang="en-US" smtClean="0">
                <a:solidFill>
                  <a:srgbClr val="CC0000"/>
                </a:solidFill>
              </a:rPr>
              <a:t>Last Time</a:t>
            </a:r>
          </a:p>
        </p:txBody>
      </p:sp>
      <p:sp>
        <p:nvSpPr>
          <p:cNvPr id="3" name="Content Placeholder 2"/>
          <p:cNvSpPr>
            <a:spLocks noGrp="1"/>
          </p:cNvSpPr>
          <p:nvPr>
            <p:ph idx="1"/>
          </p:nvPr>
        </p:nvSpPr>
        <p:spPr>
          <a:xfrm>
            <a:off x="457200" y="1981200"/>
            <a:ext cx="8229600" cy="4525963"/>
          </a:xfrm>
        </p:spPr>
        <p:txBody>
          <a:bodyPr/>
          <a:lstStyle/>
          <a:p>
            <a:pPr>
              <a:defRPr/>
            </a:pPr>
            <a:r>
              <a:rPr lang="en-US" dirty="0" smtClean="0">
                <a:solidFill>
                  <a:srgbClr val="000090"/>
                </a:solidFill>
                <a:latin typeface="+mj-lt"/>
                <a:ea typeface="ＭＳ Ｐゴシック" pitchFamily="36" charset="-128"/>
              </a:rPr>
              <a:t>Review of potential energy</a:t>
            </a:r>
          </a:p>
          <a:p>
            <a:pPr>
              <a:defRPr/>
            </a:pPr>
            <a:r>
              <a:rPr lang="en-US" dirty="0" smtClean="0">
                <a:solidFill>
                  <a:srgbClr val="000090"/>
                </a:solidFill>
                <a:latin typeface="+mj-lt"/>
                <a:ea typeface="ＭＳ Ｐゴシック" pitchFamily="36" charset="-128"/>
              </a:rPr>
              <a:t>Electric potential energy</a:t>
            </a:r>
          </a:p>
          <a:p>
            <a:pPr>
              <a:defRPr/>
            </a:pPr>
            <a:r>
              <a:rPr lang="en-US" sz="3600" dirty="0">
                <a:solidFill>
                  <a:srgbClr val="000090"/>
                </a:solidFill>
                <a:ea typeface="ＭＳ Ｐゴシック" pitchFamily="36" charset="-128"/>
              </a:rPr>
              <a:t>Electric Potential </a:t>
            </a:r>
            <a:r>
              <a:rPr lang="en-US" dirty="0">
                <a:solidFill>
                  <a:srgbClr val="000090"/>
                </a:solidFill>
                <a:ea typeface="ＭＳ Ｐゴシック" pitchFamily="36" charset="-128"/>
              </a:rPr>
              <a:t>(Voltage relative to infinite separation)</a:t>
            </a:r>
          </a:p>
          <a:p>
            <a:pPr marL="0" indent="0">
              <a:buNone/>
              <a:defRPr/>
            </a:pPr>
            <a:endParaRPr lang="en-US" dirty="0" smtClean="0">
              <a:solidFill>
                <a:srgbClr val="000090"/>
              </a:solidFill>
              <a:latin typeface="+mj-lt"/>
              <a:ea typeface="ＭＳ Ｐゴシック" pitchFamily="36" charset="-128"/>
            </a:endParaRP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Slide Number Placeholder 4"/>
          <p:cNvSpPr>
            <a:spLocks noGrp="1"/>
          </p:cNvSpPr>
          <p:nvPr>
            <p:ph type="sldNum" sz="quarter" idx="12"/>
          </p:nvPr>
        </p:nvSpPr>
        <p:spPr/>
        <p:txBody>
          <a:bodyPr/>
          <a:lstStyle/>
          <a:p>
            <a:fld id="{E9F7E57A-03DC-4725-98CF-3F58F59FDE36}"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Grp="1" noChangeArrowheads="1"/>
          </p:cNvSpPr>
          <p:nvPr>
            <p:ph type="title"/>
          </p:nvPr>
        </p:nvSpPr>
        <p:spPr>
          <a:xfrm>
            <a:off x="0" y="-76200"/>
            <a:ext cx="9144000" cy="914400"/>
          </a:xfrm>
        </p:spPr>
        <p:txBody>
          <a:bodyPr/>
          <a:lstStyle/>
          <a:p>
            <a:pPr eaLnBrk="1" hangingPunct="1"/>
            <a:r>
              <a:rPr lang="en-US" altLang="en-US" smtClean="0">
                <a:solidFill>
                  <a:srgbClr val="CC0000"/>
                </a:solidFill>
              </a:rPr>
              <a:t>What's an eV?</a:t>
            </a:r>
          </a:p>
        </p:txBody>
      </p:sp>
      <p:pic>
        <p:nvPicPr>
          <p:cNvPr id="3379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2581275"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field)</a:t>
            </a:r>
          </a:p>
        </p:txBody>
      </p:sp>
      <p:sp>
        <p:nvSpPr>
          <p:cNvPr id="48" name="TextBox 47"/>
          <p:cNvSpPr txBox="1"/>
          <p:nvPr/>
        </p:nvSpPr>
        <p:spPr>
          <a:xfrm>
            <a:off x="10058400" y="54102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33797" name="TextBox 28"/>
          <p:cNvSpPr txBox="1">
            <a:spLocks noChangeArrowheads="1"/>
          </p:cNvSpPr>
          <p:nvPr/>
        </p:nvSpPr>
        <p:spPr bwMode="auto">
          <a:xfrm>
            <a:off x="615950" y="4191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An electron-Volt (eV) is the energy required to move q=1e through 1V.</a:t>
            </a:r>
          </a:p>
          <a:p>
            <a:pPr algn="just" eaLnBrk="1" hangingPunct="1"/>
            <a:endParaRPr lang="en-US" altLang="en-US" sz="1800">
              <a:solidFill>
                <a:srgbClr val="000090"/>
              </a:solidFill>
              <a:latin typeface="Arial" pitchFamily="34" charset="0"/>
            </a:endParaRPr>
          </a:p>
          <a:p>
            <a:pPr algn="just" eaLnBrk="1" hangingPunct="1"/>
            <a:r>
              <a:rPr lang="en-US" altLang="en-US" sz="1800">
                <a:solidFill>
                  <a:srgbClr val="000090"/>
                </a:solidFill>
                <a:latin typeface="Arial" pitchFamily="34" charset="0"/>
              </a:rPr>
              <a:t>The proton lost                                          of potential energy in this example.  </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pic>
        <p:nvPicPr>
          <p:cNvPr id="33798" name="Picture 29"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2013" y="2874963"/>
            <a:ext cx="5715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32"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44763" y="4789488"/>
            <a:ext cx="2133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a:spLocks noChangeArrowheads="1"/>
          </p:cNvSpPr>
          <p:nvPr/>
        </p:nvSpPr>
        <p:spPr bwMode="auto">
          <a:xfrm>
            <a:off x="2438400" y="4632325"/>
            <a:ext cx="2362200" cy="609600"/>
          </a:xfrm>
          <a:prstGeom prst="rect">
            <a:avLst/>
          </a:prstGeom>
          <a:noFill/>
          <a:ln w="19050">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33801" name="TextBox 21"/>
          <p:cNvSpPr txBox="1">
            <a:spLocks noChangeArrowheads="1"/>
          </p:cNvSpPr>
          <p:nvPr/>
        </p:nvSpPr>
        <p:spPr bwMode="auto">
          <a:xfrm>
            <a:off x="3709988" y="1447800"/>
            <a:ext cx="44434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The System = 2 charged plates + proton</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sp>
        <p:nvSpPr>
          <p:cNvPr id="24" name="TextBox 23"/>
          <p:cNvSpPr txBox="1"/>
          <p:nvPr/>
        </p:nvSpPr>
        <p:spPr>
          <a:xfrm>
            <a:off x="3584575" y="14478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25" name="TextBox 24"/>
          <p:cNvSpPr txBox="1"/>
          <p:nvPr/>
        </p:nvSpPr>
        <p:spPr>
          <a:xfrm>
            <a:off x="3835400" y="2008188"/>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33804" name="Picture 20"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925638"/>
            <a:ext cx="250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23"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2805113"/>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Straight Connector 6"/>
          <p:cNvCxnSpPr>
            <a:cxnSpLocks noChangeShapeType="1"/>
          </p:cNvCxnSpPr>
          <p:nvPr/>
        </p:nvCxnSpPr>
        <p:spPr bwMode="auto">
          <a:xfrm>
            <a:off x="0" y="3276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3807" name="Picture 3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81588" y="868363"/>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4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690938"/>
            <a:ext cx="14398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Picture 35"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931863"/>
            <a:ext cx="1612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Picture 3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3675063"/>
            <a:ext cx="2001838" cy="300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943600" y="2362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Electric Field</a:t>
            </a:r>
          </a:p>
        </p:txBody>
      </p:sp>
      <p:pic>
        <p:nvPicPr>
          <p:cNvPr id="33812" name="Picture 26"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2438400"/>
            <a:ext cx="176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E9F7E57A-03DC-4725-98CF-3F58F59FDE36}" type="slidenum">
              <a:rPr lang="en-US" altLang="en-US" smtClean="0"/>
              <a:pPr/>
              <a:t>10</a:t>
            </a:fld>
            <a:endParaRPr lang="en-US" altLang="en-US"/>
          </a:p>
        </p:txBody>
      </p:sp>
      <p:sp>
        <p:nvSpPr>
          <p:cNvPr id="2" name="TextBox 1"/>
          <p:cNvSpPr txBox="1"/>
          <p:nvPr/>
        </p:nvSpPr>
        <p:spPr>
          <a:xfrm>
            <a:off x="304800" y="5638800"/>
            <a:ext cx="8610600" cy="838200"/>
          </a:xfrm>
          <a:prstGeom prst="rect">
            <a:avLst/>
          </a:prstGeom>
          <a:noFill/>
        </p:spPr>
        <p:txBody>
          <a:bodyPr wrap="square" rtlCol="0">
            <a:noAutofit/>
          </a:bodyPr>
          <a:lstStyle/>
          <a:p>
            <a:pPr algn="just"/>
            <a:r>
              <a:rPr lang="en-US" sz="1800" dirty="0" smtClean="0">
                <a:solidFill>
                  <a:srgbClr val="000090"/>
                </a:solidFill>
                <a:latin typeface="+mj-lt"/>
              </a:rPr>
              <a:t>A 10</a:t>
            </a:r>
            <a:r>
              <a:rPr lang="en-US" sz="1800" baseline="30000" dirty="0" smtClean="0">
                <a:solidFill>
                  <a:srgbClr val="000090"/>
                </a:solidFill>
                <a:latin typeface="+mj-lt"/>
              </a:rPr>
              <a:t>20</a:t>
            </a:r>
            <a:r>
              <a:rPr lang="en-US" sz="1800" dirty="0" smtClean="0">
                <a:solidFill>
                  <a:srgbClr val="000090"/>
                </a:solidFill>
                <a:latin typeface="+mj-lt"/>
              </a:rPr>
              <a:t> eV nucleus (cosmic way) </a:t>
            </a:r>
            <a:r>
              <a:rPr lang="en-US" sz="1800" dirty="0" smtClean="0">
                <a:solidFill>
                  <a:srgbClr val="000090"/>
                </a:solidFill>
                <a:latin typeface="+mj-lt"/>
                <a:sym typeface="Wingdings" panose="05000000000000000000" pitchFamily="2" charset="2"/>
              </a:rPr>
              <a:t>~10 J. If totally absorbed, can raise a 1kg weight up by 1 meter.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en-US" sz="3600" smtClean="0">
                <a:solidFill>
                  <a:srgbClr val="CC0000"/>
                </a:solidFill>
              </a:rPr>
              <a:t>Potential Difference:  The Full Story </a:t>
            </a:r>
          </a:p>
        </p:txBody>
      </p:sp>
      <p:graphicFrame>
        <p:nvGraphicFramePr>
          <p:cNvPr id="35842" name="Object 2"/>
          <p:cNvGraphicFramePr>
            <a:graphicFrameLocks noChangeAspect="1"/>
          </p:cNvGraphicFramePr>
          <p:nvPr/>
        </p:nvGraphicFramePr>
        <p:xfrm>
          <a:off x="4356100" y="3975100"/>
          <a:ext cx="114300" cy="165100"/>
        </p:xfrm>
        <a:graphic>
          <a:graphicData uri="http://schemas.openxmlformats.org/presentationml/2006/ole">
            <mc:AlternateContent xmlns:mc="http://schemas.openxmlformats.org/markup-compatibility/2006">
              <mc:Choice xmlns:v="urn:schemas-microsoft-com:vml" Requires="v">
                <p:oleObj spid="_x0000_s35954" name="Equation" r:id="rId3" imgW="114300" imgH="165100" progId="Equation.DSMT4">
                  <p:embed/>
                </p:oleObj>
              </mc:Choice>
              <mc:Fallback>
                <p:oleObj name="Equation" r:id="rId3" imgW="114300" imgH="165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975100"/>
                        <a:ext cx="1143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cxnSp>
        <p:nvCxnSpPr>
          <p:cNvPr id="5" name="Straight Connector 6"/>
          <p:cNvCxnSpPr>
            <a:cxnSpLocks noChangeShapeType="1"/>
          </p:cNvCxnSpPr>
          <p:nvPr/>
        </p:nvCxnSpPr>
        <p:spPr bwMode="auto">
          <a:xfrm>
            <a:off x="0" y="13700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TextBox 6"/>
          <p:cNvSpPr txBox="1"/>
          <p:nvPr/>
        </p:nvSpPr>
        <p:spPr>
          <a:xfrm>
            <a:off x="304800"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E-Field, E||x:  </a:t>
            </a:r>
          </a:p>
        </p:txBody>
      </p:sp>
      <p:pic>
        <p:nvPicPr>
          <p:cNvPr id="35845" name="Picture 42"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0063" y="938213"/>
            <a:ext cx="1311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5000" y="1862138"/>
            <a:ext cx="4775200" cy="728662"/>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12" name="TextBox 11"/>
          <p:cNvSpPr txBox="1"/>
          <p:nvPr/>
        </p:nvSpPr>
        <p:spPr>
          <a:xfrm>
            <a:off x="457200" y="24384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For a uniform E-field pointing in any direction:  </a:t>
            </a:r>
          </a:p>
        </p:txBody>
      </p:sp>
      <p:pic>
        <p:nvPicPr>
          <p:cNvPr id="35848" name="Picture 12"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1325" y="939800"/>
            <a:ext cx="1722438" cy="258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49" name="Picture 13"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4675" y="1866900"/>
            <a:ext cx="1905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590800" y="1762125"/>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for uniform E||x</a:t>
            </a:r>
          </a:p>
        </p:txBody>
      </p:sp>
      <p:pic>
        <p:nvPicPr>
          <p:cNvPr id="35851" name="Picture 15"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048000"/>
            <a:ext cx="3708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6"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26000" y="2982913"/>
            <a:ext cx="1219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609600" y="38354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If E is </a:t>
            </a:r>
            <a:r>
              <a:rPr lang="en-US" sz="1800" i="1">
                <a:solidFill>
                  <a:srgbClr val="000090"/>
                </a:solidFill>
                <a:latin typeface="+mj-lt"/>
                <a:ea typeface="ヒラギノ角ゴ Pro W3" charset="-128"/>
                <a:cs typeface="ヒラギノ角ゴ Pro W3" charset="-128"/>
              </a:rPr>
              <a:t>not</a:t>
            </a:r>
            <a:r>
              <a:rPr lang="en-US" sz="1800">
                <a:solidFill>
                  <a:srgbClr val="000090"/>
                </a:solidFill>
                <a:latin typeface="+mj-lt"/>
                <a:ea typeface="ヒラギノ角ゴ Pro W3" charset="-128"/>
                <a:cs typeface="ヒラギノ角ゴ Pro W3" charset="-128"/>
              </a:rPr>
              <a:t> uniform, but varies in space:  </a:t>
            </a:r>
          </a:p>
        </p:txBody>
      </p:sp>
      <p:pic>
        <p:nvPicPr>
          <p:cNvPr id="35854" name="Picture 18"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770438"/>
            <a:ext cx="2070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1981200" y="4656138"/>
            <a:ext cx="2438400" cy="9144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35856" name="TextBox 20"/>
          <p:cNvSpPr txBox="1">
            <a:spLocks noChangeArrowheads="1"/>
          </p:cNvSpPr>
          <p:nvPr/>
        </p:nvSpPr>
        <p:spPr bwMode="auto">
          <a:xfrm>
            <a:off x="4495800" y="472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CC0000"/>
                </a:solidFill>
                <a:latin typeface="Arial Bold" charset="0"/>
                <a:cs typeface="Arial Bold" charset="0"/>
              </a:rPr>
              <a:t>POTENTIAL  DIFFERENCE</a:t>
            </a:r>
          </a:p>
          <a:p>
            <a:pPr algn="just" eaLnBrk="1" hangingPunct="1"/>
            <a:endParaRPr lang="en-US" altLang="en-US" sz="800">
              <a:solidFill>
                <a:srgbClr val="CC0000"/>
              </a:solidFill>
              <a:latin typeface="Arial Bold" charset="0"/>
              <a:cs typeface="Arial Bold" charset="0"/>
            </a:endParaRPr>
          </a:p>
          <a:p>
            <a:pPr algn="just" eaLnBrk="1" hangingPunct="1"/>
            <a:r>
              <a:rPr lang="en-US" altLang="en-US" sz="1800">
                <a:solidFill>
                  <a:srgbClr val="CC0000"/>
                </a:solidFill>
                <a:latin typeface="Arial Bold" charset="0"/>
                <a:cs typeface="Arial Bold" charset="0"/>
              </a:rPr>
              <a:t>IN  NONUNIFORM  E-FIELD</a:t>
            </a:r>
          </a:p>
        </p:txBody>
      </p:sp>
      <p:sp>
        <p:nvSpPr>
          <p:cNvPr id="22" name="5-Point Star 21"/>
          <p:cNvSpPr>
            <a:spLocks/>
          </p:cNvSpPr>
          <p:nvPr/>
        </p:nvSpPr>
        <p:spPr bwMode="auto">
          <a:xfrm>
            <a:off x="8153400" y="5867400"/>
            <a:ext cx="1066800" cy="914400"/>
          </a:xfrm>
          <a:custGeom>
            <a:avLst/>
            <a:gdLst>
              <a:gd name="T0" fmla="*/ 1 w 1066800"/>
              <a:gd name="T1" fmla="*/ 349269 h 914400"/>
              <a:gd name="T2" fmla="*/ 407484 w 1066800"/>
              <a:gd name="T3" fmla="*/ 349271 h 914400"/>
              <a:gd name="T4" fmla="*/ 533400 w 1066800"/>
              <a:gd name="T5" fmla="*/ 0 h 914400"/>
              <a:gd name="T6" fmla="*/ 659316 w 1066800"/>
              <a:gd name="T7" fmla="*/ 349271 h 914400"/>
              <a:gd name="T8" fmla="*/ 1066799 w 1066800"/>
              <a:gd name="T9" fmla="*/ 349269 h 914400"/>
              <a:gd name="T10" fmla="*/ 737137 w 1066800"/>
              <a:gd name="T11" fmla="*/ 565128 h 914400"/>
              <a:gd name="T12" fmla="*/ 863059 w 1066800"/>
              <a:gd name="T13" fmla="*/ 914398 h 914400"/>
              <a:gd name="T14" fmla="*/ 533400 w 1066800"/>
              <a:gd name="T15" fmla="*/ 698535 h 914400"/>
              <a:gd name="T16" fmla="*/ 203741 w 1066800"/>
              <a:gd name="T17" fmla="*/ 914398 h 914400"/>
              <a:gd name="T18" fmla="*/ 329663 w 1066800"/>
              <a:gd name="T19" fmla="*/ 565128 h 914400"/>
              <a:gd name="T20" fmla="*/ 1 w 1066800"/>
              <a:gd name="T21" fmla="*/ 349269 h 914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6800" h="914400">
                <a:moveTo>
                  <a:pt x="1" y="349269"/>
                </a:moveTo>
                <a:lnTo>
                  <a:pt x="407484" y="349271"/>
                </a:lnTo>
                <a:lnTo>
                  <a:pt x="533400" y="0"/>
                </a:lnTo>
                <a:lnTo>
                  <a:pt x="659316" y="349271"/>
                </a:lnTo>
                <a:lnTo>
                  <a:pt x="1066799" y="349269"/>
                </a:lnTo>
                <a:lnTo>
                  <a:pt x="737137" y="565128"/>
                </a:lnTo>
                <a:lnTo>
                  <a:pt x="863059" y="914398"/>
                </a:lnTo>
                <a:lnTo>
                  <a:pt x="533400" y="698535"/>
                </a:lnTo>
                <a:lnTo>
                  <a:pt x="203741" y="914398"/>
                </a:lnTo>
                <a:lnTo>
                  <a:pt x="329663" y="565128"/>
                </a:lnTo>
                <a:lnTo>
                  <a:pt x="1" y="349269"/>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3" name="Slide Number Placeholder 2"/>
          <p:cNvSpPr>
            <a:spLocks noGrp="1"/>
          </p:cNvSpPr>
          <p:nvPr>
            <p:ph type="sldNum" sz="quarter" idx="12"/>
          </p:nvPr>
        </p:nvSpPr>
        <p:spPr/>
        <p:txBody>
          <a:bodyPr/>
          <a:lstStyle/>
          <a:p>
            <a:fld id="{9B4B777C-300F-47F7-B8CB-481A3F3DEB7C}"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0" y="-76200"/>
            <a:ext cx="9144000" cy="914400"/>
          </a:xfrm>
        </p:spPr>
        <p:txBody>
          <a:bodyPr/>
          <a:lstStyle/>
          <a:p>
            <a:pPr eaLnBrk="1" hangingPunct="1"/>
            <a:r>
              <a:rPr lang="en-US" altLang="en-US" sz="3600" smtClean="0">
                <a:solidFill>
                  <a:srgbClr val="CC0000"/>
                </a:solidFill>
              </a:rPr>
              <a:t>Potential Difference:  Path Independence </a:t>
            </a:r>
          </a:p>
        </p:txBody>
      </p:sp>
      <p:cxnSp>
        <p:nvCxnSpPr>
          <p:cNvPr id="5"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6867"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066800" y="2057400"/>
            <a:ext cx="1828800" cy="838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pic>
        <p:nvPicPr>
          <p:cNvPr id="36869" name="Picture 2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14400"/>
            <a:ext cx="3708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447800"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E-Field:</a:t>
            </a:r>
          </a:p>
        </p:txBody>
      </p:sp>
      <p:sp>
        <p:nvSpPr>
          <p:cNvPr id="28" name="TextBox 27"/>
          <p:cNvSpPr txBox="1"/>
          <p:nvPr/>
        </p:nvSpPr>
        <p:spPr>
          <a:xfrm>
            <a:off x="1524000" y="3352800"/>
            <a:ext cx="914400" cy="914400"/>
          </a:xfrm>
          <a:prstGeom prst="rect">
            <a:avLst/>
          </a:prstGeom>
          <a:noFill/>
        </p:spPr>
        <p:txBody>
          <a:bodyPr wrap="none"/>
          <a:lstStyle/>
          <a:p>
            <a:pPr algn="ctr">
              <a:defRPr/>
            </a:pPr>
            <a:r>
              <a:rPr lang="en-US" sz="1600">
                <a:solidFill>
                  <a:srgbClr val="000090"/>
                </a:solidFill>
                <a:latin typeface="+mj-lt"/>
                <a:ea typeface="ヒラギノ角ゴ Pro W3" charset="-128"/>
                <a:cs typeface="ヒラギノ角ゴ Pro W3" charset="-128"/>
              </a:rPr>
              <a:t>Uniform E-Field</a:t>
            </a:r>
          </a:p>
          <a:p>
            <a:pPr algn="ctr">
              <a:defRPr/>
            </a:pPr>
            <a:r>
              <a:rPr lang="en-US" sz="1600">
                <a:solidFill>
                  <a:srgbClr val="000090"/>
                </a:solidFill>
                <a:latin typeface="+mj-lt"/>
                <a:ea typeface="ヒラギノ角ゴ Pro W3" charset="-128"/>
                <a:cs typeface="ヒラギノ角ゴ Pro W3" charset="-128"/>
              </a:rPr>
              <a:t>in a Capacitor</a:t>
            </a:r>
          </a:p>
        </p:txBody>
      </p:sp>
      <p:sp>
        <p:nvSpPr>
          <p:cNvPr id="29" name="Oval 28"/>
          <p:cNvSpPr>
            <a:spLocks noChangeArrowheads="1"/>
          </p:cNvSpPr>
          <p:nvPr/>
        </p:nvSpPr>
        <p:spPr bwMode="auto">
          <a:xfrm>
            <a:off x="1233488" y="1900238"/>
            <a:ext cx="152400" cy="152400"/>
          </a:xfrm>
          <a:prstGeom prst="ellipse">
            <a:avLst/>
          </a:prstGeom>
          <a:solidFill>
            <a:srgbClr val="8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12700">
                <a:solidFill>
                  <a:srgbClr val="000000"/>
                </a:solidFill>
                <a:prstDash val="dash"/>
                <a:round/>
                <a:headEnd/>
                <a:tailEnd/>
              </a14:hiddenLine>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3" name="Slide Number Placeholder 2"/>
          <p:cNvSpPr>
            <a:spLocks noGrp="1"/>
          </p:cNvSpPr>
          <p:nvPr>
            <p:ph type="sldNum" sz="quarter" idx="12"/>
          </p:nvPr>
        </p:nvSpPr>
        <p:spPr/>
        <p:txBody>
          <a:bodyPr/>
          <a:lstStyle/>
          <a:p>
            <a:fld id="{9B4B777C-300F-47F7-B8CB-481A3F3DEB7C}"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0" y="-76200"/>
            <a:ext cx="9144000" cy="914400"/>
          </a:xfrm>
        </p:spPr>
        <p:txBody>
          <a:bodyPr/>
          <a:lstStyle/>
          <a:p>
            <a:pPr eaLnBrk="1" hangingPunct="1"/>
            <a:r>
              <a:rPr lang="en-US" altLang="en-US" sz="3600" smtClean="0">
                <a:solidFill>
                  <a:srgbClr val="CC0000"/>
                </a:solidFill>
              </a:rPr>
              <a:t>Potential Difference:  Path Independence </a:t>
            </a:r>
          </a:p>
        </p:txBody>
      </p:sp>
      <p:cxnSp>
        <p:nvCxnSpPr>
          <p:cNvPr id="5" name="Straight Connector 6"/>
          <p:cNvCxnSpPr>
            <a:cxnSpLocks noChangeShapeType="1"/>
          </p:cNvCxnSpPr>
          <p:nvPr/>
        </p:nvCxnSpPr>
        <p:spPr bwMode="auto">
          <a:xfrm>
            <a:off x="0" y="14462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3789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066800" y="2057400"/>
            <a:ext cx="1828800" cy="838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pic>
        <p:nvPicPr>
          <p:cNvPr id="37893" name="Picture 25"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14400"/>
            <a:ext cx="3708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447800"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E-Field:</a:t>
            </a:r>
          </a:p>
        </p:txBody>
      </p:sp>
      <p:sp>
        <p:nvSpPr>
          <p:cNvPr id="28" name="TextBox 27"/>
          <p:cNvSpPr txBox="1"/>
          <p:nvPr/>
        </p:nvSpPr>
        <p:spPr>
          <a:xfrm>
            <a:off x="1524000" y="3352800"/>
            <a:ext cx="914400" cy="914400"/>
          </a:xfrm>
          <a:prstGeom prst="rect">
            <a:avLst/>
          </a:prstGeom>
          <a:noFill/>
        </p:spPr>
        <p:txBody>
          <a:bodyPr wrap="none"/>
          <a:lstStyle/>
          <a:p>
            <a:pPr algn="ctr">
              <a:defRPr/>
            </a:pPr>
            <a:r>
              <a:rPr lang="en-US" sz="1600">
                <a:solidFill>
                  <a:srgbClr val="000090"/>
                </a:solidFill>
                <a:latin typeface="+mj-lt"/>
                <a:ea typeface="ヒラギノ角ゴ Pro W3" charset="-128"/>
                <a:cs typeface="ヒラギノ角ゴ Pro W3" charset="-128"/>
              </a:rPr>
              <a:t>Uniform E-Field</a:t>
            </a:r>
          </a:p>
          <a:p>
            <a:pPr algn="ctr">
              <a:defRPr/>
            </a:pPr>
            <a:r>
              <a:rPr lang="en-US" sz="1600">
                <a:solidFill>
                  <a:srgbClr val="000090"/>
                </a:solidFill>
                <a:latin typeface="+mj-lt"/>
                <a:ea typeface="ヒラギノ角ゴ Pro W3" charset="-128"/>
                <a:cs typeface="ヒラギノ角ゴ Pro W3" charset="-128"/>
              </a:rPr>
              <a:t>in a Capacitor</a:t>
            </a:r>
          </a:p>
        </p:txBody>
      </p:sp>
      <p:sp>
        <p:nvSpPr>
          <p:cNvPr id="29" name="Oval 28"/>
          <p:cNvSpPr>
            <a:spLocks noChangeArrowheads="1"/>
          </p:cNvSpPr>
          <p:nvPr/>
        </p:nvSpPr>
        <p:spPr bwMode="auto">
          <a:xfrm>
            <a:off x="1233488" y="1900238"/>
            <a:ext cx="152400" cy="152400"/>
          </a:xfrm>
          <a:prstGeom prst="ellipse">
            <a:avLst/>
          </a:prstGeom>
          <a:solidFill>
            <a:srgbClr val="800000">
              <a:alpha val="18039"/>
            </a:srgbClr>
          </a:solidFill>
          <a:ln w="12700">
            <a:solidFill>
              <a:schemeClr val="tx1"/>
            </a:solidFill>
            <a:prstDash val="dash"/>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cxnSp>
        <p:nvCxnSpPr>
          <p:cNvPr id="31" name="Straight Arrow Connector 30"/>
          <p:cNvCxnSpPr>
            <a:cxnSpLocks noChangeShapeType="1"/>
          </p:cNvCxnSpPr>
          <p:nvPr/>
        </p:nvCxnSpPr>
        <p:spPr bwMode="auto">
          <a:xfrm>
            <a:off x="1376363" y="1981200"/>
            <a:ext cx="1371600" cy="15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Oval 31"/>
          <p:cNvSpPr>
            <a:spLocks noChangeArrowheads="1"/>
          </p:cNvSpPr>
          <p:nvPr/>
        </p:nvSpPr>
        <p:spPr bwMode="auto">
          <a:xfrm>
            <a:off x="2719388" y="1909763"/>
            <a:ext cx="152400" cy="152400"/>
          </a:xfrm>
          <a:prstGeom prst="ellipse">
            <a:avLst/>
          </a:prstGeom>
          <a:solidFill>
            <a:srgbClr val="8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12" name="TextBox 11"/>
          <p:cNvSpPr txBox="1"/>
          <p:nvPr/>
        </p:nvSpPr>
        <p:spPr>
          <a:xfrm>
            <a:off x="3698875" y="19050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Particle moves a distance d to the right.</a:t>
            </a:r>
          </a:p>
        </p:txBody>
      </p:sp>
      <p:sp>
        <p:nvSpPr>
          <p:cNvPr id="13" name="TextBox 12"/>
          <p:cNvSpPr txBox="1"/>
          <p:nvPr/>
        </p:nvSpPr>
        <p:spPr>
          <a:xfrm>
            <a:off x="1828800" y="1989138"/>
            <a:ext cx="914400" cy="914400"/>
          </a:xfrm>
          <a:prstGeom prst="rect">
            <a:avLst/>
          </a:prstGeom>
          <a:noFill/>
        </p:spPr>
        <p:txBody>
          <a:bodyPr wrap="none"/>
          <a:lstStyle/>
          <a:p>
            <a:pPr algn="just">
              <a:defRPr/>
            </a:pPr>
            <a:r>
              <a:rPr lang="en-US" sz="1400">
                <a:solidFill>
                  <a:srgbClr val="000090"/>
                </a:solidFill>
                <a:latin typeface="+mj-lt"/>
                <a:ea typeface="ヒラギノ角ゴ Pro W3" charset="-128"/>
                <a:cs typeface="ヒラギノ角ゴ Pro W3" charset="-128"/>
              </a:rPr>
              <a:t>d</a:t>
            </a:r>
          </a:p>
        </p:txBody>
      </p:sp>
      <p:sp>
        <p:nvSpPr>
          <p:cNvPr id="14" name="TextBox 13"/>
          <p:cNvSpPr txBox="1"/>
          <p:nvPr/>
        </p:nvSpPr>
        <p:spPr>
          <a:xfrm>
            <a:off x="4341813" y="2325688"/>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37902" name="Picture 14"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6825" y="2522538"/>
            <a:ext cx="139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066800" y="4419600"/>
            <a:ext cx="1828800" cy="838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cxnSp>
        <p:nvCxnSpPr>
          <p:cNvPr id="19" name="Straight Arrow Connector 18"/>
          <p:cNvCxnSpPr>
            <a:cxnSpLocks noChangeShapeType="1"/>
          </p:cNvCxnSpPr>
          <p:nvPr/>
        </p:nvCxnSpPr>
        <p:spPr bwMode="auto">
          <a:xfrm>
            <a:off x="1312863" y="5075238"/>
            <a:ext cx="1493837" cy="9525"/>
          </a:xfrm>
          <a:prstGeom prst="straightConnector1">
            <a:avLst/>
          </a:prstGeom>
          <a:noFill/>
          <a:ln w="25400">
            <a:solidFill>
              <a:srgbClr val="00CC99"/>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 name="Oval 19"/>
          <p:cNvSpPr>
            <a:spLocks noChangeArrowheads="1"/>
          </p:cNvSpPr>
          <p:nvPr/>
        </p:nvSpPr>
        <p:spPr bwMode="auto">
          <a:xfrm>
            <a:off x="2719388" y="4271963"/>
            <a:ext cx="152400" cy="152400"/>
          </a:xfrm>
          <a:prstGeom prst="ellipse">
            <a:avLst/>
          </a:prstGeom>
          <a:solidFill>
            <a:srgbClr val="8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21" name="TextBox 20"/>
          <p:cNvSpPr txBox="1"/>
          <p:nvPr/>
        </p:nvSpPr>
        <p:spPr>
          <a:xfrm>
            <a:off x="1905000" y="4775200"/>
            <a:ext cx="914400" cy="914400"/>
          </a:xfrm>
          <a:prstGeom prst="rect">
            <a:avLst/>
          </a:prstGeom>
          <a:noFill/>
        </p:spPr>
        <p:txBody>
          <a:bodyPr wrap="none"/>
          <a:lstStyle/>
          <a:p>
            <a:pPr algn="just">
              <a:defRPr/>
            </a:pPr>
            <a:r>
              <a:rPr lang="en-US" sz="1400">
                <a:solidFill>
                  <a:srgbClr val="000090"/>
                </a:solidFill>
                <a:latin typeface="+mj-lt"/>
                <a:ea typeface="ヒラギノ角ゴ Pro W3" charset="-128"/>
                <a:cs typeface="ヒラギノ角ゴ Pro W3" charset="-128"/>
              </a:rPr>
              <a:t>d</a:t>
            </a:r>
          </a:p>
        </p:txBody>
      </p:sp>
      <p:cxnSp>
        <p:nvCxnSpPr>
          <p:cNvPr id="23" name="Straight Arrow Connector 22"/>
          <p:cNvCxnSpPr>
            <a:cxnSpLocks noChangeShapeType="1"/>
            <a:stCxn id="18" idx="4"/>
          </p:cNvCxnSpPr>
          <p:nvPr/>
        </p:nvCxnSpPr>
        <p:spPr bwMode="auto">
          <a:xfrm rot="5400000">
            <a:off x="965994" y="4756944"/>
            <a:ext cx="685800" cy="1588"/>
          </a:xfrm>
          <a:prstGeom prst="straightConnector1">
            <a:avLst/>
          </a:prstGeom>
          <a:noFill/>
          <a:ln w="25400">
            <a:solidFill>
              <a:srgbClr val="FF84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Oval 17"/>
          <p:cNvSpPr>
            <a:spLocks noChangeArrowheads="1"/>
          </p:cNvSpPr>
          <p:nvPr/>
        </p:nvSpPr>
        <p:spPr bwMode="auto">
          <a:xfrm>
            <a:off x="1233488" y="4262438"/>
            <a:ext cx="152400" cy="152400"/>
          </a:xfrm>
          <a:prstGeom prst="ellipse">
            <a:avLst/>
          </a:prstGeom>
          <a:solidFill>
            <a:srgbClr val="800000">
              <a:alpha val="18039"/>
            </a:srgbClr>
          </a:solidFill>
          <a:ln w="12700">
            <a:solidFill>
              <a:schemeClr val="tx1"/>
            </a:solidFill>
            <a:prstDash val="dash"/>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cxnSp>
        <p:nvCxnSpPr>
          <p:cNvPr id="38" name="Straight Arrow Connector 37"/>
          <p:cNvCxnSpPr>
            <a:cxnSpLocks noChangeShapeType="1"/>
          </p:cNvCxnSpPr>
          <p:nvPr/>
        </p:nvCxnSpPr>
        <p:spPr bwMode="auto">
          <a:xfrm rot="16200000" flipV="1">
            <a:off x="2456657" y="4753769"/>
            <a:ext cx="685800" cy="1587"/>
          </a:xfrm>
          <a:prstGeom prst="straightConnector1">
            <a:avLst/>
          </a:prstGeom>
          <a:noFill/>
          <a:ln w="25400">
            <a:solidFill>
              <a:srgbClr val="0000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0" name="TextBox 39"/>
          <p:cNvSpPr txBox="1"/>
          <p:nvPr/>
        </p:nvSpPr>
        <p:spPr>
          <a:xfrm>
            <a:off x="3751263" y="4191000"/>
            <a:ext cx="914400" cy="914400"/>
          </a:xfrm>
          <a:prstGeom prst="rect">
            <a:avLst/>
          </a:prstGeom>
          <a:noFill/>
        </p:spPr>
        <p:txBody>
          <a:bodyPr wrap="none"/>
          <a:lstStyle/>
          <a:p>
            <a:pPr algn="just">
              <a:defRPr/>
            </a:pPr>
            <a:r>
              <a:rPr lang="en-US" sz="1800">
                <a:solidFill>
                  <a:srgbClr val="FF8400"/>
                </a:solidFill>
                <a:latin typeface="+mj-lt"/>
                <a:ea typeface="ヒラギノ角ゴ Pro W3" charset="-128"/>
                <a:cs typeface="ヒラギノ角ゴ Pro W3" charset="-128"/>
              </a:rPr>
              <a:t>Part 1:</a:t>
            </a:r>
          </a:p>
        </p:txBody>
      </p:sp>
      <p:sp>
        <p:nvSpPr>
          <p:cNvPr id="41" name="TextBox 40"/>
          <p:cNvSpPr txBox="1"/>
          <p:nvPr/>
        </p:nvSpPr>
        <p:spPr>
          <a:xfrm>
            <a:off x="3733800" y="4673600"/>
            <a:ext cx="914400" cy="914400"/>
          </a:xfrm>
          <a:prstGeom prst="rect">
            <a:avLst/>
          </a:prstGeom>
          <a:noFill/>
        </p:spPr>
        <p:txBody>
          <a:bodyPr wrap="none"/>
          <a:lstStyle/>
          <a:p>
            <a:pPr algn="just">
              <a:defRPr/>
            </a:pPr>
            <a:r>
              <a:rPr lang="en-US" sz="1800">
                <a:solidFill>
                  <a:srgbClr val="00CC99"/>
                </a:solidFill>
                <a:latin typeface="+mj-lt"/>
                <a:ea typeface="ヒラギノ角ゴ Pro W3" charset="-128"/>
                <a:cs typeface="ヒラギノ角ゴ Pro W3" charset="-128"/>
              </a:rPr>
              <a:t>Part 2:</a:t>
            </a:r>
          </a:p>
        </p:txBody>
      </p:sp>
      <p:sp>
        <p:nvSpPr>
          <p:cNvPr id="42" name="TextBox 41"/>
          <p:cNvSpPr txBox="1"/>
          <p:nvPr/>
        </p:nvSpPr>
        <p:spPr>
          <a:xfrm>
            <a:off x="3733800" y="52070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Part 3:</a:t>
            </a:r>
          </a:p>
        </p:txBody>
      </p:sp>
      <p:sp>
        <p:nvSpPr>
          <p:cNvPr id="43" name="TextBox 42"/>
          <p:cNvSpPr txBox="1"/>
          <p:nvPr/>
        </p:nvSpPr>
        <p:spPr>
          <a:xfrm>
            <a:off x="1244600" y="4427538"/>
            <a:ext cx="914400" cy="914400"/>
          </a:xfrm>
          <a:prstGeom prst="rect">
            <a:avLst/>
          </a:prstGeom>
          <a:noFill/>
        </p:spPr>
        <p:txBody>
          <a:bodyPr wrap="none"/>
          <a:lstStyle/>
          <a:p>
            <a:pPr algn="just">
              <a:defRPr/>
            </a:pPr>
            <a:r>
              <a:rPr lang="en-US" sz="1400">
                <a:solidFill>
                  <a:srgbClr val="000090"/>
                </a:solidFill>
                <a:latin typeface="+mj-lt"/>
                <a:ea typeface="ヒラギノ角ゴ Pro W3" charset="-128"/>
                <a:cs typeface="ヒラギノ角ゴ Pro W3" charset="-128"/>
              </a:rPr>
              <a:t>a</a:t>
            </a:r>
          </a:p>
        </p:txBody>
      </p:sp>
      <p:pic>
        <p:nvPicPr>
          <p:cNvPr id="37915" name="Picture 45"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3288" y="4765675"/>
            <a:ext cx="139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 name="Straight Arrow Connector 47"/>
          <p:cNvCxnSpPr>
            <a:cxnSpLocks noChangeShapeType="1"/>
          </p:cNvCxnSpPr>
          <p:nvPr/>
        </p:nvCxnSpPr>
        <p:spPr bwMode="auto">
          <a:xfrm>
            <a:off x="304800" y="6629400"/>
            <a:ext cx="1295400" cy="1588"/>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Arrow Connector 48"/>
          <p:cNvCxnSpPr>
            <a:cxnSpLocks noChangeShapeType="1"/>
          </p:cNvCxnSpPr>
          <p:nvPr/>
        </p:nvCxnSpPr>
        <p:spPr bwMode="auto">
          <a:xfrm rot="5400000" flipH="1" flipV="1">
            <a:off x="-266699" y="6057900"/>
            <a:ext cx="1143000" cy="3175"/>
          </a:xfrm>
          <a:prstGeom prst="straightConnector1">
            <a:avLst/>
          </a:prstGeom>
          <a:noFill/>
          <a:ln w="127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2" name="TextBox 51"/>
          <p:cNvSpPr txBox="1"/>
          <p:nvPr/>
        </p:nvSpPr>
        <p:spPr>
          <a:xfrm>
            <a:off x="1524000" y="64770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x</a:t>
            </a:r>
          </a:p>
        </p:txBody>
      </p:sp>
      <p:sp>
        <p:nvSpPr>
          <p:cNvPr id="53" name="TextBox 52"/>
          <p:cNvSpPr txBox="1"/>
          <p:nvPr/>
        </p:nvSpPr>
        <p:spPr>
          <a:xfrm>
            <a:off x="0" y="54864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y</a:t>
            </a:r>
          </a:p>
        </p:txBody>
      </p:sp>
      <p:pic>
        <p:nvPicPr>
          <p:cNvPr id="37920" name="Picture 5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97413" y="4260850"/>
            <a:ext cx="23749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54"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7888" y="5310188"/>
            <a:ext cx="25781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3"/>
          <p:cNvGrpSpPr>
            <a:grpSpLocks/>
          </p:cNvGrpSpPr>
          <p:nvPr/>
        </p:nvGrpSpPr>
        <p:grpSpPr bwMode="auto">
          <a:xfrm>
            <a:off x="3352800" y="4267200"/>
            <a:ext cx="5029200" cy="2743200"/>
            <a:chOff x="3352800" y="4267199"/>
            <a:chExt cx="5029200" cy="2743201"/>
          </a:xfrm>
        </p:grpSpPr>
        <p:grpSp>
          <p:nvGrpSpPr>
            <p:cNvPr id="37923" name="Group 57"/>
            <p:cNvGrpSpPr>
              <a:grpSpLocks/>
            </p:cNvGrpSpPr>
            <p:nvPr/>
          </p:nvGrpSpPr>
          <p:grpSpPr bwMode="auto">
            <a:xfrm>
              <a:off x="7383992" y="4267199"/>
              <a:ext cx="388408" cy="1226609"/>
              <a:chOff x="7383992" y="4631266"/>
              <a:chExt cx="388408" cy="1226609"/>
            </a:xfrm>
          </p:grpSpPr>
          <p:pic>
            <p:nvPicPr>
              <p:cNvPr id="37928" name="Picture 55"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4631266"/>
                <a:ext cx="381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9" name="Picture 56"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3992" y="5680075"/>
                <a:ext cx="381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24" name="Group 61"/>
            <p:cNvGrpSpPr>
              <a:grpSpLocks/>
            </p:cNvGrpSpPr>
            <p:nvPr/>
          </p:nvGrpSpPr>
          <p:grpSpPr bwMode="auto">
            <a:xfrm>
              <a:off x="3505200" y="6096000"/>
              <a:ext cx="1134005" cy="914400"/>
              <a:chOff x="3505200" y="6248400"/>
              <a:chExt cx="1134005" cy="914400"/>
            </a:xfrm>
          </p:grpSpPr>
          <p:sp>
            <p:nvSpPr>
              <p:cNvPr id="59" name="TextBox 58"/>
              <p:cNvSpPr txBox="1"/>
              <p:nvPr/>
            </p:nvSpPr>
            <p:spPr>
              <a:xfrm>
                <a:off x="3505200" y="62484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Total           is Independent of the Path taken</a:t>
                </a:r>
              </a:p>
            </p:txBody>
          </p:sp>
          <p:pic>
            <p:nvPicPr>
              <p:cNvPr id="37927" name="Picture 6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32805" y="6348413"/>
                <a:ext cx="406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Rectangle 62"/>
            <p:cNvSpPr>
              <a:spLocks noChangeArrowheads="1"/>
            </p:cNvSpPr>
            <p:nvPr/>
          </p:nvSpPr>
          <p:spPr bwMode="auto">
            <a:xfrm>
              <a:off x="3352800" y="5994400"/>
              <a:ext cx="5029200" cy="6350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CC0000"/>
                </a:solidFill>
              </a:endParaRPr>
            </a:p>
          </p:txBody>
        </p:sp>
      </p:grpSp>
      <p:sp>
        <p:nvSpPr>
          <p:cNvPr id="4" name="Slide Number Placeholder 3"/>
          <p:cNvSpPr>
            <a:spLocks noGrp="1"/>
          </p:cNvSpPr>
          <p:nvPr>
            <p:ph type="sldNum" sz="quarter" idx="12"/>
          </p:nvPr>
        </p:nvSpPr>
        <p:spPr/>
        <p:txBody>
          <a:bodyPr/>
          <a:lstStyle/>
          <a:p>
            <a:fld id="{9B4B777C-300F-47F7-B8CB-481A3F3DEB7C}" type="slidenum">
              <a:rPr lang="en-US" altLang="en-US" smtClean="0"/>
              <a:pPr/>
              <a:t>13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Ball-red-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831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4" name="Group 3"/>
          <p:cNvGrpSpPr>
            <a:grpSpLocks/>
          </p:cNvGrpSpPr>
          <p:nvPr/>
        </p:nvGrpSpPr>
        <p:grpSpPr bwMode="auto">
          <a:xfrm>
            <a:off x="1143000" y="2959100"/>
            <a:ext cx="381000" cy="457200"/>
            <a:chOff x="720" y="1680"/>
            <a:chExt cx="240" cy="288"/>
          </a:xfrm>
        </p:grpSpPr>
        <p:sp>
          <p:nvSpPr>
            <p:cNvPr id="38929" name="Line 4"/>
            <p:cNvSpPr>
              <a:spLocks noChangeShapeType="1"/>
            </p:cNvSpPr>
            <p:nvPr/>
          </p:nvSpPr>
          <p:spPr bwMode="auto">
            <a:xfrm flipH="1">
              <a:off x="864" y="1776"/>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5"/>
            <p:cNvSpPr>
              <a:spLocks noChangeShapeType="1"/>
            </p:cNvSpPr>
            <p:nvPr/>
          </p:nvSpPr>
          <p:spPr bwMode="auto">
            <a:xfrm>
              <a:off x="864" y="1776"/>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Text Box 6"/>
            <p:cNvSpPr txBox="1">
              <a:spLocks noChangeArrowheads="1"/>
            </p:cNvSpPr>
            <p:nvPr/>
          </p:nvSpPr>
          <p:spPr bwMode="auto">
            <a:xfrm>
              <a:off x="720" y="168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i</a:t>
              </a:r>
            </a:p>
          </p:txBody>
        </p:sp>
      </p:grpSp>
      <p:grpSp>
        <p:nvGrpSpPr>
          <p:cNvPr id="38915" name="Group 7"/>
          <p:cNvGrpSpPr>
            <a:grpSpLocks/>
          </p:cNvGrpSpPr>
          <p:nvPr/>
        </p:nvGrpSpPr>
        <p:grpSpPr bwMode="auto">
          <a:xfrm>
            <a:off x="2590800" y="2120900"/>
            <a:ext cx="420688" cy="457200"/>
            <a:chOff x="1632" y="1152"/>
            <a:chExt cx="265" cy="288"/>
          </a:xfrm>
        </p:grpSpPr>
        <p:sp>
          <p:nvSpPr>
            <p:cNvPr id="38926" name="Line 8"/>
            <p:cNvSpPr>
              <a:spLocks noChangeShapeType="1"/>
            </p:cNvSpPr>
            <p:nvPr/>
          </p:nvSpPr>
          <p:spPr bwMode="auto">
            <a:xfrm flipH="1">
              <a:off x="1632" y="1200"/>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9"/>
            <p:cNvSpPr>
              <a:spLocks noChangeShapeType="1"/>
            </p:cNvSpPr>
            <p:nvPr/>
          </p:nvSpPr>
          <p:spPr bwMode="auto">
            <a:xfrm>
              <a:off x="1632" y="1200"/>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Text Box 10"/>
            <p:cNvSpPr txBox="1">
              <a:spLocks noChangeArrowheads="1"/>
            </p:cNvSpPr>
            <p:nvPr/>
          </p:nvSpPr>
          <p:spPr bwMode="auto">
            <a:xfrm>
              <a:off x="1728" y="115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grpSp>
      <p:graphicFrame>
        <p:nvGraphicFramePr>
          <p:cNvPr id="38916" name="Object 2"/>
          <p:cNvGraphicFramePr>
            <a:graphicFrameLocks noChangeAspect="1"/>
          </p:cNvGraphicFramePr>
          <p:nvPr/>
        </p:nvGraphicFramePr>
        <p:xfrm>
          <a:off x="4495800" y="1293813"/>
          <a:ext cx="1974850" cy="977900"/>
        </p:xfrm>
        <a:graphic>
          <a:graphicData uri="http://schemas.openxmlformats.org/presentationml/2006/ole">
            <mc:AlternateContent xmlns:mc="http://schemas.openxmlformats.org/markup-compatibility/2006">
              <mc:Choice xmlns:v="urn:schemas-microsoft-com:vml" Requires="v">
                <p:oleObj spid="_x0000_s39220" name="Equation" r:id="rId5" imgW="977900" imgH="482600" progId="Equation.DSMT4">
                  <p:embed/>
                </p:oleObj>
              </mc:Choice>
              <mc:Fallback>
                <p:oleObj name="Equation" r:id="rId5" imgW="9779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93813"/>
                        <a:ext cx="1974850" cy="977900"/>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7" name="Object 3"/>
          <p:cNvGraphicFramePr>
            <a:graphicFrameLocks noChangeAspect="1"/>
          </p:cNvGraphicFramePr>
          <p:nvPr/>
        </p:nvGraphicFramePr>
        <p:xfrm>
          <a:off x="4418013" y="2678113"/>
          <a:ext cx="1644650" cy="465137"/>
        </p:xfrm>
        <a:graphic>
          <a:graphicData uri="http://schemas.openxmlformats.org/presentationml/2006/ole">
            <mc:AlternateContent xmlns:mc="http://schemas.openxmlformats.org/markup-compatibility/2006">
              <mc:Choice xmlns:v="urn:schemas-microsoft-com:vml" Requires="v">
                <p:oleObj spid="_x0000_s39221" name="Equation" r:id="rId7" imgW="812800" imgH="228600" progId="Equation.DSMT4">
                  <p:embed/>
                </p:oleObj>
              </mc:Choice>
              <mc:Fallback>
                <p:oleObj name="Equation" r:id="rId7" imgW="812800" imgH="228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8013" y="2678113"/>
                        <a:ext cx="1644650" cy="465137"/>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918" name="Object 4"/>
          <p:cNvGraphicFramePr>
            <a:graphicFrameLocks noChangeAspect="1"/>
          </p:cNvGraphicFramePr>
          <p:nvPr/>
        </p:nvGraphicFramePr>
        <p:xfrm>
          <a:off x="6616700" y="2513013"/>
          <a:ext cx="1509713" cy="873125"/>
        </p:xfrm>
        <a:graphic>
          <a:graphicData uri="http://schemas.openxmlformats.org/presentationml/2006/ole">
            <mc:AlternateContent xmlns:mc="http://schemas.openxmlformats.org/markup-compatibility/2006">
              <mc:Choice xmlns:v="urn:schemas-microsoft-com:vml" Requires="v">
                <p:oleObj spid="_x0000_s39222" name="Equation" r:id="rId9" imgW="749300" imgH="431800" progId="Equation.DSMT4">
                  <p:embed/>
                </p:oleObj>
              </mc:Choice>
              <mc:Fallback>
                <p:oleObj name="Equation" r:id="rId9" imgW="749300" imgH="4318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6700" y="2513013"/>
                        <a:ext cx="1509713" cy="873125"/>
                      </a:xfrm>
                      <a:prstGeom prst="rect">
                        <a:avLst/>
                      </a:prstGeom>
                      <a:noFill/>
                      <a:ln>
                        <a:noFill/>
                      </a:ln>
                      <a:effectLst/>
                      <a:extLst>
                        <a:ext uri="{909E8E84-426E-40DD-AFC4-6F175D3DCCD1}">
                          <a14:hiddenFill xmlns:a14="http://schemas.microsoft.com/office/drawing/2010/main">
                            <a:solidFill>
                              <a:srgbClr val="F6F63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8919" name="Freeform 14"/>
          <p:cNvSpPr>
            <a:spLocks/>
          </p:cNvSpPr>
          <p:nvPr/>
        </p:nvSpPr>
        <p:spPr bwMode="auto">
          <a:xfrm>
            <a:off x="1371600" y="2273300"/>
            <a:ext cx="1257300" cy="1612900"/>
          </a:xfrm>
          <a:custGeom>
            <a:avLst/>
            <a:gdLst>
              <a:gd name="T0" fmla="*/ 2147483647 w 792"/>
              <a:gd name="T1" fmla="*/ 2147483647 h 1016"/>
              <a:gd name="T2" fmla="*/ 2147483647 w 792"/>
              <a:gd name="T3" fmla="*/ 2147483647 h 1016"/>
              <a:gd name="T4" fmla="*/ 2147483647 w 792"/>
              <a:gd name="T5" fmla="*/ 2147483647 h 1016"/>
              <a:gd name="T6" fmla="*/ 2147483647 w 792"/>
              <a:gd name="T7" fmla="*/ 2147483647 h 1016"/>
              <a:gd name="T8" fmla="*/ 2147483647 w 792"/>
              <a:gd name="T9" fmla="*/ 2147483647 h 1016"/>
              <a:gd name="T10" fmla="*/ 2147483647 w 792"/>
              <a:gd name="T11" fmla="*/ 2147483647 h 1016"/>
              <a:gd name="T12" fmla="*/ 2147483647 w 792"/>
              <a:gd name="T13" fmla="*/ 2147483647 h 1016"/>
              <a:gd name="T14" fmla="*/ 2147483647 w 792"/>
              <a:gd name="T15" fmla="*/ 2147483647 h 1016"/>
              <a:gd name="T16" fmla="*/ 2147483647 w 792"/>
              <a:gd name="T17" fmla="*/ 2147483647 h 1016"/>
              <a:gd name="T18" fmla="*/ 2147483647 w 792"/>
              <a:gd name="T19" fmla="*/ 0 h 1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2"/>
              <a:gd name="T31" fmla="*/ 0 h 1016"/>
              <a:gd name="T32" fmla="*/ 792 w 792"/>
              <a:gd name="T33" fmla="*/ 1016 h 10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2" h="1016">
                <a:moveTo>
                  <a:pt x="24" y="576"/>
                </a:moveTo>
                <a:cubicBezTo>
                  <a:pt x="12" y="628"/>
                  <a:pt x="0" y="680"/>
                  <a:pt x="24" y="720"/>
                </a:cubicBezTo>
                <a:cubicBezTo>
                  <a:pt x="48" y="760"/>
                  <a:pt x="136" y="776"/>
                  <a:pt x="168" y="816"/>
                </a:cubicBezTo>
                <a:cubicBezTo>
                  <a:pt x="200" y="856"/>
                  <a:pt x="192" y="928"/>
                  <a:pt x="216" y="960"/>
                </a:cubicBezTo>
                <a:cubicBezTo>
                  <a:pt x="240" y="992"/>
                  <a:pt x="280" y="1016"/>
                  <a:pt x="312" y="1008"/>
                </a:cubicBezTo>
                <a:cubicBezTo>
                  <a:pt x="344" y="1000"/>
                  <a:pt x="392" y="960"/>
                  <a:pt x="408" y="912"/>
                </a:cubicBezTo>
                <a:cubicBezTo>
                  <a:pt x="424" y="864"/>
                  <a:pt x="400" y="800"/>
                  <a:pt x="408" y="720"/>
                </a:cubicBezTo>
                <a:cubicBezTo>
                  <a:pt x="416" y="640"/>
                  <a:pt x="440" y="528"/>
                  <a:pt x="456" y="432"/>
                </a:cubicBezTo>
                <a:cubicBezTo>
                  <a:pt x="472" y="336"/>
                  <a:pt x="448" y="216"/>
                  <a:pt x="504" y="144"/>
                </a:cubicBezTo>
                <a:cubicBezTo>
                  <a:pt x="560" y="72"/>
                  <a:pt x="676" y="36"/>
                  <a:pt x="792" y="0"/>
                </a:cubicBezTo>
              </a:path>
            </a:pathLst>
          </a:custGeom>
          <a:noFill/>
          <a:ln w="1905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0" name="Freeform 15"/>
          <p:cNvSpPr>
            <a:spLocks/>
          </p:cNvSpPr>
          <p:nvPr/>
        </p:nvSpPr>
        <p:spPr bwMode="auto">
          <a:xfrm>
            <a:off x="431800" y="1384300"/>
            <a:ext cx="2349500" cy="1803400"/>
          </a:xfrm>
          <a:custGeom>
            <a:avLst/>
            <a:gdLst>
              <a:gd name="T0" fmla="*/ 2147483647 w 1480"/>
              <a:gd name="T1" fmla="*/ 2147483647 h 1136"/>
              <a:gd name="T2" fmla="*/ 2147483647 w 1480"/>
              <a:gd name="T3" fmla="*/ 2147483647 h 1136"/>
              <a:gd name="T4" fmla="*/ 2147483647 w 1480"/>
              <a:gd name="T5" fmla="*/ 2147483647 h 1136"/>
              <a:gd name="T6" fmla="*/ 2147483647 w 1480"/>
              <a:gd name="T7" fmla="*/ 2147483647 h 1136"/>
              <a:gd name="T8" fmla="*/ 2147483647 w 1480"/>
              <a:gd name="T9" fmla="*/ 2147483647 h 1136"/>
              <a:gd name="T10" fmla="*/ 2147483647 w 1480"/>
              <a:gd name="T11" fmla="*/ 2147483647 h 1136"/>
              <a:gd name="T12" fmla="*/ 2147483647 w 1480"/>
              <a:gd name="T13" fmla="*/ 2147483647 h 1136"/>
              <a:gd name="T14" fmla="*/ 2147483647 w 1480"/>
              <a:gd name="T15" fmla="*/ 2147483647 h 1136"/>
              <a:gd name="T16" fmla="*/ 2147483647 w 1480"/>
              <a:gd name="T17" fmla="*/ 2147483647 h 1136"/>
              <a:gd name="T18" fmla="*/ 2147483647 w 1480"/>
              <a:gd name="T19" fmla="*/ 2147483647 h 1136"/>
              <a:gd name="T20" fmla="*/ 2147483647 w 1480"/>
              <a:gd name="T21" fmla="*/ 2147483647 h 1136"/>
              <a:gd name="T22" fmla="*/ 2147483647 w 1480"/>
              <a:gd name="T23" fmla="*/ 2147483647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0"/>
              <a:gd name="T37" fmla="*/ 0 h 1136"/>
              <a:gd name="T38" fmla="*/ 1480 w 1480"/>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0" h="1136">
                <a:moveTo>
                  <a:pt x="640" y="1136"/>
                </a:moveTo>
                <a:cubicBezTo>
                  <a:pt x="668" y="1020"/>
                  <a:pt x="696" y="904"/>
                  <a:pt x="640" y="848"/>
                </a:cubicBezTo>
                <a:cubicBezTo>
                  <a:pt x="584" y="792"/>
                  <a:pt x="384" y="776"/>
                  <a:pt x="304" y="800"/>
                </a:cubicBezTo>
                <a:cubicBezTo>
                  <a:pt x="224" y="824"/>
                  <a:pt x="208" y="1000"/>
                  <a:pt x="160" y="992"/>
                </a:cubicBezTo>
                <a:cubicBezTo>
                  <a:pt x="112" y="984"/>
                  <a:pt x="32" y="848"/>
                  <a:pt x="16" y="752"/>
                </a:cubicBezTo>
                <a:cubicBezTo>
                  <a:pt x="0" y="656"/>
                  <a:pt x="24" y="504"/>
                  <a:pt x="64" y="416"/>
                </a:cubicBezTo>
                <a:cubicBezTo>
                  <a:pt x="104" y="328"/>
                  <a:pt x="144" y="288"/>
                  <a:pt x="256" y="224"/>
                </a:cubicBezTo>
                <a:cubicBezTo>
                  <a:pt x="368" y="160"/>
                  <a:pt x="576" y="64"/>
                  <a:pt x="736" y="32"/>
                </a:cubicBezTo>
                <a:cubicBezTo>
                  <a:pt x="896" y="0"/>
                  <a:pt x="1096" y="0"/>
                  <a:pt x="1216" y="32"/>
                </a:cubicBezTo>
                <a:cubicBezTo>
                  <a:pt x="1336" y="64"/>
                  <a:pt x="1432" y="160"/>
                  <a:pt x="1456" y="224"/>
                </a:cubicBezTo>
                <a:cubicBezTo>
                  <a:pt x="1480" y="288"/>
                  <a:pt x="1368" y="360"/>
                  <a:pt x="1360" y="416"/>
                </a:cubicBezTo>
                <a:cubicBezTo>
                  <a:pt x="1352" y="472"/>
                  <a:pt x="1380" y="516"/>
                  <a:pt x="1408" y="560"/>
                </a:cubicBezTo>
              </a:path>
            </a:pathLst>
          </a:custGeom>
          <a:noFill/>
          <a:ln w="19050">
            <a:solidFill>
              <a:schemeClr val="accent2"/>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1" name="Freeform 16"/>
          <p:cNvSpPr>
            <a:spLocks/>
          </p:cNvSpPr>
          <p:nvPr/>
        </p:nvSpPr>
        <p:spPr bwMode="auto">
          <a:xfrm>
            <a:off x="673100" y="1803400"/>
            <a:ext cx="2870200" cy="4521200"/>
          </a:xfrm>
          <a:custGeom>
            <a:avLst/>
            <a:gdLst>
              <a:gd name="T0" fmla="*/ 2147483647 w 1808"/>
              <a:gd name="T1" fmla="*/ 2147483647 h 2848"/>
              <a:gd name="T2" fmla="*/ 2147483647 w 1808"/>
              <a:gd name="T3" fmla="*/ 2147483647 h 2848"/>
              <a:gd name="T4" fmla="*/ 2147483647 w 1808"/>
              <a:gd name="T5" fmla="*/ 2147483647 h 2848"/>
              <a:gd name="T6" fmla="*/ 2147483647 w 1808"/>
              <a:gd name="T7" fmla="*/ 2147483647 h 2848"/>
              <a:gd name="T8" fmla="*/ 2147483647 w 1808"/>
              <a:gd name="T9" fmla="*/ 2147483647 h 2848"/>
              <a:gd name="T10" fmla="*/ 2147483647 w 1808"/>
              <a:gd name="T11" fmla="*/ 2147483647 h 2848"/>
              <a:gd name="T12" fmla="*/ 2147483647 w 1808"/>
              <a:gd name="T13" fmla="*/ 2147483647 h 2848"/>
              <a:gd name="T14" fmla="*/ 2147483647 w 1808"/>
              <a:gd name="T15" fmla="*/ 2147483647 h 2848"/>
              <a:gd name="T16" fmla="*/ 2147483647 w 1808"/>
              <a:gd name="T17" fmla="*/ 2147483647 h 2848"/>
              <a:gd name="T18" fmla="*/ 2147483647 w 1808"/>
              <a:gd name="T19" fmla="*/ 2147483647 h 2848"/>
              <a:gd name="T20" fmla="*/ 2147483647 w 1808"/>
              <a:gd name="T21" fmla="*/ 2147483647 h 2848"/>
              <a:gd name="T22" fmla="*/ 2147483647 w 1808"/>
              <a:gd name="T23" fmla="*/ 2147483647 h 2848"/>
              <a:gd name="T24" fmla="*/ 2147483647 w 1808"/>
              <a:gd name="T25" fmla="*/ 2147483647 h 2848"/>
              <a:gd name="T26" fmla="*/ 2147483647 w 1808"/>
              <a:gd name="T27" fmla="*/ 2147483647 h 2848"/>
              <a:gd name="T28" fmla="*/ 2147483647 w 1808"/>
              <a:gd name="T29" fmla="*/ 2147483647 h 2848"/>
              <a:gd name="T30" fmla="*/ 2147483647 w 1808"/>
              <a:gd name="T31" fmla="*/ 2147483647 h 2848"/>
              <a:gd name="T32" fmla="*/ 2147483647 w 1808"/>
              <a:gd name="T33" fmla="*/ 2147483647 h 2848"/>
              <a:gd name="T34" fmla="*/ 2147483647 w 1808"/>
              <a:gd name="T35" fmla="*/ 2147483647 h 2848"/>
              <a:gd name="T36" fmla="*/ 2147483647 w 1808"/>
              <a:gd name="T37" fmla="*/ 2147483647 h 2848"/>
              <a:gd name="T38" fmla="*/ 2147483647 w 1808"/>
              <a:gd name="T39" fmla="*/ 2147483647 h 2848"/>
              <a:gd name="T40" fmla="*/ 2147483647 w 1808"/>
              <a:gd name="T41" fmla="*/ 2147483647 h 2848"/>
              <a:gd name="T42" fmla="*/ 2147483647 w 1808"/>
              <a:gd name="T43" fmla="*/ 2147483647 h 2848"/>
              <a:gd name="T44" fmla="*/ 2147483647 w 1808"/>
              <a:gd name="T45" fmla="*/ 2147483647 h 2848"/>
              <a:gd name="T46" fmla="*/ 2147483647 w 1808"/>
              <a:gd name="T47" fmla="*/ 2147483647 h 2848"/>
              <a:gd name="T48" fmla="*/ 2147483647 w 1808"/>
              <a:gd name="T49" fmla="*/ 2147483647 h 2848"/>
              <a:gd name="T50" fmla="*/ 2147483647 w 1808"/>
              <a:gd name="T51" fmla="*/ 2147483647 h 2848"/>
              <a:gd name="T52" fmla="*/ 2147483647 w 1808"/>
              <a:gd name="T53" fmla="*/ 2147483647 h 2848"/>
              <a:gd name="T54" fmla="*/ 2147483647 w 1808"/>
              <a:gd name="T55" fmla="*/ 2147483647 h 28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8"/>
              <a:gd name="T85" fmla="*/ 0 h 2848"/>
              <a:gd name="T86" fmla="*/ 1808 w 1808"/>
              <a:gd name="T87" fmla="*/ 2848 h 28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8" h="2848">
                <a:moveTo>
                  <a:pt x="488" y="872"/>
                </a:moveTo>
                <a:cubicBezTo>
                  <a:pt x="392" y="888"/>
                  <a:pt x="296" y="904"/>
                  <a:pt x="248" y="968"/>
                </a:cubicBezTo>
                <a:cubicBezTo>
                  <a:pt x="200" y="1032"/>
                  <a:pt x="200" y="1176"/>
                  <a:pt x="200" y="1256"/>
                </a:cubicBezTo>
                <a:cubicBezTo>
                  <a:pt x="200" y="1336"/>
                  <a:pt x="240" y="1376"/>
                  <a:pt x="248" y="1448"/>
                </a:cubicBezTo>
                <a:cubicBezTo>
                  <a:pt x="256" y="1520"/>
                  <a:pt x="224" y="1600"/>
                  <a:pt x="248" y="1688"/>
                </a:cubicBezTo>
                <a:cubicBezTo>
                  <a:pt x="272" y="1776"/>
                  <a:pt x="328" y="1904"/>
                  <a:pt x="392" y="1976"/>
                </a:cubicBezTo>
                <a:cubicBezTo>
                  <a:pt x="456" y="2048"/>
                  <a:pt x="544" y="2104"/>
                  <a:pt x="632" y="2120"/>
                </a:cubicBezTo>
                <a:cubicBezTo>
                  <a:pt x="720" y="2136"/>
                  <a:pt x="856" y="2128"/>
                  <a:pt x="920" y="2072"/>
                </a:cubicBezTo>
                <a:cubicBezTo>
                  <a:pt x="984" y="2016"/>
                  <a:pt x="1032" y="1872"/>
                  <a:pt x="1016" y="1784"/>
                </a:cubicBezTo>
                <a:cubicBezTo>
                  <a:pt x="1000" y="1696"/>
                  <a:pt x="904" y="1608"/>
                  <a:pt x="824" y="1544"/>
                </a:cubicBezTo>
                <a:cubicBezTo>
                  <a:pt x="744" y="1480"/>
                  <a:pt x="616" y="1408"/>
                  <a:pt x="536" y="1400"/>
                </a:cubicBezTo>
                <a:cubicBezTo>
                  <a:pt x="456" y="1392"/>
                  <a:pt x="416" y="1448"/>
                  <a:pt x="344" y="1496"/>
                </a:cubicBezTo>
                <a:cubicBezTo>
                  <a:pt x="272" y="1544"/>
                  <a:pt x="160" y="1608"/>
                  <a:pt x="104" y="1688"/>
                </a:cubicBezTo>
                <a:cubicBezTo>
                  <a:pt x="48" y="1768"/>
                  <a:pt x="16" y="1856"/>
                  <a:pt x="8" y="1976"/>
                </a:cubicBezTo>
                <a:cubicBezTo>
                  <a:pt x="0" y="2096"/>
                  <a:pt x="24" y="2296"/>
                  <a:pt x="56" y="2408"/>
                </a:cubicBezTo>
                <a:cubicBezTo>
                  <a:pt x="88" y="2520"/>
                  <a:pt x="88" y="2576"/>
                  <a:pt x="200" y="2648"/>
                </a:cubicBezTo>
                <a:cubicBezTo>
                  <a:pt x="312" y="2720"/>
                  <a:pt x="576" y="2832"/>
                  <a:pt x="728" y="2840"/>
                </a:cubicBezTo>
                <a:cubicBezTo>
                  <a:pt x="880" y="2848"/>
                  <a:pt x="984" y="2800"/>
                  <a:pt x="1112" y="2696"/>
                </a:cubicBezTo>
                <a:cubicBezTo>
                  <a:pt x="1240" y="2592"/>
                  <a:pt x="1456" y="2368"/>
                  <a:pt x="1496" y="2216"/>
                </a:cubicBezTo>
                <a:cubicBezTo>
                  <a:pt x="1536" y="2064"/>
                  <a:pt x="1392" y="1936"/>
                  <a:pt x="1352" y="1784"/>
                </a:cubicBezTo>
                <a:cubicBezTo>
                  <a:pt x="1312" y="1632"/>
                  <a:pt x="1248" y="1432"/>
                  <a:pt x="1256" y="1304"/>
                </a:cubicBezTo>
                <a:cubicBezTo>
                  <a:pt x="1264" y="1176"/>
                  <a:pt x="1352" y="1120"/>
                  <a:pt x="1400" y="1016"/>
                </a:cubicBezTo>
                <a:cubicBezTo>
                  <a:pt x="1448" y="912"/>
                  <a:pt x="1488" y="792"/>
                  <a:pt x="1544" y="680"/>
                </a:cubicBezTo>
                <a:cubicBezTo>
                  <a:pt x="1600" y="568"/>
                  <a:pt x="1696" y="448"/>
                  <a:pt x="1736" y="344"/>
                </a:cubicBezTo>
                <a:cubicBezTo>
                  <a:pt x="1776" y="240"/>
                  <a:pt x="1808" y="112"/>
                  <a:pt x="1784" y="56"/>
                </a:cubicBezTo>
                <a:cubicBezTo>
                  <a:pt x="1760" y="0"/>
                  <a:pt x="1656" y="8"/>
                  <a:pt x="1592" y="8"/>
                </a:cubicBezTo>
                <a:cubicBezTo>
                  <a:pt x="1528" y="8"/>
                  <a:pt x="1448" y="24"/>
                  <a:pt x="1400" y="56"/>
                </a:cubicBezTo>
                <a:cubicBezTo>
                  <a:pt x="1352" y="88"/>
                  <a:pt x="1328" y="144"/>
                  <a:pt x="1304" y="200"/>
                </a:cubicBezTo>
              </a:path>
            </a:pathLst>
          </a:custGeom>
          <a:noFill/>
          <a:ln w="19050">
            <a:solidFill>
              <a:schemeClr val="accent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2" name="Text Box 17"/>
          <p:cNvSpPr txBox="1">
            <a:spLocks noChangeArrowheads="1"/>
          </p:cNvSpPr>
          <p:nvPr/>
        </p:nvSpPr>
        <p:spPr bwMode="auto">
          <a:xfrm>
            <a:off x="4343400" y="4038600"/>
            <a:ext cx="4206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Path independence principle:</a:t>
            </a:r>
          </a:p>
          <a:p>
            <a:pPr eaLnBrk="1" hangingPunct="1"/>
            <a:endParaRPr lang="en-US" altLang="en-US">
              <a:solidFill>
                <a:srgbClr val="FF0000"/>
              </a:solidFill>
              <a:sym typeface="Symbol" pitchFamily="18" charset="2"/>
            </a:endParaRPr>
          </a:p>
          <a:p>
            <a:pPr eaLnBrk="1" hangingPunct="1"/>
            <a:r>
              <a:rPr lang="en-US" altLang="en-US">
                <a:solidFill>
                  <a:srgbClr val="000090"/>
                </a:solidFill>
                <a:sym typeface="Symbol" pitchFamily="18" charset="2"/>
              </a:rPr>
              <a:t></a:t>
            </a:r>
            <a:r>
              <a:rPr lang="en-US" altLang="en-US" i="1">
                <a:solidFill>
                  <a:srgbClr val="000090"/>
                </a:solidFill>
                <a:sym typeface="Symbol" pitchFamily="18" charset="2"/>
              </a:rPr>
              <a:t>V</a:t>
            </a:r>
            <a:r>
              <a:rPr lang="en-US" altLang="en-US">
                <a:solidFill>
                  <a:srgbClr val="000090"/>
                </a:solidFill>
                <a:sym typeface="Symbol" pitchFamily="18" charset="2"/>
              </a:rPr>
              <a:t> between two points does not depend on integration path</a:t>
            </a:r>
            <a:endParaRPr lang="en-US" altLang="en-US">
              <a:solidFill>
                <a:srgbClr val="000090"/>
              </a:solidFill>
            </a:endParaRPr>
          </a:p>
        </p:txBody>
      </p:sp>
      <p:sp>
        <p:nvSpPr>
          <p:cNvPr id="38923" name="Rectangle 18"/>
          <p:cNvSpPr>
            <a:spLocks noGrp="1" noChangeArrowheads="1"/>
          </p:cNvSpPr>
          <p:nvPr>
            <p:ph type="title"/>
          </p:nvPr>
        </p:nvSpPr>
        <p:spPr/>
        <p:txBody>
          <a:bodyPr/>
          <a:lstStyle/>
          <a:p>
            <a:pPr eaLnBrk="1" hangingPunct="1"/>
            <a:r>
              <a:rPr lang="en-US" altLang="en-US" sz="3600" smtClean="0">
                <a:solidFill>
                  <a:srgbClr val="CC0000"/>
                </a:solidFill>
              </a:rPr>
              <a:t>Potential Difference: Path Independence</a:t>
            </a:r>
            <a:endParaRPr lang="en-US" altLang="en-US" smtClean="0">
              <a:solidFill>
                <a:srgbClr val="CC0000"/>
              </a:solidFill>
            </a:endParaRPr>
          </a:p>
        </p:txBody>
      </p:sp>
      <p:cxnSp>
        <p:nvCxnSpPr>
          <p:cNvPr id="19" name="Straight Connector 6"/>
          <p:cNvCxnSpPr>
            <a:cxnSpLocks noChangeShapeType="1"/>
          </p:cNvCxnSpPr>
          <p:nvPr/>
        </p:nvCxnSpPr>
        <p:spPr bwMode="auto">
          <a:xfrm>
            <a:off x="0" y="990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20" name="Rectangle 19"/>
          <p:cNvSpPr>
            <a:spLocks noChangeArrowheads="1"/>
          </p:cNvSpPr>
          <p:nvPr/>
        </p:nvSpPr>
        <p:spPr bwMode="auto">
          <a:xfrm>
            <a:off x="4267200" y="4724400"/>
            <a:ext cx="4267200" cy="10668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3" name="Slide Number Placeholder 2"/>
          <p:cNvSpPr>
            <a:spLocks noGrp="1"/>
          </p:cNvSpPr>
          <p:nvPr>
            <p:ph type="sldNum" sz="quarter" idx="12"/>
          </p:nvPr>
        </p:nvSpPr>
        <p:spPr/>
        <p:txBody>
          <a:bodyPr/>
          <a:lstStyle/>
          <a:p>
            <a:fld id="{9B4B777C-300F-47F7-B8CB-481A3F3DEB7C}"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5" name="Object 2"/>
          <p:cNvGraphicFramePr>
            <a:graphicFrameLocks noChangeAspect="1"/>
          </p:cNvGraphicFramePr>
          <p:nvPr/>
        </p:nvGraphicFramePr>
        <p:xfrm>
          <a:off x="1447800" y="1143000"/>
          <a:ext cx="2924175" cy="974725"/>
        </p:xfrm>
        <a:graphic>
          <a:graphicData uri="http://schemas.openxmlformats.org/presentationml/2006/ole">
            <mc:AlternateContent xmlns:mc="http://schemas.openxmlformats.org/markup-compatibility/2006">
              <mc:Choice xmlns:v="urn:schemas-microsoft-com:vml" Requires="v">
                <p:oleObj spid="_x0000_s42585" name="Equation" r:id="rId4" imgW="1447800" imgH="482600" progId="Equation.3">
                  <p:embed/>
                </p:oleObj>
              </mc:Choice>
              <mc:Fallback>
                <p:oleObj name="Equation" r:id="rId4" imgW="1447800" imgH="482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143000"/>
                        <a:ext cx="2924175" cy="974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86" name="Freeform 3"/>
          <p:cNvSpPr>
            <a:spLocks/>
          </p:cNvSpPr>
          <p:nvPr/>
        </p:nvSpPr>
        <p:spPr bwMode="auto">
          <a:xfrm>
            <a:off x="6172200" y="1282700"/>
            <a:ext cx="1905000" cy="952500"/>
          </a:xfrm>
          <a:custGeom>
            <a:avLst/>
            <a:gdLst>
              <a:gd name="T0" fmla="*/ 0 w 1200"/>
              <a:gd name="T1" fmla="*/ 2147483647 h 600"/>
              <a:gd name="T2" fmla="*/ 2147483647 w 1200"/>
              <a:gd name="T3" fmla="*/ 2147483647 h 600"/>
              <a:gd name="T4" fmla="*/ 2147483647 w 1200"/>
              <a:gd name="T5" fmla="*/ 2147483647 h 600"/>
              <a:gd name="T6" fmla="*/ 2147483647 w 1200"/>
              <a:gd name="T7" fmla="*/ 2147483647 h 600"/>
              <a:gd name="T8" fmla="*/ 2147483647 w 1200"/>
              <a:gd name="T9" fmla="*/ 2147483647 h 600"/>
              <a:gd name="T10" fmla="*/ 2147483647 w 1200"/>
              <a:gd name="T11" fmla="*/ 2147483647 h 600"/>
              <a:gd name="T12" fmla="*/ 2147483647 w 1200"/>
              <a:gd name="T13" fmla="*/ 2147483647 h 600"/>
              <a:gd name="T14" fmla="*/ 0 60000 65536"/>
              <a:gd name="T15" fmla="*/ 0 60000 65536"/>
              <a:gd name="T16" fmla="*/ 0 60000 65536"/>
              <a:gd name="T17" fmla="*/ 0 60000 65536"/>
              <a:gd name="T18" fmla="*/ 0 60000 65536"/>
              <a:gd name="T19" fmla="*/ 0 60000 65536"/>
              <a:gd name="T20" fmla="*/ 0 60000 65536"/>
              <a:gd name="T21" fmla="*/ 0 w 1200"/>
              <a:gd name="T22" fmla="*/ 0 h 600"/>
              <a:gd name="T23" fmla="*/ 1200 w 1200"/>
              <a:gd name="T24" fmla="*/ 600 h 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0" h="600">
                <a:moveTo>
                  <a:pt x="0" y="56"/>
                </a:moveTo>
                <a:cubicBezTo>
                  <a:pt x="84" y="32"/>
                  <a:pt x="168" y="8"/>
                  <a:pt x="240" y="8"/>
                </a:cubicBezTo>
                <a:cubicBezTo>
                  <a:pt x="312" y="8"/>
                  <a:pt x="376" y="0"/>
                  <a:pt x="432" y="56"/>
                </a:cubicBezTo>
                <a:cubicBezTo>
                  <a:pt x="488" y="112"/>
                  <a:pt x="536" y="272"/>
                  <a:pt x="576" y="344"/>
                </a:cubicBezTo>
                <a:cubicBezTo>
                  <a:pt x="616" y="416"/>
                  <a:pt x="616" y="448"/>
                  <a:pt x="672" y="488"/>
                </a:cubicBezTo>
                <a:cubicBezTo>
                  <a:pt x="728" y="528"/>
                  <a:pt x="824" y="568"/>
                  <a:pt x="912" y="584"/>
                </a:cubicBezTo>
                <a:cubicBezTo>
                  <a:pt x="1000" y="600"/>
                  <a:pt x="1100" y="592"/>
                  <a:pt x="1200" y="5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1987" name="Group 4"/>
          <p:cNvGrpSpPr>
            <a:grpSpLocks/>
          </p:cNvGrpSpPr>
          <p:nvPr/>
        </p:nvGrpSpPr>
        <p:grpSpPr bwMode="auto">
          <a:xfrm>
            <a:off x="6096000" y="1295400"/>
            <a:ext cx="152400" cy="152400"/>
            <a:chOff x="816" y="912"/>
            <a:chExt cx="96" cy="96"/>
          </a:xfrm>
        </p:grpSpPr>
        <p:sp>
          <p:nvSpPr>
            <p:cNvPr id="42007" name="Line 5"/>
            <p:cNvSpPr>
              <a:spLocks noChangeShapeType="1"/>
            </p:cNvSpPr>
            <p:nvPr/>
          </p:nvSpPr>
          <p:spPr bwMode="auto">
            <a:xfrm flipH="1">
              <a:off x="816" y="912"/>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8" name="Line 6"/>
            <p:cNvSpPr>
              <a:spLocks noChangeShapeType="1"/>
            </p:cNvSpPr>
            <p:nvPr/>
          </p:nvSpPr>
          <p:spPr bwMode="auto">
            <a:xfrm>
              <a:off x="816" y="912"/>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988" name="Group 7"/>
          <p:cNvGrpSpPr>
            <a:grpSpLocks/>
          </p:cNvGrpSpPr>
          <p:nvPr/>
        </p:nvGrpSpPr>
        <p:grpSpPr bwMode="auto">
          <a:xfrm>
            <a:off x="8001000" y="2133600"/>
            <a:ext cx="152400" cy="152400"/>
            <a:chOff x="816" y="912"/>
            <a:chExt cx="96" cy="96"/>
          </a:xfrm>
        </p:grpSpPr>
        <p:sp>
          <p:nvSpPr>
            <p:cNvPr id="42005" name="Line 8"/>
            <p:cNvSpPr>
              <a:spLocks noChangeShapeType="1"/>
            </p:cNvSpPr>
            <p:nvPr/>
          </p:nvSpPr>
          <p:spPr bwMode="auto">
            <a:xfrm flipH="1">
              <a:off x="816" y="912"/>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6" name="Line 9"/>
            <p:cNvSpPr>
              <a:spLocks noChangeShapeType="1"/>
            </p:cNvSpPr>
            <p:nvPr/>
          </p:nvSpPr>
          <p:spPr bwMode="auto">
            <a:xfrm>
              <a:off x="816" y="912"/>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989" name="Text Box 10"/>
          <p:cNvSpPr txBox="1">
            <a:spLocks noChangeArrowheads="1"/>
          </p:cNvSpPr>
          <p:nvPr/>
        </p:nvSpPr>
        <p:spPr bwMode="auto">
          <a:xfrm>
            <a:off x="5851525" y="8032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i</a:t>
            </a:r>
          </a:p>
        </p:txBody>
      </p:sp>
      <p:sp>
        <p:nvSpPr>
          <p:cNvPr id="41990" name="Text Box 11"/>
          <p:cNvSpPr txBox="1">
            <a:spLocks noChangeArrowheads="1"/>
          </p:cNvSpPr>
          <p:nvPr/>
        </p:nvSpPr>
        <p:spPr bwMode="auto">
          <a:xfrm>
            <a:off x="7908925" y="22510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f</a:t>
            </a:r>
          </a:p>
        </p:txBody>
      </p:sp>
      <p:sp>
        <p:nvSpPr>
          <p:cNvPr id="41991" name="Line 12"/>
          <p:cNvSpPr>
            <a:spLocks noChangeShapeType="1"/>
          </p:cNvSpPr>
          <p:nvPr/>
        </p:nvSpPr>
        <p:spPr bwMode="auto">
          <a:xfrm>
            <a:off x="6935788" y="1495425"/>
            <a:ext cx="93662"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Text Box 13"/>
          <p:cNvSpPr txBox="1">
            <a:spLocks noChangeArrowheads="1"/>
          </p:cNvSpPr>
          <p:nvPr/>
        </p:nvSpPr>
        <p:spPr bwMode="auto">
          <a:xfrm>
            <a:off x="6980238" y="1255713"/>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rgbClr val="FF0000"/>
                </a:solidFill>
              </a:rPr>
              <a:t>dl</a:t>
            </a:r>
          </a:p>
        </p:txBody>
      </p:sp>
      <p:sp>
        <p:nvSpPr>
          <p:cNvPr id="41993" name="Line 14"/>
          <p:cNvSpPr>
            <a:spLocks noChangeShapeType="1"/>
          </p:cNvSpPr>
          <p:nvPr/>
        </p:nvSpPr>
        <p:spPr bwMode="auto">
          <a:xfrm flipV="1">
            <a:off x="7251700" y="1335088"/>
            <a:ext cx="179388" cy="9525"/>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Line 15"/>
          <p:cNvSpPr>
            <a:spLocks noChangeShapeType="1"/>
          </p:cNvSpPr>
          <p:nvPr/>
        </p:nvSpPr>
        <p:spPr bwMode="auto">
          <a:xfrm flipH="1">
            <a:off x="6661150" y="1514475"/>
            <a:ext cx="260350" cy="41116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Text Box 16"/>
          <p:cNvSpPr txBox="1">
            <a:spLocks noChangeArrowheads="1"/>
          </p:cNvSpPr>
          <p:nvPr/>
        </p:nvSpPr>
        <p:spPr bwMode="auto">
          <a:xfrm>
            <a:off x="6299200" y="175736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chemeClr val="accent1"/>
                </a:solidFill>
              </a:rPr>
              <a:t>F</a:t>
            </a:r>
          </a:p>
        </p:txBody>
      </p:sp>
      <p:sp>
        <p:nvSpPr>
          <p:cNvPr id="41996" name="Line 17"/>
          <p:cNvSpPr>
            <a:spLocks noChangeShapeType="1"/>
          </p:cNvSpPr>
          <p:nvPr/>
        </p:nvSpPr>
        <p:spPr bwMode="auto">
          <a:xfrm>
            <a:off x="6445250" y="1811338"/>
            <a:ext cx="152400" cy="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718866" name="Object 3"/>
          <p:cNvGraphicFramePr>
            <a:graphicFrameLocks noChangeAspect="1"/>
          </p:cNvGraphicFramePr>
          <p:nvPr/>
        </p:nvGraphicFramePr>
        <p:xfrm>
          <a:off x="1447800" y="2133600"/>
          <a:ext cx="2667000" cy="974725"/>
        </p:xfrm>
        <a:graphic>
          <a:graphicData uri="http://schemas.openxmlformats.org/presentationml/2006/ole">
            <mc:AlternateContent xmlns:mc="http://schemas.openxmlformats.org/markup-compatibility/2006">
              <mc:Choice xmlns:v="urn:schemas-microsoft-com:vml" Requires="v">
                <p:oleObj spid="_x0000_s42586" name="Equation" r:id="rId6" imgW="1320800" imgH="482600" progId="Equation.3">
                  <p:embed/>
                </p:oleObj>
              </mc:Choice>
              <mc:Fallback>
                <p:oleObj name="Equation" r:id="rId6" imgW="1320800" imgH="482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133600"/>
                        <a:ext cx="2667000" cy="974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18867" name="Object 4"/>
          <p:cNvGraphicFramePr>
            <a:graphicFrameLocks noChangeAspect="1"/>
          </p:cNvGraphicFramePr>
          <p:nvPr/>
        </p:nvGraphicFramePr>
        <p:xfrm>
          <a:off x="1524000" y="3200400"/>
          <a:ext cx="1974850" cy="974725"/>
        </p:xfrm>
        <a:graphic>
          <a:graphicData uri="http://schemas.openxmlformats.org/presentationml/2006/ole">
            <mc:AlternateContent xmlns:mc="http://schemas.openxmlformats.org/markup-compatibility/2006">
              <mc:Choice xmlns:v="urn:schemas-microsoft-com:vml" Requires="v">
                <p:oleObj spid="_x0000_s42587" name="Equation" r:id="rId8" imgW="977900" imgH="482600" progId="Equation.3">
                  <p:embed/>
                </p:oleObj>
              </mc:Choice>
              <mc:Fallback>
                <p:oleObj name="Equation" r:id="rId8" imgW="977900" imgH="482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200400"/>
                        <a:ext cx="1974850" cy="974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18868" name="Object 5"/>
          <p:cNvGraphicFramePr>
            <a:graphicFrameLocks noChangeAspect="1"/>
          </p:cNvGraphicFramePr>
          <p:nvPr/>
        </p:nvGraphicFramePr>
        <p:xfrm>
          <a:off x="5334000" y="3200400"/>
          <a:ext cx="2360613" cy="974725"/>
        </p:xfrm>
        <a:graphic>
          <a:graphicData uri="http://schemas.openxmlformats.org/presentationml/2006/ole">
            <mc:AlternateContent xmlns:mc="http://schemas.openxmlformats.org/markup-compatibility/2006">
              <mc:Choice xmlns:v="urn:schemas-microsoft-com:vml" Requires="v">
                <p:oleObj spid="_x0000_s42588" name="Equation" r:id="rId10" imgW="1168400" imgH="482600" progId="Equation.DSMT4">
                  <p:embed/>
                </p:oleObj>
              </mc:Choice>
              <mc:Fallback>
                <p:oleObj name="Equation" r:id="rId10" imgW="1168400" imgH="482600" progId="Equation.DSMT4">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3200400"/>
                        <a:ext cx="2360613" cy="97472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18869" name="Text Box 21"/>
          <p:cNvSpPr txBox="1">
            <a:spLocks noChangeArrowheads="1"/>
          </p:cNvSpPr>
          <p:nvPr/>
        </p:nvSpPr>
        <p:spPr bwMode="auto">
          <a:xfrm>
            <a:off x="1143000" y="4572000"/>
            <a:ext cx="2595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For very short path:</a:t>
            </a:r>
            <a:endParaRPr lang="en-US" altLang="en-US"/>
          </a:p>
        </p:txBody>
      </p:sp>
      <p:graphicFrame>
        <p:nvGraphicFramePr>
          <p:cNvPr id="718870" name="Object 6"/>
          <p:cNvGraphicFramePr>
            <a:graphicFrameLocks noChangeAspect="1"/>
          </p:cNvGraphicFramePr>
          <p:nvPr/>
        </p:nvGraphicFramePr>
        <p:xfrm>
          <a:off x="3894138" y="4537075"/>
          <a:ext cx="1820862" cy="434975"/>
        </p:xfrm>
        <a:graphic>
          <a:graphicData uri="http://schemas.openxmlformats.org/presentationml/2006/ole">
            <mc:AlternateContent xmlns:mc="http://schemas.openxmlformats.org/markup-compatibility/2006">
              <mc:Choice xmlns:v="urn:schemas-microsoft-com:vml" Requires="v">
                <p:oleObj spid="_x0000_s42589" name="Equation" r:id="rId12" imgW="901700" imgH="215900" progId="Equation.3">
                  <p:embed/>
                </p:oleObj>
              </mc:Choice>
              <mc:Fallback>
                <p:oleObj name="Equation" r:id="rId12" imgW="901700" imgH="2159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94138" y="4537075"/>
                        <a:ext cx="1820862"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18871" name="Text Box 23"/>
          <p:cNvSpPr txBox="1">
            <a:spLocks noChangeArrowheads="1"/>
          </p:cNvSpPr>
          <p:nvPr/>
        </p:nvSpPr>
        <p:spPr bwMode="auto">
          <a:xfrm>
            <a:off x="1219200" y="5257800"/>
            <a:ext cx="4635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Example:</a:t>
            </a:r>
            <a:r>
              <a:rPr lang="en-US" altLang="en-US"/>
              <a:t> </a:t>
            </a:r>
            <a:r>
              <a:rPr lang="en-US" altLang="en-US" i="1"/>
              <a:t>E </a:t>
            </a:r>
            <a:r>
              <a:rPr lang="en-US" altLang="en-US"/>
              <a:t>= 3</a:t>
            </a:r>
            <a:r>
              <a:rPr lang="en-US" altLang="en-US" baseline="30000"/>
              <a:t>.</a:t>
            </a:r>
            <a:r>
              <a:rPr lang="en-US" altLang="en-US"/>
              <a:t>10</a:t>
            </a:r>
            <a:r>
              <a:rPr lang="en-US" altLang="en-US" baseline="30000"/>
              <a:t>6 </a:t>
            </a:r>
            <a:r>
              <a:rPr lang="en-US" altLang="en-US"/>
              <a:t>N/C, </a:t>
            </a:r>
            <a:r>
              <a:rPr lang="en-US" altLang="en-US">
                <a:sym typeface="Symbol" pitchFamily="18" charset="2"/>
              </a:rPr>
              <a:t></a:t>
            </a:r>
            <a:r>
              <a:rPr lang="en-US" altLang="en-US" i="1">
                <a:sym typeface="Symbol" pitchFamily="18" charset="2"/>
              </a:rPr>
              <a:t>l </a:t>
            </a:r>
            <a:r>
              <a:rPr lang="en-US" altLang="en-US">
                <a:sym typeface="Symbol" pitchFamily="18" charset="2"/>
              </a:rPr>
              <a:t>= 1 mm:</a:t>
            </a:r>
            <a:endParaRPr lang="en-US" altLang="en-US"/>
          </a:p>
        </p:txBody>
      </p:sp>
      <p:graphicFrame>
        <p:nvGraphicFramePr>
          <p:cNvPr id="718872" name="Object 7"/>
          <p:cNvGraphicFramePr>
            <a:graphicFrameLocks noChangeAspect="1"/>
          </p:cNvGraphicFramePr>
          <p:nvPr/>
        </p:nvGraphicFramePr>
        <p:xfrm>
          <a:off x="1751013" y="5829300"/>
          <a:ext cx="5386387" cy="536575"/>
        </p:xfrm>
        <a:graphic>
          <a:graphicData uri="http://schemas.openxmlformats.org/presentationml/2006/ole">
            <mc:AlternateContent xmlns:mc="http://schemas.openxmlformats.org/markup-compatibility/2006">
              <mc:Choice xmlns:v="urn:schemas-microsoft-com:vml" Requires="v">
                <p:oleObj spid="_x0000_s42590" name="Equation" r:id="rId14" imgW="2667000" imgH="266700" progId="Equation.DSMT4">
                  <p:embed/>
                </p:oleObj>
              </mc:Choice>
              <mc:Fallback>
                <p:oleObj name="Equation" r:id="rId14" imgW="2667000" imgH="266700" progId="Equation.DSMT4">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1013" y="5829300"/>
                        <a:ext cx="5386387" cy="536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2004" name="Rectangle 25"/>
          <p:cNvSpPr>
            <a:spLocks noGrp="1" noChangeArrowheads="1"/>
          </p:cNvSpPr>
          <p:nvPr>
            <p:ph type="title"/>
          </p:nvPr>
        </p:nvSpPr>
        <p:spPr/>
        <p:txBody>
          <a:bodyPr/>
          <a:lstStyle/>
          <a:p>
            <a:pPr eaLnBrk="1" hangingPunct="1"/>
            <a:r>
              <a:rPr lang="en-US" altLang="en-US" sz="3600" smtClean="0"/>
              <a:t>Potential Difference and Electric Field</a:t>
            </a:r>
            <a:endParaRPr lang="en-US" altLang="en-US" smtClean="0"/>
          </a:p>
        </p:txBody>
      </p:sp>
      <p:sp>
        <p:nvSpPr>
          <p:cNvPr id="3" name="Slide Number Placeholder 2"/>
          <p:cNvSpPr>
            <a:spLocks noGrp="1"/>
          </p:cNvSpPr>
          <p:nvPr>
            <p:ph type="sldNum" sz="quarter" idx="12"/>
          </p:nvPr>
        </p:nvSpPr>
        <p:spPr/>
        <p:txBody>
          <a:bodyPr/>
          <a:lstStyle/>
          <a:p>
            <a:fld id="{9B4B777C-300F-47F7-B8CB-481A3F3DEB7C}" type="slidenum">
              <a:rPr lang="en-US" altLang="en-US" smtClean="0"/>
              <a:pPr/>
              <a:t>15</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88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188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188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88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188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88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18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69" grpId="0" autoUpdateAnimBg="0"/>
      <p:bldP spid="71887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3" name="Picture 2" descr="Ball-red-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650" y="38100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23" name="Text Box 3"/>
          <p:cNvSpPr txBox="1">
            <a:spLocks noChangeArrowheads="1"/>
          </p:cNvSpPr>
          <p:nvPr/>
        </p:nvSpPr>
        <p:spPr bwMode="auto">
          <a:xfrm>
            <a:off x="2819400" y="990600"/>
            <a:ext cx="369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1. Along straight radial path:</a:t>
            </a:r>
            <a:endParaRPr lang="en-US" altLang="en-US"/>
          </a:p>
        </p:txBody>
      </p:sp>
      <p:sp>
        <p:nvSpPr>
          <p:cNvPr id="44035" name="Line 4"/>
          <p:cNvSpPr>
            <a:spLocks noChangeShapeType="1"/>
          </p:cNvSpPr>
          <p:nvPr/>
        </p:nvSpPr>
        <p:spPr bwMode="auto">
          <a:xfrm flipV="1">
            <a:off x="1219200" y="12954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4036" name="Group 5"/>
          <p:cNvGrpSpPr>
            <a:grpSpLocks/>
          </p:cNvGrpSpPr>
          <p:nvPr/>
        </p:nvGrpSpPr>
        <p:grpSpPr bwMode="auto">
          <a:xfrm>
            <a:off x="1190625" y="2752725"/>
            <a:ext cx="76200" cy="76200"/>
            <a:chOff x="1008" y="2160"/>
            <a:chExt cx="48" cy="48"/>
          </a:xfrm>
        </p:grpSpPr>
        <p:sp>
          <p:nvSpPr>
            <p:cNvPr id="44051" name="Line 6"/>
            <p:cNvSpPr>
              <a:spLocks noChangeShapeType="1"/>
            </p:cNvSpPr>
            <p:nvPr/>
          </p:nvSpPr>
          <p:spPr bwMode="auto">
            <a:xfrm>
              <a:off x="1008"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2" name="Line 7"/>
            <p:cNvSpPr>
              <a:spLocks noChangeShapeType="1"/>
            </p:cNvSpPr>
            <p:nvPr/>
          </p:nvSpPr>
          <p:spPr bwMode="auto">
            <a:xfrm flipH="1">
              <a:off x="1008"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37" name="Group 8"/>
          <p:cNvGrpSpPr>
            <a:grpSpLocks/>
          </p:cNvGrpSpPr>
          <p:nvPr/>
        </p:nvGrpSpPr>
        <p:grpSpPr bwMode="auto">
          <a:xfrm>
            <a:off x="1182688" y="1914525"/>
            <a:ext cx="76200" cy="76200"/>
            <a:chOff x="1008" y="2160"/>
            <a:chExt cx="48" cy="48"/>
          </a:xfrm>
        </p:grpSpPr>
        <p:sp>
          <p:nvSpPr>
            <p:cNvPr id="44049" name="Line 9"/>
            <p:cNvSpPr>
              <a:spLocks noChangeShapeType="1"/>
            </p:cNvSpPr>
            <p:nvPr/>
          </p:nvSpPr>
          <p:spPr bwMode="auto">
            <a:xfrm>
              <a:off x="1008"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0" name="Line 10"/>
            <p:cNvSpPr>
              <a:spLocks noChangeShapeType="1"/>
            </p:cNvSpPr>
            <p:nvPr/>
          </p:nvSpPr>
          <p:spPr bwMode="auto">
            <a:xfrm flipH="1">
              <a:off x="1008" y="2160"/>
              <a:ext cx="48"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44038" name="Object 2"/>
          <p:cNvGraphicFramePr>
            <a:graphicFrameLocks noChangeAspect="1"/>
          </p:cNvGraphicFramePr>
          <p:nvPr/>
        </p:nvGraphicFramePr>
        <p:xfrm>
          <a:off x="304800" y="4570413"/>
          <a:ext cx="1792288" cy="873125"/>
        </p:xfrm>
        <a:graphic>
          <a:graphicData uri="http://schemas.openxmlformats.org/presentationml/2006/ole">
            <mc:AlternateContent xmlns:mc="http://schemas.openxmlformats.org/markup-compatibility/2006">
              <mc:Choice xmlns:v="urn:schemas-microsoft-com:vml" Requires="v">
                <p:oleObj spid="_x0000_s44629" name="Equation" r:id="rId5" imgW="889000" imgH="431800" progId="Equation.DSMT4">
                  <p:embed/>
                </p:oleObj>
              </mc:Choice>
              <mc:Fallback>
                <p:oleObj name="Equation" r:id="rId5" imgW="889000" imgH="4318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570413"/>
                        <a:ext cx="1792288" cy="873125"/>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9" name="Text Box 12"/>
          <p:cNvSpPr txBox="1">
            <a:spLocks noChangeArrowheads="1"/>
          </p:cNvSpPr>
          <p:nvPr/>
        </p:nvSpPr>
        <p:spPr bwMode="auto">
          <a:xfrm>
            <a:off x="1355725" y="25558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r</a:t>
            </a:r>
            <a:r>
              <a:rPr lang="en-US" altLang="en-US" i="1" baseline="-25000"/>
              <a:t>i</a:t>
            </a:r>
            <a:endParaRPr lang="en-US" altLang="en-US" i="1"/>
          </a:p>
        </p:txBody>
      </p:sp>
      <p:sp>
        <p:nvSpPr>
          <p:cNvPr id="44040" name="Text Box 13"/>
          <p:cNvSpPr txBox="1">
            <a:spLocks noChangeArrowheads="1"/>
          </p:cNvSpPr>
          <p:nvPr/>
        </p:nvSpPr>
        <p:spPr bwMode="auto">
          <a:xfrm>
            <a:off x="1279525" y="1641475"/>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t>r</a:t>
            </a:r>
            <a:r>
              <a:rPr lang="en-US" altLang="en-US" i="1" baseline="-25000"/>
              <a:t>f</a:t>
            </a:r>
            <a:endParaRPr lang="en-US" altLang="en-US" i="1"/>
          </a:p>
        </p:txBody>
      </p:sp>
      <p:graphicFrame>
        <p:nvGraphicFramePr>
          <p:cNvPr id="747534" name="Object 3"/>
          <p:cNvGraphicFramePr>
            <a:graphicFrameLocks noChangeAspect="1"/>
          </p:cNvGraphicFramePr>
          <p:nvPr/>
        </p:nvGraphicFramePr>
        <p:xfrm>
          <a:off x="3505200" y="1676400"/>
          <a:ext cx="1974850" cy="974725"/>
        </p:xfrm>
        <a:graphic>
          <a:graphicData uri="http://schemas.openxmlformats.org/presentationml/2006/ole">
            <mc:AlternateContent xmlns:mc="http://schemas.openxmlformats.org/markup-compatibility/2006">
              <mc:Choice xmlns:v="urn:schemas-microsoft-com:vml" Requires="v">
                <p:oleObj spid="_x0000_s44630" name="Equation" r:id="rId7" imgW="977900" imgH="482600" progId="Equation.DSMT4">
                  <p:embed/>
                </p:oleObj>
              </mc:Choice>
              <mc:Fallback>
                <p:oleObj name="Equation" r:id="rId7" imgW="977900" imgH="4826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1676400"/>
                        <a:ext cx="1974850" cy="974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536" name="Object 4"/>
          <p:cNvGraphicFramePr>
            <a:graphicFrameLocks noChangeAspect="1"/>
          </p:cNvGraphicFramePr>
          <p:nvPr/>
        </p:nvGraphicFramePr>
        <p:xfrm>
          <a:off x="3429000" y="3505200"/>
          <a:ext cx="2719388" cy="1025525"/>
        </p:xfrm>
        <a:graphic>
          <a:graphicData uri="http://schemas.openxmlformats.org/presentationml/2006/ole">
            <mc:AlternateContent xmlns:mc="http://schemas.openxmlformats.org/markup-compatibility/2006">
              <mc:Choice xmlns:v="urn:schemas-microsoft-com:vml" Requires="v">
                <p:oleObj spid="_x0000_s44631" name="Equation" r:id="rId9" imgW="1346200" imgH="508000" progId="Equation.3">
                  <p:embed/>
                </p:oleObj>
              </mc:Choice>
              <mc:Fallback>
                <p:oleObj name="Equation" r:id="rId9" imgW="1346200" imgH="5080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3505200"/>
                        <a:ext cx="2719388" cy="1025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537" name="Object 5"/>
          <p:cNvGraphicFramePr>
            <a:graphicFrameLocks noChangeAspect="1"/>
          </p:cNvGraphicFramePr>
          <p:nvPr/>
        </p:nvGraphicFramePr>
        <p:xfrm>
          <a:off x="3440113" y="4460875"/>
          <a:ext cx="2744787" cy="1025525"/>
        </p:xfrm>
        <a:graphic>
          <a:graphicData uri="http://schemas.openxmlformats.org/presentationml/2006/ole">
            <mc:AlternateContent xmlns:mc="http://schemas.openxmlformats.org/markup-compatibility/2006">
              <mc:Choice xmlns:v="urn:schemas-microsoft-com:vml" Requires="v">
                <p:oleObj spid="_x0000_s44632" name="Equation" r:id="rId11" imgW="1358900" imgH="508000" progId="Equation.3">
                  <p:embed/>
                </p:oleObj>
              </mc:Choice>
              <mc:Fallback>
                <p:oleObj name="Equation" r:id="rId11" imgW="1358900" imgH="5080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0113" y="4460875"/>
                        <a:ext cx="2744787" cy="1025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7538" name="Object 6"/>
          <p:cNvGraphicFramePr>
            <a:graphicFrameLocks noChangeAspect="1"/>
          </p:cNvGraphicFramePr>
          <p:nvPr/>
        </p:nvGraphicFramePr>
        <p:xfrm>
          <a:off x="3429000" y="5562600"/>
          <a:ext cx="3822700" cy="1025525"/>
        </p:xfrm>
        <a:graphic>
          <a:graphicData uri="http://schemas.openxmlformats.org/presentationml/2006/ole">
            <mc:AlternateContent xmlns:mc="http://schemas.openxmlformats.org/markup-compatibility/2006">
              <mc:Choice xmlns:v="urn:schemas-microsoft-com:vml" Requires="v">
                <p:oleObj spid="_x0000_s44633" name="Equation" r:id="rId13" imgW="1892300" imgH="508000" progId="Equation.3">
                  <p:embed/>
                </p:oleObj>
              </mc:Choice>
              <mc:Fallback>
                <p:oleObj name="Equation" r:id="rId13" imgW="1892300" imgH="5080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5562600"/>
                        <a:ext cx="3822700" cy="102552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45" name="Text Box 19"/>
          <p:cNvSpPr txBox="1">
            <a:spLocks noChangeArrowheads="1"/>
          </p:cNvSpPr>
          <p:nvPr/>
        </p:nvSpPr>
        <p:spPr bwMode="auto">
          <a:xfrm>
            <a:off x="1447800" y="3886200"/>
            <a:ext cx="50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a:t>
            </a:r>
            <a:r>
              <a:rPr lang="en-US" altLang="en-US" i="1">
                <a:solidFill>
                  <a:srgbClr val="FF0000"/>
                </a:solidFill>
              </a:rPr>
              <a:t>q</a:t>
            </a:r>
            <a:endParaRPr lang="en-US" altLang="en-US">
              <a:solidFill>
                <a:srgbClr val="FF0000"/>
              </a:solidFill>
            </a:endParaRPr>
          </a:p>
        </p:txBody>
      </p:sp>
      <p:sp>
        <p:nvSpPr>
          <p:cNvPr id="44046" name="Rectangle 20"/>
          <p:cNvSpPr>
            <a:spLocks noGrp="1" noChangeArrowheads="1"/>
          </p:cNvSpPr>
          <p:nvPr>
            <p:ph type="title"/>
          </p:nvPr>
        </p:nvSpPr>
        <p:spPr/>
        <p:txBody>
          <a:bodyPr/>
          <a:lstStyle/>
          <a:p>
            <a:pPr eaLnBrk="1" hangingPunct="1"/>
            <a:r>
              <a:rPr lang="en-US" altLang="en-US" sz="3600" smtClean="0"/>
              <a:t>Example: Different Paths near Point Charge</a:t>
            </a:r>
            <a:endParaRPr lang="en-US" altLang="en-US" smtClean="0"/>
          </a:p>
        </p:txBody>
      </p:sp>
      <p:graphicFrame>
        <p:nvGraphicFramePr>
          <p:cNvPr id="3" name="Object 7"/>
          <p:cNvGraphicFramePr>
            <a:graphicFrameLocks noChangeAspect="1"/>
          </p:cNvGraphicFramePr>
          <p:nvPr/>
        </p:nvGraphicFramePr>
        <p:xfrm>
          <a:off x="3379788" y="2530475"/>
          <a:ext cx="2840037" cy="962025"/>
        </p:xfrm>
        <a:graphic>
          <a:graphicData uri="http://schemas.openxmlformats.org/presentationml/2006/ole">
            <mc:AlternateContent xmlns:mc="http://schemas.openxmlformats.org/markup-compatibility/2006">
              <mc:Choice xmlns:v="urn:schemas-microsoft-com:vml" Requires="v">
                <p:oleObj spid="_x0000_s44634" name="Equation" r:id="rId15" imgW="1498600" imgH="508000" progId="Equation.3">
                  <p:embed/>
                </p:oleObj>
              </mc:Choice>
              <mc:Fallback>
                <p:oleObj name="Equation" r:id="rId15" imgW="1498600" imgH="508000" progId="Equation.3">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79788" y="2530475"/>
                        <a:ext cx="2840037"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p:cNvSpPr txBox="1">
            <a:spLocks noChangeArrowheads="1"/>
          </p:cNvSpPr>
          <p:nvPr/>
        </p:nvSpPr>
        <p:spPr bwMode="auto">
          <a:xfrm>
            <a:off x="6934200" y="2743200"/>
            <a:ext cx="169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Origin at +q</a:t>
            </a:r>
          </a:p>
        </p:txBody>
      </p:sp>
      <p:sp>
        <p:nvSpPr>
          <p:cNvPr id="5" name="Slide Number Placeholder 4"/>
          <p:cNvSpPr>
            <a:spLocks noGrp="1"/>
          </p:cNvSpPr>
          <p:nvPr>
            <p:ph type="sldNum" sz="quarter" idx="12"/>
          </p:nvPr>
        </p:nvSpPr>
        <p:spPr/>
        <p:txBody>
          <a:bodyPr/>
          <a:lstStyle/>
          <a:p>
            <a:fld id="{9B4B777C-300F-47F7-B8CB-481A3F3DEB7C}" type="slidenum">
              <a:rPr lang="en-US" altLang="en-US" smtClean="0"/>
              <a:pPr/>
              <a:t>16</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475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74753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7475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747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3" grpId="0" autoUpdateAnimBg="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4724400" y="914400"/>
            <a:ext cx="198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2. Special case</a:t>
            </a:r>
            <a:endParaRPr lang="en-US" altLang="en-US"/>
          </a:p>
        </p:txBody>
      </p:sp>
      <p:pic>
        <p:nvPicPr>
          <p:cNvPr id="46082" name="Picture 3" descr="p560_path_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4191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83" name="Object 2"/>
          <p:cNvGraphicFramePr>
            <a:graphicFrameLocks noChangeAspect="1"/>
          </p:cNvGraphicFramePr>
          <p:nvPr/>
        </p:nvGraphicFramePr>
        <p:xfrm>
          <a:off x="457200" y="989013"/>
          <a:ext cx="1974850" cy="977900"/>
        </p:xfrm>
        <a:graphic>
          <a:graphicData uri="http://schemas.openxmlformats.org/presentationml/2006/ole">
            <mc:AlternateContent xmlns:mc="http://schemas.openxmlformats.org/markup-compatibility/2006">
              <mc:Choice xmlns:v="urn:schemas-microsoft-com:vml" Requires="v">
                <p:oleObj spid="_x0000_s46673" name="Equation" r:id="rId5" imgW="977900" imgH="482600" progId="Equation.DSMT4">
                  <p:embed/>
                </p:oleObj>
              </mc:Choice>
              <mc:Fallback>
                <p:oleObj name="Equation" r:id="rId5" imgW="977900" imgH="4826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989013"/>
                        <a:ext cx="1974850" cy="977900"/>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9573" name="Text Box 5"/>
          <p:cNvSpPr txBox="1">
            <a:spLocks noChangeArrowheads="1"/>
          </p:cNvSpPr>
          <p:nvPr/>
        </p:nvSpPr>
        <p:spPr bwMode="auto">
          <a:xfrm>
            <a:off x="5218113" y="1828800"/>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i="1">
                <a:solidFill>
                  <a:schemeClr val="accent2"/>
                </a:solidFill>
              </a:rPr>
              <a:t>i</a:t>
            </a:r>
            <a:r>
              <a:rPr lang="en-US" altLang="en-US">
                <a:solidFill>
                  <a:schemeClr val="accent2"/>
                </a:solidFill>
              </a:rPr>
              <a:t>A:</a:t>
            </a:r>
            <a:endParaRPr lang="en-US" altLang="en-US"/>
          </a:p>
        </p:txBody>
      </p:sp>
      <p:graphicFrame>
        <p:nvGraphicFramePr>
          <p:cNvPr id="749574" name="Object 3"/>
          <p:cNvGraphicFramePr>
            <a:graphicFrameLocks noChangeAspect="1"/>
          </p:cNvGraphicFramePr>
          <p:nvPr/>
        </p:nvGraphicFramePr>
        <p:xfrm>
          <a:off x="5803900" y="1828800"/>
          <a:ext cx="1103313" cy="461963"/>
        </p:xfrm>
        <a:graphic>
          <a:graphicData uri="http://schemas.openxmlformats.org/presentationml/2006/ole">
            <mc:AlternateContent xmlns:mc="http://schemas.openxmlformats.org/markup-compatibility/2006">
              <mc:Choice xmlns:v="urn:schemas-microsoft-com:vml" Requires="v">
                <p:oleObj spid="_x0000_s46674" name="Equation" r:id="rId7" imgW="546100" imgH="228600" progId="Equation.3">
                  <p:embed/>
                </p:oleObj>
              </mc:Choice>
              <mc:Fallback>
                <p:oleObj name="Equation" r:id="rId7" imgW="546100" imgH="2286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3900" y="1828800"/>
                        <a:ext cx="1103313"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9575" name="Text Box 7"/>
          <p:cNvSpPr txBox="1">
            <a:spLocks noChangeArrowheads="1"/>
          </p:cNvSpPr>
          <p:nvPr/>
        </p:nvSpPr>
        <p:spPr bwMode="auto">
          <a:xfrm>
            <a:off x="5105400" y="26670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AB:</a:t>
            </a:r>
            <a:endParaRPr lang="en-US" altLang="en-US"/>
          </a:p>
        </p:txBody>
      </p:sp>
      <p:graphicFrame>
        <p:nvGraphicFramePr>
          <p:cNvPr id="749576" name="Object 4"/>
          <p:cNvGraphicFramePr>
            <a:graphicFrameLocks noChangeAspect="1"/>
          </p:cNvGraphicFramePr>
          <p:nvPr/>
        </p:nvGraphicFramePr>
        <p:xfrm>
          <a:off x="5778500" y="2438400"/>
          <a:ext cx="2898775" cy="973138"/>
        </p:xfrm>
        <a:graphic>
          <a:graphicData uri="http://schemas.openxmlformats.org/presentationml/2006/ole">
            <mc:AlternateContent xmlns:mc="http://schemas.openxmlformats.org/markup-compatibility/2006">
              <mc:Choice xmlns:v="urn:schemas-microsoft-com:vml" Requires="v">
                <p:oleObj spid="_x0000_s46675" name="Equation" r:id="rId9" imgW="1435100" imgH="482600" progId="Equation.3">
                  <p:embed/>
                </p:oleObj>
              </mc:Choice>
              <mc:Fallback>
                <p:oleObj name="Equation" r:id="rId9" imgW="1435100" imgH="4826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8500" y="2438400"/>
                        <a:ext cx="2898775" cy="9731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9577" name="Text Box 9"/>
          <p:cNvSpPr txBox="1">
            <a:spLocks noChangeArrowheads="1"/>
          </p:cNvSpPr>
          <p:nvPr/>
        </p:nvSpPr>
        <p:spPr bwMode="auto">
          <a:xfrm>
            <a:off x="5105400" y="3517900"/>
            <a:ext cx="67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BC:</a:t>
            </a:r>
            <a:endParaRPr lang="en-US" altLang="en-US"/>
          </a:p>
        </p:txBody>
      </p:sp>
      <p:graphicFrame>
        <p:nvGraphicFramePr>
          <p:cNvPr id="749578" name="Object 5"/>
          <p:cNvGraphicFramePr>
            <a:graphicFrameLocks noChangeAspect="1"/>
          </p:cNvGraphicFramePr>
          <p:nvPr/>
        </p:nvGraphicFramePr>
        <p:xfrm>
          <a:off x="5791200" y="3517900"/>
          <a:ext cx="1204913" cy="461963"/>
        </p:xfrm>
        <a:graphic>
          <a:graphicData uri="http://schemas.openxmlformats.org/presentationml/2006/ole">
            <mc:AlternateContent xmlns:mc="http://schemas.openxmlformats.org/markup-compatibility/2006">
              <mc:Choice xmlns:v="urn:schemas-microsoft-com:vml" Requires="v">
                <p:oleObj spid="_x0000_s46676" name="Equation" r:id="rId11" imgW="596900" imgH="228600" progId="Equation.3">
                  <p:embed/>
                </p:oleObj>
              </mc:Choice>
              <mc:Fallback>
                <p:oleObj name="Equation" r:id="rId11" imgW="596900" imgH="2286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3517900"/>
                        <a:ext cx="1204913"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749579" name="Text Box 11"/>
          <p:cNvSpPr txBox="1">
            <a:spLocks noChangeArrowheads="1"/>
          </p:cNvSpPr>
          <p:nvPr/>
        </p:nvSpPr>
        <p:spPr bwMode="auto">
          <a:xfrm>
            <a:off x="5181600" y="4360863"/>
            <a:ext cx="55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chemeClr val="accent2"/>
                </a:solidFill>
              </a:rPr>
              <a:t>C</a:t>
            </a:r>
            <a:r>
              <a:rPr lang="en-US" altLang="en-US" i="1">
                <a:solidFill>
                  <a:schemeClr val="accent2"/>
                </a:solidFill>
              </a:rPr>
              <a:t>f</a:t>
            </a:r>
            <a:r>
              <a:rPr lang="en-US" altLang="en-US">
                <a:solidFill>
                  <a:schemeClr val="accent2"/>
                </a:solidFill>
              </a:rPr>
              <a:t>:</a:t>
            </a:r>
            <a:endParaRPr lang="en-US" altLang="en-US"/>
          </a:p>
        </p:txBody>
      </p:sp>
      <p:graphicFrame>
        <p:nvGraphicFramePr>
          <p:cNvPr id="749580" name="Object 6"/>
          <p:cNvGraphicFramePr>
            <a:graphicFrameLocks noChangeAspect="1"/>
          </p:cNvGraphicFramePr>
          <p:nvPr/>
        </p:nvGraphicFramePr>
        <p:xfrm>
          <a:off x="5791200" y="4132263"/>
          <a:ext cx="2898775" cy="973137"/>
        </p:xfrm>
        <a:graphic>
          <a:graphicData uri="http://schemas.openxmlformats.org/presentationml/2006/ole">
            <mc:AlternateContent xmlns:mc="http://schemas.openxmlformats.org/markup-compatibility/2006">
              <mc:Choice xmlns:v="urn:schemas-microsoft-com:vml" Requires="v">
                <p:oleObj spid="_x0000_s46677" name="Equation" r:id="rId13" imgW="1435100" imgH="482600" progId="Equation.3">
                  <p:embed/>
                </p:oleObj>
              </mc:Choice>
              <mc:Fallback>
                <p:oleObj name="Equation" r:id="rId13" imgW="1435100" imgH="4826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1200" y="4132263"/>
                        <a:ext cx="2898775" cy="973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49581" name="Object 7"/>
          <p:cNvGraphicFramePr>
            <a:graphicFrameLocks noChangeAspect="1"/>
          </p:cNvGraphicFramePr>
          <p:nvPr/>
        </p:nvGraphicFramePr>
        <p:xfrm>
          <a:off x="1079500" y="5410200"/>
          <a:ext cx="7207250" cy="973138"/>
        </p:xfrm>
        <a:graphic>
          <a:graphicData uri="http://schemas.openxmlformats.org/presentationml/2006/ole">
            <mc:AlternateContent xmlns:mc="http://schemas.openxmlformats.org/markup-compatibility/2006">
              <mc:Choice xmlns:v="urn:schemas-microsoft-com:vml" Requires="v">
                <p:oleObj spid="_x0000_s46678" name="Equation" r:id="rId15" imgW="3568700" imgH="482600" progId="Equation.3">
                  <p:embed/>
                </p:oleObj>
              </mc:Choice>
              <mc:Fallback>
                <p:oleObj name="Equation" r:id="rId15" imgW="3568700" imgH="482600" progId="Equation.3">
                  <p:embed/>
                  <p:pic>
                    <p:nvPicPr>
                      <p:cNvPr id="0"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0" y="5410200"/>
                        <a:ext cx="7207250" cy="97313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93" name="Rectangle 14"/>
          <p:cNvSpPr>
            <a:spLocks noGrp="1" noChangeArrowheads="1"/>
          </p:cNvSpPr>
          <p:nvPr>
            <p:ph type="title"/>
          </p:nvPr>
        </p:nvSpPr>
        <p:spPr/>
        <p:txBody>
          <a:bodyPr/>
          <a:lstStyle/>
          <a:p>
            <a:pPr eaLnBrk="1" hangingPunct="1"/>
            <a:r>
              <a:rPr lang="en-US" altLang="en-US" sz="3600" smtClean="0"/>
              <a:t>Example: Different Paths near Point Charge</a:t>
            </a:r>
            <a:endParaRPr lang="en-US" altLang="en-US" smtClean="0"/>
          </a:p>
        </p:txBody>
      </p:sp>
      <p:grpSp>
        <p:nvGrpSpPr>
          <p:cNvPr id="46094" name="Group 15"/>
          <p:cNvGrpSpPr>
            <a:grpSpLocks/>
          </p:cNvGrpSpPr>
          <p:nvPr/>
        </p:nvGrpSpPr>
        <p:grpSpPr bwMode="auto">
          <a:xfrm>
            <a:off x="381000" y="4267200"/>
            <a:ext cx="431800" cy="457200"/>
            <a:chOff x="240" y="2688"/>
            <a:chExt cx="272" cy="288"/>
          </a:xfrm>
        </p:grpSpPr>
        <p:pic>
          <p:nvPicPr>
            <p:cNvPr id="46095" name="Picture 16" descr="Ball-red-smal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 y="2704"/>
              <a:ext cx="27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Rectangle 17"/>
            <p:cNvSpPr>
              <a:spLocks noChangeArrowheads="1"/>
            </p:cNvSpPr>
            <p:nvPr/>
          </p:nvSpPr>
          <p:spPr bwMode="auto">
            <a:xfrm>
              <a:off x="288" y="2688"/>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a:t>
              </a:r>
            </a:p>
          </p:txBody>
        </p:sp>
      </p:grpSp>
      <p:sp>
        <p:nvSpPr>
          <p:cNvPr id="3" name="Slide Number Placeholder 2"/>
          <p:cNvSpPr>
            <a:spLocks noGrp="1"/>
          </p:cNvSpPr>
          <p:nvPr>
            <p:ph type="sldNum" sz="quarter" idx="12"/>
          </p:nvPr>
        </p:nvSpPr>
        <p:spPr/>
        <p:txBody>
          <a:bodyPr/>
          <a:lstStyle/>
          <a:p>
            <a:fld id="{9B4B777C-300F-47F7-B8CB-481A3F3DEB7C}" type="slidenum">
              <a:rPr lang="en-US" altLang="en-US" smtClean="0"/>
              <a:pPr/>
              <a:t>17</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9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495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95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495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495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7495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495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74958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749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3" grpId="0" autoUpdateAnimBg="0"/>
      <p:bldP spid="749575" grpId="0" autoUpdateAnimBg="0"/>
      <p:bldP spid="749577" grpId="0" autoUpdateAnimBg="0"/>
      <p:bldP spid="74957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4953000" y="1066800"/>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solidFill>
                  <a:srgbClr val="FF0000"/>
                </a:solidFill>
              </a:rPr>
              <a:t>3. Arbitrary path</a:t>
            </a:r>
            <a:endParaRPr lang="en-US" altLang="en-US"/>
          </a:p>
        </p:txBody>
      </p:sp>
      <p:graphicFrame>
        <p:nvGraphicFramePr>
          <p:cNvPr id="48130" name="Object 2"/>
          <p:cNvGraphicFramePr>
            <a:graphicFrameLocks noChangeAspect="1"/>
          </p:cNvGraphicFramePr>
          <p:nvPr/>
        </p:nvGraphicFramePr>
        <p:xfrm>
          <a:off x="1219200" y="1141413"/>
          <a:ext cx="1974850" cy="977900"/>
        </p:xfrm>
        <a:graphic>
          <a:graphicData uri="http://schemas.openxmlformats.org/presentationml/2006/ole">
            <mc:AlternateContent xmlns:mc="http://schemas.openxmlformats.org/markup-compatibility/2006">
              <mc:Choice xmlns:v="urn:schemas-microsoft-com:vml" Requires="v">
                <p:oleObj spid="_x0000_s48619" name="Equation" r:id="rId4" imgW="977900" imgH="482600" progId="Equation.DSMT4">
                  <p:embed/>
                </p:oleObj>
              </mc:Choice>
              <mc:Fallback>
                <p:oleObj name="Equation" r:id="rId4" imgW="977900" imgH="4826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41413"/>
                        <a:ext cx="1974850" cy="977900"/>
                      </a:xfrm>
                      <a:prstGeom prst="rect">
                        <a:avLst/>
                      </a:prstGeom>
                      <a:solidFill>
                        <a:srgbClr val="F6F6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8131" name="Picture 4" descr="p560_path_i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700338"/>
            <a:ext cx="44196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51621" name="Object 3"/>
          <p:cNvGraphicFramePr>
            <a:graphicFrameLocks noChangeAspect="1"/>
          </p:cNvGraphicFramePr>
          <p:nvPr/>
        </p:nvGraphicFramePr>
        <p:xfrm>
          <a:off x="5946775" y="1905000"/>
          <a:ext cx="2282825" cy="434975"/>
        </p:xfrm>
        <a:graphic>
          <a:graphicData uri="http://schemas.openxmlformats.org/presentationml/2006/ole">
            <mc:AlternateContent xmlns:mc="http://schemas.openxmlformats.org/markup-compatibility/2006">
              <mc:Choice xmlns:v="urn:schemas-microsoft-com:vml" Requires="v">
                <p:oleObj spid="_x0000_s48620" name="Equation" r:id="rId7" imgW="1130300" imgH="215900" progId="Equation.3">
                  <p:embed/>
                </p:oleObj>
              </mc:Choice>
              <mc:Fallback>
                <p:oleObj name="Equation" r:id="rId7" imgW="1130300" imgH="2159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6775" y="1905000"/>
                        <a:ext cx="2282825"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51622" name="Object 4"/>
          <p:cNvGraphicFramePr>
            <a:graphicFrameLocks noChangeAspect="1"/>
          </p:cNvGraphicFramePr>
          <p:nvPr/>
        </p:nvGraphicFramePr>
        <p:xfrm>
          <a:off x="5948363" y="3276600"/>
          <a:ext cx="2128837" cy="974725"/>
        </p:xfrm>
        <a:graphic>
          <a:graphicData uri="http://schemas.openxmlformats.org/presentationml/2006/ole">
            <mc:AlternateContent xmlns:mc="http://schemas.openxmlformats.org/markup-compatibility/2006">
              <mc:Choice xmlns:v="urn:schemas-microsoft-com:vml" Requires="v">
                <p:oleObj spid="_x0000_s48621" name="Equation" r:id="rId9" imgW="1054100" imgH="482600" progId="Equation.3">
                  <p:embed/>
                </p:oleObj>
              </mc:Choice>
              <mc:Fallback>
                <p:oleObj name="Equation" r:id="rId9" imgW="1054100" imgH="48260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8363" y="3276600"/>
                        <a:ext cx="2128837" cy="974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51623" name="Object 5"/>
          <p:cNvGraphicFramePr>
            <a:graphicFrameLocks noChangeAspect="1"/>
          </p:cNvGraphicFramePr>
          <p:nvPr/>
        </p:nvGraphicFramePr>
        <p:xfrm>
          <a:off x="5943600" y="2667000"/>
          <a:ext cx="2078038" cy="511175"/>
        </p:xfrm>
        <a:graphic>
          <a:graphicData uri="http://schemas.openxmlformats.org/presentationml/2006/ole">
            <mc:AlternateContent xmlns:mc="http://schemas.openxmlformats.org/markup-compatibility/2006">
              <mc:Choice xmlns:v="urn:schemas-microsoft-com:vml" Requires="v">
                <p:oleObj spid="_x0000_s48622" name="Equation" r:id="rId11" imgW="1028700" imgH="254000" progId="Equation.3">
                  <p:embed/>
                </p:oleObj>
              </mc:Choice>
              <mc:Fallback>
                <p:oleObj name="Equation" r:id="rId11" imgW="1028700" imgH="254000"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667000"/>
                        <a:ext cx="2078038" cy="511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51624" name="Object 6"/>
          <p:cNvGraphicFramePr>
            <a:graphicFrameLocks noChangeAspect="1"/>
          </p:cNvGraphicFramePr>
          <p:nvPr/>
        </p:nvGraphicFramePr>
        <p:xfrm>
          <a:off x="4800600" y="4648200"/>
          <a:ext cx="3822700" cy="1025525"/>
        </p:xfrm>
        <a:graphic>
          <a:graphicData uri="http://schemas.openxmlformats.org/presentationml/2006/ole">
            <mc:AlternateContent xmlns:mc="http://schemas.openxmlformats.org/markup-compatibility/2006">
              <mc:Choice xmlns:v="urn:schemas-microsoft-com:vml" Requires="v">
                <p:oleObj spid="_x0000_s48623" name="Equation" r:id="rId13" imgW="1892300" imgH="508000" progId="Equation.3">
                  <p:embed/>
                </p:oleObj>
              </mc:Choice>
              <mc:Fallback>
                <p:oleObj name="Equation" r:id="rId13" imgW="1892300" imgH="50800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600" y="4648200"/>
                        <a:ext cx="3822700" cy="102552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8136" name="Picture 9" descr="Ball-red-sm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 y="39624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Rectangle 10"/>
          <p:cNvSpPr>
            <a:spLocks noChangeArrowheads="1"/>
          </p:cNvSpPr>
          <p:nvPr/>
        </p:nvSpPr>
        <p:spPr bwMode="auto">
          <a:xfrm>
            <a:off x="457200" y="3937000"/>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r>
              <a:rPr lang="en-US" altLang="en-US"/>
              <a:t>+</a:t>
            </a:r>
          </a:p>
        </p:txBody>
      </p:sp>
      <p:sp>
        <p:nvSpPr>
          <p:cNvPr id="48138" name="Rectangle 11"/>
          <p:cNvSpPr>
            <a:spLocks noGrp="1" noChangeArrowheads="1"/>
          </p:cNvSpPr>
          <p:nvPr>
            <p:ph type="title"/>
          </p:nvPr>
        </p:nvSpPr>
        <p:spPr/>
        <p:txBody>
          <a:bodyPr/>
          <a:lstStyle/>
          <a:p>
            <a:pPr eaLnBrk="1" hangingPunct="1"/>
            <a:r>
              <a:rPr lang="en-US" altLang="en-US" sz="3600" smtClean="0"/>
              <a:t>Example: Different Paths near Point Charge</a:t>
            </a:r>
            <a:endParaRPr lang="en-US" altLang="en-US" smtClean="0"/>
          </a:p>
        </p:txBody>
      </p:sp>
      <p:sp>
        <p:nvSpPr>
          <p:cNvPr id="3" name="Slide Number Placeholder 2"/>
          <p:cNvSpPr>
            <a:spLocks noGrp="1"/>
          </p:cNvSpPr>
          <p:nvPr>
            <p:ph type="sldNum" sz="quarter" idx="12"/>
          </p:nvPr>
        </p:nvSpPr>
        <p:spPr/>
        <p:txBody>
          <a:bodyPr/>
          <a:lstStyle/>
          <a:p>
            <a:fld id="{9B4B777C-300F-47F7-B8CB-481A3F3DEB7C}" type="slidenum">
              <a:rPr lang="en-US" altLang="en-US" smtClean="0"/>
              <a:pPr/>
              <a:t>18</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516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516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516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51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tx2">
                    <a:lumMod val="60000"/>
                    <a:lumOff val="40000"/>
                  </a:schemeClr>
                </a:solidFill>
              </a:rPr>
              <a:t>Potential at a Single Point?</a:t>
            </a:r>
            <a:endParaRPr lang="en-US" dirty="0">
              <a:solidFill>
                <a:schemeClr val="tx2">
                  <a:lumMod val="60000"/>
                  <a:lumOff val="40000"/>
                </a:schemeClr>
              </a:solidFill>
            </a:endParaRP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14400"/>
            <a:ext cx="4174987" cy="836837"/>
          </a:xfrm>
          <a:prstGeom prst="rect">
            <a:avLst/>
          </a:prstGeom>
        </p:spPr>
      </p:pic>
      <p:cxnSp>
        <p:nvCxnSpPr>
          <p:cNvPr id="7" name="Straight Connector 6"/>
          <p:cNvCxnSpPr>
            <a:cxnSpLocks noChangeShapeType="1"/>
          </p:cNvCxnSpPr>
          <p:nvPr/>
        </p:nvCxnSpPr>
        <p:spPr bwMode="auto">
          <a:xfrm>
            <a:off x="0" y="1903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8" name="TextBox 7"/>
          <p:cNvSpPr txBox="1"/>
          <p:nvPr/>
        </p:nvSpPr>
        <p:spPr>
          <a:xfrm>
            <a:off x="5943977" y="990600"/>
            <a:ext cx="2057023" cy="646331"/>
          </a:xfrm>
          <a:prstGeom prst="rect">
            <a:avLst/>
          </a:prstGeom>
          <a:noFill/>
        </p:spPr>
        <p:txBody>
          <a:bodyPr wrap="none" rtlCol="0">
            <a:spAutoFit/>
          </a:bodyPr>
          <a:lstStyle/>
          <a:p>
            <a:r>
              <a:rPr lang="en-US">
                <a:solidFill>
                  <a:srgbClr val="800000"/>
                </a:solidFill>
              </a:rPr>
              <a:t>Definition of </a:t>
            </a:r>
          </a:p>
          <a:p>
            <a:r>
              <a:rPr lang="en-US">
                <a:solidFill>
                  <a:srgbClr val="800000"/>
                </a:solidFill>
              </a:rPr>
              <a:t>Potential Difference</a:t>
            </a:r>
          </a:p>
        </p:txBody>
      </p:sp>
      <p:sp>
        <p:nvSpPr>
          <p:cNvPr id="11" name="TextBox 10"/>
          <p:cNvSpPr txBox="1"/>
          <p:nvPr/>
        </p:nvSpPr>
        <p:spPr bwMode="auto">
          <a:xfrm>
            <a:off x="628149" y="2553402"/>
            <a:ext cx="184666" cy="369332"/>
          </a:xfrm>
          <a:prstGeom prst="rect">
            <a:avLst/>
          </a:prstGeom>
          <a:noFill/>
        </p:spPr>
        <p:txBody>
          <a:bodyPr wrap="none" rtlCol="0">
            <a:spAutoFit/>
          </a:bodyPr>
          <a:lstStyle/>
          <a:p>
            <a:endParaRPr lang="en-US" sz="1800">
              <a:solidFill>
                <a:srgbClr val="000090"/>
              </a:solidFill>
              <a:latin typeface="+mj-lt"/>
              <a:ea typeface="ヒラギノ角ゴ Pro W3" charset="-128"/>
              <a:cs typeface="ヒラギノ角ゴ Pro W3" charset="-128"/>
            </a:endParaRPr>
          </a:p>
        </p:txBody>
      </p:sp>
      <p:sp>
        <p:nvSpPr>
          <p:cNvPr id="12" name="TextBox 11"/>
          <p:cNvSpPr txBox="1"/>
          <p:nvPr/>
        </p:nvSpPr>
        <p:spPr bwMode="auto">
          <a:xfrm>
            <a:off x="304800" y="2485129"/>
            <a:ext cx="9154369" cy="430887"/>
          </a:xfrm>
          <a:prstGeom prst="rect">
            <a:avLst/>
          </a:prstGeom>
          <a:noFill/>
        </p:spPr>
        <p:txBody>
          <a:bodyPr wrap="none" rtlCol="0">
            <a:spAutoFit/>
          </a:bodyPr>
          <a:lstStyle/>
          <a:p>
            <a:r>
              <a:rPr lang="en-US" sz="2200">
                <a:solidFill>
                  <a:srgbClr val="000090"/>
                </a:solidFill>
                <a:latin typeface="Arial"/>
                <a:ea typeface="ヒラギノ角ゴ Pro W3" charset="-128"/>
                <a:cs typeface="Arial"/>
              </a:rPr>
              <a:t>Potential at a single point is the potential </a:t>
            </a:r>
            <a:r>
              <a:rPr lang="en-US" sz="2200" i="1">
                <a:solidFill>
                  <a:srgbClr val="000090"/>
                </a:solidFill>
                <a:latin typeface="Arial"/>
                <a:ea typeface="ヒラギノ角ゴ Pro W3" charset="-128"/>
                <a:cs typeface="Arial"/>
              </a:rPr>
              <a:t>relative to infinite separation</a:t>
            </a:r>
          </a:p>
        </p:txBody>
      </p:sp>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505200"/>
            <a:ext cx="1917700" cy="266700"/>
          </a:xfrm>
          <a:prstGeom prst="rect">
            <a:avLst/>
          </a:prstGeom>
        </p:spPr>
      </p:pic>
      <p:sp>
        <p:nvSpPr>
          <p:cNvPr id="15" name="TextBox 14"/>
          <p:cNvSpPr txBox="1"/>
          <p:nvPr/>
        </p:nvSpPr>
        <p:spPr bwMode="auto">
          <a:xfrm>
            <a:off x="1371600" y="4114800"/>
            <a:ext cx="5915952" cy="461665"/>
          </a:xfrm>
          <a:prstGeom prst="rect">
            <a:avLst/>
          </a:prstGeom>
          <a:noFill/>
        </p:spPr>
        <p:txBody>
          <a:bodyPr wrap="none" rtlCol="0">
            <a:spAutoFit/>
          </a:bodyPr>
          <a:lstStyle/>
          <a:p>
            <a:r>
              <a:rPr lang="en-US" sz="2400">
                <a:solidFill>
                  <a:srgbClr val="000090"/>
                </a:solidFill>
                <a:latin typeface="Arial"/>
                <a:ea typeface="ヒラギノ角ゴ Pro W3" charset="-128"/>
                <a:cs typeface="Arial"/>
              </a:rPr>
              <a:t>What does this equation imply about       ? </a:t>
            </a:r>
          </a:p>
        </p:txBody>
      </p:sp>
      <p:pic>
        <p:nvPicPr>
          <p:cNvPr id="16" name="Picture 1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780" y="4226235"/>
            <a:ext cx="393700" cy="266700"/>
          </a:xfrm>
          <a:prstGeom prst="rect">
            <a:avLst/>
          </a:prstGeom>
        </p:spPr>
      </p:pic>
      <p:grpSp>
        <p:nvGrpSpPr>
          <p:cNvPr id="19" name="Group 18"/>
          <p:cNvGrpSpPr/>
          <p:nvPr/>
        </p:nvGrpSpPr>
        <p:grpSpPr>
          <a:xfrm>
            <a:off x="1676400" y="5257800"/>
            <a:ext cx="5886451" cy="830997"/>
            <a:chOff x="1676400" y="5257800"/>
            <a:chExt cx="5886451" cy="830997"/>
          </a:xfrm>
        </p:grpSpPr>
        <p:pic>
          <p:nvPicPr>
            <p:cNvPr id="17" name="Picture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5410200"/>
              <a:ext cx="965200" cy="266700"/>
            </a:xfrm>
            <a:prstGeom prst="rect">
              <a:avLst/>
            </a:prstGeom>
          </p:spPr>
        </p:pic>
        <p:sp>
          <p:nvSpPr>
            <p:cNvPr id="18" name="TextBox 17"/>
            <p:cNvSpPr txBox="1"/>
            <p:nvPr/>
          </p:nvSpPr>
          <p:spPr bwMode="auto">
            <a:xfrm>
              <a:off x="2867635" y="5257800"/>
              <a:ext cx="4695216" cy="830997"/>
            </a:xfrm>
            <a:prstGeom prst="rect">
              <a:avLst/>
            </a:prstGeom>
            <a:noFill/>
          </p:spPr>
          <p:txBody>
            <a:bodyPr wrap="none" rtlCol="0">
              <a:spAutoFit/>
            </a:bodyPr>
            <a:lstStyle/>
            <a:p>
              <a:r>
                <a:rPr lang="en-US" sz="2400">
                  <a:solidFill>
                    <a:srgbClr val="000090"/>
                  </a:solidFill>
                  <a:latin typeface="Arial"/>
                  <a:ea typeface="ヒラギノ角ゴ Pro W3" charset="-128"/>
                  <a:cs typeface="Arial"/>
                </a:rPr>
                <a:t>We </a:t>
              </a:r>
              <a:r>
                <a:rPr lang="en-US" sz="2400" b="1">
                  <a:solidFill>
                    <a:srgbClr val="000090"/>
                  </a:solidFill>
                  <a:latin typeface="Arial"/>
                  <a:ea typeface="ヒラギノ角ゴ Pro W3" charset="-128"/>
                  <a:cs typeface="Arial"/>
                </a:rPr>
                <a:t>define</a:t>
              </a:r>
              <a:r>
                <a:rPr lang="en-US" sz="2400">
                  <a:solidFill>
                    <a:srgbClr val="000090"/>
                  </a:solidFill>
                  <a:latin typeface="Arial"/>
                  <a:ea typeface="ヒラギノ角ゴ Pro W3" charset="-128"/>
                  <a:cs typeface="Arial"/>
                </a:rPr>
                <a:t> the potential at infinity</a:t>
              </a:r>
            </a:p>
            <a:p>
              <a:r>
                <a:rPr lang="en-US" sz="2400">
                  <a:solidFill>
                    <a:srgbClr val="000090"/>
                  </a:solidFill>
                  <a:latin typeface="Arial"/>
                  <a:ea typeface="ヒラギノ角ゴ Pro W3" charset="-128"/>
                  <a:cs typeface="Arial"/>
                </a:rPr>
                <a:t>to be </a:t>
              </a:r>
              <a:r>
                <a:rPr lang="en-US" sz="2400" i="1">
                  <a:solidFill>
                    <a:srgbClr val="000090"/>
                  </a:solidFill>
                  <a:latin typeface="Arial"/>
                  <a:ea typeface="ヒラギノ角ゴ Pro W3" charset="-128"/>
                  <a:cs typeface="Arial"/>
                </a:rPr>
                <a:t>zero</a:t>
              </a:r>
              <a:r>
                <a:rPr lang="en-US" sz="2400">
                  <a:solidFill>
                    <a:srgbClr val="000090"/>
                  </a:solidFill>
                  <a:latin typeface="Arial"/>
                  <a:ea typeface="ヒラギノ角ゴ Pro W3" charset="-128"/>
                  <a:cs typeface="Arial"/>
                </a:rPr>
                <a:t>, by convention.  </a:t>
              </a:r>
            </a:p>
          </p:txBody>
        </p:sp>
      </p:grpSp>
      <p:sp>
        <p:nvSpPr>
          <p:cNvPr id="5" name="Slide Number Placeholder 4"/>
          <p:cNvSpPr>
            <a:spLocks noGrp="1"/>
          </p:cNvSpPr>
          <p:nvPr>
            <p:ph type="sldNum" sz="quarter" idx="12"/>
          </p:nvPr>
        </p:nvSpPr>
        <p:spPr/>
        <p:txBody>
          <a:bodyPr/>
          <a:lstStyle/>
          <a:p>
            <a:fld id="{E9F7E57A-03DC-4725-98CF-3F58F59FDE36}" type="slidenum">
              <a:rPr lang="en-US" altLang="en-US" smtClean="0"/>
              <a:pPr/>
              <a:t>19</a:t>
            </a:fld>
            <a:endParaRPr lang="en-US" altLang="en-US"/>
          </a:p>
        </p:txBody>
      </p:sp>
    </p:spTree>
    <p:extLst>
      <p:ext uri="{BB962C8B-B14F-4D97-AF65-F5344CB8AC3E}">
        <p14:creationId xmlns:p14="http://schemas.microsoft.com/office/powerpoint/2010/main" val="276659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p550_V_point_charge"/>
          <p:cNvPicPr>
            <a:picLocks noChangeAspect="1" noChangeArrowheads="1"/>
          </p:cNvPicPr>
          <p:nvPr/>
        </p:nvPicPr>
        <p:blipFill>
          <a:blip r:embed="rId4"/>
          <a:srcRect/>
          <a:stretch>
            <a:fillRect/>
          </a:stretch>
        </p:blipFill>
        <p:spPr bwMode="auto">
          <a:xfrm>
            <a:off x="457200" y="1873250"/>
            <a:ext cx="3200400" cy="2154238"/>
          </a:xfrm>
          <a:prstGeom prst="rect">
            <a:avLst/>
          </a:prstGeom>
          <a:noFill/>
          <a:ln w="9525">
            <a:noFill/>
            <a:miter lim="800000"/>
            <a:headEnd/>
            <a:tailEnd/>
          </a:ln>
        </p:spPr>
      </p:pic>
      <p:sp>
        <p:nvSpPr>
          <p:cNvPr id="483332" name="Text Box 4"/>
          <p:cNvSpPr txBox="1">
            <a:spLocks noChangeArrowheads="1"/>
          </p:cNvSpPr>
          <p:nvPr/>
        </p:nvSpPr>
        <p:spPr bwMode="auto">
          <a:xfrm>
            <a:off x="4419600" y="1524000"/>
            <a:ext cx="3749675" cy="822325"/>
          </a:xfrm>
          <a:prstGeom prst="rect">
            <a:avLst/>
          </a:prstGeom>
          <a:noFill/>
          <a:ln w="9525">
            <a:noFill/>
            <a:miter lim="800000"/>
            <a:headEnd/>
            <a:tailEnd/>
          </a:ln>
        </p:spPr>
        <p:txBody>
          <a:bodyPr>
            <a:prstTxWarp prst="textNoShape">
              <a:avLst/>
            </a:prstTxWarp>
            <a:spAutoFit/>
          </a:bodyPr>
          <a:lstStyle/>
          <a:p>
            <a:r>
              <a:rPr lang="en-US" dirty="0">
                <a:solidFill>
                  <a:schemeClr val="accent2"/>
                </a:solidFill>
              </a:rPr>
              <a:t>Single charge has</a:t>
            </a:r>
            <a:r>
              <a:rPr lang="en-US" dirty="0"/>
              <a:t> </a:t>
            </a:r>
            <a:r>
              <a:rPr lang="en-US" i="1" dirty="0">
                <a:solidFill>
                  <a:srgbClr val="FF0000"/>
                </a:solidFill>
              </a:rPr>
              <a:t>no</a:t>
            </a:r>
            <a:r>
              <a:rPr lang="en-US" i="1" dirty="0"/>
              <a:t> </a:t>
            </a:r>
            <a:r>
              <a:rPr lang="en-US" dirty="0">
                <a:solidFill>
                  <a:schemeClr val="accent2"/>
                </a:solidFill>
              </a:rPr>
              <a:t>electric potential energy</a:t>
            </a:r>
            <a:endParaRPr lang="en-US" dirty="0"/>
          </a:p>
        </p:txBody>
      </p:sp>
      <p:sp>
        <p:nvSpPr>
          <p:cNvPr id="483333" name="Text Box 5"/>
          <p:cNvSpPr txBox="1">
            <a:spLocks noChangeArrowheads="1"/>
          </p:cNvSpPr>
          <p:nvPr/>
        </p:nvSpPr>
        <p:spPr bwMode="auto">
          <a:xfrm>
            <a:off x="4419600" y="2667000"/>
            <a:ext cx="3962400" cy="1187450"/>
          </a:xfrm>
          <a:prstGeom prst="rect">
            <a:avLst/>
          </a:prstGeom>
          <a:noFill/>
          <a:ln w="9525">
            <a:noFill/>
            <a:miter lim="800000"/>
            <a:headEnd/>
            <a:tailEnd/>
          </a:ln>
        </p:spPr>
        <p:txBody>
          <a:bodyPr>
            <a:prstTxWarp prst="textNoShape">
              <a:avLst/>
            </a:prstTxWarp>
            <a:spAutoFit/>
          </a:bodyPr>
          <a:lstStyle/>
          <a:p>
            <a:r>
              <a:rPr lang="en-US">
                <a:solidFill>
                  <a:schemeClr val="accent2"/>
                </a:solidFill>
              </a:rPr>
              <a:t>Single charge has</a:t>
            </a:r>
            <a:r>
              <a:rPr lang="en-US"/>
              <a:t> </a:t>
            </a:r>
            <a:r>
              <a:rPr lang="en-US" i="1">
                <a:solidFill>
                  <a:srgbClr val="FF0000"/>
                </a:solidFill>
              </a:rPr>
              <a:t>potential</a:t>
            </a:r>
            <a:r>
              <a:rPr lang="en-US">
                <a:solidFill>
                  <a:srgbClr val="FF0000"/>
                </a:solidFill>
              </a:rPr>
              <a:t> </a:t>
            </a:r>
            <a:r>
              <a:rPr lang="en-US">
                <a:solidFill>
                  <a:schemeClr val="accent2"/>
                </a:solidFill>
              </a:rPr>
              <a:t>to interact with other charge – </a:t>
            </a:r>
          </a:p>
          <a:p>
            <a:r>
              <a:rPr lang="en-US">
                <a:solidFill>
                  <a:schemeClr val="accent2"/>
                </a:solidFill>
              </a:rPr>
              <a:t>it creates electric potential</a:t>
            </a:r>
          </a:p>
        </p:txBody>
      </p:sp>
      <p:sp>
        <p:nvSpPr>
          <p:cNvPr id="483334" name="Oval 6"/>
          <p:cNvSpPr>
            <a:spLocks noChangeArrowheads="1"/>
          </p:cNvSpPr>
          <p:nvPr/>
        </p:nvSpPr>
        <p:spPr bwMode="auto">
          <a:xfrm>
            <a:off x="2743200" y="4845050"/>
            <a:ext cx="381000" cy="457200"/>
          </a:xfrm>
          <a:prstGeom prst="ellipse">
            <a:avLst/>
          </a:prstGeom>
          <a:solidFill>
            <a:schemeClr val="hlink">
              <a:alpha val="50195"/>
            </a:schemeClr>
          </a:solidFill>
          <a:ln w="9525">
            <a:solidFill>
              <a:schemeClr val="folHlink"/>
            </a:solidFill>
            <a:round/>
            <a:headEnd/>
            <a:tailEnd/>
          </a:ln>
        </p:spPr>
        <p:txBody>
          <a:bodyPr wrap="none" anchor="ctr">
            <a:prstTxWarp prst="textNoShape">
              <a:avLst/>
            </a:prstTxWarp>
          </a:bodyPr>
          <a:lstStyle/>
          <a:p>
            <a:endParaRPr lang="en-US"/>
          </a:p>
        </p:txBody>
      </p:sp>
      <p:graphicFrame>
        <p:nvGraphicFramePr>
          <p:cNvPr id="483335" name="Object 2"/>
          <p:cNvGraphicFramePr>
            <a:graphicFrameLocks noChangeAspect="1"/>
          </p:cNvGraphicFramePr>
          <p:nvPr/>
        </p:nvGraphicFramePr>
        <p:xfrm>
          <a:off x="1143000" y="4845050"/>
          <a:ext cx="1997075" cy="869950"/>
        </p:xfrm>
        <a:graphic>
          <a:graphicData uri="http://schemas.openxmlformats.org/presentationml/2006/ole">
            <mc:AlternateContent xmlns:mc="http://schemas.openxmlformats.org/markup-compatibility/2006">
              <mc:Choice xmlns:v="urn:schemas-microsoft-com:vml" Requires="v">
                <p:oleObj spid="_x0000_s49284" name="Equation" r:id="rId5" imgW="990600" imgH="431800" progId="Equation.3">
                  <p:embed/>
                </p:oleObj>
              </mc:Choice>
              <mc:Fallback>
                <p:oleObj name="Equation" r:id="rId5" imgW="9906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845050"/>
                        <a:ext cx="1997075" cy="869950"/>
                      </a:xfrm>
                      <a:prstGeom prst="rect">
                        <a:avLst/>
                      </a:prstGeom>
                      <a:noFill/>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83336" name="Line 8"/>
          <p:cNvSpPr>
            <a:spLocks noChangeShapeType="1"/>
          </p:cNvSpPr>
          <p:nvPr/>
        </p:nvSpPr>
        <p:spPr bwMode="auto">
          <a:xfrm flipH="1">
            <a:off x="3124200" y="4845050"/>
            <a:ext cx="304800" cy="152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83337" name="Text Box 9"/>
          <p:cNvSpPr txBox="1">
            <a:spLocks noChangeArrowheads="1"/>
          </p:cNvSpPr>
          <p:nvPr/>
        </p:nvSpPr>
        <p:spPr bwMode="auto">
          <a:xfrm>
            <a:off x="3429000" y="4616450"/>
            <a:ext cx="1774825" cy="466725"/>
          </a:xfrm>
          <a:prstGeom prst="rect">
            <a:avLst/>
          </a:prstGeom>
          <a:noFill/>
          <a:ln w="9525">
            <a:solidFill>
              <a:schemeClr val="tx1"/>
            </a:solidFill>
            <a:miter lim="800000"/>
            <a:headEnd/>
            <a:tailEnd/>
          </a:ln>
        </p:spPr>
        <p:txBody>
          <a:bodyPr wrap="none">
            <a:prstTxWarp prst="textNoShape">
              <a:avLst/>
            </a:prstTxWarp>
            <a:spAutoFit/>
          </a:bodyPr>
          <a:lstStyle/>
          <a:p>
            <a:r>
              <a:rPr lang="en-US"/>
              <a:t>probe charge</a:t>
            </a:r>
          </a:p>
        </p:txBody>
      </p:sp>
      <p:sp>
        <p:nvSpPr>
          <p:cNvPr id="483338" name="Line 10"/>
          <p:cNvSpPr>
            <a:spLocks noChangeShapeType="1"/>
          </p:cNvSpPr>
          <p:nvPr/>
        </p:nvSpPr>
        <p:spPr bwMode="auto">
          <a:xfrm flipV="1">
            <a:off x="2895600" y="2406650"/>
            <a:ext cx="609600" cy="2438400"/>
          </a:xfrm>
          <a:prstGeom prst="line">
            <a:avLst/>
          </a:prstGeom>
          <a:noFill/>
          <a:ln w="9525">
            <a:solidFill>
              <a:schemeClr val="bg2"/>
            </a:solidFill>
            <a:round/>
            <a:headEnd/>
            <a:tailEnd type="triangle" w="med" len="med"/>
          </a:ln>
        </p:spPr>
        <p:txBody>
          <a:bodyPr>
            <a:prstTxWarp prst="textNoShape">
              <a:avLst/>
            </a:prstTxWarp>
          </a:bodyPr>
          <a:lstStyle/>
          <a:p>
            <a:endParaRPr lang="en-US"/>
          </a:p>
        </p:txBody>
      </p:sp>
      <p:graphicFrame>
        <p:nvGraphicFramePr>
          <p:cNvPr id="483339" name="Object 3"/>
          <p:cNvGraphicFramePr>
            <a:graphicFrameLocks noChangeAspect="1"/>
          </p:cNvGraphicFramePr>
          <p:nvPr/>
        </p:nvGraphicFramePr>
        <p:xfrm>
          <a:off x="533400" y="1339850"/>
          <a:ext cx="1049338" cy="846138"/>
        </p:xfrm>
        <a:graphic>
          <a:graphicData uri="http://schemas.openxmlformats.org/presentationml/2006/ole">
            <mc:AlternateContent xmlns:mc="http://schemas.openxmlformats.org/markup-compatibility/2006">
              <mc:Choice xmlns:v="urn:schemas-microsoft-com:vml" Requires="v">
                <p:oleObj spid="_x0000_s49285" name="Equation" r:id="rId7" imgW="520700" imgH="419100" progId="">
                  <p:embed/>
                </p:oleObj>
              </mc:Choice>
              <mc:Fallback>
                <p:oleObj name="Equation" r:id="rId7" imgW="520700" imgH="4191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339850"/>
                        <a:ext cx="1049338" cy="846138"/>
                      </a:xfrm>
                      <a:prstGeom prst="rect">
                        <a:avLst/>
                      </a:prstGeom>
                      <a:solidFill>
                        <a:srgbClr val="F6F63F"/>
                      </a:solidFill>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83340" name="Object 4"/>
          <p:cNvGraphicFramePr>
            <a:graphicFrameLocks noChangeAspect="1"/>
          </p:cNvGraphicFramePr>
          <p:nvPr/>
        </p:nvGraphicFramePr>
        <p:xfrm>
          <a:off x="1092200" y="5759450"/>
          <a:ext cx="1663700" cy="869950"/>
        </p:xfrm>
        <a:graphic>
          <a:graphicData uri="http://schemas.openxmlformats.org/presentationml/2006/ole">
            <mc:AlternateContent xmlns:mc="http://schemas.openxmlformats.org/markup-compatibility/2006">
              <mc:Choice xmlns:v="urn:schemas-microsoft-com:vml" Requires="v">
                <p:oleObj spid="_x0000_s49286" name="Equation" r:id="rId9" imgW="825500" imgH="431800" progId="">
                  <p:embed/>
                </p:oleObj>
              </mc:Choice>
              <mc:Fallback>
                <p:oleObj name="Equation" r:id="rId9" imgW="825500" imgH="431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2200" y="5759450"/>
                        <a:ext cx="1663700" cy="869950"/>
                      </a:xfrm>
                      <a:prstGeom prst="rect">
                        <a:avLst/>
                      </a:prstGeom>
                      <a:solidFill>
                        <a:srgbClr val="F6F63F"/>
                      </a:solidFill>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13"/>
          <p:cNvGrpSpPr>
            <a:grpSpLocks/>
          </p:cNvGrpSpPr>
          <p:nvPr/>
        </p:nvGrpSpPr>
        <p:grpSpPr bwMode="auto">
          <a:xfrm>
            <a:off x="3467100" y="2101850"/>
            <a:ext cx="552450" cy="457200"/>
            <a:chOff x="2184" y="1056"/>
            <a:chExt cx="348" cy="288"/>
          </a:xfrm>
        </p:grpSpPr>
        <p:pic>
          <p:nvPicPr>
            <p:cNvPr id="65550" name="Picture 14" descr="Ball-red-small"/>
            <p:cNvPicPr>
              <a:picLocks noChangeAspect="1" noChangeArrowheads="1"/>
            </p:cNvPicPr>
            <p:nvPr/>
          </p:nvPicPr>
          <p:blipFill>
            <a:blip r:embed="rId11"/>
            <a:srcRect/>
            <a:stretch>
              <a:fillRect/>
            </a:stretch>
          </p:blipFill>
          <p:spPr bwMode="auto">
            <a:xfrm>
              <a:off x="2184" y="1102"/>
              <a:ext cx="94" cy="94"/>
            </a:xfrm>
            <a:prstGeom prst="rect">
              <a:avLst/>
            </a:prstGeom>
            <a:noFill/>
            <a:ln w="9525">
              <a:noFill/>
              <a:miter lim="800000"/>
              <a:headEnd/>
              <a:tailEnd/>
            </a:ln>
          </p:spPr>
        </p:pic>
        <p:sp>
          <p:nvSpPr>
            <p:cNvPr id="65551" name="Text Box 15"/>
            <p:cNvSpPr txBox="1">
              <a:spLocks noChangeArrowheads="1"/>
            </p:cNvSpPr>
            <p:nvPr/>
          </p:nvSpPr>
          <p:spPr bwMode="auto">
            <a:xfrm>
              <a:off x="2256" y="1056"/>
              <a:ext cx="276" cy="288"/>
            </a:xfrm>
            <a:prstGeom prst="rect">
              <a:avLst/>
            </a:prstGeom>
            <a:noFill/>
            <a:ln w="9525">
              <a:noFill/>
              <a:miter lim="800000"/>
              <a:headEnd/>
              <a:tailEnd/>
            </a:ln>
          </p:spPr>
          <p:txBody>
            <a:bodyPr wrap="none">
              <a:prstTxWarp prst="textNoShape">
                <a:avLst/>
              </a:prstTxWarp>
              <a:spAutoFit/>
            </a:bodyPr>
            <a:lstStyle/>
            <a:p>
              <a:r>
                <a:rPr lang="en-US" i="1">
                  <a:solidFill>
                    <a:srgbClr val="FF0000"/>
                  </a:solidFill>
                </a:rPr>
                <a:t>q</a:t>
              </a:r>
              <a:r>
                <a:rPr lang="en-US" baseline="-25000">
                  <a:solidFill>
                    <a:srgbClr val="FF0000"/>
                  </a:solidFill>
                </a:rPr>
                <a:t>2</a:t>
              </a:r>
              <a:endParaRPr lang="en-US" i="1">
                <a:solidFill>
                  <a:srgbClr val="FF0000"/>
                </a:solidFill>
              </a:endParaRPr>
            </a:p>
          </p:txBody>
        </p:sp>
      </p:grpSp>
      <p:sp>
        <p:nvSpPr>
          <p:cNvPr id="65548" name="Rectangle 16"/>
          <p:cNvSpPr>
            <a:spLocks noGrp="1" noChangeArrowheads="1"/>
          </p:cNvSpPr>
          <p:nvPr>
            <p:ph type="title"/>
          </p:nvPr>
        </p:nvSpPr>
        <p:spPr>
          <a:xfrm>
            <a:off x="457200" y="0"/>
            <a:ext cx="8229600" cy="1143000"/>
          </a:xfrm>
        </p:spPr>
        <p:txBody>
          <a:bodyPr/>
          <a:lstStyle/>
          <a:p>
            <a:pPr eaLnBrk="1" hangingPunct="1"/>
            <a:r>
              <a:rPr lang="en-US" i="1">
                <a:solidFill>
                  <a:srgbClr val="CC0000"/>
                </a:solidFill>
                <a:ea typeface="ＭＳ Ｐゴシック" charset="-128"/>
                <a:cs typeface="ＭＳ Ｐゴシック" charset="-128"/>
              </a:rPr>
              <a:t>V</a:t>
            </a:r>
            <a:r>
              <a:rPr lang="en-US">
                <a:solidFill>
                  <a:srgbClr val="CC0000"/>
                </a:solidFill>
                <a:ea typeface="ＭＳ Ｐゴシック" charset="-128"/>
                <a:cs typeface="ＭＳ Ｐゴシック" charset="-128"/>
              </a:rPr>
              <a:t> due to One Particle</a:t>
            </a:r>
          </a:p>
        </p:txBody>
      </p:sp>
      <p:sp>
        <p:nvSpPr>
          <p:cNvPr id="483345" name="Rectangle 17"/>
          <p:cNvSpPr>
            <a:spLocks noChangeArrowheads="1"/>
          </p:cNvSpPr>
          <p:nvPr/>
        </p:nvSpPr>
        <p:spPr bwMode="auto">
          <a:xfrm>
            <a:off x="2949575" y="5849938"/>
            <a:ext cx="1733550" cy="457200"/>
          </a:xfrm>
          <a:prstGeom prst="rect">
            <a:avLst/>
          </a:prstGeom>
          <a:noFill/>
          <a:ln w="9525">
            <a:noFill/>
            <a:miter lim="800000"/>
            <a:headEnd/>
            <a:tailEnd/>
          </a:ln>
        </p:spPr>
        <p:txBody>
          <a:bodyPr wrap="none">
            <a:prstTxWarp prst="textNoShape">
              <a:avLst/>
            </a:prstTxWarp>
            <a:spAutoFit/>
          </a:bodyPr>
          <a:lstStyle/>
          <a:p>
            <a:r>
              <a:rPr lang="en-US"/>
              <a:t>J/C, or Volts</a:t>
            </a:r>
          </a:p>
        </p:txBody>
      </p:sp>
      <p:cxnSp>
        <p:nvCxnSpPr>
          <p:cNvPr id="17" name="Straight Connector 6"/>
          <p:cNvCxnSpPr>
            <a:cxnSpLocks noChangeShapeType="1"/>
          </p:cNvCxnSpPr>
          <p:nvPr/>
        </p:nvCxnSpPr>
        <p:spPr bwMode="auto">
          <a:xfrm>
            <a:off x="0" y="10668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B86D1D16-917D-4FE7-BBC2-1887AC03DD1F}" type="slidenum">
              <a:rPr lang="en-US" smtClean="0"/>
              <a:pPr/>
              <a:t>2</a:t>
            </a:fld>
            <a:endParaRPr lang="en-US"/>
          </a:p>
        </p:txBody>
      </p:sp>
    </p:spTree>
    <p:extLst>
      <p:ext uri="{BB962C8B-B14F-4D97-AF65-F5344CB8AC3E}">
        <p14:creationId xmlns:p14="http://schemas.microsoft.com/office/powerpoint/2010/main" val="2249466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tx2">
                    <a:lumMod val="60000"/>
                    <a:lumOff val="40000"/>
                  </a:schemeClr>
                </a:solidFill>
              </a:rPr>
              <a:t>Potential of a point charge</a:t>
            </a:r>
            <a:endParaRPr lang="en-US" dirty="0">
              <a:solidFill>
                <a:schemeClr val="tx2">
                  <a:lumMod val="60000"/>
                  <a:lumOff val="40000"/>
                </a:schemeClr>
              </a:solidFill>
            </a:endParaRPr>
          </a:p>
        </p:txBody>
      </p:sp>
      <p:pic>
        <p:nvPicPr>
          <p:cNvPr id="5" name="Picture 4" descr="latex-image-1.pdf"/>
          <p:cNvPicPr>
            <a:picLocks noChangeAspect="1"/>
          </p:cNvPicPr>
          <p:nvPr/>
        </p:nvPicPr>
        <p:blipFill>
          <a:blip r:embed="rId2"/>
          <a:stretch>
            <a:fillRect/>
          </a:stretch>
        </p:blipFill>
        <p:spPr>
          <a:xfrm>
            <a:off x="723900" y="838200"/>
            <a:ext cx="2476500" cy="774700"/>
          </a:xfrm>
          <a:prstGeom prst="rect">
            <a:avLst/>
          </a:prstGeom>
        </p:spPr>
      </p:pic>
      <p:cxnSp>
        <p:nvCxnSpPr>
          <p:cNvPr id="10" name="Straight Connector 9"/>
          <p:cNvCxnSpPr>
            <a:cxnSpLocks noChangeShapeType="1"/>
          </p:cNvCxnSpPr>
          <p:nvPr/>
        </p:nvCxnSpPr>
        <p:spPr bwMode="auto">
          <a:xfrm>
            <a:off x="0" y="1676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12" name="Picture 1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838200"/>
            <a:ext cx="1803400" cy="673100"/>
          </a:xfrm>
          <a:prstGeom prst="rect">
            <a:avLst/>
          </a:prstGeom>
        </p:spPr>
      </p:pic>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905000"/>
            <a:ext cx="4368800" cy="723900"/>
          </a:xfrm>
          <a:prstGeom prst="rect">
            <a:avLst/>
          </a:prstGeom>
        </p:spPr>
      </p:pic>
      <p:pic>
        <p:nvPicPr>
          <p:cNvPr id="14" name="Picture 1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2870200"/>
            <a:ext cx="1562100" cy="787400"/>
          </a:xfrm>
          <a:prstGeom prst="rect">
            <a:avLst/>
          </a:prstGeom>
        </p:spPr>
      </p:pic>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5105400"/>
            <a:ext cx="1562100" cy="673100"/>
          </a:xfrm>
          <a:prstGeom prst="rect">
            <a:avLst/>
          </a:prstGeom>
        </p:spPr>
      </p:pic>
      <p:sp>
        <p:nvSpPr>
          <p:cNvPr id="17" name="Rectangle 16"/>
          <p:cNvSpPr/>
          <p:nvPr/>
        </p:nvSpPr>
        <p:spPr>
          <a:xfrm>
            <a:off x="304800" y="4800600"/>
            <a:ext cx="2209800" cy="1371600"/>
          </a:xfrm>
          <a:prstGeom prst="rect">
            <a:avLst/>
          </a:prstGeom>
          <a:noFill/>
          <a:ln w="28575"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bwMode="auto">
          <a:xfrm>
            <a:off x="2902029" y="5136312"/>
            <a:ext cx="1981282" cy="830997"/>
          </a:xfrm>
          <a:prstGeom prst="rect">
            <a:avLst/>
          </a:prstGeom>
          <a:noFill/>
        </p:spPr>
        <p:txBody>
          <a:bodyPr wrap="none" rtlCol="0">
            <a:spAutoFit/>
          </a:bodyPr>
          <a:lstStyle/>
          <a:p>
            <a:r>
              <a:rPr lang="en-US" sz="2400">
                <a:solidFill>
                  <a:srgbClr val="000090"/>
                </a:solidFill>
                <a:latin typeface="Arial"/>
                <a:ea typeface="ヒラギノ角ゴ Pro W3" charset="-128"/>
                <a:cs typeface="Arial"/>
              </a:rPr>
              <a:t>Potential of a </a:t>
            </a:r>
          </a:p>
          <a:p>
            <a:r>
              <a:rPr lang="en-US" sz="2400">
                <a:solidFill>
                  <a:srgbClr val="000090"/>
                </a:solidFill>
                <a:latin typeface="Arial"/>
                <a:ea typeface="ヒラギノ角ゴ Pro W3" charset="-128"/>
                <a:cs typeface="Arial"/>
              </a:rPr>
              <a:t>Point Charge</a:t>
            </a:r>
          </a:p>
        </p:txBody>
      </p:sp>
      <p:pic>
        <p:nvPicPr>
          <p:cNvPr id="19" name="Picture 1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2730" y="2943535"/>
            <a:ext cx="1168400" cy="673100"/>
          </a:xfrm>
          <a:prstGeom prst="rect">
            <a:avLst/>
          </a:prstGeom>
        </p:spPr>
      </p:pic>
      <p:grpSp>
        <p:nvGrpSpPr>
          <p:cNvPr id="23" name="Group 22"/>
          <p:cNvGrpSpPr/>
          <p:nvPr/>
        </p:nvGrpSpPr>
        <p:grpSpPr>
          <a:xfrm>
            <a:off x="5466143" y="1958031"/>
            <a:ext cx="3525457" cy="4366569"/>
            <a:chOff x="5466143" y="1958031"/>
            <a:chExt cx="3525457" cy="4366569"/>
          </a:xfrm>
        </p:grpSpPr>
        <p:pic>
          <p:nvPicPr>
            <p:cNvPr id="20" name="Picture 19"/>
            <p:cNvPicPr>
              <a:picLocks noChangeAspect="1"/>
            </p:cNvPicPr>
            <p:nvPr/>
          </p:nvPicPr>
          <p:blipFill>
            <a:blip r:embed="rId8"/>
            <a:stretch>
              <a:fillRect/>
            </a:stretch>
          </p:blipFill>
          <p:spPr>
            <a:xfrm>
              <a:off x="5466143" y="1958031"/>
              <a:ext cx="2763457" cy="4366569"/>
            </a:xfrm>
            <a:prstGeom prst="rect">
              <a:avLst/>
            </a:prstGeom>
          </p:spPr>
        </p:pic>
        <p:sp>
          <p:nvSpPr>
            <p:cNvPr id="21" name="TextBox 20"/>
            <p:cNvSpPr txBox="1"/>
            <p:nvPr/>
          </p:nvSpPr>
          <p:spPr bwMode="auto">
            <a:xfrm>
              <a:off x="6497257" y="2515862"/>
              <a:ext cx="2357286" cy="461665"/>
            </a:xfrm>
            <a:prstGeom prst="rect">
              <a:avLst/>
            </a:prstGeom>
            <a:noFill/>
          </p:spPr>
          <p:txBody>
            <a:bodyPr wrap="none" rtlCol="0">
              <a:spAutoFit/>
            </a:bodyPr>
            <a:lstStyle/>
            <a:p>
              <a:r>
                <a:rPr lang="en-US" sz="2400">
                  <a:solidFill>
                    <a:srgbClr val="9D0000"/>
                  </a:solidFill>
                  <a:latin typeface="Arial"/>
                  <a:ea typeface="ヒラギノ角ゴ Pro W3" charset="-128"/>
                  <a:cs typeface="Arial"/>
                </a:rPr>
                <a:t>Positive Charge</a:t>
              </a:r>
            </a:p>
          </p:txBody>
        </p:sp>
        <p:sp>
          <p:nvSpPr>
            <p:cNvPr id="24" name="TextBox 23"/>
            <p:cNvSpPr txBox="1"/>
            <p:nvPr/>
          </p:nvSpPr>
          <p:spPr bwMode="auto">
            <a:xfrm>
              <a:off x="6497257" y="5335262"/>
              <a:ext cx="2494343" cy="461665"/>
            </a:xfrm>
            <a:prstGeom prst="rect">
              <a:avLst/>
            </a:prstGeom>
            <a:noFill/>
          </p:spPr>
          <p:txBody>
            <a:bodyPr wrap="none" rtlCol="0">
              <a:spAutoFit/>
            </a:bodyPr>
            <a:lstStyle/>
            <a:p>
              <a:r>
                <a:rPr lang="en-US" sz="2400">
                  <a:solidFill>
                    <a:srgbClr val="175F90"/>
                  </a:solidFill>
                  <a:latin typeface="Arial"/>
                  <a:ea typeface="ヒラギノ角ゴ Pro W3" charset="-128"/>
                  <a:cs typeface="Arial"/>
                </a:rPr>
                <a:t>Negative Charge</a:t>
              </a:r>
            </a:p>
          </p:txBody>
        </p:sp>
      </p:grpSp>
      <p:sp>
        <p:nvSpPr>
          <p:cNvPr id="4" name="Slide Number Placeholder 3"/>
          <p:cNvSpPr>
            <a:spLocks noGrp="1"/>
          </p:cNvSpPr>
          <p:nvPr>
            <p:ph type="sldNum" sz="quarter" idx="12"/>
          </p:nvPr>
        </p:nvSpPr>
        <p:spPr/>
        <p:txBody>
          <a:bodyPr/>
          <a:lstStyle/>
          <a:p>
            <a:fld id="{E9F7E57A-03DC-4725-98CF-3F58F59FDE36}" type="slidenum">
              <a:rPr lang="en-US" altLang="en-US" smtClean="0"/>
              <a:pPr/>
              <a:t>20</a:t>
            </a:fld>
            <a:endParaRPr lang="en-US" altLang="en-US"/>
          </a:p>
        </p:txBody>
      </p:sp>
    </p:spTree>
    <p:extLst>
      <p:ext uri="{BB962C8B-B14F-4D97-AF65-F5344CB8AC3E}">
        <p14:creationId xmlns:p14="http://schemas.microsoft.com/office/powerpoint/2010/main" val="251803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tx2">
                    <a:lumMod val="60000"/>
                    <a:lumOff val="40000"/>
                  </a:schemeClr>
                </a:solidFill>
              </a:rPr>
              <a:t>Two ways to get the potential</a:t>
            </a:r>
            <a:endParaRPr lang="en-US" dirty="0">
              <a:solidFill>
                <a:schemeClr val="tx2">
                  <a:lumMod val="60000"/>
                  <a:lumOff val="40000"/>
                </a:schemeClr>
              </a:solidFill>
            </a:endParaRP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1078" r="-148"/>
            </a:stretch>
          </a:blipFill>
        </p:spPr>
        <p:txBody>
          <a:bodyPr/>
          <a:lstStyle/>
          <a:p>
            <a:r>
              <a:rPr lang="en-US">
                <a:noFill/>
              </a:rPr>
              <a:t> </a:t>
            </a:r>
          </a:p>
        </p:txBody>
      </p:sp>
      <p:sp>
        <p:nvSpPr>
          <p:cNvPr id="4" name="Freeform 3"/>
          <p:cNvSpPr/>
          <p:nvPr/>
        </p:nvSpPr>
        <p:spPr>
          <a:xfrm>
            <a:off x="2796982" y="5615581"/>
            <a:ext cx="2356064" cy="1090019"/>
          </a:xfrm>
          <a:custGeom>
            <a:avLst/>
            <a:gdLst>
              <a:gd name="connsiteX0" fmla="*/ 308285 w 2356064"/>
              <a:gd name="connsiteY0" fmla="*/ 303599 h 1090019"/>
              <a:gd name="connsiteX1" fmla="*/ 694651 w 2356064"/>
              <a:gd name="connsiteY1" fmla="*/ 7385 h 1090019"/>
              <a:gd name="connsiteX2" fmla="*/ 1287079 w 2356064"/>
              <a:gd name="connsiteY2" fmla="*/ 651329 h 1090019"/>
              <a:gd name="connsiteX3" fmla="*/ 2356026 w 2356064"/>
              <a:gd name="connsiteY3" fmla="*/ 561177 h 1090019"/>
              <a:gd name="connsiteX4" fmla="*/ 1248443 w 2356064"/>
              <a:gd name="connsiteY4" fmla="*/ 1076332 h 1090019"/>
              <a:gd name="connsiteX5" fmla="*/ 398437 w 2356064"/>
              <a:gd name="connsiteY5" fmla="*/ 908906 h 1090019"/>
              <a:gd name="connsiteX6" fmla="*/ 668893 w 2356064"/>
              <a:gd name="connsiteY6" fmla="*/ 561177 h 1090019"/>
              <a:gd name="connsiteX7" fmla="*/ 89344 w 2356064"/>
              <a:gd name="connsiteY7" fmla="*/ 728602 h 1090019"/>
              <a:gd name="connsiteX8" fmla="*/ 24950 w 2356064"/>
              <a:gd name="connsiteY8" fmla="*/ 329357 h 1090019"/>
              <a:gd name="connsiteX9" fmla="*/ 308285 w 2356064"/>
              <a:gd name="connsiteY9" fmla="*/ 303599 h 109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6064" h="1090019">
                <a:moveTo>
                  <a:pt x="308285" y="303599"/>
                </a:moveTo>
                <a:cubicBezTo>
                  <a:pt x="419902" y="249937"/>
                  <a:pt x="531519" y="-50570"/>
                  <a:pt x="694651" y="7385"/>
                </a:cubicBezTo>
                <a:cubicBezTo>
                  <a:pt x="857783" y="65340"/>
                  <a:pt x="1010183" y="559030"/>
                  <a:pt x="1287079" y="651329"/>
                </a:cubicBezTo>
                <a:cubicBezTo>
                  <a:pt x="1563975" y="743628"/>
                  <a:pt x="2362465" y="490343"/>
                  <a:pt x="2356026" y="561177"/>
                </a:cubicBezTo>
                <a:cubicBezTo>
                  <a:pt x="2349587" y="632011"/>
                  <a:pt x="1574708" y="1018377"/>
                  <a:pt x="1248443" y="1076332"/>
                </a:cubicBezTo>
                <a:cubicBezTo>
                  <a:pt x="922178" y="1134287"/>
                  <a:pt x="495029" y="994765"/>
                  <a:pt x="398437" y="908906"/>
                </a:cubicBezTo>
                <a:cubicBezTo>
                  <a:pt x="301845" y="823047"/>
                  <a:pt x="720409" y="591228"/>
                  <a:pt x="668893" y="561177"/>
                </a:cubicBezTo>
                <a:cubicBezTo>
                  <a:pt x="617378" y="531126"/>
                  <a:pt x="196668" y="767239"/>
                  <a:pt x="89344" y="728602"/>
                </a:cubicBezTo>
                <a:cubicBezTo>
                  <a:pt x="-17980" y="689965"/>
                  <a:pt x="-13687" y="402337"/>
                  <a:pt x="24950" y="329357"/>
                </a:cubicBezTo>
                <a:cubicBezTo>
                  <a:pt x="63587" y="256377"/>
                  <a:pt x="196668" y="357261"/>
                  <a:pt x="308285" y="303599"/>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 name="TextBox 4"/>
          <p:cNvSpPr txBox="1"/>
          <p:nvPr/>
        </p:nvSpPr>
        <p:spPr>
          <a:xfrm>
            <a:off x="5145533" y="5334000"/>
            <a:ext cx="3922267" cy="1384995"/>
          </a:xfrm>
          <a:prstGeom prst="rect">
            <a:avLst/>
          </a:prstGeom>
          <a:noFill/>
        </p:spPr>
        <p:txBody>
          <a:bodyPr wrap="square" rtlCol="0">
            <a:spAutoFit/>
          </a:bodyPr>
          <a:lstStyle/>
          <a:p>
            <a:r>
              <a:rPr lang="en-US" sz="2000" dirty="0" smtClean="0"/>
              <a:t>This odd shape can be broken into point charges.  They can be used directly to find the electric field or potential</a:t>
            </a:r>
            <a:r>
              <a:rPr lang="en-US" dirty="0" smtClean="0"/>
              <a:t>.</a:t>
            </a:r>
            <a:endParaRPr lang="en-US" dirty="0"/>
          </a:p>
        </p:txBody>
      </p:sp>
      <p:sp>
        <p:nvSpPr>
          <p:cNvPr id="7" name="Slide Number Placeholder 6"/>
          <p:cNvSpPr>
            <a:spLocks noGrp="1"/>
          </p:cNvSpPr>
          <p:nvPr>
            <p:ph type="sldNum" sz="quarter" idx="12"/>
          </p:nvPr>
        </p:nvSpPr>
        <p:spPr/>
        <p:txBody>
          <a:bodyPr/>
          <a:lstStyle/>
          <a:p>
            <a:fld id="{E9F7E57A-03DC-4725-98CF-3F58F59FDE36}" type="slidenum">
              <a:rPr lang="en-US" altLang="en-US" smtClean="0"/>
              <a:pPr/>
              <a:t>21</a:t>
            </a:fld>
            <a:endParaRPr lang="en-US" altLang="en-US"/>
          </a:p>
        </p:txBody>
      </p:sp>
    </p:spTree>
    <p:extLst>
      <p:ext uri="{BB962C8B-B14F-4D97-AF65-F5344CB8AC3E}">
        <p14:creationId xmlns:p14="http://schemas.microsoft.com/office/powerpoint/2010/main" val="1342201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smtClean="0">
                <a:solidFill>
                  <a:schemeClr val="tx2">
                    <a:lumMod val="60000"/>
                    <a:lumOff val="40000"/>
                  </a:schemeClr>
                </a:solidFill>
              </a:rPr>
              <a:t>iClicker</a:t>
            </a:r>
            <a:r>
              <a:rPr lang="en-US" dirty="0" smtClean="0">
                <a:solidFill>
                  <a:schemeClr val="tx2">
                    <a:lumMod val="60000"/>
                    <a:lumOff val="40000"/>
                  </a:schemeClr>
                </a:solidFill>
              </a:rPr>
              <a:t> question</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smtClean="0"/>
              <a:t>Does knowing the electric field at one point (and only that one point) allow you to calculate the electric potential at that point?</a:t>
            </a:r>
          </a:p>
          <a:p>
            <a:endParaRPr lang="en-US" dirty="0"/>
          </a:p>
          <a:p>
            <a:pPr marL="514350" indent="-514350">
              <a:buFont typeface="+mj-lt"/>
              <a:buAutoNum type="alphaLcParenR"/>
            </a:pPr>
            <a:r>
              <a:rPr lang="en-US" dirty="0" smtClean="0"/>
              <a:t>Yes</a:t>
            </a:r>
          </a:p>
          <a:p>
            <a:pPr marL="514350" indent="-514350">
              <a:buFont typeface="+mj-lt"/>
              <a:buAutoNum type="alphaLcParenR"/>
            </a:pPr>
            <a:r>
              <a:rPr lang="en-US" dirty="0" smtClean="0"/>
              <a:t>No</a:t>
            </a:r>
            <a:endParaRPr lang="en-US" dirty="0"/>
          </a:p>
        </p:txBody>
      </p:sp>
      <p:pic>
        <p:nvPicPr>
          <p:cNvPr id="5" name="Picture 4" descr="latex-image-1.pdf"/>
          <p:cNvPicPr>
            <a:picLocks noChangeAspect="1"/>
          </p:cNvPicPr>
          <p:nvPr/>
        </p:nvPicPr>
        <p:blipFill>
          <a:blip r:embed="rId3"/>
          <a:stretch>
            <a:fillRect/>
          </a:stretch>
        </p:blipFill>
        <p:spPr>
          <a:xfrm>
            <a:off x="3333750" y="2667000"/>
            <a:ext cx="2476500" cy="774700"/>
          </a:xfrm>
          <a:prstGeom prst="rect">
            <a:avLst/>
          </a:prstGeom>
        </p:spPr>
      </p:pic>
      <p:sp>
        <p:nvSpPr>
          <p:cNvPr id="6" name="Rectangle 5"/>
          <p:cNvSpPr/>
          <p:nvPr/>
        </p:nvSpPr>
        <p:spPr>
          <a:xfrm>
            <a:off x="-342900" y="762000"/>
            <a:ext cx="9829800" cy="6096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E9F7E57A-03DC-4725-98CF-3F58F59FDE36}" type="slidenum">
              <a:rPr lang="en-US" altLang="en-US" smtClean="0"/>
              <a:pPr/>
              <a:t>22</a:t>
            </a:fld>
            <a:endParaRPr lang="en-US" altLang="en-US"/>
          </a:p>
        </p:txBody>
      </p:sp>
    </p:spTree>
    <p:extLst>
      <p:ext uri="{BB962C8B-B14F-4D97-AF65-F5344CB8AC3E}">
        <p14:creationId xmlns:p14="http://schemas.microsoft.com/office/powerpoint/2010/main" val="84106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lumMod val="60000"/>
                    <a:lumOff val="40000"/>
                  </a:schemeClr>
                </a:solidFill>
              </a:rPr>
              <a:t>iClicker</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r>
              <a:rPr lang="en-US" sz="2700" dirty="0" smtClean="0"/>
              <a:t>The electric field is zero inside a conductor.  What does this mean for the electric potential?</a:t>
            </a:r>
          </a:p>
          <a:p>
            <a:endParaRPr lang="en-US" sz="2700" dirty="0"/>
          </a:p>
          <a:p>
            <a:pPr marL="514350" indent="-514350">
              <a:buFont typeface="+mj-lt"/>
              <a:buAutoNum type="alphaLcParenR"/>
            </a:pPr>
            <a:r>
              <a:rPr lang="en-US" sz="2700" dirty="0" smtClean="0"/>
              <a:t>The electric potential must be zero inside the conductor</a:t>
            </a:r>
          </a:p>
          <a:p>
            <a:pPr marL="514350" indent="-514350">
              <a:buFont typeface="+mj-lt"/>
              <a:buAutoNum type="alphaLcParenR"/>
            </a:pPr>
            <a:r>
              <a:rPr lang="en-US" sz="2700" dirty="0" smtClean="0"/>
              <a:t>The electric potential must go to zero on the surface of the conductor, but on both the inside and outside, it can do anything.</a:t>
            </a:r>
          </a:p>
          <a:p>
            <a:pPr marL="514350" indent="-514350">
              <a:buFont typeface="+mj-lt"/>
              <a:buAutoNum type="alphaLcParenR"/>
            </a:pPr>
            <a:r>
              <a:rPr lang="en-US" sz="2700" dirty="0" smtClean="0"/>
              <a:t>The electric potential is constant inside the conductor</a:t>
            </a:r>
            <a:endParaRPr lang="en-US" sz="2700" dirty="0"/>
          </a:p>
        </p:txBody>
      </p:sp>
      <p:sp>
        <p:nvSpPr>
          <p:cNvPr id="5" name="Rectangle 4"/>
          <p:cNvSpPr/>
          <p:nvPr/>
        </p:nvSpPr>
        <p:spPr>
          <a:xfrm>
            <a:off x="-228600" y="925033"/>
            <a:ext cx="9829800" cy="5715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E9F7E57A-03DC-4725-98CF-3F58F59FDE36}" type="slidenum">
              <a:rPr lang="en-US" altLang="en-US" smtClean="0"/>
              <a:pPr/>
              <a:t>23</a:t>
            </a:fld>
            <a:endParaRPr lang="en-US" altLang="en-US"/>
          </a:p>
        </p:txBody>
      </p:sp>
    </p:spTree>
    <p:extLst>
      <p:ext uri="{BB962C8B-B14F-4D97-AF65-F5344CB8AC3E}">
        <p14:creationId xmlns:p14="http://schemas.microsoft.com/office/powerpoint/2010/main" val="24775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lstStyle/>
          <a:p>
            <a:r>
              <a:rPr lang="en-US" dirty="0" smtClean="0">
                <a:solidFill>
                  <a:srgbClr val="5B96C5"/>
                </a:solidFill>
              </a:rPr>
              <a:t>Inside a Metal</a:t>
            </a:r>
            <a:endParaRPr lang="en-US" dirty="0">
              <a:solidFill>
                <a:srgbClr val="5B96C5"/>
              </a:solidFill>
            </a:endParaRPr>
          </a:p>
        </p:txBody>
      </p:sp>
      <p:sp>
        <p:nvSpPr>
          <p:cNvPr id="4" name="Oval 3"/>
          <p:cNvSpPr/>
          <p:nvPr/>
        </p:nvSpPr>
        <p:spPr>
          <a:xfrm>
            <a:off x="4953000" y="2510135"/>
            <a:ext cx="19050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E=0</a:t>
            </a:r>
          </a:p>
          <a:p>
            <a:pPr algn="ctr"/>
            <a:r>
              <a:rPr lang="en-US" dirty="0" smtClean="0"/>
              <a:t>V is constant</a:t>
            </a:r>
            <a:endParaRPr lang="en-US" dirty="0"/>
          </a:p>
        </p:txBody>
      </p:sp>
      <p:sp>
        <p:nvSpPr>
          <p:cNvPr id="5" name="Oval 4"/>
          <p:cNvSpPr/>
          <p:nvPr/>
        </p:nvSpPr>
        <p:spPr>
          <a:xfrm>
            <a:off x="1828800" y="334833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cxnSp>
        <p:nvCxnSpPr>
          <p:cNvPr id="7" name="Straight Arrow Connector 6"/>
          <p:cNvCxnSpPr/>
          <p:nvPr/>
        </p:nvCxnSpPr>
        <p:spPr>
          <a:xfrm>
            <a:off x="2057400" y="3576935"/>
            <a:ext cx="3048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057400" y="3462635"/>
            <a:ext cx="2819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57400" y="3043535"/>
            <a:ext cx="2895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43200" y="3195935"/>
            <a:ext cx="2067874" cy="369332"/>
          </a:xfrm>
          <a:prstGeom prst="rect">
            <a:avLst/>
          </a:prstGeom>
          <a:noFill/>
        </p:spPr>
        <p:txBody>
          <a:bodyPr wrap="none" rtlCol="0">
            <a:spAutoFit/>
          </a:bodyPr>
          <a:lstStyle/>
          <a:p>
            <a:r>
              <a:rPr lang="en-US" dirty="0" smtClean="0"/>
              <a:t>E not = 0, V changes</a:t>
            </a:r>
            <a:endParaRPr lang="en-US" dirty="0"/>
          </a:p>
        </p:txBody>
      </p:sp>
      <p:pic>
        <p:nvPicPr>
          <p:cNvPr id="10" name="Picture 9" descr="latex-image-1.pdf"/>
          <p:cNvPicPr>
            <a:picLocks noChangeAspect="1"/>
          </p:cNvPicPr>
          <p:nvPr/>
        </p:nvPicPr>
        <p:blipFill>
          <a:blip r:embed="rId2"/>
          <a:stretch>
            <a:fillRect/>
          </a:stretch>
        </p:blipFill>
        <p:spPr>
          <a:xfrm>
            <a:off x="5943600" y="304800"/>
            <a:ext cx="2476500" cy="774700"/>
          </a:xfrm>
          <a:prstGeom prst="rect">
            <a:avLst/>
          </a:prstGeom>
        </p:spPr>
      </p:pic>
      <p:sp>
        <p:nvSpPr>
          <p:cNvPr id="13" name="TextBox 12"/>
          <p:cNvSpPr txBox="1"/>
          <p:nvPr/>
        </p:nvSpPr>
        <p:spPr>
          <a:xfrm>
            <a:off x="914400" y="1295400"/>
            <a:ext cx="5301151" cy="830997"/>
          </a:xfrm>
          <a:prstGeom prst="rect">
            <a:avLst/>
          </a:prstGeom>
          <a:noFill/>
        </p:spPr>
        <p:txBody>
          <a:bodyPr wrap="none" rtlCol="0">
            <a:spAutoFit/>
          </a:bodyPr>
          <a:lstStyle/>
          <a:p>
            <a:r>
              <a:rPr lang="en-US" sz="2400"/>
              <a:t>For a metal in EQUILIBRIUM, E = 0 inside, </a:t>
            </a:r>
          </a:p>
          <a:p>
            <a:r>
              <a:rPr lang="en-US" sz="2400"/>
              <a:t>and the potential is </a:t>
            </a:r>
            <a:r>
              <a:rPr lang="en-US" sz="2400" b="1"/>
              <a:t>constant</a:t>
            </a:r>
            <a:r>
              <a:rPr lang="en-US" sz="2400"/>
              <a:t>: </a:t>
            </a:r>
          </a:p>
        </p:txBody>
      </p:sp>
      <p:sp>
        <p:nvSpPr>
          <p:cNvPr id="15" name="TextBox 14"/>
          <p:cNvSpPr txBox="1"/>
          <p:nvPr/>
        </p:nvSpPr>
        <p:spPr>
          <a:xfrm>
            <a:off x="4724400" y="4567535"/>
            <a:ext cx="2812489" cy="461665"/>
          </a:xfrm>
          <a:prstGeom prst="rect">
            <a:avLst/>
          </a:prstGeom>
          <a:noFill/>
        </p:spPr>
        <p:txBody>
          <a:bodyPr wrap="none" rtlCol="0">
            <a:spAutoFit/>
          </a:bodyPr>
          <a:lstStyle/>
          <a:p>
            <a:r>
              <a:rPr lang="en-US" sz="2400" b="1"/>
              <a:t>metal @ equilibrium</a:t>
            </a:r>
          </a:p>
        </p:txBody>
      </p:sp>
      <p:sp>
        <p:nvSpPr>
          <p:cNvPr id="16" name="TextBox 15"/>
          <p:cNvSpPr txBox="1"/>
          <p:nvPr/>
        </p:nvSpPr>
        <p:spPr>
          <a:xfrm>
            <a:off x="1066800" y="3653135"/>
            <a:ext cx="1778702" cy="461665"/>
          </a:xfrm>
          <a:prstGeom prst="rect">
            <a:avLst/>
          </a:prstGeom>
          <a:noFill/>
        </p:spPr>
        <p:txBody>
          <a:bodyPr wrap="none" rtlCol="0">
            <a:spAutoFit/>
          </a:bodyPr>
          <a:lstStyle/>
          <a:p>
            <a:r>
              <a:rPr lang="en-US" sz="2400" b="1"/>
              <a:t>point charge</a:t>
            </a:r>
          </a:p>
        </p:txBody>
      </p:sp>
      <p:sp>
        <p:nvSpPr>
          <p:cNvPr id="6" name="Slide Number Placeholder 5"/>
          <p:cNvSpPr>
            <a:spLocks noGrp="1"/>
          </p:cNvSpPr>
          <p:nvPr>
            <p:ph type="sldNum" sz="quarter" idx="12"/>
          </p:nvPr>
        </p:nvSpPr>
        <p:spPr/>
        <p:txBody>
          <a:bodyPr/>
          <a:lstStyle/>
          <a:p>
            <a:fld id="{E9F7E57A-03DC-4725-98CF-3F58F59FDE36}" type="slidenum">
              <a:rPr lang="en-US" altLang="en-US" smtClean="0"/>
              <a:pPr/>
              <a:t>24</a:t>
            </a:fld>
            <a:endParaRPr lang="en-US" altLang="en-US"/>
          </a:p>
        </p:txBody>
      </p:sp>
    </p:spTree>
    <p:extLst>
      <p:ext uri="{BB962C8B-B14F-4D97-AF65-F5344CB8AC3E}">
        <p14:creationId xmlns:p14="http://schemas.microsoft.com/office/powerpoint/2010/main" val="1436677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p567_insulator_in_capacitor"/>
          <p:cNvPicPr>
            <a:picLocks noChangeAspect="1" noChangeArrowheads="1"/>
          </p:cNvPicPr>
          <p:nvPr/>
        </p:nvPicPr>
        <p:blipFill>
          <a:blip r:embed="rId3"/>
          <a:srcRect/>
          <a:stretch>
            <a:fillRect/>
          </a:stretch>
        </p:blipFill>
        <p:spPr bwMode="auto">
          <a:xfrm>
            <a:off x="152400" y="1295400"/>
            <a:ext cx="3452813" cy="5181600"/>
          </a:xfrm>
          <a:prstGeom prst="rect">
            <a:avLst/>
          </a:prstGeom>
          <a:noFill/>
          <a:ln w="9525">
            <a:noFill/>
            <a:miter lim="800000"/>
            <a:headEnd/>
            <a:tailEnd/>
          </a:ln>
        </p:spPr>
      </p:pic>
      <p:sp>
        <p:nvSpPr>
          <p:cNvPr id="795651" name="Text Box 3"/>
          <p:cNvSpPr txBox="1">
            <a:spLocks noChangeArrowheads="1"/>
          </p:cNvSpPr>
          <p:nvPr/>
        </p:nvSpPr>
        <p:spPr bwMode="auto">
          <a:xfrm>
            <a:off x="3810000" y="1219200"/>
            <a:ext cx="4740275" cy="822325"/>
          </a:xfrm>
          <a:prstGeom prst="rect">
            <a:avLst/>
          </a:prstGeom>
          <a:noFill/>
          <a:ln w="9525">
            <a:noFill/>
            <a:miter lim="800000"/>
            <a:headEnd/>
            <a:tailEnd/>
          </a:ln>
        </p:spPr>
        <p:txBody>
          <a:bodyPr>
            <a:prstTxWarp prst="textNoShape">
              <a:avLst/>
            </a:prstTxWarp>
            <a:spAutoFit/>
          </a:bodyPr>
          <a:lstStyle/>
          <a:p>
            <a:r>
              <a:rPr lang="en-US">
                <a:solidFill>
                  <a:schemeClr val="accent2"/>
                </a:solidFill>
              </a:rPr>
              <a:t>Electric field in capacitor filled with insulator:</a:t>
            </a:r>
            <a:r>
              <a:rPr lang="en-US"/>
              <a:t> </a:t>
            </a:r>
            <a:r>
              <a:rPr lang="en-US" i="1"/>
              <a:t>E</a:t>
            </a:r>
            <a:r>
              <a:rPr lang="en-US" i="1" baseline="-25000"/>
              <a:t>net</a:t>
            </a:r>
            <a:r>
              <a:rPr lang="en-US"/>
              <a:t>=</a:t>
            </a:r>
            <a:r>
              <a:rPr lang="en-US" i="1"/>
              <a:t>E</a:t>
            </a:r>
            <a:r>
              <a:rPr lang="en-US" i="1" baseline="-25000"/>
              <a:t>plates</a:t>
            </a:r>
            <a:r>
              <a:rPr lang="en-US" i="1"/>
              <a:t>+E</a:t>
            </a:r>
            <a:r>
              <a:rPr lang="en-US" i="1" baseline="-25000"/>
              <a:t>dipoles</a:t>
            </a:r>
            <a:endParaRPr lang="en-US"/>
          </a:p>
        </p:txBody>
      </p:sp>
      <p:sp>
        <p:nvSpPr>
          <p:cNvPr id="795652" name="Text Box 4"/>
          <p:cNvSpPr txBox="1">
            <a:spLocks noChangeArrowheads="1"/>
          </p:cNvSpPr>
          <p:nvPr/>
        </p:nvSpPr>
        <p:spPr bwMode="auto">
          <a:xfrm>
            <a:off x="3794125" y="2327275"/>
            <a:ext cx="3413125" cy="457200"/>
          </a:xfrm>
          <a:prstGeom prst="rect">
            <a:avLst/>
          </a:prstGeom>
          <a:noFill/>
          <a:ln w="9525">
            <a:noFill/>
            <a:miter lim="800000"/>
            <a:headEnd/>
            <a:tailEnd/>
          </a:ln>
        </p:spPr>
        <p:txBody>
          <a:bodyPr wrap="none">
            <a:prstTxWarp prst="textNoShape">
              <a:avLst/>
            </a:prstTxWarp>
            <a:spAutoFit/>
          </a:bodyPr>
          <a:lstStyle/>
          <a:p>
            <a:r>
              <a:rPr lang="en-US" i="1"/>
              <a:t>E</a:t>
            </a:r>
            <a:r>
              <a:rPr lang="en-US" i="1" baseline="-25000"/>
              <a:t>plates</a:t>
            </a:r>
            <a:r>
              <a:rPr lang="en-US" i="1"/>
              <a:t>=</a:t>
            </a:r>
            <a:r>
              <a:rPr lang="en-US"/>
              <a:t>const (in capacitor)</a:t>
            </a:r>
            <a:endParaRPr lang="en-US" i="1"/>
          </a:p>
        </p:txBody>
      </p:sp>
      <p:grpSp>
        <p:nvGrpSpPr>
          <p:cNvPr id="2" name="Group 5"/>
          <p:cNvGrpSpPr>
            <a:grpSpLocks/>
          </p:cNvGrpSpPr>
          <p:nvPr/>
        </p:nvGrpSpPr>
        <p:grpSpPr bwMode="auto">
          <a:xfrm>
            <a:off x="590550" y="1143000"/>
            <a:ext cx="2533650" cy="5638800"/>
            <a:chOff x="372" y="720"/>
            <a:chExt cx="1596" cy="3552"/>
          </a:xfrm>
        </p:grpSpPr>
        <p:sp>
          <p:nvSpPr>
            <p:cNvPr id="58390" name="Rectangle 6"/>
            <p:cNvSpPr>
              <a:spLocks noChangeArrowheads="1"/>
            </p:cNvSpPr>
            <p:nvPr/>
          </p:nvSpPr>
          <p:spPr bwMode="auto">
            <a:xfrm>
              <a:off x="372" y="720"/>
              <a:ext cx="192" cy="3312"/>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1" name="Rectangle 7"/>
            <p:cNvSpPr>
              <a:spLocks noChangeArrowheads="1"/>
            </p:cNvSpPr>
            <p:nvPr/>
          </p:nvSpPr>
          <p:spPr bwMode="auto">
            <a:xfrm>
              <a:off x="720" y="720"/>
              <a:ext cx="192" cy="3312"/>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2" name="Rectangle 8"/>
            <p:cNvSpPr>
              <a:spLocks noChangeArrowheads="1"/>
            </p:cNvSpPr>
            <p:nvPr/>
          </p:nvSpPr>
          <p:spPr bwMode="auto">
            <a:xfrm>
              <a:off x="1068" y="720"/>
              <a:ext cx="192" cy="3312"/>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3" name="Rectangle 9"/>
            <p:cNvSpPr>
              <a:spLocks noChangeArrowheads="1"/>
            </p:cNvSpPr>
            <p:nvPr/>
          </p:nvSpPr>
          <p:spPr bwMode="auto">
            <a:xfrm>
              <a:off x="1428" y="720"/>
              <a:ext cx="192" cy="3312"/>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4" name="Rectangle 10"/>
            <p:cNvSpPr>
              <a:spLocks noChangeArrowheads="1"/>
            </p:cNvSpPr>
            <p:nvPr/>
          </p:nvSpPr>
          <p:spPr bwMode="auto">
            <a:xfrm>
              <a:off x="1776" y="720"/>
              <a:ext cx="192" cy="3312"/>
            </a:xfrm>
            <a:prstGeom prst="rect">
              <a:avLst/>
            </a:prstGeom>
            <a:solidFill>
              <a:srgbClr val="FFFF99">
                <a:alpha val="5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58395" name="Text Box 11"/>
            <p:cNvSpPr txBox="1">
              <a:spLocks noChangeArrowheads="1"/>
            </p:cNvSpPr>
            <p:nvPr/>
          </p:nvSpPr>
          <p:spPr bwMode="auto">
            <a:xfrm>
              <a:off x="374" y="3984"/>
              <a:ext cx="212" cy="288"/>
            </a:xfrm>
            <a:prstGeom prst="rect">
              <a:avLst/>
            </a:prstGeom>
            <a:noFill/>
            <a:ln w="9525">
              <a:noFill/>
              <a:miter lim="800000"/>
              <a:headEnd/>
              <a:tailEnd/>
            </a:ln>
          </p:spPr>
          <p:txBody>
            <a:bodyPr wrap="none">
              <a:prstTxWarp prst="textNoShape">
                <a:avLst/>
              </a:prstTxWarp>
              <a:spAutoFit/>
            </a:bodyPr>
            <a:lstStyle/>
            <a:p>
              <a:r>
                <a:rPr lang="en-US"/>
                <a:t>1</a:t>
              </a:r>
            </a:p>
          </p:txBody>
        </p:sp>
        <p:sp>
          <p:nvSpPr>
            <p:cNvPr id="58396" name="Text Box 12"/>
            <p:cNvSpPr txBox="1">
              <a:spLocks noChangeArrowheads="1"/>
            </p:cNvSpPr>
            <p:nvPr/>
          </p:nvSpPr>
          <p:spPr bwMode="auto">
            <a:xfrm>
              <a:off x="710" y="3984"/>
              <a:ext cx="212" cy="288"/>
            </a:xfrm>
            <a:prstGeom prst="rect">
              <a:avLst/>
            </a:prstGeom>
            <a:noFill/>
            <a:ln w="9525">
              <a:noFill/>
              <a:miter lim="800000"/>
              <a:headEnd/>
              <a:tailEnd/>
            </a:ln>
          </p:spPr>
          <p:txBody>
            <a:bodyPr wrap="none">
              <a:prstTxWarp prst="textNoShape">
                <a:avLst/>
              </a:prstTxWarp>
              <a:spAutoFit/>
            </a:bodyPr>
            <a:lstStyle/>
            <a:p>
              <a:r>
                <a:rPr lang="en-US"/>
                <a:t>2</a:t>
              </a:r>
            </a:p>
          </p:txBody>
        </p:sp>
        <p:sp>
          <p:nvSpPr>
            <p:cNvPr id="58397" name="Text Box 13"/>
            <p:cNvSpPr txBox="1">
              <a:spLocks noChangeArrowheads="1"/>
            </p:cNvSpPr>
            <p:nvPr/>
          </p:nvSpPr>
          <p:spPr bwMode="auto">
            <a:xfrm>
              <a:off x="1056" y="3984"/>
              <a:ext cx="212" cy="288"/>
            </a:xfrm>
            <a:prstGeom prst="rect">
              <a:avLst/>
            </a:prstGeom>
            <a:noFill/>
            <a:ln w="9525">
              <a:noFill/>
              <a:miter lim="800000"/>
              <a:headEnd/>
              <a:tailEnd/>
            </a:ln>
          </p:spPr>
          <p:txBody>
            <a:bodyPr wrap="none">
              <a:prstTxWarp prst="textNoShape">
                <a:avLst/>
              </a:prstTxWarp>
              <a:spAutoFit/>
            </a:bodyPr>
            <a:lstStyle/>
            <a:p>
              <a:r>
                <a:rPr lang="en-US"/>
                <a:t>3</a:t>
              </a:r>
            </a:p>
          </p:txBody>
        </p:sp>
        <p:sp>
          <p:nvSpPr>
            <p:cNvPr id="58398" name="Text Box 14"/>
            <p:cNvSpPr txBox="1">
              <a:spLocks noChangeArrowheads="1"/>
            </p:cNvSpPr>
            <p:nvPr/>
          </p:nvSpPr>
          <p:spPr bwMode="auto">
            <a:xfrm>
              <a:off x="1420" y="3984"/>
              <a:ext cx="212" cy="288"/>
            </a:xfrm>
            <a:prstGeom prst="rect">
              <a:avLst/>
            </a:prstGeom>
            <a:noFill/>
            <a:ln w="9525">
              <a:noFill/>
              <a:miter lim="800000"/>
              <a:headEnd/>
              <a:tailEnd/>
            </a:ln>
          </p:spPr>
          <p:txBody>
            <a:bodyPr wrap="none">
              <a:prstTxWarp prst="textNoShape">
                <a:avLst/>
              </a:prstTxWarp>
              <a:spAutoFit/>
            </a:bodyPr>
            <a:lstStyle/>
            <a:p>
              <a:r>
                <a:rPr lang="en-US"/>
                <a:t>4</a:t>
              </a:r>
            </a:p>
          </p:txBody>
        </p:sp>
        <p:sp>
          <p:nvSpPr>
            <p:cNvPr id="58399" name="Text Box 15"/>
            <p:cNvSpPr txBox="1">
              <a:spLocks noChangeArrowheads="1"/>
            </p:cNvSpPr>
            <p:nvPr/>
          </p:nvSpPr>
          <p:spPr bwMode="auto">
            <a:xfrm>
              <a:off x="1756" y="3984"/>
              <a:ext cx="212" cy="288"/>
            </a:xfrm>
            <a:prstGeom prst="rect">
              <a:avLst/>
            </a:prstGeom>
            <a:noFill/>
            <a:ln w="9525">
              <a:noFill/>
              <a:miter lim="800000"/>
              <a:headEnd/>
              <a:tailEnd/>
            </a:ln>
          </p:spPr>
          <p:txBody>
            <a:bodyPr wrap="none">
              <a:prstTxWarp prst="textNoShape">
                <a:avLst/>
              </a:prstTxWarp>
              <a:spAutoFit/>
            </a:bodyPr>
            <a:lstStyle/>
            <a:p>
              <a:r>
                <a:rPr lang="en-US"/>
                <a:t>5</a:t>
              </a:r>
            </a:p>
          </p:txBody>
        </p:sp>
      </p:grpSp>
      <p:sp>
        <p:nvSpPr>
          <p:cNvPr id="795664" name="Line 16"/>
          <p:cNvSpPr>
            <a:spLocks noChangeShapeType="1"/>
          </p:cNvSpPr>
          <p:nvPr/>
        </p:nvSpPr>
        <p:spPr bwMode="auto">
          <a:xfrm flipH="1">
            <a:off x="76200" y="3733800"/>
            <a:ext cx="1219200" cy="0"/>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
        <p:nvSpPr>
          <p:cNvPr id="795665" name="Text Box 17"/>
          <p:cNvSpPr txBox="1">
            <a:spLocks noChangeArrowheads="1"/>
          </p:cNvSpPr>
          <p:nvPr/>
        </p:nvSpPr>
        <p:spPr bwMode="auto">
          <a:xfrm>
            <a:off x="228600" y="3200400"/>
            <a:ext cx="1231900" cy="461963"/>
          </a:xfrm>
          <a:prstGeom prst="rect">
            <a:avLst/>
          </a:prstGeom>
          <a:solidFill>
            <a:schemeClr val="bg1">
              <a:alpha val="50195"/>
            </a:schemeClr>
          </a:solidFill>
          <a:ln w="9525">
            <a:noFill/>
            <a:miter lim="800000"/>
            <a:headEnd/>
            <a:tailEnd/>
          </a:ln>
        </p:spPr>
        <p:txBody>
          <a:bodyPr wrap="none">
            <a:prstTxWarp prst="textNoShape">
              <a:avLst/>
            </a:prstTxWarp>
            <a:spAutoFit/>
          </a:bodyPr>
          <a:lstStyle/>
          <a:p>
            <a:r>
              <a:rPr lang="en-US" i="1"/>
              <a:t>E</a:t>
            </a:r>
            <a:r>
              <a:rPr lang="en-US" i="1" baseline="-25000"/>
              <a:t>dipoles,A</a:t>
            </a:r>
            <a:endParaRPr lang="en-US" i="1"/>
          </a:p>
        </p:txBody>
      </p:sp>
      <p:grpSp>
        <p:nvGrpSpPr>
          <p:cNvPr id="3" name="Group 18"/>
          <p:cNvGrpSpPr>
            <a:grpSpLocks/>
          </p:cNvGrpSpPr>
          <p:nvPr/>
        </p:nvGrpSpPr>
        <p:grpSpPr bwMode="auto">
          <a:xfrm>
            <a:off x="1066800" y="3657600"/>
            <a:ext cx="1304925" cy="538163"/>
            <a:chOff x="672" y="2304"/>
            <a:chExt cx="822" cy="339"/>
          </a:xfrm>
        </p:grpSpPr>
        <p:grpSp>
          <p:nvGrpSpPr>
            <p:cNvPr id="4" name="Group 19"/>
            <p:cNvGrpSpPr>
              <a:grpSpLocks/>
            </p:cNvGrpSpPr>
            <p:nvPr/>
          </p:nvGrpSpPr>
          <p:grpSpPr bwMode="auto">
            <a:xfrm>
              <a:off x="768" y="2304"/>
              <a:ext cx="96" cy="85"/>
              <a:chOff x="4320" y="2256"/>
              <a:chExt cx="96" cy="96"/>
            </a:xfrm>
          </p:grpSpPr>
          <p:sp>
            <p:nvSpPr>
              <p:cNvPr id="58388" name="Line 20"/>
              <p:cNvSpPr>
                <a:spLocks noChangeShapeType="1"/>
              </p:cNvSpPr>
              <p:nvPr/>
            </p:nvSpPr>
            <p:spPr bwMode="auto">
              <a:xfrm flipH="1">
                <a:off x="4320" y="2256"/>
                <a:ext cx="96" cy="9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58389" name="Line 21"/>
              <p:cNvSpPr>
                <a:spLocks noChangeShapeType="1"/>
              </p:cNvSpPr>
              <p:nvPr/>
            </p:nvSpPr>
            <p:spPr bwMode="auto">
              <a:xfrm>
                <a:off x="4320" y="2256"/>
                <a:ext cx="96" cy="96"/>
              </a:xfrm>
              <a:prstGeom prst="line">
                <a:avLst/>
              </a:prstGeom>
              <a:noFill/>
              <a:ln w="28575">
                <a:solidFill>
                  <a:srgbClr val="FF0000"/>
                </a:solidFill>
                <a:round/>
                <a:headEnd/>
                <a:tailEnd/>
              </a:ln>
            </p:spPr>
            <p:txBody>
              <a:bodyPr>
                <a:prstTxWarp prst="textNoShape">
                  <a:avLst/>
                </a:prstTxWarp>
              </a:bodyPr>
              <a:lstStyle/>
              <a:p>
                <a:endParaRPr lang="en-US"/>
              </a:p>
            </p:txBody>
          </p:sp>
        </p:grpSp>
        <p:grpSp>
          <p:nvGrpSpPr>
            <p:cNvPr id="5" name="Group 22"/>
            <p:cNvGrpSpPr>
              <a:grpSpLocks/>
            </p:cNvGrpSpPr>
            <p:nvPr/>
          </p:nvGrpSpPr>
          <p:grpSpPr bwMode="auto">
            <a:xfrm>
              <a:off x="1296" y="2304"/>
              <a:ext cx="96" cy="85"/>
              <a:chOff x="4320" y="2256"/>
              <a:chExt cx="96" cy="96"/>
            </a:xfrm>
          </p:grpSpPr>
          <p:sp>
            <p:nvSpPr>
              <p:cNvPr id="58386" name="Line 23"/>
              <p:cNvSpPr>
                <a:spLocks noChangeShapeType="1"/>
              </p:cNvSpPr>
              <p:nvPr/>
            </p:nvSpPr>
            <p:spPr bwMode="auto">
              <a:xfrm flipH="1">
                <a:off x="4320" y="2256"/>
                <a:ext cx="96" cy="96"/>
              </a:xfrm>
              <a:prstGeom prst="line">
                <a:avLst/>
              </a:prstGeom>
              <a:noFill/>
              <a:ln w="28575">
                <a:solidFill>
                  <a:srgbClr val="FF0000"/>
                </a:solidFill>
                <a:round/>
                <a:headEnd/>
                <a:tailEnd/>
              </a:ln>
            </p:spPr>
            <p:txBody>
              <a:bodyPr>
                <a:prstTxWarp prst="textNoShape">
                  <a:avLst/>
                </a:prstTxWarp>
              </a:bodyPr>
              <a:lstStyle/>
              <a:p>
                <a:endParaRPr lang="en-US"/>
              </a:p>
            </p:txBody>
          </p:sp>
          <p:sp>
            <p:nvSpPr>
              <p:cNvPr id="58387" name="Line 24"/>
              <p:cNvSpPr>
                <a:spLocks noChangeShapeType="1"/>
              </p:cNvSpPr>
              <p:nvPr/>
            </p:nvSpPr>
            <p:spPr bwMode="auto">
              <a:xfrm>
                <a:off x="4320" y="2256"/>
                <a:ext cx="96" cy="96"/>
              </a:xfrm>
              <a:prstGeom prst="line">
                <a:avLst/>
              </a:prstGeom>
              <a:noFill/>
              <a:ln w="28575">
                <a:solidFill>
                  <a:srgbClr val="FF0000"/>
                </a:solidFill>
                <a:round/>
                <a:headEnd/>
                <a:tailEnd/>
              </a:ln>
            </p:spPr>
            <p:txBody>
              <a:bodyPr>
                <a:prstTxWarp prst="textNoShape">
                  <a:avLst/>
                </a:prstTxWarp>
              </a:bodyPr>
              <a:lstStyle/>
              <a:p>
                <a:endParaRPr lang="en-US"/>
              </a:p>
            </p:txBody>
          </p:sp>
        </p:grpSp>
        <p:sp>
          <p:nvSpPr>
            <p:cNvPr id="58384" name="Text Box 25"/>
            <p:cNvSpPr txBox="1">
              <a:spLocks noChangeArrowheads="1"/>
            </p:cNvSpPr>
            <p:nvPr/>
          </p:nvSpPr>
          <p:spPr bwMode="auto">
            <a:xfrm>
              <a:off x="672" y="2352"/>
              <a:ext cx="254" cy="291"/>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A</a:t>
              </a:r>
            </a:p>
          </p:txBody>
        </p:sp>
        <p:sp>
          <p:nvSpPr>
            <p:cNvPr id="58385" name="Text Box 26"/>
            <p:cNvSpPr txBox="1">
              <a:spLocks noChangeArrowheads="1"/>
            </p:cNvSpPr>
            <p:nvPr/>
          </p:nvSpPr>
          <p:spPr bwMode="auto">
            <a:xfrm>
              <a:off x="1248" y="2352"/>
              <a:ext cx="246" cy="291"/>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B</a:t>
              </a:r>
            </a:p>
          </p:txBody>
        </p:sp>
      </p:grpSp>
      <p:sp>
        <p:nvSpPr>
          <p:cNvPr id="795675" name="Line 27"/>
          <p:cNvSpPr>
            <a:spLocks noChangeShapeType="1"/>
          </p:cNvSpPr>
          <p:nvPr/>
        </p:nvSpPr>
        <p:spPr bwMode="auto">
          <a:xfrm>
            <a:off x="2133600" y="3733800"/>
            <a:ext cx="533400" cy="0"/>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
        <p:nvSpPr>
          <p:cNvPr id="795676" name="Text Box 28"/>
          <p:cNvSpPr txBox="1">
            <a:spLocks noChangeArrowheads="1"/>
          </p:cNvSpPr>
          <p:nvPr/>
        </p:nvSpPr>
        <p:spPr bwMode="auto">
          <a:xfrm>
            <a:off x="2057400" y="3200400"/>
            <a:ext cx="1231900" cy="461963"/>
          </a:xfrm>
          <a:prstGeom prst="rect">
            <a:avLst/>
          </a:prstGeom>
          <a:solidFill>
            <a:schemeClr val="bg1">
              <a:alpha val="50195"/>
            </a:schemeClr>
          </a:solidFill>
          <a:ln w="9525">
            <a:noFill/>
            <a:miter lim="800000"/>
            <a:headEnd/>
            <a:tailEnd/>
          </a:ln>
        </p:spPr>
        <p:txBody>
          <a:bodyPr wrap="none">
            <a:prstTxWarp prst="textNoShape">
              <a:avLst/>
            </a:prstTxWarp>
            <a:spAutoFit/>
          </a:bodyPr>
          <a:lstStyle/>
          <a:p>
            <a:r>
              <a:rPr lang="en-US" i="1"/>
              <a:t>E</a:t>
            </a:r>
            <a:r>
              <a:rPr lang="en-US" i="1" baseline="-25000"/>
              <a:t>dipoles,B</a:t>
            </a:r>
            <a:endParaRPr lang="en-US" i="1"/>
          </a:p>
        </p:txBody>
      </p:sp>
      <p:sp>
        <p:nvSpPr>
          <p:cNvPr id="795677" name="Text Box 29"/>
          <p:cNvSpPr txBox="1">
            <a:spLocks noChangeArrowheads="1"/>
          </p:cNvSpPr>
          <p:nvPr/>
        </p:nvSpPr>
        <p:spPr bwMode="auto">
          <a:xfrm>
            <a:off x="3810000" y="2971800"/>
            <a:ext cx="1993900" cy="457200"/>
          </a:xfrm>
          <a:prstGeom prst="rect">
            <a:avLst/>
          </a:prstGeom>
          <a:noFill/>
          <a:ln w="9525">
            <a:noFill/>
            <a:miter lim="800000"/>
            <a:headEnd/>
            <a:tailEnd/>
          </a:ln>
        </p:spPr>
        <p:txBody>
          <a:bodyPr wrap="none">
            <a:prstTxWarp prst="textNoShape">
              <a:avLst/>
            </a:prstTxWarp>
            <a:spAutoFit/>
          </a:bodyPr>
          <a:lstStyle/>
          <a:p>
            <a:r>
              <a:rPr lang="en-US" i="1"/>
              <a:t>E</a:t>
            </a:r>
            <a:r>
              <a:rPr lang="en-US" i="1" baseline="-25000"/>
              <a:t>dipoles</a:t>
            </a:r>
            <a:r>
              <a:rPr lang="en-US" i="1"/>
              <a:t>=f(x,y,z)</a:t>
            </a:r>
          </a:p>
        </p:txBody>
      </p:sp>
      <p:sp>
        <p:nvSpPr>
          <p:cNvPr id="795678" name="Text Box 30"/>
          <p:cNvSpPr txBox="1">
            <a:spLocks noChangeArrowheads="1"/>
          </p:cNvSpPr>
          <p:nvPr/>
        </p:nvSpPr>
        <p:spPr bwMode="auto">
          <a:xfrm>
            <a:off x="3886200" y="3752850"/>
            <a:ext cx="5045075" cy="1200150"/>
          </a:xfrm>
          <a:prstGeom prst="rect">
            <a:avLst/>
          </a:prstGeom>
          <a:noFill/>
          <a:ln w="9525">
            <a:noFill/>
            <a:miter lim="800000"/>
            <a:headEnd/>
            <a:tailEnd/>
          </a:ln>
        </p:spPr>
        <p:txBody>
          <a:bodyPr>
            <a:prstTxWarp prst="textNoShape">
              <a:avLst/>
            </a:prstTxWarp>
            <a:spAutoFit/>
          </a:bodyPr>
          <a:lstStyle/>
          <a:p>
            <a:r>
              <a:rPr lang="en-US" dirty="0">
                <a:solidFill>
                  <a:schemeClr val="accent2"/>
                </a:solidFill>
              </a:rPr>
              <a:t>Travel from B to A</a:t>
            </a:r>
            <a:r>
              <a:rPr lang="en-US" dirty="0"/>
              <a:t>:</a:t>
            </a:r>
          </a:p>
          <a:p>
            <a:r>
              <a:rPr lang="en-US" i="1" dirty="0" err="1"/>
              <a:t>E</a:t>
            </a:r>
            <a:r>
              <a:rPr lang="en-US" i="1" baseline="-25000" dirty="0" err="1"/>
              <a:t>dipoles</a:t>
            </a:r>
            <a:r>
              <a:rPr lang="en-US" i="1" dirty="0"/>
              <a:t> </a:t>
            </a:r>
            <a:r>
              <a:rPr lang="en-US" dirty="0"/>
              <a:t>is sometimes parallel to </a:t>
            </a:r>
            <a:r>
              <a:rPr lang="en-US" i="1" dirty="0"/>
              <a:t>dl</a:t>
            </a:r>
            <a:r>
              <a:rPr lang="en-US" dirty="0"/>
              <a:t>, and sometimes antiparallel to </a:t>
            </a:r>
            <a:r>
              <a:rPr lang="en-US" i="1" dirty="0"/>
              <a:t>dl</a:t>
            </a:r>
            <a:r>
              <a:rPr lang="en-US" dirty="0"/>
              <a:t> </a:t>
            </a:r>
          </a:p>
        </p:txBody>
      </p:sp>
      <p:sp>
        <p:nvSpPr>
          <p:cNvPr id="58380" name="Rectangle 32"/>
          <p:cNvSpPr>
            <a:spLocks noGrp="1" noChangeArrowheads="1"/>
          </p:cNvSpPr>
          <p:nvPr>
            <p:ph type="title"/>
          </p:nvPr>
        </p:nvSpPr>
        <p:spPr>
          <a:xfrm>
            <a:off x="457200" y="0"/>
            <a:ext cx="8229600" cy="1143000"/>
          </a:xfrm>
        </p:spPr>
        <p:txBody>
          <a:bodyPr/>
          <a:lstStyle/>
          <a:p>
            <a:pPr eaLnBrk="1" hangingPunct="1"/>
            <a:r>
              <a:rPr lang="en-US" sz="4000" dirty="0">
                <a:solidFill>
                  <a:srgbClr val="5B96C5"/>
                </a:solidFill>
                <a:ea typeface="ＭＳ Ｐゴシック" charset="-128"/>
                <a:cs typeface="ＭＳ Ｐゴシック" charset="-128"/>
              </a:rPr>
              <a:t>Potential Difference in an Insulator</a:t>
            </a:r>
          </a:p>
        </p:txBody>
      </p:sp>
      <p:pic>
        <p:nvPicPr>
          <p:cNvPr id="33" name="Picture 32" descr="latex-image-1.pdf"/>
          <p:cNvPicPr>
            <a:picLocks noChangeAspect="1"/>
          </p:cNvPicPr>
          <p:nvPr/>
        </p:nvPicPr>
        <p:blipFill>
          <a:blip r:embed="rId4"/>
          <a:stretch>
            <a:fillRect/>
          </a:stretch>
        </p:blipFill>
        <p:spPr>
          <a:xfrm>
            <a:off x="6057900" y="3035300"/>
            <a:ext cx="2476500" cy="774700"/>
          </a:xfrm>
          <a:prstGeom prst="rect">
            <a:avLst/>
          </a:prstGeom>
        </p:spPr>
      </p:pic>
      <p:sp>
        <p:nvSpPr>
          <p:cNvPr id="7" name="Slide Number Placeholder 6"/>
          <p:cNvSpPr>
            <a:spLocks noGrp="1"/>
          </p:cNvSpPr>
          <p:nvPr>
            <p:ph type="sldNum" sz="quarter" idx="12"/>
          </p:nvPr>
        </p:nvSpPr>
        <p:spPr/>
        <p:txBody>
          <a:bodyPr/>
          <a:lstStyle/>
          <a:p>
            <a:fld id="{9B4B777C-300F-47F7-B8CB-481A3F3DEB7C}" type="slidenum">
              <a:rPr lang="en-US" altLang="en-US" smtClean="0"/>
              <a:pPr/>
              <a:t>25</a:t>
            </a:fld>
            <a:endParaRPr lang="en-US" altLang="en-US"/>
          </a:p>
        </p:txBody>
      </p:sp>
      <p:sp>
        <p:nvSpPr>
          <p:cNvPr id="8" name="Rectangle 7"/>
          <p:cNvSpPr/>
          <p:nvPr/>
        </p:nvSpPr>
        <p:spPr>
          <a:xfrm>
            <a:off x="3886200" y="5036403"/>
            <a:ext cx="5203825" cy="830997"/>
          </a:xfrm>
          <a:prstGeom prst="rect">
            <a:avLst/>
          </a:prstGeom>
        </p:spPr>
        <p:txBody>
          <a:bodyPr wrap="square">
            <a:spAutoFit/>
          </a:bodyPr>
          <a:lstStyle/>
          <a:p>
            <a:r>
              <a:rPr lang="en-US" b="1" i="1" dirty="0"/>
              <a:t>Average Field </a:t>
            </a:r>
            <a:r>
              <a:rPr lang="en-US" dirty="0"/>
              <a:t>from induced dipoles</a:t>
            </a:r>
          </a:p>
          <a:p>
            <a:r>
              <a:rPr lang="en-US" dirty="0"/>
              <a:t>is opposite to the field from the plates</a:t>
            </a:r>
          </a:p>
        </p:txBody>
      </p:sp>
      <p:sp>
        <p:nvSpPr>
          <p:cNvPr id="36" name="TextBox 18"/>
          <p:cNvSpPr txBox="1">
            <a:spLocks noChangeArrowheads="1"/>
          </p:cNvSpPr>
          <p:nvPr/>
        </p:nvSpPr>
        <p:spPr bwMode="auto">
          <a:xfrm>
            <a:off x="3894138" y="5867400"/>
            <a:ext cx="4792662" cy="830997"/>
          </a:xfrm>
          <a:prstGeom prst="rect">
            <a:avLst/>
          </a:prstGeom>
          <a:noFill/>
          <a:ln w="9525">
            <a:noFill/>
            <a:miter lim="800000"/>
            <a:headEnd/>
            <a:tailEnd/>
          </a:ln>
        </p:spPr>
        <p:txBody>
          <a:bodyPr wrap="square">
            <a:prstTxWarp prst="textNoShape">
              <a:avLst/>
            </a:prstTxWarp>
            <a:spAutoFit/>
          </a:bodyPr>
          <a:lstStyle/>
          <a:p>
            <a:r>
              <a:rPr lang="en-US" dirty="0"/>
              <a:t>Effect of dielectric is to reduce the potential difference.</a:t>
            </a:r>
          </a:p>
        </p:txBody>
      </p:sp>
    </p:spTree>
    <p:extLst>
      <p:ext uri="{BB962C8B-B14F-4D97-AF65-F5344CB8AC3E}">
        <p14:creationId xmlns:p14="http://schemas.microsoft.com/office/powerpoint/2010/main" val="3729848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lumMod val="60000"/>
                    <a:lumOff val="40000"/>
                  </a:schemeClr>
                </a:solidFill>
              </a:rPr>
              <a:t>Dielectric constant</a:t>
            </a:r>
            <a:endParaRPr lang="en-US" dirty="0">
              <a:solidFill>
                <a:schemeClr val="tx2">
                  <a:lumMod val="60000"/>
                  <a:lumOff val="40000"/>
                </a:schemeClr>
              </a:solidFill>
            </a:endParaRP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1078"/>
            </a:stretch>
          </a:blipFill>
        </p:spPr>
        <p:txBody>
          <a:bodyPr/>
          <a:lstStyle/>
          <a:p>
            <a:r>
              <a:rPr lang="en-US" dirty="0">
                <a:noFill/>
              </a:rPr>
              <a:t> </a:t>
            </a:r>
          </a:p>
        </p:txBody>
      </p:sp>
      <p:sp>
        <p:nvSpPr>
          <p:cNvPr id="9" name="Slide Number Placeholder 8"/>
          <p:cNvSpPr>
            <a:spLocks noGrp="1"/>
          </p:cNvSpPr>
          <p:nvPr>
            <p:ph type="sldNum" sz="quarter" idx="12"/>
          </p:nvPr>
        </p:nvSpPr>
        <p:spPr/>
        <p:txBody>
          <a:bodyPr/>
          <a:lstStyle/>
          <a:p>
            <a:fld id="{E9F7E57A-03DC-4725-98CF-3F58F59FDE36}" type="slidenum">
              <a:rPr lang="en-US" altLang="en-US" smtClean="0"/>
              <a:pPr/>
              <a:t>26</a:t>
            </a:fld>
            <a:endParaRPr lang="en-US" altLang="en-US" dirty="0"/>
          </a:p>
        </p:txBody>
      </p:sp>
      <p:sp>
        <p:nvSpPr>
          <p:cNvPr id="10" name="Rectangle 9"/>
          <p:cNvSpPr/>
          <p:nvPr/>
        </p:nvSpPr>
        <p:spPr>
          <a:xfrm>
            <a:off x="685800" y="3581400"/>
            <a:ext cx="7772400" cy="1447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3"/>
          <p:cNvSpPr txBox="1">
            <a:spLocks noChangeArrowheads="1"/>
          </p:cNvSpPr>
          <p:nvPr/>
        </p:nvSpPr>
        <p:spPr bwMode="auto">
          <a:xfrm>
            <a:off x="1736725" y="3887787"/>
            <a:ext cx="4922838" cy="2282825"/>
          </a:xfrm>
          <a:prstGeom prst="rect">
            <a:avLst/>
          </a:prstGeom>
          <a:noFill/>
          <a:ln w="9525">
            <a:noFill/>
            <a:miter lim="800000"/>
            <a:headEnd/>
            <a:tailEnd/>
          </a:ln>
        </p:spPr>
        <p:txBody>
          <a:bodyPr wrap="none">
            <a:prstTxWarp prst="textNoShape">
              <a:avLst/>
            </a:prstTxWarp>
            <a:spAutoFit/>
          </a:bodyPr>
          <a:lstStyle/>
          <a:p>
            <a:r>
              <a:rPr lang="en-US" dirty="0"/>
              <a:t>vacuum		1 (by definition)</a:t>
            </a:r>
          </a:p>
          <a:p>
            <a:r>
              <a:rPr lang="en-US" dirty="0"/>
              <a:t>air			1.0006</a:t>
            </a:r>
          </a:p>
          <a:p>
            <a:r>
              <a:rPr lang="en-US" dirty="0"/>
              <a:t>typical plastic		5</a:t>
            </a:r>
          </a:p>
          <a:p>
            <a:r>
              <a:rPr lang="en-US" dirty="0" err="1"/>
              <a:t>NaCl</a:t>
            </a:r>
            <a:r>
              <a:rPr lang="en-US" dirty="0"/>
              <a:t>			6.1</a:t>
            </a:r>
          </a:p>
          <a:p>
            <a:r>
              <a:rPr lang="en-US" dirty="0"/>
              <a:t>water			80</a:t>
            </a:r>
          </a:p>
          <a:p>
            <a:r>
              <a:rPr lang="en-US" dirty="0"/>
              <a:t>strontium </a:t>
            </a:r>
            <a:r>
              <a:rPr lang="en-US" dirty="0" err="1"/>
              <a:t>titanate</a:t>
            </a:r>
            <a:r>
              <a:rPr lang="en-US" dirty="0"/>
              <a:t>	310</a:t>
            </a:r>
          </a:p>
        </p:txBody>
      </p:sp>
    </p:spTree>
    <p:extLst>
      <p:ext uri="{BB962C8B-B14F-4D97-AF65-F5344CB8AC3E}">
        <p14:creationId xmlns:p14="http://schemas.microsoft.com/office/powerpoint/2010/main" val="4086102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76200"/>
            <a:ext cx="9144000" cy="914400"/>
          </a:xfrm>
        </p:spPr>
        <p:txBody>
          <a:bodyPr/>
          <a:lstStyle/>
          <a:p>
            <a:r>
              <a:rPr lang="en-US">
                <a:latin typeface="Arial" charset="0"/>
                <a:ea typeface="ＭＳ Ｐゴシック" charset="0"/>
                <a:cs typeface="ＭＳ Ｐゴシック" charset="0"/>
              </a:rPr>
              <a:t>Energy stored in a field</a:t>
            </a:r>
          </a:p>
        </p:txBody>
      </p:sp>
      <p:sp>
        <p:nvSpPr>
          <p:cNvPr id="3" name="Content Placeholder 2"/>
          <p:cNvSpPr>
            <a:spLocks noGrp="1"/>
          </p:cNvSpPr>
          <p:nvPr>
            <p:ph idx="1"/>
          </p:nvPr>
        </p:nvSpPr>
        <p:spPr>
          <a:xfrm>
            <a:off x="685800" y="1219200"/>
            <a:ext cx="7772400" cy="5029200"/>
          </a:xfrm>
        </p:spPr>
        <p:txBody>
          <a:bodyPr>
            <a:normAutofit/>
          </a:bodyPr>
          <a:lstStyle/>
          <a:p>
            <a:pPr>
              <a:lnSpc>
                <a:spcPct val="90000"/>
              </a:lnSpc>
            </a:pPr>
            <a:r>
              <a:rPr lang="en-US" sz="2500" dirty="0">
                <a:latin typeface="Arial" charset="0"/>
                <a:ea typeface="ＭＳ Ｐゴシック" charset="0"/>
                <a:cs typeface="ＭＳ Ｐゴシック" charset="0"/>
              </a:rPr>
              <a:t>Rather than potential energy, we can talk about the energy of the EM field</a:t>
            </a:r>
          </a:p>
          <a:p>
            <a:pPr>
              <a:lnSpc>
                <a:spcPct val="90000"/>
              </a:lnSpc>
            </a:pPr>
            <a:r>
              <a:rPr lang="en-US" sz="2500" dirty="0">
                <a:latin typeface="Arial" charset="0"/>
                <a:ea typeface="ＭＳ Ｐゴシック" charset="0"/>
                <a:cs typeface="ＭＳ Ｐゴシック" charset="0"/>
              </a:rPr>
              <a:t>This is useful because radiation (e.g. light) carries energy, and we may want to know how much</a:t>
            </a:r>
          </a:p>
          <a:p>
            <a:pPr>
              <a:lnSpc>
                <a:spcPct val="90000"/>
              </a:lnSpc>
            </a:pPr>
            <a:r>
              <a:rPr lang="en-US" sz="2500" dirty="0">
                <a:latin typeface="Arial" charset="0"/>
                <a:ea typeface="ＭＳ Ｐゴシック" charset="0"/>
                <a:cs typeface="ＭＳ Ｐゴシック" charset="0"/>
              </a:rPr>
              <a:t>Instead of a change in potential energy, we can say that rearranging charges changes the field energy</a:t>
            </a:r>
          </a:p>
          <a:p>
            <a:pPr>
              <a:lnSpc>
                <a:spcPct val="90000"/>
              </a:lnSpc>
            </a:pPr>
            <a:endParaRPr lang="en-US" sz="2500" dirty="0">
              <a:latin typeface="Arial" charset="0"/>
              <a:ea typeface="ＭＳ Ｐゴシック" charset="0"/>
              <a:cs typeface="ＭＳ Ｐゴシック" charset="0"/>
            </a:endParaRPr>
          </a:p>
          <a:p>
            <a:pPr>
              <a:lnSpc>
                <a:spcPct val="90000"/>
              </a:lnSpc>
            </a:pPr>
            <a:endParaRPr lang="en-US" sz="2500" dirty="0">
              <a:latin typeface="Arial" charset="0"/>
              <a:ea typeface="ＭＳ Ｐゴシック" charset="0"/>
              <a:cs typeface="ＭＳ Ｐゴシック" charset="0"/>
            </a:endParaRPr>
          </a:p>
          <a:p>
            <a:pPr>
              <a:lnSpc>
                <a:spcPct val="90000"/>
              </a:lnSpc>
            </a:pPr>
            <a:endParaRPr lang="en-US" sz="2500" dirty="0">
              <a:latin typeface="Arial" charset="0"/>
              <a:ea typeface="ＭＳ Ｐゴシック" charset="0"/>
              <a:cs typeface="ＭＳ Ｐゴシック" charset="0"/>
            </a:endParaRPr>
          </a:p>
          <a:p>
            <a:pPr>
              <a:lnSpc>
                <a:spcPct val="90000"/>
              </a:lnSpc>
            </a:pPr>
            <a:endParaRPr lang="en-US" sz="2500" dirty="0">
              <a:latin typeface="Arial" charset="0"/>
              <a:ea typeface="ＭＳ Ｐゴシック" charset="0"/>
              <a:cs typeface="ＭＳ Ｐゴシック" charset="0"/>
            </a:endParaRPr>
          </a:p>
          <a:p>
            <a:pPr>
              <a:lnSpc>
                <a:spcPct val="90000"/>
              </a:lnSpc>
            </a:pPr>
            <a:r>
              <a:rPr lang="en-US" sz="2500" dirty="0">
                <a:latin typeface="Arial" charset="0"/>
                <a:ea typeface="ＭＳ Ｐゴシック" charset="0"/>
                <a:cs typeface="ＭＳ Ｐゴシック" charset="0"/>
              </a:rPr>
              <a:t>What is the energy density of a field (Energy/m</a:t>
            </a:r>
            <a:r>
              <a:rPr lang="en-US" sz="2500" baseline="30000" dirty="0">
                <a:latin typeface="Arial" charset="0"/>
                <a:ea typeface="ＭＳ Ｐゴシック" charset="0"/>
                <a:cs typeface="ＭＳ Ｐゴシック" charset="0"/>
              </a:rPr>
              <a:t>3</a:t>
            </a:r>
            <a:r>
              <a:rPr lang="en-US" sz="2500" dirty="0">
                <a:latin typeface="Arial" charset="0"/>
                <a:ea typeface="ＭＳ Ｐゴシック" charset="0"/>
                <a:cs typeface="ＭＳ Ｐゴシック" charset="0"/>
              </a:rPr>
              <a:t>)?</a:t>
            </a:r>
          </a:p>
        </p:txBody>
      </p:sp>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114800"/>
            <a:ext cx="74676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p:cNvSpPr txBox="1">
            <a:spLocks noChangeArrowheads="1"/>
          </p:cNvSpPr>
          <p:nvPr/>
        </p:nvSpPr>
        <p:spPr bwMode="auto">
          <a:xfrm>
            <a:off x="5294313" y="6550025"/>
            <a:ext cx="3632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dirty="0">
                <a:hlinkClick r:id="rId3"/>
              </a:rPr>
              <a:t>http://www.physast.uga.edu/~</a:t>
            </a:r>
            <a:r>
              <a:rPr lang="en-US" sz="1200" dirty="0" smtClean="0">
                <a:hlinkClick r:id="rId3"/>
              </a:rPr>
              <a:t>jss/1010/ch5/ovhd05.html</a:t>
            </a:r>
            <a:endParaRPr lang="en-US" sz="1200" dirty="0" smtClean="0"/>
          </a:p>
          <a:p>
            <a:pPr eaLnBrk="1" hangingPunct="1"/>
            <a:endParaRPr lang="en-US" sz="1200" dirty="0"/>
          </a:p>
        </p:txBody>
      </p:sp>
      <p:sp>
        <p:nvSpPr>
          <p:cNvPr id="20486" name="TextBox 6"/>
          <p:cNvSpPr txBox="1">
            <a:spLocks noChangeArrowheads="1"/>
          </p:cNvSpPr>
          <p:nvPr/>
        </p:nvSpPr>
        <p:spPr bwMode="auto">
          <a:xfrm>
            <a:off x="207963" y="4510088"/>
            <a:ext cx="1290637" cy="400050"/>
          </a:xfrm>
          <a:prstGeom prst="rect">
            <a:avLst/>
          </a:prstGeom>
          <a:noFill/>
          <a:ln w="9525">
            <a:solidFill>
              <a:srgbClr val="0000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90"/>
                </a:solidFill>
              </a:rPr>
              <a:t>PHOTON:</a:t>
            </a:r>
          </a:p>
        </p:txBody>
      </p:sp>
      <p:cxnSp>
        <p:nvCxnSpPr>
          <p:cNvPr id="8"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 name="Slide Number Placeholder 3"/>
          <p:cNvSpPr>
            <a:spLocks noGrp="1"/>
          </p:cNvSpPr>
          <p:nvPr>
            <p:ph type="sldNum" sz="quarter" idx="12"/>
          </p:nvPr>
        </p:nvSpPr>
        <p:spPr/>
        <p:txBody>
          <a:bodyPr/>
          <a:lstStyle/>
          <a:p>
            <a:fld id="{E9F7E57A-03DC-4725-98CF-3F58F59FDE36}" type="slidenum">
              <a:rPr lang="en-US" altLang="en-US" smtClean="0"/>
              <a:pPr/>
              <a:t>27</a:t>
            </a:fld>
            <a:endParaRPr lang="en-US" altLang="en-US"/>
          </a:p>
        </p:txBody>
      </p:sp>
    </p:spTree>
    <p:extLst>
      <p:ext uri="{BB962C8B-B14F-4D97-AF65-F5344CB8AC3E}">
        <p14:creationId xmlns:p14="http://schemas.microsoft.com/office/powerpoint/2010/main" val="2779741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1143000"/>
          </a:xfrm>
        </p:spPr>
        <p:txBody>
          <a:bodyPr/>
          <a:lstStyle/>
          <a:p>
            <a:r>
              <a:rPr lang="en-US">
                <a:latin typeface="Arial" charset="0"/>
                <a:ea typeface="ＭＳ Ｐゴシック" charset="0"/>
                <a:cs typeface="ＭＳ Ｐゴシック" charset="0"/>
              </a:rPr>
              <a:t>iClicker question</a:t>
            </a:r>
          </a:p>
        </p:txBody>
      </p:sp>
      <p:sp>
        <p:nvSpPr>
          <p:cNvPr id="21507" name="Content Placeholder 2"/>
          <p:cNvSpPr>
            <a:spLocks noGrp="1"/>
          </p:cNvSpPr>
          <p:nvPr>
            <p:ph idx="1"/>
          </p:nvPr>
        </p:nvSpPr>
        <p:spPr>
          <a:xfrm>
            <a:off x="457200" y="1600200"/>
            <a:ext cx="8229600" cy="4525963"/>
          </a:xfrm>
        </p:spPr>
        <p:txBody>
          <a:bodyPr/>
          <a:lstStyle/>
          <a:p>
            <a:pPr>
              <a:lnSpc>
                <a:spcPct val="90000"/>
              </a:lnSpc>
            </a:pPr>
            <a:r>
              <a:rPr lang="en-US" sz="2500">
                <a:latin typeface="Arial" charset="0"/>
                <a:ea typeface="ＭＳ Ｐゴシック" charset="0"/>
                <a:cs typeface="ＭＳ Ｐゴシック" charset="0"/>
              </a:rPr>
              <a:t>To find the field energy density, let</a:t>
            </a:r>
            <a:r>
              <a:rPr lang="ja-JP" altLang="en-US" sz="2500">
                <a:latin typeface="Arial" charset="0"/>
                <a:ea typeface="ＭＳ Ｐゴシック" charset="0"/>
                <a:cs typeface="ＭＳ Ｐゴシック" charset="0"/>
              </a:rPr>
              <a:t>’</a:t>
            </a:r>
            <a:r>
              <a:rPr lang="en-US" sz="2500">
                <a:latin typeface="Arial" charset="0"/>
                <a:ea typeface="ＭＳ Ｐゴシック" charset="0"/>
                <a:cs typeface="ＭＳ Ｐゴシック" charset="0"/>
              </a:rPr>
              <a:t>s start by thinking about work</a:t>
            </a:r>
          </a:p>
          <a:p>
            <a:pPr>
              <a:lnSpc>
                <a:spcPct val="90000"/>
              </a:lnSpc>
            </a:pPr>
            <a:r>
              <a:rPr lang="en-US" sz="2500">
                <a:latin typeface="Arial" charset="0"/>
                <a:ea typeface="ＭＳ Ｐゴシック" charset="0"/>
                <a:cs typeface="ＭＳ Ｐゴシック" charset="0"/>
              </a:rPr>
              <a:t>Consider a capacitor with two plates.  The charge on each plate is +Q and –Q</a:t>
            </a:r>
          </a:p>
          <a:p>
            <a:pPr>
              <a:lnSpc>
                <a:spcPct val="90000"/>
              </a:lnSpc>
            </a:pPr>
            <a:r>
              <a:rPr lang="en-US" sz="2500">
                <a:latin typeface="Arial" charset="0"/>
                <a:ea typeface="ＭＳ Ｐゴシック" charset="0"/>
                <a:cs typeface="ＭＳ Ｐゴシック" charset="0"/>
              </a:rPr>
              <a:t>How much work does it take to move the second plate a distance </a:t>
            </a:r>
            <a:r>
              <a:rPr lang="en-US" sz="2500">
                <a:latin typeface="Symbol" charset="0"/>
                <a:ea typeface="ＭＳ Ｐゴシック" charset="0"/>
                <a:cs typeface="ＭＳ Ｐゴシック" charset="0"/>
              </a:rPr>
              <a:t>D</a:t>
            </a:r>
            <a:r>
              <a:rPr lang="en-US" sz="2500">
                <a:latin typeface="Arial" charset="0"/>
                <a:ea typeface="ＭＳ Ｐゴシック" charset="0"/>
                <a:cs typeface="ＭＳ Ｐゴシック" charset="0"/>
              </a:rPr>
              <a:t>s</a:t>
            </a:r>
          </a:p>
          <a:p>
            <a:pPr>
              <a:lnSpc>
                <a:spcPct val="90000"/>
              </a:lnSpc>
            </a:pPr>
            <a:endParaRPr lang="en-US" sz="2500">
              <a:latin typeface="Arial" charset="0"/>
              <a:ea typeface="ＭＳ Ｐゴシック" charset="0"/>
              <a:cs typeface="ＭＳ Ｐゴシック" charset="0"/>
            </a:endParaRPr>
          </a:p>
          <a:p>
            <a:pPr>
              <a:lnSpc>
                <a:spcPct val="90000"/>
              </a:lnSpc>
              <a:buFontTx/>
              <a:buAutoNum type="alphaLcParenR"/>
            </a:pPr>
            <a:r>
              <a:rPr lang="en-US" sz="2500">
                <a:latin typeface="Arial" charset="0"/>
                <a:ea typeface="ＭＳ Ｐゴシック" charset="0"/>
                <a:cs typeface="ＭＳ Ｐゴシック" charset="0"/>
              </a:rPr>
              <a:t>0</a:t>
            </a:r>
          </a:p>
          <a:p>
            <a:pPr>
              <a:lnSpc>
                <a:spcPct val="90000"/>
              </a:lnSpc>
              <a:buFontTx/>
              <a:buAutoNum type="alphaLcParenR"/>
            </a:pPr>
            <a:r>
              <a:rPr lang="en-US" sz="2500">
                <a:latin typeface="Arial" charset="0"/>
                <a:ea typeface="ＭＳ Ｐゴシック" charset="0"/>
                <a:cs typeface="ＭＳ Ｐゴシック" charset="0"/>
              </a:rPr>
              <a:t>(Q/A</a:t>
            </a:r>
            <a:r>
              <a:rPr lang="en-US" sz="2500">
                <a:latin typeface="Symbol" charset="0"/>
                <a:ea typeface="ＭＳ Ｐゴシック" charset="0"/>
                <a:cs typeface="ＭＳ Ｐゴシック" charset="0"/>
              </a:rPr>
              <a:t>e</a:t>
            </a:r>
            <a:r>
              <a:rPr lang="en-US" sz="2500" baseline="-25000">
                <a:latin typeface="Symbol" charset="0"/>
                <a:ea typeface="ＭＳ Ｐゴシック" charset="0"/>
                <a:cs typeface="ＭＳ Ｐゴシック" charset="0"/>
              </a:rPr>
              <a:t>o</a:t>
            </a:r>
            <a:r>
              <a:rPr lang="en-US" sz="2500">
                <a:latin typeface="Symbol" charset="0"/>
                <a:ea typeface="ＭＳ Ｐゴシック" charset="0"/>
                <a:cs typeface="ＭＳ Ｐゴシック" charset="0"/>
              </a:rPr>
              <a:t>) D</a:t>
            </a:r>
            <a:r>
              <a:rPr lang="en-US" sz="2500">
                <a:latin typeface="Arial" charset="0"/>
                <a:ea typeface="ＭＳ Ｐゴシック" charset="0"/>
                <a:cs typeface="ＭＳ Ｐゴシック" charset="0"/>
              </a:rPr>
              <a:t>s</a:t>
            </a:r>
          </a:p>
          <a:p>
            <a:pPr>
              <a:lnSpc>
                <a:spcPct val="90000"/>
              </a:lnSpc>
              <a:buFontTx/>
              <a:buAutoNum type="alphaLcParenR"/>
            </a:pPr>
            <a:r>
              <a:rPr lang="en-US" sz="2500">
                <a:latin typeface="Arial" charset="0"/>
                <a:ea typeface="ＭＳ Ｐゴシック" charset="0"/>
                <a:cs typeface="ＭＳ Ｐゴシック" charset="0"/>
              </a:rPr>
              <a:t>(Q</a:t>
            </a:r>
            <a:r>
              <a:rPr lang="en-US" sz="2500" baseline="30000">
                <a:latin typeface="Arial" charset="0"/>
                <a:ea typeface="ＭＳ Ｐゴシック" charset="0"/>
                <a:cs typeface="ＭＳ Ｐゴシック" charset="0"/>
              </a:rPr>
              <a:t>2</a:t>
            </a:r>
            <a:r>
              <a:rPr lang="en-US" sz="2500">
                <a:latin typeface="Arial" charset="0"/>
                <a:ea typeface="ＭＳ Ｐゴシック" charset="0"/>
                <a:cs typeface="ＭＳ Ｐゴシック" charset="0"/>
              </a:rPr>
              <a:t>/A</a:t>
            </a:r>
            <a:r>
              <a:rPr lang="en-US" sz="2500">
                <a:latin typeface="Symbol" charset="0"/>
                <a:ea typeface="ＭＳ Ｐゴシック" charset="0"/>
                <a:cs typeface="ＭＳ Ｐゴシック" charset="0"/>
              </a:rPr>
              <a:t>e</a:t>
            </a:r>
            <a:r>
              <a:rPr lang="en-US" sz="2500" baseline="-25000">
                <a:latin typeface="Symbol" charset="0"/>
                <a:ea typeface="ＭＳ Ｐゴシック" charset="0"/>
                <a:cs typeface="ＭＳ Ｐゴシック" charset="0"/>
              </a:rPr>
              <a:t>o</a:t>
            </a:r>
            <a:r>
              <a:rPr lang="en-US" sz="2500">
                <a:latin typeface="Symbol" charset="0"/>
                <a:ea typeface="ＭＳ Ｐゴシック" charset="0"/>
                <a:cs typeface="ＭＳ Ｐゴシック" charset="0"/>
              </a:rPr>
              <a:t>) D</a:t>
            </a:r>
            <a:r>
              <a:rPr lang="en-US" sz="2500">
                <a:latin typeface="Arial" charset="0"/>
                <a:ea typeface="ＭＳ Ｐゴシック" charset="0"/>
                <a:cs typeface="ＭＳ Ｐゴシック" charset="0"/>
              </a:rPr>
              <a:t>s</a:t>
            </a:r>
          </a:p>
          <a:p>
            <a:pPr>
              <a:lnSpc>
                <a:spcPct val="90000"/>
              </a:lnSpc>
              <a:buFontTx/>
              <a:buNone/>
            </a:pPr>
            <a:r>
              <a:rPr lang="en-US" sz="2500">
                <a:latin typeface="Arial" charset="0"/>
                <a:ea typeface="ＭＳ Ｐゴシック" charset="0"/>
                <a:cs typeface="ＭＳ Ｐゴシック" charset="0"/>
              </a:rPr>
              <a:t>d) (Q</a:t>
            </a:r>
            <a:r>
              <a:rPr lang="en-US" sz="2500" baseline="30000">
                <a:latin typeface="Arial" charset="0"/>
                <a:ea typeface="ＭＳ Ｐゴシック" charset="0"/>
                <a:cs typeface="ＭＳ Ｐゴシック" charset="0"/>
              </a:rPr>
              <a:t>2</a:t>
            </a:r>
            <a:r>
              <a:rPr lang="en-US" sz="2500">
                <a:latin typeface="Arial" charset="0"/>
                <a:ea typeface="ＭＳ Ｐゴシック" charset="0"/>
                <a:cs typeface="ＭＳ Ｐゴシック" charset="0"/>
              </a:rPr>
              <a:t>/2A</a:t>
            </a:r>
            <a:r>
              <a:rPr lang="en-US" sz="2500">
                <a:latin typeface="Symbol" charset="0"/>
                <a:ea typeface="ＭＳ Ｐゴシック" charset="0"/>
                <a:cs typeface="ＭＳ Ｐゴシック" charset="0"/>
              </a:rPr>
              <a:t>e</a:t>
            </a:r>
            <a:r>
              <a:rPr lang="en-US" sz="2500" baseline="-25000">
                <a:latin typeface="Symbol" charset="0"/>
                <a:ea typeface="ＭＳ Ｐゴシック" charset="0"/>
                <a:cs typeface="ＭＳ Ｐゴシック" charset="0"/>
              </a:rPr>
              <a:t>o</a:t>
            </a:r>
            <a:r>
              <a:rPr lang="en-US" sz="2500">
                <a:latin typeface="Symbol" charset="0"/>
                <a:ea typeface="ＭＳ Ｐゴシック" charset="0"/>
                <a:cs typeface="ＭＳ Ｐゴシック" charset="0"/>
              </a:rPr>
              <a:t>) D</a:t>
            </a:r>
            <a:r>
              <a:rPr lang="en-US" sz="2500">
                <a:latin typeface="Arial" charset="0"/>
                <a:ea typeface="ＭＳ Ｐゴシック" charset="0"/>
                <a:cs typeface="ＭＳ Ｐゴシック" charset="0"/>
              </a:rPr>
              <a:t>s</a:t>
            </a:r>
          </a:p>
        </p:txBody>
      </p:sp>
      <p:pic>
        <p:nvPicPr>
          <p:cNvPr id="2150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4114800"/>
            <a:ext cx="1917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990600"/>
            <a:ext cx="1295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7"/>
          <p:cNvSpPr txBox="1">
            <a:spLocks noChangeArrowheads="1"/>
          </p:cNvSpPr>
          <p:nvPr/>
        </p:nvSpPr>
        <p:spPr bwMode="auto">
          <a:xfrm>
            <a:off x="823913" y="1066800"/>
            <a:ext cx="2452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t>Inside a capacitor: </a:t>
            </a:r>
          </a:p>
        </p:txBody>
      </p:sp>
      <p:sp>
        <p:nvSpPr>
          <p:cNvPr id="9" name="Rectangle 8"/>
          <p:cNvSpPr/>
          <p:nvPr/>
        </p:nvSpPr>
        <p:spPr>
          <a:xfrm>
            <a:off x="-342900" y="990600"/>
            <a:ext cx="9829800" cy="5715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0" name="Straight Connector 6"/>
          <p:cNvCxnSpPr>
            <a:cxnSpLocks noChangeShapeType="1"/>
          </p:cNvCxnSpPr>
          <p:nvPr/>
        </p:nvCxnSpPr>
        <p:spPr bwMode="auto">
          <a:xfrm>
            <a:off x="0" y="8382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3" name="Slide Number Placeholder 2"/>
          <p:cNvSpPr>
            <a:spLocks noGrp="1"/>
          </p:cNvSpPr>
          <p:nvPr>
            <p:ph type="sldNum" sz="quarter" idx="12"/>
          </p:nvPr>
        </p:nvSpPr>
        <p:spPr/>
        <p:txBody>
          <a:bodyPr/>
          <a:lstStyle/>
          <a:p>
            <a:fld id="{E9F7E57A-03DC-4725-98CF-3F58F59FDE36}" type="slidenum">
              <a:rPr lang="en-US" altLang="en-US" smtClean="0"/>
              <a:pPr/>
              <a:t>28</a:t>
            </a:fld>
            <a:endParaRPr lang="en-US" altLang="en-US"/>
          </a:p>
        </p:txBody>
      </p:sp>
    </p:spTree>
    <p:extLst>
      <p:ext uri="{BB962C8B-B14F-4D97-AF65-F5344CB8AC3E}">
        <p14:creationId xmlns:p14="http://schemas.microsoft.com/office/powerpoint/2010/main" val="1007571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1143000"/>
          </a:xfrm>
        </p:spPr>
        <p:txBody>
          <a:bodyPr/>
          <a:lstStyle/>
          <a:p>
            <a:r>
              <a:rPr lang="en-US">
                <a:latin typeface="Arial" charset="0"/>
                <a:ea typeface="ＭＳ Ｐゴシック" charset="0"/>
                <a:cs typeface="ＭＳ Ｐゴシック" charset="0"/>
              </a:rPr>
              <a:t>Field energy density</a:t>
            </a:r>
          </a:p>
        </p:txBody>
      </p:sp>
      <p:pic>
        <p:nvPicPr>
          <p:cNvPr id="23561" name="Picture 11" descr="latex-image-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838200"/>
            <a:ext cx="1066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12"/>
          <p:cNvSpPr>
            <a:spLocks noChangeArrowheads="1"/>
          </p:cNvSpPr>
          <p:nvPr/>
        </p:nvSpPr>
        <p:spPr bwMode="auto">
          <a:xfrm>
            <a:off x="4572000" y="865188"/>
            <a:ext cx="2247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514350" indent="-514350"/>
            <a:r>
              <a:rPr lang="en-US" sz="2200"/>
              <a:t>W = (Q</a:t>
            </a:r>
            <a:r>
              <a:rPr lang="en-US" sz="2200" baseline="30000"/>
              <a:t>2</a:t>
            </a:r>
            <a:r>
              <a:rPr lang="en-US" sz="2200"/>
              <a:t>/2A</a:t>
            </a:r>
            <a:r>
              <a:rPr lang="en-US" sz="2200">
                <a:latin typeface="Symbol" charset="0"/>
              </a:rPr>
              <a:t>e</a:t>
            </a:r>
            <a:r>
              <a:rPr lang="en-US" sz="2200" baseline="-25000">
                <a:latin typeface="Symbol" charset="0"/>
              </a:rPr>
              <a:t>o</a:t>
            </a:r>
            <a:r>
              <a:rPr lang="en-US" sz="2200">
                <a:latin typeface="Symbol" charset="0"/>
              </a:rPr>
              <a:t>) D</a:t>
            </a:r>
            <a:r>
              <a:rPr lang="en-US" sz="2200"/>
              <a:t>s</a:t>
            </a:r>
          </a:p>
        </p:txBody>
      </p:sp>
      <p:sp>
        <p:nvSpPr>
          <p:cNvPr id="14" name="Rectangle 13"/>
          <p:cNvSpPr/>
          <p:nvPr/>
        </p:nvSpPr>
        <p:spPr>
          <a:xfrm>
            <a:off x="381000" y="5334000"/>
            <a:ext cx="7391400" cy="457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64" name="TextBox 14"/>
          <p:cNvSpPr txBox="1">
            <a:spLocks noChangeArrowheads="1"/>
          </p:cNvSpPr>
          <p:nvPr/>
        </p:nvSpPr>
        <p:spPr bwMode="auto">
          <a:xfrm>
            <a:off x="4578350" y="3971925"/>
            <a:ext cx="2667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o</a:t>
            </a:r>
          </a:p>
        </p:txBody>
      </p:sp>
      <p:cxnSp>
        <p:nvCxnSpPr>
          <p:cNvPr id="16" name="Straight Connector 6"/>
          <p:cNvCxnSpPr>
            <a:cxnSpLocks noChangeShapeType="1"/>
          </p:cNvCxnSpPr>
          <p:nvPr/>
        </p:nvCxnSpPr>
        <p:spPr bwMode="auto">
          <a:xfrm>
            <a:off x="0" y="15986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7" name="Rectangle 6"/>
          <p:cNvSpPr/>
          <p:nvPr/>
        </p:nvSpPr>
        <p:spPr>
          <a:xfrm>
            <a:off x="2487248" y="3822210"/>
            <a:ext cx="5943600" cy="45163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6200" y="4267200"/>
            <a:ext cx="3589542" cy="11430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949700"/>
            <a:ext cx="2413000" cy="723900"/>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4800600"/>
            <a:ext cx="2006600" cy="635000"/>
          </a:xfrm>
          <a:prstGeom prst="rect">
            <a:avLst/>
          </a:prstGeom>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4800600"/>
            <a:ext cx="1663700" cy="635000"/>
          </a:xfrm>
          <a:prstGeom prst="rect">
            <a:avLst/>
          </a:prstGeom>
        </p:spPr>
      </p:pic>
      <p:sp>
        <p:nvSpPr>
          <p:cNvPr id="8" name="TextBox 7"/>
          <p:cNvSpPr txBox="1"/>
          <p:nvPr/>
        </p:nvSpPr>
        <p:spPr bwMode="auto">
          <a:xfrm>
            <a:off x="7696200" y="4114800"/>
            <a:ext cx="1211239" cy="461665"/>
          </a:xfrm>
          <a:prstGeom prst="rect">
            <a:avLst/>
          </a:prstGeom>
          <a:noFill/>
        </p:spPr>
        <p:txBody>
          <a:bodyPr wrap="none" rtlCol="0">
            <a:spAutoFit/>
          </a:bodyPr>
          <a:lstStyle/>
          <a:p>
            <a:r>
              <a:rPr lang="en-US" sz="2400">
                <a:solidFill>
                  <a:srgbClr val="000090"/>
                </a:solidFill>
                <a:latin typeface="Arial"/>
                <a:ea typeface="ヒラギノ角ゴ Pro W3" charset="-128"/>
                <a:cs typeface="Arial"/>
              </a:rPr>
              <a:t>Volume</a:t>
            </a:r>
          </a:p>
        </p:txBody>
      </p:sp>
      <p:sp>
        <p:nvSpPr>
          <p:cNvPr id="11" name="Freeform 10"/>
          <p:cNvSpPr/>
          <p:nvPr/>
        </p:nvSpPr>
        <p:spPr>
          <a:xfrm>
            <a:off x="7220068" y="4346792"/>
            <a:ext cx="437078" cy="574239"/>
          </a:xfrm>
          <a:custGeom>
            <a:avLst/>
            <a:gdLst>
              <a:gd name="connsiteX0" fmla="*/ 437078 w 437078"/>
              <a:gd name="connsiteY0" fmla="*/ 12533 h 574239"/>
              <a:gd name="connsiteX1" fmla="*/ 21858 w 437078"/>
              <a:gd name="connsiteY1" fmla="*/ 73588 h 574239"/>
              <a:gd name="connsiteX2" fmla="*/ 95132 w 437078"/>
              <a:gd name="connsiteY2" fmla="*/ 574239 h 574239"/>
            </a:gdLst>
            <a:ahLst/>
            <a:cxnLst>
              <a:cxn ang="0">
                <a:pos x="connsiteX0" y="connsiteY0"/>
              </a:cxn>
              <a:cxn ang="0">
                <a:pos x="connsiteX1" y="connsiteY1"/>
              </a:cxn>
              <a:cxn ang="0">
                <a:pos x="connsiteX2" y="connsiteY2"/>
              </a:cxn>
            </a:cxnLst>
            <a:rect l="l" t="t" r="r" b="b"/>
            <a:pathLst>
              <a:path w="437078" h="574239">
                <a:moveTo>
                  <a:pt x="437078" y="12533"/>
                </a:moveTo>
                <a:cubicBezTo>
                  <a:pt x="257963" y="-3749"/>
                  <a:pt x="78849" y="-20030"/>
                  <a:pt x="21858" y="73588"/>
                </a:cubicBezTo>
                <a:cubicBezTo>
                  <a:pt x="-35133" y="167206"/>
                  <a:pt x="29999" y="370722"/>
                  <a:pt x="95132" y="574239"/>
                </a:cubicBezTo>
              </a:path>
            </a:pathLst>
          </a:custGeom>
          <a:ln>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bwMode="auto">
          <a:xfrm>
            <a:off x="280884" y="5971176"/>
            <a:ext cx="3640239" cy="461665"/>
          </a:xfrm>
          <a:prstGeom prst="rect">
            <a:avLst/>
          </a:prstGeom>
          <a:noFill/>
        </p:spPr>
        <p:txBody>
          <a:bodyPr wrap="none" rtlCol="0">
            <a:spAutoFit/>
          </a:bodyPr>
          <a:lstStyle/>
          <a:p>
            <a:r>
              <a:rPr lang="en-US" sz="2400">
                <a:solidFill>
                  <a:srgbClr val="000090"/>
                </a:solidFill>
                <a:latin typeface="Arial"/>
                <a:ea typeface="ヒラギノ角ゴ Pro W3" charset="-128"/>
                <a:cs typeface="Arial"/>
              </a:rPr>
              <a:t>So the Energy Density is:  </a:t>
            </a:r>
          </a:p>
        </p:txBody>
      </p:sp>
      <p:pic>
        <p:nvPicPr>
          <p:cNvPr id="13" name="Picture 1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5943600"/>
            <a:ext cx="2209800" cy="660400"/>
          </a:xfrm>
          <a:prstGeom prst="rect">
            <a:avLst/>
          </a:prstGeom>
        </p:spPr>
      </p:pic>
      <p:sp>
        <p:nvSpPr>
          <p:cNvPr id="15" name="Rectangle 14"/>
          <p:cNvSpPr/>
          <p:nvPr/>
        </p:nvSpPr>
        <p:spPr>
          <a:xfrm>
            <a:off x="4038600" y="5715000"/>
            <a:ext cx="2514600" cy="990600"/>
          </a:xfrm>
          <a:prstGeom prst="rect">
            <a:avLst/>
          </a:prstGeom>
          <a:noFill/>
          <a:ln w="28575" cmpd="sng">
            <a:solidFill>
              <a:srgbClr val="9D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bwMode="auto">
          <a:xfrm>
            <a:off x="6705600" y="5638800"/>
            <a:ext cx="2457812" cy="1107996"/>
          </a:xfrm>
          <a:prstGeom prst="rect">
            <a:avLst/>
          </a:prstGeom>
          <a:noFill/>
        </p:spPr>
        <p:txBody>
          <a:bodyPr wrap="none" rtlCol="0">
            <a:spAutoFit/>
          </a:bodyPr>
          <a:lstStyle/>
          <a:p>
            <a:r>
              <a:rPr lang="en-US" sz="2200">
                <a:solidFill>
                  <a:srgbClr val="9D0000"/>
                </a:solidFill>
                <a:latin typeface="Arial"/>
                <a:ea typeface="ヒラギノ角ゴ Pro W3" charset="-128"/>
                <a:cs typeface="Arial"/>
              </a:rPr>
              <a:t>ELECTRIC FIELD </a:t>
            </a:r>
          </a:p>
          <a:p>
            <a:r>
              <a:rPr lang="en-US" sz="2200">
                <a:solidFill>
                  <a:srgbClr val="9D0000"/>
                </a:solidFill>
                <a:latin typeface="Arial"/>
                <a:ea typeface="ヒラギノ角ゴ Pro W3" charset="-128"/>
                <a:cs typeface="Arial"/>
              </a:rPr>
              <a:t>ENERGY </a:t>
            </a:r>
          </a:p>
          <a:p>
            <a:r>
              <a:rPr lang="en-US" sz="2200">
                <a:solidFill>
                  <a:srgbClr val="9D0000"/>
                </a:solidFill>
                <a:latin typeface="Arial"/>
                <a:ea typeface="ヒラギノ角ゴ Pro W3" charset="-128"/>
                <a:cs typeface="Arial"/>
              </a:rPr>
              <a:t>DENSITY</a:t>
            </a:r>
          </a:p>
        </p:txBody>
      </p:sp>
      <p:sp>
        <p:nvSpPr>
          <p:cNvPr id="9" name="Slide Number Placeholder 8"/>
          <p:cNvSpPr>
            <a:spLocks noGrp="1"/>
          </p:cNvSpPr>
          <p:nvPr>
            <p:ph type="sldNum" sz="quarter" idx="12"/>
          </p:nvPr>
        </p:nvSpPr>
        <p:spPr/>
        <p:txBody>
          <a:bodyPr/>
          <a:lstStyle/>
          <a:p>
            <a:fld id="{E9F7E57A-03DC-4725-98CF-3F58F59FDE36}" type="slidenum">
              <a:rPr lang="en-US" altLang="en-US" smtClean="0"/>
              <a:pPr/>
              <a:t>29</a:t>
            </a:fld>
            <a:endParaRPr lang="en-US" altLang="en-US"/>
          </a:p>
        </p:txBody>
      </p:sp>
      <p:pic>
        <p:nvPicPr>
          <p:cNvPr id="52226" name="Picture 2" descr="C:\Users\wxie\Desktop\Picture1.png"/>
          <p:cNvPicPr>
            <a:picLocks noChangeAspect="1" noChangeArrowheads="1"/>
          </p:cNvPicPr>
          <p:nvPr/>
        </p:nvPicPr>
        <p:blipFill rotWithShape="1">
          <a:blip r:embed="rId7">
            <a:extLst>
              <a:ext uri="{28A0092B-C50C-407E-A947-70E740481C1C}">
                <a14:useLocalDpi xmlns:a14="http://schemas.microsoft.com/office/drawing/2010/main" val="0"/>
              </a:ext>
            </a:extLst>
          </a:blip>
          <a:srcRect b="40452"/>
          <a:stretch/>
        </p:blipFill>
        <p:spPr bwMode="auto">
          <a:xfrm>
            <a:off x="419100" y="1614997"/>
            <a:ext cx="6207543" cy="23696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088303" y="3594100"/>
            <a:ext cx="4452197"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572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p550_V_two_charges"/>
          <p:cNvPicPr>
            <a:picLocks noChangeAspect="1" noChangeArrowheads="1"/>
          </p:cNvPicPr>
          <p:nvPr/>
        </p:nvPicPr>
        <p:blipFill>
          <a:blip r:embed="rId4"/>
          <a:srcRect/>
          <a:stretch>
            <a:fillRect/>
          </a:stretch>
        </p:blipFill>
        <p:spPr bwMode="auto">
          <a:xfrm>
            <a:off x="609600" y="990600"/>
            <a:ext cx="2667000" cy="2517775"/>
          </a:xfrm>
          <a:prstGeom prst="rect">
            <a:avLst/>
          </a:prstGeom>
          <a:noFill/>
          <a:ln w="9525">
            <a:noFill/>
            <a:miter lim="800000"/>
            <a:headEnd/>
            <a:tailEnd/>
          </a:ln>
        </p:spPr>
      </p:pic>
      <p:pic>
        <p:nvPicPr>
          <p:cNvPr id="67595" name="Picture 5" descr="Ball-red-small"/>
          <p:cNvPicPr>
            <a:picLocks noChangeAspect="1" noChangeArrowheads="1"/>
          </p:cNvPicPr>
          <p:nvPr/>
        </p:nvPicPr>
        <p:blipFill>
          <a:blip r:embed="rId5"/>
          <a:srcRect/>
          <a:stretch>
            <a:fillRect/>
          </a:stretch>
        </p:blipFill>
        <p:spPr bwMode="auto">
          <a:xfrm>
            <a:off x="2105025" y="3302000"/>
            <a:ext cx="149225" cy="149225"/>
          </a:xfrm>
          <a:prstGeom prst="rect">
            <a:avLst/>
          </a:prstGeom>
          <a:noFill/>
          <a:ln w="9525">
            <a:noFill/>
            <a:miter lim="800000"/>
            <a:headEnd/>
            <a:tailEnd/>
          </a:ln>
        </p:spPr>
      </p:pic>
      <p:sp>
        <p:nvSpPr>
          <p:cNvPr id="485383" name="Text Box 7"/>
          <p:cNvSpPr txBox="1">
            <a:spLocks noChangeArrowheads="1"/>
          </p:cNvSpPr>
          <p:nvPr/>
        </p:nvSpPr>
        <p:spPr bwMode="auto">
          <a:xfrm>
            <a:off x="3886200" y="914400"/>
            <a:ext cx="341788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Electric potential is scalar:</a:t>
            </a:r>
          </a:p>
        </p:txBody>
      </p:sp>
      <p:graphicFrame>
        <p:nvGraphicFramePr>
          <p:cNvPr id="485384" name="Object 2"/>
          <p:cNvGraphicFramePr>
            <a:graphicFrameLocks noChangeAspect="1"/>
          </p:cNvGraphicFramePr>
          <p:nvPr/>
        </p:nvGraphicFramePr>
        <p:xfrm>
          <a:off x="3962400" y="1447800"/>
          <a:ext cx="4478338" cy="869950"/>
        </p:xfrm>
        <a:graphic>
          <a:graphicData uri="http://schemas.openxmlformats.org/presentationml/2006/ole">
            <mc:AlternateContent xmlns:mc="http://schemas.openxmlformats.org/markup-compatibility/2006">
              <mc:Choice xmlns:v="urn:schemas-microsoft-com:vml" Requires="v">
                <p:oleObj spid="_x0000_s50363" name="Equation" r:id="rId6" imgW="2222500" imgH="431800" progId="Equation.3">
                  <p:embed/>
                </p:oleObj>
              </mc:Choice>
              <mc:Fallback>
                <p:oleObj name="Equation" r:id="rId6" imgW="22225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447800"/>
                        <a:ext cx="4478338" cy="869950"/>
                      </a:xfrm>
                      <a:prstGeom prst="rect">
                        <a:avLst/>
                      </a:prstGeom>
                      <a:noFill/>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85385" name="Text Box 9"/>
          <p:cNvSpPr txBox="1">
            <a:spLocks noChangeArrowheads="1"/>
          </p:cNvSpPr>
          <p:nvPr/>
        </p:nvSpPr>
        <p:spPr bwMode="auto">
          <a:xfrm>
            <a:off x="3886200" y="2438400"/>
            <a:ext cx="4957763"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Electric potential energy of the system:</a:t>
            </a:r>
          </a:p>
        </p:txBody>
      </p:sp>
      <p:graphicFrame>
        <p:nvGraphicFramePr>
          <p:cNvPr id="485386" name="Object 3"/>
          <p:cNvGraphicFramePr>
            <a:graphicFrameLocks noChangeAspect="1"/>
          </p:cNvGraphicFramePr>
          <p:nvPr/>
        </p:nvGraphicFramePr>
        <p:xfrm>
          <a:off x="3962400" y="2971800"/>
          <a:ext cx="2814638" cy="869950"/>
        </p:xfrm>
        <a:graphic>
          <a:graphicData uri="http://schemas.openxmlformats.org/presentationml/2006/ole">
            <mc:AlternateContent xmlns:mc="http://schemas.openxmlformats.org/markup-compatibility/2006">
              <mc:Choice xmlns:v="urn:schemas-microsoft-com:vml" Requires="v">
                <p:oleObj spid="_x0000_s50364" name="Equation" r:id="rId8" imgW="1397000" imgH="431800" progId="Equation.3">
                  <p:embed/>
                </p:oleObj>
              </mc:Choice>
              <mc:Fallback>
                <p:oleObj name="Equation" r:id="rId8" imgW="13970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971800"/>
                        <a:ext cx="2814638" cy="869950"/>
                      </a:xfrm>
                      <a:prstGeom prst="rect">
                        <a:avLst/>
                      </a:prstGeom>
                      <a:noFill/>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85387" name="Text Box 11"/>
          <p:cNvSpPr txBox="1">
            <a:spLocks noChangeArrowheads="1"/>
          </p:cNvSpPr>
          <p:nvPr/>
        </p:nvSpPr>
        <p:spPr bwMode="auto">
          <a:xfrm>
            <a:off x="1676400" y="4038600"/>
            <a:ext cx="3003008" cy="369332"/>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If we add one more charge q</a:t>
            </a:r>
            <a:r>
              <a:rPr lang="en-US" baseline="-25000">
                <a:solidFill>
                  <a:schemeClr val="accent2"/>
                </a:solidFill>
              </a:rPr>
              <a:t>3</a:t>
            </a:r>
            <a:r>
              <a:rPr lang="en-US">
                <a:solidFill>
                  <a:schemeClr val="accent2"/>
                </a:solidFill>
              </a:rPr>
              <a:t>:</a:t>
            </a:r>
          </a:p>
        </p:txBody>
      </p:sp>
      <p:graphicFrame>
        <p:nvGraphicFramePr>
          <p:cNvPr id="485388" name="Object 4"/>
          <p:cNvGraphicFramePr>
            <a:graphicFrameLocks noChangeAspect="1"/>
          </p:cNvGraphicFramePr>
          <p:nvPr/>
        </p:nvGraphicFramePr>
        <p:xfrm>
          <a:off x="901700" y="4570413"/>
          <a:ext cx="6907213" cy="974725"/>
        </p:xfrm>
        <a:graphic>
          <a:graphicData uri="http://schemas.openxmlformats.org/presentationml/2006/ole">
            <mc:AlternateContent xmlns:mc="http://schemas.openxmlformats.org/markup-compatibility/2006">
              <mc:Choice xmlns:v="urn:schemas-microsoft-com:vml" Requires="v">
                <p:oleObj spid="_x0000_s50365" name="Equation" r:id="rId10" imgW="3429000" imgH="469900" progId="">
                  <p:embed/>
                </p:oleObj>
              </mc:Choice>
              <mc:Fallback>
                <p:oleObj name="Equation" r:id="rId10" imgW="3429000" imgH="4699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1700" y="4570413"/>
                        <a:ext cx="6907213" cy="974725"/>
                      </a:xfrm>
                      <a:prstGeom prst="rect">
                        <a:avLst/>
                      </a:prstGeom>
                      <a:noFill/>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85389" name="Object 5"/>
          <p:cNvGraphicFramePr>
            <a:graphicFrameLocks noChangeAspect="1"/>
          </p:cNvGraphicFramePr>
          <p:nvPr/>
        </p:nvGraphicFramePr>
        <p:xfrm>
          <a:off x="914400" y="5791200"/>
          <a:ext cx="7162800" cy="869950"/>
        </p:xfrm>
        <a:graphic>
          <a:graphicData uri="http://schemas.openxmlformats.org/presentationml/2006/ole">
            <mc:AlternateContent xmlns:mc="http://schemas.openxmlformats.org/markup-compatibility/2006">
              <mc:Choice xmlns:v="urn:schemas-microsoft-com:vml" Requires="v">
                <p:oleObj spid="_x0000_s50366" name="Equation" r:id="rId12" imgW="3556000" imgH="431800" progId="Equation.3">
                  <p:embed/>
                </p:oleObj>
              </mc:Choice>
              <mc:Fallback>
                <p:oleObj name="Equation" r:id="rId12" imgW="35560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5791200"/>
                        <a:ext cx="7162800" cy="869950"/>
                      </a:xfrm>
                      <a:prstGeom prst="rect">
                        <a:avLst/>
                      </a:prstGeom>
                      <a:noFill/>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7594" name="Rectangle 14"/>
          <p:cNvSpPr>
            <a:spLocks noGrp="1" noChangeArrowheads="1"/>
          </p:cNvSpPr>
          <p:nvPr>
            <p:ph type="title"/>
          </p:nvPr>
        </p:nvSpPr>
        <p:spPr>
          <a:xfrm>
            <a:off x="457200" y="-152400"/>
            <a:ext cx="8229600" cy="1143000"/>
          </a:xfrm>
        </p:spPr>
        <p:txBody>
          <a:bodyPr/>
          <a:lstStyle/>
          <a:p>
            <a:pPr eaLnBrk="1" hangingPunct="1"/>
            <a:r>
              <a:rPr lang="en-US" i="1">
                <a:solidFill>
                  <a:srgbClr val="CC0000"/>
                </a:solidFill>
                <a:ea typeface="ＭＳ Ｐゴシック" charset="-128"/>
                <a:cs typeface="ＭＳ Ｐゴシック" charset="-128"/>
              </a:rPr>
              <a:t>V</a:t>
            </a:r>
            <a:r>
              <a:rPr lang="en-US">
                <a:solidFill>
                  <a:srgbClr val="CC0000"/>
                </a:solidFill>
                <a:ea typeface="ＭＳ Ｐゴシック" charset="-128"/>
                <a:cs typeface="ＭＳ Ｐゴシック" charset="-128"/>
              </a:rPr>
              <a:t> due to Two Particles</a:t>
            </a:r>
          </a:p>
        </p:txBody>
      </p:sp>
      <p:cxnSp>
        <p:nvCxnSpPr>
          <p:cNvPr id="14" name="Straight Connector 6"/>
          <p:cNvCxnSpPr>
            <a:cxnSpLocks noChangeShapeType="1"/>
          </p:cNvCxnSpPr>
          <p:nvPr/>
        </p:nvCxnSpPr>
        <p:spPr bwMode="auto">
          <a:xfrm>
            <a:off x="0" y="9144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15" name="Rectangle 14"/>
          <p:cNvSpPr/>
          <p:nvPr/>
        </p:nvSpPr>
        <p:spPr>
          <a:xfrm>
            <a:off x="2250440" y="3307080"/>
            <a:ext cx="1524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96" name="Text Box 6"/>
          <p:cNvSpPr txBox="1">
            <a:spLocks noChangeArrowheads="1"/>
          </p:cNvSpPr>
          <p:nvPr/>
        </p:nvSpPr>
        <p:spPr bwMode="auto">
          <a:xfrm>
            <a:off x="2209800" y="3266440"/>
            <a:ext cx="429698" cy="369332"/>
          </a:xfrm>
          <a:prstGeom prst="rect">
            <a:avLst/>
          </a:prstGeom>
          <a:noFill/>
          <a:ln w="9525">
            <a:noFill/>
            <a:miter lim="800000"/>
            <a:headEnd/>
            <a:tailEnd/>
          </a:ln>
        </p:spPr>
        <p:txBody>
          <a:bodyPr wrap="none">
            <a:prstTxWarp prst="textNoShape">
              <a:avLst/>
            </a:prstTxWarp>
            <a:spAutoFit/>
          </a:bodyPr>
          <a:lstStyle/>
          <a:p>
            <a:r>
              <a:rPr lang="en-US" i="1"/>
              <a:t>q</a:t>
            </a:r>
            <a:r>
              <a:rPr lang="en-US" baseline="-25000"/>
              <a:t>3</a:t>
            </a:r>
            <a:endParaRPr lang="en-US" i="1"/>
          </a:p>
        </p:txBody>
      </p:sp>
      <p:sp>
        <p:nvSpPr>
          <p:cNvPr id="2" name="Slide Number Placeholder 1"/>
          <p:cNvSpPr>
            <a:spLocks noGrp="1"/>
          </p:cNvSpPr>
          <p:nvPr>
            <p:ph type="sldNum" sz="quarter" idx="12"/>
          </p:nvPr>
        </p:nvSpPr>
        <p:spPr/>
        <p:txBody>
          <a:bodyPr/>
          <a:lstStyle/>
          <a:p>
            <a:fld id="{B86D1D16-917D-4FE7-BBC2-1887AC03DD1F}" type="slidenum">
              <a:rPr lang="en-US" smtClean="0"/>
              <a:pPr/>
              <a:t>3</a:t>
            </a:fld>
            <a:endParaRPr lang="en-US"/>
          </a:p>
        </p:txBody>
      </p:sp>
      <p:graphicFrame>
        <p:nvGraphicFramePr>
          <p:cNvPr id="16" name="Object 2"/>
          <p:cNvGraphicFramePr>
            <a:graphicFrameLocks noChangeAspect="1"/>
          </p:cNvGraphicFramePr>
          <p:nvPr>
            <p:extLst>
              <p:ext uri="{D42A27DB-BD31-4B8C-83A1-F6EECF244321}">
                <p14:modId xmlns:p14="http://schemas.microsoft.com/office/powerpoint/2010/main" val="2552971468"/>
              </p:ext>
            </p:extLst>
          </p:nvPr>
        </p:nvGraphicFramePr>
        <p:xfrm>
          <a:off x="6002310" y="3811587"/>
          <a:ext cx="2701925" cy="737401"/>
        </p:xfrm>
        <a:graphic>
          <a:graphicData uri="http://schemas.openxmlformats.org/presentationml/2006/ole">
            <mc:AlternateContent xmlns:mc="http://schemas.openxmlformats.org/markup-compatibility/2006">
              <mc:Choice xmlns:v="urn:schemas-microsoft-com:vml" Requires="v">
                <p:oleObj spid="_x0000_s50367" name="Equation" r:id="rId14" imgW="1676400" imgH="457200" progId="">
                  <p:embed/>
                </p:oleObj>
              </mc:Choice>
              <mc:Fallback>
                <p:oleObj name="Equation" r:id="rId14" imgW="1676400" imgH="45720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2310" y="3811587"/>
                        <a:ext cx="2701925" cy="737401"/>
                      </a:xfrm>
                      <a:prstGeom prst="rect">
                        <a:avLst/>
                      </a:prstGeom>
                      <a:solidFill>
                        <a:srgbClr val="F6F63F"/>
                      </a:solidFill>
                      <a:effectLst/>
                      <a:extLst/>
                    </p:spPr>
                  </p:pic>
                </p:oleObj>
              </mc:Fallback>
            </mc:AlternateContent>
          </a:graphicData>
        </a:graphic>
      </p:graphicFrame>
    </p:spTree>
    <p:extLst>
      <p:ext uri="{BB962C8B-B14F-4D97-AF65-F5344CB8AC3E}">
        <p14:creationId xmlns:p14="http://schemas.microsoft.com/office/powerpoint/2010/main" val="1933262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dirty="0" err="1" smtClean="0"/>
              <a:t>iClicker</a:t>
            </a:r>
            <a:r>
              <a:rPr lang="en-US" altLang="en-US" dirty="0" smtClean="0"/>
              <a:t> Question</a:t>
            </a:r>
          </a:p>
        </p:txBody>
      </p:sp>
      <p:sp>
        <p:nvSpPr>
          <p:cNvPr id="2051" name="Line 3"/>
          <p:cNvSpPr>
            <a:spLocks noChangeShapeType="1"/>
          </p:cNvSpPr>
          <p:nvPr/>
        </p:nvSpPr>
        <p:spPr bwMode="auto">
          <a:xfrm>
            <a:off x="990600" y="3810000"/>
            <a:ext cx="7543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2" name="Line 4"/>
          <p:cNvSpPr>
            <a:spLocks noChangeShapeType="1"/>
          </p:cNvSpPr>
          <p:nvPr/>
        </p:nvSpPr>
        <p:spPr bwMode="auto">
          <a:xfrm>
            <a:off x="26670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Line 5"/>
          <p:cNvSpPr>
            <a:spLocks noChangeShapeType="1"/>
          </p:cNvSpPr>
          <p:nvPr/>
        </p:nvSpPr>
        <p:spPr bwMode="auto">
          <a:xfrm>
            <a:off x="51816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Line 6"/>
          <p:cNvSpPr>
            <a:spLocks noChangeShapeType="1"/>
          </p:cNvSpPr>
          <p:nvPr/>
        </p:nvSpPr>
        <p:spPr bwMode="auto">
          <a:xfrm>
            <a:off x="85344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5" name="Text Box 7"/>
          <p:cNvSpPr txBox="1">
            <a:spLocks noChangeArrowheads="1"/>
          </p:cNvSpPr>
          <p:nvPr/>
        </p:nvSpPr>
        <p:spPr bwMode="auto">
          <a:xfrm>
            <a:off x="1219200" y="3810000"/>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0.02m</a:t>
            </a:r>
          </a:p>
        </p:txBody>
      </p:sp>
      <p:sp>
        <p:nvSpPr>
          <p:cNvPr id="2056" name="Line 8"/>
          <p:cNvSpPr>
            <a:spLocks noChangeShapeType="1"/>
          </p:cNvSpPr>
          <p:nvPr/>
        </p:nvSpPr>
        <p:spPr bwMode="auto">
          <a:xfrm>
            <a:off x="990600" y="3733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7" name="Text Box 9"/>
          <p:cNvSpPr txBox="1">
            <a:spLocks noChangeArrowheads="1"/>
          </p:cNvSpPr>
          <p:nvPr/>
        </p:nvSpPr>
        <p:spPr bwMode="auto">
          <a:xfrm>
            <a:off x="3429000" y="3810000"/>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0.03m</a:t>
            </a:r>
          </a:p>
        </p:txBody>
      </p:sp>
      <p:sp>
        <p:nvSpPr>
          <p:cNvPr id="2058" name="Text Box 10"/>
          <p:cNvSpPr txBox="1">
            <a:spLocks noChangeArrowheads="1"/>
          </p:cNvSpPr>
          <p:nvPr/>
        </p:nvSpPr>
        <p:spPr bwMode="auto">
          <a:xfrm>
            <a:off x="6400800" y="3775075"/>
            <a:ext cx="95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0.04m</a:t>
            </a:r>
          </a:p>
        </p:txBody>
      </p:sp>
      <p:sp>
        <p:nvSpPr>
          <p:cNvPr id="2059" name="Text Box 11"/>
          <p:cNvSpPr txBox="1">
            <a:spLocks noChangeArrowheads="1"/>
          </p:cNvSpPr>
          <p:nvPr/>
        </p:nvSpPr>
        <p:spPr bwMode="auto">
          <a:xfrm>
            <a:off x="822325" y="3165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A</a:t>
            </a:r>
          </a:p>
        </p:txBody>
      </p:sp>
      <p:sp>
        <p:nvSpPr>
          <p:cNvPr id="2060" name="Text Box 12"/>
          <p:cNvSpPr txBox="1">
            <a:spLocks noChangeArrowheads="1"/>
          </p:cNvSpPr>
          <p:nvPr/>
        </p:nvSpPr>
        <p:spPr bwMode="auto">
          <a:xfrm>
            <a:off x="8366125" y="31654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B</a:t>
            </a:r>
          </a:p>
        </p:txBody>
      </p:sp>
      <p:sp>
        <p:nvSpPr>
          <p:cNvPr id="2061" name="Line 13"/>
          <p:cNvSpPr>
            <a:spLocks noChangeShapeType="1"/>
          </p:cNvSpPr>
          <p:nvPr/>
        </p:nvSpPr>
        <p:spPr bwMode="auto">
          <a:xfrm>
            <a:off x="1066800" y="1905000"/>
            <a:ext cx="114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2" name="Text Box 14"/>
          <p:cNvSpPr txBox="1">
            <a:spLocks noChangeArrowheads="1"/>
          </p:cNvSpPr>
          <p:nvPr/>
        </p:nvSpPr>
        <p:spPr bwMode="auto">
          <a:xfrm>
            <a:off x="950913" y="1108075"/>
            <a:ext cx="125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300 V/m</a:t>
            </a:r>
          </a:p>
        </p:txBody>
      </p:sp>
      <p:sp>
        <p:nvSpPr>
          <p:cNvPr id="2063" name="Rectangle 15"/>
          <p:cNvSpPr>
            <a:spLocks noChangeArrowheads="1"/>
          </p:cNvSpPr>
          <p:nvPr/>
        </p:nvSpPr>
        <p:spPr bwMode="auto">
          <a:xfrm>
            <a:off x="2667000" y="1066800"/>
            <a:ext cx="2514600" cy="25908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algn="ctr" eaLnBrk="1" hangingPunct="1">
              <a:spcBef>
                <a:spcPct val="0"/>
              </a:spcBef>
              <a:buFontTx/>
              <a:buNone/>
            </a:pPr>
            <a:r>
              <a:rPr lang="en-US" altLang="en-US" sz="2400">
                <a:ea typeface="ヒラギノ角ゴ Pro W3" pitchFamily="-84" charset="-128"/>
              </a:rPr>
              <a:t>0 V/m</a:t>
            </a:r>
          </a:p>
        </p:txBody>
      </p:sp>
      <p:sp>
        <p:nvSpPr>
          <p:cNvPr id="2064" name="Line 17"/>
          <p:cNvSpPr>
            <a:spLocks noChangeShapeType="1"/>
          </p:cNvSpPr>
          <p:nvPr/>
        </p:nvSpPr>
        <p:spPr bwMode="auto">
          <a:xfrm>
            <a:off x="1066800" y="2514600"/>
            <a:ext cx="114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5" name="Line 18"/>
          <p:cNvSpPr>
            <a:spLocks noChangeShapeType="1"/>
          </p:cNvSpPr>
          <p:nvPr/>
        </p:nvSpPr>
        <p:spPr bwMode="auto">
          <a:xfrm>
            <a:off x="1066800" y="3048000"/>
            <a:ext cx="114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6" name="Line 19"/>
          <p:cNvSpPr>
            <a:spLocks noChangeShapeType="1"/>
          </p:cNvSpPr>
          <p:nvPr/>
        </p:nvSpPr>
        <p:spPr bwMode="auto">
          <a:xfrm flipH="1">
            <a:off x="6172200" y="1905000"/>
            <a:ext cx="12954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7" name="Line 20"/>
          <p:cNvSpPr>
            <a:spLocks noChangeShapeType="1"/>
          </p:cNvSpPr>
          <p:nvPr/>
        </p:nvSpPr>
        <p:spPr bwMode="auto">
          <a:xfrm flipH="1">
            <a:off x="6172200" y="2514600"/>
            <a:ext cx="1371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8" name="Line 21"/>
          <p:cNvSpPr>
            <a:spLocks noChangeShapeType="1"/>
          </p:cNvSpPr>
          <p:nvPr/>
        </p:nvSpPr>
        <p:spPr bwMode="auto">
          <a:xfrm flipH="1">
            <a:off x="6172200" y="3048000"/>
            <a:ext cx="1371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69" name="Text Box 22"/>
          <p:cNvSpPr txBox="1">
            <a:spLocks noChangeArrowheads="1"/>
          </p:cNvSpPr>
          <p:nvPr/>
        </p:nvSpPr>
        <p:spPr bwMode="auto">
          <a:xfrm>
            <a:off x="6537325" y="1031875"/>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300 V/m</a:t>
            </a:r>
          </a:p>
        </p:txBody>
      </p:sp>
      <p:sp>
        <p:nvSpPr>
          <p:cNvPr id="2070" name="Text Box 23"/>
          <p:cNvSpPr txBox="1">
            <a:spLocks noChangeArrowheads="1"/>
          </p:cNvSpPr>
          <p:nvPr/>
        </p:nvSpPr>
        <p:spPr bwMode="auto">
          <a:xfrm>
            <a:off x="288925" y="4689475"/>
            <a:ext cx="2112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Tx/>
              <a:buNone/>
            </a:pPr>
            <a:r>
              <a:rPr lang="en-US" altLang="en-US" sz="2400">
                <a:ea typeface="ヒラギノ角ゴ Pro W3" pitchFamily="-84" charset="-128"/>
              </a:rPr>
              <a:t>What is V</a:t>
            </a:r>
            <a:r>
              <a:rPr lang="en-US" altLang="en-US" sz="2400" baseline="-25000">
                <a:ea typeface="ヒラギノ角ゴ Pro W3" pitchFamily="-84" charset="-128"/>
              </a:rPr>
              <a:t>B</a:t>
            </a:r>
            <a:r>
              <a:rPr lang="en-US" altLang="en-US" sz="2400">
                <a:ea typeface="ヒラギノ角ゴ Pro W3" pitchFamily="-84" charset="-128"/>
              </a:rPr>
              <a:t>-V</a:t>
            </a:r>
            <a:r>
              <a:rPr lang="en-US" altLang="en-US" sz="2400" baseline="-25000">
                <a:ea typeface="ヒラギノ角ゴ Pro W3" pitchFamily="-84" charset="-128"/>
              </a:rPr>
              <a:t>A?</a:t>
            </a:r>
            <a:endParaRPr lang="en-US" altLang="en-US" sz="2400">
              <a:ea typeface="ヒラギノ角ゴ Pro W3" pitchFamily="-84" charset="-128"/>
            </a:endParaRPr>
          </a:p>
        </p:txBody>
      </p:sp>
      <p:sp>
        <p:nvSpPr>
          <p:cNvPr id="2071" name="Text Box 24"/>
          <p:cNvSpPr txBox="1">
            <a:spLocks noChangeArrowheads="1"/>
          </p:cNvSpPr>
          <p:nvPr/>
        </p:nvSpPr>
        <p:spPr bwMode="auto">
          <a:xfrm>
            <a:off x="2590800" y="4648200"/>
            <a:ext cx="14970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ヒラギノ角ゴ Pro W3" pitchFamily="-84" charset="-128"/>
              </a:defRPr>
            </a:lvl3pPr>
            <a:lvl4pPr marL="1600200" indent="-228600" eaLnBrk="0" hangingPunct="0">
              <a:spcBef>
                <a:spcPct val="20000"/>
              </a:spcBef>
              <a:buChar char="–"/>
              <a:defRPr sz="2000">
                <a:solidFill>
                  <a:schemeClr val="tx1"/>
                </a:solidFill>
                <a:latin typeface="Times New Roman" pitchFamily="18" charset="0"/>
                <a:ea typeface="ヒラギノ角ゴ Pro W3" pitchFamily="-84" charset="-128"/>
              </a:defRPr>
            </a:lvl4pPr>
            <a:lvl5pPr marL="2057400" indent="-228600" eaLnBrk="0" hangingPunct="0">
              <a:spcBef>
                <a:spcPct val="20000"/>
              </a:spcBef>
              <a:buChar char="»"/>
              <a:defRPr sz="2000">
                <a:solidFill>
                  <a:schemeClr val="tx1"/>
                </a:solidFill>
                <a:latin typeface="Times New Roman" pitchFamily="18" charset="0"/>
                <a:ea typeface="ヒラギノ角ゴ Pro W3" pitchFamily="-8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ヒラギノ角ゴ Pro W3" pitchFamily="-84" charset="-128"/>
              </a:defRPr>
            </a:lvl9pPr>
          </a:lstStyle>
          <a:p>
            <a:pPr eaLnBrk="1" hangingPunct="1">
              <a:spcBef>
                <a:spcPct val="0"/>
              </a:spcBef>
              <a:buFont typeface="Times" charset="0"/>
              <a:buAutoNum type="alphaUcParenR"/>
            </a:pPr>
            <a:r>
              <a:rPr lang="en-US" altLang="en-US" sz="2400">
                <a:ea typeface="ヒラギノ角ゴ Pro W3" pitchFamily="-84" charset="-128"/>
              </a:rPr>
              <a:t>270 V</a:t>
            </a:r>
          </a:p>
          <a:p>
            <a:pPr eaLnBrk="1" hangingPunct="1">
              <a:spcBef>
                <a:spcPct val="0"/>
              </a:spcBef>
              <a:buFont typeface="Times" charset="0"/>
              <a:buAutoNum type="alphaUcParenR"/>
            </a:pPr>
            <a:r>
              <a:rPr lang="en-US" altLang="en-US" sz="2400">
                <a:ea typeface="ヒラギノ角ゴ Pro W3" pitchFamily="-84" charset="-128"/>
              </a:rPr>
              <a:t>-270 V</a:t>
            </a:r>
          </a:p>
          <a:p>
            <a:pPr eaLnBrk="1" hangingPunct="1">
              <a:spcBef>
                <a:spcPct val="0"/>
              </a:spcBef>
              <a:buFont typeface="Times" charset="0"/>
              <a:buAutoNum type="alphaUcParenR"/>
            </a:pPr>
            <a:r>
              <a:rPr lang="en-US" altLang="en-US" sz="2400">
                <a:ea typeface="ヒラギノ角ゴ Pro W3" pitchFamily="-84" charset="-128"/>
              </a:rPr>
              <a:t>-18 V</a:t>
            </a:r>
          </a:p>
          <a:p>
            <a:pPr eaLnBrk="1" hangingPunct="1">
              <a:spcBef>
                <a:spcPct val="0"/>
              </a:spcBef>
              <a:buFont typeface="Times" charset="0"/>
              <a:buAutoNum type="alphaUcParenR"/>
            </a:pPr>
            <a:r>
              <a:rPr lang="en-US" altLang="en-US" sz="2400">
                <a:ea typeface="ヒラギノ角ゴ Pro W3" pitchFamily="-84" charset="-128"/>
              </a:rPr>
              <a:t>6 V</a:t>
            </a:r>
          </a:p>
          <a:p>
            <a:pPr eaLnBrk="1" hangingPunct="1">
              <a:spcBef>
                <a:spcPct val="0"/>
              </a:spcBef>
              <a:buFont typeface="Times" charset="0"/>
              <a:buAutoNum type="alphaUcParenR"/>
            </a:pPr>
            <a:r>
              <a:rPr lang="en-US" altLang="en-US" sz="2400">
                <a:ea typeface="ヒラギノ角ゴ Pro W3" pitchFamily="-84" charset="-128"/>
              </a:rPr>
              <a:t>-6 V</a:t>
            </a:r>
          </a:p>
        </p:txBody>
      </p:sp>
      <p:sp>
        <p:nvSpPr>
          <p:cNvPr id="20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eaLnBrk="1" hangingPunct="1"/>
            <a:fld id="{685D71FA-3EC8-4514-89FD-410F81C20BDF}" type="slidenum">
              <a:rPr lang="en-US" altLang="en-US" sz="1400"/>
              <a:pPr eaLnBrk="1" hangingPunct="1"/>
              <a:t>30</a:t>
            </a:fld>
            <a:endParaRPr lang="en-US" altLang="en-US" sz="1400"/>
          </a:p>
        </p:txBody>
      </p:sp>
    </p:spTree>
    <p:extLst>
      <p:ext uri="{BB962C8B-B14F-4D97-AF65-F5344CB8AC3E}">
        <p14:creationId xmlns:p14="http://schemas.microsoft.com/office/powerpoint/2010/main" val="208157312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143000"/>
          </a:xfrm>
        </p:spPr>
        <p:txBody>
          <a:bodyPr/>
          <a:lstStyle/>
          <a:p>
            <a:r>
              <a:rPr lang="en-US" altLang="en-US" smtClean="0">
                <a:solidFill>
                  <a:srgbClr val="CC0000"/>
                </a:solidFill>
              </a:rPr>
              <a:t>Today</a:t>
            </a:r>
          </a:p>
        </p:txBody>
      </p:sp>
      <p:sp>
        <p:nvSpPr>
          <p:cNvPr id="3" name="Content Placeholder 2"/>
          <p:cNvSpPr>
            <a:spLocks noGrp="1"/>
          </p:cNvSpPr>
          <p:nvPr>
            <p:ph idx="1"/>
          </p:nvPr>
        </p:nvSpPr>
        <p:spPr>
          <a:xfrm>
            <a:off x="457200" y="1981200"/>
            <a:ext cx="8686800" cy="4525963"/>
          </a:xfrm>
        </p:spPr>
        <p:txBody>
          <a:bodyPr/>
          <a:lstStyle/>
          <a:p>
            <a:pPr>
              <a:defRPr/>
            </a:pPr>
            <a:r>
              <a:rPr lang="en-US" sz="2800" dirty="0" smtClean="0">
                <a:solidFill>
                  <a:srgbClr val="000090"/>
                </a:solidFill>
                <a:latin typeface="+mj-lt"/>
                <a:ea typeface="ＭＳ Ｐゴシック" pitchFamily="36" charset="-128"/>
              </a:rPr>
              <a:t>Potential Difference and Electric Field</a:t>
            </a:r>
          </a:p>
          <a:p>
            <a:pPr>
              <a:defRPr/>
            </a:pPr>
            <a:r>
              <a:rPr lang="en-US" sz="2800" dirty="0" smtClean="0">
                <a:solidFill>
                  <a:srgbClr val="000090"/>
                </a:solidFill>
                <a:latin typeface="+mj-lt"/>
                <a:ea typeface="ＭＳ Ｐゴシック" pitchFamily="36" charset="-128"/>
              </a:rPr>
              <a:t>Path Independence of Potential Difference</a:t>
            </a:r>
          </a:p>
          <a:p>
            <a:r>
              <a:rPr lang="en-US" sz="2800" dirty="0"/>
              <a:t>Potential at one point</a:t>
            </a:r>
          </a:p>
          <a:p>
            <a:r>
              <a:rPr lang="en-US" sz="2800" dirty="0"/>
              <a:t>Potential inside a conductor</a:t>
            </a:r>
          </a:p>
          <a:p>
            <a:r>
              <a:rPr lang="en-US" sz="2800" dirty="0"/>
              <a:t>Potential inside an insulator</a:t>
            </a:r>
          </a:p>
          <a:p>
            <a:r>
              <a:rPr lang="en-US" sz="2800" dirty="0"/>
              <a:t>Energy stored in a field</a:t>
            </a:r>
          </a:p>
          <a:p>
            <a:pPr>
              <a:defRPr/>
            </a:pPr>
            <a:endParaRPr lang="en-US" sz="2800" dirty="0" smtClean="0">
              <a:solidFill>
                <a:srgbClr val="000090"/>
              </a:solidFill>
              <a:latin typeface="+mj-lt"/>
              <a:ea typeface="ＭＳ Ｐゴシック" pitchFamily="36" charset="-128"/>
            </a:endParaRPr>
          </a:p>
        </p:txBody>
      </p:sp>
      <p:cxnSp>
        <p:nvCxnSpPr>
          <p:cNvPr id="4" name="Straight Connector 6"/>
          <p:cNvCxnSpPr>
            <a:cxnSpLocks noChangeShapeType="1"/>
          </p:cNvCxnSpPr>
          <p:nvPr/>
        </p:nvCxnSpPr>
        <p:spPr bwMode="auto">
          <a:xfrm>
            <a:off x="0" y="11414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5" name="Slide Number Placeholder 4"/>
          <p:cNvSpPr>
            <a:spLocks noGrp="1"/>
          </p:cNvSpPr>
          <p:nvPr>
            <p:ph type="sldNum" sz="quarter" idx="12"/>
          </p:nvPr>
        </p:nvSpPr>
        <p:spPr/>
        <p:txBody>
          <a:bodyPr/>
          <a:lstStyle/>
          <a:p>
            <a:fld id="{E9F7E57A-03DC-4725-98CF-3F58F59FDE36}" type="slidenum">
              <a:rPr lang="en-US" altLang="en-US" smtClean="0"/>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p:cNvSpPr>
            <a:spLocks noGrp="1" noChangeArrowheads="1"/>
          </p:cNvSpPr>
          <p:nvPr>
            <p:ph type="title"/>
          </p:nvPr>
        </p:nvSpPr>
        <p:spPr>
          <a:xfrm>
            <a:off x="0" y="-152400"/>
            <a:ext cx="9144000" cy="914400"/>
          </a:xfrm>
        </p:spPr>
        <p:txBody>
          <a:bodyPr/>
          <a:lstStyle/>
          <a:p>
            <a:pPr eaLnBrk="1" hangingPunct="1"/>
            <a:r>
              <a:rPr lang="en-US" altLang="en-US" smtClean="0">
                <a:solidFill>
                  <a:srgbClr val="CC0000"/>
                </a:solidFill>
              </a:rPr>
              <a:t>Example</a:t>
            </a:r>
          </a:p>
        </p:txBody>
      </p:sp>
      <p:pic>
        <p:nvPicPr>
          <p:cNvPr id="2150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1508"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757238"/>
            <a:ext cx="9032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814388"/>
            <a:ext cx="2041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660400"/>
            <a:ext cx="1651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15"/>
          <p:cNvSpPr txBox="1">
            <a:spLocks noChangeArrowheads="1"/>
          </p:cNvSpPr>
          <p:nvPr/>
        </p:nvSpPr>
        <p:spPr bwMode="auto">
          <a:xfrm>
            <a:off x="3709988" y="1538288"/>
            <a:ext cx="44434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dirty="0">
                <a:solidFill>
                  <a:srgbClr val="000090"/>
                </a:solidFill>
                <a:latin typeface="Arial" pitchFamily="34" charset="0"/>
              </a:rPr>
              <a:t>The System = 2 charged plates + </a:t>
            </a:r>
            <a:r>
              <a:rPr lang="en-US" altLang="en-US" sz="1800" dirty="0" smtClean="0">
                <a:solidFill>
                  <a:srgbClr val="000090"/>
                </a:solidFill>
                <a:latin typeface="Arial" pitchFamily="34" charset="0"/>
              </a:rPr>
              <a:t>proton</a:t>
            </a:r>
            <a:endParaRPr lang="en-US" altLang="en-US" sz="1800" dirty="0">
              <a:solidFill>
                <a:srgbClr val="000090"/>
              </a:solidFill>
              <a:latin typeface="Arial" pitchFamily="34" charset="0"/>
            </a:endParaRPr>
          </a:p>
          <a:p>
            <a:pPr algn="just" eaLnBrk="1" hangingPunct="1"/>
            <a:endParaRPr lang="en-US" altLang="en-US" sz="1800" dirty="0">
              <a:solidFill>
                <a:srgbClr val="000090"/>
              </a:solidFill>
              <a:latin typeface="Arial" pitchFamily="34" charset="0"/>
            </a:endParaRPr>
          </a:p>
          <a:p>
            <a:pPr algn="just" eaLnBrk="1" hangingPunct="1"/>
            <a:endParaRPr lang="en-US" altLang="en-US" sz="1800" dirty="0">
              <a:solidFill>
                <a:srgbClr val="000090"/>
              </a:solidFill>
              <a:latin typeface="Arial" pitchFamily="34" charset="0"/>
            </a:endParaRPr>
          </a:p>
          <a:p>
            <a:pPr algn="just" eaLnBrk="1" hangingPunct="1"/>
            <a:endParaRPr lang="en-US" altLang="en-US" sz="1800" dirty="0">
              <a:solidFill>
                <a:srgbClr val="000090"/>
              </a:solidFill>
              <a:latin typeface="Arial" pitchFamily="34" charset="0"/>
            </a:endParaRPr>
          </a:p>
          <a:p>
            <a:pPr algn="just" eaLnBrk="1" hangingPunct="1"/>
            <a:endParaRPr lang="en-US" altLang="en-US" sz="1800" dirty="0">
              <a:solidFill>
                <a:srgbClr val="000090"/>
              </a:solidFill>
              <a:latin typeface="Arial" pitchFamily="34" charset="0"/>
            </a:endParaRPr>
          </a:p>
        </p:txBody>
      </p:sp>
      <p:sp>
        <p:nvSpPr>
          <p:cNvPr id="17" name="TextBox 16"/>
          <p:cNvSpPr txBox="1"/>
          <p:nvPr/>
        </p:nvSpPr>
        <p:spPr>
          <a:xfrm>
            <a:off x="3584575" y="14478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18" name="TextBox 17"/>
          <p:cNvSpPr txBox="1"/>
          <p:nvPr/>
        </p:nvSpPr>
        <p:spPr>
          <a:xfrm>
            <a:off x="533400" y="3352800"/>
            <a:ext cx="8077200" cy="914400"/>
          </a:xfrm>
          <a:prstGeom prst="rect">
            <a:avLst/>
          </a:prstGeom>
          <a:noFill/>
        </p:spPr>
        <p:txBody>
          <a:bodyPr wrap="none"/>
          <a:lstStyle/>
          <a:p>
            <a:pPr algn="just">
              <a:defRPr/>
            </a:pPr>
            <a:r>
              <a:rPr lang="en-US" sz="1800" u="sng">
                <a:solidFill>
                  <a:srgbClr val="000090"/>
                </a:solidFill>
                <a:latin typeface="+mj-lt"/>
                <a:ea typeface="ヒラギノ角ゴ Pro W3" charset="-128"/>
                <a:cs typeface="ヒラギノ角ゴ Pro W3" charset="-128"/>
              </a:rPr>
              <a:t>QUESTION:</a:t>
            </a:r>
            <a:r>
              <a:rPr lang="en-US" sz="1800">
                <a:solidFill>
                  <a:srgbClr val="000090"/>
                </a:solidFill>
                <a:latin typeface="+mj-lt"/>
                <a:ea typeface="ヒラギノ角ゴ Pro W3" charset="-128"/>
                <a:cs typeface="ヒラギノ角ゴ Pro W3" charset="-128"/>
              </a:rPr>
              <a:t>  As proton moves from A to B, what is the change in </a:t>
            </a:r>
          </a:p>
          <a:p>
            <a:pPr algn="just">
              <a:defRPr/>
            </a:pPr>
            <a:r>
              <a:rPr lang="en-US" sz="1800">
                <a:solidFill>
                  <a:srgbClr val="000090"/>
                </a:solidFill>
                <a:latin typeface="+mj-lt"/>
                <a:ea typeface="ヒラギノ角ゴ Pro W3" charset="-128"/>
                <a:cs typeface="ヒラギノ角ゴ Pro W3" charset="-128"/>
              </a:rPr>
              <a:t>potential energy of The System?  </a:t>
            </a:r>
          </a:p>
        </p:txBody>
      </p:sp>
      <p:sp>
        <p:nvSpPr>
          <p:cNvPr id="19" name="TextBox 18"/>
          <p:cNvSpPr txBox="1"/>
          <p:nvPr/>
        </p:nvSpPr>
        <p:spPr>
          <a:xfrm>
            <a:off x="3835400" y="2098675"/>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21515" name="Picture 2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016125"/>
            <a:ext cx="250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943600" y="2362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Electric Field</a:t>
            </a:r>
          </a:p>
        </p:txBody>
      </p:sp>
      <p:pic>
        <p:nvPicPr>
          <p:cNvPr id="21517" name="Picture 23"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89560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533400" y="4114800"/>
            <a:ext cx="914400" cy="914400"/>
          </a:xfrm>
          <a:prstGeom prst="rect">
            <a:avLst/>
          </a:prstGeom>
          <a:noFill/>
        </p:spPr>
        <p:txBody>
          <a:bodyPr wrap="none"/>
          <a:lstStyle/>
          <a:p>
            <a:pPr algn="just">
              <a:defRPr/>
            </a:pPr>
            <a:r>
              <a:rPr lang="en-US" sz="1800" u="sng">
                <a:solidFill>
                  <a:srgbClr val="000090"/>
                </a:solidFill>
                <a:latin typeface="+mj-lt"/>
                <a:ea typeface="ヒラギノ角ゴ Pro W3" charset="-128"/>
                <a:cs typeface="ヒラギノ角ゴ Pro W3" charset="-128"/>
              </a:rPr>
              <a:t>ANSWER:</a:t>
            </a:r>
          </a:p>
        </p:txBody>
      </p:sp>
      <p:pic>
        <p:nvPicPr>
          <p:cNvPr id="21519" name="Picture 26"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800" y="4775200"/>
            <a:ext cx="1943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27"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232400"/>
            <a:ext cx="3136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5105400" y="3962400"/>
            <a:ext cx="3886200" cy="2771775"/>
          </a:xfrm>
          <a:prstGeom prst="rect">
            <a:avLst/>
          </a:prstGeom>
          <a:noFill/>
          <a:ln>
            <a:solidFill>
              <a:srgbClr val="CC0000"/>
            </a:solidFill>
          </a:ln>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dirty="0">
                <a:solidFill>
                  <a:srgbClr val="CC0000"/>
                </a:solidFill>
                <a:latin typeface="Arial" pitchFamily="34" charset="0"/>
              </a:rPr>
              <a:t>       </a:t>
            </a:r>
            <a:r>
              <a:rPr lang="en-US" altLang="en-US" sz="2200" dirty="0" err="1">
                <a:solidFill>
                  <a:srgbClr val="CC0000"/>
                </a:solidFill>
                <a:latin typeface="Arial" pitchFamily="34" charset="0"/>
              </a:rPr>
              <a:t>iClicker</a:t>
            </a:r>
            <a:r>
              <a:rPr lang="en-US" altLang="en-US" sz="2200" dirty="0">
                <a:solidFill>
                  <a:srgbClr val="CC0000"/>
                </a:solidFill>
                <a:latin typeface="Arial" pitchFamily="34" charset="0"/>
              </a:rPr>
              <a:t>:   The answer is...</a:t>
            </a:r>
          </a:p>
          <a:p>
            <a:pPr algn="just" eaLnBrk="1" hangingPunct="1"/>
            <a:endParaRPr lang="en-US" altLang="en-US" sz="1800" dirty="0">
              <a:solidFill>
                <a:srgbClr val="CC0000"/>
              </a:solidFill>
              <a:latin typeface="Arial" pitchFamily="34" charset="0"/>
            </a:endParaRPr>
          </a:p>
          <a:p>
            <a:pPr algn="just" eaLnBrk="1" hangingPunct="1"/>
            <a:r>
              <a:rPr lang="en-US" altLang="en-US" sz="1800" dirty="0">
                <a:solidFill>
                  <a:srgbClr val="CC0000"/>
                </a:solidFill>
                <a:latin typeface="Arial" pitchFamily="34" charset="0"/>
              </a:rPr>
              <a:t>A) </a:t>
            </a:r>
          </a:p>
          <a:p>
            <a:pPr algn="just" eaLnBrk="1" hangingPunct="1"/>
            <a:r>
              <a:rPr lang="en-US" altLang="en-US" sz="1800" dirty="0">
                <a:solidFill>
                  <a:srgbClr val="CC0000"/>
                </a:solidFill>
                <a:latin typeface="Arial" pitchFamily="34" charset="0"/>
              </a:rPr>
              <a:t>  </a:t>
            </a:r>
          </a:p>
          <a:p>
            <a:pPr algn="just" eaLnBrk="1" hangingPunct="1"/>
            <a:r>
              <a:rPr lang="en-US" altLang="en-US" sz="1800" dirty="0">
                <a:solidFill>
                  <a:srgbClr val="CC0000"/>
                </a:solidFill>
                <a:latin typeface="Arial" pitchFamily="34" charset="0"/>
              </a:rPr>
              <a:t>B)</a:t>
            </a:r>
          </a:p>
          <a:p>
            <a:pPr algn="just" eaLnBrk="1" hangingPunct="1"/>
            <a:endParaRPr lang="en-US" altLang="en-US" sz="1800" dirty="0">
              <a:solidFill>
                <a:srgbClr val="CC0000"/>
              </a:solidFill>
              <a:latin typeface="Arial" pitchFamily="34" charset="0"/>
            </a:endParaRPr>
          </a:p>
          <a:p>
            <a:pPr algn="just" eaLnBrk="1" hangingPunct="1"/>
            <a:r>
              <a:rPr lang="en-US" altLang="en-US" sz="1800" dirty="0">
                <a:solidFill>
                  <a:srgbClr val="CC0000"/>
                </a:solidFill>
                <a:latin typeface="Arial" pitchFamily="34" charset="0"/>
              </a:rPr>
              <a:t>C)</a:t>
            </a:r>
          </a:p>
          <a:p>
            <a:pPr algn="just" eaLnBrk="1" hangingPunct="1"/>
            <a:endParaRPr lang="en-US" altLang="en-US" sz="1800" dirty="0">
              <a:solidFill>
                <a:srgbClr val="CC0000"/>
              </a:solidFill>
              <a:latin typeface="Arial" pitchFamily="34" charset="0"/>
            </a:endParaRPr>
          </a:p>
          <a:p>
            <a:pPr algn="just" eaLnBrk="1" hangingPunct="1"/>
            <a:r>
              <a:rPr lang="en-US" altLang="en-US" sz="1800" dirty="0">
                <a:solidFill>
                  <a:srgbClr val="CC0000"/>
                </a:solidFill>
                <a:latin typeface="Arial" pitchFamily="34" charset="0"/>
              </a:rPr>
              <a:t>D)</a:t>
            </a:r>
          </a:p>
          <a:p>
            <a:pPr algn="just" eaLnBrk="1" hangingPunct="1"/>
            <a:r>
              <a:rPr lang="en-US" altLang="en-US" sz="1800" dirty="0">
                <a:solidFill>
                  <a:srgbClr val="CC0000"/>
                </a:solidFill>
                <a:latin typeface="Arial" pitchFamily="34" charset="0"/>
              </a:rPr>
              <a:t>  </a:t>
            </a:r>
          </a:p>
        </p:txBody>
      </p:sp>
      <p:grpSp>
        <p:nvGrpSpPr>
          <p:cNvPr id="21522" name="Group 36"/>
          <p:cNvGrpSpPr>
            <a:grpSpLocks/>
          </p:cNvGrpSpPr>
          <p:nvPr/>
        </p:nvGrpSpPr>
        <p:grpSpPr bwMode="auto">
          <a:xfrm>
            <a:off x="5861050" y="4570413"/>
            <a:ext cx="2374900" cy="804862"/>
            <a:chOff x="5655510" y="4711700"/>
            <a:chExt cx="2374900" cy="805785"/>
          </a:xfrm>
        </p:grpSpPr>
        <p:pic>
          <p:nvPicPr>
            <p:cNvPr id="21534" name="Picture 32"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64772" y="5276185"/>
              <a:ext cx="21717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33"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655510" y="4711700"/>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23" name="Group 37"/>
          <p:cNvGrpSpPr>
            <a:grpSpLocks/>
          </p:cNvGrpSpPr>
          <p:nvPr/>
        </p:nvGrpSpPr>
        <p:grpSpPr bwMode="auto">
          <a:xfrm>
            <a:off x="5906543" y="5684562"/>
            <a:ext cx="2374900" cy="801687"/>
            <a:chOff x="5630445" y="5812275"/>
            <a:chExt cx="2374900" cy="802483"/>
          </a:xfrm>
        </p:grpSpPr>
        <p:pic>
          <p:nvPicPr>
            <p:cNvPr id="21532" name="Picture 34"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630445" y="5812275"/>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35"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636276" y="6373458"/>
              <a:ext cx="21717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Rectangle 38"/>
          <p:cNvSpPr/>
          <p:nvPr/>
        </p:nvSpPr>
        <p:spPr>
          <a:xfrm>
            <a:off x="5013088" y="3848811"/>
            <a:ext cx="4051300" cy="2994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grpSp>
        <p:nvGrpSpPr>
          <p:cNvPr id="4" name="Group 33"/>
          <p:cNvGrpSpPr>
            <a:grpSpLocks/>
          </p:cNvGrpSpPr>
          <p:nvPr/>
        </p:nvGrpSpPr>
        <p:grpSpPr bwMode="auto">
          <a:xfrm>
            <a:off x="0" y="6019800"/>
            <a:ext cx="3702050" cy="990600"/>
            <a:chOff x="0" y="6019800"/>
            <a:chExt cx="3701586" cy="990600"/>
          </a:xfrm>
        </p:grpSpPr>
        <p:sp>
          <p:nvSpPr>
            <p:cNvPr id="33" name="5-Point Star 32"/>
            <p:cNvSpPr>
              <a:spLocks/>
            </p:cNvSpPr>
            <p:nvPr/>
          </p:nvSpPr>
          <p:spPr bwMode="auto">
            <a:xfrm>
              <a:off x="0" y="6019800"/>
              <a:ext cx="990476" cy="838200"/>
            </a:xfrm>
            <a:custGeom>
              <a:avLst/>
              <a:gdLst>
                <a:gd name="T0" fmla="*/ 1 w 990476"/>
                <a:gd name="T1" fmla="*/ 320163 h 838200"/>
                <a:gd name="T2" fmla="*/ 378330 w 990476"/>
                <a:gd name="T3" fmla="*/ 320165 h 838200"/>
                <a:gd name="T4" fmla="*/ 495238 w 990476"/>
                <a:gd name="T5" fmla="*/ 0 h 838200"/>
                <a:gd name="T6" fmla="*/ 612146 w 990476"/>
                <a:gd name="T7" fmla="*/ 320165 h 838200"/>
                <a:gd name="T8" fmla="*/ 990475 w 990476"/>
                <a:gd name="T9" fmla="*/ 320163 h 838200"/>
                <a:gd name="T10" fmla="*/ 684399 w 990476"/>
                <a:gd name="T11" fmla="*/ 518034 h 838200"/>
                <a:gd name="T12" fmla="*/ 801311 w 990476"/>
                <a:gd name="T13" fmla="*/ 838198 h 838200"/>
                <a:gd name="T14" fmla="*/ 495238 w 990476"/>
                <a:gd name="T15" fmla="*/ 640323 h 838200"/>
                <a:gd name="T16" fmla="*/ 189165 w 990476"/>
                <a:gd name="T17" fmla="*/ 838198 h 838200"/>
                <a:gd name="T18" fmla="*/ 306077 w 990476"/>
                <a:gd name="T19" fmla="*/ 518034 h 838200"/>
                <a:gd name="T20" fmla="*/ 1 w 990476"/>
                <a:gd name="T21" fmla="*/ 320163 h 838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0476" h="838200">
                  <a:moveTo>
                    <a:pt x="1" y="320163"/>
                  </a:moveTo>
                  <a:lnTo>
                    <a:pt x="378330" y="320165"/>
                  </a:lnTo>
                  <a:lnTo>
                    <a:pt x="495238" y="0"/>
                  </a:lnTo>
                  <a:lnTo>
                    <a:pt x="612146" y="320165"/>
                  </a:lnTo>
                  <a:lnTo>
                    <a:pt x="990475" y="320163"/>
                  </a:lnTo>
                  <a:lnTo>
                    <a:pt x="684399" y="518034"/>
                  </a:lnTo>
                  <a:lnTo>
                    <a:pt x="801311" y="838198"/>
                  </a:lnTo>
                  <a:lnTo>
                    <a:pt x="495238" y="640323"/>
                  </a:lnTo>
                  <a:lnTo>
                    <a:pt x="189165" y="838198"/>
                  </a:lnTo>
                  <a:lnTo>
                    <a:pt x="306077" y="518034"/>
                  </a:lnTo>
                  <a:lnTo>
                    <a:pt x="1" y="320163"/>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30" name="Rectangle 29"/>
            <p:cNvSpPr>
              <a:spLocks noChangeArrowheads="1"/>
            </p:cNvSpPr>
            <p:nvPr/>
          </p:nvSpPr>
          <p:spPr bwMode="auto">
            <a:xfrm>
              <a:off x="761904" y="6019800"/>
              <a:ext cx="1958729" cy="482600"/>
            </a:xfrm>
            <a:prstGeom prst="rect">
              <a:avLst/>
            </a:prstGeom>
            <a:solidFill>
              <a:schemeClr val="bg1"/>
            </a:solidFill>
            <a:ln w="28575">
              <a:solidFill>
                <a:srgbClr val="CC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
          <p:nvSpPr>
            <p:cNvPr id="29" name="TextBox 28"/>
            <p:cNvSpPr txBox="1"/>
            <p:nvPr/>
          </p:nvSpPr>
          <p:spPr>
            <a:xfrm>
              <a:off x="2787301" y="6096000"/>
              <a:ext cx="914285"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In a uniform field</a:t>
              </a:r>
            </a:p>
          </p:txBody>
        </p:sp>
      </p:grpSp>
      <p:pic>
        <p:nvPicPr>
          <p:cNvPr id="21526" name="Picture 28"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6159500"/>
            <a:ext cx="1130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7" descr="latex-image-1.pd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31863" y="6165850"/>
            <a:ext cx="406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 descr="latex-image-1.pd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810000" y="2438400"/>
            <a:ext cx="176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86D1D16-917D-4FE7-BBC2-1887AC03DD1F}" type="slidenum">
              <a:rPr lang="en-US" smtClean="0"/>
              <a:pPr/>
              <a:t>5</a:t>
            </a:fld>
            <a:endParaRPr lang="en-US"/>
          </a:p>
        </p:txBody>
      </p:sp>
    </p:spTree>
    <p:extLst>
      <p:ext uri="{BB962C8B-B14F-4D97-AF65-F5344CB8AC3E}">
        <p14:creationId xmlns:p14="http://schemas.microsoft.com/office/powerpoint/2010/main" val="48145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26"/>
          <p:cNvSpPr>
            <a:spLocks noGrp="1" noChangeArrowheads="1"/>
          </p:cNvSpPr>
          <p:nvPr>
            <p:ph type="title"/>
          </p:nvPr>
        </p:nvSpPr>
        <p:spPr>
          <a:xfrm>
            <a:off x="0" y="-152400"/>
            <a:ext cx="9144000" cy="914400"/>
          </a:xfrm>
        </p:spPr>
        <p:txBody>
          <a:bodyPr/>
          <a:lstStyle/>
          <a:p>
            <a:pPr eaLnBrk="1" hangingPunct="1"/>
            <a:r>
              <a:rPr lang="en-US" altLang="en-US" smtClean="0">
                <a:solidFill>
                  <a:srgbClr val="CC0000"/>
                </a:solidFill>
              </a:rPr>
              <a:t>Example</a:t>
            </a:r>
          </a:p>
        </p:txBody>
      </p:sp>
      <p:pic>
        <p:nvPicPr>
          <p:cNvPr id="2355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6"/>
          <p:cNvCxnSpPr>
            <a:cxnSpLocks noChangeShapeType="1"/>
          </p:cNvCxnSpPr>
          <p:nvPr/>
        </p:nvCxnSpPr>
        <p:spPr bwMode="auto">
          <a:xfrm>
            <a:off x="0" y="1293813"/>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pic>
        <p:nvPicPr>
          <p:cNvPr id="23556" name="Picture 12"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7513" y="757238"/>
            <a:ext cx="9032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3"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814388"/>
            <a:ext cx="2041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4"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660400"/>
            <a:ext cx="1651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15"/>
          <p:cNvSpPr txBox="1">
            <a:spLocks noChangeArrowheads="1"/>
          </p:cNvSpPr>
          <p:nvPr/>
        </p:nvSpPr>
        <p:spPr bwMode="auto">
          <a:xfrm>
            <a:off x="3709988" y="1538288"/>
            <a:ext cx="44434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The System = 2 charged plates + proton</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sp>
        <p:nvSpPr>
          <p:cNvPr id="17" name="TextBox 16"/>
          <p:cNvSpPr txBox="1"/>
          <p:nvPr/>
        </p:nvSpPr>
        <p:spPr>
          <a:xfrm>
            <a:off x="3584575" y="14478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18" name="TextBox 17"/>
          <p:cNvSpPr txBox="1"/>
          <p:nvPr/>
        </p:nvSpPr>
        <p:spPr>
          <a:xfrm>
            <a:off x="533400" y="3352800"/>
            <a:ext cx="8077200" cy="914400"/>
          </a:xfrm>
          <a:prstGeom prst="rect">
            <a:avLst/>
          </a:prstGeom>
          <a:noFill/>
        </p:spPr>
        <p:txBody>
          <a:bodyPr wrap="none"/>
          <a:lstStyle/>
          <a:p>
            <a:pPr algn="just">
              <a:defRPr/>
            </a:pPr>
            <a:r>
              <a:rPr lang="en-US" sz="1800" u="sng">
                <a:solidFill>
                  <a:srgbClr val="000090"/>
                </a:solidFill>
                <a:latin typeface="+mj-lt"/>
                <a:ea typeface="ヒラギノ角ゴ Pro W3" charset="-128"/>
                <a:cs typeface="ヒラギノ角ゴ Pro W3" charset="-128"/>
              </a:rPr>
              <a:t>QUESTION:</a:t>
            </a:r>
            <a:r>
              <a:rPr lang="en-US" sz="1800">
                <a:solidFill>
                  <a:srgbClr val="000090"/>
                </a:solidFill>
                <a:latin typeface="+mj-lt"/>
                <a:ea typeface="ヒラギノ角ゴ Pro W3" charset="-128"/>
                <a:cs typeface="ヒラギノ角ゴ Pro W3" charset="-128"/>
              </a:rPr>
              <a:t>  As proton moves from A to B, what is the change in </a:t>
            </a:r>
          </a:p>
          <a:p>
            <a:pPr algn="just">
              <a:defRPr/>
            </a:pPr>
            <a:r>
              <a:rPr lang="en-US" sz="1800">
                <a:solidFill>
                  <a:srgbClr val="000090"/>
                </a:solidFill>
                <a:latin typeface="+mj-lt"/>
                <a:ea typeface="ヒラギノ角ゴ Pro W3" charset="-128"/>
                <a:cs typeface="ヒラギノ角ゴ Pro W3" charset="-128"/>
              </a:rPr>
              <a:t>potential energy of The System?  </a:t>
            </a:r>
          </a:p>
        </p:txBody>
      </p:sp>
      <p:sp>
        <p:nvSpPr>
          <p:cNvPr id="19" name="TextBox 18"/>
          <p:cNvSpPr txBox="1"/>
          <p:nvPr/>
        </p:nvSpPr>
        <p:spPr>
          <a:xfrm>
            <a:off x="3835400" y="2098675"/>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23563" name="Picture 2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016125"/>
            <a:ext cx="250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3"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895600"/>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9"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59088" y="6118225"/>
            <a:ext cx="1879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33400" y="4114800"/>
            <a:ext cx="914400" cy="914400"/>
          </a:xfrm>
          <a:prstGeom prst="rect">
            <a:avLst/>
          </a:prstGeom>
          <a:noFill/>
        </p:spPr>
        <p:txBody>
          <a:bodyPr wrap="none"/>
          <a:lstStyle/>
          <a:p>
            <a:pPr algn="just">
              <a:defRPr/>
            </a:pPr>
            <a:r>
              <a:rPr lang="en-US" sz="1800" u="sng">
                <a:solidFill>
                  <a:srgbClr val="000090"/>
                </a:solidFill>
                <a:latin typeface="+mj-lt"/>
                <a:ea typeface="ヒラギノ角ゴ Pro W3" charset="-128"/>
                <a:cs typeface="ヒラギノ角ゴ Pro W3" charset="-128"/>
              </a:rPr>
              <a:t>ANSWER:</a:t>
            </a:r>
          </a:p>
        </p:txBody>
      </p:sp>
      <p:pic>
        <p:nvPicPr>
          <p:cNvPr id="23567" name="Picture 26"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775200"/>
            <a:ext cx="1943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27"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5232400"/>
            <a:ext cx="3136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5-Point Star 36"/>
          <p:cNvSpPr>
            <a:spLocks/>
          </p:cNvSpPr>
          <p:nvPr/>
        </p:nvSpPr>
        <p:spPr bwMode="auto">
          <a:xfrm>
            <a:off x="0" y="6019800"/>
            <a:ext cx="990600" cy="838200"/>
          </a:xfrm>
          <a:custGeom>
            <a:avLst/>
            <a:gdLst>
              <a:gd name="T0" fmla="*/ 1 w 990600"/>
              <a:gd name="T1" fmla="*/ 320163 h 838200"/>
              <a:gd name="T2" fmla="*/ 378378 w 990600"/>
              <a:gd name="T3" fmla="*/ 320165 h 838200"/>
              <a:gd name="T4" fmla="*/ 495300 w 990600"/>
              <a:gd name="T5" fmla="*/ 0 h 838200"/>
              <a:gd name="T6" fmla="*/ 612222 w 990600"/>
              <a:gd name="T7" fmla="*/ 320165 h 838200"/>
              <a:gd name="T8" fmla="*/ 990599 w 990600"/>
              <a:gd name="T9" fmla="*/ 320163 h 838200"/>
              <a:gd name="T10" fmla="*/ 684484 w 990600"/>
              <a:gd name="T11" fmla="*/ 518034 h 838200"/>
              <a:gd name="T12" fmla="*/ 801412 w 990600"/>
              <a:gd name="T13" fmla="*/ 838198 h 838200"/>
              <a:gd name="T14" fmla="*/ 495300 w 990600"/>
              <a:gd name="T15" fmla="*/ 640323 h 838200"/>
              <a:gd name="T16" fmla="*/ 189188 w 990600"/>
              <a:gd name="T17" fmla="*/ 838198 h 838200"/>
              <a:gd name="T18" fmla="*/ 306116 w 990600"/>
              <a:gd name="T19" fmla="*/ 518034 h 838200"/>
              <a:gd name="T20" fmla="*/ 1 w 990600"/>
              <a:gd name="T21" fmla="*/ 320163 h 838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0600" h="838200">
                <a:moveTo>
                  <a:pt x="1" y="320163"/>
                </a:moveTo>
                <a:lnTo>
                  <a:pt x="378378" y="320165"/>
                </a:lnTo>
                <a:lnTo>
                  <a:pt x="495300" y="0"/>
                </a:lnTo>
                <a:lnTo>
                  <a:pt x="612222" y="320165"/>
                </a:lnTo>
                <a:lnTo>
                  <a:pt x="990599" y="320163"/>
                </a:lnTo>
                <a:lnTo>
                  <a:pt x="684484" y="518034"/>
                </a:lnTo>
                <a:lnTo>
                  <a:pt x="801412" y="838198"/>
                </a:lnTo>
                <a:lnTo>
                  <a:pt x="495300" y="640323"/>
                </a:lnTo>
                <a:lnTo>
                  <a:pt x="189188" y="838198"/>
                </a:lnTo>
                <a:lnTo>
                  <a:pt x="306116" y="518034"/>
                </a:lnTo>
                <a:lnTo>
                  <a:pt x="1" y="320163"/>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sp>
        <p:nvSpPr>
          <p:cNvPr id="38" name="Rectangle 37"/>
          <p:cNvSpPr>
            <a:spLocks noChangeArrowheads="1"/>
          </p:cNvSpPr>
          <p:nvPr/>
        </p:nvSpPr>
        <p:spPr bwMode="auto">
          <a:xfrm>
            <a:off x="762000" y="6019800"/>
            <a:ext cx="1958975" cy="482600"/>
          </a:xfrm>
          <a:prstGeom prst="rect">
            <a:avLst/>
          </a:prstGeom>
          <a:solidFill>
            <a:schemeClr val="bg1"/>
          </a:solidFill>
          <a:ln w="28575">
            <a:solidFill>
              <a:srgbClr val="CC0000"/>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pic>
        <p:nvPicPr>
          <p:cNvPr id="23571" name="Picture 28"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6159500"/>
            <a:ext cx="1130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40"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31863" y="6165850"/>
            <a:ext cx="406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5943600" y="2362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Electric Field</a:t>
            </a:r>
          </a:p>
        </p:txBody>
      </p:sp>
      <p:pic>
        <p:nvPicPr>
          <p:cNvPr id="23574" name="Picture 25"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2438400"/>
            <a:ext cx="176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E9F7E57A-03DC-4725-98CF-3F58F59FDE36}" type="slidenum">
              <a:rPr lang="en-US" altLang="en-US" smtClean="0"/>
              <a:pPr/>
              <a:t>6</a:t>
            </a:fld>
            <a:endParaRPr lang="en-US" altLang="en-US"/>
          </a:p>
        </p:txBody>
      </p:sp>
      <p:sp>
        <p:nvSpPr>
          <p:cNvPr id="26" name="Rectangle 25"/>
          <p:cNvSpPr/>
          <p:nvPr/>
        </p:nvSpPr>
        <p:spPr>
          <a:xfrm>
            <a:off x="3134021" y="5851211"/>
            <a:ext cx="2047580" cy="819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26"/>
          <p:cNvSpPr>
            <a:spLocks noGrp="1" noChangeArrowheads="1"/>
          </p:cNvSpPr>
          <p:nvPr>
            <p:ph type="title"/>
          </p:nvPr>
        </p:nvSpPr>
        <p:spPr>
          <a:xfrm>
            <a:off x="0" y="-76200"/>
            <a:ext cx="9144000" cy="914400"/>
          </a:xfrm>
        </p:spPr>
        <p:txBody>
          <a:bodyPr/>
          <a:lstStyle/>
          <a:p>
            <a:pPr eaLnBrk="1" hangingPunct="1"/>
            <a:r>
              <a:rPr lang="en-US" altLang="en-US" smtClean="0">
                <a:solidFill>
                  <a:srgbClr val="CC0000"/>
                </a:solidFill>
              </a:rPr>
              <a:t>Electric Potential</a:t>
            </a:r>
          </a:p>
        </p:txBody>
      </p:sp>
      <p:pic>
        <p:nvPicPr>
          <p:cNvPr id="3174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086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2581275" y="838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field)</a:t>
            </a:r>
          </a:p>
        </p:txBody>
      </p:sp>
      <p:sp>
        <p:nvSpPr>
          <p:cNvPr id="48" name="TextBox 47"/>
          <p:cNvSpPr txBox="1"/>
          <p:nvPr/>
        </p:nvSpPr>
        <p:spPr>
          <a:xfrm>
            <a:off x="9582150" y="434975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22" name="TextBox 21"/>
          <p:cNvSpPr txBox="1"/>
          <p:nvPr/>
        </p:nvSpPr>
        <p:spPr>
          <a:xfrm>
            <a:off x="9837738" y="2852738"/>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24" name="TextBox 23"/>
          <p:cNvSpPr txBox="1"/>
          <p:nvPr/>
        </p:nvSpPr>
        <p:spPr>
          <a:xfrm>
            <a:off x="228600" y="4151313"/>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In this example, the change in Electric Potential is:</a:t>
            </a:r>
          </a:p>
        </p:txBody>
      </p:sp>
      <p:pic>
        <p:nvPicPr>
          <p:cNvPr id="31751" name="Picture 26"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3450" y="5219700"/>
            <a:ext cx="1917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28"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5427663"/>
            <a:ext cx="1117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29"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0" y="4562475"/>
            <a:ext cx="698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3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2913" y="4767263"/>
            <a:ext cx="15494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3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760913"/>
            <a:ext cx="119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Box 32"/>
          <p:cNvSpPr txBox="1">
            <a:spLocks noChangeArrowheads="1"/>
          </p:cNvSpPr>
          <p:nvPr/>
        </p:nvSpPr>
        <p:spPr bwMode="auto">
          <a:xfrm>
            <a:off x="3709988" y="1447800"/>
            <a:ext cx="44434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000090"/>
                </a:solidFill>
                <a:latin typeface="Arial" pitchFamily="34" charset="0"/>
              </a:rPr>
              <a:t>The System = 2 charged plates + proton</a:t>
            </a: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a:p>
            <a:pPr algn="just" eaLnBrk="1" hangingPunct="1"/>
            <a:endParaRPr lang="en-US" altLang="en-US" sz="1800">
              <a:solidFill>
                <a:srgbClr val="000090"/>
              </a:solidFill>
              <a:latin typeface="Arial" pitchFamily="34" charset="0"/>
            </a:endParaRPr>
          </a:p>
        </p:txBody>
      </p:sp>
      <p:sp>
        <p:nvSpPr>
          <p:cNvPr id="34" name="TextBox 33"/>
          <p:cNvSpPr txBox="1"/>
          <p:nvPr/>
        </p:nvSpPr>
        <p:spPr>
          <a:xfrm>
            <a:off x="3584575" y="1447800"/>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sp>
        <p:nvSpPr>
          <p:cNvPr id="36" name="TextBox 35"/>
          <p:cNvSpPr txBox="1"/>
          <p:nvPr/>
        </p:nvSpPr>
        <p:spPr>
          <a:xfrm>
            <a:off x="3835400" y="2008188"/>
            <a:ext cx="914400" cy="914400"/>
          </a:xfrm>
          <a:prstGeom prst="rect">
            <a:avLst/>
          </a:prstGeom>
          <a:noFill/>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endParaRPr lang="en-US" altLang="en-US" sz="1800">
              <a:solidFill>
                <a:srgbClr val="000090"/>
              </a:solidFill>
              <a:latin typeface="Arial" pitchFamily="34" charset="0"/>
            </a:endParaRPr>
          </a:p>
        </p:txBody>
      </p:sp>
      <p:pic>
        <p:nvPicPr>
          <p:cNvPr id="31759" name="Picture 20"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1925638"/>
            <a:ext cx="2501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23" descr="latex-image-1.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2805113"/>
            <a:ext cx="1879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Connector 6"/>
          <p:cNvCxnSpPr>
            <a:cxnSpLocks noChangeShapeType="1"/>
          </p:cNvCxnSpPr>
          <p:nvPr/>
        </p:nvCxnSpPr>
        <p:spPr bwMode="auto">
          <a:xfrm>
            <a:off x="0" y="3276600"/>
            <a:ext cx="9144000" cy="1587"/>
          </a:xfrm>
          <a:prstGeom prst="line">
            <a:avLst/>
          </a:prstGeom>
          <a:noFill/>
          <a:ln w="63500">
            <a:gradFill flip="none" rotWithShape="1">
              <a:gsLst>
                <a:gs pos="0">
                  <a:srgbClr val="0033CC"/>
                </a:gs>
                <a:gs pos="52000">
                  <a:srgbClr val="CC0000"/>
                </a:gs>
                <a:gs pos="100000">
                  <a:srgbClr val="0033CC"/>
                </a:gs>
              </a:gsLst>
              <a:lin ang="0" scaled="1"/>
              <a:tileRect/>
            </a:gradFill>
            <a:round/>
            <a:headEnd/>
            <a:tailEnd/>
          </a:ln>
        </p:spPr>
      </p:cxnSp>
      <p:sp>
        <p:nvSpPr>
          <p:cNvPr id="43" name="TextBox 42"/>
          <p:cNvSpPr txBox="1">
            <a:spLocks noChangeArrowheads="1"/>
          </p:cNvSpPr>
          <p:nvPr/>
        </p:nvSpPr>
        <p:spPr bwMode="auto">
          <a:xfrm>
            <a:off x="5291138" y="4852988"/>
            <a:ext cx="27860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just" eaLnBrk="1" hangingPunct="1"/>
            <a:r>
              <a:rPr lang="en-US" altLang="en-US" sz="1800">
                <a:solidFill>
                  <a:srgbClr val="CC0000"/>
                </a:solidFill>
                <a:latin typeface="Arial" pitchFamily="34" charset="0"/>
              </a:rPr>
              <a:t>Which is larger, V</a:t>
            </a:r>
            <a:r>
              <a:rPr lang="en-US" altLang="en-US" sz="1800" baseline="-25000">
                <a:solidFill>
                  <a:srgbClr val="CC0000"/>
                </a:solidFill>
                <a:latin typeface="Arial" pitchFamily="34" charset="0"/>
              </a:rPr>
              <a:t>A</a:t>
            </a:r>
            <a:r>
              <a:rPr lang="en-US" altLang="en-US" sz="1800">
                <a:solidFill>
                  <a:srgbClr val="CC0000"/>
                </a:solidFill>
                <a:latin typeface="Arial" pitchFamily="34" charset="0"/>
              </a:rPr>
              <a:t> or V</a:t>
            </a:r>
            <a:r>
              <a:rPr lang="en-US" altLang="en-US" sz="1800" baseline="-25000">
                <a:solidFill>
                  <a:srgbClr val="CC0000"/>
                </a:solidFill>
                <a:latin typeface="Arial" pitchFamily="34" charset="0"/>
              </a:rPr>
              <a:t>B</a:t>
            </a:r>
            <a:r>
              <a:rPr lang="en-US" altLang="en-US" sz="1800">
                <a:solidFill>
                  <a:srgbClr val="CC0000"/>
                </a:solidFill>
                <a:latin typeface="Arial" pitchFamily="34" charset="0"/>
              </a:rPr>
              <a:t>?</a:t>
            </a:r>
          </a:p>
        </p:txBody>
      </p:sp>
      <p:pic>
        <p:nvPicPr>
          <p:cNvPr id="31763" name="Picture 31" descr="latex-image-1.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81588" y="868363"/>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9"/>
          <p:cNvGrpSpPr>
            <a:grpSpLocks/>
          </p:cNvGrpSpPr>
          <p:nvPr/>
        </p:nvGrpSpPr>
        <p:grpSpPr bwMode="auto">
          <a:xfrm>
            <a:off x="5105400" y="4648200"/>
            <a:ext cx="4114800" cy="2133600"/>
            <a:chOff x="5105400" y="4648200"/>
            <a:chExt cx="4114800" cy="2133600"/>
          </a:xfrm>
        </p:grpSpPr>
        <p:grpSp>
          <p:nvGrpSpPr>
            <p:cNvPr id="31770" name="Group 45"/>
            <p:cNvGrpSpPr>
              <a:grpSpLocks/>
            </p:cNvGrpSpPr>
            <p:nvPr/>
          </p:nvGrpSpPr>
          <p:grpSpPr bwMode="auto">
            <a:xfrm>
              <a:off x="5105400" y="4648200"/>
              <a:ext cx="3733800" cy="1905000"/>
              <a:chOff x="5105400" y="4648200"/>
              <a:chExt cx="3733800" cy="1905000"/>
            </a:xfrm>
          </p:grpSpPr>
          <p:sp>
            <p:nvSpPr>
              <p:cNvPr id="44" name="TextBox 43"/>
              <p:cNvSpPr txBox="1"/>
              <p:nvPr/>
            </p:nvSpPr>
            <p:spPr>
              <a:xfrm>
                <a:off x="5346700" y="5408613"/>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Positive charges move toward</a:t>
                </a:r>
              </a:p>
              <a:p>
                <a:pPr algn="just">
                  <a:defRPr/>
                </a:pPr>
                <a:r>
                  <a:rPr lang="en-US" sz="1800" b="1">
                    <a:solidFill>
                      <a:srgbClr val="000090"/>
                    </a:solidFill>
                    <a:latin typeface="+mj-lt"/>
                    <a:ea typeface="ヒラギノ角ゴ Pro W3" charset="-128"/>
                    <a:cs typeface="ヒラギノ角ゴ Pro W3" charset="-128"/>
                  </a:rPr>
                  <a:t>lower voltages</a:t>
                </a:r>
                <a:r>
                  <a:rPr lang="en-US" sz="1800">
                    <a:solidFill>
                      <a:srgbClr val="000090"/>
                    </a:solidFill>
                    <a:latin typeface="+mj-lt"/>
                    <a:ea typeface="ヒラギノ角ゴ Pro W3" charset="-128"/>
                    <a:cs typeface="ヒラギノ角ゴ Pro W3" charset="-128"/>
                  </a:rPr>
                  <a:t>, like water</a:t>
                </a:r>
              </a:p>
              <a:p>
                <a:pPr algn="just">
                  <a:defRPr/>
                </a:pPr>
                <a:r>
                  <a:rPr lang="en-US" sz="1800">
                    <a:solidFill>
                      <a:srgbClr val="000090"/>
                    </a:solidFill>
                    <a:latin typeface="+mj-lt"/>
                    <a:ea typeface="ヒラギノ角ゴ Pro W3" charset="-128"/>
                    <a:cs typeface="ヒラギノ角ゴ Pro W3" charset="-128"/>
                  </a:rPr>
                  <a:t>running down a hill.  </a:t>
                </a:r>
              </a:p>
            </p:txBody>
          </p:sp>
          <p:sp>
            <p:nvSpPr>
              <p:cNvPr id="45" name="Rectangle 44"/>
              <p:cNvSpPr>
                <a:spLocks noChangeArrowheads="1"/>
              </p:cNvSpPr>
              <p:nvPr/>
            </p:nvSpPr>
            <p:spPr bwMode="auto">
              <a:xfrm>
                <a:off x="5105400" y="4648200"/>
                <a:ext cx="3733800" cy="1905000"/>
              </a:xfrm>
              <a:prstGeom prst="rect">
                <a:avLst/>
              </a:prstGeom>
              <a:noFill/>
              <a:ln w="28575">
                <a:solidFill>
                  <a:srgbClr val="CC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ea typeface="ヒラギノ角ゴ Pro W3" pitchFamily="-84" charset="-128"/>
                  </a:defRPr>
                </a:lvl1pPr>
                <a:lvl2pPr marL="742950" indent="-285750" eaLnBrk="0" hangingPunct="0">
                  <a:defRPr sz="2400">
                    <a:solidFill>
                      <a:schemeClr val="tx1"/>
                    </a:solidFill>
                    <a:latin typeface="Times New Roman" pitchFamily="18" charset="0"/>
                    <a:ea typeface="ヒラギノ角ゴ Pro W3" pitchFamily="-84" charset="-128"/>
                  </a:defRPr>
                </a:lvl2pPr>
                <a:lvl3pPr marL="1143000" indent="-228600" eaLnBrk="0" hangingPunct="0">
                  <a:defRPr sz="2400">
                    <a:solidFill>
                      <a:schemeClr val="tx1"/>
                    </a:solidFill>
                    <a:latin typeface="Times New Roman" pitchFamily="18" charset="0"/>
                    <a:ea typeface="ヒラギノ角ゴ Pro W3" pitchFamily="-84" charset="-128"/>
                  </a:defRPr>
                </a:lvl3pPr>
                <a:lvl4pPr marL="1600200" indent="-228600" eaLnBrk="0" hangingPunct="0">
                  <a:defRPr sz="2400">
                    <a:solidFill>
                      <a:schemeClr val="tx1"/>
                    </a:solidFill>
                    <a:latin typeface="Times New Roman" pitchFamily="18" charset="0"/>
                    <a:ea typeface="ヒラギノ角ゴ Pro W3" pitchFamily="-84" charset="-128"/>
                  </a:defRPr>
                </a:lvl4pPr>
                <a:lvl5pPr marL="2057400" indent="-228600" eaLnBrk="0" hangingPunct="0">
                  <a:defRPr sz="2400">
                    <a:solidFill>
                      <a:schemeClr val="tx1"/>
                    </a:solidFill>
                    <a:latin typeface="Times New Roman" pitchFamily="18"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84" charset="-128"/>
                  </a:defRPr>
                </a:lvl9pPr>
              </a:lstStyle>
              <a:p>
                <a:pPr algn="ctr" eaLnBrk="1" hangingPunct="1"/>
                <a:endParaRPr lang="en-US" altLang="en-US">
                  <a:solidFill>
                    <a:srgbClr val="FFFFFF"/>
                  </a:solidFill>
                </a:endParaRPr>
              </a:p>
            </p:txBody>
          </p:sp>
        </p:grpSp>
        <p:sp>
          <p:nvSpPr>
            <p:cNvPr id="49" name="5-Point Star 48"/>
            <p:cNvSpPr>
              <a:spLocks/>
            </p:cNvSpPr>
            <p:nvPr/>
          </p:nvSpPr>
          <p:spPr bwMode="auto">
            <a:xfrm>
              <a:off x="8153400" y="5867400"/>
              <a:ext cx="1066800" cy="914400"/>
            </a:xfrm>
            <a:custGeom>
              <a:avLst/>
              <a:gdLst>
                <a:gd name="T0" fmla="*/ 1 w 1066800"/>
                <a:gd name="T1" fmla="*/ 349269 h 914400"/>
                <a:gd name="T2" fmla="*/ 407484 w 1066800"/>
                <a:gd name="T3" fmla="*/ 349271 h 914400"/>
                <a:gd name="T4" fmla="*/ 533400 w 1066800"/>
                <a:gd name="T5" fmla="*/ 0 h 914400"/>
                <a:gd name="T6" fmla="*/ 659316 w 1066800"/>
                <a:gd name="T7" fmla="*/ 349271 h 914400"/>
                <a:gd name="T8" fmla="*/ 1066799 w 1066800"/>
                <a:gd name="T9" fmla="*/ 349269 h 914400"/>
                <a:gd name="T10" fmla="*/ 737137 w 1066800"/>
                <a:gd name="T11" fmla="*/ 565128 h 914400"/>
                <a:gd name="T12" fmla="*/ 863059 w 1066800"/>
                <a:gd name="T13" fmla="*/ 914398 h 914400"/>
                <a:gd name="T14" fmla="*/ 533400 w 1066800"/>
                <a:gd name="T15" fmla="*/ 698535 h 914400"/>
                <a:gd name="T16" fmla="*/ 203741 w 1066800"/>
                <a:gd name="T17" fmla="*/ 914398 h 914400"/>
                <a:gd name="T18" fmla="*/ 329663 w 1066800"/>
                <a:gd name="T19" fmla="*/ 565128 h 914400"/>
                <a:gd name="T20" fmla="*/ 1 w 1066800"/>
                <a:gd name="T21" fmla="*/ 349269 h 914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6800" h="914400">
                  <a:moveTo>
                    <a:pt x="1" y="349269"/>
                  </a:moveTo>
                  <a:lnTo>
                    <a:pt x="407484" y="349271"/>
                  </a:lnTo>
                  <a:lnTo>
                    <a:pt x="533400" y="0"/>
                  </a:lnTo>
                  <a:lnTo>
                    <a:pt x="659316" y="349271"/>
                  </a:lnTo>
                  <a:lnTo>
                    <a:pt x="1066799" y="349269"/>
                  </a:lnTo>
                  <a:lnTo>
                    <a:pt x="737137" y="565128"/>
                  </a:lnTo>
                  <a:lnTo>
                    <a:pt x="863059" y="914398"/>
                  </a:lnTo>
                  <a:lnTo>
                    <a:pt x="533400" y="698535"/>
                  </a:lnTo>
                  <a:lnTo>
                    <a:pt x="203741" y="914398"/>
                  </a:lnTo>
                  <a:lnTo>
                    <a:pt x="329663" y="565128"/>
                  </a:lnTo>
                  <a:lnTo>
                    <a:pt x="1" y="349269"/>
                  </a:lnTo>
                  <a:close/>
                </a:path>
              </a:pathLst>
            </a:custGeom>
            <a:solidFill>
              <a:srgbClr val="F6F63F"/>
            </a:solidFill>
            <a:ln w="9525" cap="flat" cmpd="sng">
              <a:solidFill>
                <a:srgbClr val="FF6600"/>
              </a:solidFill>
              <a:prstDash val="solid"/>
              <a:round/>
              <a:headEnd/>
              <a:tailEnd/>
            </a:ln>
            <a:effectLst>
              <a:outerShdw blurRad="40000" dist="23000" dir="5400000" rotWithShape="0">
                <a:srgbClr val="000000">
                  <a:alpha val="34999"/>
                </a:srgbClr>
              </a:outerShdw>
            </a:effectLst>
          </p:spPr>
          <p:txBody>
            <a:bodyPr anchor="ctr"/>
            <a:lstStyle/>
            <a:p>
              <a:endParaRPr lang="en-US"/>
            </a:p>
          </p:txBody>
        </p:sp>
      </p:grpSp>
      <p:pic>
        <p:nvPicPr>
          <p:cNvPr id="31765" name="Picture 42" descr="latex-image-1.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3690938"/>
            <a:ext cx="143986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51" descr="latex-image-1.pd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931863"/>
            <a:ext cx="1612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52"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3675063"/>
            <a:ext cx="2001838" cy="3000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p:nvPr/>
        </p:nvSpPr>
        <p:spPr>
          <a:xfrm>
            <a:off x="5943600" y="2362200"/>
            <a:ext cx="914400" cy="914400"/>
          </a:xfrm>
          <a:prstGeom prst="rect">
            <a:avLst/>
          </a:prstGeom>
          <a:noFill/>
        </p:spPr>
        <p:txBody>
          <a:bodyPr wrap="none"/>
          <a:lstStyle/>
          <a:p>
            <a:pPr algn="just">
              <a:defRPr/>
            </a:pPr>
            <a:r>
              <a:rPr lang="en-US" sz="1800">
                <a:solidFill>
                  <a:srgbClr val="000090"/>
                </a:solidFill>
                <a:latin typeface="+mj-lt"/>
                <a:ea typeface="ヒラギノ角ゴ Pro W3" charset="-128"/>
                <a:cs typeface="ヒラギノ角ゴ Pro W3" charset="-128"/>
              </a:rPr>
              <a:t>Uniform Electric Field</a:t>
            </a:r>
          </a:p>
        </p:txBody>
      </p:sp>
      <p:pic>
        <p:nvPicPr>
          <p:cNvPr id="31769" name="Picture 32" descr="latex-image-1.pd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2438400"/>
            <a:ext cx="1765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E9F7E57A-03DC-4725-98CF-3F58F59FDE36}" type="slidenum">
              <a:rPr lang="en-US" altLang="en-US" smtClean="0"/>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charset="-128"/>
              </a:defRPr>
            </a:lvl1pPr>
            <a:lvl2pPr marL="742950" indent="-285750" eaLnBrk="0" hangingPunct="0">
              <a:defRPr sz="2400">
                <a:solidFill>
                  <a:schemeClr val="tx1"/>
                </a:solidFill>
                <a:latin typeface="Times New Roman" panose="02020603050405020304" pitchFamily="18" charset="0"/>
                <a:ea typeface="ヒラギノ角ゴ Pro W3" charset="-128"/>
              </a:defRPr>
            </a:lvl2pPr>
            <a:lvl3pPr marL="1143000" indent="-228600" eaLnBrk="0" hangingPunct="0">
              <a:defRPr sz="2400">
                <a:solidFill>
                  <a:schemeClr val="tx1"/>
                </a:solidFill>
                <a:latin typeface="Times New Roman" panose="02020603050405020304" pitchFamily="18" charset="0"/>
                <a:ea typeface="ヒラギノ角ゴ Pro W3" charset="-128"/>
              </a:defRPr>
            </a:lvl3pPr>
            <a:lvl4pPr marL="1600200" indent="-228600" eaLnBrk="0" hangingPunct="0">
              <a:defRPr sz="2400">
                <a:solidFill>
                  <a:schemeClr val="tx1"/>
                </a:solidFill>
                <a:latin typeface="Times New Roman" panose="02020603050405020304" pitchFamily="18" charset="0"/>
                <a:ea typeface="ヒラギノ角ゴ Pro W3" charset="-128"/>
              </a:defRPr>
            </a:lvl4pPr>
            <a:lvl5pPr marL="2057400" indent="-228600" eaLnBrk="0" hangingPunct="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pPr eaLnBrk="1" hangingPunct="1"/>
            <a:fld id="{421E6EE8-FBCA-490E-847B-4868C4A90E4C}" type="slidenum">
              <a:rPr lang="en-US" altLang="en-US" sz="1400"/>
              <a:pPr eaLnBrk="1" hangingPunct="1"/>
              <a:t>8</a:t>
            </a:fld>
            <a:endParaRPr lang="en-US" altLang="en-US" sz="1400"/>
          </a:p>
        </p:txBody>
      </p:sp>
      <p:pic>
        <p:nvPicPr>
          <p:cNvPr id="25603" name="Picture 2" descr="https://www.physics.purdue.edu/demos/images/5A-16_sized.jp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09600" y="1066800"/>
            <a:ext cx="419514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 y="6400800"/>
            <a:ext cx="3352800" cy="381000"/>
          </a:xfrm>
          <a:prstGeom prst="rect">
            <a:avLst/>
          </a:prstGeom>
          <a:noFill/>
        </p:spPr>
        <p:txBody>
          <a:bodyPr wrap="square" rtlCol="0">
            <a:noAutofit/>
          </a:bodyPr>
          <a:lstStyle/>
          <a:p>
            <a:pPr algn="just"/>
            <a:r>
              <a:rPr lang="en-US" sz="1800" dirty="0" smtClean="0">
                <a:solidFill>
                  <a:srgbClr val="000090"/>
                </a:solidFill>
                <a:latin typeface="+mj-lt"/>
              </a:rPr>
              <a:t>5A-16</a:t>
            </a:r>
            <a:endParaRPr lang="en-US" sz="1800" dirty="0">
              <a:solidFill>
                <a:srgbClr val="000090"/>
              </a:solidFill>
              <a:latin typeface="+mj-lt"/>
            </a:endParaRPr>
          </a:p>
        </p:txBody>
      </p:sp>
      <p:sp>
        <p:nvSpPr>
          <p:cNvPr id="2" name="TextBox 1"/>
          <p:cNvSpPr txBox="1"/>
          <p:nvPr/>
        </p:nvSpPr>
        <p:spPr>
          <a:xfrm>
            <a:off x="5029200" y="1447800"/>
            <a:ext cx="3962400" cy="1905000"/>
          </a:xfrm>
          <a:prstGeom prst="rect">
            <a:avLst/>
          </a:prstGeom>
          <a:noFill/>
        </p:spPr>
        <p:txBody>
          <a:bodyPr wrap="square" rtlCol="0">
            <a:noAutofit/>
          </a:bodyPr>
          <a:lstStyle/>
          <a:p>
            <a:pPr algn="just"/>
            <a:r>
              <a:rPr lang="en-US" sz="2000" dirty="0" smtClean="0">
                <a:solidFill>
                  <a:srgbClr val="000090"/>
                </a:solidFill>
                <a:latin typeface="+mj-lt"/>
              </a:rPr>
              <a:t>Will the tube light up? </a:t>
            </a:r>
          </a:p>
          <a:p>
            <a:pPr algn="just"/>
            <a:endParaRPr lang="en-US" sz="2000" dirty="0" smtClean="0">
              <a:solidFill>
                <a:srgbClr val="000090"/>
              </a:solidFill>
              <a:latin typeface="+mj-lt"/>
            </a:endParaRPr>
          </a:p>
          <a:p>
            <a:pPr marL="342900" indent="-342900" algn="just">
              <a:buFont typeface="+mj-lt"/>
              <a:buAutoNum type="alphaUcPeriod"/>
            </a:pPr>
            <a:r>
              <a:rPr lang="en-US" sz="2000" dirty="0" smtClean="0">
                <a:solidFill>
                  <a:srgbClr val="000090"/>
                </a:solidFill>
                <a:latin typeface="+mj-lt"/>
              </a:rPr>
              <a:t>Yes</a:t>
            </a:r>
          </a:p>
          <a:p>
            <a:pPr marL="342900" indent="-342900" algn="just">
              <a:buFont typeface="+mj-lt"/>
              <a:buAutoNum type="alphaUcPeriod"/>
            </a:pPr>
            <a:r>
              <a:rPr lang="en-US" sz="2000" dirty="0" smtClean="0">
                <a:solidFill>
                  <a:srgbClr val="000090"/>
                </a:solidFill>
                <a:latin typeface="+mj-lt"/>
              </a:rPr>
              <a:t>No</a:t>
            </a:r>
          </a:p>
          <a:p>
            <a:pPr marL="342900" indent="-342900" algn="just">
              <a:buFont typeface="+mj-lt"/>
              <a:buAutoNum type="alphaUcPeriod"/>
            </a:pPr>
            <a:r>
              <a:rPr lang="en-US" sz="2000" dirty="0" smtClean="0">
                <a:solidFill>
                  <a:srgbClr val="000090"/>
                </a:solidFill>
                <a:latin typeface="+mj-lt"/>
              </a:rPr>
              <a:t>Depend on the tube </a:t>
            </a:r>
            <a:r>
              <a:rPr lang="en-US" sz="2000" dirty="0" err="1" smtClean="0">
                <a:solidFill>
                  <a:srgbClr val="000090"/>
                </a:solidFill>
                <a:latin typeface="+mj-lt"/>
              </a:rPr>
              <a:t>orentation</a:t>
            </a:r>
            <a:endParaRPr lang="en-US" sz="2000" dirty="0">
              <a:solidFill>
                <a:srgbClr val="000090"/>
              </a:solidFill>
              <a:latin typeface="+mj-lt"/>
            </a:endParaRPr>
          </a:p>
        </p:txBody>
      </p:sp>
    </p:spTree>
    <p:extLst>
      <p:ext uri="{BB962C8B-B14F-4D97-AF65-F5344CB8AC3E}">
        <p14:creationId xmlns:p14="http://schemas.microsoft.com/office/powerpoint/2010/main" val="1646141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ヒラギノ角ゴ Pro W3" charset="-128"/>
              </a:defRPr>
            </a:lvl1pPr>
            <a:lvl2pPr marL="742950" indent="-285750" eaLnBrk="0" hangingPunct="0">
              <a:defRPr sz="2400">
                <a:solidFill>
                  <a:schemeClr val="tx1"/>
                </a:solidFill>
                <a:latin typeface="Times New Roman" panose="02020603050405020304" pitchFamily="18" charset="0"/>
                <a:ea typeface="ヒラギノ角ゴ Pro W3" charset="-128"/>
              </a:defRPr>
            </a:lvl2pPr>
            <a:lvl3pPr marL="1143000" indent="-228600" eaLnBrk="0" hangingPunct="0">
              <a:defRPr sz="2400">
                <a:solidFill>
                  <a:schemeClr val="tx1"/>
                </a:solidFill>
                <a:latin typeface="Times New Roman" panose="02020603050405020304" pitchFamily="18" charset="0"/>
                <a:ea typeface="ヒラギノ角ゴ Pro W3" charset="-128"/>
              </a:defRPr>
            </a:lvl3pPr>
            <a:lvl4pPr marL="1600200" indent="-228600" eaLnBrk="0" hangingPunct="0">
              <a:defRPr sz="2400">
                <a:solidFill>
                  <a:schemeClr val="tx1"/>
                </a:solidFill>
                <a:latin typeface="Times New Roman" panose="02020603050405020304" pitchFamily="18" charset="0"/>
                <a:ea typeface="ヒラギノ角ゴ Pro W3" charset="-128"/>
              </a:defRPr>
            </a:lvl4pPr>
            <a:lvl5pPr marL="2057400" indent="-228600" eaLnBrk="0" hangingPunct="0">
              <a:defRPr sz="2400">
                <a:solidFill>
                  <a:schemeClr val="tx1"/>
                </a:solidFill>
                <a:latin typeface="Times New Roman" panose="02020603050405020304"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charset="-128"/>
              </a:defRPr>
            </a:lvl9pPr>
          </a:lstStyle>
          <a:p>
            <a:pPr eaLnBrk="1" hangingPunct="1"/>
            <a:fld id="{66E98FF2-E6D2-460F-8E41-70BA52B38B70}" type="slidenum">
              <a:rPr lang="en-US" altLang="en-US" sz="1400"/>
              <a:pPr eaLnBrk="1" hangingPunct="1"/>
              <a:t>9</a:t>
            </a:fld>
            <a:endParaRPr lang="en-US" altLang="en-US" sz="1400"/>
          </a:p>
        </p:txBody>
      </p:sp>
      <p:pic>
        <p:nvPicPr>
          <p:cNvPr id="24579" name="Picture 2" descr="https://www.physics.purdue.edu/demos/images/5A-05_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60" y="1219200"/>
            <a:ext cx="87280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6210300"/>
            <a:ext cx="3886200" cy="381000"/>
          </a:xfrm>
          <a:prstGeom prst="rect">
            <a:avLst/>
          </a:prstGeom>
          <a:noFill/>
        </p:spPr>
        <p:txBody>
          <a:bodyPr wrap="square" rtlCol="0">
            <a:noAutofit/>
          </a:bodyPr>
          <a:lstStyle/>
          <a:p>
            <a:pPr algn="just"/>
            <a:r>
              <a:rPr lang="en-US" sz="1800" dirty="0" smtClean="0">
                <a:solidFill>
                  <a:srgbClr val="000090"/>
                </a:solidFill>
                <a:latin typeface="+mj-lt"/>
              </a:rPr>
              <a:t>5A-05 </a:t>
            </a:r>
            <a:r>
              <a:rPr lang="en-US" sz="1800" b="1" dirty="0"/>
              <a:t>Kelvin Water Dropper</a:t>
            </a:r>
          </a:p>
          <a:p>
            <a:pPr algn="just"/>
            <a:endParaRPr lang="en-US" sz="1800" dirty="0">
              <a:solidFill>
                <a:srgbClr val="000090"/>
              </a:solidFill>
              <a:latin typeface="+mj-lt"/>
            </a:endParaRPr>
          </a:p>
        </p:txBody>
      </p:sp>
    </p:spTree>
    <p:extLst>
      <p:ext uri="{BB962C8B-B14F-4D97-AF65-F5344CB8AC3E}">
        <p14:creationId xmlns:p14="http://schemas.microsoft.com/office/powerpoint/2010/main" val="920973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noAutofit/>
      </a:bodyPr>
      <a:lstStyle>
        <a:defPPr algn="just">
          <a:defRPr sz="1800">
            <a:solidFill>
              <a:srgbClr val="000090"/>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11237</TotalTime>
  <Words>1764</Words>
  <Application>Microsoft Office PowerPoint</Application>
  <PresentationFormat>On-screen Show (4:3)</PresentationFormat>
  <Paragraphs>313</Paragraphs>
  <Slides>30</Slides>
  <Notes>19</Notes>
  <HiddenSlides>4</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MS PGothic</vt:lpstr>
      <vt:lpstr>MS PGothic</vt:lpstr>
      <vt:lpstr>ヒラギノ角ゴ Pro W3</vt:lpstr>
      <vt:lpstr>Arial</vt:lpstr>
      <vt:lpstr>Arial Bold</vt:lpstr>
      <vt:lpstr>Symbol</vt:lpstr>
      <vt:lpstr>Times</vt:lpstr>
      <vt:lpstr>Times New Roman</vt:lpstr>
      <vt:lpstr>Wingdings</vt:lpstr>
      <vt:lpstr>Default Design</vt:lpstr>
      <vt:lpstr>Equation</vt:lpstr>
      <vt:lpstr>Last Time</vt:lpstr>
      <vt:lpstr>V due to One Particle</vt:lpstr>
      <vt:lpstr>V due to Two Particles</vt:lpstr>
      <vt:lpstr>Today</vt:lpstr>
      <vt:lpstr>Example</vt:lpstr>
      <vt:lpstr>Example</vt:lpstr>
      <vt:lpstr>Electric Potential</vt:lpstr>
      <vt:lpstr>PowerPoint Presentation</vt:lpstr>
      <vt:lpstr>PowerPoint Presentation</vt:lpstr>
      <vt:lpstr>What's an eV?</vt:lpstr>
      <vt:lpstr>Potential Difference:  The Full Story </vt:lpstr>
      <vt:lpstr>Potential Difference:  Path Independence </vt:lpstr>
      <vt:lpstr>Potential Difference:  Path Independence </vt:lpstr>
      <vt:lpstr>Potential Difference: Path Independence</vt:lpstr>
      <vt:lpstr>Potential Difference and Electric Field</vt:lpstr>
      <vt:lpstr>Example: Different Paths near Point Charge</vt:lpstr>
      <vt:lpstr>Example: Different Paths near Point Charge</vt:lpstr>
      <vt:lpstr>Example: Different Paths near Point Charge</vt:lpstr>
      <vt:lpstr>Potential at a Single Point?</vt:lpstr>
      <vt:lpstr>Potential of a point charge</vt:lpstr>
      <vt:lpstr>Two ways to get the potential</vt:lpstr>
      <vt:lpstr>iClicker question</vt:lpstr>
      <vt:lpstr>iClicker</vt:lpstr>
      <vt:lpstr>Inside a Metal</vt:lpstr>
      <vt:lpstr>Potential Difference in an Insulator</vt:lpstr>
      <vt:lpstr>Dielectric constant</vt:lpstr>
      <vt:lpstr>Energy stored in a field</vt:lpstr>
      <vt:lpstr>iClicker question</vt:lpstr>
      <vt:lpstr>Field energy density</vt:lpstr>
      <vt:lpstr>iClicker Question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09</dc:title>
  <dc:subject>Physics 272H, Spring 2007</dc:subject>
  <dc:creator>Norbert Neumeister</dc:creator>
  <cp:lastModifiedBy>wxie</cp:lastModifiedBy>
  <cp:revision>828</cp:revision>
  <cp:lastPrinted>2013-09-17T00:31:42Z</cp:lastPrinted>
  <dcterms:created xsi:type="dcterms:W3CDTF">2012-09-19T13:28:30Z</dcterms:created>
  <dcterms:modified xsi:type="dcterms:W3CDTF">2018-02-12T15:32:53Z</dcterms:modified>
</cp:coreProperties>
</file>