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10" r:id="rId2"/>
    <p:sldId id="273" r:id="rId3"/>
    <p:sldId id="258" r:id="rId4"/>
    <p:sldId id="276" r:id="rId5"/>
    <p:sldId id="266" r:id="rId6"/>
    <p:sldId id="287" r:id="rId7"/>
    <p:sldId id="290" r:id="rId8"/>
    <p:sldId id="286" r:id="rId9"/>
    <p:sldId id="261" r:id="rId10"/>
    <p:sldId id="263" r:id="rId11"/>
    <p:sldId id="269" r:id="rId12"/>
    <p:sldId id="262" r:id="rId13"/>
    <p:sldId id="278" r:id="rId14"/>
    <p:sldId id="279" r:id="rId15"/>
    <p:sldId id="281" r:id="rId16"/>
    <p:sldId id="282" r:id="rId17"/>
    <p:sldId id="283" r:id="rId18"/>
    <p:sldId id="284" r:id="rId19"/>
    <p:sldId id="285" r:id="rId20"/>
    <p:sldId id="272" r:id="rId21"/>
    <p:sldId id="28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880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1" autoAdjust="0"/>
    <p:restoredTop sz="85714" autoAdjust="0"/>
  </p:normalViewPr>
  <p:slideViewPr>
    <p:cSldViewPr>
      <p:cViewPr varScale="1">
        <p:scale>
          <a:sx n="73" d="100"/>
          <a:sy n="73" d="100"/>
        </p:scale>
        <p:origin x="1266" y="90"/>
      </p:cViewPr>
      <p:guideLst>
        <p:guide orient="horz" pos="1152"/>
        <p:guide pos="2880"/>
      </p:guideLst>
    </p:cSldViewPr>
  </p:slideViewPr>
  <p:notesTextViewPr>
    <p:cViewPr>
      <p:scale>
        <a:sx n="1" d="1"/>
        <a:sy n="1" d="1"/>
      </p:scale>
      <p:origin x="0" y="0"/>
    </p:cViewPr>
  </p:notesTextViewPr>
  <p:sorterViewPr>
    <p:cViewPr varScale="1">
      <p:scale>
        <a:sx n="1" d="1"/>
        <a:sy n="1" d="1"/>
      </p:scale>
      <p:origin x="0" y="-8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image" Target="../media/image123.emf"/><Relationship Id="rId6" Type="http://schemas.openxmlformats.org/officeDocument/2006/relationships/image" Target="../media/image128.emf"/><Relationship Id="rId5" Type="http://schemas.openxmlformats.org/officeDocument/2006/relationships/image" Target="../media/image127.emf"/><Relationship Id="rId4" Type="http://schemas.openxmlformats.org/officeDocument/2006/relationships/image" Target="../media/image12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image" Target="../media/image129.emf"/><Relationship Id="rId6" Type="http://schemas.openxmlformats.org/officeDocument/2006/relationships/image" Target="../media/image134.emf"/><Relationship Id="rId5" Type="http://schemas.openxmlformats.org/officeDocument/2006/relationships/image" Target="../media/image133.emf"/><Relationship Id="rId4" Type="http://schemas.openxmlformats.org/officeDocument/2006/relationships/image" Target="../media/image13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image" Target="../media/image135.emf"/><Relationship Id="rId6" Type="http://schemas.openxmlformats.org/officeDocument/2006/relationships/image" Target="../media/image140.emf"/><Relationship Id="rId5" Type="http://schemas.openxmlformats.org/officeDocument/2006/relationships/image" Target="../media/image139.emf"/><Relationship Id="rId4" Type="http://schemas.openxmlformats.org/officeDocument/2006/relationships/image" Target="../media/image13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image" Target="../media/image143.emf"/><Relationship Id="rId1" Type="http://schemas.openxmlformats.org/officeDocument/2006/relationships/image" Target="../media/image142.emf"/><Relationship Id="rId5" Type="http://schemas.openxmlformats.org/officeDocument/2006/relationships/image" Target="../media/image146.emf"/><Relationship Id="rId4" Type="http://schemas.openxmlformats.org/officeDocument/2006/relationships/image" Target="../media/image14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4" Type="http://schemas.openxmlformats.org/officeDocument/2006/relationships/image" Target="../media/image5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image" Target="../media/image1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1E0FF9A-3C53-0A4E-9651-C8CB61F1A54E}" type="datetimeFigureOut">
              <a:rPr lang="en-US"/>
              <a:pPr/>
              <a:t>2/1/2018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4CECF9A-4785-9746-B025-05C5E1894FC9}" type="slidenum">
              <a:rPr/>
              <a:pPr/>
              <a:t>‹#›</a:t>
            </a:fld>
            <a:endParaRPr lang="en-US"/>
          </a:p>
        </p:txBody>
      </p:sp>
    </p:spTree>
    <p:extLst>
      <p:ext uri="{BB962C8B-B14F-4D97-AF65-F5344CB8AC3E}">
        <p14:creationId xmlns:p14="http://schemas.microsoft.com/office/powerpoint/2010/main" val="1288842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1FEEAA5-B525-2945-9A95-3C0E34F4949E}" type="datetimeFigureOut">
              <a:rPr lang="en-US"/>
              <a:pPr/>
              <a:t>2/1/2018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27127D7-8DF2-AF47-9002-2DCB057B4DA4}" type="slidenum">
              <a:rPr/>
              <a:pPr/>
              <a:t>‹#›</a:t>
            </a:fld>
            <a:endParaRPr lang="en-US"/>
          </a:p>
        </p:txBody>
      </p:sp>
    </p:spTree>
    <p:extLst>
      <p:ext uri="{BB962C8B-B14F-4D97-AF65-F5344CB8AC3E}">
        <p14:creationId xmlns:p14="http://schemas.microsoft.com/office/powerpoint/2010/main" val="2143790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927127D7-8DF2-AF47-9002-2DCB057B4DA4}" type="slidenum">
              <a:rPr lang="en-US" smtClean="0"/>
              <a:pPr/>
              <a:t>5</a:t>
            </a:fld>
            <a:endParaRPr lang="en-US"/>
          </a:p>
        </p:txBody>
      </p:sp>
    </p:spTree>
    <p:extLst>
      <p:ext uri="{BB962C8B-B14F-4D97-AF65-F5344CB8AC3E}">
        <p14:creationId xmlns:p14="http://schemas.microsoft.com/office/powerpoint/2010/main" val="277041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454BEF7C-5FE4-B44C-92E4-DE38A6914A51}" type="slidenum">
              <a:rPr lang="en-US"/>
              <a:pPr/>
              <a:t>18</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938590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7D57CDF4-D854-A946-A497-8A5C1ADEEA44}" type="slidenum">
              <a:rPr lang="en-US"/>
              <a:pPr/>
              <a:t>19</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556264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0F022D54-8B44-4A2F-A83F-4F9670C8A4EB}" type="slidenum">
              <a:rPr lang="en-US" altLang="en-US" sz="1300"/>
              <a:pPr eaLnBrk="1" hangingPunct="1"/>
              <a:t>22</a:t>
            </a:fld>
            <a:endParaRPr lang="en-US" altLang="en-US" sz="1300"/>
          </a:p>
        </p:txBody>
      </p:sp>
      <p:sp>
        <p:nvSpPr>
          <p:cNvPr id="22530" name="Rectangle 1026"/>
          <p:cNvSpPr>
            <a:spLocks noGrp="1" noRot="1" noChangeAspect="1" noChangeArrowheads="1" noTextEdit="1"/>
          </p:cNvSpPr>
          <p:nvPr>
            <p:ph type="sldImg"/>
          </p:nvPr>
        </p:nvSpPr>
        <p:spPr>
          <a:ln/>
        </p:spPr>
      </p:sp>
      <p:sp>
        <p:nvSpPr>
          <p:cNvPr id="2253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C</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The system is comprised of the charged capacitor plates and the electron. this example, the electric force is in the direction opposite to the displacement through which the force acts. Remember that e is a number. Also remember that the F in this expression is that due to sources within the system (</a:t>
            </a:r>
            <a:r>
              <a:rPr lang="en-US" altLang="en-US" dirty="0" err="1" smtClean="0">
                <a:latin typeface="Times New Roman" pitchFamily="18" charset="0"/>
              </a:rPr>
              <a:t>F_internal</a:t>
            </a:r>
            <a:r>
              <a:rPr lang="en-US" altLang="en-US" dirty="0" smtClean="0">
                <a:latin typeface="Times New Roman" pitchFamily="18" charset="0"/>
              </a:rPr>
              <a:t>).</a:t>
            </a:r>
          </a:p>
        </p:txBody>
      </p:sp>
    </p:spTree>
    <p:extLst>
      <p:ext uri="{BB962C8B-B14F-4D97-AF65-F5344CB8AC3E}">
        <p14:creationId xmlns:p14="http://schemas.microsoft.com/office/powerpoint/2010/main" val="169257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53A40BB5-70E8-44C3-9590-18B7B7860C5C}" type="slidenum">
              <a:rPr lang="en-US" altLang="en-US" sz="1300"/>
              <a:pPr eaLnBrk="1" hangingPunct="1"/>
              <a:t>23</a:t>
            </a:fld>
            <a:endParaRPr lang="en-US" altLang="en-US" sz="1300"/>
          </a:p>
        </p:txBody>
      </p:sp>
      <p:sp>
        <p:nvSpPr>
          <p:cNvPr id="24578" name="Rectangle 1026"/>
          <p:cNvSpPr>
            <a:spLocks noGrp="1" noRot="1" noChangeAspect="1" noChangeArrowheads="1" noTextEdit="1"/>
          </p:cNvSpPr>
          <p:nvPr>
            <p:ph type="sldImg"/>
          </p:nvPr>
        </p:nvSpPr>
        <p:spPr>
          <a:ln/>
        </p:spPr>
      </p:sp>
      <p:sp>
        <p:nvSpPr>
          <p:cNvPr id="2457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C</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The system is comprised of the charged capacitor plates and the electron. this example, the electric force is in the direction opposite to the displacement through which the force acts. Remember that e is a number. Also remember that the F in this expression is that due to sources within the system (</a:t>
            </a:r>
            <a:r>
              <a:rPr lang="en-US" altLang="en-US" dirty="0" err="1" smtClean="0">
                <a:latin typeface="Times New Roman" pitchFamily="18" charset="0"/>
              </a:rPr>
              <a:t>F_internal</a:t>
            </a:r>
            <a:r>
              <a:rPr lang="en-US" altLang="en-US" dirty="0" smtClean="0">
                <a:latin typeface="Times New Roman" pitchFamily="18" charset="0"/>
              </a:rPr>
              <a:t>).</a:t>
            </a:r>
          </a:p>
        </p:txBody>
      </p:sp>
    </p:spTree>
    <p:extLst>
      <p:ext uri="{BB962C8B-B14F-4D97-AF65-F5344CB8AC3E}">
        <p14:creationId xmlns:p14="http://schemas.microsoft.com/office/powerpoint/2010/main" val="228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43B24190-1EF4-4585-9F9B-946DEF38B9A6}" type="slidenum">
              <a:rPr lang="en-US" altLang="en-US" sz="1300"/>
              <a:pPr eaLnBrk="1" hangingPunct="1"/>
              <a:t>24</a:t>
            </a:fld>
            <a:endParaRPr lang="en-US" altLang="en-US" sz="1300"/>
          </a:p>
        </p:txBody>
      </p:sp>
      <p:sp>
        <p:nvSpPr>
          <p:cNvPr id="26626" name="Rectangle 1026"/>
          <p:cNvSpPr>
            <a:spLocks noGrp="1" noRot="1" noChangeAspect="1" noChangeArrowheads="1" noTextEdit="1"/>
          </p:cNvSpPr>
          <p:nvPr>
            <p:ph type="sldImg"/>
          </p:nvPr>
        </p:nvSpPr>
        <p:spPr>
          <a:ln/>
        </p:spPr>
      </p:sp>
      <p:sp>
        <p:nvSpPr>
          <p:cNvPr id="2662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C</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The system is comprised of the charged capacitor plates and the electron. this example, the electric force is in the direction opposite to the displacement through which the force acts. Remember that e is a number. Also remember that the F in this expression is that due to sources within the system (F_internal).</a:t>
            </a:r>
          </a:p>
        </p:txBody>
      </p:sp>
    </p:spTree>
    <p:extLst>
      <p:ext uri="{BB962C8B-B14F-4D97-AF65-F5344CB8AC3E}">
        <p14:creationId xmlns:p14="http://schemas.microsoft.com/office/powerpoint/2010/main" val="17587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EFD59287-E1D9-4503-BBC7-62C59FE7948D}" type="slidenum">
              <a:rPr lang="en-US" altLang="en-US" sz="1300"/>
              <a:pPr eaLnBrk="1" hangingPunct="1"/>
              <a:t>25</a:t>
            </a:fld>
            <a:endParaRPr lang="en-US" altLang="en-US" sz="1300"/>
          </a:p>
        </p:txBody>
      </p:sp>
      <p:sp>
        <p:nvSpPr>
          <p:cNvPr id="28674" name="Rectangle 1026"/>
          <p:cNvSpPr>
            <a:spLocks noGrp="1" noRot="1" noChangeAspect="1" noChangeArrowheads="1" noTextEdit="1"/>
          </p:cNvSpPr>
          <p:nvPr>
            <p:ph type="sldImg"/>
          </p:nvPr>
        </p:nvSpPr>
        <p:spPr>
          <a:ln/>
        </p:spPr>
      </p:sp>
      <p:sp>
        <p:nvSpPr>
          <p:cNvPr id="2867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C</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The system is comprised of the charged capacitor plates and the electron. this example, the electric force is in the direction opposite to the displacement through which the force acts. Remember that e is a number. Also remember that the F in this expression is that due to sources within the system (F_internal).</a:t>
            </a:r>
          </a:p>
        </p:txBody>
      </p:sp>
    </p:spTree>
    <p:extLst>
      <p:ext uri="{BB962C8B-B14F-4D97-AF65-F5344CB8AC3E}">
        <p14:creationId xmlns:p14="http://schemas.microsoft.com/office/powerpoint/2010/main" val="2764109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736617FE-E5D8-44D8-8B78-1B85AD1CB421}" type="slidenum">
              <a:rPr lang="en-US" altLang="en-US" sz="1300"/>
              <a:pPr eaLnBrk="1" hangingPunct="1"/>
              <a:t>26</a:t>
            </a:fld>
            <a:endParaRPr lang="en-US" altLang="en-US" sz="1300"/>
          </a:p>
        </p:txBody>
      </p:sp>
      <p:sp>
        <p:nvSpPr>
          <p:cNvPr id="30722" name="Rectangle 1026"/>
          <p:cNvSpPr>
            <a:spLocks noGrp="1" noRot="1" noChangeAspect="1" noChangeArrowheads="1" noTextEdit="1"/>
          </p:cNvSpPr>
          <p:nvPr>
            <p:ph type="sldImg"/>
          </p:nvPr>
        </p:nvSpPr>
        <p:spPr>
          <a:ln/>
        </p:spPr>
      </p:sp>
      <p:sp>
        <p:nvSpPr>
          <p:cNvPr id="307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C</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The system is comprised of the charged capacitor plates and the electron. this example, the electric force is in the direction opposite to the displacement through which the force acts. Remember that e is a number. Also remember that the F in this expression is that due to sources within the system (F_internal).</a:t>
            </a:r>
          </a:p>
        </p:txBody>
      </p:sp>
    </p:spTree>
    <p:extLst>
      <p:ext uri="{BB962C8B-B14F-4D97-AF65-F5344CB8AC3E}">
        <p14:creationId xmlns:p14="http://schemas.microsoft.com/office/powerpoint/2010/main" val="3430434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51727876-3D7E-4B88-A34D-7E4096CF5432}" type="slidenum">
              <a:rPr lang="en-US" altLang="en-US" sz="1300"/>
              <a:pPr eaLnBrk="1" hangingPunct="1"/>
              <a:t>27</a:t>
            </a:fld>
            <a:endParaRPr lang="en-US" altLang="en-US" sz="1300"/>
          </a:p>
        </p:txBody>
      </p:sp>
      <p:sp>
        <p:nvSpPr>
          <p:cNvPr id="32770" name="Rectangle 1026"/>
          <p:cNvSpPr>
            <a:spLocks noGrp="1" noRot="1" noChangeAspect="1" noChangeArrowheads="1" noTextEdit="1"/>
          </p:cNvSpPr>
          <p:nvPr>
            <p:ph type="sldImg"/>
          </p:nvPr>
        </p:nvSpPr>
        <p:spPr>
          <a:ln/>
        </p:spPr>
      </p:sp>
      <p:sp>
        <p:nvSpPr>
          <p:cNvPr id="327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C</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The system is comprised of the charged capacitor plates and the electron. this example, the electric force is in the direction opposite to the displacement through which the force acts. Remember that e is a number. Also remember that the F in this expression is that due to sources within the system (F_internal).</a:t>
            </a:r>
          </a:p>
        </p:txBody>
      </p:sp>
    </p:spTree>
    <p:extLst>
      <p:ext uri="{BB962C8B-B14F-4D97-AF65-F5344CB8AC3E}">
        <p14:creationId xmlns:p14="http://schemas.microsoft.com/office/powerpoint/2010/main" val="3642719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67D0410D-FDBF-488E-B399-59515A62CC11}" type="slidenum">
              <a:rPr lang="en-US" altLang="en-US" sz="1300"/>
              <a:pPr eaLnBrk="1" hangingPunct="1"/>
              <a:t>28</a:t>
            </a:fld>
            <a:endParaRPr lang="en-US" altLang="en-US" sz="1300"/>
          </a:p>
        </p:txBody>
      </p:sp>
      <p:sp>
        <p:nvSpPr>
          <p:cNvPr id="34818" name="Rectangle 1026"/>
          <p:cNvSpPr>
            <a:spLocks noGrp="1" noRot="1" noChangeAspect="1" noChangeArrowheads="1" noTextEdit="1"/>
          </p:cNvSpPr>
          <p:nvPr>
            <p:ph type="sldImg"/>
          </p:nvPr>
        </p:nvSpPr>
        <p:spPr>
          <a:ln/>
        </p:spPr>
      </p:sp>
      <p:sp>
        <p:nvSpPr>
          <p:cNvPr id="348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C</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The system is comprised of the charged capacitor plates and the electron. this example, the electric force is in the direction opposite to the displacement through which the force acts. Remember that e is a number. Also remember that the F in this expression is that due to sources within the system (F_internal).</a:t>
            </a:r>
          </a:p>
        </p:txBody>
      </p:sp>
    </p:spTree>
    <p:extLst>
      <p:ext uri="{BB962C8B-B14F-4D97-AF65-F5344CB8AC3E}">
        <p14:creationId xmlns:p14="http://schemas.microsoft.com/office/powerpoint/2010/main" val="94359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4261A1F4-769F-4138-9570-B829CF6BEC87}" type="slidenum">
              <a:rPr lang="en-US" altLang="en-US" sz="1300"/>
              <a:pPr eaLnBrk="1" hangingPunct="1"/>
              <a:t>32</a:t>
            </a:fld>
            <a:endParaRPr lang="en-US" altLang="en-US" sz="13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73942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7127D7-8DF2-AF47-9002-2DCB057B4DA4}" type="slidenum">
              <a:rPr/>
              <a:pPr/>
              <a:t>6</a:t>
            </a:fld>
            <a:endParaRPr lang="en-US"/>
          </a:p>
        </p:txBody>
      </p:sp>
    </p:spTree>
    <p:extLst>
      <p:ext uri="{BB962C8B-B14F-4D97-AF65-F5344CB8AC3E}">
        <p14:creationId xmlns:p14="http://schemas.microsoft.com/office/powerpoint/2010/main" val="1889384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C071DF2C-B2A6-4866-849D-321FF2F38635}" type="slidenum">
              <a:rPr lang="en-US" altLang="en-US" sz="1300"/>
              <a:pPr eaLnBrk="1" hangingPunct="1"/>
              <a:t>34</a:t>
            </a:fld>
            <a:endParaRPr lang="en-US" altLang="en-US" sz="1300"/>
          </a:p>
        </p:txBody>
      </p:sp>
      <p:sp>
        <p:nvSpPr>
          <p:cNvPr id="43010" name="Rectangle 2"/>
          <p:cNvSpPr>
            <a:spLocks noGrp="1" noRot="1" noChangeAspect="1" noChangeArrowheads="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0480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A8B0DF25-7D56-4E1F-ADB1-75863F8D7A10}" type="slidenum">
              <a:rPr lang="en-US" altLang="en-US" sz="1300"/>
              <a:pPr eaLnBrk="1" hangingPunct="1"/>
              <a:t>35</a:t>
            </a:fld>
            <a:endParaRPr lang="en-US" altLang="en-US" sz="1300"/>
          </a:p>
        </p:txBody>
      </p:sp>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For final r greater than initial r, the change in potential is less than zero as expected since the path direction is the same as that of the electric field. Likewise, if we go from a larger r to a small r, the potential increases.</a:t>
            </a:r>
          </a:p>
        </p:txBody>
      </p:sp>
    </p:spTree>
    <p:extLst>
      <p:ext uri="{BB962C8B-B14F-4D97-AF65-F5344CB8AC3E}">
        <p14:creationId xmlns:p14="http://schemas.microsoft.com/office/powerpoint/2010/main" val="405925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01E91BEB-E650-403D-8755-6A5FDBA071A7}" type="slidenum">
              <a:rPr lang="en-US" altLang="en-US" sz="1300"/>
              <a:pPr eaLnBrk="1" hangingPunct="1"/>
              <a:t>36</a:t>
            </a:fld>
            <a:endParaRPr lang="en-US" altLang="en-US" sz="1300"/>
          </a:p>
        </p:txBody>
      </p:sp>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830461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C27D2B61-94FF-4A09-87FD-0A4F72FD0D61}" type="slidenum">
              <a:rPr lang="en-US" altLang="en-US" sz="1300"/>
              <a:pPr eaLnBrk="1" hangingPunct="1"/>
              <a:t>37</a:t>
            </a:fld>
            <a:endParaRPr lang="en-US" altLang="en-US" sz="1300"/>
          </a:p>
        </p:txBody>
      </p:sp>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61330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7127D7-8DF2-AF47-9002-2DCB057B4DA4}" type="slidenum">
              <a:rPr/>
              <a:pPr/>
              <a:t>7</a:t>
            </a:fld>
            <a:endParaRPr lang="en-US"/>
          </a:p>
        </p:txBody>
      </p:sp>
    </p:spTree>
    <p:extLst>
      <p:ext uri="{BB962C8B-B14F-4D97-AF65-F5344CB8AC3E}">
        <p14:creationId xmlns:p14="http://schemas.microsoft.com/office/powerpoint/2010/main" val="143110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927127D7-8DF2-AF47-9002-2DCB057B4DA4}" type="slidenum">
              <a:rPr lang="en-US" smtClean="0"/>
              <a:pPr/>
              <a:t>12</a:t>
            </a:fld>
            <a:endParaRPr lang="en-US"/>
          </a:p>
        </p:txBody>
      </p:sp>
    </p:spTree>
    <p:extLst>
      <p:ext uri="{BB962C8B-B14F-4D97-AF65-F5344CB8AC3E}">
        <p14:creationId xmlns:p14="http://schemas.microsoft.com/office/powerpoint/2010/main" val="149883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CBCEF302-3A17-144C-8BA3-B07C84E8DF79}" type="slidenum">
              <a:rPr lang="en-US"/>
              <a:pPr/>
              <a:t>13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3099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3C9555C9-4F3D-6741-8401-D6E97D0968FD}" type="slidenum">
              <a:rPr lang="en-US"/>
              <a:pPr/>
              <a:t>14</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891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8AEB300C-2DB3-2842-B544-1A7B9BFCBC3E}" type="slidenum">
              <a:rPr lang="en-US"/>
              <a:pPr/>
              <a:t>15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98351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3D64D8F4-BE86-AF40-A61B-401930F789CA}" type="slidenum">
              <a:rPr lang="en-US"/>
              <a:pPr/>
              <a:t>16</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176553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7349D294-F74F-3642-94A4-F4D8FD99FC7F}" type="slidenum">
              <a:rPr lang="en-US"/>
              <a:pPr/>
              <a:t>17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790009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92FB2F-8010-4636-98B8-7930980DD16C}" type="datetime1">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1D16-917D-4FE7-BBC2-1887AC03DD1F}" type="slidenum">
              <a:rPr lang="en-US" smtClean="0"/>
              <a:pPr/>
              <a:t>‹#›</a:t>
            </a:fld>
            <a:endParaRPr lang="en-US"/>
          </a:p>
        </p:txBody>
      </p:sp>
    </p:spTree>
    <p:extLst>
      <p:ext uri="{BB962C8B-B14F-4D97-AF65-F5344CB8AC3E}">
        <p14:creationId xmlns:p14="http://schemas.microsoft.com/office/powerpoint/2010/main" val="395539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522B9-4B06-48C2-89D0-F027E4222F81}" type="datetime1">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1D16-917D-4FE7-BBC2-1887AC03DD1F}" type="slidenum">
              <a:rPr lang="en-US" smtClean="0"/>
              <a:pPr/>
              <a:t>‹#›</a:t>
            </a:fld>
            <a:endParaRPr lang="en-US"/>
          </a:p>
        </p:txBody>
      </p:sp>
    </p:spTree>
    <p:extLst>
      <p:ext uri="{BB962C8B-B14F-4D97-AF65-F5344CB8AC3E}">
        <p14:creationId xmlns:p14="http://schemas.microsoft.com/office/powerpoint/2010/main" val="343287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3CC27-B25D-414F-9905-D6CC59070B14}" type="datetime1">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1D16-917D-4FE7-BBC2-1887AC03DD1F}" type="slidenum">
              <a:rPr lang="en-US" smtClean="0"/>
              <a:pPr/>
              <a:t>‹#›</a:t>
            </a:fld>
            <a:endParaRPr lang="en-US"/>
          </a:p>
        </p:txBody>
      </p:sp>
    </p:spTree>
    <p:extLst>
      <p:ext uri="{BB962C8B-B14F-4D97-AF65-F5344CB8AC3E}">
        <p14:creationId xmlns:p14="http://schemas.microsoft.com/office/powerpoint/2010/main" val="136114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40139-08C3-4FFA-9A6B-C25F32117FC2}" type="datetime1">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1D16-917D-4FE7-BBC2-1887AC03DD1F}" type="slidenum">
              <a:rPr lang="en-US" smtClean="0"/>
              <a:pPr/>
              <a:t>‹#›</a:t>
            </a:fld>
            <a:endParaRPr lang="en-US"/>
          </a:p>
        </p:txBody>
      </p:sp>
    </p:spTree>
    <p:extLst>
      <p:ext uri="{BB962C8B-B14F-4D97-AF65-F5344CB8AC3E}">
        <p14:creationId xmlns:p14="http://schemas.microsoft.com/office/powerpoint/2010/main" val="193058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19A0D-745D-466C-A648-9FFB2EC3F8F3}" type="datetime1">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1D16-917D-4FE7-BBC2-1887AC03DD1F}" type="slidenum">
              <a:rPr lang="en-US" smtClean="0"/>
              <a:pPr/>
              <a:t>‹#›</a:t>
            </a:fld>
            <a:endParaRPr lang="en-US"/>
          </a:p>
        </p:txBody>
      </p:sp>
    </p:spTree>
    <p:extLst>
      <p:ext uri="{BB962C8B-B14F-4D97-AF65-F5344CB8AC3E}">
        <p14:creationId xmlns:p14="http://schemas.microsoft.com/office/powerpoint/2010/main" val="216404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218F26-C981-44BC-B095-21D00F289DE0}" type="datetime1">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D1D16-917D-4FE7-BBC2-1887AC03DD1F}" type="slidenum">
              <a:rPr lang="en-US" smtClean="0"/>
              <a:pPr/>
              <a:t>‹#›</a:t>
            </a:fld>
            <a:endParaRPr lang="en-US"/>
          </a:p>
        </p:txBody>
      </p:sp>
    </p:spTree>
    <p:extLst>
      <p:ext uri="{BB962C8B-B14F-4D97-AF65-F5344CB8AC3E}">
        <p14:creationId xmlns:p14="http://schemas.microsoft.com/office/powerpoint/2010/main" val="267854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B32998-5F34-49B7-AA06-6FD24DD61E97}" type="datetime1">
              <a:rPr lang="en-US" smtClean="0"/>
              <a:t>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D1D16-917D-4FE7-BBC2-1887AC03DD1F}" type="slidenum">
              <a:rPr lang="en-US" smtClean="0"/>
              <a:pPr/>
              <a:t>‹#›</a:t>
            </a:fld>
            <a:endParaRPr lang="en-US"/>
          </a:p>
        </p:txBody>
      </p:sp>
    </p:spTree>
    <p:extLst>
      <p:ext uri="{BB962C8B-B14F-4D97-AF65-F5344CB8AC3E}">
        <p14:creationId xmlns:p14="http://schemas.microsoft.com/office/powerpoint/2010/main" val="146988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18F7C5-54A7-47FB-B06E-1549929E34D3}" type="datetime1">
              <a:rPr lang="en-US" smtClean="0"/>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D1D16-917D-4FE7-BBC2-1887AC03DD1F}" type="slidenum">
              <a:rPr lang="en-US" smtClean="0"/>
              <a:pPr/>
              <a:t>‹#›</a:t>
            </a:fld>
            <a:endParaRPr lang="en-US"/>
          </a:p>
        </p:txBody>
      </p:sp>
    </p:spTree>
    <p:extLst>
      <p:ext uri="{BB962C8B-B14F-4D97-AF65-F5344CB8AC3E}">
        <p14:creationId xmlns:p14="http://schemas.microsoft.com/office/powerpoint/2010/main" val="391561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CA606-B21F-41D2-8522-EAA099DBB2C7}" type="datetime1">
              <a:rPr lang="en-US" smtClean="0"/>
              <a:t>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D1D16-917D-4FE7-BBC2-1887AC03DD1F}" type="slidenum">
              <a:rPr lang="en-US" smtClean="0"/>
              <a:pPr/>
              <a:t>‹#›</a:t>
            </a:fld>
            <a:endParaRPr lang="en-US"/>
          </a:p>
        </p:txBody>
      </p:sp>
    </p:spTree>
    <p:extLst>
      <p:ext uri="{BB962C8B-B14F-4D97-AF65-F5344CB8AC3E}">
        <p14:creationId xmlns:p14="http://schemas.microsoft.com/office/powerpoint/2010/main" val="219720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07CE3B-CEDC-42DD-9321-31AB9331DD31}" type="datetime1">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D1D16-917D-4FE7-BBC2-1887AC03DD1F}" type="slidenum">
              <a:rPr lang="en-US" smtClean="0"/>
              <a:pPr/>
              <a:t>‹#›</a:t>
            </a:fld>
            <a:endParaRPr lang="en-US"/>
          </a:p>
        </p:txBody>
      </p:sp>
    </p:spTree>
    <p:extLst>
      <p:ext uri="{BB962C8B-B14F-4D97-AF65-F5344CB8AC3E}">
        <p14:creationId xmlns:p14="http://schemas.microsoft.com/office/powerpoint/2010/main" val="284857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6C2DE-43B1-48BF-95B3-0C84B63E1722}" type="datetime1">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D1D16-917D-4FE7-BBC2-1887AC03DD1F}" type="slidenum">
              <a:rPr lang="en-US" smtClean="0"/>
              <a:pPr/>
              <a:t>‹#›</a:t>
            </a:fld>
            <a:endParaRPr lang="en-US"/>
          </a:p>
        </p:txBody>
      </p:sp>
    </p:spTree>
    <p:extLst>
      <p:ext uri="{BB962C8B-B14F-4D97-AF65-F5344CB8AC3E}">
        <p14:creationId xmlns:p14="http://schemas.microsoft.com/office/powerpoint/2010/main" val="347031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3F97B-7187-4148-BBAA-C161C2B31A78}" type="datetime1">
              <a:rPr lang="en-US" smtClean="0"/>
              <a:t>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D1D16-917D-4FE7-BBC2-1887AC03DD1F}" type="slidenum">
              <a:rPr lang="en-US" smtClean="0"/>
              <a:pPr/>
              <a:t>‹#›</a:t>
            </a:fld>
            <a:endParaRPr lang="en-US"/>
          </a:p>
        </p:txBody>
      </p:sp>
    </p:spTree>
    <p:extLst>
      <p:ext uri="{BB962C8B-B14F-4D97-AF65-F5344CB8AC3E}">
        <p14:creationId xmlns:p14="http://schemas.microsoft.com/office/powerpoint/2010/main" val="351814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29.png"/><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5.xml"/><Relationship Id="rId7" Type="http://schemas.openxmlformats.org/officeDocument/2006/relationships/image" Target="../media/image41.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0.jpeg"/><Relationship Id="rId5" Type="http://schemas.openxmlformats.org/officeDocument/2006/relationships/image" Target="../media/image39.emf"/><Relationship Id="rId4" Type="http://schemas.openxmlformats.org/officeDocument/2006/relationships/oleObject" Target="../embeddings/oleObject1.bin"/><Relationship Id="rId9" Type="http://schemas.openxmlformats.org/officeDocument/2006/relationships/image" Target="../media/image43.jpeg"/></Relationships>
</file>

<file path=ppt/slides/_rels/slide14.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notesSlide" Target="../notesSlides/notesSlide6.xml"/><Relationship Id="rId7" Type="http://schemas.openxmlformats.org/officeDocument/2006/relationships/oleObject" Target="../embeddings/oleObject3.bin"/><Relationship Id="rId12" Type="http://schemas.openxmlformats.org/officeDocument/2006/relationships/image" Target="../media/image47.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4.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46.emf"/><Relationship Id="rId4" Type="http://schemas.openxmlformats.org/officeDocument/2006/relationships/image" Target="../media/image40.jpeg"/><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8.emf"/><Relationship Id="rId5" Type="http://schemas.openxmlformats.org/officeDocument/2006/relationships/oleObject" Target="../embeddings/oleObject6.bin"/><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0.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40.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51.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10.xml"/><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52.emf"/><Relationship Id="rId11" Type="http://schemas.openxmlformats.org/officeDocument/2006/relationships/image" Target="../media/image40.jpeg"/><Relationship Id="rId5" Type="http://schemas.openxmlformats.org/officeDocument/2006/relationships/oleObject" Target="../embeddings/oleObject9.bin"/><Relationship Id="rId10" Type="http://schemas.openxmlformats.org/officeDocument/2006/relationships/image" Target="../media/image54.emf"/><Relationship Id="rId4" Type="http://schemas.openxmlformats.org/officeDocument/2006/relationships/image" Target="../media/image55.jpeg"/><Relationship Id="rId9"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59.emf"/><Relationship Id="rId3" Type="http://schemas.openxmlformats.org/officeDocument/2006/relationships/notesSlide" Target="../notesSlides/notesSlide11.xml"/><Relationship Id="rId7" Type="http://schemas.openxmlformats.org/officeDocument/2006/relationships/image" Target="../media/image56.emf"/><Relationship Id="rId12"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image" Target="../media/image58.emf"/><Relationship Id="rId5" Type="http://schemas.openxmlformats.org/officeDocument/2006/relationships/image" Target="../media/image40.jpeg"/><Relationship Id="rId10" Type="http://schemas.openxmlformats.org/officeDocument/2006/relationships/oleObject" Target="../embeddings/oleObject14.bin"/><Relationship Id="rId4" Type="http://schemas.openxmlformats.org/officeDocument/2006/relationships/image" Target="../media/image60.jpeg"/><Relationship Id="rId9" Type="http://schemas.openxmlformats.org/officeDocument/2006/relationships/image" Target="../media/image57.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image" Target="../media/image71.emf"/><Relationship Id="rId3" Type="http://schemas.openxmlformats.org/officeDocument/2006/relationships/image" Target="../media/image61.png"/><Relationship Id="rId7" Type="http://schemas.openxmlformats.org/officeDocument/2006/relationships/image" Target="../media/image65.emf"/><Relationship Id="rId12" Type="http://schemas.openxmlformats.org/officeDocument/2006/relationships/image" Target="../media/image70.emf"/><Relationship Id="rId17" Type="http://schemas.openxmlformats.org/officeDocument/2006/relationships/image" Target="../media/image75.emf"/><Relationship Id="rId2" Type="http://schemas.openxmlformats.org/officeDocument/2006/relationships/notesSlide" Target="../notesSlides/notesSlide12.xml"/><Relationship Id="rId16" Type="http://schemas.openxmlformats.org/officeDocument/2006/relationships/image" Target="../media/image74.emf"/><Relationship Id="rId1" Type="http://schemas.openxmlformats.org/officeDocument/2006/relationships/slideLayout" Target="../slideLayouts/slideLayout2.xml"/><Relationship Id="rId6" Type="http://schemas.openxmlformats.org/officeDocument/2006/relationships/image" Target="../media/image64.emf"/><Relationship Id="rId11" Type="http://schemas.openxmlformats.org/officeDocument/2006/relationships/image" Target="../media/image69.emf"/><Relationship Id="rId5" Type="http://schemas.openxmlformats.org/officeDocument/2006/relationships/image" Target="../media/image63.emf"/><Relationship Id="rId15" Type="http://schemas.openxmlformats.org/officeDocument/2006/relationships/image" Target="../media/image73.emf"/><Relationship Id="rId10" Type="http://schemas.openxmlformats.org/officeDocument/2006/relationships/image" Target="../media/image68.emf"/><Relationship Id="rId4" Type="http://schemas.openxmlformats.org/officeDocument/2006/relationships/image" Target="../media/image62.emf"/><Relationship Id="rId9" Type="http://schemas.openxmlformats.org/officeDocument/2006/relationships/image" Target="../media/image67.emf"/><Relationship Id="rId14" Type="http://schemas.openxmlformats.org/officeDocument/2006/relationships/image" Target="../media/image72.emf"/></Relationships>
</file>

<file path=ppt/slides/_rels/slide23.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image" Target="../media/image82.emf"/><Relationship Id="rId3" Type="http://schemas.openxmlformats.org/officeDocument/2006/relationships/image" Target="../media/image61.png"/><Relationship Id="rId7" Type="http://schemas.openxmlformats.org/officeDocument/2006/relationships/image" Target="../media/image79.emf"/><Relationship Id="rId12" Type="http://schemas.openxmlformats.org/officeDocument/2006/relationships/image" Target="../media/image7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8.emf"/><Relationship Id="rId11" Type="http://schemas.openxmlformats.org/officeDocument/2006/relationships/image" Target="../media/image68.emf"/><Relationship Id="rId5" Type="http://schemas.openxmlformats.org/officeDocument/2006/relationships/image" Target="../media/image77.emf"/><Relationship Id="rId10" Type="http://schemas.openxmlformats.org/officeDocument/2006/relationships/image" Target="../media/image67.emf"/><Relationship Id="rId4" Type="http://schemas.openxmlformats.org/officeDocument/2006/relationships/image" Target="../media/image76.emf"/><Relationship Id="rId9" Type="http://schemas.openxmlformats.org/officeDocument/2006/relationships/image" Target="../media/image81.emf"/><Relationship Id="rId14" Type="http://schemas.openxmlformats.org/officeDocument/2006/relationships/image" Target="../media/image75.emf"/></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image" Target="../media/image61.png"/><Relationship Id="rId7" Type="http://schemas.openxmlformats.org/officeDocument/2006/relationships/image" Target="../media/image86.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5.emf"/><Relationship Id="rId5" Type="http://schemas.openxmlformats.org/officeDocument/2006/relationships/image" Target="../media/image84.emf"/><Relationship Id="rId10" Type="http://schemas.openxmlformats.org/officeDocument/2006/relationships/image" Target="../media/image75.emf"/><Relationship Id="rId4" Type="http://schemas.openxmlformats.org/officeDocument/2006/relationships/image" Target="../media/image83.emf"/><Relationship Id="rId9" Type="http://schemas.openxmlformats.org/officeDocument/2006/relationships/image" Target="../media/image88.emf"/></Relationships>
</file>

<file path=ppt/slides/_rels/slide26.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61.png"/><Relationship Id="rId7" Type="http://schemas.openxmlformats.org/officeDocument/2006/relationships/image" Target="../media/image83.emf"/><Relationship Id="rId12" Type="http://schemas.openxmlformats.org/officeDocument/2006/relationships/image" Target="../media/image7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1.emf"/><Relationship Id="rId11" Type="http://schemas.openxmlformats.org/officeDocument/2006/relationships/image" Target="../media/image93.emf"/><Relationship Id="rId5" Type="http://schemas.openxmlformats.org/officeDocument/2006/relationships/image" Target="../media/image90.emf"/><Relationship Id="rId10" Type="http://schemas.openxmlformats.org/officeDocument/2006/relationships/image" Target="../media/image92.emf"/><Relationship Id="rId4" Type="http://schemas.openxmlformats.org/officeDocument/2006/relationships/image" Target="../media/image89.emf"/><Relationship Id="rId9" Type="http://schemas.openxmlformats.org/officeDocument/2006/relationships/image" Target="../media/image85.emf"/></Relationships>
</file>

<file path=ppt/slides/_rels/slide27.xml.rels><?xml version="1.0" encoding="UTF-8" standalone="yes"?>
<Relationships xmlns="http://schemas.openxmlformats.org/package/2006/relationships"><Relationship Id="rId8" Type="http://schemas.openxmlformats.org/officeDocument/2006/relationships/image" Target="../media/image98.emf"/><Relationship Id="rId13" Type="http://schemas.openxmlformats.org/officeDocument/2006/relationships/image" Target="../media/image99.emf"/><Relationship Id="rId3" Type="http://schemas.openxmlformats.org/officeDocument/2006/relationships/image" Target="../media/image61.png"/><Relationship Id="rId7" Type="http://schemas.openxmlformats.org/officeDocument/2006/relationships/image" Target="../media/image97.emf"/><Relationship Id="rId12" Type="http://schemas.openxmlformats.org/officeDocument/2006/relationships/image" Target="../media/image89.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6.emf"/><Relationship Id="rId11" Type="http://schemas.openxmlformats.org/officeDocument/2006/relationships/image" Target="../media/image85.emf"/><Relationship Id="rId5" Type="http://schemas.openxmlformats.org/officeDocument/2006/relationships/image" Target="../media/image95.emf"/><Relationship Id="rId15" Type="http://schemas.openxmlformats.org/officeDocument/2006/relationships/image" Target="../media/image75.emf"/><Relationship Id="rId10" Type="http://schemas.openxmlformats.org/officeDocument/2006/relationships/image" Target="../media/image84.emf"/><Relationship Id="rId4" Type="http://schemas.openxmlformats.org/officeDocument/2006/relationships/image" Target="../media/image94.emf"/><Relationship Id="rId9" Type="http://schemas.openxmlformats.org/officeDocument/2006/relationships/image" Target="../media/image83.emf"/><Relationship Id="rId14" Type="http://schemas.openxmlformats.org/officeDocument/2006/relationships/image" Target="../media/image100.emf"/></Relationships>
</file>

<file path=ppt/slides/_rels/slide28.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image" Target="../media/image61.png"/><Relationship Id="rId7" Type="http://schemas.openxmlformats.org/officeDocument/2006/relationships/image" Target="../media/image84.emf"/><Relationship Id="rId12" Type="http://schemas.openxmlformats.org/officeDocument/2006/relationships/image" Target="../media/image75.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3.emf"/><Relationship Id="rId11" Type="http://schemas.openxmlformats.org/officeDocument/2006/relationships/image" Target="../media/image104.emf"/><Relationship Id="rId5" Type="http://schemas.openxmlformats.org/officeDocument/2006/relationships/image" Target="../media/image102.emf"/><Relationship Id="rId10" Type="http://schemas.openxmlformats.org/officeDocument/2006/relationships/image" Target="../media/image103.emf"/><Relationship Id="rId4" Type="http://schemas.openxmlformats.org/officeDocument/2006/relationships/image" Target="../media/image101.emf"/><Relationship Id="rId9" Type="http://schemas.openxmlformats.org/officeDocument/2006/relationships/image" Target="../media/image89.emf"/></Relationships>
</file>

<file path=ppt/slides/_rels/slide29.xml.rels><?xml version="1.0" encoding="UTF-8" standalone="yes"?>
<Relationships xmlns="http://schemas.openxmlformats.org/package/2006/relationships"><Relationship Id="rId8" Type="http://schemas.openxmlformats.org/officeDocument/2006/relationships/image" Target="../media/image109.emf"/><Relationship Id="rId3" Type="http://schemas.openxmlformats.org/officeDocument/2006/relationships/oleObject" Target="../embeddings/oleObject16.bin"/><Relationship Id="rId7" Type="http://schemas.openxmlformats.org/officeDocument/2006/relationships/image" Target="../media/image108.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07.emf"/><Relationship Id="rId5" Type="http://schemas.openxmlformats.org/officeDocument/2006/relationships/image" Target="../media/image106.emf"/><Relationship Id="rId10" Type="http://schemas.openxmlformats.org/officeDocument/2006/relationships/image" Target="../media/image111.emf"/><Relationship Id="rId4" Type="http://schemas.openxmlformats.org/officeDocument/2006/relationships/image" Target="../media/image105.emf"/><Relationship Id="rId9" Type="http://schemas.openxmlformats.org/officeDocument/2006/relationships/image" Target="../media/image1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118.emf"/><Relationship Id="rId3" Type="http://schemas.openxmlformats.org/officeDocument/2006/relationships/image" Target="../media/image113.emf"/><Relationship Id="rId7" Type="http://schemas.openxmlformats.org/officeDocument/2006/relationships/image" Target="../media/image117.emf"/><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116.emf"/><Relationship Id="rId5" Type="http://schemas.openxmlformats.org/officeDocument/2006/relationships/image" Target="../media/image115.emf"/><Relationship Id="rId4" Type="http://schemas.openxmlformats.org/officeDocument/2006/relationships/image" Target="../media/image114.emf"/><Relationship Id="rId9" Type="http://schemas.openxmlformats.org/officeDocument/2006/relationships/image" Target="../media/image119.emf"/></Relationships>
</file>

<file path=ppt/slides/_rels/slide32.xml.rels><?xml version="1.0" encoding="UTF-8" standalone="yes"?>
<Relationships xmlns="http://schemas.openxmlformats.org/package/2006/relationships"><Relationship Id="rId8" Type="http://schemas.openxmlformats.org/officeDocument/2006/relationships/image" Target="../media/image121.emf"/><Relationship Id="rId3" Type="http://schemas.openxmlformats.org/officeDocument/2006/relationships/notesSlide" Target="../notesSlides/notesSlide19.xml"/><Relationship Id="rId7"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120.emf"/><Relationship Id="rId5" Type="http://schemas.openxmlformats.org/officeDocument/2006/relationships/oleObject" Target="../embeddings/oleObject17.bin"/><Relationship Id="rId10" Type="http://schemas.openxmlformats.org/officeDocument/2006/relationships/image" Target="../media/image122.emf"/><Relationship Id="rId4" Type="http://schemas.openxmlformats.org/officeDocument/2006/relationships/image" Target="../media/image40.jpeg"/><Relationship Id="rId9"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127.emf"/><Relationship Id="rId3" Type="http://schemas.openxmlformats.org/officeDocument/2006/relationships/notesSlide" Target="../notesSlides/notesSlide20.xml"/><Relationship Id="rId7" Type="http://schemas.openxmlformats.org/officeDocument/2006/relationships/image" Target="../media/image124.emf"/><Relationship Id="rId12"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1.bin"/><Relationship Id="rId11" Type="http://schemas.openxmlformats.org/officeDocument/2006/relationships/image" Target="../media/image126.emf"/><Relationship Id="rId5" Type="http://schemas.openxmlformats.org/officeDocument/2006/relationships/image" Target="../media/image123.emf"/><Relationship Id="rId15" Type="http://schemas.openxmlformats.org/officeDocument/2006/relationships/image" Target="../media/image128.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125.emf"/><Relationship Id="rId14"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oleObject" Target="../embeddings/oleObject30.bin"/><Relationship Id="rId3" Type="http://schemas.openxmlformats.org/officeDocument/2006/relationships/notesSlide" Target="../notesSlides/notesSlide21.xml"/><Relationship Id="rId7" Type="http://schemas.openxmlformats.org/officeDocument/2006/relationships/oleObject" Target="../embeddings/oleObject27.bin"/><Relationship Id="rId12" Type="http://schemas.openxmlformats.org/officeDocument/2006/relationships/image" Target="../media/image132.emf"/><Relationship Id="rId2" Type="http://schemas.openxmlformats.org/officeDocument/2006/relationships/slideLayout" Target="../slideLayouts/slideLayout6.xml"/><Relationship Id="rId16" Type="http://schemas.openxmlformats.org/officeDocument/2006/relationships/image" Target="../media/image134.emf"/><Relationship Id="rId1" Type="http://schemas.openxmlformats.org/officeDocument/2006/relationships/vmlDrawing" Target="../drawings/vmlDrawing11.vml"/><Relationship Id="rId6" Type="http://schemas.openxmlformats.org/officeDocument/2006/relationships/image" Target="../media/image129.e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131.emf"/><Relationship Id="rId4" Type="http://schemas.openxmlformats.org/officeDocument/2006/relationships/image" Target="../media/image40.jpeg"/><Relationship Id="rId9" Type="http://schemas.openxmlformats.org/officeDocument/2006/relationships/oleObject" Target="../embeddings/oleObject28.bin"/><Relationship Id="rId14" Type="http://schemas.openxmlformats.org/officeDocument/2006/relationships/image" Target="../media/image133.emf"/></Relationships>
</file>

<file path=ppt/slides/_rels/slide36.xml.rels><?xml version="1.0" encoding="UTF-8" standalone="yes"?>
<Relationships xmlns="http://schemas.openxmlformats.org/package/2006/relationships"><Relationship Id="rId8" Type="http://schemas.openxmlformats.org/officeDocument/2006/relationships/image" Target="../media/image136.emf"/><Relationship Id="rId13" Type="http://schemas.openxmlformats.org/officeDocument/2006/relationships/oleObject" Target="../embeddings/oleObject36.bin"/><Relationship Id="rId3" Type="http://schemas.openxmlformats.org/officeDocument/2006/relationships/notesSlide" Target="../notesSlides/notesSlide22.xml"/><Relationship Id="rId7" Type="http://schemas.openxmlformats.org/officeDocument/2006/relationships/oleObject" Target="../embeddings/oleObject33.bin"/><Relationship Id="rId12" Type="http://schemas.openxmlformats.org/officeDocument/2006/relationships/image" Target="../media/image138.emf"/><Relationship Id="rId17" Type="http://schemas.openxmlformats.org/officeDocument/2006/relationships/image" Target="../media/image40.jpeg"/><Relationship Id="rId2" Type="http://schemas.openxmlformats.org/officeDocument/2006/relationships/slideLayout" Target="../slideLayouts/slideLayout6.xml"/><Relationship Id="rId16" Type="http://schemas.openxmlformats.org/officeDocument/2006/relationships/image" Target="../media/image140.emf"/><Relationship Id="rId1" Type="http://schemas.openxmlformats.org/officeDocument/2006/relationships/vmlDrawing" Target="../drawings/vmlDrawing12.vml"/><Relationship Id="rId6" Type="http://schemas.openxmlformats.org/officeDocument/2006/relationships/image" Target="../media/image135.e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oleObject" Target="../embeddings/oleObject37.bin"/><Relationship Id="rId10" Type="http://schemas.openxmlformats.org/officeDocument/2006/relationships/image" Target="../media/image137.emf"/><Relationship Id="rId4" Type="http://schemas.openxmlformats.org/officeDocument/2006/relationships/image" Target="../media/image141.jpeg"/><Relationship Id="rId9" Type="http://schemas.openxmlformats.org/officeDocument/2006/relationships/oleObject" Target="../embeddings/oleObject34.bin"/><Relationship Id="rId14" Type="http://schemas.openxmlformats.org/officeDocument/2006/relationships/image" Target="../media/image139.emf"/></Relationships>
</file>

<file path=ppt/slides/_rels/slide37.xml.rels><?xml version="1.0" encoding="UTF-8" standalone="yes"?>
<Relationships xmlns="http://schemas.openxmlformats.org/package/2006/relationships"><Relationship Id="rId8" Type="http://schemas.openxmlformats.org/officeDocument/2006/relationships/image" Target="../media/image143.emf"/><Relationship Id="rId13" Type="http://schemas.openxmlformats.org/officeDocument/2006/relationships/oleObject" Target="../embeddings/oleObject42.bin"/><Relationship Id="rId3" Type="http://schemas.openxmlformats.org/officeDocument/2006/relationships/notesSlide" Target="../notesSlides/notesSlide23.xml"/><Relationship Id="rId7" Type="http://schemas.openxmlformats.org/officeDocument/2006/relationships/oleObject" Target="../embeddings/oleObject39.bin"/><Relationship Id="rId12" Type="http://schemas.openxmlformats.org/officeDocument/2006/relationships/image" Target="../media/image145.e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147.jpeg"/><Relationship Id="rId11" Type="http://schemas.openxmlformats.org/officeDocument/2006/relationships/oleObject" Target="../embeddings/oleObject41.bin"/><Relationship Id="rId5" Type="http://schemas.openxmlformats.org/officeDocument/2006/relationships/image" Target="../media/image142.emf"/><Relationship Id="rId15" Type="http://schemas.openxmlformats.org/officeDocument/2006/relationships/image" Target="../media/image40.jpeg"/><Relationship Id="rId10" Type="http://schemas.openxmlformats.org/officeDocument/2006/relationships/image" Target="../media/image144.emf"/><Relationship Id="rId4" Type="http://schemas.openxmlformats.org/officeDocument/2006/relationships/oleObject" Target="../embeddings/oleObject38.bin"/><Relationship Id="rId9" Type="http://schemas.openxmlformats.org/officeDocument/2006/relationships/oleObject" Target="../embeddings/oleObject40.bin"/><Relationship Id="rId14" Type="http://schemas.openxmlformats.org/officeDocument/2006/relationships/image" Target="../media/image146.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6.emf"/><Relationship Id="rId5" Type="http://schemas.openxmlformats.org/officeDocument/2006/relationships/image" Target="../media/image11.emf"/><Relationship Id="rId10" Type="http://schemas.openxmlformats.org/officeDocument/2006/relationships/image" Target="../media/image15.emf"/><Relationship Id="rId4" Type="http://schemas.openxmlformats.org/officeDocument/2006/relationships/image" Target="../media/image10.emf"/><Relationship Id="rId9"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10" Type="http://schemas.openxmlformats.org/officeDocument/2006/relationships/image" Target="../media/image17.emf"/><Relationship Id="rId4" Type="http://schemas.openxmlformats.org/officeDocument/2006/relationships/image" Target="../media/image20.emf"/><Relationship Id="rId9" Type="http://schemas.openxmlformats.org/officeDocument/2006/relationships/image" Target="../media/image2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76200"/>
            <a:ext cx="8229600" cy="1143000"/>
          </a:xfrm>
        </p:spPr>
        <p:txBody>
          <a:bodyPr/>
          <a:lstStyle/>
          <a:p>
            <a:r>
              <a:rPr lang="en-US" altLang="en-US" dirty="0" smtClean="0"/>
              <a:t>EXAM1</a:t>
            </a:r>
          </a:p>
        </p:txBody>
      </p:sp>
      <p:sp>
        <p:nvSpPr>
          <p:cNvPr id="17410" name="Content Placeholder 2"/>
          <p:cNvSpPr>
            <a:spLocks noGrp="1"/>
          </p:cNvSpPr>
          <p:nvPr>
            <p:ph idx="1"/>
          </p:nvPr>
        </p:nvSpPr>
        <p:spPr>
          <a:xfrm>
            <a:off x="152400" y="914400"/>
            <a:ext cx="8839200" cy="5867400"/>
          </a:xfrm>
        </p:spPr>
        <p:txBody>
          <a:bodyPr/>
          <a:lstStyle/>
          <a:p>
            <a:pPr>
              <a:buFont typeface="Wingdings" panose="05000000000000000000" pitchFamily="2" charset="2"/>
              <a:buChar char="v"/>
            </a:pPr>
            <a:r>
              <a:rPr lang="en-US" altLang="en-US" sz="2300" dirty="0" smtClean="0"/>
              <a:t>Wednesday, Feb. </a:t>
            </a:r>
            <a:r>
              <a:rPr lang="en-US" altLang="en-US" sz="2300" dirty="0"/>
              <a:t>7</a:t>
            </a:r>
            <a:r>
              <a:rPr lang="en-US" altLang="en-US" sz="2300" dirty="0" smtClean="0"/>
              <a:t>, 2:30pm-3:20 pm </a:t>
            </a:r>
          </a:p>
          <a:p>
            <a:pPr>
              <a:buFont typeface="Wingdings" panose="05000000000000000000" pitchFamily="2" charset="2"/>
              <a:buChar char="v"/>
            </a:pPr>
            <a:r>
              <a:rPr lang="en-US" altLang="en-US" sz="2300" dirty="0" smtClean="0"/>
              <a:t>room 112 </a:t>
            </a:r>
          </a:p>
          <a:p>
            <a:pPr>
              <a:buFont typeface="Wingdings" panose="05000000000000000000" pitchFamily="2" charset="2"/>
              <a:buChar char="v"/>
            </a:pPr>
            <a:r>
              <a:rPr lang="en-US" altLang="en-US" sz="2300" dirty="0" smtClean="0"/>
              <a:t>Chapters 13, 14, &amp; 15 (textbook 4</a:t>
            </a:r>
            <a:r>
              <a:rPr lang="en-US" altLang="en-US" sz="2300" baseline="30000" dirty="0" smtClean="0"/>
              <a:t>th</a:t>
            </a:r>
            <a:r>
              <a:rPr lang="en-US" altLang="en-US" sz="2300" dirty="0" smtClean="0"/>
              <a:t> edition)</a:t>
            </a:r>
            <a:endParaRPr lang="en-US" sz="2300" dirty="0"/>
          </a:p>
          <a:p>
            <a:pPr>
              <a:buFont typeface="Wingdings" panose="05000000000000000000" pitchFamily="2" charset="2"/>
              <a:buChar char="v"/>
            </a:pPr>
            <a:r>
              <a:rPr lang="en-US" sz="2300" dirty="0" smtClean="0"/>
              <a:t>Special needs, e.g. exam time extension, and has not contact me before, please bring me the letter from the Office of the Dean of Students before the end of 01/31 (Wednesday).</a:t>
            </a:r>
          </a:p>
          <a:p>
            <a:pPr>
              <a:buFont typeface="Wingdings" panose="05000000000000000000" pitchFamily="2" charset="2"/>
              <a:buChar char="v"/>
            </a:pPr>
            <a:r>
              <a:rPr lang="en-US" altLang="en-US" sz="2300" dirty="0" smtClean="0"/>
              <a:t>AOB</a:t>
            </a:r>
          </a:p>
          <a:p>
            <a:pPr lvl="1"/>
            <a:r>
              <a:rPr lang="en-US" sz="2000" dirty="0"/>
              <a:t>multiple </a:t>
            </a:r>
            <a:r>
              <a:rPr lang="en-US" sz="2000" dirty="0" smtClean="0"/>
              <a:t>choice.</a:t>
            </a:r>
            <a:r>
              <a:rPr lang="en-US" sz="2000" dirty="0"/>
              <a:t>  </a:t>
            </a:r>
            <a:endParaRPr lang="en-US" sz="2000" dirty="0" smtClean="0">
              <a:effectLst/>
            </a:endParaRPr>
          </a:p>
          <a:p>
            <a:pPr lvl="1"/>
            <a:r>
              <a:rPr lang="en-US" sz="2000" dirty="0" smtClean="0"/>
              <a:t>Prepare </a:t>
            </a:r>
            <a:r>
              <a:rPr lang="en-US" sz="2000" dirty="0"/>
              <a:t>your own scratch paper, pens, pencils, erasers, etc. </a:t>
            </a:r>
            <a:endParaRPr lang="en-US" sz="2000" dirty="0" smtClean="0">
              <a:effectLst/>
            </a:endParaRPr>
          </a:p>
          <a:p>
            <a:pPr lvl="1">
              <a:buFont typeface="Arial" pitchFamily="34" charset="0"/>
              <a:buChar char="•"/>
            </a:pPr>
            <a:r>
              <a:rPr lang="en-US" sz="2000" dirty="0" smtClean="0">
                <a:latin typeface="Times New Roman" pitchFamily="18" charset="0"/>
                <a:cs typeface="Times New Roman" pitchFamily="18" charset="0"/>
              </a:rPr>
              <a:t>Use only </a:t>
            </a:r>
            <a:r>
              <a:rPr lang="en-US" sz="2000" b="1" dirty="0" smtClean="0">
                <a:solidFill>
                  <a:srgbClr val="FF0000"/>
                </a:solidFill>
                <a:latin typeface="Times New Roman" pitchFamily="18" charset="0"/>
                <a:cs typeface="Times New Roman" pitchFamily="18" charset="0"/>
              </a:rPr>
              <a:t>pencil</a:t>
            </a:r>
            <a:r>
              <a:rPr lang="en-US" sz="2000" dirty="0" smtClean="0">
                <a:latin typeface="Times New Roman" pitchFamily="18" charset="0"/>
                <a:cs typeface="Times New Roman" pitchFamily="18" charset="0"/>
              </a:rPr>
              <a:t> for the answer sheet</a:t>
            </a:r>
          </a:p>
          <a:p>
            <a:pPr lvl="1">
              <a:buFont typeface="Arial" pitchFamily="34" charset="0"/>
              <a:buChar char="•"/>
            </a:pPr>
            <a:r>
              <a:rPr lang="en-US" sz="2000" dirty="0" smtClean="0">
                <a:latin typeface="Times New Roman" pitchFamily="18" charset="0"/>
                <a:cs typeface="Times New Roman" pitchFamily="18" charset="0"/>
              </a:rPr>
              <a:t>Bring your own calculators (scientific or graphic)</a:t>
            </a:r>
          </a:p>
          <a:p>
            <a:pPr lvl="1">
              <a:buFont typeface="Arial" pitchFamily="34" charset="0"/>
              <a:buChar char="•"/>
            </a:pPr>
            <a:r>
              <a:rPr lang="en-US" sz="2000" dirty="0" smtClean="0">
                <a:latin typeface="Times New Roman" pitchFamily="18" charset="0"/>
                <a:cs typeface="Times New Roman" pitchFamily="18" charset="0"/>
              </a:rPr>
              <a:t>No cell phones, no text messaging which is considered cheating. </a:t>
            </a:r>
          </a:p>
          <a:p>
            <a:pPr lvl="1">
              <a:buFont typeface="Arial" pitchFamily="34" charset="0"/>
              <a:buChar char="•"/>
            </a:pPr>
            <a:r>
              <a:rPr lang="en-US" sz="2000" dirty="0" smtClean="0">
                <a:latin typeface="Times New Roman" pitchFamily="18" charset="0"/>
                <a:cs typeface="Times New Roman" pitchFamily="18" charset="0"/>
              </a:rPr>
              <a:t>No crib sheet of any kind is allowed. Equation sheet will be provided.</a:t>
            </a:r>
          </a:p>
          <a:p>
            <a:pPr lvl="1">
              <a:buFont typeface="Arial" pitchFamily="34" charset="0"/>
              <a:buChar char="•"/>
            </a:pPr>
            <a:r>
              <a:rPr lang="en-US" sz="2000" dirty="0" smtClean="0">
                <a:latin typeface="Times New Roman" pitchFamily="18" charset="0"/>
                <a:cs typeface="Times New Roman" pitchFamily="18" charset="0"/>
              </a:rPr>
              <a:t>10 problems in total.</a:t>
            </a:r>
          </a:p>
        </p:txBody>
      </p:sp>
      <p:sp>
        <p:nvSpPr>
          <p:cNvPr id="2" name="Slide Number Placeholder 1"/>
          <p:cNvSpPr>
            <a:spLocks noGrp="1"/>
          </p:cNvSpPr>
          <p:nvPr>
            <p:ph type="sldNum" sz="quarter" idx="12"/>
          </p:nvPr>
        </p:nvSpPr>
        <p:spPr/>
        <p:txBody>
          <a:bodyPr/>
          <a:lstStyle/>
          <a:p>
            <a:fld id="{A854C92A-5518-4B3C-8A8A-F55756768E82}" type="slidenum">
              <a:rPr lang="en-US" altLang="en-US" smtClean="0"/>
              <a:pPr/>
              <a:t>1</a:t>
            </a:fld>
            <a:endParaRPr lang="en-US" altLang="en-US"/>
          </a:p>
        </p:txBody>
      </p:sp>
    </p:spTree>
    <p:extLst>
      <p:ext uri="{BB962C8B-B14F-4D97-AF65-F5344CB8AC3E}">
        <p14:creationId xmlns:p14="http://schemas.microsoft.com/office/powerpoint/2010/main" val="3314922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Work to move q</a:t>
            </a:r>
            <a:r>
              <a:rPr lang="en-US" baseline="-25000" dirty="0" smtClean="0">
                <a:solidFill>
                  <a:srgbClr val="CC0000"/>
                </a:solidFill>
              </a:rPr>
              <a:t>2</a:t>
            </a:r>
            <a:endParaRPr lang="en-US" dirty="0">
              <a:solidFill>
                <a:srgbClr val="CC0000"/>
              </a:solidFill>
            </a:endParaRPr>
          </a:p>
        </p:txBody>
      </p:sp>
      <p:cxnSp>
        <p:nvCxnSpPr>
          <p:cNvPr id="15" name="Straight Connector 6"/>
          <p:cNvCxnSpPr>
            <a:cxnSpLocks noChangeShapeType="1"/>
          </p:cNvCxnSpPr>
          <p:nvPr/>
        </p:nvCxnSpPr>
        <p:spPr bwMode="auto">
          <a:xfrm>
            <a:off x="0" y="1903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8" name="Oval 17"/>
          <p:cNvSpPr/>
          <p:nvPr/>
        </p:nvSpPr>
        <p:spPr>
          <a:xfrm>
            <a:off x="3352800" y="31242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q2</a:t>
            </a:r>
            <a:endParaRPr lang="en-US" dirty="0"/>
          </a:p>
        </p:txBody>
      </p:sp>
      <p:cxnSp>
        <p:nvCxnSpPr>
          <p:cNvPr id="19" name="Straight Arrow Connector 18"/>
          <p:cNvCxnSpPr/>
          <p:nvPr/>
        </p:nvCxnSpPr>
        <p:spPr>
          <a:xfrm>
            <a:off x="3657600" y="3962400"/>
            <a:ext cx="198120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81000" y="31242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q1</a:t>
            </a:r>
            <a:endParaRPr lang="en-US" dirty="0"/>
          </a:p>
        </p:txBody>
      </p:sp>
      <p:sp>
        <p:nvSpPr>
          <p:cNvPr id="21" name="TextBox 20"/>
          <p:cNvSpPr txBox="1"/>
          <p:nvPr/>
        </p:nvSpPr>
        <p:spPr>
          <a:xfrm>
            <a:off x="3450917" y="3974068"/>
            <a:ext cx="295274" cy="369332"/>
          </a:xfrm>
          <a:prstGeom prst="rect">
            <a:avLst/>
          </a:prstGeom>
          <a:noFill/>
        </p:spPr>
        <p:txBody>
          <a:bodyPr wrap="none" rtlCol="0">
            <a:spAutoFit/>
          </a:bodyPr>
          <a:lstStyle/>
          <a:p>
            <a:r>
              <a:rPr lang="en-US" dirty="0" smtClean="0"/>
              <a:t>a</a:t>
            </a:r>
            <a:endParaRPr lang="en-US" dirty="0"/>
          </a:p>
        </p:txBody>
      </p:sp>
      <p:sp>
        <p:nvSpPr>
          <p:cNvPr id="22" name="TextBox 21"/>
          <p:cNvSpPr txBox="1"/>
          <p:nvPr/>
        </p:nvSpPr>
        <p:spPr>
          <a:xfrm>
            <a:off x="5408506" y="3974068"/>
            <a:ext cx="306494" cy="369332"/>
          </a:xfrm>
          <a:prstGeom prst="rect">
            <a:avLst/>
          </a:prstGeom>
          <a:noFill/>
        </p:spPr>
        <p:txBody>
          <a:bodyPr wrap="none" rtlCol="0">
            <a:spAutoFit/>
          </a:bodyPr>
          <a:lstStyle/>
          <a:p>
            <a:r>
              <a:rPr lang="en-US" dirty="0"/>
              <a:t>b</a:t>
            </a:r>
          </a:p>
        </p:txBody>
      </p:sp>
      <p:sp>
        <p:nvSpPr>
          <p:cNvPr id="24" name="TextBox 23"/>
          <p:cNvSpPr txBox="1"/>
          <p:nvPr/>
        </p:nvSpPr>
        <p:spPr>
          <a:xfrm>
            <a:off x="1598506" y="3952397"/>
            <a:ext cx="264816" cy="369332"/>
          </a:xfrm>
          <a:prstGeom prst="rect">
            <a:avLst/>
          </a:prstGeom>
          <a:noFill/>
        </p:spPr>
        <p:txBody>
          <a:bodyPr wrap="none" rtlCol="0">
            <a:spAutoFit/>
          </a:bodyPr>
          <a:lstStyle/>
          <a:p>
            <a:r>
              <a:rPr lang="en-US" dirty="0" smtClean="0"/>
              <a:t>r</a:t>
            </a:r>
            <a:endParaRPr lang="en-US" dirty="0"/>
          </a:p>
        </p:txBody>
      </p:sp>
      <p:pic>
        <p:nvPicPr>
          <p:cNvPr id="25" name="Picture 24" descr="latex-image-1.pdf"/>
          <p:cNvPicPr>
            <a:picLocks noChangeAspect="1"/>
          </p:cNvPicPr>
          <p:nvPr/>
        </p:nvPicPr>
        <p:blipFill>
          <a:blip r:embed="rId2"/>
          <a:stretch>
            <a:fillRect/>
          </a:stretch>
        </p:blipFill>
        <p:spPr>
          <a:xfrm>
            <a:off x="5257800" y="914400"/>
            <a:ext cx="1676400" cy="647700"/>
          </a:xfrm>
          <a:prstGeom prst="rect">
            <a:avLst/>
          </a:prstGeom>
        </p:spPr>
      </p:pic>
      <p:cxnSp>
        <p:nvCxnSpPr>
          <p:cNvPr id="27" name="Straight Arrow Connector 26"/>
          <p:cNvCxnSpPr/>
          <p:nvPr/>
        </p:nvCxnSpPr>
        <p:spPr>
          <a:xfrm>
            <a:off x="762000" y="3960812"/>
            <a:ext cx="2895600" cy="1588"/>
          </a:xfrm>
          <a:prstGeom prst="straightConnector1">
            <a:avLst/>
          </a:prstGeom>
          <a:ln w="127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32" name="Picture 31" descr="latex-image-1.pdf"/>
          <p:cNvPicPr>
            <a:picLocks noChangeAspect="1"/>
          </p:cNvPicPr>
          <p:nvPr/>
        </p:nvPicPr>
        <p:blipFill>
          <a:blip r:embed="rId3"/>
          <a:stretch>
            <a:fillRect/>
          </a:stretch>
        </p:blipFill>
        <p:spPr>
          <a:xfrm>
            <a:off x="1943100" y="1092200"/>
            <a:ext cx="2006600" cy="508000"/>
          </a:xfrm>
          <a:prstGeom prst="rect">
            <a:avLst/>
          </a:prstGeom>
        </p:spPr>
      </p:pic>
      <p:grpSp>
        <p:nvGrpSpPr>
          <p:cNvPr id="7" name="Group 6"/>
          <p:cNvGrpSpPr/>
          <p:nvPr/>
        </p:nvGrpSpPr>
        <p:grpSpPr>
          <a:xfrm>
            <a:off x="2006600" y="3048000"/>
            <a:ext cx="1371600" cy="457200"/>
            <a:chOff x="2006600" y="3048000"/>
            <a:chExt cx="1371600" cy="457200"/>
          </a:xfrm>
        </p:grpSpPr>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048000"/>
              <a:ext cx="736600" cy="292100"/>
            </a:xfrm>
            <a:prstGeom prst="rect">
              <a:avLst/>
            </a:prstGeom>
          </p:spPr>
        </p:pic>
        <p:sp>
          <p:nvSpPr>
            <p:cNvPr id="4" name="Left Arrow 3"/>
            <p:cNvSpPr/>
            <p:nvPr/>
          </p:nvSpPr>
          <p:spPr>
            <a:xfrm>
              <a:off x="2006600" y="3352800"/>
              <a:ext cx="1371600" cy="152400"/>
            </a:xfrm>
            <a:prstGeom prst="left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rotWithShape="1">
          <a:blip r:embed="rId5"/>
          <a:srcRect l="-1" t="16667" r="7149"/>
          <a:stretch/>
        </p:blipFill>
        <p:spPr>
          <a:xfrm rot="20877712">
            <a:off x="2356131" y="3297830"/>
            <a:ext cx="990535" cy="533400"/>
          </a:xfrm>
          <a:prstGeom prst="rect">
            <a:avLst/>
          </a:prstGeom>
        </p:spPr>
      </p:pic>
      <p:grpSp>
        <p:nvGrpSpPr>
          <p:cNvPr id="10" name="Group 9"/>
          <p:cNvGrpSpPr/>
          <p:nvPr/>
        </p:nvGrpSpPr>
        <p:grpSpPr>
          <a:xfrm>
            <a:off x="1524000" y="4724400"/>
            <a:ext cx="6861328" cy="1752600"/>
            <a:chOff x="1524000" y="4724400"/>
            <a:chExt cx="6861328" cy="1752600"/>
          </a:xfrm>
        </p:grpSpPr>
        <p:grpSp>
          <p:nvGrpSpPr>
            <p:cNvPr id="8" name="Group 7"/>
            <p:cNvGrpSpPr/>
            <p:nvPr/>
          </p:nvGrpSpPr>
          <p:grpSpPr>
            <a:xfrm>
              <a:off x="1524000" y="4724400"/>
              <a:ext cx="4902200" cy="1752600"/>
              <a:chOff x="1524000" y="4724400"/>
              <a:chExt cx="4902200" cy="1752600"/>
            </a:xfrm>
          </p:grpSpPr>
          <p:pic>
            <p:nvPicPr>
              <p:cNvPr id="26" name="Picture 25" descr="latex-image-1.pdf"/>
              <p:cNvPicPr>
                <a:picLocks noChangeAspect="1"/>
              </p:cNvPicPr>
              <p:nvPr/>
            </p:nvPicPr>
            <p:blipFill>
              <a:blip r:embed="rId6"/>
              <a:stretch>
                <a:fillRect/>
              </a:stretch>
            </p:blipFill>
            <p:spPr>
              <a:xfrm>
                <a:off x="1524000" y="4724400"/>
                <a:ext cx="4013200" cy="647700"/>
              </a:xfrm>
              <a:prstGeom prst="rect">
                <a:avLst/>
              </a:prstGeom>
            </p:spPr>
          </p:pic>
          <p:pic>
            <p:nvPicPr>
              <p:cNvPr id="28" name="Picture 27" descr="latex-image-1.pdf"/>
              <p:cNvPicPr>
                <a:picLocks noChangeAspect="1"/>
              </p:cNvPicPr>
              <p:nvPr/>
            </p:nvPicPr>
            <p:blipFill>
              <a:blip r:embed="rId7"/>
              <a:stretch>
                <a:fillRect/>
              </a:stretch>
            </p:blipFill>
            <p:spPr>
              <a:xfrm>
                <a:off x="4724400" y="5867400"/>
                <a:ext cx="1701800" cy="609600"/>
              </a:xfrm>
              <a:prstGeom prst="rect">
                <a:avLst/>
              </a:prstGeom>
            </p:spPr>
          </p:pic>
          <p:pic>
            <p:nvPicPr>
              <p:cNvPr id="29" name="Picture 28" descr="latex-image-1.pdf"/>
              <p:cNvPicPr>
                <a:picLocks noChangeAspect="1"/>
              </p:cNvPicPr>
              <p:nvPr/>
            </p:nvPicPr>
            <p:blipFill>
              <a:blip r:embed="rId8"/>
              <a:stretch>
                <a:fillRect/>
              </a:stretch>
            </p:blipFill>
            <p:spPr>
              <a:xfrm>
                <a:off x="3276600" y="5791200"/>
                <a:ext cx="1130300" cy="685800"/>
              </a:xfrm>
              <a:prstGeom prst="rect">
                <a:avLst/>
              </a:prstGeom>
            </p:spPr>
          </p:pic>
        </p:grpSp>
        <p:sp>
          <p:nvSpPr>
            <p:cNvPr id="9" name="TextBox 8"/>
            <p:cNvSpPr txBox="1"/>
            <p:nvPr/>
          </p:nvSpPr>
          <p:spPr>
            <a:xfrm>
              <a:off x="6172200" y="4724400"/>
              <a:ext cx="2213128" cy="646331"/>
            </a:xfrm>
            <a:prstGeom prst="rect">
              <a:avLst/>
            </a:prstGeom>
            <a:noFill/>
          </p:spPr>
          <p:txBody>
            <a:bodyPr wrap="none" rtlCol="0">
              <a:spAutoFit/>
            </a:bodyPr>
            <a:lstStyle/>
            <a:p>
              <a:r>
                <a:rPr lang="en-US">
                  <a:solidFill>
                    <a:srgbClr val="0000FF"/>
                  </a:solidFill>
                </a:rPr>
                <a:t>Work </a:t>
              </a:r>
              <a:r>
                <a:rPr lang="en-US" b="1">
                  <a:solidFill>
                    <a:srgbClr val="0000FF"/>
                  </a:solidFill>
                </a:rPr>
                <a:t>we</a:t>
              </a:r>
              <a:r>
                <a:rPr lang="en-US">
                  <a:solidFill>
                    <a:srgbClr val="0000FF"/>
                  </a:solidFill>
                </a:rPr>
                <a:t> have to do</a:t>
              </a:r>
            </a:p>
            <a:p>
              <a:r>
                <a:rPr lang="en-US">
                  <a:solidFill>
                    <a:srgbClr val="0000FF"/>
                  </a:solidFill>
                </a:rPr>
                <a:t>against q1’s influence</a:t>
              </a:r>
            </a:p>
          </p:txBody>
        </p:sp>
      </p:grpSp>
      <p:sp>
        <p:nvSpPr>
          <p:cNvPr id="3" name="Slide Number Placeholder 2"/>
          <p:cNvSpPr>
            <a:spLocks noGrp="1"/>
          </p:cNvSpPr>
          <p:nvPr>
            <p:ph type="sldNum" sz="quarter" idx="12"/>
          </p:nvPr>
        </p:nvSpPr>
        <p:spPr/>
        <p:txBody>
          <a:bodyPr/>
          <a:lstStyle/>
          <a:p>
            <a:fld id="{B86D1D16-917D-4FE7-BBC2-1887AC03DD1F}" type="slidenum">
              <a:rPr lang="en-US" smtClean="0"/>
              <a:pPr/>
              <a:t>10</a:t>
            </a:fld>
            <a:endParaRPr lang="en-US"/>
          </a:p>
        </p:txBody>
      </p:sp>
    </p:spTree>
    <p:extLst>
      <p:ext uri="{BB962C8B-B14F-4D97-AF65-F5344CB8AC3E}">
        <p14:creationId xmlns:p14="http://schemas.microsoft.com/office/powerpoint/2010/main" val="272185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Where did the Energy go?</a:t>
            </a:r>
            <a:endParaRPr lang="en-US" dirty="0">
              <a:solidFill>
                <a:srgbClr val="CC0000"/>
              </a:solidFill>
            </a:endParaRPr>
          </a:p>
        </p:txBody>
      </p:sp>
      <p:cxnSp>
        <p:nvCxnSpPr>
          <p:cNvPr id="8" name="Straight Connector 6"/>
          <p:cNvCxnSpPr>
            <a:cxnSpLocks noChangeShapeType="1"/>
          </p:cNvCxnSpPr>
          <p:nvPr/>
        </p:nvCxnSpPr>
        <p:spPr bwMode="auto">
          <a:xfrm>
            <a:off x="0" y="1751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Oval 10"/>
          <p:cNvSpPr/>
          <p:nvPr/>
        </p:nvSpPr>
        <p:spPr>
          <a:xfrm>
            <a:off x="3352800" y="2209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q2</a:t>
            </a:r>
            <a:endParaRPr lang="en-US" dirty="0"/>
          </a:p>
        </p:txBody>
      </p:sp>
      <p:cxnSp>
        <p:nvCxnSpPr>
          <p:cNvPr id="12" name="Straight Arrow Connector 11"/>
          <p:cNvCxnSpPr/>
          <p:nvPr/>
        </p:nvCxnSpPr>
        <p:spPr>
          <a:xfrm>
            <a:off x="3657600" y="3048000"/>
            <a:ext cx="198120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81000" y="2209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q1</a:t>
            </a:r>
            <a:endParaRPr lang="en-US" dirty="0"/>
          </a:p>
        </p:txBody>
      </p:sp>
      <p:sp>
        <p:nvSpPr>
          <p:cNvPr id="14" name="TextBox 13"/>
          <p:cNvSpPr txBox="1"/>
          <p:nvPr/>
        </p:nvSpPr>
        <p:spPr>
          <a:xfrm>
            <a:off x="3450917" y="3059668"/>
            <a:ext cx="295274" cy="369332"/>
          </a:xfrm>
          <a:prstGeom prst="rect">
            <a:avLst/>
          </a:prstGeom>
          <a:noFill/>
        </p:spPr>
        <p:txBody>
          <a:bodyPr wrap="none" rtlCol="0">
            <a:spAutoFit/>
          </a:bodyPr>
          <a:lstStyle/>
          <a:p>
            <a:r>
              <a:rPr lang="en-US" dirty="0" smtClean="0"/>
              <a:t>a</a:t>
            </a:r>
            <a:endParaRPr lang="en-US" dirty="0"/>
          </a:p>
        </p:txBody>
      </p:sp>
      <p:sp>
        <p:nvSpPr>
          <p:cNvPr id="15" name="TextBox 14"/>
          <p:cNvSpPr txBox="1"/>
          <p:nvPr/>
        </p:nvSpPr>
        <p:spPr>
          <a:xfrm>
            <a:off x="5408506" y="3059668"/>
            <a:ext cx="306494" cy="369332"/>
          </a:xfrm>
          <a:prstGeom prst="rect">
            <a:avLst/>
          </a:prstGeom>
          <a:noFill/>
        </p:spPr>
        <p:txBody>
          <a:bodyPr wrap="none" rtlCol="0">
            <a:spAutoFit/>
          </a:bodyPr>
          <a:lstStyle/>
          <a:p>
            <a:r>
              <a:rPr lang="en-US" dirty="0"/>
              <a:t>b</a:t>
            </a:r>
          </a:p>
        </p:txBody>
      </p:sp>
      <p:sp>
        <p:nvSpPr>
          <p:cNvPr id="16" name="TextBox 15"/>
          <p:cNvSpPr txBox="1"/>
          <p:nvPr/>
        </p:nvSpPr>
        <p:spPr>
          <a:xfrm>
            <a:off x="1598506" y="3037997"/>
            <a:ext cx="264816" cy="369332"/>
          </a:xfrm>
          <a:prstGeom prst="rect">
            <a:avLst/>
          </a:prstGeom>
          <a:noFill/>
        </p:spPr>
        <p:txBody>
          <a:bodyPr wrap="none" rtlCol="0">
            <a:spAutoFit/>
          </a:bodyPr>
          <a:lstStyle/>
          <a:p>
            <a:r>
              <a:rPr lang="en-US" dirty="0" smtClean="0"/>
              <a:t>r</a:t>
            </a:r>
            <a:endParaRPr lang="en-US" dirty="0"/>
          </a:p>
        </p:txBody>
      </p:sp>
      <p:cxnSp>
        <p:nvCxnSpPr>
          <p:cNvPr id="17" name="Straight Arrow Connector 16"/>
          <p:cNvCxnSpPr/>
          <p:nvPr/>
        </p:nvCxnSpPr>
        <p:spPr>
          <a:xfrm>
            <a:off x="762000" y="3046412"/>
            <a:ext cx="2895600" cy="1588"/>
          </a:xfrm>
          <a:prstGeom prst="straightConnector1">
            <a:avLst/>
          </a:prstGeom>
          <a:ln w="127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8" name="Picture 17" descr="latex-image-1.pdf"/>
          <p:cNvPicPr>
            <a:picLocks noChangeAspect="1"/>
          </p:cNvPicPr>
          <p:nvPr/>
        </p:nvPicPr>
        <p:blipFill>
          <a:blip r:embed="rId2"/>
          <a:stretch>
            <a:fillRect/>
          </a:stretch>
        </p:blipFill>
        <p:spPr>
          <a:xfrm>
            <a:off x="5791200" y="990600"/>
            <a:ext cx="2044700" cy="609600"/>
          </a:xfrm>
          <a:prstGeom prst="rect">
            <a:avLst/>
          </a:prstGeom>
        </p:spPr>
      </p:pic>
      <p:sp>
        <p:nvSpPr>
          <p:cNvPr id="19" name="TextBox 18"/>
          <p:cNvSpPr txBox="1"/>
          <p:nvPr/>
        </p:nvSpPr>
        <p:spPr>
          <a:xfrm>
            <a:off x="660400" y="3505200"/>
            <a:ext cx="8172390" cy="769441"/>
          </a:xfrm>
          <a:prstGeom prst="rect">
            <a:avLst/>
          </a:prstGeom>
          <a:noFill/>
        </p:spPr>
        <p:txBody>
          <a:bodyPr wrap="none" rtlCol="0">
            <a:spAutoFit/>
          </a:bodyPr>
          <a:lstStyle/>
          <a:p>
            <a:r>
              <a:rPr lang="en-US" sz="2200" i="1">
                <a:solidFill>
                  <a:srgbClr val="0000FF"/>
                </a:solidFill>
              </a:rPr>
              <a:t>Assume</a:t>
            </a:r>
            <a:r>
              <a:rPr lang="en-US" sz="2200">
                <a:solidFill>
                  <a:srgbClr val="0000FF"/>
                </a:solidFill>
              </a:rPr>
              <a:t> v</a:t>
            </a:r>
            <a:r>
              <a:rPr lang="en-US" sz="2200" baseline="-25000">
                <a:solidFill>
                  <a:srgbClr val="0000FF"/>
                </a:solidFill>
              </a:rPr>
              <a:t>f</a:t>
            </a:r>
            <a:r>
              <a:rPr lang="en-US" sz="2200">
                <a:solidFill>
                  <a:srgbClr val="0000FF"/>
                </a:solidFill>
              </a:rPr>
              <a:t> = v</a:t>
            </a:r>
            <a:r>
              <a:rPr lang="en-US" sz="2200" baseline="-25000">
                <a:solidFill>
                  <a:srgbClr val="0000FF"/>
                </a:solidFill>
              </a:rPr>
              <a:t>i</a:t>
            </a:r>
            <a:r>
              <a:rPr lang="en-US" sz="2200">
                <a:solidFill>
                  <a:srgbClr val="0000FF"/>
                </a:solidFill>
              </a:rPr>
              <a:t> </a:t>
            </a:r>
            <a:r>
              <a:rPr lang="en-US" sz="2200" i="1">
                <a:solidFill>
                  <a:srgbClr val="0000FF"/>
                </a:solidFill>
              </a:rPr>
              <a:t> -- </a:t>
            </a:r>
            <a:r>
              <a:rPr lang="en-US" sz="2200">
                <a:solidFill>
                  <a:srgbClr val="0000FF"/>
                </a:solidFill>
              </a:rPr>
              <a:t>Then ΔK = 0.</a:t>
            </a:r>
          </a:p>
          <a:p>
            <a:r>
              <a:rPr lang="en-US" sz="2200">
                <a:solidFill>
                  <a:srgbClr val="0000FF"/>
                </a:solidFill>
              </a:rPr>
              <a:t>Work </a:t>
            </a:r>
            <a:r>
              <a:rPr lang="en-US" sz="2200" b="1">
                <a:solidFill>
                  <a:srgbClr val="0000FF"/>
                </a:solidFill>
              </a:rPr>
              <a:t>always</a:t>
            </a:r>
            <a:r>
              <a:rPr lang="en-US" sz="2200">
                <a:solidFill>
                  <a:srgbClr val="0000FF"/>
                </a:solidFill>
              </a:rPr>
              <a:t> changes E</a:t>
            </a:r>
            <a:r>
              <a:rPr lang="en-US" sz="2200" baseline="-25000">
                <a:solidFill>
                  <a:srgbClr val="0000FF"/>
                </a:solidFill>
              </a:rPr>
              <a:t>sys</a:t>
            </a:r>
            <a:r>
              <a:rPr lang="en-US" sz="2200">
                <a:solidFill>
                  <a:srgbClr val="0000FF"/>
                </a:solidFill>
              </a:rPr>
              <a:t>, so the potential energy must have changed:</a:t>
            </a:r>
          </a:p>
        </p:txBody>
      </p:sp>
      <p:pic>
        <p:nvPicPr>
          <p:cNvPr id="23" name="Picture 22" descr="latex-image-1.pdf"/>
          <p:cNvPicPr>
            <a:picLocks noChangeAspect="1"/>
          </p:cNvPicPr>
          <p:nvPr/>
        </p:nvPicPr>
        <p:blipFill>
          <a:blip r:embed="rId3"/>
          <a:stretch>
            <a:fillRect/>
          </a:stretch>
        </p:blipFill>
        <p:spPr>
          <a:xfrm>
            <a:off x="1143000" y="1219200"/>
            <a:ext cx="3162300" cy="228600"/>
          </a:xfrm>
          <a:prstGeom prst="rect">
            <a:avLst/>
          </a:prstGeom>
        </p:spPr>
      </p:pic>
      <p:pic>
        <p:nvPicPr>
          <p:cNvPr id="24" name="Picture 23" descr="latex-image-1.pdf"/>
          <p:cNvPicPr>
            <a:picLocks noChangeAspect="1"/>
          </p:cNvPicPr>
          <p:nvPr/>
        </p:nvPicPr>
        <p:blipFill>
          <a:blip r:embed="rId4"/>
          <a:stretch>
            <a:fillRect/>
          </a:stretch>
        </p:blipFill>
        <p:spPr>
          <a:xfrm>
            <a:off x="990600" y="4572000"/>
            <a:ext cx="4064000" cy="622300"/>
          </a:xfrm>
          <a:prstGeom prst="rect">
            <a:avLst/>
          </a:prstGeom>
        </p:spPr>
      </p:pic>
      <p:pic>
        <p:nvPicPr>
          <p:cNvPr id="25" name="Picture 24" descr="latex-image-1.pdf"/>
          <p:cNvPicPr>
            <a:picLocks noChangeAspect="1"/>
          </p:cNvPicPr>
          <p:nvPr/>
        </p:nvPicPr>
        <p:blipFill>
          <a:blip r:embed="rId5"/>
          <a:stretch>
            <a:fillRect/>
          </a:stretch>
        </p:blipFill>
        <p:spPr>
          <a:xfrm>
            <a:off x="5486400" y="4813300"/>
            <a:ext cx="1117600" cy="228600"/>
          </a:xfrm>
          <a:prstGeom prst="rect">
            <a:avLst/>
          </a:prstGeom>
        </p:spPr>
      </p:pic>
      <p:grpSp>
        <p:nvGrpSpPr>
          <p:cNvPr id="29" name="Group 28"/>
          <p:cNvGrpSpPr/>
          <p:nvPr/>
        </p:nvGrpSpPr>
        <p:grpSpPr>
          <a:xfrm>
            <a:off x="2971800" y="5562600"/>
            <a:ext cx="3217436" cy="1066800"/>
            <a:chOff x="2971800" y="5562600"/>
            <a:chExt cx="3217436" cy="1066800"/>
          </a:xfrm>
        </p:grpSpPr>
        <p:pic>
          <p:nvPicPr>
            <p:cNvPr id="26" name="Picture 25" descr="latex-image-1.pdf"/>
            <p:cNvPicPr>
              <a:picLocks noChangeAspect="1"/>
            </p:cNvPicPr>
            <p:nvPr/>
          </p:nvPicPr>
          <p:blipFill>
            <a:blip r:embed="rId6"/>
            <a:stretch>
              <a:fillRect/>
            </a:stretch>
          </p:blipFill>
          <p:spPr>
            <a:xfrm>
              <a:off x="3276600" y="5867400"/>
              <a:ext cx="1181100" cy="508000"/>
            </a:xfrm>
            <a:prstGeom prst="rect">
              <a:avLst/>
            </a:prstGeom>
          </p:spPr>
        </p:pic>
        <p:sp>
          <p:nvSpPr>
            <p:cNvPr id="27" name="Rectangle 26"/>
            <p:cNvSpPr/>
            <p:nvPr/>
          </p:nvSpPr>
          <p:spPr>
            <a:xfrm>
              <a:off x="2971800" y="5562600"/>
              <a:ext cx="1828800" cy="1066800"/>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953000" y="5638800"/>
              <a:ext cx="1236236" cy="923330"/>
            </a:xfrm>
            <a:prstGeom prst="rect">
              <a:avLst/>
            </a:prstGeom>
            <a:noFill/>
          </p:spPr>
          <p:txBody>
            <a:bodyPr wrap="none" rtlCol="0">
              <a:spAutoFit/>
            </a:bodyPr>
            <a:lstStyle/>
            <a:p>
              <a:pPr algn="ctr"/>
              <a:r>
                <a:rPr lang="en-US">
                  <a:solidFill>
                    <a:srgbClr val="0000FF"/>
                  </a:solidFill>
                </a:rPr>
                <a:t>ELECTRIC </a:t>
              </a:r>
            </a:p>
            <a:p>
              <a:pPr algn="ctr"/>
              <a:r>
                <a:rPr lang="en-US">
                  <a:solidFill>
                    <a:srgbClr val="0000FF"/>
                  </a:solidFill>
                </a:rPr>
                <a:t>POTENTIAL</a:t>
              </a:r>
            </a:p>
            <a:p>
              <a:pPr algn="ctr"/>
              <a:r>
                <a:rPr lang="en-US">
                  <a:solidFill>
                    <a:srgbClr val="0000FF"/>
                  </a:solidFill>
                </a:rPr>
                <a:t>ENERGY</a:t>
              </a:r>
            </a:p>
          </p:txBody>
        </p:sp>
      </p:grpSp>
      <p:pic>
        <p:nvPicPr>
          <p:cNvPr id="20" name="Picture 19"/>
          <p:cNvPicPr>
            <a:picLocks noChangeAspect="1"/>
          </p:cNvPicPr>
          <p:nvPr/>
        </p:nvPicPr>
        <p:blipFill rotWithShape="1">
          <a:blip r:embed="rId7"/>
          <a:srcRect l="-1" t="16667" r="7149"/>
          <a:stretch/>
        </p:blipFill>
        <p:spPr>
          <a:xfrm rot="20877712">
            <a:off x="2356131" y="2417170"/>
            <a:ext cx="990535" cy="533400"/>
          </a:xfrm>
          <a:prstGeom prst="rect">
            <a:avLst/>
          </a:prstGeom>
        </p:spPr>
      </p:pic>
      <p:sp>
        <p:nvSpPr>
          <p:cNvPr id="3" name="TextBox 2"/>
          <p:cNvSpPr txBox="1"/>
          <p:nvPr/>
        </p:nvSpPr>
        <p:spPr>
          <a:xfrm>
            <a:off x="6858000" y="4419600"/>
            <a:ext cx="1781557" cy="923330"/>
          </a:xfrm>
          <a:prstGeom prst="rect">
            <a:avLst/>
          </a:prstGeom>
          <a:noFill/>
        </p:spPr>
        <p:txBody>
          <a:bodyPr wrap="none" rtlCol="0">
            <a:spAutoFit/>
          </a:bodyPr>
          <a:lstStyle/>
          <a:p>
            <a:r>
              <a:rPr lang="en-US">
                <a:solidFill>
                  <a:srgbClr val="CC0000"/>
                </a:solidFill>
              </a:rPr>
              <a:t>Work done by</a:t>
            </a:r>
          </a:p>
          <a:p>
            <a:r>
              <a:rPr lang="en-US">
                <a:solidFill>
                  <a:srgbClr val="CC0000"/>
                </a:solidFill>
              </a:rPr>
              <a:t>the surroundings</a:t>
            </a:r>
          </a:p>
          <a:p>
            <a:r>
              <a:rPr lang="en-US">
                <a:solidFill>
                  <a:srgbClr val="CC0000"/>
                </a:solidFill>
              </a:rPr>
              <a:t>(our hand)</a:t>
            </a:r>
          </a:p>
        </p:txBody>
      </p:sp>
      <p:sp>
        <p:nvSpPr>
          <p:cNvPr id="4" name="Slide Number Placeholder 3"/>
          <p:cNvSpPr>
            <a:spLocks noGrp="1"/>
          </p:cNvSpPr>
          <p:nvPr>
            <p:ph type="sldNum" sz="quarter" idx="12"/>
          </p:nvPr>
        </p:nvSpPr>
        <p:spPr/>
        <p:txBody>
          <a:bodyPr/>
          <a:lstStyle/>
          <a:p>
            <a:fld id="{B86D1D16-917D-4FE7-BBC2-1887AC03DD1F}" type="slidenum">
              <a:rPr lang="en-US" smtClean="0"/>
              <a:pPr/>
              <a:t>11</a:t>
            </a:fld>
            <a:endParaRPr lang="en-US"/>
          </a:p>
        </p:txBody>
      </p:sp>
    </p:spTree>
    <p:extLst>
      <p:ext uri="{BB962C8B-B14F-4D97-AF65-F5344CB8AC3E}">
        <p14:creationId xmlns:p14="http://schemas.microsoft.com/office/powerpoint/2010/main" val="398735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solidFill>
                  <a:srgbClr val="CC0000"/>
                </a:solidFill>
              </a:rPr>
              <a:t>iClicker</a:t>
            </a:r>
            <a:endParaRPr lang="en-US" dirty="0">
              <a:solidFill>
                <a:srgbClr val="CC0000"/>
              </a:solidFill>
            </a:endParaRPr>
          </a:p>
        </p:txBody>
      </p:sp>
      <p:sp>
        <p:nvSpPr>
          <p:cNvPr id="3" name="Content Placeholder 2"/>
          <p:cNvSpPr>
            <a:spLocks noGrp="1"/>
          </p:cNvSpPr>
          <p:nvPr>
            <p:ph idx="1"/>
          </p:nvPr>
        </p:nvSpPr>
        <p:spPr/>
        <p:txBody>
          <a:bodyPr/>
          <a:lstStyle/>
          <a:p>
            <a:r>
              <a:rPr lang="en-US" dirty="0" smtClean="0"/>
              <a:t>Two particles with charge q sit a distance d apart.  What is the potential energy of the system, including both particles?</a:t>
            </a:r>
          </a:p>
          <a:p>
            <a:endParaRPr lang="en-US" dirty="0"/>
          </a:p>
          <a:p>
            <a:pPr marL="514350" indent="-514350">
              <a:buFont typeface="+mj-lt"/>
              <a:buAutoNum type="alphaLcParenR"/>
            </a:pPr>
            <a:r>
              <a:rPr lang="en-US" dirty="0" smtClean="0"/>
              <a:t>2q1q2/4</a:t>
            </a:r>
            <a:r>
              <a:rPr lang="en-US" dirty="0" smtClean="0">
                <a:latin typeface="Symbol" pitchFamily="18" charset="2"/>
              </a:rPr>
              <a:t>pe</a:t>
            </a:r>
            <a:r>
              <a:rPr lang="en-US" baseline="-25000" dirty="0" smtClean="0">
                <a:latin typeface="Symbol" pitchFamily="18" charset="2"/>
              </a:rPr>
              <a:t>0</a:t>
            </a:r>
            <a:r>
              <a:rPr lang="en-US" dirty="0"/>
              <a:t>d</a:t>
            </a:r>
            <a:endParaRPr lang="en-US" dirty="0" smtClean="0"/>
          </a:p>
          <a:p>
            <a:pPr marL="514350" indent="-514350">
              <a:buFont typeface="+mj-lt"/>
              <a:buAutoNum type="alphaLcParenR"/>
            </a:pPr>
            <a:r>
              <a:rPr lang="en-US" dirty="0" smtClean="0"/>
              <a:t>q1q2/4</a:t>
            </a:r>
            <a:r>
              <a:rPr lang="en-US" dirty="0" smtClean="0">
                <a:latin typeface="Symbol" pitchFamily="18" charset="2"/>
              </a:rPr>
              <a:t>pe</a:t>
            </a:r>
            <a:r>
              <a:rPr lang="en-US" baseline="-25000" dirty="0" smtClean="0">
                <a:latin typeface="Symbol" pitchFamily="18" charset="2"/>
              </a:rPr>
              <a:t>0</a:t>
            </a:r>
            <a:r>
              <a:rPr lang="en-US" dirty="0"/>
              <a:t>d</a:t>
            </a:r>
            <a:endParaRPr lang="en-US" dirty="0" smtClean="0"/>
          </a:p>
          <a:p>
            <a:pPr marL="514350" indent="-514350">
              <a:buFont typeface="+mj-lt"/>
              <a:buAutoNum type="alphaLcParenR"/>
            </a:pPr>
            <a:r>
              <a:rPr lang="en-US" dirty="0" smtClean="0"/>
              <a:t>2q1q2/4</a:t>
            </a:r>
            <a:r>
              <a:rPr lang="en-US" dirty="0" smtClean="0">
                <a:latin typeface="Symbol" pitchFamily="18" charset="2"/>
              </a:rPr>
              <a:t>pe</a:t>
            </a:r>
            <a:r>
              <a:rPr lang="en-US" baseline="-25000" dirty="0" smtClean="0">
                <a:latin typeface="Symbol" pitchFamily="18" charset="2"/>
              </a:rPr>
              <a:t>0</a:t>
            </a:r>
            <a:r>
              <a:rPr lang="en-US" dirty="0" smtClean="0"/>
              <a:t>d</a:t>
            </a:r>
            <a:r>
              <a:rPr lang="en-US" baseline="30000" dirty="0" smtClean="0"/>
              <a:t>2</a:t>
            </a:r>
          </a:p>
          <a:p>
            <a:pPr marL="514350" indent="-514350">
              <a:buFont typeface="+mj-lt"/>
              <a:buAutoNum type="alphaLcParenR"/>
            </a:pPr>
            <a:r>
              <a:rPr lang="en-US" dirty="0" smtClean="0"/>
              <a:t>q1q2/4</a:t>
            </a:r>
            <a:r>
              <a:rPr lang="en-US" dirty="0" smtClean="0">
                <a:latin typeface="Symbol" pitchFamily="18" charset="2"/>
              </a:rPr>
              <a:t>pe</a:t>
            </a:r>
            <a:r>
              <a:rPr lang="en-US" baseline="-25000" dirty="0" smtClean="0">
                <a:latin typeface="Symbol" pitchFamily="18" charset="2"/>
              </a:rPr>
              <a:t>0</a:t>
            </a:r>
            <a:r>
              <a:rPr lang="en-US" dirty="0" smtClean="0"/>
              <a:t>d</a:t>
            </a:r>
            <a:r>
              <a:rPr lang="en-US" baseline="30000" dirty="0" smtClean="0"/>
              <a:t>2</a:t>
            </a:r>
          </a:p>
          <a:p>
            <a:pPr marL="514350" indent="-514350">
              <a:buFont typeface="+mj-lt"/>
              <a:buAutoNum type="alphaLcParenR"/>
            </a:pPr>
            <a:endParaRPr lang="en-US" dirty="0" smtClean="0"/>
          </a:p>
        </p:txBody>
      </p:sp>
      <p:sp>
        <p:nvSpPr>
          <p:cNvPr id="4" name="Oval 3"/>
          <p:cNvSpPr/>
          <p:nvPr/>
        </p:nvSpPr>
        <p:spPr>
          <a:xfrm>
            <a:off x="3581400" y="32004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q1</a:t>
            </a:r>
            <a:endParaRPr lang="en-US" dirty="0"/>
          </a:p>
        </p:txBody>
      </p:sp>
      <p:sp>
        <p:nvSpPr>
          <p:cNvPr id="5" name="Oval 4"/>
          <p:cNvSpPr/>
          <p:nvPr/>
        </p:nvSpPr>
        <p:spPr>
          <a:xfrm>
            <a:off x="5257800" y="32004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q2</a:t>
            </a:r>
            <a:endParaRPr lang="en-US" dirty="0"/>
          </a:p>
        </p:txBody>
      </p:sp>
      <p:cxnSp>
        <p:nvCxnSpPr>
          <p:cNvPr id="7" name="Straight Connector 6"/>
          <p:cNvCxnSpPr>
            <a:stCxn id="4" idx="6"/>
            <a:endCxn id="5" idx="2"/>
          </p:cNvCxnSpPr>
          <p:nvPr/>
        </p:nvCxnSpPr>
        <p:spPr>
          <a:xfrm>
            <a:off x="4191000" y="3505200"/>
            <a:ext cx="1066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3135868"/>
            <a:ext cx="304800" cy="369332"/>
          </a:xfrm>
          <a:prstGeom prst="rect">
            <a:avLst/>
          </a:prstGeom>
          <a:noFill/>
        </p:spPr>
        <p:txBody>
          <a:bodyPr wrap="square" rtlCol="0">
            <a:spAutoFit/>
          </a:bodyPr>
          <a:lstStyle/>
          <a:p>
            <a:r>
              <a:rPr lang="en-US" dirty="0" smtClean="0"/>
              <a:t>d</a:t>
            </a:r>
            <a:endParaRPr lang="en-US" dirty="0"/>
          </a:p>
        </p:txBody>
      </p:sp>
      <p:cxnSp>
        <p:nvCxnSpPr>
          <p:cNvPr id="10" name="Straight Connector 6"/>
          <p:cNvCxnSpPr>
            <a:cxnSpLocks noChangeShapeType="1"/>
          </p:cNvCxnSpPr>
          <p:nvPr/>
        </p:nvCxnSpPr>
        <p:spPr bwMode="auto">
          <a:xfrm>
            <a:off x="0" y="1522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11" name="Picture 10" descr="latex-image-1.pdf"/>
          <p:cNvPicPr>
            <a:picLocks noChangeAspect="1"/>
          </p:cNvPicPr>
          <p:nvPr/>
        </p:nvPicPr>
        <p:blipFill>
          <a:blip r:embed="rId3"/>
          <a:stretch>
            <a:fillRect/>
          </a:stretch>
        </p:blipFill>
        <p:spPr>
          <a:xfrm>
            <a:off x="3657600" y="762000"/>
            <a:ext cx="1417320" cy="609600"/>
          </a:xfrm>
          <a:prstGeom prst="rect">
            <a:avLst/>
          </a:prstGeom>
        </p:spPr>
      </p:pic>
      <p:sp>
        <p:nvSpPr>
          <p:cNvPr id="6" name="Slide Number Placeholder 5"/>
          <p:cNvSpPr>
            <a:spLocks noGrp="1"/>
          </p:cNvSpPr>
          <p:nvPr>
            <p:ph type="sldNum" sz="quarter" idx="12"/>
          </p:nvPr>
        </p:nvSpPr>
        <p:spPr/>
        <p:txBody>
          <a:bodyPr/>
          <a:lstStyle/>
          <a:p>
            <a:fld id="{B86D1D16-917D-4FE7-BBC2-1887AC03DD1F}" type="slidenum">
              <a:rPr lang="en-US" smtClean="0"/>
              <a:pPr/>
              <a:t>12</a:t>
            </a:fld>
            <a:endParaRPr lang="en-US"/>
          </a:p>
        </p:txBody>
      </p:sp>
    </p:spTree>
    <p:extLst>
      <p:ext uri="{BB962C8B-B14F-4D97-AF65-F5344CB8AC3E}">
        <p14:creationId xmlns:p14="http://schemas.microsoft.com/office/powerpoint/2010/main" val="3712112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1" name="Object 2"/>
          <p:cNvGraphicFramePr>
            <a:graphicFrameLocks noChangeAspect="1"/>
          </p:cNvGraphicFramePr>
          <p:nvPr/>
        </p:nvGraphicFramePr>
        <p:xfrm>
          <a:off x="2895600" y="1753552"/>
          <a:ext cx="3200400" cy="913448"/>
        </p:xfrm>
        <a:graphic>
          <a:graphicData uri="http://schemas.openxmlformats.org/presentationml/2006/ole">
            <mc:AlternateContent xmlns:mc="http://schemas.openxmlformats.org/markup-compatibility/2006">
              <mc:Choice xmlns:v="urn:schemas-microsoft-com:vml" Requires="v">
                <p:oleObj spid="_x0000_s33875" name="Equation" r:id="rId4" imgW="1511300" imgH="431800" progId="">
                  <p:embed/>
                </p:oleObj>
              </mc:Choice>
              <mc:Fallback>
                <p:oleObj name="Equation" r:id="rId4" imgW="1511300" imgH="4318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753552"/>
                        <a:ext cx="3200400" cy="913448"/>
                      </a:xfrm>
                      <a:prstGeom prst="rect">
                        <a:avLst/>
                      </a:prstGeom>
                      <a:solidFill>
                        <a:srgbClr val="F6F63F"/>
                      </a:solidFill>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77188" name="Text Box 4"/>
          <p:cNvSpPr txBox="1">
            <a:spLocks noChangeArrowheads="1"/>
          </p:cNvSpPr>
          <p:nvPr/>
        </p:nvSpPr>
        <p:spPr bwMode="auto">
          <a:xfrm>
            <a:off x="228600" y="3124200"/>
            <a:ext cx="2672558" cy="646331"/>
          </a:xfrm>
          <a:prstGeom prst="rect">
            <a:avLst/>
          </a:prstGeom>
          <a:noFill/>
          <a:ln w="9525">
            <a:solidFill>
              <a:schemeClr val="accent2"/>
            </a:solidFill>
            <a:miter lim="800000"/>
            <a:headEnd/>
            <a:tailEnd/>
          </a:ln>
        </p:spPr>
        <p:txBody>
          <a:bodyPr wrap="none">
            <a:prstTxWarp prst="textNoShape">
              <a:avLst/>
            </a:prstTxWarp>
            <a:spAutoFit/>
          </a:bodyPr>
          <a:lstStyle/>
          <a:p>
            <a:r>
              <a:rPr lang="en-US" i="1"/>
              <a:t>U</a:t>
            </a:r>
            <a:r>
              <a:rPr lang="en-US" i="1" baseline="-25000"/>
              <a:t>el</a:t>
            </a:r>
            <a:r>
              <a:rPr lang="en-US"/>
              <a:t> &gt; 0 for two like charges</a:t>
            </a:r>
          </a:p>
          <a:p>
            <a:r>
              <a:rPr lang="en-US"/>
              <a:t>(repulsion)</a:t>
            </a:r>
            <a:endParaRPr lang="en-US" i="1"/>
          </a:p>
        </p:txBody>
      </p:sp>
      <p:pic>
        <p:nvPicPr>
          <p:cNvPr id="51203" name="Picture 5" descr="Ball-red-small"/>
          <p:cNvPicPr>
            <a:picLocks noChangeAspect="1" noChangeArrowheads="1"/>
          </p:cNvPicPr>
          <p:nvPr/>
        </p:nvPicPr>
        <p:blipFill>
          <a:blip r:embed="rId6"/>
          <a:srcRect/>
          <a:stretch>
            <a:fillRect/>
          </a:stretch>
        </p:blipFill>
        <p:spPr bwMode="auto">
          <a:xfrm>
            <a:off x="762000" y="2438400"/>
            <a:ext cx="431800" cy="431800"/>
          </a:xfrm>
          <a:prstGeom prst="rect">
            <a:avLst/>
          </a:prstGeom>
          <a:noFill/>
          <a:ln w="9525">
            <a:noFill/>
            <a:miter lim="800000"/>
            <a:headEnd/>
            <a:tailEnd/>
          </a:ln>
        </p:spPr>
      </p:pic>
      <p:sp>
        <p:nvSpPr>
          <p:cNvPr id="51204" name="Text Box 6"/>
          <p:cNvSpPr txBox="1">
            <a:spLocks noChangeArrowheads="1"/>
          </p:cNvSpPr>
          <p:nvPr/>
        </p:nvSpPr>
        <p:spPr bwMode="auto">
          <a:xfrm>
            <a:off x="1219200" y="2362200"/>
            <a:ext cx="438150" cy="457200"/>
          </a:xfrm>
          <a:prstGeom prst="rect">
            <a:avLst/>
          </a:prstGeom>
          <a:noFill/>
          <a:ln w="9525">
            <a:noFill/>
            <a:miter lim="800000"/>
            <a:headEnd/>
            <a:tailEnd/>
          </a:ln>
        </p:spPr>
        <p:txBody>
          <a:bodyPr wrap="none">
            <a:prstTxWarp prst="textNoShape">
              <a:avLst/>
            </a:prstTxWarp>
            <a:spAutoFit/>
          </a:bodyPr>
          <a:lstStyle/>
          <a:p>
            <a:r>
              <a:rPr lang="en-US" i="1">
                <a:solidFill>
                  <a:srgbClr val="FF0000"/>
                </a:solidFill>
              </a:rPr>
              <a:t>q</a:t>
            </a:r>
            <a:r>
              <a:rPr lang="en-US" baseline="-25000">
                <a:solidFill>
                  <a:srgbClr val="FF0000"/>
                </a:solidFill>
              </a:rPr>
              <a:t>1</a:t>
            </a:r>
            <a:endParaRPr lang="en-US" i="1">
              <a:solidFill>
                <a:srgbClr val="FF0000"/>
              </a:solidFill>
            </a:endParaRPr>
          </a:p>
        </p:txBody>
      </p:sp>
      <p:sp>
        <p:nvSpPr>
          <p:cNvPr id="51205" name="Line 7"/>
          <p:cNvSpPr>
            <a:spLocks noChangeShapeType="1"/>
          </p:cNvSpPr>
          <p:nvPr/>
        </p:nvSpPr>
        <p:spPr bwMode="auto">
          <a:xfrm>
            <a:off x="990600" y="2590800"/>
            <a:ext cx="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pic>
        <p:nvPicPr>
          <p:cNvPr id="51206" name="Picture 8" descr="Ball-red-small"/>
          <p:cNvPicPr>
            <a:picLocks noChangeAspect="1" noChangeArrowheads="1"/>
          </p:cNvPicPr>
          <p:nvPr/>
        </p:nvPicPr>
        <p:blipFill>
          <a:blip r:embed="rId6"/>
          <a:srcRect/>
          <a:stretch>
            <a:fillRect/>
          </a:stretch>
        </p:blipFill>
        <p:spPr bwMode="auto">
          <a:xfrm>
            <a:off x="762000" y="1143000"/>
            <a:ext cx="431800" cy="431800"/>
          </a:xfrm>
          <a:prstGeom prst="rect">
            <a:avLst/>
          </a:prstGeom>
          <a:noFill/>
          <a:ln w="9525">
            <a:noFill/>
            <a:miter lim="800000"/>
            <a:headEnd/>
            <a:tailEnd/>
          </a:ln>
        </p:spPr>
      </p:pic>
      <p:sp>
        <p:nvSpPr>
          <p:cNvPr id="51207" name="Text Box 9"/>
          <p:cNvSpPr txBox="1">
            <a:spLocks noChangeArrowheads="1"/>
          </p:cNvSpPr>
          <p:nvPr/>
        </p:nvSpPr>
        <p:spPr bwMode="auto">
          <a:xfrm>
            <a:off x="1219200" y="1066800"/>
            <a:ext cx="438150" cy="457200"/>
          </a:xfrm>
          <a:prstGeom prst="rect">
            <a:avLst/>
          </a:prstGeom>
          <a:noFill/>
          <a:ln w="9525">
            <a:noFill/>
            <a:miter lim="800000"/>
            <a:headEnd/>
            <a:tailEnd/>
          </a:ln>
        </p:spPr>
        <p:txBody>
          <a:bodyPr wrap="none">
            <a:prstTxWarp prst="textNoShape">
              <a:avLst/>
            </a:prstTxWarp>
            <a:spAutoFit/>
          </a:bodyPr>
          <a:lstStyle/>
          <a:p>
            <a:r>
              <a:rPr lang="en-US" i="1">
                <a:solidFill>
                  <a:srgbClr val="FF0000"/>
                </a:solidFill>
              </a:rPr>
              <a:t>q</a:t>
            </a:r>
            <a:r>
              <a:rPr lang="en-US" baseline="-25000">
                <a:solidFill>
                  <a:srgbClr val="FF0000"/>
                </a:solidFill>
              </a:rPr>
              <a:t>2</a:t>
            </a:r>
            <a:endParaRPr lang="en-US" i="1">
              <a:solidFill>
                <a:srgbClr val="FF0000"/>
              </a:solidFill>
            </a:endParaRPr>
          </a:p>
        </p:txBody>
      </p:sp>
      <p:sp>
        <p:nvSpPr>
          <p:cNvPr id="51208" name="Line 10"/>
          <p:cNvSpPr>
            <a:spLocks noChangeShapeType="1"/>
          </p:cNvSpPr>
          <p:nvPr/>
        </p:nvSpPr>
        <p:spPr bwMode="auto">
          <a:xfrm flipV="1">
            <a:off x="990600" y="990600"/>
            <a:ext cx="0" cy="304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pic>
        <p:nvPicPr>
          <p:cNvPr id="477195" name="Picture 11" descr="p549_Ue_graph"/>
          <p:cNvPicPr>
            <a:picLocks noChangeAspect="1" noChangeArrowheads="1"/>
          </p:cNvPicPr>
          <p:nvPr/>
        </p:nvPicPr>
        <p:blipFill>
          <a:blip r:embed="rId7"/>
          <a:srcRect/>
          <a:stretch>
            <a:fillRect/>
          </a:stretch>
        </p:blipFill>
        <p:spPr bwMode="auto">
          <a:xfrm>
            <a:off x="152400" y="4191000"/>
            <a:ext cx="2895600" cy="2322513"/>
          </a:xfrm>
          <a:prstGeom prst="rect">
            <a:avLst/>
          </a:prstGeom>
          <a:noFill/>
          <a:ln w="9525">
            <a:noFill/>
            <a:miter lim="800000"/>
            <a:headEnd/>
            <a:tailEnd/>
          </a:ln>
        </p:spPr>
      </p:pic>
      <p:pic>
        <p:nvPicPr>
          <p:cNvPr id="51210" name="Picture 12" descr="Ball-red-small"/>
          <p:cNvPicPr>
            <a:picLocks noChangeAspect="1" noChangeArrowheads="1"/>
          </p:cNvPicPr>
          <p:nvPr/>
        </p:nvPicPr>
        <p:blipFill>
          <a:blip r:embed="rId6"/>
          <a:srcRect/>
          <a:stretch>
            <a:fillRect/>
          </a:stretch>
        </p:blipFill>
        <p:spPr bwMode="auto">
          <a:xfrm>
            <a:off x="7258050" y="2438400"/>
            <a:ext cx="431800" cy="431800"/>
          </a:xfrm>
          <a:prstGeom prst="rect">
            <a:avLst/>
          </a:prstGeom>
          <a:noFill/>
          <a:ln w="9525">
            <a:noFill/>
            <a:miter lim="800000"/>
            <a:headEnd/>
            <a:tailEnd/>
          </a:ln>
        </p:spPr>
      </p:pic>
      <p:sp>
        <p:nvSpPr>
          <p:cNvPr id="51211" name="Text Box 13"/>
          <p:cNvSpPr txBox="1">
            <a:spLocks noChangeArrowheads="1"/>
          </p:cNvSpPr>
          <p:nvPr/>
        </p:nvSpPr>
        <p:spPr bwMode="auto">
          <a:xfrm>
            <a:off x="7715250" y="2362200"/>
            <a:ext cx="438150" cy="457200"/>
          </a:xfrm>
          <a:prstGeom prst="rect">
            <a:avLst/>
          </a:prstGeom>
          <a:noFill/>
          <a:ln w="9525">
            <a:noFill/>
            <a:miter lim="800000"/>
            <a:headEnd/>
            <a:tailEnd/>
          </a:ln>
        </p:spPr>
        <p:txBody>
          <a:bodyPr wrap="none">
            <a:prstTxWarp prst="textNoShape">
              <a:avLst/>
            </a:prstTxWarp>
            <a:spAutoFit/>
          </a:bodyPr>
          <a:lstStyle/>
          <a:p>
            <a:r>
              <a:rPr lang="en-US" i="1">
                <a:solidFill>
                  <a:srgbClr val="FF0000"/>
                </a:solidFill>
              </a:rPr>
              <a:t>q</a:t>
            </a:r>
            <a:r>
              <a:rPr lang="en-US" baseline="-25000">
                <a:solidFill>
                  <a:srgbClr val="FF0000"/>
                </a:solidFill>
              </a:rPr>
              <a:t>1</a:t>
            </a:r>
            <a:endParaRPr lang="en-US" i="1">
              <a:solidFill>
                <a:srgbClr val="FF0000"/>
              </a:solidFill>
            </a:endParaRPr>
          </a:p>
        </p:txBody>
      </p:sp>
      <p:pic>
        <p:nvPicPr>
          <p:cNvPr id="51212" name="Picture 14" descr="Ball-blue-small"/>
          <p:cNvPicPr>
            <a:picLocks noChangeAspect="1" noChangeArrowheads="1"/>
          </p:cNvPicPr>
          <p:nvPr/>
        </p:nvPicPr>
        <p:blipFill>
          <a:blip r:embed="rId8"/>
          <a:srcRect/>
          <a:stretch>
            <a:fillRect/>
          </a:stretch>
        </p:blipFill>
        <p:spPr bwMode="auto">
          <a:xfrm>
            <a:off x="7258050" y="1143000"/>
            <a:ext cx="431800" cy="431800"/>
          </a:xfrm>
          <a:prstGeom prst="rect">
            <a:avLst/>
          </a:prstGeom>
          <a:noFill/>
          <a:ln w="9525">
            <a:noFill/>
            <a:miter lim="800000"/>
            <a:headEnd/>
            <a:tailEnd/>
          </a:ln>
        </p:spPr>
      </p:pic>
      <p:sp>
        <p:nvSpPr>
          <p:cNvPr id="51213" name="Text Box 15"/>
          <p:cNvSpPr txBox="1">
            <a:spLocks noChangeArrowheads="1"/>
          </p:cNvSpPr>
          <p:nvPr/>
        </p:nvSpPr>
        <p:spPr bwMode="auto">
          <a:xfrm>
            <a:off x="7715250" y="1295400"/>
            <a:ext cx="438150" cy="457200"/>
          </a:xfrm>
          <a:prstGeom prst="rect">
            <a:avLst/>
          </a:prstGeom>
          <a:noFill/>
          <a:ln w="9525">
            <a:noFill/>
            <a:miter lim="800000"/>
            <a:headEnd/>
            <a:tailEnd/>
          </a:ln>
        </p:spPr>
        <p:txBody>
          <a:bodyPr wrap="none">
            <a:prstTxWarp prst="textNoShape">
              <a:avLst/>
            </a:prstTxWarp>
            <a:spAutoFit/>
          </a:bodyPr>
          <a:lstStyle/>
          <a:p>
            <a:r>
              <a:rPr lang="en-US" i="1">
                <a:solidFill>
                  <a:schemeClr val="accent2"/>
                </a:solidFill>
              </a:rPr>
              <a:t>q</a:t>
            </a:r>
            <a:r>
              <a:rPr lang="en-US" baseline="-25000">
                <a:solidFill>
                  <a:schemeClr val="accent2"/>
                </a:solidFill>
              </a:rPr>
              <a:t>2</a:t>
            </a:r>
            <a:endParaRPr lang="en-US" i="1">
              <a:solidFill>
                <a:schemeClr val="accent2"/>
              </a:solidFill>
            </a:endParaRPr>
          </a:p>
        </p:txBody>
      </p:sp>
      <p:sp>
        <p:nvSpPr>
          <p:cNvPr id="51214" name="Line 16"/>
          <p:cNvSpPr>
            <a:spLocks noChangeShapeType="1"/>
          </p:cNvSpPr>
          <p:nvPr/>
        </p:nvSpPr>
        <p:spPr bwMode="auto">
          <a:xfrm flipH="1">
            <a:off x="7486650" y="1371600"/>
            <a:ext cx="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1215" name="Line 17"/>
          <p:cNvSpPr>
            <a:spLocks noChangeShapeType="1"/>
          </p:cNvSpPr>
          <p:nvPr/>
        </p:nvSpPr>
        <p:spPr bwMode="auto">
          <a:xfrm flipV="1">
            <a:off x="7486650" y="2286000"/>
            <a:ext cx="0" cy="304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7202" name="Text Box 18"/>
          <p:cNvSpPr txBox="1">
            <a:spLocks noChangeArrowheads="1"/>
          </p:cNvSpPr>
          <p:nvPr/>
        </p:nvSpPr>
        <p:spPr bwMode="auto">
          <a:xfrm>
            <a:off x="5254625" y="3124200"/>
            <a:ext cx="3179094" cy="646331"/>
          </a:xfrm>
          <a:prstGeom prst="rect">
            <a:avLst/>
          </a:prstGeom>
          <a:noFill/>
          <a:ln w="9525">
            <a:solidFill>
              <a:schemeClr val="accent2"/>
            </a:solidFill>
            <a:miter lim="800000"/>
            <a:headEnd/>
            <a:tailEnd/>
          </a:ln>
        </p:spPr>
        <p:txBody>
          <a:bodyPr wrap="none">
            <a:prstTxWarp prst="textNoShape">
              <a:avLst/>
            </a:prstTxWarp>
            <a:spAutoFit/>
          </a:bodyPr>
          <a:lstStyle/>
          <a:p>
            <a:r>
              <a:rPr lang="en-US" i="1"/>
              <a:t>U</a:t>
            </a:r>
            <a:r>
              <a:rPr lang="en-US" i="1" baseline="-25000"/>
              <a:t>el</a:t>
            </a:r>
            <a:r>
              <a:rPr lang="en-US"/>
              <a:t> &lt; 0 for two opposite charges </a:t>
            </a:r>
          </a:p>
          <a:p>
            <a:r>
              <a:rPr lang="en-US"/>
              <a:t>(attraction)</a:t>
            </a:r>
            <a:endParaRPr lang="en-US" i="1"/>
          </a:p>
        </p:txBody>
      </p:sp>
      <p:pic>
        <p:nvPicPr>
          <p:cNvPr id="477203" name="Picture 19" descr="p549_Ue_graph_2"/>
          <p:cNvPicPr>
            <a:picLocks noChangeAspect="1" noChangeArrowheads="1"/>
          </p:cNvPicPr>
          <p:nvPr/>
        </p:nvPicPr>
        <p:blipFill>
          <a:blip r:embed="rId9"/>
          <a:srcRect/>
          <a:stretch>
            <a:fillRect/>
          </a:stretch>
        </p:blipFill>
        <p:spPr bwMode="auto">
          <a:xfrm>
            <a:off x="5791200" y="4078288"/>
            <a:ext cx="2908300" cy="2322512"/>
          </a:xfrm>
          <a:prstGeom prst="rect">
            <a:avLst/>
          </a:prstGeom>
          <a:noFill/>
          <a:ln w="9525">
            <a:noFill/>
            <a:miter lim="800000"/>
            <a:headEnd/>
            <a:tailEnd/>
          </a:ln>
        </p:spPr>
      </p:pic>
      <p:sp>
        <p:nvSpPr>
          <p:cNvPr id="51218" name="Rectangle 20"/>
          <p:cNvSpPr>
            <a:spLocks noGrp="1" noChangeArrowheads="1"/>
          </p:cNvSpPr>
          <p:nvPr>
            <p:ph type="title"/>
          </p:nvPr>
        </p:nvSpPr>
        <p:spPr>
          <a:xfrm>
            <a:off x="457200" y="-152400"/>
            <a:ext cx="8229600" cy="1143000"/>
          </a:xfrm>
        </p:spPr>
        <p:txBody>
          <a:bodyPr/>
          <a:lstStyle/>
          <a:p>
            <a:pPr eaLnBrk="1" hangingPunct="1"/>
            <a:r>
              <a:rPr lang="en-US" sz="3600">
                <a:solidFill>
                  <a:srgbClr val="CC0000"/>
                </a:solidFill>
                <a:ea typeface="ＭＳ Ｐゴシック" charset="-128"/>
                <a:cs typeface="ＭＳ Ｐゴシック" charset="-128"/>
              </a:rPr>
              <a:t>Electric Potential Energy of Two Particles</a:t>
            </a:r>
            <a:endParaRPr lang="en-US">
              <a:solidFill>
                <a:srgbClr val="CC0000"/>
              </a:solidFill>
              <a:ea typeface="ＭＳ Ｐゴシック" charset="-128"/>
              <a:cs typeface="ＭＳ Ｐゴシック" charset="-128"/>
            </a:endParaRPr>
          </a:p>
        </p:txBody>
      </p:sp>
      <p:cxnSp>
        <p:nvCxnSpPr>
          <p:cNvPr id="20" name="Straight Connector 6"/>
          <p:cNvCxnSpPr>
            <a:cxnSpLocks noChangeShapeType="1"/>
          </p:cNvCxnSpPr>
          <p:nvPr/>
        </p:nvCxnSpPr>
        <p:spPr bwMode="auto">
          <a:xfrm>
            <a:off x="0" y="836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86D1D16-917D-4FE7-BBC2-1887AC03DD1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93725" y="1870075"/>
            <a:ext cx="911225" cy="1676400"/>
            <a:chOff x="374" y="1178"/>
            <a:chExt cx="574" cy="1056"/>
          </a:xfrm>
        </p:grpSpPr>
        <p:pic>
          <p:nvPicPr>
            <p:cNvPr id="57359" name="Picture 4" descr="Ball-red-small"/>
            <p:cNvPicPr>
              <a:picLocks noChangeAspect="1" noChangeArrowheads="1"/>
            </p:cNvPicPr>
            <p:nvPr/>
          </p:nvPicPr>
          <p:blipFill>
            <a:blip r:embed="rId4"/>
            <a:srcRect/>
            <a:stretch>
              <a:fillRect/>
            </a:stretch>
          </p:blipFill>
          <p:spPr bwMode="auto">
            <a:xfrm>
              <a:off x="384" y="1872"/>
              <a:ext cx="272" cy="272"/>
            </a:xfrm>
            <a:prstGeom prst="rect">
              <a:avLst/>
            </a:prstGeom>
            <a:noFill/>
            <a:ln w="9525">
              <a:noFill/>
              <a:miter lim="800000"/>
              <a:headEnd/>
              <a:tailEnd/>
            </a:ln>
          </p:spPr>
        </p:pic>
        <p:sp>
          <p:nvSpPr>
            <p:cNvPr id="57360" name="Text Box 5"/>
            <p:cNvSpPr txBox="1">
              <a:spLocks noChangeArrowheads="1"/>
            </p:cNvSpPr>
            <p:nvPr/>
          </p:nvSpPr>
          <p:spPr bwMode="auto">
            <a:xfrm>
              <a:off x="672" y="1824"/>
              <a:ext cx="276" cy="288"/>
            </a:xfrm>
            <a:prstGeom prst="rect">
              <a:avLst/>
            </a:prstGeom>
            <a:noFill/>
            <a:ln w="9525">
              <a:noFill/>
              <a:miter lim="800000"/>
              <a:headEnd/>
              <a:tailEnd/>
            </a:ln>
          </p:spPr>
          <p:txBody>
            <a:bodyPr wrap="none">
              <a:prstTxWarp prst="textNoShape">
                <a:avLst/>
              </a:prstTxWarp>
              <a:spAutoFit/>
            </a:bodyPr>
            <a:lstStyle/>
            <a:p>
              <a:r>
                <a:rPr lang="en-US" i="1">
                  <a:solidFill>
                    <a:srgbClr val="FF0000"/>
                  </a:solidFill>
                </a:rPr>
                <a:t>q</a:t>
              </a:r>
              <a:r>
                <a:rPr lang="en-US" baseline="-25000">
                  <a:solidFill>
                    <a:srgbClr val="FF0000"/>
                  </a:solidFill>
                </a:rPr>
                <a:t>1</a:t>
              </a:r>
              <a:endParaRPr lang="en-US" i="1">
                <a:solidFill>
                  <a:srgbClr val="FF0000"/>
                </a:solidFill>
              </a:endParaRPr>
            </a:p>
          </p:txBody>
        </p:sp>
        <p:sp>
          <p:nvSpPr>
            <p:cNvPr id="57361" name="Line 6"/>
            <p:cNvSpPr>
              <a:spLocks noChangeShapeType="1"/>
            </p:cNvSpPr>
            <p:nvPr/>
          </p:nvSpPr>
          <p:spPr bwMode="auto">
            <a:xfrm>
              <a:off x="518" y="1994"/>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pic>
          <p:nvPicPr>
            <p:cNvPr id="57362" name="Picture 7" descr="Ball-red-small"/>
            <p:cNvPicPr>
              <a:picLocks noChangeAspect="1" noChangeArrowheads="1"/>
            </p:cNvPicPr>
            <p:nvPr/>
          </p:nvPicPr>
          <p:blipFill>
            <a:blip r:embed="rId4"/>
            <a:srcRect/>
            <a:stretch>
              <a:fillRect/>
            </a:stretch>
          </p:blipFill>
          <p:spPr bwMode="auto">
            <a:xfrm>
              <a:off x="374" y="1274"/>
              <a:ext cx="272" cy="272"/>
            </a:xfrm>
            <a:prstGeom prst="rect">
              <a:avLst/>
            </a:prstGeom>
            <a:noFill/>
            <a:ln w="9525">
              <a:noFill/>
              <a:miter lim="800000"/>
              <a:headEnd/>
              <a:tailEnd/>
            </a:ln>
          </p:spPr>
        </p:pic>
        <p:sp>
          <p:nvSpPr>
            <p:cNvPr id="57363" name="Text Box 8"/>
            <p:cNvSpPr txBox="1">
              <a:spLocks noChangeArrowheads="1"/>
            </p:cNvSpPr>
            <p:nvPr/>
          </p:nvSpPr>
          <p:spPr bwMode="auto">
            <a:xfrm>
              <a:off x="672" y="1248"/>
              <a:ext cx="276" cy="288"/>
            </a:xfrm>
            <a:prstGeom prst="rect">
              <a:avLst/>
            </a:prstGeom>
            <a:noFill/>
            <a:ln w="9525">
              <a:noFill/>
              <a:miter lim="800000"/>
              <a:headEnd/>
              <a:tailEnd/>
            </a:ln>
          </p:spPr>
          <p:txBody>
            <a:bodyPr wrap="none">
              <a:prstTxWarp prst="textNoShape">
                <a:avLst/>
              </a:prstTxWarp>
              <a:spAutoFit/>
            </a:bodyPr>
            <a:lstStyle/>
            <a:p>
              <a:r>
                <a:rPr lang="en-US" i="1">
                  <a:solidFill>
                    <a:srgbClr val="FF0000"/>
                  </a:solidFill>
                </a:rPr>
                <a:t>q</a:t>
              </a:r>
              <a:r>
                <a:rPr lang="en-US" baseline="-25000">
                  <a:solidFill>
                    <a:srgbClr val="FF0000"/>
                  </a:solidFill>
                </a:rPr>
                <a:t>2</a:t>
              </a:r>
              <a:endParaRPr lang="en-US" i="1">
                <a:solidFill>
                  <a:srgbClr val="FF0000"/>
                </a:solidFill>
              </a:endParaRPr>
            </a:p>
          </p:txBody>
        </p:sp>
        <p:sp>
          <p:nvSpPr>
            <p:cNvPr id="57364" name="Line 9"/>
            <p:cNvSpPr>
              <a:spLocks noChangeShapeType="1"/>
            </p:cNvSpPr>
            <p:nvPr/>
          </p:nvSpPr>
          <p:spPr bwMode="auto">
            <a:xfrm flipH="1" flipV="1">
              <a:off x="518" y="1178"/>
              <a:ext cx="10" cy="214"/>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sp>
        <p:nvSpPr>
          <p:cNvPr id="57346" name="Line 10"/>
          <p:cNvSpPr>
            <a:spLocks noChangeShapeType="1"/>
          </p:cNvSpPr>
          <p:nvPr/>
        </p:nvSpPr>
        <p:spPr bwMode="auto">
          <a:xfrm>
            <a:off x="4572000" y="1524000"/>
            <a:ext cx="0" cy="3962400"/>
          </a:xfrm>
          <a:prstGeom prst="line">
            <a:avLst/>
          </a:prstGeom>
          <a:noFill/>
          <a:ln w="57150">
            <a:solidFill>
              <a:schemeClr val="bg2"/>
            </a:solidFill>
            <a:round/>
            <a:headEnd/>
            <a:tailEnd/>
          </a:ln>
        </p:spPr>
        <p:txBody>
          <a:bodyPr>
            <a:prstTxWarp prst="textNoShape">
              <a:avLst/>
            </a:prstTxWarp>
          </a:bodyPr>
          <a:lstStyle/>
          <a:p>
            <a:endParaRPr lang="en-US"/>
          </a:p>
        </p:txBody>
      </p:sp>
      <p:grpSp>
        <p:nvGrpSpPr>
          <p:cNvPr id="3" name="Group 11"/>
          <p:cNvGrpSpPr>
            <a:grpSpLocks/>
          </p:cNvGrpSpPr>
          <p:nvPr/>
        </p:nvGrpSpPr>
        <p:grpSpPr bwMode="auto">
          <a:xfrm>
            <a:off x="7723187" y="2103437"/>
            <a:ext cx="1039813" cy="1498600"/>
            <a:chOff x="4656" y="1296"/>
            <a:chExt cx="655" cy="944"/>
          </a:xfrm>
        </p:grpSpPr>
        <p:pic>
          <p:nvPicPr>
            <p:cNvPr id="57353" name="Picture 12" descr="Ball-red-small"/>
            <p:cNvPicPr>
              <a:picLocks noChangeAspect="1" noChangeArrowheads="1"/>
            </p:cNvPicPr>
            <p:nvPr/>
          </p:nvPicPr>
          <p:blipFill>
            <a:blip r:embed="rId4">
              <a:grayscl/>
            </a:blip>
            <a:srcRect/>
            <a:stretch>
              <a:fillRect/>
            </a:stretch>
          </p:blipFill>
          <p:spPr bwMode="auto">
            <a:xfrm>
              <a:off x="4656" y="1296"/>
              <a:ext cx="272" cy="272"/>
            </a:xfrm>
            <a:prstGeom prst="rect">
              <a:avLst/>
            </a:prstGeom>
            <a:noFill/>
            <a:ln w="9525">
              <a:noFill/>
              <a:miter lim="800000"/>
              <a:headEnd/>
              <a:tailEnd/>
            </a:ln>
          </p:spPr>
        </p:pic>
        <p:pic>
          <p:nvPicPr>
            <p:cNvPr id="57354" name="Picture 13" descr="Ball-red-small"/>
            <p:cNvPicPr>
              <a:picLocks noChangeAspect="1" noChangeArrowheads="1"/>
            </p:cNvPicPr>
            <p:nvPr/>
          </p:nvPicPr>
          <p:blipFill>
            <a:blip r:embed="rId4">
              <a:grayscl/>
            </a:blip>
            <a:srcRect/>
            <a:stretch>
              <a:fillRect/>
            </a:stretch>
          </p:blipFill>
          <p:spPr bwMode="auto">
            <a:xfrm>
              <a:off x="4656" y="1968"/>
              <a:ext cx="272" cy="272"/>
            </a:xfrm>
            <a:prstGeom prst="rect">
              <a:avLst/>
            </a:prstGeom>
            <a:noFill/>
            <a:ln w="9525">
              <a:noFill/>
              <a:miter lim="800000"/>
              <a:headEnd/>
              <a:tailEnd/>
            </a:ln>
          </p:spPr>
        </p:pic>
        <p:sp>
          <p:nvSpPr>
            <p:cNvPr id="57355" name="Line 14"/>
            <p:cNvSpPr>
              <a:spLocks noChangeShapeType="1"/>
            </p:cNvSpPr>
            <p:nvPr/>
          </p:nvSpPr>
          <p:spPr bwMode="auto">
            <a:xfrm flipV="1">
              <a:off x="4800" y="1872"/>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7356" name="Line 15"/>
            <p:cNvSpPr>
              <a:spLocks noChangeShapeType="1"/>
            </p:cNvSpPr>
            <p:nvPr/>
          </p:nvSpPr>
          <p:spPr bwMode="auto">
            <a:xfrm>
              <a:off x="4800" y="1440"/>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7357" name="Text Box 16"/>
            <p:cNvSpPr txBox="1">
              <a:spLocks noChangeArrowheads="1"/>
            </p:cNvSpPr>
            <p:nvPr/>
          </p:nvSpPr>
          <p:spPr bwMode="auto">
            <a:xfrm>
              <a:off x="4982" y="1946"/>
              <a:ext cx="319" cy="288"/>
            </a:xfrm>
            <a:prstGeom prst="rect">
              <a:avLst/>
            </a:prstGeom>
            <a:noFill/>
            <a:ln w="9525">
              <a:noFill/>
              <a:miter lim="800000"/>
              <a:headEnd/>
              <a:tailEnd/>
            </a:ln>
          </p:spPr>
          <p:txBody>
            <a:bodyPr wrap="none">
              <a:prstTxWarp prst="textNoShape">
                <a:avLst/>
              </a:prstTxWarp>
              <a:spAutoFit/>
            </a:bodyPr>
            <a:lstStyle/>
            <a:p>
              <a:r>
                <a:rPr lang="en-US" i="1"/>
                <a:t>m</a:t>
              </a:r>
              <a:r>
                <a:rPr lang="en-US" baseline="-25000"/>
                <a:t>1</a:t>
              </a:r>
              <a:endParaRPr lang="en-US"/>
            </a:p>
          </p:txBody>
        </p:sp>
        <p:sp>
          <p:nvSpPr>
            <p:cNvPr id="57358" name="Text Box 17"/>
            <p:cNvSpPr txBox="1">
              <a:spLocks noChangeArrowheads="1"/>
            </p:cNvSpPr>
            <p:nvPr/>
          </p:nvSpPr>
          <p:spPr bwMode="auto">
            <a:xfrm>
              <a:off x="4992" y="1296"/>
              <a:ext cx="319" cy="288"/>
            </a:xfrm>
            <a:prstGeom prst="rect">
              <a:avLst/>
            </a:prstGeom>
            <a:noFill/>
            <a:ln w="9525">
              <a:noFill/>
              <a:miter lim="800000"/>
              <a:headEnd/>
              <a:tailEnd/>
            </a:ln>
          </p:spPr>
          <p:txBody>
            <a:bodyPr wrap="none">
              <a:prstTxWarp prst="textNoShape">
                <a:avLst/>
              </a:prstTxWarp>
              <a:spAutoFit/>
            </a:bodyPr>
            <a:lstStyle/>
            <a:p>
              <a:r>
                <a:rPr lang="en-US" i="1"/>
                <a:t>m</a:t>
              </a:r>
              <a:r>
                <a:rPr lang="en-US" baseline="-25000"/>
                <a:t>2</a:t>
              </a:r>
              <a:endParaRPr lang="en-US"/>
            </a:p>
          </p:txBody>
        </p:sp>
      </p:grpSp>
      <p:graphicFrame>
        <p:nvGraphicFramePr>
          <p:cNvPr id="479250" name="Object 2"/>
          <p:cNvGraphicFramePr>
            <a:graphicFrameLocks noChangeAspect="1"/>
          </p:cNvGraphicFramePr>
          <p:nvPr/>
        </p:nvGraphicFramePr>
        <p:xfrm>
          <a:off x="1649413" y="1674813"/>
          <a:ext cx="2051050" cy="873125"/>
        </p:xfrm>
        <a:graphic>
          <a:graphicData uri="http://schemas.openxmlformats.org/presentationml/2006/ole">
            <mc:AlternateContent xmlns:mc="http://schemas.openxmlformats.org/markup-compatibility/2006">
              <mc:Choice xmlns:v="urn:schemas-microsoft-com:vml" Requires="v">
                <p:oleObj spid="_x0000_s36157" name="Equation" r:id="rId5" imgW="1016000" imgH="431800" progId="">
                  <p:embed/>
                </p:oleObj>
              </mc:Choice>
              <mc:Fallback>
                <p:oleObj name="Equation" r:id="rId5" imgW="1016000" imgH="43180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1674813"/>
                        <a:ext cx="2051050" cy="873125"/>
                      </a:xfrm>
                      <a:prstGeom prst="rect">
                        <a:avLst/>
                      </a:prstGeom>
                      <a:noFill/>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79251" name="Object 3"/>
          <p:cNvGraphicFramePr>
            <a:graphicFrameLocks noChangeAspect="1"/>
          </p:cNvGraphicFramePr>
          <p:nvPr/>
        </p:nvGraphicFramePr>
        <p:xfrm>
          <a:off x="5043487" y="1720850"/>
          <a:ext cx="1946275" cy="795337"/>
        </p:xfrm>
        <a:graphic>
          <a:graphicData uri="http://schemas.openxmlformats.org/presentationml/2006/ole">
            <mc:AlternateContent xmlns:mc="http://schemas.openxmlformats.org/markup-compatibility/2006">
              <mc:Choice xmlns:v="urn:schemas-microsoft-com:vml" Requires="v">
                <p:oleObj spid="_x0000_s36158" name="Equation" r:id="rId7" imgW="965200" imgH="393700" progId="">
                  <p:embed/>
                </p:oleObj>
              </mc:Choice>
              <mc:Fallback>
                <p:oleObj name="Equation" r:id="rId7" imgW="965200" imgH="393700"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487" y="1720850"/>
                        <a:ext cx="1946275" cy="795337"/>
                      </a:xfrm>
                      <a:prstGeom prst="rect">
                        <a:avLst/>
                      </a:prstGeom>
                      <a:noFill/>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79254" name="Object 4"/>
          <p:cNvGraphicFramePr>
            <a:graphicFrameLocks noChangeAspect="1"/>
          </p:cNvGraphicFramePr>
          <p:nvPr/>
        </p:nvGraphicFramePr>
        <p:xfrm>
          <a:off x="1676400" y="3581400"/>
          <a:ext cx="1997075" cy="869950"/>
        </p:xfrm>
        <a:graphic>
          <a:graphicData uri="http://schemas.openxmlformats.org/presentationml/2006/ole">
            <mc:AlternateContent xmlns:mc="http://schemas.openxmlformats.org/markup-compatibility/2006">
              <mc:Choice xmlns:v="urn:schemas-microsoft-com:vml" Requires="v">
                <p:oleObj spid="_x0000_s36159" name="Equation" r:id="rId9" imgW="990600" imgH="431800" progId="Equation.3">
                  <p:embed/>
                </p:oleObj>
              </mc:Choice>
              <mc:Fallback>
                <p:oleObj name="Equation" r:id="rId9" imgW="990600" imgH="4318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3581400"/>
                        <a:ext cx="1997075" cy="869950"/>
                      </a:xfrm>
                      <a:prstGeom prst="rect">
                        <a:avLst/>
                      </a:prstGeom>
                      <a:noFill/>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79255" name="Object 5"/>
          <p:cNvGraphicFramePr>
            <a:graphicFrameLocks noChangeAspect="1"/>
          </p:cNvGraphicFramePr>
          <p:nvPr/>
        </p:nvGraphicFramePr>
        <p:xfrm>
          <a:off x="5056187" y="3627437"/>
          <a:ext cx="2127250" cy="792163"/>
        </p:xfrm>
        <a:graphic>
          <a:graphicData uri="http://schemas.openxmlformats.org/presentationml/2006/ole">
            <mc:AlternateContent xmlns:mc="http://schemas.openxmlformats.org/markup-compatibility/2006">
              <mc:Choice xmlns:v="urn:schemas-microsoft-com:vml" Requires="v">
                <p:oleObj spid="_x0000_s36160" name="Equation" r:id="rId11" imgW="1054100" imgH="393700" progId="Equation.3">
                  <p:embed/>
                </p:oleObj>
              </mc:Choice>
              <mc:Fallback>
                <p:oleObj name="Equation" r:id="rId11" imgW="1054100" imgH="3937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6187" y="3627437"/>
                        <a:ext cx="2127250" cy="792163"/>
                      </a:xfrm>
                      <a:prstGeom prst="rect">
                        <a:avLst/>
                      </a:prstGeom>
                      <a:noFill/>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7352" name="Rectangle 24"/>
          <p:cNvSpPr>
            <a:spLocks noGrp="1" noChangeArrowheads="1"/>
          </p:cNvSpPr>
          <p:nvPr>
            <p:ph type="title"/>
          </p:nvPr>
        </p:nvSpPr>
        <p:spPr>
          <a:xfrm>
            <a:off x="457200" y="76200"/>
            <a:ext cx="8229600" cy="1143000"/>
          </a:xfrm>
        </p:spPr>
        <p:txBody>
          <a:bodyPr/>
          <a:lstStyle/>
          <a:p>
            <a:pPr eaLnBrk="1" hangingPunct="1"/>
            <a:r>
              <a:rPr lang="en-US" sz="3600">
                <a:solidFill>
                  <a:srgbClr val="CC0000"/>
                </a:solidFill>
                <a:ea typeface="ＭＳ Ｐゴシック" charset="-128"/>
                <a:cs typeface="ＭＳ Ｐゴシック" charset="-128"/>
              </a:rPr>
              <a:t>Electric and Gravitational Potential Energy</a:t>
            </a:r>
            <a:endParaRPr lang="en-US">
              <a:solidFill>
                <a:srgbClr val="CC0000"/>
              </a:solidFill>
              <a:ea typeface="ＭＳ Ｐゴシック" charset="-128"/>
              <a:cs typeface="ＭＳ Ｐゴシック" charset="-128"/>
            </a:endParaRPr>
          </a:p>
        </p:txBody>
      </p:sp>
      <p:cxnSp>
        <p:nvCxnSpPr>
          <p:cNvPr id="22" name="Straight Connector 6"/>
          <p:cNvCxnSpPr>
            <a:cxnSpLocks noChangeShapeType="1"/>
          </p:cNvCxnSpPr>
          <p:nvPr/>
        </p:nvCxnSpPr>
        <p:spPr bwMode="auto">
          <a:xfrm>
            <a:off x="0" y="1219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 name="Slide Number Placeholder 3"/>
          <p:cNvSpPr>
            <a:spLocks noGrp="1"/>
          </p:cNvSpPr>
          <p:nvPr>
            <p:ph type="sldNum" sz="quarter" idx="12"/>
          </p:nvPr>
        </p:nvSpPr>
        <p:spPr/>
        <p:txBody>
          <a:bodyPr/>
          <a:lstStyle/>
          <a:p>
            <a:fld id="{B86D1D16-917D-4FE7-BBC2-1887AC03DD1F}"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descr="p549_U_three_charges"/>
          <p:cNvPicPr>
            <a:picLocks noChangeAspect="1" noChangeArrowheads="1"/>
          </p:cNvPicPr>
          <p:nvPr/>
        </p:nvPicPr>
        <p:blipFill>
          <a:blip r:embed="rId4"/>
          <a:srcRect/>
          <a:stretch>
            <a:fillRect/>
          </a:stretch>
        </p:blipFill>
        <p:spPr bwMode="auto">
          <a:xfrm>
            <a:off x="533400" y="1219200"/>
            <a:ext cx="3200400" cy="3033713"/>
          </a:xfrm>
          <a:prstGeom prst="rect">
            <a:avLst/>
          </a:prstGeom>
          <a:noFill/>
          <a:ln w="9525">
            <a:noFill/>
            <a:miter lim="800000"/>
            <a:headEnd/>
            <a:tailEnd/>
          </a:ln>
        </p:spPr>
      </p:pic>
      <p:sp>
        <p:nvSpPr>
          <p:cNvPr id="59394" name="Text Box 4"/>
          <p:cNvSpPr txBox="1">
            <a:spLocks noChangeArrowheads="1"/>
          </p:cNvSpPr>
          <p:nvPr/>
        </p:nvSpPr>
        <p:spPr bwMode="auto">
          <a:xfrm>
            <a:off x="4343400" y="1371600"/>
            <a:ext cx="4130675" cy="822325"/>
          </a:xfrm>
          <a:prstGeom prst="rect">
            <a:avLst/>
          </a:prstGeom>
          <a:noFill/>
          <a:ln w="9525">
            <a:noFill/>
            <a:miter lim="800000"/>
            <a:headEnd/>
            <a:tailEnd/>
          </a:ln>
        </p:spPr>
        <p:txBody>
          <a:bodyPr>
            <a:prstTxWarp prst="textNoShape">
              <a:avLst/>
            </a:prstTxWarp>
            <a:spAutoFit/>
          </a:bodyPr>
          <a:lstStyle/>
          <a:p>
            <a:r>
              <a:rPr lang="en-US">
                <a:solidFill>
                  <a:schemeClr val="accent2"/>
                </a:solidFill>
              </a:rPr>
              <a:t>Interaction between</a:t>
            </a:r>
            <a:r>
              <a:rPr lang="en-US"/>
              <a:t> </a:t>
            </a:r>
            <a:r>
              <a:rPr lang="en-US" i="1"/>
              <a:t>q</a:t>
            </a:r>
            <a:r>
              <a:rPr lang="en-US" baseline="-25000"/>
              <a:t>1</a:t>
            </a:r>
            <a:r>
              <a:rPr lang="en-US"/>
              <a:t> </a:t>
            </a:r>
            <a:r>
              <a:rPr lang="en-US">
                <a:solidFill>
                  <a:schemeClr val="accent2"/>
                </a:solidFill>
              </a:rPr>
              <a:t>and</a:t>
            </a:r>
            <a:r>
              <a:rPr lang="en-US"/>
              <a:t> </a:t>
            </a:r>
            <a:r>
              <a:rPr lang="en-US" i="1"/>
              <a:t>q</a:t>
            </a:r>
            <a:r>
              <a:rPr lang="en-US" baseline="-25000"/>
              <a:t>2</a:t>
            </a:r>
            <a:r>
              <a:rPr lang="en-US"/>
              <a:t> </a:t>
            </a:r>
            <a:r>
              <a:rPr lang="en-US">
                <a:solidFill>
                  <a:schemeClr val="accent2"/>
                </a:solidFill>
              </a:rPr>
              <a:t>is independent of </a:t>
            </a:r>
            <a:r>
              <a:rPr lang="en-US" i="1"/>
              <a:t>q</a:t>
            </a:r>
            <a:r>
              <a:rPr lang="en-US" baseline="-25000"/>
              <a:t>3</a:t>
            </a:r>
            <a:endParaRPr lang="en-US"/>
          </a:p>
        </p:txBody>
      </p:sp>
      <p:sp>
        <p:nvSpPr>
          <p:cNvPr id="480261" name="Text Box 5"/>
          <p:cNvSpPr txBox="1">
            <a:spLocks noChangeArrowheads="1"/>
          </p:cNvSpPr>
          <p:nvPr/>
        </p:nvSpPr>
        <p:spPr bwMode="auto">
          <a:xfrm>
            <a:off x="4327525" y="2555875"/>
            <a:ext cx="4154488" cy="164782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There are three interacting pairs:</a:t>
            </a:r>
          </a:p>
          <a:p>
            <a:r>
              <a:rPr lang="en-US" i="1"/>
              <a:t>q</a:t>
            </a:r>
            <a:r>
              <a:rPr lang="en-US" baseline="-25000"/>
              <a:t>1 </a:t>
            </a:r>
            <a:r>
              <a:rPr lang="en-US">
                <a:sym typeface="Symbol" charset="2"/>
              </a:rPr>
              <a:t> </a:t>
            </a:r>
            <a:r>
              <a:rPr lang="en-US" i="1">
                <a:sym typeface="Symbol" charset="2"/>
              </a:rPr>
              <a:t>q</a:t>
            </a:r>
            <a:r>
              <a:rPr lang="en-US" baseline="-25000">
                <a:sym typeface="Symbol" charset="2"/>
              </a:rPr>
              <a:t>2</a:t>
            </a:r>
            <a:endParaRPr lang="en-US">
              <a:sym typeface="Symbol" charset="2"/>
            </a:endParaRPr>
          </a:p>
          <a:p>
            <a:r>
              <a:rPr lang="en-US" i="1"/>
              <a:t>q</a:t>
            </a:r>
            <a:r>
              <a:rPr lang="en-US" baseline="-25000"/>
              <a:t>2 </a:t>
            </a:r>
            <a:r>
              <a:rPr lang="en-US">
                <a:sym typeface="Symbol" charset="2"/>
              </a:rPr>
              <a:t> </a:t>
            </a:r>
            <a:r>
              <a:rPr lang="en-US" i="1">
                <a:sym typeface="Symbol" charset="2"/>
              </a:rPr>
              <a:t>q</a:t>
            </a:r>
            <a:r>
              <a:rPr lang="en-US" baseline="-25000">
                <a:sym typeface="Symbol" charset="2"/>
              </a:rPr>
              <a:t>3</a:t>
            </a:r>
            <a:endParaRPr lang="en-US">
              <a:sym typeface="Symbol" charset="2"/>
            </a:endParaRPr>
          </a:p>
          <a:p>
            <a:r>
              <a:rPr lang="en-US" i="1"/>
              <a:t>q</a:t>
            </a:r>
            <a:r>
              <a:rPr lang="en-US" baseline="-25000"/>
              <a:t>3 </a:t>
            </a:r>
            <a:r>
              <a:rPr lang="en-US">
                <a:sym typeface="Symbol" charset="2"/>
              </a:rPr>
              <a:t> </a:t>
            </a:r>
            <a:r>
              <a:rPr lang="en-US" i="1">
                <a:sym typeface="Symbol" charset="2"/>
              </a:rPr>
              <a:t>q</a:t>
            </a:r>
            <a:r>
              <a:rPr lang="en-US" baseline="-25000">
                <a:sym typeface="Symbol" charset="2"/>
              </a:rPr>
              <a:t>1</a:t>
            </a:r>
            <a:endParaRPr lang="en-US"/>
          </a:p>
        </p:txBody>
      </p:sp>
      <p:sp>
        <p:nvSpPr>
          <p:cNvPr id="480262" name="Text Box 6"/>
          <p:cNvSpPr txBox="1">
            <a:spLocks noChangeArrowheads="1"/>
          </p:cNvSpPr>
          <p:nvPr/>
        </p:nvSpPr>
        <p:spPr bwMode="auto">
          <a:xfrm>
            <a:off x="6080125" y="2936875"/>
            <a:ext cx="608013" cy="1187450"/>
          </a:xfrm>
          <a:prstGeom prst="rect">
            <a:avLst/>
          </a:prstGeom>
          <a:noFill/>
          <a:ln w="9525">
            <a:noFill/>
            <a:miter lim="800000"/>
            <a:headEnd/>
            <a:tailEnd/>
          </a:ln>
        </p:spPr>
        <p:txBody>
          <a:bodyPr wrap="none">
            <a:prstTxWarp prst="textNoShape">
              <a:avLst/>
            </a:prstTxWarp>
            <a:spAutoFit/>
          </a:bodyPr>
          <a:lstStyle/>
          <a:p>
            <a:r>
              <a:rPr lang="en-US" i="1"/>
              <a:t>U</a:t>
            </a:r>
            <a:r>
              <a:rPr lang="en-US" baseline="-25000"/>
              <a:t>12</a:t>
            </a:r>
            <a:endParaRPr lang="en-US" i="1" baseline="-25000"/>
          </a:p>
          <a:p>
            <a:r>
              <a:rPr lang="en-US" i="1"/>
              <a:t>U</a:t>
            </a:r>
            <a:r>
              <a:rPr lang="en-US" baseline="-25000"/>
              <a:t>23</a:t>
            </a:r>
            <a:endParaRPr lang="en-US"/>
          </a:p>
          <a:p>
            <a:r>
              <a:rPr lang="en-US" i="1"/>
              <a:t>U</a:t>
            </a:r>
            <a:r>
              <a:rPr lang="en-US" baseline="-25000"/>
              <a:t>31</a:t>
            </a:r>
          </a:p>
        </p:txBody>
      </p:sp>
      <p:sp>
        <p:nvSpPr>
          <p:cNvPr id="480263" name="Text Box 7"/>
          <p:cNvSpPr txBox="1">
            <a:spLocks noChangeArrowheads="1"/>
          </p:cNvSpPr>
          <p:nvPr/>
        </p:nvSpPr>
        <p:spPr bwMode="auto">
          <a:xfrm>
            <a:off x="4343400" y="4495800"/>
            <a:ext cx="2419350" cy="457200"/>
          </a:xfrm>
          <a:prstGeom prst="rect">
            <a:avLst/>
          </a:prstGeom>
          <a:noFill/>
          <a:ln w="9525">
            <a:noFill/>
            <a:miter lim="800000"/>
            <a:headEnd/>
            <a:tailEnd/>
          </a:ln>
        </p:spPr>
        <p:txBody>
          <a:bodyPr wrap="none">
            <a:prstTxWarp prst="textNoShape">
              <a:avLst/>
            </a:prstTxWarp>
            <a:spAutoFit/>
          </a:bodyPr>
          <a:lstStyle/>
          <a:p>
            <a:r>
              <a:rPr lang="en-US" i="1"/>
              <a:t>U</a:t>
            </a:r>
            <a:r>
              <a:rPr lang="en-US"/>
              <a:t>= </a:t>
            </a:r>
            <a:r>
              <a:rPr lang="en-US" i="1"/>
              <a:t>U</a:t>
            </a:r>
            <a:r>
              <a:rPr lang="en-US" baseline="-25000"/>
              <a:t>12</a:t>
            </a:r>
            <a:r>
              <a:rPr lang="en-US"/>
              <a:t>+ </a:t>
            </a:r>
            <a:r>
              <a:rPr lang="en-US" i="1"/>
              <a:t>U</a:t>
            </a:r>
            <a:r>
              <a:rPr lang="en-US" baseline="-25000"/>
              <a:t>23</a:t>
            </a:r>
            <a:r>
              <a:rPr lang="en-US"/>
              <a:t>+ </a:t>
            </a:r>
            <a:r>
              <a:rPr lang="en-US" i="1"/>
              <a:t>U</a:t>
            </a:r>
            <a:r>
              <a:rPr lang="en-US" baseline="-25000"/>
              <a:t>31</a:t>
            </a:r>
          </a:p>
        </p:txBody>
      </p:sp>
      <p:graphicFrame>
        <p:nvGraphicFramePr>
          <p:cNvPr id="480264" name="Object 2"/>
          <p:cNvGraphicFramePr>
            <a:graphicFrameLocks noChangeAspect="1"/>
          </p:cNvGraphicFramePr>
          <p:nvPr/>
        </p:nvGraphicFramePr>
        <p:xfrm>
          <a:off x="1765300" y="5256213"/>
          <a:ext cx="5119688" cy="873125"/>
        </p:xfrm>
        <a:graphic>
          <a:graphicData uri="http://schemas.openxmlformats.org/presentationml/2006/ole">
            <mc:AlternateContent xmlns:mc="http://schemas.openxmlformats.org/markup-compatibility/2006">
              <mc:Choice xmlns:v="urn:schemas-microsoft-com:vml" Requires="v">
                <p:oleObj spid="_x0000_s38995" name="Equation" r:id="rId5" imgW="2540000" imgH="431800" progId="">
                  <p:embed/>
                </p:oleObj>
              </mc:Choice>
              <mc:Fallback>
                <p:oleObj name="Equation" r:id="rId5" imgW="2540000" imgH="43180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5300" y="5256213"/>
                        <a:ext cx="5119688" cy="873125"/>
                      </a:xfrm>
                      <a:prstGeom prst="rect">
                        <a:avLst/>
                      </a:prstGeom>
                      <a:noFill/>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399" name="Rectangle 9"/>
          <p:cNvSpPr>
            <a:spLocks noGrp="1" noChangeArrowheads="1"/>
          </p:cNvSpPr>
          <p:nvPr>
            <p:ph type="title"/>
          </p:nvPr>
        </p:nvSpPr>
        <p:spPr>
          <a:xfrm>
            <a:off x="457200" y="0"/>
            <a:ext cx="8229600" cy="1143000"/>
          </a:xfrm>
        </p:spPr>
        <p:txBody>
          <a:bodyPr/>
          <a:lstStyle/>
          <a:p>
            <a:pPr eaLnBrk="1" hangingPunct="1"/>
            <a:r>
              <a:rPr lang="en-US" dirty="0">
                <a:solidFill>
                  <a:srgbClr val="CC0000"/>
                </a:solidFill>
                <a:ea typeface="ＭＳ Ｐゴシック" charset="-128"/>
                <a:cs typeface="ＭＳ Ｐゴシック" charset="-128"/>
              </a:rPr>
              <a:t>Three Electric Charges</a:t>
            </a:r>
          </a:p>
        </p:txBody>
      </p:sp>
      <p:cxnSp>
        <p:nvCxnSpPr>
          <p:cNvPr id="9" name="Straight Connector 6"/>
          <p:cNvCxnSpPr>
            <a:cxnSpLocks noChangeShapeType="1"/>
          </p:cNvCxnSpPr>
          <p:nvPr/>
        </p:nvCxnSpPr>
        <p:spPr bwMode="auto">
          <a:xfrm>
            <a:off x="0" y="1066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86D1D16-917D-4FE7-BBC2-1887AC03DD1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val 2"/>
          <p:cNvSpPr>
            <a:spLocks noChangeArrowheads="1"/>
          </p:cNvSpPr>
          <p:nvPr/>
        </p:nvSpPr>
        <p:spPr bwMode="auto">
          <a:xfrm>
            <a:off x="304800" y="1474787"/>
            <a:ext cx="4876800" cy="2819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nvGrpSpPr>
          <p:cNvPr id="2" name="Group 4"/>
          <p:cNvGrpSpPr>
            <a:grpSpLocks/>
          </p:cNvGrpSpPr>
          <p:nvPr/>
        </p:nvGrpSpPr>
        <p:grpSpPr bwMode="auto">
          <a:xfrm>
            <a:off x="1371600" y="1779587"/>
            <a:ext cx="457200" cy="457200"/>
            <a:chOff x="864" y="768"/>
            <a:chExt cx="288" cy="288"/>
          </a:xfrm>
        </p:grpSpPr>
        <p:pic>
          <p:nvPicPr>
            <p:cNvPr id="61461" name="Picture 5" descr="Ball-blue-small"/>
            <p:cNvPicPr>
              <a:picLocks noChangeAspect="1" noChangeArrowheads="1"/>
            </p:cNvPicPr>
            <p:nvPr/>
          </p:nvPicPr>
          <p:blipFill>
            <a:blip r:embed="rId4"/>
            <a:srcRect/>
            <a:stretch>
              <a:fillRect/>
            </a:stretch>
          </p:blipFill>
          <p:spPr bwMode="auto">
            <a:xfrm>
              <a:off x="1056" y="864"/>
              <a:ext cx="96" cy="96"/>
            </a:xfrm>
            <a:prstGeom prst="rect">
              <a:avLst/>
            </a:prstGeom>
            <a:noFill/>
            <a:ln w="9525">
              <a:noFill/>
              <a:miter lim="800000"/>
              <a:headEnd/>
              <a:tailEnd/>
            </a:ln>
          </p:spPr>
        </p:pic>
        <p:sp>
          <p:nvSpPr>
            <p:cNvPr id="61462" name="Text Box 6"/>
            <p:cNvSpPr txBox="1">
              <a:spLocks noChangeArrowheads="1"/>
            </p:cNvSpPr>
            <p:nvPr/>
          </p:nvSpPr>
          <p:spPr bwMode="auto">
            <a:xfrm>
              <a:off x="864" y="768"/>
              <a:ext cx="276" cy="288"/>
            </a:xfrm>
            <a:prstGeom prst="rect">
              <a:avLst/>
            </a:prstGeom>
            <a:noFill/>
            <a:ln w="9525">
              <a:noFill/>
              <a:miter lim="800000"/>
              <a:headEnd/>
              <a:tailEnd/>
            </a:ln>
          </p:spPr>
          <p:txBody>
            <a:bodyPr wrap="none">
              <a:prstTxWarp prst="textNoShape">
                <a:avLst/>
              </a:prstTxWarp>
              <a:spAutoFit/>
            </a:bodyPr>
            <a:lstStyle/>
            <a:p>
              <a:r>
                <a:rPr lang="en-US" i="1"/>
                <a:t>q</a:t>
              </a:r>
              <a:r>
                <a:rPr lang="en-US" baseline="-25000"/>
                <a:t>1</a:t>
              </a:r>
              <a:endParaRPr lang="en-US" i="1"/>
            </a:p>
          </p:txBody>
        </p:sp>
      </p:grpSp>
      <p:grpSp>
        <p:nvGrpSpPr>
          <p:cNvPr id="3" name="Group 7"/>
          <p:cNvGrpSpPr>
            <a:grpSpLocks/>
          </p:cNvGrpSpPr>
          <p:nvPr/>
        </p:nvGrpSpPr>
        <p:grpSpPr bwMode="auto">
          <a:xfrm>
            <a:off x="3657600" y="2160587"/>
            <a:ext cx="990600" cy="609600"/>
            <a:chOff x="2304" y="1008"/>
            <a:chExt cx="624" cy="384"/>
          </a:xfrm>
        </p:grpSpPr>
        <p:pic>
          <p:nvPicPr>
            <p:cNvPr id="61459" name="Picture 8" descr="Ball-red-small"/>
            <p:cNvPicPr>
              <a:picLocks noChangeAspect="1" noChangeArrowheads="1"/>
            </p:cNvPicPr>
            <p:nvPr/>
          </p:nvPicPr>
          <p:blipFill>
            <a:blip r:embed="rId5"/>
            <a:srcRect/>
            <a:stretch>
              <a:fillRect/>
            </a:stretch>
          </p:blipFill>
          <p:spPr bwMode="auto">
            <a:xfrm>
              <a:off x="2544" y="1008"/>
              <a:ext cx="384" cy="384"/>
            </a:xfrm>
            <a:prstGeom prst="rect">
              <a:avLst/>
            </a:prstGeom>
            <a:noFill/>
            <a:ln w="9525">
              <a:noFill/>
              <a:miter lim="800000"/>
              <a:headEnd/>
              <a:tailEnd/>
            </a:ln>
          </p:spPr>
        </p:pic>
        <p:sp>
          <p:nvSpPr>
            <p:cNvPr id="61460" name="Text Box 9"/>
            <p:cNvSpPr txBox="1">
              <a:spLocks noChangeArrowheads="1"/>
            </p:cNvSpPr>
            <p:nvPr/>
          </p:nvSpPr>
          <p:spPr bwMode="auto">
            <a:xfrm>
              <a:off x="2304" y="1008"/>
              <a:ext cx="276" cy="288"/>
            </a:xfrm>
            <a:prstGeom prst="rect">
              <a:avLst/>
            </a:prstGeom>
            <a:noFill/>
            <a:ln w="9525">
              <a:noFill/>
              <a:miter lim="800000"/>
              <a:headEnd/>
              <a:tailEnd/>
            </a:ln>
          </p:spPr>
          <p:txBody>
            <a:bodyPr wrap="none">
              <a:prstTxWarp prst="textNoShape">
                <a:avLst/>
              </a:prstTxWarp>
              <a:spAutoFit/>
            </a:bodyPr>
            <a:lstStyle/>
            <a:p>
              <a:r>
                <a:rPr lang="en-US" i="1"/>
                <a:t>q</a:t>
              </a:r>
              <a:r>
                <a:rPr lang="en-US" baseline="-25000"/>
                <a:t>6</a:t>
              </a:r>
              <a:endParaRPr lang="en-US" i="1"/>
            </a:p>
          </p:txBody>
        </p:sp>
      </p:grpSp>
      <p:grpSp>
        <p:nvGrpSpPr>
          <p:cNvPr id="4" name="Group 10"/>
          <p:cNvGrpSpPr>
            <a:grpSpLocks/>
          </p:cNvGrpSpPr>
          <p:nvPr/>
        </p:nvGrpSpPr>
        <p:grpSpPr bwMode="auto">
          <a:xfrm>
            <a:off x="2819400" y="3151187"/>
            <a:ext cx="819150" cy="609600"/>
            <a:chOff x="1776" y="1632"/>
            <a:chExt cx="516" cy="384"/>
          </a:xfrm>
        </p:grpSpPr>
        <p:pic>
          <p:nvPicPr>
            <p:cNvPr id="61457" name="Picture 11" descr="Ball-blue-small"/>
            <p:cNvPicPr>
              <a:picLocks noChangeAspect="1" noChangeArrowheads="1"/>
            </p:cNvPicPr>
            <p:nvPr/>
          </p:nvPicPr>
          <p:blipFill>
            <a:blip r:embed="rId4"/>
            <a:srcRect/>
            <a:stretch>
              <a:fillRect/>
            </a:stretch>
          </p:blipFill>
          <p:spPr bwMode="auto">
            <a:xfrm>
              <a:off x="1776" y="1632"/>
              <a:ext cx="272" cy="272"/>
            </a:xfrm>
            <a:prstGeom prst="rect">
              <a:avLst/>
            </a:prstGeom>
            <a:noFill/>
            <a:ln w="9525">
              <a:noFill/>
              <a:miter lim="800000"/>
              <a:headEnd/>
              <a:tailEnd/>
            </a:ln>
          </p:spPr>
        </p:pic>
        <p:sp>
          <p:nvSpPr>
            <p:cNvPr id="61458" name="Text Box 12"/>
            <p:cNvSpPr txBox="1">
              <a:spLocks noChangeArrowheads="1"/>
            </p:cNvSpPr>
            <p:nvPr/>
          </p:nvSpPr>
          <p:spPr bwMode="auto">
            <a:xfrm>
              <a:off x="2016" y="1728"/>
              <a:ext cx="276" cy="288"/>
            </a:xfrm>
            <a:prstGeom prst="rect">
              <a:avLst/>
            </a:prstGeom>
            <a:noFill/>
            <a:ln w="9525">
              <a:noFill/>
              <a:miter lim="800000"/>
              <a:headEnd/>
              <a:tailEnd/>
            </a:ln>
          </p:spPr>
          <p:txBody>
            <a:bodyPr wrap="none">
              <a:prstTxWarp prst="textNoShape">
                <a:avLst/>
              </a:prstTxWarp>
              <a:spAutoFit/>
            </a:bodyPr>
            <a:lstStyle/>
            <a:p>
              <a:r>
                <a:rPr lang="en-US" i="1"/>
                <a:t>q</a:t>
              </a:r>
              <a:r>
                <a:rPr lang="en-US" baseline="-25000"/>
                <a:t>5</a:t>
              </a:r>
              <a:endParaRPr lang="en-US" i="1"/>
            </a:p>
          </p:txBody>
        </p:sp>
      </p:grpSp>
      <p:grpSp>
        <p:nvGrpSpPr>
          <p:cNvPr id="5" name="Group 13"/>
          <p:cNvGrpSpPr>
            <a:grpSpLocks/>
          </p:cNvGrpSpPr>
          <p:nvPr/>
        </p:nvGrpSpPr>
        <p:grpSpPr bwMode="auto">
          <a:xfrm>
            <a:off x="1752600" y="3455987"/>
            <a:ext cx="514350" cy="457200"/>
            <a:chOff x="1104" y="1824"/>
            <a:chExt cx="324" cy="288"/>
          </a:xfrm>
        </p:grpSpPr>
        <p:pic>
          <p:nvPicPr>
            <p:cNvPr id="61455" name="Picture 14" descr="Ball-red-small"/>
            <p:cNvPicPr>
              <a:picLocks noChangeAspect="1" noChangeArrowheads="1"/>
            </p:cNvPicPr>
            <p:nvPr/>
          </p:nvPicPr>
          <p:blipFill>
            <a:blip r:embed="rId5"/>
            <a:srcRect/>
            <a:stretch>
              <a:fillRect/>
            </a:stretch>
          </p:blipFill>
          <p:spPr bwMode="auto">
            <a:xfrm>
              <a:off x="1104" y="1920"/>
              <a:ext cx="96" cy="96"/>
            </a:xfrm>
            <a:prstGeom prst="rect">
              <a:avLst/>
            </a:prstGeom>
            <a:noFill/>
            <a:ln w="9525">
              <a:noFill/>
              <a:miter lim="800000"/>
              <a:headEnd/>
              <a:tailEnd/>
            </a:ln>
          </p:spPr>
        </p:pic>
        <p:sp>
          <p:nvSpPr>
            <p:cNvPr id="61456" name="Text Box 15"/>
            <p:cNvSpPr txBox="1">
              <a:spLocks noChangeArrowheads="1"/>
            </p:cNvSpPr>
            <p:nvPr/>
          </p:nvSpPr>
          <p:spPr bwMode="auto">
            <a:xfrm>
              <a:off x="1152" y="1824"/>
              <a:ext cx="276" cy="288"/>
            </a:xfrm>
            <a:prstGeom prst="rect">
              <a:avLst/>
            </a:prstGeom>
            <a:noFill/>
            <a:ln w="9525">
              <a:noFill/>
              <a:miter lim="800000"/>
              <a:headEnd/>
              <a:tailEnd/>
            </a:ln>
          </p:spPr>
          <p:txBody>
            <a:bodyPr wrap="none">
              <a:prstTxWarp prst="textNoShape">
                <a:avLst/>
              </a:prstTxWarp>
              <a:spAutoFit/>
            </a:bodyPr>
            <a:lstStyle/>
            <a:p>
              <a:r>
                <a:rPr lang="en-US" i="1"/>
                <a:t>q</a:t>
              </a:r>
              <a:r>
                <a:rPr lang="en-US" baseline="-25000"/>
                <a:t>4</a:t>
              </a:r>
              <a:endParaRPr lang="en-US" i="1"/>
            </a:p>
          </p:txBody>
        </p:sp>
      </p:grpSp>
      <p:grpSp>
        <p:nvGrpSpPr>
          <p:cNvPr id="6" name="Group 16"/>
          <p:cNvGrpSpPr>
            <a:grpSpLocks/>
          </p:cNvGrpSpPr>
          <p:nvPr/>
        </p:nvGrpSpPr>
        <p:grpSpPr bwMode="auto">
          <a:xfrm>
            <a:off x="2590800" y="2008187"/>
            <a:ext cx="660400" cy="508000"/>
            <a:chOff x="1632" y="912"/>
            <a:chExt cx="416" cy="320"/>
          </a:xfrm>
        </p:grpSpPr>
        <p:pic>
          <p:nvPicPr>
            <p:cNvPr id="61453" name="Picture 17" descr="Ball-blue-small"/>
            <p:cNvPicPr>
              <a:picLocks noChangeAspect="1" noChangeArrowheads="1"/>
            </p:cNvPicPr>
            <p:nvPr/>
          </p:nvPicPr>
          <p:blipFill>
            <a:blip r:embed="rId4"/>
            <a:srcRect/>
            <a:stretch>
              <a:fillRect/>
            </a:stretch>
          </p:blipFill>
          <p:spPr bwMode="auto">
            <a:xfrm>
              <a:off x="1872" y="1056"/>
              <a:ext cx="176" cy="176"/>
            </a:xfrm>
            <a:prstGeom prst="rect">
              <a:avLst/>
            </a:prstGeom>
            <a:noFill/>
            <a:ln w="9525">
              <a:noFill/>
              <a:miter lim="800000"/>
              <a:headEnd/>
              <a:tailEnd/>
            </a:ln>
          </p:spPr>
        </p:pic>
        <p:sp>
          <p:nvSpPr>
            <p:cNvPr id="61454" name="Text Box 18"/>
            <p:cNvSpPr txBox="1">
              <a:spLocks noChangeArrowheads="1"/>
            </p:cNvSpPr>
            <p:nvPr/>
          </p:nvSpPr>
          <p:spPr bwMode="auto">
            <a:xfrm>
              <a:off x="1632" y="912"/>
              <a:ext cx="276" cy="288"/>
            </a:xfrm>
            <a:prstGeom prst="rect">
              <a:avLst/>
            </a:prstGeom>
            <a:noFill/>
            <a:ln w="9525">
              <a:noFill/>
              <a:miter lim="800000"/>
              <a:headEnd/>
              <a:tailEnd/>
            </a:ln>
          </p:spPr>
          <p:txBody>
            <a:bodyPr wrap="none">
              <a:prstTxWarp prst="textNoShape">
                <a:avLst/>
              </a:prstTxWarp>
              <a:spAutoFit/>
            </a:bodyPr>
            <a:lstStyle/>
            <a:p>
              <a:r>
                <a:rPr lang="en-US" i="1"/>
                <a:t>q</a:t>
              </a:r>
              <a:r>
                <a:rPr lang="en-US" baseline="-25000"/>
                <a:t>3</a:t>
              </a:r>
              <a:endParaRPr lang="en-US" i="1"/>
            </a:p>
          </p:txBody>
        </p:sp>
      </p:grpSp>
      <p:grpSp>
        <p:nvGrpSpPr>
          <p:cNvPr id="7" name="Group 19"/>
          <p:cNvGrpSpPr>
            <a:grpSpLocks/>
          </p:cNvGrpSpPr>
          <p:nvPr/>
        </p:nvGrpSpPr>
        <p:grpSpPr bwMode="auto">
          <a:xfrm>
            <a:off x="1295400" y="2693987"/>
            <a:ext cx="736600" cy="609600"/>
            <a:chOff x="816" y="1344"/>
            <a:chExt cx="464" cy="384"/>
          </a:xfrm>
        </p:grpSpPr>
        <p:pic>
          <p:nvPicPr>
            <p:cNvPr id="61451" name="Picture 20" descr="Ball-red-small"/>
            <p:cNvPicPr>
              <a:picLocks noChangeAspect="1" noChangeArrowheads="1"/>
            </p:cNvPicPr>
            <p:nvPr/>
          </p:nvPicPr>
          <p:blipFill>
            <a:blip r:embed="rId5"/>
            <a:srcRect/>
            <a:stretch>
              <a:fillRect/>
            </a:stretch>
          </p:blipFill>
          <p:spPr bwMode="auto">
            <a:xfrm>
              <a:off x="1008" y="1344"/>
              <a:ext cx="272" cy="272"/>
            </a:xfrm>
            <a:prstGeom prst="rect">
              <a:avLst/>
            </a:prstGeom>
            <a:noFill/>
            <a:ln w="9525">
              <a:noFill/>
              <a:miter lim="800000"/>
              <a:headEnd/>
              <a:tailEnd/>
            </a:ln>
          </p:spPr>
        </p:pic>
        <p:sp>
          <p:nvSpPr>
            <p:cNvPr id="61452" name="Text Box 21"/>
            <p:cNvSpPr txBox="1">
              <a:spLocks noChangeArrowheads="1"/>
            </p:cNvSpPr>
            <p:nvPr/>
          </p:nvSpPr>
          <p:spPr bwMode="auto">
            <a:xfrm>
              <a:off x="816" y="1440"/>
              <a:ext cx="276" cy="288"/>
            </a:xfrm>
            <a:prstGeom prst="rect">
              <a:avLst/>
            </a:prstGeom>
            <a:noFill/>
            <a:ln w="9525">
              <a:noFill/>
              <a:miter lim="800000"/>
              <a:headEnd/>
              <a:tailEnd/>
            </a:ln>
          </p:spPr>
          <p:txBody>
            <a:bodyPr wrap="none">
              <a:prstTxWarp prst="textNoShape">
                <a:avLst/>
              </a:prstTxWarp>
              <a:spAutoFit/>
            </a:bodyPr>
            <a:lstStyle/>
            <a:p>
              <a:r>
                <a:rPr lang="en-US" i="1"/>
                <a:t>q</a:t>
              </a:r>
              <a:r>
                <a:rPr lang="en-US" baseline="-25000"/>
                <a:t>2</a:t>
              </a:r>
              <a:endParaRPr lang="en-US" i="1"/>
            </a:p>
          </p:txBody>
        </p:sp>
      </p:grpSp>
      <p:sp>
        <p:nvSpPr>
          <p:cNvPr id="481302" name="Text Box 22"/>
          <p:cNvSpPr txBox="1">
            <a:spLocks noChangeArrowheads="1"/>
          </p:cNvSpPr>
          <p:nvPr/>
        </p:nvSpPr>
        <p:spPr bwMode="auto">
          <a:xfrm>
            <a:off x="5562600" y="2465387"/>
            <a:ext cx="3055938" cy="82232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Each</a:t>
            </a:r>
            <a:r>
              <a:rPr lang="en-US"/>
              <a:t> (</a:t>
            </a:r>
            <a:r>
              <a:rPr lang="en-US" i="1"/>
              <a:t>i,j</a:t>
            </a:r>
            <a:r>
              <a:rPr lang="en-US"/>
              <a:t>) </a:t>
            </a:r>
            <a:r>
              <a:rPr lang="en-US">
                <a:solidFill>
                  <a:schemeClr val="accent2"/>
                </a:solidFill>
              </a:rPr>
              <a:t>pair interacts:</a:t>
            </a:r>
          </a:p>
          <a:p>
            <a:r>
              <a:rPr lang="en-US">
                <a:solidFill>
                  <a:schemeClr val="accent2"/>
                </a:solidFill>
              </a:rPr>
              <a:t>potential energy</a:t>
            </a:r>
            <a:r>
              <a:rPr lang="en-US"/>
              <a:t> </a:t>
            </a:r>
            <a:r>
              <a:rPr lang="en-US" i="1"/>
              <a:t>U</a:t>
            </a:r>
            <a:r>
              <a:rPr lang="en-US" i="1" baseline="-25000"/>
              <a:t>ij</a:t>
            </a:r>
            <a:endParaRPr lang="en-US"/>
          </a:p>
        </p:txBody>
      </p:sp>
      <p:graphicFrame>
        <p:nvGraphicFramePr>
          <p:cNvPr id="481303" name="Object 2"/>
          <p:cNvGraphicFramePr>
            <a:graphicFrameLocks noChangeAspect="1"/>
          </p:cNvGraphicFramePr>
          <p:nvPr/>
        </p:nvGraphicFramePr>
        <p:xfrm>
          <a:off x="2209800" y="4751387"/>
          <a:ext cx="3810000" cy="1039813"/>
        </p:xfrm>
        <a:graphic>
          <a:graphicData uri="http://schemas.openxmlformats.org/presentationml/2006/ole">
            <mc:AlternateContent xmlns:mc="http://schemas.openxmlformats.org/markup-compatibility/2006">
              <mc:Choice xmlns:v="urn:schemas-microsoft-com:vml" Requires="v">
                <p:oleObj spid="_x0000_s41043" name="Equation" r:id="rId6" imgW="1676400" imgH="457200" progId="">
                  <p:embed/>
                </p:oleObj>
              </mc:Choice>
              <mc:Fallback>
                <p:oleObj name="Equation" r:id="rId6" imgW="1676400" imgH="457200"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751387"/>
                        <a:ext cx="3810000" cy="1039813"/>
                      </a:xfrm>
                      <a:prstGeom prst="rect">
                        <a:avLst/>
                      </a:prstGeom>
                      <a:solidFill>
                        <a:srgbClr val="F6F63F"/>
                      </a:solidFill>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450" name="Rectangle 24"/>
          <p:cNvSpPr>
            <a:spLocks noGrp="1" noChangeArrowheads="1"/>
          </p:cNvSpPr>
          <p:nvPr>
            <p:ph type="title"/>
          </p:nvPr>
        </p:nvSpPr>
        <p:spPr>
          <a:xfrm>
            <a:off x="457200" y="0"/>
            <a:ext cx="8229600" cy="1143000"/>
          </a:xfrm>
        </p:spPr>
        <p:txBody>
          <a:bodyPr/>
          <a:lstStyle/>
          <a:p>
            <a:pPr eaLnBrk="1" hangingPunct="1"/>
            <a:r>
              <a:rPr lang="en-US">
                <a:solidFill>
                  <a:srgbClr val="CC0000"/>
                </a:solidFill>
                <a:ea typeface="ＭＳ Ｐゴシック" charset="-128"/>
                <a:cs typeface="ＭＳ Ｐゴシック" charset="-128"/>
              </a:rPr>
              <a:t>Multiple Electric Charges</a:t>
            </a:r>
          </a:p>
        </p:txBody>
      </p:sp>
      <p:cxnSp>
        <p:nvCxnSpPr>
          <p:cNvPr id="24" name="Straight Connector 6"/>
          <p:cNvCxnSpPr>
            <a:cxnSpLocks noChangeShapeType="1"/>
          </p:cNvCxnSpPr>
          <p:nvPr/>
        </p:nvCxnSpPr>
        <p:spPr bwMode="auto">
          <a:xfrm>
            <a:off x="0" y="1219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8" name="Slide Number Placeholder 7"/>
          <p:cNvSpPr>
            <a:spLocks noGrp="1"/>
          </p:cNvSpPr>
          <p:nvPr>
            <p:ph type="sldNum" sz="quarter" idx="12"/>
          </p:nvPr>
        </p:nvSpPr>
        <p:spPr/>
        <p:txBody>
          <a:bodyPr/>
          <a:lstStyle/>
          <a:p>
            <a:fld id="{B86D1D16-917D-4FE7-BBC2-1887AC03DD1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3"/>
          <p:cNvSpPr txBox="1">
            <a:spLocks noChangeArrowheads="1"/>
          </p:cNvSpPr>
          <p:nvPr/>
        </p:nvSpPr>
        <p:spPr bwMode="auto">
          <a:xfrm>
            <a:off x="685800" y="1254125"/>
            <a:ext cx="7583488" cy="488950"/>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Electric potential</a:t>
            </a:r>
            <a:r>
              <a:rPr lang="en-US" i="1"/>
              <a:t> </a:t>
            </a:r>
            <a:r>
              <a:rPr lang="en-US">
                <a:sym typeface="Symbol" charset="2"/>
              </a:rPr>
              <a:t> </a:t>
            </a:r>
            <a:r>
              <a:rPr lang="en-US"/>
              <a:t>electric potential energy per unit charge</a:t>
            </a:r>
            <a:endParaRPr lang="en-US" i="1"/>
          </a:p>
        </p:txBody>
      </p:sp>
      <p:graphicFrame>
        <p:nvGraphicFramePr>
          <p:cNvPr id="63490" name="Object 2"/>
          <p:cNvGraphicFramePr>
            <a:graphicFrameLocks noChangeAspect="1"/>
          </p:cNvGraphicFramePr>
          <p:nvPr/>
        </p:nvGraphicFramePr>
        <p:xfrm>
          <a:off x="1447800" y="1981200"/>
          <a:ext cx="1143000" cy="922338"/>
        </p:xfrm>
        <a:graphic>
          <a:graphicData uri="http://schemas.openxmlformats.org/presentationml/2006/ole">
            <mc:AlternateContent xmlns:mc="http://schemas.openxmlformats.org/markup-compatibility/2006">
              <mc:Choice xmlns:v="urn:schemas-microsoft-com:vml" Requires="v">
                <p:oleObj spid="_x0000_s43091" name="Equation" r:id="rId4" imgW="520700" imgH="419100" progId="">
                  <p:embed/>
                </p:oleObj>
              </mc:Choice>
              <mc:Fallback>
                <p:oleObj name="Equation" r:id="rId4" imgW="520700" imgH="4191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981200"/>
                        <a:ext cx="1143000" cy="922338"/>
                      </a:xfrm>
                      <a:prstGeom prst="rect">
                        <a:avLst/>
                      </a:prstGeom>
                      <a:solidFill>
                        <a:srgbClr val="F6F63F"/>
                      </a:solidFill>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82309" name="Text Box 5"/>
          <p:cNvSpPr txBox="1">
            <a:spLocks noChangeArrowheads="1"/>
          </p:cNvSpPr>
          <p:nvPr/>
        </p:nvSpPr>
        <p:spPr bwMode="auto">
          <a:xfrm>
            <a:off x="685800" y="3394075"/>
            <a:ext cx="277653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Units: </a:t>
            </a:r>
            <a:r>
              <a:rPr lang="en-US"/>
              <a:t>J/C = V (Volt)</a:t>
            </a:r>
          </a:p>
        </p:txBody>
      </p:sp>
      <p:sp>
        <p:nvSpPr>
          <p:cNvPr id="482311" name="Text Box 7"/>
          <p:cNvSpPr txBox="1">
            <a:spLocks noChangeArrowheads="1"/>
          </p:cNvSpPr>
          <p:nvPr/>
        </p:nvSpPr>
        <p:spPr bwMode="auto">
          <a:xfrm>
            <a:off x="685800" y="4800600"/>
            <a:ext cx="51403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Electric potential – often called </a:t>
            </a:r>
            <a:r>
              <a:rPr lang="en-US">
                <a:solidFill>
                  <a:srgbClr val="FF0000"/>
                </a:solidFill>
              </a:rPr>
              <a:t>potential</a:t>
            </a:r>
            <a:endParaRPr lang="en-US" i="1"/>
          </a:p>
        </p:txBody>
      </p:sp>
      <p:sp>
        <p:nvSpPr>
          <p:cNvPr id="482312" name="Text Box 8"/>
          <p:cNvSpPr txBox="1">
            <a:spLocks noChangeArrowheads="1"/>
          </p:cNvSpPr>
          <p:nvPr/>
        </p:nvSpPr>
        <p:spPr bwMode="auto">
          <a:xfrm>
            <a:off x="685800" y="5486400"/>
            <a:ext cx="628173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Electric potential difference – often called </a:t>
            </a:r>
            <a:r>
              <a:rPr lang="en-US">
                <a:solidFill>
                  <a:srgbClr val="FF0000"/>
                </a:solidFill>
              </a:rPr>
              <a:t>voltage</a:t>
            </a:r>
            <a:endParaRPr lang="en-US" i="1"/>
          </a:p>
        </p:txBody>
      </p:sp>
      <p:sp>
        <p:nvSpPr>
          <p:cNvPr id="63494" name="Rectangle 9"/>
          <p:cNvSpPr>
            <a:spLocks noGrp="1" noChangeArrowheads="1"/>
          </p:cNvSpPr>
          <p:nvPr>
            <p:ph type="title"/>
          </p:nvPr>
        </p:nvSpPr>
        <p:spPr>
          <a:xfrm>
            <a:off x="457200" y="0"/>
            <a:ext cx="8229600" cy="1143000"/>
          </a:xfrm>
        </p:spPr>
        <p:txBody>
          <a:bodyPr/>
          <a:lstStyle/>
          <a:p>
            <a:pPr eaLnBrk="1" hangingPunct="1"/>
            <a:r>
              <a:rPr lang="en-US">
                <a:solidFill>
                  <a:srgbClr val="CC0000"/>
                </a:solidFill>
                <a:ea typeface="ＭＳ Ｐゴシック" charset="-128"/>
                <a:cs typeface="ＭＳ Ｐゴシック" charset="-128"/>
              </a:rPr>
              <a:t>Electric Potential</a:t>
            </a:r>
          </a:p>
        </p:txBody>
      </p:sp>
      <p:sp>
        <p:nvSpPr>
          <p:cNvPr id="482317" name="Rectangle 13"/>
          <p:cNvSpPr>
            <a:spLocks noChangeArrowheads="1"/>
          </p:cNvSpPr>
          <p:nvPr/>
        </p:nvSpPr>
        <p:spPr bwMode="auto">
          <a:xfrm>
            <a:off x="685800" y="3962400"/>
            <a:ext cx="5160963" cy="457200"/>
          </a:xfrm>
          <a:prstGeom prst="rect">
            <a:avLst/>
          </a:prstGeom>
          <a:noFill/>
          <a:ln w="9525">
            <a:noFill/>
            <a:miter lim="800000"/>
            <a:headEnd/>
            <a:tailEnd/>
          </a:ln>
        </p:spPr>
        <p:txBody>
          <a:bodyPr wrap="none">
            <a:prstTxWarp prst="textNoShape">
              <a:avLst/>
            </a:prstTxWarp>
            <a:spAutoFit/>
          </a:bodyPr>
          <a:lstStyle/>
          <a:p>
            <a:r>
              <a:rPr lang="en-US">
                <a:solidFill>
                  <a:srgbClr val="008000"/>
                </a:solidFill>
              </a:rPr>
              <a:t>Volts per meter = Newtons per Coulomb</a:t>
            </a:r>
            <a:endParaRPr lang="en-US"/>
          </a:p>
        </p:txBody>
      </p:sp>
      <p:cxnSp>
        <p:nvCxnSpPr>
          <p:cNvPr id="12" name="Straight Connector 6"/>
          <p:cNvCxnSpPr>
            <a:cxnSpLocks noChangeShapeType="1"/>
          </p:cNvCxnSpPr>
          <p:nvPr/>
        </p:nvCxnSpPr>
        <p:spPr bwMode="auto">
          <a:xfrm>
            <a:off x="0" y="1066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86D1D16-917D-4FE7-BBC2-1887AC03DD1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p550_V_point_charge"/>
          <p:cNvPicPr>
            <a:picLocks noChangeAspect="1" noChangeArrowheads="1"/>
          </p:cNvPicPr>
          <p:nvPr/>
        </p:nvPicPr>
        <p:blipFill>
          <a:blip r:embed="rId4"/>
          <a:srcRect/>
          <a:stretch>
            <a:fillRect/>
          </a:stretch>
        </p:blipFill>
        <p:spPr bwMode="auto">
          <a:xfrm>
            <a:off x="457200" y="1873250"/>
            <a:ext cx="3200400" cy="2154238"/>
          </a:xfrm>
          <a:prstGeom prst="rect">
            <a:avLst/>
          </a:prstGeom>
          <a:noFill/>
          <a:ln w="9525">
            <a:noFill/>
            <a:miter lim="800000"/>
            <a:headEnd/>
            <a:tailEnd/>
          </a:ln>
        </p:spPr>
      </p:pic>
      <p:sp>
        <p:nvSpPr>
          <p:cNvPr id="483332" name="Text Box 4"/>
          <p:cNvSpPr txBox="1">
            <a:spLocks noChangeArrowheads="1"/>
          </p:cNvSpPr>
          <p:nvPr/>
        </p:nvSpPr>
        <p:spPr bwMode="auto">
          <a:xfrm>
            <a:off x="4419600" y="1797050"/>
            <a:ext cx="3749675" cy="822325"/>
          </a:xfrm>
          <a:prstGeom prst="rect">
            <a:avLst/>
          </a:prstGeom>
          <a:noFill/>
          <a:ln w="9525">
            <a:noFill/>
            <a:miter lim="800000"/>
            <a:headEnd/>
            <a:tailEnd/>
          </a:ln>
        </p:spPr>
        <p:txBody>
          <a:bodyPr>
            <a:prstTxWarp prst="textNoShape">
              <a:avLst/>
            </a:prstTxWarp>
            <a:spAutoFit/>
          </a:bodyPr>
          <a:lstStyle/>
          <a:p>
            <a:r>
              <a:rPr lang="en-US">
                <a:solidFill>
                  <a:schemeClr val="accent2"/>
                </a:solidFill>
              </a:rPr>
              <a:t>Single charge has</a:t>
            </a:r>
            <a:r>
              <a:rPr lang="en-US"/>
              <a:t> </a:t>
            </a:r>
            <a:r>
              <a:rPr lang="en-US" i="1">
                <a:solidFill>
                  <a:srgbClr val="FF0000"/>
                </a:solidFill>
              </a:rPr>
              <a:t>no</a:t>
            </a:r>
            <a:r>
              <a:rPr lang="en-US" i="1"/>
              <a:t> </a:t>
            </a:r>
            <a:r>
              <a:rPr lang="en-US">
                <a:solidFill>
                  <a:schemeClr val="accent2"/>
                </a:solidFill>
              </a:rPr>
              <a:t>electric potential energy</a:t>
            </a:r>
            <a:endParaRPr lang="en-US"/>
          </a:p>
        </p:txBody>
      </p:sp>
      <p:sp>
        <p:nvSpPr>
          <p:cNvPr id="483333" name="Text Box 5"/>
          <p:cNvSpPr txBox="1">
            <a:spLocks noChangeArrowheads="1"/>
          </p:cNvSpPr>
          <p:nvPr/>
        </p:nvSpPr>
        <p:spPr bwMode="auto">
          <a:xfrm>
            <a:off x="4419600" y="2940050"/>
            <a:ext cx="3962400" cy="1187450"/>
          </a:xfrm>
          <a:prstGeom prst="rect">
            <a:avLst/>
          </a:prstGeom>
          <a:noFill/>
          <a:ln w="9525">
            <a:noFill/>
            <a:miter lim="800000"/>
            <a:headEnd/>
            <a:tailEnd/>
          </a:ln>
        </p:spPr>
        <p:txBody>
          <a:bodyPr>
            <a:prstTxWarp prst="textNoShape">
              <a:avLst/>
            </a:prstTxWarp>
            <a:spAutoFit/>
          </a:bodyPr>
          <a:lstStyle/>
          <a:p>
            <a:r>
              <a:rPr lang="en-US">
                <a:solidFill>
                  <a:schemeClr val="accent2"/>
                </a:solidFill>
              </a:rPr>
              <a:t>Single charge has</a:t>
            </a:r>
            <a:r>
              <a:rPr lang="en-US"/>
              <a:t> </a:t>
            </a:r>
            <a:r>
              <a:rPr lang="en-US" i="1">
                <a:solidFill>
                  <a:srgbClr val="FF0000"/>
                </a:solidFill>
              </a:rPr>
              <a:t>potential</a:t>
            </a:r>
            <a:r>
              <a:rPr lang="en-US">
                <a:solidFill>
                  <a:srgbClr val="FF0000"/>
                </a:solidFill>
              </a:rPr>
              <a:t> </a:t>
            </a:r>
            <a:r>
              <a:rPr lang="en-US">
                <a:solidFill>
                  <a:schemeClr val="accent2"/>
                </a:solidFill>
              </a:rPr>
              <a:t>to interact with other charge – </a:t>
            </a:r>
          </a:p>
          <a:p>
            <a:r>
              <a:rPr lang="en-US">
                <a:solidFill>
                  <a:schemeClr val="accent2"/>
                </a:solidFill>
              </a:rPr>
              <a:t>it creates electric potential</a:t>
            </a:r>
          </a:p>
        </p:txBody>
      </p:sp>
      <p:sp>
        <p:nvSpPr>
          <p:cNvPr id="483334" name="Oval 6"/>
          <p:cNvSpPr>
            <a:spLocks noChangeArrowheads="1"/>
          </p:cNvSpPr>
          <p:nvPr/>
        </p:nvSpPr>
        <p:spPr bwMode="auto">
          <a:xfrm>
            <a:off x="2743200" y="4845050"/>
            <a:ext cx="381000" cy="457200"/>
          </a:xfrm>
          <a:prstGeom prst="ellipse">
            <a:avLst/>
          </a:prstGeom>
          <a:solidFill>
            <a:schemeClr val="hlink">
              <a:alpha val="50195"/>
            </a:schemeClr>
          </a:solidFill>
          <a:ln w="9525">
            <a:solidFill>
              <a:schemeClr val="folHlink"/>
            </a:solidFill>
            <a:round/>
            <a:headEnd/>
            <a:tailEnd/>
          </a:ln>
        </p:spPr>
        <p:txBody>
          <a:bodyPr wrap="none" anchor="ctr">
            <a:prstTxWarp prst="textNoShape">
              <a:avLst/>
            </a:prstTxWarp>
          </a:bodyPr>
          <a:lstStyle/>
          <a:p>
            <a:endParaRPr lang="en-US"/>
          </a:p>
        </p:txBody>
      </p:sp>
      <p:graphicFrame>
        <p:nvGraphicFramePr>
          <p:cNvPr id="483335" name="Object 2"/>
          <p:cNvGraphicFramePr>
            <a:graphicFrameLocks noChangeAspect="1"/>
          </p:cNvGraphicFramePr>
          <p:nvPr/>
        </p:nvGraphicFramePr>
        <p:xfrm>
          <a:off x="1143000" y="4845050"/>
          <a:ext cx="1997075" cy="869950"/>
        </p:xfrm>
        <a:graphic>
          <a:graphicData uri="http://schemas.openxmlformats.org/presentationml/2006/ole">
            <mc:AlternateContent xmlns:mc="http://schemas.openxmlformats.org/markup-compatibility/2006">
              <mc:Choice xmlns:v="urn:schemas-microsoft-com:vml" Requires="v">
                <p:oleObj spid="_x0000_s45295" name="Equation" r:id="rId5" imgW="990600" imgH="431800" progId="Equation.3">
                  <p:embed/>
                </p:oleObj>
              </mc:Choice>
              <mc:Fallback>
                <p:oleObj name="Equation" r:id="rId5" imgW="990600" imgH="4318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845050"/>
                        <a:ext cx="1997075" cy="869950"/>
                      </a:xfrm>
                      <a:prstGeom prst="rect">
                        <a:avLst/>
                      </a:prstGeom>
                      <a:noFill/>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83336" name="Line 8"/>
          <p:cNvSpPr>
            <a:spLocks noChangeShapeType="1"/>
          </p:cNvSpPr>
          <p:nvPr/>
        </p:nvSpPr>
        <p:spPr bwMode="auto">
          <a:xfrm flipH="1">
            <a:off x="3124200" y="4845050"/>
            <a:ext cx="304800" cy="152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83337" name="Text Box 9"/>
          <p:cNvSpPr txBox="1">
            <a:spLocks noChangeArrowheads="1"/>
          </p:cNvSpPr>
          <p:nvPr/>
        </p:nvSpPr>
        <p:spPr bwMode="auto">
          <a:xfrm>
            <a:off x="3429000" y="4616450"/>
            <a:ext cx="1774825" cy="466725"/>
          </a:xfrm>
          <a:prstGeom prst="rect">
            <a:avLst/>
          </a:prstGeom>
          <a:noFill/>
          <a:ln w="9525">
            <a:solidFill>
              <a:schemeClr val="tx1"/>
            </a:solidFill>
            <a:miter lim="800000"/>
            <a:headEnd/>
            <a:tailEnd/>
          </a:ln>
        </p:spPr>
        <p:txBody>
          <a:bodyPr wrap="none">
            <a:prstTxWarp prst="textNoShape">
              <a:avLst/>
            </a:prstTxWarp>
            <a:spAutoFit/>
          </a:bodyPr>
          <a:lstStyle/>
          <a:p>
            <a:r>
              <a:rPr lang="en-US"/>
              <a:t>probe charge</a:t>
            </a:r>
          </a:p>
        </p:txBody>
      </p:sp>
      <p:sp>
        <p:nvSpPr>
          <p:cNvPr id="483338" name="Line 10"/>
          <p:cNvSpPr>
            <a:spLocks noChangeShapeType="1"/>
          </p:cNvSpPr>
          <p:nvPr/>
        </p:nvSpPr>
        <p:spPr bwMode="auto">
          <a:xfrm flipV="1">
            <a:off x="2895600" y="2406650"/>
            <a:ext cx="609600" cy="2438400"/>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graphicFrame>
        <p:nvGraphicFramePr>
          <p:cNvPr id="483339" name="Object 3"/>
          <p:cNvGraphicFramePr>
            <a:graphicFrameLocks noChangeAspect="1"/>
          </p:cNvGraphicFramePr>
          <p:nvPr/>
        </p:nvGraphicFramePr>
        <p:xfrm>
          <a:off x="533400" y="1339850"/>
          <a:ext cx="1049338" cy="846138"/>
        </p:xfrm>
        <a:graphic>
          <a:graphicData uri="http://schemas.openxmlformats.org/presentationml/2006/ole">
            <mc:AlternateContent xmlns:mc="http://schemas.openxmlformats.org/markup-compatibility/2006">
              <mc:Choice xmlns:v="urn:schemas-microsoft-com:vml" Requires="v">
                <p:oleObj spid="_x0000_s45296" name="Equation" r:id="rId7" imgW="520700" imgH="419100" progId="">
                  <p:embed/>
                </p:oleObj>
              </mc:Choice>
              <mc:Fallback>
                <p:oleObj name="Equation" r:id="rId7" imgW="520700" imgH="419100"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339850"/>
                        <a:ext cx="1049338" cy="846138"/>
                      </a:xfrm>
                      <a:prstGeom prst="rect">
                        <a:avLst/>
                      </a:prstGeom>
                      <a:solidFill>
                        <a:srgbClr val="F6F63F"/>
                      </a:solidFill>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83340" name="Object 4"/>
          <p:cNvGraphicFramePr>
            <a:graphicFrameLocks noChangeAspect="1"/>
          </p:cNvGraphicFramePr>
          <p:nvPr/>
        </p:nvGraphicFramePr>
        <p:xfrm>
          <a:off x="1092200" y="5759450"/>
          <a:ext cx="1663700" cy="869950"/>
        </p:xfrm>
        <a:graphic>
          <a:graphicData uri="http://schemas.openxmlformats.org/presentationml/2006/ole">
            <mc:AlternateContent xmlns:mc="http://schemas.openxmlformats.org/markup-compatibility/2006">
              <mc:Choice xmlns:v="urn:schemas-microsoft-com:vml" Requires="v">
                <p:oleObj spid="_x0000_s45297" name="Equation" r:id="rId9" imgW="825500" imgH="431800" progId="">
                  <p:embed/>
                </p:oleObj>
              </mc:Choice>
              <mc:Fallback>
                <p:oleObj name="Equation" r:id="rId9" imgW="825500" imgH="431800" progId="">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2200" y="5759450"/>
                        <a:ext cx="1663700" cy="869950"/>
                      </a:xfrm>
                      <a:prstGeom prst="rect">
                        <a:avLst/>
                      </a:prstGeom>
                      <a:solidFill>
                        <a:srgbClr val="F6F63F"/>
                      </a:solidFill>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13"/>
          <p:cNvGrpSpPr>
            <a:grpSpLocks/>
          </p:cNvGrpSpPr>
          <p:nvPr/>
        </p:nvGrpSpPr>
        <p:grpSpPr bwMode="auto">
          <a:xfrm>
            <a:off x="3467100" y="2101850"/>
            <a:ext cx="552450" cy="457200"/>
            <a:chOff x="2184" y="1056"/>
            <a:chExt cx="348" cy="288"/>
          </a:xfrm>
        </p:grpSpPr>
        <p:pic>
          <p:nvPicPr>
            <p:cNvPr id="65550" name="Picture 14" descr="Ball-red-small"/>
            <p:cNvPicPr>
              <a:picLocks noChangeAspect="1" noChangeArrowheads="1"/>
            </p:cNvPicPr>
            <p:nvPr/>
          </p:nvPicPr>
          <p:blipFill>
            <a:blip r:embed="rId11"/>
            <a:srcRect/>
            <a:stretch>
              <a:fillRect/>
            </a:stretch>
          </p:blipFill>
          <p:spPr bwMode="auto">
            <a:xfrm>
              <a:off x="2184" y="1102"/>
              <a:ext cx="94" cy="94"/>
            </a:xfrm>
            <a:prstGeom prst="rect">
              <a:avLst/>
            </a:prstGeom>
            <a:noFill/>
            <a:ln w="9525">
              <a:noFill/>
              <a:miter lim="800000"/>
              <a:headEnd/>
              <a:tailEnd/>
            </a:ln>
          </p:spPr>
        </p:pic>
        <p:sp>
          <p:nvSpPr>
            <p:cNvPr id="65551" name="Text Box 15"/>
            <p:cNvSpPr txBox="1">
              <a:spLocks noChangeArrowheads="1"/>
            </p:cNvSpPr>
            <p:nvPr/>
          </p:nvSpPr>
          <p:spPr bwMode="auto">
            <a:xfrm>
              <a:off x="2256" y="1056"/>
              <a:ext cx="276" cy="288"/>
            </a:xfrm>
            <a:prstGeom prst="rect">
              <a:avLst/>
            </a:prstGeom>
            <a:noFill/>
            <a:ln w="9525">
              <a:noFill/>
              <a:miter lim="800000"/>
              <a:headEnd/>
              <a:tailEnd/>
            </a:ln>
          </p:spPr>
          <p:txBody>
            <a:bodyPr wrap="none">
              <a:prstTxWarp prst="textNoShape">
                <a:avLst/>
              </a:prstTxWarp>
              <a:spAutoFit/>
            </a:bodyPr>
            <a:lstStyle/>
            <a:p>
              <a:r>
                <a:rPr lang="en-US" i="1">
                  <a:solidFill>
                    <a:srgbClr val="FF0000"/>
                  </a:solidFill>
                </a:rPr>
                <a:t>q</a:t>
              </a:r>
              <a:r>
                <a:rPr lang="en-US" baseline="-25000">
                  <a:solidFill>
                    <a:srgbClr val="FF0000"/>
                  </a:solidFill>
                </a:rPr>
                <a:t>2</a:t>
              </a:r>
              <a:endParaRPr lang="en-US" i="1">
                <a:solidFill>
                  <a:srgbClr val="FF0000"/>
                </a:solidFill>
              </a:endParaRPr>
            </a:p>
          </p:txBody>
        </p:sp>
      </p:grpSp>
      <p:sp>
        <p:nvSpPr>
          <p:cNvPr id="65548" name="Rectangle 16"/>
          <p:cNvSpPr>
            <a:spLocks noGrp="1" noChangeArrowheads="1"/>
          </p:cNvSpPr>
          <p:nvPr>
            <p:ph type="title"/>
          </p:nvPr>
        </p:nvSpPr>
        <p:spPr>
          <a:xfrm>
            <a:off x="457200" y="0"/>
            <a:ext cx="8229600" cy="1143000"/>
          </a:xfrm>
        </p:spPr>
        <p:txBody>
          <a:bodyPr/>
          <a:lstStyle/>
          <a:p>
            <a:pPr eaLnBrk="1" hangingPunct="1"/>
            <a:r>
              <a:rPr lang="en-US" i="1">
                <a:solidFill>
                  <a:srgbClr val="CC0000"/>
                </a:solidFill>
                <a:ea typeface="ＭＳ Ｐゴシック" charset="-128"/>
                <a:cs typeface="ＭＳ Ｐゴシック" charset="-128"/>
              </a:rPr>
              <a:t>V</a:t>
            </a:r>
            <a:r>
              <a:rPr lang="en-US">
                <a:solidFill>
                  <a:srgbClr val="CC0000"/>
                </a:solidFill>
                <a:ea typeface="ＭＳ Ｐゴシック" charset="-128"/>
                <a:cs typeface="ＭＳ Ｐゴシック" charset="-128"/>
              </a:rPr>
              <a:t> due to One Particle</a:t>
            </a:r>
          </a:p>
        </p:txBody>
      </p:sp>
      <p:sp>
        <p:nvSpPr>
          <p:cNvPr id="483345" name="Rectangle 17"/>
          <p:cNvSpPr>
            <a:spLocks noChangeArrowheads="1"/>
          </p:cNvSpPr>
          <p:nvPr/>
        </p:nvSpPr>
        <p:spPr bwMode="auto">
          <a:xfrm>
            <a:off x="2949575" y="5849938"/>
            <a:ext cx="1733550" cy="457200"/>
          </a:xfrm>
          <a:prstGeom prst="rect">
            <a:avLst/>
          </a:prstGeom>
          <a:noFill/>
          <a:ln w="9525">
            <a:noFill/>
            <a:miter lim="800000"/>
            <a:headEnd/>
            <a:tailEnd/>
          </a:ln>
        </p:spPr>
        <p:txBody>
          <a:bodyPr wrap="none">
            <a:prstTxWarp prst="textNoShape">
              <a:avLst/>
            </a:prstTxWarp>
            <a:spAutoFit/>
          </a:bodyPr>
          <a:lstStyle/>
          <a:p>
            <a:r>
              <a:rPr lang="en-US"/>
              <a:t>J/C, or Volts</a:t>
            </a:r>
          </a:p>
        </p:txBody>
      </p:sp>
      <p:cxnSp>
        <p:nvCxnSpPr>
          <p:cNvPr id="17" name="Straight Connector 6"/>
          <p:cNvCxnSpPr>
            <a:cxnSpLocks noChangeShapeType="1"/>
          </p:cNvCxnSpPr>
          <p:nvPr/>
        </p:nvCxnSpPr>
        <p:spPr bwMode="auto">
          <a:xfrm>
            <a:off x="0" y="1066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B86D1D16-917D-4FE7-BBC2-1887AC03DD1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p550_V_two_charges"/>
          <p:cNvPicPr>
            <a:picLocks noChangeAspect="1" noChangeArrowheads="1"/>
          </p:cNvPicPr>
          <p:nvPr/>
        </p:nvPicPr>
        <p:blipFill>
          <a:blip r:embed="rId4"/>
          <a:srcRect/>
          <a:stretch>
            <a:fillRect/>
          </a:stretch>
        </p:blipFill>
        <p:spPr bwMode="auto">
          <a:xfrm>
            <a:off x="609600" y="990600"/>
            <a:ext cx="2667000" cy="2517775"/>
          </a:xfrm>
          <a:prstGeom prst="rect">
            <a:avLst/>
          </a:prstGeom>
          <a:noFill/>
          <a:ln w="9525">
            <a:noFill/>
            <a:miter lim="800000"/>
            <a:headEnd/>
            <a:tailEnd/>
          </a:ln>
        </p:spPr>
      </p:pic>
      <p:pic>
        <p:nvPicPr>
          <p:cNvPr id="67595" name="Picture 5" descr="Ball-red-small"/>
          <p:cNvPicPr>
            <a:picLocks noChangeAspect="1" noChangeArrowheads="1"/>
          </p:cNvPicPr>
          <p:nvPr/>
        </p:nvPicPr>
        <p:blipFill>
          <a:blip r:embed="rId5"/>
          <a:srcRect/>
          <a:stretch>
            <a:fillRect/>
          </a:stretch>
        </p:blipFill>
        <p:spPr bwMode="auto">
          <a:xfrm>
            <a:off x="2105025" y="3302000"/>
            <a:ext cx="149225" cy="149225"/>
          </a:xfrm>
          <a:prstGeom prst="rect">
            <a:avLst/>
          </a:prstGeom>
          <a:noFill/>
          <a:ln w="9525">
            <a:noFill/>
            <a:miter lim="800000"/>
            <a:headEnd/>
            <a:tailEnd/>
          </a:ln>
        </p:spPr>
      </p:pic>
      <p:sp>
        <p:nvSpPr>
          <p:cNvPr id="485383" name="Text Box 7"/>
          <p:cNvSpPr txBox="1">
            <a:spLocks noChangeArrowheads="1"/>
          </p:cNvSpPr>
          <p:nvPr/>
        </p:nvSpPr>
        <p:spPr bwMode="auto">
          <a:xfrm>
            <a:off x="3886200" y="914400"/>
            <a:ext cx="341788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Electric potential is scalar:</a:t>
            </a:r>
          </a:p>
        </p:txBody>
      </p:sp>
      <p:graphicFrame>
        <p:nvGraphicFramePr>
          <p:cNvPr id="485384" name="Object 2"/>
          <p:cNvGraphicFramePr>
            <a:graphicFrameLocks noChangeAspect="1"/>
          </p:cNvGraphicFramePr>
          <p:nvPr/>
        </p:nvGraphicFramePr>
        <p:xfrm>
          <a:off x="3962400" y="1447800"/>
          <a:ext cx="4478338" cy="869950"/>
        </p:xfrm>
        <a:graphic>
          <a:graphicData uri="http://schemas.openxmlformats.org/presentationml/2006/ole">
            <mc:AlternateContent xmlns:mc="http://schemas.openxmlformats.org/markup-compatibility/2006">
              <mc:Choice xmlns:v="urn:schemas-microsoft-com:vml" Requires="v">
                <p:oleObj spid="_x0000_s47421" name="Equation" r:id="rId6" imgW="2222500" imgH="431800" progId="Equation.3">
                  <p:embed/>
                </p:oleObj>
              </mc:Choice>
              <mc:Fallback>
                <p:oleObj name="Equation" r:id="rId6" imgW="2222500" imgH="4318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1447800"/>
                        <a:ext cx="4478338" cy="869950"/>
                      </a:xfrm>
                      <a:prstGeom prst="rect">
                        <a:avLst/>
                      </a:prstGeom>
                      <a:noFill/>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85385" name="Text Box 9"/>
          <p:cNvSpPr txBox="1">
            <a:spLocks noChangeArrowheads="1"/>
          </p:cNvSpPr>
          <p:nvPr/>
        </p:nvSpPr>
        <p:spPr bwMode="auto">
          <a:xfrm>
            <a:off x="3886200" y="2438400"/>
            <a:ext cx="4957763"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Electric potential energy of the system:</a:t>
            </a:r>
          </a:p>
        </p:txBody>
      </p:sp>
      <p:graphicFrame>
        <p:nvGraphicFramePr>
          <p:cNvPr id="485386" name="Object 3"/>
          <p:cNvGraphicFramePr>
            <a:graphicFrameLocks noChangeAspect="1"/>
          </p:cNvGraphicFramePr>
          <p:nvPr/>
        </p:nvGraphicFramePr>
        <p:xfrm>
          <a:off x="3962400" y="2971800"/>
          <a:ext cx="2814638" cy="869950"/>
        </p:xfrm>
        <a:graphic>
          <a:graphicData uri="http://schemas.openxmlformats.org/presentationml/2006/ole">
            <mc:AlternateContent xmlns:mc="http://schemas.openxmlformats.org/markup-compatibility/2006">
              <mc:Choice xmlns:v="urn:schemas-microsoft-com:vml" Requires="v">
                <p:oleObj spid="_x0000_s47422" name="Equation" r:id="rId8" imgW="1397000" imgH="431800" progId="Equation.3">
                  <p:embed/>
                </p:oleObj>
              </mc:Choice>
              <mc:Fallback>
                <p:oleObj name="Equation" r:id="rId8" imgW="1397000" imgH="4318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2971800"/>
                        <a:ext cx="2814638" cy="869950"/>
                      </a:xfrm>
                      <a:prstGeom prst="rect">
                        <a:avLst/>
                      </a:prstGeom>
                      <a:noFill/>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85387" name="Text Box 11"/>
          <p:cNvSpPr txBox="1">
            <a:spLocks noChangeArrowheads="1"/>
          </p:cNvSpPr>
          <p:nvPr/>
        </p:nvSpPr>
        <p:spPr bwMode="auto">
          <a:xfrm>
            <a:off x="1676400" y="4038600"/>
            <a:ext cx="3003008" cy="369332"/>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If we add one more charge q</a:t>
            </a:r>
            <a:r>
              <a:rPr lang="en-US" baseline="-25000">
                <a:solidFill>
                  <a:schemeClr val="accent2"/>
                </a:solidFill>
              </a:rPr>
              <a:t>3</a:t>
            </a:r>
            <a:r>
              <a:rPr lang="en-US">
                <a:solidFill>
                  <a:schemeClr val="accent2"/>
                </a:solidFill>
              </a:rPr>
              <a:t>:</a:t>
            </a:r>
          </a:p>
        </p:txBody>
      </p:sp>
      <p:graphicFrame>
        <p:nvGraphicFramePr>
          <p:cNvPr id="485388" name="Object 4"/>
          <p:cNvGraphicFramePr>
            <a:graphicFrameLocks noChangeAspect="1"/>
          </p:cNvGraphicFramePr>
          <p:nvPr/>
        </p:nvGraphicFramePr>
        <p:xfrm>
          <a:off x="901700" y="4570413"/>
          <a:ext cx="6907213" cy="974725"/>
        </p:xfrm>
        <a:graphic>
          <a:graphicData uri="http://schemas.openxmlformats.org/presentationml/2006/ole">
            <mc:AlternateContent xmlns:mc="http://schemas.openxmlformats.org/markup-compatibility/2006">
              <mc:Choice xmlns:v="urn:schemas-microsoft-com:vml" Requires="v">
                <p:oleObj spid="_x0000_s47423" name="Equation" r:id="rId10" imgW="3429000" imgH="469900" progId="">
                  <p:embed/>
                </p:oleObj>
              </mc:Choice>
              <mc:Fallback>
                <p:oleObj name="Equation" r:id="rId10" imgW="3429000" imgH="469900" progId="">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1700" y="4570413"/>
                        <a:ext cx="6907213" cy="974725"/>
                      </a:xfrm>
                      <a:prstGeom prst="rect">
                        <a:avLst/>
                      </a:prstGeom>
                      <a:noFill/>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85389" name="Object 5"/>
          <p:cNvGraphicFramePr>
            <a:graphicFrameLocks noChangeAspect="1"/>
          </p:cNvGraphicFramePr>
          <p:nvPr/>
        </p:nvGraphicFramePr>
        <p:xfrm>
          <a:off x="914400" y="5791200"/>
          <a:ext cx="7162800" cy="869950"/>
        </p:xfrm>
        <a:graphic>
          <a:graphicData uri="http://schemas.openxmlformats.org/presentationml/2006/ole">
            <mc:AlternateContent xmlns:mc="http://schemas.openxmlformats.org/markup-compatibility/2006">
              <mc:Choice xmlns:v="urn:schemas-microsoft-com:vml" Requires="v">
                <p:oleObj spid="_x0000_s47424" name="Equation" r:id="rId12" imgW="3556000" imgH="431800" progId="Equation.3">
                  <p:embed/>
                </p:oleObj>
              </mc:Choice>
              <mc:Fallback>
                <p:oleObj name="Equation" r:id="rId12" imgW="3556000" imgH="4318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5791200"/>
                        <a:ext cx="7162800" cy="869950"/>
                      </a:xfrm>
                      <a:prstGeom prst="rect">
                        <a:avLst/>
                      </a:prstGeom>
                      <a:noFill/>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7594" name="Rectangle 14"/>
          <p:cNvSpPr>
            <a:spLocks noGrp="1" noChangeArrowheads="1"/>
          </p:cNvSpPr>
          <p:nvPr>
            <p:ph type="title"/>
          </p:nvPr>
        </p:nvSpPr>
        <p:spPr>
          <a:xfrm>
            <a:off x="457200" y="-152400"/>
            <a:ext cx="8229600" cy="1143000"/>
          </a:xfrm>
        </p:spPr>
        <p:txBody>
          <a:bodyPr/>
          <a:lstStyle/>
          <a:p>
            <a:pPr eaLnBrk="1" hangingPunct="1"/>
            <a:r>
              <a:rPr lang="en-US" i="1">
                <a:solidFill>
                  <a:srgbClr val="CC0000"/>
                </a:solidFill>
                <a:ea typeface="ＭＳ Ｐゴシック" charset="-128"/>
                <a:cs typeface="ＭＳ Ｐゴシック" charset="-128"/>
              </a:rPr>
              <a:t>V</a:t>
            </a:r>
            <a:r>
              <a:rPr lang="en-US">
                <a:solidFill>
                  <a:srgbClr val="CC0000"/>
                </a:solidFill>
                <a:ea typeface="ＭＳ Ｐゴシック" charset="-128"/>
                <a:cs typeface="ＭＳ Ｐゴシック" charset="-128"/>
              </a:rPr>
              <a:t> due to Two Particles</a:t>
            </a:r>
          </a:p>
        </p:txBody>
      </p:sp>
      <p:cxnSp>
        <p:nvCxnSpPr>
          <p:cNvPr id="1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5" name="Rectangle 14"/>
          <p:cNvSpPr/>
          <p:nvPr/>
        </p:nvSpPr>
        <p:spPr>
          <a:xfrm>
            <a:off x="2250440" y="3307080"/>
            <a:ext cx="1524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96" name="Text Box 6"/>
          <p:cNvSpPr txBox="1">
            <a:spLocks noChangeArrowheads="1"/>
          </p:cNvSpPr>
          <p:nvPr/>
        </p:nvSpPr>
        <p:spPr bwMode="auto">
          <a:xfrm>
            <a:off x="2209800" y="3266440"/>
            <a:ext cx="429698" cy="369332"/>
          </a:xfrm>
          <a:prstGeom prst="rect">
            <a:avLst/>
          </a:prstGeom>
          <a:noFill/>
          <a:ln w="9525">
            <a:noFill/>
            <a:miter lim="800000"/>
            <a:headEnd/>
            <a:tailEnd/>
          </a:ln>
        </p:spPr>
        <p:txBody>
          <a:bodyPr wrap="none">
            <a:prstTxWarp prst="textNoShape">
              <a:avLst/>
            </a:prstTxWarp>
            <a:spAutoFit/>
          </a:bodyPr>
          <a:lstStyle/>
          <a:p>
            <a:r>
              <a:rPr lang="en-US" i="1"/>
              <a:t>q</a:t>
            </a:r>
            <a:r>
              <a:rPr lang="en-US" baseline="-25000"/>
              <a:t>3</a:t>
            </a:r>
            <a:endParaRPr lang="en-US" i="1"/>
          </a:p>
        </p:txBody>
      </p:sp>
      <p:sp>
        <p:nvSpPr>
          <p:cNvPr id="2" name="Slide Number Placeholder 1"/>
          <p:cNvSpPr>
            <a:spLocks noGrp="1"/>
          </p:cNvSpPr>
          <p:nvPr>
            <p:ph type="sldNum" sz="quarter" idx="12"/>
          </p:nvPr>
        </p:nvSpPr>
        <p:spPr/>
        <p:txBody>
          <a:bodyPr/>
          <a:lstStyle/>
          <a:p>
            <a:fld id="{B86D1D16-917D-4FE7-BBC2-1887AC03DD1F}"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CC0000"/>
                </a:solidFill>
              </a:rPr>
              <a:t>Last Time</a:t>
            </a:r>
            <a:endParaRPr lang="en-US" b="1" dirty="0">
              <a:solidFill>
                <a:srgbClr val="CC0000"/>
              </a:solidFill>
            </a:endParaRPr>
          </a:p>
        </p:txBody>
      </p:sp>
      <p:sp>
        <p:nvSpPr>
          <p:cNvPr id="3" name="Content Placeholder 2"/>
          <p:cNvSpPr>
            <a:spLocks noGrp="1"/>
          </p:cNvSpPr>
          <p:nvPr>
            <p:ph idx="1"/>
          </p:nvPr>
        </p:nvSpPr>
        <p:spPr>
          <a:xfrm>
            <a:off x="457200" y="1219200"/>
            <a:ext cx="8229600" cy="4525963"/>
          </a:xfrm>
        </p:spPr>
        <p:txBody>
          <a:bodyPr/>
          <a:lstStyle/>
          <a:p>
            <a:r>
              <a:rPr lang="en-US" dirty="0" smtClean="0"/>
              <a:t>Electric field of a hollow sphere</a:t>
            </a:r>
          </a:p>
          <a:p>
            <a:pPr lvl="1">
              <a:buNone/>
            </a:pPr>
            <a:endParaRPr lang="en-US" dirty="0" smtClean="0"/>
          </a:p>
          <a:p>
            <a:pPr lvl="1">
              <a:buNone/>
            </a:pPr>
            <a:endParaRPr lang="en-US" dirty="0" smtClean="0"/>
          </a:p>
          <a:p>
            <a:pPr lvl="1"/>
            <a:endParaRPr lang="en-US" dirty="0" smtClean="0"/>
          </a:p>
          <a:p>
            <a:endParaRPr lang="en-US" dirty="0" smtClean="0"/>
          </a:p>
          <a:p>
            <a:endParaRPr lang="en-US" dirty="0" smtClean="0"/>
          </a:p>
          <a:p>
            <a:r>
              <a:rPr lang="en-US" dirty="0" smtClean="0"/>
              <a:t>Electric field of a solid sphere</a:t>
            </a:r>
            <a:endParaRPr lang="en-US" dirty="0"/>
          </a:p>
        </p:txBody>
      </p:sp>
      <p:cxnSp>
        <p:nvCxnSpPr>
          <p:cNvPr id="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5" name="Group 5"/>
          <p:cNvGrpSpPr/>
          <p:nvPr/>
        </p:nvGrpSpPr>
        <p:grpSpPr>
          <a:xfrm>
            <a:off x="1143000" y="1825460"/>
            <a:ext cx="2813321" cy="2822740"/>
            <a:chOff x="4897644" y="984016"/>
            <a:chExt cx="3398237" cy="3355540"/>
          </a:xfrm>
        </p:grpSpPr>
        <p:sp>
          <p:nvSpPr>
            <p:cNvPr id="7" name="Oval 6"/>
            <p:cNvSpPr>
              <a:spLocks noChangeAspect="1"/>
            </p:cNvSpPr>
            <p:nvPr/>
          </p:nvSpPr>
          <p:spPr>
            <a:xfrm>
              <a:off x="5410200" y="1371600"/>
              <a:ext cx="2133600" cy="2133600"/>
            </a:xfrm>
            <a:prstGeom prst="ellipse">
              <a:avLst/>
            </a:pr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326481" y="984016"/>
              <a:ext cx="312905" cy="841502"/>
            </a:xfrm>
            <a:prstGeom prst="rect">
              <a:avLst/>
            </a:prstGeom>
            <a:noFill/>
          </p:spPr>
          <p:txBody>
            <a:bodyPr wrap="square" rtlCol="0">
              <a:spAutoFit/>
            </a:bodyPr>
            <a:lstStyle/>
            <a:p>
              <a:r>
                <a:rPr lang="en-US" sz="2000" b="1">
                  <a:solidFill>
                    <a:srgbClr val="CC0000"/>
                  </a:solidFill>
                </a:rPr>
                <a:t>+</a:t>
              </a:r>
            </a:p>
          </p:txBody>
        </p:sp>
        <p:sp>
          <p:nvSpPr>
            <p:cNvPr id="9" name="TextBox 8"/>
            <p:cNvSpPr txBox="1"/>
            <p:nvPr/>
          </p:nvSpPr>
          <p:spPr>
            <a:xfrm>
              <a:off x="6315192" y="3498054"/>
              <a:ext cx="312905" cy="841502"/>
            </a:xfrm>
            <a:prstGeom prst="rect">
              <a:avLst/>
            </a:prstGeom>
            <a:noFill/>
          </p:spPr>
          <p:txBody>
            <a:bodyPr wrap="square" rtlCol="0">
              <a:spAutoFit/>
            </a:bodyPr>
            <a:lstStyle/>
            <a:p>
              <a:r>
                <a:rPr lang="en-US" sz="2000" b="1">
                  <a:solidFill>
                    <a:srgbClr val="CC0000"/>
                  </a:solidFill>
                </a:rPr>
                <a:t>+</a:t>
              </a:r>
            </a:p>
          </p:txBody>
        </p:sp>
        <p:sp>
          <p:nvSpPr>
            <p:cNvPr id="10" name="TextBox 9"/>
            <p:cNvSpPr txBox="1"/>
            <p:nvPr/>
          </p:nvSpPr>
          <p:spPr>
            <a:xfrm rot="16200000">
              <a:off x="5168722" y="1996109"/>
              <a:ext cx="312906" cy="855062"/>
            </a:xfrm>
            <a:prstGeom prst="rect">
              <a:avLst/>
            </a:prstGeom>
            <a:noFill/>
          </p:spPr>
          <p:txBody>
            <a:bodyPr wrap="square" rtlCol="0">
              <a:spAutoFit/>
            </a:bodyPr>
            <a:lstStyle/>
            <a:p>
              <a:r>
                <a:rPr lang="en-US" sz="2000" b="1">
                  <a:solidFill>
                    <a:srgbClr val="CC0000"/>
                  </a:solidFill>
                </a:rPr>
                <a:t>+</a:t>
              </a:r>
            </a:p>
          </p:txBody>
        </p:sp>
        <p:sp>
          <p:nvSpPr>
            <p:cNvPr id="11" name="TextBox 10"/>
            <p:cNvSpPr txBox="1"/>
            <p:nvPr/>
          </p:nvSpPr>
          <p:spPr>
            <a:xfrm rot="16200000">
              <a:off x="7711897" y="1999416"/>
              <a:ext cx="312906" cy="855062"/>
            </a:xfrm>
            <a:prstGeom prst="rect">
              <a:avLst/>
            </a:prstGeom>
            <a:noFill/>
          </p:spPr>
          <p:txBody>
            <a:bodyPr wrap="square" rtlCol="0">
              <a:spAutoFit/>
            </a:bodyPr>
            <a:lstStyle/>
            <a:p>
              <a:r>
                <a:rPr lang="en-US" sz="2000" b="1">
                  <a:solidFill>
                    <a:srgbClr val="CC0000"/>
                  </a:solidFill>
                </a:rPr>
                <a:t>+</a:t>
              </a:r>
            </a:p>
          </p:txBody>
        </p:sp>
        <p:sp>
          <p:nvSpPr>
            <p:cNvPr id="12" name="TextBox 11"/>
            <p:cNvSpPr txBox="1"/>
            <p:nvPr/>
          </p:nvSpPr>
          <p:spPr>
            <a:xfrm>
              <a:off x="5248393" y="1533406"/>
              <a:ext cx="312907" cy="841501"/>
            </a:xfrm>
            <a:prstGeom prst="rect">
              <a:avLst/>
            </a:prstGeom>
            <a:noFill/>
          </p:spPr>
          <p:txBody>
            <a:bodyPr wrap="square" rtlCol="0">
              <a:spAutoFit/>
            </a:bodyPr>
            <a:lstStyle/>
            <a:p>
              <a:r>
                <a:rPr lang="en-US" sz="2000" b="1">
                  <a:solidFill>
                    <a:srgbClr val="CC0000"/>
                  </a:solidFill>
                </a:rPr>
                <a:t>+</a:t>
              </a:r>
            </a:p>
          </p:txBody>
        </p:sp>
        <p:sp>
          <p:nvSpPr>
            <p:cNvPr id="13" name="TextBox 12"/>
            <p:cNvSpPr txBox="1"/>
            <p:nvPr/>
          </p:nvSpPr>
          <p:spPr>
            <a:xfrm>
              <a:off x="7419620" y="2820343"/>
              <a:ext cx="312907" cy="841501"/>
            </a:xfrm>
            <a:prstGeom prst="rect">
              <a:avLst/>
            </a:prstGeom>
            <a:noFill/>
          </p:spPr>
          <p:txBody>
            <a:bodyPr wrap="square" rtlCol="0">
              <a:spAutoFit/>
            </a:bodyPr>
            <a:lstStyle/>
            <a:p>
              <a:r>
                <a:rPr lang="en-US" sz="2000" b="1">
                  <a:solidFill>
                    <a:srgbClr val="CC0000"/>
                  </a:solidFill>
                </a:rPr>
                <a:t>+</a:t>
              </a:r>
            </a:p>
          </p:txBody>
        </p:sp>
        <p:sp>
          <p:nvSpPr>
            <p:cNvPr id="14" name="TextBox 13"/>
            <p:cNvSpPr txBox="1"/>
            <p:nvPr/>
          </p:nvSpPr>
          <p:spPr>
            <a:xfrm rot="16200000">
              <a:off x="5358795" y="2651369"/>
              <a:ext cx="312906" cy="855062"/>
            </a:xfrm>
            <a:prstGeom prst="rect">
              <a:avLst/>
            </a:prstGeom>
            <a:noFill/>
          </p:spPr>
          <p:txBody>
            <a:bodyPr wrap="square" rtlCol="0">
              <a:spAutoFit/>
            </a:bodyPr>
            <a:lstStyle/>
            <a:p>
              <a:r>
                <a:rPr lang="en-US" sz="2000" b="1">
                  <a:solidFill>
                    <a:srgbClr val="CC0000"/>
                  </a:solidFill>
                </a:rPr>
                <a:t>+</a:t>
              </a:r>
            </a:p>
          </p:txBody>
        </p:sp>
        <p:sp>
          <p:nvSpPr>
            <p:cNvPr id="15" name="TextBox 14"/>
            <p:cNvSpPr txBox="1"/>
            <p:nvPr/>
          </p:nvSpPr>
          <p:spPr>
            <a:xfrm rot="16200000">
              <a:off x="7577204" y="1366103"/>
              <a:ext cx="312906" cy="855062"/>
            </a:xfrm>
            <a:prstGeom prst="rect">
              <a:avLst/>
            </a:prstGeom>
            <a:noFill/>
          </p:spPr>
          <p:txBody>
            <a:bodyPr wrap="square" rtlCol="0">
              <a:spAutoFit/>
            </a:bodyPr>
            <a:lstStyle/>
            <a:p>
              <a:r>
                <a:rPr lang="en-US" sz="2000" b="1">
                  <a:solidFill>
                    <a:srgbClr val="CC0000"/>
                  </a:solidFill>
                </a:rPr>
                <a:t>+</a:t>
              </a:r>
            </a:p>
          </p:txBody>
        </p:sp>
        <p:sp>
          <p:nvSpPr>
            <p:cNvPr id="16" name="TextBox 15"/>
            <p:cNvSpPr txBox="1"/>
            <p:nvPr/>
          </p:nvSpPr>
          <p:spPr>
            <a:xfrm rot="5400000">
              <a:off x="6839187" y="912961"/>
              <a:ext cx="312906" cy="855062"/>
            </a:xfrm>
            <a:prstGeom prst="rect">
              <a:avLst/>
            </a:prstGeom>
            <a:noFill/>
          </p:spPr>
          <p:txBody>
            <a:bodyPr wrap="square" rtlCol="0">
              <a:spAutoFit/>
            </a:bodyPr>
            <a:lstStyle/>
            <a:p>
              <a:r>
                <a:rPr lang="en-US" sz="2000" b="1">
                  <a:solidFill>
                    <a:srgbClr val="CC0000"/>
                  </a:solidFill>
                </a:rPr>
                <a:t>+</a:t>
              </a:r>
            </a:p>
          </p:txBody>
        </p:sp>
        <p:sp>
          <p:nvSpPr>
            <p:cNvPr id="17" name="TextBox 16"/>
            <p:cNvSpPr txBox="1"/>
            <p:nvPr/>
          </p:nvSpPr>
          <p:spPr>
            <a:xfrm rot="5400000">
              <a:off x="5506593" y="3090833"/>
              <a:ext cx="312906" cy="855062"/>
            </a:xfrm>
            <a:prstGeom prst="rect">
              <a:avLst/>
            </a:prstGeom>
            <a:noFill/>
          </p:spPr>
          <p:txBody>
            <a:bodyPr wrap="square" rtlCol="0">
              <a:spAutoFit/>
            </a:bodyPr>
            <a:lstStyle/>
            <a:p>
              <a:r>
                <a:rPr lang="en-US" sz="2000" b="1">
                  <a:solidFill>
                    <a:srgbClr val="CC0000"/>
                  </a:solidFill>
                </a:rPr>
                <a:t>+</a:t>
              </a:r>
            </a:p>
          </p:txBody>
        </p:sp>
        <p:sp>
          <p:nvSpPr>
            <p:cNvPr id="18" name="TextBox 17"/>
            <p:cNvSpPr txBox="1"/>
            <p:nvPr/>
          </p:nvSpPr>
          <p:spPr>
            <a:xfrm>
              <a:off x="5762978" y="1076206"/>
              <a:ext cx="312907" cy="841501"/>
            </a:xfrm>
            <a:prstGeom prst="rect">
              <a:avLst/>
            </a:prstGeom>
            <a:noFill/>
          </p:spPr>
          <p:txBody>
            <a:bodyPr wrap="square" rtlCol="0">
              <a:spAutoFit/>
            </a:bodyPr>
            <a:lstStyle/>
            <a:p>
              <a:r>
                <a:rPr lang="en-US" sz="2000" b="1">
                  <a:solidFill>
                    <a:srgbClr val="CC0000"/>
                  </a:solidFill>
                </a:rPr>
                <a:t>+</a:t>
              </a:r>
            </a:p>
          </p:txBody>
        </p:sp>
        <p:sp>
          <p:nvSpPr>
            <p:cNvPr id="19" name="TextBox 18"/>
            <p:cNvSpPr txBox="1"/>
            <p:nvPr/>
          </p:nvSpPr>
          <p:spPr>
            <a:xfrm>
              <a:off x="6946148" y="3333689"/>
              <a:ext cx="312907" cy="841501"/>
            </a:xfrm>
            <a:prstGeom prst="rect">
              <a:avLst/>
            </a:prstGeom>
            <a:noFill/>
          </p:spPr>
          <p:txBody>
            <a:bodyPr wrap="square" rtlCol="0">
              <a:spAutoFit/>
            </a:bodyPr>
            <a:lstStyle/>
            <a:p>
              <a:r>
                <a:rPr lang="en-US" sz="2000" b="1">
                  <a:solidFill>
                    <a:srgbClr val="CC0000"/>
                  </a:solidFill>
                </a:rPr>
                <a:t>+</a:t>
              </a:r>
            </a:p>
          </p:txBody>
        </p:sp>
      </p:grpSp>
      <p:sp>
        <p:nvSpPr>
          <p:cNvPr id="20" name="TextBox 19"/>
          <p:cNvSpPr txBox="1"/>
          <p:nvPr/>
        </p:nvSpPr>
        <p:spPr>
          <a:xfrm>
            <a:off x="1828800" y="2511260"/>
            <a:ext cx="1112449" cy="461665"/>
          </a:xfrm>
          <a:prstGeom prst="rect">
            <a:avLst/>
          </a:prstGeom>
          <a:noFill/>
        </p:spPr>
        <p:txBody>
          <a:bodyPr wrap="square" rtlCol="0">
            <a:spAutoFit/>
          </a:bodyPr>
          <a:lstStyle/>
          <a:p>
            <a:pPr algn="ctr"/>
            <a:r>
              <a:rPr lang="en-US" sz="2400"/>
              <a:t>E = 0</a:t>
            </a:r>
          </a:p>
        </p:txBody>
      </p:sp>
      <p:pic>
        <p:nvPicPr>
          <p:cNvPr id="21" name="Picture 20" descr="latex-image-1.pdf"/>
          <p:cNvPicPr>
            <a:picLocks noChangeAspect="1"/>
          </p:cNvPicPr>
          <p:nvPr/>
        </p:nvPicPr>
        <p:blipFill>
          <a:blip r:embed="rId2"/>
          <a:stretch>
            <a:fillRect/>
          </a:stretch>
        </p:blipFill>
        <p:spPr>
          <a:xfrm>
            <a:off x="7391400" y="2435060"/>
            <a:ext cx="1419226" cy="533400"/>
          </a:xfrm>
          <a:prstGeom prst="rect">
            <a:avLst/>
          </a:prstGeom>
        </p:spPr>
      </p:pic>
      <p:grpSp>
        <p:nvGrpSpPr>
          <p:cNvPr id="6" name="Group 22"/>
          <p:cNvGrpSpPr/>
          <p:nvPr/>
        </p:nvGrpSpPr>
        <p:grpSpPr>
          <a:xfrm>
            <a:off x="4800600" y="1901660"/>
            <a:ext cx="2813321" cy="2822740"/>
            <a:chOff x="4897644" y="984016"/>
            <a:chExt cx="3398237" cy="3355540"/>
          </a:xfrm>
        </p:grpSpPr>
        <p:sp>
          <p:nvSpPr>
            <p:cNvPr id="24" name="Oval 23"/>
            <p:cNvSpPr>
              <a:spLocks noChangeAspect="1"/>
            </p:cNvSpPr>
            <p:nvPr/>
          </p:nvSpPr>
          <p:spPr>
            <a:xfrm>
              <a:off x="5410200" y="1371600"/>
              <a:ext cx="2133600" cy="2133600"/>
            </a:xfrm>
            <a:prstGeom prst="ellipse">
              <a:avLst/>
            </a:pr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326481" y="984016"/>
              <a:ext cx="312905" cy="841502"/>
            </a:xfrm>
            <a:prstGeom prst="rect">
              <a:avLst/>
            </a:prstGeom>
            <a:noFill/>
          </p:spPr>
          <p:txBody>
            <a:bodyPr wrap="square" rtlCol="0">
              <a:spAutoFit/>
            </a:bodyPr>
            <a:lstStyle/>
            <a:p>
              <a:r>
                <a:rPr lang="en-US" sz="2000" b="1">
                  <a:solidFill>
                    <a:srgbClr val="CC0000"/>
                  </a:solidFill>
                </a:rPr>
                <a:t>+</a:t>
              </a:r>
            </a:p>
          </p:txBody>
        </p:sp>
        <p:sp>
          <p:nvSpPr>
            <p:cNvPr id="26" name="TextBox 25"/>
            <p:cNvSpPr txBox="1"/>
            <p:nvPr/>
          </p:nvSpPr>
          <p:spPr>
            <a:xfrm>
              <a:off x="6315192" y="3498054"/>
              <a:ext cx="312905" cy="841502"/>
            </a:xfrm>
            <a:prstGeom prst="rect">
              <a:avLst/>
            </a:prstGeom>
            <a:noFill/>
          </p:spPr>
          <p:txBody>
            <a:bodyPr wrap="square" rtlCol="0">
              <a:spAutoFit/>
            </a:bodyPr>
            <a:lstStyle/>
            <a:p>
              <a:r>
                <a:rPr lang="en-US" sz="2000" b="1">
                  <a:solidFill>
                    <a:srgbClr val="CC0000"/>
                  </a:solidFill>
                </a:rPr>
                <a:t>+</a:t>
              </a:r>
            </a:p>
          </p:txBody>
        </p:sp>
        <p:sp>
          <p:nvSpPr>
            <p:cNvPr id="27" name="TextBox 26"/>
            <p:cNvSpPr txBox="1"/>
            <p:nvPr/>
          </p:nvSpPr>
          <p:spPr>
            <a:xfrm rot="16200000">
              <a:off x="5168722" y="1996109"/>
              <a:ext cx="312906" cy="855062"/>
            </a:xfrm>
            <a:prstGeom prst="rect">
              <a:avLst/>
            </a:prstGeom>
            <a:noFill/>
          </p:spPr>
          <p:txBody>
            <a:bodyPr wrap="square" rtlCol="0">
              <a:spAutoFit/>
            </a:bodyPr>
            <a:lstStyle/>
            <a:p>
              <a:r>
                <a:rPr lang="en-US" sz="2000" b="1">
                  <a:solidFill>
                    <a:srgbClr val="CC0000"/>
                  </a:solidFill>
                </a:rPr>
                <a:t>+</a:t>
              </a:r>
            </a:p>
          </p:txBody>
        </p:sp>
        <p:sp>
          <p:nvSpPr>
            <p:cNvPr id="28" name="TextBox 27"/>
            <p:cNvSpPr txBox="1"/>
            <p:nvPr/>
          </p:nvSpPr>
          <p:spPr>
            <a:xfrm rot="16200000">
              <a:off x="7711897" y="1999416"/>
              <a:ext cx="312906" cy="855062"/>
            </a:xfrm>
            <a:prstGeom prst="rect">
              <a:avLst/>
            </a:prstGeom>
            <a:noFill/>
          </p:spPr>
          <p:txBody>
            <a:bodyPr wrap="square" rtlCol="0">
              <a:spAutoFit/>
            </a:bodyPr>
            <a:lstStyle/>
            <a:p>
              <a:r>
                <a:rPr lang="en-US" sz="2000" b="1">
                  <a:solidFill>
                    <a:srgbClr val="CC0000"/>
                  </a:solidFill>
                </a:rPr>
                <a:t>+</a:t>
              </a:r>
            </a:p>
          </p:txBody>
        </p:sp>
        <p:sp>
          <p:nvSpPr>
            <p:cNvPr id="29" name="TextBox 28"/>
            <p:cNvSpPr txBox="1"/>
            <p:nvPr/>
          </p:nvSpPr>
          <p:spPr>
            <a:xfrm>
              <a:off x="5248393" y="1533406"/>
              <a:ext cx="312907" cy="841501"/>
            </a:xfrm>
            <a:prstGeom prst="rect">
              <a:avLst/>
            </a:prstGeom>
            <a:noFill/>
          </p:spPr>
          <p:txBody>
            <a:bodyPr wrap="square" rtlCol="0">
              <a:spAutoFit/>
            </a:bodyPr>
            <a:lstStyle/>
            <a:p>
              <a:r>
                <a:rPr lang="en-US" sz="2000" b="1">
                  <a:solidFill>
                    <a:srgbClr val="CC0000"/>
                  </a:solidFill>
                </a:rPr>
                <a:t>+</a:t>
              </a:r>
            </a:p>
          </p:txBody>
        </p:sp>
        <p:sp>
          <p:nvSpPr>
            <p:cNvPr id="30" name="TextBox 29"/>
            <p:cNvSpPr txBox="1"/>
            <p:nvPr/>
          </p:nvSpPr>
          <p:spPr>
            <a:xfrm>
              <a:off x="7419620" y="2820343"/>
              <a:ext cx="312907" cy="841501"/>
            </a:xfrm>
            <a:prstGeom prst="rect">
              <a:avLst/>
            </a:prstGeom>
            <a:noFill/>
          </p:spPr>
          <p:txBody>
            <a:bodyPr wrap="square" rtlCol="0">
              <a:spAutoFit/>
            </a:bodyPr>
            <a:lstStyle/>
            <a:p>
              <a:r>
                <a:rPr lang="en-US" sz="2000" b="1">
                  <a:solidFill>
                    <a:srgbClr val="CC0000"/>
                  </a:solidFill>
                </a:rPr>
                <a:t>+</a:t>
              </a:r>
            </a:p>
          </p:txBody>
        </p:sp>
        <p:sp>
          <p:nvSpPr>
            <p:cNvPr id="31" name="TextBox 30"/>
            <p:cNvSpPr txBox="1"/>
            <p:nvPr/>
          </p:nvSpPr>
          <p:spPr>
            <a:xfrm rot="16200000">
              <a:off x="5358795" y="2651369"/>
              <a:ext cx="312906" cy="855062"/>
            </a:xfrm>
            <a:prstGeom prst="rect">
              <a:avLst/>
            </a:prstGeom>
            <a:noFill/>
          </p:spPr>
          <p:txBody>
            <a:bodyPr wrap="square" rtlCol="0">
              <a:spAutoFit/>
            </a:bodyPr>
            <a:lstStyle/>
            <a:p>
              <a:r>
                <a:rPr lang="en-US" sz="2000" b="1">
                  <a:solidFill>
                    <a:srgbClr val="CC0000"/>
                  </a:solidFill>
                </a:rPr>
                <a:t>+</a:t>
              </a:r>
            </a:p>
          </p:txBody>
        </p:sp>
        <p:sp>
          <p:nvSpPr>
            <p:cNvPr id="32" name="TextBox 31"/>
            <p:cNvSpPr txBox="1"/>
            <p:nvPr/>
          </p:nvSpPr>
          <p:spPr>
            <a:xfrm rot="16200000">
              <a:off x="7577204" y="1366103"/>
              <a:ext cx="312906" cy="855062"/>
            </a:xfrm>
            <a:prstGeom prst="rect">
              <a:avLst/>
            </a:prstGeom>
            <a:noFill/>
          </p:spPr>
          <p:txBody>
            <a:bodyPr wrap="square" rtlCol="0">
              <a:spAutoFit/>
            </a:bodyPr>
            <a:lstStyle/>
            <a:p>
              <a:r>
                <a:rPr lang="en-US" sz="2000" b="1">
                  <a:solidFill>
                    <a:srgbClr val="CC0000"/>
                  </a:solidFill>
                </a:rPr>
                <a:t>+</a:t>
              </a:r>
            </a:p>
          </p:txBody>
        </p:sp>
        <p:sp>
          <p:nvSpPr>
            <p:cNvPr id="33" name="TextBox 32"/>
            <p:cNvSpPr txBox="1"/>
            <p:nvPr/>
          </p:nvSpPr>
          <p:spPr>
            <a:xfrm rot="5400000">
              <a:off x="6839187" y="912961"/>
              <a:ext cx="312906" cy="855062"/>
            </a:xfrm>
            <a:prstGeom prst="rect">
              <a:avLst/>
            </a:prstGeom>
            <a:noFill/>
          </p:spPr>
          <p:txBody>
            <a:bodyPr wrap="square" rtlCol="0">
              <a:spAutoFit/>
            </a:bodyPr>
            <a:lstStyle/>
            <a:p>
              <a:r>
                <a:rPr lang="en-US" sz="2000" b="1">
                  <a:solidFill>
                    <a:srgbClr val="CC0000"/>
                  </a:solidFill>
                </a:rPr>
                <a:t>+</a:t>
              </a:r>
            </a:p>
          </p:txBody>
        </p:sp>
        <p:sp>
          <p:nvSpPr>
            <p:cNvPr id="34" name="TextBox 33"/>
            <p:cNvSpPr txBox="1"/>
            <p:nvPr/>
          </p:nvSpPr>
          <p:spPr>
            <a:xfrm rot="5400000">
              <a:off x="5506593" y="3090833"/>
              <a:ext cx="312906" cy="855062"/>
            </a:xfrm>
            <a:prstGeom prst="rect">
              <a:avLst/>
            </a:prstGeom>
            <a:noFill/>
          </p:spPr>
          <p:txBody>
            <a:bodyPr wrap="square" rtlCol="0">
              <a:spAutoFit/>
            </a:bodyPr>
            <a:lstStyle/>
            <a:p>
              <a:r>
                <a:rPr lang="en-US" sz="2000" b="1">
                  <a:solidFill>
                    <a:srgbClr val="CC0000"/>
                  </a:solidFill>
                </a:rPr>
                <a:t>+</a:t>
              </a:r>
            </a:p>
          </p:txBody>
        </p:sp>
        <p:sp>
          <p:nvSpPr>
            <p:cNvPr id="35" name="TextBox 34"/>
            <p:cNvSpPr txBox="1"/>
            <p:nvPr/>
          </p:nvSpPr>
          <p:spPr>
            <a:xfrm>
              <a:off x="5762978" y="1076206"/>
              <a:ext cx="312907" cy="841501"/>
            </a:xfrm>
            <a:prstGeom prst="rect">
              <a:avLst/>
            </a:prstGeom>
            <a:noFill/>
          </p:spPr>
          <p:txBody>
            <a:bodyPr wrap="square" rtlCol="0">
              <a:spAutoFit/>
            </a:bodyPr>
            <a:lstStyle/>
            <a:p>
              <a:r>
                <a:rPr lang="en-US" sz="2000" b="1">
                  <a:solidFill>
                    <a:srgbClr val="CC0000"/>
                  </a:solidFill>
                </a:rPr>
                <a:t>+</a:t>
              </a:r>
            </a:p>
          </p:txBody>
        </p:sp>
        <p:sp>
          <p:nvSpPr>
            <p:cNvPr id="36" name="TextBox 35"/>
            <p:cNvSpPr txBox="1"/>
            <p:nvPr/>
          </p:nvSpPr>
          <p:spPr>
            <a:xfrm>
              <a:off x="6946148" y="3333689"/>
              <a:ext cx="312907" cy="841501"/>
            </a:xfrm>
            <a:prstGeom prst="rect">
              <a:avLst/>
            </a:prstGeom>
            <a:noFill/>
          </p:spPr>
          <p:txBody>
            <a:bodyPr wrap="square" rtlCol="0">
              <a:spAutoFit/>
            </a:bodyPr>
            <a:lstStyle/>
            <a:p>
              <a:r>
                <a:rPr lang="en-US" sz="2000" b="1">
                  <a:solidFill>
                    <a:srgbClr val="CC0000"/>
                  </a:solidFill>
                </a:rPr>
                <a:t>+</a:t>
              </a:r>
            </a:p>
          </p:txBody>
        </p:sp>
      </p:grpSp>
      <p:pic>
        <p:nvPicPr>
          <p:cNvPr id="55" name="Picture 54" descr="latex-image-1.pdf"/>
          <p:cNvPicPr>
            <a:picLocks noChangeAspect="1"/>
          </p:cNvPicPr>
          <p:nvPr/>
        </p:nvPicPr>
        <p:blipFill>
          <a:blip r:embed="rId3"/>
          <a:stretch>
            <a:fillRect/>
          </a:stretch>
        </p:blipFill>
        <p:spPr>
          <a:xfrm>
            <a:off x="5557646" y="5308600"/>
            <a:ext cx="1562100" cy="711200"/>
          </a:xfrm>
          <a:prstGeom prst="rect">
            <a:avLst/>
          </a:prstGeom>
        </p:spPr>
      </p:pic>
      <p:pic>
        <p:nvPicPr>
          <p:cNvPr id="56" name="Picture 55" descr="latex-image-1.pdf"/>
          <p:cNvPicPr>
            <a:picLocks noChangeAspect="1"/>
          </p:cNvPicPr>
          <p:nvPr/>
        </p:nvPicPr>
        <p:blipFill>
          <a:blip r:embed="rId4"/>
          <a:stretch>
            <a:fillRect/>
          </a:stretch>
        </p:blipFill>
        <p:spPr>
          <a:xfrm>
            <a:off x="5075046" y="5410200"/>
            <a:ext cx="228600" cy="304800"/>
          </a:xfrm>
          <a:prstGeom prst="rect">
            <a:avLst/>
          </a:prstGeom>
        </p:spPr>
      </p:pic>
      <p:sp>
        <p:nvSpPr>
          <p:cNvPr id="57" name="Rectangle 56"/>
          <p:cNvSpPr/>
          <p:nvPr/>
        </p:nvSpPr>
        <p:spPr>
          <a:xfrm>
            <a:off x="4846446" y="5181600"/>
            <a:ext cx="2590800" cy="914400"/>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7513446" y="5297269"/>
            <a:ext cx="1325754" cy="646331"/>
          </a:xfrm>
          <a:prstGeom prst="rect">
            <a:avLst/>
          </a:prstGeom>
          <a:noFill/>
        </p:spPr>
        <p:txBody>
          <a:bodyPr wrap="none" rtlCol="0">
            <a:spAutoFit/>
          </a:bodyPr>
          <a:lstStyle/>
          <a:p>
            <a:pPr algn="ctr"/>
            <a:r>
              <a:rPr lang="en-US">
                <a:solidFill>
                  <a:srgbClr val="CC0000"/>
                </a:solidFill>
              </a:rPr>
              <a:t>OUTSIDE</a:t>
            </a:r>
          </a:p>
          <a:p>
            <a:pPr algn="ctr"/>
            <a:r>
              <a:rPr lang="en-US">
                <a:solidFill>
                  <a:srgbClr val="CC0000"/>
                </a:solidFill>
              </a:rPr>
              <a:t>THE SPHERE</a:t>
            </a:r>
          </a:p>
        </p:txBody>
      </p:sp>
      <p:pic>
        <p:nvPicPr>
          <p:cNvPr id="59" name="Picture 58" descr="latex-image-1.pdf"/>
          <p:cNvPicPr>
            <a:picLocks noChangeAspect="1"/>
          </p:cNvPicPr>
          <p:nvPr/>
        </p:nvPicPr>
        <p:blipFill>
          <a:blip r:embed="rId5"/>
          <a:stretch>
            <a:fillRect/>
          </a:stretch>
        </p:blipFill>
        <p:spPr>
          <a:xfrm>
            <a:off x="1478154" y="5357409"/>
            <a:ext cx="1303337" cy="623819"/>
          </a:xfrm>
          <a:prstGeom prst="rect">
            <a:avLst/>
          </a:prstGeom>
        </p:spPr>
      </p:pic>
      <p:sp>
        <p:nvSpPr>
          <p:cNvPr id="60" name="Rectangle 59"/>
          <p:cNvSpPr/>
          <p:nvPr/>
        </p:nvSpPr>
        <p:spPr>
          <a:xfrm>
            <a:off x="838200" y="5257800"/>
            <a:ext cx="2590800" cy="914400"/>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3505200" y="5373469"/>
            <a:ext cx="1325754" cy="646331"/>
          </a:xfrm>
          <a:prstGeom prst="rect">
            <a:avLst/>
          </a:prstGeom>
          <a:noFill/>
        </p:spPr>
        <p:txBody>
          <a:bodyPr wrap="none" rtlCol="0">
            <a:spAutoFit/>
          </a:bodyPr>
          <a:lstStyle/>
          <a:p>
            <a:pPr algn="ctr"/>
            <a:r>
              <a:rPr lang="en-US">
                <a:solidFill>
                  <a:srgbClr val="CC0000"/>
                </a:solidFill>
              </a:rPr>
              <a:t>INSIDE</a:t>
            </a:r>
          </a:p>
          <a:p>
            <a:pPr algn="ctr"/>
            <a:r>
              <a:rPr lang="en-US">
                <a:solidFill>
                  <a:srgbClr val="CC0000"/>
                </a:solidFill>
              </a:rPr>
              <a:t>THE SPHERE</a:t>
            </a:r>
          </a:p>
        </p:txBody>
      </p:sp>
      <p:pic>
        <p:nvPicPr>
          <p:cNvPr id="62" name="Picture 61" descr="latex-image-1.pdf"/>
          <p:cNvPicPr>
            <a:picLocks noChangeAspect="1"/>
          </p:cNvPicPr>
          <p:nvPr/>
        </p:nvPicPr>
        <p:blipFill>
          <a:blip r:embed="rId4"/>
          <a:stretch>
            <a:fillRect/>
          </a:stretch>
        </p:blipFill>
        <p:spPr>
          <a:xfrm>
            <a:off x="1066800" y="5486400"/>
            <a:ext cx="228600" cy="304800"/>
          </a:xfrm>
          <a:prstGeom prst="rect">
            <a:avLst/>
          </a:prstGeom>
        </p:spPr>
      </p:pic>
      <p:sp>
        <p:nvSpPr>
          <p:cNvPr id="63" name="Rectangle 62"/>
          <p:cNvSpPr/>
          <p:nvPr/>
        </p:nvSpPr>
        <p:spPr>
          <a:xfrm>
            <a:off x="1905000" y="2511260"/>
            <a:ext cx="990600" cy="457200"/>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1828800" y="3044660"/>
            <a:ext cx="1325754" cy="646331"/>
          </a:xfrm>
          <a:prstGeom prst="rect">
            <a:avLst/>
          </a:prstGeom>
          <a:noFill/>
        </p:spPr>
        <p:txBody>
          <a:bodyPr wrap="none" rtlCol="0">
            <a:spAutoFit/>
          </a:bodyPr>
          <a:lstStyle/>
          <a:p>
            <a:pPr algn="ctr"/>
            <a:r>
              <a:rPr lang="en-US">
                <a:solidFill>
                  <a:srgbClr val="CC0000"/>
                </a:solidFill>
              </a:rPr>
              <a:t>INSIDE</a:t>
            </a:r>
          </a:p>
          <a:p>
            <a:pPr algn="ctr"/>
            <a:r>
              <a:rPr lang="en-US">
                <a:solidFill>
                  <a:srgbClr val="CC0000"/>
                </a:solidFill>
              </a:rPr>
              <a:t>THE SPHERE</a:t>
            </a:r>
          </a:p>
        </p:txBody>
      </p:sp>
      <p:sp>
        <p:nvSpPr>
          <p:cNvPr id="65" name="Rectangle 64"/>
          <p:cNvSpPr/>
          <p:nvPr/>
        </p:nvSpPr>
        <p:spPr>
          <a:xfrm>
            <a:off x="7243453" y="2341927"/>
            <a:ext cx="1778251" cy="752592"/>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7440068" y="3276040"/>
            <a:ext cx="1325754" cy="646331"/>
          </a:xfrm>
          <a:prstGeom prst="rect">
            <a:avLst/>
          </a:prstGeom>
          <a:noFill/>
        </p:spPr>
        <p:txBody>
          <a:bodyPr wrap="none" rtlCol="0">
            <a:spAutoFit/>
          </a:bodyPr>
          <a:lstStyle/>
          <a:p>
            <a:pPr algn="ctr"/>
            <a:r>
              <a:rPr lang="en-US">
                <a:solidFill>
                  <a:srgbClr val="CC0000"/>
                </a:solidFill>
              </a:rPr>
              <a:t>OUTSIDE</a:t>
            </a:r>
          </a:p>
          <a:p>
            <a:pPr algn="ctr"/>
            <a:r>
              <a:rPr lang="en-US">
                <a:solidFill>
                  <a:srgbClr val="CC0000"/>
                </a:solidFill>
              </a:rPr>
              <a:t>THE SPHERE</a:t>
            </a:r>
          </a:p>
        </p:txBody>
      </p:sp>
      <p:sp>
        <p:nvSpPr>
          <p:cNvPr id="22" name="Slide Number Placeholder 21"/>
          <p:cNvSpPr>
            <a:spLocks noGrp="1"/>
          </p:cNvSpPr>
          <p:nvPr>
            <p:ph type="sldNum" sz="quarter" idx="12"/>
          </p:nvPr>
        </p:nvSpPr>
        <p:spPr/>
        <p:txBody>
          <a:bodyPr/>
          <a:lstStyle/>
          <a:p>
            <a:fld id="{B86D1D16-917D-4FE7-BBC2-1887AC03DD1F}" type="slidenum">
              <a:rPr lang="en-US" smtClean="0"/>
              <a:pPr/>
              <a:t>2</a:t>
            </a:fld>
            <a:endParaRPr lang="en-US"/>
          </a:p>
        </p:txBody>
      </p:sp>
    </p:spTree>
    <p:extLst>
      <p:ext uri="{BB962C8B-B14F-4D97-AF65-F5344CB8AC3E}">
        <p14:creationId xmlns:p14="http://schemas.microsoft.com/office/powerpoint/2010/main" val="2274764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solidFill>
                  <a:srgbClr val="CC0000"/>
                </a:solidFill>
              </a:rPr>
              <a:t>iClicker</a:t>
            </a:r>
            <a:r>
              <a:rPr lang="en-US" dirty="0" smtClean="0">
                <a:solidFill>
                  <a:srgbClr val="CC0000"/>
                </a:solidFill>
              </a:rPr>
              <a:t> Questions</a:t>
            </a:r>
            <a:endParaRPr lang="en-US" dirty="0">
              <a:solidFill>
                <a:srgbClr val="CC0000"/>
              </a:solidFill>
            </a:endParaRPr>
          </a:p>
        </p:txBody>
      </p:sp>
      <p:sp>
        <p:nvSpPr>
          <p:cNvPr id="3" name="Content Placeholder 2"/>
          <p:cNvSpPr>
            <a:spLocks noGrp="1"/>
          </p:cNvSpPr>
          <p:nvPr>
            <p:ph idx="1"/>
          </p:nvPr>
        </p:nvSpPr>
        <p:spPr>
          <a:xfrm>
            <a:off x="457200" y="1295400"/>
            <a:ext cx="8229600" cy="5181600"/>
          </a:xfrm>
        </p:spPr>
        <p:txBody>
          <a:bodyPr>
            <a:normAutofit fontScale="85000" lnSpcReduction="10000"/>
          </a:bodyPr>
          <a:lstStyle/>
          <a:p>
            <a:pPr marL="0" indent="0">
              <a:buNone/>
            </a:pPr>
            <a:r>
              <a:rPr lang="en-US" dirty="0" smtClean="0"/>
              <a:t>One negative charge perform a constant speed circular motion around a positive charge on a flat table.  What happens to the electric potential energy of the system? </a:t>
            </a:r>
          </a:p>
          <a:p>
            <a:pPr marL="0" indent="0">
              <a:buNone/>
            </a:pPr>
            <a:endParaRPr lang="en-US" dirty="0" smtClean="0"/>
          </a:p>
          <a:p>
            <a:pPr marL="514350" indent="-514350">
              <a:buFont typeface="+mj-lt"/>
              <a:buAutoNum type="alphaUcPeriod"/>
            </a:pPr>
            <a:r>
              <a:rPr lang="en-US" dirty="0" smtClean="0"/>
              <a:t>Keep on changing since the velocity direction change all the time. </a:t>
            </a:r>
          </a:p>
          <a:p>
            <a:pPr marL="514350" indent="-514350">
              <a:buFont typeface="+mj-lt"/>
              <a:buAutoNum type="alphaUcPeriod"/>
            </a:pPr>
            <a:r>
              <a:rPr lang="en-US" dirty="0" smtClean="0"/>
              <a:t>Is a constant since the potential energy has nothing to do with the direction of velocity</a:t>
            </a:r>
          </a:p>
          <a:p>
            <a:pPr marL="514350" indent="-514350">
              <a:buFont typeface="+mj-lt"/>
              <a:buAutoNum type="alphaUcPeriod"/>
            </a:pPr>
            <a:r>
              <a:rPr lang="en-US" dirty="0" smtClean="0"/>
              <a:t>Need to specify the direction of the external force </a:t>
            </a:r>
          </a:p>
          <a:p>
            <a:pPr marL="514350" indent="-514350">
              <a:buFont typeface="+mj-lt"/>
              <a:buAutoNum type="alphaUcPeriod"/>
            </a:pPr>
            <a:r>
              <a:rPr lang="en-US" dirty="0" smtClean="0"/>
              <a:t>Potential energy is always zero since gravity does not play a role here. </a:t>
            </a:r>
          </a:p>
          <a:p>
            <a:pPr marL="514350" indent="-514350">
              <a:buFont typeface="+mj-lt"/>
              <a:buAutoNum type="alphaUcPeriod"/>
            </a:pPr>
            <a:endParaRPr lang="en-US" dirty="0" smtClean="0"/>
          </a:p>
        </p:txBody>
      </p:sp>
      <p:cxnSp>
        <p:nvCxnSpPr>
          <p:cNvPr id="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Slide Number Placeholder 4"/>
          <p:cNvSpPr>
            <a:spLocks noGrp="1"/>
          </p:cNvSpPr>
          <p:nvPr>
            <p:ph type="sldNum" sz="quarter" idx="12"/>
          </p:nvPr>
        </p:nvSpPr>
        <p:spPr/>
        <p:txBody>
          <a:bodyPr/>
          <a:lstStyle/>
          <a:p>
            <a:fld id="{B86D1D16-917D-4FE7-BBC2-1887AC03DD1F}" type="slidenum">
              <a:rPr lang="en-US" smtClean="0"/>
              <a:pPr/>
              <a:t>20</a:t>
            </a:fld>
            <a:endParaRPr lang="en-US"/>
          </a:p>
        </p:txBody>
      </p:sp>
      <p:sp>
        <p:nvSpPr>
          <p:cNvPr id="6" name="Rectangle 5"/>
          <p:cNvSpPr/>
          <p:nvPr/>
        </p:nvSpPr>
        <p:spPr>
          <a:xfrm>
            <a:off x="-152400" y="1066800"/>
            <a:ext cx="94488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55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Today</a:t>
            </a:r>
            <a:endParaRPr lang="en-US" dirty="0">
              <a:solidFill>
                <a:srgbClr val="CC0000"/>
              </a:solidFill>
            </a:endParaRPr>
          </a:p>
        </p:txBody>
      </p:sp>
      <p:sp>
        <p:nvSpPr>
          <p:cNvPr id="3" name="Content Placeholder 2"/>
          <p:cNvSpPr>
            <a:spLocks noGrp="1"/>
          </p:cNvSpPr>
          <p:nvPr>
            <p:ph idx="1"/>
          </p:nvPr>
        </p:nvSpPr>
        <p:spPr>
          <a:xfrm>
            <a:off x="457200" y="1600200"/>
            <a:ext cx="8229600" cy="4525963"/>
          </a:xfrm>
        </p:spPr>
        <p:txBody>
          <a:bodyPr/>
          <a:lstStyle/>
          <a:p>
            <a:r>
              <a:rPr lang="en-US" dirty="0" smtClean="0"/>
              <a:t>Review of potential energy</a:t>
            </a:r>
          </a:p>
          <a:p>
            <a:r>
              <a:rPr lang="en-US" dirty="0" smtClean="0"/>
              <a:t>Electric potential</a:t>
            </a:r>
          </a:p>
          <a:p>
            <a:r>
              <a:rPr lang="en-US" dirty="0" smtClean="0"/>
              <a:t>Potential due to charges</a:t>
            </a:r>
          </a:p>
          <a:p>
            <a:pPr>
              <a:buNone/>
            </a:pPr>
            <a:endParaRPr lang="en-US" dirty="0"/>
          </a:p>
        </p:txBody>
      </p:sp>
      <p:cxnSp>
        <p:nvCxnSpPr>
          <p:cNvPr id="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Slide Number Placeholder 4"/>
          <p:cNvSpPr>
            <a:spLocks noGrp="1"/>
          </p:cNvSpPr>
          <p:nvPr>
            <p:ph type="sldNum" sz="quarter" idx="12"/>
          </p:nvPr>
        </p:nvSpPr>
        <p:spPr/>
        <p:txBody>
          <a:bodyPr/>
          <a:lstStyle/>
          <a:p>
            <a:fld id="{B86D1D16-917D-4FE7-BBC2-1887AC03DD1F}" type="slidenum">
              <a:rPr lang="en-US" smtClean="0"/>
              <a:pPr/>
              <a:t>21</a:t>
            </a:fld>
            <a:endParaRPr lang="en-US"/>
          </a:p>
        </p:txBody>
      </p:sp>
    </p:spTree>
    <p:extLst>
      <p:ext uri="{BB962C8B-B14F-4D97-AF65-F5344CB8AC3E}">
        <p14:creationId xmlns:p14="http://schemas.microsoft.com/office/powerpoint/2010/main" val="345481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6"/>
          <p:cNvSpPr>
            <a:spLocks noGrp="1" noChangeArrowheads="1"/>
          </p:cNvSpPr>
          <p:nvPr>
            <p:ph type="title"/>
          </p:nvPr>
        </p:nvSpPr>
        <p:spPr>
          <a:xfrm>
            <a:off x="0" y="-152400"/>
            <a:ext cx="9144000" cy="914400"/>
          </a:xfrm>
        </p:spPr>
        <p:txBody>
          <a:bodyPr/>
          <a:lstStyle/>
          <a:p>
            <a:pPr eaLnBrk="1" hangingPunct="1"/>
            <a:r>
              <a:rPr lang="en-US" altLang="en-US" smtClean="0">
                <a:solidFill>
                  <a:srgbClr val="CC0000"/>
                </a:solidFill>
              </a:rPr>
              <a:t>Example</a:t>
            </a:r>
          </a:p>
        </p:txBody>
      </p:sp>
      <p:pic>
        <p:nvPicPr>
          <p:cNvPr id="2150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1508"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7513" y="757238"/>
            <a:ext cx="9032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814388"/>
            <a:ext cx="2041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660400"/>
            <a:ext cx="1651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15"/>
          <p:cNvSpPr txBox="1">
            <a:spLocks noChangeArrowheads="1"/>
          </p:cNvSpPr>
          <p:nvPr/>
        </p:nvSpPr>
        <p:spPr bwMode="auto">
          <a:xfrm>
            <a:off x="3709988" y="1538288"/>
            <a:ext cx="44434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The System = 2 charged plates + proton</a:t>
            </a: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p:txBody>
      </p:sp>
      <p:sp>
        <p:nvSpPr>
          <p:cNvPr id="17" name="TextBox 16"/>
          <p:cNvSpPr txBox="1"/>
          <p:nvPr/>
        </p:nvSpPr>
        <p:spPr>
          <a:xfrm>
            <a:off x="3584575" y="14478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18" name="TextBox 17"/>
          <p:cNvSpPr txBox="1"/>
          <p:nvPr/>
        </p:nvSpPr>
        <p:spPr>
          <a:xfrm>
            <a:off x="533400" y="3352800"/>
            <a:ext cx="8077200" cy="914400"/>
          </a:xfrm>
          <a:prstGeom prst="rect">
            <a:avLst/>
          </a:prstGeom>
          <a:noFill/>
        </p:spPr>
        <p:txBody>
          <a:bodyPr wrap="none"/>
          <a:lstStyle/>
          <a:p>
            <a:pPr algn="just">
              <a:defRPr/>
            </a:pPr>
            <a:r>
              <a:rPr lang="en-US" sz="1800" u="sng">
                <a:solidFill>
                  <a:srgbClr val="000090"/>
                </a:solidFill>
                <a:latin typeface="+mj-lt"/>
                <a:ea typeface="ヒラギノ角ゴ Pro W3" charset="-128"/>
                <a:cs typeface="ヒラギノ角ゴ Pro W3" charset="-128"/>
              </a:rPr>
              <a:t>QUESTION:</a:t>
            </a:r>
            <a:r>
              <a:rPr lang="en-US" sz="1800">
                <a:solidFill>
                  <a:srgbClr val="000090"/>
                </a:solidFill>
                <a:latin typeface="+mj-lt"/>
                <a:ea typeface="ヒラギノ角ゴ Pro W3" charset="-128"/>
                <a:cs typeface="ヒラギノ角ゴ Pro W3" charset="-128"/>
              </a:rPr>
              <a:t>  As proton moves from A to B, what is the change in </a:t>
            </a:r>
          </a:p>
          <a:p>
            <a:pPr algn="just">
              <a:defRPr/>
            </a:pPr>
            <a:r>
              <a:rPr lang="en-US" sz="1800">
                <a:solidFill>
                  <a:srgbClr val="000090"/>
                </a:solidFill>
                <a:latin typeface="+mj-lt"/>
                <a:ea typeface="ヒラギノ角ゴ Pro W3" charset="-128"/>
                <a:cs typeface="ヒラギノ角ゴ Pro W3" charset="-128"/>
              </a:rPr>
              <a:t>potential energy of The System?  </a:t>
            </a:r>
          </a:p>
        </p:txBody>
      </p:sp>
      <p:sp>
        <p:nvSpPr>
          <p:cNvPr id="19" name="TextBox 18"/>
          <p:cNvSpPr txBox="1"/>
          <p:nvPr/>
        </p:nvSpPr>
        <p:spPr>
          <a:xfrm>
            <a:off x="3835400" y="2098675"/>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21515" name="Picture 2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016125"/>
            <a:ext cx="250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943600" y="2362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Electric Field</a:t>
            </a:r>
          </a:p>
        </p:txBody>
      </p:sp>
      <p:pic>
        <p:nvPicPr>
          <p:cNvPr id="21517" name="Picture 23"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89560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533400" y="4114800"/>
            <a:ext cx="914400" cy="914400"/>
          </a:xfrm>
          <a:prstGeom prst="rect">
            <a:avLst/>
          </a:prstGeom>
          <a:noFill/>
        </p:spPr>
        <p:txBody>
          <a:bodyPr wrap="none"/>
          <a:lstStyle/>
          <a:p>
            <a:pPr algn="just">
              <a:defRPr/>
            </a:pPr>
            <a:r>
              <a:rPr lang="en-US" sz="1800" u="sng">
                <a:solidFill>
                  <a:srgbClr val="000090"/>
                </a:solidFill>
                <a:latin typeface="+mj-lt"/>
                <a:ea typeface="ヒラギノ角ゴ Pro W3" charset="-128"/>
                <a:cs typeface="ヒラギノ角ゴ Pro W3" charset="-128"/>
              </a:rPr>
              <a:t>ANSWER:</a:t>
            </a:r>
          </a:p>
        </p:txBody>
      </p:sp>
      <p:pic>
        <p:nvPicPr>
          <p:cNvPr id="21519" name="Picture 26"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775200"/>
            <a:ext cx="1943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27"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232400"/>
            <a:ext cx="3136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5105400" y="3962400"/>
            <a:ext cx="3886200" cy="2771775"/>
          </a:xfrm>
          <a:prstGeom prst="rect">
            <a:avLst/>
          </a:prstGeom>
          <a:noFill/>
          <a:ln>
            <a:solidFill>
              <a:srgbClr val="CC0000"/>
            </a:solidFill>
          </a:ln>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CC0000"/>
                </a:solidFill>
                <a:latin typeface="Arial" pitchFamily="34" charset="0"/>
              </a:rPr>
              <a:t>       </a:t>
            </a:r>
            <a:r>
              <a:rPr lang="en-US" altLang="en-US" sz="2200">
                <a:solidFill>
                  <a:srgbClr val="CC0000"/>
                </a:solidFill>
                <a:latin typeface="Arial" pitchFamily="34" charset="0"/>
              </a:rPr>
              <a:t>iClicker:   The answer is...</a:t>
            </a:r>
          </a:p>
          <a:p>
            <a:pPr algn="just" eaLnBrk="1" hangingPunct="1"/>
            <a:endParaRPr lang="en-US" altLang="en-US" sz="1800">
              <a:solidFill>
                <a:srgbClr val="CC0000"/>
              </a:solidFill>
              <a:latin typeface="Arial" pitchFamily="34" charset="0"/>
            </a:endParaRPr>
          </a:p>
          <a:p>
            <a:pPr algn="just" eaLnBrk="1" hangingPunct="1"/>
            <a:r>
              <a:rPr lang="en-US" altLang="en-US" sz="1800">
                <a:solidFill>
                  <a:srgbClr val="CC0000"/>
                </a:solidFill>
                <a:latin typeface="Arial" pitchFamily="34" charset="0"/>
              </a:rPr>
              <a:t>A) </a:t>
            </a:r>
          </a:p>
          <a:p>
            <a:pPr algn="just" eaLnBrk="1" hangingPunct="1"/>
            <a:r>
              <a:rPr lang="en-US" altLang="en-US" sz="1800">
                <a:solidFill>
                  <a:srgbClr val="CC0000"/>
                </a:solidFill>
                <a:latin typeface="Arial" pitchFamily="34" charset="0"/>
              </a:rPr>
              <a:t>  </a:t>
            </a:r>
          </a:p>
          <a:p>
            <a:pPr algn="just" eaLnBrk="1" hangingPunct="1"/>
            <a:r>
              <a:rPr lang="en-US" altLang="en-US" sz="1800">
                <a:solidFill>
                  <a:srgbClr val="CC0000"/>
                </a:solidFill>
                <a:latin typeface="Arial" pitchFamily="34" charset="0"/>
              </a:rPr>
              <a:t>B)</a:t>
            </a:r>
          </a:p>
          <a:p>
            <a:pPr algn="just" eaLnBrk="1" hangingPunct="1"/>
            <a:endParaRPr lang="en-US" altLang="en-US" sz="1800">
              <a:solidFill>
                <a:srgbClr val="CC0000"/>
              </a:solidFill>
              <a:latin typeface="Arial" pitchFamily="34" charset="0"/>
            </a:endParaRPr>
          </a:p>
          <a:p>
            <a:pPr algn="just" eaLnBrk="1" hangingPunct="1"/>
            <a:r>
              <a:rPr lang="en-US" altLang="en-US" sz="1800">
                <a:solidFill>
                  <a:srgbClr val="CC0000"/>
                </a:solidFill>
                <a:latin typeface="Arial" pitchFamily="34" charset="0"/>
              </a:rPr>
              <a:t>C)</a:t>
            </a:r>
          </a:p>
          <a:p>
            <a:pPr algn="just" eaLnBrk="1" hangingPunct="1"/>
            <a:endParaRPr lang="en-US" altLang="en-US" sz="1800">
              <a:solidFill>
                <a:srgbClr val="CC0000"/>
              </a:solidFill>
              <a:latin typeface="Arial" pitchFamily="34" charset="0"/>
            </a:endParaRPr>
          </a:p>
          <a:p>
            <a:pPr algn="just" eaLnBrk="1" hangingPunct="1"/>
            <a:r>
              <a:rPr lang="en-US" altLang="en-US" sz="1800">
                <a:solidFill>
                  <a:srgbClr val="CC0000"/>
                </a:solidFill>
                <a:latin typeface="Arial" pitchFamily="34" charset="0"/>
              </a:rPr>
              <a:t>D)</a:t>
            </a:r>
          </a:p>
          <a:p>
            <a:pPr algn="just" eaLnBrk="1" hangingPunct="1"/>
            <a:r>
              <a:rPr lang="en-US" altLang="en-US" sz="1800">
                <a:solidFill>
                  <a:srgbClr val="CC0000"/>
                </a:solidFill>
                <a:latin typeface="Arial" pitchFamily="34" charset="0"/>
              </a:rPr>
              <a:t>  </a:t>
            </a:r>
          </a:p>
        </p:txBody>
      </p:sp>
      <p:grpSp>
        <p:nvGrpSpPr>
          <p:cNvPr id="21522" name="Group 36"/>
          <p:cNvGrpSpPr>
            <a:grpSpLocks/>
          </p:cNvGrpSpPr>
          <p:nvPr/>
        </p:nvGrpSpPr>
        <p:grpSpPr bwMode="auto">
          <a:xfrm>
            <a:off x="5727700" y="5716588"/>
            <a:ext cx="2374900" cy="804862"/>
            <a:chOff x="5655510" y="4711700"/>
            <a:chExt cx="2374900" cy="805785"/>
          </a:xfrm>
        </p:grpSpPr>
        <p:pic>
          <p:nvPicPr>
            <p:cNvPr id="21534" name="Picture 32"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64772" y="5276185"/>
              <a:ext cx="21717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33"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655510" y="4711700"/>
              <a:ext cx="237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23" name="Group 37"/>
          <p:cNvGrpSpPr>
            <a:grpSpLocks/>
          </p:cNvGrpSpPr>
          <p:nvPr/>
        </p:nvGrpSpPr>
        <p:grpSpPr bwMode="auto">
          <a:xfrm>
            <a:off x="5737225" y="4614863"/>
            <a:ext cx="2374900" cy="801687"/>
            <a:chOff x="5630445" y="5812275"/>
            <a:chExt cx="2374900" cy="802483"/>
          </a:xfrm>
        </p:grpSpPr>
        <p:pic>
          <p:nvPicPr>
            <p:cNvPr id="21532" name="Picture 34"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630445" y="5812275"/>
              <a:ext cx="237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35"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636276" y="6373458"/>
              <a:ext cx="21717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Rectangle 38"/>
          <p:cNvSpPr/>
          <p:nvPr/>
        </p:nvSpPr>
        <p:spPr>
          <a:xfrm>
            <a:off x="4953000" y="3787775"/>
            <a:ext cx="4051300" cy="2994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grpSp>
        <p:nvGrpSpPr>
          <p:cNvPr id="4" name="Group 33"/>
          <p:cNvGrpSpPr>
            <a:grpSpLocks/>
          </p:cNvGrpSpPr>
          <p:nvPr/>
        </p:nvGrpSpPr>
        <p:grpSpPr bwMode="auto">
          <a:xfrm>
            <a:off x="0" y="6019800"/>
            <a:ext cx="3702050" cy="990600"/>
            <a:chOff x="0" y="6019800"/>
            <a:chExt cx="3701586" cy="990600"/>
          </a:xfrm>
        </p:grpSpPr>
        <p:sp>
          <p:nvSpPr>
            <p:cNvPr id="33" name="5-Point Star 32"/>
            <p:cNvSpPr>
              <a:spLocks/>
            </p:cNvSpPr>
            <p:nvPr/>
          </p:nvSpPr>
          <p:spPr bwMode="auto">
            <a:xfrm>
              <a:off x="0" y="6019800"/>
              <a:ext cx="990476" cy="838200"/>
            </a:xfrm>
            <a:custGeom>
              <a:avLst/>
              <a:gdLst>
                <a:gd name="T0" fmla="*/ 1 w 990476"/>
                <a:gd name="T1" fmla="*/ 320163 h 838200"/>
                <a:gd name="T2" fmla="*/ 378330 w 990476"/>
                <a:gd name="T3" fmla="*/ 320165 h 838200"/>
                <a:gd name="T4" fmla="*/ 495238 w 990476"/>
                <a:gd name="T5" fmla="*/ 0 h 838200"/>
                <a:gd name="T6" fmla="*/ 612146 w 990476"/>
                <a:gd name="T7" fmla="*/ 320165 h 838200"/>
                <a:gd name="T8" fmla="*/ 990475 w 990476"/>
                <a:gd name="T9" fmla="*/ 320163 h 838200"/>
                <a:gd name="T10" fmla="*/ 684399 w 990476"/>
                <a:gd name="T11" fmla="*/ 518034 h 838200"/>
                <a:gd name="T12" fmla="*/ 801311 w 990476"/>
                <a:gd name="T13" fmla="*/ 838198 h 838200"/>
                <a:gd name="T14" fmla="*/ 495238 w 990476"/>
                <a:gd name="T15" fmla="*/ 640323 h 838200"/>
                <a:gd name="T16" fmla="*/ 189165 w 990476"/>
                <a:gd name="T17" fmla="*/ 838198 h 838200"/>
                <a:gd name="T18" fmla="*/ 306077 w 990476"/>
                <a:gd name="T19" fmla="*/ 518034 h 838200"/>
                <a:gd name="T20" fmla="*/ 1 w 990476"/>
                <a:gd name="T21" fmla="*/ 320163 h 838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0476" h="838200">
                  <a:moveTo>
                    <a:pt x="1" y="320163"/>
                  </a:moveTo>
                  <a:lnTo>
                    <a:pt x="378330" y="320165"/>
                  </a:lnTo>
                  <a:lnTo>
                    <a:pt x="495238" y="0"/>
                  </a:lnTo>
                  <a:lnTo>
                    <a:pt x="612146" y="320165"/>
                  </a:lnTo>
                  <a:lnTo>
                    <a:pt x="990475" y="320163"/>
                  </a:lnTo>
                  <a:lnTo>
                    <a:pt x="684399" y="518034"/>
                  </a:lnTo>
                  <a:lnTo>
                    <a:pt x="801311" y="838198"/>
                  </a:lnTo>
                  <a:lnTo>
                    <a:pt x="495238" y="640323"/>
                  </a:lnTo>
                  <a:lnTo>
                    <a:pt x="189165" y="838198"/>
                  </a:lnTo>
                  <a:lnTo>
                    <a:pt x="306077" y="518034"/>
                  </a:lnTo>
                  <a:lnTo>
                    <a:pt x="1" y="320163"/>
                  </a:lnTo>
                  <a:close/>
                </a:path>
              </a:pathLst>
            </a:custGeom>
            <a:solidFill>
              <a:srgbClr val="F6F63F"/>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30" name="Rectangle 29"/>
            <p:cNvSpPr>
              <a:spLocks noChangeArrowheads="1"/>
            </p:cNvSpPr>
            <p:nvPr/>
          </p:nvSpPr>
          <p:spPr bwMode="auto">
            <a:xfrm>
              <a:off x="761904" y="6019800"/>
              <a:ext cx="1958729" cy="482600"/>
            </a:xfrm>
            <a:prstGeom prst="rect">
              <a:avLst/>
            </a:prstGeom>
            <a:solidFill>
              <a:schemeClr val="bg1"/>
            </a:solidFill>
            <a:ln w="28575">
              <a:solidFill>
                <a:srgbClr val="CC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29" name="TextBox 28"/>
            <p:cNvSpPr txBox="1"/>
            <p:nvPr/>
          </p:nvSpPr>
          <p:spPr>
            <a:xfrm>
              <a:off x="2787301" y="6096000"/>
              <a:ext cx="914285"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In a uniform field</a:t>
              </a:r>
            </a:p>
          </p:txBody>
        </p:sp>
      </p:grpSp>
      <p:pic>
        <p:nvPicPr>
          <p:cNvPr id="21526" name="Picture 28"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6159500"/>
            <a:ext cx="1130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7"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31863" y="6165850"/>
            <a:ext cx="406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810000" y="2438400"/>
            <a:ext cx="176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86D1D16-917D-4FE7-BBC2-1887AC03DD1F}" type="slidenum">
              <a:rPr lang="en-US" smtClean="0"/>
              <a:pPr/>
              <a:t>22</a:t>
            </a:fld>
            <a:endParaRPr lang="en-US"/>
          </a:p>
        </p:txBody>
      </p:sp>
    </p:spTree>
    <p:extLst>
      <p:ext uri="{BB962C8B-B14F-4D97-AF65-F5344CB8AC3E}">
        <p14:creationId xmlns:p14="http://schemas.microsoft.com/office/powerpoint/2010/main" val="2737170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26"/>
          <p:cNvSpPr>
            <a:spLocks noGrp="1" noChangeArrowheads="1"/>
          </p:cNvSpPr>
          <p:nvPr>
            <p:ph type="title"/>
          </p:nvPr>
        </p:nvSpPr>
        <p:spPr>
          <a:xfrm>
            <a:off x="0" y="-152400"/>
            <a:ext cx="9144000" cy="914400"/>
          </a:xfrm>
        </p:spPr>
        <p:txBody>
          <a:bodyPr/>
          <a:lstStyle/>
          <a:p>
            <a:pPr eaLnBrk="1" hangingPunct="1"/>
            <a:r>
              <a:rPr lang="en-US" altLang="en-US" smtClean="0">
                <a:solidFill>
                  <a:srgbClr val="CC0000"/>
                </a:solidFill>
              </a:rPr>
              <a:t>Example</a:t>
            </a:r>
          </a:p>
        </p:txBody>
      </p:sp>
      <p:pic>
        <p:nvPicPr>
          <p:cNvPr id="2355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3556"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7513" y="757238"/>
            <a:ext cx="9032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814388"/>
            <a:ext cx="2041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660400"/>
            <a:ext cx="1651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15"/>
          <p:cNvSpPr txBox="1">
            <a:spLocks noChangeArrowheads="1"/>
          </p:cNvSpPr>
          <p:nvPr/>
        </p:nvSpPr>
        <p:spPr bwMode="auto">
          <a:xfrm>
            <a:off x="3709988" y="1538288"/>
            <a:ext cx="44434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The System = 2 charged plates + proton</a:t>
            </a: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p:txBody>
      </p:sp>
      <p:sp>
        <p:nvSpPr>
          <p:cNvPr id="17" name="TextBox 16"/>
          <p:cNvSpPr txBox="1"/>
          <p:nvPr/>
        </p:nvSpPr>
        <p:spPr>
          <a:xfrm>
            <a:off x="3584575" y="14478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18" name="TextBox 17"/>
          <p:cNvSpPr txBox="1"/>
          <p:nvPr/>
        </p:nvSpPr>
        <p:spPr>
          <a:xfrm>
            <a:off x="533400" y="3352800"/>
            <a:ext cx="8077200" cy="914400"/>
          </a:xfrm>
          <a:prstGeom prst="rect">
            <a:avLst/>
          </a:prstGeom>
          <a:noFill/>
        </p:spPr>
        <p:txBody>
          <a:bodyPr wrap="none"/>
          <a:lstStyle/>
          <a:p>
            <a:pPr algn="just">
              <a:defRPr/>
            </a:pPr>
            <a:r>
              <a:rPr lang="en-US" sz="1800" u="sng">
                <a:solidFill>
                  <a:srgbClr val="000090"/>
                </a:solidFill>
                <a:latin typeface="+mj-lt"/>
                <a:ea typeface="ヒラギノ角ゴ Pro W3" charset="-128"/>
                <a:cs typeface="ヒラギノ角ゴ Pro W3" charset="-128"/>
              </a:rPr>
              <a:t>QUESTION:</a:t>
            </a:r>
            <a:r>
              <a:rPr lang="en-US" sz="1800">
                <a:solidFill>
                  <a:srgbClr val="000090"/>
                </a:solidFill>
                <a:latin typeface="+mj-lt"/>
                <a:ea typeface="ヒラギノ角ゴ Pro W3" charset="-128"/>
                <a:cs typeface="ヒラギノ角ゴ Pro W3" charset="-128"/>
              </a:rPr>
              <a:t>  As proton moves from A to B, what is the change in </a:t>
            </a:r>
          </a:p>
          <a:p>
            <a:pPr algn="just">
              <a:defRPr/>
            </a:pPr>
            <a:r>
              <a:rPr lang="en-US" sz="1800">
                <a:solidFill>
                  <a:srgbClr val="000090"/>
                </a:solidFill>
                <a:latin typeface="+mj-lt"/>
                <a:ea typeface="ヒラギノ角ゴ Pro W3" charset="-128"/>
                <a:cs typeface="ヒラギノ角ゴ Pro W3" charset="-128"/>
              </a:rPr>
              <a:t>potential energy of The System?  </a:t>
            </a:r>
          </a:p>
        </p:txBody>
      </p:sp>
      <p:sp>
        <p:nvSpPr>
          <p:cNvPr id="19" name="TextBox 18"/>
          <p:cNvSpPr txBox="1"/>
          <p:nvPr/>
        </p:nvSpPr>
        <p:spPr>
          <a:xfrm>
            <a:off x="3835400" y="2098675"/>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23563" name="Picture 2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016125"/>
            <a:ext cx="250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3"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89560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9"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59088" y="6118225"/>
            <a:ext cx="1879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33400" y="4114800"/>
            <a:ext cx="914400" cy="914400"/>
          </a:xfrm>
          <a:prstGeom prst="rect">
            <a:avLst/>
          </a:prstGeom>
          <a:noFill/>
        </p:spPr>
        <p:txBody>
          <a:bodyPr wrap="none"/>
          <a:lstStyle/>
          <a:p>
            <a:pPr algn="just">
              <a:defRPr/>
            </a:pPr>
            <a:r>
              <a:rPr lang="en-US" sz="1800" u="sng">
                <a:solidFill>
                  <a:srgbClr val="000090"/>
                </a:solidFill>
                <a:latin typeface="+mj-lt"/>
                <a:ea typeface="ヒラギノ角ゴ Pro W3" charset="-128"/>
                <a:cs typeface="ヒラギノ角ゴ Pro W3" charset="-128"/>
              </a:rPr>
              <a:t>ANSWER:</a:t>
            </a:r>
          </a:p>
        </p:txBody>
      </p:sp>
      <p:pic>
        <p:nvPicPr>
          <p:cNvPr id="23567" name="Picture 26"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775200"/>
            <a:ext cx="1943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2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5232400"/>
            <a:ext cx="3136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5-Point Star 36"/>
          <p:cNvSpPr>
            <a:spLocks/>
          </p:cNvSpPr>
          <p:nvPr/>
        </p:nvSpPr>
        <p:spPr bwMode="auto">
          <a:xfrm>
            <a:off x="0" y="6019800"/>
            <a:ext cx="990600" cy="838200"/>
          </a:xfrm>
          <a:custGeom>
            <a:avLst/>
            <a:gdLst>
              <a:gd name="T0" fmla="*/ 1 w 990600"/>
              <a:gd name="T1" fmla="*/ 320163 h 838200"/>
              <a:gd name="T2" fmla="*/ 378378 w 990600"/>
              <a:gd name="T3" fmla="*/ 320165 h 838200"/>
              <a:gd name="T4" fmla="*/ 495300 w 990600"/>
              <a:gd name="T5" fmla="*/ 0 h 838200"/>
              <a:gd name="T6" fmla="*/ 612222 w 990600"/>
              <a:gd name="T7" fmla="*/ 320165 h 838200"/>
              <a:gd name="T8" fmla="*/ 990599 w 990600"/>
              <a:gd name="T9" fmla="*/ 320163 h 838200"/>
              <a:gd name="T10" fmla="*/ 684484 w 990600"/>
              <a:gd name="T11" fmla="*/ 518034 h 838200"/>
              <a:gd name="T12" fmla="*/ 801412 w 990600"/>
              <a:gd name="T13" fmla="*/ 838198 h 838200"/>
              <a:gd name="T14" fmla="*/ 495300 w 990600"/>
              <a:gd name="T15" fmla="*/ 640323 h 838200"/>
              <a:gd name="T16" fmla="*/ 189188 w 990600"/>
              <a:gd name="T17" fmla="*/ 838198 h 838200"/>
              <a:gd name="T18" fmla="*/ 306116 w 990600"/>
              <a:gd name="T19" fmla="*/ 518034 h 838200"/>
              <a:gd name="T20" fmla="*/ 1 w 990600"/>
              <a:gd name="T21" fmla="*/ 320163 h 838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0600" h="838200">
                <a:moveTo>
                  <a:pt x="1" y="320163"/>
                </a:moveTo>
                <a:lnTo>
                  <a:pt x="378378" y="320165"/>
                </a:lnTo>
                <a:lnTo>
                  <a:pt x="495300" y="0"/>
                </a:lnTo>
                <a:lnTo>
                  <a:pt x="612222" y="320165"/>
                </a:lnTo>
                <a:lnTo>
                  <a:pt x="990599" y="320163"/>
                </a:lnTo>
                <a:lnTo>
                  <a:pt x="684484" y="518034"/>
                </a:lnTo>
                <a:lnTo>
                  <a:pt x="801412" y="838198"/>
                </a:lnTo>
                <a:lnTo>
                  <a:pt x="495300" y="640323"/>
                </a:lnTo>
                <a:lnTo>
                  <a:pt x="189188" y="838198"/>
                </a:lnTo>
                <a:lnTo>
                  <a:pt x="306116" y="518034"/>
                </a:lnTo>
                <a:lnTo>
                  <a:pt x="1" y="320163"/>
                </a:lnTo>
                <a:close/>
              </a:path>
            </a:pathLst>
          </a:custGeom>
          <a:solidFill>
            <a:srgbClr val="F6F63F"/>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38" name="Rectangle 37"/>
          <p:cNvSpPr>
            <a:spLocks noChangeArrowheads="1"/>
          </p:cNvSpPr>
          <p:nvPr/>
        </p:nvSpPr>
        <p:spPr bwMode="auto">
          <a:xfrm>
            <a:off x="762000" y="6019800"/>
            <a:ext cx="1958975" cy="482600"/>
          </a:xfrm>
          <a:prstGeom prst="rect">
            <a:avLst/>
          </a:prstGeom>
          <a:solidFill>
            <a:schemeClr val="bg1"/>
          </a:solidFill>
          <a:ln w="28575">
            <a:solidFill>
              <a:srgbClr val="CC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pic>
        <p:nvPicPr>
          <p:cNvPr id="23571" name="Picture 28"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6159500"/>
            <a:ext cx="1130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40"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31863" y="6165850"/>
            <a:ext cx="406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5943600" y="2362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Electric Field</a:t>
            </a:r>
          </a:p>
        </p:txBody>
      </p:sp>
      <p:pic>
        <p:nvPicPr>
          <p:cNvPr id="23574" name="Picture 25"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10000" y="2438400"/>
            <a:ext cx="176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86D1D16-917D-4FE7-BBC2-1887AC03DD1F}" type="slidenum">
              <a:rPr lang="en-US" smtClean="0"/>
              <a:pPr/>
              <a:t>23</a:t>
            </a:fld>
            <a:endParaRPr lang="en-US"/>
          </a:p>
        </p:txBody>
      </p:sp>
    </p:spTree>
    <p:extLst>
      <p:ext uri="{BB962C8B-B14F-4D97-AF65-F5344CB8AC3E}">
        <p14:creationId xmlns:p14="http://schemas.microsoft.com/office/powerpoint/2010/main" val="2654528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0" y="152400"/>
            <a:ext cx="9144000" cy="914400"/>
          </a:xfrm>
        </p:spPr>
        <p:txBody>
          <a:bodyPr/>
          <a:lstStyle/>
          <a:p>
            <a:pPr eaLnBrk="1" hangingPunct="1"/>
            <a:r>
              <a:rPr lang="en-US" altLang="en-US" smtClean="0">
                <a:solidFill>
                  <a:srgbClr val="CC0000"/>
                </a:solidFill>
              </a:rPr>
              <a:t>Electric Potential</a:t>
            </a:r>
          </a:p>
        </p:txBody>
      </p:sp>
      <p:cxnSp>
        <p:nvCxnSpPr>
          <p:cNvPr id="11"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5603"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3752850" y="1771650"/>
            <a:ext cx="4171950" cy="66675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25605" name="TextBox 33"/>
          <p:cNvSpPr txBox="1">
            <a:spLocks noChangeArrowheads="1"/>
          </p:cNvSpPr>
          <p:nvPr/>
        </p:nvSpPr>
        <p:spPr bwMode="auto">
          <a:xfrm>
            <a:off x="3810000" y="4267200"/>
            <a:ext cx="426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Remove the "test charge" (proton)</a:t>
            </a:r>
          </a:p>
          <a:p>
            <a:pPr algn="just" eaLnBrk="1" hangingPunct="1"/>
            <a:endParaRPr lang="en-US" altLang="en-US" sz="1800">
              <a:solidFill>
                <a:srgbClr val="000090"/>
              </a:solidFill>
              <a:latin typeface="Arial" pitchFamily="34" charset="0"/>
            </a:endParaRPr>
          </a:p>
          <a:p>
            <a:pPr algn="just" eaLnBrk="1" hangingPunct="1"/>
            <a:r>
              <a:rPr lang="en-US" altLang="en-US" sz="1800">
                <a:solidFill>
                  <a:srgbClr val="000090"/>
                </a:solidFill>
                <a:latin typeface="Arial" pitchFamily="34" charset="0"/>
                <a:sym typeface="Wingdings" pitchFamily="2" charset="2"/>
              </a:rPr>
              <a:t> E-field due to plates is still present</a:t>
            </a:r>
          </a:p>
          <a:p>
            <a:pPr algn="just" eaLnBrk="1" hangingPunct="1"/>
            <a:endParaRPr lang="en-US" altLang="en-US" sz="1800">
              <a:solidFill>
                <a:srgbClr val="000090"/>
              </a:solidFill>
              <a:latin typeface="Arial" pitchFamily="34" charset="0"/>
              <a:sym typeface="Wingdings" pitchFamily="2" charset="2"/>
            </a:endParaRPr>
          </a:p>
          <a:p>
            <a:pPr algn="just" eaLnBrk="1" hangingPunct="1"/>
            <a:endParaRPr lang="en-US" altLang="en-US" sz="1800">
              <a:solidFill>
                <a:srgbClr val="000090"/>
              </a:solidFill>
              <a:latin typeface="Arial" pitchFamily="34" charset="0"/>
              <a:sym typeface="Wingdings" pitchFamily="2" charset="2"/>
            </a:endParaRPr>
          </a:p>
          <a:p>
            <a:pPr algn="just" eaLnBrk="1" hangingPunct="1"/>
            <a:r>
              <a:rPr lang="en-US" altLang="en-US" sz="1800">
                <a:solidFill>
                  <a:srgbClr val="000090"/>
                </a:solidFill>
                <a:latin typeface="Arial" pitchFamily="34" charset="0"/>
                <a:sym typeface="Wingdings" pitchFamily="2" charset="2"/>
              </a:rPr>
              <a:t>ELECTRIC POTENTIAL </a:t>
            </a:r>
          </a:p>
          <a:p>
            <a:pPr algn="just" eaLnBrk="1" hangingPunct="1"/>
            <a:r>
              <a:rPr lang="en-US" altLang="en-US" sz="1800">
                <a:solidFill>
                  <a:srgbClr val="000090"/>
                </a:solidFill>
                <a:latin typeface="Arial" pitchFamily="34" charset="0"/>
                <a:sym typeface="Wingdings" pitchFamily="2" charset="2"/>
              </a:rPr>
              <a:t>is "the potential" to have potential energy</a:t>
            </a:r>
          </a:p>
          <a:p>
            <a:pPr algn="just" eaLnBrk="1" hangingPunct="1"/>
            <a:r>
              <a:rPr lang="en-US" altLang="en-US" sz="1800">
                <a:solidFill>
                  <a:srgbClr val="000090"/>
                </a:solidFill>
                <a:latin typeface="Arial" pitchFamily="34" charset="0"/>
                <a:sym typeface="Wingdings" pitchFamily="2" charset="2"/>
              </a:rPr>
              <a:t>if a test charge enters the system </a:t>
            </a:r>
            <a:endParaRPr lang="en-US" altLang="en-US" sz="1800">
              <a:solidFill>
                <a:srgbClr val="000090"/>
              </a:solidFill>
              <a:latin typeface="Arial" pitchFamily="34" charset="0"/>
            </a:endParaRPr>
          </a:p>
        </p:txBody>
      </p:sp>
      <p:pic>
        <p:nvPicPr>
          <p:cNvPr id="25606"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45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3895725" y="1697038"/>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With the "test charge" (proton) </a:t>
            </a:r>
          </a:p>
          <a:p>
            <a:pPr algn="just">
              <a:defRPr/>
            </a:pPr>
            <a:r>
              <a:rPr lang="en-US" sz="1800">
                <a:solidFill>
                  <a:srgbClr val="000090"/>
                </a:solidFill>
                <a:latin typeface="+mj-lt"/>
                <a:ea typeface="ヒラギノ角ゴ Pro W3" charset="-128"/>
                <a:cs typeface="ヒラギノ角ゴ Pro W3" charset="-128"/>
              </a:rPr>
              <a:t>in the capacitor, there is potential energy</a:t>
            </a:r>
          </a:p>
          <a:p>
            <a:pPr algn="just">
              <a:defRPr/>
            </a:pPr>
            <a:r>
              <a:rPr lang="en-US" sz="1800">
                <a:solidFill>
                  <a:srgbClr val="000090"/>
                </a:solidFill>
                <a:latin typeface="+mj-lt"/>
                <a:ea typeface="ヒラギノ角ゴ Pro W3" charset="-128"/>
                <a:cs typeface="ヒラギノ角ゴ Pro W3" charset="-128"/>
              </a:rPr>
              <a:t>between the proton and capacitor.  </a:t>
            </a:r>
          </a:p>
        </p:txBody>
      </p:sp>
      <p:sp>
        <p:nvSpPr>
          <p:cNvPr id="31" name="Rectangle 30"/>
          <p:cNvSpPr/>
          <p:nvPr/>
        </p:nvSpPr>
        <p:spPr>
          <a:xfrm>
            <a:off x="1143000" y="4800600"/>
            <a:ext cx="1776413"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2" name="Slide Number Placeholder 1"/>
          <p:cNvSpPr>
            <a:spLocks noGrp="1"/>
          </p:cNvSpPr>
          <p:nvPr>
            <p:ph type="sldNum" sz="quarter" idx="12"/>
          </p:nvPr>
        </p:nvSpPr>
        <p:spPr/>
        <p:txBody>
          <a:bodyPr/>
          <a:lstStyle/>
          <a:p>
            <a:fld id="{B86D1D16-917D-4FE7-BBC2-1887AC03DD1F}" type="slidenum">
              <a:rPr lang="en-US" smtClean="0"/>
              <a:pPr/>
              <a:t>24</a:t>
            </a:fld>
            <a:endParaRPr lang="en-US"/>
          </a:p>
        </p:txBody>
      </p:sp>
    </p:spTree>
    <p:extLst>
      <p:ext uri="{BB962C8B-B14F-4D97-AF65-F5344CB8AC3E}">
        <p14:creationId xmlns:p14="http://schemas.microsoft.com/office/powerpoint/2010/main" val="3305218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26"/>
          <p:cNvSpPr>
            <a:spLocks noGrp="1" noChangeArrowheads="1"/>
          </p:cNvSpPr>
          <p:nvPr>
            <p:ph type="title"/>
          </p:nvPr>
        </p:nvSpPr>
        <p:spPr>
          <a:xfrm>
            <a:off x="0" y="-76200"/>
            <a:ext cx="9144000" cy="914400"/>
          </a:xfrm>
        </p:spPr>
        <p:txBody>
          <a:bodyPr/>
          <a:lstStyle/>
          <a:p>
            <a:pPr eaLnBrk="1" hangingPunct="1"/>
            <a:r>
              <a:rPr lang="en-US" altLang="en-US" smtClean="0">
                <a:solidFill>
                  <a:srgbClr val="CC0000"/>
                </a:solidFill>
              </a:rPr>
              <a:t>Electric Potential</a:t>
            </a:r>
          </a:p>
        </p:txBody>
      </p:sp>
      <p:pic>
        <p:nvPicPr>
          <p:cNvPr id="2765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5"/>
          <p:cNvSpPr txBox="1">
            <a:spLocks noChangeArrowheads="1"/>
          </p:cNvSpPr>
          <p:nvPr/>
        </p:nvSpPr>
        <p:spPr bwMode="auto">
          <a:xfrm>
            <a:off x="3709988" y="1447800"/>
            <a:ext cx="44434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The System = 2 charged plates + proton</a:t>
            </a: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p:txBody>
      </p:sp>
      <p:sp>
        <p:nvSpPr>
          <p:cNvPr id="17" name="TextBox 16"/>
          <p:cNvSpPr txBox="1"/>
          <p:nvPr/>
        </p:nvSpPr>
        <p:spPr>
          <a:xfrm>
            <a:off x="3584575" y="14478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27653" name="Picture 20"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925638"/>
            <a:ext cx="250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805113"/>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1"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1588" y="868363"/>
            <a:ext cx="237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6"/>
          <p:cNvCxnSpPr>
            <a:cxnSpLocks noChangeShapeType="1"/>
          </p:cNvCxnSpPr>
          <p:nvPr/>
        </p:nvCxnSpPr>
        <p:spPr bwMode="auto">
          <a:xfrm>
            <a:off x="0" y="3276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7" name="TextBox 36"/>
          <p:cNvSpPr txBox="1"/>
          <p:nvPr/>
        </p:nvSpPr>
        <p:spPr>
          <a:xfrm>
            <a:off x="2581275"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field)</a:t>
            </a:r>
          </a:p>
        </p:txBody>
      </p:sp>
      <p:sp>
        <p:nvSpPr>
          <p:cNvPr id="39" name="TextBox 38"/>
          <p:cNvSpPr txBox="1"/>
          <p:nvPr/>
        </p:nvSpPr>
        <p:spPr>
          <a:xfrm>
            <a:off x="2771775" y="3581400"/>
            <a:ext cx="1446213" cy="363538"/>
          </a:xfrm>
          <a:prstGeom prst="rect">
            <a:avLst/>
          </a:prstGeom>
          <a:noFill/>
          <a:ln>
            <a:solidFill>
              <a:srgbClr val="000090"/>
            </a:solidFill>
          </a:ln>
        </p:spPr>
        <p:txBody>
          <a:bodyPr wrap="none"/>
          <a:lstStyle/>
          <a:p>
            <a:pPr algn="just">
              <a:defRPr/>
            </a:pPr>
            <a:r>
              <a:rPr lang="en-US" sz="1800">
                <a:solidFill>
                  <a:srgbClr val="000090"/>
                </a:solidFill>
                <a:latin typeface="+mj-lt"/>
                <a:ea typeface="ヒラギノ角ゴ Pro W3" charset="-128"/>
                <a:cs typeface="ヒラギノ角ゴ Pro W3" charset="-128"/>
              </a:rPr>
              <a:t>Test Charge</a:t>
            </a:r>
          </a:p>
        </p:txBody>
      </p:sp>
      <p:sp>
        <p:nvSpPr>
          <p:cNvPr id="40" name="Freeform 39"/>
          <p:cNvSpPr>
            <a:spLocks/>
          </p:cNvSpPr>
          <p:nvPr/>
        </p:nvSpPr>
        <p:spPr bwMode="auto">
          <a:xfrm>
            <a:off x="2430463" y="3714750"/>
            <a:ext cx="331787" cy="463550"/>
          </a:xfrm>
          <a:custGeom>
            <a:avLst/>
            <a:gdLst>
              <a:gd name="T0" fmla="*/ 331787 w 331733"/>
              <a:gd name="T1" fmla="*/ 17403 h 462808"/>
              <a:gd name="T2" fmla="*/ 56877 w 331733"/>
              <a:gd name="T3" fmla="*/ 74358 h 462808"/>
              <a:gd name="T4" fmla="*/ 0 w 331733"/>
              <a:gd name="T5" fmla="*/ 463550 h 462808"/>
              <a:gd name="T6" fmla="*/ 0 60000 65536"/>
              <a:gd name="T7" fmla="*/ 0 60000 65536"/>
              <a:gd name="T8" fmla="*/ 0 60000 65536"/>
            </a:gdLst>
            <a:ahLst/>
            <a:cxnLst>
              <a:cxn ang="T6">
                <a:pos x="T0" y="T1"/>
              </a:cxn>
              <a:cxn ang="T7">
                <a:pos x="T2" y="T3"/>
              </a:cxn>
              <a:cxn ang="T8">
                <a:pos x="T4" y="T5"/>
              </a:cxn>
            </a:cxnLst>
            <a:rect l="0" t="0" r="r" b="b"/>
            <a:pathLst>
              <a:path w="331733" h="462808">
                <a:moveTo>
                  <a:pt x="331733" y="17375"/>
                </a:moveTo>
                <a:cubicBezTo>
                  <a:pt x="221945" y="8687"/>
                  <a:pt x="112157" y="0"/>
                  <a:pt x="56868" y="74239"/>
                </a:cubicBezTo>
                <a:cubicBezTo>
                  <a:pt x="1579" y="148478"/>
                  <a:pt x="789" y="305643"/>
                  <a:pt x="0" y="462808"/>
                </a:cubicBezTo>
              </a:path>
            </a:pathLst>
          </a:custGeom>
          <a:noFill/>
          <a:ln w="25400" cap="flat" cmpd="sng">
            <a:solidFill>
              <a:srgbClr val="000090"/>
            </a:solidFill>
            <a:prstDash val="solid"/>
            <a:round/>
            <a:headEnd/>
            <a:tailEnd type="stealth" w="lg" len="lg"/>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41" name="Right Brace 40"/>
          <p:cNvSpPr>
            <a:spLocks/>
          </p:cNvSpPr>
          <p:nvPr/>
        </p:nvSpPr>
        <p:spPr bwMode="auto">
          <a:xfrm rot="5400000">
            <a:off x="2938463" y="4038600"/>
            <a:ext cx="228600" cy="1076325"/>
          </a:xfrm>
          <a:prstGeom prst="rightBrace">
            <a:avLst>
              <a:gd name="adj1" fmla="val 49786"/>
              <a:gd name="adj2" fmla="val 50958"/>
            </a:avLst>
          </a:prstGeom>
          <a:noFill/>
          <a:ln w="254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p>
        </p:txBody>
      </p:sp>
      <p:sp>
        <p:nvSpPr>
          <p:cNvPr id="42" name="TextBox 41"/>
          <p:cNvSpPr txBox="1"/>
          <p:nvPr/>
        </p:nvSpPr>
        <p:spPr>
          <a:xfrm>
            <a:off x="2895600" y="47244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This part exists independent of the test charge.</a:t>
            </a:r>
          </a:p>
          <a:p>
            <a:pPr algn="just">
              <a:defRPr/>
            </a:pPr>
            <a:r>
              <a:rPr lang="en-US" sz="1800">
                <a:solidFill>
                  <a:srgbClr val="000090"/>
                </a:solidFill>
                <a:latin typeface="+mj-lt"/>
                <a:ea typeface="ヒラギノ角ゴ Pro W3" charset="-128"/>
                <a:cs typeface="ヒラギノ角ゴ Pro W3" charset="-128"/>
              </a:rPr>
              <a:t>It is "the potential" to have a potential energy difference</a:t>
            </a:r>
          </a:p>
        </p:txBody>
      </p:sp>
      <p:pic>
        <p:nvPicPr>
          <p:cNvPr id="27662" name="Picture 42"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79538" y="5775325"/>
            <a:ext cx="17510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Straight Arrow Connector 44"/>
          <p:cNvCxnSpPr>
            <a:cxnSpLocks noChangeShapeType="1"/>
          </p:cNvCxnSpPr>
          <p:nvPr/>
        </p:nvCxnSpPr>
        <p:spPr bwMode="auto">
          <a:xfrm rot="5400000">
            <a:off x="1485901" y="5143500"/>
            <a:ext cx="1295400" cy="3175"/>
          </a:xfrm>
          <a:prstGeom prst="straightConnector1">
            <a:avLst/>
          </a:prstGeom>
          <a:noFill/>
          <a:ln w="9525">
            <a:solidFill>
              <a:srgbClr val="00009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6" name="Right Brace 45"/>
          <p:cNvSpPr>
            <a:spLocks/>
          </p:cNvSpPr>
          <p:nvPr/>
        </p:nvSpPr>
        <p:spPr bwMode="auto">
          <a:xfrm rot="5400000">
            <a:off x="2760662" y="5907088"/>
            <a:ext cx="225425" cy="584200"/>
          </a:xfrm>
          <a:prstGeom prst="rightBrace">
            <a:avLst>
              <a:gd name="adj1" fmla="val 49791"/>
              <a:gd name="adj2" fmla="val 50958"/>
            </a:avLst>
          </a:prstGeom>
          <a:noFill/>
          <a:ln w="254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p>
        </p:txBody>
      </p:sp>
      <p:sp>
        <p:nvSpPr>
          <p:cNvPr id="47" name="TextBox 46"/>
          <p:cNvSpPr txBox="1"/>
          <p:nvPr/>
        </p:nvSpPr>
        <p:spPr>
          <a:xfrm>
            <a:off x="2895600" y="63246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This part is "The Potential Difference"</a:t>
            </a:r>
          </a:p>
        </p:txBody>
      </p:sp>
      <p:sp>
        <p:nvSpPr>
          <p:cNvPr id="48" name="TextBox 47"/>
          <p:cNvSpPr txBox="1"/>
          <p:nvPr/>
        </p:nvSpPr>
        <p:spPr>
          <a:xfrm>
            <a:off x="9582150" y="434975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27667" name="Picture 2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 y="931863"/>
            <a:ext cx="1612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26"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50975" y="4144963"/>
            <a:ext cx="2159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5943600" y="2362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Electric Field</a:t>
            </a:r>
          </a:p>
        </p:txBody>
      </p:sp>
      <p:pic>
        <p:nvPicPr>
          <p:cNvPr id="27670" name="Picture 26"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2438400"/>
            <a:ext cx="176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86D1D16-917D-4FE7-BBC2-1887AC03DD1F}" type="slidenum">
              <a:rPr lang="en-US" smtClean="0"/>
              <a:pPr/>
              <a:t>25</a:t>
            </a:fld>
            <a:endParaRPr lang="en-US"/>
          </a:p>
        </p:txBody>
      </p:sp>
    </p:spTree>
    <p:extLst>
      <p:ext uri="{BB962C8B-B14F-4D97-AF65-F5344CB8AC3E}">
        <p14:creationId xmlns:p14="http://schemas.microsoft.com/office/powerpoint/2010/main" val="1653295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a:xfrm>
            <a:off x="0" y="-76200"/>
            <a:ext cx="9144000" cy="914400"/>
          </a:xfrm>
        </p:spPr>
        <p:txBody>
          <a:bodyPr/>
          <a:lstStyle/>
          <a:p>
            <a:pPr eaLnBrk="1" hangingPunct="1"/>
            <a:r>
              <a:rPr lang="en-US" altLang="en-US" smtClean="0">
                <a:solidFill>
                  <a:srgbClr val="CC0000"/>
                </a:solidFill>
              </a:rPr>
              <a:t>Electric Potential</a:t>
            </a:r>
          </a:p>
        </p:txBody>
      </p:sp>
      <p:pic>
        <p:nvPicPr>
          <p:cNvPr id="2969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2581275"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field)</a:t>
            </a:r>
          </a:p>
        </p:txBody>
      </p:sp>
      <p:pic>
        <p:nvPicPr>
          <p:cNvPr id="29700" name="Picture 4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690938"/>
            <a:ext cx="14398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9582150" y="434975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25" name="TextBox 24"/>
          <p:cNvSpPr txBox="1"/>
          <p:nvPr/>
        </p:nvSpPr>
        <p:spPr>
          <a:xfrm>
            <a:off x="1295400" y="4502150"/>
            <a:ext cx="2692400" cy="45085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V has units of "Volts"  </a:t>
            </a:r>
          </a:p>
        </p:txBody>
      </p:sp>
      <p:pic>
        <p:nvPicPr>
          <p:cNvPr id="29703" name="Picture 2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9388" y="4391025"/>
            <a:ext cx="2857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6"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562600"/>
            <a:ext cx="3238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1276350" y="57150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Units of Electric Field</a:t>
            </a:r>
          </a:p>
        </p:txBody>
      </p:sp>
      <p:sp>
        <p:nvSpPr>
          <p:cNvPr id="22" name="TextBox 21"/>
          <p:cNvSpPr txBox="1"/>
          <p:nvPr/>
        </p:nvSpPr>
        <p:spPr>
          <a:xfrm>
            <a:off x="9837738" y="2852738"/>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29707" name="TextBox 23"/>
          <p:cNvSpPr txBox="1">
            <a:spLocks noChangeArrowheads="1"/>
          </p:cNvSpPr>
          <p:nvPr/>
        </p:nvSpPr>
        <p:spPr bwMode="auto">
          <a:xfrm>
            <a:off x="3709988" y="1447800"/>
            <a:ext cx="44434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The System = 2 charged plates + proton</a:t>
            </a: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p:txBody>
      </p:sp>
      <p:sp>
        <p:nvSpPr>
          <p:cNvPr id="26" name="TextBox 25"/>
          <p:cNvSpPr txBox="1"/>
          <p:nvPr/>
        </p:nvSpPr>
        <p:spPr>
          <a:xfrm>
            <a:off x="3584575" y="14478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27" name="TextBox 26"/>
          <p:cNvSpPr txBox="1"/>
          <p:nvPr/>
        </p:nvSpPr>
        <p:spPr>
          <a:xfrm>
            <a:off x="3835400" y="2008188"/>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29710" name="Picture 2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925638"/>
            <a:ext cx="250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23"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805113"/>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6"/>
          <p:cNvCxnSpPr>
            <a:cxnSpLocks noChangeShapeType="1"/>
          </p:cNvCxnSpPr>
          <p:nvPr/>
        </p:nvCxnSpPr>
        <p:spPr bwMode="auto">
          <a:xfrm>
            <a:off x="0" y="3276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9713" name="Picture 31"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81588" y="868363"/>
            <a:ext cx="237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35"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931863"/>
            <a:ext cx="1612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39"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3675063"/>
            <a:ext cx="2001838" cy="300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5943600" y="2362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Electric Field</a:t>
            </a:r>
          </a:p>
        </p:txBody>
      </p:sp>
      <p:pic>
        <p:nvPicPr>
          <p:cNvPr id="29717" name="Picture 28"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2438400"/>
            <a:ext cx="176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86D1D16-917D-4FE7-BBC2-1887AC03DD1F}" type="slidenum">
              <a:rPr lang="en-US" smtClean="0"/>
              <a:pPr/>
              <a:t>26</a:t>
            </a:fld>
            <a:endParaRPr lang="en-US"/>
          </a:p>
        </p:txBody>
      </p:sp>
    </p:spTree>
    <p:extLst>
      <p:ext uri="{BB962C8B-B14F-4D97-AF65-F5344CB8AC3E}">
        <p14:creationId xmlns:p14="http://schemas.microsoft.com/office/powerpoint/2010/main" val="3800969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ChangeArrowheads="1"/>
          </p:cNvSpPr>
          <p:nvPr>
            <p:ph type="title"/>
          </p:nvPr>
        </p:nvSpPr>
        <p:spPr>
          <a:xfrm>
            <a:off x="0" y="-76200"/>
            <a:ext cx="9144000" cy="914400"/>
          </a:xfrm>
        </p:spPr>
        <p:txBody>
          <a:bodyPr/>
          <a:lstStyle/>
          <a:p>
            <a:pPr eaLnBrk="1" hangingPunct="1"/>
            <a:r>
              <a:rPr lang="en-US" altLang="en-US" smtClean="0">
                <a:solidFill>
                  <a:srgbClr val="CC0000"/>
                </a:solidFill>
              </a:rPr>
              <a:t>Electric Potential</a:t>
            </a:r>
          </a:p>
        </p:txBody>
      </p:sp>
      <p:pic>
        <p:nvPicPr>
          <p:cNvPr id="3174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2581275"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field)</a:t>
            </a:r>
          </a:p>
        </p:txBody>
      </p:sp>
      <p:sp>
        <p:nvSpPr>
          <p:cNvPr id="48" name="TextBox 47"/>
          <p:cNvSpPr txBox="1"/>
          <p:nvPr/>
        </p:nvSpPr>
        <p:spPr>
          <a:xfrm>
            <a:off x="9582150" y="434975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22" name="TextBox 21"/>
          <p:cNvSpPr txBox="1"/>
          <p:nvPr/>
        </p:nvSpPr>
        <p:spPr>
          <a:xfrm>
            <a:off x="9837738" y="2852738"/>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24" name="TextBox 23"/>
          <p:cNvSpPr txBox="1"/>
          <p:nvPr/>
        </p:nvSpPr>
        <p:spPr>
          <a:xfrm>
            <a:off x="228600" y="4151313"/>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In this example, the change in Electric Potential is:</a:t>
            </a:r>
          </a:p>
        </p:txBody>
      </p:sp>
      <p:pic>
        <p:nvPicPr>
          <p:cNvPr id="31751" name="Picture 2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3450" y="5219700"/>
            <a:ext cx="1917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8475" y="5427663"/>
            <a:ext cx="1117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0" y="4562475"/>
            <a:ext cx="698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3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2913" y="4767263"/>
            <a:ext cx="1549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3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4760913"/>
            <a:ext cx="119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Box 32"/>
          <p:cNvSpPr txBox="1">
            <a:spLocks noChangeArrowheads="1"/>
          </p:cNvSpPr>
          <p:nvPr/>
        </p:nvSpPr>
        <p:spPr bwMode="auto">
          <a:xfrm>
            <a:off x="3709988" y="1447800"/>
            <a:ext cx="44434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The System = 2 charged plates + proton</a:t>
            </a: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p:txBody>
      </p:sp>
      <p:sp>
        <p:nvSpPr>
          <p:cNvPr id="34" name="TextBox 33"/>
          <p:cNvSpPr txBox="1"/>
          <p:nvPr/>
        </p:nvSpPr>
        <p:spPr>
          <a:xfrm>
            <a:off x="3584575" y="14478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36" name="TextBox 35"/>
          <p:cNvSpPr txBox="1"/>
          <p:nvPr/>
        </p:nvSpPr>
        <p:spPr>
          <a:xfrm>
            <a:off x="3835400" y="2008188"/>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31759" name="Picture 2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1925638"/>
            <a:ext cx="250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2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2805113"/>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6"/>
          <p:cNvCxnSpPr>
            <a:cxnSpLocks noChangeShapeType="1"/>
          </p:cNvCxnSpPr>
          <p:nvPr/>
        </p:nvCxnSpPr>
        <p:spPr bwMode="auto">
          <a:xfrm>
            <a:off x="0" y="3276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3" name="TextBox 42"/>
          <p:cNvSpPr txBox="1">
            <a:spLocks noChangeArrowheads="1"/>
          </p:cNvSpPr>
          <p:nvPr/>
        </p:nvSpPr>
        <p:spPr bwMode="auto">
          <a:xfrm>
            <a:off x="5291138" y="4852988"/>
            <a:ext cx="27860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CC0000"/>
                </a:solidFill>
                <a:latin typeface="Arial" pitchFamily="34" charset="0"/>
              </a:rPr>
              <a:t>Which is larger, V</a:t>
            </a:r>
            <a:r>
              <a:rPr lang="en-US" altLang="en-US" sz="1800" baseline="-25000">
                <a:solidFill>
                  <a:srgbClr val="CC0000"/>
                </a:solidFill>
                <a:latin typeface="Arial" pitchFamily="34" charset="0"/>
              </a:rPr>
              <a:t>A</a:t>
            </a:r>
            <a:r>
              <a:rPr lang="en-US" altLang="en-US" sz="1800">
                <a:solidFill>
                  <a:srgbClr val="CC0000"/>
                </a:solidFill>
                <a:latin typeface="Arial" pitchFamily="34" charset="0"/>
              </a:rPr>
              <a:t> or V</a:t>
            </a:r>
            <a:r>
              <a:rPr lang="en-US" altLang="en-US" sz="1800" baseline="-25000">
                <a:solidFill>
                  <a:srgbClr val="CC0000"/>
                </a:solidFill>
                <a:latin typeface="Arial" pitchFamily="34" charset="0"/>
              </a:rPr>
              <a:t>B</a:t>
            </a:r>
            <a:r>
              <a:rPr lang="en-US" altLang="en-US" sz="1800">
                <a:solidFill>
                  <a:srgbClr val="CC0000"/>
                </a:solidFill>
                <a:latin typeface="Arial" pitchFamily="34" charset="0"/>
              </a:rPr>
              <a:t>?</a:t>
            </a:r>
          </a:p>
        </p:txBody>
      </p:sp>
      <p:pic>
        <p:nvPicPr>
          <p:cNvPr id="31763" name="Picture 31"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81588" y="868363"/>
            <a:ext cx="237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9"/>
          <p:cNvGrpSpPr>
            <a:grpSpLocks/>
          </p:cNvGrpSpPr>
          <p:nvPr/>
        </p:nvGrpSpPr>
        <p:grpSpPr bwMode="auto">
          <a:xfrm>
            <a:off x="5105400" y="4648200"/>
            <a:ext cx="4114800" cy="2133600"/>
            <a:chOff x="5105400" y="4648200"/>
            <a:chExt cx="4114800" cy="2133600"/>
          </a:xfrm>
        </p:grpSpPr>
        <p:grpSp>
          <p:nvGrpSpPr>
            <p:cNvPr id="31770" name="Group 45"/>
            <p:cNvGrpSpPr>
              <a:grpSpLocks/>
            </p:cNvGrpSpPr>
            <p:nvPr/>
          </p:nvGrpSpPr>
          <p:grpSpPr bwMode="auto">
            <a:xfrm>
              <a:off x="5105400" y="4648200"/>
              <a:ext cx="3733800" cy="1905000"/>
              <a:chOff x="5105400" y="4648200"/>
              <a:chExt cx="3733800" cy="1905000"/>
            </a:xfrm>
          </p:grpSpPr>
          <p:sp>
            <p:nvSpPr>
              <p:cNvPr id="44" name="TextBox 43"/>
              <p:cNvSpPr txBox="1"/>
              <p:nvPr/>
            </p:nvSpPr>
            <p:spPr>
              <a:xfrm>
                <a:off x="5346700" y="5408613"/>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Positive charges move toward</a:t>
                </a:r>
              </a:p>
              <a:p>
                <a:pPr algn="just">
                  <a:defRPr/>
                </a:pPr>
                <a:r>
                  <a:rPr lang="en-US" sz="1800" b="1">
                    <a:solidFill>
                      <a:srgbClr val="000090"/>
                    </a:solidFill>
                    <a:latin typeface="+mj-lt"/>
                    <a:ea typeface="ヒラギノ角ゴ Pro W3" charset="-128"/>
                    <a:cs typeface="ヒラギノ角ゴ Pro W3" charset="-128"/>
                  </a:rPr>
                  <a:t>lower voltages</a:t>
                </a:r>
                <a:r>
                  <a:rPr lang="en-US" sz="1800">
                    <a:solidFill>
                      <a:srgbClr val="000090"/>
                    </a:solidFill>
                    <a:latin typeface="+mj-lt"/>
                    <a:ea typeface="ヒラギノ角ゴ Pro W3" charset="-128"/>
                    <a:cs typeface="ヒラギノ角ゴ Pro W3" charset="-128"/>
                  </a:rPr>
                  <a:t>, like water</a:t>
                </a:r>
              </a:p>
              <a:p>
                <a:pPr algn="just">
                  <a:defRPr/>
                </a:pPr>
                <a:r>
                  <a:rPr lang="en-US" sz="1800">
                    <a:solidFill>
                      <a:srgbClr val="000090"/>
                    </a:solidFill>
                    <a:latin typeface="+mj-lt"/>
                    <a:ea typeface="ヒラギノ角ゴ Pro W3" charset="-128"/>
                    <a:cs typeface="ヒラギノ角ゴ Pro W3" charset="-128"/>
                  </a:rPr>
                  <a:t>running down a hill.  </a:t>
                </a:r>
              </a:p>
            </p:txBody>
          </p:sp>
          <p:sp>
            <p:nvSpPr>
              <p:cNvPr id="45" name="Rectangle 44"/>
              <p:cNvSpPr>
                <a:spLocks noChangeArrowheads="1"/>
              </p:cNvSpPr>
              <p:nvPr/>
            </p:nvSpPr>
            <p:spPr bwMode="auto">
              <a:xfrm>
                <a:off x="5105400" y="4648200"/>
                <a:ext cx="3733800" cy="19050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grpSp>
        <p:sp>
          <p:nvSpPr>
            <p:cNvPr id="49" name="5-Point Star 48"/>
            <p:cNvSpPr>
              <a:spLocks/>
            </p:cNvSpPr>
            <p:nvPr/>
          </p:nvSpPr>
          <p:spPr bwMode="auto">
            <a:xfrm>
              <a:off x="8153400" y="5867400"/>
              <a:ext cx="1066800" cy="914400"/>
            </a:xfrm>
            <a:custGeom>
              <a:avLst/>
              <a:gdLst>
                <a:gd name="T0" fmla="*/ 1 w 1066800"/>
                <a:gd name="T1" fmla="*/ 349269 h 914400"/>
                <a:gd name="T2" fmla="*/ 407484 w 1066800"/>
                <a:gd name="T3" fmla="*/ 349271 h 914400"/>
                <a:gd name="T4" fmla="*/ 533400 w 1066800"/>
                <a:gd name="T5" fmla="*/ 0 h 914400"/>
                <a:gd name="T6" fmla="*/ 659316 w 1066800"/>
                <a:gd name="T7" fmla="*/ 349271 h 914400"/>
                <a:gd name="T8" fmla="*/ 1066799 w 1066800"/>
                <a:gd name="T9" fmla="*/ 349269 h 914400"/>
                <a:gd name="T10" fmla="*/ 737137 w 1066800"/>
                <a:gd name="T11" fmla="*/ 565128 h 914400"/>
                <a:gd name="T12" fmla="*/ 863059 w 1066800"/>
                <a:gd name="T13" fmla="*/ 914398 h 914400"/>
                <a:gd name="T14" fmla="*/ 533400 w 1066800"/>
                <a:gd name="T15" fmla="*/ 698535 h 914400"/>
                <a:gd name="T16" fmla="*/ 203741 w 1066800"/>
                <a:gd name="T17" fmla="*/ 914398 h 914400"/>
                <a:gd name="T18" fmla="*/ 329663 w 1066800"/>
                <a:gd name="T19" fmla="*/ 565128 h 914400"/>
                <a:gd name="T20" fmla="*/ 1 w 1066800"/>
                <a:gd name="T21" fmla="*/ 349269 h 914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6800" h="914400">
                  <a:moveTo>
                    <a:pt x="1" y="349269"/>
                  </a:moveTo>
                  <a:lnTo>
                    <a:pt x="407484" y="349271"/>
                  </a:lnTo>
                  <a:lnTo>
                    <a:pt x="533400" y="0"/>
                  </a:lnTo>
                  <a:lnTo>
                    <a:pt x="659316" y="349271"/>
                  </a:lnTo>
                  <a:lnTo>
                    <a:pt x="1066799" y="349269"/>
                  </a:lnTo>
                  <a:lnTo>
                    <a:pt x="737137" y="565128"/>
                  </a:lnTo>
                  <a:lnTo>
                    <a:pt x="863059" y="914398"/>
                  </a:lnTo>
                  <a:lnTo>
                    <a:pt x="533400" y="698535"/>
                  </a:lnTo>
                  <a:lnTo>
                    <a:pt x="203741" y="914398"/>
                  </a:lnTo>
                  <a:lnTo>
                    <a:pt x="329663" y="565128"/>
                  </a:lnTo>
                  <a:lnTo>
                    <a:pt x="1" y="349269"/>
                  </a:lnTo>
                  <a:close/>
                </a:path>
              </a:pathLst>
            </a:custGeom>
            <a:solidFill>
              <a:srgbClr val="F6F63F"/>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pic>
        <p:nvPicPr>
          <p:cNvPr id="31765" name="Picture 42"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3690938"/>
            <a:ext cx="14398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51"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931863"/>
            <a:ext cx="1612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52"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3675063"/>
            <a:ext cx="2001838" cy="300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5943600" y="2362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Electric Field</a:t>
            </a:r>
          </a:p>
        </p:txBody>
      </p:sp>
      <p:pic>
        <p:nvPicPr>
          <p:cNvPr id="31769" name="Picture 32"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2438400"/>
            <a:ext cx="176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86D1D16-917D-4FE7-BBC2-1887AC03DD1F}" type="slidenum">
              <a:rPr lang="en-US" smtClean="0"/>
              <a:pPr/>
              <a:t>27</a:t>
            </a:fld>
            <a:endParaRPr lang="en-US"/>
          </a:p>
        </p:txBody>
      </p:sp>
    </p:spTree>
    <p:extLst>
      <p:ext uri="{BB962C8B-B14F-4D97-AF65-F5344CB8AC3E}">
        <p14:creationId xmlns:p14="http://schemas.microsoft.com/office/powerpoint/2010/main" val="3208507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Grp="1" noChangeArrowheads="1"/>
          </p:cNvSpPr>
          <p:nvPr>
            <p:ph type="title"/>
          </p:nvPr>
        </p:nvSpPr>
        <p:spPr>
          <a:xfrm>
            <a:off x="0" y="-76200"/>
            <a:ext cx="9144000" cy="914400"/>
          </a:xfrm>
        </p:spPr>
        <p:txBody>
          <a:bodyPr/>
          <a:lstStyle/>
          <a:p>
            <a:pPr eaLnBrk="1" hangingPunct="1"/>
            <a:r>
              <a:rPr lang="en-US" altLang="en-US" smtClean="0">
                <a:solidFill>
                  <a:srgbClr val="CC0000"/>
                </a:solidFill>
              </a:rPr>
              <a:t>What's an eV?</a:t>
            </a:r>
          </a:p>
        </p:txBody>
      </p:sp>
      <p:pic>
        <p:nvPicPr>
          <p:cNvPr id="3379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2581275"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field)</a:t>
            </a:r>
          </a:p>
        </p:txBody>
      </p:sp>
      <p:sp>
        <p:nvSpPr>
          <p:cNvPr id="48" name="TextBox 47"/>
          <p:cNvSpPr txBox="1"/>
          <p:nvPr/>
        </p:nvSpPr>
        <p:spPr>
          <a:xfrm>
            <a:off x="10058400" y="54102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33797" name="TextBox 28"/>
          <p:cNvSpPr txBox="1">
            <a:spLocks noChangeArrowheads="1"/>
          </p:cNvSpPr>
          <p:nvPr/>
        </p:nvSpPr>
        <p:spPr bwMode="auto">
          <a:xfrm>
            <a:off x="615950" y="4191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An electron-Volt (eV) is the energy required to move q=1e through 1V.</a:t>
            </a:r>
          </a:p>
          <a:p>
            <a:pPr algn="just" eaLnBrk="1" hangingPunct="1"/>
            <a:endParaRPr lang="en-US" altLang="en-US" sz="1800">
              <a:solidFill>
                <a:srgbClr val="000090"/>
              </a:solidFill>
              <a:latin typeface="Arial" pitchFamily="34" charset="0"/>
            </a:endParaRPr>
          </a:p>
          <a:p>
            <a:pPr algn="just" eaLnBrk="1" hangingPunct="1"/>
            <a:r>
              <a:rPr lang="en-US" altLang="en-US" sz="1800">
                <a:solidFill>
                  <a:srgbClr val="000090"/>
                </a:solidFill>
                <a:latin typeface="Arial" pitchFamily="34" charset="0"/>
              </a:rPr>
              <a:t>The proton lost                                          of potential energy in this example.  </a:t>
            </a: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p:txBody>
      </p:sp>
      <p:pic>
        <p:nvPicPr>
          <p:cNvPr id="33798" name="Picture 2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2013" y="2874963"/>
            <a:ext cx="571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32"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4763" y="4789488"/>
            <a:ext cx="2133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a:spLocks noChangeArrowheads="1"/>
          </p:cNvSpPr>
          <p:nvPr/>
        </p:nvSpPr>
        <p:spPr bwMode="auto">
          <a:xfrm>
            <a:off x="2438400" y="4632325"/>
            <a:ext cx="2362200" cy="609600"/>
          </a:xfrm>
          <a:prstGeom prst="rect">
            <a:avLst/>
          </a:prstGeom>
          <a:noFill/>
          <a:ln w="19050">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33801" name="TextBox 21"/>
          <p:cNvSpPr txBox="1">
            <a:spLocks noChangeArrowheads="1"/>
          </p:cNvSpPr>
          <p:nvPr/>
        </p:nvSpPr>
        <p:spPr bwMode="auto">
          <a:xfrm>
            <a:off x="3709988" y="1447800"/>
            <a:ext cx="44434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The System = 2 charged plates + proton</a:t>
            </a: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p:txBody>
      </p:sp>
      <p:sp>
        <p:nvSpPr>
          <p:cNvPr id="24" name="TextBox 23"/>
          <p:cNvSpPr txBox="1"/>
          <p:nvPr/>
        </p:nvSpPr>
        <p:spPr>
          <a:xfrm>
            <a:off x="3584575" y="14478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25" name="TextBox 24"/>
          <p:cNvSpPr txBox="1"/>
          <p:nvPr/>
        </p:nvSpPr>
        <p:spPr>
          <a:xfrm>
            <a:off x="3835400" y="2008188"/>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33804" name="Picture 20"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925638"/>
            <a:ext cx="250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23"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805113"/>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6"/>
          <p:cNvCxnSpPr>
            <a:cxnSpLocks noChangeShapeType="1"/>
          </p:cNvCxnSpPr>
          <p:nvPr/>
        </p:nvCxnSpPr>
        <p:spPr bwMode="auto">
          <a:xfrm>
            <a:off x="0" y="3276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3807" name="Picture 3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81588" y="868363"/>
            <a:ext cx="237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4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3690938"/>
            <a:ext cx="14398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35"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931863"/>
            <a:ext cx="1612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3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3675063"/>
            <a:ext cx="2001838" cy="300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5943600" y="2362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Electric Field</a:t>
            </a:r>
          </a:p>
        </p:txBody>
      </p:sp>
      <p:pic>
        <p:nvPicPr>
          <p:cNvPr id="33812" name="Picture 26"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2438400"/>
            <a:ext cx="176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86D1D16-917D-4FE7-BBC2-1887AC03DD1F}" type="slidenum">
              <a:rPr lang="en-US" smtClean="0"/>
              <a:pPr/>
              <a:t>28</a:t>
            </a:fld>
            <a:endParaRPr lang="en-US"/>
          </a:p>
        </p:txBody>
      </p:sp>
    </p:spTree>
    <p:extLst>
      <p:ext uri="{BB962C8B-B14F-4D97-AF65-F5344CB8AC3E}">
        <p14:creationId xmlns:p14="http://schemas.microsoft.com/office/powerpoint/2010/main" val="660347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76200"/>
            <a:ext cx="8229600" cy="1143000"/>
          </a:xfrm>
        </p:spPr>
        <p:txBody>
          <a:bodyPr/>
          <a:lstStyle/>
          <a:p>
            <a:pPr eaLnBrk="1" hangingPunct="1"/>
            <a:r>
              <a:rPr lang="en-US" altLang="en-US" sz="3600" dirty="0" smtClean="0">
                <a:solidFill>
                  <a:srgbClr val="CC0000"/>
                </a:solidFill>
              </a:rPr>
              <a:t>Potential Difference:  The Full Story </a:t>
            </a:r>
          </a:p>
        </p:txBody>
      </p:sp>
      <p:graphicFrame>
        <p:nvGraphicFramePr>
          <p:cNvPr id="35842" name="Object 2"/>
          <p:cNvGraphicFramePr>
            <a:graphicFrameLocks noChangeAspect="1"/>
          </p:cNvGraphicFramePr>
          <p:nvPr/>
        </p:nvGraphicFramePr>
        <p:xfrm>
          <a:off x="4356100" y="3975100"/>
          <a:ext cx="114300" cy="165100"/>
        </p:xfrm>
        <a:graphic>
          <a:graphicData uri="http://schemas.openxmlformats.org/presentationml/2006/ole">
            <mc:AlternateContent xmlns:mc="http://schemas.openxmlformats.org/markup-compatibility/2006">
              <mc:Choice xmlns:v="urn:schemas-microsoft-com:vml" Requires="v">
                <p:oleObj spid="_x0000_s48157" name="Equation" r:id="rId3" imgW="114300" imgH="165100" progId="Equation.DSMT4">
                  <p:embed/>
                </p:oleObj>
              </mc:Choice>
              <mc:Fallback>
                <p:oleObj name="Equation" r:id="rId3" imgW="114300" imgH="165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975100"/>
                        <a:ext cx="1143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cxnSp>
        <p:nvCxnSpPr>
          <p:cNvPr id="5" name="Straight Connector 6"/>
          <p:cNvCxnSpPr>
            <a:cxnSpLocks noChangeShapeType="1"/>
          </p:cNvCxnSpPr>
          <p:nvPr/>
        </p:nvCxnSpPr>
        <p:spPr bwMode="auto">
          <a:xfrm>
            <a:off x="0" y="1370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TextBox 6"/>
          <p:cNvSpPr txBox="1"/>
          <p:nvPr/>
        </p:nvSpPr>
        <p:spPr>
          <a:xfrm>
            <a:off x="304800"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E-Field, E||x:  </a:t>
            </a:r>
          </a:p>
        </p:txBody>
      </p:sp>
      <p:pic>
        <p:nvPicPr>
          <p:cNvPr id="35845" name="Picture 42"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0063" y="938213"/>
            <a:ext cx="1311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5000" y="1862138"/>
            <a:ext cx="4775200" cy="728662"/>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12" name="TextBox 11"/>
          <p:cNvSpPr txBox="1"/>
          <p:nvPr/>
        </p:nvSpPr>
        <p:spPr>
          <a:xfrm>
            <a:off x="457200" y="24384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For a uniform E-field pointing in any direction:  </a:t>
            </a:r>
          </a:p>
        </p:txBody>
      </p:sp>
      <p:pic>
        <p:nvPicPr>
          <p:cNvPr id="35848" name="Picture 12"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1325" y="939800"/>
            <a:ext cx="1722438" cy="258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49" name="Picture 13"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4675" y="1866900"/>
            <a:ext cx="1905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590800" y="1762125"/>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for uniform E||x</a:t>
            </a:r>
          </a:p>
        </p:txBody>
      </p:sp>
      <p:pic>
        <p:nvPicPr>
          <p:cNvPr id="35851" name="Picture 15"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048000"/>
            <a:ext cx="3708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6"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26000" y="2982913"/>
            <a:ext cx="1219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609600" y="38354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If E is </a:t>
            </a:r>
            <a:r>
              <a:rPr lang="en-US" sz="1800" i="1">
                <a:solidFill>
                  <a:srgbClr val="000090"/>
                </a:solidFill>
                <a:latin typeface="+mj-lt"/>
                <a:ea typeface="ヒラギノ角ゴ Pro W3" charset="-128"/>
                <a:cs typeface="ヒラギノ角ゴ Pro W3" charset="-128"/>
              </a:rPr>
              <a:t>not</a:t>
            </a:r>
            <a:r>
              <a:rPr lang="en-US" sz="1800">
                <a:solidFill>
                  <a:srgbClr val="000090"/>
                </a:solidFill>
                <a:latin typeface="+mj-lt"/>
                <a:ea typeface="ヒラギノ角ゴ Pro W3" charset="-128"/>
                <a:cs typeface="ヒラギノ角ゴ Pro W3" charset="-128"/>
              </a:rPr>
              <a:t> uniform, but varies in space:  </a:t>
            </a:r>
          </a:p>
        </p:txBody>
      </p:sp>
      <p:pic>
        <p:nvPicPr>
          <p:cNvPr id="35854" name="Picture 18"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770438"/>
            <a:ext cx="2070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1981200" y="4656138"/>
            <a:ext cx="2438400" cy="9144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35856" name="TextBox 20"/>
          <p:cNvSpPr txBox="1">
            <a:spLocks noChangeArrowheads="1"/>
          </p:cNvSpPr>
          <p:nvPr/>
        </p:nvSpPr>
        <p:spPr bwMode="auto">
          <a:xfrm>
            <a:off x="4495800" y="4724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CC0000"/>
                </a:solidFill>
                <a:latin typeface="Arial Bold" charset="0"/>
                <a:cs typeface="Arial Bold" charset="0"/>
              </a:rPr>
              <a:t>POTENTIAL  DIFFERENCE</a:t>
            </a:r>
          </a:p>
          <a:p>
            <a:pPr algn="just" eaLnBrk="1" hangingPunct="1"/>
            <a:endParaRPr lang="en-US" altLang="en-US" sz="800">
              <a:solidFill>
                <a:srgbClr val="CC0000"/>
              </a:solidFill>
              <a:latin typeface="Arial Bold" charset="0"/>
              <a:cs typeface="Arial Bold" charset="0"/>
            </a:endParaRPr>
          </a:p>
          <a:p>
            <a:pPr algn="just" eaLnBrk="1" hangingPunct="1"/>
            <a:r>
              <a:rPr lang="en-US" altLang="en-US" sz="1800">
                <a:solidFill>
                  <a:srgbClr val="CC0000"/>
                </a:solidFill>
                <a:latin typeface="Arial Bold" charset="0"/>
                <a:cs typeface="Arial Bold" charset="0"/>
              </a:rPr>
              <a:t>IN  NONUNIFORM  E-FIELD</a:t>
            </a:r>
          </a:p>
        </p:txBody>
      </p:sp>
      <p:sp>
        <p:nvSpPr>
          <p:cNvPr id="22" name="5-Point Star 21"/>
          <p:cNvSpPr>
            <a:spLocks/>
          </p:cNvSpPr>
          <p:nvPr/>
        </p:nvSpPr>
        <p:spPr bwMode="auto">
          <a:xfrm>
            <a:off x="8153400" y="5867400"/>
            <a:ext cx="1066800" cy="914400"/>
          </a:xfrm>
          <a:custGeom>
            <a:avLst/>
            <a:gdLst>
              <a:gd name="T0" fmla="*/ 1 w 1066800"/>
              <a:gd name="T1" fmla="*/ 349269 h 914400"/>
              <a:gd name="T2" fmla="*/ 407484 w 1066800"/>
              <a:gd name="T3" fmla="*/ 349271 h 914400"/>
              <a:gd name="T4" fmla="*/ 533400 w 1066800"/>
              <a:gd name="T5" fmla="*/ 0 h 914400"/>
              <a:gd name="T6" fmla="*/ 659316 w 1066800"/>
              <a:gd name="T7" fmla="*/ 349271 h 914400"/>
              <a:gd name="T8" fmla="*/ 1066799 w 1066800"/>
              <a:gd name="T9" fmla="*/ 349269 h 914400"/>
              <a:gd name="T10" fmla="*/ 737137 w 1066800"/>
              <a:gd name="T11" fmla="*/ 565128 h 914400"/>
              <a:gd name="T12" fmla="*/ 863059 w 1066800"/>
              <a:gd name="T13" fmla="*/ 914398 h 914400"/>
              <a:gd name="T14" fmla="*/ 533400 w 1066800"/>
              <a:gd name="T15" fmla="*/ 698535 h 914400"/>
              <a:gd name="T16" fmla="*/ 203741 w 1066800"/>
              <a:gd name="T17" fmla="*/ 914398 h 914400"/>
              <a:gd name="T18" fmla="*/ 329663 w 1066800"/>
              <a:gd name="T19" fmla="*/ 565128 h 914400"/>
              <a:gd name="T20" fmla="*/ 1 w 1066800"/>
              <a:gd name="T21" fmla="*/ 349269 h 914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6800" h="914400">
                <a:moveTo>
                  <a:pt x="1" y="349269"/>
                </a:moveTo>
                <a:lnTo>
                  <a:pt x="407484" y="349271"/>
                </a:lnTo>
                <a:lnTo>
                  <a:pt x="533400" y="0"/>
                </a:lnTo>
                <a:lnTo>
                  <a:pt x="659316" y="349271"/>
                </a:lnTo>
                <a:lnTo>
                  <a:pt x="1066799" y="349269"/>
                </a:lnTo>
                <a:lnTo>
                  <a:pt x="737137" y="565128"/>
                </a:lnTo>
                <a:lnTo>
                  <a:pt x="863059" y="914398"/>
                </a:lnTo>
                <a:lnTo>
                  <a:pt x="533400" y="698535"/>
                </a:lnTo>
                <a:lnTo>
                  <a:pt x="203741" y="914398"/>
                </a:lnTo>
                <a:lnTo>
                  <a:pt x="329663" y="565128"/>
                </a:lnTo>
                <a:lnTo>
                  <a:pt x="1" y="349269"/>
                </a:lnTo>
                <a:close/>
              </a:path>
            </a:pathLst>
          </a:custGeom>
          <a:solidFill>
            <a:srgbClr val="F6F63F"/>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2" name="Slide Number Placeholder 1"/>
          <p:cNvSpPr>
            <a:spLocks noGrp="1"/>
          </p:cNvSpPr>
          <p:nvPr>
            <p:ph type="sldNum" sz="quarter" idx="12"/>
          </p:nvPr>
        </p:nvSpPr>
        <p:spPr/>
        <p:txBody>
          <a:bodyPr/>
          <a:lstStyle/>
          <a:p>
            <a:fld id="{B86D1D16-917D-4FE7-BBC2-1887AC03DD1F}" type="slidenum">
              <a:rPr lang="en-US" smtClean="0"/>
              <a:pPr/>
              <a:t>29</a:t>
            </a:fld>
            <a:endParaRPr lang="en-US"/>
          </a:p>
        </p:txBody>
      </p:sp>
    </p:spTree>
    <p:extLst>
      <p:ext uri="{BB962C8B-B14F-4D97-AF65-F5344CB8AC3E}">
        <p14:creationId xmlns:p14="http://schemas.microsoft.com/office/powerpoint/2010/main" val="158115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Today</a:t>
            </a:r>
            <a:endParaRPr lang="en-US" dirty="0">
              <a:solidFill>
                <a:srgbClr val="CC0000"/>
              </a:solidFill>
            </a:endParaRPr>
          </a:p>
        </p:txBody>
      </p:sp>
      <p:sp>
        <p:nvSpPr>
          <p:cNvPr id="3" name="Content Placeholder 2"/>
          <p:cNvSpPr>
            <a:spLocks noGrp="1"/>
          </p:cNvSpPr>
          <p:nvPr>
            <p:ph idx="1"/>
          </p:nvPr>
        </p:nvSpPr>
        <p:spPr>
          <a:xfrm>
            <a:off x="457200" y="1600200"/>
            <a:ext cx="8229600" cy="4525963"/>
          </a:xfrm>
        </p:spPr>
        <p:txBody>
          <a:bodyPr/>
          <a:lstStyle/>
          <a:p>
            <a:r>
              <a:rPr lang="en-US" dirty="0" smtClean="0"/>
              <a:t>Review of potential energy</a:t>
            </a:r>
          </a:p>
          <a:p>
            <a:r>
              <a:rPr lang="en-US" dirty="0" smtClean="0"/>
              <a:t>Electric potential</a:t>
            </a:r>
          </a:p>
          <a:p>
            <a:r>
              <a:rPr lang="en-US" dirty="0" smtClean="0"/>
              <a:t>Potential due to charges</a:t>
            </a:r>
          </a:p>
          <a:p>
            <a:pPr>
              <a:buNone/>
            </a:pPr>
            <a:endParaRPr lang="en-US" dirty="0"/>
          </a:p>
        </p:txBody>
      </p:sp>
      <p:cxnSp>
        <p:nvCxnSpPr>
          <p:cNvPr id="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Slide Number Placeholder 4"/>
          <p:cNvSpPr>
            <a:spLocks noGrp="1"/>
          </p:cNvSpPr>
          <p:nvPr>
            <p:ph type="sldNum" sz="quarter" idx="12"/>
          </p:nvPr>
        </p:nvSpPr>
        <p:spPr/>
        <p:txBody>
          <a:bodyPr/>
          <a:lstStyle/>
          <a:p>
            <a:fld id="{B86D1D16-917D-4FE7-BBC2-1887AC03DD1F}" type="slidenum">
              <a:rPr lang="en-US" smtClean="0"/>
              <a:pPr/>
              <a:t>3</a:t>
            </a:fld>
            <a:endParaRPr lang="en-US"/>
          </a:p>
        </p:txBody>
      </p:sp>
    </p:spTree>
    <p:extLst>
      <p:ext uri="{BB962C8B-B14F-4D97-AF65-F5344CB8AC3E}">
        <p14:creationId xmlns:p14="http://schemas.microsoft.com/office/powerpoint/2010/main" val="3454816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0" y="-76200"/>
            <a:ext cx="9144000" cy="914400"/>
          </a:xfrm>
        </p:spPr>
        <p:txBody>
          <a:bodyPr/>
          <a:lstStyle/>
          <a:p>
            <a:pPr eaLnBrk="1" hangingPunct="1"/>
            <a:r>
              <a:rPr lang="en-US" altLang="en-US" sz="3600" smtClean="0">
                <a:solidFill>
                  <a:srgbClr val="CC0000"/>
                </a:solidFill>
              </a:rPr>
              <a:t>Potential Difference:  Path Independence </a:t>
            </a:r>
          </a:p>
        </p:txBody>
      </p:sp>
      <p:cxnSp>
        <p:nvCxnSpPr>
          <p:cNvPr id="5"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686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066800" y="2057400"/>
            <a:ext cx="1828800" cy="838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pic>
        <p:nvPicPr>
          <p:cNvPr id="36869" name="Picture 2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14400"/>
            <a:ext cx="3708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447800"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E-Field:</a:t>
            </a:r>
          </a:p>
        </p:txBody>
      </p:sp>
      <p:sp>
        <p:nvSpPr>
          <p:cNvPr id="28" name="TextBox 27"/>
          <p:cNvSpPr txBox="1"/>
          <p:nvPr/>
        </p:nvSpPr>
        <p:spPr>
          <a:xfrm>
            <a:off x="1524000" y="3352800"/>
            <a:ext cx="914400" cy="914400"/>
          </a:xfrm>
          <a:prstGeom prst="rect">
            <a:avLst/>
          </a:prstGeom>
          <a:noFill/>
        </p:spPr>
        <p:txBody>
          <a:bodyPr wrap="none"/>
          <a:lstStyle/>
          <a:p>
            <a:pPr algn="ctr">
              <a:defRPr/>
            </a:pPr>
            <a:r>
              <a:rPr lang="en-US" sz="1600">
                <a:solidFill>
                  <a:srgbClr val="000090"/>
                </a:solidFill>
                <a:latin typeface="+mj-lt"/>
                <a:ea typeface="ヒラギノ角ゴ Pro W3" charset="-128"/>
                <a:cs typeface="ヒラギノ角ゴ Pro W3" charset="-128"/>
              </a:rPr>
              <a:t>Uniform E-Field</a:t>
            </a:r>
          </a:p>
          <a:p>
            <a:pPr algn="ctr">
              <a:defRPr/>
            </a:pPr>
            <a:r>
              <a:rPr lang="en-US" sz="1600">
                <a:solidFill>
                  <a:srgbClr val="000090"/>
                </a:solidFill>
                <a:latin typeface="+mj-lt"/>
                <a:ea typeface="ヒラギノ角ゴ Pro W3" charset="-128"/>
                <a:cs typeface="ヒラギノ角ゴ Pro W3" charset="-128"/>
              </a:rPr>
              <a:t>in a Capacitor</a:t>
            </a:r>
          </a:p>
        </p:txBody>
      </p:sp>
      <p:sp>
        <p:nvSpPr>
          <p:cNvPr id="29" name="Oval 28"/>
          <p:cNvSpPr>
            <a:spLocks noChangeArrowheads="1"/>
          </p:cNvSpPr>
          <p:nvPr/>
        </p:nvSpPr>
        <p:spPr bwMode="auto">
          <a:xfrm>
            <a:off x="1233488" y="1900238"/>
            <a:ext cx="152400" cy="152400"/>
          </a:xfrm>
          <a:prstGeom prst="ellipse">
            <a:avLst/>
          </a:prstGeom>
          <a:solidFill>
            <a:srgbClr val="8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12700">
                <a:solidFill>
                  <a:srgbClr val="000000"/>
                </a:solidFill>
                <a:prstDash val="dash"/>
                <a:round/>
                <a:headEnd/>
                <a:tailEnd/>
              </a14:hiddenLine>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2" name="Slide Number Placeholder 1"/>
          <p:cNvSpPr>
            <a:spLocks noGrp="1"/>
          </p:cNvSpPr>
          <p:nvPr>
            <p:ph type="sldNum" sz="quarter" idx="12"/>
          </p:nvPr>
        </p:nvSpPr>
        <p:spPr/>
        <p:txBody>
          <a:bodyPr/>
          <a:lstStyle/>
          <a:p>
            <a:fld id="{B86D1D16-917D-4FE7-BBC2-1887AC03DD1F}" type="slidenum">
              <a:rPr lang="en-US" smtClean="0"/>
              <a:pPr/>
              <a:t>30</a:t>
            </a:fld>
            <a:endParaRPr lang="en-US"/>
          </a:p>
        </p:txBody>
      </p:sp>
    </p:spTree>
    <p:extLst>
      <p:ext uri="{BB962C8B-B14F-4D97-AF65-F5344CB8AC3E}">
        <p14:creationId xmlns:p14="http://schemas.microsoft.com/office/powerpoint/2010/main" val="3109393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0" y="-76200"/>
            <a:ext cx="9144000" cy="914400"/>
          </a:xfrm>
        </p:spPr>
        <p:txBody>
          <a:bodyPr/>
          <a:lstStyle/>
          <a:p>
            <a:pPr eaLnBrk="1" hangingPunct="1"/>
            <a:r>
              <a:rPr lang="en-US" altLang="en-US" sz="3600" smtClean="0">
                <a:solidFill>
                  <a:srgbClr val="CC0000"/>
                </a:solidFill>
              </a:rPr>
              <a:t>Potential Difference:  Path Independence </a:t>
            </a:r>
          </a:p>
        </p:txBody>
      </p:sp>
      <p:cxnSp>
        <p:nvCxnSpPr>
          <p:cNvPr id="5"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789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066800" y="2057400"/>
            <a:ext cx="1828800" cy="838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pic>
        <p:nvPicPr>
          <p:cNvPr id="37893" name="Picture 2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14400"/>
            <a:ext cx="3708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447800"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E-Field:</a:t>
            </a:r>
          </a:p>
        </p:txBody>
      </p:sp>
      <p:sp>
        <p:nvSpPr>
          <p:cNvPr id="28" name="TextBox 27"/>
          <p:cNvSpPr txBox="1"/>
          <p:nvPr/>
        </p:nvSpPr>
        <p:spPr>
          <a:xfrm>
            <a:off x="1524000" y="3352800"/>
            <a:ext cx="914400" cy="914400"/>
          </a:xfrm>
          <a:prstGeom prst="rect">
            <a:avLst/>
          </a:prstGeom>
          <a:noFill/>
        </p:spPr>
        <p:txBody>
          <a:bodyPr wrap="none"/>
          <a:lstStyle/>
          <a:p>
            <a:pPr algn="ctr">
              <a:defRPr/>
            </a:pPr>
            <a:r>
              <a:rPr lang="en-US" sz="1600">
                <a:solidFill>
                  <a:srgbClr val="000090"/>
                </a:solidFill>
                <a:latin typeface="+mj-lt"/>
                <a:ea typeface="ヒラギノ角ゴ Pro W3" charset="-128"/>
                <a:cs typeface="ヒラギノ角ゴ Pro W3" charset="-128"/>
              </a:rPr>
              <a:t>Uniform E-Field</a:t>
            </a:r>
          </a:p>
          <a:p>
            <a:pPr algn="ctr">
              <a:defRPr/>
            </a:pPr>
            <a:r>
              <a:rPr lang="en-US" sz="1600">
                <a:solidFill>
                  <a:srgbClr val="000090"/>
                </a:solidFill>
                <a:latin typeface="+mj-lt"/>
                <a:ea typeface="ヒラギノ角ゴ Pro W3" charset="-128"/>
                <a:cs typeface="ヒラギノ角ゴ Pro W3" charset="-128"/>
              </a:rPr>
              <a:t>in a Capacitor</a:t>
            </a:r>
          </a:p>
        </p:txBody>
      </p:sp>
      <p:sp>
        <p:nvSpPr>
          <p:cNvPr id="29" name="Oval 28"/>
          <p:cNvSpPr>
            <a:spLocks noChangeArrowheads="1"/>
          </p:cNvSpPr>
          <p:nvPr/>
        </p:nvSpPr>
        <p:spPr bwMode="auto">
          <a:xfrm>
            <a:off x="1233488" y="1900238"/>
            <a:ext cx="152400" cy="152400"/>
          </a:xfrm>
          <a:prstGeom prst="ellipse">
            <a:avLst/>
          </a:prstGeom>
          <a:solidFill>
            <a:srgbClr val="800000">
              <a:alpha val="18039"/>
            </a:srgbClr>
          </a:solidFill>
          <a:ln w="12700">
            <a:solidFill>
              <a:schemeClr val="tx1"/>
            </a:solidFill>
            <a:prstDash val="dash"/>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cxnSp>
        <p:nvCxnSpPr>
          <p:cNvPr id="31" name="Straight Arrow Connector 30"/>
          <p:cNvCxnSpPr>
            <a:cxnSpLocks noChangeShapeType="1"/>
          </p:cNvCxnSpPr>
          <p:nvPr/>
        </p:nvCxnSpPr>
        <p:spPr bwMode="auto">
          <a:xfrm>
            <a:off x="1376363" y="1981200"/>
            <a:ext cx="1371600" cy="15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Oval 31"/>
          <p:cNvSpPr>
            <a:spLocks noChangeArrowheads="1"/>
          </p:cNvSpPr>
          <p:nvPr/>
        </p:nvSpPr>
        <p:spPr bwMode="auto">
          <a:xfrm>
            <a:off x="2719388" y="1909763"/>
            <a:ext cx="152400" cy="152400"/>
          </a:xfrm>
          <a:prstGeom prst="ellipse">
            <a:avLst/>
          </a:prstGeom>
          <a:solidFill>
            <a:srgbClr val="8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12" name="TextBox 11"/>
          <p:cNvSpPr txBox="1"/>
          <p:nvPr/>
        </p:nvSpPr>
        <p:spPr>
          <a:xfrm>
            <a:off x="3698875" y="19050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Particle moves a distance d to the right.</a:t>
            </a:r>
          </a:p>
        </p:txBody>
      </p:sp>
      <p:sp>
        <p:nvSpPr>
          <p:cNvPr id="13" name="TextBox 12"/>
          <p:cNvSpPr txBox="1"/>
          <p:nvPr/>
        </p:nvSpPr>
        <p:spPr>
          <a:xfrm>
            <a:off x="1828800" y="1989138"/>
            <a:ext cx="914400" cy="914400"/>
          </a:xfrm>
          <a:prstGeom prst="rect">
            <a:avLst/>
          </a:prstGeom>
          <a:noFill/>
        </p:spPr>
        <p:txBody>
          <a:bodyPr wrap="none"/>
          <a:lstStyle/>
          <a:p>
            <a:pPr algn="just">
              <a:defRPr/>
            </a:pPr>
            <a:r>
              <a:rPr lang="en-US" sz="1400">
                <a:solidFill>
                  <a:srgbClr val="000090"/>
                </a:solidFill>
                <a:latin typeface="+mj-lt"/>
                <a:ea typeface="ヒラギノ角ゴ Pro W3" charset="-128"/>
                <a:cs typeface="ヒラギノ角ゴ Pro W3" charset="-128"/>
              </a:rPr>
              <a:t>d</a:t>
            </a:r>
          </a:p>
        </p:txBody>
      </p:sp>
      <p:sp>
        <p:nvSpPr>
          <p:cNvPr id="14" name="TextBox 13"/>
          <p:cNvSpPr txBox="1"/>
          <p:nvPr/>
        </p:nvSpPr>
        <p:spPr>
          <a:xfrm>
            <a:off x="4341813" y="2325688"/>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37902" name="Picture 14"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6825" y="2522538"/>
            <a:ext cx="139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066800" y="4419600"/>
            <a:ext cx="1828800" cy="838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cxnSp>
        <p:nvCxnSpPr>
          <p:cNvPr id="19" name="Straight Arrow Connector 18"/>
          <p:cNvCxnSpPr>
            <a:cxnSpLocks noChangeShapeType="1"/>
          </p:cNvCxnSpPr>
          <p:nvPr/>
        </p:nvCxnSpPr>
        <p:spPr bwMode="auto">
          <a:xfrm>
            <a:off x="1312863" y="5075238"/>
            <a:ext cx="1493837" cy="9525"/>
          </a:xfrm>
          <a:prstGeom prst="straightConnector1">
            <a:avLst/>
          </a:prstGeom>
          <a:noFill/>
          <a:ln w="25400">
            <a:solidFill>
              <a:srgbClr val="00CC9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Oval 19"/>
          <p:cNvSpPr>
            <a:spLocks noChangeArrowheads="1"/>
          </p:cNvSpPr>
          <p:nvPr/>
        </p:nvSpPr>
        <p:spPr bwMode="auto">
          <a:xfrm>
            <a:off x="2719388" y="4271963"/>
            <a:ext cx="152400" cy="152400"/>
          </a:xfrm>
          <a:prstGeom prst="ellipse">
            <a:avLst/>
          </a:prstGeom>
          <a:solidFill>
            <a:srgbClr val="8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21" name="TextBox 20"/>
          <p:cNvSpPr txBox="1"/>
          <p:nvPr/>
        </p:nvSpPr>
        <p:spPr>
          <a:xfrm>
            <a:off x="1905000" y="4775200"/>
            <a:ext cx="914400" cy="914400"/>
          </a:xfrm>
          <a:prstGeom prst="rect">
            <a:avLst/>
          </a:prstGeom>
          <a:noFill/>
        </p:spPr>
        <p:txBody>
          <a:bodyPr wrap="none"/>
          <a:lstStyle/>
          <a:p>
            <a:pPr algn="just">
              <a:defRPr/>
            </a:pPr>
            <a:r>
              <a:rPr lang="en-US" sz="1400">
                <a:solidFill>
                  <a:srgbClr val="000090"/>
                </a:solidFill>
                <a:latin typeface="+mj-lt"/>
                <a:ea typeface="ヒラギノ角ゴ Pro W3" charset="-128"/>
                <a:cs typeface="ヒラギノ角ゴ Pro W3" charset="-128"/>
              </a:rPr>
              <a:t>d</a:t>
            </a:r>
          </a:p>
        </p:txBody>
      </p:sp>
      <p:cxnSp>
        <p:nvCxnSpPr>
          <p:cNvPr id="23" name="Straight Arrow Connector 22"/>
          <p:cNvCxnSpPr>
            <a:cxnSpLocks noChangeShapeType="1"/>
            <a:stCxn id="18" idx="4"/>
          </p:cNvCxnSpPr>
          <p:nvPr/>
        </p:nvCxnSpPr>
        <p:spPr bwMode="auto">
          <a:xfrm rot="5400000">
            <a:off x="965994" y="4756944"/>
            <a:ext cx="685800" cy="1588"/>
          </a:xfrm>
          <a:prstGeom prst="straightConnector1">
            <a:avLst/>
          </a:prstGeom>
          <a:noFill/>
          <a:ln w="25400">
            <a:solidFill>
              <a:srgbClr val="FF84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Oval 17"/>
          <p:cNvSpPr>
            <a:spLocks noChangeArrowheads="1"/>
          </p:cNvSpPr>
          <p:nvPr/>
        </p:nvSpPr>
        <p:spPr bwMode="auto">
          <a:xfrm>
            <a:off x="1233488" y="4262438"/>
            <a:ext cx="152400" cy="152400"/>
          </a:xfrm>
          <a:prstGeom prst="ellipse">
            <a:avLst/>
          </a:prstGeom>
          <a:solidFill>
            <a:srgbClr val="800000">
              <a:alpha val="18039"/>
            </a:srgbClr>
          </a:solidFill>
          <a:ln w="12700">
            <a:solidFill>
              <a:schemeClr val="tx1"/>
            </a:solidFill>
            <a:prstDash val="dash"/>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cxnSp>
        <p:nvCxnSpPr>
          <p:cNvPr id="38" name="Straight Arrow Connector 37"/>
          <p:cNvCxnSpPr>
            <a:cxnSpLocks noChangeShapeType="1"/>
          </p:cNvCxnSpPr>
          <p:nvPr/>
        </p:nvCxnSpPr>
        <p:spPr bwMode="auto">
          <a:xfrm rot="16200000" flipV="1">
            <a:off x="2456657" y="4753769"/>
            <a:ext cx="685800" cy="1587"/>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 name="TextBox 39"/>
          <p:cNvSpPr txBox="1"/>
          <p:nvPr/>
        </p:nvSpPr>
        <p:spPr>
          <a:xfrm>
            <a:off x="3751263" y="4191000"/>
            <a:ext cx="914400" cy="914400"/>
          </a:xfrm>
          <a:prstGeom prst="rect">
            <a:avLst/>
          </a:prstGeom>
          <a:noFill/>
        </p:spPr>
        <p:txBody>
          <a:bodyPr wrap="none"/>
          <a:lstStyle/>
          <a:p>
            <a:pPr algn="just">
              <a:defRPr/>
            </a:pPr>
            <a:r>
              <a:rPr lang="en-US" sz="1800">
                <a:solidFill>
                  <a:srgbClr val="FF8400"/>
                </a:solidFill>
                <a:latin typeface="+mj-lt"/>
                <a:ea typeface="ヒラギノ角ゴ Pro W3" charset="-128"/>
                <a:cs typeface="ヒラギノ角ゴ Pro W3" charset="-128"/>
              </a:rPr>
              <a:t>Part 1:</a:t>
            </a:r>
          </a:p>
        </p:txBody>
      </p:sp>
      <p:sp>
        <p:nvSpPr>
          <p:cNvPr id="41" name="TextBox 40"/>
          <p:cNvSpPr txBox="1"/>
          <p:nvPr/>
        </p:nvSpPr>
        <p:spPr>
          <a:xfrm>
            <a:off x="3733800" y="4673600"/>
            <a:ext cx="914400" cy="914400"/>
          </a:xfrm>
          <a:prstGeom prst="rect">
            <a:avLst/>
          </a:prstGeom>
          <a:noFill/>
        </p:spPr>
        <p:txBody>
          <a:bodyPr wrap="none"/>
          <a:lstStyle/>
          <a:p>
            <a:pPr algn="just">
              <a:defRPr/>
            </a:pPr>
            <a:r>
              <a:rPr lang="en-US" sz="1800">
                <a:solidFill>
                  <a:srgbClr val="00CC99"/>
                </a:solidFill>
                <a:latin typeface="+mj-lt"/>
                <a:ea typeface="ヒラギノ角ゴ Pro W3" charset="-128"/>
                <a:cs typeface="ヒラギノ角ゴ Pro W3" charset="-128"/>
              </a:rPr>
              <a:t>Part 2:</a:t>
            </a:r>
          </a:p>
        </p:txBody>
      </p:sp>
      <p:sp>
        <p:nvSpPr>
          <p:cNvPr id="42" name="TextBox 41"/>
          <p:cNvSpPr txBox="1"/>
          <p:nvPr/>
        </p:nvSpPr>
        <p:spPr>
          <a:xfrm>
            <a:off x="3733800" y="52070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Part 3:</a:t>
            </a:r>
          </a:p>
        </p:txBody>
      </p:sp>
      <p:sp>
        <p:nvSpPr>
          <p:cNvPr id="43" name="TextBox 42"/>
          <p:cNvSpPr txBox="1"/>
          <p:nvPr/>
        </p:nvSpPr>
        <p:spPr>
          <a:xfrm>
            <a:off x="1244600" y="4427538"/>
            <a:ext cx="914400" cy="914400"/>
          </a:xfrm>
          <a:prstGeom prst="rect">
            <a:avLst/>
          </a:prstGeom>
          <a:noFill/>
        </p:spPr>
        <p:txBody>
          <a:bodyPr wrap="none"/>
          <a:lstStyle/>
          <a:p>
            <a:pPr algn="just">
              <a:defRPr/>
            </a:pPr>
            <a:r>
              <a:rPr lang="en-US" sz="1400">
                <a:solidFill>
                  <a:srgbClr val="000090"/>
                </a:solidFill>
                <a:latin typeface="+mj-lt"/>
                <a:ea typeface="ヒラギノ角ゴ Pro W3" charset="-128"/>
                <a:cs typeface="ヒラギノ角ゴ Pro W3" charset="-128"/>
              </a:rPr>
              <a:t>a</a:t>
            </a:r>
          </a:p>
        </p:txBody>
      </p:sp>
      <p:pic>
        <p:nvPicPr>
          <p:cNvPr id="37915" name="Picture 4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3288" y="4765675"/>
            <a:ext cx="139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Arrow Connector 47"/>
          <p:cNvCxnSpPr>
            <a:cxnSpLocks noChangeShapeType="1"/>
          </p:cNvCxnSpPr>
          <p:nvPr/>
        </p:nvCxnSpPr>
        <p:spPr bwMode="auto">
          <a:xfrm>
            <a:off x="304800" y="6629400"/>
            <a:ext cx="1295400" cy="1588"/>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rot="5400000" flipH="1" flipV="1">
            <a:off x="-266699" y="6057900"/>
            <a:ext cx="1143000" cy="3175"/>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2" name="TextBox 51"/>
          <p:cNvSpPr txBox="1"/>
          <p:nvPr/>
        </p:nvSpPr>
        <p:spPr>
          <a:xfrm>
            <a:off x="1524000" y="64770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x</a:t>
            </a:r>
          </a:p>
        </p:txBody>
      </p:sp>
      <p:sp>
        <p:nvSpPr>
          <p:cNvPr id="53" name="TextBox 52"/>
          <p:cNvSpPr txBox="1"/>
          <p:nvPr/>
        </p:nvSpPr>
        <p:spPr>
          <a:xfrm>
            <a:off x="0" y="54864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y</a:t>
            </a:r>
          </a:p>
        </p:txBody>
      </p:sp>
      <p:pic>
        <p:nvPicPr>
          <p:cNvPr id="37920" name="Picture 53"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97413" y="4260850"/>
            <a:ext cx="2374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5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7888" y="5310188"/>
            <a:ext cx="25781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3"/>
          <p:cNvGrpSpPr>
            <a:grpSpLocks/>
          </p:cNvGrpSpPr>
          <p:nvPr/>
        </p:nvGrpSpPr>
        <p:grpSpPr bwMode="auto">
          <a:xfrm>
            <a:off x="3352800" y="4267200"/>
            <a:ext cx="5029200" cy="2743200"/>
            <a:chOff x="3352800" y="4267199"/>
            <a:chExt cx="5029200" cy="2743201"/>
          </a:xfrm>
        </p:grpSpPr>
        <p:grpSp>
          <p:nvGrpSpPr>
            <p:cNvPr id="37923" name="Group 57"/>
            <p:cNvGrpSpPr>
              <a:grpSpLocks/>
            </p:cNvGrpSpPr>
            <p:nvPr/>
          </p:nvGrpSpPr>
          <p:grpSpPr bwMode="auto">
            <a:xfrm>
              <a:off x="7383992" y="4267199"/>
              <a:ext cx="388408" cy="1226609"/>
              <a:chOff x="7383992" y="4631266"/>
              <a:chExt cx="388408" cy="1226609"/>
            </a:xfrm>
          </p:grpSpPr>
          <p:pic>
            <p:nvPicPr>
              <p:cNvPr id="37928" name="Picture 55"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4631266"/>
                <a:ext cx="381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9" name="Picture 56"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3992" y="5680075"/>
                <a:ext cx="381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24" name="Group 61"/>
            <p:cNvGrpSpPr>
              <a:grpSpLocks/>
            </p:cNvGrpSpPr>
            <p:nvPr/>
          </p:nvGrpSpPr>
          <p:grpSpPr bwMode="auto">
            <a:xfrm>
              <a:off x="3505200" y="6096000"/>
              <a:ext cx="1134005" cy="914400"/>
              <a:chOff x="3505200" y="6248400"/>
              <a:chExt cx="1134005" cy="914400"/>
            </a:xfrm>
          </p:grpSpPr>
          <p:sp>
            <p:nvSpPr>
              <p:cNvPr id="59" name="TextBox 58"/>
              <p:cNvSpPr txBox="1"/>
              <p:nvPr/>
            </p:nvSpPr>
            <p:spPr>
              <a:xfrm>
                <a:off x="3505200" y="62484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Total           is Independent of the Path taken</a:t>
                </a:r>
              </a:p>
            </p:txBody>
          </p:sp>
          <p:pic>
            <p:nvPicPr>
              <p:cNvPr id="37927" name="Picture 6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32805" y="6348413"/>
                <a:ext cx="406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Rectangle 62"/>
            <p:cNvSpPr>
              <a:spLocks noChangeArrowheads="1"/>
            </p:cNvSpPr>
            <p:nvPr/>
          </p:nvSpPr>
          <p:spPr bwMode="auto">
            <a:xfrm>
              <a:off x="3352800" y="5994400"/>
              <a:ext cx="5029200" cy="6350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CC0000"/>
                </a:solidFill>
              </a:endParaRPr>
            </a:p>
          </p:txBody>
        </p:sp>
      </p:grpSp>
      <p:sp>
        <p:nvSpPr>
          <p:cNvPr id="3" name="Slide Number Placeholder 2"/>
          <p:cNvSpPr>
            <a:spLocks noGrp="1"/>
          </p:cNvSpPr>
          <p:nvPr>
            <p:ph type="sldNum" sz="quarter" idx="12"/>
          </p:nvPr>
        </p:nvSpPr>
        <p:spPr/>
        <p:txBody>
          <a:bodyPr/>
          <a:lstStyle/>
          <a:p>
            <a:fld id="{B86D1D16-917D-4FE7-BBC2-1887AC03DD1F}" type="slidenum">
              <a:rPr lang="en-US" smtClean="0"/>
              <a:pPr/>
              <a:t>31</a:t>
            </a:fld>
            <a:endParaRPr lang="en-US"/>
          </a:p>
        </p:txBody>
      </p:sp>
    </p:spTree>
    <p:extLst>
      <p:ext uri="{BB962C8B-B14F-4D97-AF65-F5344CB8AC3E}">
        <p14:creationId xmlns:p14="http://schemas.microsoft.com/office/powerpoint/2010/main" val="606039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Ball-red-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831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4" name="Group 3"/>
          <p:cNvGrpSpPr>
            <a:grpSpLocks/>
          </p:cNvGrpSpPr>
          <p:nvPr/>
        </p:nvGrpSpPr>
        <p:grpSpPr bwMode="auto">
          <a:xfrm>
            <a:off x="1143000" y="2959100"/>
            <a:ext cx="381000" cy="457200"/>
            <a:chOff x="720" y="1680"/>
            <a:chExt cx="240" cy="288"/>
          </a:xfrm>
        </p:grpSpPr>
        <p:sp>
          <p:nvSpPr>
            <p:cNvPr id="38929" name="Line 4"/>
            <p:cNvSpPr>
              <a:spLocks noChangeShapeType="1"/>
            </p:cNvSpPr>
            <p:nvPr/>
          </p:nvSpPr>
          <p:spPr bwMode="auto">
            <a:xfrm flipH="1">
              <a:off x="864" y="1776"/>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5"/>
            <p:cNvSpPr>
              <a:spLocks noChangeShapeType="1"/>
            </p:cNvSpPr>
            <p:nvPr/>
          </p:nvSpPr>
          <p:spPr bwMode="auto">
            <a:xfrm>
              <a:off x="864" y="1776"/>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Text Box 6"/>
            <p:cNvSpPr txBox="1">
              <a:spLocks noChangeArrowheads="1"/>
            </p:cNvSpPr>
            <p:nvPr/>
          </p:nvSpPr>
          <p:spPr bwMode="auto">
            <a:xfrm>
              <a:off x="720" y="168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i</a:t>
              </a:r>
            </a:p>
          </p:txBody>
        </p:sp>
      </p:grpSp>
      <p:grpSp>
        <p:nvGrpSpPr>
          <p:cNvPr id="38915" name="Group 7"/>
          <p:cNvGrpSpPr>
            <a:grpSpLocks/>
          </p:cNvGrpSpPr>
          <p:nvPr/>
        </p:nvGrpSpPr>
        <p:grpSpPr bwMode="auto">
          <a:xfrm>
            <a:off x="2590800" y="2120900"/>
            <a:ext cx="420688" cy="457200"/>
            <a:chOff x="1632" y="1152"/>
            <a:chExt cx="265" cy="288"/>
          </a:xfrm>
        </p:grpSpPr>
        <p:sp>
          <p:nvSpPr>
            <p:cNvPr id="38926" name="Line 8"/>
            <p:cNvSpPr>
              <a:spLocks noChangeShapeType="1"/>
            </p:cNvSpPr>
            <p:nvPr/>
          </p:nvSpPr>
          <p:spPr bwMode="auto">
            <a:xfrm flipH="1">
              <a:off x="1632" y="1200"/>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Line 9"/>
            <p:cNvSpPr>
              <a:spLocks noChangeShapeType="1"/>
            </p:cNvSpPr>
            <p:nvPr/>
          </p:nvSpPr>
          <p:spPr bwMode="auto">
            <a:xfrm>
              <a:off x="1632" y="1200"/>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8" name="Text Box 10"/>
            <p:cNvSpPr txBox="1">
              <a:spLocks noChangeArrowheads="1"/>
            </p:cNvSpPr>
            <p:nvPr/>
          </p:nvSpPr>
          <p:spPr bwMode="auto">
            <a:xfrm>
              <a:off x="1728" y="115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grpSp>
      <p:graphicFrame>
        <p:nvGraphicFramePr>
          <p:cNvPr id="38916" name="Object 2"/>
          <p:cNvGraphicFramePr>
            <a:graphicFrameLocks noChangeAspect="1"/>
          </p:cNvGraphicFramePr>
          <p:nvPr/>
        </p:nvGraphicFramePr>
        <p:xfrm>
          <a:off x="4495800" y="1293813"/>
          <a:ext cx="1974850" cy="977900"/>
        </p:xfrm>
        <a:graphic>
          <a:graphicData uri="http://schemas.openxmlformats.org/presentationml/2006/ole">
            <mc:AlternateContent xmlns:mc="http://schemas.openxmlformats.org/markup-compatibility/2006">
              <mc:Choice xmlns:v="urn:schemas-microsoft-com:vml" Requires="v">
                <p:oleObj spid="_x0000_s49235" name="Equation" r:id="rId5" imgW="977900" imgH="482600" progId="Equation.DSMT4">
                  <p:embed/>
                </p:oleObj>
              </mc:Choice>
              <mc:Fallback>
                <p:oleObj name="Equation" r:id="rId5" imgW="9779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93813"/>
                        <a:ext cx="1974850" cy="977900"/>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17" name="Object 3"/>
          <p:cNvGraphicFramePr>
            <a:graphicFrameLocks noChangeAspect="1"/>
          </p:cNvGraphicFramePr>
          <p:nvPr/>
        </p:nvGraphicFramePr>
        <p:xfrm>
          <a:off x="4418013" y="2678113"/>
          <a:ext cx="1644650" cy="465137"/>
        </p:xfrm>
        <a:graphic>
          <a:graphicData uri="http://schemas.openxmlformats.org/presentationml/2006/ole">
            <mc:AlternateContent xmlns:mc="http://schemas.openxmlformats.org/markup-compatibility/2006">
              <mc:Choice xmlns:v="urn:schemas-microsoft-com:vml" Requires="v">
                <p:oleObj spid="_x0000_s49236" name="Equation" r:id="rId7" imgW="812800" imgH="228600" progId="Equation.DSMT4">
                  <p:embed/>
                </p:oleObj>
              </mc:Choice>
              <mc:Fallback>
                <p:oleObj name="Equation" r:id="rId7" imgW="8128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8013" y="2678113"/>
                        <a:ext cx="1644650" cy="465137"/>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18" name="Object 4"/>
          <p:cNvGraphicFramePr>
            <a:graphicFrameLocks noChangeAspect="1"/>
          </p:cNvGraphicFramePr>
          <p:nvPr/>
        </p:nvGraphicFramePr>
        <p:xfrm>
          <a:off x="6616700" y="2513013"/>
          <a:ext cx="1509713" cy="873125"/>
        </p:xfrm>
        <a:graphic>
          <a:graphicData uri="http://schemas.openxmlformats.org/presentationml/2006/ole">
            <mc:AlternateContent xmlns:mc="http://schemas.openxmlformats.org/markup-compatibility/2006">
              <mc:Choice xmlns:v="urn:schemas-microsoft-com:vml" Requires="v">
                <p:oleObj spid="_x0000_s49237" name="Equation" r:id="rId9" imgW="749300" imgH="431800" progId="Equation.DSMT4">
                  <p:embed/>
                </p:oleObj>
              </mc:Choice>
              <mc:Fallback>
                <p:oleObj name="Equation" r:id="rId9" imgW="7493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6700" y="2513013"/>
                        <a:ext cx="1509713" cy="873125"/>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919" name="Freeform 14"/>
          <p:cNvSpPr>
            <a:spLocks/>
          </p:cNvSpPr>
          <p:nvPr/>
        </p:nvSpPr>
        <p:spPr bwMode="auto">
          <a:xfrm>
            <a:off x="1371600" y="2273300"/>
            <a:ext cx="1257300" cy="1612900"/>
          </a:xfrm>
          <a:custGeom>
            <a:avLst/>
            <a:gdLst>
              <a:gd name="T0" fmla="*/ 2147483647 w 792"/>
              <a:gd name="T1" fmla="*/ 2147483647 h 1016"/>
              <a:gd name="T2" fmla="*/ 2147483647 w 792"/>
              <a:gd name="T3" fmla="*/ 2147483647 h 1016"/>
              <a:gd name="T4" fmla="*/ 2147483647 w 792"/>
              <a:gd name="T5" fmla="*/ 2147483647 h 1016"/>
              <a:gd name="T6" fmla="*/ 2147483647 w 792"/>
              <a:gd name="T7" fmla="*/ 2147483647 h 1016"/>
              <a:gd name="T8" fmla="*/ 2147483647 w 792"/>
              <a:gd name="T9" fmla="*/ 2147483647 h 1016"/>
              <a:gd name="T10" fmla="*/ 2147483647 w 792"/>
              <a:gd name="T11" fmla="*/ 2147483647 h 1016"/>
              <a:gd name="T12" fmla="*/ 2147483647 w 792"/>
              <a:gd name="T13" fmla="*/ 2147483647 h 1016"/>
              <a:gd name="T14" fmla="*/ 2147483647 w 792"/>
              <a:gd name="T15" fmla="*/ 2147483647 h 1016"/>
              <a:gd name="T16" fmla="*/ 2147483647 w 792"/>
              <a:gd name="T17" fmla="*/ 2147483647 h 1016"/>
              <a:gd name="T18" fmla="*/ 2147483647 w 792"/>
              <a:gd name="T19" fmla="*/ 0 h 10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2"/>
              <a:gd name="T31" fmla="*/ 0 h 1016"/>
              <a:gd name="T32" fmla="*/ 792 w 792"/>
              <a:gd name="T33" fmla="*/ 1016 h 10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2" h="1016">
                <a:moveTo>
                  <a:pt x="24" y="576"/>
                </a:moveTo>
                <a:cubicBezTo>
                  <a:pt x="12" y="628"/>
                  <a:pt x="0" y="680"/>
                  <a:pt x="24" y="720"/>
                </a:cubicBezTo>
                <a:cubicBezTo>
                  <a:pt x="48" y="760"/>
                  <a:pt x="136" y="776"/>
                  <a:pt x="168" y="816"/>
                </a:cubicBezTo>
                <a:cubicBezTo>
                  <a:pt x="200" y="856"/>
                  <a:pt x="192" y="928"/>
                  <a:pt x="216" y="960"/>
                </a:cubicBezTo>
                <a:cubicBezTo>
                  <a:pt x="240" y="992"/>
                  <a:pt x="280" y="1016"/>
                  <a:pt x="312" y="1008"/>
                </a:cubicBezTo>
                <a:cubicBezTo>
                  <a:pt x="344" y="1000"/>
                  <a:pt x="392" y="960"/>
                  <a:pt x="408" y="912"/>
                </a:cubicBezTo>
                <a:cubicBezTo>
                  <a:pt x="424" y="864"/>
                  <a:pt x="400" y="800"/>
                  <a:pt x="408" y="720"/>
                </a:cubicBezTo>
                <a:cubicBezTo>
                  <a:pt x="416" y="640"/>
                  <a:pt x="440" y="528"/>
                  <a:pt x="456" y="432"/>
                </a:cubicBezTo>
                <a:cubicBezTo>
                  <a:pt x="472" y="336"/>
                  <a:pt x="448" y="216"/>
                  <a:pt x="504" y="144"/>
                </a:cubicBezTo>
                <a:cubicBezTo>
                  <a:pt x="560" y="72"/>
                  <a:pt x="676" y="36"/>
                  <a:pt x="792" y="0"/>
                </a:cubicBezTo>
              </a:path>
            </a:pathLst>
          </a:custGeom>
          <a:noFill/>
          <a:ln w="190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0" name="Freeform 15"/>
          <p:cNvSpPr>
            <a:spLocks/>
          </p:cNvSpPr>
          <p:nvPr/>
        </p:nvSpPr>
        <p:spPr bwMode="auto">
          <a:xfrm>
            <a:off x="431800" y="1384300"/>
            <a:ext cx="2349500" cy="1803400"/>
          </a:xfrm>
          <a:custGeom>
            <a:avLst/>
            <a:gdLst>
              <a:gd name="T0" fmla="*/ 2147483647 w 1480"/>
              <a:gd name="T1" fmla="*/ 2147483647 h 1136"/>
              <a:gd name="T2" fmla="*/ 2147483647 w 1480"/>
              <a:gd name="T3" fmla="*/ 2147483647 h 1136"/>
              <a:gd name="T4" fmla="*/ 2147483647 w 1480"/>
              <a:gd name="T5" fmla="*/ 2147483647 h 1136"/>
              <a:gd name="T6" fmla="*/ 2147483647 w 1480"/>
              <a:gd name="T7" fmla="*/ 2147483647 h 1136"/>
              <a:gd name="T8" fmla="*/ 2147483647 w 1480"/>
              <a:gd name="T9" fmla="*/ 2147483647 h 1136"/>
              <a:gd name="T10" fmla="*/ 2147483647 w 1480"/>
              <a:gd name="T11" fmla="*/ 2147483647 h 1136"/>
              <a:gd name="T12" fmla="*/ 2147483647 w 1480"/>
              <a:gd name="T13" fmla="*/ 2147483647 h 1136"/>
              <a:gd name="T14" fmla="*/ 2147483647 w 1480"/>
              <a:gd name="T15" fmla="*/ 2147483647 h 1136"/>
              <a:gd name="T16" fmla="*/ 2147483647 w 1480"/>
              <a:gd name="T17" fmla="*/ 2147483647 h 1136"/>
              <a:gd name="T18" fmla="*/ 2147483647 w 1480"/>
              <a:gd name="T19" fmla="*/ 2147483647 h 1136"/>
              <a:gd name="T20" fmla="*/ 2147483647 w 1480"/>
              <a:gd name="T21" fmla="*/ 2147483647 h 1136"/>
              <a:gd name="T22" fmla="*/ 2147483647 w 1480"/>
              <a:gd name="T23" fmla="*/ 2147483647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0"/>
              <a:gd name="T37" fmla="*/ 0 h 1136"/>
              <a:gd name="T38" fmla="*/ 1480 w 1480"/>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0" h="1136">
                <a:moveTo>
                  <a:pt x="640" y="1136"/>
                </a:moveTo>
                <a:cubicBezTo>
                  <a:pt x="668" y="1020"/>
                  <a:pt x="696" y="904"/>
                  <a:pt x="640" y="848"/>
                </a:cubicBezTo>
                <a:cubicBezTo>
                  <a:pt x="584" y="792"/>
                  <a:pt x="384" y="776"/>
                  <a:pt x="304" y="800"/>
                </a:cubicBezTo>
                <a:cubicBezTo>
                  <a:pt x="224" y="824"/>
                  <a:pt x="208" y="1000"/>
                  <a:pt x="160" y="992"/>
                </a:cubicBezTo>
                <a:cubicBezTo>
                  <a:pt x="112" y="984"/>
                  <a:pt x="32" y="848"/>
                  <a:pt x="16" y="752"/>
                </a:cubicBezTo>
                <a:cubicBezTo>
                  <a:pt x="0" y="656"/>
                  <a:pt x="24" y="504"/>
                  <a:pt x="64" y="416"/>
                </a:cubicBezTo>
                <a:cubicBezTo>
                  <a:pt x="104" y="328"/>
                  <a:pt x="144" y="288"/>
                  <a:pt x="256" y="224"/>
                </a:cubicBezTo>
                <a:cubicBezTo>
                  <a:pt x="368" y="160"/>
                  <a:pt x="576" y="64"/>
                  <a:pt x="736" y="32"/>
                </a:cubicBezTo>
                <a:cubicBezTo>
                  <a:pt x="896" y="0"/>
                  <a:pt x="1096" y="0"/>
                  <a:pt x="1216" y="32"/>
                </a:cubicBezTo>
                <a:cubicBezTo>
                  <a:pt x="1336" y="64"/>
                  <a:pt x="1432" y="160"/>
                  <a:pt x="1456" y="224"/>
                </a:cubicBezTo>
                <a:cubicBezTo>
                  <a:pt x="1480" y="288"/>
                  <a:pt x="1368" y="360"/>
                  <a:pt x="1360" y="416"/>
                </a:cubicBezTo>
                <a:cubicBezTo>
                  <a:pt x="1352" y="472"/>
                  <a:pt x="1380" y="516"/>
                  <a:pt x="1408" y="560"/>
                </a:cubicBezTo>
              </a:path>
            </a:pathLst>
          </a:custGeom>
          <a:noFill/>
          <a:ln w="19050">
            <a:solidFill>
              <a:schemeClr val="accent2"/>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1" name="Freeform 16"/>
          <p:cNvSpPr>
            <a:spLocks/>
          </p:cNvSpPr>
          <p:nvPr/>
        </p:nvSpPr>
        <p:spPr bwMode="auto">
          <a:xfrm>
            <a:off x="673100" y="1803400"/>
            <a:ext cx="2870200" cy="4521200"/>
          </a:xfrm>
          <a:custGeom>
            <a:avLst/>
            <a:gdLst>
              <a:gd name="T0" fmla="*/ 2147483647 w 1808"/>
              <a:gd name="T1" fmla="*/ 2147483647 h 2848"/>
              <a:gd name="T2" fmla="*/ 2147483647 w 1808"/>
              <a:gd name="T3" fmla="*/ 2147483647 h 2848"/>
              <a:gd name="T4" fmla="*/ 2147483647 w 1808"/>
              <a:gd name="T5" fmla="*/ 2147483647 h 2848"/>
              <a:gd name="T6" fmla="*/ 2147483647 w 1808"/>
              <a:gd name="T7" fmla="*/ 2147483647 h 2848"/>
              <a:gd name="T8" fmla="*/ 2147483647 w 1808"/>
              <a:gd name="T9" fmla="*/ 2147483647 h 2848"/>
              <a:gd name="T10" fmla="*/ 2147483647 w 1808"/>
              <a:gd name="T11" fmla="*/ 2147483647 h 2848"/>
              <a:gd name="T12" fmla="*/ 2147483647 w 1808"/>
              <a:gd name="T13" fmla="*/ 2147483647 h 2848"/>
              <a:gd name="T14" fmla="*/ 2147483647 w 1808"/>
              <a:gd name="T15" fmla="*/ 2147483647 h 2848"/>
              <a:gd name="T16" fmla="*/ 2147483647 w 1808"/>
              <a:gd name="T17" fmla="*/ 2147483647 h 2848"/>
              <a:gd name="T18" fmla="*/ 2147483647 w 1808"/>
              <a:gd name="T19" fmla="*/ 2147483647 h 2848"/>
              <a:gd name="T20" fmla="*/ 2147483647 w 1808"/>
              <a:gd name="T21" fmla="*/ 2147483647 h 2848"/>
              <a:gd name="T22" fmla="*/ 2147483647 w 1808"/>
              <a:gd name="T23" fmla="*/ 2147483647 h 2848"/>
              <a:gd name="T24" fmla="*/ 2147483647 w 1808"/>
              <a:gd name="T25" fmla="*/ 2147483647 h 2848"/>
              <a:gd name="T26" fmla="*/ 2147483647 w 1808"/>
              <a:gd name="T27" fmla="*/ 2147483647 h 2848"/>
              <a:gd name="T28" fmla="*/ 2147483647 w 1808"/>
              <a:gd name="T29" fmla="*/ 2147483647 h 2848"/>
              <a:gd name="T30" fmla="*/ 2147483647 w 1808"/>
              <a:gd name="T31" fmla="*/ 2147483647 h 2848"/>
              <a:gd name="T32" fmla="*/ 2147483647 w 1808"/>
              <a:gd name="T33" fmla="*/ 2147483647 h 2848"/>
              <a:gd name="T34" fmla="*/ 2147483647 w 1808"/>
              <a:gd name="T35" fmla="*/ 2147483647 h 2848"/>
              <a:gd name="T36" fmla="*/ 2147483647 w 1808"/>
              <a:gd name="T37" fmla="*/ 2147483647 h 2848"/>
              <a:gd name="T38" fmla="*/ 2147483647 w 1808"/>
              <a:gd name="T39" fmla="*/ 2147483647 h 2848"/>
              <a:gd name="T40" fmla="*/ 2147483647 w 1808"/>
              <a:gd name="T41" fmla="*/ 2147483647 h 2848"/>
              <a:gd name="T42" fmla="*/ 2147483647 w 1808"/>
              <a:gd name="T43" fmla="*/ 2147483647 h 2848"/>
              <a:gd name="T44" fmla="*/ 2147483647 w 1808"/>
              <a:gd name="T45" fmla="*/ 2147483647 h 2848"/>
              <a:gd name="T46" fmla="*/ 2147483647 w 1808"/>
              <a:gd name="T47" fmla="*/ 2147483647 h 2848"/>
              <a:gd name="T48" fmla="*/ 2147483647 w 1808"/>
              <a:gd name="T49" fmla="*/ 2147483647 h 2848"/>
              <a:gd name="T50" fmla="*/ 2147483647 w 1808"/>
              <a:gd name="T51" fmla="*/ 2147483647 h 2848"/>
              <a:gd name="T52" fmla="*/ 2147483647 w 1808"/>
              <a:gd name="T53" fmla="*/ 2147483647 h 2848"/>
              <a:gd name="T54" fmla="*/ 2147483647 w 1808"/>
              <a:gd name="T55" fmla="*/ 2147483647 h 28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8"/>
              <a:gd name="T85" fmla="*/ 0 h 2848"/>
              <a:gd name="T86" fmla="*/ 1808 w 1808"/>
              <a:gd name="T87" fmla="*/ 2848 h 28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8" h="2848">
                <a:moveTo>
                  <a:pt x="488" y="872"/>
                </a:moveTo>
                <a:cubicBezTo>
                  <a:pt x="392" y="888"/>
                  <a:pt x="296" y="904"/>
                  <a:pt x="248" y="968"/>
                </a:cubicBezTo>
                <a:cubicBezTo>
                  <a:pt x="200" y="1032"/>
                  <a:pt x="200" y="1176"/>
                  <a:pt x="200" y="1256"/>
                </a:cubicBezTo>
                <a:cubicBezTo>
                  <a:pt x="200" y="1336"/>
                  <a:pt x="240" y="1376"/>
                  <a:pt x="248" y="1448"/>
                </a:cubicBezTo>
                <a:cubicBezTo>
                  <a:pt x="256" y="1520"/>
                  <a:pt x="224" y="1600"/>
                  <a:pt x="248" y="1688"/>
                </a:cubicBezTo>
                <a:cubicBezTo>
                  <a:pt x="272" y="1776"/>
                  <a:pt x="328" y="1904"/>
                  <a:pt x="392" y="1976"/>
                </a:cubicBezTo>
                <a:cubicBezTo>
                  <a:pt x="456" y="2048"/>
                  <a:pt x="544" y="2104"/>
                  <a:pt x="632" y="2120"/>
                </a:cubicBezTo>
                <a:cubicBezTo>
                  <a:pt x="720" y="2136"/>
                  <a:pt x="856" y="2128"/>
                  <a:pt x="920" y="2072"/>
                </a:cubicBezTo>
                <a:cubicBezTo>
                  <a:pt x="984" y="2016"/>
                  <a:pt x="1032" y="1872"/>
                  <a:pt x="1016" y="1784"/>
                </a:cubicBezTo>
                <a:cubicBezTo>
                  <a:pt x="1000" y="1696"/>
                  <a:pt x="904" y="1608"/>
                  <a:pt x="824" y="1544"/>
                </a:cubicBezTo>
                <a:cubicBezTo>
                  <a:pt x="744" y="1480"/>
                  <a:pt x="616" y="1408"/>
                  <a:pt x="536" y="1400"/>
                </a:cubicBezTo>
                <a:cubicBezTo>
                  <a:pt x="456" y="1392"/>
                  <a:pt x="416" y="1448"/>
                  <a:pt x="344" y="1496"/>
                </a:cubicBezTo>
                <a:cubicBezTo>
                  <a:pt x="272" y="1544"/>
                  <a:pt x="160" y="1608"/>
                  <a:pt x="104" y="1688"/>
                </a:cubicBezTo>
                <a:cubicBezTo>
                  <a:pt x="48" y="1768"/>
                  <a:pt x="16" y="1856"/>
                  <a:pt x="8" y="1976"/>
                </a:cubicBezTo>
                <a:cubicBezTo>
                  <a:pt x="0" y="2096"/>
                  <a:pt x="24" y="2296"/>
                  <a:pt x="56" y="2408"/>
                </a:cubicBezTo>
                <a:cubicBezTo>
                  <a:pt x="88" y="2520"/>
                  <a:pt x="88" y="2576"/>
                  <a:pt x="200" y="2648"/>
                </a:cubicBezTo>
                <a:cubicBezTo>
                  <a:pt x="312" y="2720"/>
                  <a:pt x="576" y="2832"/>
                  <a:pt x="728" y="2840"/>
                </a:cubicBezTo>
                <a:cubicBezTo>
                  <a:pt x="880" y="2848"/>
                  <a:pt x="984" y="2800"/>
                  <a:pt x="1112" y="2696"/>
                </a:cubicBezTo>
                <a:cubicBezTo>
                  <a:pt x="1240" y="2592"/>
                  <a:pt x="1456" y="2368"/>
                  <a:pt x="1496" y="2216"/>
                </a:cubicBezTo>
                <a:cubicBezTo>
                  <a:pt x="1536" y="2064"/>
                  <a:pt x="1392" y="1936"/>
                  <a:pt x="1352" y="1784"/>
                </a:cubicBezTo>
                <a:cubicBezTo>
                  <a:pt x="1312" y="1632"/>
                  <a:pt x="1248" y="1432"/>
                  <a:pt x="1256" y="1304"/>
                </a:cubicBezTo>
                <a:cubicBezTo>
                  <a:pt x="1264" y="1176"/>
                  <a:pt x="1352" y="1120"/>
                  <a:pt x="1400" y="1016"/>
                </a:cubicBezTo>
                <a:cubicBezTo>
                  <a:pt x="1448" y="912"/>
                  <a:pt x="1488" y="792"/>
                  <a:pt x="1544" y="680"/>
                </a:cubicBezTo>
                <a:cubicBezTo>
                  <a:pt x="1600" y="568"/>
                  <a:pt x="1696" y="448"/>
                  <a:pt x="1736" y="344"/>
                </a:cubicBezTo>
                <a:cubicBezTo>
                  <a:pt x="1776" y="240"/>
                  <a:pt x="1808" y="112"/>
                  <a:pt x="1784" y="56"/>
                </a:cubicBezTo>
                <a:cubicBezTo>
                  <a:pt x="1760" y="0"/>
                  <a:pt x="1656" y="8"/>
                  <a:pt x="1592" y="8"/>
                </a:cubicBezTo>
                <a:cubicBezTo>
                  <a:pt x="1528" y="8"/>
                  <a:pt x="1448" y="24"/>
                  <a:pt x="1400" y="56"/>
                </a:cubicBezTo>
                <a:cubicBezTo>
                  <a:pt x="1352" y="88"/>
                  <a:pt x="1328" y="144"/>
                  <a:pt x="1304" y="200"/>
                </a:cubicBezTo>
              </a:path>
            </a:pathLst>
          </a:custGeom>
          <a:noFill/>
          <a:ln w="19050">
            <a:solidFill>
              <a:schemeClr val="accent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2" name="Text Box 17"/>
          <p:cNvSpPr txBox="1">
            <a:spLocks noChangeArrowheads="1"/>
          </p:cNvSpPr>
          <p:nvPr/>
        </p:nvSpPr>
        <p:spPr bwMode="auto">
          <a:xfrm>
            <a:off x="4343400" y="4038600"/>
            <a:ext cx="4206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Path independence principle:</a:t>
            </a:r>
          </a:p>
          <a:p>
            <a:pPr eaLnBrk="1" hangingPunct="1"/>
            <a:endParaRPr lang="en-US" altLang="en-US">
              <a:solidFill>
                <a:srgbClr val="FF0000"/>
              </a:solidFill>
              <a:sym typeface="Symbol" pitchFamily="18" charset="2"/>
            </a:endParaRPr>
          </a:p>
          <a:p>
            <a:pPr eaLnBrk="1" hangingPunct="1"/>
            <a:r>
              <a:rPr lang="en-US" altLang="en-US">
                <a:solidFill>
                  <a:srgbClr val="000090"/>
                </a:solidFill>
                <a:sym typeface="Symbol" pitchFamily="18" charset="2"/>
              </a:rPr>
              <a:t></a:t>
            </a:r>
            <a:r>
              <a:rPr lang="en-US" altLang="en-US" i="1">
                <a:solidFill>
                  <a:srgbClr val="000090"/>
                </a:solidFill>
                <a:sym typeface="Symbol" pitchFamily="18" charset="2"/>
              </a:rPr>
              <a:t>V</a:t>
            </a:r>
            <a:r>
              <a:rPr lang="en-US" altLang="en-US">
                <a:solidFill>
                  <a:srgbClr val="000090"/>
                </a:solidFill>
                <a:sym typeface="Symbol" pitchFamily="18" charset="2"/>
              </a:rPr>
              <a:t> between two points does not depend on integration path</a:t>
            </a:r>
            <a:endParaRPr lang="en-US" altLang="en-US">
              <a:solidFill>
                <a:srgbClr val="000090"/>
              </a:solidFill>
            </a:endParaRPr>
          </a:p>
        </p:txBody>
      </p:sp>
      <p:sp>
        <p:nvSpPr>
          <p:cNvPr id="38923" name="Rectangle 18"/>
          <p:cNvSpPr>
            <a:spLocks noGrp="1" noChangeArrowheads="1"/>
          </p:cNvSpPr>
          <p:nvPr>
            <p:ph type="title"/>
          </p:nvPr>
        </p:nvSpPr>
        <p:spPr/>
        <p:txBody>
          <a:bodyPr/>
          <a:lstStyle/>
          <a:p>
            <a:pPr eaLnBrk="1" hangingPunct="1"/>
            <a:r>
              <a:rPr lang="en-US" altLang="en-US" sz="3600" smtClean="0">
                <a:solidFill>
                  <a:srgbClr val="CC0000"/>
                </a:solidFill>
              </a:rPr>
              <a:t>Potential Difference: Path Independence</a:t>
            </a:r>
            <a:endParaRPr lang="en-US" altLang="en-US" smtClean="0">
              <a:solidFill>
                <a:srgbClr val="CC0000"/>
              </a:solidFill>
            </a:endParaRPr>
          </a:p>
        </p:txBody>
      </p:sp>
      <p:cxnSp>
        <p:nvCxnSpPr>
          <p:cNvPr id="19"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0" name="Rectangle 19"/>
          <p:cNvSpPr>
            <a:spLocks noChangeArrowheads="1"/>
          </p:cNvSpPr>
          <p:nvPr/>
        </p:nvSpPr>
        <p:spPr bwMode="auto">
          <a:xfrm>
            <a:off x="4267200" y="4724400"/>
            <a:ext cx="4267200" cy="10668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2" name="Slide Number Placeholder 1"/>
          <p:cNvSpPr>
            <a:spLocks noGrp="1"/>
          </p:cNvSpPr>
          <p:nvPr>
            <p:ph type="sldNum" sz="quarter" idx="12"/>
          </p:nvPr>
        </p:nvSpPr>
        <p:spPr/>
        <p:txBody>
          <a:bodyPr/>
          <a:lstStyle/>
          <a:p>
            <a:fld id="{B86D1D16-917D-4FE7-BBC2-1887AC03DD1F}" type="slidenum">
              <a:rPr lang="en-US" smtClean="0"/>
              <a:pPr/>
              <a:t>32</a:t>
            </a:fld>
            <a:endParaRPr lang="en-US"/>
          </a:p>
        </p:txBody>
      </p:sp>
    </p:spTree>
    <p:extLst>
      <p:ext uri="{BB962C8B-B14F-4D97-AF65-F5344CB8AC3E}">
        <p14:creationId xmlns:p14="http://schemas.microsoft.com/office/powerpoint/2010/main" val="2522393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143000"/>
          </a:xfrm>
        </p:spPr>
        <p:txBody>
          <a:bodyPr/>
          <a:lstStyle/>
          <a:p>
            <a:r>
              <a:rPr lang="en-US" altLang="en-US" smtClean="0">
                <a:solidFill>
                  <a:srgbClr val="CC0000"/>
                </a:solidFill>
              </a:rPr>
              <a:t>Today</a:t>
            </a:r>
          </a:p>
        </p:txBody>
      </p:sp>
      <p:sp>
        <p:nvSpPr>
          <p:cNvPr id="3" name="Content Placeholder 2"/>
          <p:cNvSpPr>
            <a:spLocks noGrp="1"/>
          </p:cNvSpPr>
          <p:nvPr>
            <p:ph idx="1"/>
          </p:nvPr>
        </p:nvSpPr>
        <p:spPr>
          <a:xfrm>
            <a:off x="457200" y="1981200"/>
            <a:ext cx="8686800" cy="4525963"/>
          </a:xfrm>
        </p:spPr>
        <p:txBody>
          <a:bodyPr/>
          <a:lstStyle/>
          <a:p>
            <a:pPr>
              <a:defRPr/>
            </a:pPr>
            <a:r>
              <a:rPr lang="en-US" sz="2800" dirty="0" smtClean="0">
                <a:solidFill>
                  <a:srgbClr val="000090"/>
                </a:solidFill>
                <a:latin typeface="+mj-lt"/>
                <a:ea typeface="ＭＳ Ｐゴシック" pitchFamily="36" charset="-128"/>
              </a:rPr>
              <a:t>Electric Potential </a:t>
            </a:r>
            <a:r>
              <a:rPr lang="en-US" sz="2400" dirty="0" smtClean="0">
                <a:solidFill>
                  <a:srgbClr val="000090"/>
                </a:solidFill>
                <a:latin typeface="+mj-lt"/>
                <a:ea typeface="ＭＳ Ｐゴシック" pitchFamily="36" charset="-128"/>
              </a:rPr>
              <a:t>(Voltage relative to infinite separation)</a:t>
            </a:r>
          </a:p>
          <a:p>
            <a:pPr>
              <a:defRPr/>
            </a:pPr>
            <a:r>
              <a:rPr lang="en-US" sz="2800" dirty="0" smtClean="0">
                <a:solidFill>
                  <a:srgbClr val="000090"/>
                </a:solidFill>
                <a:latin typeface="+mj-lt"/>
                <a:ea typeface="ＭＳ Ｐゴシック" pitchFamily="36" charset="-128"/>
              </a:rPr>
              <a:t>Potential Difference and Electric Field</a:t>
            </a:r>
          </a:p>
          <a:p>
            <a:pPr>
              <a:defRPr/>
            </a:pPr>
            <a:r>
              <a:rPr lang="en-US" sz="2800" dirty="0" smtClean="0">
                <a:solidFill>
                  <a:srgbClr val="000090"/>
                </a:solidFill>
                <a:latin typeface="+mj-lt"/>
                <a:ea typeface="ＭＳ Ｐゴシック" pitchFamily="36" charset="-128"/>
              </a:rPr>
              <a:t>Path Independence of Potential Difference</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86D1D16-917D-4FE7-BBC2-1887AC03DD1F}" type="slidenum">
              <a:rPr lang="en-US" smtClean="0"/>
              <a:pPr/>
              <a:t>33</a:t>
            </a:fld>
            <a:endParaRPr lang="en-US"/>
          </a:p>
        </p:txBody>
      </p:sp>
    </p:spTree>
    <p:extLst>
      <p:ext uri="{BB962C8B-B14F-4D97-AF65-F5344CB8AC3E}">
        <p14:creationId xmlns:p14="http://schemas.microsoft.com/office/powerpoint/2010/main" val="1718033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5" name="Object 2"/>
          <p:cNvGraphicFramePr>
            <a:graphicFrameLocks noChangeAspect="1"/>
          </p:cNvGraphicFramePr>
          <p:nvPr/>
        </p:nvGraphicFramePr>
        <p:xfrm>
          <a:off x="1447800" y="1143000"/>
          <a:ext cx="2924175" cy="974725"/>
        </p:xfrm>
        <a:graphic>
          <a:graphicData uri="http://schemas.openxmlformats.org/presentationml/2006/ole">
            <mc:AlternateContent xmlns:mc="http://schemas.openxmlformats.org/markup-compatibility/2006">
              <mc:Choice xmlns:v="urn:schemas-microsoft-com:vml" Requires="v">
                <p:oleObj spid="_x0000_s50340" name="Equation" r:id="rId4" imgW="1447800" imgH="482600" progId="Equation.3">
                  <p:embed/>
                </p:oleObj>
              </mc:Choice>
              <mc:Fallback>
                <p:oleObj name="Equation" r:id="rId4" imgW="14478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143000"/>
                        <a:ext cx="2924175" cy="974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86" name="Freeform 3"/>
          <p:cNvSpPr>
            <a:spLocks/>
          </p:cNvSpPr>
          <p:nvPr/>
        </p:nvSpPr>
        <p:spPr bwMode="auto">
          <a:xfrm>
            <a:off x="6172200" y="1282700"/>
            <a:ext cx="1905000" cy="952500"/>
          </a:xfrm>
          <a:custGeom>
            <a:avLst/>
            <a:gdLst>
              <a:gd name="T0" fmla="*/ 0 w 1200"/>
              <a:gd name="T1" fmla="*/ 2147483647 h 600"/>
              <a:gd name="T2" fmla="*/ 2147483647 w 1200"/>
              <a:gd name="T3" fmla="*/ 2147483647 h 600"/>
              <a:gd name="T4" fmla="*/ 2147483647 w 1200"/>
              <a:gd name="T5" fmla="*/ 2147483647 h 600"/>
              <a:gd name="T6" fmla="*/ 2147483647 w 1200"/>
              <a:gd name="T7" fmla="*/ 2147483647 h 600"/>
              <a:gd name="T8" fmla="*/ 2147483647 w 1200"/>
              <a:gd name="T9" fmla="*/ 2147483647 h 600"/>
              <a:gd name="T10" fmla="*/ 2147483647 w 1200"/>
              <a:gd name="T11" fmla="*/ 2147483647 h 600"/>
              <a:gd name="T12" fmla="*/ 2147483647 w 1200"/>
              <a:gd name="T13" fmla="*/ 2147483647 h 600"/>
              <a:gd name="T14" fmla="*/ 0 60000 65536"/>
              <a:gd name="T15" fmla="*/ 0 60000 65536"/>
              <a:gd name="T16" fmla="*/ 0 60000 65536"/>
              <a:gd name="T17" fmla="*/ 0 60000 65536"/>
              <a:gd name="T18" fmla="*/ 0 60000 65536"/>
              <a:gd name="T19" fmla="*/ 0 60000 65536"/>
              <a:gd name="T20" fmla="*/ 0 60000 65536"/>
              <a:gd name="T21" fmla="*/ 0 w 1200"/>
              <a:gd name="T22" fmla="*/ 0 h 600"/>
              <a:gd name="T23" fmla="*/ 1200 w 1200"/>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600">
                <a:moveTo>
                  <a:pt x="0" y="56"/>
                </a:moveTo>
                <a:cubicBezTo>
                  <a:pt x="84" y="32"/>
                  <a:pt x="168" y="8"/>
                  <a:pt x="240" y="8"/>
                </a:cubicBezTo>
                <a:cubicBezTo>
                  <a:pt x="312" y="8"/>
                  <a:pt x="376" y="0"/>
                  <a:pt x="432" y="56"/>
                </a:cubicBezTo>
                <a:cubicBezTo>
                  <a:pt x="488" y="112"/>
                  <a:pt x="536" y="272"/>
                  <a:pt x="576" y="344"/>
                </a:cubicBezTo>
                <a:cubicBezTo>
                  <a:pt x="616" y="416"/>
                  <a:pt x="616" y="448"/>
                  <a:pt x="672" y="488"/>
                </a:cubicBezTo>
                <a:cubicBezTo>
                  <a:pt x="728" y="528"/>
                  <a:pt x="824" y="568"/>
                  <a:pt x="912" y="584"/>
                </a:cubicBezTo>
                <a:cubicBezTo>
                  <a:pt x="1000" y="600"/>
                  <a:pt x="1100" y="592"/>
                  <a:pt x="1200" y="5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1987" name="Group 4"/>
          <p:cNvGrpSpPr>
            <a:grpSpLocks/>
          </p:cNvGrpSpPr>
          <p:nvPr/>
        </p:nvGrpSpPr>
        <p:grpSpPr bwMode="auto">
          <a:xfrm>
            <a:off x="6096000" y="1295400"/>
            <a:ext cx="152400" cy="152400"/>
            <a:chOff x="816" y="912"/>
            <a:chExt cx="96" cy="96"/>
          </a:xfrm>
        </p:grpSpPr>
        <p:sp>
          <p:nvSpPr>
            <p:cNvPr id="42007" name="Line 5"/>
            <p:cNvSpPr>
              <a:spLocks noChangeShapeType="1"/>
            </p:cNvSpPr>
            <p:nvPr/>
          </p:nvSpPr>
          <p:spPr bwMode="auto">
            <a:xfrm flipH="1">
              <a:off x="816" y="912"/>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8" name="Line 6"/>
            <p:cNvSpPr>
              <a:spLocks noChangeShapeType="1"/>
            </p:cNvSpPr>
            <p:nvPr/>
          </p:nvSpPr>
          <p:spPr bwMode="auto">
            <a:xfrm>
              <a:off x="816" y="912"/>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988" name="Group 7"/>
          <p:cNvGrpSpPr>
            <a:grpSpLocks/>
          </p:cNvGrpSpPr>
          <p:nvPr/>
        </p:nvGrpSpPr>
        <p:grpSpPr bwMode="auto">
          <a:xfrm>
            <a:off x="8001000" y="2133600"/>
            <a:ext cx="152400" cy="152400"/>
            <a:chOff x="816" y="912"/>
            <a:chExt cx="96" cy="96"/>
          </a:xfrm>
        </p:grpSpPr>
        <p:sp>
          <p:nvSpPr>
            <p:cNvPr id="42005" name="Line 8"/>
            <p:cNvSpPr>
              <a:spLocks noChangeShapeType="1"/>
            </p:cNvSpPr>
            <p:nvPr/>
          </p:nvSpPr>
          <p:spPr bwMode="auto">
            <a:xfrm flipH="1">
              <a:off x="816" y="912"/>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6" name="Line 9"/>
            <p:cNvSpPr>
              <a:spLocks noChangeShapeType="1"/>
            </p:cNvSpPr>
            <p:nvPr/>
          </p:nvSpPr>
          <p:spPr bwMode="auto">
            <a:xfrm>
              <a:off x="816" y="912"/>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989" name="Text Box 10"/>
          <p:cNvSpPr txBox="1">
            <a:spLocks noChangeArrowheads="1"/>
          </p:cNvSpPr>
          <p:nvPr/>
        </p:nvSpPr>
        <p:spPr bwMode="auto">
          <a:xfrm>
            <a:off x="5851525" y="8032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i</a:t>
            </a:r>
          </a:p>
        </p:txBody>
      </p:sp>
      <p:sp>
        <p:nvSpPr>
          <p:cNvPr id="41990" name="Text Box 11"/>
          <p:cNvSpPr txBox="1">
            <a:spLocks noChangeArrowheads="1"/>
          </p:cNvSpPr>
          <p:nvPr/>
        </p:nvSpPr>
        <p:spPr bwMode="auto">
          <a:xfrm>
            <a:off x="7908925" y="22510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sp>
        <p:nvSpPr>
          <p:cNvPr id="41991" name="Line 12"/>
          <p:cNvSpPr>
            <a:spLocks noChangeShapeType="1"/>
          </p:cNvSpPr>
          <p:nvPr/>
        </p:nvSpPr>
        <p:spPr bwMode="auto">
          <a:xfrm>
            <a:off x="6935788" y="1495425"/>
            <a:ext cx="93662"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2" name="Text Box 13"/>
          <p:cNvSpPr txBox="1">
            <a:spLocks noChangeArrowheads="1"/>
          </p:cNvSpPr>
          <p:nvPr/>
        </p:nvSpPr>
        <p:spPr bwMode="auto">
          <a:xfrm>
            <a:off x="6980238" y="12557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solidFill>
                  <a:srgbClr val="FF0000"/>
                </a:solidFill>
              </a:rPr>
              <a:t>dl</a:t>
            </a:r>
          </a:p>
        </p:txBody>
      </p:sp>
      <p:sp>
        <p:nvSpPr>
          <p:cNvPr id="41993" name="Line 14"/>
          <p:cNvSpPr>
            <a:spLocks noChangeShapeType="1"/>
          </p:cNvSpPr>
          <p:nvPr/>
        </p:nvSpPr>
        <p:spPr bwMode="auto">
          <a:xfrm flipV="1">
            <a:off x="7251700" y="1335088"/>
            <a:ext cx="179388" cy="95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4" name="Line 15"/>
          <p:cNvSpPr>
            <a:spLocks noChangeShapeType="1"/>
          </p:cNvSpPr>
          <p:nvPr/>
        </p:nvSpPr>
        <p:spPr bwMode="auto">
          <a:xfrm flipH="1">
            <a:off x="6661150" y="1514475"/>
            <a:ext cx="260350" cy="41116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Text Box 16"/>
          <p:cNvSpPr txBox="1">
            <a:spLocks noChangeArrowheads="1"/>
          </p:cNvSpPr>
          <p:nvPr/>
        </p:nvSpPr>
        <p:spPr bwMode="auto">
          <a:xfrm>
            <a:off x="6299200" y="175736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solidFill>
                  <a:schemeClr val="accent1"/>
                </a:solidFill>
              </a:rPr>
              <a:t>F</a:t>
            </a:r>
          </a:p>
        </p:txBody>
      </p:sp>
      <p:sp>
        <p:nvSpPr>
          <p:cNvPr id="41996" name="Line 17"/>
          <p:cNvSpPr>
            <a:spLocks noChangeShapeType="1"/>
          </p:cNvSpPr>
          <p:nvPr/>
        </p:nvSpPr>
        <p:spPr bwMode="auto">
          <a:xfrm>
            <a:off x="6445250" y="1811338"/>
            <a:ext cx="152400" cy="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718866" name="Object 3"/>
          <p:cNvGraphicFramePr>
            <a:graphicFrameLocks noChangeAspect="1"/>
          </p:cNvGraphicFramePr>
          <p:nvPr/>
        </p:nvGraphicFramePr>
        <p:xfrm>
          <a:off x="1447800" y="2133600"/>
          <a:ext cx="2667000" cy="974725"/>
        </p:xfrm>
        <a:graphic>
          <a:graphicData uri="http://schemas.openxmlformats.org/presentationml/2006/ole">
            <mc:AlternateContent xmlns:mc="http://schemas.openxmlformats.org/markup-compatibility/2006">
              <mc:Choice xmlns:v="urn:schemas-microsoft-com:vml" Requires="v">
                <p:oleObj spid="_x0000_s50341" name="Equation" r:id="rId6" imgW="1320800" imgH="482600" progId="Equation.3">
                  <p:embed/>
                </p:oleObj>
              </mc:Choice>
              <mc:Fallback>
                <p:oleObj name="Equation" r:id="rId6" imgW="13208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133600"/>
                        <a:ext cx="2667000" cy="974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18867" name="Object 4"/>
          <p:cNvGraphicFramePr>
            <a:graphicFrameLocks noChangeAspect="1"/>
          </p:cNvGraphicFramePr>
          <p:nvPr/>
        </p:nvGraphicFramePr>
        <p:xfrm>
          <a:off x="1524000" y="3200400"/>
          <a:ext cx="1974850" cy="974725"/>
        </p:xfrm>
        <a:graphic>
          <a:graphicData uri="http://schemas.openxmlformats.org/presentationml/2006/ole">
            <mc:AlternateContent xmlns:mc="http://schemas.openxmlformats.org/markup-compatibility/2006">
              <mc:Choice xmlns:v="urn:schemas-microsoft-com:vml" Requires="v">
                <p:oleObj spid="_x0000_s50342" name="Equation" r:id="rId8" imgW="977900" imgH="482600" progId="Equation.3">
                  <p:embed/>
                </p:oleObj>
              </mc:Choice>
              <mc:Fallback>
                <p:oleObj name="Equation" r:id="rId8" imgW="977900" imgH="482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200400"/>
                        <a:ext cx="1974850" cy="974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18868" name="Object 5"/>
          <p:cNvGraphicFramePr>
            <a:graphicFrameLocks noChangeAspect="1"/>
          </p:cNvGraphicFramePr>
          <p:nvPr/>
        </p:nvGraphicFramePr>
        <p:xfrm>
          <a:off x="5334000" y="3200400"/>
          <a:ext cx="2360613" cy="974725"/>
        </p:xfrm>
        <a:graphic>
          <a:graphicData uri="http://schemas.openxmlformats.org/presentationml/2006/ole">
            <mc:AlternateContent xmlns:mc="http://schemas.openxmlformats.org/markup-compatibility/2006">
              <mc:Choice xmlns:v="urn:schemas-microsoft-com:vml" Requires="v">
                <p:oleObj spid="_x0000_s50343" name="Equation" r:id="rId10" imgW="1168400" imgH="482600" progId="Equation.DSMT4">
                  <p:embed/>
                </p:oleObj>
              </mc:Choice>
              <mc:Fallback>
                <p:oleObj name="Equation" r:id="rId10" imgW="1168400" imgH="482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3200400"/>
                        <a:ext cx="2360613" cy="97472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18869" name="Text Box 21"/>
          <p:cNvSpPr txBox="1">
            <a:spLocks noChangeArrowheads="1"/>
          </p:cNvSpPr>
          <p:nvPr/>
        </p:nvSpPr>
        <p:spPr bwMode="auto">
          <a:xfrm>
            <a:off x="1143000" y="4572000"/>
            <a:ext cx="2595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For very short path:</a:t>
            </a:r>
            <a:endParaRPr lang="en-US" altLang="en-US"/>
          </a:p>
        </p:txBody>
      </p:sp>
      <p:graphicFrame>
        <p:nvGraphicFramePr>
          <p:cNvPr id="718870" name="Object 6"/>
          <p:cNvGraphicFramePr>
            <a:graphicFrameLocks noChangeAspect="1"/>
          </p:cNvGraphicFramePr>
          <p:nvPr/>
        </p:nvGraphicFramePr>
        <p:xfrm>
          <a:off x="3894138" y="4537075"/>
          <a:ext cx="1820862" cy="434975"/>
        </p:xfrm>
        <a:graphic>
          <a:graphicData uri="http://schemas.openxmlformats.org/presentationml/2006/ole">
            <mc:AlternateContent xmlns:mc="http://schemas.openxmlformats.org/markup-compatibility/2006">
              <mc:Choice xmlns:v="urn:schemas-microsoft-com:vml" Requires="v">
                <p:oleObj spid="_x0000_s50344" name="Equation" r:id="rId12" imgW="901700" imgH="215900" progId="Equation.3">
                  <p:embed/>
                </p:oleObj>
              </mc:Choice>
              <mc:Fallback>
                <p:oleObj name="Equation" r:id="rId12" imgW="901700" imgH="2159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94138" y="4537075"/>
                        <a:ext cx="1820862"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18871" name="Text Box 23"/>
          <p:cNvSpPr txBox="1">
            <a:spLocks noChangeArrowheads="1"/>
          </p:cNvSpPr>
          <p:nvPr/>
        </p:nvSpPr>
        <p:spPr bwMode="auto">
          <a:xfrm>
            <a:off x="1219200" y="5257800"/>
            <a:ext cx="4635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Example:</a:t>
            </a:r>
            <a:r>
              <a:rPr lang="en-US" altLang="en-US"/>
              <a:t> </a:t>
            </a:r>
            <a:r>
              <a:rPr lang="en-US" altLang="en-US" i="1"/>
              <a:t>E </a:t>
            </a:r>
            <a:r>
              <a:rPr lang="en-US" altLang="en-US"/>
              <a:t>= 3</a:t>
            </a:r>
            <a:r>
              <a:rPr lang="en-US" altLang="en-US" baseline="30000"/>
              <a:t>.</a:t>
            </a:r>
            <a:r>
              <a:rPr lang="en-US" altLang="en-US"/>
              <a:t>10</a:t>
            </a:r>
            <a:r>
              <a:rPr lang="en-US" altLang="en-US" baseline="30000"/>
              <a:t>6 </a:t>
            </a:r>
            <a:r>
              <a:rPr lang="en-US" altLang="en-US"/>
              <a:t>N/C, </a:t>
            </a:r>
            <a:r>
              <a:rPr lang="en-US" altLang="en-US">
                <a:sym typeface="Symbol" pitchFamily="18" charset="2"/>
              </a:rPr>
              <a:t></a:t>
            </a:r>
            <a:r>
              <a:rPr lang="en-US" altLang="en-US" i="1">
                <a:sym typeface="Symbol" pitchFamily="18" charset="2"/>
              </a:rPr>
              <a:t>l </a:t>
            </a:r>
            <a:r>
              <a:rPr lang="en-US" altLang="en-US">
                <a:sym typeface="Symbol" pitchFamily="18" charset="2"/>
              </a:rPr>
              <a:t>= 1 mm:</a:t>
            </a:r>
            <a:endParaRPr lang="en-US" altLang="en-US"/>
          </a:p>
        </p:txBody>
      </p:sp>
      <p:graphicFrame>
        <p:nvGraphicFramePr>
          <p:cNvPr id="718872" name="Object 7"/>
          <p:cNvGraphicFramePr>
            <a:graphicFrameLocks noChangeAspect="1"/>
          </p:cNvGraphicFramePr>
          <p:nvPr/>
        </p:nvGraphicFramePr>
        <p:xfrm>
          <a:off x="1751013" y="5829300"/>
          <a:ext cx="5386387" cy="536575"/>
        </p:xfrm>
        <a:graphic>
          <a:graphicData uri="http://schemas.openxmlformats.org/presentationml/2006/ole">
            <mc:AlternateContent xmlns:mc="http://schemas.openxmlformats.org/markup-compatibility/2006">
              <mc:Choice xmlns:v="urn:schemas-microsoft-com:vml" Requires="v">
                <p:oleObj spid="_x0000_s50345" name="Equation" r:id="rId14" imgW="2667000" imgH="266700" progId="Equation.DSMT4">
                  <p:embed/>
                </p:oleObj>
              </mc:Choice>
              <mc:Fallback>
                <p:oleObj name="Equation" r:id="rId14" imgW="2667000" imgH="2667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1013" y="5829300"/>
                        <a:ext cx="5386387" cy="536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2004" name="Rectangle 25"/>
          <p:cNvSpPr>
            <a:spLocks noGrp="1" noChangeArrowheads="1"/>
          </p:cNvSpPr>
          <p:nvPr>
            <p:ph type="title"/>
          </p:nvPr>
        </p:nvSpPr>
        <p:spPr/>
        <p:txBody>
          <a:bodyPr/>
          <a:lstStyle/>
          <a:p>
            <a:pPr eaLnBrk="1" hangingPunct="1"/>
            <a:r>
              <a:rPr lang="en-US" altLang="en-US" sz="3600" smtClean="0"/>
              <a:t>Potential Difference and Electric Field</a:t>
            </a:r>
            <a:endParaRPr lang="en-US" altLang="en-US" smtClean="0"/>
          </a:p>
        </p:txBody>
      </p:sp>
      <p:sp>
        <p:nvSpPr>
          <p:cNvPr id="2" name="Slide Number Placeholder 1"/>
          <p:cNvSpPr>
            <a:spLocks noGrp="1"/>
          </p:cNvSpPr>
          <p:nvPr>
            <p:ph type="sldNum" sz="quarter" idx="12"/>
          </p:nvPr>
        </p:nvSpPr>
        <p:spPr/>
        <p:txBody>
          <a:bodyPr/>
          <a:lstStyle/>
          <a:p>
            <a:fld id="{B86D1D16-917D-4FE7-BBC2-1887AC03DD1F}" type="slidenum">
              <a:rPr lang="en-US" smtClean="0"/>
              <a:pPr/>
              <a:t>34</a:t>
            </a:fld>
            <a:endParaRPr lang="en-US"/>
          </a:p>
        </p:txBody>
      </p:sp>
    </p:spTree>
    <p:extLst>
      <p:ext uri="{BB962C8B-B14F-4D97-AF65-F5344CB8AC3E}">
        <p14:creationId xmlns:p14="http://schemas.microsoft.com/office/powerpoint/2010/main" val="11694748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8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188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188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88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188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887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18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69" grpId="0" autoUpdateAnimBg="0"/>
      <p:bldP spid="71887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3" name="Picture 2" descr="Ball-red-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38100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23" name="Text Box 3"/>
          <p:cNvSpPr txBox="1">
            <a:spLocks noChangeArrowheads="1"/>
          </p:cNvSpPr>
          <p:nvPr/>
        </p:nvSpPr>
        <p:spPr bwMode="auto">
          <a:xfrm>
            <a:off x="2819400" y="990600"/>
            <a:ext cx="369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1. Along straight radial path:</a:t>
            </a:r>
            <a:endParaRPr lang="en-US" altLang="en-US"/>
          </a:p>
        </p:txBody>
      </p:sp>
      <p:sp>
        <p:nvSpPr>
          <p:cNvPr id="44035" name="Line 4"/>
          <p:cNvSpPr>
            <a:spLocks noChangeShapeType="1"/>
          </p:cNvSpPr>
          <p:nvPr/>
        </p:nvSpPr>
        <p:spPr bwMode="auto">
          <a:xfrm flipV="1">
            <a:off x="1219200" y="12954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4036" name="Group 5"/>
          <p:cNvGrpSpPr>
            <a:grpSpLocks/>
          </p:cNvGrpSpPr>
          <p:nvPr/>
        </p:nvGrpSpPr>
        <p:grpSpPr bwMode="auto">
          <a:xfrm>
            <a:off x="1190625" y="2752725"/>
            <a:ext cx="76200" cy="76200"/>
            <a:chOff x="1008" y="2160"/>
            <a:chExt cx="48" cy="48"/>
          </a:xfrm>
        </p:grpSpPr>
        <p:sp>
          <p:nvSpPr>
            <p:cNvPr id="44051" name="Line 6"/>
            <p:cNvSpPr>
              <a:spLocks noChangeShapeType="1"/>
            </p:cNvSpPr>
            <p:nvPr/>
          </p:nvSpPr>
          <p:spPr bwMode="auto">
            <a:xfrm>
              <a:off x="1008" y="2160"/>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2" name="Line 7"/>
            <p:cNvSpPr>
              <a:spLocks noChangeShapeType="1"/>
            </p:cNvSpPr>
            <p:nvPr/>
          </p:nvSpPr>
          <p:spPr bwMode="auto">
            <a:xfrm flipH="1">
              <a:off x="1008" y="2160"/>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37" name="Group 8"/>
          <p:cNvGrpSpPr>
            <a:grpSpLocks/>
          </p:cNvGrpSpPr>
          <p:nvPr/>
        </p:nvGrpSpPr>
        <p:grpSpPr bwMode="auto">
          <a:xfrm>
            <a:off x="1182688" y="1914525"/>
            <a:ext cx="76200" cy="76200"/>
            <a:chOff x="1008" y="2160"/>
            <a:chExt cx="48" cy="48"/>
          </a:xfrm>
        </p:grpSpPr>
        <p:sp>
          <p:nvSpPr>
            <p:cNvPr id="44049" name="Line 9"/>
            <p:cNvSpPr>
              <a:spLocks noChangeShapeType="1"/>
            </p:cNvSpPr>
            <p:nvPr/>
          </p:nvSpPr>
          <p:spPr bwMode="auto">
            <a:xfrm>
              <a:off x="1008" y="2160"/>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0" name="Line 10"/>
            <p:cNvSpPr>
              <a:spLocks noChangeShapeType="1"/>
            </p:cNvSpPr>
            <p:nvPr/>
          </p:nvSpPr>
          <p:spPr bwMode="auto">
            <a:xfrm flipH="1">
              <a:off x="1008" y="2160"/>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44038" name="Object 2"/>
          <p:cNvGraphicFramePr>
            <a:graphicFrameLocks noChangeAspect="1"/>
          </p:cNvGraphicFramePr>
          <p:nvPr/>
        </p:nvGraphicFramePr>
        <p:xfrm>
          <a:off x="304800" y="4570413"/>
          <a:ext cx="1792288" cy="873125"/>
        </p:xfrm>
        <a:graphic>
          <a:graphicData uri="http://schemas.openxmlformats.org/presentationml/2006/ole">
            <mc:AlternateContent xmlns:mc="http://schemas.openxmlformats.org/markup-compatibility/2006">
              <mc:Choice xmlns:v="urn:schemas-microsoft-com:vml" Requires="v">
                <p:oleObj spid="_x0000_s51364" name="Equation" r:id="rId5" imgW="889000" imgH="431800" progId="Equation.DSMT4">
                  <p:embed/>
                </p:oleObj>
              </mc:Choice>
              <mc:Fallback>
                <p:oleObj name="Equation" r:id="rId5" imgW="8890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570413"/>
                        <a:ext cx="1792288" cy="87312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39" name="Text Box 12"/>
          <p:cNvSpPr txBox="1">
            <a:spLocks noChangeArrowheads="1"/>
          </p:cNvSpPr>
          <p:nvPr/>
        </p:nvSpPr>
        <p:spPr bwMode="auto">
          <a:xfrm>
            <a:off x="1355725" y="2555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r</a:t>
            </a:r>
            <a:r>
              <a:rPr lang="en-US" altLang="en-US" i="1" baseline="-25000"/>
              <a:t>i</a:t>
            </a:r>
            <a:endParaRPr lang="en-US" altLang="en-US" i="1"/>
          </a:p>
        </p:txBody>
      </p:sp>
      <p:sp>
        <p:nvSpPr>
          <p:cNvPr id="44040" name="Text Box 13"/>
          <p:cNvSpPr txBox="1">
            <a:spLocks noChangeArrowheads="1"/>
          </p:cNvSpPr>
          <p:nvPr/>
        </p:nvSpPr>
        <p:spPr bwMode="auto">
          <a:xfrm>
            <a:off x="1279525" y="1641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r</a:t>
            </a:r>
            <a:r>
              <a:rPr lang="en-US" altLang="en-US" i="1" baseline="-25000"/>
              <a:t>f</a:t>
            </a:r>
            <a:endParaRPr lang="en-US" altLang="en-US" i="1"/>
          </a:p>
        </p:txBody>
      </p:sp>
      <p:graphicFrame>
        <p:nvGraphicFramePr>
          <p:cNvPr id="747534" name="Object 3"/>
          <p:cNvGraphicFramePr>
            <a:graphicFrameLocks noChangeAspect="1"/>
          </p:cNvGraphicFramePr>
          <p:nvPr/>
        </p:nvGraphicFramePr>
        <p:xfrm>
          <a:off x="3505200" y="1676400"/>
          <a:ext cx="1974850" cy="974725"/>
        </p:xfrm>
        <a:graphic>
          <a:graphicData uri="http://schemas.openxmlformats.org/presentationml/2006/ole">
            <mc:AlternateContent xmlns:mc="http://schemas.openxmlformats.org/markup-compatibility/2006">
              <mc:Choice xmlns:v="urn:schemas-microsoft-com:vml" Requires="v">
                <p:oleObj spid="_x0000_s51365" name="Equation" r:id="rId7" imgW="977900" imgH="482600" progId="Equation.DSMT4">
                  <p:embed/>
                </p:oleObj>
              </mc:Choice>
              <mc:Fallback>
                <p:oleObj name="Equation" r:id="rId7" imgW="9779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676400"/>
                        <a:ext cx="1974850" cy="974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536" name="Object 4"/>
          <p:cNvGraphicFramePr>
            <a:graphicFrameLocks noChangeAspect="1"/>
          </p:cNvGraphicFramePr>
          <p:nvPr/>
        </p:nvGraphicFramePr>
        <p:xfrm>
          <a:off x="3429000" y="3505200"/>
          <a:ext cx="2719388" cy="1025525"/>
        </p:xfrm>
        <a:graphic>
          <a:graphicData uri="http://schemas.openxmlformats.org/presentationml/2006/ole">
            <mc:AlternateContent xmlns:mc="http://schemas.openxmlformats.org/markup-compatibility/2006">
              <mc:Choice xmlns:v="urn:schemas-microsoft-com:vml" Requires="v">
                <p:oleObj spid="_x0000_s51366" name="Equation" r:id="rId9" imgW="1346200" imgH="508000" progId="Equation.3">
                  <p:embed/>
                </p:oleObj>
              </mc:Choice>
              <mc:Fallback>
                <p:oleObj name="Equation" r:id="rId9" imgW="1346200" imgH="508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3505200"/>
                        <a:ext cx="2719388" cy="1025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537" name="Object 5"/>
          <p:cNvGraphicFramePr>
            <a:graphicFrameLocks noChangeAspect="1"/>
          </p:cNvGraphicFramePr>
          <p:nvPr/>
        </p:nvGraphicFramePr>
        <p:xfrm>
          <a:off x="3440113" y="4460875"/>
          <a:ext cx="2744787" cy="1025525"/>
        </p:xfrm>
        <a:graphic>
          <a:graphicData uri="http://schemas.openxmlformats.org/presentationml/2006/ole">
            <mc:AlternateContent xmlns:mc="http://schemas.openxmlformats.org/markup-compatibility/2006">
              <mc:Choice xmlns:v="urn:schemas-microsoft-com:vml" Requires="v">
                <p:oleObj spid="_x0000_s51367" name="Equation" r:id="rId11" imgW="1358900" imgH="508000" progId="Equation.3">
                  <p:embed/>
                </p:oleObj>
              </mc:Choice>
              <mc:Fallback>
                <p:oleObj name="Equation" r:id="rId11" imgW="1358900" imgH="508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0113" y="4460875"/>
                        <a:ext cx="2744787" cy="1025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538" name="Object 6"/>
          <p:cNvGraphicFramePr>
            <a:graphicFrameLocks noChangeAspect="1"/>
          </p:cNvGraphicFramePr>
          <p:nvPr/>
        </p:nvGraphicFramePr>
        <p:xfrm>
          <a:off x="3429000" y="5562600"/>
          <a:ext cx="3822700" cy="1025525"/>
        </p:xfrm>
        <a:graphic>
          <a:graphicData uri="http://schemas.openxmlformats.org/presentationml/2006/ole">
            <mc:AlternateContent xmlns:mc="http://schemas.openxmlformats.org/markup-compatibility/2006">
              <mc:Choice xmlns:v="urn:schemas-microsoft-com:vml" Requires="v">
                <p:oleObj spid="_x0000_s51368" name="Equation" r:id="rId13" imgW="1892300" imgH="508000" progId="Equation.3">
                  <p:embed/>
                </p:oleObj>
              </mc:Choice>
              <mc:Fallback>
                <p:oleObj name="Equation" r:id="rId13" imgW="1892300" imgH="508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5562600"/>
                        <a:ext cx="3822700" cy="102552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45" name="Text Box 19"/>
          <p:cNvSpPr txBox="1">
            <a:spLocks noChangeArrowheads="1"/>
          </p:cNvSpPr>
          <p:nvPr/>
        </p:nvSpPr>
        <p:spPr bwMode="auto">
          <a:xfrm>
            <a:off x="1447800" y="3886200"/>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a:t>
            </a:r>
            <a:r>
              <a:rPr lang="en-US" altLang="en-US" i="1">
                <a:solidFill>
                  <a:srgbClr val="FF0000"/>
                </a:solidFill>
              </a:rPr>
              <a:t>q</a:t>
            </a:r>
            <a:endParaRPr lang="en-US" altLang="en-US">
              <a:solidFill>
                <a:srgbClr val="FF0000"/>
              </a:solidFill>
            </a:endParaRPr>
          </a:p>
        </p:txBody>
      </p:sp>
      <p:sp>
        <p:nvSpPr>
          <p:cNvPr id="44046" name="Rectangle 20"/>
          <p:cNvSpPr>
            <a:spLocks noGrp="1" noChangeArrowheads="1"/>
          </p:cNvSpPr>
          <p:nvPr>
            <p:ph type="title"/>
          </p:nvPr>
        </p:nvSpPr>
        <p:spPr/>
        <p:txBody>
          <a:bodyPr/>
          <a:lstStyle/>
          <a:p>
            <a:pPr eaLnBrk="1" hangingPunct="1"/>
            <a:r>
              <a:rPr lang="en-US" altLang="en-US" sz="3600" smtClean="0"/>
              <a:t>Example: Different Paths near Point Charge</a:t>
            </a:r>
            <a:endParaRPr lang="en-US" altLang="en-US" smtClean="0"/>
          </a:p>
        </p:txBody>
      </p:sp>
      <p:graphicFrame>
        <p:nvGraphicFramePr>
          <p:cNvPr id="3" name="Object 7"/>
          <p:cNvGraphicFramePr>
            <a:graphicFrameLocks noChangeAspect="1"/>
          </p:cNvGraphicFramePr>
          <p:nvPr/>
        </p:nvGraphicFramePr>
        <p:xfrm>
          <a:off x="3379788" y="2530475"/>
          <a:ext cx="2840037" cy="962025"/>
        </p:xfrm>
        <a:graphic>
          <a:graphicData uri="http://schemas.openxmlformats.org/presentationml/2006/ole">
            <mc:AlternateContent xmlns:mc="http://schemas.openxmlformats.org/markup-compatibility/2006">
              <mc:Choice xmlns:v="urn:schemas-microsoft-com:vml" Requires="v">
                <p:oleObj spid="_x0000_s51369" name="Equation" r:id="rId15" imgW="1498600" imgH="508000" progId="Equation.3">
                  <p:embed/>
                </p:oleObj>
              </mc:Choice>
              <mc:Fallback>
                <p:oleObj name="Equation" r:id="rId15" imgW="1498600" imgH="5080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79788" y="2530475"/>
                        <a:ext cx="2840037"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p:cNvSpPr txBox="1">
            <a:spLocks noChangeArrowheads="1"/>
          </p:cNvSpPr>
          <p:nvPr/>
        </p:nvSpPr>
        <p:spPr bwMode="auto">
          <a:xfrm>
            <a:off x="6934200" y="2743200"/>
            <a:ext cx="169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Origin at +q</a:t>
            </a:r>
          </a:p>
        </p:txBody>
      </p:sp>
      <p:sp>
        <p:nvSpPr>
          <p:cNvPr id="4" name="Slide Number Placeholder 3"/>
          <p:cNvSpPr>
            <a:spLocks noGrp="1"/>
          </p:cNvSpPr>
          <p:nvPr>
            <p:ph type="sldNum" sz="quarter" idx="12"/>
          </p:nvPr>
        </p:nvSpPr>
        <p:spPr/>
        <p:txBody>
          <a:bodyPr/>
          <a:lstStyle/>
          <a:p>
            <a:fld id="{B86D1D16-917D-4FE7-BBC2-1887AC03DD1F}" type="slidenum">
              <a:rPr lang="en-US" smtClean="0"/>
              <a:pPr/>
              <a:t>35</a:t>
            </a:fld>
            <a:endParaRPr lang="en-US"/>
          </a:p>
        </p:txBody>
      </p:sp>
    </p:spTree>
    <p:extLst>
      <p:ext uri="{BB962C8B-B14F-4D97-AF65-F5344CB8AC3E}">
        <p14:creationId xmlns:p14="http://schemas.microsoft.com/office/powerpoint/2010/main" val="1949480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475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74753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74753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747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3" grpId="0" autoUpdateAnimBg="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4724400" y="914400"/>
            <a:ext cx="198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2. Special case</a:t>
            </a:r>
            <a:endParaRPr lang="en-US" altLang="en-US"/>
          </a:p>
        </p:txBody>
      </p:sp>
      <p:pic>
        <p:nvPicPr>
          <p:cNvPr id="46082" name="Picture 3" descr="p560_path_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4191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083" name="Object 2"/>
          <p:cNvGraphicFramePr>
            <a:graphicFrameLocks noChangeAspect="1"/>
          </p:cNvGraphicFramePr>
          <p:nvPr/>
        </p:nvGraphicFramePr>
        <p:xfrm>
          <a:off x="457200" y="989013"/>
          <a:ext cx="1974850" cy="977900"/>
        </p:xfrm>
        <a:graphic>
          <a:graphicData uri="http://schemas.openxmlformats.org/presentationml/2006/ole">
            <mc:AlternateContent xmlns:mc="http://schemas.openxmlformats.org/markup-compatibility/2006">
              <mc:Choice xmlns:v="urn:schemas-microsoft-com:vml" Requires="v">
                <p:oleObj spid="_x0000_s52388" name="Equation" r:id="rId5" imgW="977900" imgH="482600" progId="Equation.DSMT4">
                  <p:embed/>
                </p:oleObj>
              </mc:Choice>
              <mc:Fallback>
                <p:oleObj name="Equation" r:id="rId5" imgW="9779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989013"/>
                        <a:ext cx="1974850" cy="977900"/>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49573" name="Text Box 5"/>
          <p:cNvSpPr txBox="1">
            <a:spLocks noChangeArrowheads="1"/>
          </p:cNvSpPr>
          <p:nvPr/>
        </p:nvSpPr>
        <p:spPr bwMode="auto">
          <a:xfrm>
            <a:off x="5218113" y="18288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solidFill>
                  <a:schemeClr val="accent2"/>
                </a:solidFill>
              </a:rPr>
              <a:t>i</a:t>
            </a:r>
            <a:r>
              <a:rPr lang="en-US" altLang="en-US">
                <a:solidFill>
                  <a:schemeClr val="accent2"/>
                </a:solidFill>
              </a:rPr>
              <a:t>A:</a:t>
            </a:r>
            <a:endParaRPr lang="en-US" altLang="en-US"/>
          </a:p>
        </p:txBody>
      </p:sp>
      <p:graphicFrame>
        <p:nvGraphicFramePr>
          <p:cNvPr id="749574" name="Object 3"/>
          <p:cNvGraphicFramePr>
            <a:graphicFrameLocks noChangeAspect="1"/>
          </p:cNvGraphicFramePr>
          <p:nvPr/>
        </p:nvGraphicFramePr>
        <p:xfrm>
          <a:off x="5803900" y="1828800"/>
          <a:ext cx="1103313" cy="461963"/>
        </p:xfrm>
        <a:graphic>
          <a:graphicData uri="http://schemas.openxmlformats.org/presentationml/2006/ole">
            <mc:AlternateContent xmlns:mc="http://schemas.openxmlformats.org/markup-compatibility/2006">
              <mc:Choice xmlns:v="urn:schemas-microsoft-com:vml" Requires="v">
                <p:oleObj spid="_x0000_s52389" name="Equation" r:id="rId7" imgW="546100" imgH="228600" progId="Equation.3">
                  <p:embed/>
                </p:oleObj>
              </mc:Choice>
              <mc:Fallback>
                <p:oleObj name="Equation" r:id="rId7" imgW="5461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900" y="1828800"/>
                        <a:ext cx="1103313"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49575" name="Text Box 7"/>
          <p:cNvSpPr txBox="1">
            <a:spLocks noChangeArrowheads="1"/>
          </p:cNvSpPr>
          <p:nvPr/>
        </p:nvSpPr>
        <p:spPr bwMode="auto">
          <a:xfrm>
            <a:off x="5105400" y="26670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AB:</a:t>
            </a:r>
            <a:endParaRPr lang="en-US" altLang="en-US"/>
          </a:p>
        </p:txBody>
      </p:sp>
      <p:graphicFrame>
        <p:nvGraphicFramePr>
          <p:cNvPr id="749576" name="Object 4"/>
          <p:cNvGraphicFramePr>
            <a:graphicFrameLocks noChangeAspect="1"/>
          </p:cNvGraphicFramePr>
          <p:nvPr/>
        </p:nvGraphicFramePr>
        <p:xfrm>
          <a:off x="5778500" y="2438400"/>
          <a:ext cx="2898775" cy="973138"/>
        </p:xfrm>
        <a:graphic>
          <a:graphicData uri="http://schemas.openxmlformats.org/presentationml/2006/ole">
            <mc:AlternateContent xmlns:mc="http://schemas.openxmlformats.org/markup-compatibility/2006">
              <mc:Choice xmlns:v="urn:schemas-microsoft-com:vml" Requires="v">
                <p:oleObj spid="_x0000_s52390" name="Equation" r:id="rId9" imgW="1435100" imgH="482600" progId="Equation.3">
                  <p:embed/>
                </p:oleObj>
              </mc:Choice>
              <mc:Fallback>
                <p:oleObj name="Equation" r:id="rId9" imgW="1435100" imgH="482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8500" y="2438400"/>
                        <a:ext cx="2898775" cy="973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49577" name="Text Box 9"/>
          <p:cNvSpPr txBox="1">
            <a:spLocks noChangeArrowheads="1"/>
          </p:cNvSpPr>
          <p:nvPr/>
        </p:nvSpPr>
        <p:spPr bwMode="auto">
          <a:xfrm>
            <a:off x="5105400" y="3517900"/>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BC:</a:t>
            </a:r>
            <a:endParaRPr lang="en-US" altLang="en-US"/>
          </a:p>
        </p:txBody>
      </p:sp>
      <p:graphicFrame>
        <p:nvGraphicFramePr>
          <p:cNvPr id="749578" name="Object 5"/>
          <p:cNvGraphicFramePr>
            <a:graphicFrameLocks noChangeAspect="1"/>
          </p:cNvGraphicFramePr>
          <p:nvPr/>
        </p:nvGraphicFramePr>
        <p:xfrm>
          <a:off x="5791200" y="3517900"/>
          <a:ext cx="1204913" cy="461963"/>
        </p:xfrm>
        <a:graphic>
          <a:graphicData uri="http://schemas.openxmlformats.org/presentationml/2006/ole">
            <mc:AlternateContent xmlns:mc="http://schemas.openxmlformats.org/markup-compatibility/2006">
              <mc:Choice xmlns:v="urn:schemas-microsoft-com:vml" Requires="v">
                <p:oleObj spid="_x0000_s52391" name="Equation" r:id="rId11" imgW="596900" imgH="228600" progId="Equation.3">
                  <p:embed/>
                </p:oleObj>
              </mc:Choice>
              <mc:Fallback>
                <p:oleObj name="Equation" r:id="rId11" imgW="5969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3517900"/>
                        <a:ext cx="1204913"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49579" name="Text Box 11"/>
          <p:cNvSpPr txBox="1">
            <a:spLocks noChangeArrowheads="1"/>
          </p:cNvSpPr>
          <p:nvPr/>
        </p:nvSpPr>
        <p:spPr bwMode="auto">
          <a:xfrm>
            <a:off x="5181600" y="4360863"/>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C</a:t>
            </a:r>
            <a:r>
              <a:rPr lang="en-US" altLang="en-US" i="1">
                <a:solidFill>
                  <a:schemeClr val="accent2"/>
                </a:solidFill>
              </a:rPr>
              <a:t>f</a:t>
            </a:r>
            <a:r>
              <a:rPr lang="en-US" altLang="en-US">
                <a:solidFill>
                  <a:schemeClr val="accent2"/>
                </a:solidFill>
              </a:rPr>
              <a:t>:</a:t>
            </a:r>
            <a:endParaRPr lang="en-US" altLang="en-US"/>
          </a:p>
        </p:txBody>
      </p:sp>
      <p:graphicFrame>
        <p:nvGraphicFramePr>
          <p:cNvPr id="749580" name="Object 6"/>
          <p:cNvGraphicFramePr>
            <a:graphicFrameLocks noChangeAspect="1"/>
          </p:cNvGraphicFramePr>
          <p:nvPr/>
        </p:nvGraphicFramePr>
        <p:xfrm>
          <a:off x="5791200" y="4132263"/>
          <a:ext cx="2898775" cy="973137"/>
        </p:xfrm>
        <a:graphic>
          <a:graphicData uri="http://schemas.openxmlformats.org/presentationml/2006/ole">
            <mc:AlternateContent xmlns:mc="http://schemas.openxmlformats.org/markup-compatibility/2006">
              <mc:Choice xmlns:v="urn:schemas-microsoft-com:vml" Requires="v">
                <p:oleObj spid="_x0000_s52392" name="Equation" r:id="rId13" imgW="1435100" imgH="482600" progId="Equation.3">
                  <p:embed/>
                </p:oleObj>
              </mc:Choice>
              <mc:Fallback>
                <p:oleObj name="Equation" r:id="rId13" imgW="1435100" imgH="482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1200" y="4132263"/>
                        <a:ext cx="2898775" cy="973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9581" name="Object 7"/>
          <p:cNvGraphicFramePr>
            <a:graphicFrameLocks noChangeAspect="1"/>
          </p:cNvGraphicFramePr>
          <p:nvPr/>
        </p:nvGraphicFramePr>
        <p:xfrm>
          <a:off x="1079500" y="5410200"/>
          <a:ext cx="7207250" cy="973138"/>
        </p:xfrm>
        <a:graphic>
          <a:graphicData uri="http://schemas.openxmlformats.org/presentationml/2006/ole">
            <mc:AlternateContent xmlns:mc="http://schemas.openxmlformats.org/markup-compatibility/2006">
              <mc:Choice xmlns:v="urn:schemas-microsoft-com:vml" Requires="v">
                <p:oleObj spid="_x0000_s52393" name="Equation" r:id="rId15" imgW="3568700" imgH="482600" progId="Equation.3">
                  <p:embed/>
                </p:oleObj>
              </mc:Choice>
              <mc:Fallback>
                <p:oleObj name="Equation" r:id="rId15" imgW="3568700" imgH="482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0" y="5410200"/>
                        <a:ext cx="7207250" cy="97313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93" name="Rectangle 14"/>
          <p:cNvSpPr>
            <a:spLocks noGrp="1" noChangeArrowheads="1"/>
          </p:cNvSpPr>
          <p:nvPr>
            <p:ph type="title"/>
          </p:nvPr>
        </p:nvSpPr>
        <p:spPr/>
        <p:txBody>
          <a:bodyPr/>
          <a:lstStyle/>
          <a:p>
            <a:pPr eaLnBrk="1" hangingPunct="1"/>
            <a:r>
              <a:rPr lang="en-US" altLang="en-US" sz="3600" smtClean="0"/>
              <a:t>Example: Different Paths near Point Charge</a:t>
            </a:r>
            <a:endParaRPr lang="en-US" altLang="en-US" smtClean="0"/>
          </a:p>
        </p:txBody>
      </p:sp>
      <p:grpSp>
        <p:nvGrpSpPr>
          <p:cNvPr id="46094" name="Group 15"/>
          <p:cNvGrpSpPr>
            <a:grpSpLocks/>
          </p:cNvGrpSpPr>
          <p:nvPr/>
        </p:nvGrpSpPr>
        <p:grpSpPr bwMode="auto">
          <a:xfrm>
            <a:off x="381000" y="4267200"/>
            <a:ext cx="431800" cy="457200"/>
            <a:chOff x="240" y="2688"/>
            <a:chExt cx="272" cy="288"/>
          </a:xfrm>
        </p:grpSpPr>
        <p:pic>
          <p:nvPicPr>
            <p:cNvPr id="46095" name="Picture 16" descr="Ball-red-smal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0" y="2704"/>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Rectangle 17"/>
            <p:cNvSpPr>
              <a:spLocks noChangeArrowheads="1"/>
            </p:cNvSpPr>
            <p:nvPr/>
          </p:nvSpPr>
          <p:spPr bwMode="auto">
            <a:xfrm>
              <a:off x="288" y="2688"/>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a:t>
              </a:r>
            </a:p>
          </p:txBody>
        </p:sp>
      </p:grpSp>
      <p:sp>
        <p:nvSpPr>
          <p:cNvPr id="2" name="Slide Number Placeholder 1"/>
          <p:cNvSpPr>
            <a:spLocks noGrp="1"/>
          </p:cNvSpPr>
          <p:nvPr>
            <p:ph type="sldNum" sz="quarter" idx="12"/>
          </p:nvPr>
        </p:nvSpPr>
        <p:spPr/>
        <p:txBody>
          <a:bodyPr/>
          <a:lstStyle/>
          <a:p>
            <a:fld id="{B86D1D16-917D-4FE7-BBC2-1887AC03DD1F}" type="slidenum">
              <a:rPr lang="en-US" smtClean="0"/>
              <a:pPr/>
              <a:t>36</a:t>
            </a:fld>
            <a:endParaRPr lang="en-US"/>
          </a:p>
        </p:txBody>
      </p:sp>
    </p:spTree>
    <p:extLst>
      <p:ext uri="{BB962C8B-B14F-4D97-AF65-F5344CB8AC3E}">
        <p14:creationId xmlns:p14="http://schemas.microsoft.com/office/powerpoint/2010/main" val="2182093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9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495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95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495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95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7495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95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7495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749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3" grpId="0" autoUpdateAnimBg="0"/>
      <p:bldP spid="749575" grpId="0" autoUpdateAnimBg="0"/>
      <p:bldP spid="749577" grpId="0" autoUpdateAnimBg="0"/>
      <p:bldP spid="74957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4953000" y="1066800"/>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3. Arbitrary path</a:t>
            </a:r>
            <a:endParaRPr lang="en-US" altLang="en-US"/>
          </a:p>
        </p:txBody>
      </p:sp>
      <p:graphicFrame>
        <p:nvGraphicFramePr>
          <p:cNvPr id="48130" name="Object 2"/>
          <p:cNvGraphicFramePr>
            <a:graphicFrameLocks noChangeAspect="1"/>
          </p:cNvGraphicFramePr>
          <p:nvPr/>
        </p:nvGraphicFramePr>
        <p:xfrm>
          <a:off x="1219200" y="1141413"/>
          <a:ext cx="1974850" cy="977900"/>
        </p:xfrm>
        <a:graphic>
          <a:graphicData uri="http://schemas.openxmlformats.org/presentationml/2006/ole">
            <mc:AlternateContent xmlns:mc="http://schemas.openxmlformats.org/markup-compatibility/2006">
              <mc:Choice xmlns:v="urn:schemas-microsoft-com:vml" Requires="v">
                <p:oleObj spid="_x0000_s53385" name="Equation" r:id="rId4" imgW="977900" imgH="482600" progId="Equation.DSMT4">
                  <p:embed/>
                </p:oleObj>
              </mc:Choice>
              <mc:Fallback>
                <p:oleObj name="Equation" r:id="rId4" imgW="9779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141413"/>
                        <a:ext cx="1974850" cy="977900"/>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8131" name="Picture 4" descr="p560_path_i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700338"/>
            <a:ext cx="4419600"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51621" name="Object 3"/>
          <p:cNvGraphicFramePr>
            <a:graphicFrameLocks noChangeAspect="1"/>
          </p:cNvGraphicFramePr>
          <p:nvPr/>
        </p:nvGraphicFramePr>
        <p:xfrm>
          <a:off x="5946775" y="1905000"/>
          <a:ext cx="2282825" cy="434975"/>
        </p:xfrm>
        <a:graphic>
          <a:graphicData uri="http://schemas.openxmlformats.org/presentationml/2006/ole">
            <mc:AlternateContent xmlns:mc="http://schemas.openxmlformats.org/markup-compatibility/2006">
              <mc:Choice xmlns:v="urn:schemas-microsoft-com:vml" Requires="v">
                <p:oleObj spid="_x0000_s53386" name="Equation" r:id="rId7" imgW="1130300" imgH="215900" progId="Equation.3">
                  <p:embed/>
                </p:oleObj>
              </mc:Choice>
              <mc:Fallback>
                <p:oleObj name="Equation" r:id="rId7" imgW="11303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6775" y="1905000"/>
                        <a:ext cx="2282825"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51622" name="Object 4"/>
          <p:cNvGraphicFramePr>
            <a:graphicFrameLocks noChangeAspect="1"/>
          </p:cNvGraphicFramePr>
          <p:nvPr/>
        </p:nvGraphicFramePr>
        <p:xfrm>
          <a:off x="5948363" y="3276600"/>
          <a:ext cx="2128837" cy="974725"/>
        </p:xfrm>
        <a:graphic>
          <a:graphicData uri="http://schemas.openxmlformats.org/presentationml/2006/ole">
            <mc:AlternateContent xmlns:mc="http://schemas.openxmlformats.org/markup-compatibility/2006">
              <mc:Choice xmlns:v="urn:schemas-microsoft-com:vml" Requires="v">
                <p:oleObj spid="_x0000_s53387" name="Equation" r:id="rId9" imgW="1054100" imgH="482600" progId="Equation.3">
                  <p:embed/>
                </p:oleObj>
              </mc:Choice>
              <mc:Fallback>
                <p:oleObj name="Equation" r:id="rId9" imgW="1054100" imgH="482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8363" y="3276600"/>
                        <a:ext cx="2128837" cy="974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51623" name="Object 5"/>
          <p:cNvGraphicFramePr>
            <a:graphicFrameLocks noChangeAspect="1"/>
          </p:cNvGraphicFramePr>
          <p:nvPr/>
        </p:nvGraphicFramePr>
        <p:xfrm>
          <a:off x="5943600" y="2667000"/>
          <a:ext cx="2078038" cy="511175"/>
        </p:xfrm>
        <a:graphic>
          <a:graphicData uri="http://schemas.openxmlformats.org/presentationml/2006/ole">
            <mc:AlternateContent xmlns:mc="http://schemas.openxmlformats.org/markup-compatibility/2006">
              <mc:Choice xmlns:v="urn:schemas-microsoft-com:vml" Requires="v">
                <p:oleObj spid="_x0000_s53388" name="Equation" r:id="rId11" imgW="1028700" imgH="254000" progId="Equation.3">
                  <p:embed/>
                </p:oleObj>
              </mc:Choice>
              <mc:Fallback>
                <p:oleObj name="Equation" r:id="rId11" imgW="1028700" imgH="254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667000"/>
                        <a:ext cx="2078038"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51624" name="Object 6"/>
          <p:cNvGraphicFramePr>
            <a:graphicFrameLocks noChangeAspect="1"/>
          </p:cNvGraphicFramePr>
          <p:nvPr/>
        </p:nvGraphicFramePr>
        <p:xfrm>
          <a:off x="4800600" y="4648200"/>
          <a:ext cx="3822700" cy="1025525"/>
        </p:xfrm>
        <a:graphic>
          <a:graphicData uri="http://schemas.openxmlformats.org/presentationml/2006/ole">
            <mc:AlternateContent xmlns:mc="http://schemas.openxmlformats.org/markup-compatibility/2006">
              <mc:Choice xmlns:v="urn:schemas-microsoft-com:vml" Requires="v">
                <p:oleObj spid="_x0000_s53389" name="Equation" r:id="rId13" imgW="1892300" imgH="508000" progId="Equation.3">
                  <p:embed/>
                </p:oleObj>
              </mc:Choice>
              <mc:Fallback>
                <p:oleObj name="Equation" r:id="rId13" imgW="1892300" imgH="508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4648200"/>
                        <a:ext cx="3822700" cy="102552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8136" name="Picture 9" descr="Ball-red-sm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39624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Rectangle 10"/>
          <p:cNvSpPr>
            <a:spLocks noChangeArrowheads="1"/>
          </p:cNvSpPr>
          <p:nvPr/>
        </p:nvSpPr>
        <p:spPr bwMode="auto">
          <a:xfrm>
            <a:off x="457200" y="3937000"/>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a:t>
            </a:r>
          </a:p>
        </p:txBody>
      </p:sp>
      <p:sp>
        <p:nvSpPr>
          <p:cNvPr id="48138" name="Rectangle 11"/>
          <p:cNvSpPr>
            <a:spLocks noGrp="1" noChangeArrowheads="1"/>
          </p:cNvSpPr>
          <p:nvPr>
            <p:ph type="title"/>
          </p:nvPr>
        </p:nvSpPr>
        <p:spPr/>
        <p:txBody>
          <a:bodyPr/>
          <a:lstStyle/>
          <a:p>
            <a:pPr eaLnBrk="1" hangingPunct="1"/>
            <a:r>
              <a:rPr lang="en-US" altLang="en-US" sz="3600" smtClean="0"/>
              <a:t>Example: Different Paths near Point Charge</a:t>
            </a:r>
            <a:endParaRPr lang="en-US" altLang="en-US" smtClean="0"/>
          </a:p>
        </p:txBody>
      </p:sp>
      <p:sp>
        <p:nvSpPr>
          <p:cNvPr id="2" name="Slide Number Placeholder 1"/>
          <p:cNvSpPr>
            <a:spLocks noGrp="1"/>
          </p:cNvSpPr>
          <p:nvPr>
            <p:ph type="sldNum" sz="quarter" idx="12"/>
          </p:nvPr>
        </p:nvSpPr>
        <p:spPr/>
        <p:txBody>
          <a:bodyPr/>
          <a:lstStyle/>
          <a:p>
            <a:fld id="{B86D1D16-917D-4FE7-BBC2-1887AC03DD1F}" type="slidenum">
              <a:rPr lang="en-US" smtClean="0"/>
              <a:pPr/>
              <a:t>37</a:t>
            </a:fld>
            <a:endParaRPr lang="en-US"/>
          </a:p>
        </p:txBody>
      </p:sp>
    </p:spTree>
    <p:extLst>
      <p:ext uri="{BB962C8B-B14F-4D97-AF65-F5344CB8AC3E}">
        <p14:creationId xmlns:p14="http://schemas.microsoft.com/office/powerpoint/2010/main" val="21722544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516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516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516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51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Review: Single Particle Energy</a:t>
            </a:r>
            <a:endParaRPr lang="en-US" dirty="0">
              <a:solidFill>
                <a:srgbClr val="CC0000"/>
              </a:solidFill>
            </a:endParaRPr>
          </a:p>
        </p:txBody>
      </p:sp>
      <p:cxnSp>
        <p:nvCxnSpPr>
          <p:cNvPr id="1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6" name="TextBox 15"/>
          <p:cNvSpPr txBox="1"/>
          <p:nvPr/>
        </p:nvSpPr>
        <p:spPr>
          <a:xfrm>
            <a:off x="4722642" y="2754868"/>
            <a:ext cx="1279429" cy="369332"/>
          </a:xfrm>
          <a:prstGeom prst="rect">
            <a:avLst/>
          </a:prstGeom>
          <a:noFill/>
          <a:ln w="28575" cap="flat" cmpd="sng" algn="ctr">
            <a:solidFill>
              <a:srgbClr val="0000FF"/>
            </a:solidFill>
            <a:prstDash val="solid"/>
            <a:round/>
            <a:headEnd type="none" w="med" len="med"/>
            <a:tailEnd type="none" w="med" len="med"/>
          </a:ln>
        </p:spPr>
        <p:txBody>
          <a:bodyPr wrap="none" rtlCol="0">
            <a:spAutoFit/>
          </a:bodyPr>
          <a:lstStyle/>
          <a:p>
            <a:r>
              <a:rPr lang="en-US">
                <a:solidFill>
                  <a:srgbClr val="0000FF"/>
                </a:solidFill>
              </a:rPr>
              <a:t>Rest energy</a:t>
            </a:r>
          </a:p>
        </p:txBody>
      </p:sp>
      <p:sp>
        <p:nvSpPr>
          <p:cNvPr id="17" name="TextBox 16"/>
          <p:cNvSpPr txBox="1"/>
          <p:nvPr/>
        </p:nvSpPr>
        <p:spPr>
          <a:xfrm>
            <a:off x="6322842" y="2754868"/>
            <a:ext cx="2135358" cy="369332"/>
          </a:xfrm>
          <a:prstGeom prst="rect">
            <a:avLst/>
          </a:prstGeom>
          <a:noFill/>
          <a:ln w="28575" cap="flat" cmpd="sng" algn="ctr">
            <a:solidFill>
              <a:srgbClr val="0000FF"/>
            </a:solidFill>
            <a:prstDash val="solid"/>
            <a:round/>
            <a:headEnd type="none" w="med" len="med"/>
            <a:tailEnd type="none" w="med" len="med"/>
          </a:ln>
        </p:spPr>
        <p:txBody>
          <a:bodyPr wrap="none" rtlCol="0">
            <a:spAutoFit/>
          </a:bodyPr>
          <a:lstStyle/>
          <a:p>
            <a:r>
              <a:rPr lang="en-US">
                <a:solidFill>
                  <a:srgbClr val="0000FF"/>
                </a:solidFill>
              </a:rPr>
              <a:t>Kinetic Energy (v&lt;&lt;c)</a:t>
            </a:r>
          </a:p>
        </p:txBody>
      </p:sp>
      <p:cxnSp>
        <p:nvCxnSpPr>
          <p:cNvPr id="19" name="Straight Arrow Connector 18"/>
          <p:cNvCxnSpPr/>
          <p:nvPr/>
        </p:nvCxnSpPr>
        <p:spPr>
          <a:xfrm rot="5400000" flipH="1" flipV="1">
            <a:off x="5256042" y="2526268"/>
            <a:ext cx="457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6360942" y="2564368"/>
            <a:ext cx="381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16467" y="1143000"/>
            <a:ext cx="3476282" cy="461665"/>
          </a:xfrm>
          <a:prstGeom prst="rect">
            <a:avLst/>
          </a:prstGeom>
          <a:noFill/>
        </p:spPr>
        <p:txBody>
          <a:bodyPr wrap="none" rtlCol="0">
            <a:spAutoFit/>
          </a:bodyPr>
          <a:lstStyle/>
          <a:p>
            <a:r>
              <a:rPr lang="en-US" sz="2400" u="sng">
                <a:solidFill>
                  <a:srgbClr val="0000FF"/>
                </a:solidFill>
              </a:rPr>
              <a:t>Energy of a Single Particle: </a:t>
            </a:r>
          </a:p>
        </p:txBody>
      </p:sp>
      <p:sp>
        <p:nvSpPr>
          <p:cNvPr id="23" name="TextBox 22"/>
          <p:cNvSpPr txBox="1"/>
          <p:nvPr/>
        </p:nvSpPr>
        <p:spPr>
          <a:xfrm>
            <a:off x="422786" y="3429000"/>
            <a:ext cx="4454014" cy="461665"/>
          </a:xfrm>
          <a:prstGeom prst="rect">
            <a:avLst/>
          </a:prstGeom>
          <a:noFill/>
        </p:spPr>
        <p:txBody>
          <a:bodyPr wrap="none" rtlCol="0">
            <a:spAutoFit/>
          </a:bodyPr>
          <a:lstStyle/>
          <a:p>
            <a:r>
              <a:rPr lang="en-US" sz="2400" u="sng">
                <a:solidFill>
                  <a:srgbClr val="0000FF"/>
                </a:solidFill>
              </a:rPr>
              <a:t>The Energy Principle for a Particle:  </a:t>
            </a:r>
          </a:p>
        </p:txBody>
      </p:sp>
      <p:sp>
        <p:nvSpPr>
          <p:cNvPr id="25" name="TextBox 24"/>
          <p:cNvSpPr txBox="1"/>
          <p:nvPr/>
        </p:nvSpPr>
        <p:spPr>
          <a:xfrm>
            <a:off x="5029200" y="4397400"/>
            <a:ext cx="3200400" cy="369332"/>
          </a:xfrm>
          <a:prstGeom prst="rect">
            <a:avLst/>
          </a:prstGeom>
          <a:noFill/>
          <a:ln w="28575" cap="flat" cmpd="sng" algn="ctr">
            <a:solidFill>
              <a:srgbClr val="0000FF"/>
            </a:solidFill>
            <a:prstDash val="solid"/>
            <a:round/>
            <a:headEnd type="none" w="med" len="med"/>
            <a:tailEnd type="none" w="med" len="med"/>
          </a:ln>
        </p:spPr>
        <p:txBody>
          <a:bodyPr wrap="square" rtlCol="0">
            <a:spAutoFit/>
          </a:bodyPr>
          <a:lstStyle/>
          <a:p>
            <a:pPr algn="ctr"/>
            <a:r>
              <a:rPr lang="en-US">
                <a:solidFill>
                  <a:srgbClr val="0000FF"/>
                </a:solidFill>
              </a:rPr>
              <a:t>W = Work done ON the particle</a:t>
            </a:r>
          </a:p>
        </p:txBody>
      </p:sp>
      <p:pic>
        <p:nvPicPr>
          <p:cNvPr id="18" name="Picture 17" descr="latex-image-1.pdf"/>
          <p:cNvPicPr>
            <a:picLocks noChangeAspect="1"/>
          </p:cNvPicPr>
          <p:nvPr/>
        </p:nvPicPr>
        <p:blipFill>
          <a:blip r:embed="rId2"/>
          <a:stretch>
            <a:fillRect/>
          </a:stretch>
        </p:blipFill>
        <p:spPr>
          <a:xfrm>
            <a:off x="698499" y="1663700"/>
            <a:ext cx="6311901" cy="1003300"/>
          </a:xfrm>
          <a:prstGeom prst="rect">
            <a:avLst/>
          </a:prstGeom>
        </p:spPr>
      </p:pic>
      <p:grpSp>
        <p:nvGrpSpPr>
          <p:cNvPr id="40" name="Group 39"/>
          <p:cNvGrpSpPr/>
          <p:nvPr/>
        </p:nvGrpSpPr>
        <p:grpSpPr>
          <a:xfrm>
            <a:off x="838200" y="4250266"/>
            <a:ext cx="3556000" cy="685800"/>
            <a:chOff x="1447800" y="4250266"/>
            <a:chExt cx="3556000" cy="685800"/>
          </a:xfrm>
        </p:grpSpPr>
        <p:pic>
          <p:nvPicPr>
            <p:cNvPr id="27" name="Picture 26" descr="latex-image-1.pdf"/>
            <p:cNvPicPr>
              <a:picLocks noChangeAspect="1"/>
            </p:cNvPicPr>
            <p:nvPr/>
          </p:nvPicPr>
          <p:blipFill>
            <a:blip r:embed="rId3"/>
            <a:stretch>
              <a:fillRect/>
            </a:stretch>
          </p:blipFill>
          <p:spPr>
            <a:xfrm>
              <a:off x="1447800" y="4419600"/>
              <a:ext cx="2006600" cy="317500"/>
            </a:xfrm>
            <a:prstGeom prst="rect">
              <a:avLst/>
            </a:prstGeom>
          </p:spPr>
        </p:pic>
        <p:pic>
          <p:nvPicPr>
            <p:cNvPr id="39" name="Picture 38" descr="latex-image-1.pdf"/>
            <p:cNvPicPr>
              <a:picLocks noChangeAspect="1"/>
            </p:cNvPicPr>
            <p:nvPr/>
          </p:nvPicPr>
          <p:blipFill>
            <a:blip r:embed="rId4"/>
            <a:stretch>
              <a:fillRect/>
            </a:stretch>
          </p:blipFill>
          <p:spPr>
            <a:xfrm>
              <a:off x="3124200" y="4250266"/>
              <a:ext cx="1879600" cy="685800"/>
            </a:xfrm>
            <a:prstGeom prst="rect">
              <a:avLst/>
            </a:prstGeom>
            <a:solidFill>
              <a:schemeClr val="bg1"/>
            </a:solidFill>
          </p:spPr>
        </p:pic>
      </p:grpSp>
      <p:grpSp>
        <p:nvGrpSpPr>
          <p:cNvPr id="45" name="Group 44"/>
          <p:cNvGrpSpPr/>
          <p:nvPr/>
        </p:nvGrpSpPr>
        <p:grpSpPr>
          <a:xfrm>
            <a:off x="778933" y="5384800"/>
            <a:ext cx="5164667" cy="965201"/>
            <a:chOff x="778933" y="5384800"/>
            <a:chExt cx="5164667" cy="965201"/>
          </a:xfrm>
        </p:grpSpPr>
        <p:sp>
          <p:nvSpPr>
            <p:cNvPr id="41" name="TextBox 40"/>
            <p:cNvSpPr txBox="1"/>
            <p:nvPr/>
          </p:nvSpPr>
          <p:spPr>
            <a:xfrm>
              <a:off x="778933" y="5384800"/>
              <a:ext cx="3541316" cy="369332"/>
            </a:xfrm>
            <a:prstGeom prst="rect">
              <a:avLst/>
            </a:prstGeom>
            <a:noFill/>
          </p:spPr>
          <p:txBody>
            <a:bodyPr wrap="none" rtlCol="0">
              <a:spAutoFit/>
            </a:bodyPr>
            <a:lstStyle/>
            <a:p>
              <a:r>
                <a:rPr lang="en-US"/>
                <a:t>If the rest energy does not change, </a:t>
              </a:r>
            </a:p>
          </p:txBody>
        </p:sp>
        <p:pic>
          <p:nvPicPr>
            <p:cNvPr id="43" name="Picture 42" descr="latex-image-1.pdf"/>
            <p:cNvPicPr>
              <a:picLocks noChangeAspect="1"/>
            </p:cNvPicPr>
            <p:nvPr/>
          </p:nvPicPr>
          <p:blipFill>
            <a:blip r:embed="rId5"/>
            <a:stretch>
              <a:fillRect/>
            </a:stretch>
          </p:blipFill>
          <p:spPr>
            <a:xfrm>
              <a:off x="3340100" y="6019800"/>
              <a:ext cx="2463800" cy="266700"/>
            </a:xfrm>
            <a:prstGeom prst="rect">
              <a:avLst/>
            </a:prstGeom>
          </p:spPr>
        </p:pic>
        <p:sp>
          <p:nvSpPr>
            <p:cNvPr id="44" name="Rectangle 43"/>
            <p:cNvSpPr/>
            <p:nvPr/>
          </p:nvSpPr>
          <p:spPr>
            <a:xfrm>
              <a:off x="4724400" y="5892801"/>
              <a:ext cx="1219200" cy="457200"/>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86D1D16-917D-4FE7-BBC2-1887AC03DD1F}" type="slidenum">
              <a:rPr lang="en-US" smtClean="0"/>
              <a:pPr/>
              <a:t>4</a:t>
            </a:fld>
            <a:endParaRPr lang="en-US"/>
          </a:p>
        </p:txBody>
      </p:sp>
    </p:spTree>
    <p:extLst>
      <p:ext uri="{BB962C8B-B14F-4D97-AF65-F5344CB8AC3E}">
        <p14:creationId xmlns:p14="http://schemas.microsoft.com/office/powerpoint/2010/main" val="37499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iClicker</a:t>
            </a:r>
            <a:endParaRPr lang="en-US" dirty="0">
              <a:solidFill>
                <a:srgbClr val="CC0000"/>
              </a:solidFill>
            </a:endParaRPr>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r>
              <a:rPr lang="en-US" sz="2500" dirty="0" smtClean="0"/>
              <a:t>A horizontal force of 10 N pushes a bead along a wire.  The wire has a length of 25 m.  The horizontal displacement of the bead when it reaches the end of the wire is 10m.  The vertical displacement is 1m.  How much work was done moving the bead?  Ignore gravity.</a:t>
            </a:r>
          </a:p>
          <a:p>
            <a:pPr marL="0" indent="0">
              <a:buNone/>
            </a:pPr>
            <a:r>
              <a:rPr lang="en-US" sz="2500" dirty="0" smtClean="0"/>
              <a:t>   </a:t>
            </a:r>
          </a:p>
          <a:p>
            <a:endParaRPr lang="en-US" sz="2500" dirty="0"/>
          </a:p>
          <a:p>
            <a:endParaRPr lang="en-US" sz="2500" dirty="0" smtClean="0"/>
          </a:p>
          <a:p>
            <a:endParaRPr lang="en-US" sz="2500" dirty="0"/>
          </a:p>
          <a:p>
            <a:endParaRPr lang="en-US" sz="2500" dirty="0" smtClean="0"/>
          </a:p>
          <a:p>
            <a:pPr marL="457200" indent="-457200">
              <a:buFont typeface="+mj-lt"/>
              <a:buAutoNum type="alphaLcParenR"/>
            </a:pPr>
            <a:r>
              <a:rPr lang="en-US" sz="2500" dirty="0" smtClean="0"/>
              <a:t>10 J</a:t>
            </a:r>
          </a:p>
          <a:p>
            <a:pPr marL="457200" indent="-457200">
              <a:buFont typeface="+mj-lt"/>
              <a:buAutoNum type="alphaLcParenR"/>
            </a:pPr>
            <a:r>
              <a:rPr lang="en-US" sz="2500" dirty="0" smtClean="0"/>
              <a:t>250 J</a:t>
            </a:r>
          </a:p>
          <a:p>
            <a:pPr marL="457200" indent="-457200">
              <a:buFont typeface="+mj-lt"/>
              <a:buAutoNum type="alphaLcParenR"/>
            </a:pPr>
            <a:r>
              <a:rPr lang="en-US" sz="2500" dirty="0" smtClean="0"/>
              <a:t>100 J</a:t>
            </a:r>
          </a:p>
          <a:p>
            <a:pPr marL="457200" indent="-457200">
              <a:buFont typeface="+mj-lt"/>
              <a:buAutoNum type="alphaLcParenR"/>
            </a:pPr>
            <a:r>
              <a:rPr lang="en-US" sz="2500" dirty="0" smtClean="0"/>
              <a:t>100 N</a:t>
            </a:r>
          </a:p>
          <a:p>
            <a:pPr marL="457200" indent="-457200">
              <a:buFont typeface="+mj-lt"/>
              <a:buAutoNum type="alphaLcParenR"/>
            </a:pPr>
            <a:r>
              <a:rPr lang="en-US" sz="2500" dirty="0" smtClean="0"/>
              <a:t>Need to specify the path to get the result</a:t>
            </a:r>
          </a:p>
        </p:txBody>
      </p:sp>
      <p:sp>
        <p:nvSpPr>
          <p:cNvPr id="4" name="Freeform 3"/>
          <p:cNvSpPr/>
          <p:nvPr/>
        </p:nvSpPr>
        <p:spPr>
          <a:xfrm>
            <a:off x="1935817" y="2840869"/>
            <a:ext cx="6387921" cy="1973406"/>
          </a:xfrm>
          <a:custGeom>
            <a:avLst/>
            <a:gdLst>
              <a:gd name="connsiteX0" fmla="*/ 0 w 6387921"/>
              <a:gd name="connsiteY0" fmla="*/ 1881247 h 1973406"/>
              <a:gd name="connsiteX1" fmla="*/ 1300766 w 6387921"/>
              <a:gd name="connsiteY1" fmla="*/ 709269 h 1973406"/>
              <a:gd name="connsiteX2" fmla="*/ 2047740 w 6387921"/>
              <a:gd name="connsiteY2" fmla="*/ 1430486 h 1973406"/>
              <a:gd name="connsiteX3" fmla="*/ 2524259 w 6387921"/>
              <a:gd name="connsiteY3" fmla="*/ 1971399 h 1973406"/>
              <a:gd name="connsiteX4" fmla="*/ 2962140 w 6387921"/>
              <a:gd name="connsiteY4" fmla="*/ 1237303 h 1973406"/>
              <a:gd name="connsiteX5" fmla="*/ 3503053 w 6387921"/>
              <a:gd name="connsiteY5" fmla="*/ 696390 h 1973406"/>
              <a:gd name="connsiteX6" fmla="*/ 3477295 w 6387921"/>
              <a:gd name="connsiteY6" fmla="*/ 931 h 1973406"/>
              <a:gd name="connsiteX7" fmla="*/ 4726546 w 6387921"/>
              <a:gd name="connsiteY7" fmla="*/ 850937 h 1973406"/>
              <a:gd name="connsiteX8" fmla="*/ 4713667 w 6387921"/>
              <a:gd name="connsiteY8" fmla="*/ 1919883 h 1973406"/>
              <a:gd name="connsiteX9" fmla="*/ 5859887 w 6387921"/>
              <a:gd name="connsiteY9" fmla="*/ 1752458 h 1973406"/>
              <a:gd name="connsiteX10" fmla="*/ 6387921 w 6387921"/>
              <a:gd name="connsiteY10" fmla="*/ 1378971 h 197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7921" h="1973406">
                <a:moveTo>
                  <a:pt x="0" y="1881247"/>
                </a:moveTo>
                <a:cubicBezTo>
                  <a:pt x="479738" y="1332821"/>
                  <a:pt x="959476" y="784396"/>
                  <a:pt x="1300766" y="709269"/>
                </a:cubicBezTo>
                <a:cubicBezTo>
                  <a:pt x="1642056" y="634142"/>
                  <a:pt x="1843825" y="1220131"/>
                  <a:pt x="2047740" y="1430486"/>
                </a:cubicBezTo>
                <a:cubicBezTo>
                  <a:pt x="2251655" y="1640841"/>
                  <a:pt x="2371859" y="2003596"/>
                  <a:pt x="2524259" y="1971399"/>
                </a:cubicBezTo>
                <a:cubicBezTo>
                  <a:pt x="2676659" y="1939202"/>
                  <a:pt x="2799008" y="1449804"/>
                  <a:pt x="2962140" y="1237303"/>
                </a:cubicBezTo>
                <a:cubicBezTo>
                  <a:pt x="3125272" y="1024801"/>
                  <a:pt x="3417194" y="902452"/>
                  <a:pt x="3503053" y="696390"/>
                </a:cubicBezTo>
                <a:cubicBezTo>
                  <a:pt x="3588912" y="490328"/>
                  <a:pt x="3273380" y="-24827"/>
                  <a:pt x="3477295" y="931"/>
                </a:cubicBezTo>
                <a:cubicBezTo>
                  <a:pt x="3681210" y="26689"/>
                  <a:pt x="4520484" y="531112"/>
                  <a:pt x="4726546" y="850937"/>
                </a:cubicBezTo>
                <a:cubicBezTo>
                  <a:pt x="4932608" y="1170762"/>
                  <a:pt x="4524777" y="1769630"/>
                  <a:pt x="4713667" y="1919883"/>
                </a:cubicBezTo>
                <a:cubicBezTo>
                  <a:pt x="4902557" y="2070136"/>
                  <a:pt x="5580845" y="1842610"/>
                  <a:pt x="5859887" y="1752458"/>
                </a:cubicBezTo>
                <a:cubicBezTo>
                  <a:pt x="6138929" y="1662306"/>
                  <a:pt x="6263425" y="1520638"/>
                  <a:pt x="6387921" y="13789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4" idx="1"/>
          </p:cNvCxnSpPr>
          <p:nvPr/>
        </p:nvCxnSpPr>
        <p:spPr>
          <a:xfrm flipV="1">
            <a:off x="3236583" y="3530820"/>
            <a:ext cx="252211" cy="19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4" idx="2"/>
          </p:cNvCxnSpPr>
          <p:nvPr/>
        </p:nvCxnSpPr>
        <p:spPr>
          <a:xfrm>
            <a:off x="3983557" y="4271355"/>
            <a:ext cx="191037" cy="173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3"/>
          </p:cNvCxnSpPr>
          <p:nvPr/>
        </p:nvCxnSpPr>
        <p:spPr>
          <a:xfrm>
            <a:off x="4460076" y="4812268"/>
            <a:ext cx="171718" cy="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720873" y="4140420"/>
            <a:ext cx="76200" cy="217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886152" y="3890893"/>
            <a:ext cx="139521" cy="160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469994" y="3226020"/>
            <a:ext cx="31124" cy="311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6583" y="3226020"/>
            <a:ext cx="405880" cy="369332"/>
          </a:xfrm>
          <a:prstGeom prst="rect">
            <a:avLst/>
          </a:prstGeom>
          <a:noFill/>
        </p:spPr>
        <p:txBody>
          <a:bodyPr wrap="none" rtlCol="0">
            <a:spAutoFit/>
          </a:bodyPr>
          <a:lstStyle/>
          <a:p>
            <a:r>
              <a:rPr lang="en-US" dirty="0" smtClean="0"/>
              <a:t>dx</a:t>
            </a:r>
            <a:endParaRPr lang="en-US" dirty="0"/>
          </a:p>
        </p:txBody>
      </p:sp>
      <p:sp>
        <p:nvSpPr>
          <p:cNvPr id="12" name="TextBox 11"/>
          <p:cNvSpPr txBox="1"/>
          <p:nvPr/>
        </p:nvSpPr>
        <p:spPr>
          <a:xfrm rot="1790845">
            <a:off x="3997314" y="3923488"/>
            <a:ext cx="405880" cy="369332"/>
          </a:xfrm>
          <a:prstGeom prst="rect">
            <a:avLst/>
          </a:prstGeom>
          <a:noFill/>
        </p:spPr>
        <p:txBody>
          <a:bodyPr wrap="none" rtlCol="0">
            <a:spAutoFit/>
          </a:bodyPr>
          <a:lstStyle/>
          <a:p>
            <a:r>
              <a:rPr lang="en-US" dirty="0" smtClean="0"/>
              <a:t>dx</a:t>
            </a:r>
            <a:endParaRPr lang="en-US" dirty="0"/>
          </a:p>
        </p:txBody>
      </p:sp>
      <p:sp>
        <p:nvSpPr>
          <p:cNvPr id="13" name="TextBox 12"/>
          <p:cNvSpPr txBox="1"/>
          <p:nvPr/>
        </p:nvSpPr>
        <p:spPr>
          <a:xfrm rot="18051563">
            <a:off x="4471036" y="3923488"/>
            <a:ext cx="405880" cy="369332"/>
          </a:xfrm>
          <a:prstGeom prst="rect">
            <a:avLst/>
          </a:prstGeom>
          <a:noFill/>
        </p:spPr>
        <p:txBody>
          <a:bodyPr wrap="none" rtlCol="0">
            <a:spAutoFit/>
          </a:bodyPr>
          <a:lstStyle/>
          <a:p>
            <a:r>
              <a:rPr lang="en-US" dirty="0" smtClean="0"/>
              <a:t>dx</a:t>
            </a:r>
            <a:endParaRPr lang="en-US" dirty="0"/>
          </a:p>
        </p:txBody>
      </p:sp>
      <p:sp>
        <p:nvSpPr>
          <p:cNvPr id="14" name="TextBox 13"/>
          <p:cNvSpPr txBox="1"/>
          <p:nvPr/>
        </p:nvSpPr>
        <p:spPr>
          <a:xfrm rot="4920790">
            <a:off x="5556249" y="3226019"/>
            <a:ext cx="405880" cy="369332"/>
          </a:xfrm>
          <a:prstGeom prst="rect">
            <a:avLst/>
          </a:prstGeom>
          <a:noFill/>
        </p:spPr>
        <p:txBody>
          <a:bodyPr wrap="none" rtlCol="0">
            <a:spAutoFit/>
          </a:bodyPr>
          <a:lstStyle/>
          <a:p>
            <a:r>
              <a:rPr lang="en-US" dirty="0" smtClean="0"/>
              <a:t>dx</a:t>
            </a:r>
            <a:endParaRPr lang="en-US" dirty="0"/>
          </a:p>
        </p:txBody>
      </p:sp>
      <p:cxnSp>
        <p:nvCxnSpPr>
          <p:cNvPr id="15" name="Straight Arrow Connector 14"/>
          <p:cNvCxnSpPr/>
          <p:nvPr/>
        </p:nvCxnSpPr>
        <p:spPr>
          <a:xfrm>
            <a:off x="1202794" y="3890893"/>
            <a:ext cx="609600" cy="0"/>
          </a:xfrm>
          <a:prstGeom prst="straightConnector1">
            <a:avLst/>
          </a:prstGeom>
          <a:ln w="635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17130" y="3469891"/>
            <a:ext cx="841897" cy="369332"/>
          </a:xfrm>
          <a:prstGeom prst="rect">
            <a:avLst/>
          </a:prstGeom>
          <a:noFill/>
        </p:spPr>
        <p:txBody>
          <a:bodyPr wrap="none" rtlCol="0">
            <a:spAutoFit/>
          </a:bodyPr>
          <a:lstStyle/>
          <a:p>
            <a:r>
              <a:rPr lang="en-US" dirty="0" smtClean="0"/>
              <a:t>F=10 N</a:t>
            </a:r>
            <a:endParaRPr lang="en-US" dirty="0"/>
          </a:p>
        </p:txBody>
      </p:sp>
      <p:sp>
        <p:nvSpPr>
          <p:cNvPr id="17" name="Oval 16"/>
          <p:cNvSpPr/>
          <p:nvPr/>
        </p:nvSpPr>
        <p:spPr>
          <a:xfrm>
            <a:off x="1812394" y="4565819"/>
            <a:ext cx="256505" cy="30480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964794" y="4718219"/>
            <a:ext cx="635894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4" idx="10"/>
          </p:cNvCxnSpPr>
          <p:nvPr/>
        </p:nvCxnSpPr>
        <p:spPr>
          <a:xfrm flipV="1">
            <a:off x="8323738" y="4219840"/>
            <a:ext cx="0" cy="49837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441793" y="4348887"/>
            <a:ext cx="1007007" cy="369332"/>
          </a:xfrm>
          <a:prstGeom prst="rect">
            <a:avLst/>
          </a:prstGeom>
          <a:noFill/>
        </p:spPr>
        <p:txBody>
          <a:bodyPr wrap="none" rtlCol="0">
            <a:spAutoFit/>
          </a:bodyPr>
          <a:lstStyle/>
          <a:p>
            <a:r>
              <a:rPr lang="en-US" dirty="0" err="1" smtClean="0">
                <a:latin typeface="Symbol" pitchFamily="18" charset="2"/>
              </a:rPr>
              <a:t>D</a:t>
            </a:r>
            <a:r>
              <a:rPr lang="en-US" dirty="0" err="1" smtClean="0"/>
              <a:t>y</a:t>
            </a:r>
            <a:r>
              <a:rPr lang="en-US" dirty="0" smtClean="0"/>
              <a:t> = 1 m</a:t>
            </a:r>
            <a:endParaRPr lang="en-US" dirty="0"/>
          </a:p>
        </p:txBody>
      </p:sp>
      <p:sp>
        <p:nvSpPr>
          <p:cNvPr id="27" name="TextBox 26"/>
          <p:cNvSpPr txBox="1"/>
          <p:nvPr/>
        </p:nvSpPr>
        <p:spPr>
          <a:xfrm>
            <a:off x="5025673" y="4812268"/>
            <a:ext cx="1011815" cy="369332"/>
          </a:xfrm>
          <a:prstGeom prst="rect">
            <a:avLst/>
          </a:prstGeom>
          <a:noFill/>
        </p:spPr>
        <p:txBody>
          <a:bodyPr wrap="none" rtlCol="0">
            <a:spAutoFit/>
          </a:bodyPr>
          <a:lstStyle/>
          <a:p>
            <a:r>
              <a:rPr lang="en-US" dirty="0" err="1" smtClean="0">
                <a:latin typeface="Symbol" pitchFamily="18" charset="2"/>
              </a:rPr>
              <a:t>D</a:t>
            </a:r>
            <a:r>
              <a:rPr lang="en-US" dirty="0" err="1" smtClean="0">
                <a:latin typeface="+mj-lt"/>
              </a:rPr>
              <a:t>x</a:t>
            </a:r>
            <a:r>
              <a:rPr lang="en-US" dirty="0" smtClean="0">
                <a:latin typeface="+mj-lt"/>
              </a:rPr>
              <a:t>=10 m</a:t>
            </a:r>
            <a:endParaRPr lang="en-US" dirty="0"/>
          </a:p>
        </p:txBody>
      </p:sp>
      <p:sp>
        <p:nvSpPr>
          <p:cNvPr id="28" name="TextBox 27"/>
          <p:cNvSpPr txBox="1"/>
          <p:nvPr/>
        </p:nvSpPr>
        <p:spPr>
          <a:xfrm>
            <a:off x="4069903" y="2869567"/>
            <a:ext cx="816249" cy="369332"/>
          </a:xfrm>
          <a:prstGeom prst="rect">
            <a:avLst/>
          </a:prstGeom>
          <a:noFill/>
        </p:spPr>
        <p:txBody>
          <a:bodyPr wrap="none" rtlCol="0">
            <a:spAutoFit/>
          </a:bodyPr>
          <a:lstStyle/>
          <a:p>
            <a:r>
              <a:rPr lang="en-US" dirty="0" smtClean="0"/>
              <a:t>L=25m</a:t>
            </a:r>
            <a:endParaRPr lang="en-US" dirty="0"/>
          </a:p>
        </p:txBody>
      </p:sp>
      <p:cxnSp>
        <p:nvCxnSpPr>
          <p:cNvPr id="2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8" name="Rectangle 17"/>
          <p:cNvSpPr/>
          <p:nvPr/>
        </p:nvSpPr>
        <p:spPr>
          <a:xfrm>
            <a:off x="-59152" y="1033393"/>
            <a:ext cx="94488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lide Number Placeholder 19"/>
          <p:cNvSpPr>
            <a:spLocks noGrp="1"/>
          </p:cNvSpPr>
          <p:nvPr>
            <p:ph type="sldNum" sz="quarter" idx="12"/>
          </p:nvPr>
        </p:nvSpPr>
        <p:spPr/>
        <p:txBody>
          <a:bodyPr/>
          <a:lstStyle/>
          <a:p>
            <a:fld id="{B86D1D16-917D-4FE7-BBC2-1887AC03DD1F}" type="slidenum">
              <a:rPr lang="en-US" smtClean="0"/>
              <a:pPr/>
              <a:t>5</a:t>
            </a:fld>
            <a:endParaRPr lang="en-US"/>
          </a:p>
        </p:txBody>
      </p:sp>
    </p:spTree>
    <p:extLst>
      <p:ext uri="{BB962C8B-B14F-4D97-AF65-F5344CB8AC3E}">
        <p14:creationId xmlns:p14="http://schemas.microsoft.com/office/powerpoint/2010/main" val="309735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372600" cy="1143000"/>
          </a:xfrm>
        </p:spPr>
        <p:txBody>
          <a:bodyPr/>
          <a:lstStyle/>
          <a:p>
            <a:r>
              <a:rPr lang="en-US" dirty="0" smtClean="0">
                <a:solidFill>
                  <a:srgbClr val="CC0000"/>
                </a:solidFill>
              </a:rPr>
              <a:t>Review: Multiparticle Energy Principle</a:t>
            </a:r>
            <a:endParaRPr lang="en-US" dirty="0">
              <a:solidFill>
                <a:srgbClr val="CC0000"/>
              </a:solidFill>
            </a:endParaRPr>
          </a:p>
        </p:txBody>
      </p:sp>
      <p:cxnSp>
        <p:nvCxnSpPr>
          <p:cNvPr id="12"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0" name="TextBox 19"/>
          <p:cNvSpPr txBox="1"/>
          <p:nvPr/>
        </p:nvSpPr>
        <p:spPr>
          <a:xfrm>
            <a:off x="228600" y="914400"/>
            <a:ext cx="4356631" cy="461665"/>
          </a:xfrm>
          <a:prstGeom prst="rect">
            <a:avLst/>
          </a:prstGeom>
          <a:noFill/>
        </p:spPr>
        <p:txBody>
          <a:bodyPr wrap="none" rtlCol="0">
            <a:spAutoFit/>
          </a:bodyPr>
          <a:lstStyle/>
          <a:p>
            <a:r>
              <a:rPr lang="en-US" sz="2400" u="sng">
                <a:solidFill>
                  <a:srgbClr val="0000FF"/>
                </a:solidFill>
              </a:rPr>
              <a:t>Energy Principle for Each Particle:  </a:t>
            </a:r>
          </a:p>
        </p:txBody>
      </p:sp>
      <p:sp>
        <p:nvSpPr>
          <p:cNvPr id="30" name="TextBox 29"/>
          <p:cNvSpPr txBox="1"/>
          <p:nvPr/>
        </p:nvSpPr>
        <p:spPr>
          <a:xfrm>
            <a:off x="6131493" y="1524000"/>
            <a:ext cx="301660" cy="369332"/>
          </a:xfrm>
          <a:prstGeom prst="rect">
            <a:avLst/>
          </a:prstGeom>
          <a:noFill/>
        </p:spPr>
        <p:txBody>
          <a:bodyPr wrap="none" rtlCol="0">
            <a:spAutoFit/>
          </a:bodyPr>
          <a:lstStyle/>
          <a:p>
            <a:r>
              <a:rPr lang="en-US"/>
              <a:t>1</a:t>
            </a:r>
          </a:p>
        </p:txBody>
      </p:sp>
      <p:sp>
        <p:nvSpPr>
          <p:cNvPr id="31" name="TextBox 30"/>
          <p:cNvSpPr txBox="1"/>
          <p:nvPr/>
        </p:nvSpPr>
        <p:spPr>
          <a:xfrm>
            <a:off x="7960293" y="1524000"/>
            <a:ext cx="301660" cy="369332"/>
          </a:xfrm>
          <a:prstGeom prst="rect">
            <a:avLst/>
          </a:prstGeom>
          <a:noFill/>
        </p:spPr>
        <p:txBody>
          <a:bodyPr wrap="none" rtlCol="0">
            <a:spAutoFit/>
          </a:bodyPr>
          <a:lstStyle/>
          <a:p>
            <a:r>
              <a:rPr lang="en-US"/>
              <a:t>2</a:t>
            </a:r>
          </a:p>
        </p:txBody>
      </p:sp>
      <p:grpSp>
        <p:nvGrpSpPr>
          <p:cNvPr id="61" name="Group 60"/>
          <p:cNvGrpSpPr/>
          <p:nvPr/>
        </p:nvGrpSpPr>
        <p:grpSpPr>
          <a:xfrm>
            <a:off x="7350693" y="1143000"/>
            <a:ext cx="1793307" cy="457200"/>
            <a:chOff x="4385243" y="1600200"/>
            <a:chExt cx="1793307" cy="457200"/>
          </a:xfrm>
        </p:grpSpPr>
        <p:sp>
          <p:nvSpPr>
            <p:cNvPr id="26" name="Oval 25"/>
            <p:cNvSpPr/>
            <p:nvPr/>
          </p:nvSpPr>
          <p:spPr>
            <a:xfrm>
              <a:off x="4973073" y="1905000"/>
              <a:ext cx="152400" cy="152400"/>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6200000" flipV="1">
              <a:off x="4773312" y="1713700"/>
              <a:ext cx="1588" cy="533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37" name="Picture 36" descr="latex-image-1.pdf"/>
            <p:cNvPicPr>
              <a:picLocks noChangeAspect="1"/>
            </p:cNvPicPr>
            <p:nvPr/>
          </p:nvPicPr>
          <p:blipFill>
            <a:blip r:embed="rId3"/>
            <a:stretch>
              <a:fillRect/>
            </a:stretch>
          </p:blipFill>
          <p:spPr>
            <a:xfrm>
              <a:off x="4385243" y="1600200"/>
              <a:ext cx="359229" cy="304800"/>
            </a:xfrm>
            <a:prstGeom prst="rect">
              <a:avLst/>
            </a:prstGeom>
          </p:spPr>
        </p:pic>
        <p:cxnSp>
          <p:nvCxnSpPr>
            <p:cNvPr id="40" name="Straight Arrow Connector 39"/>
            <p:cNvCxnSpPr/>
            <p:nvPr/>
          </p:nvCxnSpPr>
          <p:spPr>
            <a:xfrm flipV="1">
              <a:off x="5029200" y="1740932"/>
              <a:ext cx="533400" cy="2301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42" name="Picture 41" descr="latex-image-1.pdf"/>
            <p:cNvPicPr>
              <a:picLocks noChangeAspect="1"/>
            </p:cNvPicPr>
            <p:nvPr/>
          </p:nvPicPr>
          <p:blipFill>
            <a:blip r:embed="rId4"/>
            <a:stretch>
              <a:fillRect/>
            </a:stretch>
          </p:blipFill>
          <p:spPr>
            <a:xfrm>
              <a:off x="5486400" y="1740932"/>
              <a:ext cx="692150" cy="310966"/>
            </a:xfrm>
            <a:prstGeom prst="rect">
              <a:avLst/>
            </a:prstGeom>
          </p:spPr>
        </p:pic>
      </p:grpSp>
      <p:grpSp>
        <p:nvGrpSpPr>
          <p:cNvPr id="62" name="Group 61"/>
          <p:cNvGrpSpPr/>
          <p:nvPr/>
        </p:nvGrpSpPr>
        <p:grpSpPr>
          <a:xfrm>
            <a:off x="5293293" y="1066800"/>
            <a:ext cx="1750902" cy="551234"/>
            <a:chOff x="1828800" y="1506166"/>
            <a:chExt cx="1750902" cy="551234"/>
          </a:xfrm>
        </p:grpSpPr>
        <p:sp>
          <p:nvSpPr>
            <p:cNvPr id="24" name="Oval 23"/>
            <p:cNvSpPr/>
            <p:nvPr/>
          </p:nvSpPr>
          <p:spPr>
            <a:xfrm>
              <a:off x="2763273" y="1905000"/>
              <a:ext cx="152400" cy="152400"/>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rot="5400000" flipH="1" flipV="1">
              <a:off x="3106173" y="1705239"/>
              <a:ext cx="1588" cy="533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36" name="Picture 35" descr="latex-image-1.pdf"/>
            <p:cNvPicPr>
              <a:picLocks noChangeAspect="1"/>
            </p:cNvPicPr>
            <p:nvPr/>
          </p:nvPicPr>
          <p:blipFill>
            <a:blip r:embed="rId5"/>
            <a:stretch>
              <a:fillRect/>
            </a:stretch>
          </p:blipFill>
          <p:spPr>
            <a:xfrm>
              <a:off x="3220473" y="1600200"/>
              <a:ext cx="359229" cy="304800"/>
            </a:xfrm>
            <a:prstGeom prst="rect">
              <a:avLst/>
            </a:prstGeom>
          </p:spPr>
        </p:pic>
        <p:cxnSp>
          <p:nvCxnSpPr>
            <p:cNvPr id="38" name="Straight Arrow Connector 37"/>
            <p:cNvCxnSpPr/>
            <p:nvPr/>
          </p:nvCxnSpPr>
          <p:spPr>
            <a:xfrm rot="16200000" flipV="1">
              <a:off x="2513806" y="1665526"/>
              <a:ext cx="382588" cy="228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43" name="Picture 42" descr="latex-image-1.pdf"/>
            <p:cNvPicPr>
              <a:picLocks noChangeAspect="1"/>
            </p:cNvPicPr>
            <p:nvPr/>
          </p:nvPicPr>
          <p:blipFill>
            <a:blip r:embed="rId6"/>
            <a:stretch>
              <a:fillRect/>
            </a:stretch>
          </p:blipFill>
          <p:spPr>
            <a:xfrm>
              <a:off x="1828800" y="1506166"/>
              <a:ext cx="692150" cy="310966"/>
            </a:xfrm>
            <a:prstGeom prst="rect">
              <a:avLst/>
            </a:prstGeom>
          </p:spPr>
        </p:pic>
      </p:grpSp>
      <p:pic>
        <p:nvPicPr>
          <p:cNvPr id="44" name="Picture 43" descr="latex-image-1.pdf"/>
          <p:cNvPicPr>
            <a:picLocks noChangeAspect="1"/>
          </p:cNvPicPr>
          <p:nvPr/>
        </p:nvPicPr>
        <p:blipFill>
          <a:blip r:embed="rId7"/>
          <a:stretch>
            <a:fillRect/>
          </a:stretch>
        </p:blipFill>
        <p:spPr>
          <a:xfrm>
            <a:off x="304800" y="1524000"/>
            <a:ext cx="4754880" cy="570586"/>
          </a:xfrm>
          <a:prstGeom prst="rect">
            <a:avLst/>
          </a:prstGeom>
        </p:spPr>
      </p:pic>
      <p:pic>
        <p:nvPicPr>
          <p:cNvPr id="48" name="Picture 47" descr="latex-image-1.pdf"/>
          <p:cNvPicPr>
            <a:picLocks noChangeAspect="1"/>
          </p:cNvPicPr>
          <p:nvPr/>
        </p:nvPicPr>
        <p:blipFill>
          <a:blip r:embed="rId8"/>
          <a:stretch>
            <a:fillRect/>
          </a:stretch>
        </p:blipFill>
        <p:spPr>
          <a:xfrm>
            <a:off x="1828800" y="2209800"/>
            <a:ext cx="2641600" cy="253594"/>
          </a:xfrm>
          <a:prstGeom prst="rect">
            <a:avLst/>
          </a:prstGeom>
        </p:spPr>
      </p:pic>
      <p:sp>
        <p:nvSpPr>
          <p:cNvPr id="3" name="TextBox 2"/>
          <p:cNvSpPr txBox="1"/>
          <p:nvPr/>
        </p:nvSpPr>
        <p:spPr>
          <a:xfrm>
            <a:off x="5029200" y="2133600"/>
            <a:ext cx="2607843" cy="369332"/>
          </a:xfrm>
          <a:prstGeom prst="rect">
            <a:avLst/>
          </a:prstGeom>
          <a:noFill/>
        </p:spPr>
        <p:txBody>
          <a:bodyPr wrap="none" rtlCol="0">
            <a:spAutoFit/>
          </a:bodyPr>
          <a:lstStyle/>
          <a:p>
            <a:r>
              <a:rPr lang="en-US">
                <a:solidFill>
                  <a:srgbClr val="0000FF"/>
                </a:solidFill>
              </a:rPr>
              <a:t>Work done ON particle 1</a:t>
            </a:r>
          </a:p>
        </p:txBody>
      </p:sp>
      <p:pic>
        <p:nvPicPr>
          <p:cNvPr id="5" name="Picture 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3048000"/>
            <a:ext cx="4762500" cy="571500"/>
          </a:xfrm>
          <a:prstGeom prst="rect">
            <a:avLst/>
          </a:prstGeom>
        </p:spPr>
      </p:pic>
      <p:pic>
        <p:nvPicPr>
          <p:cNvPr id="8" name="Picture 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5000" y="3802380"/>
            <a:ext cx="2476500" cy="266700"/>
          </a:xfrm>
          <a:prstGeom prst="rect">
            <a:avLst/>
          </a:prstGeom>
        </p:spPr>
      </p:pic>
      <p:sp>
        <p:nvSpPr>
          <p:cNvPr id="50" name="TextBox 49"/>
          <p:cNvSpPr txBox="1"/>
          <p:nvPr/>
        </p:nvSpPr>
        <p:spPr>
          <a:xfrm>
            <a:off x="5109765" y="3718560"/>
            <a:ext cx="2510235" cy="369332"/>
          </a:xfrm>
          <a:prstGeom prst="rect">
            <a:avLst/>
          </a:prstGeom>
          <a:noFill/>
        </p:spPr>
        <p:txBody>
          <a:bodyPr wrap="none" rtlCol="0">
            <a:spAutoFit/>
          </a:bodyPr>
          <a:lstStyle/>
          <a:p>
            <a:r>
              <a:rPr lang="en-US">
                <a:solidFill>
                  <a:srgbClr val="0000FF"/>
                </a:solidFill>
              </a:rPr>
              <a:t>Work done ON particle 2</a:t>
            </a:r>
          </a:p>
        </p:txBody>
      </p:sp>
      <p:sp>
        <p:nvSpPr>
          <p:cNvPr id="4" name="Slide Number Placeholder 3"/>
          <p:cNvSpPr>
            <a:spLocks noGrp="1"/>
          </p:cNvSpPr>
          <p:nvPr>
            <p:ph type="sldNum" sz="quarter" idx="12"/>
          </p:nvPr>
        </p:nvSpPr>
        <p:spPr/>
        <p:txBody>
          <a:bodyPr/>
          <a:lstStyle/>
          <a:p>
            <a:fld id="{B86D1D16-917D-4FE7-BBC2-1887AC03DD1F}" type="slidenum">
              <a:rPr lang="en-US" smtClean="0"/>
              <a:pPr/>
              <a:t>6</a:t>
            </a:fld>
            <a:endParaRPr lang="en-US"/>
          </a:p>
        </p:txBody>
      </p:sp>
    </p:spTree>
    <p:extLst>
      <p:ext uri="{BB962C8B-B14F-4D97-AF65-F5344CB8AC3E}">
        <p14:creationId xmlns:p14="http://schemas.microsoft.com/office/powerpoint/2010/main" val="2273797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Down Arrow 64"/>
          <p:cNvSpPr/>
          <p:nvPr/>
        </p:nvSpPr>
        <p:spPr>
          <a:xfrm>
            <a:off x="4069080" y="2667000"/>
            <a:ext cx="198120" cy="2377440"/>
          </a:xfrm>
          <a:prstGeom prst="downArrow">
            <a:avLst/>
          </a:prstGeom>
          <a:gradFill>
            <a:gsLst>
              <a:gs pos="0">
                <a:srgbClr val="FF880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815080" y="3581400"/>
            <a:ext cx="685800" cy="685800"/>
          </a:xfrm>
          <a:prstGeom prst="ellipse">
            <a:avLst/>
          </a:prstGeom>
          <a:solidFill>
            <a:srgbClr val="FFFFFF"/>
          </a:solidFill>
          <a:ln w="28575" cmpd="sng">
            <a:solidFill>
              <a:srgbClr val="FF88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Down Arrow 63"/>
          <p:cNvSpPr/>
          <p:nvPr/>
        </p:nvSpPr>
        <p:spPr>
          <a:xfrm>
            <a:off x="2616200" y="2651760"/>
            <a:ext cx="198120" cy="2453640"/>
          </a:xfrm>
          <a:prstGeom prst="downArrow">
            <a:avLst/>
          </a:prstGeom>
          <a:gradFill>
            <a:gsLst>
              <a:gs pos="0">
                <a:srgbClr val="008000"/>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209800" y="3581400"/>
            <a:ext cx="1066800" cy="685800"/>
          </a:xfrm>
          <a:prstGeom prst="ellipse">
            <a:avLst/>
          </a:prstGeom>
          <a:solidFill>
            <a:srgbClr val="FFFFFF"/>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416560" y="2123440"/>
            <a:ext cx="228600" cy="2971800"/>
          </a:xfrm>
          <a:prstGeom prst="downArrow">
            <a:avLst/>
          </a:prstGeom>
          <a:gradFill>
            <a:gsLst>
              <a:gs pos="0">
                <a:srgbClr val="CC0000"/>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98120" y="3002280"/>
            <a:ext cx="685800" cy="685800"/>
          </a:xfrm>
          <a:prstGeom prst="ellipse">
            <a:avLst/>
          </a:prstGeom>
          <a:solidFill>
            <a:srgbClr val="FFFFFF"/>
          </a:solidFill>
          <a:ln w="28575" cmpd="sng">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228600"/>
            <a:ext cx="9372600" cy="1143000"/>
          </a:xfrm>
        </p:spPr>
        <p:txBody>
          <a:bodyPr/>
          <a:lstStyle/>
          <a:p>
            <a:r>
              <a:rPr lang="en-US" dirty="0" smtClean="0">
                <a:solidFill>
                  <a:srgbClr val="CC0000"/>
                </a:solidFill>
              </a:rPr>
              <a:t>Review: Multiparticle Energy Principle</a:t>
            </a:r>
            <a:endParaRPr lang="en-US" dirty="0">
              <a:solidFill>
                <a:srgbClr val="CC0000"/>
              </a:solidFill>
            </a:endParaRPr>
          </a:p>
        </p:txBody>
      </p:sp>
      <p:cxnSp>
        <p:nvCxnSpPr>
          <p:cNvPr id="12"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0" name="TextBox 19"/>
          <p:cNvSpPr txBox="1"/>
          <p:nvPr/>
        </p:nvSpPr>
        <p:spPr>
          <a:xfrm>
            <a:off x="228600" y="914400"/>
            <a:ext cx="4356631" cy="461665"/>
          </a:xfrm>
          <a:prstGeom prst="rect">
            <a:avLst/>
          </a:prstGeom>
          <a:noFill/>
        </p:spPr>
        <p:txBody>
          <a:bodyPr wrap="none" rtlCol="0">
            <a:spAutoFit/>
          </a:bodyPr>
          <a:lstStyle/>
          <a:p>
            <a:r>
              <a:rPr lang="en-US" sz="2400" u="sng">
                <a:solidFill>
                  <a:srgbClr val="0000FF"/>
                </a:solidFill>
              </a:rPr>
              <a:t>Energy Principle for Each Particle:  </a:t>
            </a:r>
          </a:p>
        </p:txBody>
      </p:sp>
      <p:sp>
        <p:nvSpPr>
          <p:cNvPr id="30" name="TextBox 29"/>
          <p:cNvSpPr txBox="1"/>
          <p:nvPr/>
        </p:nvSpPr>
        <p:spPr>
          <a:xfrm>
            <a:off x="6131493" y="1524000"/>
            <a:ext cx="301660" cy="369332"/>
          </a:xfrm>
          <a:prstGeom prst="rect">
            <a:avLst/>
          </a:prstGeom>
          <a:noFill/>
        </p:spPr>
        <p:txBody>
          <a:bodyPr wrap="none" rtlCol="0">
            <a:spAutoFit/>
          </a:bodyPr>
          <a:lstStyle/>
          <a:p>
            <a:r>
              <a:rPr lang="en-US"/>
              <a:t>1</a:t>
            </a:r>
          </a:p>
        </p:txBody>
      </p:sp>
      <p:sp>
        <p:nvSpPr>
          <p:cNvPr id="31" name="TextBox 30"/>
          <p:cNvSpPr txBox="1"/>
          <p:nvPr/>
        </p:nvSpPr>
        <p:spPr>
          <a:xfrm>
            <a:off x="7960293" y="1524000"/>
            <a:ext cx="301660" cy="369332"/>
          </a:xfrm>
          <a:prstGeom prst="rect">
            <a:avLst/>
          </a:prstGeom>
          <a:noFill/>
        </p:spPr>
        <p:txBody>
          <a:bodyPr wrap="none" rtlCol="0">
            <a:spAutoFit/>
          </a:bodyPr>
          <a:lstStyle/>
          <a:p>
            <a:r>
              <a:rPr lang="en-US"/>
              <a:t>2</a:t>
            </a:r>
          </a:p>
        </p:txBody>
      </p:sp>
      <p:grpSp>
        <p:nvGrpSpPr>
          <p:cNvPr id="61" name="Group 60"/>
          <p:cNvGrpSpPr/>
          <p:nvPr/>
        </p:nvGrpSpPr>
        <p:grpSpPr>
          <a:xfrm>
            <a:off x="7350693" y="1143000"/>
            <a:ext cx="1793307" cy="457200"/>
            <a:chOff x="4385243" y="1600200"/>
            <a:chExt cx="1793307" cy="457200"/>
          </a:xfrm>
        </p:grpSpPr>
        <p:sp>
          <p:nvSpPr>
            <p:cNvPr id="26" name="Oval 25"/>
            <p:cNvSpPr/>
            <p:nvPr/>
          </p:nvSpPr>
          <p:spPr>
            <a:xfrm>
              <a:off x="4973073" y="1905000"/>
              <a:ext cx="152400" cy="152400"/>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6200000" flipV="1">
              <a:off x="4773312" y="1713700"/>
              <a:ext cx="1588" cy="533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37" name="Picture 36" descr="latex-image-1.pdf"/>
            <p:cNvPicPr>
              <a:picLocks noChangeAspect="1"/>
            </p:cNvPicPr>
            <p:nvPr/>
          </p:nvPicPr>
          <p:blipFill>
            <a:blip r:embed="rId3"/>
            <a:stretch>
              <a:fillRect/>
            </a:stretch>
          </p:blipFill>
          <p:spPr>
            <a:xfrm>
              <a:off x="4385243" y="1600200"/>
              <a:ext cx="359229" cy="304800"/>
            </a:xfrm>
            <a:prstGeom prst="rect">
              <a:avLst/>
            </a:prstGeom>
          </p:spPr>
        </p:pic>
        <p:cxnSp>
          <p:nvCxnSpPr>
            <p:cNvPr id="40" name="Straight Arrow Connector 39"/>
            <p:cNvCxnSpPr/>
            <p:nvPr/>
          </p:nvCxnSpPr>
          <p:spPr>
            <a:xfrm flipV="1">
              <a:off x="5029200" y="1740932"/>
              <a:ext cx="533400" cy="2301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42" name="Picture 41" descr="latex-image-1.pdf"/>
            <p:cNvPicPr>
              <a:picLocks noChangeAspect="1"/>
            </p:cNvPicPr>
            <p:nvPr/>
          </p:nvPicPr>
          <p:blipFill>
            <a:blip r:embed="rId4"/>
            <a:stretch>
              <a:fillRect/>
            </a:stretch>
          </p:blipFill>
          <p:spPr>
            <a:xfrm>
              <a:off x="5486400" y="1740932"/>
              <a:ext cx="692150" cy="310966"/>
            </a:xfrm>
            <a:prstGeom prst="rect">
              <a:avLst/>
            </a:prstGeom>
          </p:spPr>
        </p:pic>
      </p:grpSp>
      <p:grpSp>
        <p:nvGrpSpPr>
          <p:cNvPr id="62" name="Group 61"/>
          <p:cNvGrpSpPr/>
          <p:nvPr/>
        </p:nvGrpSpPr>
        <p:grpSpPr>
          <a:xfrm>
            <a:off x="5293293" y="1066800"/>
            <a:ext cx="1750902" cy="551234"/>
            <a:chOff x="1828800" y="1506166"/>
            <a:chExt cx="1750902" cy="551234"/>
          </a:xfrm>
        </p:grpSpPr>
        <p:sp>
          <p:nvSpPr>
            <p:cNvPr id="24" name="Oval 23"/>
            <p:cNvSpPr/>
            <p:nvPr/>
          </p:nvSpPr>
          <p:spPr>
            <a:xfrm>
              <a:off x="2763273" y="1905000"/>
              <a:ext cx="152400" cy="152400"/>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rot="5400000" flipH="1" flipV="1">
              <a:off x="3106173" y="1705239"/>
              <a:ext cx="1588" cy="533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36" name="Picture 35" descr="latex-image-1.pdf"/>
            <p:cNvPicPr>
              <a:picLocks noChangeAspect="1"/>
            </p:cNvPicPr>
            <p:nvPr/>
          </p:nvPicPr>
          <p:blipFill>
            <a:blip r:embed="rId5"/>
            <a:stretch>
              <a:fillRect/>
            </a:stretch>
          </p:blipFill>
          <p:spPr>
            <a:xfrm>
              <a:off x="3220473" y="1600200"/>
              <a:ext cx="359229" cy="304800"/>
            </a:xfrm>
            <a:prstGeom prst="rect">
              <a:avLst/>
            </a:prstGeom>
          </p:spPr>
        </p:pic>
        <p:cxnSp>
          <p:nvCxnSpPr>
            <p:cNvPr id="38" name="Straight Arrow Connector 37"/>
            <p:cNvCxnSpPr/>
            <p:nvPr/>
          </p:nvCxnSpPr>
          <p:spPr>
            <a:xfrm rot="16200000" flipV="1">
              <a:off x="2513806" y="1665526"/>
              <a:ext cx="382588" cy="228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43" name="Picture 42" descr="latex-image-1.pdf"/>
            <p:cNvPicPr>
              <a:picLocks noChangeAspect="1"/>
            </p:cNvPicPr>
            <p:nvPr/>
          </p:nvPicPr>
          <p:blipFill>
            <a:blip r:embed="rId6"/>
            <a:stretch>
              <a:fillRect/>
            </a:stretch>
          </p:blipFill>
          <p:spPr>
            <a:xfrm>
              <a:off x="1828800" y="1506166"/>
              <a:ext cx="692150" cy="310966"/>
            </a:xfrm>
            <a:prstGeom prst="rect">
              <a:avLst/>
            </a:prstGeom>
          </p:spPr>
        </p:pic>
      </p:grpSp>
      <p:pic>
        <p:nvPicPr>
          <p:cNvPr id="44" name="Picture 43" descr="latex-image-1.pdf"/>
          <p:cNvPicPr>
            <a:picLocks noChangeAspect="1"/>
          </p:cNvPicPr>
          <p:nvPr/>
        </p:nvPicPr>
        <p:blipFill>
          <a:blip r:embed="rId7"/>
          <a:stretch>
            <a:fillRect/>
          </a:stretch>
        </p:blipFill>
        <p:spPr>
          <a:xfrm>
            <a:off x="304800" y="1524000"/>
            <a:ext cx="4754880" cy="570586"/>
          </a:xfrm>
          <a:prstGeom prst="rect">
            <a:avLst/>
          </a:prstGeom>
        </p:spPr>
      </p:pic>
      <p:pic>
        <p:nvPicPr>
          <p:cNvPr id="48" name="Picture 47" descr="latex-image-1.pdf"/>
          <p:cNvPicPr>
            <a:picLocks noChangeAspect="1"/>
          </p:cNvPicPr>
          <p:nvPr/>
        </p:nvPicPr>
        <p:blipFill>
          <a:blip r:embed="rId8"/>
          <a:stretch>
            <a:fillRect/>
          </a:stretch>
        </p:blipFill>
        <p:spPr>
          <a:xfrm>
            <a:off x="1828800" y="2209800"/>
            <a:ext cx="2641600" cy="253594"/>
          </a:xfrm>
          <a:prstGeom prst="rect">
            <a:avLst/>
          </a:prstGeom>
        </p:spPr>
      </p:pic>
      <p:pic>
        <p:nvPicPr>
          <p:cNvPr id="67" name="Picture 66" descr="latex-image-1.pdf"/>
          <p:cNvPicPr>
            <a:picLocks noChangeAspect="1"/>
          </p:cNvPicPr>
          <p:nvPr/>
        </p:nvPicPr>
        <p:blipFill>
          <a:blip r:embed="rId9"/>
          <a:stretch>
            <a:fillRect/>
          </a:stretch>
        </p:blipFill>
        <p:spPr>
          <a:xfrm>
            <a:off x="535940" y="5334000"/>
            <a:ext cx="4051300" cy="266700"/>
          </a:xfrm>
          <a:prstGeom prst="rect">
            <a:avLst/>
          </a:prstGeom>
        </p:spPr>
      </p:pic>
      <p:sp>
        <p:nvSpPr>
          <p:cNvPr id="3" name="TextBox 2"/>
          <p:cNvSpPr txBox="1"/>
          <p:nvPr/>
        </p:nvSpPr>
        <p:spPr>
          <a:xfrm>
            <a:off x="5029200" y="2133600"/>
            <a:ext cx="2607843" cy="369332"/>
          </a:xfrm>
          <a:prstGeom prst="rect">
            <a:avLst/>
          </a:prstGeom>
          <a:noFill/>
        </p:spPr>
        <p:txBody>
          <a:bodyPr wrap="none" rtlCol="0">
            <a:spAutoFit/>
          </a:bodyPr>
          <a:lstStyle/>
          <a:p>
            <a:r>
              <a:rPr lang="en-US">
                <a:solidFill>
                  <a:srgbClr val="0000FF"/>
                </a:solidFill>
              </a:rPr>
              <a:t>Work done ON particle 1</a:t>
            </a:r>
          </a:p>
        </p:txBody>
      </p:sp>
      <p:pic>
        <p:nvPicPr>
          <p:cNvPr id="5" name="Picture 4"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800" y="3048000"/>
            <a:ext cx="4762500" cy="571500"/>
          </a:xfrm>
          <a:prstGeom prst="rect">
            <a:avLst/>
          </a:prstGeom>
        </p:spPr>
      </p:pic>
      <p:pic>
        <p:nvPicPr>
          <p:cNvPr id="8" name="Picture 7"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5000" y="3802380"/>
            <a:ext cx="2476500" cy="266700"/>
          </a:xfrm>
          <a:prstGeom prst="rect">
            <a:avLst/>
          </a:prstGeom>
        </p:spPr>
      </p:pic>
      <p:sp>
        <p:nvSpPr>
          <p:cNvPr id="50" name="TextBox 49"/>
          <p:cNvSpPr txBox="1"/>
          <p:nvPr/>
        </p:nvSpPr>
        <p:spPr>
          <a:xfrm>
            <a:off x="5109765" y="3718560"/>
            <a:ext cx="2510235" cy="369332"/>
          </a:xfrm>
          <a:prstGeom prst="rect">
            <a:avLst/>
          </a:prstGeom>
          <a:noFill/>
        </p:spPr>
        <p:txBody>
          <a:bodyPr wrap="none" rtlCol="0">
            <a:spAutoFit/>
          </a:bodyPr>
          <a:lstStyle/>
          <a:p>
            <a:r>
              <a:rPr lang="en-US">
                <a:solidFill>
                  <a:srgbClr val="0000FF"/>
                </a:solidFill>
              </a:rPr>
              <a:t>Work done ON particle 2</a:t>
            </a:r>
          </a:p>
        </p:txBody>
      </p:sp>
      <p:sp>
        <p:nvSpPr>
          <p:cNvPr id="9" name="Oval 8"/>
          <p:cNvSpPr/>
          <p:nvPr/>
        </p:nvSpPr>
        <p:spPr>
          <a:xfrm>
            <a:off x="157480" y="1457960"/>
            <a:ext cx="685800" cy="685800"/>
          </a:xfrm>
          <a:prstGeom prst="ellipse">
            <a:avLst/>
          </a:prstGeom>
          <a:noFill/>
          <a:ln w="28575" cmpd="sng">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209800" y="1905000"/>
            <a:ext cx="1066800" cy="7620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28600" y="5029200"/>
            <a:ext cx="1681480" cy="782320"/>
          </a:xfrm>
          <a:prstGeom prst="ellipse">
            <a:avLst/>
          </a:prstGeom>
          <a:noFill/>
          <a:ln w="28575" cmpd="sng">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230120" y="5105400"/>
            <a:ext cx="914400" cy="6858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865880" y="2016760"/>
            <a:ext cx="685800" cy="685800"/>
          </a:xfrm>
          <a:prstGeom prst="ellipse">
            <a:avLst/>
          </a:prstGeom>
          <a:noFill/>
          <a:ln w="28575" cmpd="sng">
            <a:solidFill>
              <a:srgbClr val="FF88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479800" y="5059680"/>
            <a:ext cx="1681480" cy="782320"/>
          </a:xfrm>
          <a:prstGeom prst="ellipse">
            <a:avLst/>
          </a:prstGeom>
          <a:noFill/>
          <a:ln w="28575" cmpd="sng">
            <a:solidFill>
              <a:srgbClr val="FF88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334000" y="5144869"/>
            <a:ext cx="2351926" cy="646331"/>
          </a:xfrm>
          <a:prstGeom prst="rect">
            <a:avLst/>
          </a:prstGeom>
          <a:noFill/>
          <a:ln>
            <a:solidFill>
              <a:srgbClr val="0000FF"/>
            </a:solidFill>
          </a:ln>
        </p:spPr>
        <p:txBody>
          <a:bodyPr wrap="none" rtlCol="0">
            <a:spAutoFit/>
          </a:bodyPr>
          <a:lstStyle/>
          <a:p>
            <a:r>
              <a:rPr lang="en-US">
                <a:solidFill>
                  <a:srgbClr val="0000FF"/>
                </a:solidFill>
              </a:rPr>
              <a:t>Total change in </a:t>
            </a:r>
          </a:p>
          <a:p>
            <a:r>
              <a:rPr lang="en-US">
                <a:solidFill>
                  <a:srgbClr val="0000FF"/>
                </a:solidFill>
              </a:rPr>
              <a:t>Single Particle Energies</a:t>
            </a:r>
          </a:p>
        </p:txBody>
      </p:sp>
      <p:sp>
        <p:nvSpPr>
          <p:cNvPr id="6" name="Slide Number Placeholder 5"/>
          <p:cNvSpPr>
            <a:spLocks noGrp="1"/>
          </p:cNvSpPr>
          <p:nvPr>
            <p:ph type="sldNum" sz="quarter" idx="12"/>
          </p:nvPr>
        </p:nvSpPr>
        <p:spPr/>
        <p:txBody>
          <a:bodyPr/>
          <a:lstStyle/>
          <a:p>
            <a:fld id="{B86D1D16-917D-4FE7-BBC2-1887AC03DD1F}" type="slidenum">
              <a:rPr lang="en-US" smtClean="0"/>
              <a:pPr/>
              <a:t>7</a:t>
            </a:fld>
            <a:endParaRPr lang="en-US"/>
          </a:p>
        </p:txBody>
      </p:sp>
    </p:spTree>
    <p:extLst>
      <p:ext uri="{BB962C8B-B14F-4D97-AF65-F5344CB8AC3E}">
        <p14:creationId xmlns:p14="http://schemas.microsoft.com/office/powerpoint/2010/main" val="3165208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52400"/>
            <a:ext cx="8229600" cy="1143000"/>
          </a:xfrm>
        </p:spPr>
        <p:txBody>
          <a:bodyPr/>
          <a:lstStyle/>
          <a:p>
            <a:r>
              <a:rPr lang="en-US">
                <a:solidFill>
                  <a:srgbClr val="CC0000"/>
                </a:solidFill>
                <a:latin typeface="Arial" charset="0"/>
                <a:ea typeface="ＭＳ Ｐゴシック" charset="0"/>
                <a:cs typeface="ＭＳ Ｐゴシック" charset="0"/>
              </a:rPr>
              <a:t>Review:  Potential Energy</a:t>
            </a:r>
          </a:p>
        </p:txBody>
      </p:sp>
      <p:cxnSp>
        <p:nvCxnSpPr>
          <p:cNvPr id="4" name="Straight Connector 6"/>
          <p:cNvCxnSpPr>
            <a:cxnSpLocks noChangeShapeType="1"/>
          </p:cNvCxnSpPr>
          <p:nvPr/>
        </p:nvCxnSpPr>
        <p:spPr bwMode="auto">
          <a:xfrm>
            <a:off x="0" y="1598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3555" name="Group 34"/>
          <p:cNvGrpSpPr>
            <a:grpSpLocks/>
          </p:cNvGrpSpPr>
          <p:nvPr/>
        </p:nvGrpSpPr>
        <p:grpSpPr bwMode="auto">
          <a:xfrm>
            <a:off x="492125" y="1981200"/>
            <a:ext cx="3851275" cy="827088"/>
            <a:chOff x="5293293" y="1066800"/>
            <a:chExt cx="3850707" cy="826532"/>
          </a:xfrm>
        </p:grpSpPr>
        <p:sp>
          <p:nvSpPr>
            <p:cNvPr id="23565" name="TextBox 20"/>
            <p:cNvSpPr txBox="1">
              <a:spLocks noChangeArrowheads="1"/>
            </p:cNvSpPr>
            <p:nvPr/>
          </p:nvSpPr>
          <p:spPr bwMode="auto">
            <a:xfrm>
              <a:off x="6131493" y="1524000"/>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t>1</a:t>
              </a:r>
            </a:p>
          </p:txBody>
        </p:sp>
        <p:sp>
          <p:nvSpPr>
            <p:cNvPr id="23566" name="TextBox 21"/>
            <p:cNvSpPr txBox="1">
              <a:spLocks noChangeArrowheads="1"/>
            </p:cNvSpPr>
            <p:nvPr/>
          </p:nvSpPr>
          <p:spPr bwMode="auto">
            <a:xfrm>
              <a:off x="7960293" y="1524000"/>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t>2</a:t>
              </a:r>
            </a:p>
          </p:txBody>
        </p:sp>
        <p:grpSp>
          <p:nvGrpSpPr>
            <p:cNvPr id="23567" name="Group 22"/>
            <p:cNvGrpSpPr>
              <a:grpSpLocks/>
            </p:cNvGrpSpPr>
            <p:nvPr/>
          </p:nvGrpSpPr>
          <p:grpSpPr bwMode="auto">
            <a:xfrm>
              <a:off x="7350693" y="1143000"/>
              <a:ext cx="1793307" cy="457200"/>
              <a:chOff x="4385243" y="1600200"/>
              <a:chExt cx="1793307" cy="457200"/>
            </a:xfrm>
          </p:grpSpPr>
          <p:sp>
            <p:nvSpPr>
              <p:cNvPr id="24" name="Oval 23"/>
              <p:cNvSpPr/>
              <p:nvPr/>
            </p:nvSpPr>
            <p:spPr>
              <a:xfrm>
                <a:off x="4972228" y="1904744"/>
                <a:ext cx="152377" cy="152297"/>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5" name="Straight Arrow Connector 24"/>
              <p:cNvCxnSpPr/>
              <p:nvPr/>
            </p:nvCxnSpPr>
            <p:spPr>
              <a:xfrm rot="16200000" flipV="1">
                <a:off x="4773027" y="1713439"/>
                <a:ext cx="1586" cy="53332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23576" name="Picture 2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5243" y="1600200"/>
                <a:ext cx="35922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flipV="1">
                <a:off x="5029370" y="1741342"/>
                <a:ext cx="533321" cy="23003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23578" name="Picture 2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40932"/>
                <a:ext cx="692150" cy="31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8" name="Group 28"/>
            <p:cNvGrpSpPr>
              <a:grpSpLocks/>
            </p:cNvGrpSpPr>
            <p:nvPr/>
          </p:nvGrpSpPr>
          <p:grpSpPr bwMode="auto">
            <a:xfrm>
              <a:off x="5293293" y="1066800"/>
              <a:ext cx="1750902" cy="551234"/>
              <a:chOff x="1828800" y="1506166"/>
              <a:chExt cx="1750902" cy="551234"/>
            </a:xfrm>
          </p:grpSpPr>
          <p:sp>
            <p:nvSpPr>
              <p:cNvPr id="30" name="Oval 29"/>
              <p:cNvSpPr/>
              <p:nvPr/>
            </p:nvSpPr>
            <p:spPr>
              <a:xfrm>
                <a:off x="2763700" y="1904361"/>
                <a:ext cx="152378" cy="152297"/>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1" name="Straight Arrow Connector 30"/>
              <p:cNvCxnSpPr/>
              <p:nvPr/>
            </p:nvCxnSpPr>
            <p:spPr>
              <a:xfrm rot="5400000" flipH="1" flipV="1">
                <a:off x="3105756" y="1705124"/>
                <a:ext cx="1586" cy="53332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23571" name="Picture 31"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0473" y="1600200"/>
                <a:ext cx="35922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Arrow Connector 32"/>
              <p:cNvCxnSpPr/>
              <p:nvPr/>
            </p:nvCxnSpPr>
            <p:spPr>
              <a:xfrm rot="16200000" flipV="1">
                <a:off x="2513806" y="1665543"/>
                <a:ext cx="382331" cy="22856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23573" name="Picture 3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506166"/>
                <a:ext cx="692150" cy="31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3556" name="Picture 46"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200400"/>
            <a:ext cx="4406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3886200"/>
            <a:ext cx="3035300" cy="254000"/>
          </a:xfrm>
          <a:prstGeom prst="rect">
            <a:avLst/>
          </a:prstGeom>
        </p:spPr>
      </p:pic>
      <p:pic>
        <p:nvPicPr>
          <p:cNvPr id="7" name="Picture 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6200" y="4648200"/>
            <a:ext cx="3009900" cy="254000"/>
          </a:xfrm>
          <a:prstGeom prst="rect">
            <a:avLst/>
          </a:prstGeom>
        </p:spPr>
      </p:pic>
      <p:grpSp>
        <p:nvGrpSpPr>
          <p:cNvPr id="14" name="Group 13"/>
          <p:cNvGrpSpPr/>
          <p:nvPr/>
        </p:nvGrpSpPr>
        <p:grpSpPr>
          <a:xfrm>
            <a:off x="2209800" y="3505200"/>
            <a:ext cx="6553200" cy="3581400"/>
            <a:chOff x="381000" y="2819400"/>
            <a:chExt cx="6553200" cy="3581400"/>
          </a:xfrm>
        </p:grpSpPr>
        <p:grpSp>
          <p:nvGrpSpPr>
            <p:cNvPr id="12" name="Group 11"/>
            <p:cNvGrpSpPr/>
            <p:nvPr/>
          </p:nvGrpSpPr>
          <p:grpSpPr>
            <a:xfrm>
              <a:off x="381000" y="2819400"/>
              <a:ext cx="3754120" cy="3276600"/>
              <a:chOff x="381000" y="2819400"/>
              <a:chExt cx="3754120" cy="3276600"/>
            </a:xfrm>
          </p:grpSpPr>
          <p:grpSp>
            <p:nvGrpSpPr>
              <p:cNvPr id="23559" name="Group 51"/>
              <p:cNvGrpSpPr>
                <a:grpSpLocks/>
              </p:cNvGrpSpPr>
              <p:nvPr/>
            </p:nvGrpSpPr>
            <p:grpSpPr bwMode="auto">
              <a:xfrm>
                <a:off x="381000" y="5486400"/>
                <a:ext cx="2500313" cy="609600"/>
                <a:chOff x="3733800" y="2847314"/>
                <a:chExt cx="2500645" cy="609600"/>
              </a:xfrm>
            </p:grpSpPr>
            <p:sp>
              <p:nvSpPr>
                <p:cNvPr id="41" name="Rectangle 40"/>
                <p:cNvSpPr/>
                <p:nvPr/>
              </p:nvSpPr>
              <p:spPr>
                <a:xfrm>
                  <a:off x="4024352" y="2847314"/>
                  <a:ext cx="2210093" cy="609600"/>
                </a:xfrm>
                <a:prstGeom prst="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3564" name="Picture 49"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048000"/>
                  <a:ext cx="226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Oval 8"/>
              <p:cNvSpPr/>
              <p:nvPr/>
            </p:nvSpPr>
            <p:spPr>
              <a:xfrm>
                <a:off x="2534920" y="2819400"/>
                <a:ext cx="1600200" cy="19050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1930400" y="4673600"/>
                <a:ext cx="1097280" cy="772160"/>
              </a:xfrm>
              <a:custGeom>
                <a:avLst/>
                <a:gdLst>
                  <a:gd name="connsiteX0" fmla="*/ 1097280 w 1097280"/>
                  <a:gd name="connsiteY0" fmla="*/ 0 h 772160"/>
                  <a:gd name="connsiteX1" fmla="*/ 762000 w 1097280"/>
                  <a:gd name="connsiteY1" fmla="*/ 345440 h 772160"/>
                  <a:gd name="connsiteX2" fmla="*/ 345440 w 1097280"/>
                  <a:gd name="connsiteY2" fmla="*/ 172720 h 772160"/>
                  <a:gd name="connsiteX3" fmla="*/ 0 w 1097280"/>
                  <a:gd name="connsiteY3" fmla="*/ 772160 h 772160"/>
                </a:gdLst>
                <a:ahLst/>
                <a:cxnLst>
                  <a:cxn ang="0">
                    <a:pos x="connsiteX0" y="connsiteY0"/>
                  </a:cxn>
                  <a:cxn ang="0">
                    <a:pos x="connsiteX1" y="connsiteY1"/>
                  </a:cxn>
                  <a:cxn ang="0">
                    <a:pos x="connsiteX2" y="connsiteY2"/>
                  </a:cxn>
                  <a:cxn ang="0">
                    <a:pos x="connsiteX3" y="connsiteY3"/>
                  </a:cxn>
                </a:cxnLst>
                <a:rect l="l" t="t" r="r" b="b"/>
                <a:pathLst>
                  <a:path w="1097280" h="772160">
                    <a:moveTo>
                      <a:pt x="1097280" y="0"/>
                    </a:moveTo>
                    <a:cubicBezTo>
                      <a:pt x="992293" y="158326"/>
                      <a:pt x="887307" y="316653"/>
                      <a:pt x="762000" y="345440"/>
                    </a:cubicBezTo>
                    <a:cubicBezTo>
                      <a:pt x="636693" y="374227"/>
                      <a:pt x="472440" y="101600"/>
                      <a:pt x="345440" y="172720"/>
                    </a:cubicBezTo>
                    <a:cubicBezTo>
                      <a:pt x="218440" y="243840"/>
                      <a:pt x="109220" y="508000"/>
                      <a:pt x="0" y="772160"/>
                    </a:cubicBezTo>
                  </a:path>
                </a:pathLst>
              </a:custGeom>
              <a:ln>
                <a:solidFill>
                  <a:srgbClr val="0000FF"/>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8" name="5-Point Star 37"/>
            <p:cNvSpPr/>
            <p:nvPr/>
          </p:nvSpPr>
          <p:spPr>
            <a:xfrm>
              <a:off x="5791200" y="5105400"/>
              <a:ext cx="1143000" cy="990600"/>
            </a:xfrm>
            <a:prstGeom prst="star5">
              <a:avLst/>
            </a:prstGeom>
            <a:solidFill>
              <a:srgbClr val="FFFF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048000" y="5323582"/>
              <a:ext cx="1776748" cy="1077218"/>
            </a:xfrm>
            <a:prstGeom prst="rect">
              <a:avLst/>
            </a:prstGeom>
            <a:noFill/>
          </p:spPr>
          <p:txBody>
            <a:bodyPr wrap="none" rtlCol="0">
              <a:spAutoFit/>
            </a:bodyPr>
            <a:lstStyle/>
            <a:p>
              <a:r>
                <a:rPr lang="en-US" sz="1600"/>
                <a:t>Potential Energy</a:t>
              </a:r>
            </a:p>
            <a:p>
              <a:r>
                <a:rPr lang="en-US" sz="1600"/>
                <a:t>is Meaningless</a:t>
              </a:r>
            </a:p>
            <a:p>
              <a:r>
                <a:rPr lang="en-US" sz="1600"/>
                <a:t>for a Single Particle</a:t>
              </a:r>
            </a:p>
            <a:p>
              <a:endParaRPr lang="en-US" sz="1600"/>
            </a:p>
          </p:txBody>
        </p:sp>
      </p:grpSp>
      <p:sp>
        <p:nvSpPr>
          <p:cNvPr id="13" name="TextBox 12"/>
          <p:cNvSpPr txBox="1"/>
          <p:nvPr/>
        </p:nvSpPr>
        <p:spPr>
          <a:xfrm>
            <a:off x="6934200" y="3429000"/>
            <a:ext cx="1578339" cy="369332"/>
          </a:xfrm>
          <a:prstGeom prst="rect">
            <a:avLst/>
          </a:prstGeom>
          <a:noFill/>
        </p:spPr>
        <p:txBody>
          <a:bodyPr wrap="none" rtlCol="0">
            <a:spAutoFit/>
          </a:bodyPr>
          <a:lstStyle/>
          <a:p>
            <a:r>
              <a:rPr lang="en-US">
                <a:solidFill>
                  <a:srgbClr val="0000FF"/>
                </a:solidFill>
              </a:rPr>
              <a:t>just rearrange!</a:t>
            </a:r>
          </a:p>
        </p:txBody>
      </p:sp>
      <p:sp>
        <p:nvSpPr>
          <p:cNvPr id="15" name="TextBox 14"/>
          <p:cNvSpPr txBox="1"/>
          <p:nvPr/>
        </p:nvSpPr>
        <p:spPr>
          <a:xfrm>
            <a:off x="834268" y="4343400"/>
            <a:ext cx="2975732" cy="923330"/>
          </a:xfrm>
          <a:prstGeom prst="rect">
            <a:avLst/>
          </a:prstGeom>
          <a:noFill/>
          <a:ln>
            <a:solidFill>
              <a:srgbClr val="0000FF"/>
            </a:solidFill>
          </a:ln>
        </p:spPr>
        <p:txBody>
          <a:bodyPr wrap="none" rtlCol="0">
            <a:spAutoFit/>
          </a:bodyPr>
          <a:lstStyle/>
          <a:p>
            <a:pPr algn="just">
              <a:defRPr/>
            </a:pPr>
            <a:r>
              <a:rPr lang="en-US">
                <a:solidFill>
                  <a:srgbClr val="0000FF"/>
                </a:solidFill>
                <a:ea typeface="ヒラギノ角ゴ Pro W3" charset="-128"/>
                <a:cs typeface="ヒラギノ角ゴ Pro W3" charset="-128"/>
              </a:rPr>
              <a:t>Change in Kinetic Energy </a:t>
            </a:r>
          </a:p>
          <a:p>
            <a:pPr algn="just">
              <a:defRPr/>
            </a:pPr>
            <a:r>
              <a:rPr lang="en-US">
                <a:solidFill>
                  <a:srgbClr val="0000FF"/>
                </a:solidFill>
                <a:ea typeface="ヒラギノ角ゴ Pro W3" charset="-128"/>
                <a:cs typeface="ヒラギノ角ゴ Pro W3" charset="-128"/>
              </a:rPr>
              <a:t>  + Change in Potential Energy</a:t>
            </a:r>
          </a:p>
          <a:p>
            <a:pPr algn="just">
              <a:defRPr/>
            </a:pPr>
            <a:r>
              <a:rPr lang="en-US">
                <a:solidFill>
                  <a:srgbClr val="0000FF"/>
                </a:solidFill>
                <a:ea typeface="ヒラギノ角ゴ Pro W3" charset="-128"/>
                <a:cs typeface="ヒラギノ角ゴ Pro W3" charset="-128"/>
              </a:rPr>
              <a:t>      of The System</a:t>
            </a:r>
          </a:p>
        </p:txBody>
      </p:sp>
      <p:pic>
        <p:nvPicPr>
          <p:cNvPr id="43" name="Picture 42" descr="latex-image-1.pdf"/>
          <p:cNvPicPr>
            <a:picLocks noChangeAspect="1"/>
          </p:cNvPicPr>
          <p:nvPr/>
        </p:nvPicPr>
        <p:blipFill>
          <a:blip r:embed="rId10"/>
          <a:stretch>
            <a:fillRect/>
          </a:stretch>
        </p:blipFill>
        <p:spPr>
          <a:xfrm>
            <a:off x="1524000" y="1066800"/>
            <a:ext cx="4051300" cy="266700"/>
          </a:xfrm>
          <a:prstGeom prst="rect">
            <a:avLst/>
          </a:prstGeom>
        </p:spPr>
      </p:pic>
      <p:sp>
        <p:nvSpPr>
          <p:cNvPr id="44" name="TextBox 43"/>
          <p:cNvSpPr txBox="1"/>
          <p:nvPr/>
        </p:nvSpPr>
        <p:spPr>
          <a:xfrm>
            <a:off x="5867400" y="838200"/>
            <a:ext cx="2351926" cy="646331"/>
          </a:xfrm>
          <a:prstGeom prst="rect">
            <a:avLst/>
          </a:prstGeom>
          <a:noFill/>
          <a:ln>
            <a:solidFill>
              <a:srgbClr val="0000FF"/>
            </a:solidFill>
          </a:ln>
        </p:spPr>
        <p:txBody>
          <a:bodyPr wrap="none" rtlCol="0">
            <a:spAutoFit/>
          </a:bodyPr>
          <a:lstStyle/>
          <a:p>
            <a:r>
              <a:rPr lang="en-US">
                <a:solidFill>
                  <a:srgbClr val="0000FF"/>
                </a:solidFill>
              </a:rPr>
              <a:t>Total change in </a:t>
            </a:r>
          </a:p>
          <a:p>
            <a:r>
              <a:rPr lang="en-US">
                <a:solidFill>
                  <a:srgbClr val="0000FF"/>
                </a:solidFill>
              </a:rPr>
              <a:t>Single Particle Energies</a:t>
            </a:r>
          </a:p>
        </p:txBody>
      </p:sp>
      <p:sp>
        <p:nvSpPr>
          <p:cNvPr id="2" name="Slide Number Placeholder 1"/>
          <p:cNvSpPr>
            <a:spLocks noGrp="1"/>
          </p:cNvSpPr>
          <p:nvPr>
            <p:ph type="sldNum" sz="quarter" idx="12"/>
          </p:nvPr>
        </p:nvSpPr>
        <p:spPr/>
        <p:txBody>
          <a:bodyPr/>
          <a:lstStyle/>
          <a:p>
            <a:fld id="{B86D1D16-917D-4FE7-BBC2-1887AC03DD1F}" type="slidenum">
              <a:rPr lang="en-US" smtClean="0"/>
              <a:pPr/>
              <a:t>8</a:t>
            </a:fld>
            <a:endParaRPr lang="en-US"/>
          </a:p>
        </p:txBody>
      </p:sp>
    </p:spTree>
    <p:extLst>
      <p:ext uri="{BB962C8B-B14F-4D97-AF65-F5344CB8AC3E}">
        <p14:creationId xmlns:p14="http://schemas.microsoft.com/office/powerpoint/2010/main" val="7208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Potential energy of charges</a:t>
            </a:r>
            <a:endParaRPr lang="en-US" dirty="0">
              <a:solidFill>
                <a:srgbClr val="CC0000"/>
              </a:solidFill>
            </a:endParaRPr>
          </a:p>
        </p:txBody>
      </p:sp>
      <p:sp>
        <p:nvSpPr>
          <p:cNvPr id="3" name="Content Placeholder 2"/>
          <p:cNvSpPr>
            <a:spLocks noGrp="1"/>
          </p:cNvSpPr>
          <p:nvPr>
            <p:ph idx="1"/>
          </p:nvPr>
        </p:nvSpPr>
        <p:spPr>
          <a:xfrm>
            <a:off x="457200" y="1447800"/>
            <a:ext cx="8229600" cy="4525963"/>
          </a:xfrm>
        </p:spPr>
        <p:txBody>
          <a:bodyPr>
            <a:normAutofit/>
          </a:bodyPr>
          <a:lstStyle/>
          <a:p>
            <a:r>
              <a:rPr lang="en-US" sz="2700" dirty="0" smtClean="0"/>
              <a:t>Remember: potential energy comes from interaction of </a:t>
            </a:r>
            <a:r>
              <a:rPr lang="en-US" sz="2700" b="1" dirty="0" smtClean="0"/>
              <a:t>TWO</a:t>
            </a:r>
            <a:r>
              <a:rPr lang="en-US" sz="2700" dirty="0" smtClean="0"/>
              <a:t> objects</a:t>
            </a:r>
          </a:p>
          <a:p>
            <a:endParaRPr lang="en-US" sz="800" dirty="0" smtClean="0"/>
          </a:p>
          <a:p>
            <a:r>
              <a:rPr lang="en-US" sz="2700" dirty="0" smtClean="0"/>
              <a:t>We can find potential energy by checking the interaction of 2 particles</a:t>
            </a:r>
            <a:endParaRPr lang="en-US" sz="2700" dirty="0"/>
          </a:p>
        </p:txBody>
      </p:sp>
      <p:sp>
        <p:nvSpPr>
          <p:cNvPr id="5" name="Oval 4"/>
          <p:cNvSpPr/>
          <p:nvPr/>
        </p:nvSpPr>
        <p:spPr>
          <a:xfrm>
            <a:off x="4114800" y="4038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q2</a:t>
            </a:r>
            <a:endParaRPr lang="en-US" dirty="0"/>
          </a:p>
        </p:txBody>
      </p:sp>
      <p:cxnSp>
        <p:nvCxnSpPr>
          <p:cNvPr id="7" name="Straight Arrow Connector 6"/>
          <p:cNvCxnSpPr>
            <a:stCxn id="5" idx="6"/>
          </p:cNvCxnSpPr>
          <p:nvPr/>
        </p:nvCxnSpPr>
        <p:spPr>
          <a:xfrm>
            <a:off x="4724400" y="4343400"/>
            <a:ext cx="198120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143000" y="4038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q1</a:t>
            </a:r>
            <a:endParaRPr lang="en-US" dirty="0"/>
          </a:p>
        </p:txBody>
      </p:sp>
      <p:sp>
        <p:nvSpPr>
          <p:cNvPr id="10" name="TextBox 9"/>
          <p:cNvSpPr txBox="1"/>
          <p:nvPr/>
        </p:nvSpPr>
        <p:spPr>
          <a:xfrm>
            <a:off x="1143000" y="5181600"/>
            <a:ext cx="6019800" cy="923330"/>
          </a:xfrm>
          <a:prstGeom prst="rect">
            <a:avLst/>
          </a:prstGeom>
          <a:noFill/>
        </p:spPr>
        <p:txBody>
          <a:bodyPr wrap="square" rtlCol="0">
            <a:spAutoFit/>
          </a:bodyPr>
          <a:lstStyle/>
          <a:p>
            <a:r>
              <a:rPr lang="en-US" sz="2700" dirty="0" smtClean="0"/>
              <a:t>Hold q1 fixed and move q2.  </a:t>
            </a:r>
          </a:p>
          <a:p>
            <a:r>
              <a:rPr lang="en-US" sz="2700" dirty="0" smtClean="0"/>
              <a:t>How much work do we have to do?</a:t>
            </a:r>
            <a:endParaRPr lang="en-US" sz="2700" dirty="0"/>
          </a:p>
        </p:txBody>
      </p:sp>
      <p:cxnSp>
        <p:nvCxnSpPr>
          <p:cNvPr id="11"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Slide Number Placeholder 5"/>
          <p:cNvSpPr>
            <a:spLocks noGrp="1"/>
          </p:cNvSpPr>
          <p:nvPr>
            <p:ph type="sldNum" sz="quarter" idx="12"/>
          </p:nvPr>
        </p:nvSpPr>
        <p:spPr/>
        <p:txBody>
          <a:bodyPr/>
          <a:lstStyle/>
          <a:p>
            <a:fld id="{B86D1D16-917D-4FE7-BBC2-1887AC03DD1F}" type="slidenum">
              <a:rPr lang="en-US" smtClean="0"/>
              <a:pPr/>
              <a:t>9</a:t>
            </a:fld>
            <a:endParaRPr lang="en-US"/>
          </a:p>
        </p:txBody>
      </p:sp>
    </p:spTree>
    <p:extLst>
      <p:ext uri="{BB962C8B-B14F-4D97-AF65-F5344CB8AC3E}">
        <p14:creationId xmlns:p14="http://schemas.microsoft.com/office/powerpoint/2010/main" val="1730682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2286</TotalTime>
  <Words>1848</Words>
  <Application>Microsoft Office PowerPoint</Application>
  <PresentationFormat>On-screen Show (4:3)</PresentationFormat>
  <Paragraphs>433</Paragraphs>
  <Slides>37</Slides>
  <Notes>23</Notes>
  <HiddenSlides>5</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ＭＳ Ｐゴシック</vt:lpstr>
      <vt:lpstr>ヒラギノ角ゴ Pro W3</vt:lpstr>
      <vt:lpstr>Arial</vt:lpstr>
      <vt:lpstr>Arial Bold</vt:lpstr>
      <vt:lpstr>Calibri</vt:lpstr>
      <vt:lpstr>Symbol</vt:lpstr>
      <vt:lpstr>Times New Roman</vt:lpstr>
      <vt:lpstr>Wingdings</vt:lpstr>
      <vt:lpstr>Office Theme</vt:lpstr>
      <vt:lpstr>Equation</vt:lpstr>
      <vt:lpstr>EXAM1</vt:lpstr>
      <vt:lpstr>Last Time</vt:lpstr>
      <vt:lpstr>Today</vt:lpstr>
      <vt:lpstr>Review: Single Particle Energy</vt:lpstr>
      <vt:lpstr>iClicker</vt:lpstr>
      <vt:lpstr>Review: Multiparticle Energy Principle</vt:lpstr>
      <vt:lpstr>Review: Multiparticle Energy Principle</vt:lpstr>
      <vt:lpstr>Review:  Potential Energy</vt:lpstr>
      <vt:lpstr>Potential energy of charges</vt:lpstr>
      <vt:lpstr>Work to move q2</vt:lpstr>
      <vt:lpstr>Where did the Energy go?</vt:lpstr>
      <vt:lpstr>iClicker</vt:lpstr>
      <vt:lpstr>Electric Potential Energy of Two Particles</vt:lpstr>
      <vt:lpstr>Electric and Gravitational Potential Energy</vt:lpstr>
      <vt:lpstr>Three Electric Charges</vt:lpstr>
      <vt:lpstr>Multiple Electric Charges</vt:lpstr>
      <vt:lpstr>Electric Potential</vt:lpstr>
      <vt:lpstr>V due to One Particle</vt:lpstr>
      <vt:lpstr>V due to Two Particles</vt:lpstr>
      <vt:lpstr>iClicker Questions</vt:lpstr>
      <vt:lpstr>Today</vt:lpstr>
      <vt:lpstr>Example</vt:lpstr>
      <vt:lpstr>Example</vt:lpstr>
      <vt:lpstr>Electric Potential</vt:lpstr>
      <vt:lpstr>Electric Potential</vt:lpstr>
      <vt:lpstr>Electric Potential</vt:lpstr>
      <vt:lpstr>Electric Potential</vt:lpstr>
      <vt:lpstr>What's an eV?</vt:lpstr>
      <vt:lpstr>Potential Difference:  The Full Story </vt:lpstr>
      <vt:lpstr>Potential Difference:  Path Independence </vt:lpstr>
      <vt:lpstr>Potential Difference:  Path Independence </vt:lpstr>
      <vt:lpstr>Potential Difference: Path Independence</vt:lpstr>
      <vt:lpstr>Today</vt:lpstr>
      <vt:lpstr>Potential Difference and Electric Field</vt:lpstr>
      <vt:lpstr>Example: Different Paths near Point Charge</vt:lpstr>
      <vt:lpstr>Example: Different Paths near Point Charge</vt:lpstr>
      <vt:lpstr>Example: Different Paths near Point Charge</vt:lpstr>
    </vt:vector>
  </TitlesOfParts>
  <Company>DRAKKON 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272: Electricity and Magnetism</dc:title>
  <dc:creator>Mark</dc:creator>
  <cp:lastModifiedBy>wxie</cp:lastModifiedBy>
  <cp:revision>172</cp:revision>
  <cp:lastPrinted>2014-02-14T22:06:01Z</cp:lastPrinted>
  <dcterms:created xsi:type="dcterms:W3CDTF">2012-09-19T03:41:47Z</dcterms:created>
  <dcterms:modified xsi:type="dcterms:W3CDTF">2018-02-01T16:00:42Z</dcterms:modified>
</cp:coreProperties>
</file>