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audio1.bin" ContentType="audio/unknown"/>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343" r:id="rId2"/>
    <p:sldId id="293" r:id="rId3"/>
    <p:sldId id="335" r:id="rId4"/>
    <p:sldId id="336" r:id="rId5"/>
    <p:sldId id="337" r:id="rId6"/>
    <p:sldId id="338" r:id="rId7"/>
    <p:sldId id="339" r:id="rId8"/>
    <p:sldId id="340" r:id="rId9"/>
    <p:sldId id="341" r:id="rId10"/>
    <p:sldId id="342" r:id="rId11"/>
    <p:sldId id="291" r:id="rId12"/>
    <p:sldId id="260" r:id="rId13"/>
    <p:sldId id="295" r:id="rId14"/>
    <p:sldId id="297" r:id="rId15"/>
    <p:sldId id="296" r:id="rId16"/>
    <p:sldId id="284" r:id="rId17"/>
    <p:sldId id="294" r:id="rId18"/>
    <p:sldId id="269" r:id="rId19"/>
    <p:sldId id="286" r:id="rId20"/>
    <p:sldId id="299" r:id="rId21"/>
    <p:sldId id="316" r:id="rId22"/>
    <p:sldId id="317" r:id="rId23"/>
    <p:sldId id="318" r:id="rId24"/>
    <p:sldId id="298" r:id="rId25"/>
    <p:sldId id="300" r:id="rId26"/>
    <p:sldId id="301" r:id="rId27"/>
    <p:sldId id="302" r:id="rId28"/>
    <p:sldId id="270" r:id="rId29"/>
    <p:sldId id="309" r:id="rId30"/>
    <p:sldId id="305" r:id="rId31"/>
    <p:sldId id="311" r:id="rId32"/>
    <p:sldId id="313" r:id="rId33"/>
    <p:sldId id="287" r:id="rId34"/>
    <p:sldId id="319" r:id="rId35"/>
    <p:sldId id="320" r:id="rId36"/>
    <p:sldId id="321" r:id="rId37"/>
    <p:sldId id="322" r:id="rId38"/>
    <p:sldId id="323" r:id="rId39"/>
    <p:sldId id="324" r:id="rId40"/>
    <p:sldId id="325" r:id="rId41"/>
    <p:sldId id="326" r:id="rId42"/>
    <p:sldId id="327" r:id="rId4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3A7CCB"/>
    <a:srgbClr val="CC0000"/>
    <a:srgbClr val="003700"/>
    <a:srgbClr val="5E0000"/>
    <a:srgbClr val="CC7677"/>
    <a:srgbClr val="0000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55" autoAdjust="0"/>
  </p:normalViewPr>
  <p:slideViewPr>
    <p:cSldViewPr snapToObjects="1">
      <p:cViewPr varScale="1">
        <p:scale>
          <a:sx n="81" d="100"/>
          <a:sy n="81" d="100"/>
        </p:scale>
        <p:origin x="1086" y="114"/>
      </p:cViewPr>
      <p:guideLst>
        <p:guide orient="horz" pos="2160"/>
        <p:guide pos="2880"/>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 Id="rId5" Type="http://schemas.openxmlformats.org/officeDocument/2006/relationships/image" Target="../media/image19.emf"/><Relationship Id="rId4"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26.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image" Target="../media/image29.emf"/><Relationship Id="rId4"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AF1436C7-C775-714E-A620-8E8C108CC67A}" type="datetimeFigureOut">
              <a:rPr lang="en-US"/>
              <a:pPr/>
              <a:t>1/30/2018</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3DD37CCA-37EC-4E41-941A-1E7A17EED458}" type="slidenum">
              <a:rPr/>
              <a:pPr/>
              <a:t>‹#›</a:t>
            </a:fld>
            <a:endParaRPr lang="en-US"/>
          </a:p>
        </p:txBody>
      </p:sp>
    </p:spTree>
    <p:extLst>
      <p:ext uri="{BB962C8B-B14F-4D97-AF65-F5344CB8AC3E}">
        <p14:creationId xmlns:p14="http://schemas.microsoft.com/office/powerpoint/2010/main" val="2323288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D04E1034-3D33-4A3F-90C9-225F0D085DFC}" type="datetimeFigureOut">
              <a:rPr lang="en-US" smtClean="0"/>
              <a:pPr/>
              <a:t>1/30/2018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D2AC4C8-191F-451B-9F73-A809CE2E5D83}" type="slidenum">
              <a:rPr lang="en-US" smtClean="0"/>
              <a:pPr/>
              <a:t>‹#›</a:t>
            </a:fld>
            <a:endParaRPr lang="en-US"/>
          </a:p>
        </p:txBody>
      </p:sp>
    </p:spTree>
    <p:extLst>
      <p:ext uri="{BB962C8B-B14F-4D97-AF65-F5344CB8AC3E}">
        <p14:creationId xmlns:p14="http://schemas.microsoft.com/office/powerpoint/2010/main" val="68400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6DD7260F-C1F9-46BC-88BD-156369CDA464}" type="slidenum">
              <a:rPr lang="en-US" altLang="en-US" sz="1300"/>
              <a:pPr eaLnBrk="1" hangingPunct="1"/>
              <a:t>3</a:t>
            </a:fld>
            <a:endParaRPr lang="en-US" altLang="en-US" sz="1300"/>
          </a:p>
        </p:txBody>
      </p:sp>
      <p:sp>
        <p:nvSpPr>
          <p:cNvPr id="52226" name="Rectangle 2"/>
          <p:cNvSpPr>
            <a:spLocks noGrp="1" noRot="1" noChangeAspect="1" noChangeArrowheads="1"/>
          </p:cNvSpPr>
          <p:nvPr>
            <p:ph type="sldImg"/>
          </p:nvPr>
        </p:nvSpPr>
        <p:spPr>
          <a:solidFill>
            <a:srgbClr val="FFFFFF"/>
          </a:solidFill>
          <a:ln/>
        </p:spPr>
      </p:sp>
      <p:sp>
        <p:nvSpPr>
          <p:cNvPr id="5222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pitchFamily="18" charset="0"/>
              </a:rPr>
              <a:t>We will use the previous result for disks made of insulating material. </a:t>
            </a:r>
          </a:p>
        </p:txBody>
      </p:sp>
    </p:spTree>
    <p:extLst>
      <p:ext uri="{BB962C8B-B14F-4D97-AF65-F5344CB8AC3E}">
        <p14:creationId xmlns:p14="http://schemas.microsoft.com/office/powerpoint/2010/main" val="3355788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There is no animation, but no one</a:t>
            </a:r>
            <a:r>
              <a:rPr lang="en-US" baseline="0"/>
              <a:t> could tell even if we had rotated the sphere.</a:t>
            </a:r>
            <a:endParaRPr lang="en-US"/>
          </a:p>
        </p:txBody>
      </p:sp>
      <p:sp>
        <p:nvSpPr>
          <p:cNvPr id="4" name="Slide Number Placeholder 3"/>
          <p:cNvSpPr>
            <a:spLocks noGrp="1"/>
          </p:cNvSpPr>
          <p:nvPr>
            <p:ph type="sldNum" sz="quarter" idx="10"/>
          </p:nvPr>
        </p:nvSpPr>
        <p:spPr/>
        <p:txBody>
          <a:bodyPr/>
          <a:lstStyle/>
          <a:p>
            <a:fld id="{2D2AC4C8-191F-451B-9F73-A809CE2E5D83}" type="slidenum">
              <a:rPr lang="en-US" smtClean="0"/>
              <a:pPr/>
              <a:t>14</a:t>
            </a:fld>
            <a:endParaRPr lang="en-US"/>
          </a:p>
        </p:txBody>
      </p:sp>
    </p:spTree>
    <p:extLst>
      <p:ext uri="{BB962C8B-B14F-4D97-AF65-F5344CB8AC3E}">
        <p14:creationId xmlns:p14="http://schemas.microsoft.com/office/powerpoint/2010/main" val="2992112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There is no animation, but no one</a:t>
            </a:r>
            <a:r>
              <a:rPr lang="en-US" baseline="0"/>
              <a:t> could tell even if we had rotated the sphere.</a:t>
            </a:r>
            <a:endParaRPr lang="en-US"/>
          </a:p>
        </p:txBody>
      </p:sp>
      <p:sp>
        <p:nvSpPr>
          <p:cNvPr id="4" name="Slide Number Placeholder 3"/>
          <p:cNvSpPr>
            <a:spLocks noGrp="1"/>
          </p:cNvSpPr>
          <p:nvPr>
            <p:ph type="sldNum" sz="quarter" idx="10"/>
          </p:nvPr>
        </p:nvSpPr>
        <p:spPr/>
        <p:txBody>
          <a:bodyPr/>
          <a:lstStyle/>
          <a:p>
            <a:fld id="{2D2AC4C8-191F-451B-9F73-A809CE2E5D83}" type="slidenum">
              <a:rPr lang="en-US" smtClean="0"/>
              <a:pPr/>
              <a:t>15</a:t>
            </a:fld>
            <a:endParaRPr lang="en-US"/>
          </a:p>
        </p:txBody>
      </p:sp>
    </p:spTree>
    <p:extLst>
      <p:ext uri="{BB962C8B-B14F-4D97-AF65-F5344CB8AC3E}">
        <p14:creationId xmlns:p14="http://schemas.microsoft.com/office/powerpoint/2010/main" val="866327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2D2AC4C8-191F-451B-9F73-A809CE2E5D83}" type="slidenum">
              <a:rPr lang="en-US" smtClean="0"/>
              <a:pPr/>
              <a:t>18</a:t>
            </a:fld>
            <a:endParaRPr lang="en-US"/>
          </a:p>
        </p:txBody>
      </p:sp>
    </p:spTree>
    <p:extLst>
      <p:ext uri="{BB962C8B-B14F-4D97-AF65-F5344CB8AC3E}">
        <p14:creationId xmlns:p14="http://schemas.microsoft.com/office/powerpoint/2010/main" val="3656543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F9E10A31-4B78-AA4D-AA7E-0A07BAAB823E}" type="slidenum">
              <a:rPr lang="en-US"/>
              <a:pPr/>
              <a:t>19</a:t>
            </a:fld>
            <a:endParaRPr lang="en-US"/>
          </a:p>
        </p:txBody>
      </p:sp>
      <p:sp>
        <p:nvSpPr>
          <p:cNvPr id="61443" name="Rectangle 2"/>
          <p:cNvSpPr>
            <a:spLocks noGrp="1" noRot="1" noChangeAspect="1" noChangeArrowheads="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Times New Roman" charset="0"/>
                <a:ea typeface="ＭＳ Ｐゴシック" charset="-128"/>
                <a:cs typeface="ＭＳ Ｐゴシック" charset="-128"/>
              </a:rPr>
              <a:t>Use</a:t>
            </a:r>
            <a:r>
              <a:rPr lang="en-US" baseline="0" dirty="0" smtClean="0">
                <a:latin typeface="Times New Roman" charset="0"/>
                <a:ea typeface="ＭＳ Ｐゴシック" charset="-128"/>
                <a:cs typeface="ＭＳ Ｐゴシック" charset="-128"/>
              </a:rPr>
              <a:t> conducting sphere for comparison to prove field inside is zero since charge is also uniformly distributed on shell. </a:t>
            </a:r>
            <a:endParaRPr lang="en-US" dirty="0">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3001075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F9E10A31-4B78-AA4D-AA7E-0A07BAAB823E}" type="slidenum">
              <a:rPr lang="en-US"/>
              <a:pPr/>
              <a:t>20</a:t>
            </a:fld>
            <a:endParaRPr lang="en-US"/>
          </a:p>
        </p:txBody>
      </p:sp>
      <p:sp>
        <p:nvSpPr>
          <p:cNvPr id="61443" name="Rectangle 2"/>
          <p:cNvSpPr>
            <a:spLocks noGrp="1" noRot="1" noChangeAspect="1" noChangeArrowheads="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4108640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F9E10A31-4B78-AA4D-AA7E-0A07BAAB823E}" type="slidenum">
              <a:rPr lang="en-US"/>
              <a:pPr/>
              <a:t>24</a:t>
            </a:fld>
            <a:endParaRPr lang="en-US"/>
          </a:p>
        </p:txBody>
      </p:sp>
      <p:sp>
        <p:nvSpPr>
          <p:cNvPr id="61443" name="Rectangle 2"/>
          <p:cNvSpPr>
            <a:spLocks noGrp="1" noRot="1" noChangeAspect="1" noChangeArrowheads="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Times New Roman" charset="0"/>
                <a:ea typeface="ＭＳ Ｐゴシック" charset="-128"/>
                <a:cs typeface="ＭＳ Ｐゴシック" charset="-128"/>
              </a:rPr>
              <a:t>For</a:t>
            </a:r>
            <a:r>
              <a:rPr lang="en-US" baseline="0" dirty="0" smtClean="0">
                <a:latin typeface="Times New Roman" charset="0"/>
                <a:ea typeface="ＭＳ Ｐゴシック" charset="-128"/>
                <a:cs typeface="ＭＳ Ｐゴシック" charset="-128"/>
              </a:rPr>
              <a:t> insulator, field is not zero but the force on the negative charge is zero since external field is zero. </a:t>
            </a:r>
          </a:p>
          <a:p>
            <a:pPr eaLnBrk="1" hangingPunct="1"/>
            <a:r>
              <a:rPr lang="en-US" baseline="0" dirty="0" smtClean="0">
                <a:latin typeface="Times New Roman" charset="0"/>
                <a:ea typeface="ＭＳ Ｐゴシック" charset="-128"/>
                <a:cs typeface="ＭＳ Ｐゴシック" charset="-128"/>
              </a:rPr>
              <a:t>In case of conductor, the force is not zero since induced positive charge is closer than the equal amount of negative charge, i.e. </a:t>
            </a:r>
            <a:r>
              <a:rPr lang="en-US" baseline="0" smtClean="0">
                <a:latin typeface="Times New Roman" charset="0"/>
                <a:ea typeface="ＭＳ Ｐゴシック" charset="-128"/>
                <a:cs typeface="ＭＳ Ｐゴシック" charset="-128"/>
              </a:rPr>
              <a:t>attractive force. </a:t>
            </a:r>
            <a:endParaRPr 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902753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t>
            </a:r>
          </a:p>
        </p:txBody>
      </p:sp>
      <p:sp>
        <p:nvSpPr>
          <p:cNvPr id="4" name="Slide Number Placeholder 3"/>
          <p:cNvSpPr>
            <a:spLocks noGrp="1"/>
          </p:cNvSpPr>
          <p:nvPr>
            <p:ph type="sldNum" sz="quarter" idx="10"/>
          </p:nvPr>
        </p:nvSpPr>
        <p:spPr/>
        <p:txBody>
          <a:bodyPr/>
          <a:lstStyle/>
          <a:p>
            <a:fld id="{2D2AC4C8-191F-451B-9F73-A809CE2E5D83}" type="slidenum">
              <a:rPr lang="en-US" smtClean="0"/>
              <a:pPr/>
              <a:t>26</a:t>
            </a:fld>
            <a:endParaRPr lang="en-US"/>
          </a:p>
        </p:txBody>
      </p:sp>
    </p:spTree>
    <p:extLst>
      <p:ext uri="{BB962C8B-B14F-4D97-AF65-F5344CB8AC3E}">
        <p14:creationId xmlns:p14="http://schemas.microsoft.com/office/powerpoint/2010/main" val="3849653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2AC4C8-191F-451B-9F73-A809CE2E5D83}" type="slidenum">
              <a:rPr lang="en-US" smtClean="0"/>
              <a:pPr/>
              <a:t>32</a:t>
            </a:fld>
            <a:endParaRPr lang="en-US"/>
          </a:p>
        </p:txBody>
      </p:sp>
    </p:spTree>
    <p:extLst>
      <p:ext uri="{BB962C8B-B14F-4D97-AF65-F5344CB8AC3E}">
        <p14:creationId xmlns:p14="http://schemas.microsoft.com/office/powerpoint/2010/main" val="2608914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7127D7-8DF2-AF47-9002-2DCB057B4DA4}" type="slidenum">
              <a:rPr/>
              <a:pPr/>
              <a:t>37</a:t>
            </a:fld>
            <a:endParaRPr lang="en-US"/>
          </a:p>
        </p:txBody>
      </p:sp>
    </p:spTree>
    <p:extLst>
      <p:ext uri="{BB962C8B-B14F-4D97-AF65-F5344CB8AC3E}">
        <p14:creationId xmlns:p14="http://schemas.microsoft.com/office/powerpoint/2010/main" val="2389213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7127D7-8DF2-AF47-9002-2DCB057B4DA4}" type="slidenum">
              <a:rPr/>
              <a:pPr/>
              <a:t>38</a:t>
            </a:fld>
            <a:endParaRPr lang="en-US"/>
          </a:p>
        </p:txBody>
      </p:sp>
    </p:spTree>
    <p:extLst>
      <p:ext uri="{BB962C8B-B14F-4D97-AF65-F5344CB8AC3E}">
        <p14:creationId xmlns:p14="http://schemas.microsoft.com/office/powerpoint/2010/main" val="3950007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show the</a:t>
            </a:r>
            <a:r>
              <a:rPr lang="en-US" baseline="0" dirty="0" smtClean="0"/>
              <a:t> dissembled capacitor</a:t>
            </a:r>
            <a:endParaRPr lang="en-US" dirty="0"/>
          </a:p>
        </p:txBody>
      </p:sp>
      <p:sp>
        <p:nvSpPr>
          <p:cNvPr id="4" name="Slide Number Placeholder 3"/>
          <p:cNvSpPr>
            <a:spLocks noGrp="1"/>
          </p:cNvSpPr>
          <p:nvPr>
            <p:ph type="sldNum" sz="quarter" idx="10"/>
          </p:nvPr>
        </p:nvSpPr>
        <p:spPr/>
        <p:txBody>
          <a:bodyPr/>
          <a:lstStyle/>
          <a:p>
            <a:fld id="{A8A6D024-BB85-45A8-A141-6B207A269AD1}" type="slidenum">
              <a:rPr lang="en-US" altLang="en-US" smtClean="0"/>
              <a:pPr/>
              <a:t>4</a:t>
            </a:fld>
            <a:endParaRPr lang="en-US" altLang="en-US"/>
          </a:p>
        </p:txBody>
      </p:sp>
    </p:spTree>
    <p:extLst>
      <p:ext uri="{BB962C8B-B14F-4D97-AF65-F5344CB8AC3E}">
        <p14:creationId xmlns:p14="http://schemas.microsoft.com/office/powerpoint/2010/main" val="4173268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15A30AE9-A358-4ADD-8473-C6308BD82514}" type="slidenum">
              <a:rPr lang="en-US" altLang="en-US" sz="1300"/>
              <a:pPr eaLnBrk="1" hangingPunct="1"/>
              <a:t>5</a:t>
            </a:fld>
            <a:endParaRPr lang="en-US" altLang="en-US" sz="1300"/>
          </a:p>
        </p:txBody>
      </p:sp>
      <p:sp>
        <p:nvSpPr>
          <p:cNvPr id="54274" name="Rectangle 2"/>
          <p:cNvSpPr>
            <a:spLocks noGrp="1" noRot="1" noChangeAspect="1" noChangeArrowheads="1"/>
          </p:cNvSpPr>
          <p:nvPr>
            <p:ph type="sldImg"/>
          </p:nvPr>
        </p:nvSpPr>
        <p:spPr>
          <a:solidFill>
            <a:srgbClr val="FFFFFF"/>
          </a:solidFill>
          <a:ln/>
        </p:spPr>
      </p:sp>
      <p:sp>
        <p:nvSpPr>
          <p:cNvPr id="5427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smtClean="0">
                <a:latin typeface="Times New Roman" pitchFamily="18" charset="0"/>
              </a:rPr>
              <a:t>Note that our diagram shows that each metal disk has almost the entire charge Q on the surface facing the other disk! This allows us to use the previous result to a good approximation. Treat each disk as if it had zero thickness.</a:t>
            </a:r>
          </a:p>
        </p:txBody>
      </p:sp>
    </p:spTree>
    <p:extLst>
      <p:ext uri="{BB962C8B-B14F-4D97-AF65-F5344CB8AC3E}">
        <p14:creationId xmlns:p14="http://schemas.microsoft.com/office/powerpoint/2010/main" val="335676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37DF1F2A-FD6E-4DA8-958C-02B8C331BBF0}" type="slidenum">
              <a:rPr lang="en-US" altLang="en-US" sz="1300"/>
              <a:pPr eaLnBrk="1" hangingPunct="1"/>
              <a:t>6</a:t>
            </a:fld>
            <a:endParaRPr lang="en-US" altLang="en-US" sz="1300"/>
          </a:p>
        </p:txBody>
      </p:sp>
      <p:sp>
        <p:nvSpPr>
          <p:cNvPr id="56322" name="Rectangle 2"/>
          <p:cNvSpPr>
            <a:spLocks noGrp="1" noRot="1" noChangeAspect="1" noChangeArrowheads="1"/>
          </p:cNvSpPr>
          <p:nvPr>
            <p:ph type="sldImg"/>
          </p:nvPr>
        </p:nvSpPr>
        <p:spPr>
          <a:solidFill>
            <a:srgbClr val="FFFFFF"/>
          </a:solidFill>
          <a:ln/>
        </p:spPr>
      </p:sp>
      <p:sp>
        <p:nvSpPr>
          <p:cNvPr id="563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pitchFamily="18" charset="0"/>
              </a:rPr>
              <a:t>Note that are making the approximation that all of the charge lies on the facing surfaces and thus the small amount of charge on the  outside surfaces do not contribute to E.</a:t>
            </a:r>
          </a:p>
        </p:txBody>
      </p:sp>
    </p:spTree>
    <p:extLst>
      <p:ext uri="{BB962C8B-B14F-4D97-AF65-F5344CB8AC3E}">
        <p14:creationId xmlns:p14="http://schemas.microsoft.com/office/powerpoint/2010/main" val="454068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F1E0821D-87AB-4E1F-80FB-D55E6439DA48}" type="slidenum">
              <a:rPr lang="en-US" altLang="en-US" sz="1300"/>
              <a:pPr eaLnBrk="1" hangingPunct="1"/>
              <a:t>7</a:t>
            </a:fld>
            <a:endParaRPr lang="en-US" altLang="en-US" sz="1300"/>
          </a:p>
        </p:txBody>
      </p:sp>
      <p:sp>
        <p:nvSpPr>
          <p:cNvPr id="58370" name="Rectangle 2"/>
          <p:cNvSpPr>
            <a:spLocks noGrp="1" noRot="1" noChangeAspect="1" noChangeArrowheads="1"/>
          </p:cNvSpPr>
          <p:nvPr>
            <p:ph type="sldImg"/>
          </p:nvPr>
        </p:nvSpPr>
        <p:spPr>
          <a:solidFill>
            <a:srgbClr val="FFFFFF"/>
          </a:solidFill>
          <a:ln/>
        </p:spPr>
      </p:sp>
      <p:sp>
        <p:nvSpPr>
          <p:cNvPr id="5837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2068677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A27D91FF-294C-407A-8F15-CFC2A0551F28}" type="slidenum">
              <a:rPr lang="en-US" altLang="en-US" sz="1300"/>
              <a:pPr eaLnBrk="1" hangingPunct="1"/>
              <a:t>8</a:t>
            </a:fld>
            <a:endParaRPr lang="en-US" altLang="en-US" sz="1300"/>
          </a:p>
        </p:txBody>
      </p:sp>
      <p:sp>
        <p:nvSpPr>
          <p:cNvPr id="60418" name="Rectangle 2"/>
          <p:cNvSpPr>
            <a:spLocks noGrp="1" noRot="1" noChangeAspect="1" noChangeArrowheads="1"/>
          </p:cNvSpPr>
          <p:nvPr>
            <p:ph type="sldImg"/>
          </p:nvPr>
        </p:nvSpPr>
        <p:spPr>
          <a:solidFill>
            <a:srgbClr val="FFFFFF"/>
          </a:solidFill>
          <a:ln/>
        </p:spPr>
      </p:sp>
      <p:sp>
        <p:nvSpPr>
          <p:cNvPr id="6041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pitchFamily="18" charset="0"/>
              </a:rPr>
              <a:t>Note that we are dealing only with magnitudes of the electric fields here. Must take care when superimposing (summing) the contributions from the negative and positive plates. </a:t>
            </a:r>
          </a:p>
          <a:p>
            <a:pPr eaLnBrk="1" hangingPunct="1"/>
            <a:endParaRPr lang="en-US" altLang="en-US" smtClean="0">
              <a:latin typeface="Times New Roman" pitchFamily="18" charset="0"/>
            </a:endParaRPr>
          </a:p>
          <a:p>
            <a:pPr eaLnBrk="1" hangingPunct="1"/>
            <a:r>
              <a:rPr lang="en-US" altLang="en-US" smtClean="0">
                <a:latin typeface="Times New Roman" pitchFamily="18" charset="0"/>
              </a:rPr>
              <a:t>Note also that the fringe field points in a direction that would </a:t>
            </a:r>
            <a:r>
              <a:rPr lang="ja-JP" altLang="en-US" smtClean="0">
                <a:latin typeface="Times New Roman" pitchFamily="18" charset="0"/>
              </a:rPr>
              <a:t>“</a:t>
            </a:r>
            <a:r>
              <a:rPr lang="en-US" altLang="ja-JP" smtClean="0">
                <a:latin typeface="Times New Roman" pitchFamily="18" charset="0"/>
              </a:rPr>
              <a:t>discharge</a:t>
            </a:r>
            <a:r>
              <a:rPr lang="ja-JP" altLang="en-US" smtClean="0">
                <a:latin typeface="Times New Roman" pitchFamily="18" charset="0"/>
              </a:rPr>
              <a:t>”</a:t>
            </a:r>
            <a:r>
              <a:rPr lang="en-US" altLang="ja-JP" smtClean="0">
                <a:latin typeface="Times New Roman" pitchFamily="18" charset="0"/>
              </a:rPr>
              <a:t> the capacitor if connected in a circuit. That is, electrons would be drawn towards the positive plate.</a:t>
            </a:r>
            <a:endParaRPr lang="en-US" altLang="en-US" smtClean="0">
              <a:latin typeface="Times New Roman" pitchFamily="18" charset="0"/>
            </a:endParaRPr>
          </a:p>
        </p:txBody>
      </p:sp>
    </p:spTree>
    <p:extLst>
      <p:ext uri="{BB962C8B-B14F-4D97-AF65-F5344CB8AC3E}">
        <p14:creationId xmlns:p14="http://schemas.microsoft.com/office/powerpoint/2010/main" val="2638593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46BDE9E4-B8BA-4CF6-A476-E5C80100D09D}" type="slidenum">
              <a:rPr lang="en-US" altLang="en-US" sz="1300"/>
              <a:pPr eaLnBrk="1" hangingPunct="1"/>
              <a:t>9</a:t>
            </a:fld>
            <a:endParaRPr lang="en-US" altLang="en-US" sz="1300"/>
          </a:p>
        </p:txBody>
      </p:sp>
      <p:sp>
        <p:nvSpPr>
          <p:cNvPr id="62466" name="Rectangle 2"/>
          <p:cNvSpPr>
            <a:spLocks noGrp="1" noRot="1" noChangeAspect="1" noChangeArrowheads="1"/>
          </p:cNvSpPr>
          <p:nvPr>
            <p:ph type="sldImg"/>
          </p:nvPr>
        </p:nvSpPr>
        <p:spPr>
          <a:solidFill>
            <a:srgbClr val="FFFFFF"/>
          </a:solidFill>
          <a:ln/>
        </p:spPr>
      </p:sp>
      <p:sp>
        <p:nvSpPr>
          <p:cNvPr id="6246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2738796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C7F73935-5001-42E1-B96A-E7213F4EC93E}" type="slidenum">
              <a:rPr lang="en-US" altLang="en-US" sz="1300"/>
              <a:pPr eaLnBrk="1" hangingPunct="1"/>
              <a:t>10</a:t>
            </a:fld>
            <a:endParaRPr lang="en-US" altLang="en-US" sz="1300"/>
          </a:p>
        </p:txBody>
      </p:sp>
      <p:sp>
        <p:nvSpPr>
          <p:cNvPr id="66562" name="Rectangle 2"/>
          <p:cNvSpPr>
            <a:spLocks noGrp="1" noRot="1" noChangeAspect="1" noChangeArrowheads="1"/>
          </p:cNvSpPr>
          <p:nvPr>
            <p:ph type="sldImg"/>
          </p:nvPr>
        </p:nvSpPr>
        <p:spPr>
          <a:solidFill>
            <a:srgbClr val="FFFFFF"/>
          </a:solidFill>
          <a:ln/>
        </p:spPr>
      </p:sp>
      <p:sp>
        <p:nvSpPr>
          <p:cNvPr id="6656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pitchFamily="18" charset="0"/>
              </a:rPr>
              <a:t>The second equation is correct since the electric field of one plate is Ecrit/2 and it acts on the Q of the other plate.</a:t>
            </a:r>
          </a:p>
        </p:txBody>
      </p:sp>
    </p:spTree>
    <p:extLst>
      <p:ext uri="{BB962C8B-B14F-4D97-AF65-F5344CB8AC3E}">
        <p14:creationId xmlns:p14="http://schemas.microsoft.com/office/powerpoint/2010/main" val="2965671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ROD, RING, DISK, PLANE...</a:t>
            </a:r>
          </a:p>
          <a:p>
            <a:r>
              <a:rPr lang="en-US"/>
              <a:t>Sphere?</a:t>
            </a:r>
            <a:r>
              <a:rPr lang="en-US" baseline="0"/>
              <a:t>  It will work, but it will be a LOT of work....</a:t>
            </a:r>
          </a:p>
          <a:p>
            <a:r>
              <a:rPr lang="en-US" baseline="0"/>
              <a:t>Later, Gauss’ Law will make this easy peazy lemon squeezy.  </a:t>
            </a:r>
          </a:p>
          <a:p>
            <a:endParaRPr lang="en-US"/>
          </a:p>
        </p:txBody>
      </p:sp>
      <p:sp>
        <p:nvSpPr>
          <p:cNvPr id="4" name="Slide Number Placeholder 3"/>
          <p:cNvSpPr>
            <a:spLocks noGrp="1"/>
          </p:cNvSpPr>
          <p:nvPr>
            <p:ph type="sldNum" sz="quarter" idx="10"/>
          </p:nvPr>
        </p:nvSpPr>
        <p:spPr/>
        <p:txBody>
          <a:bodyPr/>
          <a:lstStyle/>
          <a:p>
            <a:fld id="{2D2AC4C8-191F-451B-9F73-A809CE2E5D83}" type="slidenum">
              <a:rPr lang="en-US" smtClean="0"/>
              <a:pPr/>
              <a:t>13</a:t>
            </a:fld>
            <a:endParaRPr lang="en-US"/>
          </a:p>
        </p:txBody>
      </p:sp>
    </p:spTree>
    <p:extLst>
      <p:ext uri="{BB962C8B-B14F-4D97-AF65-F5344CB8AC3E}">
        <p14:creationId xmlns:p14="http://schemas.microsoft.com/office/powerpoint/2010/main" val="1570303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9F242-5E51-47E5-94B8-D5F5B7ACDBA4}" type="datetime1">
              <a:rPr lang="en-US" smtClean="0"/>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193A1-A981-40F8-B221-769CD904AF10}" type="slidenum">
              <a:rPr lang="en-US" smtClean="0"/>
              <a:pPr/>
              <a:t>‹#›</a:t>
            </a:fld>
            <a:endParaRPr lang="en-US"/>
          </a:p>
        </p:txBody>
      </p:sp>
    </p:spTree>
    <p:extLst>
      <p:ext uri="{BB962C8B-B14F-4D97-AF65-F5344CB8AC3E}">
        <p14:creationId xmlns:p14="http://schemas.microsoft.com/office/powerpoint/2010/main" val="3207077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2B8C3E-0A15-432C-BB8D-6564A3362104}" type="datetime1">
              <a:rPr lang="en-US" smtClean="0"/>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193A1-A981-40F8-B221-769CD904AF10}" type="slidenum">
              <a:rPr lang="en-US" smtClean="0"/>
              <a:pPr/>
              <a:t>‹#›</a:t>
            </a:fld>
            <a:endParaRPr lang="en-US"/>
          </a:p>
        </p:txBody>
      </p:sp>
    </p:spTree>
    <p:extLst>
      <p:ext uri="{BB962C8B-B14F-4D97-AF65-F5344CB8AC3E}">
        <p14:creationId xmlns:p14="http://schemas.microsoft.com/office/powerpoint/2010/main" val="3279089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949122-F120-464C-B84D-9C9DAFE433B7}" type="datetime1">
              <a:rPr lang="en-US" smtClean="0"/>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193A1-A981-40F8-B221-769CD904AF10}" type="slidenum">
              <a:rPr lang="en-US" smtClean="0"/>
              <a:pPr/>
              <a:t>‹#›</a:t>
            </a:fld>
            <a:endParaRPr lang="en-US"/>
          </a:p>
        </p:txBody>
      </p:sp>
    </p:spTree>
    <p:extLst>
      <p:ext uri="{BB962C8B-B14F-4D97-AF65-F5344CB8AC3E}">
        <p14:creationId xmlns:p14="http://schemas.microsoft.com/office/powerpoint/2010/main" val="1710302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D72FA7-21EE-4DD6-B18F-2B56B5CA2E21}" type="datetime1">
              <a:rPr lang="en-US" smtClean="0"/>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193A1-A981-40F8-B221-769CD904AF10}" type="slidenum">
              <a:rPr lang="en-US" smtClean="0"/>
              <a:pPr/>
              <a:t>‹#›</a:t>
            </a:fld>
            <a:endParaRPr lang="en-US"/>
          </a:p>
        </p:txBody>
      </p:sp>
    </p:spTree>
    <p:extLst>
      <p:ext uri="{BB962C8B-B14F-4D97-AF65-F5344CB8AC3E}">
        <p14:creationId xmlns:p14="http://schemas.microsoft.com/office/powerpoint/2010/main" val="393441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5544F2-4B58-4DEC-8CAD-02E2DAB09578}" type="datetime1">
              <a:rPr lang="en-US" smtClean="0"/>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193A1-A981-40F8-B221-769CD904AF10}" type="slidenum">
              <a:rPr lang="en-US" smtClean="0"/>
              <a:pPr/>
              <a:t>‹#›</a:t>
            </a:fld>
            <a:endParaRPr lang="en-US"/>
          </a:p>
        </p:txBody>
      </p:sp>
    </p:spTree>
    <p:extLst>
      <p:ext uri="{BB962C8B-B14F-4D97-AF65-F5344CB8AC3E}">
        <p14:creationId xmlns:p14="http://schemas.microsoft.com/office/powerpoint/2010/main" val="1086454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433399-7453-479A-B866-8A2B60CB3006}" type="datetime1">
              <a:rPr lang="en-US" smtClean="0"/>
              <a:t>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9193A1-A981-40F8-B221-769CD904AF10}" type="slidenum">
              <a:rPr lang="en-US" smtClean="0"/>
              <a:pPr/>
              <a:t>‹#›</a:t>
            </a:fld>
            <a:endParaRPr lang="en-US"/>
          </a:p>
        </p:txBody>
      </p:sp>
    </p:spTree>
    <p:extLst>
      <p:ext uri="{BB962C8B-B14F-4D97-AF65-F5344CB8AC3E}">
        <p14:creationId xmlns:p14="http://schemas.microsoft.com/office/powerpoint/2010/main" val="403910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BF6CB0-AD0C-4AD0-B0C0-DE4CD201871E}" type="datetime1">
              <a:rPr lang="en-US" smtClean="0"/>
              <a:t>1/30/2018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9193A1-A981-40F8-B221-769CD904AF10}" type="slidenum">
              <a:rPr lang="en-US" smtClean="0"/>
              <a:pPr/>
              <a:t>‹#›</a:t>
            </a:fld>
            <a:endParaRPr lang="en-US"/>
          </a:p>
        </p:txBody>
      </p:sp>
    </p:spTree>
    <p:extLst>
      <p:ext uri="{BB962C8B-B14F-4D97-AF65-F5344CB8AC3E}">
        <p14:creationId xmlns:p14="http://schemas.microsoft.com/office/powerpoint/2010/main" val="2309321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E19AA9-9E27-4B9A-9171-76F8BCD42284}" type="datetime1">
              <a:rPr lang="en-US" smtClean="0"/>
              <a:t>1/30/2018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9193A1-A981-40F8-B221-769CD904AF10}" type="slidenum">
              <a:rPr lang="en-US" smtClean="0"/>
              <a:pPr/>
              <a:t>‹#›</a:t>
            </a:fld>
            <a:endParaRPr lang="en-US"/>
          </a:p>
        </p:txBody>
      </p:sp>
    </p:spTree>
    <p:extLst>
      <p:ext uri="{BB962C8B-B14F-4D97-AF65-F5344CB8AC3E}">
        <p14:creationId xmlns:p14="http://schemas.microsoft.com/office/powerpoint/2010/main" val="3850513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80A92-8ACD-4EA0-8E93-3673DFE8CFEC}" type="datetime1">
              <a:rPr lang="en-US" smtClean="0"/>
              <a:t>1/30/2018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9193A1-A981-40F8-B221-769CD904AF10}" type="slidenum">
              <a:rPr lang="en-US" smtClean="0"/>
              <a:pPr/>
              <a:t>‹#›</a:t>
            </a:fld>
            <a:endParaRPr lang="en-US"/>
          </a:p>
        </p:txBody>
      </p:sp>
    </p:spTree>
    <p:extLst>
      <p:ext uri="{BB962C8B-B14F-4D97-AF65-F5344CB8AC3E}">
        <p14:creationId xmlns:p14="http://schemas.microsoft.com/office/powerpoint/2010/main" val="1599476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46EDCE-6445-4296-80A5-A26DCD5544CD}" type="datetime1">
              <a:rPr lang="en-US" smtClean="0"/>
              <a:t>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9193A1-A981-40F8-B221-769CD904AF10}" type="slidenum">
              <a:rPr lang="en-US" smtClean="0"/>
              <a:pPr/>
              <a:t>‹#›</a:t>
            </a:fld>
            <a:endParaRPr lang="en-US"/>
          </a:p>
        </p:txBody>
      </p:sp>
    </p:spTree>
    <p:extLst>
      <p:ext uri="{BB962C8B-B14F-4D97-AF65-F5344CB8AC3E}">
        <p14:creationId xmlns:p14="http://schemas.microsoft.com/office/powerpoint/2010/main" val="3663939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59BA8C-762A-4DE1-964D-817221D09D8D}" type="datetime1">
              <a:rPr lang="en-US" smtClean="0"/>
              <a:t>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9193A1-A981-40F8-B221-769CD904AF10}" type="slidenum">
              <a:rPr lang="en-US" smtClean="0"/>
              <a:pPr/>
              <a:t>‹#›</a:t>
            </a:fld>
            <a:endParaRPr lang="en-US"/>
          </a:p>
        </p:txBody>
      </p:sp>
    </p:spTree>
    <p:extLst>
      <p:ext uri="{BB962C8B-B14F-4D97-AF65-F5344CB8AC3E}">
        <p14:creationId xmlns:p14="http://schemas.microsoft.com/office/powerpoint/2010/main" val="2081735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E49FAE-4BD4-4BCB-8726-3F90ED64658A}" type="datetime1">
              <a:rPr lang="en-US" smtClean="0"/>
              <a:t>1/30/2018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9193A1-A981-40F8-B221-769CD904AF10}" type="slidenum">
              <a:rPr lang="en-US" smtClean="0"/>
              <a:pPr/>
              <a:t>‹#›</a:t>
            </a:fld>
            <a:endParaRPr lang="en-US"/>
          </a:p>
        </p:txBody>
      </p:sp>
    </p:spTree>
    <p:extLst>
      <p:ext uri="{BB962C8B-B14F-4D97-AF65-F5344CB8AC3E}">
        <p14:creationId xmlns:p14="http://schemas.microsoft.com/office/powerpoint/2010/main" val="72713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8.xml"/><Relationship Id="rId7" Type="http://schemas.openxmlformats.org/officeDocument/2006/relationships/image" Target="../media/image30.e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20.bin"/><Relationship Id="rId11" Type="http://schemas.openxmlformats.org/officeDocument/2006/relationships/image" Target="../media/image32.emf"/><Relationship Id="rId5" Type="http://schemas.openxmlformats.org/officeDocument/2006/relationships/image" Target="../media/image29.emf"/><Relationship Id="rId10" Type="http://schemas.openxmlformats.org/officeDocument/2006/relationships/oleObject" Target="../embeddings/oleObject22.bin"/><Relationship Id="rId4" Type="http://schemas.openxmlformats.org/officeDocument/2006/relationships/oleObject" Target="../embeddings/oleObject19.bin"/><Relationship Id="rId9" Type="http://schemas.openxmlformats.org/officeDocument/2006/relationships/image" Target="../media/image31.emf"/></Relationships>
</file>

<file path=ppt/slides/_rels/slide1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 Id="rId5" Type="http://schemas.openxmlformats.org/officeDocument/2006/relationships/image" Target="../media/image36.emf"/><Relationship Id="rId4" Type="http://schemas.openxmlformats.org/officeDocument/2006/relationships/image" Target="../media/image35.emf"/></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audio" Target="../media/audio1.bin"/><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44.emf"/><Relationship Id="rId4" Type="http://schemas.openxmlformats.org/officeDocument/2006/relationships/image" Target="../media/image43.emf"/></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45.png"/><Relationship Id="rId4" Type="http://schemas.openxmlformats.org/officeDocument/2006/relationships/image" Target="../media/image44.emf"/></Relationships>
</file>

<file path=ppt/slides/_rels/slide26.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image" Target="../media/image42.emf"/><Relationship Id="rId7"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emf"/><Relationship Id="rId10" Type="http://schemas.openxmlformats.org/officeDocument/2006/relationships/image" Target="../media/image48.emf"/><Relationship Id="rId4" Type="http://schemas.openxmlformats.org/officeDocument/2006/relationships/image" Target="../media/image43.emf"/><Relationship Id="rId9" Type="http://schemas.openxmlformats.org/officeDocument/2006/relationships/image" Target="../media/image47.emf"/></Relationships>
</file>

<file path=ppt/slides/_rels/slide27.xml.rels><?xml version="1.0" encoding="UTF-8" standalone="yes"?>
<Relationships xmlns="http://schemas.openxmlformats.org/package/2006/relationships"><Relationship Id="rId3" Type="http://schemas.openxmlformats.org/officeDocument/2006/relationships/image" Target="../media/image43.emf"/><Relationship Id="rId7" Type="http://schemas.openxmlformats.org/officeDocument/2006/relationships/image" Target="../media/image49.emf"/><Relationship Id="rId2" Type="http://schemas.openxmlformats.org/officeDocument/2006/relationships/image" Target="../media/image42.emf"/><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45.png"/><Relationship Id="rId4" Type="http://schemas.openxmlformats.org/officeDocument/2006/relationships/image" Target="../media/image44.emf"/></Relationships>
</file>

<file path=ppt/slides/_rels/slide28.xml.rels><?xml version="1.0" encoding="UTF-8" standalone="yes"?>
<Relationships xmlns="http://schemas.openxmlformats.org/package/2006/relationships"><Relationship Id="rId3" Type="http://schemas.openxmlformats.org/officeDocument/2006/relationships/image" Target="../media/image42.emf"/><Relationship Id="rId7" Type="http://schemas.openxmlformats.org/officeDocument/2006/relationships/image" Target="../media/image51.emf"/><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emf"/><Relationship Id="rId4" Type="http://schemas.openxmlformats.org/officeDocument/2006/relationships/image" Target="../media/image43.emf"/></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2.xml"/><Relationship Id="rId4" Type="http://schemas.openxmlformats.org/officeDocument/2006/relationships/image" Target="../media/image54.emf"/></Relationships>
</file>

<file path=ppt/slides/_rels/slide31.xml.rels><?xml version="1.0" encoding="UTF-8" standalone="yes"?>
<Relationships xmlns="http://schemas.openxmlformats.org/package/2006/relationships"><Relationship Id="rId3" Type="http://schemas.openxmlformats.org/officeDocument/2006/relationships/image" Target="../media/image53.emf"/><Relationship Id="rId7" Type="http://schemas.openxmlformats.org/officeDocument/2006/relationships/image" Target="../media/image54.emf"/><Relationship Id="rId2" Type="http://schemas.openxmlformats.org/officeDocument/2006/relationships/image" Target="../media/image52.emf"/><Relationship Id="rId1" Type="http://schemas.openxmlformats.org/officeDocument/2006/relationships/slideLayout" Target="../slideLayouts/slideLayout2.xml"/><Relationship Id="rId6" Type="http://schemas.openxmlformats.org/officeDocument/2006/relationships/image" Target="../media/image57.emf"/><Relationship Id="rId5" Type="http://schemas.openxmlformats.org/officeDocument/2006/relationships/image" Target="../media/image56.emf"/><Relationship Id="rId4" Type="http://schemas.openxmlformats.org/officeDocument/2006/relationships/image" Target="../media/image55.emf"/></Relationships>
</file>

<file path=ppt/slides/_rels/slide32.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image" Target="../media/image54.emf"/><Relationship Id="rId7" Type="http://schemas.openxmlformats.org/officeDocument/2006/relationships/image" Target="../media/image60.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9.emf"/><Relationship Id="rId5" Type="http://schemas.openxmlformats.org/officeDocument/2006/relationships/image" Target="../media/image55.emf"/><Relationship Id="rId10" Type="http://schemas.openxmlformats.org/officeDocument/2006/relationships/image" Target="../media/image63.emf"/><Relationship Id="rId4" Type="http://schemas.openxmlformats.org/officeDocument/2006/relationships/image" Target="../media/image58.emf"/><Relationship Id="rId9" Type="http://schemas.openxmlformats.org/officeDocument/2006/relationships/image" Target="../media/image62.emf"/></Relationships>
</file>

<file path=ppt/slides/_rels/slide3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 Id="rId5" Type="http://schemas.openxmlformats.org/officeDocument/2006/relationships/image" Target="../media/image36.emf"/><Relationship Id="rId4" Type="http://schemas.openxmlformats.org/officeDocument/2006/relationships/image" Target="../media/image35.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2.xml"/><Relationship Id="rId5" Type="http://schemas.openxmlformats.org/officeDocument/2006/relationships/image" Target="../media/image67.emf"/><Relationship Id="rId4" Type="http://schemas.openxmlformats.org/officeDocument/2006/relationships/image" Target="../media/image66.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73.emf"/><Relationship Id="rId3" Type="http://schemas.openxmlformats.org/officeDocument/2006/relationships/image" Target="../media/image68.emf"/><Relationship Id="rId7" Type="http://schemas.openxmlformats.org/officeDocument/2006/relationships/image" Target="../media/image72.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1.emf"/><Relationship Id="rId5" Type="http://schemas.openxmlformats.org/officeDocument/2006/relationships/image" Target="../media/image70.emf"/><Relationship Id="rId10" Type="http://schemas.openxmlformats.org/officeDocument/2006/relationships/image" Target="../media/image75.emf"/><Relationship Id="rId4" Type="http://schemas.openxmlformats.org/officeDocument/2006/relationships/image" Target="../media/image69.emf"/><Relationship Id="rId9" Type="http://schemas.openxmlformats.org/officeDocument/2006/relationships/image" Target="../media/image74.emf"/></Relationships>
</file>

<file path=ppt/slides/_rels/slide38.xml.rels><?xml version="1.0" encoding="UTF-8" standalone="yes"?>
<Relationships xmlns="http://schemas.openxmlformats.org/package/2006/relationships"><Relationship Id="rId8" Type="http://schemas.openxmlformats.org/officeDocument/2006/relationships/image" Target="../media/image73.emf"/><Relationship Id="rId3" Type="http://schemas.openxmlformats.org/officeDocument/2006/relationships/image" Target="../media/image68.emf"/><Relationship Id="rId7" Type="http://schemas.openxmlformats.org/officeDocument/2006/relationships/image" Target="../media/image72.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1.emf"/><Relationship Id="rId11" Type="http://schemas.openxmlformats.org/officeDocument/2006/relationships/image" Target="../media/image75.emf"/><Relationship Id="rId5" Type="http://schemas.openxmlformats.org/officeDocument/2006/relationships/image" Target="../media/image70.emf"/><Relationship Id="rId10" Type="http://schemas.openxmlformats.org/officeDocument/2006/relationships/image" Target="../media/image74.emf"/><Relationship Id="rId4" Type="http://schemas.openxmlformats.org/officeDocument/2006/relationships/image" Target="../media/image69.emf"/><Relationship Id="rId9" Type="http://schemas.openxmlformats.org/officeDocument/2006/relationships/image" Target="../media/image76.emf"/></Relationships>
</file>

<file path=ppt/slides/_rels/slide39.xml.rels><?xml version="1.0" encoding="UTF-8" standalone="yes"?>
<Relationships xmlns="http://schemas.openxmlformats.org/package/2006/relationships"><Relationship Id="rId8" Type="http://schemas.openxmlformats.org/officeDocument/2006/relationships/image" Target="../media/image83.emf"/><Relationship Id="rId3" Type="http://schemas.openxmlformats.org/officeDocument/2006/relationships/image" Target="../media/image78.emf"/><Relationship Id="rId7" Type="http://schemas.openxmlformats.org/officeDocument/2006/relationships/image" Target="../media/image82.emf"/><Relationship Id="rId2" Type="http://schemas.openxmlformats.org/officeDocument/2006/relationships/image" Target="../media/image77.emf"/><Relationship Id="rId1" Type="http://schemas.openxmlformats.org/officeDocument/2006/relationships/slideLayout" Target="../slideLayouts/slideLayout2.xml"/><Relationship Id="rId6" Type="http://schemas.openxmlformats.org/officeDocument/2006/relationships/image" Target="../media/image81.emf"/><Relationship Id="rId5" Type="http://schemas.openxmlformats.org/officeDocument/2006/relationships/image" Target="../media/image80.emf"/><Relationship Id="rId10" Type="http://schemas.openxmlformats.org/officeDocument/2006/relationships/image" Target="../media/image76.emf"/><Relationship Id="rId4" Type="http://schemas.openxmlformats.org/officeDocument/2006/relationships/image" Target="../media/image79.emf"/><Relationship Id="rId9" Type="http://schemas.openxmlformats.org/officeDocument/2006/relationships/image" Target="../media/image84.emf"/></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91.emf"/><Relationship Id="rId3" Type="http://schemas.openxmlformats.org/officeDocument/2006/relationships/image" Target="../media/image86.emf"/><Relationship Id="rId7" Type="http://schemas.openxmlformats.org/officeDocument/2006/relationships/image" Target="../media/image90.emf"/><Relationship Id="rId2" Type="http://schemas.openxmlformats.org/officeDocument/2006/relationships/image" Target="../media/image85.emf"/><Relationship Id="rId1" Type="http://schemas.openxmlformats.org/officeDocument/2006/relationships/slideLayout" Target="../slideLayouts/slideLayout2.xml"/><Relationship Id="rId6" Type="http://schemas.openxmlformats.org/officeDocument/2006/relationships/image" Target="../media/image89.emf"/><Relationship Id="rId5" Type="http://schemas.openxmlformats.org/officeDocument/2006/relationships/image" Target="../media/image88.png"/><Relationship Id="rId4" Type="http://schemas.openxmlformats.org/officeDocument/2006/relationships/image" Target="../media/image87.emf"/></Relationships>
</file>

<file path=ppt/slides/_rels/slide42.xml.rels><?xml version="1.0" encoding="UTF-8" standalone="yes"?>
<Relationships xmlns="http://schemas.openxmlformats.org/package/2006/relationships"><Relationship Id="rId3" Type="http://schemas.openxmlformats.org/officeDocument/2006/relationships/image" Target="../media/image93.emf"/><Relationship Id="rId7" Type="http://schemas.openxmlformats.org/officeDocument/2006/relationships/image" Target="../media/image88.png"/><Relationship Id="rId2" Type="http://schemas.openxmlformats.org/officeDocument/2006/relationships/image" Target="../media/image92.emf"/><Relationship Id="rId1" Type="http://schemas.openxmlformats.org/officeDocument/2006/relationships/slideLayout" Target="../slideLayouts/slideLayout2.xml"/><Relationship Id="rId6" Type="http://schemas.openxmlformats.org/officeDocument/2006/relationships/image" Target="../media/image96.emf"/><Relationship Id="rId5" Type="http://schemas.openxmlformats.org/officeDocument/2006/relationships/image" Target="../media/image95.emf"/><Relationship Id="rId4" Type="http://schemas.openxmlformats.org/officeDocument/2006/relationships/image" Target="../media/image94.emf"/></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notesSlide" Target="../notesSlides/notesSlide3.xml"/><Relationship Id="rId7" Type="http://schemas.openxmlformats.org/officeDocument/2006/relationships/image" Target="../media/image9.e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0.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notesSlide" Target="../notesSlides/notesSlide4.xml"/><Relationship Id="rId7"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1.jpeg"/><Relationship Id="rId5" Type="http://schemas.openxmlformats.org/officeDocument/2006/relationships/image" Target="../media/image12.emf"/><Relationship Id="rId10" Type="http://schemas.openxmlformats.org/officeDocument/2006/relationships/image" Target="../media/image14.emf"/><Relationship Id="rId4" Type="http://schemas.openxmlformats.org/officeDocument/2006/relationships/oleObject" Target="../embeddings/oleObject2.bin"/><Relationship Id="rId9"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oleObject" Target="../embeddings/oleObject9.bin"/><Relationship Id="rId3" Type="http://schemas.openxmlformats.org/officeDocument/2006/relationships/notesSlide" Target="../notesSlides/notesSlide5.xml"/><Relationship Id="rId7" Type="http://schemas.openxmlformats.org/officeDocument/2006/relationships/oleObject" Target="../embeddings/oleObject6.bin"/><Relationship Id="rId12" Type="http://schemas.openxmlformats.org/officeDocument/2006/relationships/image" Target="../media/image18.e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5.e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17.emf"/><Relationship Id="rId4" Type="http://schemas.openxmlformats.org/officeDocument/2006/relationships/image" Target="../media/image11.jpeg"/><Relationship Id="rId9" Type="http://schemas.openxmlformats.org/officeDocument/2006/relationships/oleObject" Target="../embeddings/oleObject7.bin"/><Relationship Id="rId14" Type="http://schemas.openxmlformats.org/officeDocument/2006/relationships/image" Target="../media/image19.emf"/></Relationships>
</file>

<file path=ppt/slides/_rels/slide8.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oleObject" Target="../embeddings/oleObject14.bin"/><Relationship Id="rId3" Type="http://schemas.openxmlformats.org/officeDocument/2006/relationships/notesSlide" Target="../notesSlides/notesSlide6.xml"/><Relationship Id="rId7" Type="http://schemas.openxmlformats.org/officeDocument/2006/relationships/oleObject" Target="../embeddings/oleObject11.bin"/><Relationship Id="rId12" Type="http://schemas.openxmlformats.org/officeDocument/2006/relationships/image" Target="../media/image23.emf"/><Relationship Id="rId2" Type="http://schemas.openxmlformats.org/officeDocument/2006/relationships/slideLayout" Target="../slideLayouts/slideLayout6.xml"/><Relationship Id="rId16" Type="http://schemas.openxmlformats.org/officeDocument/2006/relationships/image" Target="../media/image25.emf"/><Relationship Id="rId1" Type="http://schemas.openxmlformats.org/officeDocument/2006/relationships/vmlDrawing" Target="../drawings/vmlDrawing4.vml"/><Relationship Id="rId6" Type="http://schemas.openxmlformats.org/officeDocument/2006/relationships/image" Target="../media/image20.emf"/><Relationship Id="rId11" Type="http://schemas.openxmlformats.org/officeDocument/2006/relationships/oleObject" Target="../embeddings/oleObject13.bin"/><Relationship Id="rId5" Type="http://schemas.openxmlformats.org/officeDocument/2006/relationships/oleObject" Target="../embeddings/oleObject10.bin"/><Relationship Id="rId15" Type="http://schemas.openxmlformats.org/officeDocument/2006/relationships/oleObject" Target="../embeddings/oleObject15.bin"/><Relationship Id="rId10" Type="http://schemas.openxmlformats.org/officeDocument/2006/relationships/image" Target="../media/image22.emf"/><Relationship Id="rId4" Type="http://schemas.openxmlformats.org/officeDocument/2006/relationships/image" Target="../media/image11.jpeg"/><Relationship Id="rId9" Type="http://schemas.openxmlformats.org/officeDocument/2006/relationships/oleObject" Target="../embeddings/oleObject12.bin"/><Relationship Id="rId14" Type="http://schemas.openxmlformats.org/officeDocument/2006/relationships/image" Target="../media/image24.emf"/></Relationships>
</file>

<file path=ppt/slides/_rels/slide9.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notesSlide" Target="../notesSlides/notesSlide7.xml"/><Relationship Id="rId7"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26.emf"/><Relationship Id="rId5" Type="http://schemas.openxmlformats.org/officeDocument/2006/relationships/oleObject" Target="../embeddings/oleObject16.bin"/><Relationship Id="rId10" Type="http://schemas.openxmlformats.org/officeDocument/2006/relationships/image" Target="../media/image28.emf"/><Relationship Id="rId4" Type="http://schemas.openxmlformats.org/officeDocument/2006/relationships/image" Target="../media/image11.jpeg"/><Relationship Id="rId9" Type="http://schemas.openxmlformats.org/officeDocument/2006/relationships/oleObject" Target="../embeddings/oleObject1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76200"/>
            <a:ext cx="8229600" cy="1143000"/>
          </a:xfrm>
        </p:spPr>
        <p:txBody>
          <a:bodyPr/>
          <a:lstStyle/>
          <a:p>
            <a:r>
              <a:rPr lang="en-US" altLang="en-US" dirty="0" smtClean="0"/>
              <a:t>EXAM1</a:t>
            </a:r>
          </a:p>
        </p:txBody>
      </p:sp>
      <p:sp>
        <p:nvSpPr>
          <p:cNvPr id="17410" name="Content Placeholder 2"/>
          <p:cNvSpPr>
            <a:spLocks noGrp="1"/>
          </p:cNvSpPr>
          <p:nvPr>
            <p:ph idx="1"/>
          </p:nvPr>
        </p:nvSpPr>
        <p:spPr>
          <a:xfrm>
            <a:off x="152400" y="914400"/>
            <a:ext cx="8839200" cy="5867400"/>
          </a:xfrm>
        </p:spPr>
        <p:txBody>
          <a:bodyPr/>
          <a:lstStyle/>
          <a:p>
            <a:pPr>
              <a:buFont typeface="Wingdings" panose="05000000000000000000" pitchFamily="2" charset="2"/>
              <a:buChar char="v"/>
            </a:pPr>
            <a:r>
              <a:rPr lang="en-US" altLang="en-US" sz="2300" dirty="0" smtClean="0"/>
              <a:t>Wednesday, Feb. </a:t>
            </a:r>
            <a:r>
              <a:rPr lang="en-US" altLang="en-US" sz="2300" dirty="0"/>
              <a:t>7</a:t>
            </a:r>
            <a:r>
              <a:rPr lang="en-US" altLang="en-US" sz="2300" dirty="0" smtClean="0"/>
              <a:t>, 2:30pm-3:20 pm </a:t>
            </a:r>
          </a:p>
          <a:p>
            <a:pPr>
              <a:buFont typeface="Wingdings" panose="05000000000000000000" pitchFamily="2" charset="2"/>
              <a:buChar char="v"/>
            </a:pPr>
            <a:r>
              <a:rPr lang="en-US" altLang="en-US" sz="2300" dirty="0" smtClean="0"/>
              <a:t>room 112 </a:t>
            </a:r>
          </a:p>
          <a:p>
            <a:pPr>
              <a:buFont typeface="Wingdings" panose="05000000000000000000" pitchFamily="2" charset="2"/>
              <a:buChar char="v"/>
            </a:pPr>
            <a:r>
              <a:rPr lang="en-US" altLang="en-US" sz="2300" dirty="0" smtClean="0"/>
              <a:t>Chapters 13, 14, &amp; 15 (textbook 4</a:t>
            </a:r>
            <a:r>
              <a:rPr lang="en-US" altLang="en-US" sz="2300" baseline="30000" dirty="0" smtClean="0"/>
              <a:t>th</a:t>
            </a:r>
            <a:r>
              <a:rPr lang="en-US" altLang="en-US" sz="2300" dirty="0" smtClean="0"/>
              <a:t> edition)</a:t>
            </a:r>
            <a:endParaRPr lang="en-US" sz="2300" dirty="0"/>
          </a:p>
          <a:p>
            <a:pPr>
              <a:buFont typeface="Wingdings" panose="05000000000000000000" pitchFamily="2" charset="2"/>
              <a:buChar char="v"/>
            </a:pPr>
            <a:r>
              <a:rPr lang="en-US" sz="2300" dirty="0" smtClean="0"/>
              <a:t>Special needs, e.g. exam time extension, and has not contact me before, please bring me the letter from the Office of the Dean of Students before the end of 01/31 (Wednesday).</a:t>
            </a:r>
          </a:p>
          <a:p>
            <a:pPr>
              <a:buFont typeface="Wingdings" panose="05000000000000000000" pitchFamily="2" charset="2"/>
              <a:buChar char="v"/>
            </a:pPr>
            <a:r>
              <a:rPr lang="en-US" altLang="en-US" sz="2300" dirty="0" smtClean="0"/>
              <a:t>AOB</a:t>
            </a:r>
          </a:p>
          <a:p>
            <a:pPr lvl="1"/>
            <a:r>
              <a:rPr lang="en-US" sz="2000" dirty="0"/>
              <a:t>multiple </a:t>
            </a:r>
            <a:r>
              <a:rPr lang="en-US" sz="2000" dirty="0" smtClean="0"/>
              <a:t>choice.</a:t>
            </a:r>
            <a:r>
              <a:rPr lang="en-US" sz="2000" dirty="0"/>
              <a:t>  </a:t>
            </a:r>
            <a:endParaRPr lang="en-US" sz="2000" dirty="0" smtClean="0">
              <a:effectLst/>
            </a:endParaRPr>
          </a:p>
          <a:p>
            <a:pPr lvl="1"/>
            <a:r>
              <a:rPr lang="en-US" sz="2000" dirty="0" smtClean="0"/>
              <a:t>Prepare </a:t>
            </a:r>
            <a:r>
              <a:rPr lang="en-US" sz="2000" dirty="0"/>
              <a:t>your own scratch paper, pens, pencils, erasers, etc. </a:t>
            </a:r>
            <a:endParaRPr lang="en-US" sz="2000" dirty="0" smtClean="0">
              <a:effectLst/>
            </a:endParaRPr>
          </a:p>
          <a:p>
            <a:pPr lvl="1">
              <a:buFont typeface="Arial" pitchFamily="34" charset="0"/>
              <a:buChar char="•"/>
            </a:pPr>
            <a:r>
              <a:rPr lang="en-US" sz="2000" dirty="0" smtClean="0">
                <a:latin typeface="Times New Roman" pitchFamily="18" charset="0"/>
                <a:cs typeface="Times New Roman" pitchFamily="18" charset="0"/>
              </a:rPr>
              <a:t>Use only </a:t>
            </a:r>
            <a:r>
              <a:rPr lang="en-US" sz="2000" b="1" dirty="0" smtClean="0">
                <a:solidFill>
                  <a:srgbClr val="FF0000"/>
                </a:solidFill>
                <a:latin typeface="Times New Roman" pitchFamily="18" charset="0"/>
                <a:cs typeface="Times New Roman" pitchFamily="18" charset="0"/>
              </a:rPr>
              <a:t>pencil</a:t>
            </a:r>
            <a:r>
              <a:rPr lang="en-US" sz="2000" dirty="0" smtClean="0">
                <a:latin typeface="Times New Roman" pitchFamily="18" charset="0"/>
                <a:cs typeface="Times New Roman" pitchFamily="18" charset="0"/>
              </a:rPr>
              <a:t> for the answer sheet</a:t>
            </a:r>
          </a:p>
          <a:p>
            <a:pPr lvl="1">
              <a:buFont typeface="Arial" pitchFamily="34" charset="0"/>
              <a:buChar char="•"/>
            </a:pPr>
            <a:r>
              <a:rPr lang="en-US" sz="2000" dirty="0" smtClean="0">
                <a:latin typeface="Times New Roman" pitchFamily="18" charset="0"/>
                <a:cs typeface="Times New Roman" pitchFamily="18" charset="0"/>
              </a:rPr>
              <a:t>Bring your own calculators (scientific or graphic)</a:t>
            </a:r>
          </a:p>
          <a:p>
            <a:pPr lvl="1">
              <a:buFont typeface="Arial" pitchFamily="34" charset="0"/>
              <a:buChar char="•"/>
            </a:pPr>
            <a:r>
              <a:rPr lang="en-US" sz="2000" dirty="0" smtClean="0">
                <a:latin typeface="Times New Roman" pitchFamily="18" charset="0"/>
                <a:cs typeface="Times New Roman" pitchFamily="18" charset="0"/>
              </a:rPr>
              <a:t>No cell phones, no text messaging which is considered cheating. </a:t>
            </a:r>
          </a:p>
          <a:p>
            <a:pPr lvl="1">
              <a:buFont typeface="Arial" pitchFamily="34" charset="0"/>
              <a:buChar char="•"/>
            </a:pPr>
            <a:r>
              <a:rPr lang="en-US" sz="2000" dirty="0" smtClean="0">
                <a:latin typeface="Times New Roman" pitchFamily="18" charset="0"/>
                <a:cs typeface="Times New Roman" pitchFamily="18" charset="0"/>
              </a:rPr>
              <a:t>No crib sheet of any kind is allowed. Equation sheet will be provided.</a:t>
            </a:r>
          </a:p>
          <a:p>
            <a:pPr lvl="1">
              <a:buFont typeface="Arial" pitchFamily="34" charset="0"/>
              <a:buChar char="•"/>
            </a:pPr>
            <a:r>
              <a:rPr lang="en-US" sz="2000" dirty="0" smtClean="0">
                <a:latin typeface="Times New Roman" pitchFamily="18" charset="0"/>
                <a:cs typeface="Times New Roman" pitchFamily="18" charset="0"/>
              </a:rPr>
              <a:t>10 problems in total.</a:t>
            </a:r>
          </a:p>
        </p:txBody>
      </p:sp>
      <p:sp>
        <p:nvSpPr>
          <p:cNvPr id="2" name="Slide Number Placeholder 1"/>
          <p:cNvSpPr>
            <a:spLocks noGrp="1"/>
          </p:cNvSpPr>
          <p:nvPr>
            <p:ph type="sldNum" sz="quarter" idx="12"/>
          </p:nvPr>
        </p:nvSpPr>
        <p:spPr/>
        <p:txBody>
          <a:bodyPr/>
          <a:lstStyle/>
          <a:p>
            <a:fld id="{A854C92A-5518-4B3C-8A8A-F55756768E82}" type="slidenum">
              <a:rPr lang="en-US" altLang="en-US" smtClean="0"/>
              <a:pPr/>
              <a:t>1</a:t>
            </a:fld>
            <a:endParaRPr lang="en-US" altLang="en-US"/>
          </a:p>
        </p:txBody>
      </p:sp>
    </p:spTree>
    <p:extLst>
      <p:ext uri="{BB962C8B-B14F-4D97-AF65-F5344CB8AC3E}">
        <p14:creationId xmlns:p14="http://schemas.microsoft.com/office/powerpoint/2010/main" val="42550300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 Box 2"/>
          <p:cNvSpPr txBox="1">
            <a:spLocks noChangeArrowheads="1"/>
          </p:cNvSpPr>
          <p:nvPr/>
        </p:nvSpPr>
        <p:spPr bwMode="auto">
          <a:xfrm>
            <a:off x="609600" y="990600"/>
            <a:ext cx="8367713"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chemeClr val="accent2"/>
                </a:solidFill>
              </a:rPr>
              <a:t>Given:</a:t>
            </a:r>
            <a:r>
              <a:rPr lang="en-US" altLang="en-US"/>
              <a:t> capacitor, radius </a:t>
            </a:r>
            <a:r>
              <a:rPr lang="en-US" altLang="en-US" i="1"/>
              <a:t>R</a:t>
            </a:r>
            <a:r>
              <a:rPr lang="en-US" altLang="en-US"/>
              <a:t>=50 cm, gap </a:t>
            </a:r>
            <a:r>
              <a:rPr lang="en-US" altLang="en-US" i="1"/>
              <a:t>s</a:t>
            </a:r>
            <a:r>
              <a:rPr lang="en-US" altLang="en-US"/>
              <a:t>=1 mm (air).</a:t>
            </a:r>
          </a:p>
          <a:p>
            <a:pPr eaLnBrk="1" hangingPunct="1"/>
            <a:r>
              <a:rPr lang="en-US" altLang="en-US">
                <a:solidFill>
                  <a:schemeClr val="accent2"/>
                </a:solidFill>
              </a:rPr>
              <a:t>Find:</a:t>
            </a:r>
            <a:r>
              <a:rPr lang="en-US" altLang="en-US"/>
              <a:t> maximum charge before sparks are formed (</a:t>
            </a:r>
            <a:r>
              <a:rPr lang="en-US" altLang="en-US" i="1"/>
              <a:t>E</a:t>
            </a:r>
            <a:r>
              <a:rPr lang="en-US" altLang="en-US" i="1" baseline="-25000"/>
              <a:t>crit</a:t>
            </a:r>
            <a:r>
              <a:rPr lang="en-US" altLang="en-US"/>
              <a:t>=3</a:t>
            </a:r>
            <a:r>
              <a:rPr lang="en-US" altLang="en-US">
                <a:sym typeface="Symbol" pitchFamily="18" charset="2"/>
              </a:rPr>
              <a:t>10</a:t>
            </a:r>
            <a:r>
              <a:rPr lang="en-US" altLang="en-US" baseline="30000">
                <a:sym typeface="Symbol" pitchFamily="18" charset="2"/>
              </a:rPr>
              <a:t>6</a:t>
            </a:r>
            <a:r>
              <a:rPr lang="en-US" altLang="en-US">
                <a:sym typeface="Symbol" pitchFamily="18" charset="2"/>
              </a:rPr>
              <a:t> N/C)</a:t>
            </a:r>
            <a:endParaRPr lang="en-US" altLang="en-US"/>
          </a:p>
        </p:txBody>
      </p:sp>
      <p:sp>
        <p:nvSpPr>
          <p:cNvPr id="65538" name="Text Box 3"/>
          <p:cNvSpPr txBox="1">
            <a:spLocks noChangeArrowheads="1"/>
          </p:cNvSpPr>
          <p:nvPr/>
        </p:nvSpPr>
        <p:spPr bwMode="auto">
          <a:xfrm>
            <a:off x="609600" y="2057400"/>
            <a:ext cx="1300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008000"/>
                </a:solidFill>
              </a:rPr>
              <a:t>Solution:</a:t>
            </a:r>
            <a:endParaRPr lang="en-US" altLang="en-US"/>
          </a:p>
        </p:txBody>
      </p:sp>
      <p:graphicFrame>
        <p:nvGraphicFramePr>
          <p:cNvPr id="571396" name="Object 2"/>
          <p:cNvGraphicFramePr>
            <a:graphicFrameLocks noChangeAspect="1"/>
          </p:cNvGraphicFramePr>
          <p:nvPr/>
        </p:nvGraphicFramePr>
        <p:xfrm>
          <a:off x="1970088" y="1903413"/>
          <a:ext cx="1284287" cy="796925"/>
        </p:xfrm>
        <a:graphic>
          <a:graphicData uri="http://schemas.openxmlformats.org/presentationml/2006/ole">
            <mc:AlternateContent xmlns:mc="http://schemas.openxmlformats.org/markup-compatibility/2006">
              <mc:Choice xmlns:v="urn:schemas-microsoft-com:vml" Requires="v">
                <p:oleObj spid="_x0000_s9238" name="Equation" r:id="rId4" imgW="698500" imgH="431800" progId="Equation.DSMT4">
                  <p:embed/>
                </p:oleObj>
              </mc:Choice>
              <mc:Fallback>
                <p:oleObj name="Equation" r:id="rId4" imgW="698500" imgH="431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0088" y="1903413"/>
                        <a:ext cx="1284287" cy="796925"/>
                      </a:xfrm>
                      <a:prstGeom prst="rect">
                        <a:avLst/>
                      </a:prstGeom>
                      <a:solidFill>
                        <a:srgbClr val="F6F63F"/>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71397" name="Object 3"/>
          <p:cNvGraphicFramePr>
            <a:graphicFrameLocks noChangeAspect="1"/>
          </p:cNvGraphicFramePr>
          <p:nvPr/>
        </p:nvGraphicFramePr>
        <p:xfrm>
          <a:off x="4029075" y="1870075"/>
          <a:ext cx="1914525" cy="911225"/>
        </p:xfrm>
        <a:graphic>
          <a:graphicData uri="http://schemas.openxmlformats.org/presentationml/2006/ole">
            <mc:AlternateContent xmlns:mc="http://schemas.openxmlformats.org/markup-compatibility/2006">
              <mc:Choice xmlns:v="urn:schemas-microsoft-com:vml" Requires="v">
                <p:oleObj spid="_x0000_s9239" name="Equation" r:id="rId6" imgW="1041400" imgH="495300" progId="Equation.DSMT4">
                  <p:embed/>
                </p:oleObj>
              </mc:Choice>
              <mc:Fallback>
                <p:oleObj name="Equation" r:id="rId6" imgW="1041400" imgH="4953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9075" y="1870075"/>
                        <a:ext cx="1914525" cy="9112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71398" name="Line 6"/>
          <p:cNvSpPr>
            <a:spLocks noChangeShapeType="1"/>
          </p:cNvSpPr>
          <p:nvPr/>
        </p:nvSpPr>
        <p:spPr bwMode="auto">
          <a:xfrm>
            <a:off x="4572000" y="2590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571399" name="Object 4"/>
          <p:cNvGraphicFramePr>
            <a:graphicFrameLocks noChangeAspect="1"/>
          </p:cNvGraphicFramePr>
          <p:nvPr/>
        </p:nvGraphicFramePr>
        <p:xfrm>
          <a:off x="1062038" y="3035300"/>
          <a:ext cx="7216775" cy="493713"/>
        </p:xfrm>
        <a:graphic>
          <a:graphicData uri="http://schemas.openxmlformats.org/presentationml/2006/ole">
            <mc:AlternateContent xmlns:mc="http://schemas.openxmlformats.org/markup-compatibility/2006">
              <mc:Choice xmlns:v="urn:schemas-microsoft-com:vml" Requires="v">
                <p:oleObj spid="_x0000_s9240" name="Equation" r:id="rId8" imgW="3924300" imgH="266700" progId="Equation.DSMT4">
                  <p:embed/>
                </p:oleObj>
              </mc:Choice>
              <mc:Fallback>
                <p:oleObj name="Equation" r:id="rId8" imgW="3924300" imgH="2667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2038" y="3035300"/>
                        <a:ext cx="7216775" cy="4937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71400" name="Object 5"/>
          <p:cNvGraphicFramePr>
            <a:graphicFrameLocks noChangeAspect="1"/>
          </p:cNvGraphicFramePr>
          <p:nvPr/>
        </p:nvGraphicFramePr>
        <p:xfrm>
          <a:off x="1062038" y="3657600"/>
          <a:ext cx="1798637" cy="420688"/>
        </p:xfrm>
        <a:graphic>
          <a:graphicData uri="http://schemas.openxmlformats.org/presentationml/2006/ole">
            <mc:AlternateContent xmlns:mc="http://schemas.openxmlformats.org/markup-compatibility/2006">
              <mc:Choice xmlns:v="urn:schemas-microsoft-com:vml" Requires="v">
                <p:oleObj spid="_x0000_s9241" name="Equation" r:id="rId10" imgW="977900" imgH="228600" progId="Equation.DSMT4">
                  <p:embed/>
                </p:oleObj>
              </mc:Choice>
              <mc:Fallback>
                <p:oleObj name="Equation" r:id="rId10" imgW="97790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2038" y="3657600"/>
                        <a:ext cx="1798637" cy="4206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71402" name="Line 10"/>
          <p:cNvSpPr>
            <a:spLocks noChangeShapeType="1"/>
          </p:cNvSpPr>
          <p:nvPr/>
        </p:nvSpPr>
        <p:spPr bwMode="auto">
          <a:xfrm>
            <a:off x="3429000" y="22860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1403" name="Text Box 11"/>
          <p:cNvSpPr txBox="1">
            <a:spLocks noChangeArrowheads="1"/>
          </p:cNvSpPr>
          <p:nvPr/>
        </p:nvSpPr>
        <p:spPr bwMode="auto">
          <a:xfrm>
            <a:off x="304800" y="4572000"/>
            <a:ext cx="5937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chemeClr val="accent2"/>
                </a:solidFill>
              </a:rPr>
              <a:t>What is the attractive force between the plates?</a:t>
            </a:r>
          </a:p>
        </p:txBody>
      </p:sp>
      <p:sp>
        <p:nvSpPr>
          <p:cNvPr id="571404" name="Text Box 12"/>
          <p:cNvSpPr txBox="1">
            <a:spLocks noChangeArrowheads="1"/>
          </p:cNvSpPr>
          <p:nvPr/>
        </p:nvSpPr>
        <p:spPr bwMode="auto">
          <a:xfrm>
            <a:off x="1524000" y="5181600"/>
            <a:ext cx="49799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t>F=QE= </a:t>
            </a:r>
            <a:r>
              <a:rPr lang="en-US" altLang="en-US"/>
              <a:t>(2.1</a:t>
            </a:r>
            <a:r>
              <a:rPr lang="en-US" altLang="en-US">
                <a:sym typeface="Symbol" pitchFamily="18" charset="2"/>
              </a:rPr>
              <a:t>10</a:t>
            </a:r>
            <a:r>
              <a:rPr lang="en-US" altLang="en-US" baseline="30000">
                <a:sym typeface="Symbol" pitchFamily="18" charset="2"/>
              </a:rPr>
              <a:t>-5</a:t>
            </a:r>
            <a:r>
              <a:rPr lang="en-US" altLang="en-US">
                <a:sym typeface="Symbol" pitchFamily="18" charset="2"/>
              </a:rPr>
              <a:t>C</a:t>
            </a:r>
            <a:r>
              <a:rPr lang="en-US" altLang="en-US"/>
              <a:t>)(3</a:t>
            </a:r>
            <a:r>
              <a:rPr lang="en-US" altLang="en-US">
                <a:sym typeface="Symbol" pitchFamily="18" charset="2"/>
              </a:rPr>
              <a:t>10</a:t>
            </a:r>
            <a:r>
              <a:rPr lang="en-US" altLang="en-US" baseline="30000">
                <a:sym typeface="Symbol" pitchFamily="18" charset="2"/>
              </a:rPr>
              <a:t>6</a:t>
            </a:r>
            <a:r>
              <a:rPr lang="en-US" altLang="en-US">
                <a:sym typeface="Symbol" pitchFamily="18" charset="2"/>
              </a:rPr>
              <a:t> N/C)=63 N</a:t>
            </a:r>
          </a:p>
        </p:txBody>
      </p:sp>
      <p:sp>
        <p:nvSpPr>
          <p:cNvPr id="571405" name="Line 13"/>
          <p:cNvSpPr>
            <a:spLocks noChangeShapeType="1"/>
          </p:cNvSpPr>
          <p:nvPr/>
        </p:nvSpPr>
        <p:spPr bwMode="auto">
          <a:xfrm>
            <a:off x="2590800" y="5410200"/>
            <a:ext cx="3962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1406" name="Text Box 14"/>
          <p:cNvSpPr txBox="1">
            <a:spLocks noChangeArrowheads="1"/>
          </p:cNvSpPr>
          <p:nvPr/>
        </p:nvSpPr>
        <p:spPr bwMode="auto">
          <a:xfrm>
            <a:off x="1524000" y="5791200"/>
            <a:ext cx="61341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t>F=Q</a:t>
            </a:r>
            <a:r>
              <a:rPr lang="en-US" altLang="en-US"/>
              <a:t>(</a:t>
            </a:r>
            <a:r>
              <a:rPr lang="en-US" altLang="en-US" i="1"/>
              <a:t>E</a:t>
            </a:r>
            <a:r>
              <a:rPr lang="en-US" altLang="en-US" i="1" baseline="-25000"/>
              <a:t>crit</a:t>
            </a:r>
            <a:r>
              <a:rPr lang="en-US" altLang="en-US"/>
              <a:t>/2)=</a:t>
            </a:r>
            <a:r>
              <a:rPr lang="en-US" altLang="en-US" i="1"/>
              <a:t> </a:t>
            </a:r>
            <a:r>
              <a:rPr lang="en-US" altLang="en-US"/>
              <a:t>(2.1</a:t>
            </a:r>
            <a:r>
              <a:rPr lang="en-US" altLang="en-US">
                <a:sym typeface="Symbol" pitchFamily="18" charset="2"/>
              </a:rPr>
              <a:t>10</a:t>
            </a:r>
            <a:r>
              <a:rPr lang="en-US" altLang="en-US" baseline="30000">
                <a:sym typeface="Symbol" pitchFamily="18" charset="2"/>
              </a:rPr>
              <a:t>-5</a:t>
            </a:r>
            <a:r>
              <a:rPr lang="en-US" altLang="en-US">
                <a:sym typeface="Symbol" pitchFamily="18" charset="2"/>
              </a:rPr>
              <a:t>C</a:t>
            </a:r>
            <a:r>
              <a:rPr lang="en-US" altLang="en-US"/>
              <a:t>)(3</a:t>
            </a:r>
            <a:r>
              <a:rPr lang="en-US" altLang="en-US">
                <a:sym typeface="Symbol" pitchFamily="18" charset="2"/>
              </a:rPr>
              <a:t>10</a:t>
            </a:r>
            <a:r>
              <a:rPr lang="en-US" altLang="en-US" baseline="30000">
                <a:sym typeface="Symbol" pitchFamily="18" charset="2"/>
              </a:rPr>
              <a:t>6</a:t>
            </a:r>
            <a:r>
              <a:rPr lang="en-US" altLang="en-US">
                <a:sym typeface="Symbol" pitchFamily="18" charset="2"/>
              </a:rPr>
              <a:t>/2 N/C)=31.5 N</a:t>
            </a:r>
          </a:p>
        </p:txBody>
      </p:sp>
      <p:sp>
        <p:nvSpPr>
          <p:cNvPr id="65550" name="Rectangle 15"/>
          <p:cNvSpPr>
            <a:spLocks noGrp="1" noChangeArrowheads="1"/>
          </p:cNvSpPr>
          <p:nvPr>
            <p:ph type="title"/>
          </p:nvPr>
        </p:nvSpPr>
        <p:spPr/>
        <p:txBody>
          <a:bodyPr/>
          <a:lstStyle/>
          <a:p>
            <a:pPr eaLnBrk="1" hangingPunct="1"/>
            <a:r>
              <a:rPr lang="en-US" altLang="en-US" smtClean="0"/>
              <a:t>Exercise</a:t>
            </a:r>
          </a:p>
        </p:txBody>
      </p:sp>
      <p:sp>
        <p:nvSpPr>
          <p:cNvPr id="2" name="Slide Number Placeholder 1"/>
          <p:cNvSpPr>
            <a:spLocks noGrp="1"/>
          </p:cNvSpPr>
          <p:nvPr>
            <p:ph type="sldNum" sz="quarter" idx="12"/>
          </p:nvPr>
        </p:nvSpPr>
        <p:spPr/>
        <p:txBody>
          <a:bodyPr/>
          <a:lstStyle/>
          <a:p>
            <a:fld id="{2294FBCD-551F-4A32-B973-20AFEF9BF029}" type="slidenum">
              <a:rPr lang="en-US" altLang="en-US" smtClean="0"/>
              <a:pPr/>
              <a:t>10</a:t>
            </a:fld>
            <a:endParaRPr lang="en-US" altLang="en-US"/>
          </a:p>
        </p:txBody>
      </p:sp>
    </p:spTree>
    <p:extLst>
      <p:ext uri="{BB962C8B-B14F-4D97-AF65-F5344CB8AC3E}">
        <p14:creationId xmlns:p14="http://schemas.microsoft.com/office/powerpoint/2010/main" val="14252121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713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7" presetClass="entr" presetSubtype="8" fill="hold" grpId="0" nodeType="clickEffect">
                                  <p:stCondLst>
                                    <p:cond delay="0"/>
                                  </p:stCondLst>
                                  <p:childTnLst>
                                    <p:set>
                                      <p:cBhvr>
                                        <p:cTn id="10" dur="1" fill="hold">
                                          <p:stCondLst>
                                            <p:cond delay="0"/>
                                          </p:stCondLst>
                                        </p:cTn>
                                        <p:tgtEl>
                                          <p:spTgt spid="571402"/>
                                        </p:tgtEl>
                                        <p:attrNameLst>
                                          <p:attrName>style.visibility</p:attrName>
                                        </p:attrNameLst>
                                      </p:cBhvr>
                                      <p:to>
                                        <p:strVal val="visible"/>
                                      </p:to>
                                    </p:set>
                                    <p:anim calcmode="lin" valueType="num">
                                      <p:cBhvr>
                                        <p:cTn id="11" dur="500" fill="hold"/>
                                        <p:tgtEl>
                                          <p:spTgt spid="571402"/>
                                        </p:tgtEl>
                                        <p:attrNameLst>
                                          <p:attrName>ppt_x</p:attrName>
                                        </p:attrNameLst>
                                      </p:cBhvr>
                                      <p:tavLst>
                                        <p:tav tm="0">
                                          <p:val>
                                            <p:strVal val="#ppt_x-#ppt_w/2"/>
                                          </p:val>
                                        </p:tav>
                                        <p:tav tm="100000">
                                          <p:val>
                                            <p:strVal val="#ppt_x"/>
                                          </p:val>
                                        </p:tav>
                                      </p:tavLst>
                                    </p:anim>
                                    <p:anim calcmode="lin" valueType="num">
                                      <p:cBhvr>
                                        <p:cTn id="12" dur="500" fill="hold"/>
                                        <p:tgtEl>
                                          <p:spTgt spid="571402"/>
                                        </p:tgtEl>
                                        <p:attrNameLst>
                                          <p:attrName>ppt_y</p:attrName>
                                        </p:attrNameLst>
                                      </p:cBhvr>
                                      <p:tavLst>
                                        <p:tav tm="0">
                                          <p:val>
                                            <p:strVal val="#ppt_y"/>
                                          </p:val>
                                        </p:tav>
                                        <p:tav tm="100000">
                                          <p:val>
                                            <p:strVal val="#ppt_y"/>
                                          </p:val>
                                        </p:tav>
                                      </p:tavLst>
                                    </p:anim>
                                    <p:anim calcmode="lin" valueType="num">
                                      <p:cBhvr>
                                        <p:cTn id="13" dur="500" fill="hold"/>
                                        <p:tgtEl>
                                          <p:spTgt spid="571402"/>
                                        </p:tgtEl>
                                        <p:attrNameLst>
                                          <p:attrName>ppt_w</p:attrName>
                                        </p:attrNameLst>
                                      </p:cBhvr>
                                      <p:tavLst>
                                        <p:tav tm="0">
                                          <p:val>
                                            <p:fltVal val="0"/>
                                          </p:val>
                                        </p:tav>
                                        <p:tav tm="100000">
                                          <p:val>
                                            <p:strVal val="#ppt_w"/>
                                          </p:val>
                                        </p:tav>
                                      </p:tavLst>
                                    </p:anim>
                                    <p:anim calcmode="lin" valueType="num">
                                      <p:cBhvr>
                                        <p:cTn id="14" dur="500" fill="hold"/>
                                        <p:tgtEl>
                                          <p:spTgt spid="571402"/>
                                        </p:tgtEl>
                                        <p:attrNameLst>
                                          <p:attrName>ppt_h</p:attrName>
                                        </p:attrNameLst>
                                      </p:cBhvr>
                                      <p:tavLst>
                                        <p:tav tm="0">
                                          <p:val>
                                            <p:strVal val="#ppt_h"/>
                                          </p:val>
                                        </p:tav>
                                        <p:tav tm="100000">
                                          <p:val>
                                            <p:strVal val="#ppt_h"/>
                                          </p:val>
                                        </p:tav>
                                      </p:tavLst>
                                    </p:anim>
                                  </p:childTnLst>
                                </p:cTn>
                              </p:par>
                            </p:childTnLst>
                          </p:cTn>
                        </p:par>
                        <p:par>
                          <p:cTn id="15" fill="hold" nodeType="afterGroup">
                            <p:stCondLst>
                              <p:cond delay="500"/>
                            </p:stCondLst>
                            <p:childTnLst>
                              <p:par>
                                <p:cTn id="16" presetID="1" presetClass="entr" presetSubtype="0" fill="hold" nodeType="afterEffect">
                                  <p:stCondLst>
                                    <p:cond delay="0"/>
                                  </p:stCondLst>
                                  <p:childTnLst>
                                    <p:set>
                                      <p:cBhvr>
                                        <p:cTn id="17" dur="1" fill="hold">
                                          <p:stCondLst>
                                            <p:cond delay="499"/>
                                          </p:stCondLst>
                                        </p:cTn>
                                        <p:tgtEl>
                                          <p:spTgt spid="571397"/>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1" fill="hold" grpId="0" nodeType="clickEffect">
                                  <p:stCondLst>
                                    <p:cond delay="0"/>
                                  </p:stCondLst>
                                  <p:childTnLst>
                                    <p:set>
                                      <p:cBhvr>
                                        <p:cTn id="21" dur="1" fill="hold">
                                          <p:stCondLst>
                                            <p:cond delay="0"/>
                                          </p:stCondLst>
                                        </p:cTn>
                                        <p:tgtEl>
                                          <p:spTgt spid="571398"/>
                                        </p:tgtEl>
                                        <p:attrNameLst>
                                          <p:attrName>style.visibility</p:attrName>
                                        </p:attrNameLst>
                                      </p:cBhvr>
                                      <p:to>
                                        <p:strVal val="visible"/>
                                      </p:to>
                                    </p:set>
                                    <p:anim calcmode="lin" valueType="num">
                                      <p:cBhvr>
                                        <p:cTn id="22" dur="500" fill="hold"/>
                                        <p:tgtEl>
                                          <p:spTgt spid="571398"/>
                                        </p:tgtEl>
                                        <p:attrNameLst>
                                          <p:attrName>ppt_x</p:attrName>
                                        </p:attrNameLst>
                                      </p:cBhvr>
                                      <p:tavLst>
                                        <p:tav tm="0">
                                          <p:val>
                                            <p:strVal val="#ppt_x"/>
                                          </p:val>
                                        </p:tav>
                                        <p:tav tm="100000">
                                          <p:val>
                                            <p:strVal val="#ppt_x"/>
                                          </p:val>
                                        </p:tav>
                                      </p:tavLst>
                                    </p:anim>
                                    <p:anim calcmode="lin" valueType="num">
                                      <p:cBhvr>
                                        <p:cTn id="23" dur="500" fill="hold"/>
                                        <p:tgtEl>
                                          <p:spTgt spid="571398"/>
                                        </p:tgtEl>
                                        <p:attrNameLst>
                                          <p:attrName>ppt_y</p:attrName>
                                        </p:attrNameLst>
                                      </p:cBhvr>
                                      <p:tavLst>
                                        <p:tav tm="0">
                                          <p:val>
                                            <p:strVal val="#ppt_y-#ppt_h/2"/>
                                          </p:val>
                                        </p:tav>
                                        <p:tav tm="100000">
                                          <p:val>
                                            <p:strVal val="#ppt_y"/>
                                          </p:val>
                                        </p:tav>
                                      </p:tavLst>
                                    </p:anim>
                                    <p:anim calcmode="lin" valueType="num">
                                      <p:cBhvr>
                                        <p:cTn id="24" dur="500" fill="hold"/>
                                        <p:tgtEl>
                                          <p:spTgt spid="571398"/>
                                        </p:tgtEl>
                                        <p:attrNameLst>
                                          <p:attrName>ppt_w</p:attrName>
                                        </p:attrNameLst>
                                      </p:cBhvr>
                                      <p:tavLst>
                                        <p:tav tm="0">
                                          <p:val>
                                            <p:strVal val="#ppt_w"/>
                                          </p:val>
                                        </p:tav>
                                        <p:tav tm="100000">
                                          <p:val>
                                            <p:strVal val="#ppt_w"/>
                                          </p:val>
                                        </p:tav>
                                      </p:tavLst>
                                    </p:anim>
                                    <p:anim calcmode="lin" valueType="num">
                                      <p:cBhvr>
                                        <p:cTn id="25" dur="500" fill="hold"/>
                                        <p:tgtEl>
                                          <p:spTgt spid="571398"/>
                                        </p:tgtEl>
                                        <p:attrNameLst>
                                          <p:attrName>ppt_h</p:attrName>
                                        </p:attrNameLst>
                                      </p:cBhvr>
                                      <p:tavLst>
                                        <p:tav tm="0">
                                          <p:val>
                                            <p:fltVal val="0"/>
                                          </p:val>
                                        </p:tav>
                                        <p:tav tm="100000">
                                          <p:val>
                                            <p:strVal val="#ppt_h"/>
                                          </p:val>
                                        </p:tav>
                                      </p:tavLst>
                                    </p:anim>
                                  </p:childTnLst>
                                </p:cTn>
                              </p:par>
                            </p:childTnLst>
                          </p:cTn>
                        </p:par>
                        <p:par>
                          <p:cTn id="26" fill="hold" nodeType="afterGroup">
                            <p:stCondLst>
                              <p:cond delay="500"/>
                            </p:stCondLst>
                            <p:childTnLst>
                              <p:par>
                                <p:cTn id="27" presetID="17" presetClass="entr" presetSubtype="1" fill="hold" nodeType="afterEffect">
                                  <p:stCondLst>
                                    <p:cond delay="0"/>
                                  </p:stCondLst>
                                  <p:childTnLst>
                                    <p:set>
                                      <p:cBhvr>
                                        <p:cTn id="28" dur="1" fill="hold">
                                          <p:stCondLst>
                                            <p:cond delay="0"/>
                                          </p:stCondLst>
                                        </p:cTn>
                                        <p:tgtEl>
                                          <p:spTgt spid="571399"/>
                                        </p:tgtEl>
                                        <p:attrNameLst>
                                          <p:attrName>style.visibility</p:attrName>
                                        </p:attrNameLst>
                                      </p:cBhvr>
                                      <p:to>
                                        <p:strVal val="visible"/>
                                      </p:to>
                                    </p:set>
                                    <p:anim calcmode="lin" valueType="num">
                                      <p:cBhvr>
                                        <p:cTn id="29" dur="500" fill="hold"/>
                                        <p:tgtEl>
                                          <p:spTgt spid="571399"/>
                                        </p:tgtEl>
                                        <p:attrNameLst>
                                          <p:attrName>ppt_x</p:attrName>
                                        </p:attrNameLst>
                                      </p:cBhvr>
                                      <p:tavLst>
                                        <p:tav tm="0">
                                          <p:val>
                                            <p:strVal val="#ppt_x"/>
                                          </p:val>
                                        </p:tav>
                                        <p:tav tm="100000">
                                          <p:val>
                                            <p:strVal val="#ppt_x"/>
                                          </p:val>
                                        </p:tav>
                                      </p:tavLst>
                                    </p:anim>
                                    <p:anim calcmode="lin" valueType="num">
                                      <p:cBhvr>
                                        <p:cTn id="30" dur="500" fill="hold"/>
                                        <p:tgtEl>
                                          <p:spTgt spid="571399"/>
                                        </p:tgtEl>
                                        <p:attrNameLst>
                                          <p:attrName>ppt_y</p:attrName>
                                        </p:attrNameLst>
                                      </p:cBhvr>
                                      <p:tavLst>
                                        <p:tav tm="0">
                                          <p:val>
                                            <p:strVal val="#ppt_y-#ppt_h/2"/>
                                          </p:val>
                                        </p:tav>
                                        <p:tav tm="100000">
                                          <p:val>
                                            <p:strVal val="#ppt_y"/>
                                          </p:val>
                                        </p:tav>
                                      </p:tavLst>
                                    </p:anim>
                                    <p:anim calcmode="lin" valueType="num">
                                      <p:cBhvr>
                                        <p:cTn id="31" dur="500" fill="hold"/>
                                        <p:tgtEl>
                                          <p:spTgt spid="571399"/>
                                        </p:tgtEl>
                                        <p:attrNameLst>
                                          <p:attrName>ppt_w</p:attrName>
                                        </p:attrNameLst>
                                      </p:cBhvr>
                                      <p:tavLst>
                                        <p:tav tm="0">
                                          <p:val>
                                            <p:strVal val="#ppt_w"/>
                                          </p:val>
                                        </p:tav>
                                        <p:tav tm="100000">
                                          <p:val>
                                            <p:strVal val="#ppt_w"/>
                                          </p:val>
                                        </p:tav>
                                      </p:tavLst>
                                    </p:anim>
                                    <p:anim calcmode="lin" valueType="num">
                                      <p:cBhvr>
                                        <p:cTn id="32" dur="500" fill="hold"/>
                                        <p:tgtEl>
                                          <p:spTgt spid="571399"/>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499"/>
                                          </p:stCondLst>
                                        </p:cTn>
                                        <p:tgtEl>
                                          <p:spTgt spid="57140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571403"/>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571404"/>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571405"/>
                                        </p:tgtEl>
                                        <p:attrNameLst>
                                          <p:attrName>style.visibility</p:attrName>
                                        </p:attrNameLst>
                                      </p:cBhvr>
                                      <p:to>
                                        <p:strVal val="visible"/>
                                      </p:to>
                                    </p:set>
                                    <p:anim calcmode="lin" valueType="num">
                                      <p:cBhvr>
                                        <p:cTn id="49" dur="500" fill="hold"/>
                                        <p:tgtEl>
                                          <p:spTgt spid="571405"/>
                                        </p:tgtEl>
                                        <p:attrNameLst>
                                          <p:attrName>ppt_w</p:attrName>
                                        </p:attrNameLst>
                                      </p:cBhvr>
                                      <p:tavLst>
                                        <p:tav tm="0">
                                          <p:val>
                                            <p:fltVal val="0"/>
                                          </p:val>
                                        </p:tav>
                                        <p:tav tm="100000">
                                          <p:val>
                                            <p:strVal val="#ppt_w"/>
                                          </p:val>
                                        </p:tav>
                                      </p:tavLst>
                                    </p:anim>
                                    <p:anim calcmode="lin" valueType="num">
                                      <p:cBhvr>
                                        <p:cTn id="50" dur="500" fill="hold"/>
                                        <p:tgtEl>
                                          <p:spTgt spid="571405"/>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5714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398" grpId="0" animBg="1"/>
      <p:bldP spid="571402" grpId="0" animBg="1"/>
      <p:bldP spid="571403" grpId="0" autoUpdateAnimBg="0"/>
      <p:bldP spid="571404" grpId="0" autoUpdateAnimBg="0"/>
      <p:bldP spid="571405" grpId="0" animBg="1"/>
      <p:bldP spid="57140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solidFill>
                  <a:srgbClr val="3A7CCB"/>
                </a:solidFill>
              </a:rPr>
              <a:t>More for Today</a:t>
            </a:r>
            <a:endParaRPr lang="en-US" b="1" dirty="0">
              <a:solidFill>
                <a:srgbClr val="3A7CCB"/>
              </a:solidFill>
            </a:endParaRPr>
          </a:p>
        </p:txBody>
      </p:sp>
      <p:sp>
        <p:nvSpPr>
          <p:cNvPr id="3" name="Content Placeholder 2"/>
          <p:cNvSpPr>
            <a:spLocks noGrp="1"/>
          </p:cNvSpPr>
          <p:nvPr>
            <p:ph idx="1"/>
          </p:nvPr>
        </p:nvSpPr>
        <p:spPr>
          <a:xfrm>
            <a:off x="457200" y="1219200"/>
            <a:ext cx="8229600" cy="4525963"/>
          </a:xfrm>
        </p:spPr>
        <p:txBody>
          <a:bodyPr/>
          <a:lstStyle/>
          <a:p>
            <a:r>
              <a:rPr lang="en-US" dirty="0" smtClean="0"/>
              <a:t>Electric field of a hollow sphere</a:t>
            </a:r>
          </a:p>
          <a:p>
            <a:pPr lvl="1">
              <a:buNone/>
            </a:pPr>
            <a:endParaRPr lang="en-US" dirty="0" smtClean="0"/>
          </a:p>
          <a:p>
            <a:pPr lvl="1">
              <a:buNone/>
            </a:pPr>
            <a:endParaRPr lang="en-US" dirty="0" smtClean="0"/>
          </a:p>
          <a:p>
            <a:pPr lvl="1"/>
            <a:endParaRPr lang="en-US" dirty="0" smtClean="0"/>
          </a:p>
          <a:p>
            <a:endParaRPr lang="en-US" dirty="0" smtClean="0"/>
          </a:p>
          <a:p>
            <a:endParaRPr lang="en-US" dirty="0" smtClean="0"/>
          </a:p>
          <a:p>
            <a:r>
              <a:rPr lang="en-US" dirty="0" smtClean="0"/>
              <a:t>Electric field of a solid sphere</a:t>
            </a:r>
            <a:endParaRPr lang="en-US" dirty="0"/>
          </a:p>
        </p:txBody>
      </p:sp>
      <p:cxnSp>
        <p:nvCxnSpPr>
          <p:cNvPr id="4" name="Straight Connector 6"/>
          <p:cNvCxnSpPr>
            <a:cxnSpLocks noChangeShapeType="1"/>
          </p:cNvCxnSpPr>
          <p:nvPr/>
        </p:nvCxnSpPr>
        <p:spPr bwMode="auto">
          <a:xfrm>
            <a:off x="0" y="912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grpSp>
        <p:nvGrpSpPr>
          <p:cNvPr id="6" name="Group 5"/>
          <p:cNvGrpSpPr/>
          <p:nvPr/>
        </p:nvGrpSpPr>
        <p:grpSpPr>
          <a:xfrm>
            <a:off x="1143000" y="1825460"/>
            <a:ext cx="2813321" cy="2822740"/>
            <a:chOff x="4897644" y="984016"/>
            <a:chExt cx="3398237" cy="3355540"/>
          </a:xfrm>
        </p:grpSpPr>
        <p:sp>
          <p:nvSpPr>
            <p:cNvPr id="7" name="Oval 6"/>
            <p:cNvSpPr>
              <a:spLocks noChangeAspect="1"/>
            </p:cNvSpPr>
            <p:nvPr/>
          </p:nvSpPr>
          <p:spPr>
            <a:xfrm>
              <a:off x="5410200" y="1371600"/>
              <a:ext cx="2133600" cy="2133600"/>
            </a:xfrm>
            <a:prstGeom prst="ellipse">
              <a:avLst/>
            </a:prstGeom>
            <a:noFill/>
            <a:ln w="2857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6326481" y="984016"/>
              <a:ext cx="312905" cy="841502"/>
            </a:xfrm>
            <a:prstGeom prst="rect">
              <a:avLst/>
            </a:prstGeom>
            <a:noFill/>
          </p:spPr>
          <p:txBody>
            <a:bodyPr wrap="square" rtlCol="0">
              <a:spAutoFit/>
            </a:bodyPr>
            <a:lstStyle/>
            <a:p>
              <a:r>
                <a:rPr lang="en-US" sz="2000" b="1">
                  <a:solidFill>
                    <a:srgbClr val="CC0000"/>
                  </a:solidFill>
                </a:rPr>
                <a:t>+</a:t>
              </a:r>
            </a:p>
          </p:txBody>
        </p:sp>
        <p:sp>
          <p:nvSpPr>
            <p:cNvPr id="9" name="TextBox 8"/>
            <p:cNvSpPr txBox="1"/>
            <p:nvPr/>
          </p:nvSpPr>
          <p:spPr>
            <a:xfrm>
              <a:off x="6315192" y="3498054"/>
              <a:ext cx="312905" cy="841502"/>
            </a:xfrm>
            <a:prstGeom prst="rect">
              <a:avLst/>
            </a:prstGeom>
            <a:noFill/>
          </p:spPr>
          <p:txBody>
            <a:bodyPr wrap="square" rtlCol="0">
              <a:spAutoFit/>
            </a:bodyPr>
            <a:lstStyle/>
            <a:p>
              <a:r>
                <a:rPr lang="en-US" sz="2000" b="1">
                  <a:solidFill>
                    <a:srgbClr val="CC0000"/>
                  </a:solidFill>
                </a:rPr>
                <a:t>+</a:t>
              </a:r>
            </a:p>
          </p:txBody>
        </p:sp>
        <p:sp>
          <p:nvSpPr>
            <p:cNvPr id="10" name="TextBox 9"/>
            <p:cNvSpPr txBox="1"/>
            <p:nvPr/>
          </p:nvSpPr>
          <p:spPr>
            <a:xfrm rot="16200000">
              <a:off x="5168722" y="1996109"/>
              <a:ext cx="312906" cy="855062"/>
            </a:xfrm>
            <a:prstGeom prst="rect">
              <a:avLst/>
            </a:prstGeom>
            <a:noFill/>
          </p:spPr>
          <p:txBody>
            <a:bodyPr wrap="square" rtlCol="0">
              <a:spAutoFit/>
            </a:bodyPr>
            <a:lstStyle/>
            <a:p>
              <a:r>
                <a:rPr lang="en-US" sz="2000" b="1">
                  <a:solidFill>
                    <a:srgbClr val="CC0000"/>
                  </a:solidFill>
                </a:rPr>
                <a:t>+</a:t>
              </a:r>
            </a:p>
          </p:txBody>
        </p:sp>
        <p:sp>
          <p:nvSpPr>
            <p:cNvPr id="11" name="TextBox 10"/>
            <p:cNvSpPr txBox="1"/>
            <p:nvPr/>
          </p:nvSpPr>
          <p:spPr>
            <a:xfrm rot="16200000">
              <a:off x="7711897" y="1999416"/>
              <a:ext cx="312906" cy="855062"/>
            </a:xfrm>
            <a:prstGeom prst="rect">
              <a:avLst/>
            </a:prstGeom>
            <a:noFill/>
          </p:spPr>
          <p:txBody>
            <a:bodyPr wrap="square" rtlCol="0">
              <a:spAutoFit/>
            </a:bodyPr>
            <a:lstStyle/>
            <a:p>
              <a:r>
                <a:rPr lang="en-US" sz="2000" b="1">
                  <a:solidFill>
                    <a:srgbClr val="CC0000"/>
                  </a:solidFill>
                </a:rPr>
                <a:t>+</a:t>
              </a:r>
            </a:p>
          </p:txBody>
        </p:sp>
        <p:sp>
          <p:nvSpPr>
            <p:cNvPr id="12" name="TextBox 11"/>
            <p:cNvSpPr txBox="1"/>
            <p:nvPr/>
          </p:nvSpPr>
          <p:spPr>
            <a:xfrm>
              <a:off x="5248393" y="1533406"/>
              <a:ext cx="312907" cy="841501"/>
            </a:xfrm>
            <a:prstGeom prst="rect">
              <a:avLst/>
            </a:prstGeom>
            <a:noFill/>
          </p:spPr>
          <p:txBody>
            <a:bodyPr wrap="square" rtlCol="0">
              <a:spAutoFit/>
            </a:bodyPr>
            <a:lstStyle/>
            <a:p>
              <a:r>
                <a:rPr lang="en-US" sz="2000" b="1">
                  <a:solidFill>
                    <a:srgbClr val="CC0000"/>
                  </a:solidFill>
                </a:rPr>
                <a:t>+</a:t>
              </a:r>
            </a:p>
          </p:txBody>
        </p:sp>
        <p:sp>
          <p:nvSpPr>
            <p:cNvPr id="13" name="TextBox 12"/>
            <p:cNvSpPr txBox="1"/>
            <p:nvPr/>
          </p:nvSpPr>
          <p:spPr>
            <a:xfrm>
              <a:off x="7419620" y="2820343"/>
              <a:ext cx="312907" cy="841501"/>
            </a:xfrm>
            <a:prstGeom prst="rect">
              <a:avLst/>
            </a:prstGeom>
            <a:noFill/>
          </p:spPr>
          <p:txBody>
            <a:bodyPr wrap="square" rtlCol="0">
              <a:spAutoFit/>
            </a:bodyPr>
            <a:lstStyle/>
            <a:p>
              <a:r>
                <a:rPr lang="en-US" sz="2000" b="1">
                  <a:solidFill>
                    <a:srgbClr val="CC0000"/>
                  </a:solidFill>
                </a:rPr>
                <a:t>+</a:t>
              </a:r>
            </a:p>
          </p:txBody>
        </p:sp>
        <p:sp>
          <p:nvSpPr>
            <p:cNvPr id="14" name="TextBox 13"/>
            <p:cNvSpPr txBox="1"/>
            <p:nvPr/>
          </p:nvSpPr>
          <p:spPr>
            <a:xfrm rot="16200000">
              <a:off x="5358795" y="2651369"/>
              <a:ext cx="312906" cy="855062"/>
            </a:xfrm>
            <a:prstGeom prst="rect">
              <a:avLst/>
            </a:prstGeom>
            <a:noFill/>
          </p:spPr>
          <p:txBody>
            <a:bodyPr wrap="square" rtlCol="0">
              <a:spAutoFit/>
            </a:bodyPr>
            <a:lstStyle/>
            <a:p>
              <a:r>
                <a:rPr lang="en-US" sz="2000" b="1">
                  <a:solidFill>
                    <a:srgbClr val="CC0000"/>
                  </a:solidFill>
                </a:rPr>
                <a:t>+</a:t>
              </a:r>
            </a:p>
          </p:txBody>
        </p:sp>
        <p:sp>
          <p:nvSpPr>
            <p:cNvPr id="15" name="TextBox 14"/>
            <p:cNvSpPr txBox="1"/>
            <p:nvPr/>
          </p:nvSpPr>
          <p:spPr>
            <a:xfrm rot="16200000">
              <a:off x="7577204" y="1366103"/>
              <a:ext cx="312906" cy="855062"/>
            </a:xfrm>
            <a:prstGeom prst="rect">
              <a:avLst/>
            </a:prstGeom>
            <a:noFill/>
          </p:spPr>
          <p:txBody>
            <a:bodyPr wrap="square" rtlCol="0">
              <a:spAutoFit/>
            </a:bodyPr>
            <a:lstStyle/>
            <a:p>
              <a:r>
                <a:rPr lang="en-US" sz="2000" b="1">
                  <a:solidFill>
                    <a:srgbClr val="CC0000"/>
                  </a:solidFill>
                </a:rPr>
                <a:t>+</a:t>
              </a:r>
            </a:p>
          </p:txBody>
        </p:sp>
        <p:sp>
          <p:nvSpPr>
            <p:cNvPr id="16" name="TextBox 15"/>
            <p:cNvSpPr txBox="1"/>
            <p:nvPr/>
          </p:nvSpPr>
          <p:spPr>
            <a:xfrm rot="5400000">
              <a:off x="6839187" y="912961"/>
              <a:ext cx="312906" cy="855062"/>
            </a:xfrm>
            <a:prstGeom prst="rect">
              <a:avLst/>
            </a:prstGeom>
            <a:noFill/>
          </p:spPr>
          <p:txBody>
            <a:bodyPr wrap="square" rtlCol="0">
              <a:spAutoFit/>
            </a:bodyPr>
            <a:lstStyle/>
            <a:p>
              <a:r>
                <a:rPr lang="en-US" sz="2000" b="1">
                  <a:solidFill>
                    <a:srgbClr val="CC0000"/>
                  </a:solidFill>
                </a:rPr>
                <a:t>+</a:t>
              </a:r>
            </a:p>
          </p:txBody>
        </p:sp>
        <p:sp>
          <p:nvSpPr>
            <p:cNvPr id="17" name="TextBox 16"/>
            <p:cNvSpPr txBox="1"/>
            <p:nvPr/>
          </p:nvSpPr>
          <p:spPr>
            <a:xfrm rot="5400000">
              <a:off x="5506593" y="3090833"/>
              <a:ext cx="312906" cy="855062"/>
            </a:xfrm>
            <a:prstGeom prst="rect">
              <a:avLst/>
            </a:prstGeom>
            <a:noFill/>
          </p:spPr>
          <p:txBody>
            <a:bodyPr wrap="square" rtlCol="0">
              <a:spAutoFit/>
            </a:bodyPr>
            <a:lstStyle/>
            <a:p>
              <a:r>
                <a:rPr lang="en-US" sz="2000" b="1">
                  <a:solidFill>
                    <a:srgbClr val="CC0000"/>
                  </a:solidFill>
                </a:rPr>
                <a:t>+</a:t>
              </a:r>
            </a:p>
          </p:txBody>
        </p:sp>
        <p:sp>
          <p:nvSpPr>
            <p:cNvPr id="18" name="TextBox 17"/>
            <p:cNvSpPr txBox="1"/>
            <p:nvPr/>
          </p:nvSpPr>
          <p:spPr>
            <a:xfrm>
              <a:off x="5762978" y="1076206"/>
              <a:ext cx="312907" cy="841501"/>
            </a:xfrm>
            <a:prstGeom prst="rect">
              <a:avLst/>
            </a:prstGeom>
            <a:noFill/>
          </p:spPr>
          <p:txBody>
            <a:bodyPr wrap="square" rtlCol="0">
              <a:spAutoFit/>
            </a:bodyPr>
            <a:lstStyle/>
            <a:p>
              <a:r>
                <a:rPr lang="en-US" sz="2000" b="1">
                  <a:solidFill>
                    <a:srgbClr val="CC0000"/>
                  </a:solidFill>
                </a:rPr>
                <a:t>+</a:t>
              </a:r>
            </a:p>
          </p:txBody>
        </p:sp>
        <p:sp>
          <p:nvSpPr>
            <p:cNvPr id="19" name="TextBox 18"/>
            <p:cNvSpPr txBox="1"/>
            <p:nvPr/>
          </p:nvSpPr>
          <p:spPr>
            <a:xfrm>
              <a:off x="6946148" y="3333689"/>
              <a:ext cx="312907" cy="841501"/>
            </a:xfrm>
            <a:prstGeom prst="rect">
              <a:avLst/>
            </a:prstGeom>
            <a:noFill/>
          </p:spPr>
          <p:txBody>
            <a:bodyPr wrap="square" rtlCol="0">
              <a:spAutoFit/>
            </a:bodyPr>
            <a:lstStyle/>
            <a:p>
              <a:r>
                <a:rPr lang="en-US" sz="2000" b="1">
                  <a:solidFill>
                    <a:srgbClr val="CC0000"/>
                  </a:solidFill>
                </a:rPr>
                <a:t>+</a:t>
              </a:r>
            </a:p>
          </p:txBody>
        </p:sp>
      </p:grpSp>
      <p:sp>
        <p:nvSpPr>
          <p:cNvPr id="20" name="TextBox 19"/>
          <p:cNvSpPr txBox="1"/>
          <p:nvPr/>
        </p:nvSpPr>
        <p:spPr>
          <a:xfrm>
            <a:off x="1828800" y="2511260"/>
            <a:ext cx="1112449" cy="461665"/>
          </a:xfrm>
          <a:prstGeom prst="rect">
            <a:avLst/>
          </a:prstGeom>
          <a:noFill/>
        </p:spPr>
        <p:txBody>
          <a:bodyPr wrap="square" rtlCol="0">
            <a:spAutoFit/>
          </a:bodyPr>
          <a:lstStyle/>
          <a:p>
            <a:pPr algn="ctr"/>
            <a:r>
              <a:rPr lang="en-US" sz="2400"/>
              <a:t>E = 0</a:t>
            </a:r>
          </a:p>
        </p:txBody>
      </p:sp>
      <p:pic>
        <p:nvPicPr>
          <p:cNvPr id="21" name="Picture 20" descr="latex-image-1.pdf"/>
          <p:cNvPicPr>
            <a:picLocks noChangeAspect="1"/>
          </p:cNvPicPr>
          <p:nvPr/>
        </p:nvPicPr>
        <p:blipFill>
          <a:blip r:embed="rId2"/>
          <a:stretch>
            <a:fillRect/>
          </a:stretch>
        </p:blipFill>
        <p:spPr>
          <a:xfrm>
            <a:off x="7391400" y="2435060"/>
            <a:ext cx="1419226" cy="533400"/>
          </a:xfrm>
          <a:prstGeom prst="rect">
            <a:avLst/>
          </a:prstGeom>
        </p:spPr>
      </p:pic>
      <p:grpSp>
        <p:nvGrpSpPr>
          <p:cNvPr id="23" name="Group 22"/>
          <p:cNvGrpSpPr/>
          <p:nvPr/>
        </p:nvGrpSpPr>
        <p:grpSpPr>
          <a:xfrm>
            <a:off x="4800600" y="1901660"/>
            <a:ext cx="2813321" cy="2822740"/>
            <a:chOff x="4897644" y="984016"/>
            <a:chExt cx="3398237" cy="3355540"/>
          </a:xfrm>
        </p:grpSpPr>
        <p:sp>
          <p:nvSpPr>
            <p:cNvPr id="24" name="Oval 23"/>
            <p:cNvSpPr>
              <a:spLocks noChangeAspect="1"/>
            </p:cNvSpPr>
            <p:nvPr/>
          </p:nvSpPr>
          <p:spPr>
            <a:xfrm>
              <a:off x="5410200" y="1371600"/>
              <a:ext cx="2133600" cy="2133600"/>
            </a:xfrm>
            <a:prstGeom prst="ellipse">
              <a:avLst/>
            </a:prstGeom>
            <a:noFill/>
            <a:ln w="2857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6326481" y="984016"/>
              <a:ext cx="312905" cy="841502"/>
            </a:xfrm>
            <a:prstGeom prst="rect">
              <a:avLst/>
            </a:prstGeom>
            <a:noFill/>
          </p:spPr>
          <p:txBody>
            <a:bodyPr wrap="square" rtlCol="0">
              <a:spAutoFit/>
            </a:bodyPr>
            <a:lstStyle/>
            <a:p>
              <a:r>
                <a:rPr lang="en-US" sz="2000" b="1">
                  <a:solidFill>
                    <a:srgbClr val="CC0000"/>
                  </a:solidFill>
                </a:rPr>
                <a:t>+</a:t>
              </a:r>
            </a:p>
          </p:txBody>
        </p:sp>
        <p:sp>
          <p:nvSpPr>
            <p:cNvPr id="26" name="TextBox 25"/>
            <p:cNvSpPr txBox="1"/>
            <p:nvPr/>
          </p:nvSpPr>
          <p:spPr>
            <a:xfrm>
              <a:off x="6315192" y="3498054"/>
              <a:ext cx="312905" cy="841502"/>
            </a:xfrm>
            <a:prstGeom prst="rect">
              <a:avLst/>
            </a:prstGeom>
            <a:noFill/>
          </p:spPr>
          <p:txBody>
            <a:bodyPr wrap="square" rtlCol="0">
              <a:spAutoFit/>
            </a:bodyPr>
            <a:lstStyle/>
            <a:p>
              <a:r>
                <a:rPr lang="en-US" sz="2000" b="1">
                  <a:solidFill>
                    <a:srgbClr val="CC0000"/>
                  </a:solidFill>
                </a:rPr>
                <a:t>+</a:t>
              </a:r>
            </a:p>
          </p:txBody>
        </p:sp>
        <p:sp>
          <p:nvSpPr>
            <p:cNvPr id="27" name="TextBox 26"/>
            <p:cNvSpPr txBox="1"/>
            <p:nvPr/>
          </p:nvSpPr>
          <p:spPr>
            <a:xfrm rot="16200000">
              <a:off x="5168722" y="1996109"/>
              <a:ext cx="312906" cy="855062"/>
            </a:xfrm>
            <a:prstGeom prst="rect">
              <a:avLst/>
            </a:prstGeom>
            <a:noFill/>
          </p:spPr>
          <p:txBody>
            <a:bodyPr wrap="square" rtlCol="0">
              <a:spAutoFit/>
            </a:bodyPr>
            <a:lstStyle/>
            <a:p>
              <a:r>
                <a:rPr lang="en-US" sz="2000" b="1">
                  <a:solidFill>
                    <a:srgbClr val="CC0000"/>
                  </a:solidFill>
                </a:rPr>
                <a:t>+</a:t>
              </a:r>
            </a:p>
          </p:txBody>
        </p:sp>
        <p:sp>
          <p:nvSpPr>
            <p:cNvPr id="28" name="TextBox 27"/>
            <p:cNvSpPr txBox="1"/>
            <p:nvPr/>
          </p:nvSpPr>
          <p:spPr>
            <a:xfrm rot="16200000">
              <a:off x="7711897" y="1999416"/>
              <a:ext cx="312906" cy="855062"/>
            </a:xfrm>
            <a:prstGeom prst="rect">
              <a:avLst/>
            </a:prstGeom>
            <a:noFill/>
          </p:spPr>
          <p:txBody>
            <a:bodyPr wrap="square" rtlCol="0">
              <a:spAutoFit/>
            </a:bodyPr>
            <a:lstStyle/>
            <a:p>
              <a:r>
                <a:rPr lang="en-US" sz="2000" b="1">
                  <a:solidFill>
                    <a:srgbClr val="CC0000"/>
                  </a:solidFill>
                </a:rPr>
                <a:t>+</a:t>
              </a:r>
            </a:p>
          </p:txBody>
        </p:sp>
        <p:sp>
          <p:nvSpPr>
            <p:cNvPr id="29" name="TextBox 28"/>
            <p:cNvSpPr txBox="1"/>
            <p:nvPr/>
          </p:nvSpPr>
          <p:spPr>
            <a:xfrm>
              <a:off x="5248393" y="1533406"/>
              <a:ext cx="312907" cy="841501"/>
            </a:xfrm>
            <a:prstGeom prst="rect">
              <a:avLst/>
            </a:prstGeom>
            <a:noFill/>
          </p:spPr>
          <p:txBody>
            <a:bodyPr wrap="square" rtlCol="0">
              <a:spAutoFit/>
            </a:bodyPr>
            <a:lstStyle/>
            <a:p>
              <a:r>
                <a:rPr lang="en-US" sz="2000" b="1">
                  <a:solidFill>
                    <a:srgbClr val="CC0000"/>
                  </a:solidFill>
                </a:rPr>
                <a:t>+</a:t>
              </a:r>
            </a:p>
          </p:txBody>
        </p:sp>
        <p:sp>
          <p:nvSpPr>
            <p:cNvPr id="30" name="TextBox 29"/>
            <p:cNvSpPr txBox="1"/>
            <p:nvPr/>
          </p:nvSpPr>
          <p:spPr>
            <a:xfrm>
              <a:off x="7419620" y="2820343"/>
              <a:ext cx="312907" cy="841501"/>
            </a:xfrm>
            <a:prstGeom prst="rect">
              <a:avLst/>
            </a:prstGeom>
            <a:noFill/>
          </p:spPr>
          <p:txBody>
            <a:bodyPr wrap="square" rtlCol="0">
              <a:spAutoFit/>
            </a:bodyPr>
            <a:lstStyle/>
            <a:p>
              <a:r>
                <a:rPr lang="en-US" sz="2000" b="1">
                  <a:solidFill>
                    <a:srgbClr val="CC0000"/>
                  </a:solidFill>
                </a:rPr>
                <a:t>+</a:t>
              </a:r>
            </a:p>
          </p:txBody>
        </p:sp>
        <p:sp>
          <p:nvSpPr>
            <p:cNvPr id="31" name="TextBox 30"/>
            <p:cNvSpPr txBox="1"/>
            <p:nvPr/>
          </p:nvSpPr>
          <p:spPr>
            <a:xfrm rot="16200000">
              <a:off x="5358795" y="2651369"/>
              <a:ext cx="312906" cy="855062"/>
            </a:xfrm>
            <a:prstGeom prst="rect">
              <a:avLst/>
            </a:prstGeom>
            <a:noFill/>
          </p:spPr>
          <p:txBody>
            <a:bodyPr wrap="square" rtlCol="0">
              <a:spAutoFit/>
            </a:bodyPr>
            <a:lstStyle/>
            <a:p>
              <a:r>
                <a:rPr lang="en-US" sz="2000" b="1">
                  <a:solidFill>
                    <a:srgbClr val="CC0000"/>
                  </a:solidFill>
                </a:rPr>
                <a:t>+</a:t>
              </a:r>
            </a:p>
          </p:txBody>
        </p:sp>
        <p:sp>
          <p:nvSpPr>
            <p:cNvPr id="32" name="TextBox 31"/>
            <p:cNvSpPr txBox="1"/>
            <p:nvPr/>
          </p:nvSpPr>
          <p:spPr>
            <a:xfrm rot="16200000">
              <a:off x="7577204" y="1366103"/>
              <a:ext cx="312906" cy="855062"/>
            </a:xfrm>
            <a:prstGeom prst="rect">
              <a:avLst/>
            </a:prstGeom>
            <a:noFill/>
          </p:spPr>
          <p:txBody>
            <a:bodyPr wrap="square" rtlCol="0">
              <a:spAutoFit/>
            </a:bodyPr>
            <a:lstStyle/>
            <a:p>
              <a:r>
                <a:rPr lang="en-US" sz="2000" b="1">
                  <a:solidFill>
                    <a:srgbClr val="CC0000"/>
                  </a:solidFill>
                </a:rPr>
                <a:t>+</a:t>
              </a:r>
            </a:p>
          </p:txBody>
        </p:sp>
        <p:sp>
          <p:nvSpPr>
            <p:cNvPr id="33" name="TextBox 32"/>
            <p:cNvSpPr txBox="1"/>
            <p:nvPr/>
          </p:nvSpPr>
          <p:spPr>
            <a:xfrm rot="5400000">
              <a:off x="6839187" y="912961"/>
              <a:ext cx="312906" cy="855062"/>
            </a:xfrm>
            <a:prstGeom prst="rect">
              <a:avLst/>
            </a:prstGeom>
            <a:noFill/>
          </p:spPr>
          <p:txBody>
            <a:bodyPr wrap="square" rtlCol="0">
              <a:spAutoFit/>
            </a:bodyPr>
            <a:lstStyle/>
            <a:p>
              <a:r>
                <a:rPr lang="en-US" sz="2000" b="1">
                  <a:solidFill>
                    <a:srgbClr val="CC0000"/>
                  </a:solidFill>
                </a:rPr>
                <a:t>+</a:t>
              </a:r>
            </a:p>
          </p:txBody>
        </p:sp>
        <p:sp>
          <p:nvSpPr>
            <p:cNvPr id="34" name="TextBox 33"/>
            <p:cNvSpPr txBox="1"/>
            <p:nvPr/>
          </p:nvSpPr>
          <p:spPr>
            <a:xfrm rot="5400000">
              <a:off x="5506593" y="3090833"/>
              <a:ext cx="312906" cy="855062"/>
            </a:xfrm>
            <a:prstGeom prst="rect">
              <a:avLst/>
            </a:prstGeom>
            <a:noFill/>
          </p:spPr>
          <p:txBody>
            <a:bodyPr wrap="square" rtlCol="0">
              <a:spAutoFit/>
            </a:bodyPr>
            <a:lstStyle/>
            <a:p>
              <a:r>
                <a:rPr lang="en-US" sz="2000" b="1">
                  <a:solidFill>
                    <a:srgbClr val="CC0000"/>
                  </a:solidFill>
                </a:rPr>
                <a:t>+</a:t>
              </a:r>
            </a:p>
          </p:txBody>
        </p:sp>
        <p:sp>
          <p:nvSpPr>
            <p:cNvPr id="35" name="TextBox 34"/>
            <p:cNvSpPr txBox="1"/>
            <p:nvPr/>
          </p:nvSpPr>
          <p:spPr>
            <a:xfrm>
              <a:off x="5762978" y="1076206"/>
              <a:ext cx="312907" cy="841501"/>
            </a:xfrm>
            <a:prstGeom prst="rect">
              <a:avLst/>
            </a:prstGeom>
            <a:noFill/>
          </p:spPr>
          <p:txBody>
            <a:bodyPr wrap="square" rtlCol="0">
              <a:spAutoFit/>
            </a:bodyPr>
            <a:lstStyle/>
            <a:p>
              <a:r>
                <a:rPr lang="en-US" sz="2000" b="1">
                  <a:solidFill>
                    <a:srgbClr val="CC0000"/>
                  </a:solidFill>
                </a:rPr>
                <a:t>+</a:t>
              </a:r>
            </a:p>
          </p:txBody>
        </p:sp>
        <p:sp>
          <p:nvSpPr>
            <p:cNvPr id="36" name="TextBox 35"/>
            <p:cNvSpPr txBox="1"/>
            <p:nvPr/>
          </p:nvSpPr>
          <p:spPr>
            <a:xfrm>
              <a:off x="6946148" y="3333689"/>
              <a:ext cx="312907" cy="841501"/>
            </a:xfrm>
            <a:prstGeom prst="rect">
              <a:avLst/>
            </a:prstGeom>
            <a:noFill/>
          </p:spPr>
          <p:txBody>
            <a:bodyPr wrap="square" rtlCol="0">
              <a:spAutoFit/>
            </a:bodyPr>
            <a:lstStyle/>
            <a:p>
              <a:r>
                <a:rPr lang="en-US" sz="2000" b="1">
                  <a:solidFill>
                    <a:srgbClr val="CC0000"/>
                  </a:solidFill>
                </a:rPr>
                <a:t>+</a:t>
              </a:r>
            </a:p>
          </p:txBody>
        </p:sp>
      </p:grpSp>
      <p:pic>
        <p:nvPicPr>
          <p:cNvPr id="55" name="Picture 54" descr="latex-image-1.pdf"/>
          <p:cNvPicPr>
            <a:picLocks noChangeAspect="1"/>
          </p:cNvPicPr>
          <p:nvPr/>
        </p:nvPicPr>
        <p:blipFill>
          <a:blip r:embed="rId3"/>
          <a:stretch>
            <a:fillRect/>
          </a:stretch>
        </p:blipFill>
        <p:spPr>
          <a:xfrm>
            <a:off x="5557646" y="5308600"/>
            <a:ext cx="1562100" cy="711200"/>
          </a:xfrm>
          <a:prstGeom prst="rect">
            <a:avLst/>
          </a:prstGeom>
        </p:spPr>
      </p:pic>
      <p:pic>
        <p:nvPicPr>
          <p:cNvPr id="56" name="Picture 55" descr="latex-image-1.pdf"/>
          <p:cNvPicPr>
            <a:picLocks noChangeAspect="1"/>
          </p:cNvPicPr>
          <p:nvPr/>
        </p:nvPicPr>
        <p:blipFill>
          <a:blip r:embed="rId4"/>
          <a:stretch>
            <a:fillRect/>
          </a:stretch>
        </p:blipFill>
        <p:spPr>
          <a:xfrm>
            <a:off x="5075046" y="5410200"/>
            <a:ext cx="228600" cy="304800"/>
          </a:xfrm>
          <a:prstGeom prst="rect">
            <a:avLst/>
          </a:prstGeom>
        </p:spPr>
      </p:pic>
      <p:sp>
        <p:nvSpPr>
          <p:cNvPr id="57" name="Rectangle 56"/>
          <p:cNvSpPr/>
          <p:nvPr/>
        </p:nvSpPr>
        <p:spPr>
          <a:xfrm>
            <a:off x="4846446" y="5181600"/>
            <a:ext cx="2590800" cy="914400"/>
          </a:xfrm>
          <a:prstGeom prst="rect">
            <a:avLst/>
          </a:prstGeom>
          <a:noFill/>
          <a:ln w="28575" cap="flat" cmpd="sng" algn="ctr">
            <a:solidFill>
              <a:srgbClr val="CC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Box 57"/>
          <p:cNvSpPr txBox="1"/>
          <p:nvPr/>
        </p:nvSpPr>
        <p:spPr>
          <a:xfrm>
            <a:off x="7513446" y="5297269"/>
            <a:ext cx="1325754" cy="646331"/>
          </a:xfrm>
          <a:prstGeom prst="rect">
            <a:avLst/>
          </a:prstGeom>
          <a:noFill/>
        </p:spPr>
        <p:txBody>
          <a:bodyPr wrap="none" rtlCol="0">
            <a:spAutoFit/>
          </a:bodyPr>
          <a:lstStyle/>
          <a:p>
            <a:pPr algn="ctr"/>
            <a:r>
              <a:rPr lang="en-US">
                <a:solidFill>
                  <a:srgbClr val="CC0000"/>
                </a:solidFill>
              </a:rPr>
              <a:t>OUTSIDE</a:t>
            </a:r>
          </a:p>
          <a:p>
            <a:pPr algn="ctr"/>
            <a:r>
              <a:rPr lang="en-US">
                <a:solidFill>
                  <a:srgbClr val="CC0000"/>
                </a:solidFill>
              </a:rPr>
              <a:t>THE SPHERE</a:t>
            </a:r>
          </a:p>
        </p:txBody>
      </p:sp>
      <p:pic>
        <p:nvPicPr>
          <p:cNvPr id="59" name="Picture 58" descr="latex-image-1.pdf"/>
          <p:cNvPicPr>
            <a:picLocks noChangeAspect="1"/>
          </p:cNvPicPr>
          <p:nvPr/>
        </p:nvPicPr>
        <p:blipFill>
          <a:blip r:embed="rId5"/>
          <a:stretch>
            <a:fillRect/>
          </a:stretch>
        </p:blipFill>
        <p:spPr>
          <a:xfrm>
            <a:off x="1478154" y="5357409"/>
            <a:ext cx="1303337" cy="623819"/>
          </a:xfrm>
          <a:prstGeom prst="rect">
            <a:avLst/>
          </a:prstGeom>
        </p:spPr>
      </p:pic>
      <p:sp>
        <p:nvSpPr>
          <p:cNvPr id="60" name="Rectangle 59"/>
          <p:cNvSpPr/>
          <p:nvPr/>
        </p:nvSpPr>
        <p:spPr>
          <a:xfrm>
            <a:off x="838200" y="5257800"/>
            <a:ext cx="2590800" cy="914400"/>
          </a:xfrm>
          <a:prstGeom prst="rect">
            <a:avLst/>
          </a:prstGeom>
          <a:noFill/>
          <a:ln w="28575" cap="flat" cmpd="sng" algn="ctr">
            <a:solidFill>
              <a:srgbClr val="CC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3505200" y="5373469"/>
            <a:ext cx="1325754" cy="646331"/>
          </a:xfrm>
          <a:prstGeom prst="rect">
            <a:avLst/>
          </a:prstGeom>
          <a:noFill/>
        </p:spPr>
        <p:txBody>
          <a:bodyPr wrap="none" rtlCol="0">
            <a:spAutoFit/>
          </a:bodyPr>
          <a:lstStyle/>
          <a:p>
            <a:pPr algn="ctr"/>
            <a:r>
              <a:rPr lang="en-US">
                <a:solidFill>
                  <a:srgbClr val="CC0000"/>
                </a:solidFill>
              </a:rPr>
              <a:t>INSIDE</a:t>
            </a:r>
          </a:p>
          <a:p>
            <a:pPr algn="ctr"/>
            <a:r>
              <a:rPr lang="en-US">
                <a:solidFill>
                  <a:srgbClr val="CC0000"/>
                </a:solidFill>
              </a:rPr>
              <a:t>THE SPHERE</a:t>
            </a:r>
          </a:p>
        </p:txBody>
      </p:sp>
      <p:pic>
        <p:nvPicPr>
          <p:cNvPr id="62" name="Picture 61" descr="latex-image-1.pdf"/>
          <p:cNvPicPr>
            <a:picLocks noChangeAspect="1"/>
          </p:cNvPicPr>
          <p:nvPr/>
        </p:nvPicPr>
        <p:blipFill>
          <a:blip r:embed="rId4"/>
          <a:stretch>
            <a:fillRect/>
          </a:stretch>
        </p:blipFill>
        <p:spPr>
          <a:xfrm>
            <a:off x="1066800" y="5486400"/>
            <a:ext cx="228600" cy="304800"/>
          </a:xfrm>
          <a:prstGeom prst="rect">
            <a:avLst/>
          </a:prstGeom>
        </p:spPr>
      </p:pic>
      <p:sp>
        <p:nvSpPr>
          <p:cNvPr id="63" name="Rectangle 62"/>
          <p:cNvSpPr/>
          <p:nvPr/>
        </p:nvSpPr>
        <p:spPr>
          <a:xfrm>
            <a:off x="1905000" y="2511260"/>
            <a:ext cx="990600" cy="457200"/>
          </a:xfrm>
          <a:prstGeom prst="rect">
            <a:avLst/>
          </a:prstGeom>
          <a:noFill/>
          <a:ln w="28575" cap="flat" cmpd="sng" algn="ctr">
            <a:solidFill>
              <a:srgbClr val="CC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TextBox 63"/>
          <p:cNvSpPr txBox="1"/>
          <p:nvPr/>
        </p:nvSpPr>
        <p:spPr>
          <a:xfrm>
            <a:off x="1828800" y="3044660"/>
            <a:ext cx="1325754" cy="646331"/>
          </a:xfrm>
          <a:prstGeom prst="rect">
            <a:avLst/>
          </a:prstGeom>
          <a:noFill/>
        </p:spPr>
        <p:txBody>
          <a:bodyPr wrap="none" rtlCol="0">
            <a:spAutoFit/>
          </a:bodyPr>
          <a:lstStyle/>
          <a:p>
            <a:pPr algn="ctr"/>
            <a:r>
              <a:rPr lang="en-US">
                <a:solidFill>
                  <a:srgbClr val="CC0000"/>
                </a:solidFill>
              </a:rPr>
              <a:t>INSIDE</a:t>
            </a:r>
          </a:p>
          <a:p>
            <a:pPr algn="ctr"/>
            <a:r>
              <a:rPr lang="en-US">
                <a:solidFill>
                  <a:srgbClr val="CC0000"/>
                </a:solidFill>
              </a:rPr>
              <a:t>THE SPHERE</a:t>
            </a:r>
          </a:p>
        </p:txBody>
      </p:sp>
      <p:sp>
        <p:nvSpPr>
          <p:cNvPr id="65" name="Rectangle 64"/>
          <p:cNvSpPr/>
          <p:nvPr/>
        </p:nvSpPr>
        <p:spPr>
          <a:xfrm>
            <a:off x="7243453" y="2341927"/>
            <a:ext cx="1778251" cy="752592"/>
          </a:xfrm>
          <a:prstGeom prst="rect">
            <a:avLst/>
          </a:prstGeom>
          <a:noFill/>
          <a:ln w="28575" cap="flat" cmpd="sng" algn="ctr">
            <a:solidFill>
              <a:srgbClr val="CC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TextBox 65"/>
          <p:cNvSpPr txBox="1"/>
          <p:nvPr/>
        </p:nvSpPr>
        <p:spPr>
          <a:xfrm>
            <a:off x="7440068" y="3276040"/>
            <a:ext cx="1325754" cy="646331"/>
          </a:xfrm>
          <a:prstGeom prst="rect">
            <a:avLst/>
          </a:prstGeom>
          <a:noFill/>
        </p:spPr>
        <p:txBody>
          <a:bodyPr wrap="none" rtlCol="0">
            <a:spAutoFit/>
          </a:bodyPr>
          <a:lstStyle/>
          <a:p>
            <a:pPr algn="ctr"/>
            <a:r>
              <a:rPr lang="en-US">
                <a:solidFill>
                  <a:srgbClr val="CC0000"/>
                </a:solidFill>
              </a:rPr>
              <a:t>OUTSIDE</a:t>
            </a:r>
          </a:p>
          <a:p>
            <a:pPr algn="ctr"/>
            <a:r>
              <a:rPr lang="en-US">
                <a:solidFill>
                  <a:srgbClr val="CC0000"/>
                </a:solidFill>
              </a:rPr>
              <a:t>THE SPHERE</a:t>
            </a:r>
          </a:p>
        </p:txBody>
      </p:sp>
      <p:sp>
        <p:nvSpPr>
          <p:cNvPr id="5" name="Slide Number Placeholder 4"/>
          <p:cNvSpPr>
            <a:spLocks noGrp="1"/>
          </p:cNvSpPr>
          <p:nvPr>
            <p:ph type="sldNum" sz="quarter" idx="12"/>
          </p:nvPr>
        </p:nvSpPr>
        <p:spPr/>
        <p:txBody>
          <a:bodyPr/>
          <a:lstStyle/>
          <a:p>
            <a:fld id="{699193A1-A981-40F8-B221-769CD904AF10}" type="slidenum">
              <a:rPr lang="en-US" smtClean="0"/>
              <a:pPr/>
              <a:t>11</a:t>
            </a:fld>
            <a:endParaRPr lang="en-US"/>
          </a:p>
        </p:txBody>
      </p:sp>
    </p:spTree>
    <p:extLst>
      <p:ext uri="{BB962C8B-B14F-4D97-AF65-F5344CB8AC3E}">
        <p14:creationId xmlns:p14="http://schemas.microsoft.com/office/powerpoint/2010/main" val="1717708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rgbClr val="CC0000"/>
                </a:solidFill>
              </a:rPr>
              <a:t>Insulating Spherical Shell</a:t>
            </a:r>
            <a:endParaRPr lang="en-US" dirty="0">
              <a:solidFill>
                <a:srgbClr val="CC000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295400"/>
            <a:ext cx="1824038"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0" y="1371600"/>
            <a:ext cx="3555931" cy="1200328"/>
          </a:xfrm>
          <a:prstGeom prst="rect">
            <a:avLst/>
          </a:prstGeom>
          <a:noFill/>
        </p:spPr>
        <p:txBody>
          <a:bodyPr wrap="none" rtlCol="0">
            <a:spAutoFit/>
          </a:bodyPr>
          <a:lstStyle/>
          <a:p>
            <a:r>
              <a:rPr lang="en-US" sz="2400">
                <a:solidFill>
                  <a:srgbClr val="0000A8"/>
                </a:solidFill>
              </a:rPr>
              <a:t>Total Charge = Q</a:t>
            </a:r>
          </a:p>
          <a:p>
            <a:r>
              <a:rPr lang="en-US" sz="2400">
                <a:solidFill>
                  <a:srgbClr val="0000A8"/>
                </a:solidFill>
              </a:rPr>
              <a:t>Area = 4π</a:t>
            </a:r>
            <a:r>
              <a:rPr lang="en-US" sz="2400" dirty="0" smtClean="0">
                <a:solidFill>
                  <a:srgbClr val="0000A8"/>
                </a:solidFill>
              </a:rPr>
              <a:t>R</a:t>
            </a:r>
            <a:r>
              <a:rPr lang="en-US" sz="2400" baseline="30000" dirty="0" smtClean="0">
                <a:solidFill>
                  <a:srgbClr val="0000A8"/>
                </a:solidFill>
              </a:rPr>
              <a:t>2</a:t>
            </a:r>
            <a:r>
              <a:rPr lang="en-US" sz="2400">
                <a:solidFill>
                  <a:srgbClr val="0000A8"/>
                </a:solidFill>
              </a:rPr>
              <a:t> </a:t>
            </a:r>
          </a:p>
          <a:p>
            <a:r>
              <a:rPr lang="en-US" sz="2400">
                <a:solidFill>
                  <a:srgbClr val="0000A8"/>
                </a:solidFill>
              </a:rPr>
              <a:t>Charge Density = Q/(4π</a:t>
            </a:r>
            <a:r>
              <a:rPr lang="en-US" sz="2400" dirty="0" smtClean="0">
                <a:solidFill>
                  <a:srgbClr val="0000A8"/>
                </a:solidFill>
              </a:rPr>
              <a:t>R</a:t>
            </a:r>
            <a:r>
              <a:rPr lang="en-US" sz="2400" baseline="30000" dirty="0" smtClean="0">
                <a:solidFill>
                  <a:srgbClr val="0000A8"/>
                </a:solidFill>
              </a:rPr>
              <a:t>2</a:t>
            </a:r>
            <a:r>
              <a:rPr lang="en-US" sz="2400">
                <a:solidFill>
                  <a:srgbClr val="0000A8"/>
                </a:solidFill>
              </a:rPr>
              <a:t>)</a:t>
            </a:r>
          </a:p>
        </p:txBody>
      </p:sp>
      <p:sp>
        <p:nvSpPr>
          <p:cNvPr id="6" name="TextBox 5"/>
          <p:cNvSpPr txBox="1"/>
          <p:nvPr/>
        </p:nvSpPr>
        <p:spPr>
          <a:xfrm>
            <a:off x="4648200" y="3048000"/>
            <a:ext cx="2843396" cy="769441"/>
          </a:xfrm>
          <a:prstGeom prst="rect">
            <a:avLst/>
          </a:prstGeom>
          <a:noFill/>
        </p:spPr>
        <p:txBody>
          <a:bodyPr wrap="none" rtlCol="0">
            <a:spAutoFit/>
          </a:bodyPr>
          <a:lstStyle/>
          <a:p>
            <a:r>
              <a:rPr lang="en-US" sz="2200"/>
              <a:t>(How did I know to use </a:t>
            </a:r>
          </a:p>
          <a:p>
            <a:r>
              <a:rPr lang="en-US" sz="2200"/>
              <a:t>area, and not volume?)</a:t>
            </a:r>
          </a:p>
        </p:txBody>
      </p:sp>
      <p:cxnSp>
        <p:nvCxnSpPr>
          <p:cNvPr id="7" name="Straight Connector 6"/>
          <p:cNvCxnSpPr>
            <a:cxnSpLocks noChangeShapeType="1"/>
          </p:cNvCxnSpPr>
          <p:nvPr/>
        </p:nvCxnSpPr>
        <p:spPr bwMode="auto">
          <a:xfrm>
            <a:off x="0" y="912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3" name="Slide Number Placeholder 2"/>
          <p:cNvSpPr>
            <a:spLocks noGrp="1"/>
          </p:cNvSpPr>
          <p:nvPr>
            <p:ph type="sldNum" sz="quarter" idx="12"/>
          </p:nvPr>
        </p:nvSpPr>
        <p:spPr/>
        <p:txBody>
          <a:bodyPr/>
          <a:lstStyle/>
          <a:p>
            <a:fld id="{699193A1-A981-40F8-B221-769CD904AF10}" type="slidenum">
              <a:rPr lang="en-US" smtClean="0"/>
              <a:pPr/>
              <a:t>12</a:t>
            </a:fld>
            <a:endParaRPr lang="en-US"/>
          </a:p>
        </p:txBody>
      </p:sp>
    </p:spTree>
    <p:extLst>
      <p:ext uri="{BB962C8B-B14F-4D97-AF65-F5344CB8AC3E}">
        <p14:creationId xmlns:p14="http://schemas.microsoft.com/office/powerpoint/2010/main" val="3887269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stretch>
            <a:fillRect/>
          </a:stretch>
        </p:blipFill>
        <p:spPr>
          <a:xfrm>
            <a:off x="19050" y="44450"/>
            <a:ext cx="9105900" cy="6769100"/>
          </a:xfrm>
          <a:prstGeom prst="rect">
            <a:avLst/>
          </a:prstGeom>
        </p:spPr>
      </p:pic>
      <p:cxnSp>
        <p:nvCxnSpPr>
          <p:cNvPr id="5" name="Straight Connector 6"/>
          <p:cNvCxnSpPr>
            <a:cxnSpLocks noChangeShapeType="1"/>
          </p:cNvCxnSpPr>
          <p:nvPr/>
        </p:nvCxnSpPr>
        <p:spPr bwMode="auto">
          <a:xfrm>
            <a:off x="0" y="13700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6" name="Slide Number Placeholder 5"/>
          <p:cNvSpPr>
            <a:spLocks noGrp="1"/>
          </p:cNvSpPr>
          <p:nvPr>
            <p:ph type="sldNum" sz="quarter" idx="12"/>
          </p:nvPr>
        </p:nvSpPr>
        <p:spPr/>
        <p:txBody>
          <a:bodyPr/>
          <a:lstStyle/>
          <a:p>
            <a:fld id="{699193A1-A981-40F8-B221-769CD904AF10}" type="slidenum">
              <a:rPr lang="en-US" smtClean="0"/>
              <a:pPr/>
              <a:t>13</a:t>
            </a:fld>
            <a:endParaRPr lang="en-US"/>
          </a:p>
        </p:txBody>
      </p:sp>
    </p:spTree>
    <p:extLst>
      <p:ext uri="{BB962C8B-B14F-4D97-AF65-F5344CB8AC3E}">
        <p14:creationId xmlns:p14="http://schemas.microsoft.com/office/powerpoint/2010/main" val="17026775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3105462" y="3581400"/>
            <a:ext cx="6114738" cy="3352800"/>
          </a:xfrm>
          <a:prstGeom prst="rect">
            <a:avLst/>
          </a:prstGeom>
        </p:spPr>
      </p:pic>
      <p:sp>
        <p:nvSpPr>
          <p:cNvPr id="2" name="Title 1"/>
          <p:cNvSpPr>
            <a:spLocks noGrp="1"/>
          </p:cNvSpPr>
          <p:nvPr>
            <p:ph type="title"/>
          </p:nvPr>
        </p:nvSpPr>
        <p:spPr>
          <a:xfrm>
            <a:off x="457200" y="-152400"/>
            <a:ext cx="8229600" cy="1143000"/>
          </a:xfrm>
        </p:spPr>
        <p:txBody>
          <a:bodyPr/>
          <a:lstStyle/>
          <a:p>
            <a:r>
              <a:rPr lang="en-US" dirty="0" smtClean="0">
                <a:solidFill>
                  <a:srgbClr val="CC0000"/>
                </a:solidFill>
              </a:rPr>
              <a:t>General Procedure – NOT!</a:t>
            </a:r>
            <a:endParaRPr lang="en-US" dirty="0">
              <a:solidFill>
                <a:srgbClr val="CC0000"/>
              </a:solidFill>
            </a:endParaRPr>
          </a:p>
        </p:txBody>
      </p:sp>
      <p:cxnSp>
        <p:nvCxnSpPr>
          <p:cNvPr id="25" name="Straight Connector 6"/>
          <p:cNvCxnSpPr>
            <a:cxnSpLocks noChangeShapeType="1"/>
          </p:cNvCxnSpPr>
          <p:nvPr/>
        </p:nvCxnSpPr>
        <p:spPr bwMode="auto">
          <a:xfrm>
            <a:off x="0" y="912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5" name="TextBox 4"/>
          <p:cNvSpPr txBox="1"/>
          <p:nvPr/>
        </p:nvSpPr>
        <p:spPr>
          <a:xfrm>
            <a:off x="381000" y="990600"/>
            <a:ext cx="8516963" cy="2800766"/>
          </a:xfrm>
          <a:prstGeom prst="rect">
            <a:avLst/>
          </a:prstGeom>
          <a:noFill/>
        </p:spPr>
        <p:txBody>
          <a:bodyPr wrap="none" rtlCol="0">
            <a:spAutoFit/>
          </a:bodyPr>
          <a:lstStyle/>
          <a:p>
            <a:r>
              <a:rPr lang="en-US" sz="2200">
                <a:solidFill>
                  <a:srgbClr val="0000A8"/>
                </a:solidFill>
              </a:rPr>
              <a:t>We integrated the charge density to find the total field E for:</a:t>
            </a:r>
          </a:p>
          <a:p>
            <a:r>
              <a:rPr lang="en-US" sz="2200">
                <a:solidFill>
                  <a:srgbClr val="0000A8"/>
                </a:solidFill>
              </a:rPr>
              <a:t>	- Rod, Ring, Disk, Plane.</a:t>
            </a:r>
          </a:p>
          <a:p>
            <a:endParaRPr lang="en-US" sz="2200">
              <a:solidFill>
                <a:srgbClr val="0000A8"/>
              </a:solidFill>
            </a:endParaRPr>
          </a:p>
          <a:p>
            <a:r>
              <a:rPr lang="en-US" sz="2200">
                <a:solidFill>
                  <a:srgbClr val="0000A8"/>
                </a:solidFill>
              </a:rPr>
              <a:t>For a the spherical shell, it’s a LOT more work.</a:t>
            </a:r>
          </a:p>
          <a:p>
            <a:endParaRPr lang="en-US" sz="2200">
              <a:solidFill>
                <a:srgbClr val="0000A8"/>
              </a:solidFill>
            </a:endParaRPr>
          </a:p>
          <a:p>
            <a:r>
              <a:rPr lang="en-US" sz="2200">
                <a:solidFill>
                  <a:srgbClr val="0000A8"/>
                </a:solidFill>
              </a:rPr>
              <a:t>Later, we will learn Gauss’ Law, a sneaky trick for calculating these fields.</a:t>
            </a:r>
          </a:p>
          <a:p>
            <a:endParaRPr lang="en-US" sz="2200">
              <a:solidFill>
                <a:srgbClr val="0000A8"/>
              </a:solidFill>
            </a:endParaRPr>
          </a:p>
          <a:p>
            <a:r>
              <a:rPr lang="en-US" sz="2200">
                <a:solidFill>
                  <a:srgbClr val="0000A8"/>
                </a:solidFill>
              </a:rPr>
              <a:t>For now, let’s use SYMMETRY, and skip the actual calculation.  </a:t>
            </a:r>
          </a:p>
        </p:txBody>
      </p:sp>
      <p:sp>
        <p:nvSpPr>
          <p:cNvPr id="4" name="Slide Number Placeholder 3"/>
          <p:cNvSpPr>
            <a:spLocks noGrp="1"/>
          </p:cNvSpPr>
          <p:nvPr>
            <p:ph type="sldNum" sz="quarter" idx="12"/>
          </p:nvPr>
        </p:nvSpPr>
        <p:spPr/>
        <p:txBody>
          <a:bodyPr/>
          <a:lstStyle/>
          <a:p>
            <a:fld id="{699193A1-A981-40F8-B221-769CD904AF10}" type="slidenum">
              <a:rPr lang="en-US" smtClean="0"/>
              <a:pPr/>
              <a:t>14</a:t>
            </a:fld>
            <a:endParaRPr lang="en-US"/>
          </a:p>
        </p:txBody>
      </p:sp>
    </p:spTree>
    <p:extLst>
      <p:ext uri="{BB962C8B-B14F-4D97-AF65-F5344CB8AC3E}">
        <p14:creationId xmlns:p14="http://schemas.microsoft.com/office/powerpoint/2010/main" val="1870717322"/>
      </p:ext>
    </p:extLst>
  </p:cSld>
  <p:clrMapOvr>
    <a:masterClrMapping/>
  </p:clrMapOvr>
  <mc:AlternateContent xmlns:mc="http://schemas.openxmlformats.org/markup-compatibility/2006" xmlns:p14="http://schemas.microsoft.com/office/powerpoint/2010/main">
    <mc:Choice Requires="p14">
      <p:transition spd="slow" p14:dur="1500">
        <p14:shred pattern="rectangle"/>
        <p:sndAc>
          <p:stSnd>
            <p:snd r:embed="rId3" name="Breaking Glass"/>
          </p:stSnd>
        </p:sndAc>
      </p:transition>
    </mc:Choice>
    <mc:Fallback xmlns="">
      <p:transition xmlns:p14="http://schemas.microsoft.com/office/powerpoint/2010/main" spd="slow">
        <p:fade/>
        <p:sndAc>
          <p:stSnd>
            <p:snd r:embed="rId5" name="Breaking Glass"/>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CC0000"/>
                </a:solidFill>
              </a:rPr>
              <a:t>Symmetries of a sphere</a:t>
            </a:r>
            <a:endParaRPr lang="en-US" dirty="0">
              <a:solidFill>
                <a:srgbClr val="CC0000"/>
              </a:solidFill>
            </a:endParaRPr>
          </a:p>
        </p:txBody>
      </p:sp>
      <p:sp>
        <p:nvSpPr>
          <p:cNvPr id="3" name="Content Placeholder 2"/>
          <p:cNvSpPr>
            <a:spLocks noGrp="1"/>
          </p:cNvSpPr>
          <p:nvPr>
            <p:ph idx="1"/>
          </p:nvPr>
        </p:nvSpPr>
        <p:spPr>
          <a:xfrm>
            <a:off x="457200" y="1066800"/>
            <a:ext cx="8229600" cy="3657600"/>
          </a:xfrm>
        </p:spPr>
        <p:txBody>
          <a:bodyPr>
            <a:normAutofit/>
          </a:bodyPr>
          <a:lstStyle/>
          <a:p>
            <a:r>
              <a:rPr lang="en-US" sz="2700" dirty="0" smtClean="0"/>
              <a:t>What direction do you expect for E?  </a:t>
            </a:r>
          </a:p>
          <a:p>
            <a:pPr>
              <a:buNone/>
            </a:pPr>
            <a:r>
              <a:rPr lang="en-US" sz="2700" dirty="0" smtClean="0">
                <a:sym typeface="Wingdings"/>
              </a:rPr>
              <a:t>		 Watch this animated rotation closely:  </a:t>
            </a:r>
            <a:endParaRPr lang="en-US" sz="2700" dirty="0" smtClean="0"/>
          </a:p>
          <a:p>
            <a:endParaRPr lang="en-US" sz="2700" dirty="0"/>
          </a:p>
          <a:p>
            <a:endParaRPr lang="en-US" sz="2700" dirty="0" smtClean="0"/>
          </a:p>
          <a:p>
            <a:endParaRPr lang="en-US" sz="2700" dirty="0"/>
          </a:p>
          <a:p>
            <a:endParaRPr lang="en-US" sz="2700" dirty="0" smtClean="0"/>
          </a:p>
          <a:p>
            <a:endParaRPr lang="en-US" sz="2700" dirty="0" smtClean="0"/>
          </a:p>
          <a:p>
            <a:pPr>
              <a:buNone/>
            </a:pPr>
            <a:endParaRPr lang="en-US" sz="2700" dirty="0" smtClean="0"/>
          </a:p>
          <a:p>
            <a:pPr>
              <a:buNone/>
            </a:pPr>
            <a:endParaRPr lang="en-US" sz="2700" dirty="0" smtClean="0"/>
          </a:p>
        </p:txBody>
      </p:sp>
      <p:sp>
        <p:nvSpPr>
          <p:cNvPr id="38" name="Oval 37"/>
          <p:cNvSpPr/>
          <p:nvPr/>
        </p:nvSpPr>
        <p:spPr>
          <a:xfrm>
            <a:off x="3333986" y="3163716"/>
            <a:ext cx="1219200" cy="1219200"/>
          </a:xfrm>
          <a:prstGeom prst="ellipse">
            <a:avLst/>
          </a:prstGeom>
          <a:gradFill flip="none" rotWithShape="1">
            <a:gsLst>
              <a:gs pos="0">
                <a:srgbClr val="CC0000"/>
              </a:gs>
              <a:gs pos="100000">
                <a:srgbClr val="5E0000"/>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3" name="Group 42"/>
          <p:cNvGrpSpPr/>
          <p:nvPr/>
        </p:nvGrpSpPr>
        <p:grpSpPr>
          <a:xfrm>
            <a:off x="567112" y="2286794"/>
            <a:ext cx="8043488" cy="4114006"/>
            <a:chOff x="567112" y="2286794"/>
            <a:chExt cx="8043488" cy="4114006"/>
          </a:xfrm>
        </p:grpSpPr>
        <p:grpSp>
          <p:nvGrpSpPr>
            <p:cNvPr id="41" name="Group 40"/>
            <p:cNvGrpSpPr/>
            <p:nvPr/>
          </p:nvGrpSpPr>
          <p:grpSpPr>
            <a:xfrm>
              <a:off x="567112" y="2286794"/>
              <a:ext cx="8043488" cy="4114006"/>
              <a:chOff x="567112" y="2286794"/>
              <a:chExt cx="8043488" cy="4114006"/>
            </a:xfrm>
          </p:grpSpPr>
          <p:grpSp>
            <p:nvGrpSpPr>
              <p:cNvPr id="37" name="Group 36"/>
              <p:cNvGrpSpPr/>
              <p:nvPr/>
            </p:nvGrpSpPr>
            <p:grpSpPr>
              <a:xfrm>
                <a:off x="2444466" y="2286794"/>
                <a:ext cx="3041934" cy="2993161"/>
                <a:chOff x="790221" y="2286794"/>
                <a:chExt cx="3041934" cy="2993161"/>
              </a:xfrm>
            </p:grpSpPr>
            <p:grpSp>
              <p:nvGrpSpPr>
                <p:cNvPr id="21" name="Group 20"/>
                <p:cNvGrpSpPr/>
                <p:nvPr/>
              </p:nvGrpSpPr>
              <p:grpSpPr>
                <a:xfrm>
                  <a:off x="2285206" y="2286794"/>
                  <a:ext cx="2382" cy="2971006"/>
                  <a:chOff x="2285206" y="2286794"/>
                  <a:chExt cx="2382" cy="2971006"/>
                </a:xfrm>
              </p:grpSpPr>
              <p:cxnSp>
                <p:nvCxnSpPr>
                  <p:cNvPr id="13" name="Straight Arrow Connector 12"/>
                  <p:cNvCxnSpPr/>
                  <p:nvPr/>
                </p:nvCxnSpPr>
                <p:spPr>
                  <a:xfrm rot="5400000" flipH="1" flipV="1">
                    <a:off x="2019300" y="2552700"/>
                    <a:ext cx="533400" cy="1588"/>
                  </a:xfrm>
                  <a:prstGeom prst="straightConnector1">
                    <a:avLst/>
                  </a:prstGeom>
                  <a:ln>
                    <a:solidFill>
                      <a:srgbClr val="CC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6200000" flipH="1">
                    <a:off x="2020094" y="4990306"/>
                    <a:ext cx="533400" cy="1588"/>
                  </a:xfrm>
                  <a:prstGeom prst="straightConnector1">
                    <a:avLst/>
                  </a:prstGeom>
                  <a:ln>
                    <a:solidFill>
                      <a:srgbClr val="CC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17" name="Group 16"/>
                <p:cNvGrpSpPr/>
                <p:nvPr/>
              </p:nvGrpSpPr>
              <p:grpSpPr>
                <a:xfrm rot="5400000">
                  <a:off x="2274533" y="2297468"/>
                  <a:ext cx="2382" cy="2971006"/>
                  <a:chOff x="2437606" y="2439194"/>
                  <a:chExt cx="2382" cy="2971006"/>
                </a:xfrm>
              </p:grpSpPr>
              <p:cxnSp>
                <p:nvCxnSpPr>
                  <p:cNvPr id="15" name="Straight Arrow Connector 14"/>
                  <p:cNvCxnSpPr/>
                  <p:nvPr/>
                </p:nvCxnSpPr>
                <p:spPr>
                  <a:xfrm rot="5400000" flipH="1" flipV="1">
                    <a:off x="2171700" y="2705100"/>
                    <a:ext cx="533400" cy="1588"/>
                  </a:xfrm>
                  <a:prstGeom prst="straightConnector1">
                    <a:avLst/>
                  </a:prstGeom>
                  <a:ln>
                    <a:solidFill>
                      <a:srgbClr val="CC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16200000" flipH="1">
                    <a:off x="2172494" y="5142706"/>
                    <a:ext cx="533400" cy="1588"/>
                  </a:xfrm>
                  <a:prstGeom prst="straightConnector1">
                    <a:avLst/>
                  </a:prstGeom>
                  <a:ln>
                    <a:solidFill>
                      <a:srgbClr val="CC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18900000">
                  <a:off x="2300357" y="2308949"/>
                  <a:ext cx="2382" cy="2971006"/>
                  <a:chOff x="2437606" y="2439194"/>
                  <a:chExt cx="2382" cy="2971006"/>
                </a:xfrm>
              </p:grpSpPr>
              <p:cxnSp>
                <p:nvCxnSpPr>
                  <p:cNvPr id="19" name="Straight Arrow Connector 18"/>
                  <p:cNvCxnSpPr/>
                  <p:nvPr/>
                </p:nvCxnSpPr>
                <p:spPr>
                  <a:xfrm rot="5400000" flipH="1" flipV="1">
                    <a:off x="2171700" y="2705100"/>
                    <a:ext cx="533400" cy="1588"/>
                  </a:xfrm>
                  <a:prstGeom prst="straightConnector1">
                    <a:avLst/>
                  </a:prstGeom>
                  <a:ln>
                    <a:solidFill>
                      <a:srgbClr val="CC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6200000" flipH="1">
                    <a:off x="2172494" y="5142706"/>
                    <a:ext cx="533400" cy="1588"/>
                  </a:xfrm>
                  <a:prstGeom prst="straightConnector1">
                    <a:avLst/>
                  </a:prstGeom>
                  <a:ln>
                    <a:solidFill>
                      <a:srgbClr val="CC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22" name="Group 21"/>
                <p:cNvGrpSpPr/>
                <p:nvPr/>
              </p:nvGrpSpPr>
              <p:grpSpPr>
                <a:xfrm rot="2700000" flipH="1">
                  <a:off x="2345461" y="2308949"/>
                  <a:ext cx="2382" cy="2971006"/>
                  <a:chOff x="2437606" y="2439194"/>
                  <a:chExt cx="2382" cy="2971006"/>
                </a:xfrm>
              </p:grpSpPr>
              <p:cxnSp>
                <p:nvCxnSpPr>
                  <p:cNvPr id="23" name="Straight Arrow Connector 22"/>
                  <p:cNvCxnSpPr/>
                  <p:nvPr/>
                </p:nvCxnSpPr>
                <p:spPr>
                  <a:xfrm rot="5400000" flipH="1" flipV="1">
                    <a:off x="2171700" y="2705100"/>
                    <a:ext cx="533400" cy="1588"/>
                  </a:xfrm>
                  <a:prstGeom prst="straightConnector1">
                    <a:avLst/>
                  </a:prstGeom>
                  <a:ln>
                    <a:solidFill>
                      <a:srgbClr val="CC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16200000" flipH="1">
                    <a:off x="2172494" y="5142706"/>
                    <a:ext cx="533400" cy="1588"/>
                  </a:xfrm>
                  <a:prstGeom prst="straightConnector1">
                    <a:avLst/>
                  </a:prstGeom>
                  <a:ln>
                    <a:solidFill>
                      <a:srgbClr val="CC0000"/>
                    </a:solidFill>
                    <a:tailEnd type="arrow"/>
                  </a:ln>
                </p:spPr>
                <p:style>
                  <a:lnRef idx="2">
                    <a:schemeClr val="accent1"/>
                  </a:lnRef>
                  <a:fillRef idx="0">
                    <a:schemeClr val="accent1"/>
                  </a:fillRef>
                  <a:effectRef idx="1">
                    <a:schemeClr val="accent1"/>
                  </a:effectRef>
                  <a:fontRef idx="minor">
                    <a:schemeClr val="tx1"/>
                  </a:fontRef>
                </p:style>
              </p:cxnSp>
            </p:grpSp>
          </p:grpSp>
          <p:sp>
            <p:nvSpPr>
              <p:cNvPr id="40" name="TextBox 39"/>
              <p:cNvSpPr txBox="1"/>
              <p:nvPr/>
            </p:nvSpPr>
            <p:spPr>
              <a:xfrm>
                <a:off x="567112" y="5569803"/>
                <a:ext cx="8043488" cy="830997"/>
              </a:xfrm>
              <a:prstGeom prst="rect">
                <a:avLst/>
              </a:prstGeom>
              <a:noFill/>
            </p:spPr>
            <p:txBody>
              <a:bodyPr wrap="none" rtlCol="0">
                <a:spAutoFit/>
              </a:bodyPr>
              <a:lstStyle/>
              <a:p>
                <a:r>
                  <a:rPr lang="en-US" sz="2400" dirty="0" smtClean="0"/>
                  <a:t>In physics, if you can't tell the difference, </a:t>
                </a:r>
                <a:r>
                  <a:rPr lang="en-US" sz="2400" i="1" dirty="0" smtClean="0"/>
                  <a:t>there is no difference</a:t>
                </a:r>
                <a:r>
                  <a:rPr lang="en-US" sz="2400" dirty="0" smtClean="0"/>
                  <a:t>!</a:t>
                </a:r>
              </a:p>
              <a:p>
                <a:endParaRPr lang="en-US" sz="2400" dirty="0"/>
              </a:p>
            </p:txBody>
          </p:sp>
        </p:grpSp>
        <p:sp>
          <p:nvSpPr>
            <p:cNvPr id="42" name="TextBox 41"/>
            <p:cNvSpPr txBox="1"/>
            <p:nvPr/>
          </p:nvSpPr>
          <p:spPr>
            <a:xfrm>
              <a:off x="6157367" y="3267670"/>
              <a:ext cx="2008207" cy="1015663"/>
            </a:xfrm>
            <a:prstGeom prst="rect">
              <a:avLst/>
            </a:prstGeom>
            <a:noFill/>
            <a:ln>
              <a:solidFill>
                <a:srgbClr val="0000A8"/>
              </a:solidFill>
            </a:ln>
          </p:spPr>
          <p:txBody>
            <a:bodyPr wrap="none" rtlCol="0">
              <a:spAutoFit/>
            </a:bodyPr>
            <a:lstStyle/>
            <a:p>
              <a:pPr algn="ctr"/>
              <a:r>
                <a:rPr lang="en-US" sz="2000"/>
                <a:t>E field has the</a:t>
              </a:r>
            </a:p>
            <a:p>
              <a:pPr algn="ctr"/>
              <a:r>
                <a:rPr lang="en-US" sz="2000"/>
                <a:t>same symmetries</a:t>
              </a:r>
            </a:p>
            <a:p>
              <a:pPr algn="ctr"/>
              <a:r>
                <a:rPr lang="en-US" sz="2000"/>
                <a:t>as the sphere</a:t>
              </a:r>
            </a:p>
          </p:txBody>
        </p:sp>
      </p:grpSp>
      <p:sp>
        <p:nvSpPr>
          <p:cNvPr id="44" name="TextBox 43"/>
          <p:cNvSpPr txBox="1"/>
          <p:nvPr/>
        </p:nvSpPr>
        <p:spPr>
          <a:xfrm>
            <a:off x="3524014" y="3468469"/>
            <a:ext cx="891365" cy="646331"/>
          </a:xfrm>
          <a:prstGeom prst="rect">
            <a:avLst/>
          </a:prstGeom>
          <a:noFill/>
        </p:spPr>
        <p:txBody>
          <a:bodyPr wrap="none" rtlCol="0">
            <a:spAutoFit/>
          </a:bodyPr>
          <a:lstStyle/>
          <a:p>
            <a:pPr algn="ctr"/>
            <a:r>
              <a:rPr lang="en-US"/>
              <a:t>Did You</a:t>
            </a:r>
          </a:p>
          <a:p>
            <a:pPr algn="ctr"/>
            <a:r>
              <a:rPr lang="en-US"/>
              <a:t>See It?</a:t>
            </a:r>
          </a:p>
        </p:txBody>
      </p:sp>
      <p:cxnSp>
        <p:nvCxnSpPr>
          <p:cNvPr id="25" name="Straight Connector 6"/>
          <p:cNvCxnSpPr>
            <a:cxnSpLocks noChangeShapeType="1"/>
          </p:cNvCxnSpPr>
          <p:nvPr/>
        </p:nvCxnSpPr>
        <p:spPr bwMode="auto">
          <a:xfrm>
            <a:off x="0" y="912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4" name="Slide Number Placeholder 3"/>
          <p:cNvSpPr>
            <a:spLocks noGrp="1"/>
          </p:cNvSpPr>
          <p:nvPr>
            <p:ph type="sldNum" sz="quarter" idx="12"/>
          </p:nvPr>
        </p:nvSpPr>
        <p:spPr/>
        <p:txBody>
          <a:bodyPr/>
          <a:lstStyle/>
          <a:p>
            <a:fld id="{699193A1-A981-40F8-B221-769CD904AF10}" type="slidenum">
              <a:rPr lang="en-US" smtClean="0"/>
              <a:pPr/>
              <a:t>15</a:t>
            </a:fld>
            <a:endParaRPr lang="en-US"/>
          </a:p>
        </p:txBody>
      </p:sp>
    </p:spTree>
    <p:extLst>
      <p:ext uri="{BB962C8B-B14F-4D97-AF65-F5344CB8AC3E}">
        <p14:creationId xmlns:p14="http://schemas.microsoft.com/office/powerpoint/2010/main" val="411044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4"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CC0000"/>
                </a:solidFill>
              </a:rPr>
              <a:t>Electric field from far away</a:t>
            </a:r>
            <a:endParaRPr lang="en-US" dirty="0">
              <a:solidFill>
                <a:srgbClr val="CC0000"/>
              </a:solidFill>
            </a:endParaRPr>
          </a:p>
        </p:txBody>
      </p:sp>
      <p:sp>
        <p:nvSpPr>
          <p:cNvPr id="3" name="Content Placeholder 2"/>
          <p:cNvSpPr>
            <a:spLocks noGrp="1"/>
          </p:cNvSpPr>
          <p:nvPr>
            <p:ph idx="1"/>
          </p:nvPr>
        </p:nvSpPr>
        <p:spPr>
          <a:xfrm>
            <a:off x="457200" y="1600200"/>
            <a:ext cx="8229600" cy="3429000"/>
          </a:xfrm>
        </p:spPr>
        <p:txBody>
          <a:bodyPr>
            <a:normAutofit/>
          </a:bodyPr>
          <a:lstStyle/>
          <a:p>
            <a:r>
              <a:rPr lang="en-US" sz="2700" dirty="0" smtClean="0"/>
              <a:t>From far away, every charged object looks like a point charge</a:t>
            </a:r>
          </a:p>
          <a:p>
            <a:endParaRPr lang="en-US" sz="2700" dirty="0"/>
          </a:p>
          <a:p>
            <a:endParaRPr lang="en-US" sz="2700" dirty="0" smtClean="0"/>
          </a:p>
          <a:p>
            <a:endParaRPr lang="en-US" sz="2700" dirty="0"/>
          </a:p>
          <a:p>
            <a:endParaRPr lang="en-US" sz="2700" dirty="0" smtClean="0"/>
          </a:p>
          <a:p>
            <a:endParaRPr lang="en-US" sz="2700" dirty="0" smtClean="0"/>
          </a:p>
          <a:p>
            <a:endParaRPr lang="en-US" sz="2700" dirty="0" smtClean="0"/>
          </a:p>
        </p:txBody>
      </p:sp>
      <p:sp>
        <p:nvSpPr>
          <p:cNvPr id="15" name="Oval 14"/>
          <p:cNvSpPr/>
          <p:nvPr/>
        </p:nvSpPr>
        <p:spPr>
          <a:xfrm>
            <a:off x="3962400" y="3276600"/>
            <a:ext cx="1219200" cy="1219200"/>
          </a:xfrm>
          <a:prstGeom prst="ellipse">
            <a:avLst/>
          </a:prstGeom>
          <a:gradFill flip="none" rotWithShape="1">
            <a:gsLst>
              <a:gs pos="0">
                <a:srgbClr val="CC0000"/>
              </a:gs>
              <a:gs pos="100000">
                <a:srgbClr val="5E0000"/>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8"/>
          <p:cNvGrpSpPr/>
          <p:nvPr/>
        </p:nvGrpSpPr>
        <p:grpSpPr>
          <a:xfrm>
            <a:off x="4210758" y="2562579"/>
            <a:ext cx="2895600" cy="1322832"/>
            <a:chOff x="5791200" y="1524000"/>
            <a:chExt cx="2362200" cy="1551432"/>
          </a:xfrm>
        </p:grpSpPr>
        <p:sp>
          <p:nvSpPr>
            <p:cNvPr id="16" name="Oval 15"/>
            <p:cNvSpPr>
              <a:spLocks noChangeAspect="1"/>
            </p:cNvSpPr>
            <p:nvPr/>
          </p:nvSpPr>
          <p:spPr>
            <a:xfrm>
              <a:off x="6096000" y="3048000"/>
              <a:ext cx="27432" cy="27432"/>
            </a:xfrm>
            <a:prstGeom prst="ellipse">
              <a:avLst/>
            </a:prstGeom>
            <a:solidFill>
              <a:srgbClr val="CC0000"/>
            </a:solidFill>
            <a:ln>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Cloud Callout 17"/>
            <p:cNvSpPr/>
            <p:nvPr/>
          </p:nvSpPr>
          <p:spPr>
            <a:xfrm>
              <a:off x="5791200" y="1524000"/>
              <a:ext cx="2362200" cy="914400"/>
            </a:xfrm>
            <a:prstGeom prst="cloudCallout">
              <a:avLst>
                <a:gd name="adj1" fmla="val -32780"/>
                <a:gd name="adj2" fmla="val 1077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t>I'm still here</a:t>
              </a:r>
            </a:p>
          </p:txBody>
        </p:sp>
      </p:grpSp>
      <p:grpSp>
        <p:nvGrpSpPr>
          <p:cNvPr id="22" name="Group 21"/>
          <p:cNvGrpSpPr/>
          <p:nvPr/>
        </p:nvGrpSpPr>
        <p:grpSpPr>
          <a:xfrm>
            <a:off x="1066800" y="5410200"/>
            <a:ext cx="7239000" cy="907198"/>
            <a:chOff x="1066800" y="5410200"/>
            <a:chExt cx="7239000" cy="907198"/>
          </a:xfrm>
        </p:grpSpPr>
        <p:sp>
          <p:nvSpPr>
            <p:cNvPr id="20" name="TextBox 19"/>
            <p:cNvSpPr txBox="1"/>
            <p:nvPr/>
          </p:nvSpPr>
          <p:spPr>
            <a:xfrm>
              <a:off x="1237293" y="5486401"/>
              <a:ext cx="7068507" cy="830997"/>
            </a:xfrm>
            <a:prstGeom prst="rect">
              <a:avLst/>
            </a:prstGeom>
            <a:noFill/>
          </p:spPr>
          <p:txBody>
            <a:bodyPr wrap="square" rtlCol="0">
              <a:spAutoFit/>
            </a:bodyPr>
            <a:lstStyle/>
            <a:p>
              <a:r>
                <a:rPr lang="en-US" sz="2400" dirty="0" smtClean="0"/>
                <a:t>Far from Sphere:  Looks </a:t>
              </a:r>
              <a:r>
                <a:rPr lang="en-US" sz="2400" i="1" dirty="0" smtClean="0"/>
                <a:t>EXACTLY </a:t>
              </a:r>
              <a:r>
                <a:rPr lang="en-US" sz="2400" dirty="0" smtClean="0"/>
                <a:t>like a point charge</a:t>
              </a:r>
              <a:endParaRPr lang="en-US" sz="2400" i="1" dirty="0" smtClean="0"/>
            </a:p>
            <a:p>
              <a:endParaRPr lang="en-US" sz="2400"/>
            </a:p>
          </p:txBody>
        </p:sp>
        <p:sp>
          <p:nvSpPr>
            <p:cNvPr id="21" name="Rectangle 20"/>
            <p:cNvSpPr/>
            <p:nvPr/>
          </p:nvSpPr>
          <p:spPr>
            <a:xfrm>
              <a:off x="1066800" y="5410200"/>
              <a:ext cx="6858000" cy="762000"/>
            </a:xfrm>
            <a:prstGeom prst="rect">
              <a:avLst/>
            </a:prstGeom>
            <a:noFill/>
            <a:ln w="28575" cmpd="sng">
              <a:solidFill>
                <a:srgbClr val="0000A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1" name="Straight Connector 6"/>
          <p:cNvCxnSpPr>
            <a:cxnSpLocks noChangeShapeType="1"/>
          </p:cNvCxnSpPr>
          <p:nvPr/>
        </p:nvCxnSpPr>
        <p:spPr bwMode="auto">
          <a:xfrm>
            <a:off x="0" y="912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4" name="Slide Number Placeholder 3"/>
          <p:cNvSpPr>
            <a:spLocks noGrp="1"/>
          </p:cNvSpPr>
          <p:nvPr>
            <p:ph type="sldNum" sz="quarter" idx="12"/>
          </p:nvPr>
        </p:nvSpPr>
        <p:spPr/>
        <p:txBody>
          <a:bodyPr/>
          <a:lstStyle/>
          <a:p>
            <a:fld id="{699193A1-A981-40F8-B221-769CD904AF10}" type="slidenum">
              <a:rPr lang="en-US" smtClean="0"/>
              <a:pPr/>
              <a:t>16</a:t>
            </a:fld>
            <a:endParaRPr lang="en-US"/>
          </a:p>
        </p:txBody>
      </p:sp>
    </p:spTree>
    <p:extLst>
      <p:ext uri="{BB962C8B-B14F-4D97-AF65-F5344CB8AC3E}">
        <p14:creationId xmlns:p14="http://schemas.microsoft.com/office/powerpoint/2010/main" val="299604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grpId="1" nodeType="clickEffect">
                                  <p:stCondLst>
                                    <p:cond delay="0"/>
                                  </p:stCondLst>
                                  <p:childTnLst>
                                    <p:anim calcmode="lin" valueType="num">
                                      <p:cBhvr>
                                        <p:cTn id="6" dur="500"/>
                                        <p:tgtEl>
                                          <p:spTgt spid="15"/>
                                        </p:tgtEl>
                                        <p:attrNameLst>
                                          <p:attrName>ppt_w</p:attrName>
                                        </p:attrNameLst>
                                      </p:cBhvr>
                                      <p:tavLst>
                                        <p:tav tm="0">
                                          <p:val>
                                            <p:strVal val="ppt_w"/>
                                          </p:val>
                                        </p:tav>
                                        <p:tav tm="100000">
                                          <p:val>
                                            <p:fltVal val="0"/>
                                          </p:val>
                                        </p:tav>
                                      </p:tavLst>
                                    </p:anim>
                                    <p:anim calcmode="lin" valueType="num">
                                      <p:cBhvr>
                                        <p:cTn id="7" dur="500"/>
                                        <p:tgtEl>
                                          <p:spTgt spid="15"/>
                                        </p:tgtEl>
                                        <p:attrNameLst>
                                          <p:attrName>ppt_h</p:attrName>
                                        </p:attrNameLst>
                                      </p:cBhvr>
                                      <p:tavLst>
                                        <p:tav tm="0">
                                          <p:val>
                                            <p:strVal val="ppt_h"/>
                                          </p:val>
                                        </p:tav>
                                        <p:tav tm="100000">
                                          <p:val>
                                            <p:fltVal val="0"/>
                                          </p:val>
                                        </p:tav>
                                      </p:tavLst>
                                    </p:anim>
                                    <p:set>
                                      <p:cBhvr>
                                        <p:cTn id="8" dur="1" fill="hold">
                                          <p:stCondLst>
                                            <p:cond delay="499"/>
                                          </p:stCondLst>
                                        </p:cTn>
                                        <p:tgtEl>
                                          <p:spTgt spid="15"/>
                                        </p:tgtEl>
                                        <p:attrNameLst>
                                          <p:attrName>style.visibility</p:attrName>
                                        </p:attrNameLst>
                                      </p:cBhvr>
                                      <p:to>
                                        <p:strVal val="hidden"/>
                                      </p:to>
                                    </p:set>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a:solidFill>
                  <a:srgbClr val="CC0000"/>
                </a:solidFill>
              </a:rPr>
              <a:t>E</a:t>
            </a:r>
            <a:r>
              <a:rPr lang="en-US" dirty="0" smtClean="0">
                <a:solidFill>
                  <a:srgbClr val="CC0000"/>
                </a:solidFill>
              </a:rPr>
              <a:t> Outside Insulating Spherical Shell</a:t>
            </a:r>
            <a:endParaRPr lang="en-US" dirty="0">
              <a:solidFill>
                <a:srgbClr val="CC000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600" y="1676400"/>
            <a:ext cx="1824038"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429000" y="1143000"/>
            <a:ext cx="3555931" cy="1200328"/>
          </a:xfrm>
          <a:prstGeom prst="rect">
            <a:avLst/>
          </a:prstGeom>
          <a:noFill/>
        </p:spPr>
        <p:txBody>
          <a:bodyPr wrap="none" rtlCol="0">
            <a:spAutoFit/>
          </a:bodyPr>
          <a:lstStyle/>
          <a:p>
            <a:r>
              <a:rPr lang="en-US" sz="2400">
                <a:solidFill>
                  <a:srgbClr val="0000A8"/>
                </a:solidFill>
              </a:rPr>
              <a:t>Total Charge = Q</a:t>
            </a:r>
          </a:p>
          <a:p>
            <a:r>
              <a:rPr lang="en-US" sz="2400">
                <a:solidFill>
                  <a:srgbClr val="0000A8"/>
                </a:solidFill>
              </a:rPr>
              <a:t>Area = 4π</a:t>
            </a:r>
            <a:r>
              <a:rPr lang="en-US" sz="2400" dirty="0" smtClean="0">
                <a:solidFill>
                  <a:srgbClr val="0000A8"/>
                </a:solidFill>
              </a:rPr>
              <a:t>R</a:t>
            </a:r>
            <a:r>
              <a:rPr lang="en-US" sz="2400" baseline="30000" dirty="0" smtClean="0">
                <a:solidFill>
                  <a:srgbClr val="0000A8"/>
                </a:solidFill>
              </a:rPr>
              <a:t>2</a:t>
            </a:r>
            <a:r>
              <a:rPr lang="en-US" sz="2400">
                <a:solidFill>
                  <a:srgbClr val="0000A8"/>
                </a:solidFill>
              </a:rPr>
              <a:t> </a:t>
            </a:r>
          </a:p>
          <a:p>
            <a:r>
              <a:rPr lang="en-US" sz="2400">
                <a:solidFill>
                  <a:srgbClr val="0000A8"/>
                </a:solidFill>
              </a:rPr>
              <a:t>Charge Density = Q/(4π</a:t>
            </a:r>
            <a:r>
              <a:rPr lang="en-US" sz="2400" dirty="0" smtClean="0">
                <a:solidFill>
                  <a:srgbClr val="0000A8"/>
                </a:solidFill>
              </a:rPr>
              <a:t>R</a:t>
            </a:r>
            <a:r>
              <a:rPr lang="en-US" sz="2400" baseline="30000" dirty="0" smtClean="0">
                <a:solidFill>
                  <a:srgbClr val="0000A8"/>
                </a:solidFill>
              </a:rPr>
              <a:t>2</a:t>
            </a:r>
            <a:r>
              <a:rPr lang="en-US" sz="2400">
                <a:solidFill>
                  <a:srgbClr val="0000A8"/>
                </a:solidFill>
              </a:rPr>
              <a:t>)</a:t>
            </a:r>
          </a:p>
        </p:txBody>
      </p:sp>
      <p:cxnSp>
        <p:nvCxnSpPr>
          <p:cNvPr id="7" name="Straight Connector 6"/>
          <p:cNvCxnSpPr>
            <a:cxnSpLocks noChangeShapeType="1"/>
          </p:cNvCxnSpPr>
          <p:nvPr/>
        </p:nvCxnSpPr>
        <p:spPr bwMode="auto">
          <a:xfrm>
            <a:off x="0" y="912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grpSp>
        <p:nvGrpSpPr>
          <p:cNvPr id="11" name="Group 10"/>
          <p:cNvGrpSpPr/>
          <p:nvPr/>
        </p:nvGrpSpPr>
        <p:grpSpPr>
          <a:xfrm>
            <a:off x="152400" y="1066800"/>
            <a:ext cx="3041934" cy="2993161"/>
            <a:chOff x="790221" y="2286794"/>
            <a:chExt cx="3041934" cy="2993161"/>
          </a:xfrm>
        </p:grpSpPr>
        <p:grpSp>
          <p:nvGrpSpPr>
            <p:cNvPr id="13" name="Group 12"/>
            <p:cNvGrpSpPr/>
            <p:nvPr/>
          </p:nvGrpSpPr>
          <p:grpSpPr>
            <a:xfrm>
              <a:off x="2285206" y="2286794"/>
              <a:ext cx="2382" cy="2971006"/>
              <a:chOff x="2285206" y="2286794"/>
              <a:chExt cx="2382" cy="2971006"/>
            </a:xfrm>
          </p:grpSpPr>
          <p:cxnSp>
            <p:nvCxnSpPr>
              <p:cNvPr id="23" name="Straight Arrow Connector 22"/>
              <p:cNvCxnSpPr/>
              <p:nvPr/>
            </p:nvCxnSpPr>
            <p:spPr>
              <a:xfrm rot="5400000" flipH="1" flipV="1">
                <a:off x="2019300" y="2552700"/>
                <a:ext cx="533400" cy="1588"/>
              </a:xfrm>
              <a:prstGeom prst="straightConnector1">
                <a:avLst/>
              </a:prstGeom>
              <a:ln>
                <a:solidFill>
                  <a:srgbClr val="CC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16200000" flipH="1">
                <a:off x="2020094" y="4990306"/>
                <a:ext cx="533400" cy="1588"/>
              </a:xfrm>
              <a:prstGeom prst="straightConnector1">
                <a:avLst/>
              </a:prstGeom>
              <a:ln>
                <a:solidFill>
                  <a:srgbClr val="CC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14" name="Group 13"/>
            <p:cNvGrpSpPr/>
            <p:nvPr/>
          </p:nvGrpSpPr>
          <p:grpSpPr>
            <a:xfrm rot="5400000">
              <a:off x="2274533" y="2297468"/>
              <a:ext cx="2382" cy="2971006"/>
              <a:chOff x="2437606" y="2439194"/>
              <a:chExt cx="2382" cy="2971006"/>
            </a:xfrm>
          </p:grpSpPr>
          <p:cxnSp>
            <p:nvCxnSpPr>
              <p:cNvPr id="21" name="Straight Arrow Connector 20"/>
              <p:cNvCxnSpPr/>
              <p:nvPr/>
            </p:nvCxnSpPr>
            <p:spPr>
              <a:xfrm rot="5400000" flipH="1" flipV="1">
                <a:off x="2171700" y="2705100"/>
                <a:ext cx="533400" cy="1588"/>
              </a:xfrm>
              <a:prstGeom prst="straightConnector1">
                <a:avLst/>
              </a:prstGeom>
              <a:ln>
                <a:solidFill>
                  <a:srgbClr val="CC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16200000" flipH="1">
                <a:off x="2172494" y="5142706"/>
                <a:ext cx="533400" cy="1588"/>
              </a:xfrm>
              <a:prstGeom prst="straightConnector1">
                <a:avLst/>
              </a:prstGeom>
              <a:ln>
                <a:solidFill>
                  <a:srgbClr val="CC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rot="18900000">
              <a:off x="2300357" y="2308949"/>
              <a:ext cx="2382" cy="2971006"/>
              <a:chOff x="2437606" y="2439194"/>
              <a:chExt cx="2382" cy="2971006"/>
            </a:xfrm>
          </p:grpSpPr>
          <p:cxnSp>
            <p:nvCxnSpPr>
              <p:cNvPr id="19" name="Straight Arrow Connector 18"/>
              <p:cNvCxnSpPr/>
              <p:nvPr/>
            </p:nvCxnSpPr>
            <p:spPr>
              <a:xfrm rot="5400000" flipH="1" flipV="1">
                <a:off x="2171700" y="2705100"/>
                <a:ext cx="533400" cy="1588"/>
              </a:xfrm>
              <a:prstGeom prst="straightConnector1">
                <a:avLst/>
              </a:prstGeom>
              <a:ln>
                <a:solidFill>
                  <a:srgbClr val="CC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6200000" flipH="1">
                <a:off x="2172494" y="5142706"/>
                <a:ext cx="533400" cy="1588"/>
              </a:xfrm>
              <a:prstGeom prst="straightConnector1">
                <a:avLst/>
              </a:prstGeom>
              <a:ln>
                <a:solidFill>
                  <a:srgbClr val="CC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16" name="Group 15"/>
            <p:cNvGrpSpPr/>
            <p:nvPr/>
          </p:nvGrpSpPr>
          <p:grpSpPr>
            <a:xfrm rot="2700000" flipH="1">
              <a:off x="2345461" y="2308949"/>
              <a:ext cx="2382" cy="2971006"/>
              <a:chOff x="2437606" y="2439194"/>
              <a:chExt cx="2382" cy="2971006"/>
            </a:xfrm>
          </p:grpSpPr>
          <p:cxnSp>
            <p:nvCxnSpPr>
              <p:cNvPr id="17" name="Straight Arrow Connector 16"/>
              <p:cNvCxnSpPr/>
              <p:nvPr/>
            </p:nvCxnSpPr>
            <p:spPr>
              <a:xfrm rot="5400000" flipH="1" flipV="1">
                <a:off x="2171700" y="2705100"/>
                <a:ext cx="533400" cy="1588"/>
              </a:xfrm>
              <a:prstGeom prst="straightConnector1">
                <a:avLst/>
              </a:prstGeom>
              <a:ln>
                <a:solidFill>
                  <a:srgbClr val="CC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6200000" flipH="1">
                <a:off x="2172494" y="5142706"/>
                <a:ext cx="533400" cy="1588"/>
              </a:xfrm>
              <a:prstGeom prst="straightConnector1">
                <a:avLst/>
              </a:prstGeom>
              <a:ln>
                <a:solidFill>
                  <a:srgbClr val="CC0000"/>
                </a:solidFill>
                <a:tailEnd type="arrow"/>
              </a:ln>
            </p:spPr>
            <p:style>
              <a:lnRef idx="2">
                <a:schemeClr val="accent1"/>
              </a:lnRef>
              <a:fillRef idx="0">
                <a:schemeClr val="accent1"/>
              </a:fillRef>
              <a:effectRef idx="1">
                <a:schemeClr val="accent1"/>
              </a:effectRef>
              <a:fontRef idx="minor">
                <a:schemeClr val="tx1"/>
              </a:fontRef>
            </p:style>
          </p:cxnSp>
        </p:grpSp>
      </p:grpSp>
      <p:sp>
        <p:nvSpPr>
          <p:cNvPr id="10" name="TextBox 9"/>
          <p:cNvSpPr txBox="1"/>
          <p:nvPr/>
        </p:nvSpPr>
        <p:spPr>
          <a:xfrm>
            <a:off x="304800" y="4191000"/>
            <a:ext cx="2008207" cy="1015663"/>
          </a:xfrm>
          <a:prstGeom prst="rect">
            <a:avLst/>
          </a:prstGeom>
          <a:noFill/>
          <a:ln w="28575" cmpd="sng">
            <a:solidFill>
              <a:srgbClr val="0000A8"/>
            </a:solidFill>
          </a:ln>
        </p:spPr>
        <p:txBody>
          <a:bodyPr wrap="none" rtlCol="0">
            <a:spAutoFit/>
          </a:bodyPr>
          <a:lstStyle/>
          <a:p>
            <a:pPr algn="ctr"/>
            <a:r>
              <a:rPr lang="en-US" sz="2000"/>
              <a:t>E field has the</a:t>
            </a:r>
          </a:p>
          <a:p>
            <a:pPr algn="ctr"/>
            <a:r>
              <a:rPr lang="en-US" sz="2000"/>
              <a:t>same symmetries</a:t>
            </a:r>
          </a:p>
          <a:p>
            <a:pPr algn="ctr"/>
            <a:r>
              <a:rPr lang="en-US" sz="2000"/>
              <a:t>as the sphere</a:t>
            </a:r>
          </a:p>
        </p:txBody>
      </p:sp>
      <p:sp>
        <p:nvSpPr>
          <p:cNvPr id="3" name="TextBox 2"/>
          <p:cNvSpPr txBox="1"/>
          <p:nvPr/>
        </p:nvSpPr>
        <p:spPr>
          <a:xfrm>
            <a:off x="3124200" y="2895600"/>
            <a:ext cx="5525822" cy="1938992"/>
          </a:xfrm>
          <a:prstGeom prst="rect">
            <a:avLst/>
          </a:prstGeom>
          <a:noFill/>
        </p:spPr>
        <p:txBody>
          <a:bodyPr wrap="none" rtlCol="0">
            <a:spAutoFit/>
          </a:bodyPr>
          <a:lstStyle/>
          <a:p>
            <a:r>
              <a:rPr lang="en-US" sz="2400" u="sng">
                <a:solidFill>
                  <a:srgbClr val="CC0000"/>
                </a:solidFill>
              </a:rPr>
              <a:t>Combine these 2 ideas:</a:t>
            </a:r>
          </a:p>
          <a:p>
            <a:endParaRPr lang="en-US" sz="2400">
              <a:solidFill>
                <a:srgbClr val="CC0000"/>
              </a:solidFill>
            </a:endParaRPr>
          </a:p>
          <a:p>
            <a:r>
              <a:rPr lang="en-US" sz="2400">
                <a:solidFill>
                  <a:srgbClr val="CC0000"/>
                </a:solidFill>
              </a:rPr>
              <a:t>   1)  E has same symmetries as the sphere.</a:t>
            </a:r>
          </a:p>
          <a:p>
            <a:endParaRPr lang="en-US" sz="2400">
              <a:solidFill>
                <a:srgbClr val="CC0000"/>
              </a:solidFill>
            </a:endParaRPr>
          </a:p>
          <a:p>
            <a:r>
              <a:rPr lang="en-US" sz="2400">
                <a:solidFill>
                  <a:srgbClr val="CC0000"/>
                </a:solidFill>
              </a:rPr>
              <a:t>   2)  Far away, looks like point charge.  </a:t>
            </a:r>
          </a:p>
        </p:txBody>
      </p:sp>
      <p:pic>
        <p:nvPicPr>
          <p:cNvPr id="25" name="Picture 2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5334000"/>
            <a:ext cx="2279316" cy="838200"/>
          </a:xfrm>
          <a:prstGeom prst="rect">
            <a:avLst/>
          </a:prstGeom>
        </p:spPr>
      </p:pic>
      <p:sp>
        <p:nvSpPr>
          <p:cNvPr id="26" name="TextBox 25"/>
          <p:cNvSpPr txBox="1"/>
          <p:nvPr/>
        </p:nvSpPr>
        <p:spPr>
          <a:xfrm>
            <a:off x="6069117" y="6096000"/>
            <a:ext cx="941283" cy="369332"/>
          </a:xfrm>
          <a:prstGeom prst="rect">
            <a:avLst/>
          </a:prstGeom>
          <a:noFill/>
        </p:spPr>
        <p:txBody>
          <a:bodyPr wrap="none" rtlCol="0">
            <a:spAutoFit/>
          </a:bodyPr>
          <a:lstStyle/>
          <a:p>
            <a:r>
              <a:rPr lang="en-US">
                <a:solidFill>
                  <a:srgbClr val="0000A8"/>
                </a:solidFill>
              </a:rPr>
              <a:t>for r &gt; R</a:t>
            </a:r>
          </a:p>
        </p:txBody>
      </p:sp>
      <p:sp>
        <p:nvSpPr>
          <p:cNvPr id="27" name="TextBox 26"/>
          <p:cNvSpPr txBox="1"/>
          <p:nvPr/>
        </p:nvSpPr>
        <p:spPr>
          <a:xfrm>
            <a:off x="6035283" y="5221069"/>
            <a:ext cx="2355182" cy="830997"/>
          </a:xfrm>
          <a:prstGeom prst="rect">
            <a:avLst/>
          </a:prstGeom>
          <a:noFill/>
        </p:spPr>
        <p:txBody>
          <a:bodyPr wrap="none" rtlCol="0">
            <a:spAutoFit/>
          </a:bodyPr>
          <a:lstStyle/>
          <a:p>
            <a:r>
              <a:rPr lang="en-US" sz="2400">
                <a:solidFill>
                  <a:srgbClr val="0000A8"/>
                </a:solidFill>
              </a:rPr>
              <a:t>FIELD OUTSIDE</a:t>
            </a:r>
          </a:p>
          <a:p>
            <a:r>
              <a:rPr lang="en-US" sz="2400">
                <a:solidFill>
                  <a:srgbClr val="0000A8"/>
                </a:solidFill>
              </a:rPr>
              <a:t>SPHERICAL SHELL</a:t>
            </a:r>
          </a:p>
        </p:txBody>
      </p:sp>
      <p:sp>
        <p:nvSpPr>
          <p:cNvPr id="28" name="Rectangle 27"/>
          <p:cNvSpPr/>
          <p:nvPr/>
        </p:nvSpPr>
        <p:spPr>
          <a:xfrm>
            <a:off x="3048000" y="5029200"/>
            <a:ext cx="2895600" cy="1447800"/>
          </a:xfrm>
          <a:prstGeom prst="rect">
            <a:avLst/>
          </a:prstGeom>
          <a:noFill/>
          <a:ln w="28575" cmpd="sng">
            <a:solidFill>
              <a:srgbClr val="0000A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699193A1-A981-40F8-B221-769CD904AF10}" type="slidenum">
              <a:rPr lang="en-US" smtClean="0"/>
              <a:pPr/>
              <a:t>17</a:t>
            </a:fld>
            <a:endParaRPr lang="en-US"/>
          </a:p>
        </p:txBody>
      </p:sp>
    </p:spTree>
    <p:extLst>
      <p:ext uri="{BB962C8B-B14F-4D97-AF65-F5344CB8AC3E}">
        <p14:creationId xmlns:p14="http://schemas.microsoft.com/office/powerpoint/2010/main" val="1838493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err="1" smtClean="0">
                <a:solidFill>
                  <a:srgbClr val="CC0000"/>
                </a:solidFill>
              </a:rPr>
              <a:t>iClicker</a:t>
            </a:r>
            <a:r>
              <a:rPr lang="en-US" dirty="0" smtClean="0">
                <a:solidFill>
                  <a:srgbClr val="CC0000"/>
                </a:solidFill>
              </a:rPr>
              <a:t> question</a:t>
            </a:r>
            <a:endParaRPr lang="en-US" dirty="0">
              <a:solidFill>
                <a:srgbClr val="CC0000"/>
              </a:solidFill>
            </a:endParaRPr>
          </a:p>
        </p:txBody>
      </p:sp>
      <p:sp>
        <p:nvSpPr>
          <p:cNvPr id="3" name="Content Placeholder 2"/>
          <p:cNvSpPr>
            <a:spLocks noGrp="1"/>
          </p:cNvSpPr>
          <p:nvPr>
            <p:ph idx="1"/>
          </p:nvPr>
        </p:nvSpPr>
        <p:spPr>
          <a:xfrm>
            <a:off x="457200" y="1189037"/>
            <a:ext cx="8229600" cy="4525963"/>
          </a:xfrm>
        </p:spPr>
        <p:txBody>
          <a:bodyPr>
            <a:normAutofit fontScale="92500" lnSpcReduction="20000"/>
          </a:bodyPr>
          <a:lstStyle/>
          <a:p>
            <a:r>
              <a:rPr lang="en-US" sz="2700" dirty="0" smtClean="0"/>
              <a:t>A charged insulating sphere with Q sits a distance D from a point charge q.  Is the force that the point charge q exerts on the sphere the same as the force that the point charge would exert on another point charge </a:t>
            </a:r>
            <a:r>
              <a:rPr lang="en-US" sz="2700" dirty="0" smtClean="0"/>
              <a:t>Q?</a:t>
            </a:r>
            <a:endParaRPr lang="en-US" sz="2700" dirty="0" smtClean="0"/>
          </a:p>
          <a:p>
            <a:endParaRPr lang="en-US" sz="2700" dirty="0"/>
          </a:p>
          <a:p>
            <a:endParaRPr lang="en-US" sz="2700" dirty="0"/>
          </a:p>
          <a:p>
            <a:pPr marL="514350" indent="-514350">
              <a:buFont typeface="+mj-lt"/>
              <a:buAutoNum type="alphaLcParenR"/>
            </a:pPr>
            <a:r>
              <a:rPr lang="en-US" sz="2700" dirty="0" smtClean="0"/>
              <a:t>Yes</a:t>
            </a:r>
          </a:p>
          <a:p>
            <a:pPr marL="514350" indent="-514350">
              <a:buFont typeface="+mj-lt"/>
              <a:buAutoNum type="alphaLcParenR"/>
            </a:pPr>
            <a:r>
              <a:rPr lang="en-US" sz="2700" dirty="0" smtClean="0"/>
              <a:t>No</a:t>
            </a:r>
          </a:p>
          <a:p>
            <a:pPr marL="514350" indent="-514350">
              <a:buFont typeface="+mj-lt"/>
              <a:buAutoNum type="alphaLcParenR"/>
            </a:pPr>
            <a:endParaRPr lang="en-US" sz="2700" dirty="0"/>
          </a:p>
          <a:p>
            <a:r>
              <a:rPr lang="en-US" sz="2700" dirty="0" smtClean="0"/>
              <a:t>Hint: Newton’s Laws</a:t>
            </a:r>
          </a:p>
          <a:p>
            <a:endParaRPr lang="en-US" sz="2700" dirty="0"/>
          </a:p>
          <a:p>
            <a:r>
              <a:rPr lang="en-US" sz="2700" dirty="0" smtClean="0"/>
              <a:t>How do we know?</a:t>
            </a:r>
          </a:p>
          <a:p>
            <a:pPr marL="514350" indent="-514350">
              <a:buFont typeface="+mj-lt"/>
              <a:buAutoNum type="alphaLcParenR"/>
            </a:pPr>
            <a:endParaRPr lang="en-US" sz="270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743200"/>
            <a:ext cx="1824038"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4493419" y="3643312"/>
            <a:ext cx="2059781"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638800" y="3348438"/>
            <a:ext cx="327334" cy="369332"/>
          </a:xfrm>
          <a:prstGeom prst="rect">
            <a:avLst/>
          </a:prstGeom>
          <a:noFill/>
        </p:spPr>
        <p:txBody>
          <a:bodyPr wrap="none" rtlCol="0">
            <a:spAutoFit/>
          </a:bodyPr>
          <a:lstStyle/>
          <a:p>
            <a:r>
              <a:rPr lang="en-US" dirty="0" smtClean="0"/>
              <a:t>D</a:t>
            </a:r>
            <a:endParaRPr lang="en-US" dirty="0"/>
          </a:p>
        </p:txBody>
      </p:sp>
      <p:sp>
        <p:nvSpPr>
          <p:cNvPr id="9" name="Oval 8"/>
          <p:cNvSpPr/>
          <p:nvPr/>
        </p:nvSpPr>
        <p:spPr>
          <a:xfrm flipV="1">
            <a:off x="6553200" y="3565370"/>
            <a:ext cx="152400" cy="152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647140" y="2743200"/>
            <a:ext cx="340158" cy="369332"/>
          </a:xfrm>
          <a:prstGeom prst="rect">
            <a:avLst/>
          </a:prstGeom>
          <a:noFill/>
        </p:spPr>
        <p:txBody>
          <a:bodyPr wrap="none" rtlCol="0">
            <a:spAutoFit/>
          </a:bodyPr>
          <a:lstStyle/>
          <a:p>
            <a:r>
              <a:rPr lang="en-US" dirty="0" smtClean="0"/>
              <a:t>Q</a:t>
            </a:r>
            <a:endParaRPr lang="en-US" dirty="0"/>
          </a:p>
        </p:txBody>
      </p:sp>
      <p:sp>
        <p:nvSpPr>
          <p:cNvPr id="12" name="TextBox 11"/>
          <p:cNvSpPr txBox="1"/>
          <p:nvPr/>
        </p:nvSpPr>
        <p:spPr>
          <a:xfrm>
            <a:off x="6417643" y="3196038"/>
            <a:ext cx="305943" cy="369332"/>
          </a:xfrm>
          <a:prstGeom prst="rect">
            <a:avLst/>
          </a:prstGeom>
          <a:noFill/>
        </p:spPr>
        <p:txBody>
          <a:bodyPr wrap="none" rtlCol="0">
            <a:spAutoFit/>
          </a:bodyPr>
          <a:lstStyle/>
          <a:p>
            <a:r>
              <a:rPr lang="en-US" dirty="0" smtClean="0"/>
              <a:t>q</a:t>
            </a:r>
            <a:endParaRPr lang="en-US" dirty="0"/>
          </a:p>
        </p:txBody>
      </p:sp>
      <p:cxnSp>
        <p:nvCxnSpPr>
          <p:cNvPr id="13" name="Straight Connector 6"/>
          <p:cNvCxnSpPr>
            <a:cxnSpLocks noChangeShapeType="1"/>
          </p:cNvCxnSpPr>
          <p:nvPr/>
        </p:nvCxnSpPr>
        <p:spPr bwMode="auto">
          <a:xfrm>
            <a:off x="0" y="912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14" name="Rectangle 13"/>
          <p:cNvSpPr/>
          <p:nvPr/>
        </p:nvSpPr>
        <p:spPr>
          <a:xfrm>
            <a:off x="-421481" y="1082675"/>
            <a:ext cx="9829800" cy="5638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699193A1-A981-40F8-B221-769CD904AF10}" type="slidenum">
              <a:rPr lang="en-US" smtClean="0"/>
              <a:pPr/>
              <a:t>18</a:t>
            </a:fld>
            <a:endParaRPr lang="en-US"/>
          </a:p>
        </p:txBody>
      </p:sp>
    </p:spTree>
    <p:extLst>
      <p:ext uri="{BB962C8B-B14F-4D97-AF65-F5344CB8AC3E}">
        <p14:creationId xmlns:p14="http://schemas.microsoft.com/office/powerpoint/2010/main" val="31864394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2" name="Rectangle 6"/>
          <p:cNvSpPr>
            <a:spLocks noGrp="1" noChangeArrowheads="1"/>
          </p:cNvSpPr>
          <p:nvPr>
            <p:ph type="title"/>
          </p:nvPr>
        </p:nvSpPr>
        <p:spPr>
          <a:xfrm>
            <a:off x="457200" y="-152400"/>
            <a:ext cx="8229600" cy="1143000"/>
          </a:xfrm>
        </p:spPr>
        <p:txBody>
          <a:bodyPr/>
          <a:lstStyle/>
          <a:p>
            <a:pPr eaLnBrk="1" hangingPunct="1"/>
            <a:r>
              <a:rPr lang="en-US">
                <a:solidFill>
                  <a:srgbClr val="CC0000"/>
                </a:solidFill>
                <a:ea typeface="ＭＳ Ｐゴシック" charset="-128"/>
                <a:cs typeface="ＭＳ Ｐゴシック" charset="-128"/>
              </a:rPr>
              <a:t>E Inside the Spherical Shell</a:t>
            </a:r>
          </a:p>
        </p:txBody>
      </p:sp>
      <p:grpSp>
        <p:nvGrpSpPr>
          <p:cNvPr id="3" name="Group 2"/>
          <p:cNvGrpSpPr/>
          <p:nvPr/>
        </p:nvGrpSpPr>
        <p:grpSpPr>
          <a:xfrm>
            <a:off x="533400" y="2420035"/>
            <a:ext cx="2667000" cy="3218765"/>
            <a:chOff x="685800" y="990600"/>
            <a:chExt cx="2667000" cy="3218765"/>
          </a:xfrm>
        </p:grpSpPr>
        <p:pic>
          <p:nvPicPr>
            <p:cNvPr id="7" name="Picture 6"/>
            <p:cNvPicPr>
              <a:picLocks noChangeAspect="1"/>
            </p:cNvPicPr>
            <p:nvPr/>
          </p:nvPicPr>
          <p:blipFill>
            <a:blip r:embed="rId3"/>
            <a:stretch>
              <a:fillRect/>
            </a:stretch>
          </p:blipFill>
          <p:spPr>
            <a:xfrm>
              <a:off x="685800" y="990600"/>
              <a:ext cx="2667000" cy="2425424"/>
            </a:xfrm>
            <a:prstGeom prst="rect">
              <a:avLst/>
            </a:prstGeom>
          </p:spPr>
        </p:pic>
        <p:sp>
          <p:nvSpPr>
            <p:cNvPr id="11" name="TextBox 10"/>
            <p:cNvSpPr txBox="1"/>
            <p:nvPr/>
          </p:nvSpPr>
          <p:spPr>
            <a:xfrm>
              <a:off x="838200" y="3563034"/>
              <a:ext cx="2299127" cy="646331"/>
            </a:xfrm>
            <a:prstGeom prst="rect">
              <a:avLst/>
            </a:prstGeom>
            <a:noFill/>
            <a:ln w="28575" cap="flat" cmpd="sng" algn="ctr">
              <a:solidFill>
                <a:srgbClr val="0000A8"/>
              </a:solidFill>
              <a:prstDash val="solid"/>
              <a:round/>
              <a:headEnd type="none" w="med" len="med"/>
              <a:tailEnd type="none" w="med" len="med"/>
            </a:ln>
          </p:spPr>
          <p:txBody>
            <a:bodyPr wrap="none" rtlCol="0">
              <a:spAutoFit/>
            </a:bodyPr>
            <a:lstStyle/>
            <a:p>
              <a:pPr algn="ctr"/>
              <a:r>
                <a:rPr lang="en-US"/>
                <a:t>Complete Cancellation</a:t>
              </a:r>
            </a:p>
            <a:p>
              <a:pPr algn="ctr"/>
              <a:r>
                <a:rPr lang="en-US"/>
                <a:t>Everywhere Inside!</a:t>
              </a:r>
            </a:p>
          </p:txBody>
        </p:sp>
      </p:grpSp>
      <p:grpSp>
        <p:nvGrpSpPr>
          <p:cNvPr id="2" name="Group 1"/>
          <p:cNvGrpSpPr/>
          <p:nvPr/>
        </p:nvGrpSpPr>
        <p:grpSpPr>
          <a:xfrm>
            <a:off x="5594627" y="2243551"/>
            <a:ext cx="3168373" cy="3090449"/>
            <a:chOff x="565427" y="4148551"/>
            <a:chExt cx="3168373" cy="3090449"/>
          </a:xfrm>
        </p:grpSpPr>
        <p:grpSp>
          <p:nvGrpSpPr>
            <p:cNvPr id="24" name="Group 23"/>
            <p:cNvGrpSpPr/>
            <p:nvPr/>
          </p:nvGrpSpPr>
          <p:grpSpPr>
            <a:xfrm>
              <a:off x="565427" y="4148551"/>
              <a:ext cx="3168373" cy="3090449"/>
              <a:chOff x="4959337" y="984016"/>
              <a:chExt cx="3274851" cy="3260987"/>
            </a:xfrm>
          </p:grpSpPr>
          <p:sp>
            <p:nvSpPr>
              <p:cNvPr id="25" name="Oval 24"/>
              <p:cNvSpPr>
                <a:spLocks noChangeAspect="1"/>
              </p:cNvSpPr>
              <p:nvPr/>
            </p:nvSpPr>
            <p:spPr>
              <a:xfrm>
                <a:off x="5410200" y="1371600"/>
                <a:ext cx="2133600" cy="2133600"/>
              </a:xfrm>
              <a:prstGeom prst="ellipse">
                <a:avLst/>
              </a:prstGeom>
              <a:noFill/>
              <a:ln w="2857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6326481" y="984016"/>
                <a:ext cx="312905" cy="746949"/>
              </a:xfrm>
              <a:prstGeom prst="rect">
                <a:avLst/>
              </a:prstGeom>
              <a:noFill/>
            </p:spPr>
            <p:txBody>
              <a:bodyPr wrap="square" rtlCol="0">
                <a:spAutoFit/>
              </a:bodyPr>
              <a:lstStyle/>
              <a:p>
                <a:r>
                  <a:rPr lang="en-US" sz="2000" b="1">
                    <a:solidFill>
                      <a:srgbClr val="CC0000"/>
                    </a:solidFill>
                  </a:rPr>
                  <a:t>+</a:t>
                </a:r>
              </a:p>
            </p:txBody>
          </p:sp>
          <p:sp>
            <p:nvSpPr>
              <p:cNvPr id="27" name="TextBox 26"/>
              <p:cNvSpPr txBox="1"/>
              <p:nvPr/>
            </p:nvSpPr>
            <p:spPr>
              <a:xfrm>
                <a:off x="6315192" y="3498054"/>
                <a:ext cx="312905" cy="746949"/>
              </a:xfrm>
              <a:prstGeom prst="rect">
                <a:avLst/>
              </a:prstGeom>
              <a:noFill/>
            </p:spPr>
            <p:txBody>
              <a:bodyPr wrap="square" rtlCol="0">
                <a:spAutoFit/>
              </a:bodyPr>
              <a:lstStyle/>
              <a:p>
                <a:r>
                  <a:rPr lang="en-US" sz="2000" b="1">
                    <a:solidFill>
                      <a:srgbClr val="CC0000"/>
                    </a:solidFill>
                  </a:rPr>
                  <a:t>+</a:t>
                </a:r>
              </a:p>
            </p:txBody>
          </p:sp>
          <p:sp>
            <p:nvSpPr>
              <p:cNvPr id="28" name="TextBox 27"/>
              <p:cNvSpPr txBox="1"/>
              <p:nvPr/>
            </p:nvSpPr>
            <p:spPr>
              <a:xfrm rot="16200000">
                <a:off x="5168722" y="2057801"/>
                <a:ext cx="312906" cy="731676"/>
              </a:xfrm>
              <a:prstGeom prst="rect">
                <a:avLst/>
              </a:prstGeom>
              <a:noFill/>
            </p:spPr>
            <p:txBody>
              <a:bodyPr wrap="square" rtlCol="0">
                <a:spAutoFit/>
              </a:bodyPr>
              <a:lstStyle/>
              <a:p>
                <a:r>
                  <a:rPr lang="en-US" sz="2000" b="1">
                    <a:solidFill>
                      <a:srgbClr val="CC0000"/>
                    </a:solidFill>
                  </a:rPr>
                  <a:t>+</a:t>
                </a:r>
              </a:p>
            </p:txBody>
          </p:sp>
          <p:sp>
            <p:nvSpPr>
              <p:cNvPr id="29" name="TextBox 28"/>
              <p:cNvSpPr txBox="1"/>
              <p:nvPr/>
            </p:nvSpPr>
            <p:spPr>
              <a:xfrm rot="16200000">
                <a:off x="7711897" y="2061109"/>
                <a:ext cx="312906" cy="731676"/>
              </a:xfrm>
              <a:prstGeom prst="rect">
                <a:avLst/>
              </a:prstGeom>
              <a:noFill/>
            </p:spPr>
            <p:txBody>
              <a:bodyPr wrap="square" rtlCol="0">
                <a:spAutoFit/>
              </a:bodyPr>
              <a:lstStyle/>
              <a:p>
                <a:r>
                  <a:rPr lang="en-US" sz="2000" b="1">
                    <a:solidFill>
                      <a:srgbClr val="CC0000"/>
                    </a:solidFill>
                  </a:rPr>
                  <a:t>+</a:t>
                </a:r>
              </a:p>
            </p:txBody>
          </p:sp>
          <p:sp>
            <p:nvSpPr>
              <p:cNvPr id="30" name="TextBox 29"/>
              <p:cNvSpPr txBox="1"/>
              <p:nvPr/>
            </p:nvSpPr>
            <p:spPr>
              <a:xfrm>
                <a:off x="5248393" y="1533407"/>
                <a:ext cx="312907" cy="746949"/>
              </a:xfrm>
              <a:prstGeom prst="rect">
                <a:avLst/>
              </a:prstGeom>
              <a:noFill/>
            </p:spPr>
            <p:txBody>
              <a:bodyPr wrap="square" rtlCol="0">
                <a:spAutoFit/>
              </a:bodyPr>
              <a:lstStyle/>
              <a:p>
                <a:r>
                  <a:rPr lang="en-US" sz="2000" b="1">
                    <a:solidFill>
                      <a:srgbClr val="CC0000"/>
                    </a:solidFill>
                  </a:rPr>
                  <a:t>+</a:t>
                </a:r>
              </a:p>
            </p:txBody>
          </p:sp>
          <p:sp>
            <p:nvSpPr>
              <p:cNvPr id="35" name="TextBox 34"/>
              <p:cNvSpPr txBox="1"/>
              <p:nvPr/>
            </p:nvSpPr>
            <p:spPr>
              <a:xfrm>
                <a:off x="7419620" y="2820343"/>
                <a:ext cx="312907" cy="746949"/>
              </a:xfrm>
              <a:prstGeom prst="rect">
                <a:avLst/>
              </a:prstGeom>
              <a:noFill/>
            </p:spPr>
            <p:txBody>
              <a:bodyPr wrap="square" rtlCol="0">
                <a:spAutoFit/>
              </a:bodyPr>
              <a:lstStyle/>
              <a:p>
                <a:r>
                  <a:rPr lang="en-US" sz="2000" b="1">
                    <a:solidFill>
                      <a:srgbClr val="CC0000"/>
                    </a:solidFill>
                  </a:rPr>
                  <a:t>+</a:t>
                </a:r>
              </a:p>
            </p:txBody>
          </p:sp>
          <p:sp>
            <p:nvSpPr>
              <p:cNvPr id="36" name="TextBox 35"/>
              <p:cNvSpPr txBox="1"/>
              <p:nvPr/>
            </p:nvSpPr>
            <p:spPr>
              <a:xfrm rot="16200000">
                <a:off x="5358795" y="2713062"/>
                <a:ext cx="312906" cy="731676"/>
              </a:xfrm>
              <a:prstGeom prst="rect">
                <a:avLst/>
              </a:prstGeom>
              <a:noFill/>
            </p:spPr>
            <p:txBody>
              <a:bodyPr wrap="square" rtlCol="0">
                <a:spAutoFit/>
              </a:bodyPr>
              <a:lstStyle/>
              <a:p>
                <a:r>
                  <a:rPr lang="en-US" sz="2000" b="1">
                    <a:solidFill>
                      <a:srgbClr val="CC0000"/>
                    </a:solidFill>
                  </a:rPr>
                  <a:t>+</a:t>
                </a:r>
              </a:p>
            </p:txBody>
          </p:sp>
          <p:sp>
            <p:nvSpPr>
              <p:cNvPr id="41" name="TextBox 40"/>
              <p:cNvSpPr txBox="1"/>
              <p:nvPr/>
            </p:nvSpPr>
            <p:spPr>
              <a:xfrm rot="16200000">
                <a:off x="7577204" y="1427796"/>
                <a:ext cx="312906" cy="731676"/>
              </a:xfrm>
              <a:prstGeom prst="rect">
                <a:avLst/>
              </a:prstGeom>
              <a:noFill/>
            </p:spPr>
            <p:txBody>
              <a:bodyPr wrap="square" rtlCol="0">
                <a:spAutoFit/>
              </a:bodyPr>
              <a:lstStyle/>
              <a:p>
                <a:r>
                  <a:rPr lang="en-US" sz="2000" b="1">
                    <a:solidFill>
                      <a:srgbClr val="CC0000"/>
                    </a:solidFill>
                  </a:rPr>
                  <a:t>+</a:t>
                </a:r>
              </a:p>
            </p:txBody>
          </p:sp>
          <p:sp>
            <p:nvSpPr>
              <p:cNvPr id="43" name="TextBox 42"/>
              <p:cNvSpPr txBox="1"/>
              <p:nvPr/>
            </p:nvSpPr>
            <p:spPr>
              <a:xfrm rot="5400000">
                <a:off x="6839187" y="974654"/>
                <a:ext cx="312906" cy="731676"/>
              </a:xfrm>
              <a:prstGeom prst="rect">
                <a:avLst/>
              </a:prstGeom>
              <a:noFill/>
            </p:spPr>
            <p:txBody>
              <a:bodyPr wrap="square" rtlCol="0">
                <a:spAutoFit/>
              </a:bodyPr>
              <a:lstStyle/>
              <a:p>
                <a:r>
                  <a:rPr lang="en-US" sz="2000" b="1">
                    <a:solidFill>
                      <a:srgbClr val="CC0000"/>
                    </a:solidFill>
                  </a:rPr>
                  <a:t>+</a:t>
                </a:r>
              </a:p>
            </p:txBody>
          </p:sp>
          <p:sp>
            <p:nvSpPr>
              <p:cNvPr id="45" name="TextBox 44"/>
              <p:cNvSpPr txBox="1"/>
              <p:nvPr/>
            </p:nvSpPr>
            <p:spPr>
              <a:xfrm rot="5400000">
                <a:off x="5506593" y="3152526"/>
                <a:ext cx="312906" cy="731676"/>
              </a:xfrm>
              <a:prstGeom prst="rect">
                <a:avLst/>
              </a:prstGeom>
              <a:noFill/>
            </p:spPr>
            <p:txBody>
              <a:bodyPr wrap="square" rtlCol="0">
                <a:spAutoFit/>
              </a:bodyPr>
              <a:lstStyle/>
              <a:p>
                <a:r>
                  <a:rPr lang="en-US" sz="2000" b="1">
                    <a:solidFill>
                      <a:srgbClr val="CC0000"/>
                    </a:solidFill>
                  </a:rPr>
                  <a:t>+</a:t>
                </a:r>
              </a:p>
            </p:txBody>
          </p:sp>
          <p:sp>
            <p:nvSpPr>
              <p:cNvPr id="48" name="TextBox 47"/>
              <p:cNvSpPr txBox="1"/>
              <p:nvPr/>
            </p:nvSpPr>
            <p:spPr>
              <a:xfrm>
                <a:off x="5762978" y="1076206"/>
                <a:ext cx="312907" cy="746949"/>
              </a:xfrm>
              <a:prstGeom prst="rect">
                <a:avLst/>
              </a:prstGeom>
              <a:noFill/>
            </p:spPr>
            <p:txBody>
              <a:bodyPr wrap="square" rtlCol="0">
                <a:spAutoFit/>
              </a:bodyPr>
              <a:lstStyle/>
              <a:p>
                <a:r>
                  <a:rPr lang="en-US" sz="2000" b="1">
                    <a:solidFill>
                      <a:srgbClr val="CC0000"/>
                    </a:solidFill>
                  </a:rPr>
                  <a:t>+</a:t>
                </a:r>
              </a:p>
            </p:txBody>
          </p:sp>
          <p:sp>
            <p:nvSpPr>
              <p:cNvPr id="49" name="TextBox 48"/>
              <p:cNvSpPr txBox="1"/>
              <p:nvPr/>
            </p:nvSpPr>
            <p:spPr>
              <a:xfrm>
                <a:off x="6946148" y="3333690"/>
                <a:ext cx="312907" cy="746949"/>
              </a:xfrm>
              <a:prstGeom prst="rect">
                <a:avLst/>
              </a:prstGeom>
              <a:noFill/>
            </p:spPr>
            <p:txBody>
              <a:bodyPr wrap="square" rtlCol="0">
                <a:spAutoFit/>
              </a:bodyPr>
              <a:lstStyle/>
              <a:p>
                <a:r>
                  <a:rPr lang="en-US" sz="2000" b="1">
                    <a:solidFill>
                      <a:srgbClr val="CC0000"/>
                    </a:solidFill>
                  </a:rPr>
                  <a:t>+</a:t>
                </a:r>
              </a:p>
            </p:txBody>
          </p:sp>
        </p:grpSp>
        <p:sp>
          <p:nvSpPr>
            <p:cNvPr id="51" name="TextBox 50"/>
            <p:cNvSpPr txBox="1"/>
            <p:nvPr/>
          </p:nvSpPr>
          <p:spPr>
            <a:xfrm>
              <a:off x="1676400" y="5144869"/>
              <a:ext cx="743488" cy="646331"/>
            </a:xfrm>
            <a:prstGeom prst="rect">
              <a:avLst/>
            </a:prstGeom>
            <a:noFill/>
          </p:spPr>
          <p:txBody>
            <a:bodyPr wrap="none" rtlCol="0">
              <a:spAutoFit/>
            </a:bodyPr>
            <a:lstStyle/>
            <a:p>
              <a:pPr algn="ctr"/>
              <a:r>
                <a:rPr lang="en-US"/>
                <a:t>E = 0</a:t>
              </a:r>
            </a:p>
            <a:p>
              <a:pPr algn="ctr"/>
              <a:r>
                <a:rPr lang="en-US"/>
                <a:t>Inside</a:t>
              </a:r>
            </a:p>
          </p:txBody>
        </p:sp>
      </p:grpSp>
      <p:cxnSp>
        <p:nvCxnSpPr>
          <p:cNvPr id="50" name="Straight Connector 6"/>
          <p:cNvCxnSpPr>
            <a:cxnSpLocks noChangeShapeType="1"/>
          </p:cNvCxnSpPr>
          <p:nvPr/>
        </p:nvCxnSpPr>
        <p:spPr bwMode="auto">
          <a:xfrm>
            <a:off x="0" y="912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4" name="Slide Number Placeholder 3"/>
          <p:cNvSpPr>
            <a:spLocks noGrp="1"/>
          </p:cNvSpPr>
          <p:nvPr>
            <p:ph type="sldNum" sz="quarter" idx="12"/>
          </p:nvPr>
        </p:nvSpPr>
        <p:spPr/>
        <p:txBody>
          <a:bodyPr/>
          <a:lstStyle/>
          <a:p>
            <a:fld id="{699193A1-A981-40F8-B221-769CD904AF10}" type="slidenum">
              <a:rPr lang="en-US" smtClean="0"/>
              <a:pPr/>
              <a:t>19</a:t>
            </a:fld>
            <a:endParaRPr lang="en-US"/>
          </a:p>
        </p:txBody>
      </p:sp>
      <p:sp>
        <p:nvSpPr>
          <p:cNvPr id="31" name="TextBox 30"/>
          <p:cNvSpPr txBox="1"/>
          <p:nvPr/>
        </p:nvSpPr>
        <p:spPr>
          <a:xfrm>
            <a:off x="567112" y="1219200"/>
            <a:ext cx="3727431" cy="830997"/>
          </a:xfrm>
          <a:prstGeom prst="rect">
            <a:avLst/>
          </a:prstGeom>
          <a:noFill/>
        </p:spPr>
        <p:txBody>
          <a:bodyPr wrap="none" rtlCol="0">
            <a:spAutoFit/>
          </a:bodyPr>
          <a:lstStyle/>
          <a:p>
            <a:r>
              <a:rPr lang="en-US" sz="2400" dirty="0" smtClean="0"/>
              <a:t>For uniformly charged shell. </a:t>
            </a:r>
          </a:p>
          <a:p>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6477000" y="3461197"/>
            <a:ext cx="24384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477000" y="1676400"/>
            <a:ext cx="2438400" cy="457200"/>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239000" y="1143000"/>
            <a:ext cx="593432" cy="369332"/>
          </a:xfrm>
          <a:prstGeom prst="rect">
            <a:avLst/>
          </a:prstGeom>
          <a:noFill/>
        </p:spPr>
        <p:txBody>
          <a:bodyPr wrap="none" rtlCol="0">
            <a:spAutoFit/>
          </a:bodyPr>
          <a:lstStyle/>
          <a:p>
            <a:r>
              <a:rPr lang="en-US" dirty="0" smtClean="0"/>
              <a:t>Ring</a:t>
            </a:r>
            <a:endParaRPr lang="en-US" dirty="0"/>
          </a:p>
        </p:txBody>
      </p:sp>
      <p:sp>
        <p:nvSpPr>
          <p:cNvPr id="9" name="TextBox 8"/>
          <p:cNvSpPr txBox="1"/>
          <p:nvPr/>
        </p:nvSpPr>
        <p:spPr>
          <a:xfrm>
            <a:off x="7409102" y="2971800"/>
            <a:ext cx="574196" cy="369332"/>
          </a:xfrm>
          <a:prstGeom prst="rect">
            <a:avLst/>
          </a:prstGeom>
          <a:noFill/>
        </p:spPr>
        <p:txBody>
          <a:bodyPr wrap="none" rtlCol="0">
            <a:spAutoFit/>
          </a:bodyPr>
          <a:lstStyle/>
          <a:p>
            <a:r>
              <a:rPr lang="en-US" dirty="0" smtClean="0"/>
              <a:t>Disk</a:t>
            </a:r>
            <a:endParaRPr lang="en-US" dirty="0"/>
          </a:p>
        </p:txBody>
      </p:sp>
      <p:sp>
        <p:nvSpPr>
          <p:cNvPr id="14" name="Title 13"/>
          <p:cNvSpPr>
            <a:spLocks noGrp="1"/>
          </p:cNvSpPr>
          <p:nvPr>
            <p:ph type="title"/>
          </p:nvPr>
        </p:nvSpPr>
        <p:spPr>
          <a:xfrm>
            <a:off x="381000" y="25770"/>
            <a:ext cx="8229600" cy="737817"/>
          </a:xfrm>
        </p:spPr>
        <p:txBody>
          <a:bodyPr>
            <a:normAutofit fontScale="90000"/>
          </a:bodyPr>
          <a:lstStyle/>
          <a:p>
            <a:r>
              <a:rPr lang="en-US" b="1">
                <a:solidFill>
                  <a:srgbClr val="CC0000"/>
                </a:solidFill>
              </a:rPr>
              <a:t>Last Time</a:t>
            </a:r>
            <a:endParaRPr lang="en-US"/>
          </a:p>
        </p:txBody>
      </p:sp>
      <p:cxnSp>
        <p:nvCxnSpPr>
          <p:cNvPr id="16" name="Straight Connector 6"/>
          <p:cNvCxnSpPr>
            <a:cxnSpLocks noChangeShapeType="1"/>
          </p:cNvCxnSpPr>
          <p:nvPr/>
        </p:nvCxnSpPr>
        <p:spPr bwMode="auto">
          <a:xfrm>
            <a:off x="0" y="7620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TextBox 1"/>
          <p:cNvSpPr txBox="1"/>
          <p:nvPr/>
        </p:nvSpPr>
        <p:spPr>
          <a:xfrm>
            <a:off x="228600" y="4779478"/>
            <a:ext cx="926931" cy="707886"/>
          </a:xfrm>
          <a:prstGeom prst="rect">
            <a:avLst/>
          </a:prstGeom>
          <a:noFill/>
        </p:spPr>
        <p:txBody>
          <a:bodyPr wrap="none" rtlCol="0">
            <a:spAutoFit/>
          </a:bodyPr>
          <a:lstStyle/>
          <a:p>
            <a:r>
              <a:rPr lang="en-US" sz="2000">
                <a:solidFill>
                  <a:srgbClr val="0033CC"/>
                </a:solidFill>
              </a:rPr>
              <a:t>Infinite</a:t>
            </a:r>
          </a:p>
          <a:p>
            <a:r>
              <a:rPr lang="en-US" sz="2000">
                <a:solidFill>
                  <a:srgbClr val="0033CC"/>
                </a:solidFill>
              </a:rPr>
              <a:t>Plane</a:t>
            </a:r>
          </a:p>
        </p:txBody>
      </p:sp>
      <p:pic>
        <p:nvPicPr>
          <p:cNvPr id="15" name="Picture 14" descr="latex-image-1.pdf"/>
          <p:cNvPicPr>
            <a:picLocks noChangeAspect="1"/>
          </p:cNvPicPr>
          <p:nvPr/>
        </p:nvPicPr>
        <p:blipFill>
          <a:blip r:embed="rId2"/>
          <a:stretch>
            <a:fillRect/>
          </a:stretch>
        </p:blipFill>
        <p:spPr>
          <a:xfrm>
            <a:off x="228600" y="5693878"/>
            <a:ext cx="1273505" cy="710794"/>
          </a:xfrm>
          <a:prstGeom prst="rect">
            <a:avLst/>
          </a:prstGeom>
        </p:spPr>
      </p:pic>
      <p:grpSp>
        <p:nvGrpSpPr>
          <p:cNvPr id="19" name="Group 18"/>
          <p:cNvGrpSpPr/>
          <p:nvPr/>
        </p:nvGrpSpPr>
        <p:grpSpPr>
          <a:xfrm>
            <a:off x="2743200" y="4931878"/>
            <a:ext cx="609600" cy="1371600"/>
            <a:chOff x="2895600" y="1295400"/>
            <a:chExt cx="838200" cy="1371600"/>
          </a:xfrm>
        </p:grpSpPr>
        <p:cxnSp>
          <p:nvCxnSpPr>
            <p:cNvPr id="20" name="Straight Arrow Connector 19"/>
            <p:cNvCxnSpPr/>
            <p:nvPr/>
          </p:nvCxnSpPr>
          <p:spPr>
            <a:xfrm>
              <a:off x="2895600" y="1295400"/>
              <a:ext cx="838200" cy="1588"/>
            </a:xfrm>
            <a:prstGeom prst="straightConnector1">
              <a:avLst/>
            </a:prstGeom>
            <a:ln>
              <a:solidFill>
                <a:srgbClr val="CC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2895600" y="1447800"/>
              <a:ext cx="838200" cy="1588"/>
            </a:xfrm>
            <a:prstGeom prst="straightConnector1">
              <a:avLst/>
            </a:prstGeom>
            <a:ln>
              <a:solidFill>
                <a:srgbClr val="CC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2895600" y="1600200"/>
              <a:ext cx="838200" cy="1588"/>
            </a:xfrm>
            <a:prstGeom prst="straightConnector1">
              <a:avLst/>
            </a:prstGeom>
            <a:ln>
              <a:solidFill>
                <a:srgbClr val="CC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2895600" y="1752600"/>
              <a:ext cx="838200" cy="1588"/>
            </a:xfrm>
            <a:prstGeom prst="straightConnector1">
              <a:avLst/>
            </a:prstGeom>
            <a:ln>
              <a:solidFill>
                <a:srgbClr val="CC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2895600" y="1905000"/>
              <a:ext cx="838200" cy="1588"/>
            </a:xfrm>
            <a:prstGeom prst="straightConnector1">
              <a:avLst/>
            </a:prstGeom>
            <a:ln>
              <a:solidFill>
                <a:srgbClr val="CC0000"/>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2895600" y="2055812"/>
              <a:ext cx="838200" cy="1588"/>
            </a:xfrm>
            <a:prstGeom prst="straightConnector1">
              <a:avLst/>
            </a:prstGeom>
            <a:ln>
              <a:solidFill>
                <a:srgbClr val="CC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2895600" y="2208212"/>
              <a:ext cx="838200" cy="1588"/>
            </a:xfrm>
            <a:prstGeom prst="straightConnector1">
              <a:avLst/>
            </a:prstGeom>
            <a:ln>
              <a:solidFill>
                <a:srgbClr val="CC0000"/>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2895600" y="2360612"/>
              <a:ext cx="838200" cy="1588"/>
            </a:xfrm>
            <a:prstGeom prst="straightConnector1">
              <a:avLst/>
            </a:prstGeom>
            <a:ln>
              <a:solidFill>
                <a:srgbClr val="CC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2895600" y="2513012"/>
              <a:ext cx="838200" cy="1588"/>
            </a:xfrm>
            <a:prstGeom prst="straightConnector1">
              <a:avLst/>
            </a:prstGeom>
            <a:ln>
              <a:solidFill>
                <a:srgbClr val="CC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2895600" y="2665412"/>
              <a:ext cx="838200" cy="1588"/>
            </a:xfrm>
            <a:prstGeom prst="straightConnector1">
              <a:avLst/>
            </a:prstGeom>
            <a:ln>
              <a:solidFill>
                <a:srgbClr val="CC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61" name="Group 60"/>
          <p:cNvGrpSpPr/>
          <p:nvPr/>
        </p:nvGrpSpPr>
        <p:grpSpPr>
          <a:xfrm>
            <a:off x="1981200" y="4780272"/>
            <a:ext cx="686594" cy="1599406"/>
            <a:chOff x="1752600" y="4344194"/>
            <a:chExt cx="915194" cy="1599406"/>
          </a:xfrm>
        </p:grpSpPr>
        <p:cxnSp>
          <p:nvCxnSpPr>
            <p:cNvPr id="17" name="Straight Connector 16"/>
            <p:cNvCxnSpPr/>
            <p:nvPr/>
          </p:nvCxnSpPr>
          <p:spPr>
            <a:xfrm rot="5400000">
              <a:off x="1867694" y="5143500"/>
              <a:ext cx="1599406" cy="794"/>
            </a:xfrm>
            <a:prstGeom prst="line">
              <a:avLst/>
            </a:prstGeom>
            <a:ln w="76200" cmpd="sng">
              <a:gradFill flip="none" rotWithShape="1">
                <a:gsLst>
                  <a:gs pos="0">
                    <a:srgbClr val="5E0000"/>
                  </a:gs>
                  <a:gs pos="100000">
                    <a:srgbClr val="5E0000"/>
                  </a:gs>
                  <a:gs pos="54000">
                    <a:srgbClr val="CC0000"/>
                  </a:gs>
                </a:gsLst>
                <a:lin ang="16200000" scaled="0"/>
                <a:tileRect/>
              </a:gradFill>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H="1">
              <a:off x="1752600" y="4495800"/>
              <a:ext cx="838200" cy="1588"/>
            </a:xfrm>
            <a:prstGeom prst="straightConnector1">
              <a:avLst/>
            </a:prstGeom>
            <a:ln>
              <a:solidFill>
                <a:srgbClr val="CC0000"/>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H="1">
              <a:off x="1752600" y="4648200"/>
              <a:ext cx="838200" cy="1588"/>
            </a:xfrm>
            <a:prstGeom prst="straightConnector1">
              <a:avLst/>
            </a:prstGeom>
            <a:ln>
              <a:solidFill>
                <a:srgbClr val="CC0000"/>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H="1">
              <a:off x="1752600" y="4800600"/>
              <a:ext cx="838200" cy="1588"/>
            </a:xfrm>
            <a:prstGeom prst="straightConnector1">
              <a:avLst/>
            </a:prstGeom>
            <a:ln>
              <a:solidFill>
                <a:srgbClr val="CC0000"/>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H="1">
              <a:off x="1752600" y="4953000"/>
              <a:ext cx="838200" cy="1588"/>
            </a:xfrm>
            <a:prstGeom prst="straightConnector1">
              <a:avLst/>
            </a:prstGeom>
            <a:ln>
              <a:solidFill>
                <a:srgbClr val="CC0000"/>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1752600" y="5105400"/>
              <a:ext cx="838200" cy="1588"/>
            </a:xfrm>
            <a:prstGeom prst="straightConnector1">
              <a:avLst/>
            </a:prstGeom>
            <a:ln>
              <a:solidFill>
                <a:srgbClr val="CC0000"/>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a:off x="1752600" y="5256212"/>
              <a:ext cx="838200" cy="1588"/>
            </a:xfrm>
            <a:prstGeom prst="straightConnector1">
              <a:avLst/>
            </a:prstGeom>
            <a:ln>
              <a:solidFill>
                <a:srgbClr val="CC0000"/>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H="1">
              <a:off x="1752600" y="5408612"/>
              <a:ext cx="838200" cy="1588"/>
            </a:xfrm>
            <a:prstGeom prst="straightConnector1">
              <a:avLst/>
            </a:prstGeom>
            <a:ln>
              <a:solidFill>
                <a:srgbClr val="CC0000"/>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a:off x="1752600" y="5561012"/>
              <a:ext cx="838200" cy="1588"/>
            </a:xfrm>
            <a:prstGeom prst="straightConnector1">
              <a:avLst/>
            </a:prstGeom>
            <a:ln>
              <a:solidFill>
                <a:srgbClr val="CC0000"/>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H="1">
              <a:off x="1752600" y="5713412"/>
              <a:ext cx="838200" cy="1588"/>
            </a:xfrm>
            <a:prstGeom prst="straightConnector1">
              <a:avLst/>
            </a:prstGeom>
            <a:ln>
              <a:solidFill>
                <a:srgbClr val="CC0000"/>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H="1">
              <a:off x="1752600" y="5865812"/>
              <a:ext cx="838200" cy="1588"/>
            </a:xfrm>
            <a:prstGeom prst="straightConnector1">
              <a:avLst/>
            </a:prstGeom>
            <a:ln>
              <a:solidFill>
                <a:srgbClr val="CC0000"/>
              </a:solidFill>
              <a:tailEnd type="arrow"/>
            </a:ln>
          </p:spPr>
          <p:style>
            <a:lnRef idx="2">
              <a:schemeClr val="accent1"/>
            </a:lnRef>
            <a:fillRef idx="0">
              <a:schemeClr val="accent1"/>
            </a:fillRef>
            <a:effectRef idx="1">
              <a:schemeClr val="accent1"/>
            </a:effectRef>
            <a:fontRef idx="minor">
              <a:schemeClr val="tx1"/>
            </a:fontRef>
          </p:style>
        </p:cxnSp>
      </p:grpSp>
      <p:sp>
        <p:nvSpPr>
          <p:cNvPr id="40" name="TextBox 39"/>
          <p:cNvSpPr txBox="1"/>
          <p:nvPr/>
        </p:nvSpPr>
        <p:spPr>
          <a:xfrm>
            <a:off x="2483167" y="6287869"/>
            <a:ext cx="414597" cy="646331"/>
          </a:xfrm>
          <a:prstGeom prst="rect">
            <a:avLst/>
          </a:prstGeom>
          <a:noFill/>
        </p:spPr>
        <p:txBody>
          <a:bodyPr wrap="none" rtlCol="0">
            <a:spAutoFit/>
          </a:bodyPr>
          <a:lstStyle/>
          <a:p>
            <a:r>
              <a:rPr lang="en-US" sz="3600" b="1">
                <a:solidFill>
                  <a:srgbClr val="CC0000"/>
                </a:solidFill>
              </a:rPr>
              <a:t>+</a:t>
            </a:r>
          </a:p>
        </p:txBody>
      </p:sp>
      <p:grpSp>
        <p:nvGrpSpPr>
          <p:cNvPr id="64" name="Group 63"/>
          <p:cNvGrpSpPr/>
          <p:nvPr/>
        </p:nvGrpSpPr>
        <p:grpSpPr>
          <a:xfrm>
            <a:off x="6255961" y="5105400"/>
            <a:ext cx="1287839" cy="3276600"/>
            <a:chOff x="6027360" y="3886200"/>
            <a:chExt cx="1287839" cy="3276600"/>
          </a:xfrm>
        </p:grpSpPr>
        <p:cxnSp>
          <p:nvCxnSpPr>
            <p:cNvPr id="90" name="Straight Connector 89"/>
            <p:cNvCxnSpPr/>
            <p:nvPr/>
          </p:nvCxnSpPr>
          <p:spPr>
            <a:xfrm rot="5400000">
              <a:off x="5676502" y="5524103"/>
              <a:ext cx="3276600" cy="794"/>
            </a:xfrm>
            <a:prstGeom prst="line">
              <a:avLst/>
            </a:prstGeom>
            <a:ln w="76200" cmpd="sng">
              <a:gradFill flip="none" rotWithShape="1">
                <a:gsLst>
                  <a:gs pos="0">
                    <a:srgbClr val="003700"/>
                  </a:gs>
                  <a:gs pos="100000">
                    <a:srgbClr val="003700"/>
                  </a:gs>
                  <a:gs pos="50000">
                    <a:srgbClr val="008000"/>
                  </a:gs>
                </a:gsLst>
                <a:lin ang="16200000" scaled="0"/>
                <a:tileRect/>
              </a:gradFill>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rot="5400000">
              <a:off x="4389854" y="5523706"/>
              <a:ext cx="3275806" cy="794"/>
            </a:xfrm>
            <a:prstGeom prst="line">
              <a:avLst/>
            </a:prstGeom>
            <a:ln w="76200" cmpd="sng">
              <a:gradFill flip="none" rotWithShape="1">
                <a:gsLst>
                  <a:gs pos="0">
                    <a:srgbClr val="5E0000"/>
                  </a:gs>
                  <a:gs pos="100000">
                    <a:srgbClr val="5E0000"/>
                  </a:gs>
                  <a:gs pos="54000">
                    <a:srgbClr val="CC0000"/>
                  </a:gs>
                </a:gsLst>
                <a:lin ang="16200000" scaled="0"/>
                <a:tileRect/>
              </a:gradFill>
            </a:ln>
          </p:spPr>
          <p:style>
            <a:lnRef idx="2">
              <a:schemeClr val="accent1"/>
            </a:lnRef>
            <a:fillRef idx="0">
              <a:schemeClr val="accent1"/>
            </a:fillRef>
            <a:effectRef idx="1">
              <a:schemeClr val="accent1"/>
            </a:effectRef>
            <a:fontRef idx="minor">
              <a:schemeClr val="tx1"/>
            </a:fontRef>
          </p:style>
        </p:cxnSp>
      </p:grpSp>
      <p:pic>
        <p:nvPicPr>
          <p:cNvPr id="65" name="Picture 64" descr="latex-image-1.pdf"/>
          <p:cNvPicPr>
            <a:picLocks noChangeAspect="1"/>
          </p:cNvPicPr>
          <p:nvPr/>
        </p:nvPicPr>
        <p:blipFill>
          <a:blip r:embed="rId3"/>
          <a:stretch>
            <a:fillRect/>
          </a:stretch>
        </p:blipFill>
        <p:spPr>
          <a:xfrm>
            <a:off x="6511413" y="4876800"/>
            <a:ext cx="727587" cy="471948"/>
          </a:xfrm>
          <a:prstGeom prst="rect">
            <a:avLst/>
          </a:prstGeom>
        </p:spPr>
      </p:pic>
      <p:pic>
        <p:nvPicPr>
          <p:cNvPr id="66" name="Picture 65" descr="latex-image-1.pdf"/>
          <p:cNvPicPr>
            <a:picLocks noChangeAspect="1"/>
          </p:cNvPicPr>
          <p:nvPr/>
        </p:nvPicPr>
        <p:blipFill>
          <a:blip r:embed="rId4"/>
          <a:stretch>
            <a:fillRect/>
          </a:stretch>
        </p:blipFill>
        <p:spPr>
          <a:xfrm>
            <a:off x="5410200" y="5257800"/>
            <a:ext cx="609600" cy="167148"/>
          </a:xfrm>
          <a:prstGeom prst="rect">
            <a:avLst/>
          </a:prstGeom>
        </p:spPr>
      </p:pic>
      <p:pic>
        <p:nvPicPr>
          <p:cNvPr id="67" name="Picture 66" descr="latex-image-1.pdf"/>
          <p:cNvPicPr>
            <a:picLocks noChangeAspect="1"/>
          </p:cNvPicPr>
          <p:nvPr/>
        </p:nvPicPr>
        <p:blipFill>
          <a:blip r:embed="rId4"/>
          <a:stretch>
            <a:fillRect/>
          </a:stretch>
        </p:blipFill>
        <p:spPr>
          <a:xfrm>
            <a:off x="7848600" y="5257800"/>
            <a:ext cx="609600" cy="167148"/>
          </a:xfrm>
          <a:prstGeom prst="rect">
            <a:avLst/>
          </a:prstGeom>
        </p:spPr>
      </p:pic>
      <p:grpSp>
        <p:nvGrpSpPr>
          <p:cNvPr id="68" name="Group 67"/>
          <p:cNvGrpSpPr/>
          <p:nvPr/>
        </p:nvGrpSpPr>
        <p:grpSpPr>
          <a:xfrm>
            <a:off x="6477000" y="5562600"/>
            <a:ext cx="838200" cy="1371600"/>
            <a:chOff x="3048000" y="1447800"/>
            <a:chExt cx="838200" cy="1371600"/>
          </a:xfrm>
        </p:grpSpPr>
        <p:cxnSp>
          <p:nvCxnSpPr>
            <p:cNvPr id="80" name="Straight Arrow Connector 79"/>
            <p:cNvCxnSpPr/>
            <p:nvPr/>
          </p:nvCxnSpPr>
          <p:spPr>
            <a:xfrm>
              <a:off x="3048000" y="1447800"/>
              <a:ext cx="8382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a:off x="3048000" y="1600200"/>
              <a:ext cx="8382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a:off x="3048000" y="1752600"/>
              <a:ext cx="8382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a:off x="3048000" y="1905000"/>
              <a:ext cx="8382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a:off x="3048000" y="2057400"/>
              <a:ext cx="8382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a:off x="3048000" y="2208212"/>
              <a:ext cx="8382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a:off x="3048000" y="2360612"/>
              <a:ext cx="8382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a:off x="3048000" y="2513012"/>
              <a:ext cx="8382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a:off x="3048000" y="2665412"/>
              <a:ext cx="8382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a:off x="3048000" y="2817812"/>
              <a:ext cx="8382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69" name="Group 68"/>
          <p:cNvGrpSpPr/>
          <p:nvPr/>
        </p:nvGrpSpPr>
        <p:grpSpPr>
          <a:xfrm>
            <a:off x="6477000" y="7086600"/>
            <a:ext cx="838200" cy="1371600"/>
            <a:chOff x="3048000" y="1447800"/>
            <a:chExt cx="838200" cy="1371600"/>
          </a:xfrm>
        </p:grpSpPr>
        <p:cxnSp>
          <p:nvCxnSpPr>
            <p:cNvPr id="70" name="Straight Arrow Connector 69"/>
            <p:cNvCxnSpPr/>
            <p:nvPr/>
          </p:nvCxnSpPr>
          <p:spPr>
            <a:xfrm>
              <a:off x="3048000" y="1447800"/>
              <a:ext cx="8382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a:off x="3048000" y="1600200"/>
              <a:ext cx="8382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a:off x="3048000" y="1752600"/>
              <a:ext cx="8382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a:off x="3048000" y="1905000"/>
              <a:ext cx="8382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a:off x="3048000" y="2057400"/>
              <a:ext cx="8382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3048000" y="2208212"/>
              <a:ext cx="8382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a:off x="3048000" y="2360612"/>
              <a:ext cx="8382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a:off x="3048000" y="2513012"/>
              <a:ext cx="8382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3048000" y="2665412"/>
              <a:ext cx="8382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a:off x="3048000" y="2817812"/>
              <a:ext cx="8382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92" name="TextBox 91"/>
          <p:cNvSpPr txBox="1"/>
          <p:nvPr/>
        </p:nvSpPr>
        <p:spPr>
          <a:xfrm>
            <a:off x="4572000" y="5540514"/>
            <a:ext cx="1428496" cy="707886"/>
          </a:xfrm>
          <a:prstGeom prst="rect">
            <a:avLst/>
          </a:prstGeom>
          <a:noFill/>
        </p:spPr>
        <p:txBody>
          <a:bodyPr wrap="none" rtlCol="0">
            <a:spAutoFit/>
          </a:bodyPr>
          <a:lstStyle/>
          <a:p>
            <a:r>
              <a:rPr lang="en-US" sz="2000">
                <a:solidFill>
                  <a:srgbClr val="0033CC"/>
                </a:solidFill>
              </a:rPr>
              <a:t>Two Infinite</a:t>
            </a:r>
          </a:p>
          <a:p>
            <a:r>
              <a:rPr lang="en-US" sz="2000">
                <a:solidFill>
                  <a:srgbClr val="0033CC"/>
                </a:solidFill>
              </a:rPr>
              <a:t>Planes</a:t>
            </a:r>
          </a:p>
        </p:txBody>
      </p:sp>
      <p:pic>
        <p:nvPicPr>
          <p:cNvPr id="93" name="Picture 92" descr="latex-image-1.pdf"/>
          <p:cNvPicPr>
            <a:picLocks noChangeAspect="1"/>
          </p:cNvPicPr>
          <p:nvPr/>
        </p:nvPicPr>
        <p:blipFill>
          <a:blip r:embed="rId5"/>
          <a:stretch>
            <a:fillRect/>
          </a:stretch>
        </p:blipFill>
        <p:spPr>
          <a:xfrm>
            <a:off x="277776" y="1373352"/>
            <a:ext cx="2438400" cy="546100"/>
          </a:xfrm>
          <a:prstGeom prst="rect">
            <a:avLst/>
          </a:prstGeom>
        </p:spPr>
      </p:pic>
      <p:sp>
        <p:nvSpPr>
          <p:cNvPr id="94" name="Rectangle 93"/>
          <p:cNvSpPr/>
          <p:nvPr/>
        </p:nvSpPr>
        <p:spPr>
          <a:xfrm>
            <a:off x="152400" y="1219200"/>
            <a:ext cx="2812809" cy="867104"/>
          </a:xfrm>
          <a:prstGeom prst="rect">
            <a:avLst/>
          </a:prstGeom>
          <a:ln>
            <a:solidFill>
              <a:srgbClr val="CC0000"/>
            </a:solidFill>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5" name="TextBox 94"/>
          <p:cNvSpPr txBox="1"/>
          <p:nvPr/>
        </p:nvSpPr>
        <p:spPr>
          <a:xfrm>
            <a:off x="3135921" y="1256321"/>
            <a:ext cx="1994506" cy="830997"/>
          </a:xfrm>
          <a:prstGeom prst="rect">
            <a:avLst/>
          </a:prstGeom>
          <a:noFill/>
        </p:spPr>
        <p:txBody>
          <a:bodyPr wrap="none" rtlCol="0">
            <a:spAutoFit/>
          </a:bodyPr>
          <a:lstStyle/>
          <a:p>
            <a:r>
              <a:rPr lang="en-US" sz="2400">
                <a:solidFill>
                  <a:srgbClr val="CC3A38"/>
                </a:solidFill>
              </a:rPr>
              <a:t>FIELD OF RING</a:t>
            </a:r>
          </a:p>
          <a:p>
            <a:r>
              <a:rPr lang="en-US" sz="2400">
                <a:solidFill>
                  <a:srgbClr val="CC3A38"/>
                </a:solidFill>
              </a:rPr>
              <a:t>ALONG AXIS</a:t>
            </a:r>
          </a:p>
        </p:txBody>
      </p:sp>
      <p:sp>
        <p:nvSpPr>
          <p:cNvPr id="96" name="TextBox 95"/>
          <p:cNvSpPr txBox="1"/>
          <p:nvPr/>
        </p:nvSpPr>
        <p:spPr>
          <a:xfrm>
            <a:off x="5791200" y="6172200"/>
            <a:ext cx="414597" cy="646331"/>
          </a:xfrm>
          <a:prstGeom prst="rect">
            <a:avLst/>
          </a:prstGeom>
          <a:noFill/>
        </p:spPr>
        <p:txBody>
          <a:bodyPr wrap="none" rtlCol="0">
            <a:spAutoFit/>
          </a:bodyPr>
          <a:lstStyle/>
          <a:p>
            <a:r>
              <a:rPr lang="en-US" sz="3600" b="1">
                <a:solidFill>
                  <a:srgbClr val="CC0000"/>
                </a:solidFill>
              </a:rPr>
              <a:t>+</a:t>
            </a:r>
          </a:p>
        </p:txBody>
      </p:sp>
      <p:sp>
        <p:nvSpPr>
          <p:cNvPr id="98" name="TextBox 97"/>
          <p:cNvSpPr txBox="1"/>
          <p:nvPr/>
        </p:nvSpPr>
        <p:spPr>
          <a:xfrm>
            <a:off x="7620000" y="6172200"/>
            <a:ext cx="326006" cy="646331"/>
          </a:xfrm>
          <a:prstGeom prst="rect">
            <a:avLst/>
          </a:prstGeom>
          <a:noFill/>
        </p:spPr>
        <p:txBody>
          <a:bodyPr wrap="none" rtlCol="0">
            <a:spAutoFit/>
          </a:bodyPr>
          <a:lstStyle/>
          <a:p>
            <a:r>
              <a:rPr lang="en-US" sz="3600" b="1">
                <a:solidFill>
                  <a:srgbClr val="008000"/>
                </a:solidFill>
              </a:rPr>
              <a:t>-</a:t>
            </a:r>
          </a:p>
        </p:txBody>
      </p:sp>
      <p:sp>
        <p:nvSpPr>
          <p:cNvPr id="99" name="Rectangle 98"/>
          <p:cNvSpPr/>
          <p:nvPr/>
        </p:nvSpPr>
        <p:spPr>
          <a:xfrm>
            <a:off x="152400" y="2667000"/>
            <a:ext cx="4658681" cy="914400"/>
          </a:xfrm>
          <a:prstGeom prst="rect">
            <a:avLst/>
          </a:prstGeom>
          <a:ln>
            <a:solidFill>
              <a:srgbClr val="CC3A38"/>
            </a:solidFill>
            <a:tailEnd type="stealth" w="lg" len="lg"/>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0" name="TextBox 99"/>
          <p:cNvSpPr txBox="1"/>
          <p:nvPr/>
        </p:nvSpPr>
        <p:spPr>
          <a:xfrm>
            <a:off x="4940905" y="2691190"/>
            <a:ext cx="1925227" cy="830997"/>
          </a:xfrm>
          <a:prstGeom prst="rect">
            <a:avLst/>
          </a:prstGeom>
          <a:noFill/>
        </p:spPr>
        <p:txBody>
          <a:bodyPr wrap="none" rtlCol="0">
            <a:spAutoFit/>
          </a:bodyPr>
          <a:lstStyle/>
          <a:p>
            <a:r>
              <a:rPr lang="en-US" sz="2400">
                <a:solidFill>
                  <a:srgbClr val="CC3A38"/>
                </a:solidFill>
              </a:rPr>
              <a:t>FIELD OF DISK</a:t>
            </a:r>
          </a:p>
          <a:p>
            <a:r>
              <a:rPr lang="en-US" sz="2400">
                <a:solidFill>
                  <a:srgbClr val="CC3A38"/>
                </a:solidFill>
              </a:rPr>
              <a:t>ALONG AXIS</a:t>
            </a:r>
          </a:p>
        </p:txBody>
      </p:sp>
      <p:pic>
        <p:nvPicPr>
          <p:cNvPr id="101" name="Picture 100"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7545" y="2809173"/>
            <a:ext cx="4051300" cy="673100"/>
          </a:xfrm>
          <a:prstGeom prst="rect">
            <a:avLst/>
          </a:prstGeom>
        </p:spPr>
      </p:pic>
      <p:sp>
        <p:nvSpPr>
          <p:cNvPr id="3" name="Slide Number Placeholder 2"/>
          <p:cNvSpPr>
            <a:spLocks noGrp="1"/>
          </p:cNvSpPr>
          <p:nvPr>
            <p:ph type="sldNum" sz="quarter" idx="12"/>
          </p:nvPr>
        </p:nvSpPr>
        <p:spPr/>
        <p:txBody>
          <a:bodyPr/>
          <a:lstStyle/>
          <a:p>
            <a:fld id="{699193A1-A981-40F8-B221-769CD904AF10}" type="slidenum">
              <a:rPr lang="en-US" smtClean="0"/>
              <a:pPr/>
              <a:t>2</a:t>
            </a:fld>
            <a:endParaRPr lang="en-US"/>
          </a:p>
        </p:txBody>
      </p:sp>
    </p:spTree>
    <p:extLst>
      <p:ext uri="{BB962C8B-B14F-4D97-AF65-F5344CB8AC3E}">
        <p14:creationId xmlns:p14="http://schemas.microsoft.com/office/powerpoint/2010/main" val="5472301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2" name="Rectangle 6"/>
          <p:cNvSpPr>
            <a:spLocks noGrp="1" noChangeArrowheads="1"/>
          </p:cNvSpPr>
          <p:nvPr>
            <p:ph type="title"/>
          </p:nvPr>
        </p:nvSpPr>
        <p:spPr>
          <a:xfrm>
            <a:off x="457200" y="0"/>
            <a:ext cx="8229600" cy="1143000"/>
          </a:xfrm>
        </p:spPr>
        <p:txBody>
          <a:bodyPr>
            <a:normAutofit fontScale="90000"/>
          </a:bodyPr>
          <a:lstStyle/>
          <a:p>
            <a:pPr eaLnBrk="1" hangingPunct="1"/>
            <a:r>
              <a:rPr lang="en-US">
                <a:solidFill>
                  <a:srgbClr val="CC0000"/>
                </a:solidFill>
                <a:ea typeface="ＭＳ Ｐゴシック" charset="-128"/>
                <a:cs typeface="ＭＳ Ｐゴシック" charset="-128"/>
              </a:rPr>
              <a:t>Summary:  E of an Insulating Spherical Shell</a:t>
            </a:r>
          </a:p>
        </p:txBody>
      </p:sp>
      <p:grpSp>
        <p:nvGrpSpPr>
          <p:cNvPr id="2" name="Group 1"/>
          <p:cNvGrpSpPr/>
          <p:nvPr/>
        </p:nvGrpSpPr>
        <p:grpSpPr>
          <a:xfrm>
            <a:off x="889000" y="2095500"/>
            <a:ext cx="3168373" cy="3090449"/>
            <a:chOff x="565427" y="4148551"/>
            <a:chExt cx="3168373" cy="3090449"/>
          </a:xfrm>
        </p:grpSpPr>
        <p:grpSp>
          <p:nvGrpSpPr>
            <p:cNvPr id="24" name="Group 23"/>
            <p:cNvGrpSpPr/>
            <p:nvPr/>
          </p:nvGrpSpPr>
          <p:grpSpPr>
            <a:xfrm>
              <a:off x="565427" y="4148551"/>
              <a:ext cx="3168373" cy="3090449"/>
              <a:chOff x="4959337" y="984016"/>
              <a:chExt cx="3274851" cy="3260987"/>
            </a:xfrm>
          </p:grpSpPr>
          <p:sp>
            <p:nvSpPr>
              <p:cNvPr id="25" name="Oval 24"/>
              <p:cNvSpPr>
                <a:spLocks noChangeAspect="1"/>
              </p:cNvSpPr>
              <p:nvPr/>
            </p:nvSpPr>
            <p:spPr>
              <a:xfrm>
                <a:off x="5410200" y="1371600"/>
                <a:ext cx="2133600" cy="2133600"/>
              </a:xfrm>
              <a:prstGeom prst="ellipse">
                <a:avLst/>
              </a:prstGeom>
              <a:noFill/>
              <a:ln w="2857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6326481" y="984016"/>
                <a:ext cx="312905" cy="746949"/>
              </a:xfrm>
              <a:prstGeom prst="rect">
                <a:avLst/>
              </a:prstGeom>
              <a:noFill/>
            </p:spPr>
            <p:txBody>
              <a:bodyPr wrap="square" rtlCol="0">
                <a:spAutoFit/>
              </a:bodyPr>
              <a:lstStyle/>
              <a:p>
                <a:r>
                  <a:rPr lang="en-US" sz="2000" b="1">
                    <a:solidFill>
                      <a:srgbClr val="CC0000"/>
                    </a:solidFill>
                  </a:rPr>
                  <a:t>+</a:t>
                </a:r>
              </a:p>
            </p:txBody>
          </p:sp>
          <p:sp>
            <p:nvSpPr>
              <p:cNvPr id="27" name="TextBox 26"/>
              <p:cNvSpPr txBox="1"/>
              <p:nvPr/>
            </p:nvSpPr>
            <p:spPr>
              <a:xfrm>
                <a:off x="6315192" y="3498054"/>
                <a:ext cx="312905" cy="746949"/>
              </a:xfrm>
              <a:prstGeom prst="rect">
                <a:avLst/>
              </a:prstGeom>
              <a:noFill/>
            </p:spPr>
            <p:txBody>
              <a:bodyPr wrap="square" rtlCol="0">
                <a:spAutoFit/>
              </a:bodyPr>
              <a:lstStyle/>
              <a:p>
                <a:r>
                  <a:rPr lang="en-US" sz="2000" b="1">
                    <a:solidFill>
                      <a:srgbClr val="CC0000"/>
                    </a:solidFill>
                  </a:rPr>
                  <a:t>+</a:t>
                </a:r>
              </a:p>
            </p:txBody>
          </p:sp>
          <p:sp>
            <p:nvSpPr>
              <p:cNvPr id="28" name="TextBox 27"/>
              <p:cNvSpPr txBox="1"/>
              <p:nvPr/>
            </p:nvSpPr>
            <p:spPr>
              <a:xfrm rot="16200000">
                <a:off x="5168722" y="2057801"/>
                <a:ext cx="312906" cy="731676"/>
              </a:xfrm>
              <a:prstGeom prst="rect">
                <a:avLst/>
              </a:prstGeom>
              <a:noFill/>
            </p:spPr>
            <p:txBody>
              <a:bodyPr wrap="square" rtlCol="0">
                <a:spAutoFit/>
              </a:bodyPr>
              <a:lstStyle/>
              <a:p>
                <a:r>
                  <a:rPr lang="en-US" sz="2000" b="1">
                    <a:solidFill>
                      <a:srgbClr val="CC0000"/>
                    </a:solidFill>
                  </a:rPr>
                  <a:t>+</a:t>
                </a:r>
              </a:p>
            </p:txBody>
          </p:sp>
          <p:sp>
            <p:nvSpPr>
              <p:cNvPr id="29" name="TextBox 28"/>
              <p:cNvSpPr txBox="1"/>
              <p:nvPr/>
            </p:nvSpPr>
            <p:spPr>
              <a:xfrm rot="16200000">
                <a:off x="7711897" y="2061109"/>
                <a:ext cx="312906" cy="731676"/>
              </a:xfrm>
              <a:prstGeom prst="rect">
                <a:avLst/>
              </a:prstGeom>
              <a:noFill/>
            </p:spPr>
            <p:txBody>
              <a:bodyPr wrap="square" rtlCol="0">
                <a:spAutoFit/>
              </a:bodyPr>
              <a:lstStyle/>
              <a:p>
                <a:r>
                  <a:rPr lang="en-US" sz="2000" b="1">
                    <a:solidFill>
                      <a:srgbClr val="CC0000"/>
                    </a:solidFill>
                  </a:rPr>
                  <a:t>+</a:t>
                </a:r>
              </a:p>
            </p:txBody>
          </p:sp>
          <p:sp>
            <p:nvSpPr>
              <p:cNvPr id="30" name="TextBox 29"/>
              <p:cNvSpPr txBox="1"/>
              <p:nvPr/>
            </p:nvSpPr>
            <p:spPr>
              <a:xfrm>
                <a:off x="5248393" y="1533407"/>
                <a:ext cx="312907" cy="746949"/>
              </a:xfrm>
              <a:prstGeom prst="rect">
                <a:avLst/>
              </a:prstGeom>
              <a:noFill/>
            </p:spPr>
            <p:txBody>
              <a:bodyPr wrap="square" rtlCol="0">
                <a:spAutoFit/>
              </a:bodyPr>
              <a:lstStyle/>
              <a:p>
                <a:r>
                  <a:rPr lang="en-US" sz="2000" b="1">
                    <a:solidFill>
                      <a:srgbClr val="CC0000"/>
                    </a:solidFill>
                  </a:rPr>
                  <a:t>+</a:t>
                </a:r>
              </a:p>
            </p:txBody>
          </p:sp>
          <p:sp>
            <p:nvSpPr>
              <p:cNvPr id="35" name="TextBox 34"/>
              <p:cNvSpPr txBox="1"/>
              <p:nvPr/>
            </p:nvSpPr>
            <p:spPr>
              <a:xfrm>
                <a:off x="7419620" y="2820343"/>
                <a:ext cx="312907" cy="746949"/>
              </a:xfrm>
              <a:prstGeom prst="rect">
                <a:avLst/>
              </a:prstGeom>
              <a:noFill/>
            </p:spPr>
            <p:txBody>
              <a:bodyPr wrap="square" rtlCol="0">
                <a:spAutoFit/>
              </a:bodyPr>
              <a:lstStyle/>
              <a:p>
                <a:r>
                  <a:rPr lang="en-US" sz="2000" b="1">
                    <a:solidFill>
                      <a:srgbClr val="CC0000"/>
                    </a:solidFill>
                  </a:rPr>
                  <a:t>+</a:t>
                </a:r>
              </a:p>
            </p:txBody>
          </p:sp>
          <p:sp>
            <p:nvSpPr>
              <p:cNvPr id="36" name="TextBox 35"/>
              <p:cNvSpPr txBox="1"/>
              <p:nvPr/>
            </p:nvSpPr>
            <p:spPr>
              <a:xfrm rot="16200000">
                <a:off x="5358795" y="2713062"/>
                <a:ext cx="312906" cy="731676"/>
              </a:xfrm>
              <a:prstGeom prst="rect">
                <a:avLst/>
              </a:prstGeom>
              <a:noFill/>
            </p:spPr>
            <p:txBody>
              <a:bodyPr wrap="square" rtlCol="0">
                <a:spAutoFit/>
              </a:bodyPr>
              <a:lstStyle/>
              <a:p>
                <a:r>
                  <a:rPr lang="en-US" sz="2000" b="1">
                    <a:solidFill>
                      <a:srgbClr val="CC0000"/>
                    </a:solidFill>
                  </a:rPr>
                  <a:t>+</a:t>
                </a:r>
              </a:p>
            </p:txBody>
          </p:sp>
          <p:sp>
            <p:nvSpPr>
              <p:cNvPr id="41" name="TextBox 40"/>
              <p:cNvSpPr txBox="1"/>
              <p:nvPr/>
            </p:nvSpPr>
            <p:spPr>
              <a:xfrm rot="16200000">
                <a:off x="7577204" y="1427796"/>
                <a:ext cx="312906" cy="731676"/>
              </a:xfrm>
              <a:prstGeom prst="rect">
                <a:avLst/>
              </a:prstGeom>
              <a:noFill/>
            </p:spPr>
            <p:txBody>
              <a:bodyPr wrap="square" rtlCol="0">
                <a:spAutoFit/>
              </a:bodyPr>
              <a:lstStyle/>
              <a:p>
                <a:r>
                  <a:rPr lang="en-US" sz="2000" b="1">
                    <a:solidFill>
                      <a:srgbClr val="CC0000"/>
                    </a:solidFill>
                  </a:rPr>
                  <a:t>+</a:t>
                </a:r>
              </a:p>
            </p:txBody>
          </p:sp>
          <p:sp>
            <p:nvSpPr>
              <p:cNvPr id="43" name="TextBox 42"/>
              <p:cNvSpPr txBox="1"/>
              <p:nvPr/>
            </p:nvSpPr>
            <p:spPr>
              <a:xfrm rot="5400000">
                <a:off x="6839187" y="974654"/>
                <a:ext cx="312906" cy="731676"/>
              </a:xfrm>
              <a:prstGeom prst="rect">
                <a:avLst/>
              </a:prstGeom>
              <a:noFill/>
            </p:spPr>
            <p:txBody>
              <a:bodyPr wrap="square" rtlCol="0">
                <a:spAutoFit/>
              </a:bodyPr>
              <a:lstStyle/>
              <a:p>
                <a:r>
                  <a:rPr lang="en-US" sz="2000" b="1">
                    <a:solidFill>
                      <a:srgbClr val="CC0000"/>
                    </a:solidFill>
                  </a:rPr>
                  <a:t>+</a:t>
                </a:r>
              </a:p>
            </p:txBody>
          </p:sp>
          <p:sp>
            <p:nvSpPr>
              <p:cNvPr id="45" name="TextBox 44"/>
              <p:cNvSpPr txBox="1"/>
              <p:nvPr/>
            </p:nvSpPr>
            <p:spPr>
              <a:xfrm rot="5400000">
                <a:off x="5506593" y="3152526"/>
                <a:ext cx="312906" cy="731676"/>
              </a:xfrm>
              <a:prstGeom prst="rect">
                <a:avLst/>
              </a:prstGeom>
              <a:noFill/>
            </p:spPr>
            <p:txBody>
              <a:bodyPr wrap="square" rtlCol="0">
                <a:spAutoFit/>
              </a:bodyPr>
              <a:lstStyle/>
              <a:p>
                <a:r>
                  <a:rPr lang="en-US" sz="2000" b="1">
                    <a:solidFill>
                      <a:srgbClr val="CC0000"/>
                    </a:solidFill>
                  </a:rPr>
                  <a:t>+</a:t>
                </a:r>
              </a:p>
            </p:txBody>
          </p:sp>
          <p:sp>
            <p:nvSpPr>
              <p:cNvPr id="48" name="TextBox 47"/>
              <p:cNvSpPr txBox="1"/>
              <p:nvPr/>
            </p:nvSpPr>
            <p:spPr>
              <a:xfrm>
                <a:off x="5762978" y="1076206"/>
                <a:ext cx="312907" cy="746949"/>
              </a:xfrm>
              <a:prstGeom prst="rect">
                <a:avLst/>
              </a:prstGeom>
              <a:noFill/>
            </p:spPr>
            <p:txBody>
              <a:bodyPr wrap="square" rtlCol="0">
                <a:spAutoFit/>
              </a:bodyPr>
              <a:lstStyle/>
              <a:p>
                <a:r>
                  <a:rPr lang="en-US" sz="2000" b="1">
                    <a:solidFill>
                      <a:srgbClr val="CC0000"/>
                    </a:solidFill>
                  </a:rPr>
                  <a:t>+</a:t>
                </a:r>
              </a:p>
            </p:txBody>
          </p:sp>
          <p:sp>
            <p:nvSpPr>
              <p:cNvPr id="49" name="TextBox 48"/>
              <p:cNvSpPr txBox="1"/>
              <p:nvPr/>
            </p:nvSpPr>
            <p:spPr>
              <a:xfrm>
                <a:off x="6946148" y="3333690"/>
                <a:ext cx="312907" cy="746949"/>
              </a:xfrm>
              <a:prstGeom prst="rect">
                <a:avLst/>
              </a:prstGeom>
              <a:noFill/>
            </p:spPr>
            <p:txBody>
              <a:bodyPr wrap="square" rtlCol="0">
                <a:spAutoFit/>
              </a:bodyPr>
              <a:lstStyle/>
              <a:p>
                <a:r>
                  <a:rPr lang="en-US" sz="2000" b="1">
                    <a:solidFill>
                      <a:srgbClr val="CC0000"/>
                    </a:solidFill>
                  </a:rPr>
                  <a:t>+</a:t>
                </a:r>
              </a:p>
            </p:txBody>
          </p:sp>
        </p:grpSp>
        <p:sp>
          <p:nvSpPr>
            <p:cNvPr id="51" name="TextBox 50"/>
            <p:cNvSpPr txBox="1"/>
            <p:nvPr/>
          </p:nvSpPr>
          <p:spPr>
            <a:xfrm>
              <a:off x="1676400" y="5144869"/>
              <a:ext cx="743488" cy="646331"/>
            </a:xfrm>
            <a:prstGeom prst="rect">
              <a:avLst/>
            </a:prstGeom>
            <a:noFill/>
          </p:spPr>
          <p:txBody>
            <a:bodyPr wrap="none" rtlCol="0">
              <a:spAutoFit/>
            </a:bodyPr>
            <a:lstStyle/>
            <a:p>
              <a:pPr algn="ctr"/>
              <a:r>
                <a:rPr lang="en-US"/>
                <a:t>E = 0</a:t>
              </a:r>
            </a:p>
            <a:p>
              <a:pPr algn="ctr"/>
              <a:r>
                <a:rPr lang="en-US"/>
                <a:t>Inside</a:t>
              </a:r>
            </a:p>
          </p:txBody>
        </p:sp>
      </p:grpSp>
      <p:cxnSp>
        <p:nvCxnSpPr>
          <p:cNvPr id="50" name="Straight Connector 6"/>
          <p:cNvCxnSpPr>
            <a:cxnSpLocks noChangeShapeType="1"/>
          </p:cNvCxnSpPr>
          <p:nvPr/>
        </p:nvCxnSpPr>
        <p:spPr bwMode="auto">
          <a:xfrm>
            <a:off x="0" y="1293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grpSp>
        <p:nvGrpSpPr>
          <p:cNvPr id="21" name="Group 20"/>
          <p:cNvGrpSpPr/>
          <p:nvPr/>
        </p:nvGrpSpPr>
        <p:grpSpPr>
          <a:xfrm>
            <a:off x="76200" y="1447800"/>
            <a:ext cx="4572000" cy="4191000"/>
            <a:chOff x="790221" y="2286794"/>
            <a:chExt cx="3041934" cy="2993161"/>
          </a:xfrm>
        </p:grpSpPr>
        <p:grpSp>
          <p:nvGrpSpPr>
            <p:cNvPr id="22" name="Group 21"/>
            <p:cNvGrpSpPr/>
            <p:nvPr/>
          </p:nvGrpSpPr>
          <p:grpSpPr>
            <a:xfrm>
              <a:off x="2285206" y="2286794"/>
              <a:ext cx="2382" cy="2971006"/>
              <a:chOff x="2285206" y="2286794"/>
              <a:chExt cx="2382" cy="2971006"/>
            </a:xfrm>
          </p:grpSpPr>
          <p:cxnSp>
            <p:nvCxnSpPr>
              <p:cNvPr id="42" name="Straight Arrow Connector 41"/>
              <p:cNvCxnSpPr/>
              <p:nvPr/>
            </p:nvCxnSpPr>
            <p:spPr>
              <a:xfrm rot="5400000" flipH="1" flipV="1">
                <a:off x="2019300" y="2552700"/>
                <a:ext cx="533400" cy="1588"/>
              </a:xfrm>
              <a:prstGeom prst="straightConnector1">
                <a:avLst/>
              </a:prstGeom>
              <a:ln>
                <a:solidFill>
                  <a:srgbClr val="CC0000"/>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rot="16200000" flipH="1">
                <a:off x="2020094" y="4990306"/>
                <a:ext cx="533400" cy="1588"/>
              </a:xfrm>
              <a:prstGeom prst="straightConnector1">
                <a:avLst/>
              </a:prstGeom>
              <a:ln>
                <a:solidFill>
                  <a:srgbClr val="CC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23" name="Group 22"/>
            <p:cNvGrpSpPr/>
            <p:nvPr/>
          </p:nvGrpSpPr>
          <p:grpSpPr>
            <a:xfrm rot="5400000">
              <a:off x="2274533" y="2297468"/>
              <a:ext cx="2382" cy="2971006"/>
              <a:chOff x="2437606" y="2439194"/>
              <a:chExt cx="2382" cy="2971006"/>
            </a:xfrm>
          </p:grpSpPr>
          <p:cxnSp>
            <p:nvCxnSpPr>
              <p:cNvPr id="39" name="Straight Arrow Connector 38"/>
              <p:cNvCxnSpPr/>
              <p:nvPr/>
            </p:nvCxnSpPr>
            <p:spPr>
              <a:xfrm rot="5400000" flipH="1" flipV="1">
                <a:off x="2171700" y="2705100"/>
                <a:ext cx="533400" cy="1588"/>
              </a:xfrm>
              <a:prstGeom prst="straightConnector1">
                <a:avLst/>
              </a:prstGeom>
              <a:ln>
                <a:solidFill>
                  <a:srgbClr val="CC0000"/>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rot="16200000" flipH="1">
                <a:off x="2172494" y="5142706"/>
                <a:ext cx="533400" cy="1588"/>
              </a:xfrm>
              <a:prstGeom prst="straightConnector1">
                <a:avLst/>
              </a:prstGeom>
              <a:ln>
                <a:solidFill>
                  <a:srgbClr val="CC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31" name="Group 30"/>
            <p:cNvGrpSpPr/>
            <p:nvPr/>
          </p:nvGrpSpPr>
          <p:grpSpPr>
            <a:xfrm rot="18900000">
              <a:off x="2300357" y="2308949"/>
              <a:ext cx="2382" cy="2971006"/>
              <a:chOff x="2437606" y="2439194"/>
              <a:chExt cx="2382" cy="2971006"/>
            </a:xfrm>
          </p:grpSpPr>
          <p:cxnSp>
            <p:nvCxnSpPr>
              <p:cNvPr id="37" name="Straight Arrow Connector 36"/>
              <p:cNvCxnSpPr/>
              <p:nvPr/>
            </p:nvCxnSpPr>
            <p:spPr>
              <a:xfrm rot="5400000" flipH="1" flipV="1">
                <a:off x="2171700" y="2705100"/>
                <a:ext cx="533400" cy="1588"/>
              </a:xfrm>
              <a:prstGeom prst="straightConnector1">
                <a:avLst/>
              </a:prstGeom>
              <a:ln>
                <a:solidFill>
                  <a:srgbClr val="CC0000"/>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rot="16200000" flipH="1">
                <a:off x="2172494" y="5142706"/>
                <a:ext cx="533400" cy="1588"/>
              </a:xfrm>
              <a:prstGeom prst="straightConnector1">
                <a:avLst/>
              </a:prstGeom>
              <a:ln>
                <a:solidFill>
                  <a:srgbClr val="CC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32" name="Group 31"/>
            <p:cNvGrpSpPr/>
            <p:nvPr/>
          </p:nvGrpSpPr>
          <p:grpSpPr>
            <a:xfrm rot="2700000" flipH="1">
              <a:off x="2345461" y="2308949"/>
              <a:ext cx="2382" cy="2971006"/>
              <a:chOff x="2437606" y="2439194"/>
              <a:chExt cx="2382" cy="2971006"/>
            </a:xfrm>
          </p:grpSpPr>
          <p:cxnSp>
            <p:nvCxnSpPr>
              <p:cNvPr id="33" name="Straight Arrow Connector 32"/>
              <p:cNvCxnSpPr/>
              <p:nvPr/>
            </p:nvCxnSpPr>
            <p:spPr>
              <a:xfrm rot="5400000" flipH="1" flipV="1">
                <a:off x="2171700" y="2705100"/>
                <a:ext cx="533400" cy="1588"/>
              </a:xfrm>
              <a:prstGeom prst="straightConnector1">
                <a:avLst/>
              </a:prstGeom>
              <a:ln>
                <a:solidFill>
                  <a:srgbClr val="CC0000"/>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rot="16200000" flipH="1">
                <a:off x="2172494" y="5142706"/>
                <a:ext cx="533400" cy="1588"/>
              </a:xfrm>
              <a:prstGeom prst="straightConnector1">
                <a:avLst/>
              </a:prstGeom>
              <a:ln>
                <a:solidFill>
                  <a:srgbClr val="CC0000"/>
                </a:solidFill>
                <a:tailEnd type="arrow"/>
              </a:ln>
            </p:spPr>
            <p:style>
              <a:lnRef idx="2">
                <a:schemeClr val="accent1"/>
              </a:lnRef>
              <a:fillRef idx="0">
                <a:schemeClr val="accent1"/>
              </a:fillRef>
              <a:effectRef idx="1">
                <a:schemeClr val="accent1"/>
              </a:effectRef>
              <a:fontRef idx="minor">
                <a:schemeClr val="tx1"/>
              </a:fontRef>
            </p:style>
          </p:cxnSp>
        </p:grpSp>
      </p:grpSp>
      <p:grpSp>
        <p:nvGrpSpPr>
          <p:cNvPr id="13" name="Group 12"/>
          <p:cNvGrpSpPr/>
          <p:nvPr/>
        </p:nvGrpSpPr>
        <p:grpSpPr>
          <a:xfrm>
            <a:off x="4114800" y="4114800"/>
            <a:ext cx="4648200" cy="2209800"/>
            <a:chOff x="4114800" y="3352800"/>
            <a:chExt cx="4648200" cy="2209800"/>
          </a:xfrm>
        </p:grpSpPr>
        <p:pic>
          <p:nvPicPr>
            <p:cNvPr id="4" name="Picture 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4953000"/>
              <a:ext cx="139700" cy="215900"/>
            </a:xfrm>
            <a:prstGeom prst="rect">
              <a:avLst/>
            </a:prstGeom>
          </p:spPr>
        </p:pic>
        <p:sp>
          <p:nvSpPr>
            <p:cNvPr id="5" name="Left Brace 4"/>
            <p:cNvSpPr/>
            <p:nvPr/>
          </p:nvSpPr>
          <p:spPr>
            <a:xfrm>
              <a:off x="5181600" y="3657600"/>
              <a:ext cx="457200" cy="1676400"/>
            </a:xfrm>
            <a:prstGeom prst="leftBrace">
              <a:avLst>
                <a:gd name="adj1" fmla="val 41666"/>
                <a:gd name="adj2" fmla="val 50000"/>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3733800"/>
              <a:ext cx="1295400" cy="723900"/>
            </a:xfrm>
            <a:prstGeom prst="rect">
              <a:avLst/>
            </a:prstGeom>
          </p:spPr>
        </p:pic>
        <p:pic>
          <p:nvPicPr>
            <p:cNvPr id="8" name="Picture 7"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200" y="4267200"/>
              <a:ext cx="647700" cy="304800"/>
            </a:xfrm>
            <a:prstGeom prst="rect">
              <a:avLst/>
            </a:prstGeom>
          </p:spPr>
        </p:pic>
        <p:sp>
          <p:nvSpPr>
            <p:cNvPr id="9" name="TextBox 8"/>
            <p:cNvSpPr txBox="1"/>
            <p:nvPr/>
          </p:nvSpPr>
          <p:spPr>
            <a:xfrm>
              <a:off x="7543800" y="3886200"/>
              <a:ext cx="1101308" cy="430887"/>
            </a:xfrm>
            <a:prstGeom prst="rect">
              <a:avLst/>
            </a:prstGeom>
            <a:noFill/>
          </p:spPr>
          <p:txBody>
            <a:bodyPr wrap="none" rtlCol="0">
              <a:spAutoFit/>
            </a:bodyPr>
            <a:lstStyle/>
            <a:p>
              <a:r>
                <a:rPr lang="en-US" sz="2200">
                  <a:solidFill>
                    <a:srgbClr val="0000A8"/>
                  </a:solidFill>
                </a:rPr>
                <a:t>for r &gt; R</a:t>
              </a:r>
            </a:p>
          </p:txBody>
        </p:sp>
        <p:sp>
          <p:nvSpPr>
            <p:cNvPr id="10" name="TextBox 9"/>
            <p:cNvSpPr txBox="1"/>
            <p:nvPr/>
          </p:nvSpPr>
          <p:spPr>
            <a:xfrm>
              <a:off x="7543800" y="4724400"/>
              <a:ext cx="1101308" cy="430887"/>
            </a:xfrm>
            <a:prstGeom prst="rect">
              <a:avLst/>
            </a:prstGeom>
            <a:noFill/>
          </p:spPr>
          <p:txBody>
            <a:bodyPr wrap="none" rtlCol="0">
              <a:spAutoFit/>
            </a:bodyPr>
            <a:lstStyle/>
            <a:p>
              <a:r>
                <a:rPr lang="en-US" sz="2200">
                  <a:solidFill>
                    <a:srgbClr val="0000A8"/>
                  </a:solidFill>
                </a:rPr>
                <a:t>for r &lt; R</a:t>
              </a:r>
            </a:p>
          </p:txBody>
        </p:sp>
        <p:sp>
          <p:nvSpPr>
            <p:cNvPr id="12" name="Rectangle 11"/>
            <p:cNvSpPr/>
            <p:nvPr/>
          </p:nvSpPr>
          <p:spPr>
            <a:xfrm>
              <a:off x="4114800" y="3352800"/>
              <a:ext cx="4648200" cy="2209800"/>
            </a:xfrm>
            <a:prstGeom prst="rect">
              <a:avLst/>
            </a:prstGeom>
            <a:noFill/>
            <a:ln w="28575"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Slide Number Placeholder 2"/>
          <p:cNvSpPr>
            <a:spLocks noGrp="1"/>
          </p:cNvSpPr>
          <p:nvPr>
            <p:ph type="sldNum" sz="quarter" idx="12"/>
          </p:nvPr>
        </p:nvSpPr>
        <p:spPr/>
        <p:txBody>
          <a:bodyPr/>
          <a:lstStyle/>
          <a:p>
            <a:fld id="{699193A1-A981-40F8-B221-769CD904AF10}" type="slidenum">
              <a:rPr lang="en-US" smtClean="0"/>
              <a:pPr/>
              <a:t>20</a:t>
            </a:fld>
            <a:endParaRPr lang="en-US"/>
          </a:p>
        </p:txBody>
      </p:sp>
    </p:spTree>
    <p:extLst>
      <p:ext uri="{BB962C8B-B14F-4D97-AF65-F5344CB8AC3E}">
        <p14:creationId xmlns:p14="http://schemas.microsoft.com/office/powerpoint/2010/main" val="39679501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err="1" smtClean="0">
                <a:solidFill>
                  <a:srgbClr val="CC0000"/>
                </a:solidFill>
              </a:rPr>
              <a:t>iClicker</a:t>
            </a:r>
            <a:r>
              <a:rPr lang="en-US" dirty="0" smtClean="0">
                <a:solidFill>
                  <a:srgbClr val="CC0000"/>
                </a:solidFill>
              </a:rPr>
              <a:t> question</a:t>
            </a:r>
            <a:endParaRPr lang="en-US" dirty="0">
              <a:solidFill>
                <a:srgbClr val="CC0000"/>
              </a:solidFill>
            </a:endParaRPr>
          </a:p>
        </p:txBody>
      </p:sp>
      <p:sp>
        <p:nvSpPr>
          <p:cNvPr id="3" name="Content Placeholder 2"/>
          <p:cNvSpPr>
            <a:spLocks noGrp="1"/>
          </p:cNvSpPr>
          <p:nvPr>
            <p:ph idx="1"/>
          </p:nvPr>
        </p:nvSpPr>
        <p:spPr>
          <a:xfrm>
            <a:off x="457200" y="1189037"/>
            <a:ext cx="8229600" cy="4525963"/>
          </a:xfrm>
        </p:spPr>
        <p:txBody>
          <a:bodyPr>
            <a:normAutofit/>
          </a:bodyPr>
          <a:lstStyle/>
          <a:p>
            <a:r>
              <a:rPr lang="en-US" sz="2700" dirty="0" smtClean="0"/>
              <a:t>A metal shell uniformly charged with Q, is filled with plastic materials. Will </a:t>
            </a:r>
            <a:r>
              <a:rPr lang="en-US" sz="2700" dirty="0"/>
              <a:t>the plastic </a:t>
            </a:r>
            <a:r>
              <a:rPr lang="en-US" sz="2700" dirty="0" smtClean="0"/>
              <a:t>materials be polarized? </a:t>
            </a:r>
          </a:p>
          <a:p>
            <a:endParaRPr lang="en-US" sz="2700" dirty="0"/>
          </a:p>
          <a:p>
            <a:endParaRPr lang="en-US" sz="2700" dirty="0"/>
          </a:p>
          <a:p>
            <a:pPr marL="514350" indent="-514350">
              <a:buFont typeface="+mj-lt"/>
              <a:buAutoNum type="alphaLcParenR"/>
            </a:pPr>
            <a:r>
              <a:rPr lang="en-US" sz="2700" dirty="0" smtClean="0"/>
              <a:t>Yes</a:t>
            </a:r>
          </a:p>
          <a:p>
            <a:pPr marL="514350" indent="-514350">
              <a:buFont typeface="+mj-lt"/>
              <a:buAutoNum type="alphaLcParenR"/>
            </a:pPr>
            <a:r>
              <a:rPr lang="en-US" sz="2700" dirty="0" smtClean="0"/>
              <a:t>No</a:t>
            </a:r>
          </a:p>
          <a:p>
            <a:pPr marL="514350" indent="-514350">
              <a:buFont typeface="+mj-lt"/>
              <a:buAutoNum type="alphaLcParenR"/>
            </a:pPr>
            <a:endParaRPr lang="en-US" sz="27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743200"/>
            <a:ext cx="1824038"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647140" y="2743200"/>
            <a:ext cx="340158" cy="369332"/>
          </a:xfrm>
          <a:prstGeom prst="rect">
            <a:avLst/>
          </a:prstGeom>
          <a:noFill/>
        </p:spPr>
        <p:txBody>
          <a:bodyPr wrap="none" rtlCol="0">
            <a:spAutoFit/>
          </a:bodyPr>
          <a:lstStyle/>
          <a:p>
            <a:r>
              <a:rPr lang="en-US" dirty="0" smtClean="0"/>
              <a:t>Q</a:t>
            </a:r>
            <a:endParaRPr lang="en-US" dirty="0"/>
          </a:p>
        </p:txBody>
      </p:sp>
      <p:cxnSp>
        <p:nvCxnSpPr>
          <p:cNvPr id="13" name="Straight Connector 6"/>
          <p:cNvCxnSpPr>
            <a:cxnSpLocks noChangeShapeType="1"/>
          </p:cNvCxnSpPr>
          <p:nvPr/>
        </p:nvCxnSpPr>
        <p:spPr bwMode="auto">
          <a:xfrm>
            <a:off x="0" y="912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14" name="Rectangle 13"/>
          <p:cNvSpPr/>
          <p:nvPr/>
        </p:nvSpPr>
        <p:spPr>
          <a:xfrm>
            <a:off x="-421481" y="1082675"/>
            <a:ext cx="9829800" cy="5638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699193A1-A981-40F8-B221-769CD904AF10}" type="slidenum">
              <a:rPr lang="en-US" smtClean="0"/>
              <a:pPr/>
              <a:t>21</a:t>
            </a:fld>
            <a:endParaRPr lang="en-US"/>
          </a:p>
        </p:txBody>
      </p:sp>
    </p:spTree>
    <p:extLst>
      <p:ext uri="{BB962C8B-B14F-4D97-AF65-F5344CB8AC3E}">
        <p14:creationId xmlns:p14="http://schemas.microsoft.com/office/powerpoint/2010/main" val="159367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err="1" smtClean="0">
                <a:solidFill>
                  <a:srgbClr val="CC0000"/>
                </a:solidFill>
              </a:rPr>
              <a:t>iClicker</a:t>
            </a:r>
            <a:r>
              <a:rPr lang="en-US" dirty="0" smtClean="0">
                <a:solidFill>
                  <a:srgbClr val="CC0000"/>
                </a:solidFill>
              </a:rPr>
              <a:t> question</a:t>
            </a:r>
            <a:endParaRPr lang="en-US" dirty="0">
              <a:solidFill>
                <a:srgbClr val="CC0000"/>
              </a:solidFill>
            </a:endParaRPr>
          </a:p>
        </p:txBody>
      </p:sp>
      <p:sp>
        <p:nvSpPr>
          <p:cNvPr id="3" name="Content Placeholder 2"/>
          <p:cNvSpPr>
            <a:spLocks noGrp="1"/>
          </p:cNvSpPr>
          <p:nvPr>
            <p:ph idx="1"/>
          </p:nvPr>
        </p:nvSpPr>
        <p:spPr>
          <a:xfrm>
            <a:off x="414758" y="1183721"/>
            <a:ext cx="8229600" cy="4525963"/>
          </a:xfrm>
        </p:spPr>
        <p:txBody>
          <a:bodyPr>
            <a:normAutofit/>
          </a:bodyPr>
          <a:lstStyle/>
          <a:p>
            <a:r>
              <a:rPr lang="en-US" sz="2700" dirty="0" smtClean="0"/>
              <a:t>A plastic shell </a:t>
            </a:r>
            <a:r>
              <a:rPr lang="en-US" sz="2700" dirty="0"/>
              <a:t>uniformly charged </a:t>
            </a:r>
            <a:r>
              <a:rPr lang="en-US" sz="2700" dirty="0" smtClean="0"/>
              <a:t>with Q, is filled with plastic materials. Will </a:t>
            </a:r>
            <a:r>
              <a:rPr lang="en-US" sz="2700" dirty="0"/>
              <a:t>the plastic </a:t>
            </a:r>
            <a:r>
              <a:rPr lang="en-US" sz="2700" dirty="0" smtClean="0"/>
              <a:t>materials be polarized? </a:t>
            </a:r>
          </a:p>
          <a:p>
            <a:endParaRPr lang="en-US" sz="2700" dirty="0"/>
          </a:p>
          <a:p>
            <a:endParaRPr lang="en-US" sz="2700" dirty="0"/>
          </a:p>
          <a:p>
            <a:pPr marL="514350" indent="-514350">
              <a:buFont typeface="+mj-lt"/>
              <a:buAutoNum type="alphaLcParenR"/>
            </a:pPr>
            <a:r>
              <a:rPr lang="en-US" sz="2700" dirty="0" smtClean="0"/>
              <a:t>Yes</a:t>
            </a:r>
          </a:p>
          <a:p>
            <a:pPr marL="514350" indent="-514350">
              <a:buFont typeface="+mj-lt"/>
              <a:buAutoNum type="alphaLcParenR"/>
            </a:pPr>
            <a:r>
              <a:rPr lang="en-US" sz="2700" dirty="0" smtClean="0"/>
              <a:t>No</a:t>
            </a:r>
          </a:p>
          <a:p>
            <a:pPr marL="514350" indent="-514350">
              <a:buFont typeface="+mj-lt"/>
              <a:buAutoNum type="alphaLcParenR"/>
            </a:pPr>
            <a:endParaRPr lang="en-US" sz="27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743200"/>
            <a:ext cx="1824038"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647140" y="2743200"/>
            <a:ext cx="340158" cy="369332"/>
          </a:xfrm>
          <a:prstGeom prst="rect">
            <a:avLst/>
          </a:prstGeom>
          <a:noFill/>
        </p:spPr>
        <p:txBody>
          <a:bodyPr wrap="none" rtlCol="0">
            <a:spAutoFit/>
          </a:bodyPr>
          <a:lstStyle/>
          <a:p>
            <a:r>
              <a:rPr lang="en-US" dirty="0" smtClean="0"/>
              <a:t>Q</a:t>
            </a:r>
            <a:endParaRPr lang="en-US" dirty="0"/>
          </a:p>
        </p:txBody>
      </p:sp>
      <p:cxnSp>
        <p:nvCxnSpPr>
          <p:cNvPr id="13" name="Straight Connector 6"/>
          <p:cNvCxnSpPr>
            <a:cxnSpLocks noChangeShapeType="1"/>
          </p:cNvCxnSpPr>
          <p:nvPr/>
        </p:nvCxnSpPr>
        <p:spPr bwMode="auto">
          <a:xfrm>
            <a:off x="0" y="912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14" name="Rectangle 13"/>
          <p:cNvSpPr/>
          <p:nvPr/>
        </p:nvSpPr>
        <p:spPr>
          <a:xfrm>
            <a:off x="-421481" y="1057533"/>
            <a:ext cx="9829800" cy="5638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699193A1-A981-40F8-B221-769CD904AF10}" type="slidenum">
              <a:rPr lang="en-US" smtClean="0"/>
              <a:pPr/>
              <a:t>22</a:t>
            </a:fld>
            <a:endParaRPr lang="en-US"/>
          </a:p>
        </p:txBody>
      </p:sp>
    </p:spTree>
    <p:extLst>
      <p:ext uri="{BB962C8B-B14F-4D97-AF65-F5344CB8AC3E}">
        <p14:creationId xmlns:p14="http://schemas.microsoft.com/office/powerpoint/2010/main" val="1683278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err="1" smtClean="0">
                <a:solidFill>
                  <a:srgbClr val="CC0000"/>
                </a:solidFill>
              </a:rPr>
              <a:t>iClicker</a:t>
            </a:r>
            <a:r>
              <a:rPr lang="en-US" dirty="0" smtClean="0">
                <a:solidFill>
                  <a:srgbClr val="CC0000"/>
                </a:solidFill>
              </a:rPr>
              <a:t> question</a:t>
            </a:r>
            <a:endParaRPr lang="en-US" dirty="0">
              <a:solidFill>
                <a:srgbClr val="CC0000"/>
              </a:solidFill>
            </a:endParaRPr>
          </a:p>
        </p:txBody>
      </p:sp>
      <p:sp>
        <p:nvSpPr>
          <p:cNvPr id="3" name="Content Placeholder 2"/>
          <p:cNvSpPr>
            <a:spLocks noGrp="1"/>
          </p:cNvSpPr>
          <p:nvPr>
            <p:ph idx="1"/>
          </p:nvPr>
        </p:nvSpPr>
        <p:spPr>
          <a:xfrm>
            <a:off x="457200" y="960437"/>
            <a:ext cx="8229600" cy="4525963"/>
          </a:xfrm>
        </p:spPr>
        <p:txBody>
          <a:bodyPr>
            <a:normAutofit fontScale="92500" lnSpcReduction="20000"/>
          </a:bodyPr>
          <a:lstStyle/>
          <a:p>
            <a:r>
              <a:rPr lang="en-US" sz="2700" dirty="0" smtClean="0"/>
              <a:t>A point charge q2 is placed inside a charged plastic spherical shell with Q. There is a point change q1 outside the shell .  The distance between q1 and q2 is D. What’s the force between q1 and q2? (note: neglect the small polarization effect). </a:t>
            </a:r>
          </a:p>
          <a:p>
            <a:endParaRPr lang="en-US" sz="2700" dirty="0"/>
          </a:p>
          <a:p>
            <a:endParaRPr lang="en-US" sz="2700" dirty="0"/>
          </a:p>
          <a:p>
            <a:pPr marL="514350" indent="-514350">
              <a:buFont typeface="+mj-lt"/>
              <a:buAutoNum type="alphaLcParenR"/>
            </a:pPr>
            <a:r>
              <a:rPr lang="en-US" sz="2700" dirty="0" smtClean="0"/>
              <a:t>Kq1q2/D</a:t>
            </a:r>
            <a:r>
              <a:rPr lang="en-US" sz="2700" baseline="30000" dirty="0" smtClean="0"/>
              <a:t>2</a:t>
            </a:r>
          </a:p>
          <a:p>
            <a:pPr marL="514350" indent="-514350">
              <a:buFont typeface="+mj-lt"/>
              <a:buAutoNum type="alphaLcParenR"/>
            </a:pPr>
            <a:r>
              <a:rPr lang="en-US" sz="2700" dirty="0" smtClean="0"/>
              <a:t>Kq2/D</a:t>
            </a:r>
            <a:r>
              <a:rPr lang="en-US" sz="2700" baseline="30000" dirty="0" smtClean="0"/>
              <a:t>2</a:t>
            </a:r>
            <a:endParaRPr lang="en-US" sz="2700" baseline="30000" dirty="0"/>
          </a:p>
          <a:p>
            <a:pPr marL="514350" indent="-514350">
              <a:buFont typeface="+mj-lt"/>
              <a:buAutoNum type="alphaLcParenR"/>
            </a:pPr>
            <a:r>
              <a:rPr lang="en-US" sz="2700" dirty="0" smtClean="0"/>
              <a:t>Kq1/D</a:t>
            </a:r>
            <a:r>
              <a:rPr lang="en-US" sz="2700" baseline="30000" dirty="0" smtClean="0"/>
              <a:t>2</a:t>
            </a:r>
          </a:p>
          <a:p>
            <a:pPr marL="514350" indent="-514350">
              <a:buFont typeface="+mj-lt"/>
              <a:buAutoNum type="alphaLcParenR"/>
            </a:pPr>
            <a:r>
              <a:rPr lang="en-US" sz="2700" dirty="0" smtClean="0"/>
              <a:t>Too complicated to calculated in 1 minutes. </a:t>
            </a:r>
          </a:p>
          <a:p>
            <a:pPr marL="514350" indent="-514350">
              <a:buFont typeface="+mj-lt"/>
              <a:buAutoNum type="alphaLcParenR"/>
            </a:pPr>
            <a:r>
              <a:rPr lang="en-US" sz="2700" dirty="0" smtClean="0"/>
              <a:t>Dependent on the location of t q2 (same D)</a:t>
            </a:r>
            <a:endParaRPr lang="en-US" sz="2700" dirty="0"/>
          </a:p>
          <a:p>
            <a:pPr marL="514350" indent="-514350">
              <a:buFont typeface="+mj-lt"/>
              <a:buAutoNum type="alphaLcParenR"/>
            </a:pPr>
            <a:endParaRPr lang="en-US" sz="2700" dirty="0"/>
          </a:p>
          <a:p>
            <a:pPr marL="514350" indent="-514350">
              <a:buFont typeface="+mj-lt"/>
              <a:buAutoNum type="alphaLcParenR"/>
            </a:pPr>
            <a:endParaRPr lang="en-US" sz="27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743200"/>
            <a:ext cx="1824038"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a:stCxn id="15" idx="7"/>
          </p:cNvCxnSpPr>
          <p:nvPr/>
        </p:nvCxnSpPr>
        <p:spPr>
          <a:xfrm flipV="1">
            <a:off x="4930682" y="3643312"/>
            <a:ext cx="1622518" cy="6817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638800" y="3348438"/>
            <a:ext cx="327334" cy="369332"/>
          </a:xfrm>
          <a:prstGeom prst="rect">
            <a:avLst/>
          </a:prstGeom>
          <a:noFill/>
        </p:spPr>
        <p:txBody>
          <a:bodyPr wrap="none" rtlCol="0">
            <a:spAutoFit/>
          </a:bodyPr>
          <a:lstStyle/>
          <a:p>
            <a:r>
              <a:rPr lang="en-US" dirty="0" smtClean="0"/>
              <a:t>D</a:t>
            </a:r>
            <a:endParaRPr lang="en-US" dirty="0"/>
          </a:p>
        </p:txBody>
      </p:sp>
      <p:sp>
        <p:nvSpPr>
          <p:cNvPr id="9" name="Oval 8"/>
          <p:cNvSpPr/>
          <p:nvPr/>
        </p:nvSpPr>
        <p:spPr>
          <a:xfrm flipV="1">
            <a:off x="6553200" y="3565370"/>
            <a:ext cx="152400" cy="152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647140" y="2743200"/>
            <a:ext cx="340158" cy="369332"/>
          </a:xfrm>
          <a:prstGeom prst="rect">
            <a:avLst/>
          </a:prstGeom>
          <a:noFill/>
        </p:spPr>
        <p:txBody>
          <a:bodyPr wrap="none" rtlCol="0">
            <a:spAutoFit/>
          </a:bodyPr>
          <a:lstStyle/>
          <a:p>
            <a:r>
              <a:rPr lang="en-US" dirty="0" smtClean="0"/>
              <a:t>Q</a:t>
            </a:r>
            <a:endParaRPr lang="en-US" dirty="0"/>
          </a:p>
        </p:txBody>
      </p:sp>
      <p:sp>
        <p:nvSpPr>
          <p:cNvPr id="12" name="TextBox 11"/>
          <p:cNvSpPr txBox="1"/>
          <p:nvPr/>
        </p:nvSpPr>
        <p:spPr>
          <a:xfrm>
            <a:off x="6417643" y="3196038"/>
            <a:ext cx="423514" cy="369332"/>
          </a:xfrm>
          <a:prstGeom prst="rect">
            <a:avLst/>
          </a:prstGeom>
          <a:noFill/>
        </p:spPr>
        <p:txBody>
          <a:bodyPr wrap="none" rtlCol="0">
            <a:spAutoFit/>
          </a:bodyPr>
          <a:lstStyle/>
          <a:p>
            <a:r>
              <a:rPr lang="en-US" dirty="0" smtClean="0"/>
              <a:t>q1</a:t>
            </a:r>
            <a:endParaRPr lang="en-US" dirty="0"/>
          </a:p>
        </p:txBody>
      </p:sp>
      <p:cxnSp>
        <p:nvCxnSpPr>
          <p:cNvPr id="13" name="Straight Connector 6"/>
          <p:cNvCxnSpPr>
            <a:cxnSpLocks noChangeShapeType="1"/>
          </p:cNvCxnSpPr>
          <p:nvPr/>
        </p:nvCxnSpPr>
        <p:spPr bwMode="auto">
          <a:xfrm>
            <a:off x="0" y="912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5" name="Slide Number Placeholder 4"/>
          <p:cNvSpPr>
            <a:spLocks noGrp="1"/>
          </p:cNvSpPr>
          <p:nvPr>
            <p:ph type="sldNum" sz="quarter" idx="12"/>
          </p:nvPr>
        </p:nvSpPr>
        <p:spPr/>
        <p:txBody>
          <a:bodyPr/>
          <a:lstStyle/>
          <a:p>
            <a:fld id="{699193A1-A981-40F8-B221-769CD904AF10}" type="slidenum">
              <a:rPr lang="en-US" smtClean="0"/>
              <a:pPr/>
              <a:t>23</a:t>
            </a:fld>
            <a:endParaRPr lang="en-US"/>
          </a:p>
        </p:txBody>
      </p:sp>
      <p:sp>
        <p:nvSpPr>
          <p:cNvPr id="15" name="Oval 14"/>
          <p:cNvSpPr/>
          <p:nvPr/>
        </p:nvSpPr>
        <p:spPr>
          <a:xfrm flipV="1">
            <a:off x="4800600" y="3581400"/>
            <a:ext cx="152400" cy="152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605686" y="3200400"/>
            <a:ext cx="423514" cy="369332"/>
          </a:xfrm>
          <a:prstGeom prst="rect">
            <a:avLst/>
          </a:prstGeom>
          <a:noFill/>
        </p:spPr>
        <p:txBody>
          <a:bodyPr wrap="none" rtlCol="0">
            <a:spAutoFit/>
          </a:bodyPr>
          <a:lstStyle/>
          <a:p>
            <a:r>
              <a:rPr lang="en-US" dirty="0" smtClean="0"/>
              <a:t>q2</a:t>
            </a:r>
            <a:endParaRPr lang="en-US" dirty="0"/>
          </a:p>
        </p:txBody>
      </p:sp>
      <p:sp>
        <p:nvSpPr>
          <p:cNvPr id="14" name="Rectangle 13"/>
          <p:cNvSpPr/>
          <p:nvPr/>
        </p:nvSpPr>
        <p:spPr>
          <a:xfrm>
            <a:off x="-114300" y="990600"/>
            <a:ext cx="9829800" cy="5638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681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22" name="Rectangle 6"/>
          <p:cNvSpPr>
            <a:spLocks noGrp="1" noChangeArrowheads="1"/>
          </p:cNvSpPr>
          <p:nvPr>
            <p:ph type="title"/>
          </p:nvPr>
        </p:nvSpPr>
        <p:spPr>
          <a:xfrm>
            <a:off x="0" y="-152400"/>
            <a:ext cx="9144000" cy="1143000"/>
          </a:xfrm>
        </p:spPr>
        <p:txBody>
          <a:bodyPr/>
          <a:lstStyle/>
          <a:p>
            <a:pPr eaLnBrk="1" hangingPunct="1"/>
            <a:r>
              <a:rPr lang="en-US">
                <a:solidFill>
                  <a:srgbClr val="CC0000"/>
                </a:solidFill>
                <a:ea typeface="ＭＳ Ｐゴシック" charset="-128"/>
                <a:cs typeface="ＭＳ Ｐゴシック" charset="-128"/>
              </a:rPr>
              <a:t>E Inside the Insulating Spherical Shell</a:t>
            </a:r>
          </a:p>
        </p:txBody>
      </p:sp>
      <p:grpSp>
        <p:nvGrpSpPr>
          <p:cNvPr id="2" name="Group 47"/>
          <p:cNvGrpSpPr/>
          <p:nvPr/>
        </p:nvGrpSpPr>
        <p:grpSpPr>
          <a:xfrm>
            <a:off x="2445985" y="1206663"/>
            <a:ext cx="4285523" cy="2914148"/>
            <a:chOff x="4724400" y="984016"/>
            <a:chExt cx="4285523" cy="2914148"/>
          </a:xfrm>
        </p:grpSpPr>
        <p:grpSp>
          <p:nvGrpSpPr>
            <p:cNvPr id="3" name="Group 44"/>
            <p:cNvGrpSpPr/>
            <p:nvPr/>
          </p:nvGrpSpPr>
          <p:grpSpPr>
            <a:xfrm>
              <a:off x="4724400" y="984016"/>
              <a:ext cx="2914148" cy="2914148"/>
              <a:chOff x="4982166" y="984016"/>
              <a:chExt cx="2914148" cy="2914148"/>
            </a:xfrm>
          </p:grpSpPr>
          <p:sp>
            <p:nvSpPr>
              <p:cNvPr id="12" name="Oval 11"/>
              <p:cNvSpPr>
                <a:spLocks noChangeAspect="1"/>
              </p:cNvSpPr>
              <p:nvPr/>
            </p:nvSpPr>
            <p:spPr>
              <a:xfrm>
                <a:off x="5410200" y="1371600"/>
                <a:ext cx="2133600" cy="2133600"/>
              </a:xfrm>
              <a:prstGeom prst="ellipse">
                <a:avLst/>
              </a:prstGeom>
              <a:noFill/>
              <a:ln w="2857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6326482" y="984016"/>
                <a:ext cx="312906" cy="400110"/>
              </a:xfrm>
              <a:prstGeom prst="rect">
                <a:avLst/>
              </a:prstGeom>
              <a:noFill/>
            </p:spPr>
            <p:txBody>
              <a:bodyPr wrap="none" rtlCol="0">
                <a:spAutoFit/>
              </a:bodyPr>
              <a:lstStyle/>
              <a:p>
                <a:r>
                  <a:rPr lang="en-US" sz="2000" b="1">
                    <a:solidFill>
                      <a:srgbClr val="CC0000"/>
                    </a:solidFill>
                  </a:rPr>
                  <a:t>+</a:t>
                </a:r>
              </a:p>
            </p:txBody>
          </p:sp>
          <p:sp>
            <p:nvSpPr>
              <p:cNvPr id="14" name="TextBox 13"/>
              <p:cNvSpPr txBox="1"/>
              <p:nvPr/>
            </p:nvSpPr>
            <p:spPr>
              <a:xfrm>
                <a:off x="6315193" y="3498054"/>
                <a:ext cx="312906" cy="400110"/>
              </a:xfrm>
              <a:prstGeom prst="rect">
                <a:avLst/>
              </a:prstGeom>
              <a:noFill/>
            </p:spPr>
            <p:txBody>
              <a:bodyPr wrap="none" rtlCol="0">
                <a:spAutoFit/>
              </a:bodyPr>
              <a:lstStyle/>
              <a:p>
                <a:r>
                  <a:rPr lang="en-US" sz="2000" b="1">
                    <a:solidFill>
                      <a:srgbClr val="CC0000"/>
                    </a:solidFill>
                  </a:rPr>
                  <a:t>+</a:t>
                </a:r>
              </a:p>
            </p:txBody>
          </p:sp>
          <p:sp>
            <p:nvSpPr>
              <p:cNvPr id="17" name="TextBox 16"/>
              <p:cNvSpPr txBox="1"/>
              <p:nvPr/>
            </p:nvSpPr>
            <p:spPr>
              <a:xfrm rot="16200000">
                <a:off x="5025768" y="2223585"/>
                <a:ext cx="312906" cy="400110"/>
              </a:xfrm>
              <a:prstGeom prst="rect">
                <a:avLst/>
              </a:prstGeom>
              <a:noFill/>
            </p:spPr>
            <p:txBody>
              <a:bodyPr wrap="none" rtlCol="0">
                <a:spAutoFit/>
              </a:bodyPr>
              <a:lstStyle/>
              <a:p>
                <a:r>
                  <a:rPr lang="en-US" sz="2000" b="1">
                    <a:solidFill>
                      <a:srgbClr val="CC0000"/>
                    </a:solidFill>
                  </a:rPr>
                  <a:t>+</a:t>
                </a:r>
              </a:p>
            </p:txBody>
          </p:sp>
          <p:sp>
            <p:nvSpPr>
              <p:cNvPr id="18" name="TextBox 17"/>
              <p:cNvSpPr txBox="1"/>
              <p:nvPr/>
            </p:nvSpPr>
            <p:spPr>
              <a:xfrm rot="16200000">
                <a:off x="7539806" y="2234873"/>
                <a:ext cx="312906" cy="400110"/>
              </a:xfrm>
              <a:prstGeom prst="rect">
                <a:avLst/>
              </a:prstGeom>
              <a:noFill/>
            </p:spPr>
            <p:txBody>
              <a:bodyPr wrap="none" rtlCol="0">
                <a:spAutoFit/>
              </a:bodyPr>
              <a:lstStyle/>
              <a:p>
                <a:r>
                  <a:rPr lang="en-US" sz="2000" b="1">
                    <a:solidFill>
                      <a:srgbClr val="CC0000"/>
                    </a:solidFill>
                  </a:rPr>
                  <a:t>+</a:t>
                </a:r>
              </a:p>
            </p:txBody>
          </p:sp>
          <p:sp>
            <p:nvSpPr>
              <p:cNvPr id="31" name="TextBox 30"/>
              <p:cNvSpPr txBox="1"/>
              <p:nvPr/>
            </p:nvSpPr>
            <p:spPr>
              <a:xfrm>
                <a:off x="5248393" y="1533407"/>
                <a:ext cx="312906" cy="400110"/>
              </a:xfrm>
              <a:prstGeom prst="rect">
                <a:avLst/>
              </a:prstGeom>
              <a:noFill/>
            </p:spPr>
            <p:txBody>
              <a:bodyPr wrap="none" rtlCol="0">
                <a:spAutoFit/>
              </a:bodyPr>
              <a:lstStyle/>
              <a:p>
                <a:r>
                  <a:rPr lang="en-US" sz="2000" b="1">
                    <a:solidFill>
                      <a:srgbClr val="CC0000"/>
                    </a:solidFill>
                  </a:rPr>
                  <a:t>+</a:t>
                </a:r>
              </a:p>
            </p:txBody>
          </p:sp>
          <p:sp>
            <p:nvSpPr>
              <p:cNvPr id="32" name="TextBox 31"/>
              <p:cNvSpPr txBox="1"/>
              <p:nvPr/>
            </p:nvSpPr>
            <p:spPr>
              <a:xfrm>
                <a:off x="7419621" y="2820344"/>
                <a:ext cx="312906" cy="400110"/>
              </a:xfrm>
              <a:prstGeom prst="rect">
                <a:avLst/>
              </a:prstGeom>
              <a:noFill/>
            </p:spPr>
            <p:txBody>
              <a:bodyPr wrap="none" rtlCol="0">
                <a:spAutoFit/>
              </a:bodyPr>
              <a:lstStyle/>
              <a:p>
                <a:r>
                  <a:rPr lang="en-US" sz="2000" b="1">
                    <a:solidFill>
                      <a:srgbClr val="CC0000"/>
                    </a:solidFill>
                  </a:rPr>
                  <a:t>+</a:t>
                </a:r>
              </a:p>
            </p:txBody>
          </p:sp>
          <p:sp>
            <p:nvSpPr>
              <p:cNvPr id="33" name="TextBox 32"/>
              <p:cNvSpPr txBox="1"/>
              <p:nvPr/>
            </p:nvSpPr>
            <p:spPr>
              <a:xfrm rot="16200000">
                <a:off x="5149002" y="2843892"/>
                <a:ext cx="312906" cy="400110"/>
              </a:xfrm>
              <a:prstGeom prst="rect">
                <a:avLst/>
              </a:prstGeom>
              <a:noFill/>
            </p:spPr>
            <p:txBody>
              <a:bodyPr wrap="none" rtlCol="0">
                <a:spAutoFit/>
              </a:bodyPr>
              <a:lstStyle/>
              <a:p>
                <a:r>
                  <a:rPr lang="en-US" sz="2000" b="1">
                    <a:solidFill>
                      <a:srgbClr val="CC0000"/>
                    </a:solidFill>
                  </a:rPr>
                  <a:t>+</a:t>
                </a:r>
              </a:p>
            </p:txBody>
          </p:sp>
          <p:sp>
            <p:nvSpPr>
              <p:cNvPr id="34" name="TextBox 33"/>
              <p:cNvSpPr txBox="1"/>
              <p:nvPr/>
            </p:nvSpPr>
            <p:spPr>
              <a:xfrm rot="16200000">
                <a:off x="7435002" y="1632798"/>
                <a:ext cx="312906" cy="400110"/>
              </a:xfrm>
              <a:prstGeom prst="rect">
                <a:avLst/>
              </a:prstGeom>
              <a:noFill/>
            </p:spPr>
            <p:txBody>
              <a:bodyPr wrap="none" rtlCol="0">
                <a:spAutoFit/>
              </a:bodyPr>
              <a:lstStyle/>
              <a:p>
                <a:r>
                  <a:rPr lang="en-US" sz="2000" b="1">
                    <a:solidFill>
                      <a:srgbClr val="CC0000"/>
                    </a:solidFill>
                  </a:rPr>
                  <a:t>+</a:t>
                </a:r>
              </a:p>
            </p:txBody>
          </p:sp>
          <p:sp>
            <p:nvSpPr>
              <p:cNvPr id="37" name="TextBox 36"/>
              <p:cNvSpPr txBox="1"/>
              <p:nvPr/>
            </p:nvSpPr>
            <p:spPr>
              <a:xfrm rot="5400000">
                <a:off x="6921094" y="1110656"/>
                <a:ext cx="312906" cy="400110"/>
              </a:xfrm>
              <a:prstGeom prst="rect">
                <a:avLst/>
              </a:prstGeom>
              <a:noFill/>
            </p:spPr>
            <p:txBody>
              <a:bodyPr wrap="none" rtlCol="0">
                <a:spAutoFit/>
              </a:bodyPr>
              <a:lstStyle/>
              <a:p>
                <a:r>
                  <a:rPr lang="en-US" sz="2000" b="1">
                    <a:solidFill>
                      <a:srgbClr val="CC0000"/>
                    </a:solidFill>
                  </a:rPr>
                  <a:t>+</a:t>
                </a:r>
              </a:p>
            </p:txBody>
          </p:sp>
          <p:sp>
            <p:nvSpPr>
              <p:cNvPr id="38" name="TextBox 37"/>
              <p:cNvSpPr txBox="1"/>
              <p:nvPr/>
            </p:nvSpPr>
            <p:spPr>
              <a:xfrm rot="5400000">
                <a:off x="5682402" y="3318309"/>
                <a:ext cx="312906" cy="400110"/>
              </a:xfrm>
              <a:prstGeom prst="rect">
                <a:avLst/>
              </a:prstGeom>
              <a:noFill/>
            </p:spPr>
            <p:txBody>
              <a:bodyPr wrap="none" rtlCol="0">
                <a:spAutoFit/>
              </a:bodyPr>
              <a:lstStyle/>
              <a:p>
                <a:r>
                  <a:rPr lang="en-US" sz="2000" b="1">
                    <a:solidFill>
                      <a:srgbClr val="CC0000"/>
                    </a:solidFill>
                  </a:rPr>
                  <a:t>+</a:t>
                </a:r>
              </a:p>
            </p:txBody>
          </p:sp>
          <p:sp>
            <p:nvSpPr>
              <p:cNvPr id="39" name="TextBox 38"/>
              <p:cNvSpPr txBox="1"/>
              <p:nvPr/>
            </p:nvSpPr>
            <p:spPr>
              <a:xfrm>
                <a:off x="5762979" y="1076207"/>
                <a:ext cx="312906" cy="400110"/>
              </a:xfrm>
              <a:prstGeom prst="rect">
                <a:avLst/>
              </a:prstGeom>
              <a:noFill/>
            </p:spPr>
            <p:txBody>
              <a:bodyPr wrap="none" rtlCol="0">
                <a:spAutoFit/>
              </a:bodyPr>
              <a:lstStyle/>
              <a:p>
                <a:r>
                  <a:rPr lang="en-US" sz="2000" b="1">
                    <a:solidFill>
                      <a:srgbClr val="CC0000"/>
                    </a:solidFill>
                  </a:rPr>
                  <a:t>+</a:t>
                </a:r>
              </a:p>
            </p:txBody>
          </p:sp>
          <p:sp>
            <p:nvSpPr>
              <p:cNvPr id="40" name="TextBox 39"/>
              <p:cNvSpPr txBox="1"/>
              <p:nvPr/>
            </p:nvSpPr>
            <p:spPr>
              <a:xfrm>
                <a:off x="6946148" y="3333690"/>
                <a:ext cx="312906" cy="400110"/>
              </a:xfrm>
              <a:prstGeom prst="rect">
                <a:avLst/>
              </a:prstGeom>
              <a:noFill/>
            </p:spPr>
            <p:txBody>
              <a:bodyPr wrap="none" rtlCol="0">
                <a:spAutoFit/>
              </a:bodyPr>
              <a:lstStyle/>
              <a:p>
                <a:r>
                  <a:rPr lang="en-US" sz="2000" b="1">
                    <a:solidFill>
                      <a:srgbClr val="CC0000"/>
                    </a:solidFill>
                  </a:rPr>
                  <a:t>+</a:t>
                </a:r>
              </a:p>
            </p:txBody>
          </p:sp>
          <p:sp>
            <p:nvSpPr>
              <p:cNvPr id="42" name="TextBox 41"/>
              <p:cNvSpPr txBox="1"/>
              <p:nvPr/>
            </p:nvSpPr>
            <p:spPr>
              <a:xfrm>
                <a:off x="6934200" y="2438400"/>
                <a:ext cx="294597" cy="523220"/>
              </a:xfrm>
              <a:prstGeom prst="rect">
                <a:avLst/>
              </a:prstGeom>
              <a:noFill/>
            </p:spPr>
            <p:txBody>
              <a:bodyPr wrap="none" rtlCol="0">
                <a:spAutoFit/>
              </a:bodyPr>
              <a:lstStyle/>
              <a:p>
                <a:r>
                  <a:rPr lang="en-US" sz="2800" b="1">
                    <a:solidFill>
                      <a:srgbClr val="008000"/>
                    </a:solidFill>
                  </a:rPr>
                  <a:t>-</a:t>
                </a:r>
              </a:p>
            </p:txBody>
          </p:sp>
        </p:grpSp>
        <p:sp>
          <p:nvSpPr>
            <p:cNvPr id="44" name="TextBox 43"/>
            <p:cNvSpPr txBox="1"/>
            <p:nvPr/>
          </p:nvSpPr>
          <p:spPr>
            <a:xfrm>
              <a:off x="8001000" y="1752600"/>
              <a:ext cx="1008923" cy="1200329"/>
            </a:xfrm>
            <a:prstGeom prst="rect">
              <a:avLst/>
            </a:prstGeom>
            <a:noFill/>
            <a:ln>
              <a:solidFill>
                <a:srgbClr val="0000A8"/>
              </a:solidFill>
            </a:ln>
          </p:spPr>
          <p:txBody>
            <a:bodyPr wrap="none" rtlCol="0">
              <a:spAutoFit/>
            </a:bodyPr>
            <a:lstStyle/>
            <a:p>
              <a:pPr algn="ctr"/>
              <a:r>
                <a:rPr lang="en-US"/>
                <a:t>Put a </a:t>
              </a:r>
            </a:p>
            <a:p>
              <a:pPr algn="ctr"/>
              <a:r>
                <a:rPr lang="en-US"/>
                <a:t>Negative</a:t>
              </a:r>
            </a:p>
            <a:p>
              <a:pPr algn="ctr"/>
              <a:r>
                <a:rPr lang="en-US"/>
                <a:t>Charge</a:t>
              </a:r>
            </a:p>
            <a:p>
              <a:pPr algn="ctr"/>
              <a:r>
                <a:rPr lang="en-US"/>
                <a:t>Inside</a:t>
              </a:r>
            </a:p>
          </p:txBody>
        </p:sp>
        <p:sp>
          <p:nvSpPr>
            <p:cNvPr id="46" name="Freeform 45"/>
            <p:cNvSpPr/>
            <p:nvPr/>
          </p:nvSpPr>
          <p:spPr>
            <a:xfrm>
              <a:off x="6876815" y="2083741"/>
              <a:ext cx="1128889" cy="569148"/>
            </a:xfrm>
            <a:custGeom>
              <a:avLst/>
              <a:gdLst>
                <a:gd name="connsiteX0" fmla="*/ 1128889 w 1128889"/>
                <a:gd name="connsiteY0" fmla="*/ 32926 h 569148"/>
                <a:gd name="connsiteX1" fmla="*/ 338666 w 1128889"/>
                <a:gd name="connsiteY1" fmla="*/ 89370 h 569148"/>
                <a:gd name="connsiteX2" fmla="*/ 0 w 1128889"/>
                <a:gd name="connsiteY2" fmla="*/ 569148 h 569148"/>
              </a:gdLst>
              <a:ahLst/>
              <a:cxnLst>
                <a:cxn ang="0">
                  <a:pos x="connsiteX0" y="connsiteY0"/>
                </a:cxn>
                <a:cxn ang="0">
                  <a:pos x="connsiteX1" y="connsiteY1"/>
                </a:cxn>
                <a:cxn ang="0">
                  <a:pos x="connsiteX2" y="connsiteY2"/>
                </a:cxn>
              </a:cxnLst>
              <a:rect l="l" t="t" r="r" b="b"/>
              <a:pathLst>
                <a:path w="1128889" h="569148">
                  <a:moveTo>
                    <a:pt x="1128889" y="32926"/>
                  </a:moveTo>
                  <a:cubicBezTo>
                    <a:pt x="827851" y="16463"/>
                    <a:pt x="526814" y="0"/>
                    <a:pt x="338666" y="89370"/>
                  </a:cubicBezTo>
                  <a:cubicBezTo>
                    <a:pt x="150518" y="178740"/>
                    <a:pt x="0" y="569148"/>
                    <a:pt x="0" y="569148"/>
                  </a:cubicBezTo>
                </a:path>
              </a:pathLst>
            </a:custGeom>
            <a:ln w="19050" cmpd="sng">
              <a:solidFill>
                <a:srgbClr val="0000A8"/>
              </a:solidFill>
              <a:tailEnd type="stealth"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47" name="TextBox 46"/>
          <p:cNvSpPr txBox="1"/>
          <p:nvPr/>
        </p:nvSpPr>
        <p:spPr>
          <a:xfrm>
            <a:off x="2438400" y="4540984"/>
            <a:ext cx="4314001" cy="1631216"/>
          </a:xfrm>
          <a:prstGeom prst="rect">
            <a:avLst/>
          </a:prstGeom>
          <a:noFill/>
        </p:spPr>
        <p:txBody>
          <a:bodyPr wrap="none" rtlCol="0">
            <a:spAutoFit/>
          </a:bodyPr>
          <a:lstStyle/>
          <a:p>
            <a:pPr>
              <a:buFont typeface="Arial"/>
              <a:buChar char="•"/>
            </a:pPr>
            <a:r>
              <a:rPr lang="en-US" sz="2000">
                <a:solidFill>
                  <a:srgbClr val="0000A8"/>
                </a:solidFill>
              </a:rPr>
              <a:t>  What is the field inside now?</a:t>
            </a:r>
          </a:p>
          <a:p>
            <a:pPr>
              <a:buFont typeface="Arial"/>
              <a:buChar char="•"/>
            </a:pPr>
            <a:endParaRPr lang="en-US" sz="2000">
              <a:solidFill>
                <a:srgbClr val="0000A8"/>
              </a:solidFill>
            </a:endParaRPr>
          </a:p>
          <a:p>
            <a:pPr>
              <a:buFont typeface="Arial"/>
              <a:buChar char="•"/>
            </a:pPr>
            <a:r>
              <a:rPr lang="en-US" sz="2000">
                <a:solidFill>
                  <a:srgbClr val="0000A8"/>
                </a:solidFill>
              </a:rPr>
              <a:t>  What force is on the negative charge?</a:t>
            </a:r>
          </a:p>
          <a:p>
            <a:pPr>
              <a:buFont typeface="Arial"/>
              <a:buChar char="•"/>
            </a:pPr>
            <a:endParaRPr lang="en-US" sz="2000">
              <a:solidFill>
                <a:srgbClr val="0000A8"/>
              </a:solidFill>
            </a:endParaRPr>
          </a:p>
          <a:p>
            <a:pPr>
              <a:buFont typeface="Arial"/>
              <a:buChar char="•"/>
            </a:pPr>
            <a:r>
              <a:rPr lang="en-US" sz="2000">
                <a:solidFill>
                  <a:srgbClr val="0000A8"/>
                </a:solidFill>
              </a:rPr>
              <a:t>  What if the sphere were conducting?</a:t>
            </a:r>
          </a:p>
        </p:txBody>
      </p:sp>
      <p:cxnSp>
        <p:nvCxnSpPr>
          <p:cNvPr id="50" name="Straight Connector 6"/>
          <p:cNvCxnSpPr>
            <a:cxnSpLocks noChangeShapeType="1"/>
          </p:cNvCxnSpPr>
          <p:nvPr/>
        </p:nvCxnSpPr>
        <p:spPr bwMode="auto">
          <a:xfrm>
            <a:off x="0" y="912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4" name="Slide Number Placeholder 3"/>
          <p:cNvSpPr>
            <a:spLocks noGrp="1"/>
          </p:cNvSpPr>
          <p:nvPr>
            <p:ph type="sldNum" sz="quarter" idx="12"/>
          </p:nvPr>
        </p:nvSpPr>
        <p:spPr/>
        <p:txBody>
          <a:bodyPr/>
          <a:lstStyle/>
          <a:p>
            <a:fld id="{699193A1-A981-40F8-B221-769CD904AF10}" type="slidenum">
              <a:rPr lang="en-US" smtClean="0"/>
              <a:pPr/>
              <a:t>24</a:t>
            </a:fld>
            <a:endParaRPr lang="en-US"/>
          </a:p>
        </p:txBody>
      </p:sp>
    </p:spTree>
    <p:extLst>
      <p:ext uri="{BB962C8B-B14F-4D97-AF65-F5344CB8AC3E}">
        <p14:creationId xmlns:p14="http://schemas.microsoft.com/office/powerpoint/2010/main" val="1231609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solidFill>
                  <a:srgbClr val="CC0000"/>
                </a:solidFill>
              </a:rPr>
              <a:t>First:  Two Spherical Shells</a:t>
            </a:r>
            <a:endParaRPr lang="en-US" dirty="0">
              <a:solidFill>
                <a:srgbClr val="CC0000"/>
              </a:solidFill>
            </a:endParaRPr>
          </a:p>
        </p:txBody>
      </p:sp>
      <p:cxnSp>
        <p:nvCxnSpPr>
          <p:cNvPr id="6" name="Straight Connector 6"/>
          <p:cNvCxnSpPr>
            <a:cxnSpLocks noChangeShapeType="1"/>
          </p:cNvCxnSpPr>
          <p:nvPr/>
        </p:nvCxnSpPr>
        <p:spPr bwMode="auto">
          <a:xfrm>
            <a:off x="-25400" y="22860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5" name="TextBox 4"/>
          <p:cNvSpPr txBox="1"/>
          <p:nvPr/>
        </p:nvSpPr>
        <p:spPr>
          <a:xfrm>
            <a:off x="151889" y="2521803"/>
            <a:ext cx="6934711" cy="830997"/>
          </a:xfrm>
          <a:prstGeom prst="rect">
            <a:avLst/>
          </a:prstGeom>
          <a:noFill/>
        </p:spPr>
        <p:txBody>
          <a:bodyPr wrap="none" rtlCol="0">
            <a:spAutoFit/>
          </a:bodyPr>
          <a:lstStyle/>
          <a:p>
            <a:r>
              <a:rPr lang="en-US" sz="2400">
                <a:solidFill>
                  <a:srgbClr val="0000A8"/>
                </a:solidFill>
              </a:rPr>
              <a:t>Goal:  Build up the solid sphere out of spherical shells.</a:t>
            </a:r>
          </a:p>
          <a:p>
            <a:r>
              <a:rPr lang="en-US" sz="2400">
                <a:solidFill>
                  <a:srgbClr val="0000A8"/>
                </a:solidFill>
              </a:rPr>
              <a:t>First:  What about only TWO spherical shells?  </a:t>
            </a:r>
          </a:p>
        </p:txBody>
      </p:sp>
      <p:grpSp>
        <p:nvGrpSpPr>
          <p:cNvPr id="8" name="Group 7"/>
          <p:cNvGrpSpPr/>
          <p:nvPr/>
        </p:nvGrpSpPr>
        <p:grpSpPr>
          <a:xfrm>
            <a:off x="1981200" y="838200"/>
            <a:ext cx="4225508" cy="1295400"/>
            <a:chOff x="609600" y="2438400"/>
            <a:chExt cx="4225508" cy="1295400"/>
          </a:xfrm>
        </p:grpSpPr>
        <p:pic>
          <p:nvPicPr>
            <p:cNvPr id="10" name="Picture 9"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3429000"/>
              <a:ext cx="139700" cy="215900"/>
            </a:xfrm>
            <a:prstGeom prst="rect">
              <a:avLst/>
            </a:prstGeom>
          </p:spPr>
        </p:pic>
        <p:sp>
          <p:nvSpPr>
            <p:cNvPr id="11" name="Left Brace 10"/>
            <p:cNvSpPr/>
            <p:nvPr/>
          </p:nvSpPr>
          <p:spPr>
            <a:xfrm>
              <a:off x="1447800" y="2438400"/>
              <a:ext cx="457200" cy="1295400"/>
            </a:xfrm>
            <a:prstGeom prst="leftBrace">
              <a:avLst>
                <a:gd name="adj1" fmla="val 41666"/>
                <a:gd name="adj2" fmla="val 50000"/>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2" name="Picture 1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2438400"/>
              <a:ext cx="1295400" cy="723900"/>
            </a:xfrm>
            <a:prstGeom prst="rect">
              <a:avLst/>
            </a:prstGeom>
          </p:spPr>
        </p:pic>
        <p:pic>
          <p:nvPicPr>
            <p:cNvPr id="13" name="Picture 1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2819400"/>
              <a:ext cx="647700" cy="304800"/>
            </a:xfrm>
            <a:prstGeom prst="rect">
              <a:avLst/>
            </a:prstGeom>
          </p:spPr>
        </p:pic>
        <p:sp>
          <p:nvSpPr>
            <p:cNvPr id="14" name="TextBox 13"/>
            <p:cNvSpPr txBox="1"/>
            <p:nvPr/>
          </p:nvSpPr>
          <p:spPr>
            <a:xfrm>
              <a:off x="3733800" y="2590800"/>
              <a:ext cx="1101308" cy="430887"/>
            </a:xfrm>
            <a:prstGeom prst="rect">
              <a:avLst/>
            </a:prstGeom>
            <a:noFill/>
          </p:spPr>
          <p:txBody>
            <a:bodyPr wrap="none" rtlCol="0">
              <a:spAutoFit/>
            </a:bodyPr>
            <a:lstStyle/>
            <a:p>
              <a:r>
                <a:rPr lang="en-US" sz="2200">
                  <a:solidFill>
                    <a:srgbClr val="0000A8"/>
                  </a:solidFill>
                </a:rPr>
                <a:t>for r &gt; R</a:t>
              </a:r>
            </a:p>
          </p:txBody>
        </p:sp>
        <p:sp>
          <p:nvSpPr>
            <p:cNvPr id="15" name="TextBox 14"/>
            <p:cNvSpPr txBox="1"/>
            <p:nvPr/>
          </p:nvSpPr>
          <p:spPr>
            <a:xfrm>
              <a:off x="3733800" y="3276600"/>
              <a:ext cx="1101308" cy="430887"/>
            </a:xfrm>
            <a:prstGeom prst="rect">
              <a:avLst/>
            </a:prstGeom>
            <a:noFill/>
          </p:spPr>
          <p:txBody>
            <a:bodyPr wrap="none" rtlCol="0">
              <a:spAutoFit/>
            </a:bodyPr>
            <a:lstStyle/>
            <a:p>
              <a:r>
                <a:rPr lang="en-US" sz="2200">
                  <a:solidFill>
                    <a:srgbClr val="0000A8"/>
                  </a:solidFill>
                </a:rPr>
                <a:t>for r &lt; R</a:t>
              </a:r>
            </a:p>
          </p:txBody>
        </p:sp>
      </p:grpSp>
      <p:sp>
        <p:nvSpPr>
          <p:cNvPr id="17" name="TextBox 16"/>
          <p:cNvSpPr txBox="1"/>
          <p:nvPr/>
        </p:nvSpPr>
        <p:spPr>
          <a:xfrm>
            <a:off x="6477000" y="1143000"/>
            <a:ext cx="2174306" cy="769441"/>
          </a:xfrm>
          <a:prstGeom prst="rect">
            <a:avLst/>
          </a:prstGeom>
          <a:noFill/>
        </p:spPr>
        <p:txBody>
          <a:bodyPr wrap="none" rtlCol="0">
            <a:spAutoFit/>
          </a:bodyPr>
          <a:lstStyle/>
          <a:p>
            <a:r>
              <a:rPr lang="en-US" sz="2200">
                <a:solidFill>
                  <a:srgbClr val="CC0000"/>
                </a:solidFill>
              </a:rPr>
              <a:t>FIELD OF ONE</a:t>
            </a:r>
          </a:p>
          <a:p>
            <a:r>
              <a:rPr lang="en-US" sz="2200">
                <a:solidFill>
                  <a:srgbClr val="CC0000"/>
                </a:solidFill>
              </a:rPr>
              <a:t>SPHERICAL SHELL</a:t>
            </a:r>
          </a:p>
        </p:txBody>
      </p:sp>
      <p:pic>
        <p:nvPicPr>
          <p:cNvPr id="1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762000"/>
            <a:ext cx="1358900" cy="1341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4216400"/>
            <a:ext cx="1698576"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Oval 17"/>
          <p:cNvSpPr>
            <a:spLocks noChangeAspect="1"/>
          </p:cNvSpPr>
          <p:nvPr/>
        </p:nvSpPr>
        <p:spPr>
          <a:xfrm>
            <a:off x="1600200" y="3657600"/>
            <a:ext cx="2781300" cy="2781300"/>
          </a:xfrm>
          <a:prstGeom prst="ellipse">
            <a:avLst/>
          </a:prstGeom>
          <a:no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TextBox 21"/>
          <p:cNvSpPr txBox="1"/>
          <p:nvPr/>
        </p:nvSpPr>
        <p:spPr>
          <a:xfrm>
            <a:off x="2882900" y="3352800"/>
            <a:ext cx="287258" cy="338554"/>
          </a:xfrm>
          <a:prstGeom prst="rect">
            <a:avLst/>
          </a:prstGeom>
          <a:noFill/>
        </p:spPr>
        <p:txBody>
          <a:bodyPr wrap="none" rtlCol="0">
            <a:spAutoFit/>
          </a:bodyPr>
          <a:lstStyle/>
          <a:p>
            <a:r>
              <a:rPr lang="en-US" sz="1600"/>
              <a:t>+</a:t>
            </a:r>
          </a:p>
        </p:txBody>
      </p:sp>
      <p:sp>
        <p:nvSpPr>
          <p:cNvPr id="24" name="TextBox 23"/>
          <p:cNvSpPr txBox="1"/>
          <p:nvPr/>
        </p:nvSpPr>
        <p:spPr>
          <a:xfrm>
            <a:off x="4292600" y="5592346"/>
            <a:ext cx="287258" cy="338554"/>
          </a:xfrm>
          <a:prstGeom prst="rect">
            <a:avLst/>
          </a:prstGeom>
          <a:noFill/>
        </p:spPr>
        <p:txBody>
          <a:bodyPr wrap="none" rtlCol="0">
            <a:spAutoFit/>
          </a:bodyPr>
          <a:lstStyle/>
          <a:p>
            <a:r>
              <a:rPr lang="en-US" sz="1600"/>
              <a:t>+</a:t>
            </a:r>
          </a:p>
        </p:txBody>
      </p:sp>
      <p:sp>
        <p:nvSpPr>
          <p:cNvPr id="25" name="TextBox 24"/>
          <p:cNvSpPr txBox="1"/>
          <p:nvPr/>
        </p:nvSpPr>
        <p:spPr>
          <a:xfrm>
            <a:off x="1511300" y="4038600"/>
            <a:ext cx="287258" cy="338554"/>
          </a:xfrm>
          <a:prstGeom prst="rect">
            <a:avLst/>
          </a:prstGeom>
          <a:noFill/>
        </p:spPr>
        <p:txBody>
          <a:bodyPr wrap="none" rtlCol="0">
            <a:spAutoFit/>
          </a:bodyPr>
          <a:lstStyle/>
          <a:p>
            <a:r>
              <a:rPr lang="en-US" sz="1600"/>
              <a:t>+</a:t>
            </a:r>
          </a:p>
        </p:txBody>
      </p:sp>
      <p:sp>
        <p:nvSpPr>
          <p:cNvPr id="26" name="TextBox 25"/>
          <p:cNvSpPr txBox="1"/>
          <p:nvPr/>
        </p:nvSpPr>
        <p:spPr>
          <a:xfrm>
            <a:off x="2159000" y="3492500"/>
            <a:ext cx="287258" cy="338554"/>
          </a:xfrm>
          <a:prstGeom prst="rect">
            <a:avLst/>
          </a:prstGeom>
          <a:noFill/>
        </p:spPr>
        <p:txBody>
          <a:bodyPr wrap="none" rtlCol="0">
            <a:spAutoFit/>
          </a:bodyPr>
          <a:lstStyle/>
          <a:p>
            <a:r>
              <a:rPr lang="en-US" sz="1600"/>
              <a:t>+</a:t>
            </a:r>
          </a:p>
        </p:txBody>
      </p:sp>
      <p:sp>
        <p:nvSpPr>
          <p:cNvPr id="27" name="TextBox 26"/>
          <p:cNvSpPr txBox="1"/>
          <p:nvPr/>
        </p:nvSpPr>
        <p:spPr>
          <a:xfrm>
            <a:off x="4140200" y="4013200"/>
            <a:ext cx="287258" cy="338554"/>
          </a:xfrm>
          <a:prstGeom prst="rect">
            <a:avLst/>
          </a:prstGeom>
          <a:noFill/>
        </p:spPr>
        <p:txBody>
          <a:bodyPr wrap="none" rtlCol="0">
            <a:spAutoFit/>
          </a:bodyPr>
          <a:lstStyle/>
          <a:p>
            <a:r>
              <a:rPr lang="en-US" sz="1600"/>
              <a:t>+</a:t>
            </a:r>
          </a:p>
        </p:txBody>
      </p:sp>
      <p:sp>
        <p:nvSpPr>
          <p:cNvPr id="28" name="TextBox 27"/>
          <p:cNvSpPr txBox="1"/>
          <p:nvPr/>
        </p:nvSpPr>
        <p:spPr>
          <a:xfrm>
            <a:off x="3606800" y="3530600"/>
            <a:ext cx="287258" cy="338554"/>
          </a:xfrm>
          <a:prstGeom prst="rect">
            <a:avLst/>
          </a:prstGeom>
          <a:noFill/>
        </p:spPr>
        <p:txBody>
          <a:bodyPr wrap="none" rtlCol="0">
            <a:spAutoFit/>
          </a:bodyPr>
          <a:lstStyle/>
          <a:p>
            <a:r>
              <a:rPr lang="en-US" sz="1600"/>
              <a:t>+</a:t>
            </a:r>
          </a:p>
        </p:txBody>
      </p:sp>
      <p:sp>
        <p:nvSpPr>
          <p:cNvPr id="29" name="TextBox 28"/>
          <p:cNvSpPr txBox="1"/>
          <p:nvPr/>
        </p:nvSpPr>
        <p:spPr>
          <a:xfrm>
            <a:off x="1282700" y="4826000"/>
            <a:ext cx="287258" cy="338554"/>
          </a:xfrm>
          <a:prstGeom prst="rect">
            <a:avLst/>
          </a:prstGeom>
          <a:noFill/>
        </p:spPr>
        <p:txBody>
          <a:bodyPr wrap="none" rtlCol="0">
            <a:spAutoFit/>
          </a:bodyPr>
          <a:lstStyle/>
          <a:p>
            <a:r>
              <a:rPr lang="en-US" sz="1600"/>
              <a:t>+</a:t>
            </a:r>
          </a:p>
        </p:txBody>
      </p:sp>
      <p:sp>
        <p:nvSpPr>
          <p:cNvPr id="30" name="TextBox 29"/>
          <p:cNvSpPr txBox="1"/>
          <p:nvPr/>
        </p:nvSpPr>
        <p:spPr>
          <a:xfrm>
            <a:off x="4394200" y="4876800"/>
            <a:ext cx="287258" cy="338554"/>
          </a:xfrm>
          <a:prstGeom prst="rect">
            <a:avLst/>
          </a:prstGeom>
          <a:noFill/>
        </p:spPr>
        <p:txBody>
          <a:bodyPr wrap="none" rtlCol="0">
            <a:spAutoFit/>
          </a:bodyPr>
          <a:lstStyle/>
          <a:p>
            <a:r>
              <a:rPr lang="en-US" sz="1600"/>
              <a:t>+</a:t>
            </a:r>
          </a:p>
        </p:txBody>
      </p:sp>
      <p:sp>
        <p:nvSpPr>
          <p:cNvPr id="31" name="TextBox 30"/>
          <p:cNvSpPr txBox="1"/>
          <p:nvPr/>
        </p:nvSpPr>
        <p:spPr>
          <a:xfrm>
            <a:off x="2844800" y="6375400"/>
            <a:ext cx="287258" cy="338554"/>
          </a:xfrm>
          <a:prstGeom prst="rect">
            <a:avLst/>
          </a:prstGeom>
          <a:noFill/>
        </p:spPr>
        <p:txBody>
          <a:bodyPr wrap="none" rtlCol="0">
            <a:spAutoFit/>
          </a:bodyPr>
          <a:lstStyle/>
          <a:p>
            <a:r>
              <a:rPr lang="en-US" sz="1600"/>
              <a:t>+</a:t>
            </a:r>
          </a:p>
        </p:txBody>
      </p:sp>
      <p:sp>
        <p:nvSpPr>
          <p:cNvPr id="35" name="TextBox 34"/>
          <p:cNvSpPr txBox="1"/>
          <p:nvPr/>
        </p:nvSpPr>
        <p:spPr>
          <a:xfrm>
            <a:off x="3670300" y="6201946"/>
            <a:ext cx="287258" cy="338554"/>
          </a:xfrm>
          <a:prstGeom prst="rect">
            <a:avLst/>
          </a:prstGeom>
          <a:noFill/>
        </p:spPr>
        <p:txBody>
          <a:bodyPr wrap="none" rtlCol="0">
            <a:spAutoFit/>
          </a:bodyPr>
          <a:lstStyle/>
          <a:p>
            <a:r>
              <a:rPr lang="en-US" sz="1600"/>
              <a:t>+</a:t>
            </a:r>
          </a:p>
        </p:txBody>
      </p:sp>
      <p:sp>
        <p:nvSpPr>
          <p:cNvPr id="36" name="TextBox 35"/>
          <p:cNvSpPr txBox="1"/>
          <p:nvPr/>
        </p:nvSpPr>
        <p:spPr>
          <a:xfrm>
            <a:off x="1511300" y="5630446"/>
            <a:ext cx="287258" cy="338554"/>
          </a:xfrm>
          <a:prstGeom prst="rect">
            <a:avLst/>
          </a:prstGeom>
          <a:noFill/>
        </p:spPr>
        <p:txBody>
          <a:bodyPr wrap="none" rtlCol="0">
            <a:spAutoFit/>
          </a:bodyPr>
          <a:lstStyle/>
          <a:p>
            <a:r>
              <a:rPr lang="en-US" sz="1600"/>
              <a:t>+</a:t>
            </a:r>
          </a:p>
        </p:txBody>
      </p:sp>
      <p:sp>
        <p:nvSpPr>
          <p:cNvPr id="37" name="TextBox 36"/>
          <p:cNvSpPr txBox="1"/>
          <p:nvPr/>
        </p:nvSpPr>
        <p:spPr>
          <a:xfrm>
            <a:off x="2108200" y="6214646"/>
            <a:ext cx="287258" cy="338554"/>
          </a:xfrm>
          <a:prstGeom prst="rect">
            <a:avLst/>
          </a:prstGeom>
          <a:noFill/>
        </p:spPr>
        <p:txBody>
          <a:bodyPr wrap="none" rtlCol="0">
            <a:spAutoFit/>
          </a:bodyPr>
          <a:lstStyle/>
          <a:p>
            <a:r>
              <a:rPr lang="en-US" sz="1600"/>
              <a:t>+</a:t>
            </a:r>
          </a:p>
        </p:txBody>
      </p:sp>
      <p:sp>
        <p:nvSpPr>
          <p:cNvPr id="3" name="Slide Number Placeholder 2"/>
          <p:cNvSpPr>
            <a:spLocks noGrp="1"/>
          </p:cNvSpPr>
          <p:nvPr>
            <p:ph type="sldNum" sz="quarter" idx="12"/>
          </p:nvPr>
        </p:nvSpPr>
        <p:spPr/>
        <p:txBody>
          <a:bodyPr/>
          <a:lstStyle/>
          <a:p>
            <a:fld id="{699193A1-A981-40F8-B221-769CD904AF10}" type="slidenum">
              <a:rPr lang="en-US" smtClean="0"/>
              <a:pPr/>
              <a:t>25</a:t>
            </a:fld>
            <a:endParaRPr lang="en-US"/>
          </a:p>
        </p:txBody>
      </p:sp>
    </p:spTree>
    <p:extLst>
      <p:ext uri="{BB962C8B-B14F-4D97-AF65-F5344CB8AC3E}">
        <p14:creationId xmlns:p14="http://schemas.microsoft.com/office/powerpoint/2010/main" val="24418752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solidFill>
                  <a:srgbClr val="CC0000"/>
                </a:solidFill>
              </a:rPr>
              <a:t>iClicker:  Two Spherical Shells</a:t>
            </a:r>
            <a:endParaRPr lang="en-US" dirty="0">
              <a:solidFill>
                <a:srgbClr val="CC0000"/>
              </a:solidFill>
            </a:endParaRPr>
          </a:p>
        </p:txBody>
      </p:sp>
      <p:cxnSp>
        <p:nvCxnSpPr>
          <p:cNvPr id="6" name="Straight Connector 6"/>
          <p:cNvCxnSpPr>
            <a:cxnSpLocks noChangeShapeType="1"/>
          </p:cNvCxnSpPr>
          <p:nvPr/>
        </p:nvCxnSpPr>
        <p:spPr bwMode="auto">
          <a:xfrm>
            <a:off x="-25400" y="22860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grpSp>
        <p:nvGrpSpPr>
          <p:cNvPr id="8" name="Group 7"/>
          <p:cNvGrpSpPr/>
          <p:nvPr/>
        </p:nvGrpSpPr>
        <p:grpSpPr>
          <a:xfrm>
            <a:off x="1981200" y="838200"/>
            <a:ext cx="4225508" cy="1295400"/>
            <a:chOff x="609600" y="2438400"/>
            <a:chExt cx="4225508" cy="1295400"/>
          </a:xfrm>
        </p:grpSpPr>
        <p:pic>
          <p:nvPicPr>
            <p:cNvPr id="10" name="Picture 9"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3429000"/>
              <a:ext cx="139700" cy="215900"/>
            </a:xfrm>
            <a:prstGeom prst="rect">
              <a:avLst/>
            </a:prstGeom>
          </p:spPr>
        </p:pic>
        <p:sp>
          <p:nvSpPr>
            <p:cNvPr id="11" name="Left Brace 10"/>
            <p:cNvSpPr/>
            <p:nvPr/>
          </p:nvSpPr>
          <p:spPr>
            <a:xfrm>
              <a:off x="1447800" y="2438400"/>
              <a:ext cx="457200" cy="1295400"/>
            </a:xfrm>
            <a:prstGeom prst="leftBrace">
              <a:avLst>
                <a:gd name="adj1" fmla="val 41666"/>
                <a:gd name="adj2" fmla="val 50000"/>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2" name="Picture 11"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2438400"/>
              <a:ext cx="1295400" cy="723900"/>
            </a:xfrm>
            <a:prstGeom prst="rect">
              <a:avLst/>
            </a:prstGeom>
          </p:spPr>
        </p:pic>
        <p:pic>
          <p:nvPicPr>
            <p:cNvPr id="13" name="Picture 1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2819400"/>
              <a:ext cx="647700" cy="304800"/>
            </a:xfrm>
            <a:prstGeom prst="rect">
              <a:avLst/>
            </a:prstGeom>
          </p:spPr>
        </p:pic>
        <p:sp>
          <p:nvSpPr>
            <p:cNvPr id="14" name="TextBox 13"/>
            <p:cNvSpPr txBox="1"/>
            <p:nvPr/>
          </p:nvSpPr>
          <p:spPr>
            <a:xfrm>
              <a:off x="3733800" y="2590800"/>
              <a:ext cx="1101308" cy="430887"/>
            </a:xfrm>
            <a:prstGeom prst="rect">
              <a:avLst/>
            </a:prstGeom>
            <a:noFill/>
          </p:spPr>
          <p:txBody>
            <a:bodyPr wrap="none" rtlCol="0">
              <a:spAutoFit/>
            </a:bodyPr>
            <a:lstStyle/>
            <a:p>
              <a:r>
                <a:rPr lang="en-US" sz="2200">
                  <a:solidFill>
                    <a:srgbClr val="0000A8"/>
                  </a:solidFill>
                </a:rPr>
                <a:t>for r &gt; R</a:t>
              </a:r>
            </a:p>
          </p:txBody>
        </p:sp>
        <p:sp>
          <p:nvSpPr>
            <p:cNvPr id="15" name="TextBox 14"/>
            <p:cNvSpPr txBox="1"/>
            <p:nvPr/>
          </p:nvSpPr>
          <p:spPr>
            <a:xfrm>
              <a:off x="3733800" y="3276600"/>
              <a:ext cx="1101308" cy="430887"/>
            </a:xfrm>
            <a:prstGeom prst="rect">
              <a:avLst/>
            </a:prstGeom>
            <a:noFill/>
          </p:spPr>
          <p:txBody>
            <a:bodyPr wrap="none" rtlCol="0">
              <a:spAutoFit/>
            </a:bodyPr>
            <a:lstStyle/>
            <a:p>
              <a:r>
                <a:rPr lang="en-US" sz="2200">
                  <a:solidFill>
                    <a:srgbClr val="0000A8"/>
                  </a:solidFill>
                </a:rPr>
                <a:t>for r &lt; R</a:t>
              </a:r>
            </a:p>
          </p:txBody>
        </p:sp>
      </p:grpSp>
      <p:sp>
        <p:nvSpPr>
          <p:cNvPr id="17" name="TextBox 16"/>
          <p:cNvSpPr txBox="1"/>
          <p:nvPr/>
        </p:nvSpPr>
        <p:spPr>
          <a:xfrm>
            <a:off x="6477000" y="1143000"/>
            <a:ext cx="2174306" cy="769441"/>
          </a:xfrm>
          <a:prstGeom prst="rect">
            <a:avLst/>
          </a:prstGeom>
          <a:noFill/>
        </p:spPr>
        <p:txBody>
          <a:bodyPr wrap="none" rtlCol="0">
            <a:spAutoFit/>
          </a:bodyPr>
          <a:lstStyle/>
          <a:p>
            <a:r>
              <a:rPr lang="en-US" sz="2200">
                <a:solidFill>
                  <a:srgbClr val="CC0000"/>
                </a:solidFill>
              </a:rPr>
              <a:t>FIELD OF ONE</a:t>
            </a:r>
          </a:p>
          <a:p>
            <a:r>
              <a:rPr lang="en-US" sz="2200">
                <a:solidFill>
                  <a:srgbClr val="CC0000"/>
                </a:solidFill>
              </a:rPr>
              <a:t>SPHERICAL SHELL</a:t>
            </a:r>
          </a:p>
        </p:txBody>
      </p:sp>
      <p:pic>
        <p:nvPicPr>
          <p:cNvPr id="1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762000"/>
            <a:ext cx="1358900" cy="1341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381000" y="2895600"/>
            <a:ext cx="3398758" cy="3361154"/>
            <a:chOff x="1282700" y="3352800"/>
            <a:chExt cx="3398758" cy="3361154"/>
          </a:xfrm>
        </p:grpSpPr>
        <p:pic>
          <p:nvPicPr>
            <p:cNvPr id="2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4216400"/>
              <a:ext cx="1698576"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Oval 17"/>
            <p:cNvSpPr>
              <a:spLocks noChangeAspect="1"/>
            </p:cNvSpPr>
            <p:nvPr/>
          </p:nvSpPr>
          <p:spPr>
            <a:xfrm>
              <a:off x="1600200" y="3657600"/>
              <a:ext cx="2781300" cy="2781300"/>
            </a:xfrm>
            <a:prstGeom prst="ellipse">
              <a:avLst/>
            </a:prstGeom>
            <a:no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TextBox 21"/>
            <p:cNvSpPr txBox="1"/>
            <p:nvPr/>
          </p:nvSpPr>
          <p:spPr>
            <a:xfrm>
              <a:off x="2882900" y="3352800"/>
              <a:ext cx="287258" cy="338554"/>
            </a:xfrm>
            <a:prstGeom prst="rect">
              <a:avLst/>
            </a:prstGeom>
            <a:noFill/>
          </p:spPr>
          <p:txBody>
            <a:bodyPr wrap="none" rtlCol="0">
              <a:spAutoFit/>
            </a:bodyPr>
            <a:lstStyle/>
            <a:p>
              <a:r>
                <a:rPr lang="en-US" sz="1600"/>
                <a:t>+</a:t>
              </a:r>
            </a:p>
          </p:txBody>
        </p:sp>
        <p:sp>
          <p:nvSpPr>
            <p:cNvPr id="24" name="TextBox 23"/>
            <p:cNvSpPr txBox="1"/>
            <p:nvPr/>
          </p:nvSpPr>
          <p:spPr>
            <a:xfrm>
              <a:off x="4292600" y="5592346"/>
              <a:ext cx="287258" cy="338554"/>
            </a:xfrm>
            <a:prstGeom prst="rect">
              <a:avLst/>
            </a:prstGeom>
            <a:noFill/>
          </p:spPr>
          <p:txBody>
            <a:bodyPr wrap="none" rtlCol="0">
              <a:spAutoFit/>
            </a:bodyPr>
            <a:lstStyle/>
            <a:p>
              <a:r>
                <a:rPr lang="en-US" sz="1600"/>
                <a:t>+</a:t>
              </a:r>
            </a:p>
          </p:txBody>
        </p:sp>
        <p:sp>
          <p:nvSpPr>
            <p:cNvPr id="25" name="TextBox 24"/>
            <p:cNvSpPr txBox="1"/>
            <p:nvPr/>
          </p:nvSpPr>
          <p:spPr>
            <a:xfrm>
              <a:off x="1511300" y="4038600"/>
              <a:ext cx="287258" cy="338554"/>
            </a:xfrm>
            <a:prstGeom prst="rect">
              <a:avLst/>
            </a:prstGeom>
            <a:noFill/>
          </p:spPr>
          <p:txBody>
            <a:bodyPr wrap="none" rtlCol="0">
              <a:spAutoFit/>
            </a:bodyPr>
            <a:lstStyle/>
            <a:p>
              <a:r>
                <a:rPr lang="en-US" sz="1600"/>
                <a:t>+</a:t>
              </a:r>
            </a:p>
          </p:txBody>
        </p:sp>
        <p:sp>
          <p:nvSpPr>
            <p:cNvPr id="26" name="TextBox 25"/>
            <p:cNvSpPr txBox="1"/>
            <p:nvPr/>
          </p:nvSpPr>
          <p:spPr>
            <a:xfrm>
              <a:off x="2159000" y="3492500"/>
              <a:ext cx="287258" cy="338554"/>
            </a:xfrm>
            <a:prstGeom prst="rect">
              <a:avLst/>
            </a:prstGeom>
            <a:noFill/>
          </p:spPr>
          <p:txBody>
            <a:bodyPr wrap="none" rtlCol="0">
              <a:spAutoFit/>
            </a:bodyPr>
            <a:lstStyle/>
            <a:p>
              <a:r>
                <a:rPr lang="en-US" sz="1600"/>
                <a:t>+</a:t>
              </a:r>
            </a:p>
          </p:txBody>
        </p:sp>
        <p:sp>
          <p:nvSpPr>
            <p:cNvPr id="27" name="TextBox 26"/>
            <p:cNvSpPr txBox="1"/>
            <p:nvPr/>
          </p:nvSpPr>
          <p:spPr>
            <a:xfrm>
              <a:off x="4140200" y="4013200"/>
              <a:ext cx="287258" cy="338554"/>
            </a:xfrm>
            <a:prstGeom prst="rect">
              <a:avLst/>
            </a:prstGeom>
            <a:noFill/>
          </p:spPr>
          <p:txBody>
            <a:bodyPr wrap="none" rtlCol="0">
              <a:spAutoFit/>
            </a:bodyPr>
            <a:lstStyle/>
            <a:p>
              <a:r>
                <a:rPr lang="en-US" sz="1600"/>
                <a:t>+</a:t>
              </a:r>
            </a:p>
          </p:txBody>
        </p:sp>
        <p:sp>
          <p:nvSpPr>
            <p:cNvPr id="28" name="TextBox 27"/>
            <p:cNvSpPr txBox="1"/>
            <p:nvPr/>
          </p:nvSpPr>
          <p:spPr>
            <a:xfrm>
              <a:off x="3606800" y="3530600"/>
              <a:ext cx="287258" cy="338554"/>
            </a:xfrm>
            <a:prstGeom prst="rect">
              <a:avLst/>
            </a:prstGeom>
            <a:noFill/>
          </p:spPr>
          <p:txBody>
            <a:bodyPr wrap="none" rtlCol="0">
              <a:spAutoFit/>
            </a:bodyPr>
            <a:lstStyle/>
            <a:p>
              <a:r>
                <a:rPr lang="en-US" sz="1600"/>
                <a:t>+</a:t>
              </a:r>
            </a:p>
          </p:txBody>
        </p:sp>
        <p:sp>
          <p:nvSpPr>
            <p:cNvPr id="29" name="TextBox 28"/>
            <p:cNvSpPr txBox="1"/>
            <p:nvPr/>
          </p:nvSpPr>
          <p:spPr>
            <a:xfrm>
              <a:off x="1282700" y="4826000"/>
              <a:ext cx="287258" cy="338554"/>
            </a:xfrm>
            <a:prstGeom prst="rect">
              <a:avLst/>
            </a:prstGeom>
            <a:noFill/>
          </p:spPr>
          <p:txBody>
            <a:bodyPr wrap="none" rtlCol="0">
              <a:spAutoFit/>
            </a:bodyPr>
            <a:lstStyle/>
            <a:p>
              <a:r>
                <a:rPr lang="en-US" sz="1600"/>
                <a:t>+</a:t>
              </a:r>
            </a:p>
          </p:txBody>
        </p:sp>
        <p:sp>
          <p:nvSpPr>
            <p:cNvPr id="30" name="TextBox 29"/>
            <p:cNvSpPr txBox="1"/>
            <p:nvPr/>
          </p:nvSpPr>
          <p:spPr>
            <a:xfrm>
              <a:off x="4394200" y="4876800"/>
              <a:ext cx="287258" cy="338554"/>
            </a:xfrm>
            <a:prstGeom prst="rect">
              <a:avLst/>
            </a:prstGeom>
            <a:noFill/>
          </p:spPr>
          <p:txBody>
            <a:bodyPr wrap="none" rtlCol="0">
              <a:spAutoFit/>
            </a:bodyPr>
            <a:lstStyle/>
            <a:p>
              <a:r>
                <a:rPr lang="en-US" sz="1600"/>
                <a:t>+</a:t>
              </a:r>
            </a:p>
          </p:txBody>
        </p:sp>
        <p:sp>
          <p:nvSpPr>
            <p:cNvPr id="31" name="TextBox 30"/>
            <p:cNvSpPr txBox="1"/>
            <p:nvPr/>
          </p:nvSpPr>
          <p:spPr>
            <a:xfrm>
              <a:off x="2844800" y="6375400"/>
              <a:ext cx="287258" cy="338554"/>
            </a:xfrm>
            <a:prstGeom prst="rect">
              <a:avLst/>
            </a:prstGeom>
            <a:noFill/>
          </p:spPr>
          <p:txBody>
            <a:bodyPr wrap="none" rtlCol="0">
              <a:spAutoFit/>
            </a:bodyPr>
            <a:lstStyle/>
            <a:p>
              <a:r>
                <a:rPr lang="en-US" sz="1600"/>
                <a:t>+</a:t>
              </a:r>
            </a:p>
          </p:txBody>
        </p:sp>
        <p:sp>
          <p:nvSpPr>
            <p:cNvPr id="35" name="TextBox 34"/>
            <p:cNvSpPr txBox="1"/>
            <p:nvPr/>
          </p:nvSpPr>
          <p:spPr>
            <a:xfrm>
              <a:off x="3670300" y="6201946"/>
              <a:ext cx="287258" cy="338554"/>
            </a:xfrm>
            <a:prstGeom prst="rect">
              <a:avLst/>
            </a:prstGeom>
            <a:noFill/>
          </p:spPr>
          <p:txBody>
            <a:bodyPr wrap="none" rtlCol="0">
              <a:spAutoFit/>
            </a:bodyPr>
            <a:lstStyle/>
            <a:p>
              <a:r>
                <a:rPr lang="en-US" sz="1600"/>
                <a:t>+</a:t>
              </a:r>
            </a:p>
          </p:txBody>
        </p:sp>
        <p:sp>
          <p:nvSpPr>
            <p:cNvPr id="36" name="TextBox 35"/>
            <p:cNvSpPr txBox="1"/>
            <p:nvPr/>
          </p:nvSpPr>
          <p:spPr>
            <a:xfrm>
              <a:off x="1511300" y="5630446"/>
              <a:ext cx="287258" cy="338554"/>
            </a:xfrm>
            <a:prstGeom prst="rect">
              <a:avLst/>
            </a:prstGeom>
            <a:noFill/>
          </p:spPr>
          <p:txBody>
            <a:bodyPr wrap="none" rtlCol="0">
              <a:spAutoFit/>
            </a:bodyPr>
            <a:lstStyle/>
            <a:p>
              <a:r>
                <a:rPr lang="en-US" sz="1600"/>
                <a:t>+</a:t>
              </a:r>
            </a:p>
          </p:txBody>
        </p:sp>
        <p:sp>
          <p:nvSpPr>
            <p:cNvPr id="37" name="TextBox 36"/>
            <p:cNvSpPr txBox="1"/>
            <p:nvPr/>
          </p:nvSpPr>
          <p:spPr>
            <a:xfrm>
              <a:off x="2108200" y="6214646"/>
              <a:ext cx="287258" cy="338554"/>
            </a:xfrm>
            <a:prstGeom prst="rect">
              <a:avLst/>
            </a:prstGeom>
            <a:noFill/>
          </p:spPr>
          <p:txBody>
            <a:bodyPr wrap="none" rtlCol="0">
              <a:spAutoFit/>
            </a:bodyPr>
            <a:lstStyle/>
            <a:p>
              <a:r>
                <a:rPr lang="en-US" sz="1600"/>
                <a:t>+</a:t>
              </a:r>
            </a:p>
          </p:txBody>
        </p:sp>
      </p:grpSp>
      <p:sp>
        <p:nvSpPr>
          <p:cNvPr id="3" name="TextBox 2"/>
          <p:cNvSpPr txBox="1"/>
          <p:nvPr/>
        </p:nvSpPr>
        <p:spPr>
          <a:xfrm>
            <a:off x="381000" y="2388513"/>
            <a:ext cx="7431842" cy="430887"/>
          </a:xfrm>
          <a:prstGeom prst="rect">
            <a:avLst/>
          </a:prstGeom>
          <a:noFill/>
        </p:spPr>
        <p:txBody>
          <a:bodyPr wrap="none" rtlCol="0">
            <a:spAutoFit/>
          </a:bodyPr>
          <a:lstStyle/>
          <a:p>
            <a:r>
              <a:rPr lang="en-US" sz="2200">
                <a:solidFill>
                  <a:srgbClr val="0000A8"/>
                </a:solidFill>
              </a:rPr>
              <a:t>Two concentric insulating spherical shells each have charge +Q.  </a:t>
            </a:r>
          </a:p>
        </p:txBody>
      </p:sp>
      <p:sp>
        <p:nvSpPr>
          <p:cNvPr id="9" name="TextBox 8"/>
          <p:cNvSpPr txBox="1"/>
          <p:nvPr/>
        </p:nvSpPr>
        <p:spPr>
          <a:xfrm>
            <a:off x="3873500" y="2971800"/>
            <a:ext cx="4128128" cy="430887"/>
          </a:xfrm>
          <a:prstGeom prst="rect">
            <a:avLst/>
          </a:prstGeom>
          <a:noFill/>
        </p:spPr>
        <p:txBody>
          <a:bodyPr wrap="none" rtlCol="0">
            <a:spAutoFit/>
          </a:bodyPr>
          <a:lstStyle/>
          <a:p>
            <a:r>
              <a:rPr lang="en-US" sz="2200">
                <a:solidFill>
                  <a:srgbClr val="0000A8"/>
                </a:solidFill>
              </a:rPr>
              <a:t>What is E </a:t>
            </a:r>
            <a:r>
              <a:rPr lang="en-US" sz="2200" b="1" i="1">
                <a:solidFill>
                  <a:srgbClr val="0000A8"/>
                </a:solidFill>
              </a:rPr>
              <a:t>between</a:t>
            </a:r>
            <a:r>
              <a:rPr lang="en-US" sz="2200">
                <a:solidFill>
                  <a:srgbClr val="0000A8"/>
                </a:solidFill>
              </a:rPr>
              <a:t> the two shells?  </a:t>
            </a:r>
          </a:p>
        </p:txBody>
      </p:sp>
      <p:pic>
        <p:nvPicPr>
          <p:cNvPr id="21" name="Picture 20"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0" y="4800600"/>
            <a:ext cx="2374900" cy="723900"/>
          </a:xfrm>
          <a:prstGeom prst="rect">
            <a:avLst/>
          </a:prstGeom>
        </p:spPr>
      </p:pic>
      <p:pic>
        <p:nvPicPr>
          <p:cNvPr id="23" name="Picture 22"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72000" y="6019800"/>
            <a:ext cx="889000" cy="317500"/>
          </a:xfrm>
          <a:prstGeom prst="rect">
            <a:avLst/>
          </a:prstGeom>
        </p:spPr>
      </p:pic>
      <p:pic>
        <p:nvPicPr>
          <p:cNvPr id="32" name="Picture 31"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72000" y="3657600"/>
            <a:ext cx="2374900" cy="723900"/>
          </a:xfrm>
          <a:prstGeom prst="rect">
            <a:avLst/>
          </a:prstGeom>
        </p:spPr>
      </p:pic>
      <p:sp>
        <p:nvSpPr>
          <p:cNvPr id="33" name="TextBox 32"/>
          <p:cNvSpPr txBox="1"/>
          <p:nvPr/>
        </p:nvSpPr>
        <p:spPr>
          <a:xfrm>
            <a:off x="4062343" y="3733800"/>
            <a:ext cx="433457" cy="430887"/>
          </a:xfrm>
          <a:prstGeom prst="rect">
            <a:avLst/>
          </a:prstGeom>
          <a:noFill/>
        </p:spPr>
        <p:txBody>
          <a:bodyPr wrap="none" rtlCol="0">
            <a:spAutoFit/>
          </a:bodyPr>
          <a:lstStyle/>
          <a:p>
            <a:r>
              <a:rPr lang="en-US" sz="2200">
                <a:solidFill>
                  <a:srgbClr val="0000A8"/>
                </a:solidFill>
              </a:rPr>
              <a:t>A)  </a:t>
            </a:r>
          </a:p>
        </p:txBody>
      </p:sp>
      <p:sp>
        <p:nvSpPr>
          <p:cNvPr id="38" name="TextBox 37"/>
          <p:cNvSpPr txBox="1"/>
          <p:nvPr/>
        </p:nvSpPr>
        <p:spPr>
          <a:xfrm>
            <a:off x="4076700" y="4903113"/>
            <a:ext cx="423676" cy="430887"/>
          </a:xfrm>
          <a:prstGeom prst="rect">
            <a:avLst/>
          </a:prstGeom>
          <a:noFill/>
        </p:spPr>
        <p:txBody>
          <a:bodyPr wrap="none" rtlCol="0">
            <a:spAutoFit/>
          </a:bodyPr>
          <a:lstStyle/>
          <a:p>
            <a:r>
              <a:rPr lang="en-US" sz="2200">
                <a:solidFill>
                  <a:srgbClr val="0000A8"/>
                </a:solidFill>
              </a:rPr>
              <a:t>B)  </a:t>
            </a:r>
          </a:p>
        </p:txBody>
      </p:sp>
      <p:sp>
        <p:nvSpPr>
          <p:cNvPr id="39" name="TextBox 38"/>
          <p:cNvSpPr txBox="1"/>
          <p:nvPr/>
        </p:nvSpPr>
        <p:spPr>
          <a:xfrm>
            <a:off x="4076700" y="5969913"/>
            <a:ext cx="420645" cy="430887"/>
          </a:xfrm>
          <a:prstGeom prst="rect">
            <a:avLst/>
          </a:prstGeom>
          <a:noFill/>
        </p:spPr>
        <p:txBody>
          <a:bodyPr wrap="none" rtlCol="0">
            <a:spAutoFit/>
          </a:bodyPr>
          <a:lstStyle/>
          <a:p>
            <a:r>
              <a:rPr lang="en-US" sz="2200">
                <a:solidFill>
                  <a:srgbClr val="0000A8"/>
                </a:solidFill>
              </a:rPr>
              <a:t>C)  </a:t>
            </a:r>
          </a:p>
        </p:txBody>
      </p:sp>
      <p:sp>
        <p:nvSpPr>
          <p:cNvPr id="40" name="Rectangle 39"/>
          <p:cNvSpPr/>
          <p:nvPr/>
        </p:nvSpPr>
        <p:spPr>
          <a:xfrm>
            <a:off x="-304800" y="2362200"/>
            <a:ext cx="9829800" cy="4495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699193A1-A981-40F8-B221-769CD904AF10}" type="slidenum">
              <a:rPr lang="en-US" smtClean="0"/>
              <a:pPr/>
              <a:t>26</a:t>
            </a:fld>
            <a:endParaRPr lang="en-US"/>
          </a:p>
        </p:txBody>
      </p:sp>
    </p:spTree>
    <p:extLst>
      <p:ext uri="{BB962C8B-B14F-4D97-AF65-F5344CB8AC3E}">
        <p14:creationId xmlns:p14="http://schemas.microsoft.com/office/powerpoint/2010/main" val="424007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solidFill>
                  <a:srgbClr val="CC0000"/>
                </a:solidFill>
              </a:rPr>
              <a:t>First:  Two Spherical Shells</a:t>
            </a:r>
            <a:endParaRPr lang="en-US" dirty="0">
              <a:solidFill>
                <a:srgbClr val="CC0000"/>
              </a:solidFill>
            </a:endParaRPr>
          </a:p>
        </p:txBody>
      </p:sp>
      <p:cxnSp>
        <p:nvCxnSpPr>
          <p:cNvPr id="6" name="Straight Connector 6"/>
          <p:cNvCxnSpPr>
            <a:cxnSpLocks noChangeShapeType="1"/>
          </p:cNvCxnSpPr>
          <p:nvPr/>
        </p:nvCxnSpPr>
        <p:spPr bwMode="auto">
          <a:xfrm>
            <a:off x="-25400" y="22860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5" name="TextBox 4"/>
          <p:cNvSpPr txBox="1"/>
          <p:nvPr/>
        </p:nvSpPr>
        <p:spPr>
          <a:xfrm>
            <a:off x="151889" y="2521803"/>
            <a:ext cx="8399505" cy="830997"/>
          </a:xfrm>
          <a:prstGeom prst="rect">
            <a:avLst/>
          </a:prstGeom>
          <a:noFill/>
        </p:spPr>
        <p:txBody>
          <a:bodyPr wrap="none" rtlCol="0">
            <a:spAutoFit/>
          </a:bodyPr>
          <a:lstStyle/>
          <a:p>
            <a:r>
              <a:rPr lang="en-US" sz="2400">
                <a:solidFill>
                  <a:srgbClr val="0000A8"/>
                </a:solidFill>
              </a:rPr>
              <a:t>Goal:  Build up the solid sphere out of spherical shells.</a:t>
            </a:r>
          </a:p>
          <a:p>
            <a:r>
              <a:rPr lang="en-US" sz="2400">
                <a:solidFill>
                  <a:srgbClr val="0000A8"/>
                </a:solidFill>
              </a:rPr>
              <a:t>First:  What about only TWO spherical shells?    Assume radii a &lt; b. </a:t>
            </a:r>
          </a:p>
        </p:txBody>
      </p:sp>
      <p:grpSp>
        <p:nvGrpSpPr>
          <p:cNvPr id="8" name="Group 7"/>
          <p:cNvGrpSpPr/>
          <p:nvPr/>
        </p:nvGrpSpPr>
        <p:grpSpPr>
          <a:xfrm>
            <a:off x="1981200" y="838200"/>
            <a:ext cx="4225508" cy="1295400"/>
            <a:chOff x="609600" y="2438400"/>
            <a:chExt cx="4225508" cy="1295400"/>
          </a:xfrm>
        </p:grpSpPr>
        <p:pic>
          <p:nvPicPr>
            <p:cNvPr id="10" name="Picture 9"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3429000"/>
              <a:ext cx="139700" cy="215900"/>
            </a:xfrm>
            <a:prstGeom prst="rect">
              <a:avLst/>
            </a:prstGeom>
          </p:spPr>
        </p:pic>
        <p:sp>
          <p:nvSpPr>
            <p:cNvPr id="11" name="Left Brace 10"/>
            <p:cNvSpPr/>
            <p:nvPr/>
          </p:nvSpPr>
          <p:spPr>
            <a:xfrm>
              <a:off x="1447800" y="2438400"/>
              <a:ext cx="457200" cy="1295400"/>
            </a:xfrm>
            <a:prstGeom prst="leftBrace">
              <a:avLst>
                <a:gd name="adj1" fmla="val 41666"/>
                <a:gd name="adj2" fmla="val 50000"/>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2" name="Picture 1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2438400"/>
              <a:ext cx="1295400" cy="723900"/>
            </a:xfrm>
            <a:prstGeom prst="rect">
              <a:avLst/>
            </a:prstGeom>
          </p:spPr>
        </p:pic>
        <p:pic>
          <p:nvPicPr>
            <p:cNvPr id="13" name="Picture 1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2819400"/>
              <a:ext cx="647700" cy="304800"/>
            </a:xfrm>
            <a:prstGeom prst="rect">
              <a:avLst/>
            </a:prstGeom>
          </p:spPr>
        </p:pic>
        <p:sp>
          <p:nvSpPr>
            <p:cNvPr id="14" name="TextBox 13"/>
            <p:cNvSpPr txBox="1"/>
            <p:nvPr/>
          </p:nvSpPr>
          <p:spPr>
            <a:xfrm>
              <a:off x="3733800" y="2590800"/>
              <a:ext cx="1101308" cy="430887"/>
            </a:xfrm>
            <a:prstGeom prst="rect">
              <a:avLst/>
            </a:prstGeom>
            <a:noFill/>
          </p:spPr>
          <p:txBody>
            <a:bodyPr wrap="none" rtlCol="0">
              <a:spAutoFit/>
            </a:bodyPr>
            <a:lstStyle/>
            <a:p>
              <a:r>
                <a:rPr lang="en-US" sz="2200">
                  <a:solidFill>
                    <a:srgbClr val="0000A8"/>
                  </a:solidFill>
                </a:rPr>
                <a:t>for r &gt; R</a:t>
              </a:r>
            </a:p>
          </p:txBody>
        </p:sp>
        <p:sp>
          <p:nvSpPr>
            <p:cNvPr id="15" name="TextBox 14"/>
            <p:cNvSpPr txBox="1"/>
            <p:nvPr/>
          </p:nvSpPr>
          <p:spPr>
            <a:xfrm>
              <a:off x="3733800" y="3276600"/>
              <a:ext cx="1101308" cy="430887"/>
            </a:xfrm>
            <a:prstGeom prst="rect">
              <a:avLst/>
            </a:prstGeom>
            <a:noFill/>
          </p:spPr>
          <p:txBody>
            <a:bodyPr wrap="none" rtlCol="0">
              <a:spAutoFit/>
            </a:bodyPr>
            <a:lstStyle/>
            <a:p>
              <a:r>
                <a:rPr lang="en-US" sz="2200">
                  <a:solidFill>
                    <a:srgbClr val="0000A8"/>
                  </a:solidFill>
                </a:rPr>
                <a:t>for r &lt; R</a:t>
              </a:r>
            </a:p>
          </p:txBody>
        </p:sp>
      </p:grpSp>
      <p:sp>
        <p:nvSpPr>
          <p:cNvPr id="17" name="TextBox 16"/>
          <p:cNvSpPr txBox="1"/>
          <p:nvPr/>
        </p:nvSpPr>
        <p:spPr>
          <a:xfrm>
            <a:off x="6477000" y="1143000"/>
            <a:ext cx="2174306" cy="769441"/>
          </a:xfrm>
          <a:prstGeom prst="rect">
            <a:avLst/>
          </a:prstGeom>
          <a:noFill/>
        </p:spPr>
        <p:txBody>
          <a:bodyPr wrap="none" rtlCol="0">
            <a:spAutoFit/>
          </a:bodyPr>
          <a:lstStyle/>
          <a:p>
            <a:r>
              <a:rPr lang="en-US" sz="2200">
                <a:solidFill>
                  <a:srgbClr val="CC0000"/>
                </a:solidFill>
              </a:rPr>
              <a:t>FIELD OF ONE</a:t>
            </a:r>
          </a:p>
          <a:p>
            <a:r>
              <a:rPr lang="en-US" sz="2200">
                <a:solidFill>
                  <a:srgbClr val="CC0000"/>
                </a:solidFill>
              </a:rPr>
              <a:t>SPHERICAL SHELL</a:t>
            </a:r>
          </a:p>
        </p:txBody>
      </p:sp>
      <p:pic>
        <p:nvPicPr>
          <p:cNvPr id="1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762000"/>
            <a:ext cx="1358900" cy="1341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228600" y="3352800"/>
            <a:ext cx="3398758" cy="3361154"/>
            <a:chOff x="1282700" y="3352800"/>
            <a:chExt cx="3398758" cy="3361154"/>
          </a:xfrm>
        </p:grpSpPr>
        <p:pic>
          <p:nvPicPr>
            <p:cNvPr id="2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4216400"/>
              <a:ext cx="1698576"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Oval 17"/>
            <p:cNvSpPr>
              <a:spLocks noChangeAspect="1"/>
            </p:cNvSpPr>
            <p:nvPr/>
          </p:nvSpPr>
          <p:spPr>
            <a:xfrm>
              <a:off x="1600200" y="3657600"/>
              <a:ext cx="2781300" cy="2781300"/>
            </a:xfrm>
            <a:prstGeom prst="ellipse">
              <a:avLst/>
            </a:prstGeom>
            <a:no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TextBox 21"/>
            <p:cNvSpPr txBox="1"/>
            <p:nvPr/>
          </p:nvSpPr>
          <p:spPr>
            <a:xfrm>
              <a:off x="2882900" y="3352800"/>
              <a:ext cx="287258" cy="338554"/>
            </a:xfrm>
            <a:prstGeom prst="rect">
              <a:avLst/>
            </a:prstGeom>
            <a:noFill/>
          </p:spPr>
          <p:txBody>
            <a:bodyPr wrap="none" rtlCol="0">
              <a:spAutoFit/>
            </a:bodyPr>
            <a:lstStyle/>
            <a:p>
              <a:r>
                <a:rPr lang="en-US" sz="1600"/>
                <a:t>+</a:t>
              </a:r>
            </a:p>
          </p:txBody>
        </p:sp>
        <p:sp>
          <p:nvSpPr>
            <p:cNvPr id="24" name="TextBox 23"/>
            <p:cNvSpPr txBox="1"/>
            <p:nvPr/>
          </p:nvSpPr>
          <p:spPr>
            <a:xfrm>
              <a:off x="4292600" y="5592346"/>
              <a:ext cx="287258" cy="338554"/>
            </a:xfrm>
            <a:prstGeom prst="rect">
              <a:avLst/>
            </a:prstGeom>
            <a:noFill/>
          </p:spPr>
          <p:txBody>
            <a:bodyPr wrap="none" rtlCol="0">
              <a:spAutoFit/>
            </a:bodyPr>
            <a:lstStyle/>
            <a:p>
              <a:r>
                <a:rPr lang="en-US" sz="1600"/>
                <a:t>+</a:t>
              </a:r>
            </a:p>
          </p:txBody>
        </p:sp>
        <p:sp>
          <p:nvSpPr>
            <p:cNvPr id="25" name="TextBox 24"/>
            <p:cNvSpPr txBox="1"/>
            <p:nvPr/>
          </p:nvSpPr>
          <p:spPr>
            <a:xfrm>
              <a:off x="1511300" y="4038600"/>
              <a:ext cx="287258" cy="338554"/>
            </a:xfrm>
            <a:prstGeom prst="rect">
              <a:avLst/>
            </a:prstGeom>
            <a:noFill/>
          </p:spPr>
          <p:txBody>
            <a:bodyPr wrap="none" rtlCol="0">
              <a:spAutoFit/>
            </a:bodyPr>
            <a:lstStyle/>
            <a:p>
              <a:r>
                <a:rPr lang="en-US" sz="1600"/>
                <a:t>+</a:t>
              </a:r>
            </a:p>
          </p:txBody>
        </p:sp>
        <p:sp>
          <p:nvSpPr>
            <p:cNvPr id="26" name="TextBox 25"/>
            <p:cNvSpPr txBox="1"/>
            <p:nvPr/>
          </p:nvSpPr>
          <p:spPr>
            <a:xfrm>
              <a:off x="2159000" y="3492500"/>
              <a:ext cx="287258" cy="338554"/>
            </a:xfrm>
            <a:prstGeom prst="rect">
              <a:avLst/>
            </a:prstGeom>
            <a:noFill/>
          </p:spPr>
          <p:txBody>
            <a:bodyPr wrap="none" rtlCol="0">
              <a:spAutoFit/>
            </a:bodyPr>
            <a:lstStyle/>
            <a:p>
              <a:r>
                <a:rPr lang="en-US" sz="1600"/>
                <a:t>+</a:t>
              </a:r>
            </a:p>
          </p:txBody>
        </p:sp>
        <p:sp>
          <p:nvSpPr>
            <p:cNvPr id="27" name="TextBox 26"/>
            <p:cNvSpPr txBox="1"/>
            <p:nvPr/>
          </p:nvSpPr>
          <p:spPr>
            <a:xfrm>
              <a:off x="4140200" y="4013200"/>
              <a:ext cx="287258" cy="338554"/>
            </a:xfrm>
            <a:prstGeom prst="rect">
              <a:avLst/>
            </a:prstGeom>
            <a:noFill/>
          </p:spPr>
          <p:txBody>
            <a:bodyPr wrap="none" rtlCol="0">
              <a:spAutoFit/>
            </a:bodyPr>
            <a:lstStyle/>
            <a:p>
              <a:r>
                <a:rPr lang="en-US" sz="1600"/>
                <a:t>+</a:t>
              </a:r>
            </a:p>
          </p:txBody>
        </p:sp>
        <p:sp>
          <p:nvSpPr>
            <p:cNvPr id="28" name="TextBox 27"/>
            <p:cNvSpPr txBox="1"/>
            <p:nvPr/>
          </p:nvSpPr>
          <p:spPr>
            <a:xfrm>
              <a:off x="3606800" y="3530600"/>
              <a:ext cx="287258" cy="338554"/>
            </a:xfrm>
            <a:prstGeom prst="rect">
              <a:avLst/>
            </a:prstGeom>
            <a:noFill/>
          </p:spPr>
          <p:txBody>
            <a:bodyPr wrap="none" rtlCol="0">
              <a:spAutoFit/>
            </a:bodyPr>
            <a:lstStyle/>
            <a:p>
              <a:r>
                <a:rPr lang="en-US" sz="1600"/>
                <a:t>+</a:t>
              </a:r>
            </a:p>
          </p:txBody>
        </p:sp>
        <p:sp>
          <p:nvSpPr>
            <p:cNvPr id="29" name="TextBox 28"/>
            <p:cNvSpPr txBox="1"/>
            <p:nvPr/>
          </p:nvSpPr>
          <p:spPr>
            <a:xfrm>
              <a:off x="1282700" y="4826000"/>
              <a:ext cx="287258" cy="338554"/>
            </a:xfrm>
            <a:prstGeom prst="rect">
              <a:avLst/>
            </a:prstGeom>
            <a:noFill/>
          </p:spPr>
          <p:txBody>
            <a:bodyPr wrap="none" rtlCol="0">
              <a:spAutoFit/>
            </a:bodyPr>
            <a:lstStyle/>
            <a:p>
              <a:r>
                <a:rPr lang="en-US" sz="1600"/>
                <a:t>+</a:t>
              </a:r>
            </a:p>
          </p:txBody>
        </p:sp>
        <p:sp>
          <p:nvSpPr>
            <p:cNvPr id="30" name="TextBox 29"/>
            <p:cNvSpPr txBox="1"/>
            <p:nvPr/>
          </p:nvSpPr>
          <p:spPr>
            <a:xfrm>
              <a:off x="4394200" y="4876800"/>
              <a:ext cx="287258" cy="338554"/>
            </a:xfrm>
            <a:prstGeom prst="rect">
              <a:avLst/>
            </a:prstGeom>
            <a:noFill/>
          </p:spPr>
          <p:txBody>
            <a:bodyPr wrap="none" rtlCol="0">
              <a:spAutoFit/>
            </a:bodyPr>
            <a:lstStyle/>
            <a:p>
              <a:r>
                <a:rPr lang="en-US" sz="1600"/>
                <a:t>+</a:t>
              </a:r>
            </a:p>
          </p:txBody>
        </p:sp>
        <p:sp>
          <p:nvSpPr>
            <p:cNvPr id="31" name="TextBox 30"/>
            <p:cNvSpPr txBox="1"/>
            <p:nvPr/>
          </p:nvSpPr>
          <p:spPr>
            <a:xfrm>
              <a:off x="2844800" y="6375400"/>
              <a:ext cx="287258" cy="338554"/>
            </a:xfrm>
            <a:prstGeom prst="rect">
              <a:avLst/>
            </a:prstGeom>
            <a:noFill/>
          </p:spPr>
          <p:txBody>
            <a:bodyPr wrap="none" rtlCol="0">
              <a:spAutoFit/>
            </a:bodyPr>
            <a:lstStyle/>
            <a:p>
              <a:r>
                <a:rPr lang="en-US" sz="1600"/>
                <a:t>+</a:t>
              </a:r>
            </a:p>
          </p:txBody>
        </p:sp>
        <p:sp>
          <p:nvSpPr>
            <p:cNvPr id="35" name="TextBox 34"/>
            <p:cNvSpPr txBox="1"/>
            <p:nvPr/>
          </p:nvSpPr>
          <p:spPr>
            <a:xfrm>
              <a:off x="3670300" y="6201946"/>
              <a:ext cx="287258" cy="338554"/>
            </a:xfrm>
            <a:prstGeom prst="rect">
              <a:avLst/>
            </a:prstGeom>
            <a:noFill/>
          </p:spPr>
          <p:txBody>
            <a:bodyPr wrap="none" rtlCol="0">
              <a:spAutoFit/>
            </a:bodyPr>
            <a:lstStyle/>
            <a:p>
              <a:r>
                <a:rPr lang="en-US" sz="1600"/>
                <a:t>+</a:t>
              </a:r>
            </a:p>
          </p:txBody>
        </p:sp>
        <p:sp>
          <p:nvSpPr>
            <p:cNvPr id="36" name="TextBox 35"/>
            <p:cNvSpPr txBox="1"/>
            <p:nvPr/>
          </p:nvSpPr>
          <p:spPr>
            <a:xfrm>
              <a:off x="1511300" y="5630446"/>
              <a:ext cx="287258" cy="338554"/>
            </a:xfrm>
            <a:prstGeom prst="rect">
              <a:avLst/>
            </a:prstGeom>
            <a:noFill/>
          </p:spPr>
          <p:txBody>
            <a:bodyPr wrap="none" rtlCol="0">
              <a:spAutoFit/>
            </a:bodyPr>
            <a:lstStyle/>
            <a:p>
              <a:r>
                <a:rPr lang="en-US" sz="1600"/>
                <a:t>+</a:t>
              </a:r>
            </a:p>
          </p:txBody>
        </p:sp>
        <p:sp>
          <p:nvSpPr>
            <p:cNvPr id="37" name="TextBox 36"/>
            <p:cNvSpPr txBox="1"/>
            <p:nvPr/>
          </p:nvSpPr>
          <p:spPr>
            <a:xfrm>
              <a:off x="2108200" y="6214646"/>
              <a:ext cx="287258" cy="338554"/>
            </a:xfrm>
            <a:prstGeom prst="rect">
              <a:avLst/>
            </a:prstGeom>
            <a:noFill/>
          </p:spPr>
          <p:txBody>
            <a:bodyPr wrap="none" rtlCol="0">
              <a:spAutoFit/>
            </a:bodyPr>
            <a:lstStyle/>
            <a:p>
              <a:r>
                <a:rPr lang="en-US" sz="1600"/>
                <a:t>+</a:t>
              </a:r>
            </a:p>
          </p:txBody>
        </p:sp>
      </p:grpSp>
      <p:pic>
        <p:nvPicPr>
          <p:cNvPr id="33" name="Picture 32"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5410200"/>
            <a:ext cx="139700" cy="215900"/>
          </a:xfrm>
          <a:prstGeom prst="rect">
            <a:avLst/>
          </a:prstGeom>
        </p:spPr>
      </p:pic>
      <p:sp>
        <p:nvSpPr>
          <p:cNvPr id="34" name="Left Brace 33"/>
          <p:cNvSpPr/>
          <p:nvPr/>
        </p:nvSpPr>
        <p:spPr>
          <a:xfrm>
            <a:off x="4876800" y="3505200"/>
            <a:ext cx="457200" cy="2209800"/>
          </a:xfrm>
          <a:prstGeom prst="leftBrace">
            <a:avLst>
              <a:gd name="adj1" fmla="val 41666"/>
              <a:gd name="adj2" fmla="val 50000"/>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38" name="Picture 3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4419600"/>
            <a:ext cx="1295400" cy="723900"/>
          </a:xfrm>
          <a:prstGeom prst="rect">
            <a:avLst/>
          </a:prstGeom>
        </p:spPr>
      </p:pic>
      <p:pic>
        <p:nvPicPr>
          <p:cNvPr id="39" name="Picture 3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600" y="4419600"/>
            <a:ext cx="647700" cy="304800"/>
          </a:xfrm>
          <a:prstGeom prst="rect">
            <a:avLst/>
          </a:prstGeom>
        </p:spPr>
      </p:pic>
      <p:sp>
        <p:nvSpPr>
          <p:cNvPr id="40" name="TextBox 39"/>
          <p:cNvSpPr txBox="1"/>
          <p:nvPr/>
        </p:nvSpPr>
        <p:spPr>
          <a:xfrm>
            <a:off x="7162800" y="4572000"/>
            <a:ext cx="1499567" cy="430887"/>
          </a:xfrm>
          <a:prstGeom prst="rect">
            <a:avLst/>
          </a:prstGeom>
          <a:noFill/>
        </p:spPr>
        <p:txBody>
          <a:bodyPr wrap="none" rtlCol="0">
            <a:spAutoFit/>
          </a:bodyPr>
          <a:lstStyle/>
          <a:p>
            <a:r>
              <a:rPr lang="en-US" sz="2200">
                <a:solidFill>
                  <a:srgbClr val="0000A8"/>
                </a:solidFill>
              </a:rPr>
              <a:t>for a &lt; r &lt; b</a:t>
            </a:r>
          </a:p>
        </p:txBody>
      </p:sp>
      <p:sp>
        <p:nvSpPr>
          <p:cNvPr id="41" name="TextBox 40"/>
          <p:cNvSpPr txBox="1"/>
          <p:nvPr/>
        </p:nvSpPr>
        <p:spPr>
          <a:xfrm>
            <a:off x="7162800" y="5284113"/>
            <a:ext cx="1083262" cy="430887"/>
          </a:xfrm>
          <a:prstGeom prst="rect">
            <a:avLst/>
          </a:prstGeom>
          <a:noFill/>
        </p:spPr>
        <p:txBody>
          <a:bodyPr wrap="none" rtlCol="0">
            <a:spAutoFit/>
          </a:bodyPr>
          <a:lstStyle/>
          <a:p>
            <a:r>
              <a:rPr lang="en-US" sz="2200">
                <a:solidFill>
                  <a:srgbClr val="0000A8"/>
                </a:solidFill>
              </a:rPr>
              <a:t>for r &lt; a</a:t>
            </a:r>
          </a:p>
        </p:txBody>
      </p:sp>
      <p:pic>
        <p:nvPicPr>
          <p:cNvPr id="7" name="Picture 6"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34000" y="3505200"/>
            <a:ext cx="1295400" cy="723900"/>
          </a:xfrm>
          <a:prstGeom prst="rect">
            <a:avLst/>
          </a:prstGeom>
        </p:spPr>
      </p:pic>
      <p:sp>
        <p:nvSpPr>
          <p:cNvPr id="42" name="TextBox 41"/>
          <p:cNvSpPr txBox="1"/>
          <p:nvPr/>
        </p:nvSpPr>
        <p:spPr>
          <a:xfrm>
            <a:off x="7162800" y="3733800"/>
            <a:ext cx="1096349" cy="430887"/>
          </a:xfrm>
          <a:prstGeom prst="rect">
            <a:avLst/>
          </a:prstGeom>
          <a:noFill/>
        </p:spPr>
        <p:txBody>
          <a:bodyPr wrap="none" rtlCol="0">
            <a:spAutoFit/>
          </a:bodyPr>
          <a:lstStyle/>
          <a:p>
            <a:r>
              <a:rPr lang="en-US" sz="2200">
                <a:solidFill>
                  <a:srgbClr val="0000A8"/>
                </a:solidFill>
              </a:rPr>
              <a:t>for r &gt; b</a:t>
            </a:r>
          </a:p>
        </p:txBody>
      </p:sp>
      <p:sp>
        <p:nvSpPr>
          <p:cNvPr id="9" name="TextBox 8"/>
          <p:cNvSpPr txBox="1"/>
          <p:nvPr/>
        </p:nvSpPr>
        <p:spPr>
          <a:xfrm>
            <a:off x="3352800" y="6172200"/>
            <a:ext cx="5726811" cy="430887"/>
          </a:xfrm>
          <a:prstGeom prst="rect">
            <a:avLst/>
          </a:prstGeom>
          <a:noFill/>
        </p:spPr>
        <p:txBody>
          <a:bodyPr wrap="none" rtlCol="0">
            <a:spAutoFit/>
          </a:bodyPr>
          <a:lstStyle/>
          <a:p>
            <a:r>
              <a:rPr lang="en-US" sz="2200">
                <a:solidFill>
                  <a:srgbClr val="CC0000"/>
                </a:solidFill>
              </a:rPr>
              <a:t>Field </a:t>
            </a:r>
            <a:r>
              <a:rPr lang="en-US" sz="2200" b="1" i="1">
                <a:solidFill>
                  <a:srgbClr val="CC0000"/>
                </a:solidFill>
              </a:rPr>
              <a:t>outside</a:t>
            </a:r>
            <a:r>
              <a:rPr lang="en-US" sz="2200" b="1">
                <a:solidFill>
                  <a:srgbClr val="CC0000"/>
                </a:solidFill>
              </a:rPr>
              <a:t> </a:t>
            </a:r>
            <a:r>
              <a:rPr lang="en-US" sz="2200">
                <a:solidFill>
                  <a:srgbClr val="CC0000"/>
                </a:solidFill>
              </a:rPr>
              <a:t>of both shells is sum of both shells.</a:t>
            </a:r>
          </a:p>
        </p:txBody>
      </p:sp>
      <p:sp>
        <p:nvSpPr>
          <p:cNvPr id="4" name="Slide Number Placeholder 3"/>
          <p:cNvSpPr>
            <a:spLocks noGrp="1"/>
          </p:cNvSpPr>
          <p:nvPr>
            <p:ph type="sldNum" sz="quarter" idx="12"/>
          </p:nvPr>
        </p:nvSpPr>
        <p:spPr/>
        <p:txBody>
          <a:bodyPr/>
          <a:lstStyle/>
          <a:p>
            <a:fld id="{699193A1-A981-40F8-B221-769CD904AF10}" type="slidenum">
              <a:rPr lang="en-US" smtClean="0"/>
              <a:pPr/>
              <a:t>27</a:t>
            </a:fld>
            <a:endParaRPr lang="en-US"/>
          </a:p>
        </p:txBody>
      </p:sp>
      <p:sp>
        <p:nvSpPr>
          <p:cNvPr id="43" name="Rectangle 42"/>
          <p:cNvSpPr/>
          <p:nvPr/>
        </p:nvSpPr>
        <p:spPr>
          <a:xfrm>
            <a:off x="-304800" y="2362200"/>
            <a:ext cx="9829800" cy="4495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50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CC0000"/>
                </a:solidFill>
              </a:rPr>
              <a:t>Electric field of a solid sphere</a:t>
            </a:r>
            <a:endParaRPr lang="en-US" dirty="0">
              <a:solidFill>
                <a:srgbClr val="CC0000"/>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000" y="3962400"/>
            <a:ext cx="2190750" cy="1773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6"/>
          <p:cNvCxnSpPr>
            <a:cxnSpLocks noChangeShapeType="1"/>
          </p:cNvCxnSpPr>
          <p:nvPr/>
        </p:nvCxnSpPr>
        <p:spPr bwMode="auto">
          <a:xfrm>
            <a:off x="0" y="23622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7" name="TextBox 6"/>
          <p:cNvSpPr txBox="1"/>
          <p:nvPr/>
        </p:nvSpPr>
        <p:spPr>
          <a:xfrm>
            <a:off x="457200" y="3159324"/>
            <a:ext cx="6994222" cy="430887"/>
          </a:xfrm>
          <a:prstGeom prst="rect">
            <a:avLst/>
          </a:prstGeom>
          <a:noFill/>
        </p:spPr>
        <p:txBody>
          <a:bodyPr wrap="none" rtlCol="0">
            <a:spAutoFit/>
          </a:bodyPr>
          <a:lstStyle/>
          <a:p>
            <a:r>
              <a:rPr lang="en-US" sz="2200">
                <a:solidFill>
                  <a:srgbClr val="0000A8"/>
                </a:solidFill>
              </a:rPr>
              <a:t>First:  What is the field </a:t>
            </a:r>
            <a:r>
              <a:rPr lang="en-US" sz="2200" b="1" i="1">
                <a:solidFill>
                  <a:srgbClr val="0000A8"/>
                </a:solidFill>
              </a:rPr>
              <a:t>outside </a:t>
            </a:r>
            <a:r>
              <a:rPr lang="en-US" sz="2200">
                <a:solidFill>
                  <a:srgbClr val="0000A8"/>
                </a:solidFill>
              </a:rPr>
              <a:t>of all of the spherical shells?</a:t>
            </a:r>
          </a:p>
        </p:txBody>
      </p:sp>
      <p:sp>
        <p:nvSpPr>
          <p:cNvPr id="8" name="TextBox 7"/>
          <p:cNvSpPr txBox="1"/>
          <p:nvPr/>
        </p:nvSpPr>
        <p:spPr>
          <a:xfrm>
            <a:off x="3083480" y="3810000"/>
            <a:ext cx="3751084" cy="430887"/>
          </a:xfrm>
          <a:prstGeom prst="rect">
            <a:avLst/>
          </a:prstGeom>
          <a:noFill/>
        </p:spPr>
        <p:txBody>
          <a:bodyPr wrap="none" rtlCol="0">
            <a:spAutoFit/>
          </a:bodyPr>
          <a:lstStyle/>
          <a:p>
            <a:r>
              <a:rPr lang="en-US" sz="2200">
                <a:solidFill>
                  <a:srgbClr val="0000A8"/>
                </a:solidFill>
              </a:rPr>
              <a:t>Let each “shell” have charge Q.</a:t>
            </a:r>
          </a:p>
        </p:txBody>
      </p:sp>
      <p:grpSp>
        <p:nvGrpSpPr>
          <p:cNvPr id="18" name="Group 17"/>
          <p:cNvGrpSpPr/>
          <p:nvPr/>
        </p:nvGrpSpPr>
        <p:grpSpPr>
          <a:xfrm>
            <a:off x="1981200" y="914400"/>
            <a:ext cx="4225508" cy="1295400"/>
            <a:chOff x="609600" y="2438400"/>
            <a:chExt cx="4225508" cy="1295400"/>
          </a:xfrm>
        </p:grpSpPr>
        <p:pic>
          <p:nvPicPr>
            <p:cNvPr id="19" name="Picture 18"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3429000"/>
              <a:ext cx="139700" cy="215900"/>
            </a:xfrm>
            <a:prstGeom prst="rect">
              <a:avLst/>
            </a:prstGeom>
          </p:spPr>
        </p:pic>
        <p:sp>
          <p:nvSpPr>
            <p:cNvPr id="20" name="Left Brace 19"/>
            <p:cNvSpPr/>
            <p:nvPr/>
          </p:nvSpPr>
          <p:spPr>
            <a:xfrm>
              <a:off x="1447800" y="2438400"/>
              <a:ext cx="457200" cy="1295400"/>
            </a:xfrm>
            <a:prstGeom prst="leftBrace">
              <a:avLst>
                <a:gd name="adj1" fmla="val 41666"/>
                <a:gd name="adj2" fmla="val 50000"/>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1" name="Picture 20"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2438400"/>
              <a:ext cx="1295400" cy="723900"/>
            </a:xfrm>
            <a:prstGeom prst="rect">
              <a:avLst/>
            </a:prstGeom>
          </p:spPr>
        </p:pic>
        <p:pic>
          <p:nvPicPr>
            <p:cNvPr id="22" name="Picture 21"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2819400"/>
              <a:ext cx="647700" cy="304800"/>
            </a:xfrm>
            <a:prstGeom prst="rect">
              <a:avLst/>
            </a:prstGeom>
          </p:spPr>
        </p:pic>
        <p:sp>
          <p:nvSpPr>
            <p:cNvPr id="23" name="TextBox 22"/>
            <p:cNvSpPr txBox="1"/>
            <p:nvPr/>
          </p:nvSpPr>
          <p:spPr>
            <a:xfrm>
              <a:off x="3733800" y="2590800"/>
              <a:ext cx="1101308" cy="430887"/>
            </a:xfrm>
            <a:prstGeom prst="rect">
              <a:avLst/>
            </a:prstGeom>
            <a:noFill/>
          </p:spPr>
          <p:txBody>
            <a:bodyPr wrap="none" rtlCol="0">
              <a:spAutoFit/>
            </a:bodyPr>
            <a:lstStyle/>
            <a:p>
              <a:r>
                <a:rPr lang="en-US" sz="2200">
                  <a:solidFill>
                    <a:srgbClr val="0000A8"/>
                  </a:solidFill>
                </a:rPr>
                <a:t>for r &gt; R</a:t>
              </a:r>
            </a:p>
          </p:txBody>
        </p:sp>
        <p:sp>
          <p:nvSpPr>
            <p:cNvPr id="24" name="TextBox 23"/>
            <p:cNvSpPr txBox="1"/>
            <p:nvPr/>
          </p:nvSpPr>
          <p:spPr>
            <a:xfrm>
              <a:off x="3733800" y="3276600"/>
              <a:ext cx="1101308" cy="430887"/>
            </a:xfrm>
            <a:prstGeom prst="rect">
              <a:avLst/>
            </a:prstGeom>
            <a:noFill/>
          </p:spPr>
          <p:txBody>
            <a:bodyPr wrap="none" rtlCol="0">
              <a:spAutoFit/>
            </a:bodyPr>
            <a:lstStyle/>
            <a:p>
              <a:r>
                <a:rPr lang="en-US" sz="2200">
                  <a:solidFill>
                    <a:srgbClr val="0000A8"/>
                  </a:solidFill>
                </a:rPr>
                <a:t>for r &lt; R</a:t>
              </a:r>
            </a:p>
          </p:txBody>
        </p:sp>
      </p:grpSp>
      <p:sp>
        <p:nvSpPr>
          <p:cNvPr id="25" name="TextBox 24"/>
          <p:cNvSpPr txBox="1"/>
          <p:nvPr/>
        </p:nvSpPr>
        <p:spPr>
          <a:xfrm>
            <a:off x="6477000" y="1219200"/>
            <a:ext cx="2174306" cy="769441"/>
          </a:xfrm>
          <a:prstGeom prst="rect">
            <a:avLst/>
          </a:prstGeom>
          <a:noFill/>
        </p:spPr>
        <p:txBody>
          <a:bodyPr wrap="none" rtlCol="0">
            <a:spAutoFit/>
          </a:bodyPr>
          <a:lstStyle/>
          <a:p>
            <a:r>
              <a:rPr lang="en-US" sz="2200">
                <a:solidFill>
                  <a:srgbClr val="CC0000"/>
                </a:solidFill>
              </a:rPr>
              <a:t>FIELD OF ONE</a:t>
            </a:r>
          </a:p>
          <a:p>
            <a:r>
              <a:rPr lang="en-US" sz="2200">
                <a:solidFill>
                  <a:srgbClr val="CC0000"/>
                </a:solidFill>
              </a:rPr>
              <a:t>SPHERICAL SHELL</a:t>
            </a:r>
          </a:p>
        </p:txBody>
      </p:sp>
      <p:pic>
        <p:nvPicPr>
          <p:cNvPr id="2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838200"/>
            <a:ext cx="1358900" cy="1341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57200" y="2667000"/>
            <a:ext cx="7151918" cy="430887"/>
          </a:xfrm>
          <a:prstGeom prst="rect">
            <a:avLst/>
          </a:prstGeom>
          <a:noFill/>
        </p:spPr>
        <p:txBody>
          <a:bodyPr wrap="none" rtlCol="0">
            <a:spAutoFit/>
          </a:bodyPr>
          <a:lstStyle/>
          <a:p>
            <a:r>
              <a:rPr lang="en-US" sz="2200">
                <a:solidFill>
                  <a:srgbClr val="0000A8"/>
                </a:solidFill>
              </a:rPr>
              <a:t>Make a solid sphere by adding up concentric spherical shells. </a:t>
            </a:r>
          </a:p>
        </p:txBody>
      </p:sp>
      <p:sp>
        <p:nvSpPr>
          <p:cNvPr id="28" name="TextBox 27"/>
          <p:cNvSpPr txBox="1"/>
          <p:nvPr/>
        </p:nvSpPr>
        <p:spPr>
          <a:xfrm>
            <a:off x="3124200" y="4343400"/>
            <a:ext cx="4660250" cy="430887"/>
          </a:xfrm>
          <a:prstGeom prst="rect">
            <a:avLst/>
          </a:prstGeom>
          <a:noFill/>
        </p:spPr>
        <p:txBody>
          <a:bodyPr wrap="none" rtlCol="0">
            <a:spAutoFit/>
          </a:bodyPr>
          <a:lstStyle/>
          <a:p>
            <a:r>
              <a:rPr lang="en-US" sz="2200">
                <a:solidFill>
                  <a:srgbClr val="0000A8"/>
                </a:solidFill>
              </a:rPr>
              <a:t>What is the field </a:t>
            </a:r>
            <a:r>
              <a:rPr lang="en-US" sz="2200" b="1" i="1">
                <a:solidFill>
                  <a:srgbClr val="0000A8"/>
                </a:solidFill>
              </a:rPr>
              <a:t>outside</a:t>
            </a:r>
            <a:r>
              <a:rPr lang="en-US" sz="2200" b="1">
                <a:solidFill>
                  <a:srgbClr val="0000A8"/>
                </a:solidFill>
              </a:rPr>
              <a:t> </a:t>
            </a:r>
            <a:r>
              <a:rPr lang="en-US" sz="2200">
                <a:solidFill>
                  <a:srgbClr val="0000A8"/>
                </a:solidFill>
              </a:rPr>
              <a:t>of all 8 shells?  </a:t>
            </a:r>
          </a:p>
        </p:txBody>
      </p:sp>
      <p:grpSp>
        <p:nvGrpSpPr>
          <p:cNvPr id="4" name="Group 3"/>
          <p:cNvGrpSpPr/>
          <p:nvPr/>
        </p:nvGrpSpPr>
        <p:grpSpPr>
          <a:xfrm>
            <a:off x="3810000" y="5105400"/>
            <a:ext cx="2795964" cy="1295400"/>
            <a:chOff x="3810000" y="5105400"/>
            <a:chExt cx="2795964" cy="1295400"/>
          </a:xfrm>
        </p:grpSpPr>
        <p:pic>
          <p:nvPicPr>
            <p:cNvPr id="29" name="Picture 28"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46550" y="5373914"/>
              <a:ext cx="1968500" cy="723900"/>
            </a:xfrm>
            <a:prstGeom prst="rect">
              <a:avLst/>
            </a:prstGeom>
          </p:spPr>
        </p:pic>
        <p:sp>
          <p:nvSpPr>
            <p:cNvPr id="3" name="Rectangle 2"/>
            <p:cNvSpPr/>
            <p:nvPr/>
          </p:nvSpPr>
          <p:spPr>
            <a:xfrm>
              <a:off x="3810000" y="5105400"/>
              <a:ext cx="2795964" cy="1295400"/>
            </a:xfrm>
            <a:prstGeom prst="rect">
              <a:avLst/>
            </a:prstGeom>
            <a:noFill/>
            <a:ln w="28575"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Slide Number Placeholder 4"/>
          <p:cNvSpPr>
            <a:spLocks noGrp="1"/>
          </p:cNvSpPr>
          <p:nvPr>
            <p:ph type="sldNum" sz="quarter" idx="12"/>
          </p:nvPr>
        </p:nvSpPr>
        <p:spPr/>
        <p:txBody>
          <a:bodyPr/>
          <a:lstStyle/>
          <a:p>
            <a:fld id="{699193A1-A981-40F8-B221-769CD904AF10}" type="slidenum">
              <a:rPr lang="en-US" smtClean="0"/>
              <a:pPr/>
              <a:t>28</a:t>
            </a:fld>
            <a:endParaRPr lang="en-US"/>
          </a:p>
        </p:txBody>
      </p:sp>
    </p:spTree>
    <p:extLst>
      <p:ext uri="{BB962C8B-B14F-4D97-AF65-F5344CB8AC3E}">
        <p14:creationId xmlns:p14="http://schemas.microsoft.com/office/powerpoint/2010/main" val="14987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solidFill>
                  <a:srgbClr val="CC0000"/>
                </a:solidFill>
              </a:rPr>
              <a:t>Electric field of a solid sphere</a:t>
            </a:r>
            <a:endParaRPr lang="en-US" dirty="0">
              <a:solidFill>
                <a:srgbClr val="CC0000"/>
              </a:solidFill>
            </a:endParaRPr>
          </a:p>
        </p:txBody>
      </p:sp>
      <p:sp>
        <p:nvSpPr>
          <p:cNvPr id="3" name="Content Placeholder 2"/>
          <p:cNvSpPr>
            <a:spLocks noGrp="1"/>
          </p:cNvSpPr>
          <p:nvPr>
            <p:ph idx="1"/>
          </p:nvPr>
        </p:nvSpPr>
        <p:spPr>
          <a:xfrm>
            <a:off x="457200" y="1600201"/>
            <a:ext cx="8229600" cy="1143000"/>
          </a:xfrm>
        </p:spPr>
        <p:txBody>
          <a:bodyPr/>
          <a:lstStyle/>
          <a:p>
            <a:r>
              <a:rPr lang="en-US" dirty="0" smtClean="0"/>
              <a:t>How can we build a solid sphere out of hollow spheres?</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4267200"/>
            <a:ext cx="2190750" cy="1773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600" y="3039070"/>
            <a:ext cx="8229600" cy="923330"/>
          </a:xfrm>
          <a:prstGeom prst="rect">
            <a:avLst/>
          </a:prstGeom>
          <a:noFill/>
        </p:spPr>
        <p:txBody>
          <a:bodyPr wrap="square" rtlCol="0">
            <a:spAutoFit/>
          </a:bodyPr>
          <a:lstStyle/>
          <a:p>
            <a:pPr marL="285750" indent="-285750"/>
            <a:r>
              <a:rPr lang="en-US" sz="2700" dirty="0" smtClean="0">
                <a:sym typeface="Wingdings"/>
              </a:rPr>
              <a:t> </a:t>
            </a:r>
            <a:r>
              <a:rPr lang="en-US" sz="2700" dirty="0" smtClean="0"/>
              <a:t>Build it out of several concentric hollow spheres</a:t>
            </a:r>
          </a:p>
          <a:p>
            <a:pPr marL="285750" indent="-285750"/>
            <a:r>
              <a:rPr lang="en-US" sz="2700" dirty="0" smtClean="0">
                <a:sym typeface="Wingdings"/>
              </a:rPr>
              <a:t> </a:t>
            </a:r>
            <a:r>
              <a:rPr lang="en-US" sz="2700" dirty="0" smtClean="0"/>
              <a:t>Add up their fields</a:t>
            </a:r>
            <a:endParaRPr lang="en-US" sz="2700" dirty="0"/>
          </a:p>
        </p:txBody>
      </p:sp>
      <p:cxnSp>
        <p:nvCxnSpPr>
          <p:cNvPr id="6" name="Straight Connector 6"/>
          <p:cNvCxnSpPr>
            <a:cxnSpLocks noChangeShapeType="1"/>
          </p:cNvCxnSpPr>
          <p:nvPr/>
        </p:nvCxnSpPr>
        <p:spPr bwMode="auto">
          <a:xfrm>
            <a:off x="0" y="912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5" name="Slide Number Placeholder 4"/>
          <p:cNvSpPr>
            <a:spLocks noGrp="1"/>
          </p:cNvSpPr>
          <p:nvPr>
            <p:ph type="sldNum" sz="quarter" idx="12"/>
          </p:nvPr>
        </p:nvSpPr>
        <p:spPr/>
        <p:txBody>
          <a:bodyPr/>
          <a:lstStyle/>
          <a:p>
            <a:fld id="{699193A1-A981-40F8-B221-769CD904AF10}" type="slidenum">
              <a:rPr lang="en-US" smtClean="0"/>
              <a:pPr/>
              <a:t>29</a:t>
            </a:fld>
            <a:endParaRPr lang="en-US"/>
          </a:p>
        </p:txBody>
      </p:sp>
    </p:spTree>
    <p:extLst>
      <p:ext uri="{BB962C8B-B14F-4D97-AF65-F5344CB8AC3E}">
        <p14:creationId xmlns:p14="http://schemas.microsoft.com/office/powerpoint/2010/main" val="3484492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Text Box 2"/>
          <p:cNvSpPr txBox="1">
            <a:spLocks noChangeArrowheads="1"/>
          </p:cNvSpPr>
          <p:nvPr/>
        </p:nvSpPr>
        <p:spPr bwMode="auto">
          <a:xfrm>
            <a:off x="2568575" y="1311275"/>
            <a:ext cx="4800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dirty="0">
                <a:solidFill>
                  <a:schemeClr val="accent2"/>
                </a:solidFill>
              </a:rPr>
              <a:t>Two disks of opposite charges, </a:t>
            </a:r>
            <a:r>
              <a:rPr lang="en-US" altLang="en-US" i="1" dirty="0">
                <a:solidFill>
                  <a:srgbClr val="FF0000"/>
                </a:solidFill>
              </a:rPr>
              <a:t>s</a:t>
            </a:r>
            <a:r>
              <a:rPr lang="en-US" altLang="en-US" dirty="0">
                <a:solidFill>
                  <a:srgbClr val="FF0000"/>
                </a:solidFill>
              </a:rPr>
              <a:t>&lt;&lt;</a:t>
            </a:r>
            <a:r>
              <a:rPr lang="en-US" altLang="en-US" i="1" dirty="0">
                <a:solidFill>
                  <a:srgbClr val="FF0000"/>
                </a:solidFill>
              </a:rPr>
              <a:t>R</a:t>
            </a:r>
            <a:r>
              <a:rPr lang="en-US" altLang="en-US" i="1" dirty="0">
                <a:solidFill>
                  <a:schemeClr val="accent2"/>
                </a:solidFill>
              </a:rPr>
              <a:t>:</a:t>
            </a:r>
          </a:p>
          <a:p>
            <a:pPr eaLnBrk="1" hangingPunct="1"/>
            <a:r>
              <a:rPr lang="en-US" altLang="en-US" i="1" dirty="0"/>
              <a:t>   </a:t>
            </a:r>
            <a:r>
              <a:rPr lang="en-US" altLang="en-US" dirty="0"/>
              <a:t>charges distribute uniformly:</a:t>
            </a:r>
          </a:p>
        </p:txBody>
      </p:sp>
      <p:grpSp>
        <p:nvGrpSpPr>
          <p:cNvPr id="2" name="Group 3"/>
          <p:cNvGrpSpPr>
            <a:grpSpLocks/>
          </p:cNvGrpSpPr>
          <p:nvPr/>
        </p:nvGrpSpPr>
        <p:grpSpPr bwMode="auto">
          <a:xfrm>
            <a:off x="228600" y="1828800"/>
            <a:ext cx="1981200" cy="4613275"/>
            <a:chOff x="432" y="1248"/>
            <a:chExt cx="1248" cy="2906"/>
          </a:xfrm>
        </p:grpSpPr>
        <p:pic>
          <p:nvPicPr>
            <p:cNvPr id="51211" name="Picture 4" descr="p524_Cap-color-m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 y="1248"/>
              <a:ext cx="894" cy="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2" name="Text Box 5"/>
            <p:cNvSpPr txBox="1">
              <a:spLocks noChangeArrowheads="1"/>
            </p:cNvSpPr>
            <p:nvPr/>
          </p:nvSpPr>
          <p:spPr bwMode="auto">
            <a:xfrm>
              <a:off x="1317" y="1296"/>
              <a:ext cx="36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FF0000"/>
                  </a:solidFill>
                </a:rPr>
                <a:t>+</a:t>
              </a:r>
              <a:r>
                <a:rPr lang="en-US" altLang="en-US" i="1">
                  <a:solidFill>
                    <a:srgbClr val="FF0000"/>
                  </a:solidFill>
                </a:rPr>
                <a:t>Q</a:t>
              </a:r>
            </a:p>
          </p:txBody>
        </p:sp>
        <p:sp>
          <p:nvSpPr>
            <p:cNvPr id="51213" name="Text Box 6"/>
            <p:cNvSpPr txBox="1">
              <a:spLocks noChangeArrowheads="1"/>
            </p:cNvSpPr>
            <p:nvPr/>
          </p:nvSpPr>
          <p:spPr bwMode="auto">
            <a:xfrm>
              <a:off x="432" y="1296"/>
              <a:ext cx="31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chemeClr val="accent2"/>
                  </a:solidFill>
                </a:rPr>
                <a:t>-</a:t>
              </a:r>
              <a:r>
                <a:rPr lang="en-US" altLang="en-US" i="1">
                  <a:solidFill>
                    <a:schemeClr val="accent2"/>
                  </a:solidFill>
                </a:rPr>
                <a:t>Q</a:t>
              </a:r>
            </a:p>
          </p:txBody>
        </p:sp>
        <p:sp>
          <p:nvSpPr>
            <p:cNvPr id="51214" name="Line 7"/>
            <p:cNvSpPr>
              <a:spLocks noChangeShapeType="1"/>
            </p:cNvSpPr>
            <p:nvPr/>
          </p:nvSpPr>
          <p:spPr bwMode="auto">
            <a:xfrm>
              <a:off x="1008" y="379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15" name="Line 8"/>
            <p:cNvSpPr>
              <a:spLocks noChangeShapeType="1"/>
            </p:cNvSpPr>
            <p:nvPr/>
          </p:nvSpPr>
          <p:spPr bwMode="auto">
            <a:xfrm>
              <a:off x="1200" y="379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16" name="Line 9"/>
            <p:cNvSpPr>
              <a:spLocks noChangeShapeType="1"/>
            </p:cNvSpPr>
            <p:nvPr/>
          </p:nvSpPr>
          <p:spPr bwMode="auto">
            <a:xfrm>
              <a:off x="1008" y="3888"/>
              <a:ext cx="192"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17" name="Text Box 10"/>
            <p:cNvSpPr txBox="1">
              <a:spLocks noChangeArrowheads="1"/>
            </p:cNvSpPr>
            <p:nvPr/>
          </p:nvSpPr>
          <p:spPr bwMode="auto">
            <a:xfrm>
              <a:off x="998" y="3866"/>
              <a:ext cx="19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t>s</a:t>
              </a:r>
            </a:p>
          </p:txBody>
        </p:sp>
      </p:grpSp>
      <p:pic>
        <p:nvPicPr>
          <p:cNvPr id="559116" name="Picture 12" descr="p524_CapSide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5725" y="2895600"/>
            <a:ext cx="106838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9117" name="Line 13"/>
          <p:cNvSpPr>
            <a:spLocks noChangeShapeType="1"/>
          </p:cNvSpPr>
          <p:nvPr/>
        </p:nvSpPr>
        <p:spPr bwMode="auto">
          <a:xfrm>
            <a:off x="6477000" y="3810000"/>
            <a:ext cx="1066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9118" name="Text Box 14"/>
          <p:cNvSpPr txBox="1">
            <a:spLocks noChangeArrowheads="1"/>
          </p:cNvSpPr>
          <p:nvPr/>
        </p:nvSpPr>
        <p:spPr bwMode="auto">
          <a:xfrm>
            <a:off x="2476500" y="4495800"/>
            <a:ext cx="4892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dirty="0">
                <a:solidFill>
                  <a:schemeClr val="accent2"/>
                </a:solidFill>
              </a:rPr>
              <a:t>We will calculate </a:t>
            </a:r>
            <a:r>
              <a:rPr lang="en-US" altLang="en-US" i="1" dirty="0">
                <a:solidFill>
                  <a:schemeClr val="accent2"/>
                </a:solidFill>
              </a:rPr>
              <a:t>E</a:t>
            </a:r>
            <a:r>
              <a:rPr lang="en-US" altLang="en-US" dirty="0">
                <a:solidFill>
                  <a:schemeClr val="accent2"/>
                </a:solidFill>
              </a:rPr>
              <a:t> both inside and outside of the disk close to the center</a:t>
            </a:r>
            <a:endParaRPr lang="en-US" altLang="en-US" dirty="0"/>
          </a:p>
        </p:txBody>
      </p:sp>
      <p:sp>
        <p:nvSpPr>
          <p:cNvPr id="559120" name="Rectangle 16"/>
          <p:cNvSpPr>
            <a:spLocks noChangeArrowheads="1"/>
          </p:cNvSpPr>
          <p:nvPr/>
        </p:nvSpPr>
        <p:spPr bwMode="auto">
          <a:xfrm>
            <a:off x="2568575" y="2590800"/>
            <a:ext cx="45402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u="sng" dirty="0"/>
              <a:t>Almost</a:t>
            </a:r>
            <a:r>
              <a:rPr lang="en-US" altLang="en-US" dirty="0"/>
              <a:t> all the charge is nearly uniformly distributed on the </a:t>
            </a:r>
            <a:r>
              <a:rPr lang="en-US" altLang="en-US" u="sng" dirty="0"/>
              <a:t>inner</a:t>
            </a:r>
            <a:r>
              <a:rPr lang="en-US" altLang="en-US" dirty="0"/>
              <a:t> surfaces of the disks; very little charge on the outer surfaces.</a:t>
            </a:r>
          </a:p>
        </p:txBody>
      </p:sp>
      <p:sp>
        <p:nvSpPr>
          <p:cNvPr id="51209" name="Rectangle 17"/>
          <p:cNvSpPr>
            <a:spLocks noGrp="1" noChangeArrowheads="1"/>
          </p:cNvSpPr>
          <p:nvPr>
            <p:ph type="title"/>
          </p:nvPr>
        </p:nvSpPr>
        <p:spPr/>
        <p:txBody>
          <a:bodyPr/>
          <a:lstStyle/>
          <a:p>
            <a:pPr eaLnBrk="1" hangingPunct="1"/>
            <a:r>
              <a:rPr lang="en-US" altLang="en-US" smtClean="0"/>
              <a:t>Capacitor</a:t>
            </a:r>
          </a:p>
        </p:txBody>
      </p:sp>
      <p:sp>
        <p:nvSpPr>
          <p:cNvPr id="3" name="Slide Number Placeholder 2"/>
          <p:cNvSpPr>
            <a:spLocks noGrp="1"/>
          </p:cNvSpPr>
          <p:nvPr>
            <p:ph type="sldNum" sz="quarter" idx="12"/>
          </p:nvPr>
        </p:nvSpPr>
        <p:spPr/>
        <p:txBody>
          <a:bodyPr/>
          <a:lstStyle/>
          <a:p>
            <a:fld id="{2294FBCD-551F-4A32-B973-20AFEF9BF029}" type="slidenum">
              <a:rPr lang="en-US" altLang="en-US" smtClean="0"/>
              <a:pPr/>
              <a:t>3</a:t>
            </a:fld>
            <a:endParaRPr lang="en-US" altLang="en-US"/>
          </a:p>
        </p:txBody>
      </p:sp>
    </p:spTree>
    <p:extLst>
      <p:ext uri="{BB962C8B-B14F-4D97-AF65-F5344CB8AC3E}">
        <p14:creationId xmlns:p14="http://schemas.microsoft.com/office/powerpoint/2010/main" val="26086262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838200" y="1905000"/>
            <a:ext cx="2971800" cy="2971800"/>
            <a:chOff x="3200400" y="2057400"/>
            <a:chExt cx="2971800" cy="2971800"/>
          </a:xfrm>
          <a:solidFill>
            <a:schemeClr val="bg1">
              <a:lumMod val="85000"/>
            </a:schemeClr>
          </a:solidFill>
        </p:grpSpPr>
        <p:sp>
          <p:nvSpPr>
            <p:cNvPr id="29" name="Oval 28"/>
            <p:cNvSpPr>
              <a:spLocks noChangeAspect="1"/>
            </p:cNvSpPr>
            <p:nvPr/>
          </p:nvSpPr>
          <p:spPr>
            <a:xfrm>
              <a:off x="3200400" y="2057400"/>
              <a:ext cx="2971800" cy="2971800"/>
            </a:xfrm>
            <a:prstGeom prst="ellipse">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30" name="Oval 29"/>
            <p:cNvSpPr>
              <a:spLocks noChangeAspect="1"/>
            </p:cNvSpPr>
            <p:nvPr/>
          </p:nvSpPr>
          <p:spPr>
            <a:xfrm>
              <a:off x="3352800" y="2209800"/>
              <a:ext cx="2667000" cy="2667000"/>
            </a:xfrm>
            <a:prstGeom prst="ellipse">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31" name="Oval 30"/>
            <p:cNvSpPr>
              <a:spLocks noChangeAspect="1"/>
            </p:cNvSpPr>
            <p:nvPr/>
          </p:nvSpPr>
          <p:spPr>
            <a:xfrm>
              <a:off x="3505200" y="2362200"/>
              <a:ext cx="2362200" cy="2362200"/>
            </a:xfrm>
            <a:prstGeom prst="ellipse">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32" name="Oval 31"/>
            <p:cNvSpPr>
              <a:spLocks noChangeAspect="1"/>
            </p:cNvSpPr>
            <p:nvPr/>
          </p:nvSpPr>
          <p:spPr>
            <a:xfrm>
              <a:off x="3657600" y="2514600"/>
              <a:ext cx="2057400" cy="2057400"/>
            </a:xfrm>
            <a:prstGeom prst="ellipse">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33" name="Oval 32"/>
            <p:cNvSpPr>
              <a:spLocks noChangeAspect="1"/>
            </p:cNvSpPr>
            <p:nvPr/>
          </p:nvSpPr>
          <p:spPr>
            <a:xfrm>
              <a:off x="3810000" y="2667000"/>
              <a:ext cx="1752600" cy="1752600"/>
            </a:xfrm>
            <a:prstGeom prst="ellipse">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34" name="Oval 33"/>
            <p:cNvSpPr>
              <a:spLocks noChangeAspect="1"/>
            </p:cNvSpPr>
            <p:nvPr/>
          </p:nvSpPr>
          <p:spPr>
            <a:xfrm>
              <a:off x="3962400" y="2819400"/>
              <a:ext cx="1447800" cy="1447800"/>
            </a:xfrm>
            <a:prstGeom prst="ellipse">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35" name="Oval 34"/>
            <p:cNvSpPr>
              <a:spLocks noChangeAspect="1"/>
            </p:cNvSpPr>
            <p:nvPr/>
          </p:nvSpPr>
          <p:spPr>
            <a:xfrm>
              <a:off x="4114800" y="2971800"/>
              <a:ext cx="1143000" cy="1143000"/>
            </a:xfrm>
            <a:prstGeom prst="ellipse">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36" name="Oval 35"/>
            <p:cNvSpPr>
              <a:spLocks noChangeAspect="1"/>
            </p:cNvSpPr>
            <p:nvPr/>
          </p:nvSpPr>
          <p:spPr>
            <a:xfrm>
              <a:off x="4267200" y="3124200"/>
              <a:ext cx="838200" cy="838200"/>
            </a:xfrm>
            <a:prstGeom prst="ellipse">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37" name="Oval 36"/>
            <p:cNvSpPr>
              <a:spLocks noChangeAspect="1"/>
            </p:cNvSpPr>
            <p:nvPr/>
          </p:nvSpPr>
          <p:spPr>
            <a:xfrm>
              <a:off x="4419600" y="3276600"/>
              <a:ext cx="533400" cy="533400"/>
            </a:xfrm>
            <a:prstGeom prst="ellipse">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38" name="Oval 37"/>
            <p:cNvSpPr>
              <a:spLocks noChangeAspect="1"/>
            </p:cNvSpPr>
            <p:nvPr/>
          </p:nvSpPr>
          <p:spPr>
            <a:xfrm>
              <a:off x="4572000" y="3429000"/>
              <a:ext cx="228600" cy="228600"/>
            </a:xfrm>
            <a:prstGeom prst="ellipse">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grpSp>
      <p:sp>
        <p:nvSpPr>
          <p:cNvPr id="14" name="Oval 13"/>
          <p:cNvSpPr>
            <a:spLocks noChangeAspect="1"/>
          </p:cNvSpPr>
          <p:nvPr/>
        </p:nvSpPr>
        <p:spPr>
          <a:xfrm>
            <a:off x="838200" y="1905000"/>
            <a:ext cx="2971800" cy="2971800"/>
          </a:xfrm>
          <a:prstGeom prst="ellipse">
            <a:avLst/>
          </a:prstGeom>
          <a:solidFill>
            <a:srgbClr val="CC0000"/>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19" name="Oval 18"/>
          <p:cNvSpPr>
            <a:spLocks noChangeAspect="1"/>
          </p:cNvSpPr>
          <p:nvPr/>
        </p:nvSpPr>
        <p:spPr>
          <a:xfrm>
            <a:off x="990600" y="2057400"/>
            <a:ext cx="2667000" cy="2667000"/>
          </a:xfrm>
          <a:prstGeom prst="ellipse">
            <a:avLst/>
          </a:prstGeom>
          <a:solidFill>
            <a:srgbClr val="CC0000"/>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20" name="Oval 19"/>
          <p:cNvSpPr>
            <a:spLocks noChangeAspect="1"/>
          </p:cNvSpPr>
          <p:nvPr/>
        </p:nvSpPr>
        <p:spPr>
          <a:xfrm>
            <a:off x="1143000" y="2209800"/>
            <a:ext cx="2362200" cy="2362200"/>
          </a:xfrm>
          <a:prstGeom prst="ellipse">
            <a:avLst/>
          </a:prstGeom>
          <a:solidFill>
            <a:srgbClr val="CC0000"/>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21" name="Oval 20"/>
          <p:cNvSpPr>
            <a:spLocks noChangeAspect="1"/>
          </p:cNvSpPr>
          <p:nvPr/>
        </p:nvSpPr>
        <p:spPr>
          <a:xfrm>
            <a:off x="1295400" y="2362200"/>
            <a:ext cx="2057400" cy="2057400"/>
          </a:xfrm>
          <a:prstGeom prst="ellipse">
            <a:avLst/>
          </a:prstGeom>
          <a:solidFill>
            <a:srgbClr val="CC0000"/>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22" name="Oval 21"/>
          <p:cNvSpPr>
            <a:spLocks noChangeAspect="1"/>
          </p:cNvSpPr>
          <p:nvPr/>
        </p:nvSpPr>
        <p:spPr>
          <a:xfrm>
            <a:off x="1447800" y="2514600"/>
            <a:ext cx="1752600" cy="1752600"/>
          </a:xfrm>
          <a:prstGeom prst="ellipse">
            <a:avLst/>
          </a:prstGeom>
          <a:solidFill>
            <a:srgbClr val="CC0000"/>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23" name="Oval 22"/>
          <p:cNvSpPr>
            <a:spLocks noChangeAspect="1"/>
          </p:cNvSpPr>
          <p:nvPr/>
        </p:nvSpPr>
        <p:spPr>
          <a:xfrm>
            <a:off x="1600200" y="2667000"/>
            <a:ext cx="1447800" cy="1447800"/>
          </a:xfrm>
          <a:prstGeom prst="ellipse">
            <a:avLst/>
          </a:prstGeom>
          <a:solidFill>
            <a:srgbClr val="CC0000"/>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24" name="Oval 23"/>
          <p:cNvSpPr>
            <a:spLocks noChangeAspect="1"/>
          </p:cNvSpPr>
          <p:nvPr/>
        </p:nvSpPr>
        <p:spPr>
          <a:xfrm>
            <a:off x="1752600" y="2819400"/>
            <a:ext cx="1143000" cy="1143000"/>
          </a:xfrm>
          <a:prstGeom prst="ellipse">
            <a:avLst/>
          </a:prstGeom>
          <a:solidFill>
            <a:srgbClr val="CC0000"/>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25" name="Oval 24"/>
          <p:cNvSpPr>
            <a:spLocks noChangeAspect="1"/>
          </p:cNvSpPr>
          <p:nvPr/>
        </p:nvSpPr>
        <p:spPr>
          <a:xfrm>
            <a:off x="1905000" y="2971800"/>
            <a:ext cx="838200" cy="838200"/>
          </a:xfrm>
          <a:prstGeom prst="ellipse">
            <a:avLst/>
          </a:prstGeom>
          <a:solidFill>
            <a:srgbClr val="CC0000"/>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27" name="Oval 26"/>
          <p:cNvSpPr>
            <a:spLocks noChangeAspect="1"/>
          </p:cNvSpPr>
          <p:nvPr/>
        </p:nvSpPr>
        <p:spPr>
          <a:xfrm>
            <a:off x="2057400" y="3124200"/>
            <a:ext cx="533400" cy="533400"/>
          </a:xfrm>
          <a:prstGeom prst="ellipse">
            <a:avLst/>
          </a:prstGeom>
          <a:solidFill>
            <a:srgbClr val="CC0000"/>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28" name="Oval 27"/>
          <p:cNvSpPr>
            <a:spLocks noChangeAspect="1"/>
          </p:cNvSpPr>
          <p:nvPr/>
        </p:nvSpPr>
        <p:spPr>
          <a:xfrm>
            <a:off x="2209800" y="3276600"/>
            <a:ext cx="228600" cy="228600"/>
          </a:xfrm>
          <a:prstGeom prst="ellipse">
            <a:avLst/>
          </a:prstGeom>
          <a:solidFill>
            <a:srgbClr val="CC0000"/>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26" name="Title 1"/>
          <p:cNvSpPr>
            <a:spLocks noGrp="1"/>
          </p:cNvSpPr>
          <p:nvPr>
            <p:ph type="title"/>
          </p:nvPr>
        </p:nvSpPr>
        <p:spPr>
          <a:xfrm>
            <a:off x="457200" y="-228600"/>
            <a:ext cx="8229600" cy="1143000"/>
          </a:xfrm>
        </p:spPr>
        <p:txBody>
          <a:bodyPr/>
          <a:lstStyle/>
          <a:p>
            <a:r>
              <a:rPr lang="en-US" dirty="0" smtClean="0">
                <a:solidFill>
                  <a:srgbClr val="CC0000"/>
                </a:solidFill>
              </a:rPr>
              <a:t>Building up the Solid Sphere</a:t>
            </a:r>
            <a:endParaRPr lang="en-US" dirty="0">
              <a:solidFill>
                <a:srgbClr val="CC0000"/>
              </a:solidFill>
            </a:endParaRPr>
          </a:p>
        </p:txBody>
      </p:sp>
      <p:cxnSp>
        <p:nvCxnSpPr>
          <p:cNvPr id="40" name="Straight Connector 6"/>
          <p:cNvCxnSpPr>
            <a:cxnSpLocks noChangeShapeType="1"/>
          </p:cNvCxnSpPr>
          <p:nvPr/>
        </p:nvCxnSpPr>
        <p:spPr bwMode="auto">
          <a:xfrm>
            <a:off x="-25400" y="9144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3" name="TextBox 2"/>
          <p:cNvSpPr txBox="1"/>
          <p:nvPr/>
        </p:nvSpPr>
        <p:spPr>
          <a:xfrm>
            <a:off x="4419600" y="1143000"/>
            <a:ext cx="1709923" cy="430887"/>
          </a:xfrm>
          <a:prstGeom prst="rect">
            <a:avLst/>
          </a:prstGeom>
          <a:noFill/>
        </p:spPr>
        <p:txBody>
          <a:bodyPr wrap="none" rtlCol="0">
            <a:spAutoFit/>
          </a:bodyPr>
          <a:lstStyle/>
          <a:p>
            <a:r>
              <a:rPr lang="en-US" sz="2200">
                <a:solidFill>
                  <a:srgbClr val="0000A8"/>
                </a:solidFill>
              </a:rPr>
              <a:t>Total Charge:  </a:t>
            </a:r>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3500" y="1263650"/>
            <a:ext cx="215900" cy="292100"/>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7150" y="1663700"/>
            <a:ext cx="1397000" cy="635000"/>
          </a:xfrm>
          <a:prstGeom prst="rect">
            <a:avLst/>
          </a:prstGeom>
        </p:spPr>
      </p:pic>
      <p:sp>
        <p:nvSpPr>
          <p:cNvPr id="6" name="TextBox 5"/>
          <p:cNvSpPr txBox="1"/>
          <p:nvPr/>
        </p:nvSpPr>
        <p:spPr>
          <a:xfrm>
            <a:off x="4419600" y="1765300"/>
            <a:ext cx="1792165" cy="430887"/>
          </a:xfrm>
          <a:prstGeom prst="rect">
            <a:avLst/>
          </a:prstGeom>
          <a:noFill/>
        </p:spPr>
        <p:txBody>
          <a:bodyPr wrap="none" rtlCol="0">
            <a:spAutoFit/>
          </a:bodyPr>
          <a:lstStyle/>
          <a:p>
            <a:r>
              <a:rPr lang="en-US" sz="2200">
                <a:solidFill>
                  <a:srgbClr val="0000A8"/>
                </a:solidFill>
              </a:rPr>
              <a:t>Total Volume:  </a:t>
            </a:r>
          </a:p>
        </p:txBody>
      </p:sp>
      <p:cxnSp>
        <p:nvCxnSpPr>
          <p:cNvPr id="8" name="Straight Connector 7"/>
          <p:cNvCxnSpPr/>
          <p:nvPr/>
        </p:nvCxnSpPr>
        <p:spPr>
          <a:xfrm>
            <a:off x="2298700" y="5880100"/>
            <a:ext cx="1511300"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692400" y="6007100"/>
            <a:ext cx="337853" cy="430887"/>
          </a:xfrm>
          <a:prstGeom prst="rect">
            <a:avLst/>
          </a:prstGeom>
          <a:noFill/>
        </p:spPr>
        <p:txBody>
          <a:bodyPr wrap="none" rtlCol="0">
            <a:spAutoFit/>
          </a:bodyPr>
          <a:lstStyle/>
          <a:p>
            <a:r>
              <a:rPr lang="en-US" sz="2200">
                <a:solidFill>
                  <a:srgbClr val="0000A8"/>
                </a:solidFill>
              </a:rPr>
              <a:t>R</a:t>
            </a:r>
          </a:p>
        </p:txBody>
      </p:sp>
      <p:cxnSp>
        <p:nvCxnSpPr>
          <p:cNvPr id="11" name="Straight Connector 10"/>
          <p:cNvCxnSpPr/>
          <p:nvPr/>
        </p:nvCxnSpPr>
        <p:spPr>
          <a:xfrm>
            <a:off x="2311400" y="1422400"/>
            <a:ext cx="0" cy="445770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3810000" y="1447800"/>
            <a:ext cx="0" cy="4432300"/>
          </a:xfrm>
          <a:prstGeom prst="line">
            <a:avLst/>
          </a:prstGeom>
          <a:ln>
            <a:prstDash val="dash"/>
          </a:ln>
        </p:spPr>
        <p:style>
          <a:lnRef idx="2">
            <a:schemeClr val="accent1"/>
          </a:lnRef>
          <a:fillRef idx="0">
            <a:schemeClr val="accent1"/>
          </a:fillRef>
          <a:effectRef idx="1">
            <a:schemeClr val="accent1"/>
          </a:effectRef>
          <a:fontRef idx="minor">
            <a:schemeClr val="tx1"/>
          </a:fontRef>
        </p:style>
      </p:cxnSp>
      <p:grpSp>
        <p:nvGrpSpPr>
          <p:cNvPr id="13" name="Group 12"/>
          <p:cNvGrpSpPr/>
          <p:nvPr/>
        </p:nvGrpSpPr>
        <p:grpSpPr>
          <a:xfrm>
            <a:off x="4495800" y="2362200"/>
            <a:ext cx="1072241" cy="769441"/>
            <a:chOff x="4559300" y="2514600"/>
            <a:chExt cx="1072241" cy="769441"/>
          </a:xfrm>
        </p:grpSpPr>
        <p:sp>
          <p:nvSpPr>
            <p:cNvPr id="7" name="TextBox 6"/>
            <p:cNvSpPr txBox="1"/>
            <p:nvPr/>
          </p:nvSpPr>
          <p:spPr>
            <a:xfrm>
              <a:off x="4559300" y="2514600"/>
              <a:ext cx="1072241" cy="769441"/>
            </a:xfrm>
            <a:prstGeom prst="rect">
              <a:avLst/>
            </a:prstGeom>
            <a:noFill/>
          </p:spPr>
          <p:txBody>
            <a:bodyPr wrap="none" rtlCol="0">
              <a:spAutoFit/>
            </a:bodyPr>
            <a:lstStyle/>
            <a:p>
              <a:pPr algn="ctr"/>
              <a:r>
                <a:rPr lang="en-US" sz="2200">
                  <a:solidFill>
                    <a:srgbClr val="0000A8"/>
                  </a:solidFill>
                </a:rPr>
                <a:t>Charge</a:t>
              </a:r>
            </a:p>
            <a:p>
              <a:pPr algn="ctr"/>
              <a:r>
                <a:rPr lang="en-US" sz="2200">
                  <a:solidFill>
                    <a:srgbClr val="0000A8"/>
                  </a:solidFill>
                </a:rPr>
                <a:t>Volume</a:t>
              </a:r>
            </a:p>
          </p:txBody>
        </p:sp>
        <p:cxnSp>
          <p:nvCxnSpPr>
            <p:cNvPr id="12" name="Straight Connector 11"/>
            <p:cNvCxnSpPr/>
            <p:nvPr/>
          </p:nvCxnSpPr>
          <p:spPr>
            <a:xfrm>
              <a:off x="4559300" y="2924721"/>
              <a:ext cx="1072241" cy="0"/>
            </a:xfrm>
            <a:prstGeom prst="line">
              <a:avLst/>
            </a:prstGeom>
            <a:ln>
              <a:solidFill>
                <a:srgbClr val="0000A8"/>
              </a:solidFill>
            </a:ln>
            <a:effectLst/>
          </p:spPr>
          <p:style>
            <a:lnRef idx="2">
              <a:schemeClr val="accent1"/>
            </a:lnRef>
            <a:fillRef idx="0">
              <a:schemeClr val="accent1"/>
            </a:fillRef>
            <a:effectRef idx="1">
              <a:schemeClr val="accent1"/>
            </a:effectRef>
            <a:fontRef idx="minor">
              <a:schemeClr val="tx1"/>
            </a:fontRef>
          </p:style>
        </p:cxnSp>
      </p:grpSp>
      <p:pic>
        <p:nvPicPr>
          <p:cNvPr id="42" name="Picture 41"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4550" y="2387600"/>
            <a:ext cx="1600200" cy="723900"/>
          </a:xfrm>
          <a:prstGeom prst="rect">
            <a:avLst/>
          </a:prstGeom>
        </p:spPr>
      </p:pic>
      <p:sp>
        <p:nvSpPr>
          <p:cNvPr id="2" name="Slide Number Placeholder 1"/>
          <p:cNvSpPr>
            <a:spLocks noGrp="1"/>
          </p:cNvSpPr>
          <p:nvPr>
            <p:ph type="sldNum" sz="quarter" idx="12"/>
          </p:nvPr>
        </p:nvSpPr>
        <p:spPr/>
        <p:txBody>
          <a:bodyPr/>
          <a:lstStyle/>
          <a:p>
            <a:fld id="{699193A1-A981-40F8-B221-769CD904AF10}" type="slidenum">
              <a:rPr lang="en-US" smtClean="0"/>
              <a:pPr/>
              <a:t>30</a:t>
            </a:fld>
            <a:endParaRPr lang="en-US"/>
          </a:p>
        </p:txBody>
      </p:sp>
    </p:spTree>
    <p:extLst>
      <p:ext uri="{BB962C8B-B14F-4D97-AF65-F5344CB8AC3E}">
        <p14:creationId xmlns:p14="http://schemas.microsoft.com/office/powerpoint/2010/main" val="269215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P spid="20" grpId="0" animBg="1"/>
      <p:bldP spid="21" grpId="0" animBg="1"/>
      <p:bldP spid="22" grpId="0" animBg="1"/>
      <p:bldP spid="23" grpId="0" animBg="1"/>
      <p:bldP spid="24" grpId="0" animBg="1"/>
      <p:bldP spid="25" grpId="0" animBg="1"/>
      <p:bldP spid="27" grpId="0" animBg="1"/>
      <p:bldP spid="2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838200" y="1905000"/>
            <a:ext cx="2971800" cy="2971800"/>
            <a:chOff x="3200400" y="2057400"/>
            <a:chExt cx="2971800" cy="2971800"/>
          </a:xfrm>
          <a:solidFill>
            <a:schemeClr val="bg1">
              <a:lumMod val="85000"/>
            </a:schemeClr>
          </a:solidFill>
        </p:grpSpPr>
        <p:sp>
          <p:nvSpPr>
            <p:cNvPr id="29" name="Oval 28"/>
            <p:cNvSpPr>
              <a:spLocks noChangeAspect="1"/>
            </p:cNvSpPr>
            <p:nvPr/>
          </p:nvSpPr>
          <p:spPr>
            <a:xfrm>
              <a:off x="3200400" y="2057400"/>
              <a:ext cx="2971800" cy="2971800"/>
            </a:xfrm>
            <a:prstGeom prst="ellipse">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30" name="Oval 29"/>
            <p:cNvSpPr>
              <a:spLocks noChangeAspect="1"/>
            </p:cNvSpPr>
            <p:nvPr/>
          </p:nvSpPr>
          <p:spPr>
            <a:xfrm>
              <a:off x="3352800" y="2209800"/>
              <a:ext cx="2667000" cy="2667000"/>
            </a:xfrm>
            <a:prstGeom prst="ellipse">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31" name="Oval 30"/>
            <p:cNvSpPr>
              <a:spLocks noChangeAspect="1"/>
            </p:cNvSpPr>
            <p:nvPr/>
          </p:nvSpPr>
          <p:spPr>
            <a:xfrm>
              <a:off x="3505200" y="2362200"/>
              <a:ext cx="2362200" cy="2362200"/>
            </a:xfrm>
            <a:prstGeom prst="ellipse">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32" name="Oval 31"/>
            <p:cNvSpPr>
              <a:spLocks noChangeAspect="1"/>
            </p:cNvSpPr>
            <p:nvPr/>
          </p:nvSpPr>
          <p:spPr>
            <a:xfrm>
              <a:off x="3657600" y="2514600"/>
              <a:ext cx="2057400" cy="2057400"/>
            </a:xfrm>
            <a:prstGeom prst="ellipse">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33" name="Oval 32"/>
            <p:cNvSpPr>
              <a:spLocks noChangeAspect="1"/>
            </p:cNvSpPr>
            <p:nvPr/>
          </p:nvSpPr>
          <p:spPr>
            <a:xfrm>
              <a:off x="3810000" y="2667000"/>
              <a:ext cx="1752600" cy="1752600"/>
            </a:xfrm>
            <a:prstGeom prst="ellipse">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34" name="Oval 33"/>
            <p:cNvSpPr>
              <a:spLocks noChangeAspect="1"/>
            </p:cNvSpPr>
            <p:nvPr/>
          </p:nvSpPr>
          <p:spPr>
            <a:xfrm>
              <a:off x="3962400" y="2819400"/>
              <a:ext cx="1447800" cy="1447800"/>
            </a:xfrm>
            <a:prstGeom prst="ellipse">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35" name="Oval 34"/>
            <p:cNvSpPr>
              <a:spLocks noChangeAspect="1"/>
            </p:cNvSpPr>
            <p:nvPr/>
          </p:nvSpPr>
          <p:spPr>
            <a:xfrm>
              <a:off x="4114800" y="2971800"/>
              <a:ext cx="1143000" cy="1143000"/>
            </a:xfrm>
            <a:prstGeom prst="ellipse">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36" name="Oval 35"/>
            <p:cNvSpPr>
              <a:spLocks noChangeAspect="1"/>
            </p:cNvSpPr>
            <p:nvPr/>
          </p:nvSpPr>
          <p:spPr>
            <a:xfrm>
              <a:off x="4267200" y="3124200"/>
              <a:ext cx="838200" cy="838200"/>
            </a:xfrm>
            <a:prstGeom prst="ellipse">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37" name="Oval 36"/>
            <p:cNvSpPr>
              <a:spLocks noChangeAspect="1"/>
            </p:cNvSpPr>
            <p:nvPr/>
          </p:nvSpPr>
          <p:spPr>
            <a:xfrm>
              <a:off x="4419600" y="3276600"/>
              <a:ext cx="533400" cy="533400"/>
            </a:xfrm>
            <a:prstGeom prst="ellipse">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38" name="Oval 37"/>
            <p:cNvSpPr>
              <a:spLocks noChangeAspect="1"/>
            </p:cNvSpPr>
            <p:nvPr/>
          </p:nvSpPr>
          <p:spPr>
            <a:xfrm>
              <a:off x="4572000" y="3429000"/>
              <a:ext cx="228600" cy="228600"/>
            </a:xfrm>
            <a:prstGeom prst="ellipse">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grpSp>
      <p:sp>
        <p:nvSpPr>
          <p:cNvPr id="23" name="Oval 22"/>
          <p:cNvSpPr>
            <a:spLocks noChangeAspect="1"/>
          </p:cNvSpPr>
          <p:nvPr/>
        </p:nvSpPr>
        <p:spPr>
          <a:xfrm>
            <a:off x="1600200" y="2667000"/>
            <a:ext cx="1447800" cy="1447800"/>
          </a:xfrm>
          <a:prstGeom prst="ellipse">
            <a:avLst/>
          </a:prstGeom>
          <a:solidFill>
            <a:srgbClr val="CC0000"/>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24" name="Oval 23"/>
          <p:cNvSpPr>
            <a:spLocks noChangeAspect="1"/>
          </p:cNvSpPr>
          <p:nvPr/>
        </p:nvSpPr>
        <p:spPr>
          <a:xfrm>
            <a:off x="1752600" y="2819400"/>
            <a:ext cx="1143000" cy="1143000"/>
          </a:xfrm>
          <a:prstGeom prst="ellipse">
            <a:avLst/>
          </a:prstGeom>
          <a:solidFill>
            <a:srgbClr val="CC0000"/>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25" name="Oval 24"/>
          <p:cNvSpPr>
            <a:spLocks noChangeAspect="1"/>
          </p:cNvSpPr>
          <p:nvPr/>
        </p:nvSpPr>
        <p:spPr>
          <a:xfrm>
            <a:off x="1905000" y="2971800"/>
            <a:ext cx="838200" cy="838200"/>
          </a:xfrm>
          <a:prstGeom prst="ellipse">
            <a:avLst/>
          </a:prstGeom>
          <a:solidFill>
            <a:srgbClr val="CC0000"/>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27" name="Oval 26"/>
          <p:cNvSpPr>
            <a:spLocks noChangeAspect="1"/>
          </p:cNvSpPr>
          <p:nvPr/>
        </p:nvSpPr>
        <p:spPr>
          <a:xfrm>
            <a:off x="2057400" y="3124200"/>
            <a:ext cx="533400" cy="533400"/>
          </a:xfrm>
          <a:prstGeom prst="ellipse">
            <a:avLst/>
          </a:prstGeom>
          <a:solidFill>
            <a:srgbClr val="CC0000"/>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28" name="Oval 27"/>
          <p:cNvSpPr>
            <a:spLocks noChangeAspect="1"/>
          </p:cNvSpPr>
          <p:nvPr/>
        </p:nvSpPr>
        <p:spPr>
          <a:xfrm>
            <a:off x="2209800" y="3276600"/>
            <a:ext cx="228600" cy="228600"/>
          </a:xfrm>
          <a:prstGeom prst="ellipse">
            <a:avLst/>
          </a:prstGeom>
          <a:solidFill>
            <a:srgbClr val="CC0000"/>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26" name="Title 1"/>
          <p:cNvSpPr>
            <a:spLocks noGrp="1"/>
          </p:cNvSpPr>
          <p:nvPr>
            <p:ph type="title"/>
          </p:nvPr>
        </p:nvSpPr>
        <p:spPr>
          <a:xfrm>
            <a:off x="457200" y="-228600"/>
            <a:ext cx="8229600" cy="1143000"/>
          </a:xfrm>
        </p:spPr>
        <p:txBody>
          <a:bodyPr/>
          <a:lstStyle/>
          <a:p>
            <a:r>
              <a:rPr lang="en-US" dirty="0" smtClean="0">
                <a:solidFill>
                  <a:srgbClr val="CC0000"/>
                </a:solidFill>
              </a:rPr>
              <a:t>Building up the Solid Sphere</a:t>
            </a:r>
            <a:endParaRPr lang="en-US" dirty="0">
              <a:solidFill>
                <a:srgbClr val="CC0000"/>
              </a:solidFill>
            </a:endParaRPr>
          </a:p>
        </p:txBody>
      </p:sp>
      <p:cxnSp>
        <p:nvCxnSpPr>
          <p:cNvPr id="40" name="Straight Connector 6"/>
          <p:cNvCxnSpPr>
            <a:cxnSpLocks noChangeShapeType="1"/>
          </p:cNvCxnSpPr>
          <p:nvPr/>
        </p:nvCxnSpPr>
        <p:spPr bwMode="auto">
          <a:xfrm>
            <a:off x="-25400" y="9144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cxnSp>
        <p:nvCxnSpPr>
          <p:cNvPr id="8" name="Straight Connector 7"/>
          <p:cNvCxnSpPr/>
          <p:nvPr/>
        </p:nvCxnSpPr>
        <p:spPr>
          <a:xfrm>
            <a:off x="2298700" y="5880100"/>
            <a:ext cx="1511300"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692400" y="6007100"/>
            <a:ext cx="337853" cy="430887"/>
          </a:xfrm>
          <a:prstGeom prst="rect">
            <a:avLst/>
          </a:prstGeom>
          <a:noFill/>
        </p:spPr>
        <p:txBody>
          <a:bodyPr wrap="none" rtlCol="0">
            <a:spAutoFit/>
          </a:bodyPr>
          <a:lstStyle/>
          <a:p>
            <a:r>
              <a:rPr lang="en-US" sz="2200">
                <a:solidFill>
                  <a:srgbClr val="0000A8"/>
                </a:solidFill>
              </a:rPr>
              <a:t>R</a:t>
            </a:r>
          </a:p>
        </p:txBody>
      </p:sp>
      <p:cxnSp>
        <p:nvCxnSpPr>
          <p:cNvPr id="11" name="Straight Connector 10"/>
          <p:cNvCxnSpPr/>
          <p:nvPr/>
        </p:nvCxnSpPr>
        <p:spPr>
          <a:xfrm>
            <a:off x="2311400" y="1422400"/>
            <a:ext cx="0" cy="445770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3810000" y="1447800"/>
            <a:ext cx="0" cy="443230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4419600" y="1143000"/>
            <a:ext cx="1709923" cy="430887"/>
          </a:xfrm>
          <a:prstGeom prst="rect">
            <a:avLst/>
          </a:prstGeom>
          <a:noFill/>
        </p:spPr>
        <p:txBody>
          <a:bodyPr wrap="none" rtlCol="0">
            <a:spAutoFit/>
          </a:bodyPr>
          <a:lstStyle/>
          <a:p>
            <a:r>
              <a:rPr lang="en-US" sz="2200">
                <a:solidFill>
                  <a:srgbClr val="0000A8"/>
                </a:solidFill>
              </a:rPr>
              <a:t>Total Charge:  </a:t>
            </a:r>
          </a:p>
        </p:txBody>
      </p:sp>
      <p:pic>
        <p:nvPicPr>
          <p:cNvPr id="43" name="Picture 42"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3500" y="1263650"/>
            <a:ext cx="215900" cy="292100"/>
          </a:xfrm>
          <a:prstGeom prst="rect">
            <a:avLst/>
          </a:prstGeom>
        </p:spPr>
      </p:pic>
      <p:pic>
        <p:nvPicPr>
          <p:cNvPr id="44" name="Picture 4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7150" y="1663700"/>
            <a:ext cx="1397000" cy="635000"/>
          </a:xfrm>
          <a:prstGeom prst="rect">
            <a:avLst/>
          </a:prstGeom>
        </p:spPr>
      </p:pic>
      <p:sp>
        <p:nvSpPr>
          <p:cNvPr id="45" name="TextBox 44"/>
          <p:cNvSpPr txBox="1"/>
          <p:nvPr/>
        </p:nvSpPr>
        <p:spPr>
          <a:xfrm>
            <a:off x="4419600" y="1765300"/>
            <a:ext cx="1792165" cy="430887"/>
          </a:xfrm>
          <a:prstGeom prst="rect">
            <a:avLst/>
          </a:prstGeom>
          <a:noFill/>
        </p:spPr>
        <p:txBody>
          <a:bodyPr wrap="none" rtlCol="0">
            <a:spAutoFit/>
          </a:bodyPr>
          <a:lstStyle/>
          <a:p>
            <a:r>
              <a:rPr lang="en-US" sz="2200">
                <a:solidFill>
                  <a:srgbClr val="0000A8"/>
                </a:solidFill>
              </a:rPr>
              <a:t>Total Volume:  </a:t>
            </a:r>
          </a:p>
        </p:txBody>
      </p:sp>
      <p:cxnSp>
        <p:nvCxnSpPr>
          <p:cNvPr id="46" name="Straight Connector 45"/>
          <p:cNvCxnSpPr/>
          <p:nvPr/>
        </p:nvCxnSpPr>
        <p:spPr>
          <a:xfrm>
            <a:off x="3048000" y="1447800"/>
            <a:ext cx="0" cy="381000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2286000" y="5257800"/>
            <a:ext cx="744253" cy="0"/>
          </a:xfrm>
          <a:prstGeom prst="line">
            <a:avLst/>
          </a:prstGeom>
          <a:ln>
            <a:solidFill>
              <a:srgbClr val="CC0000"/>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2590800" y="5181600"/>
            <a:ext cx="287258" cy="430887"/>
          </a:xfrm>
          <a:prstGeom prst="rect">
            <a:avLst/>
          </a:prstGeom>
          <a:noFill/>
        </p:spPr>
        <p:txBody>
          <a:bodyPr wrap="none" rtlCol="0">
            <a:spAutoFit/>
          </a:bodyPr>
          <a:lstStyle/>
          <a:p>
            <a:r>
              <a:rPr lang="en-US" sz="2200">
                <a:solidFill>
                  <a:srgbClr val="CC0000"/>
                </a:solidFill>
              </a:rPr>
              <a:t>r</a:t>
            </a:r>
          </a:p>
        </p:txBody>
      </p:sp>
      <p:grpSp>
        <p:nvGrpSpPr>
          <p:cNvPr id="16" name="Group 15"/>
          <p:cNvGrpSpPr/>
          <p:nvPr/>
        </p:nvGrpSpPr>
        <p:grpSpPr>
          <a:xfrm>
            <a:off x="4419600" y="3573959"/>
            <a:ext cx="4694641" cy="2064841"/>
            <a:chOff x="4419600" y="3573959"/>
            <a:chExt cx="4694641" cy="2064841"/>
          </a:xfrm>
        </p:grpSpPr>
        <p:sp>
          <p:nvSpPr>
            <p:cNvPr id="7" name="TextBox 6"/>
            <p:cNvSpPr txBox="1"/>
            <p:nvPr/>
          </p:nvSpPr>
          <p:spPr>
            <a:xfrm>
              <a:off x="4432300" y="3573959"/>
              <a:ext cx="4681941" cy="769441"/>
            </a:xfrm>
            <a:prstGeom prst="rect">
              <a:avLst/>
            </a:prstGeom>
            <a:noFill/>
          </p:spPr>
          <p:txBody>
            <a:bodyPr wrap="none" rtlCol="0">
              <a:spAutoFit/>
            </a:bodyPr>
            <a:lstStyle/>
            <a:p>
              <a:r>
                <a:rPr lang="en-US" sz="2200">
                  <a:solidFill>
                    <a:srgbClr val="CC0000"/>
                  </a:solidFill>
                </a:rPr>
                <a:t>What if we stop here at r?  </a:t>
              </a:r>
            </a:p>
            <a:p>
              <a:r>
                <a:rPr lang="en-US" sz="2200" i="1">
                  <a:solidFill>
                    <a:srgbClr val="CC0000"/>
                  </a:solidFill>
                </a:rPr>
                <a:t>Assume</a:t>
              </a:r>
              <a:r>
                <a:rPr lang="en-US" sz="2200">
                  <a:solidFill>
                    <a:srgbClr val="CC0000"/>
                  </a:solidFill>
                </a:rPr>
                <a:t>:  Charge distributed </a:t>
              </a:r>
              <a:r>
                <a:rPr lang="en-US" sz="2200" b="1">
                  <a:solidFill>
                    <a:srgbClr val="CC0000"/>
                  </a:solidFill>
                </a:rPr>
                <a:t>uniformly</a:t>
              </a:r>
              <a:endParaRPr lang="en-US" sz="2200" i="1">
                <a:solidFill>
                  <a:srgbClr val="CC0000"/>
                </a:solidFill>
              </a:endParaRPr>
            </a:p>
          </p:txBody>
        </p:sp>
        <p:sp>
          <p:nvSpPr>
            <p:cNvPr id="6" name="TextBox 5"/>
            <p:cNvSpPr txBox="1"/>
            <p:nvPr/>
          </p:nvSpPr>
          <p:spPr>
            <a:xfrm>
              <a:off x="4419600" y="4470400"/>
              <a:ext cx="1771777" cy="430887"/>
            </a:xfrm>
            <a:prstGeom prst="rect">
              <a:avLst/>
            </a:prstGeom>
            <a:noFill/>
          </p:spPr>
          <p:txBody>
            <a:bodyPr wrap="none" rtlCol="0">
              <a:spAutoFit/>
            </a:bodyPr>
            <a:lstStyle/>
            <a:p>
              <a:r>
                <a:rPr lang="en-US" sz="2200">
                  <a:solidFill>
                    <a:srgbClr val="CC0000"/>
                  </a:solidFill>
                </a:rPr>
                <a:t>Charge so far:  </a:t>
              </a:r>
            </a:p>
          </p:txBody>
        </p:sp>
        <p:sp>
          <p:nvSpPr>
            <p:cNvPr id="10" name="TextBox 9"/>
            <p:cNvSpPr txBox="1"/>
            <p:nvPr/>
          </p:nvSpPr>
          <p:spPr>
            <a:xfrm>
              <a:off x="4445000" y="5080000"/>
              <a:ext cx="1854018" cy="430887"/>
            </a:xfrm>
            <a:prstGeom prst="rect">
              <a:avLst/>
            </a:prstGeom>
            <a:noFill/>
          </p:spPr>
          <p:txBody>
            <a:bodyPr wrap="none" rtlCol="0">
              <a:spAutoFit/>
            </a:bodyPr>
            <a:lstStyle/>
            <a:p>
              <a:r>
                <a:rPr lang="en-US" sz="2200">
                  <a:solidFill>
                    <a:srgbClr val="CC0000"/>
                  </a:solidFill>
                </a:rPr>
                <a:t>Volume so far:  </a:t>
              </a:r>
            </a:p>
          </p:txBody>
        </p:sp>
        <p:pic>
          <p:nvPicPr>
            <p:cNvPr id="12" name="Picture 11"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0" y="4552950"/>
              <a:ext cx="381000" cy="292100"/>
            </a:xfrm>
            <a:prstGeom prst="rect">
              <a:avLst/>
            </a:prstGeom>
          </p:spPr>
        </p:pic>
        <p:pic>
          <p:nvPicPr>
            <p:cNvPr id="13" name="Picture 1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8900" y="5003800"/>
              <a:ext cx="1562100" cy="635000"/>
            </a:xfrm>
            <a:prstGeom prst="rect">
              <a:avLst/>
            </a:prstGeom>
          </p:spPr>
        </p:pic>
      </p:grpSp>
      <p:grpSp>
        <p:nvGrpSpPr>
          <p:cNvPr id="48" name="Group 47"/>
          <p:cNvGrpSpPr/>
          <p:nvPr/>
        </p:nvGrpSpPr>
        <p:grpSpPr>
          <a:xfrm>
            <a:off x="4495800" y="2362200"/>
            <a:ext cx="1072241" cy="769441"/>
            <a:chOff x="4559300" y="2514600"/>
            <a:chExt cx="1072241" cy="769441"/>
          </a:xfrm>
        </p:grpSpPr>
        <p:sp>
          <p:nvSpPr>
            <p:cNvPr id="49" name="TextBox 48"/>
            <p:cNvSpPr txBox="1"/>
            <p:nvPr/>
          </p:nvSpPr>
          <p:spPr>
            <a:xfrm>
              <a:off x="4559300" y="2514600"/>
              <a:ext cx="1072241" cy="769441"/>
            </a:xfrm>
            <a:prstGeom prst="rect">
              <a:avLst/>
            </a:prstGeom>
            <a:noFill/>
          </p:spPr>
          <p:txBody>
            <a:bodyPr wrap="none" rtlCol="0">
              <a:spAutoFit/>
            </a:bodyPr>
            <a:lstStyle/>
            <a:p>
              <a:pPr algn="ctr"/>
              <a:r>
                <a:rPr lang="en-US" sz="2200">
                  <a:solidFill>
                    <a:srgbClr val="0000A8"/>
                  </a:solidFill>
                </a:rPr>
                <a:t>Charge</a:t>
              </a:r>
            </a:p>
            <a:p>
              <a:pPr algn="ctr"/>
              <a:r>
                <a:rPr lang="en-US" sz="2200">
                  <a:solidFill>
                    <a:srgbClr val="0000A8"/>
                  </a:solidFill>
                </a:rPr>
                <a:t>Volume</a:t>
              </a:r>
            </a:p>
          </p:txBody>
        </p:sp>
        <p:cxnSp>
          <p:nvCxnSpPr>
            <p:cNvPr id="50" name="Straight Connector 49"/>
            <p:cNvCxnSpPr/>
            <p:nvPr/>
          </p:nvCxnSpPr>
          <p:spPr>
            <a:xfrm>
              <a:off x="4559300" y="2924721"/>
              <a:ext cx="1072241" cy="0"/>
            </a:xfrm>
            <a:prstGeom prst="line">
              <a:avLst/>
            </a:prstGeom>
            <a:ln>
              <a:solidFill>
                <a:srgbClr val="0000A8"/>
              </a:solidFill>
            </a:ln>
            <a:effectLst/>
          </p:spPr>
          <p:style>
            <a:lnRef idx="2">
              <a:schemeClr val="accent1"/>
            </a:lnRef>
            <a:fillRef idx="0">
              <a:schemeClr val="accent1"/>
            </a:fillRef>
            <a:effectRef idx="1">
              <a:schemeClr val="accent1"/>
            </a:effectRef>
            <a:fontRef idx="minor">
              <a:schemeClr val="tx1"/>
            </a:fontRef>
          </p:style>
        </p:cxnSp>
      </p:grpSp>
      <p:grpSp>
        <p:nvGrpSpPr>
          <p:cNvPr id="17" name="Group 16"/>
          <p:cNvGrpSpPr/>
          <p:nvPr/>
        </p:nvGrpSpPr>
        <p:grpSpPr>
          <a:xfrm>
            <a:off x="4648200" y="5688687"/>
            <a:ext cx="2787650" cy="769441"/>
            <a:chOff x="4648200" y="5688687"/>
            <a:chExt cx="2787650" cy="769441"/>
          </a:xfrm>
        </p:grpSpPr>
        <p:grpSp>
          <p:nvGrpSpPr>
            <p:cNvPr id="53" name="Group 52"/>
            <p:cNvGrpSpPr/>
            <p:nvPr/>
          </p:nvGrpSpPr>
          <p:grpSpPr>
            <a:xfrm>
              <a:off x="4648200" y="5688687"/>
              <a:ext cx="1072241" cy="769441"/>
              <a:chOff x="4559300" y="2514600"/>
              <a:chExt cx="1072241" cy="769441"/>
            </a:xfrm>
          </p:grpSpPr>
          <p:sp>
            <p:nvSpPr>
              <p:cNvPr id="54" name="TextBox 53"/>
              <p:cNvSpPr txBox="1"/>
              <p:nvPr/>
            </p:nvSpPr>
            <p:spPr>
              <a:xfrm>
                <a:off x="4559300" y="2514600"/>
                <a:ext cx="1072241" cy="769441"/>
              </a:xfrm>
              <a:prstGeom prst="rect">
                <a:avLst/>
              </a:prstGeom>
              <a:noFill/>
            </p:spPr>
            <p:txBody>
              <a:bodyPr wrap="none" rtlCol="0">
                <a:spAutoFit/>
              </a:bodyPr>
              <a:lstStyle/>
              <a:p>
                <a:pPr algn="ctr"/>
                <a:r>
                  <a:rPr lang="en-US" sz="2200">
                    <a:solidFill>
                      <a:srgbClr val="CC0000"/>
                    </a:solidFill>
                  </a:rPr>
                  <a:t>Charge</a:t>
                </a:r>
              </a:p>
              <a:p>
                <a:pPr algn="ctr"/>
                <a:r>
                  <a:rPr lang="en-US" sz="2200">
                    <a:solidFill>
                      <a:srgbClr val="CC0000"/>
                    </a:solidFill>
                  </a:rPr>
                  <a:t>Volume</a:t>
                </a:r>
              </a:p>
            </p:txBody>
          </p:sp>
          <p:cxnSp>
            <p:nvCxnSpPr>
              <p:cNvPr id="55" name="Straight Connector 54"/>
              <p:cNvCxnSpPr/>
              <p:nvPr/>
            </p:nvCxnSpPr>
            <p:spPr>
              <a:xfrm>
                <a:off x="4559300" y="2924721"/>
                <a:ext cx="1072241" cy="0"/>
              </a:xfrm>
              <a:prstGeom prst="line">
                <a:avLst/>
              </a:prstGeom>
              <a:ln>
                <a:solidFill>
                  <a:srgbClr val="CC0000"/>
                </a:solidFill>
              </a:ln>
              <a:effectLst/>
            </p:spPr>
            <p:style>
              <a:lnRef idx="2">
                <a:schemeClr val="accent1"/>
              </a:lnRef>
              <a:fillRef idx="0">
                <a:schemeClr val="accent1"/>
              </a:fillRef>
              <a:effectRef idx="1">
                <a:schemeClr val="accent1"/>
              </a:effectRef>
              <a:fontRef idx="minor">
                <a:schemeClr val="tx1"/>
              </a:fontRef>
            </p:style>
          </p:cxnSp>
        </p:grpSp>
        <p:pic>
          <p:nvPicPr>
            <p:cNvPr id="14" name="Picture 13"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24550" y="5721350"/>
              <a:ext cx="1511300" cy="723900"/>
            </a:xfrm>
            <a:prstGeom prst="rect">
              <a:avLst/>
            </a:prstGeom>
          </p:spPr>
        </p:pic>
      </p:grpSp>
      <p:pic>
        <p:nvPicPr>
          <p:cNvPr id="15" name="Picture 14"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24550" y="2387600"/>
            <a:ext cx="1600200" cy="723900"/>
          </a:xfrm>
          <a:prstGeom prst="rect">
            <a:avLst/>
          </a:prstGeom>
        </p:spPr>
      </p:pic>
      <p:grpSp>
        <p:nvGrpSpPr>
          <p:cNvPr id="58" name="Group 57"/>
          <p:cNvGrpSpPr/>
          <p:nvPr/>
        </p:nvGrpSpPr>
        <p:grpSpPr>
          <a:xfrm>
            <a:off x="4248277" y="2133600"/>
            <a:ext cx="4819523" cy="4609187"/>
            <a:chOff x="4248277" y="2133600"/>
            <a:chExt cx="4819523" cy="4609187"/>
          </a:xfrm>
        </p:grpSpPr>
        <p:sp>
          <p:nvSpPr>
            <p:cNvPr id="19" name="Rectangle 18"/>
            <p:cNvSpPr/>
            <p:nvPr/>
          </p:nvSpPr>
          <p:spPr>
            <a:xfrm>
              <a:off x="4267200" y="3505200"/>
              <a:ext cx="4800600" cy="812800"/>
            </a:xfrm>
            <a:prstGeom prst="rect">
              <a:avLst/>
            </a:prstGeom>
            <a:solidFill>
              <a:srgbClr val="FFFFFF"/>
            </a:solid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4953000" y="3505200"/>
              <a:ext cx="2832101" cy="769441"/>
            </a:xfrm>
            <a:prstGeom prst="rect">
              <a:avLst/>
            </a:prstGeom>
            <a:noFill/>
            <a:ln w="28575" cmpd="sng">
              <a:solidFill>
                <a:srgbClr val="008000"/>
              </a:solidFill>
            </a:ln>
          </p:spPr>
          <p:txBody>
            <a:bodyPr wrap="none" rtlCol="0">
              <a:spAutoFit/>
            </a:bodyPr>
            <a:lstStyle/>
            <a:p>
              <a:pPr algn="ctr"/>
              <a:r>
                <a:rPr lang="en-US" sz="2200" b="1">
                  <a:solidFill>
                    <a:srgbClr val="008000"/>
                  </a:solidFill>
                </a:rPr>
                <a:t>Uniform charge </a:t>
              </a:r>
              <a:r>
                <a:rPr lang="en-US" sz="2200">
                  <a:solidFill>
                    <a:srgbClr val="008000"/>
                  </a:solidFill>
                </a:rPr>
                <a:t>means</a:t>
              </a:r>
            </a:p>
            <a:p>
              <a:pPr algn="ctr"/>
              <a:r>
                <a:rPr lang="en-US" sz="2200">
                  <a:solidFill>
                    <a:srgbClr val="008000"/>
                  </a:solidFill>
                </a:rPr>
                <a:t>these are the SAME</a:t>
              </a:r>
            </a:p>
          </p:txBody>
        </p:sp>
        <p:sp>
          <p:nvSpPr>
            <p:cNvPr id="20" name="Oval 19"/>
            <p:cNvSpPr/>
            <p:nvPr/>
          </p:nvSpPr>
          <p:spPr>
            <a:xfrm>
              <a:off x="4267200" y="2133600"/>
              <a:ext cx="3886200" cy="1206500"/>
            </a:xfrm>
            <a:prstGeom prst="ellipse">
              <a:avLst/>
            </a:prstGeom>
            <a:noFill/>
            <a:ln w="28575"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4248277" y="5536287"/>
              <a:ext cx="3886200" cy="1206500"/>
            </a:xfrm>
            <a:prstGeom prst="ellipse">
              <a:avLst/>
            </a:prstGeom>
            <a:noFill/>
            <a:ln w="28575"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Freeform 20"/>
            <p:cNvSpPr/>
            <p:nvPr/>
          </p:nvSpPr>
          <p:spPr>
            <a:xfrm>
              <a:off x="7772400" y="3035300"/>
              <a:ext cx="651884" cy="774700"/>
            </a:xfrm>
            <a:custGeom>
              <a:avLst/>
              <a:gdLst>
                <a:gd name="connsiteX0" fmla="*/ 0 w 651884"/>
                <a:gd name="connsiteY0" fmla="*/ 774700 h 774700"/>
                <a:gd name="connsiteX1" fmla="*/ 647700 w 651884"/>
                <a:gd name="connsiteY1" fmla="*/ 469900 h 774700"/>
                <a:gd name="connsiteX2" fmla="*/ 228600 w 651884"/>
                <a:gd name="connsiteY2" fmla="*/ 0 h 774700"/>
              </a:gdLst>
              <a:ahLst/>
              <a:cxnLst>
                <a:cxn ang="0">
                  <a:pos x="connsiteX0" y="connsiteY0"/>
                </a:cxn>
                <a:cxn ang="0">
                  <a:pos x="connsiteX1" y="connsiteY1"/>
                </a:cxn>
                <a:cxn ang="0">
                  <a:pos x="connsiteX2" y="connsiteY2"/>
                </a:cxn>
              </a:cxnLst>
              <a:rect l="l" t="t" r="r" b="b"/>
              <a:pathLst>
                <a:path w="651884" h="774700">
                  <a:moveTo>
                    <a:pt x="0" y="774700"/>
                  </a:moveTo>
                  <a:cubicBezTo>
                    <a:pt x="304800" y="686858"/>
                    <a:pt x="609600" y="599017"/>
                    <a:pt x="647700" y="469900"/>
                  </a:cubicBezTo>
                  <a:cubicBezTo>
                    <a:pt x="685800" y="340783"/>
                    <a:pt x="457200" y="170391"/>
                    <a:pt x="228600" y="0"/>
                  </a:cubicBezTo>
                </a:path>
              </a:pathLst>
            </a:custGeom>
            <a:ln>
              <a:solidFill>
                <a:srgbClr val="008000"/>
              </a:solidFill>
              <a:headEnd type="none"/>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Freeform 56"/>
            <p:cNvSpPr/>
            <p:nvPr/>
          </p:nvSpPr>
          <p:spPr>
            <a:xfrm flipV="1">
              <a:off x="7772400" y="3962400"/>
              <a:ext cx="651884" cy="1924050"/>
            </a:xfrm>
            <a:custGeom>
              <a:avLst/>
              <a:gdLst>
                <a:gd name="connsiteX0" fmla="*/ 0 w 651884"/>
                <a:gd name="connsiteY0" fmla="*/ 774700 h 774700"/>
                <a:gd name="connsiteX1" fmla="*/ 647700 w 651884"/>
                <a:gd name="connsiteY1" fmla="*/ 469900 h 774700"/>
                <a:gd name="connsiteX2" fmla="*/ 228600 w 651884"/>
                <a:gd name="connsiteY2" fmla="*/ 0 h 774700"/>
              </a:gdLst>
              <a:ahLst/>
              <a:cxnLst>
                <a:cxn ang="0">
                  <a:pos x="connsiteX0" y="connsiteY0"/>
                </a:cxn>
                <a:cxn ang="0">
                  <a:pos x="connsiteX1" y="connsiteY1"/>
                </a:cxn>
                <a:cxn ang="0">
                  <a:pos x="connsiteX2" y="connsiteY2"/>
                </a:cxn>
              </a:cxnLst>
              <a:rect l="l" t="t" r="r" b="b"/>
              <a:pathLst>
                <a:path w="651884" h="774700">
                  <a:moveTo>
                    <a:pt x="0" y="774700"/>
                  </a:moveTo>
                  <a:cubicBezTo>
                    <a:pt x="304800" y="686858"/>
                    <a:pt x="609600" y="599017"/>
                    <a:pt x="647700" y="469900"/>
                  </a:cubicBezTo>
                  <a:cubicBezTo>
                    <a:pt x="685800" y="340783"/>
                    <a:pt x="457200" y="170391"/>
                    <a:pt x="228600" y="0"/>
                  </a:cubicBezTo>
                </a:path>
              </a:pathLst>
            </a:custGeom>
            <a:ln>
              <a:solidFill>
                <a:srgbClr val="008000"/>
              </a:solidFill>
              <a:headEnd type="none"/>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 name="Slide Number Placeholder 1"/>
          <p:cNvSpPr>
            <a:spLocks noGrp="1"/>
          </p:cNvSpPr>
          <p:nvPr>
            <p:ph type="sldNum" sz="quarter" idx="12"/>
          </p:nvPr>
        </p:nvSpPr>
        <p:spPr/>
        <p:txBody>
          <a:bodyPr/>
          <a:lstStyle/>
          <a:p>
            <a:fld id="{699193A1-A981-40F8-B221-769CD904AF10}" type="slidenum">
              <a:rPr lang="en-US" smtClean="0"/>
              <a:pPr/>
              <a:t>31</a:t>
            </a:fld>
            <a:endParaRPr lang="en-US"/>
          </a:p>
        </p:txBody>
      </p:sp>
    </p:spTree>
    <p:extLst>
      <p:ext uri="{BB962C8B-B14F-4D97-AF65-F5344CB8AC3E}">
        <p14:creationId xmlns:p14="http://schemas.microsoft.com/office/powerpoint/2010/main" val="407276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7" grpId="0" animBg="1"/>
      <p:bldP spid="2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a:spLocks noGrp="1"/>
          </p:cNvSpPr>
          <p:nvPr>
            <p:ph type="title"/>
          </p:nvPr>
        </p:nvSpPr>
        <p:spPr>
          <a:xfrm>
            <a:off x="457200" y="-228600"/>
            <a:ext cx="8229600" cy="1143000"/>
          </a:xfrm>
        </p:spPr>
        <p:txBody>
          <a:bodyPr/>
          <a:lstStyle/>
          <a:p>
            <a:r>
              <a:rPr lang="en-US" dirty="0" smtClean="0">
                <a:solidFill>
                  <a:srgbClr val="CC0000"/>
                </a:solidFill>
              </a:rPr>
              <a:t>Building up the Solid Sphere</a:t>
            </a:r>
            <a:endParaRPr lang="en-US" dirty="0">
              <a:solidFill>
                <a:srgbClr val="CC0000"/>
              </a:solidFill>
            </a:endParaRPr>
          </a:p>
        </p:txBody>
      </p:sp>
      <p:cxnSp>
        <p:nvCxnSpPr>
          <p:cNvPr id="40" name="Straight Connector 6"/>
          <p:cNvCxnSpPr>
            <a:cxnSpLocks noChangeShapeType="1"/>
          </p:cNvCxnSpPr>
          <p:nvPr/>
        </p:nvCxnSpPr>
        <p:spPr bwMode="auto">
          <a:xfrm>
            <a:off x="-25400" y="19796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grpSp>
        <p:nvGrpSpPr>
          <p:cNvPr id="7" name="Group 6"/>
          <p:cNvGrpSpPr/>
          <p:nvPr/>
        </p:nvGrpSpPr>
        <p:grpSpPr>
          <a:xfrm>
            <a:off x="152400" y="2133600"/>
            <a:ext cx="2971800" cy="4710787"/>
            <a:chOff x="152400" y="914400"/>
            <a:chExt cx="2971800" cy="4710787"/>
          </a:xfrm>
        </p:grpSpPr>
        <p:grpSp>
          <p:nvGrpSpPr>
            <p:cNvPr id="39" name="Group 38"/>
            <p:cNvGrpSpPr/>
            <p:nvPr/>
          </p:nvGrpSpPr>
          <p:grpSpPr>
            <a:xfrm>
              <a:off x="152400" y="1092200"/>
              <a:ext cx="2971800" cy="2971800"/>
              <a:chOff x="3200400" y="2057400"/>
              <a:chExt cx="2971800" cy="2971800"/>
            </a:xfrm>
            <a:solidFill>
              <a:schemeClr val="bg1">
                <a:lumMod val="85000"/>
              </a:schemeClr>
            </a:solidFill>
          </p:grpSpPr>
          <p:sp>
            <p:nvSpPr>
              <p:cNvPr id="29" name="Oval 28"/>
              <p:cNvSpPr>
                <a:spLocks noChangeAspect="1"/>
              </p:cNvSpPr>
              <p:nvPr/>
            </p:nvSpPr>
            <p:spPr>
              <a:xfrm>
                <a:off x="3200400" y="2057400"/>
                <a:ext cx="2971800" cy="2971800"/>
              </a:xfrm>
              <a:prstGeom prst="ellipse">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30" name="Oval 29"/>
              <p:cNvSpPr>
                <a:spLocks noChangeAspect="1"/>
              </p:cNvSpPr>
              <p:nvPr/>
            </p:nvSpPr>
            <p:spPr>
              <a:xfrm>
                <a:off x="3352800" y="2209800"/>
                <a:ext cx="2667000" cy="2667000"/>
              </a:xfrm>
              <a:prstGeom prst="ellipse">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31" name="Oval 30"/>
              <p:cNvSpPr>
                <a:spLocks noChangeAspect="1"/>
              </p:cNvSpPr>
              <p:nvPr/>
            </p:nvSpPr>
            <p:spPr>
              <a:xfrm>
                <a:off x="3505200" y="2362200"/>
                <a:ext cx="2362200" cy="2362200"/>
              </a:xfrm>
              <a:prstGeom prst="ellipse">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32" name="Oval 31"/>
              <p:cNvSpPr>
                <a:spLocks noChangeAspect="1"/>
              </p:cNvSpPr>
              <p:nvPr/>
            </p:nvSpPr>
            <p:spPr>
              <a:xfrm>
                <a:off x="3657600" y="2514600"/>
                <a:ext cx="2057400" cy="2057400"/>
              </a:xfrm>
              <a:prstGeom prst="ellipse">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33" name="Oval 32"/>
              <p:cNvSpPr>
                <a:spLocks noChangeAspect="1"/>
              </p:cNvSpPr>
              <p:nvPr/>
            </p:nvSpPr>
            <p:spPr>
              <a:xfrm>
                <a:off x="3810000" y="2667000"/>
                <a:ext cx="1752600" cy="1752600"/>
              </a:xfrm>
              <a:prstGeom prst="ellipse">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34" name="Oval 33"/>
              <p:cNvSpPr>
                <a:spLocks noChangeAspect="1"/>
              </p:cNvSpPr>
              <p:nvPr/>
            </p:nvSpPr>
            <p:spPr>
              <a:xfrm>
                <a:off x="3962400" y="2819400"/>
                <a:ext cx="1447800" cy="1447800"/>
              </a:xfrm>
              <a:prstGeom prst="ellipse">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35" name="Oval 34"/>
              <p:cNvSpPr>
                <a:spLocks noChangeAspect="1"/>
              </p:cNvSpPr>
              <p:nvPr/>
            </p:nvSpPr>
            <p:spPr>
              <a:xfrm>
                <a:off x="4114800" y="2971800"/>
                <a:ext cx="1143000" cy="1143000"/>
              </a:xfrm>
              <a:prstGeom prst="ellipse">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36" name="Oval 35"/>
              <p:cNvSpPr>
                <a:spLocks noChangeAspect="1"/>
              </p:cNvSpPr>
              <p:nvPr/>
            </p:nvSpPr>
            <p:spPr>
              <a:xfrm>
                <a:off x="4267200" y="3124200"/>
                <a:ext cx="838200" cy="838200"/>
              </a:xfrm>
              <a:prstGeom prst="ellipse">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37" name="Oval 36"/>
              <p:cNvSpPr>
                <a:spLocks noChangeAspect="1"/>
              </p:cNvSpPr>
              <p:nvPr/>
            </p:nvSpPr>
            <p:spPr>
              <a:xfrm>
                <a:off x="4419600" y="3276600"/>
                <a:ext cx="533400" cy="533400"/>
              </a:xfrm>
              <a:prstGeom prst="ellipse">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38" name="Oval 37"/>
              <p:cNvSpPr>
                <a:spLocks noChangeAspect="1"/>
              </p:cNvSpPr>
              <p:nvPr/>
            </p:nvSpPr>
            <p:spPr>
              <a:xfrm>
                <a:off x="4572000" y="3429000"/>
                <a:ext cx="228600" cy="228600"/>
              </a:xfrm>
              <a:prstGeom prst="ellipse">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grpSp>
        <p:sp>
          <p:nvSpPr>
            <p:cNvPr id="23" name="Oval 22"/>
            <p:cNvSpPr>
              <a:spLocks noChangeAspect="1"/>
            </p:cNvSpPr>
            <p:nvPr/>
          </p:nvSpPr>
          <p:spPr>
            <a:xfrm>
              <a:off x="914400" y="1854200"/>
              <a:ext cx="1447800" cy="1447800"/>
            </a:xfrm>
            <a:prstGeom prst="ellipse">
              <a:avLst/>
            </a:prstGeom>
            <a:solidFill>
              <a:srgbClr val="CC0000"/>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24" name="Oval 23"/>
            <p:cNvSpPr>
              <a:spLocks noChangeAspect="1"/>
            </p:cNvSpPr>
            <p:nvPr/>
          </p:nvSpPr>
          <p:spPr>
            <a:xfrm>
              <a:off x="1066800" y="2006600"/>
              <a:ext cx="1143000" cy="1143000"/>
            </a:xfrm>
            <a:prstGeom prst="ellipse">
              <a:avLst/>
            </a:prstGeom>
            <a:solidFill>
              <a:srgbClr val="CC0000"/>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25" name="Oval 24"/>
            <p:cNvSpPr>
              <a:spLocks noChangeAspect="1"/>
            </p:cNvSpPr>
            <p:nvPr/>
          </p:nvSpPr>
          <p:spPr>
            <a:xfrm>
              <a:off x="1219200" y="2159000"/>
              <a:ext cx="838200" cy="838200"/>
            </a:xfrm>
            <a:prstGeom prst="ellipse">
              <a:avLst/>
            </a:prstGeom>
            <a:solidFill>
              <a:srgbClr val="CC0000"/>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27" name="Oval 26"/>
            <p:cNvSpPr>
              <a:spLocks noChangeAspect="1"/>
            </p:cNvSpPr>
            <p:nvPr/>
          </p:nvSpPr>
          <p:spPr>
            <a:xfrm>
              <a:off x="1371600" y="2311400"/>
              <a:ext cx="533400" cy="533400"/>
            </a:xfrm>
            <a:prstGeom prst="ellipse">
              <a:avLst/>
            </a:prstGeom>
            <a:solidFill>
              <a:srgbClr val="CC0000"/>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28" name="Oval 27"/>
            <p:cNvSpPr>
              <a:spLocks noChangeAspect="1"/>
            </p:cNvSpPr>
            <p:nvPr/>
          </p:nvSpPr>
          <p:spPr>
            <a:xfrm>
              <a:off x="1524000" y="2463800"/>
              <a:ext cx="228600" cy="228600"/>
            </a:xfrm>
            <a:prstGeom prst="ellipse">
              <a:avLst/>
            </a:prstGeom>
            <a:solidFill>
              <a:srgbClr val="CC0000"/>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cxnSp>
          <p:nvCxnSpPr>
            <p:cNvPr id="8" name="Straight Connector 7"/>
            <p:cNvCxnSpPr/>
            <p:nvPr/>
          </p:nvCxnSpPr>
          <p:spPr>
            <a:xfrm>
              <a:off x="1612900" y="5067300"/>
              <a:ext cx="1511300"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006600" y="5194300"/>
              <a:ext cx="337853" cy="430887"/>
            </a:xfrm>
            <a:prstGeom prst="rect">
              <a:avLst/>
            </a:prstGeom>
            <a:noFill/>
          </p:spPr>
          <p:txBody>
            <a:bodyPr wrap="none" rtlCol="0">
              <a:spAutoFit/>
            </a:bodyPr>
            <a:lstStyle/>
            <a:p>
              <a:r>
                <a:rPr lang="en-US" sz="2200">
                  <a:solidFill>
                    <a:srgbClr val="0000A8"/>
                  </a:solidFill>
                </a:rPr>
                <a:t>R</a:t>
              </a:r>
            </a:p>
          </p:txBody>
        </p:sp>
        <p:grpSp>
          <p:nvGrpSpPr>
            <p:cNvPr id="52" name="Group 51"/>
            <p:cNvGrpSpPr/>
            <p:nvPr/>
          </p:nvGrpSpPr>
          <p:grpSpPr>
            <a:xfrm>
              <a:off x="1625600" y="914400"/>
              <a:ext cx="1498600" cy="4152900"/>
              <a:chOff x="1625600" y="609600"/>
              <a:chExt cx="1498600" cy="4457700"/>
            </a:xfrm>
          </p:grpSpPr>
          <p:cxnSp>
            <p:nvCxnSpPr>
              <p:cNvPr id="11" name="Straight Connector 10"/>
              <p:cNvCxnSpPr/>
              <p:nvPr/>
            </p:nvCxnSpPr>
            <p:spPr>
              <a:xfrm>
                <a:off x="1625600" y="609600"/>
                <a:ext cx="0" cy="445770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3124200" y="635000"/>
                <a:ext cx="0" cy="443230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2362200" y="635000"/>
                <a:ext cx="0" cy="3810000"/>
              </a:xfrm>
              <a:prstGeom prst="line">
                <a:avLst/>
              </a:prstGeom>
              <a:ln>
                <a:prstDash val="dash"/>
              </a:ln>
            </p:spPr>
            <p:style>
              <a:lnRef idx="2">
                <a:schemeClr val="accent1"/>
              </a:lnRef>
              <a:fillRef idx="0">
                <a:schemeClr val="accent1"/>
              </a:fillRef>
              <a:effectRef idx="1">
                <a:schemeClr val="accent1"/>
              </a:effectRef>
              <a:fontRef idx="minor">
                <a:schemeClr val="tx1"/>
              </a:fontRef>
            </p:style>
          </p:cxnSp>
        </p:grpSp>
        <p:cxnSp>
          <p:nvCxnSpPr>
            <p:cNvPr id="47" name="Straight Connector 46"/>
            <p:cNvCxnSpPr/>
            <p:nvPr/>
          </p:nvCxnSpPr>
          <p:spPr>
            <a:xfrm>
              <a:off x="1600200" y="4445000"/>
              <a:ext cx="744253" cy="0"/>
            </a:xfrm>
            <a:prstGeom prst="line">
              <a:avLst/>
            </a:prstGeom>
            <a:ln>
              <a:solidFill>
                <a:srgbClr val="CC0000"/>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905000" y="4368800"/>
              <a:ext cx="287258" cy="430887"/>
            </a:xfrm>
            <a:prstGeom prst="rect">
              <a:avLst/>
            </a:prstGeom>
            <a:noFill/>
          </p:spPr>
          <p:txBody>
            <a:bodyPr wrap="none" rtlCol="0">
              <a:spAutoFit/>
            </a:bodyPr>
            <a:lstStyle/>
            <a:p>
              <a:r>
                <a:rPr lang="en-US" sz="2200">
                  <a:solidFill>
                    <a:srgbClr val="CC0000"/>
                  </a:solidFill>
                </a:rPr>
                <a:t>r</a:t>
              </a:r>
            </a:p>
          </p:txBody>
        </p:sp>
      </p:grpSp>
      <p:grpSp>
        <p:nvGrpSpPr>
          <p:cNvPr id="14" name="Group 13"/>
          <p:cNvGrpSpPr/>
          <p:nvPr/>
        </p:nvGrpSpPr>
        <p:grpSpPr>
          <a:xfrm>
            <a:off x="1524000" y="762000"/>
            <a:ext cx="6022520" cy="1080413"/>
            <a:chOff x="2740480" y="5574387"/>
            <a:chExt cx="6022520" cy="1080413"/>
          </a:xfrm>
        </p:grpSpPr>
        <p:grpSp>
          <p:nvGrpSpPr>
            <p:cNvPr id="19" name="Group 18"/>
            <p:cNvGrpSpPr/>
            <p:nvPr/>
          </p:nvGrpSpPr>
          <p:grpSpPr>
            <a:xfrm>
              <a:off x="2740480" y="5682159"/>
              <a:ext cx="6022520" cy="794841"/>
              <a:chOff x="2514600" y="5605959"/>
              <a:chExt cx="6022520" cy="794841"/>
            </a:xfrm>
          </p:grpSpPr>
          <p:grpSp>
            <p:nvGrpSpPr>
              <p:cNvPr id="53" name="Group 52"/>
              <p:cNvGrpSpPr/>
              <p:nvPr/>
            </p:nvGrpSpPr>
            <p:grpSpPr>
              <a:xfrm>
                <a:off x="7366000" y="5605959"/>
                <a:ext cx="1171120" cy="769441"/>
                <a:chOff x="4460421" y="2514600"/>
                <a:chExt cx="1171120" cy="769441"/>
              </a:xfrm>
            </p:grpSpPr>
            <p:sp>
              <p:nvSpPr>
                <p:cNvPr id="54" name="TextBox 53"/>
                <p:cNvSpPr txBox="1"/>
                <p:nvPr/>
              </p:nvSpPr>
              <p:spPr>
                <a:xfrm>
                  <a:off x="4460421" y="2514600"/>
                  <a:ext cx="1072241" cy="769441"/>
                </a:xfrm>
                <a:prstGeom prst="rect">
                  <a:avLst/>
                </a:prstGeom>
                <a:noFill/>
              </p:spPr>
              <p:txBody>
                <a:bodyPr wrap="none" rtlCol="0">
                  <a:spAutoFit/>
                </a:bodyPr>
                <a:lstStyle/>
                <a:p>
                  <a:pPr algn="ctr"/>
                  <a:r>
                    <a:rPr lang="en-US" sz="2200">
                      <a:solidFill>
                        <a:srgbClr val="CC0000"/>
                      </a:solidFill>
                    </a:rPr>
                    <a:t>Charge</a:t>
                  </a:r>
                </a:p>
                <a:p>
                  <a:pPr algn="ctr"/>
                  <a:r>
                    <a:rPr lang="en-US" sz="2200">
                      <a:solidFill>
                        <a:srgbClr val="CC0000"/>
                      </a:solidFill>
                    </a:rPr>
                    <a:t>Volume</a:t>
                  </a:r>
                </a:p>
              </p:txBody>
            </p:sp>
            <p:cxnSp>
              <p:nvCxnSpPr>
                <p:cNvPr id="55" name="Straight Connector 54"/>
                <p:cNvCxnSpPr/>
                <p:nvPr/>
              </p:nvCxnSpPr>
              <p:spPr>
                <a:xfrm>
                  <a:off x="4559300" y="2924721"/>
                  <a:ext cx="1072241" cy="0"/>
                </a:xfrm>
                <a:prstGeom prst="line">
                  <a:avLst/>
                </a:prstGeom>
                <a:ln>
                  <a:solidFill>
                    <a:srgbClr val="CC0000"/>
                  </a:solidFill>
                </a:ln>
                <a:effectLst/>
              </p:spPr>
              <p:style>
                <a:lnRef idx="2">
                  <a:schemeClr val="accent1"/>
                </a:lnRef>
                <a:fillRef idx="0">
                  <a:schemeClr val="accent1"/>
                </a:fillRef>
                <a:effectRef idx="1">
                  <a:schemeClr val="accent1"/>
                </a:effectRef>
                <a:fontRef idx="minor">
                  <a:schemeClr val="tx1"/>
                </a:fontRef>
              </p:style>
            </p:cxnSp>
          </p:grpSp>
          <p:grpSp>
            <p:nvGrpSpPr>
              <p:cNvPr id="4" name="Group 3"/>
              <p:cNvGrpSpPr/>
              <p:nvPr/>
            </p:nvGrpSpPr>
            <p:grpSpPr>
              <a:xfrm>
                <a:off x="2514600" y="5605959"/>
                <a:ext cx="4710629" cy="794841"/>
                <a:chOff x="7265471" y="4501059"/>
                <a:chExt cx="4710629" cy="794841"/>
              </a:xfrm>
            </p:grpSpPr>
            <p:grpSp>
              <p:nvGrpSpPr>
                <p:cNvPr id="48" name="Group 47"/>
                <p:cNvGrpSpPr/>
                <p:nvPr/>
              </p:nvGrpSpPr>
              <p:grpSpPr>
                <a:xfrm>
                  <a:off x="7265471" y="4501059"/>
                  <a:ext cx="1072241" cy="769441"/>
                  <a:chOff x="4559300" y="2514600"/>
                  <a:chExt cx="1072241" cy="769441"/>
                </a:xfrm>
              </p:grpSpPr>
              <p:sp>
                <p:nvSpPr>
                  <p:cNvPr id="49" name="TextBox 48"/>
                  <p:cNvSpPr txBox="1"/>
                  <p:nvPr/>
                </p:nvSpPr>
                <p:spPr>
                  <a:xfrm>
                    <a:off x="4559300" y="2514600"/>
                    <a:ext cx="1072241" cy="769441"/>
                  </a:xfrm>
                  <a:prstGeom prst="rect">
                    <a:avLst/>
                  </a:prstGeom>
                  <a:noFill/>
                </p:spPr>
                <p:txBody>
                  <a:bodyPr wrap="none" rtlCol="0">
                    <a:spAutoFit/>
                  </a:bodyPr>
                  <a:lstStyle/>
                  <a:p>
                    <a:pPr algn="ctr"/>
                    <a:r>
                      <a:rPr lang="en-US" sz="2200">
                        <a:solidFill>
                          <a:srgbClr val="0000A8"/>
                        </a:solidFill>
                      </a:rPr>
                      <a:t>Charge</a:t>
                    </a:r>
                  </a:p>
                  <a:p>
                    <a:pPr algn="ctr"/>
                    <a:r>
                      <a:rPr lang="en-US" sz="2200">
                        <a:solidFill>
                          <a:srgbClr val="0000A8"/>
                        </a:solidFill>
                      </a:rPr>
                      <a:t>Volume</a:t>
                    </a:r>
                  </a:p>
                </p:txBody>
              </p:sp>
              <p:cxnSp>
                <p:nvCxnSpPr>
                  <p:cNvPr id="50" name="Straight Connector 49"/>
                  <p:cNvCxnSpPr/>
                  <p:nvPr/>
                </p:nvCxnSpPr>
                <p:spPr>
                  <a:xfrm>
                    <a:off x="4559300" y="2924721"/>
                    <a:ext cx="1072241" cy="0"/>
                  </a:xfrm>
                  <a:prstGeom prst="line">
                    <a:avLst/>
                  </a:prstGeom>
                  <a:ln>
                    <a:solidFill>
                      <a:srgbClr val="0000A8"/>
                    </a:solidFill>
                  </a:ln>
                  <a:effectLst/>
                </p:spPr>
                <p:style>
                  <a:lnRef idx="2">
                    <a:schemeClr val="accent1"/>
                  </a:lnRef>
                  <a:fillRef idx="0">
                    <a:schemeClr val="accent1"/>
                  </a:fillRef>
                  <a:effectRef idx="1">
                    <a:schemeClr val="accent1"/>
                  </a:effectRef>
                  <a:fontRef idx="minor">
                    <a:schemeClr val="tx1"/>
                  </a:fontRef>
                </p:style>
              </p:cxnSp>
            </p:grpSp>
            <p:pic>
              <p:nvPicPr>
                <p:cNvPr id="15" name="Picture 1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8471" y="4549230"/>
                  <a:ext cx="1600200" cy="723900"/>
                </a:xfrm>
                <a:prstGeom prst="rect">
                  <a:avLst/>
                </a:prstGeom>
              </p:spPr>
            </p:pic>
            <p:pic>
              <p:nvPicPr>
                <p:cNvPr id="3" name="Picture 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4600" y="4572000"/>
                  <a:ext cx="1841500" cy="723900"/>
                </a:xfrm>
                <a:prstGeom prst="rect">
                  <a:avLst/>
                </a:prstGeom>
              </p:spPr>
            </p:pic>
          </p:grpSp>
        </p:grpSp>
        <p:sp>
          <p:nvSpPr>
            <p:cNvPr id="56" name="Rectangle 55"/>
            <p:cNvSpPr/>
            <p:nvPr/>
          </p:nvSpPr>
          <p:spPr>
            <a:xfrm>
              <a:off x="4178300" y="5574387"/>
              <a:ext cx="3022600" cy="1080413"/>
            </a:xfrm>
            <a:prstGeom prst="rect">
              <a:avLst/>
            </a:prstGeom>
            <a:noFill/>
            <a:ln w="28575"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3429000" y="2312313"/>
            <a:ext cx="2438400" cy="430887"/>
            <a:chOff x="4038600" y="2388513"/>
            <a:chExt cx="2438400" cy="430887"/>
          </a:xfrm>
        </p:grpSpPr>
        <p:sp>
          <p:nvSpPr>
            <p:cNvPr id="58" name="TextBox 57"/>
            <p:cNvSpPr txBox="1"/>
            <p:nvPr/>
          </p:nvSpPr>
          <p:spPr>
            <a:xfrm>
              <a:off x="4038600" y="2388513"/>
              <a:ext cx="1771777" cy="430887"/>
            </a:xfrm>
            <a:prstGeom prst="rect">
              <a:avLst/>
            </a:prstGeom>
            <a:noFill/>
          </p:spPr>
          <p:txBody>
            <a:bodyPr wrap="none" rtlCol="0">
              <a:spAutoFit/>
            </a:bodyPr>
            <a:lstStyle/>
            <a:p>
              <a:r>
                <a:rPr lang="en-US" sz="2200">
                  <a:solidFill>
                    <a:srgbClr val="CC0000"/>
                  </a:solidFill>
                </a:rPr>
                <a:t>Charge so far:  </a:t>
              </a:r>
            </a:p>
          </p:txBody>
        </p:sp>
        <p:pic>
          <p:nvPicPr>
            <p:cNvPr id="59" name="Picture 58"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2471063"/>
              <a:ext cx="381000" cy="292100"/>
            </a:xfrm>
            <a:prstGeom prst="rect">
              <a:avLst/>
            </a:prstGeom>
          </p:spPr>
        </p:pic>
      </p:grpSp>
      <p:pic>
        <p:nvPicPr>
          <p:cNvPr id="17" name="Picture 16"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81700" y="2159000"/>
            <a:ext cx="2260600" cy="762000"/>
          </a:xfrm>
          <a:prstGeom prst="rect">
            <a:avLst/>
          </a:prstGeom>
        </p:spPr>
      </p:pic>
      <p:grpSp>
        <p:nvGrpSpPr>
          <p:cNvPr id="51" name="Group 50"/>
          <p:cNvGrpSpPr/>
          <p:nvPr/>
        </p:nvGrpSpPr>
        <p:grpSpPr>
          <a:xfrm>
            <a:off x="5984420" y="2133600"/>
            <a:ext cx="2473780" cy="939800"/>
            <a:chOff x="5984420" y="2133600"/>
            <a:chExt cx="2473780" cy="939800"/>
          </a:xfrm>
        </p:grpSpPr>
        <p:sp>
          <p:nvSpPr>
            <p:cNvPr id="18" name="Rectangle 17"/>
            <p:cNvSpPr/>
            <p:nvPr/>
          </p:nvSpPr>
          <p:spPr>
            <a:xfrm>
              <a:off x="5984420" y="2133600"/>
              <a:ext cx="2473780" cy="939800"/>
            </a:xfrm>
            <a:prstGeom prst="rect">
              <a:avLst/>
            </a:prstGeom>
            <a:solidFill>
              <a:schemeClr val="bg1"/>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07100" y="2171700"/>
              <a:ext cx="1384300" cy="762000"/>
            </a:xfrm>
            <a:prstGeom prst="rect">
              <a:avLst/>
            </a:prstGeom>
          </p:spPr>
        </p:pic>
      </p:grpSp>
      <p:grpSp>
        <p:nvGrpSpPr>
          <p:cNvPr id="70" name="Group 69"/>
          <p:cNvGrpSpPr/>
          <p:nvPr/>
        </p:nvGrpSpPr>
        <p:grpSpPr>
          <a:xfrm>
            <a:off x="3429000" y="3200400"/>
            <a:ext cx="4413250" cy="3276600"/>
            <a:chOff x="3429000" y="3200400"/>
            <a:chExt cx="4413250" cy="3276600"/>
          </a:xfrm>
        </p:grpSpPr>
        <p:sp>
          <p:nvSpPr>
            <p:cNvPr id="60" name="TextBox 59"/>
            <p:cNvSpPr txBox="1"/>
            <p:nvPr/>
          </p:nvSpPr>
          <p:spPr>
            <a:xfrm>
              <a:off x="3429000" y="3200400"/>
              <a:ext cx="2417035" cy="430887"/>
            </a:xfrm>
            <a:prstGeom prst="rect">
              <a:avLst/>
            </a:prstGeom>
            <a:noFill/>
          </p:spPr>
          <p:txBody>
            <a:bodyPr wrap="none" rtlCol="0">
              <a:spAutoFit/>
            </a:bodyPr>
            <a:lstStyle/>
            <a:p>
              <a:r>
                <a:rPr lang="en-US" sz="2200">
                  <a:solidFill>
                    <a:srgbClr val="0000A8"/>
                  </a:solidFill>
                </a:rPr>
                <a:t>Electric Field so far:  </a:t>
              </a:r>
            </a:p>
          </p:txBody>
        </p:sp>
        <p:pic>
          <p:nvPicPr>
            <p:cNvPr id="61" name="Picture 60"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90950" y="3702050"/>
              <a:ext cx="4051300" cy="698500"/>
            </a:xfrm>
            <a:prstGeom prst="rect">
              <a:avLst/>
            </a:prstGeom>
          </p:spPr>
        </p:pic>
        <p:pic>
          <p:nvPicPr>
            <p:cNvPr id="65" name="Picture 64"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51300" y="5791200"/>
              <a:ext cx="2273300" cy="685800"/>
            </a:xfrm>
            <a:prstGeom prst="rect">
              <a:avLst/>
            </a:prstGeom>
          </p:spPr>
        </p:pic>
        <p:pic>
          <p:nvPicPr>
            <p:cNvPr id="66" name="Picture 65"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24400" y="4787900"/>
              <a:ext cx="1600200" cy="685800"/>
            </a:xfrm>
            <a:prstGeom prst="rect">
              <a:avLst/>
            </a:prstGeom>
          </p:spPr>
        </p:pic>
      </p:grpSp>
      <p:grpSp>
        <p:nvGrpSpPr>
          <p:cNvPr id="72" name="Group 71"/>
          <p:cNvGrpSpPr/>
          <p:nvPr/>
        </p:nvGrpSpPr>
        <p:grpSpPr>
          <a:xfrm>
            <a:off x="3790950" y="5588000"/>
            <a:ext cx="4990539" cy="1130300"/>
            <a:chOff x="3790950" y="5588000"/>
            <a:chExt cx="4990539" cy="1130300"/>
          </a:xfrm>
        </p:grpSpPr>
        <p:grpSp>
          <p:nvGrpSpPr>
            <p:cNvPr id="69" name="Group 68"/>
            <p:cNvGrpSpPr/>
            <p:nvPr/>
          </p:nvGrpSpPr>
          <p:grpSpPr>
            <a:xfrm>
              <a:off x="3790950" y="5588000"/>
              <a:ext cx="4055377" cy="1130300"/>
              <a:chOff x="3790950" y="5575300"/>
              <a:chExt cx="4055377" cy="1130300"/>
            </a:xfrm>
          </p:grpSpPr>
          <p:sp>
            <p:nvSpPr>
              <p:cNvPr id="67" name="Rectangle 66"/>
              <p:cNvSpPr/>
              <p:nvPr/>
            </p:nvSpPr>
            <p:spPr>
              <a:xfrm>
                <a:off x="3790950" y="5588000"/>
                <a:ext cx="2914650" cy="1117600"/>
              </a:xfrm>
              <a:prstGeom prst="rect">
                <a:avLst/>
              </a:prstGeom>
              <a:noFill/>
              <a:ln w="28575" cmpd="sng">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TextBox 67"/>
              <p:cNvSpPr txBox="1"/>
              <p:nvPr/>
            </p:nvSpPr>
            <p:spPr>
              <a:xfrm>
                <a:off x="6781800" y="5575300"/>
                <a:ext cx="1064527" cy="1107996"/>
              </a:xfrm>
              <a:prstGeom prst="rect">
                <a:avLst/>
              </a:prstGeom>
              <a:noFill/>
            </p:spPr>
            <p:txBody>
              <a:bodyPr wrap="none" rtlCol="0">
                <a:spAutoFit/>
              </a:bodyPr>
              <a:lstStyle/>
              <a:p>
                <a:r>
                  <a:rPr lang="en-US" sz="2200">
                    <a:solidFill>
                      <a:srgbClr val="CC0000"/>
                    </a:solidFill>
                  </a:rPr>
                  <a:t>E-FIELD</a:t>
                </a:r>
              </a:p>
              <a:p>
                <a:r>
                  <a:rPr lang="en-US" sz="2200">
                    <a:solidFill>
                      <a:srgbClr val="CC0000"/>
                    </a:solidFill>
                  </a:rPr>
                  <a:t>INSIDE</a:t>
                </a:r>
              </a:p>
              <a:p>
                <a:r>
                  <a:rPr lang="en-US" sz="2200">
                    <a:solidFill>
                      <a:srgbClr val="CC0000"/>
                    </a:solidFill>
                  </a:rPr>
                  <a:t>SPHERE</a:t>
                </a:r>
              </a:p>
            </p:txBody>
          </p:sp>
        </p:grpSp>
        <p:sp>
          <p:nvSpPr>
            <p:cNvPr id="71" name="TextBox 70"/>
            <p:cNvSpPr txBox="1"/>
            <p:nvPr/>
          </p:nvSpPr>
          <p:spPr>
            <a:xfrm>
              <a:off x="8077200" y="5791200"/>
              <a:ext cx="704289" cy="769441"/>
            </a:xfrm>
            <a:prstGeom prst="rect">
              <a:avLst/>
            </a:prstGeom>
            <a:noFill/>
          </p:spPr>
          <p:txBody>
            <a:bodyPr wrap="none" rtlCol="0">
              <a:spAutoFit/>
            </a:bodyPr>
            <a:lstStyle/>
            <a:p>
              <a:pPr algn="ctr"/>
              <a:r>
                <a:rPr lang="en-US" sz="2200">
                  <a:solidFill>
                    <a:srgbClr val="0000A8"/>
                  </a:solidFill>
                </a:rPr>
                <a:t>for </a:t>
              </a:r>
            </a:p>
            <a:p>
              <a:pPr algn="ctr"/>
              <a:r>
                <a:rPr lang="en-US" sz="2200">
                  <a:solidFill>
                    <a:srgbClr val="0000A8"/>
                  </a:solidFill>
                </a:rPr>
                <a:t>r &lt; R</a:t>
              </a:r>
            </a:p>
          </p:txBody>
        </p:sp>
      </p:grpSp>
      <p:sp>
        <p:nvSpPr>
          <p:cNvPr id="2" name="Slide Number Placeholder 1"/>
          <p:cNvSpPr>
            <a:spLocks noGrp="1"/>
          </p:cNvSpPr>
          <p:nvPr>
            <p:ph type="sldNum" sz="quarter" idx="12"/>
          </p:nvPr>
        </p:nvSpPr>
        <p:spPr/>
        <p:txBody>
          <a:bodyPr/>
          <a:lstStyle/>
          <a:p>
            <a:fld id="{699193A1-A981-40F8-B221-769CD904AF10}" type="slidenum">
              <a:rPr lang="en-US" smtClean="0"/>
              <a:pPr/>
              <a:t>32</a:t>
            </a:fld>
            <a:endParaRPr lang="en-US"/>
          </a:p>
        </p:txBody>
      </p:sp>
    </p:spTree>
    <p:extLst>
      <p:ext uri="{BB962C8B-B14F-4D97-AF65-F5344CB8AC3E}">
        <p14:creationId xmlns:p14="http://schemas.microsoft.com/office/powerpoint/2010/main" val="115721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solidFill>
                  <a:srgbClr val="CC0000"/>
                </a:solidFill>
              </a:rPr>
              <a:t>What We Did Today</a:t>
            </a:r>
            <a:endParaRPr lang="en-US" b="1" dirty="0">
              <a:solidFill>
                <a:srgbClr val="CC0000"/>
              </a:solidFill>
            </a:endParaRPr>
          </a:p>
        </p:txBody>
      </p:sp>
      <p:sp>
        <p:nvSpPr>
          <p:cNvPr id="3" name="Content Placeholder 2"/>
          <p:cNvSpPr>
            <a:spLocks noGrp="1"/>
          </p:cNvSpPr>
          <p:nvPr>
            <p:ph idx="1"/>
          </p:nvPr>
        </p:nvSpPr>
        <p:spPr>
          <a:xfrm>
            <a:off x="457200" y="1219200"/>
            <a:ext cx="8229600" cy="4525963"/>
          </a:xfrm>
        </p:spPr>
        <p:txBody>
          <a:bodyPr/>
          <a:lstStyle/>
          <a:p>
            <a:r>
              <a:rPr lang="en-US" dirty="0" smtClean="0"/>
              <a:t>Electric field of a hollow sphere</a:t>
            </a:r>
          </a:p>
          <a:p>
            <a:pPr lvl="1">
              <a:buNone/>
            </a:pPr>
            <a:endParaRPr lang="en-US" dirty="0" smtClean="0"/>
          </a:p>
          <a:p>
            <a:pPr lvl="1">
              <a:buNone/>
            </a:pPr>
            <a:endParaRPr lang="en-US" dirty="0" smtClean="0"/>
          </a:p>
          <a:p>
            <a:pPr lvl="1"/>
            <a:endParaRPr lang="en-US" dirty="0" smtClean="0"/>
          </a:p>
          <a:p>
            <a:endParaRPr lang="en-US" dirty="0" smtClean="0"/>
          </a:p>
          <a:p>
            <a:endParaRPr lang="en-US" dirty="0" smtClean="0"/>
          </a:p>
          <a:p>
            <a:r>
              <a:rPr lang="en-US" dirty="0" smtClean="0"/>
              <a:t>Electric field of a solid sphere</a:t>
            </a:r>
            <a:endParaRPr lang="en-US" dirty="0"/>
          </a:p>
        </p:txBody>
      </p:sp>
      <p:cxnSp>
        <p:nvCxnSpPr>
          <p:cNvPr id="4" name="Straight Connector 6"/>
          <p:cNvCxnSpPr>
            <a:cxnSpLocks noChangeShapeType="1"/>
          </p:cNvCxnSpPr>
          <p:nvPr/>
        </p:nvCxnSpPr>
        <p:spPr bwMode="auto">
          <a:xfrm>
            <a:off x="0" y="912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grpSp>
        <p:nvGrpSpPr>
          <p:cNvPr id="6" name="Group 5"/>
          <p:cNvGrpSpPr/>
          <p:nvPr/>
        </p:nvGrpSpPr>
        <p:grpSpPr>
          <a:xfrm>
            <a:off x="1143000" y="1825460"/>
            <a:ext cx="2813321" cy="2822740"/>
            <a:chOff x="4897644" y="984016"/>
            <a:chExt cx="3398237" cy="3355540"/>
          </a:xfrm>
        </p:grpSpPr>
        <p:sp>
          <p:nvSpPr>
            <p:cNvPr id="7" name="Oval 6"/>
            <p:cNvSpPr>
              <a:spLocks noChangeAspect="1"/>
            </p:cNvSpPr>
            <p:nvPr/>
          </p:nvSpPr>
          <p:spPr>
            <a:xfrm>
              <a:off x="5410200" y="1371600"/>
              <a:ext cx="2133600" cy="2133600"/>
            </a:xfrm>
            <a:prstGeom prst="ellipse">
              <a:avLst/>
            </a:prstGeom>
            <a:noFill/>
            <a:ln w="2857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6326481" y="984016"/>
              <a:ext cx="312905" cy="841502"/>
            </a:xfrm>
            <a:prstGeom prst="rect">
              <a:avLst/>
            </a:prstGeom>
            <a:noFill/>
          </p:spPr>
          <p:txBody>
            <a:bodyPr wrap="square" rtlCol="0">
              <a:spAutoFit/>
            </a:bodyPr>
            <a:lstStyle/>
            <a:p>
              <a:r>
                <a:rPr lang="en-US" sz="2000" b="1">
                  <a:solidFill>
                    <a:srgbClr val="CC0000"/>
                  </a:solidFill>
                </a:rPr>
                <a:t>+</a:t>
              </a:r>
            </a:p>
          </p:txBody>
        </p:sp>
        <p:sp>
          <p:nvSpPr>
            <p:cNvPr id="9" name="TextBox 8"/>
            <p:cNvSpPr txBox="1"/>
            <p:nvPr/>
          </p:nvSpPr>
          <p:spPr>
            <a:xfrm>
              <a:off x="6315192" y="3498054"/>
              <a:ext cx="312905" cy="841502"/>
            </a:xfrm>
            <a:prstGeom prst="rect">
              <a:avLst/>
            </a:prstGeom>
            <a:noFill/>
          </p:spPr>
          <p:txBody>
            <a:bodyPr wrap="square" rtlCol="0">
              <a:spAutoFit/>
            </a:bodyPr>
            <a:lstStyle/>
            <a:p>
              <a:r>
                <a:rPr lang="en-US" sz="2000" b="1">
                  <a:solidFill>
                    <a:srgbClr val="CC0000"/>
                  </a:solidFill>
                </a:rPr>
                <a:t>+</a:t>
              </a:r>
            </a:p>
          </p:txBody>
        </p:sp>
        <p:sp>
          <p:nvSpPr>
            <p:cNvPr id="10" name="TextBox 9"/>
            <p:cNvSpPr txBox="1"/>
            <p:nvPr/>
          </p:nvSpPr>
          <p:spPr>
            <a:xfrm rot="16200000">
              <a:off x="5168722" y="1996109"/>
              <a:ext cx="312906" cy="855062"/>
            </a:xfrm>
            <a:prstGeom prst="rect">
              <a:avLst/>
            </a:prstGeom>
            <a:noFill/>
          </p:spPr>
          <p:txBody>
            <a:bodyPr wrap="square" rtlCol="0">
              <a:spAutoFit/>
            </a:bodyPr>
            <a:lstStyle/>
            <a:p>
              <a:r>
                <a:rPr lang="en-US" sz="2000" b="1">
                  <a:solidFill>
                    <a:srgbClr val="CC0000"/>
                  </a:solidFill>
                </a:rPr>
                <a:t>+</a:t>
              </a:r>
            </a:p>
          </p:txBody>
        </p:sp>
        <p:sp>
          <p:nvSpPr>
            <p:cNvPr id="11" name="TextBox 10"/>
            <p:cNvSpPr txBox="1"/>
            <p:nvPr/>
          </p:nvSpPr>
          <p:spPr>
            <a:xfrm rot="16200000">
              <a:off x="7711897" y="1999416"/>
              <a:ext cx="312906" cy="855062"/>
            </a:xfrm>
            <a:prstGeom prst="rect">
              <a:avLst/>
            </a:prstGeom>
            <a:noFill/>
          </p:spPr>
          <p:txBody>
            <a:bodyPr wrap="square" rtlCol="0">
              <a:spAutoFit/>
            </a:bodyPr>
            <a:lstStyle/>
            <a:p>
              <a:r>
                <a:rPr lang="en-US" sz="2000" b="1">
                  <a:solidFill>
                    <a:srgbClr val="CC0000"/>
                  </a:solidFill>
                </a:rPr>
                <a:t>+</a:t>
              </a:r>
            </a:p>
          </p:txBody>
        </p:sp>
        <p:sp>
          <p:nvSpPr>
            <p:cNvPr id="12" name="TextBox 11"/>
            <p:cNvSpPr txBox="1"/>
            <p:nvPr/>
          </p:nvSpPr>
          <p:spPr>
            <a:xfrm>
              <a:off x="5248393" y="1533406"/>
              <a:ext cx="312907" cy="841501"/>
            </a:xfrm>
            <a:prstGeom prst="rect">
              <a:avLst/>
            </a:prstGeom>
            <a:noFill/>
          </p:spPr>
          <p:txBody>
            <a:bodyPr wrap="square" rtlCol="0">
              <a:spAutoFit/>
            </a:bodyPr>
            <a:lstStyle/>
            <a:p>
              <a:r>
                <a:rPr lang="en-US" sz="2000" b="1">
                  <a:solidFill>
                    <a:srgbClr val="CC0000"/>
                  </a:solidFill>
                </a:rPr>
                <a:t>+</a:t>
              </a:r>
            </a:p>
          </p:txBody>
        </p:sp>
        <p:sp>
          <p:nvSpPr>
            <p:cNvPr id="13" name="TextBox 12"/>
            <p:cNvSpPr txBox="1"/>
            <p:nvPr/>
          </p:nvSpPr>
          <p:spPr>
            <a:xfrm>
              <a:off x="7419620" y="2820343"/>
              <a:ext cx="312907" cy="841501"/>
            </a:xfrm>
            <a:prstGeom prst="rect">
              <a:avLst/>
            </a:prstGeom>
            <a:noFill/>
          </p:spPr>
          <p:txBody>
            <a:bodyPr wrap="square" rtlCol="0">
              <a:spAutoFit/>
            </a:bodyPr>
            <a:lstStyle/>
            <a:p>
              <a:r>
                <a:rPr lang="en-US" sz="2000" b="1">
                  <a:solidFill>
                    <a:srgbClr val="CC0000"/>
                  </a:solidFill>
                </a:rPr>
                <a:t>+</a:t>
              </a:r>
            </a:p>
          </p:txBody>
        </p:sp>
        <p:sp>
          <p:nvSpPr>
            <p:cNvPr id="14" name="TextBox 13"/>
            <p:cNvSpPr txBox="1"/>
            <p:nvPr/>
          </p:nvSpPr>
          <p:spPr>
            <a:xfrm rot="16200000">
              <a:off x="5358795" y="2651369"/>
              <a:ext cx="312906" cy="855062"/>
            </a:xfrm>
            <a:prstGeom prst="rect">
              <a:avLst/>
            </a:prstGeom>
            <a:noFill/>
          </p:spPr>
          <p:txBody>
            <a:bodyPr wrap="square" rtlCol="0">
              <a:spAutoFit/>
            </a:bodyPr>
            <a:lstStyle/>
            <a:p>
              <a:r>
                <a:rPr lang="en-US" sz="2000" b="1">
                  <a:solidFill>
                    <a:srgbClr val="CC0000"/>
                  </a:solidFill>
                </a:rPr>
                <a:t>+</a:t>
              </a:r>
            </a:p>
          </p:txBody>
        </p:sp>
        <p:sp>
          <p:nvSpPr>
            <p:cNvPr id="15" name="TextBox 14"/>
            <p:cNvSpPr txBox="1"/>
            <p:nvPr/>
          </p:nvSpPr>
          <p:spPr>
            <a:xfrm rot="16200000">
              <a:off x="7577204" y="1366103"/>
              <a:ext cx="312906" cy="855062"/>
            </a:xfrm>
            <a:prstGeom prst="rect">
              <a:avLst/>
            </a:prstGeom>
            <a:noFill/>
          </p:spPr>
          <p:txBody>
            <a:bodyPr wrap="square" rtlCol="0">
              <a:spAutoFit/>
            </a:bodyPr>
            <a:lstStyle/>
            <a:p>
              <a:r>
                <a:rPr lang="en-US" sz="2000" b="1">
                  <a:solidFill>
                    <a:srgbClr val="CC0000"/>
                  </a:solidFill>
                </a:rPr>
                <a:t>+</a:t>
              </a:r>
            </a:p>
          </p:txBody>
        </p:sp>
        <p:sp>
          <p:nvSpPr>
            <p:cNvPr id="16" name="TextBox 15"/>
            <p:cNvSpPr txBox="1"/>
            <p:nvPr/>
          </p:nvSpPr>
          <p:spPr>
            <a:xfrm rot="5400000">
              <a:off x="6839187" y="912961"/>
              <a:ext cx="312906" cy="855062"/>
            </a:xfrm>
            <a:prstGeom prst="rect">
              <a:avLst/>
            </a:prstGeom>
            <a:noFill/>
          </p:spPr>
          <p:txBody>
            <a:bodyPr wrap="square" rtlCol="0">
              <a:spAutoFit/>
            </a:bodyPr>
            <a:lstStyle/>
            <a:p>
              <a:r>
                <a:rPr lang="en-US" sz="2000" b="1">
                  <a:solidFill>
                    <a:srgbClr val="CC0000"/>
                  </a:solidFill>
                </a:rPr>
                <a:t>+</a:t>
              </a:r>
            </a:p>
          </p:txBody>
        </p:sp>
        <p:sp>
          <p:nvSpPr>
            <p:cNvPr id="17" name="TextBox 16"/>
            <p:cNvSpPr txBox="1"/>
            <p:nvPr/>
          </p:nvSpPr>
          <p:spPr>
            <a:xfrm rot="5400000">
              <a:off x="5506593" y="3090833"/>
              <a:ext cx="312906" cy="855062"/>
            </a:xfrm>
            <a:prstGeom prst="rect">
              <a:avLst/>
            </a:prstGeom>
            <a:noFill/>
          </p:spPr>
          <p:txBody>
            <a:bodyPr wrap="square" rtlCol="0">
              <a:spAutoFit/>
            </a:bodyPr>
            <a:lstStyle/>
            <a:p>
              <a:r>
                <a:rPr lang="en-US" sz="2000" b="1">
                  <a:solidFill>
                    <a:srgbClr val="CC0000"/>
                  </a:solidFill>
                </a:rPr>
                <a:t>+</a:t>
              </a:r>
            </a:p>
          </p:txBody>
        </p:sp>
        <p:sp>
          <p:nvSpPr>
            <p:cNvPr id="18" name="TextBox 17"/>
            <p:cNvSpPr txBox="1"/>
            <p:nvPr/>
          </p:nvSpPr>
          <p:spPr>
            <a:xfrm>
              <a:off x="5762978" y="1076206"/>
              <a:ext cx="312907" cy="841501"/>
            </a:xfrm>
            <a:prstGeom prst="rect">
              <a:avLst/>
            </a:prstGeom>
            <a:noFill/>
          </p:spPr>
          <p:txBody>
            <a:bodyPr wrap="square" rtlCol="0">
              <a:spAutoFit/>
            </a:bodyPr>
            <a:lstStyle/>
            <a:p>
              <a:r>
                <a:rPr lang="en-US" sz="2000" b="1">
                  <a:solidFill>
                    <a:srgbClr val="CC0000"/>
                  </a:solidFill>
                </a:rPr>
                <a:t>+</a:t>
              </a:r>
            </a:p>
          </p:txBody>
        </p:sp>
        <p:sp>
          <p:nvSpPr>
            <p:cNvPr id="19" name="TextBox 18"/>
            <p:cNvSpPr txBox="1"/>
            <p:nvPr/>
          </p:nvSpPr>
          <p:spPr>
            <a:xfrm>
              <a:off x="6946148" y="3333689"/>
              <a:ext cx="312907" cy="841501"/>
            </a:xfrm>
            <a:prstGeom prst="rect">
              <a:avLst/>
            </a:prstGeom>
            <a:noFill/>
          </p:spPr>
          <p:txBody>
            <a:bodyPr wrap="square" rtlCol="0">
              <a:spAutoFit/>
            </a:bodyPr>
            <a:lstStyle/>
            <a:p>
              <a:r>
                <a:rPr lang="en-US" sz="2000" b="1">
                  <a:solidFill>
                    <a:srgbClr val="CC0000"/>
                  </a:solidFill>
                </a:rPr>
                <a:t>+</a:t>
              </a:r>
            </a:p>
          </p:txBody>
        </p:sp>
      </p:grpSp>
      <p:sp>
        <p:nvSpPr>
          <p:cNvPr id="20" name="TextBox 19"/>
          <p:cNvSpPr txBox="1"/>
          <p:nvPr/>
        </p:nvSpPr>
        <p:spPr>
          <a:xfrm>
            <a:off x="1828800" y="2511260"/>
            <a:ext cx="1112449" cy="461665"/>
          </a:xfrm>
          <a:prstGeom prst="rect">
            <a:avLst/>
          </a:prstGeom>
          <a:noFill/>
        </p:spPr>
        <p:txBody>
          <a:bodyPr wrap="square" rtlCol="0">
            <a:spAutoFit/>
          </a:bodyPr>
          <a:lstStyle/>
          <a:p>
            <a:pPr algn="ctr"/>
            <a:r>
              <a:rPr lang="en-US" sz="2400"/>
              <a:t>E = 0</a:t>
            </a:r>
          </a:p>
        </p:txBody>
      </p:sp>
      <p:pic>
        <p:nvPicPr>
          <p:cNvPr id="21" name="Picture 20" descr="latex-image-1.pdf"/>
          <p:cNvPicPr>
            <a:picLocks noChangeAspect="1"/>
          </p:cNvPicPr>
          <p:nvPr/>
        </p:nvPicPr>
        <p:blipFill>
          <a:blip r:embed="rId2"/>
          <a:stretch>
            <a:fillRect/>
          </a:stretch>
        </p:blipFill>
        <p:spPr>
          <a:xfrm>
            <a:off x="7391400" y="2435060"/>
            <a:ext cx="1419226" cy="533400"/>
          </a:xfrm>
          <a:prstGeom prst="rect">
            <a:avLst/>
          </a:prstGeom>
        </p:spPr>
      </p:pic>
      <p:grpSp>
        <p:nvGrpSpPr>
          <p:cNvPr id="23" name="Group 22"/>
          <p:cNvGrpSpPr/>
          <p:nvPr/>
        </p:nvGrpSpPr>
        <p:grpSpPr>
          <a:xfrm>
            <a:off x="4800600" y="1901660"/>
            <a:ext cx="2813321" cy="2822740"/>
            <a:chOff x="4897644" y="984016"/>
            <a:chExt cx="3398237" cy="3355540"/>
          </a:xfrm>
        </p:grpSpPr>
        <p:sp>
          <p:nvSpPr>
            <p:cNvPr id="24" name="Oval 23"/>
            <p:cNvSpPr>
              <a:spLocks noChangeAspect="1"/>
            </p:cNvSpPr>
            <p:nvPr/>
          </p:nvSpPr>
          <p:spPr>
            <a:xfrm>
              <a:off x="5410200" y="1371600"/>
              <a:ext cx="2133600" cy="2133600"/>
            </a:xfrm>
            <a:prstGeom prst="ellipse">
              <a:avLst/>
            </a:prstGeom>
            <a:noFill/>
            <a:ln w="2857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6326481" y="984016"/>
              <a:ext cx="312905" cy="841502"/>
            </a:xfrm>
            <a:prstGeom prst="rect">
              <a:avLst/>
            </a:prstGeom>
            <a:noFill/>
          </p:spPr>
          <p:txBody>
            <a:bodyPr wrap="square" rtlCol="0">
              <a:spAutoFit/>
            </a:bodyPr>
            <a:lstStyle/>
            <a:p>
              <a:r>
                <a:rPr lang="en-US" sz="2000" b="1">
                  <a:solidFill>
                    <a:srgbClr val="CC0000"/>
                  </a:solidFill>
                </a:rPr>
                <a:t>+</a:t>
              </a:r>
            </a:p>
          </p:txBody>
        </p:sp>
        <p:sp>
          <p:nvSpPr>
            <p:cNvPr id="26" name="TextBox 25"/>
            <p:cNvSpPr txBox="1"/>
            <p:nvPr/>
          </p:nvSpPr>
          <p:spPr>
            <a:xfrm>
              <a:off x="6315192" y="3498054"/>
              <a:ext cx="312905" cy="841502"/>
            </a:xfrm>
            <a:prstGeom prst="rect">
              <a:avLst/>
            </a:prstGeom>
            <a:noFill/>
          </p:spPr>
          <p:txBody>
            <a:bodyPr wrap="square" rtlCol="0">
              <a:spAutoFit/>
            </a:bodyPr>
            <a:lstStyle/>
            <a:p>
              <a:r>
                <a:rPr lang="en-US" sz="2000" b="1">
                  <a:solidFill>
                    <a:srgbClr val="CC0000"/>
                  </a:solidFill>
                </a:rPr>
                <a:t>+</a:t>
              </a:r>
            </a:p>
          </p:txBody>
        </p:sp>
        <p:sp>
          <p:nvSpPr>
            <p:cNvPr id="27" name="TextBox 26"/>
            <p:cNvSpPr txBox="1"/>
            <p:nvPr/>
          </p:nvSpPr>
          <p:spPr>
            <a:xfrm rot="16200000">
              <a:off x="5168722" y="1996109"/>
              <a:ext cx="312906" cy="855062"/>
            </a:xfrm>
            <a:prstGeom prst="rect">
              <a:avLst/>
            </a:prstGeom>
            <a:noFill/>
          </p:spPr>
          <p:txBody>
            <a:bodyPr wrap="square" rtlCol="0">
              <a:spAutoFit/>
            </a:bodyPr>
            <a:lstStyle/>
            <a:p>
              <a:r>
                <a:rPr lang="en-US" sz="2000" b="1">
                  <a:solidFill>
                    <a:srgbClr val="CC0000"/>
                  </a:solidFill>
                </a:rPr>
                <a:t>+</a:t>
              </a:r>
            </a:p>
          </p:txBody>
        </p:sp>
        <p:sp>
          <p:nvSpPr>
            <p:cNvPr id="28" name="TextBox 27"/>
            <p:cNvSpPr txBox="1"/>
            <p:nvPr/>
          </p:nvSpPr>
          <p:spPr>
            <a:xfrm rot="16200000">
              <a:off x="7711897" y="1999416"/>
              <a:ext cx="312906" cy="855062"/>
            </a:xfrm>
            <a:prstGeom prst="rect">
              <a:avLst/>
            </a:prstGeom>
            <a:noFill/>
          </p:spPr>
          <p:txBody>
            <a:bodyPr wrap="square" rtlCol="0">
              <a:spAutoFit/>
            </a:bodyPr>
            <a:lstStyle/>
            <a:p>
              <a:r>
                <a:rPr lang="en-US" sz="2000" b="1">
                  <a:solidFill>
                    <a:srgbClr val="CC0000"/>
                  </a:solidFill>
                </a:rPr>
                <a:t>+</a:t>
              </a:r>
            </a:p>
          </p:txBody>
        </p:sp>
        <p:sp>
          <p:nvSpPr>
            <p:cNvPr id="29" name="TextBox 28"/>
            <p:cNvSpPr txBox="1"/>
            <p:nvPr/>
          </p:nvSpPr>
          <p:spPr>
            <a:xfrm>
              <a:off x="5248393" y="1533406"/>
              <a:ext cx="312907" cy="841501"/>
            </a:xfrm>
            <a:prstGeom prst="rect">
              <a:avLst/>
            </a:prstGeom>
            <a:noFill/>
          </p:spPr>
          <p:txBody>
            <a:bodyPr wrap="square" rtlCol="0">
              <a:spAutoFit/>
            </a:bodyPr>
            <a:lstStyle/>
            <a:p>
              <a:r>
                <a:rPr lang="en-US" sz="2000" b="1">
                  <a:solidFill>
                    <a:srgbClr val="CC0000"/>
                  </a:solidFill>
                </a:rPr>
                <a:t>+</a:t>
              </a:r>
            </a:p>
          </p:txBody>
        </p:sp>
        <p:sp>
          <p:nvSpPr>
            <p:cNvPr id="30" name="TextBox 29"/>
            <p:cNvSpPr txBox="1"/>
            <p:nvPr/>
          </p:nvSpPr>
          <p:spPr>
            <a:xfrm>
              <a:off x="7419620" y="2820343"/>
              <a:ext cx="312907" cy="841501"/>
            </a:xfrm>
            <a:prstGeom prst="rect">
              <a:avLst/>
            </a:prstGeom>
            <a:noFill/>
          </p:spPr>
          <p:txBody>
            <a:bodyPr wrap="square" rtlCol="0">
              <a:spAutoFit/>
            </a:bodyPr>
            <a:lstStyle/>
            <a:p>
              <a:r>
                <a:rPr lang="en-US" sz="2000" b="1">
                  <a:solidFill>
                    <a:srgbClr val="CC0000"/>
                  </a:solidFill>
                </a:rPr>
                <a:t>+</a:t>
              </a:r>
            </a:p>
          </p:txBody>
        </p:sp>
        <p:sp>
          <p:nvSpPr>
            <p:cNvPr id="31" name="TextBox 30"/>
            <p:cNvSpPr txBox="1"/>
            <p:nvPr/>
          </p:nvSpPr>
          <p:spPr>
            <a:xfrm rot="16200000">
              <a:off x="5358795" y="2651369"/>
              <a:ext cx="312906" cy="855062"/>
            </a:xfrm>
            <a:prstGeom prst="rect">
              <a:avLst/>
            </a:prstGeom>
            <a:noFill/>
          </p:spPr>
          <p:txBody>
            <a:bodyPr wrap="square" rtlCol="0">
              <a:spAutoFit/>
            </a:bodyPr>
            <a:lstStyle/>
            <a:p>
              <a:r>
                <a:rPr lang="en-US" sz="2000" b="1">
                  <a:solidFill>
                    <a:srgbClr val="CC0000"/>
                  </a:solidFill>
                </a:rPr>
                <a:t>+</a:t>
              </a:r>
            </a:p>
          </p:txBody>
        </p:sp>
        <p:sp>
          <p:nvSpPr>
            <p:cNvPr id="32" name="TextBox 31"/>
            <p:cNvSpPr txBox="1"/>
            <p:nvPr/>
          </p:nvSpPr>
          <p:spPr>
            <a:xfrm rot="16200000">
              <a:off x="7577204" y="1366103"/>
              <a:ext cx="312906" cy="855062"/>
            </a:xfrm>
            <a:prstGeom prst="rect">
              <a:avLst/>
            </a:prstGeom>
            <a:noFill/>
          </p:spPr>
          <p:txBody>
            <a:bodyPr wrap="square" rtlCol="0">
              <a:spAutoFit/>
            </a:bodyPr>
            <a:lstStyle/>
            <a:p>
              <a:r>
                <a:rPr lang="en-US" sz="2000" b="1">
                  <a:solidFill>
                    <a:srgbClr val="CC0000"/>
                  </a:solidFill>
                </a:rPr>
                <a:t>+</a:t>
              </a:r>
            </a:p>
          </p:txBody>
        </p:sp>
        <p:sp>
          <p:nvSpPr>
            <p:cNvPr id="33" name="TextBox 32"/>
            <p:cNvSpPr txBox="1"/>
            <p:nvPr/>
          </p:nvSpPr>
          <p:spPr>
            <a:xfrm rot="5400000">
              <a:off x="6839187" y="912961"/>
              <a:ext cx="312906" cy="855062"/>
            </a:xfrm>
            <a:prstGeom prst="rect">
              <a:avLst/>
            </a:prstGeom>
            <a:noFill/>
          </p:spPr>
          <p:txBody>
            <a:bodyPr wrap="square" rtlCol="0">
              <a:spAutoFit/>
            </a:bodyPr>
            <a:lstStyle/>
            <a:p>
              <a:r>
                <a:rPr lang="en-US" sz="2000" b="1">
                  <a:solidFill>
                    <a:srgbClr val="CC0000"/>
                  </a:solidFill>
                </a:rPr>
                <a:t>+</a:t>
              </a:r>
            </a:p>
          </p:txBody>
        </p:sp>
        <p:sp>
          <p:nvSpPr>
            <p:cNvPr id="34" name="TextBox 33"/>
            <p:cNvSpPr txBox="1"/>
            <p:nvPr/>
          </p:nvSpPr>
          <p:spPr>
            <a:xfrm rot="5400000">
              <a:off x="5506593" y="3090833"/>
              <a:ext cx="312906" cy="855062"/>
            </a:xfrm>
            <a:prstGeom prst="rect">
              <a:avLst/>
            </a:prstGeom>
            <a:noFill/>
          </p:spPr>
          <p:txBody>
            <a:bodyPr wrap="square" rtlCol="0">
              <a:spAutoFit/>
            </a:bodyPr>
            <a:lstStyle/>
            <a:p>
              <a:r>
                <a:rPr lang="en-US" sz="2000" b="1">
                  <a:solidFill>
                    <a:srgbClr val="CC0000"/>
                  </a:solidFill>
                </a:rPr>
                <a:t>+</a:t>
              </a:r>
            </a:p>
          </p:txBody>
        </p:sp>
        <p:sp>
          <p:nvSpPr>
            <p:cNvPr id="35" name="TextBox 34"/>
            <p:cNvSpPr txBox="1"/>
            <p:nvPr/>
          </p:nvSpPr>
          <p:spPr>
            <a:xfrm>
              <a:off x="5762978" y="1076206"/>
              <a:ext cx="312907" cy="841501"/>
            </a:xfrm>
            <a:prstGeom prst="rect">
              <a:avLst/>
            </a:prstGeom>
            <a:noFill/>
          </p:spPr>
          <p:txBody>
            <a:bodyPr wrap="square" rtlCol="0">
              <a:spAutoFit/>
            </a:bodyPr>
            <a:lstStyle/>
            <a:p>
              <a:r>
                <a:rPr lang="en-US" sz="2000" b="1">
                  <a:solidFill>
                    <a:srgbClr val="CC0000"/>
                  </a:solidFill>
                </a:rPr>
                <a:t>+</a:t>
              </a:r>
            </a:p>
          </p:txBody>
        </p:sp>
        <p:sp>
          <p:nvSpPr>
            <p:cNvPr id="36" name="TextBox 35"/>
            <p:cNvSpPr txBox="1"/>
            <p:nvPr/>
          </p:nvSpPr>
          <p:spPr>
            <a:xfrm>
              <a:off x="6946148" y="3333689"/>
              <a:ext cx="312907" cy="841501"/>
            </a:xfrm>
            <a:prstGeom prst="rect">
              <a:avLst/>
            </a:prstGeom>
            <a:noFill/>
          </p:spPr>
          <p:txBody>
            <a:bodyPr wrap="square" rtlCol="0">
              <a:spAutoFit/>
            </a:bodyPr>
            <a:lstStyle/>
            <a:p>
              <a:r>
                <a:rPr lang="en-US" sz="2000" b="1">
                  <a:solidFill>
                    <a:srgbClr val="CC0000"/>
                  </a:solidFill>
                </a:rPr>
                <a:t>+</a:t>
              </a:r>
            </a:p>
          </p:txBody>
        </p:sp>
      </p:grpSp>
      <p:pic>
        <p:nvPicPr>
          <p:cNvPr id="55" name="Picture 54" descr="latex-image-1.pdf"/>
          <p:cNvPicPr>
            <a:picLocks noChangeAspect="1"/>
          </p:cNvPicPr>
          <p:nvPr/>
        </p:nvPicPr>
        <p:blipFill>
          <a:blip r:embed="rId3"/>
          <a:stretch>
            <a:fillRect/>
          </a:stretch>
        </p:blipFill>
        <p:spPr>
          <a:xfrm>
            <a:off x="5557646" y="5308600"/>
            <a:ext cx="1562100" cy="711200"/>
          </a:xfrm>
          <a:prstGeom prst="rect">
            <a:avLst/>
          </a:prstGeom>
        </p:spPr>
      </p:pic>
      <p:pic>
        <p:nvPicPr>
          <p:cNvPr id="56" name="Picture 55" descr="latex-image-1.pdf"/>
          <p:cNvPicPr>
            <a:picLocks noChangeAspect="1"/>
          </p:cNvPicPr>
          <p:nvPr/>
        </p:nvPicPr>
        <p:blipFill>
          <a:blip r:embed="rId4"/>
          <a:stretch>
            <a:fillRect/>
          </a:stretch>
        </p:blipFill>
        <p:spPr>
          <a:xfrm>
            <a:off x="5075046" y="5410200"/>
            <a:ext cx="228600" cy="304800"/>
          </a:xfrm>
          <a:prstGeom prst="rect">
            <a:avLst/>
          </a:prstGeom>
        </p:spPr>
      </p:pic>
      <p:sp>
        <p:nvSpPr>
          <p:cNvPr id="57" name="Rectangle 56"/>
          <p:cNvSpPr/>
          <p:nvPr/>
        </p:nvSpPr>
        <p:spPr>
          <a:xfrm>
            <a:off x="4846446" y="5181600"/>
            <a:ext cx="2590800" cy="914400"/>
          </a:xfrm>
          <a:prstGeom prst="rect">
            <a:avLst/>
          </a:prstGeom>
          <a:noFill/>
          <a:ln w="28575" cap="flat" cmpd="sng" algn="ctr">
            <a:solidFill>
              <a:srgbClr val="CC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Box 57"/>
          <p:cNvSpPr txBox="1"/>
          <p:nvPr/>
        </p:nvSpPr>
        <p:spPr>
          <a:xfrm>
            <a:off x="7513446" y="5297269"/>
            <a:ext cx="1325754" cy="646331"/>
          </a:xfrm>
          <a:prstGeom prst="rect">
            <a:avLst/>
          </a:prstGeom>
          <a:noFill/>
        </p:spPr>
        <p:txBody>
          <a:bodyPr wrap="none" rtlCol="0">
            <a:spAutoFit/>
          </a:bodyPr>
          <a:lstStyle/>
          <a:p>
            <a:pPr algn="ctr"/>
            <a:r>
              <a:rPr lang="en-US">
                <a:solidFill>
                  <a:srgbClr val="CC0000"/>
                </a:solidFill>
              </a:rPr>
              <a:t>OUTSIDE</a:t>
            </a:r>
          </a:p>
          <a:p>
            <a:pPr algn="ctr"/>
            <a:r>
              <a:rPr lang="en-US">
                <a:solidFill>
                  <a:srgbClr val="CC0000"/>
                </a:solidFill>
              </a:rPr>
              <a:t>THE SPHERE</a:t>
            </a:r>
          </a:p>
        </p:txBody>
      </p:sp>
      <p:pic>
        <p:nvPicPr>
          <p:cNvPr id="59" name="Picture 58" descr="latex-image-1.pdf"/>
          <p:cNvPicPr>
            <a:picLocks noChangeAspect="1"/>
          </p:cNvPicPr>
          <p:nvPr/>
        </p:nvPicPr>
        <p:blipFill>
          <a:blip r:embed="rId5"/>
          <a:stretch>
            <a:fillRect/>
          </a:stretch>
        </p:blipFill>
        <p:spPr>
          <a:xfrm>
            <a:off x="1478154" y="5357409"/>
            <a:ext cx="1303337" cy="623819"/>
          </a:xfrm>
          <a:prstGeom prst="rect">
            <a:avLst/>
          </a:prstGeom>
        </p:spPr>
      </p:pic>
      <p:sp>
        <p:nvSpPr>
          <p:cNvPr id="60" name="Rectangle 59"/>
          <p:cNvSpPr/>
          <p:nvPr/>
        </p:nvSpPr>
        <p:spPr>
          <a:xfrm>
            <a:off x="838200" y="5257800"/>
            <a:ext cx="2590800" cy="914400"/>
          </a:xfrm>
          <a:prstGeom prst="rect">
            <a:avLst/>
          </a:prstGeom>
          <a:noFill/>
          <a:ln w="28575" cap="flat" cmpd="sng" algn="ctr">
            <a:solidFill>
              <a:srgbClr val="CC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3505200" y="5373469"/>
            <a:ext cx="1325754" cy="646331"/>
          </a:xfrm>
          <a:prstGeom prst="rect">
            <a:avLst/>
          </a:prstGeom>
          <a:noFill/>
        </p:spPr>
        <p:txBody>
          <a:bodyPr wrap="none" rtlCol="0">
            <a:spAutoFit/>
          </a:bodyPr>
          <a:lstStyle/>
          <a:p>
            <a:pPr algn="ctr"/>
            <a:r>
              <a:rPr lang="en-US">
                <a:solidFill>
                  <a:srgbClr val="CC0000"/>
                </a:solidFill>
              </a:rPr>
              <a:t>INSIDE</a:t>
            </a:r>
          </a:p>
          <a:p>
            <a:pPr algn="ctr"/>
            <a:r>
              <a:rPr lang="en-US">
                <a:solidFill>
                  <a:srgbClr val="CC0000"/>
                </a:solidFill>
              </a:rPr>
              <a:t>THE SPHERE</a:t>
            </a:r>
          </a:p>
        </p:txBody>
      </p:sp>
      <p:pic>
        <p:nvPicPr>
          <p:cNvPr id="62" name="Picture 61" descr="latex-image-1.pdf"/>
          <p:cNvPicPr>
            <a:picLocks noChangeAspect="1"/>
          </p:cNvPicPr>
          <p:nvPr/>
        </p:nvPicPr>
        <p:blipFill>
          <a:blip r:embed="rId4"/>
          <a:stretch>
            <a:fillRect/>
          </a:stretch>
        </p:blipFill>
        <p:spPr>
          <a:xfrm>
            <a:off x="1066800" y="5486400"/>
            <a:ext cx="228600" cy="304800"/>
          </a:xfrm>
          <a:prstGeom prst="rect">
            <a:avLst/>
          </a:prstGeom>
        </p:spPr>
      </p:pic>
      <p:sp>
        <p:nvSpPr>
          <p:cNvPr id="63" name="Rectangle 62"/>
          <p:cNvSpPr/>
          <p:nvPr/>
        </p:nvSpPr>
        <p:spPr>
          <a:xfrm>
            <a:off x="1905000" y="2511260"/>
            <a:ext cx="990600" cy="457200"/>
          </a:xfrm>
          <a:prstGeom prst="rect">
            <a:avLst/>
          </a:prstGeom>
          <a:noFill/>
          <a:ln w="28575" cap="flat" cmpd="sng" algn="ctr">
            <a:solidFill>
              <a:srgbClr val="CC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TextBox 63"/>
          <p:cNvSpPr txBox="1"/>
          <p:nvPr/>
        </p:nvSpPr>
        <p:spPr>
          <a:xfrm>
            <a:off x="1828800" y="3044660"/>
            <a:ext cx="1325754" cy="646331"/>
          </a:xfrm>
          <a:prstGeom prst="rect">
            <a:avLst/>
          </a:prstGeom>
          <a:noFill/>
        </p:spPr>
        <p:txBody>
          <a:bodyPr wrap="none" rtlCol="0">
            <a:spAutoFit/>
          </a:bodyPr>
          <a:lstStyle/>
          <a:p>
            <a:pPr algn="ctr"/>
            <a:r>
              <a:rPr lang="en-US">
                <a:solidFill>
                  <a:srgbClr val="CC0000"/>
                </a:solidFill>
              </a:rPr>
              <a:t>INSIDE</a:t>
            </a:r>
          </a:p>
          <a:p>
            <a:pPr algn="ctr"/>
            <a:r>
              <a:rPr lang="en-US">
                <a:solidFill>
                  <a:srgbClr val="CC0000"/>
                </a:solidFill>
              </a:rPr>
              <a:t>THE SPHERE</a:t>
            </a:r>
          </a:p>
        </p:txBody>
      </p:sp>
      <p:sp>
        <p:nvSpPr>
          <p:cNvPr id="65" name="Rectangle 64"/>
          <p:cNvSpPr/>
          <p:nvPr/>
        </p:nvSpPr>
        <p:spPr>
          <a:xfrm>
            <a:off x="7243453" y="2341927"/>
            <a:ext cx="1778251" cy="752592"/>
          </a:xfrm>
          <a:prstGeom prst="rect">
            <a:avLst/>
          </a:prstGeom>
          <a:noFill/>
          <a:ln w="28575" cap="flat" cmpd="sng" algn="ctr">
            <a:solidFill>
              <a:srgbClr val="CC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TextBox 65"/>
          <p:cNvSpPr txBox="1"/>
          <p:nvPr/>
        </p:nvSpPr>
        <p:spPr>
          <a:xfrm>
            <a:off x="7440068" y="3276040"/>
            <a:ext cx="1325754" cy="646331"/>
          </a:xfrm>
          <a:prstGeom prst="rect">
            <a:avLst/>
          </a:prstGeom>
          <a:noFill/>
        </p:spPr>
        <p:txBody>
          <a:bodyPr wrap="none" rtlCol="0">
            <a:spAutoFit/>
          </a:bodyPr>
          <a:lstStyle/>
          <a:p>
            <a:pPr algn="ctr"/>
            <a:r>
              <a:rPr lang="en-US">
                <a:solidFill>
                  <a:srgbClr val="CC0000"/>
                </a:solidFill>
              </a:rPr>
              <a:t>OUTSIDE</a:t>
            </a:r>
          </a:p>
          <a:p>
            <a:pPr algn="ctr"/>
            <a:r>
              <a:rPr lang="en-US">
                <a:solidFill>
                  <a:srgbClr val="CC0000"/>
                </a:solidFill>
              </a:rPr>
              <a:t>THE SPHERE</a:t>
            </a:r>
          </a:p>
        </p:txBody>
      </p:sp>
      <p:sp>
        <p:nvSpPr>
          <p:cNvPr id="5" name="Slide Number Placeholder 4"/>
          <p:cNvSpPr>
            <a:spLocks noGrp="1"/>
          </p:cNvSpPr>
          <p:nvPr>
            <p:ph type="sldNum" sz="quarter" idx="12"/>
          </p:nvPr>
        </p:nvSpPr>
        <p:spPr/>
        <p:txBody>
          <a:bodyPr/>
          <a:lstStyle/>
          <a:p>
            <a:fld id="{699193A1-A981-40F8-B221-769CD904AF10}" type="slidenum">
              <a:rPr lang="en-US" smtClean="0"/>
              <a:pPr/>
              <a:t>33</a:t>
            </a:fld>
            <a:endParaRPr lang="en-US"/>
          </a:p>
        </p:txBody>
      </p:sp>
    </p:spTree>
    <p:extLst>
      <p:ext uri="{BB962C8B-B14F-4D97-AF65-F5344CB8AC3E}">
        <p14:creationId xmlns:p14="http://schemas.microsoft.com/office/powerpoint/2010/main" val="22747641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99193A1-A981-40F8-B221-769CD904AF10}" type="slidenum">
              <a:rPr lang="en-US" smtClean="0"/>
              <a:pPr/>
              <a:t>34</a:t>
            </a:fld>
            <a:endParaRPr lang="en-US"/>
          </a:p>
        </p:txBody>
      </p:sp>
    </p:spTree>
    <p:extLst>
      <p:ext uri="{BB962C8B-B14F-4D97-AF65-F5344CB8AC3E}">
        <p14:creationId xmlns:p14="http://schemas.microsoft.com/office/powerpoint/2010/main" val="7285532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CC0000"/>
                </a:solidFill>
              </a:rPr>
              <a:t>Review: Single Particle Energy</a:t>
            </a:r>
            <a:endParaRPr lang="en-US" dirty="0">
              <a:solidFill>
                <a:srgbClr val="CC0000"/>
              </a:solidFill>
            </a:endParaRPr>
          </a:p>
        </p:txBody>
      </p:sp>
      <p:cxnSp>
        <p:nvCxnSpPr>
          <p:cNvPr id="12" name="Straight Connector 6"/>
          <p:cNvCxnSpPr>
            <a:cxnSpLocks noChangeShapeType="1"/>
          </p:cNvCxnSpPr>
          <p:nvPr/>
        </p:nvCxnSpPr>
        <p:spPr bwMode="auto">
          <a:xfrm>
            <a:off x="0" y="912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16" name="TextBox 15"/>
          <p:cNvSpPr txBox="1"/>
          <p:nvPr/>
        </p:nvSpPr>
        <p:spPr>
          <a:xfrm>
            <a:off x="4722642" y="2754868"/>
            <a:ext cx="1279429" cy="369332"/>
          </a:xfrm>
          <a:prstGeom prst="rect">
            <a:avLst/>
          </a:prstGeom>
          <a:noFill/>
          <a:ln w="28575" cap="flat" cmpd="sng" algn="ctr">
            <a:solidFill>
              <a:srgbClr val="0000FF"/>
            </a:solidFill>
            <a:prstDash val="solid"/>
            <a:round/>
            <a:headEnd type="none" w="med" len="med"/>
            <a:tailEnd type="none" w="med" len="med"/>
          </a:ln>
        </p:spPr>
        <p:txBody>
          <a:bodyPr wrap="none" rtlCol="0">
            <a:spAutoFit/>
          </a:bodyPr>
          <a:lstStyle/>
          <a:p>
            <a:r>
              <a:rPr lang="en-US">
                <a:solidFill>
                  <a:srgbClr val="0000FF"/>
                </a:solidFill>
              </a:rPr>
              <a:t>Rest energy</a:t>
            </a:r>
          </a:p>
        </p:txBody>
      </p:sp>
      <p:sp>
        <p:nvSpPr>
          <p:cNvPr id="17" name="TextBox 16"/>
          <p:cNvSpPr txBox="1"/>
          <p:nvPr/>
        </p:nvSpPr>
        <p:spPr>
          <a:xfrm>
            <a:off x="6322842" y="2754868"/>
            <a:ext cx="2135358" cy="369332"/>
          </a:xfrm>
          <a:prstGeom prst="rect">
            <a:avLst/>
          </a:prstGeom>
          <a:noFill/>
          <a:ln w="28575" cap="flat" cmpd="sng" algn="ctr">
            <a:solidFill>
              <a:srgbClr val="0000FF"/>
            </a:solidFill>
            <a:prstDash val="solid"/>
            <a:round/>
            <a:headEnd type="none" w="med" len="med"/>
            <a:tailEnd type="none" w="med" len="med"/>
          </a:ln>
        </p:spPr>
        <p:txBody>
          <a:bodyPr wrap="none" rtlCol="0">
            <a:spAutoFit/>
          </a:bodyPr>
          <a:lstStyle/>
          <a:p>
            <a:r>
              <a:rPr lang="en-US">
                <a:solidFill>
                  <a:srgbClr val="0000FF"/>
                </a:solidFill>
              </a:rPr>
              <a:t>Kinetic Energy (v&lt;&lt;c)</a:t>
            </a:r>
          </a:p>
        </p:txBody>
      </p:sp>
      <p:cxnSp>
        <p:nvCxnSpPr>
          <p:cNvPr id="19" name="Straight Arrow Connector 18"/>
          <p:cNvCxnSpPr/>
          <p:nvPr/>
        </p:nvCxnSpPr>
        <p:spPr>
          <a:xfrm rot="5400000" flipH="1" flipV="1">
            <a:off x="5256042" y="2526268"/>
            <a:ext cx="457200"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5400000" flipH="1" flipV="1">
            <a:off x="6360942" y="2564368"/>
            <a:ext cx="381000"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516467" y="1143000"/>
            <a:ext cx="3476282" cy="461665"/>
          </a:xfrm>
          <a:prstGeom prst="rect">
            <a:avLst/>
          </a:prstGeom>
          <a:noFill/>
        </p:spPr>
        <p:txBody>
          <a:bodyPr wrap="none" rtlCol="0">
            <a:spAutoFit/>
          </a:bodyPr>
          <a:lstStyle/>
          <a:p>
            <a:r>
              <a:rPr lang="en-US" sz="2400" u="sng">
                <a:solidFill>
                  <a:srgbClr val="0000FF"/>
                </a:solidFill>
              </a:rPr>
              <a:t>Energy of a Single Particle: </a:t>
            </a:r>
          </a:p>
        </p:txBody>
      </p:sp>
      <p:sp>
        <p:nvSpPr>
          <p:cNvPr id="23" name="TextBox 22"/>
          <p:cNvSpPr txBox="1"/>
          <p:nvPr/>
        </p:nvSpPr>
        <p:spPr>
          <a:xfrm>
            <a:off x="422786" y="3429000"/>
            <a:ext cx="4454014" cy="461665"/>
          </a:xfrm>
          <a:prstGeom prst="rect">
            <a:avLst/>
          </a:prstGeom>
          <a:noFill/>
        </p:spPr>
        <p:txBody>
          <a:bodyPr wrap="none" rtlCol="0">
            <a:spAutoFit/>
          </a:bodyPr>
          <a:lstStyle/>
          <a:p>
            <a:r>
              <a:rPr lang="en-US" sz="2400" u="sng">
                <a:solidFill>
                  <a:srgbClr val="0000FF"/>
                </a:solidFill>
              </a:rPr>
              <a:t>The Energy Principle for a Particle:  </a:t>
            </a:r>
          </a:p>
        </p:txBody>
      </p:sp>
      <p:sp>
        <p:nvSpPr>
          <p:cNvPr id="25" name="TextBox 24"/>
          <p:cNvSpPr txBox="1"/>
          <p:nvPr/>
        </p:nvSpPr>
        <p:spPr>
          <a:xfrm>
            <a:off x="5029200" y="4397400"/>
            <a:ext cx="3200400" cy="369332"/>
          </a:xfrm>
          <a:prstGeom prst="rect">
            <a:avLst/>
          </a:prstGeom>
          <a:noFill/>
          <a:ln w="28575" cap="flat" cmpd="sng" algn="ctr">
            <a:solidFill>
              <a:srgbClr val="0000FF"/>
            </a:solidFill>
            <a:prstDash val="solid"/>
            <a:round/>
            <a:headEnd type="none" w="med" len="med"/>
            <a:tailEnd type="none" w="med" len="med"/>
          </a:ln>
        </p:spPr>
        <p:txBody>
          <a:bodyPr wrap="square" rtlCol="0">
            <a:spAutoFit/>
          </a:bodyPr>
          <a:lstStyle/>
          <a:p>
            <a:pPr algn="ctr"/>
            <a:r>
              <a:rPr lang="en-US">
                <a:solidFill>
                  <a:srgbClr val="0000FF"/>
                </a:solidFill>
              </a:rPr>
              <a:t>W = Work done ON the particle</a:t>
            </a:r>
          </a:p>
        </p:txBody>
      </p:sp>
      <p:pic>
        <p:nvPicPr>
          <p:cNvPr id="18" name="Picture 17" descr="latex-image-1.pdf"/>
          <p:cNvPicPr>
            <a:picLocks noChangeAspect="1"/>
          </p:cNvPicPr>
          <p:nvPr/>
        </p:nvPicPr>
        <p:blipFill>
          <a:blip r:embed="rId2"/>
          <a:stretch>
            <a:fillRect/>
          </a:stretch>
        </p:blipFill>
        <p:spPr>
          <a:xfrm>
            <a:off x="698499" y="1663700"/>
            <a:ext cx="6311901" cy="1003300"/>
          </a:xfrm>
          <a:prstGeom prst="rect">
            <a:avLst/>
          </a:prstGeom>
        </p:spPr>
      </p:pic>
      <p:grpSp>
        <p:nvGrpSpPr>
          <p:cNvPr id="40" name="Group 39"/>
          <p:cNvGrpSpPr/>
          <p:nvPr/>
        </p:nvGrpSpPr>
        <p:grpSpPr>
          <a:xfrm>
            <a:off x="838200" y="4250266"/>
            <a:ext cx="3556000" cy="685800"/>
            <a:chOff x="1447800" y="4250266"/>
            <a:chExt cx="3556000" cy="685800"/>
          </a:xfrm>
        </p:grpSpPr>
        <p:pic>
          <p:nvPicPr>
            <p:cNvPr id="27" name="Picture 26" descr="latex-image-1.pdf"/>
            <p:cNvPicPr>
              <a:picLocks noChangeAspect="1"/>
            </p:cNvPicPr>
            <p:nvPr/>
          </p:nvPicPr>
          <p:blipFill>
            <a:blip r:embed="rId3"/>
            <a:stretch>
              <a:fillRect/>
            </a:stretch>
          </p:blipFill>
          <p:spPr>
            <a:xfrm>
              <a:off x="1447800" y="4419600"/>
              <a:ext cx="2006600" cy="317500"/>
            </a:xfrm>
            <a:prstGeom prst="rect">
              <a:avLst/>
            </a:prstGeom>
          </p:spPr>
        </p:pic>
        <p:pic>
          <p:nvPicPr>
            <p:cNvPr id="39" name="Picture 38" descr="latex-image-1.pdf"/>
            <p:cNvPicPr>
              <a:picLocks noChangeAspect="1"/>
            </p:cNvPicPr>
            <p:nvPr/>
          </p:nvPicPr>
          <p:blipFill>
            <a:blip r:embed="rId4"/>
            <a:stretch>
              <a:fillRect/>
            </a:stretch>
          </p:blipFill>
          <p:spPr>
            <a:xfrm>
              <a:off x="3124200" y="4250266"/>
              <a:ext cx="1879600" cy="685800"/>
            </a:xfrm>
            <a:prstGeom prst="rect">
              <a:avLst/>
            </a:prstGeom>
            <a:solidFill>
              <a:schemeClr val="bg1"/>
            </a:solidFill>
          </p:spPr>
        </p:pic>
      </p:grpSp>
      <p:grpSp>
        <p:nvGrpSpPr>
          <p:cNvPr id="45" name="Group 44"/>
          <p:cNvGrpSpPr/>
          <p:nvPr/>
        </p:nvGrpSpPr>
        <p:grpSpPr>
          <a:xfrm>
            <a:off x="778933" y="5384800"/>
            <a:ext cx="5164667" cy="965201"/>
            <a:chOff x="778933" y="5384800"/>
            <a:chExt cx="5164667" cy="965201"/>
          </a:xfrm>
        </p:grpSpPr>
        <p:sp>
          <p:nvSpPr>
            <p:cNvPr id="41" name="TextBox 40"/>
            <p:cNvSpPr txBox="1"/>
            <p:nvPr/>
          </p:nvSpPr>
          <p:spPr>
            <a:xfrm>
              <a:off x="778933" y="5384800"/>
              <a:ext cx="3541316" cy="369332"/>
            </a:xfrm>
            <a:prstGeom prst="rect">
              <a:avLst/>
            </a:prstGeom>
            <a:noFill/>
          </p:spPr>
          <p:txBody>
            <a:bodyPr wrap="none" rtlCol="0">
              <a:spAutoFit/>
            </a:bodyPr>
            <a:lstStyle/>
            <a:p>
              <a:r>
                <a:rPr lang="en-US"/>
                <a:t>If the rest energy does not change, </a:t>
              </a:r>
            </a:p>
          </p:txBody>
        </p:sp>
        <p:pic>
          <p:nvPicPr>
            <p:cNvPr id="43" name="Picture 42" descr="latex-image-1.pdf"/>
            <p:cNvPicPr>
              <a:picLocks noChangeAspect="1"/>
            </p:cNvPicPr>
            <p:nvPr/>
          </p:nvPicPr>
          <p:blipFill>
            <a:blip r:embed="rId5"/>
            <a:stretch>
              <a:fillRect/>
            </a:stretch>
          </p:blipFill>
          <p:spPr>
            <a:xfrm>
              <a:off x="3340100" y="6019800"/>
              <a:ext cx="2463800" cy="266700"/>
            </a:xfrm>
            <a:prstGeom prst="rect">
              <a:avLst/>
            </a:prstGeom>
          </p:spPr>
        </p:pic>
        <p:sp>
          <p:nvSpPr>
            <p:cNvPr id="44" name="Rectangle 43"/>
            <p:cNvSpPr/>
            <p:nvPr/>
          </p:nvSpPr>
          <p:spPr>
            <a:xfrm>
              <a:off x="4724400" y="5892801"/>
              <a:ext cx="1219200" cy="457200"/>
            </a:xfrm>
            <a:prstGeom prst="rect">
              <a:avLst/>
            </a:prstGeom>
            <a:noFill/>
            <a:ln w="28575" cap="flat" cmpd="sng" algn="ctr">
              <a:solidFill>
                <a:srgbClr val="0000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4463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CC0000"/>
                </a:solidFill>
              </a:rPr>
              <a:t>iClicker</a:t>
            </a:r>
            <a:endParaRPr lang="en-US" dirty="0">
              <a:solidFill>
                <a:srgbClr val="CC0000"/>
              </a:solidFill>
            </a:endParaRPr>
          </a:p>
        </p:txBody>
      </p:sp>
      <p:sp>
        <p:nvSpPr>
          <p:cNvPr id="3" name="Content Placeholder 2"/>
          <p:cNvSpPr>
            <a:spLocks noGrp="1"/>
          </p:cNvSpPr>
          <p:nvPr>
            <p:ph idx="1"/>
          </p:nvPr>
        </p:nvSpPr>
        <p:spPr>
          <a:xfrm>
            <a:off x="457200" y="1371600"/>
            <a:ext cx="8229600" cy="4525963"/>
          </a:xfrm>
        </p:spPr>
        <p:txBody>
          <a:bodyPr>
            <a:normAutofit fontScale="85000" lnSpcReduction="10000"/>
          </a:bodyPr>
          <a:lstStyle/>
          <a:p>
            <a:r>
              <a:rPr lang="en-US" sz="2500" dirty="0" smtClean="0"/>
              <a:t>A horizontal force of 10 N pushes a bead along a wire.  The wire has a length of 25 m.  The horizontal displacement of the bead when it reaches the end of the wire is 10m.  The vertical displacement is 1m.  How much work was done moving the bead?  Ignore gravity.</a:t>
            </a:r>
          </a:p>
          <a:p>
            <a:pPr marL="0" indent="0">
              <a:buNone/>
            </a:pPr>
            <a:r>
              <a:rPr lang="en-US" sz="2500" dirty="0" smtClean="0"/>
              <a:t>   </a:t>
            </a:r>
          </a:p>
          <a:p>
            <a:endParaRPr lang="en-US" sz="2500" dirty="0"/>
          </a:p>
          <a:p>
            <a:endParaRPr lang="en-US" sz="2500" dirty="0" smtClean="0"/>
          </a:p>
          <a:p>
            <a:endParaRPr lang="en-US" sz="2500" dirty="0"/>
          </a:p>
          <a:p>
            <a:endParaRPr lang="en-US" sz="2500" dirty="0" smtClean="0"/>
          </a:p>
          <a:p>
            <a:pPr marL="457200" indent="-457200">
              <a:buFont typeface="+mj-lt"/>
              <a:buAutoNum type="alphaLcParenR"/>
            </a:pPr>
            <a:r>
              <a:rPr lang="en-US" sz="2500" dirty="0" smtClean="0"/>
              <a:t>10 J</a:t>
            </a:r>
          </a:p>
          <a:p>
            <a:pPr marL="457200" indent="-457200">
              <a:buFont typeface="+mj-lt"/>
              <a:buAutoNum type="alphaLcParenR"/>
            </a:pPr>
            <a:r>
              <a:rPr lang="en-US" sz="2500" dirty="0" smtClean="0"/>
              <a:t>250 J</a:t>
            </a:r>
          </a:p>
          <a:p>
            <a:pPr marL="457200" indent="-457200">
              <a:buFont typeface="+mj-lt"/>
              <a:buAutoNum type="alphaLcParenR"/>
            </a:pPr>
            <a:r>
              <a:rPr lang="en-US" sz="2500" dirty="0" smtClean="0"/>
              <a:t>100 J</a:t>
            </a:r>
          </a:p>
          <a:p>
            <a:pPr marL="457200" indent="-457200">
              <a:buFont typeface="+mj-lt"/>
              <a:buAutoNum type="alphaLcParenR"/>
            </a:pPr>
            <a:r>
              <a:rPr lang="en-US" sz="2500" dirty="0" smtClean="0"/>
              <a:t>100 N</a:t>
            </a:r>
          </a:p>
        </p:txBody>
      </p:sp>
      <p:sp>
        <p:nvSpPr>
          <p:cNvPr id="4" name="Freeform 3"/>
          <p:cNvSpPr/>
          <p:nvPr/>
        </p:nvSpPr>
        <p:spPr>
          <a:xfrm>
            <a:off x="1935817" y="2840869"/>
            <a:ext cx="6387921" cy="1973406"/>
          </a:xfrm>
          <a:custGeom>
            <a:avLst/>
            <a:gdLst>
              <a:gd name="connsiteX0" fmla="*/ 0 w 6387921"/>
              <a:gd name="connsiteY0" fmla="*/ 1881247 h 1973406"/>
              <a:gd name="connsiteX1" fmla="*/ 1300766 w 6387921"/>
              <a:gd name="connsiteY1" fmla="*/ 709269 h 1973406"/>
              <a:gd name="connsiteX2" fmla="*/ 2047740 w 6387921"/>
              <a:gd name="connsiteY2" fmla="*/ 1430486 h 1973406"/>
              <a:gd name="connsiteX3" fmla="*/ 2524259 w 6387921"/>
              <a:gd name="connsiteY3" fmla="*/ 1971399 h 1973406"/>
              <a:gd name="connsiteX4" fmla="*/ 2962140 w 6387921"/>
              <a:gd name="connsiteY4" fmla="*/ 1237303 h 1973406"/>
              <a:gd name="connsiteX5" fmla="*/ 3503053 w 6387921"/>
              <a:gd name="connsiteY5" fmla="*/ 696390 h 1973406"/>
              <a:gd name="connsiteX6" fmla="*/ 3477295 w 6387921"/>
              <a:gd name="connsiteY6" fmla="*/ 931 h 1973406"/>
              <a:gd name="connsiteX7" fmla="*/ 4726546 w 6387921"/>
              <a:gd name="connsiteY7" fmla="*/ 850937 h 1973406"/>
              <a:gd name="connsiteX8" fmla="*/ 4713667 w 6387921"/>
              <a:gd name="connsiteY8" fmla="*/ 1919883 h 1973406"/>
              <a:gd name="connsiteX9" fmla="*/ 5859887 w 6387921"/>
              <a:gd name="connsiteY9" fmla="*/ 1752458 h 1973406"/>
              <a:gd name="connsiteX10" fmla="*/ 6387921 w 6387921"/>
              <a:gd name="connsiteY10" fmla="*/ 1378971 h 197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87921" h="1973406">
                <a:moveTo>
                  <a:pt x="0" y="1881247"/>
                </a:moveTo>
                <a:cubicBezTo>
                  <a:pt x="479738" y="1332821"/>
                  <a:pt x="959476" y="784396"/>
                  <a:pt x="1300766" y="709269"/>
                </a:cubicBezTo>
                <a:cubicBezTo>
                  <a:pt x="1642056" y="634142"/>
                  <a:pt x="1843825" y="1220131"/>
                  <a:pt x="2047740" y="1430486"/>
                </a:cubicBezTo>
                <a:cubicBezTo>
                  <a:pt x="2251655" y="1640841"/>
                  <a:pt x="2371859" y="2003596"/>
                  <a:pt x="2524259" y="1971399"/>
                </a:cubicBezTo>
                <a:cubicBezTo>
                  <a:pt x="2676659" y="1939202"/>
                  <a:pt x="2799008" y="1449804"/>
                  <a:pt x="2962140" y="1237303"/>
                </a:cubicBezTo>
                <a:cubicBezTo>
                  <a:pt x="3125272" y="1024801"/>
                  <a:pt x="3417194" y="902452"/>
                  <a:pt x="3503053" y="696390"/>
                </a:cubicBezTo>
                <a:cubicBezTo>
                  <a:pt x="3588912" y="490328"/>
                  <a:pt x="3273380" y="-24827"/>
                  <a:pt x="3477295" y="931"/>
                </a:cubicBezTo>
                <a:cubicBezTo>
                  <a:pt x="3681210" y="26689"/>
                  <a:pt x="4520484" y="531112"/>
                  <a:pt x="4726546" y="850937"/>
                </a:cubicBezTo>
                <a:cubicBezTo>
                  <a:pt x="4932608" y="1170762"/>
                  <a:pt x="4524777" y="1769630"/>
                  <a:pt x="4713667" y="1919883"/>
                </a:cubicBezTo>
                <a:cubicBezTo>
                  <a:pt x="4902557" y="2070136"/>
                  <a:pt x="5580845" y="1842610"/>
                  <a:pt x="5859887" y="1752458"/>
                </a:cubicBezTo>
                <a:cubicBezTo>
                  <a:pt x="6138929" y="1662306"/>
                  <a:pt x="6263425" y="1520638"/>
                  <a:pt x="6387921" y="137897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a:stCxn id="4" idx="1"/>
          </p:cNvCxnSpPr>
          <p:nvPr/>
        </p:nvCxnSpPr>
        <p:spPr>
          <a:xfrm flipV="1">
            <a:off x="3236583" y="3530820"/>
            <a:ext cx="252211" cy="19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4" idx="2"/>
          </p:cNvCxnSpPr>
          <p:nvPr/>
        </p:nvCxnSpPr>
        <p:spPr>
          <a:xfrm>
            <a:off x="3983557" y="4271355"/>
            <a:ext cx="191037" cy="1738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4" idx="3"/>
          </p:cNvCxnSpPr>
          <p:nvPr/>
        </p:nvCxnSpPr>
        <p:spPr>
          <a:xfrm>
            <a:off x="4460076" y="4812268"/>
            <a:ext cx="171718" cy="20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720873" y="4140420"/>
            <a:ext cx="76200" cy="2178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886152" y="3890893"/>
            <a:ext cx="139521" cy="1604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469994" y="3226020"/>
            <a:ext cx="31124" cy="3112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36583" y="3226020"/>
            <a:ext cx="405880" cy="369332"/>
          </a:xfrm>
          <a:prstGeom prst="rect">
            <a:avLst/>
          </a:prstGeom>
          <a:noFill/>
        </p:spPr>
        <p:txBody>
          <a:bodyPr wrap="none" rtlCol="0">
            <a:spAutoFit/>
          </a:bodyPr>
          <a:lstStyle/>
          <a:p>
            <a:r>
              <a:rPr lang="en-US" dirty="0" smtClean="0"/>
              <a:t>dx</a:t>
            </a:r>
            <a:endParaRPr lang="en-US" dirty="0"/>
          </a:p>
        </p:txBody>
      </p:sp>
      <p:sp>
        <p:nvSpPr>
          <p:cNvPr id="12" name="TextBox 11"/>
          <p:cNvSpPr txBox="1"/>
          <p:nvPr/>
        </p:nvSpPr>
        <p:spPr>
          <a:xfrm rot="1790845">
            <a:off x="3997314" y="3923488"/>
            <a:ext cx="405880" cy="369332"/>
          </a:xfrm>
          <a:prstGeom prst="rect">
            <a:avLst/>
          </a:prstGeom>
          <a:noFill/>
        </p:spPr>
        <p:txBody>
          <a:bodyPr wrap="none" rtlCol="0">
            <a:spAutoFit/>
          </a:bodyPr>
          <a:lstStyle/>
          <a:p>
            <a:r>
              <a:rPr lang="en-US" dirty="0" smtClean="0"/>
              <a:t>dx</a:t>
            </a:r>
            <a:endParaRPr lang="en-US" dirty="0"/>
          </a:p>
        </p:txBody>
      </p:sp>
      <p:sp>
        <p:nvSpPr>
          <p:cNvPr id="13" name="TextBox 12"/>
          <p:cNvSpPr txBox="1"/>
          <p:nvPr/>
        </p:nvSpPr>
        <p:spPr>
          <a:xfrm rot="18051563">
            <a:off x="4471036" y="3923488"/>
            <a:ext cx="405880" cy="369332"/>
          </a:xfrm>
          <a:prstGeom prst="rect">
            <a:avLst/>
          </a:prstGeom>
          <a:noFill/>
        </p:spPr>
        <p:txBody>
          <a:bodyPr wrap="none" rtlCol="0">
            <a:spAutoFit/>
          </a:bodyPr>
          <a:lstStyle/>
          <a:p>
            <a:r>
              <a:rPr lang="en-US" dirty="0" smtClean="0"/>
              <a:t>dx</a:t>
            </a:r>
            <a:endParaRPr lang="en-US" dirty="0"/>
          </a:p>
        </p:txBody>
      </p:sp>
      <p:sp>
        <p:nvSpPr>
          <p:cNvPr id="14" name="TextBox 13"/>
          <p:cNvSpPr txBox="1"/>
          <p:nvPr/>
        </p:nvSpPr>
        <p:spPr>
          <a:xfrm rot="4920790">
            <a:off x="5556249" y="3226019"/>
            <a:ext cx="405880" cy="369332"/>
          </a:xfrm>
          <a:prstGeom prst="rect">
            <a:avLst/>
          </a:prstGeom>
          <a:noFill/>
        </p:spPr>
        <p:txBody>
          <a:bodyPr wrap="none" rtlCol="0">
            <a:spAutoFit/>
          </a:bodyPr>
          <a:lstStyle/>
          <a:p>
            <a:r>
              <a:rPr lang="en-US" dirty="0" smtClean="0"/>
              <a:t>dx</a:t>
            </a:r>
            <a:endParaRPr lang="en-US" dirty="0"/>
          </a:p>
        </p:txBody>
      </p:sp>
      <p:cxnSp>
        <p:nvCxnSpPr>
          <p:cNvPr id="15" name="Straight Arrow Connector 14"/>
          <p:cNvCxnSpPr/>
          <p:nvPr/>
        </p:nvCxnSpPr>
        <p:spPr>
          <a:xfrm>
            <a:off x="1202794" y="3890893"/>
            <a:ext cx="609600" cy="0"/>
          </a:xfrm>
          <a:prstGeom prst="straightConnector1">
            <a:avLst/>
          </a:prstGeom>
          <a:ln w="635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217130" y="3469891"/>
            <a:ext cx="841897" cy="369332"/>
          </a:xfrm>
          <a:prstGeom prst="rect">
            <a:avLst/>
          </a:prstGeom>
          <a:noFill/>
        </p:spPr>
        <p:txBody>
          <a:bodyPr wrap="none" rtlCol="0">
            <a:spAutoFit/>
          </a:bodyPr>
          <a:lstStyle/>
          <a:p>
            <a:r>
              <a:rPr lang="en-US" dirty="0" smtClean="0"/>
              <a:t>F=10 N</a:t>
            </a:r>
            <a:endParaRPr lang="en-US" dirty="0"/>
          </a:p>
        </p:txBody>
      </p:sp>
      <p:sp>
        <p:nvSpPr>
          <p:cNvPr id="17" name="Oval 16"/>
          <p:cNvSpPr/>
          <p:nvPr/>
        </p:nvSpPr>
        <p:spPr>
          <a:xfrm>
            <a:off x="1812394" y="4565819"/>
            <a:ext cx="256505" cy="304800"/>
          </a:xfrm>
          <a:prstGeom prst="ellipse">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964794" y="4718219"/>
            <a:ext cx="6358944"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4" idx="10"/>
          </p:cNvCxnSpPr>
          <p:nvPr/>
        </p:nvCxnSpPr>
        <p:spPr>
          <a:xfrm flipV="1">
            <a:off x="8323738" y="4219840"/>
            <a:ext cx="0" cy="498379"/>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441793" y="4348887"/>
            <a:ext cx="1007007" cy="369332"/>
          </a:xfrm>
          <a:prstGeom prst="rect">
            <a:avLst/>
          </a:prstGeom>
          <a:noFill/>
        </p:spPr>
        <p:txBody>
          <a:bodyPr wrap="none" rtlCol="0">
            <a:spAutoFit/>
          </a:bodyPr>
          <a:lstStyle/>
          <a:p>
            <a:r>
              <a:rPr lang="en-US" dirty="0" err="1" smtClean="0">
                <a:latin typeface="Symbol" pitchFamily="18" charset="2"/>
              </a:rPr>
              <a:t>D</a:t>
            </a:r>
            <a:r>
              <a:rPr lang="en-US" dirty="0" err="1" smtClean="0"/>
              <a:t>y</a:t>
            </a:r>
            <a:r>
              <a:rPr lang="en-US" dirty="0" smtClean="0"/>
              <a:t> = 1 m</a:t>
            </a:r>
            <a:endParaRPr lang="en-US" dirty="0"/>
          </a:p>
        </p:txBody>
      </p:sp>
      <p:sp>
        <p:nvSpPr>
          <p:cNvPr id="27" name="TextBox 26"/>
          <p:cNvSpPr txBox="1"/>
          <p:nvPr/>
        </p:nvSpPr>
        <p:spPr>
          <a:xfrm>
            <a:off x="5025673" y="4812268"/>
            <a:ext cx="1011815" cy="369332"/>
          </a:xfrm>
          <a:prstGeom prst="rect">
            <a:avLst/>
          </a:prstGeom>
          <a:noFill/>
        </p:spPr>
        <p:txBody>
          <a:bodyPr wrap="none" rtlCol="0">
            <a:spAutoFit/>
          </a:bodyPr>
          <a:lstStyle/>
          <a:p>
            <a:r>
              <a:rPr lang="en-US" dirty="0" err="1" smtClean="0">
                <a:latin typeface="Symbol" pitchFamily="18" charset="2"/>
              </a:rPr>
              <a:t>D</a:t>
            </a:r>
            <a:r>
              <a:rPr lang="en-US" dirty="0" err="1" smtClean="0">
                <a:latin typeface="+mj-lt"/>
              </a:rPr>
              <a:t>x</a:t>
            </a:r>
            <a:r>
              <a:rPr lang="en-US" dirty="0" smtClean="0">
                <a:latin typeface="+mj-lt"/>
              </a:rPr>
              <a:t>=10 m</a:t>
            </a:r>
            <a:endParaRPr lang="en-US" dirty="0"/>
          </a:p>
        </p:txBody>
      </p:sp>
      <p:sp>
        <p:nvSpPr>
          <p:cNvPr id="28" name="TextBox 27"/>
          <p:cNvSpPr txBox="1"/>
          <p:nvPr/>
        </p:nvSpPr>
        <p:spPr>
          <a:xfrm>
            <a:off x="4069903" y="2869567"/>
            <a:ext cx="816249" cy="369332"/>
          </a:xfrm>
          <a:prstGeom prst="rect">
            <a:avLst/>
          </a:prstGeom>
          <a:noFill/>
        </p:spPr>
        <p:txBody>
          <a:bodyPr wrap="none" rtlCol="0">
            <a:spAutoFit/>
          </a:bodyPr>
          <a:lstStyle/>
          <a:p>
            <a:r>
              <a:rPr lang="en-US" dirty="0" smtClean="0"/>
              <a:t>L=25m</a:t>
            </a:r>
            <a:endParaRPr lang="en-US" dirty="0"/>
          </a:p>
        </p:txBody>
      </p:sp>
      <p:sp>
        <p:nvSpPr>
          <p:cNvPr id="29" name="Oval 28"/>
          <p:cNvSpPr/>
          <p:nvPr/>
        </p:nvSpPr>
        <p:spPr>
          <a:xfrm>
            <a:off x="457200" y="5029200"/>
            <a:ext cx="381000" cy="381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6"/>
          <p:cNvCxnSpPr>
            <a:cxnSpLocks noChangeShapeType="1"/>
          </p:cNvCxnSpPr>
          <p:nvPr/>
        </p:nvCxnSpPr>
        <p:spPr bwMode="auto">
          <a:xfrm>
            <a:off x="0" y="912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18" name="Rectangle 17"/>
          <p:cNvSpPr/>
          <p:nvPr/>
        </p:nvSpPr>
        <p:spPr>
          <a:xfrm>
            <a:off x="72673" y="1113617"/>
            <a:ext cx="9448800" cy="5715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15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heel(1)">
                                      <p:cBhvr>
                                        <p:cTn id="11"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9372600" cy="1143000"/>
          </a:xfrm>
        </p:spPr>
        <p:txBody>
          <a:bodyPr/>
          <a:lstStyle/>
          <a:p>
            <a:r>
              <a:rPr lang="en-US" dirty="0" smtClean="0">
                <a:solidFill>
                  <a:srgbClr val="CC0000"/>
                </a:solidFill>
              </a:rPr>
              <a:t>Review: Multiparticle Energy Principle</a:t>
            </a:r>
            <a:endParaRPr lang="en-US" dirty="0">
              <a:solidFill>
                <a:srgbClr val="CC0000"/>
              </a:solidFill>
            </a:endParaRPr>
          </a:p>
        </p:txBody>
      </p:sp>
      <p:cxnSp>
        <p:nvCxnSpPr>
          <p:cNvPr id="12" name="Straight Connector 6"/>
          <p:cNvCxnSpPr>
            <a:cxnSpLocks noChangeShapeType="1"/>
          </p:cNvCxnSpPr>
          <p:nvPr/>
        </p:nvCxnSpPr>
        <p:spPr bwMode="auto">
          <a:xfrm>
            <a:off x="0" y="7620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0" name="TextBox 19"/>
          <p:cNvSpPr txBox="1"/>
          <p:nvPr/>
        </p:nvSpPr>
        <p:spPr>
          <a:xfrm>
            <a:off x="228600" y="914400"/>
            <a:ext cx="4356631" cy="461665"/>
          </a:xfrm>
          <a:prstGeom prst="rect">
            <a:avLst/>
          </a:prstGeom>
          <a:noFill/>
        </p:spPr>
        <p:txBody>
          <a:bodyPr wrap="none" rtlCol="0">
            <a:spAutoFit/>
          </a:bodyPr>
          <a:lstStyle/>
          <a:p>
            <a:r>
              <a:rPr lang="en-US" sz="2400" u="sng">
                <a:solidFill>
                  <a:srgbClr val="0000FF"/>
                </a:solidFill>
              </a:rPr>
              <a:t>Energy Principle for Each Particle:  </a:t>
            </a:r>
          </a:p>
        </p:txBody>
      </p:sp>
      <p:sp>
        <p:nvSpPr>
          <p:cNvPr id="30" name="TextBox 29"/>
          <p:cNvSpPr txBox="1"/>
          <p:nvPr/>
        </p:nvSpPr>
        <p:spPr>
          <a:xfrm>
            <a:off x="6131493" y="1524000"/>
            <a:ext cx="301660" cy="369332"/>
          </a:xfrm>
          <a:prstGeom prst="rect">
            <a:avLst/>
          </a:prstGeom>
          <a:noFill/>
        </p:spPr>
        <p:txBody>
          <a:bodyPr wrap="none" rtlCol="0">
            <a:spAutoFit/>
          </a:bodyPr>
          <a:lstStyle/>
          <a:p>
            <a:r>
              <a:rPr lang="en-US"/>
              <a:t>1</a:t>
            </a:r>
          </a:p>
        </p:txBody>
      </p:sp>
      <p:sp>
        <p:nvSpPr>
          <p:cNvPr id="31" name="TextBox 30"/>
          <p:cNvSpPr txBox="1"/>
          <p:nvPr/>
        </p:nvSpPr>
        <p:spPr>
          <a:xfrm>
            <a:off x="7960293" y="1524000"/>
            <a:ext cx="301660" cy="369332"/>
          </a:xfrm>
          <a:prstGeom prst="rect">
            <a:avLst/>
          </a:prstGeom>
          <a:noFill/>
        </p:spPr>
        <p:txBody>
          <a:bodyPr wrap="none" rtlCol="0">
            <a:spAutoFit/>
          </a:bodyPr>
          <a:lstStyle/>
          <a:p>
            <a:r>
              <a:rPr lang="en-US"/>
              <a:t>2</a:t>
            </a:r>
          </a:p>
        </p:txBody>
      </p:sp>
      <p:grpSp>
        <p:nvGrpSpPr>
          <p:cNvPr id="61" name="Group 60"/>
          <p:cNvGrpSpPr/>
          <p:nvPr/>
        </p:nvGrpSpPr>
        <p:grpSpPr>
          <a:xfrm>
            <a:off x="7350693" y="1143000"/>
            <a:ext cx="1793307" cy="457200"/>
            <a:chOff x="4385243" y="1600200"/>
            <a:chExt cx="1793307" cy="457200"/>
          </a:xfrm>
        </p:grpSpPr>
        <p:sp>
          <p:nvSpPr>
            <p:cNvPr id="26" name="Oval 25"/>
            <p:cNvSpPr/>
            <p:nvPr/>
          </p:nvSpPr>
          <p:spPr>
            <a:xfrm>
              <a:off x="4973073" y="1905000"/>
              <a:ext cx="152400" cy="152400"/>
            </a:xfrm>
            <a:prstGeom prst="ellipse">
              <a:avLst/>
            </a:prstGeom>
            <a:solidFill>
              <a:srgbClr val="C0504D"/>
            </a:solidFill>
            <a:ln>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 name="Straight Arrow Connector 33"/>
            <p:cNvCxnSpPr/>
            <p:nvPr/>
          </p:nvCxnSpPr>
          <p:spPr>
            <a:xfrm rot="16200000" flipV="1">
              <a:off x="4773312" y="1713700"/>
              <a:ext cx="1588" cy="5334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pic>
          <p:nvPicPr>
            <p:cNvPr id="37" name="Picture 36" descr="latex-image-1.pdf"/>
            <p:cNvPicPr>
              <a:picLocks noChangeAspect="1"/>
            </p:cNvPicPr>
            <p:nvPr/>
          </p:nvPicPr>
          <p:blipFill>
            <a:blip r:embed="rId3"/>
            <a:stretch>
              <a:fillRect/>
            </a:stretch>
          </p:blipFill>
          <p:spPr>
            <a:xfrm>
              <a:off x="4385243" y="1600200"/>
              <a:ext cx="359229" cy="304800"/>
            </a:xfrm>
            <a:prstGeom prst="rect">
              <a:avLst/>
            </a:prstGeom>
          </p:spPr>
        </p:pic>
        <p:cxnSp>
          <p:nvCxnSpPr>
            <p:cNvPr id="40" name="Straight Arrow Connector 39"/>
            <p:cNvCxnSpPr/>
            <p:nvPr/>
          </p:nvCxnSpPr>
          <p:spPr>
            <a:xfrm flipV="1">
              <a:off x="5029200" y="1740932"/>
              <a:ext cx="533400" cy="2301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pic>
          <p:nvPicPr>
            <p:cNvPr id="42" name="Picture 41" descr="latex-image-1.pdf"/>
            <p:cNvPicPr>
              <a:picLocks noChangeAspect="1"/>
            </p:cNvPicPr>
            <p:nvPr/>
          </p:nvPicPr>
          <p:blipFill>
            <a:blip r:embed="rId4"/>
            <a:stretch>
              <a:fillRect/>
            </a:stretch>
          </p:blipFill>
          <p:spPr>
            <a:xfrm>
              <a:off x="5486400" y="1740932"/>
              <a:ext cx="692150" cy="310966"/>
            </a:xfrm>
            <a:prstGeom prst="rect">
              <a:avLst/>
            </a:prstGeom>
          </p:spPr>
        </p:pic>
      </p:grpSp>
      <p:grpSp>
        <p:nvGrpSpPr>
          <p:cNvPr id="62" name="Group 61"/>
          <p:cNvGrpSpPr/>
          <p:nvPr/>
        </p:nvGrpSpPr>
        <p:grpSpPr>
          <a:xfrm>
            <a:off x="5293293" y="1066800"/>
            <a:ext cx="1750902" cy="551234"/>
            <a:chOff x="1828800" y="1506166"/>
            <a:chExt cx="1750902" cy="551234"/>
          </a:xfrm>
        </p:grpSpPr>
        <p:sp>
          <p:nvSpPr>
            <p:cNvPr id="24" name="Oval 23"/>
            <p:cNvSpPr/>
            <p:nvPr/>
          </p:nvSpPr>
          <p:spPr>
            <a:xfrm>
              <a:off x="2763273" y="1905000"/>
              <a:ext cx="152400" cy="152400"/>
            </a:xfrm>
            <a:prstGeom prst="ellipse">
              <a:avLst/>
            </a:prstGeom>
            <a:solidFill>
              <a:srgbClr val="C0504D"/>
            </a:solidFill>
            <a:ln>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rot="5400000" flipH="1" flipV="1">
              <a:off x="3106173" y="1705239"/>
              <a:ext cx="1588" cy="5334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pic>
          <p:nvPicPr>
            <p:cNvPr id="36" name="Picture 35" descr="latex-image-1.pdf"/>
            <p:cNvPicPr>
              <a:picLocks noChangeAspect="1"/>
            </p:cNvPicPr>
            <p:nvPr/>
          </p:nvPicPr>
          <p:blipFill>
            <a:blip r:embed="rId5"/>
            <a:stretch>
              <a:fillRect/>
            </a:stretch>
          </p:blipFill>
          <p:spPr>
            <a:xfrm>
              <a:off x="3220473" y="1600200"/>
              <a:ext cx="359229" cy="304800"/>
            </a:xfrm>
            <a:prstGeom prst="rect">
              <a:avLst/>
            </a:prstGeom>
          </p:spPr>
        </p:pic>
        <p:cxnSp>
          <p:nvCxnSpPr>
            <p:cNvPr id="38" name="Straight Arrow Connector 37"/>
            <p:cNvCxnSpPr/>
            <p:nvPr/>
          </p:nvCxnSpPr>
          <p:spPr>
            <a:xfrm rot="16200000" flipV="1">
              <a:off x="2513806" y="1665526"/>
              <a:ext cx="382588" cy="2286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pic>
          <p:nvPicPr>
            <p:cNvPr id="43" name="Picture 42" descr="latex-image-1.pdf"/>
            <p:cNvPicPr>
              <a:picLocks noChangeAspect="1"/>
            </p:cNvPicPr>
            <p:nvPr/>
          </p:nvPicPr>
          <p:blipFill>
            <a:blip r:embed="rId6"/>
            <a:stretch>
              <a:fillRect/>
            </a:stretch>
          </p:blipFill>
          <p:spPr>
            <a:xfrm>
              <a:off x="1828800" y="1506166"/>
              <a:ext cx="692150" cy="310966"/>
            </a:xfrm>
            <a:prstGeom prst="rect">
              <a:avLst/>
            </a:prstGeom>
          </p:spPr>
        </p:pic>
      </p:grpSp>
      <p:pic>
        <p:nvPicPr>
          <p:cNvPr id="44" name="Picture 43" descr="latex-image-1.pdf"/>
          <p:cNvPicPr>
            <a:picLocks noChangeAspect="1"/>
          </p:cNvPicPr>
          <p:nvPr/>
        </p:nvPicPr>
        <p:blipFill>
          <a:blip r:embed="rId7"/>
          <a:stretch>
            <a:fillRect/>
          </a:stretch>
        </p:blipFill>
        <p:spPr>
          <a:xfrm>
            <a:off x="304800" y="1524000"/>
            <a:ext cx="4754880" cy="570586"/>
          </a:xfrm>
          <a:prstGeom prst="rect">
            <a:avLst/>
          </a:prstGeom>
        </p:spPr>
      </p:pic>
      <p:pic>
        <p:nvPicPr>
          <p:cNvPr id="48" name="Picture 47" descr="latex-image-1.pdf"/>
          <p:cNvPicPr>
            <a:picLocks noChangeAspect="1"/>
          </p:cNvPicPr>
          <p:nvPr/>
        </p:nvPicPr>
        <p:blipFill>
          <a:blip r:embed="rId8"/>
          <a:stretch>
            <a:fillRect/>
          </a:stretch>
        </p:blipFill>
        <p:spPr>
          <a:xfrm>
            <a:off x="1828800" y="2209800"/>
            <a:ext cx="2641600" cy="253594"/>
          </a:xfrm>
          <a:prstGeom prst="rect">
            <a:avLst/>
          </a:prstGeom>
        </p:spPr>
      </p:pic>
      <p:sp>
        <p:nvSpPr>
          <p:cNvPr id="3" name="TextBox 2"/>
          <p:cNvSpPr txBox="1"/>
          <p:nvPr/>
        </p:nvSpPr>
        <p:spPr>
          <a:xfrm>
            <a:off x="5029200" y="2133600"/>
            <a:ext cx="2607843" cy="369332"/>
          </a:xfrm>
          <a:prstGeom prst="rect">
            <a:avLst/>
          </a:prstGeom>
          <a:noFill/>
        </p:spPr>
        <p:txBody>
          <a:bodyPr wrap="none" rtlCol="0">
            <a:spAutoFit/>
          </a:bodyPr>
          <a:lstStyle/>
          <a:p>
            <a:r>
              <a:rPr lang="en-US">
                <a:solidFill>
                  <a:srgbClr val="0000FF"/>
                </a:solidFill>
              </a:rPr>
              <a:t>Work done ON particle 1</a:t>
            </a:r>
          </a:p>
        </p:txBody>
      </p:sp>
      <p:pic>
        <p:nvPicPr>
          <p:cNvPr id="5" name="Picture 4"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4800" y="3048000"/>
            <a:ext cx="4762500" cy="571500"/>
          </a:xfrm>
          <a:prstGeom prst="rect">
            <a:avLst/>
          </a:prstGeom>
        </p:spPr>
      </p:pic>
      <p:pic>
        <p:nvPicPr>
          <p:cNvPr id="8" name="Picture 7"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05000" y="3802380"/>
            <a:ext cx="2476500" cy="266700"/>
          </a:xfrm>
          <a:prstGeom prst="rect">
            <a:avLst/>
          </a:prstGeom>
        </p:spPr>
      </p:pic>
      <p:sp>
        <p:nvSpPr>
          <p:cNvPr id="50" name="TextBox 49"/>
          <p:cNvSpPr txBox="1"/>
          <p:nvPr/>
        </p:nvSpPr>
        <p:spPr>
          <a:xfrm>
            <a:off x="5109765" y="3718560"/>
            <a:ext cx="2510235" cy="369332"/>
          </a:xfrm>
          <a:prstGeom prst="rect">
            <a:avLst/>
          </a:prstGeom>
          <a:noFill/>
        </p:spPr>
        <p:txBody>
          <a:bodyPr wrap="none" rtlCol="0">
            <a:spAutoFit/>
          </a:bodyPr>
          <a:lstStyle/>
          <a:p>
            <a:r>
              <a:rPr lang="en-US">
                <a:solidFill>
                  <a:srgbClr val="0000FF"/>
                </a:solidFill>
              </a:rPr>
              <a:t>Work done ON particle 2</a:t>
            </a:r>
          </a:p>
        </p:txBody>
      </p:sp>
    </p:spTree>
    <p:extLst>
      <p:ext uri="{BB962C8B-B14F-4D97-AF65-F5344CB8AC3E}">
        <p14:creationId xmlns:p14="http://schemas.microsoft.com/office/powerpoint/2010/main" val="22620251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Down Arrow 64"/>
          <p:cNvSpPr/>
          <p:nvPr/>
        </p:nvSpPr>
        <p:spPr>
          <a:xfrm>
            <a:off x="4069080" y="2667000"/>
            <a:ext cx="198120" cy="2377440"/>
          </a:xfrm>
          <a:prstGeom prst="downArrow">
            <a:avLst/>
          </a:prstGeom>
          <a:gradFill>
            <a:gsLst>
              <a:gs pos="0">
                <a:srgbClr val="FF8803"/>
              </a:gs>
              <a:gs pos="100000">
                <a:schemeClr val="bg1"/>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3815080" y="3581400"/>
            <a:ext cx="685800" cy="685800"/>
          </a:xfrm>
          <a:prstGeom prst="ellipse">
            <a:avLst/>
          </a:prstGeom>
          <a:solidFill>
            <a:srgbClr val="FFFFFF"/>
          </a:solidFill>
          <a:ln w="28575" cmpd="sng">
            <a:solidFill>
              <a:srgbClr val="FF880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Down Arrow 63"/>
          <p:cNvSpPr/>
          <p:nvPr/>
        </p:nvSpPr>
        <p:spPr>
          <a:xfrm>
            <a:off x="2616200" y="2651760"/>
            <a:ext cx="198120" cy="2453640"/>
          </a:xfrm>
          <a:prstGeom prst="downArrow">
            <a:avLst/>
          </a:prstGeom>
          <a:gradFill>
            <a:gsLst>
              <a:gs pos="0">
                <a:srgbClr val="008000"/>
              </a:gs>
              <a:gs pos="100000">
                <a:schemeClr val="bg1"/>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2209800" y="3581400"/>
            <a:ext cx="1066800" cy="685800"/>
          </a:xfrm>
          <a:prstGeom prst="ellipse">
            <a:avLst/>
          </a:prstGeom>
          <a:solidFill>
            <a:srgbClr val="FFFFFF"/>
          </a:solidFill>
          <a:ln w="28575"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wn Arrow 9"/>
          <p:cNvSpPr/>
          <p:nvPr/>
        </p:nvSpPr>
        <p:spPr>
          <a:xfrm>
            <a:off x="416560" y="2123440"/>
            <a:ext cx="228600" cy="2971800"/>
          </a:xfrm>
          <a:prstGeom prst="downArrow">
            <a:avLst/>
          </a:prstGeom>
          <a:gradFill>
            <a:gsLst>
              <a:gs pos="0">
                <a:srgbClr val="CC0000"/>
              </a:gs>
              <a:gs pos="100000">
                <a:schemeClr val="bg1"/>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198120" y="3002280"/>
            <a:ext cx="685800" cy="685800"/>
          </a:xfrm>
          <a:prstGeom prst="ellipse">
            <a:avLst/>
          </a:prstGeom>
          <a:solidFill>
            <a:srgbClr val="FFFFFF"/>
          </a:solidFill>
          <a:ln w="28575" cmpd="sng">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 y="-228600"/>
            <a:ext cx="9372600" cy="1143000"/>
          </a:xfrm>
        </p:spPr>
        <p:txBody>
          <a:bodyPr/>
          <a:lstStyle/>
          <a:p>
            <a:r>
              <a:rPr lang="en-US" dirty="0" smtClean="0">
                <a:solidFill>
                  <a:srgbClr val="CC0000"/>
                </a:solidFill>
              </a:rPr>
              <a:t>Review: Multiparticle Energy Principle</a:t>
            </a:r>
            <a:endParaRPr lang="en-US" dirty="0">
              <a:solidFill>
                <a:srgbClr val="CC0000"/>
              </a:solidFill>
            </a:endParaRPr>
          </a:p>
        </p:txBody>
      </p:sp>
      <p:cxnSp>
        <p:nvCxnSpPr>
          <p:cNvPr id="12" name="Straight Connector 6"/>
          <p:cNvCxnSpPr>
            <a:cxnSpLocks noChangeShapeType="1"/>
          </p:cNvCxnSpPr>
          <p:nvPr/>
        </p:nvCxnSpPr>
        <p:spPr bwMode="auto">
          <a:xfrm>
            <a:off x="0" y="7620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0" name="TextBox 19"/>
          <p:cNvSpPr txBox="1"/>
          <p:nvPr/>
        </p:nvSpPr>
        <p:spPr>
          <a:xfrm>
            <a:off x="228600" y="914400"/>
            <a:ext cx="4356631" cy="461665"/>
          </a:xfrm>
          <a:prstGeom prst="rect">
            <a:avLst/>
          </a:prstGeom>
          <a:noFill/>
        </p:spPr>
        <p:txBody>
          <a:bodyPr wrap="none" rtlCol="0">
            <a:spAutoFit/>
          </a:bodyPr>
          <a:lstStyle/>
          <a:p>
            <a:r>
              <a:rPr lang="en-US" sz="2400" u="sng">
                <a:solidFill>
                  <a:srgbClr val="0000FF"/>
                </a:solidFill>
              </a:rPr>
              <a:t>Energy Principle for Each Particle:  </a:t>
            </a:r>
          </a:p>
        </p:txBody>
      </p:sp>
      <p:sp>
        <p:nvSpPr>
          <p:cNvPr id="30" name="TextBox 29"/>
          <p:cNvSpPr txBox="1"/>
          <p:nvPr/>
        </p:nvSpPr>
        <p:spPr>
          <a:xfrm>
            <a:off x="6131493" y="1524000"/>
            <a:ext cx="301660" cy="369332"/>
          </a:xfrm>
          <a:prstGeom prst="rect">
            <a:avLst/>
          </a:prstGeom>
          <a:noFill/>
        </p:spPr>
        <p:txBody>
          <a:bodyPr wrap="none" rtlCol="0">
            <a:spAutoFit/>
          </a:bodyPr>
          <a:lstStyle/>
          <a:p>
            <a:r>
              <a:rPr lang="en-US"/>
              <a:t>1</a:t>
            </a:r>
          </a:p>
        </p:txBody>
      </p:sp>
      <p:sp>
        <p:nvSpPr>
          <p:cNvPr id="31" name="TextBox 30"/>
          <p:cNvSpPr txBox="1"/>
          <p:nvPr/>
        </p:nvSpPr>
        <p:spPr>
          <a:xfrm>
            <a:off x="7960293" y="1524000"/>
            <a:ext cx="301660" cy="369332"/>
          </a:xfrm>
          <a:prstGeom prst="rect">
            <a:avLst/>
          </a:prstGeom>
          <a:noFill/>
        </p:spPr>
        <p:txBody>
          <a:bodyPr wrap="none" rtlCol="0">
            <a:spAutoFit/>
          </a:bodyPr>
          <a:lstStyle/>
          <a:p>
            <a:r>
              <a:rPr lang="en-US"/>
              <a:t>2</a:t>
            </a:r>
          </a:p>
        </p:txBody>
      </p:sp>
      <p:grpSp>
        <p:nvGrpSpPr>
          <p:cNvPr id="61" name="Group 60"/>
          <p:cNvGrpSpPr/>
          <p:nvPr/>
        </p:nvGrpSpPr>
        <p:grpSpPr>
          <a:xfrm>
            <a:off x="7350693" y="1143000"/>
            <a:ext cx="1793307" cy="457200"/>
            <a:chOff x="4385243" y="1600200"/>
            <a:chExt cx="1793307" cy="457200"/>
          </a:xfrm>
        </p:grpSpPr>
        <p:sp>
          <p:nvSpPr>
            <p:cNvPr id="26" name="Oval 25"/>
            <p:cNvSpPr/>
            <p:nvPr/>
          </p:nvSpPr>
          <p:spPr>
            <a:xfrm>
              <a:off x="4973073" y="1905000"/>
              <a:ext cx="152400" cy="152400"/>
            </a:xfrm>
            <a:prstGeom prst="ellipse">
              <a:avLst/>
            </a:prstGeom>
            <a:solidFill>
              <a:srgbClr val="C0504D"/>
            </a:solidFill>
            <a:ln>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 name="Straight Arrow Connector 33"/>
            <p:cNvCxnSpPr/>
            <p:nvPr/>
          </p:nvCxnSpPr>
          <p:spPr>
            <a:xfrm rot="16200000" flipV="1">
              <a:off x="4773312" y="1713700"/>
              <a:ext cx="1588" cy="5334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pic>
          <p:nvPicPr>
            <p:cNvPr id="37" name="Picture 36" descr="latex-image-1.pdf"/>
            <p:cNvPicPr>
              <a:picLocks noChangeAspect="1"/>
            </p:cNvPicPr>
            <p:nvPr/>
          </p:nvPicPr>
          <p:blipFill>
            <a:blip r:embed="rId3"/>
            <a:stretch>
              <a:fillRect/>
            </a:stretch>
          </p:blipFill>
          <p:spPr>
            <a:xfrm>
              <a:off x="4385243" y="1600200"/>
              <a:ext cx="359229" cy="304800"/>
            </a:xfrm>
            <a:prstGeom prst="rect">
              <a:avLst/>
            </a:prstGeom>
          </p:spPr>
        </p:pic>
        <p:cxnSp>
          <p:nvCxnSpPr>
            <p:cNvPr id="40" name="Straight Arrow Connector 39"/>
            <p:cNvCxnSpPr/>
            <p:nvPr/>
          </p:nvCxnSpPr>
          <p:spPr>
            <a:xfrm flipV="1">
              <a:off x="5029200" y="1740932"/>
              <a:ext cx="533400" cy="2301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pic>
          <p:nvPicPr>
            <p:cNvPr id="42" name="Picture 41" descr="latex-image-1.pdf"/>
            <p:cNvPicPr>
              <a:picLocks noChangeAspect="1"/>
            </p:cNvPicPr>
            <p:nvPr/>
          </p:nvPicPr>
          <p:blipFill>
            <a:blip r:embed="rId4"/>
            <a:stretch>
              <a:fillRect/>
            </a:stretch>
          </p:blipFill>
          <p:spPr>
            <a:xfrm>
              <a:off x="5486400" y="1740932"/>
              <a:ext cx="692150" cy="310966"/>
            </a:xfrm>
            <a:prstGeom prst="rect">
              <a:avLst/>
            </a:prstGeom>
          </p:spPr>
        </p:pic>
      </p:grpSp>
      <p:grpSp>
        <p:nvGrpSpPr>
          <p:cNvPr id="62" name="Group 61"/>
          <p:cNvGrpSpPr/>
          <p:nvPr/>
        </p:nvGrpSpPr>
        <p:grpSpPr>
          <a:xfrm>
            <a:off x="5293293" y="1066800"/>
            <a:ext cx="1750902" cy="551234"/>
            <a:chOff x="1828800" y="1506166"/>
            <a:chExt cx="1750902" cy="551234"/>
          </a:xfrm>
        </p:grpSpPr>
        <p:sp>
          <p:nvSpPr>
            <p:cNvPr id="24" name="Oval 23"/>
            <p:cNvSpPr/>
            <p:nvPr/>
          </p:nvSpPr>
          <p:spPr>
            <a:xfrm>
              <a:off x="2763273" y="1905000"/>
              <a:ext cx="152400" cy="152400"/>
            </a:xfrm>
            <a:prstGeom prst="ellipse">
              <a:avLst/>
            </a:prstGeom>
            <a:solidFill>
              <a:srgbClr val="C0504D"/>
            </a:solidFill>
            <a:ln>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rot="5400000" flipH="1" flipV="1">
              <a:off x="3106173" y="1705239"/>
              <a:ext cx="1588" cy="5334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pic>
          <p:nvPicPr>
            <p:cNvPr id="36" name="Picture 35" descr="latex-image-1.pdf"/>
            <p:cNvPicPr>
              <a:picLocks noChangeAspect="1"/>
            </p:cNvPicPr>
            <p:nvPr/>
          </p:nvPicPr>
          <p:blipFill>
            <a:blip r:embed="rId5"/>
            <a:stretch>
              <a:fillRect/>
            </a:stretch>
          </p:blipFill>
          <p:spPr>
            <a:xfrm>
              <a:off x="3220473" y="1600200"/>
              <a:ext cx="359229" cy="304800"/>
            </a:xfrm>
            <a:prstGeom prst="rect">
              <a:avLst/>
            </a:prstGeom>
          </p:spPr>
        </p:pic>
        <p:cxnSp>
          <p:nvCxnSpPr>
            <p:cNvPr id="38" name="Straight Arrow Connector 37"/>
            <p:cNvCxnSpPr/>
            <p:nvPr/>
          </p:nvCxnSpPr>
          <p:spPr>
            <a:xfrm rot="16200000" flipV="1">
              <a:off x="2513806" y="1665526"/>
              <a:ext cx="382588" cy="2286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pic>
          <p:nvPicPr>
            <p:cNvPr id="43" name="Picture 42" descr="latex-image-1.pdf"/>
            <p:cNvPicPr>
              <a:picLocks noChangeAspect="1"/>
            </p:cNvPicPr>
            <p:nvPr/>
          </p:nvPicPr>
          <p:blipFill>
            <a:blip r:embed="rId6"/>
            <a:stretch>
              <a:fillRect/>
            </a:stretch>
          </p:blipFill>
          <p:spPr>
            <a:xfrm>
              <a:off x="1828800" y="1506166"/>
              <a:ext cx="692150" cy="310966"/>
            </a:xfrm>
            <a:prstGeom prst="rect">
              <a:avLst/>
            </a:prstGeom>
          </p:spPr>
        </p:pic>
      </p:grpSp>
      <p:pic>
        <p:nvPicPr>
          <p:cNvPr id="44" name="Picture 43" descr="latex-image-1.pdf"/>
          <p:cNvPicPr>
            <a:picLocks noChangeAspect="1"/>
          </p:cNvPicPr>
          <p:nvPr/>
        </p:nvPicPr>
        <p:blipFill>
          <a:blip r:embed="rId7"/>
          <a:stretch>
            <a:fillRect/>
          </a:stretch>
        </p:blipFill>
        <p:spPr>
          <a:xfrm>
            <a:off x="304800" y="1524000"/>
            <a:ext cx="4754880" cy="570586"/>
          </a:xfrm>
          <a:prstGeom prst="rect">
            <a:avLst/>
          </a:prstGeom>
        </p:spPr>
      </p:pic>
      <p:pic>
        <p:nvPicPr>
          <p:cNvPr id="48" name="Picture 47" descr="latex-image-1.pdf"/>
          <p:cNvPicPr>
            <a:picLocks noChangeAspect="1"/>
          </p:cNvPicPr>
          <p:nvPr/>
        </p:nvPicPr>
        <p:blipFill>
          <a:blip r:embed="rId8"/>
          <a:stretch>
            <a:fillRect/>
          </a:stretch>
        </p:blipFill>
        <p:spPr>
          <a:xfrm>
            <a:off x="1828800" y="2209800"/>
            <a:ext cx="2641600" cy="253594"/>
          </a:xfrm>
          <a:prstGeom prst="rect">
            <a:avLst/>
          </a:prstGeom>
        </p:spPr>
      </p:pic>
      <p:pic>
        <p:nvPicPr>
          <p:cNvPr id="67" name="Picture 66" descr="latex-image-1.pdf"/>
          <p:cNvPicPr>
            <a:picLocks noChangeAspect="1"/>
          </p:cNvPicPr>
          <p:nvPr/>
        </p:nvPicPr>
        <p:blipFill>
          <a:blip r:embed="rId9"/>
          <a:stretch>
            <a:fillRect/>
          </a:stretch>
        </p:blipFill>
        <p:spPr>
          <a:xfrm>
            <a:off x="535940" y="5334000"/>
            <a:ext cx="4051300" cy="266700"/>
          </a:xfrm>
          <a:prstGeom prst="rect">
            <a:avLst/>
          </a:prstGeom>
        </p:spPr>
      </p:pic>
      <p:sp>
        <p:nvSpPr>
          <p:cNvPr id="3" name="TextBox 2"/>
          <p:cNvSpPr txBox="1"/>
          <p:nvPr/>
        </p:nvSpPr>
        <p:spPr>
          <a:xfrm>
            <a:off x="5029200" y="2133600"/>
            <a:ext cx="2607843" cy="369332"/>
          </a:xfrm>
          <a:prstGeom prst="rect">
            <a:avLst/>
          </a:prstGeom>
          <a:noFill/>
        </p:spPr>
        <p:txBody>
          <a:bodyPr wrap="none" rtlCol="0">
            <a:spAutoFit/>
          </a:bodyPr>
          <a:lstStyle/>
          <a:p>
            <a:r>
              <a:rPr lang="en-US">
                <a:solidFill>
                  <a:srgbClr val="0000FF"/>
                </a:solidFill>
              </a:rPr>
              <a:t>Work done ON particle 1</a:t>
            </a:r>
          </a:p>
        </p:txBody>
      </p:sp>
      <p:pic>
        <p:nvPicPr>
          <p:cNvPr id="5" name="Picture 4"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4800" y="3048000"/>
            <a:ext cx="4762500" cy="571500"/>
          </a:xfrm>
          <a:prstGeom prst="rect">
            <a:avLst/>
          </a:prstGeom>
        </p:spPr>
      </p:pic>
      <p:pic>
        <p:nvPicPr>
          <p:cNvPr id="8" name="Picture 7" descr="latex-image-1.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05000" y="3802380"/>
            <a:ext cx="2476500" cy="266700"/>
          </a:xfrm>
          <a:prstGeom prst="rect">
            <a:avLst/>
          </a:prstGeom>
        </p:spPr>
      </p:pic>
      <p:sp>
        <p:nvSpPr>
          <p:cNvPr id="50" name="TextBox 49"/>
          <p:cNvSpPr txBox="1"/>
          <p:nvPr/>
        </p:nvSpPr>
        <p:spPr>
          <a:xfrm>
            <a:off x="5109765" y="3718560"/>
            <a:ext cx="2510235" cy="369332"/>
          </a:xfrm>
          <a:prstGeom prst="rect">
            <a:avLst/>
          </a:prstGeom>
          <a:noFill/>
        </p:spPr>
        <p:txBody>
          <a:bodyPr wrap="none" rtlCol="0">
            <a:spAutoFit/>
          </a:bodyPr>
          <a:lstStyle/>
          <a:p>
            <a:r>
              <a:rPr lang="en-US">
                <a:solidFill>
                  <a:srgbClr val="0000FF"/>
                </a:solidFill>
              </a:rPr>
              <a:t>Work done ON particle 2</a:t>
            </a:r>
          </a:p>
        </p:txBody>
      </p:sp>
      <p:sp>
        <p:nvSpPr>
          <p:cNvPr id="9" name="Oval 8"/>
          <p:cNvSpPr/>
          <p:nvPr/>
        </p:nvSpPr>
        <p:spPr>
          <a:xfrm>
            <a:off x="157480" y="1457960"/>
            <a:ext cx="685800" cy="685800"/>
          </a:xfrm>
          <a:prstGeom prst="ellipse">
            <a:avLst/>
          </a:prstGeom>
          <a:noFill/>
          <a:ln w="28575" cmpd="sng">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2209800" y="1905000"/>
            <a:ext cx="1066800" cy="762000"/>
          </a:xfrm>
          <a:prstGeom prst="ellipse">
            <a:avLst/>
          </a:prstGeom>
          <a:noFill/>
          <a:ln w="28575"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228600" y="5029200"/>
            <a:ext cx="1681480" cy="782320"/>
          </a:xfrm>
          <a:prstGeom prst="ellipse">
            <a:avLst/>
          </a:prstGeom>
          <a:noFill/>
          <a:ln w="28575" cmpd="sng">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2230120" y="5105400"/>
            <a:ext cx="914400" cy="685800"/>
          </a:xfrm>
          <a:prstGeom prst="ellipse">
            <a:avLst/>
          </a:prstGeom>
          <a:noFill/>
          <a:ln w="28575"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3865880" y="2016760"/>
            <a:ext cx="685800" cy="685800"/>
          </a:xfrm>
          <a:prstGeom prst="ellipse">
            <a:avLst/>
          </a:prstGeom>
          <a:noFill/>
          <a:ln w="28575" cmpd="sng">
            <a:solidFill>
              <a:srgbClr val="FF880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3479800" y="5059680"/>
            <a:ext cx="1681480" cy="782320"/>
          </a:xfrm>
          <a:prstGeom prst="ellipse">
            <a:avLst/>
          </a:prstGeom>
          <a:noFill/>
          <a:ln w="28575" cmpd="sng">
            <a:solidFill>
              <a:srgbClr val="FF880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5334000" y="5144869"/>
            <a:ext cx="2351926" cy="646331"/>
          </a:xfrm>
          <a:prstGeom prst="rect">
            <a:avLst/>
          </a:prstGeom>
          <a:noFill/>
          <a:ln>
            <a:solidFill>
              <a:srgbClr val="0000FF"/>
            </a:solidFill>
          </a:ln>
        </p:spPr>
        <p:txBody>
          <a:bodyPr wrap="none" rtlCol="0">
            <a:spAutoFit/>
          </a:bodyPr>
          <a:lstStyle/>
          <a:p>
            <a:r>
              <a:rPr lang="en-US">
                <a:solidFill>
                  <a:srgbClr val="0000FF"/>
                </a:solidFill>
              </a:rPr>
              <a:t>Total change in </a:t>
            </a:r>
          </a:p>
          <a:p>
            <a:r>
              <a:rPr lang="en-US">
                <a:solidFill>
                  <a:srgbClr val="0000FF"/>
                </a:solidFill>
              </a:rPr>
              <a:t>Single Particle Energies</a:t>
            </a:r>
          </a:p>
        </p:txBody>
      </p:sp>
    </p:spTree>
    <p:extLst>
      <p:ext uri="{BB962C8B-B14F-4D97-AF65-F5344CB8AC3E}">
        <p14:creationId xmlns:p14="http://schemas.microsoft.com/office/powerpoint/2010/main" val="8053663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152400"/>
            <a:ext cx="8229600" cy="1143000"/>
          </a:xfrm>
        </p:spPr>
        <p:txBody>
          <a:bodyPr/>
          <a:lstStyle/>
          <a:p>
            <a:r>
              <a:rPr lang="en-US">
                <a:solidFill>
                  <a:srgbClr val="CC0000"/>
                </a:solidFill>
                <a:latin typeface="Arial" charset="0"/>
                <a:ea typeface="ＭＳ Ｐゴシック" charset="0"/>
                <a:cs typeface="ＭＳ Ｐゴシック" charset="0"/>
              </a:rPr>
              <a:t>Review:  Potential Energy</a:t>
            </a:r>
          </a:p>
        </p:txBody>
      </p:sp>
      <p:cxnSp>
        <p:nvCxnSpPr>
          <p:cNvPr id="4" name="Straight Connector 6"/>
          <p:cNvCxnSpPr>
            <a:cxnSpLocks noChangeShapeType="1"/>
          </p:cNvCxnSpPr>
          <p:nvPr/>
        </p:nvCxnSpPr>
        <p:spPr bwMode="auto">
          <a:xfrm>
            <a:off x="0" y="15986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grpSp>
        <p:nvGrpSpPr>
          <p:cNvPr id="23555" name="Group 34"/>
          <p:cNvGrpSpPr>
            <a:grpSpLocks/>
          </p:cNvGrpSpPr>
          <p:nvPr/>
        </p:nvGrpSpPr>
        <p:grpSpPr bwMode="auto">
          <a:xfrm>
            <a:off x="492125" y="1981200"/>
            <a:ext cx="3851275" cy="827088"/>
            <a:chOff x="5293293" y="1066800"/>
            <a:chExt cx="3850707" cy="826532"/>
          </a:xfrm>
        </p:grpSpPr>
        <p:sp>
          <p:nvSpPr>
            <p:cNvPr id="23565" name="TextBox 20"/>
            <p:cNvSpPr txBox="1">
              <a:spLocks noChangeArrowheads="1"/>
            </p:cNvSpPr>
            <p:nvPr/>
          </p:nvSpPr>
          <p:spPr bwMode="auto">
            <a:xfrm>
              <a:off x="6131493" y="1524000"/>
              <a:ext cx="301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742950" indent="-285750" eaLnBrk="0" hangingPunct="0">
                <a:defRPr sz="2400">
                  <a:solidFill>
                    <a:schemeClr val="tx1"/>
                  </a:solidFill>
                  <a:latin typeface="Times New Roman" charset="0"/>
                  <a:ea typeface="ヒラギノ角ゴ Pro W3" charset="0"/>
                  <a:cs typeface="ヒラギノ角ゴ Pro W3" charset="0"/>
                </a:defRPr>
              </a:lvl2pPr>
              <a:lvl3pPr marL="1143000" indent="-228600" eaLnBrk="0" hangingPunct="0">
                <a:defRPr sz="2400">
                  <a:solidFill>
                    <a:schemeClr val="tx1"/>
                  </a:solidFill>
                  <a:latin typeface="Times New Roman" charset="0"/>
                  <a:ea typeface="ヒラギノ角ゴ Pro W3" charset="0"/>
                  <a:cs typeface="ヒラギノ角ゴ Pro W3" charset="0"/>
                </a:defRPr>
              </a:lvl3pPr>
              <a:lvl4pPr marL="1600200" indent="-228600" eaLnBrk="0" hangingPunct="0">
                <a:defRPr sz="2400">
                  <a:solidFill>
                    <a:schemeClr val="tx1"/>
                  </a:solidFill>
                  <a:latin typeface="Times New Roman" charset="0"/>
                  <a:ea typeface="ヒラギノ角ゴ Pro W3" charset="0"/>
                  <a:cs typeface="ヒラギノ角ゴ Pro W3" charset="0"/>
                </a:defRPr>
              </a:lvl4pPr>
              <a:lvl5pPr marL="2057400" indent="-228600" eaLnBrk="0" hangingPunct="0">
                <a:defRPr sz="2400">
                  <a:solidFill>
                    <a:schemeClr val="tx1"/>
                  </a:solidFill>
                  <a:latin typeface="Times New Roman"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eaLnBrk="1" hangingPunct="1"/>
              <a:r>
                <a:rPr lang="en-US"/>
                <a:t>1</a:t>
              </a:r>
            </a:p>
          </p:txBody>
        </p:sp>
        <p:sp>
          <p:nvSpPr>
            <p:cNvPr id="23566" name="TextBox 21"/>
            <p:cNvSpPr txBox="1">
              <a:spLocks noChangeArrowheads="1"/>
            </p:cNvSpPr>
            <p:nvPr/>
          </p:nvSpPr>
          <p:spPr bwMode="auto">
            <a:xfrm>
              <a:off x="7960293" y="1524000"/>
              <a:ext cx="301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742950" indent="-285750" eaLnBrk="0" hangingPunct="0">
                <a:defRPr sz="2400">
                  <a:solidFill>
                    <a:schemeClr val="tx1"/>
                  </a:solidFill>
                  <a:latin typeface="Times New Roman" charset="0"/>
                  <a:ea typeface="ヒラギノ角ゴ Pro W3" charset="0"/>
                  <a:cs typeface="ヒラギノ角ゴ Pro W3" charset="0"/>
                </a:defRPr>
              </a:lvl2pPr>
              <a:lvl3pPr marL="1143000" indent="-228600" eaLnBrk="0" hangingPunct="0">
                <a:defRPr sz="2400">
                  <a:solidFill>
                    <a:schemeClr val="tx1"/>
                  </a:solidFill>
                  <a:latin typeface="Times New Roman" charset="0"/>
                  <a:ea typeface="ヒラギノ角ゴ Pro W3" charset="0"/>
                  <a:cs typeface="ヒラギノ角ゴ Pro W3" charset="0"/>
                </a:defRPr>
              </a:lvl3pPr>
              <a:lvl4pPr marL="1600200" indent="-228600" eaLnBrk="0" hangingPunct="0">
                <a:defRPr sz="2400">
                  <a:solidFill>
                    <a:schemeClr val="tx1"/>
                  </a:solidFill>
                  <a:latin typeface="Times New Roman" charset="0"/>
                  <a:ea typeface="ヒラギノ角ゴ Pro W3" charset="0"/>
                  <a:cs typeface="ヒラギノ角ゴ Pro W3" charset="0"/>
                </a:defRPr>
              </a:lvl4pPr>
              <a:lvl5pPr marL="2057400" indent="-228600" eaLnBrk="0" hangingPunct="0">
                <a:defRPr sz="2400">
                  <a:solidFill>
                    <a:schemeClr val="tx1"/>
                  </a:solidFill>
                  <a:latin typeface="Times New Roman"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eaLnBrk="1" hangingPunct="1"/>
              <a:r>
                <a:rPr lang="en-US"/>
                <a:t>2</a:t>
              </a:r>
            </a:p>
          </p:txBody>
        </p:sp>
        <p:grpSp>
          <p:nvGrpSpPr>
            <p:cNvPr id="23567" name="Group 22"/>
            <p:cNvGrpSpPr>
              <a:grpSpLocks/>
            </p:cNvGrpSpPr>
            <p:nvPr/>
          </p:nvGrpSpPr>
          <p:grpSpPr bwMode="auto">
            <a:xfrm>
              <a:off x="7350693" y="1143000"/>
              <a:ext cx="1793307" cy="457200"/>
              <a:chOff x="4385243" y="1600200"/>
              <a:chExt cx="1793307" cy="457200"/>
            </a:xfrm>
          </p:grpSpPr>
          <p:sp>
            <p:nvSpPr>
              <p:cNvPr id="24" name="Oval 23"/>
              <p:cNvSpPr/>
              <p:nvPr/>
            </p:nvSpPr>
            <p:spPr>
              <a:xfrm>
                <a:off x="4972228" y="1904744"/>
                <a:ext cx="152377" cy="152297"/>
              </a:xfrm>
              <a:prstGeom prst="ellipse">
                <a:avLst/>
              </a:prstGeom>
              <a:solidFill>
                <a:srgbClr val="C0504D"/>
              </a:solidFill>
              <a:ln>
                <a:solidFill>
                  <a:srgbClr val="CC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5" name="Straight Arrow Connector 24"/>
              <p:cNvCxnSpPr/>
              <p:nvPr/>
            </p:nvCxnSpPr>
            <p:spPr>
              <a:xfrm rot="16200000" flipV="1">
                <a:off x="4773027" y="1713439"/>
                <a:ext cx="1586" cy="533321"/>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pic>
            <p:nvPicPr>
              <p:cNvPr id="23576" name="Picture 25" descr="latex-image-1.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85243" y="1600200"/>
                <a:ext cx="359229"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Straight Arrow Connector 26"/>
              <p:cNvCxnSpPr/>
              <p:nvPr/>
            </p:nvCxnSpPr>
            <p:spPr>
              <a:xfrm flipV="1">
                <a:off x="5029370" y="1741342"/>
                <a:ext cx="533321" cy="230032"/>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pic>
            <p:nvPicPr>
              <p:cNvPr id="23578" name="Picture 27"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740932"/>
                <a:ext cx="692150" cy="310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68" name="Group 28"/>
            <p:cNvGrpSpPr>
              <a:grpSpLocks/>
            </p:cNvGrpSpPr>
            <p:nvPr/>
          </p:nvGrpSpPr>
          <p:grpSpPr bwMode="auto">
            <a:xfrm>
              <a:off x="5293293" y="1066800"/>
              <a:ext cx="1750902" cy="551234"/>
              <a:chOff x="1828800" y="1506166"/>
              <a:chExt cx="1750902" cy="551234"/>
            </a:xfrm>
          </p:grpSpPr>
          <p:sp>
            <p:nvSpPr>
              <p:cNvPr id="30" name="Oval 29"/>
              <p:cNvSpPr/>
              <p:nvPr/>
            </p:nvSpPr>
            <p:spPr>
              <a:xfrm>
                <a:off x="2763700" y="1904361"/>
                <a:ext cx="152378" cy="152297"/>
              </a:xfrm>
              <a:prstGeom prst="ellipse">
                <a:avLst/>
              </a:prstGeom>
              <a:solidFill>
                <a:srgbClr val="C0504D"/>
              </a:solidFill>
              <a:ln>
                <a:solidFill>
                  <a:srgbClr val="CC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1" name="Straight Arrow Connector 30"/>
              <p:cNvCxnSpPr/>
              <p:nvPr/>
            </p:nvCxnSpPr>
            <p:spPr>
              <a:xfrm rot="5400000" flipH="1" flipV="1">
                <a:off x="3105756" y="1705124"/>
                <a:ext cx="1586" cy="533321"/>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pic>
            <p:nvPicPr>
              <p:cNvPr id="23571" name="Picture 31"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20473" y="1600200"/>
                <a:ext cx="359229"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Straight Arrow Connector 32"/>
              <p:cNvCxnSpPr/>
              <p:nvPr/>
            </p:nvCxnSpPr>
            <p:spPr>
              <a:xfrm rot="16200000" flipV="1">
                <a:off x="2513806" y="1665543"/>
                <a:ext cx="382331" cy="228566"/>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pic>
            <p:nvPicPr>
              <p:cNvPr id="23573" name="Picture 33"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506166"/>
                <a:ext cx="692150" cy="310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3556" name="Picture 46"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3200400"/>
            <a:ext cx="44069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200" y="3886200"/>
            <a:ext cx="3035300" cy="254000"/>
          </a:xfrm>
          <a:prstGeom prst="rect">
            <a:avLst/>
          </a:prstGeom>
        </p:spPr>
      </p:pic>
      <p:pic>
        <p:nvPicPr>
          <p:cNvPr id="7" name="Picture 6"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86200" y="4648200"/>
            <a:ext cx="3009900" cy="254000"/>
          </a:xfrm>
          <a:prstGeom prst="rect">
            <a:avLst/>
          </a:prstGeom>
        </p:spPr>
      </p:pic>
      <p:grpSp>
        <p:nvGrpSpPr>
          <p:cNvPr id="14" name="Group 13"/>
          <p:cNvGrpSpPr/>
          <p:nvPr/>
        </p:nvGrpSpPr>
        <p:grpSpPr>
          <a:xfrm>
            <a:off x="2209800" y="3505200"/>
            <a:ext cx="6553200" cy="3581400"/>
            <a:chOff x="381000" y="2819400"/>
            <a:chExt cx="6553200" cy="3581400"/>
          </a:xfrm>
        </p:grpSpPr>
        <p:grpSp>
          <p:nvGrpSpPr>
            <p:cNvPr id="12" name="Group 11"/>
            <p:cNvGrpSpPr/>
            <p:nvPr/>
          </p:nvGrpSpPr>
          <p:grpSpPr>
            <a:xfrm>
              <a:off x="381000" y="2819400"/>
              <a:ext cx="3754120" cy="3276600"/>
              <a:chOff x="381000" y="2819400"/>
              <a:chExt cx="3754120" cy="3276600"/>
            </a:xfrm>
          </p:grpSpPr>
          <p:grpSp>
            <p:nvGrpSpPr>
              <p:cNvPr id="23559" name="Group 51"/>
              <p:cNvGrpSpPr>
                <a:grpSpLocks/>
              </p:cNvGrpSpPr>
              <p:nvPr/>
            </p:nvGrpSpPr>
            <p:grpSpPr bwMode="auto">
              <a:xfrm>
                <a:off x="381000" y="5486400"/>
                <a:ext cx="2500313" cy="609600"/>
                <a:chOff x="3733800" y="2847314"/>
                <a:chExt cx="2500645" cy="609600"/>
              </a:xfrm>
            </p:grpSpPr>
            <p:sp>
              <p:nvSpPr>
                <p:cNvPr id="41" name="Rectangle 40"/>
                <p:cNvSpPr/>
                <p:nvPr/>
              </p:nvSpPr>
              <p:spPr>
                <a:xfrm>
                  <a:off x="4024352" y="2847314"/>
                  <a:ext cx="2210093" cy="609600"/>
                </a:xfrm>
                <a:prstGeom prst="rect">
                  <a:avLst/>
                </a:prstGeom>
                <a:noFill/>
                <a:ln w="19050" cmpd="sng">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3564" name="Picture 49"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733800" y="3048000"/>
                  <a:ext cx="2260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Oval 8"/>
              <p:cNvSpPr/>
              <p:nvPr/>
            </p:nvSpPr>
            <p:spPr>
              <a:xfrm>
                <a:off x="2534920" y="2819400"/>
                <a:ext cx="1600200" cy="1905000"/>
              </a:xfrm>
              <a:prstGeom prst="ellipse">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reeform 10"/>
              <p:cNvSpPr/>
              <p:nvPr/>
            </p:nvSpPr>
            <p:spPr>
              <a:xfrm>
                <a:off x="1930400" y="4673600"/>
                <a:ext cx="1097280" cy="772160"/>
              </a:xfrm>
              <a:custGeom>
                <a:avLst/>
                <a:gdLst>
                  <a:gd name="connsiteX0" fmla="*/ 1097280 w 1097280"/>
                  <a:gd name="connsiteY0" fmla="*/ 0 h 772160"/>
                  <a:gd name="connsiteX1" fmla="*/ 762000 w 1097280"/>
                  <a:gd name="connsiteY1" fmla="*/ 345440 h 772160"/>
                  <a:gd name="connsiteX2" fmla="*/ 345440 w 1097280"/>
                  <a:gd name="connsiteY2" fmla="*/ 172720 h 772160"/>
                  <a:gd name="connsiteX3" fmla="*/ 0 w 1097280"/>
                  <a:gd name="connsiteY3" fmla="*/ 772160 h 772160"/>
                </a:gdLst>
                <a:ahLst/>
                <a:cxnLst>
                  <a:cxn ang="0">
                    <a:pos x="connsiteX0" y="connsiteY0"/>
                  </a:cxn>
                  <a:cxn ang="0">
                    <a:pos x="connsiteX1" y="connsiteY1"/>
                  </a:cxn>
                  <a:cxn ang="0">
                    <a:pos x="connsiteX2" y="connsiteY2"/>
                  </a:cxn>
                  <a:cxn ang="0">
                    <a:pos x="connsiteX3" y="connsiteY3"/>
                  </a:cxn>
                </a:cxnLst>
                <a:rect l="l" t="t" r="r" b="b"/>
                <a:pathLst>
                  <a:path w="1097280" h="772160">
                    <a:moveTo>
                      <a:pt x="1097280" y="0"/>
                    </a:moveTo>
                    <a:cubicBezTo>
                      <a:pt x="992293" y="158326"/>
                      <a:pt x="887307" y="316653"/>
                      <a:pt x="762000" y="345440"/>
                    </a:cubicBezTo>
                    <a:cubicBezTo>
                      <a:pt x="636693" y="374227"/>
                      <a:pt x="472440" y="101600"/>
                      <a:pt x="345440" y="172720"/>
                    </a:cubicBezTo>
                    <a:cubicBezTo>
                      <a:pt x="218440" y="243840"/>
                      <a:pt x="109220" y="508000"/>
                      <a:pt x="0" y="772160"/>
                    </a:cubicBezTo>
                  </a:path>
                </a:pathLst>
              </a:custGeom>
              <a:ln>
                <a:solidFill>
                  <a:srgbClr val="0000FF"/>
                </a:solidFill>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8" name="5-Point Star 37"/>
            <p:cNvSpPr/>
            <p:nvPr/>
          </p:nvSpPr>
          <p:spPr>
            <a:xfrm>
              <a:off x="5791200" y="5105400"/>
              <a:ext cx="1143000" cy="990600"/>
            </a:xfrm>
            <a:prstGeom prst="star5">
              <a:avLst/>
            </a:prstGeom>
            <a:solidFill>
              <a:srgbClr val="FFFF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3048000" y="5323582"/>
              <a:ext cx="1776748" cy="1077218"/>
            </a:xfrm>
            <a:prstGeom prst="rect">
              <a:avLst/>
            </a:prstGeom>
            <a:noFill/>
          </p:spPr>
          <p:txBody>
            <a:bodyPr wrap="none" rtlCol="0">
              <a:spAutoFit/>
            </a:bodyPr>
            <a:lstStyle/>
            <a:p>
              <a:r>
                <a:rPr lang="en-US" sz="1600"/>
                <a:t>Potential Energy</a:t>
              </a:r>
            </a:p>
            <a:p>
              <a:r>
                <a:rPr lang="en-US" sz="1600"/>
                <a:t>is Meaningless</a:t>
              </a:r>
            </a:p>
            <a:p>
              <a:r>
                <a:rPr lang="en-US" sz="1600"/>
                <a:t>for a Single Particle</a:t>
              </a:r>
            </a:p>
            <a:p>
              <a:endParaRPr lang="en-US" sz="1600"/>
            </a:p>
          </p:txBody>
        </p:sp>
      </p:grpSp>
      <p:sp>
        <p:nvSpPr>
          <p:cNvPr id="13" name="TextBox 12"/>
          <p:cNvSpPr txBox="1"/>
          <p:nvPr/>
        </p:nvSpPr>
        <p:spPr>
          <a:xfrm>
            <a:off x="6934200" y="3429000"/>
            <a:ext cx="1578339" cy="369332"/>
          </a:xfrm>
          <a:prstGeom prst="rect">
            <a:avLst/>
          </a:prstGeom>
          <a:noFill/>
        </p:spPr>
        <p:txBody>
          <a:bodyPr wrap="none" rtlCol="0">
            <a:spAutoFit/>
          </a:bodyPr>
          <a:lstStyle/>
          <a:p>
            <a:r>
              <a:rPr lang="en-US">
                <a:solidFill>
                  <a:srgbClr val="0000FF"/>
                </a:solidFill>
              </a:rPr>
              <a:t>just rearrange!</a:t>
            </a:r>
          </a:p>
        </p:txBody>
      </p:sp>
      <p:sp>
        <p:nvSpPr>
          <p:cNvPr id="15" name="TextBox 14"/>
          <p:cNvSpPr txBox="1"/>
          <p:nvPr/>
        </p:nvSpPr>
        <p:spPr>
          <a:xfrm>
            <a:off x="834268" y="4343400"/>
            <a:ext cx="2975732" cy="923330"/>
          </a:xfrm>
          <a:prstGeom prst="rect">
            <a:avLst/>
          </a:prstGeom>
          <a:noFill/>
          <a:ln>
            <a:solidFill>
              <a:srgbClr val="0000FF"/>
            </a:solidFill>
          </a:ln>
        </p:spPr>
        <p:txBody>
          <a:bodyPr wrap="none" rtlCol="0">
            <a:spAutoFit/>
          </a:bodyPr>
          <a:lstStyle/>
          <a:p>
            <a:pPr algn="just">
              <a:defRPr/>
            </a:pPr>
            <a:r>
              <a:rPr lang="en-US">
                <a:solidFill>
                  <a:srgbClr val="0000FF"/>
                </a:solidFill>
                <a:ea typeface="ヒラギノ角ゴ Pro W3" charset="-128"/>
                <a:cs typeface="ヒラギノ角ゴ Pro W3" charset="-128"/>
              </a:rPr>
              <a:t>Change in Kinetic Energy </a:t>
            </a:r>
          </a:p>
          <a:p>
            <a:pPr algn="just">
              <a:defRPr/>
            </a:pPr>
            <a:r>
              <a:rPr lang="en-US">
                <a:solidFill>
                  <a:srgbClr val="0000FF"/>
                </a:solidFill>
                <a:ea typeface="ヒラギノ角ゴ Pro W3" charset="-128"/>
                <a:cs typeface="ヒラギノ角ゴ Pro W3" charset="-128"/>
              </a:rPr>
              <a:t>  + Change in Potential Energy</a:t>
            </a:r>
          </a:p>
          <a:p>
            <a:pPr algn="just">
              <a:defRPr/>
            </a:pPr>
            <a:r>
              <a:rPr lang="en-US">
                <a:solidFill>
                  <a:srgbClr val="0000FF"/>
                </a:solidFill>
                <a:ea typeface="ヒラギノ角ゴ Pro W3" charset="-128"/>
                <a:cs typeface="ヒラギノ角ゴ Pro W3" charset="-128"/>
              </a:rPr>
              <a:t>      of The System</a:t>
            </a:r>
          </a:p>
        </p:txBody>
      </p:sp>
      <p:pic>
        <p:nvPicPr>
          <p:cNvPr id="43" name="Picture 42" descr="latex-image-1.pdf"/>
          <p:cNvPicPr>
            <a:picLocks noChangeAspect="1"/>
          </p:cNvPicPr>
          <p:nvPr/>
        </p:nvPicPr>
        <p:blipFill>
          <a:blip r:embed="rId10"/>
          <a:stretch>
            <a:fillRect/>
          </a:stretch>
        </p:blipFill>
        <p:spPr>
          <a:xfrm>
            <a:off x="1524000" y="1066800"/>
            <a:ext cx="4051300" cy="266700"/>
          </a:xfrm>
          <a:prstGeom prst="rect">
            <a:avLst/>
          </a:prstGeom>
        </p:spPr>
      </p:pic>
      <p:sp>
        <p:nvSpPr>
          <p:cNvPr id="44" name="TextBox 43"/>
          <p:cNvSpPr txBox="1"/>
          <p:nvPr/>
        </p:nvSpPr>
        <p:spPr>
          <a:xfrm>
            <a:off x="5867400" y="838200"/>
            <a:ext cx="2351926" cy="646331"/>
          </a:xfrm>
          <a:prstGeom prst="rect">
            <a:avLst/>
          </a:prstGeom>
          <a:noFill/>
          <a:ln>
            <a:solidFill>
              <a:srgbClr val="0000FF"/>
            </a:solidFill>
          </a:ln>
        </p:spPr>
        <p:txBody>
          <a:bodyPr wrap="none" rtlCol="0">
            <a:spAutoFit/>
          </a:bodyPr>
          <a:lstStyle/>
          <a:p>
            <a:r>
              <a:rPr lang="en-US">
                <a:solidFill>
                  <a:srgbClr val="0000FF"/>
                </a:solidFill>
              </a:rPr>
              <a:t>Total change in </a:t>
            </a:r>
          </a:p>
          <a:p>
            <a:r>
              <a:rPr lang="en-US">
                <a:solidFill>
                  <a:srgbClr val="0000FF"/>
                </a:solidFill>
              </a:rPr>
              <a:t>Single Particle Energies</a:t>
            </a:r>
          </a:p>
        </p:txBody>
      </p:sp>
    </p:spTree>
    <p:extLst>
      <p:ext uri="{BB962C8B-B14F-4D97-AF65-F5344CB8AC3E}">
        <p14:creationId xmlns:p14="http://schemas.microsoft.com/office/powerpoint/2010/main" val="228696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Demos: 6C-14</a:t>
            </a:r>
            <a:endParaRPr lang="en-US" dirty="0"/>
          </a:p>
        </p:txBody>
      </p:sp>
      <p:pic>
        <p:nvPicPr>
          <p:cNvPr id="109570" name="Picture 2" descr="https://www.physics.purdue.edu/demos/images/6C-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43000"/>
            <a:ext cx="8077200" cy="60579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2294FBCD-551F-4A32-B973-20AFEF9BF029}" type="slidenum">
              <a:rPr lang="en-US" altLang="en-US" smtClean="0"/>
              <a:pPr/>
              <a:t>4</a:t>
            </a:fld>
            <a:endParaRPr lang="en-US" altLang="en-US"/>
          </a:p>
        </p:txBody>
      </p:sp>
    </p:spTree>
    <p:extLst>
      <p:ext uri="{BB962C8B-B14F-4D97-AF65-F5344CB8AC3E}">
        <p14:creationId xmlns:p14="http://schemas.microsoft.com/office/powerpoint/2010/main" val="27474122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CC0000"/>
                </a:solidFill>
              </a:rPr>
              <a:t>Potential energy of charges</a:t>
            </a:r>
            <a:endParaRPr lang="en-US" dirty="0">
              <a:solidFill>
                <a:srgbClr val="CC0000"/>
              </a:solidFill>
            </a:endParaRPr>
          </a:p>
        </p:txBody>
      </p:sp>
      <p:sp>
        <p:nvSpPr>
          <p:cNvPr id="3" name="Content Placeholder 2"/>
          <p:cNvSpPr>
            <a:spLocks noGrp="1"/>
          </p:cNvSpPr>
          <p:nvPr>
            <p:ph idx="1"/>
          </p:nvPr>
        </p:nvSpPr>
        <p:spPr>
          <a:xfrm>
            <a:off x="457200" y="1447800"/>
            <a:ext cx="8229600" cy="4525963"/>
          </a:xfrm>
        </p:spPr>
        <p:txBody>
          <a:bodyPr>
            <a:normAutofit/>
          </a:bodyPr>
          <a:lstStyle/>
          <a:p>
            <a:r>
              <a:rPr lang="en-US" sz="2700" dirty="0" smtClean="0"/>
              <a:t>Remember: potential energy comes from interaction of </a:t>
            </a:r>
            <a:r>
              <a:rPr lang="en-US" sz="2700" b="1" dirty="0" smtClean="0"/>
              <a:t>TWO</a:t>
            </a:r>
            <a:r>
              <a:rPr lang="en-US" sz="2700" dirty="0" smtClean="0"/>
              <a:t> objects</a:t>
            </a:r>
          </a:p>
          <a:p>
            <a:endParaRPr lang="en-US" sz="800" dirty="0" smtClean="0"/>
          </a:p>
          <a:p>
            <a:r>
              <a:rPr lang="en-US" sz="2700" dirty="0" smtClean="0"/>
              <a:t>We can find potential energy by checking the interaction of 2 particles</a:t>
            </a:r>
            <a:endParaRPr lang="en-US" sz="2700" dirty="0"/>
          </a:p>
        </p:txBody>
      </p:sp>
      <p:sp>
        <p:nvSpPr>
          <p:cNvPr id="5" name="Oval 4"/>
          <p:cNvSpPr/>
          <p:nvPr/>
        </p:nvSpPr>
        <p:spPr>
          <a:xfrm>
            <a:off x="4114800" y="40386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q2</a:t>
            </a:r>
            <a:endParaRPr lang="en-US" dirty="0"/>
          </a:p>
        </p:txBody>
      </p:sp>
      <p:cxnSp>
        <p:nvCxnSpPr>
          <p:cNvPr id="7" name="Straight Arrow Connector 6"/>
          <p:cNvCxnSpPr>
            <a:stCxn id="5" idx="6"/>
          </p:cNvCxnSpPr>
          <p:nvPr/>
        </p:nvCxnSpPr>
        <p:spPr>
          <a:xfrm>
            <a:off x="4724400" y="4343400"/>
            <a:ext cx="1981200" cy="0"/>
          </a:xfrm>
          <a:prstGeom prst="straightConnector1">
            <a:avLst/>
          </a:prstGeom>
          <a:ln w="25400">
            <a:prstDash val="sysDash"/>
            <a:tailEnd type="arrow"/>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1143000" y="40386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q1</a:t>
            </a:r>
            <a:endParaRPr lang="en-US" dirty="0"/>
          </a:p>
        </p:txBody>
      </p:sp>
      <p:sp>
        <p:nvSpPr>
          <p:cNvPr id="10" name="TextBox 9"/>
          <p:cNvSpPr txBox="1"/>
          <p:nvPr/>
        </p:nvSpPr>
        <p:spPr>
          <a:xfrm>
            <a:off x="1143000" y="5181600"/>
            <a:ext cx="6019800" cy="923330"/>
          </a:xfrm>
          <a:prstGeom prst="rect">
            <a:avLst/>
          </a:prstGeom>
          <a:noFill/>
        </p:spPr>
        <p:txBody>
          <a:bodyPr wrap="square" rtlCol="0">
            <a:spAutoFit/>
          </a:bodyPr>
          <a:lstStyle/>
          <a:p>
            <a:r>
              <a:rPr lang="en-US" sz="2700" dirty="0" smtClean="0"/>
              <a:t>Hold q1 fixed and move q2.  </a:t>
            </a:r>
          </a:p>
          <a:p>
            <a:r>
              <a:rPr lang="en-US" sz="2700" dirty="0" smtClean="0"/>
              <a:t>How much work do we have to do?</a:t>
            </a:r>
            <a:endParaRPr lang="en-US" sz="2700" dirty="0"/>
          </a:p>
        </p:txBody>
      </p:sp>
      <p:cxnSp>
        <p:nvCxnSpPr>
          <p:cNvPr id="11" name="Straight Connector 6"/>
          <p:cNvCxnSpPr>
            <a:cxnSpLocks noChangeShapeType="1"/>
          </p:cNvCxnSpPr>
          <p:nvPr/>
        </p:nvCxnSpPr>
        <p:spPr bwMode="auto">
          <a:xfrm>
            <a:off x="0" y="912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Tree>
    <p:extLst>
      <p:ext uri="{BB962C8B-B14F-4D97-AF65-F5344CB8AC3E}">
        <p14:creationId xmlns:p14="http://schemas.microsoft.com/office/powerpoint/2010/main" val="24142030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CC0000"/>
                </a:solidFill>
              </a:rPr>
              <a:t>Work to move q</a:t>
            </a:r>
            <a:r>
              <a:rPr lang="en-US" baseline="-25000" dirty="0" smtClean="0">
                <a:solidFill>
                  <a:srgbClr val="CC0000"/>
                </a:solidFill>
              </a:rPr>
              <a:t>2</a:t>
            </a:r>
            <a:endParaRPr lang="en-US" dirty="0">
              <a:solidFill>
                <a:srgbClr val="CC0000"/>
              </a:solidFill>
            </a:endParaRPr>
          </a:p>
        </p:txBody>
      </p:sp>
      <p:cxnSp>
        <p:nvCxnSpPr>
          <p:cNvPr id="15" name="Straight Connector 6"/>
          <p:cNvCxnSpPr>
            <a:cxnSpLocks noChangeShapeType="1"/>
          </p:cNvCxnSpPr>
          <p:nvPr/>
        </p:nvCxnSpPr>
        <p:spPr bwMode="auto">
          <a:xfrm>
            <a:off x="0" y="1903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18" name="Oval 17"/>
          <p:cNvSpPr/>
          <p:nvPr/>
        </p:nvSpPr>
        <p:spPr>
          <a:xfrm>
            <a:off x="3352800" y="31242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q2</a:t>
            </a:r>
            <a:endParaRPr lang="en-US" dirty="0"/>
          </a:p>
        </p:txBody>
      </p:sp>
      <p:cxnSp>
        <p:nvCxnSpPr>
          <p:cNvPr id="19" name="Straight Arrow Connector 18"/>
          <p:cNvCxnSpPr/>
          <p:nvPr/>
        </p:nvCxnSpPr>
        <p:spPr>
          <a:xfrm>
            <a:off x="3657600" y="3962400"/>
            <a:ext cx="1981200" cy="0"/>
          </a:xfrm>
          <a:prstGeom prst="straightConnector1">
            <a:avLst/>
          </a:prstGeom>
          <a:ln w="25400">
            <a:prstDash val="sysDash"/>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381000" y="31242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q1</a:t>
            </a:r>
            <a:endParaRPr lang="en-US" dirty="0"/>
          </a:p>
        </p:txBody>
      </p:sp>
      <p:sp>
        <p:nvSpPr>
          <p:cNvPr id="21" name="TextBox 20"/>
          <p:cNvSpPr txBox="1"/>
          <p:nvPr/>
        </p:nvSpPr>
        <p:spPr>
          <a:xfrm>
            <a:off x="3450917" y="3974068"/>
            <a:ext cx="295274" cy="369332"/>
          </a:xfrm>
          <a:prstGeom prst="rect">
            <a:avLst/>
          </a:prstGeom>
          <a:noFill/>
        </p:spPr>
        <p:txBody>
          <a:bodyPr wrap="none" rtlCol="0">
            <a:spAutoFit/>
          </a:bodyPr>
          <a:lstStyle/>
          <a:p>
            <a:r>
              <a:rPr lang="en-US" dirty="0" smtClean="0"/>
              <a:t>a</a:t>
            </a:r>
            <a:endParaRPr lang="en-US" dirty="0"/>
          </a:p>
        </p:txBody>
      </p:sp>
      <p:sp>
        <p:nvSpPr>
          <p:cNvPr id="22" name="TextBox 21"/>
          <p:cNvSpPr txBox="1"/>
          <p:nvPr/>
        </p:nvSpPr>
        <p:spPr>
          <a:xfrm>
            <a:off x="5408506" y="3974068"/>
            <a:ext cx="306494" cy="369332"/>
          </a:xfrm>
          <a:prstGeom prst="rect">
            <a:avLst/>
          </a:prstGeom>
          <a:noFill/>
        </p:spPr>
        <p:txBody>
          <a:bodyPr wrap="none" rtlCol="0">
            <a:spAutoFit/>
          </a:bodyPr>
          <a:lstStyle/>
          <a:p>
            <a:r>
              <a:rPr lang="en-US" dirty="0"/>
              <a:t>b</a:t>
            </a:r>
          </a:p>
        </p:txBody>
      </p:sp>
      <p:sp>
        <p:nvSpPr>
          <p:cNvPr id="24" name="TextBox 23"/>
          <p:cNvSpPr txBox="1"/>
          <p:nvPr/>
        </p:nvSpPr>
        <p:spPr>
          <a:xfrm>
            <a:off x="1598506" y="3952397"/>
            <a:ext cx="264816" cy="369332"/>
          </a:xfrm>
          <a:prstGeom prst="rect">
            <a:avLst/>
          </a:prstGeom>
          <a:noFill/>
        </p:spPr>
        <p:txBody>
          <a:bodyPr wrap="none" rtlCol="0">
            <a:spAutoFit/>
          </a:bodyPr>
          <a:lstStyle/>
          <a:p>
            <a:r>
              <a:rPr lang="en-US" dirty="0" smtClean="0"/>
              <a:t>r</a:t>
            </a:r>
            <a:endParaRPr lang="en-US" dirty="0"/>
          </a:p>
        </p:txBody>
      </p:sp>
      <p:pic>
        <p:nvPicPr>
          <p:cNvPr id="25" name="Picture 24" descr="latex-image-1.pdf"/>
          <p:cNvPicPr>
            <a:picLocks noChangeAspect="1"/>
          </p:cNvPicPr>
          <p:nvPr/>
        </p:nvPicPr>
        <p:blipFill>
          <a:blip r:embed="rId2"/>
          <a:stretch>
            <a:fillRect/>
          </a:stretch>
        </p:blipFill>
        <p:spPr>
          <a:xfrm>
            <a:off x="5257800" y="914400"/>
            <a:ext cx="1676400" cy="647700"/>
          </a:xfrm>
          <a:prstGeom prst="rect">
            <a:avLst/>
          </a:prstGeom>
        </p:spPr>
      </p:pic>
      <p:cxnSp>
        <p:nvCxnSpPr>
          <p:cNvPr id="27" name="Straight Arrow Connector 26"/>
          <p:cNvCxnSpPr/>
          <p:nvPr/>
        </p:nvCxnSpPr>
        <p:spPr>
          <a:xfrm>
            <a:off x="762000" y="3960812"/>
            <a:ext cx="2895600" cy="1588"/>
          </a:xfrm>
          <a:prstGeom prst="straightConnector1">
            <a:avLst/>
          </a:prstGeom>
          <a:ln w="12700" cap="flat" cmpd="sng" algn="ctr">
            <a:solidFill>
              <a:schemeClr val="tx1"/>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32" name="Picture 31" descr="latex-image-1.pdf"/>
          <p:cNvPicPr>
            <a:picLocks noChangeAspect="1"/>
          </p:cNvPicPr>
          <p:nvPr/>
        </p:nvPicPr>
        <p:blipFill>
          <a:blip r:embed="rId3"/>
          <a:stretch>
            <a:fillRect/>
          </a:stretch>
        </p:blipFill>
        <p:spPr>
          <a:xfrm>
            <a:off x="1943100" y="1092200"/>
            <a:ext cx="2006600" cy="508000"/>
          </a:xfrm>
          <a:prstGeom prst="rect">
            <a:avLst/>
          </a:prstGeom>
        </p:spPr>
      </p:pic>
      <p:grpSp>
        <p:nvGrpSpPr>
          <p:cNvPr id="7" name="Group 6"/>
          <p:cNvGrpSpPr/>
          <p:nvPr/>
        </p:nvGrpSpPr>
        <p:grpSpPr>
          <a:xfrm>
            <a:off x="2006600" y="3048000"/>
            <a:ext cx="1371600" cy="457200"/>
            <a:chOff x="2006600" y="3048000"/>
            <a:chExt cx="1371600" cy="457200"/>
          </a:xfrm>
        </p:grpSpPr>
        <p:pic>
          <p:nvPicPr>
            <p:cNvPr id="5" name="Picture 4"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3048000"/>
              <a:ext cx="736600" cy="292100"/>
            </a:xfrm>
            <a:prstGeom prst="rect">
              <a:avLst/>
            </a:prstGeom>
          </p:spPr>
        </p:pic>
        <p:sp>
          <p:nvSpPr>
            <p:cNvPr id="4" name="Left Arrow 3"/>
            <p:cNvSpPr/>
            <p:nvPr/>
          </p:nvSpPr>
          <p:spPr>
            <a:xfrm>
              <a:off x="2006600" y="3352800"/>
              <a:ext cx="1371600" cy="152400"/>
            </a:xfrm>
            <a:prstGeom prst="leftArrow">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3" name="Picture 22"/>
          <p:cNvPicPr>
            <a:picLocks noChangeAspect="1"/>
          </p:cNvPicPr>
          <p:nvPr/>
        </p:nvPicPr>
        <p:blipFill rotWithShape="1">
          <a:blip r:embed="rId5"/>
          <a:srcRect l="-1" t="16667" r="7149"/>
          <a:stretch/>
        </p:blipFill>
        <p:spPr>
          <a:xfrm rot="20877712">
            <a:off x="2356131" y="3297830"/>
            <a:ext cx="990535" cy="533400"/>
          </a:xfrm>
          <a:prstGeom prst="rect">
            <a:avLst/>
          </a:prstGeom>
        </p:spPr>
      </p:pic>
      <p:grpSp>
        <p:nvGrpSpPr>
          <p:cNvPr id="10" name="Group 9"/>
          <p:cNvGrpSpPr/>
          <p:nvPr/>
        </p:nvGrpSpPr>
        <p:grpSpPr>
          <a:xfrm>
            <a:off x="1524000" y="4724400"/>
            <a:ext cx="6861328" cy="1752600"/>
            <a:chOff x="1524000" y="4724400"/>
            <a:chExt cx="6861328" cy="1752600"/>
          </a:xfrm>
        </p:grpSpPr>
        <p:grpSp>
          <p:nvGrpSpPr>
            <p:cNvPr id="8" name="Group 7"/>
            <p:cNvGrpSpPr/>
            <p:nvPr/>
          </p:nvGrpSpPr>
          <p:grpSpPr>
            <a:xfrm>
              <a:off x="1524000" y="4724400"/>
              <a:ext cx="4902200" cy="1752600"/>
              <a:chOff x="1524000" y="4724400"/>
              <a:chExt cx="4902200" cy="1752600"/>
            </a:xfrm>
          </p:grpSpPr>
          <p:pic>
            <p:nvPicPr>
              <p:cNvPr id="26" name="Picture 25" descr="latex-image-1.pdf"/>
              <p:cNvPicPr>
                <a:picLocks noChangeAspect="1"/>
              </p:cNvPicPr>
              <p:nvPr/>
            </p:nvPicPr>
            <p:blipFill>
              <a:blip r:embed="rId6"/>
              <a:stretch>
                <a:fillRect/>
              </a:stretch>
            </p:blipFill>
            <p:spPr>
              <a:xfrm>
                <a:off x="1524000" y="4724400"/>
                <a:ext cx="4013200" cy="647700"/>
              </a:xfrm>
              <a:prstGeom prst="rect">
                <a:avLst/>
              </a:prstGeom>
            </p:spPr>
          </p:pic>
          <p:pic>
            <p:nvPicPr>
              <p:cNvPr id="28" name="Picture 27" descr="latex-image-1.pdf"/>
              <p:cNvPicPr>
                <a:picLocks noChangeAspect="1"/>
              </p:cNvPicPr>
              <p:nvPr/>
            </p:nvPicPr>
            <p:blipFill>
              <a:blip r:embed="rId7"/>
              <a:stretch>
                <a:fillRect/>
              </a:stretch>
            </p:blipFill>
            <p:spPr>
              <a:xfrm>
                <a:off x="4724400" y="5867400"/>
                <a:ext cx="1701800" cy="609600"/>
              </a:xfrm>
              <a:prstGeom prst="rect">
                <a:avLst/>
              </a:prstGeom>
            </p:spPr>
          </p:pic>
          <p:pic>
            <p:nvPicPr>
              <p:cNvPr id="29" name="Picture 28" descr="latex-image-1.pdf"/>
              <p:cNvPicPr>
                <a:picLocks noChangeAspect="1"/>
              </p:cNvPicPr>
              <p:nvPr/>
            </p:nvPicPr>
            <p:blipFill>
              <a:blip r:embed="rId8"/>
              <a:stretch>
                <a:fillRect/>
              </a:stretch>
            </p:blipFill>
            <p:spPr>
              <a:xfrm>
                <a:off x="3276600" y="5791200"/>
                <a:ext cx="1130300" cy="685800"/>
              </a:xfrm>
              <a:prstGeom prst="rect">
                <a:avLst/>
              </a:prstGeom>
            </p:spPr>
          </p:pic>
        </p:grpSp>
        <p:sp>
          <p:nvSpPr>
            <p:cNvPr id="9" name="TextBox 8"/>
            <p:cNvSpPr txBox="1"/>
            <p:nvPr/>
          </p:nvSpPr>
          <p:spPr>
            <a:xfrm>
              <a:off x="6172200" y="4724400"/>
              <a:ext cx="2213128" cy="646331"/>
            </a:xfrm>
            <a:prstGeom prst="rect">
              <a:avLst/>
            </a:prstGeom>
            <a:noFill/>
          </p:spPr>
          <p:txBody>
            <a:bodyPr wrap="none" rtlCol="0">
              <a:spAutoFit/>
            </a:bodyPr>
            <a:lstStyle/>
            <a:p>
              <a:r>
                <a:rPr lang="en-US">
                  <a:solidFill>
                    <a:srgbClr val="0000FF"/>
                  </a:solidFill>
                </a:rPr>
                <a:t>Work </a:t>
              </a:r>
              <a:r>
                <a:rPr lang="en-US" b="1">
                  <a:solidFill>
                    <a:srgbClr val="0000FF"/>
                  </a:solidFill>
                </a:rPr>
                <a:t>we</a:t>
              </a:r>
              <a:r>
                <a:rPr lang="en-US">
                  <a:solidFill>
                    <a:srgbClr val="0000FF"/>
                  </a:solidFill>
                </a:rPr>
                <a:t> have to do</a:t>
              </a:r>
            </a:p>
            <a:p>
              <a:r>
                <a:rPr lang="en-US">
                  <a:solidFill>
                    <a:srgbClr val="0000FF"/>
                  </a:solidFill>
                </a:rPr>
                <a:t>against q1’s influence</a:t>
              </a:r>
            </a:p>
          </p:txBody>
        </p:sp>
      </p:grpSp>
    </p:spTree>
    <p:extLst>
      <p:ext uri="{BB962C8B-B14F-4D97-AF65-F5344CB8AC3E}">
        <p14:creationId xmlns:p14="http://schemas.microsoft.com/office/powerpoint/2010/main" val="345116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nodeType="afterEffect">
                                  <p:stCondLst>
                                    <p:cond delay="25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20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CC0000"/>
                </a:solidFill>
              </a:rPr>
              <a:t>Where did the Energy go?</a:t>
            </a:r>
            <a:endParaRPr lang="en-US" dirty="0">
              <a:solidFill>
                <a:srgbClr val="CC0000"/>
              </a:solidFill>
            </a:endParaRPr>
          </a:p>
        </p:txBody>
      </p:sp>
      <p:cxnSp>
        <p:nvCxnSpPr>
          <p:cNvPr id="8" name="Straight Connector 6"/>
          <p:cNvCxnSpPr>
            <a:cxnSpLocks noChangeShapeType="1"/>
          </p:cNvCxnSpPr>
          <p:nvPr/>
        </p:nvCxnSpPr>
        <p:spPr bwMode="auto">
          <a:xfrm>
            <a:off x="0" y="17510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11" name="Oval 10"/>
          <p:cNvSpPr/>
          <p:nvPr/>
        </p:nvSpPr>
        <p:spPr>
          <a:xfrm>
            <a:off x="3352800" y="22098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q2</a:t>
            </a:r>
            <a:endParaRPr lang="en-US" dirty="0"/>
          </a:p>
        </p:txBody>
      </p:sp>
      <p:cxnSp>
        <p:nvCxnSpPr>
          <p:cNvPr id="12" name="Straight Arrow Connector 11"/>
          <p:cNvCxnSpPr/>
          <p:nvPr/>
        </p:nvCxnSpPr>
        <p:spPr>
          <a:xfrm>
            <a:off x="3657600" y="3048000"/>
            <a:ext cx="1981200" cy="0"/>
          </a:xfrm>
          <a:prstGeom prst="straightConnector1">
            <a:avLst/>
          </a:prstGeom>
          <a:ln w="25400">
            <a:prstDash val="sysDash"/>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81000" y="22098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q1</a:t>
            </a:r>
            <a:endParaRPr lang="en-US" dirty="0"/>
          </a:p>
        </p:txBody>
      </p:sp>
      <p:sp>
        <p:nvSpPr>
          <p:cNvPr id="14" name="TextBox 13"/>
          <p:cNvSpPr txBox="1"/>
          <p:nvPr/>
        </p:nvSpPr>
        <p:spPr>
          <a:xfrm>
            <a:off x="3450917" y="3059668"/>
            <a:ext cx="295274" cy="369332"/>
          </a:xfrm>
          <a:prstGeom prst="rect">
            <a:avLst/>
          </a:prstGeom>
          <a:noFill/>
        </p:spPr>
        <p:txBody>
          <a:bodyPr wrap="none" rtlCol="0">
            <a:spAutoFit/>
          </a:bodyPr>
          <a:lstStyle/>
          <a:p>
            <a:r>
              <a:rPr lang="en-US" dirty="0" smtClean="0"/>
              <a:t>a</a:t>
            </a:r>
            <a:endParaRPr lang="en-US" dirty="0"/>
          </a:p>
        </p:txBody>
      </p:sp>
      <p:sp>
        <p:nvSpPr>
          <p:cNvPr id="15" name="TextBox 14"/>
          <p:cNvSpPr txBox="1"/>
          <p:nvPr/>
        </p:nvSpPr>
        <p:spPr>
          <a:xfrm>
            <a:off x="5408506" y="3059668"/>
            <a:ext cx="306494" cy="369332"/>
          </a:xfrm>
          <a:prstGeom prst="rect">
            <a:avLst/>
          </a:prstGeom>
          <a:noFill/>
        </p:spPr>
        <p:txBody>
          <a:bodyPr wrap="none" rtlCol="0">
            <a:spAutoFit/>
          </a:bodyPr>
          <a:lstStyle/>
          <a:p>
            <a:r>
              <a:rPr lang="en-US" dirty="0"/>
              <a:t>b</a:t>
            </a:r>
          </a:p>
        </p:txBody>
      </p:sp>
      <p:sp>
        <p:nvSpPr>
          <p:cNvPr id="16" name="TextBox 15"/>
          <p:cNvSpPr txBox="1"/>
          <p:nvPr/>
        </p:nvSpPr>
        <p:spPr>
          <a:xfrm>
            <a:off x="1598506" y="3037997"/>
            <a:ext cx="264816" cy="369332"/>
          </a:xfrm>
          <a:prstGeom prst="rect">
            <a:avLst/>
          </a:prstGeom>
          <a:noFill/>
        </p:spPr>
        <p:txBody>
          <a:bodyPr wrap="none" rtlCol="0">
            <a:spAutoFit/>
          </a:bodyPr>
          <a:lstStyle/>
          <a:p>
            <a:r>
              <a:rPr lang="en-US" dirty="0" smtClean="0"/>
              <a:t>r</a:t>
            </a:r>
            <a:endParaRPr lang="en-US" dirty="0"/>
          </a:p>
        </p:txBody>
      </p:sp>
      <p:cxnSp>
        <p:nvCxnSpPr>
          <p:cNvPr id="17" name="Straight Arrow Connector 16"/>
          <p:cNvCxnSpPr/>
          <p:nvPr/>
        </p:nvCxnSpPr>
        <p:spPr>
          <a:xfrm>
            <a:off x="762000" y="3046412"/>
            <a:ext cx="2895600" cy="1588"/>
          </a:xfrm>
          <a:prstGeom prst="straightConnector1">
            <a:avLst/>
          </a:prstGeom>
          <a:ln w="12700" cap="flat" cmpd="sng" algn="ctr">
            <a:solidFill>
              <a:schemeClr val="tx1"/>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18" name="Picture 17" descr="latex-image-1.pdf"/>
          <p:cNvPicPr>
            <a:picLocks noChangeAspect="1"/>
          </p:cNvPicPr>
          <p:nvPr/>
        </p:nvPicPr>
        <p:blipFill>
          <a:blip r:embed="rId2"/>
          <a:stretch>
            <a:fillRect/>
          </a:stretch>
        </p:blipFill>
        <p:spPr>
          <a:xfrm>
            <a:off x="5791200" y="990600"/>
            <a:ext cx="2044700" cy="609600"/>
          </a:xfrm>
          <a:prstGeom prst="rect">
            <a:avLst/>
          </a:prstGeom>
        </p:spPr>
      </p:pic>
      <p:sp>
        <p:nvSpPr>
          <p:cNvPr id="19" name="TextBox 18"/>
          <p:cNvSpPr txBox="1"/>
          <p:nvPr/>
        </p:nvSpPr>
        <p:spPr>
          <a:xfrm>
            <a:off x="660400" y="3505200"/>
            <a:ext cx="8172390" cy="769441"/>
          </a:xfrm>
          <a:prstGeom prst="rect">
            <a:avLst/>
          </a:prstGeom>
          <a:noFill/>
        </p:spPr>
        <p:txBody>
          <a:bodyPr wrap="none" rtlCol="0">
            <a:spAutoFit/>
          </a:bodyPr>
          <a:lstStyle/>
          <a:p>
            <a:r>
              <a:rPr lang="en-US" sz="2200" i="1">
                <a:solidFill>
                  <a:srgbClr val="0000FF"/>
                </a:solidFill>
              </a:rPr>
              <a:t>Assume</a:t>
            </a:r>
            <a:r>
              <a:rPr lang="en-US" sz="2200">
                <a:solidFill>
                  <a:srgbClr val="0000FF"/>
                </a:solidFill>
              </a:rPr>
              <a:t> v</a:t>
            </a:r>
            <a:r>
              <a:rPr lang="en-US" sz="2200" baseline="-25000">
                <a:solidFill>
                  <a:srgbClr val="0000FF"/>
                </a:solidFill>
              </a:rPr>
              <a:t>f</a:t>
            </a:r>
            <a:r>
              <a:rPr lang="en-US" sz="2200">
                <a:solidFill>
                  <a:srgbClr val="0000FF"/>
                </a:solidFill>
              </a:rPr>
              <a:t> = v</a:t>
            </a:r>
            <a:r>
              <a:rPr lang="en-US" sz="2200" baseline="-25000">
                <a:solidFill>
                  <a:srgbClr val="0000FF"/>
                </a:solidFill>
              </a:rPr>
              <a:t>i</a:t>
            </a:r>
            <a:r>
              <a:rPr lang="en-US" sz="2200">
                <a:solidFill>
                  <a:srgbClr val="0000FF"/>
                </a:solidFill>
              </a:rPr>
              <a:t> </a:t>
            </a:r>
            <a:r>
              <a:rPr lang="en-US" sz="2200" i="1">
                <a:solidFill>
                  <a:srgbClr val="0000FF"/>
                </a:solidFill>
              </a:rPr>
              <a:t> -- </a:t>
            </a:r>
            <a:r>
              <a:rPr lang="en-US" sz="2200">
                <a:solidFill>
                  <a:srgbClr val="0000FF"/>
                </a:solidFill>
              </a:rPr>
              <a:t>Then ΔK = 0.</a:t>
            </a:r>
          </a:p>
          <a:p>
            <a:r>
              <a:rPr lang="en-US" sz="2200">
                <a:solidFill>
                  <a:srgbClr val="0000FF"/>
                </a:solidFill>
              </a:rPr>
              <a:t>Work </a:t>
            </a:r>
            <a:r>
              <a:rPr lang="en-US" sz="2200" b="1">
                <a:solidFill>
                  <a:srgbClr val="0000FF"/>
                </a:solidFill>
              </a:rPr>
              <a:t>always</a:t>
            </a:r>
            <a:r>
              <a:rPr lang="en-US" sz="2200">
                <a:solidFill>
                  <a:srgbClr val="0000FF"/>
                </a:solidFill>
              </a:rPr>
              <a:t> changes E</a:t>
            </a:r>
            <a:r>
              <a:rPr lang="en-US" sz="2200" baseline="-25000">
                <a:solidFill>
                  <a:srgbClr val="0000FF"/>
                </a:solidFill>
              </a:rPr>
              <a:t>sys</a:t>
            </a:r>
            <a:r>
              <a:rPr lang="en-US" sz="2200">
                <a:solidFill>
                  <a:srgbClr val="0000FF"/>
                </a:solidFill>
              </a:rPr>
              <a:t>, so the potential energy must have changed:</a:t>
            </a:r>
          </a:p>
        </p:txBody>
      </p:sp>
      <p:pic>
        <p:nvPicPr>
          <p:cNvPr id="23" name="Picture 22" descr="latex-image-1.pdf"/>
          <p:cNvPicPr>
            <a:picLocks noChangeAspect="1"/>
          </p:cNvPicPr>
          <p:nvPr/>
        </p:nvPicPr>
        <p:blipFill>
          <a:blip r:embed="rId3"/>
          <a:stretch>
            <a:fillRect/>
          </a:stretch>
        </p:blipFill>
        <p:spPr>
          <a:xfrm>
            <a:off x="1143000" y="1219200"/>
            <a:ext cx="3162300" cy="228600"/>
          </a:xfrm>
          <a:prstGeom prst="rect">
            <a:avLst/>
          </a:prstGeom>
        </p:spPr>
      </p:pic>
      <p:pic>
        <p:nvPicPr>
          <p:cNvPr id="24" name="Picture 23" descr="latex-image-1.pdf"/>
          <p:cNvPicPr>
            <a:picLocks noChangeAspect="1"/>
          </p:cNvPicPr>
          <p:nvPr/>
        </p:nvPicPr>
        <p:blipFill>
          <a:blip r:embed="rId4"/>
          <a:stretch>
            <a:fillRect/>
          </a:stretch>
        </p:blipFill>
        <p:spPr>
          <a:xfrm>
            <a:off x="990600" y="4572000"/>
            <a:ext cx="4064000" cy="622300"/>
          </a:xfrm>
          <a:prstGeom prst="rect">
            <a:avLst/>
          </a:prstGeom>
        </p:spPr>
      </p:pic>
      <p:pic>
        <p:nvPicPr>
          <p:cNvPr id="25" name="Picture 24" descr="latex-image-1.pdf"/>
          <p:cNvPicPr>
            <a:picLocks noChangeAspect="1"/>
          </p:cNvPicPr>
          <p:nvPr/>
        </p:nvPicPr>
        <p:blipFill>
          <a:blip r:embed="rId5"/>
          <a:stretch>
            <a:fillRect/>
          </a:stretch>
        </p:blipFill>
        <p:spPr>
          <a:xfrm>
            <a:off x="5486400" y="4813300"/>
            <a:ext cx="1117600" cy="228600"/>
          </a:xfrm>
          <a:prstGeom prst="rect">
            <a:avLst/>
          </a:prstGeom>
        </p:spPr>
      </p:pic>
      <p:grpSp>
        <p:nvGrpSpPr>
          <p:cNvPr id="29" name="Group 28"/>
          <p:cNvGrpSpPr/>
          <p:nvPr/>
        </p:nvGrpSpPr>
        <p:grpSpPr>
          <a:xfrm>
            <a:off x="2971800" y="5562600"/>
            <a:ext cx="3217436" cy="1066800"/>
            <a:chOff x="2971800" y="5562600"/>
            <a:chExt cx="3217436" cy="1066800"/>
          </a:xfrm>
        </p:grpSpPr>
        <p:pic>
          <p:nvPicPr>
            <p:cNvPr id="26" name="Picture 25" descr="latex-image-1.pdf"/>
            <p:cNvPicPr>
              <a:picLocks noChangeAspect="1"/>
            </p:cNvPicPr>
            <p:nvPr/>
          </p:nvPicPr>
          <p:blipFill>
            <a:blip r:embed="rId6"/>
            <a:stretch>
              <a:fillRect/>
            </a:stretch>
          </p:blipFill>
          <p:spPr>
            <a:xfrm>
              <a:off x="3276600" y="5867400"/>
              <a:ext cx="1181100" cy="508000"/>
            </a:xfrm>
            <a:prstGeom prst="rect">
              <a:avLst/>
            </a:prstGeom>
          </p:spPr>
        </p:pic>
        <p:sp>
          <p:nvSpPr>
            <p:cNvPr id="27" name="Rectangle 26"/>
            <p:cNvSpPr/>
            <p:nvPr/>
          </p:nvSpPr>
          <p:spPr>
            <a:xfrm>
              <a:off x="2971800" y="5562600"/>
              <a:ext cx="1828800" cy="1066800"/>
            </a:xfrm>
            <a:prstGeom prst="rect">
              <a:avLst/>
            </a:prstGeom>
            <a:noFill/>
            <a:ln w="28575" cap="flat" cmpd="sng" algn="ctr">
              <a:solidFill>
                <a:srgbClr val="0000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4953000" y="5638800"/>
              <a:ext cx="1236236" cy="923330"/>
            </a:xfrm>
            <a:prstGeom prst="rect">
              <a:avLst/>
            </a:prstGeom>
            <a:noFill/>
          </p:spPr>
          <p:txBody>
            <a:bodyPr wrap="none" rtlCol="0">
              <a:spAutoFit/>
            </a:bodyPr>
            <a:lstStyle/>
            <a:p>
              <a:pPr algn="ctr"/>
              <a:r>
                <a:rPr lang="en-US">
                  <a:solidFill>
                    <a:srgbClr val="0000FF"/>
                  </a:solidFill>
                </a:rPr>
                <a:t>ELECTRIC </a:t>
              </a:r>
            </a:p>
            <a:p>
              <a:pPr algn="ctr"/>
              <a:r>
                <a:rPr lang="en-US">
                  <a:solidFill>
                    <a:srgbClr val="0000FF"/>
                  </a:solidFill>
                </a:rPr>
                <a:t>POTENTIAL</a:t>
              </a:r>
            </a:p>
            <a:p>
              <a:pPr algn="ctr"/>
              <a:r>
                <a:rPr lang="en-US">
                  <a:solidFill>
                    <a:srgbClr val="0000FF"/>
                  </a:solidFill>
                </a:rPr>
                <a:t>ENERGY</a:t>
              </a:r>
            </a:p>
          </p:txBody>
        </p:sp>
      </p:grpSp>
      <p:pic>
        <p:nvPicPr>
          <p:cNvPr id="20" name="Picture 19"/>
          <p:cNvPicPr>
            <a:picLocks noChangeAspect="1"/>
          </p:cNvPicPr>
          <p:nvPr/>
        </p:nvPicPr>
        <p:blipFill rotWithShape="1">
          <a:blip r:embed="rId7"/>
          <a:srcRect l="-1" t="16667" r="7149"/>
          <a:stretch/>
        </p:blipFill>
        <p:spPr>
          <a:xfrm rot="20877712">
            <a:off x="2356131" y="2417170"/>
            <a:ext cx="990535" cy="533400"/>
          </a:xfrm>
          <a:prstGeom prst="rect">
            <a:avLst/>
          </a:prstGeom>
        </p:spPr>
      </p:pic>
      <p:sp>
        <p:nvSpPr>
          <p:cNvPr id="3" name="TextBox 2"/>
          <p:cNvSpPr txBox="1"/>
          <p:nvPr/>
        </p:nvSpPr>
        <p:spPr>
          <a:xfrm>
            <a:off x="6858000" y="4419600"/>
            <a:ext cx="1781557" cy="923330"/>
          </a:xfrm>
          <a:prstGeom prst="rect">
            <a:avLst/>
          </a:prstGeom>
          <a:noFill/>
        </p:spPr>
        <p:txBody>
          <a:bodyPr wrap="none" rtlCol="0">
            <a:spAutoFit/>
          </a:bodyPr>
          <a:lstStyle/>
          <a:p>
            <a:r>
              <a:rPr lang="en-US">
                <a:solidFill>
                  <a:srgbClr val="CC0000"/>
                </a:solidFill>
              </a:rPr>
              <a:t>Work done by</a:t>
            </a:r>
          </a:p>
          <a:p>
            <a:r>
              <a:rPr lang="en-US">
                <a:solidFill>
                  <a:srgbClr val="CC0000"/>
                </a:solidFill>
              </a:rPr>
              <a:t>the surroundings</a:t>
            </a:r>
          </a:p>
          <a:p>
            <a:r>
              <a:rPr lang="en-US">
                <a:solidFill>
                  <a:srgbClr val="CC0000"/>
                </a:solidFill>
              </a:rPr>
              <a:t>(our hand)</a:t>
            </a:r>
          </a:p>
        </p:txBody>
      </p:sp>
    </p:spTree>
    <p:extLst>
      <p:ext uri="{BB962C8B-B14F-4D97-AF65-F5344CB8AC3E}">
        <p14:creationId xmlns:p14="http://schemas.microsoft.com/office/powerpoint/2010/main" val="141191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49" name="Group 2"/>
          <p:cNvGrpSpPr>
            <a:grpSpLocks/>
          </p:cNvGrpSpPr>
          <p:nvPr/>
        </p:nvGrpSpPr>
        <p:grpSpPr bwMode="auto">
          <a:xfrm>
            <a:off x="7543800" y="2209800"/>
            <a:ext cx="1600200" cy="3097213"/>
            <a:chOff x="336" y="1392"/>
            <a:chExt cx="1008" cy="1951"/>
          </a:xfrm>
        </p:grpSpPr>
        <p:pic>
          <p:nvPicPr>
            <p:cNvPr id="53274" name="Picture 3" descr="p524_Cap-color-m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 y="1392"/>
              <a:ext cx="554" cy="1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75" name="Text Box 4"/>
            <p:cNvSpPr txBox="1">
              <a:spLocks noChangeArrowheads="1"/>
            </p:cNvSpPr>
            <p:nvPr/>
          </p:nvSpPr>
          <p:spPr bwMode="auto">
            <a:xfrm>
              <a:off x="981" y="1423"/>
              <a:ext cx="36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FF0000"/>
                  </a:solidFill>
                </a:rPr>
                <a:t>+</a:t>
              </a:r>
              <a:r>
                <a:rPr lang="en-US" altLang="en-US" i="1">
                  <a:solidFill>
                    <a:srgbClr val="FF0000"/>
                  </a:solidFill>
                </a:rPr>
                <a:t>Q</a:t>
              </a:r>
            </a:p>
          </p:txBody>
        </p:sp>
        <p:sp>
          <p:nvSpPr>
            <p:cNvPr id="53276" name="Text Box 5"/>
            <p:cNvSpPr txBox="1">
              <a:spLocks noChangeArrowheads="1"/>
            </p:cNvSpPr>
            <p:nvPr/>
          </p:nvSpPr>
          <p:spPr bwMode="auto">
            <a:xfrm>
              <a:off x="336" y="1423"/>
              <a:ext cx="31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chemeClr val="accent2"/>
                  </a:solidFill>
                </a:rPr>
                <a:t>-</a:t>
              </a:r>
              <a:r>
                <a:rPr lang="en-US" altLang="en-US" i="1">
                  <a:solidFill>
                    <a:schemeClr val="accent2"/>
                  </a:solidFill>
                </a:rPr>
                <a:t>Q</a:t>
              </a:r>
            </a:p>
          </p:txBody>
        </p:sp>
        <p:sp>
          <p:nvSpPr>
            <p:cNvPr id="53277" name="Line 6"/>
            <p:cNvSpPr>
              <a:spLocks noChangeShapeType="1"/>
            </p:cNvSpPr>
            <p:nvPr/>
          </p:nvSpPr>
          <p:spPr bwMode="auto">
            <a:xfrm>
              <a:off x="789" y="3009"/>
              <a:ext cx="0" cy="1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78" name="Line 7"/>
            <p:cNvSpPr>
              <a:spLocks noChangeShapeType="1"/>
            </p:cNvSpPr>
            <p:nvPr/>
          </p:nvSpPr>
          <p:spPr bwMode="auto">
            <a:xfrm>
              <a:off x="908" y="3009"/>
              <a:ext cx="0" cy="1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79" name="Line 8"/>
            <p:cNvSpPr>
              <a:spLocks noChangeShapeType="1"/>
            </p:cNvSpPr>
            <p:nvPr/>
          </p:nvSpPr>
          <p:spPr bwMode="auto">
            <a:xfrm>
              <a:off x="789" y="3070"/>
              <a:ext cx="119"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80" name="Text Box 9"/>
            <p:cNvSpPr txBox="1">
              <a:spLocks noChangeArrowheads="1"/>
            </p:cNvSpPr>
            <p:nvPr/>
          </p:nvSpPr>
          <p:spPr bwMode="auto">
            <a:xfrm>
              <a:off x="776" y="3055"/>
              <a:ext cx="19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t>s</a:t>
              </a:r>
            </a:p>
          </p:txBody>
        </p:sp>
      </p:grpSp>
      <p:sp>
        <p:nvSpPr>
          <p:cNvPr id="561162" name="Text Box 10"/>
          <p:cNvSpPr txBox="1">
            <a:spLocks noChangeArrowheads="1"/>
          </p:cNvSpPr>
          <p:nvPr/>
        </p:nvSpPr>
        <p:spPr bwMode="auto">
          <a:xfrm>
            <a:off x="685800" y="1066800"/>
            <a:ext cx="4471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chemeClr val="accent2"/>
                </a:solidFill>
              </a:rPr>
              <a:t>We know the field for a single disk</a:t>
            </a:r>
            <a:endParaRPr lang="en-US" altLang="en-US"/>
          </a:p>
        </p:txBody>
      </p:sp>
      <p:sp>
        <p:nvSpPr>
          <p:cNvPr id="561163" name="Text Box 11"/>
          <p:cNvSpPr txBox="1">
            <a:spLocks noChangeArrowheads="1"/>
          </p:cNvSpPr>
          <p:nvPr/>
        </p:nvSpPr>
        <p:spPr bwMode="auto">
          <a:xfrm>
            <a:off x="5486400" y="1066800"/>
            <a:ext cx="3328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t>There are only 2 </a:t>
            </a:r>
            <a:r>
              <a:rPr lang="ja-JP" altLang="en-US" i="1"/>
              <a:t>“</a:t>
            </a:r>
            <a:r>
              <a:rPr lang="en-US" altLang="ja-JP" i="1"/>
              <a:t>pieces</a:t>
            </a:r>
            <a:r>
              <a:rPr lang="ja-JP" altLang="en-US"/>
              <a:t>”</a:t>
            </a:r>
            <a:endParaRPr lang="en-US" altLang="en-US"/>
          </a:p>
        </p:txBody>
      </p:sp>
      <p:sp>
        <p:nvSpPr>
          <p:cNvPr id="561164" name="Line 12"/>
          <p:cNvSpPr>
            <a:spLocks noChangeShapeType="1"/>
          </p:cNvSpPr>
          <p:nvPr/>
        </p:nvSpPr>
        <p:spPr bwMode="auto">
          <a:xfrm>
            <a:off x="5181600" y="129540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1165" name="Line 13"/>
          <p:cNvSpPr>
            <a:spLocks noChangeShapeType="1"/>
          </p:cNvSpPr>
          <p:nvPr/>
        </p:nvSpPr>
        <p:spPr bwMode="auto">
          <a:xfrm>
            <a:off x="8153400" y="1447800"/>
            <a:ext cx="304800" cy="7620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1166" name="Line 14"/>
          <p:cNvSpPr>
            <a:spLocks noChangeShapeType="1"/>
          </p:cNvSpPr>
          <p:nvPr/>
        </p:nvSpPr>
        <p:spPr bwMode="auto">
          <a:xfrm>
            <a:off x="8077200" y="1447800"/>
            <a:ext cx="76200" cy="762000"/>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561167" name="Picture 15" descr="p523_DiskSum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1447800"/>
            <a:ext cx="2222500"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61168" name="Object 2"/>
          <p:cNvGraphicFramePr>
            <a:graphicFrameLocks noChangeAspect="1"/>
          </p:cNvGraphicFramePr>
          <p:nvPr/>
        </p:nvGraphicFramePr>
        <p:xfrm>
          <a:off x="2667000" y="1981200"/>
          <a:ext cx="2260600" cy="898525"/>
        </p:xfrm>
        <a:graphic>
          <a:graphicData uri="http://schemas.openxmlformats.org/presentationml/2006/ole">
            <mc:AlternateContent xmlns:mc="http://schemas.openxmlformats.org/markup-compatibility/2006">
              <mc:Choice xmlns:v="urn:schemas-microsoft-com:vml" Requires="v">
                <p:oleObj spid="_x0000_s4103" name="Equation" r:id="rId6" imgW="1117600" imgH="444500" progId="Equation.3">
                  <p:embed/>
                </p:oleObj>
              </mc:Choice>
              <mc:Fallback>
                <p:oleObj name="Equation" r:id="rId6" imgW="1117600" imgH="4445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1981200"/>
                        <a:ext cx="2260600" cy="898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561169" name="Picture 17" descr="p524_CapBlowu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3352800"/>
            <a:ext cx="4038600" cy="310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8"/>
          <p:cNvGrpSpPr>
            <a:grpSpLocks/>
          </p:cNvGrpSpPr>
          <p:nvPr/>
        </p:nvGrpSpPr>
        <p:grpSpPr bwMode="auto">
          <a:xfrm>
            <a:off x="3657600" y="5257800"/>
            <a:ext cx="685800" cy="457200"/>
            <a:chOff x="2304" y="3312"/>
            <a:chExt cx="432" cy="288"/>
          </a:xfrm>
        </p:grpSpPr>
        <p:sp>
          <p:nvSpPr>
            <p:cNvPr id="53272" name="Line 19"/>
            <p:cNvSpPr>
              <a:spLocks noChangeShapeType="1"/>
            </p:cNvSpPr>
            <p:nvPr/>
          </p:nvSpPr>
          <p:spPr bwMode="auto">
            <a:xfrm flipH="1">
              <a:off x="2304" y="3312"/>
              <a:ext cx="432"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73" name="Text Box 20"/>
            <p:cNvSpPr txBox="1">
              <a:spLocks noChangeArrowheads="1"/>
            </p:cNvSpPr>
            <p:nvPr/>
          </p:nvSpPr>
          <p:spPr bwMode="auto">
            <a:xfrm>
              <a:off x="2390" y="3312"/>
              <a:ext cx="2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solidFill>
                    <a:schemeClr val="accent2"/>
                  </a:solidFill>
                </a:rPr>
                <a:t>E</a:t>
              </a:r>
              <a:r>
                <a:rPr lang="en-US" altLang="en-US" baseline="-25000">
                  <a:solidFill>
                    <a:schemeClr val="accent2"/>
                  </a:solidFill>
                </a:rPr>
                <a:t>-</a:t>
              </a:r>
              <a:endParaRPr lang="en-US" altLang="en-US">
                <a:solidFill>
                  <a:schemeClr val="accent2"/>
                </a:solidFill>
              </a:endParaRPr>
            </a:p>
          </p:txBody>
        </p:sp>
      </p:grpSp>
      <p:grpSp>
        <p:nvGrpSpPr>
          <p:cNvPr id="4" name="Group 21"/>
          <p:cNvGrpSpPr>
            <a:grpSpLocks/>
          </p:cNvGrpSpPr>
          <p:nvPr/>
        </p:nvGrpSpPr>
        <p:grpSpPr bwMode="auto">
          <a:xfrm>
            <a:off x="3657600" y="4419600"/>
            <a:ext cx="685800" cy="533400"/>
            <a:chOff x="2304" y="2784"/>
            <a:chExt cx="432" cy="336"/>
          </a:xfrm>
        </p:grpSpPr>
        <p:sp>
          <p:nvSpPr>
            <p:cNvPr id="53270" name="Line 22"/>
            <p:cNvSpPr>
              <a:spLocks noChangeShapeType="1"/>
            </p:cNvSpPr>
            <p:nvPr/>
          </p:nvSpPr>
          <p:spPr bwMode="auto">
            <a:xfrm flipH="1">
              <a:off x="2304" y="3120"/>
              <a:ext cx="432"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71" name="Text Box 23"/>
            <p:cNvSpPr txBox="1">
              <a:spLocks noChangeArrowheads="1"/>
            </p:cNvSpPr>
            <p:nvPr/>
          </p:nvSpPr>
          <p:spPr bwMode="auto">
            <a:xfrm>
              <a:off x="2352" y="2784"/>
              <a:ext cx="30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solidFill>
                    <a:srgbClr val="FF0000"/>
                  </a:solidFill>
                </a:rPr>
                <a:t>E</a:t>
              </a:r>
              <a:r>
                <a:rPr lang="en-US" altLang="en-US" baseline="-25000">
                  <a:solidFill>
                    <a:srgbClr val="FF0000"/>
                  </a:solidFill>
                </a:rPr>
                <a:t>+</a:t>
              </a:r>
              <a:endParaRPr lang="en-US" altLang="en-US">
                <a:solidFill>
                  <a:srgbClr val="FF0000"/>
                </a:solidFill>
              </a:endParaRPr>
            </a:p>
          </p:txBody>
        </p:sp>
      </p:grpSp>
      <p:grpSp>
        <p:nvGrpSpPr>
          <p:cNvPr id="5" name="Group 24"/>
          <p:cNvGrpSpPr>
            <a:grpSpLocks/>
          </p:cNvGrpSpPr>
          <p:nvPr/>
        </p:nvGrpSpPr>
        <p:grpSpPr bwMode="auto">
          <a:xfrm>
            <a:off x="2955925" y="4613275"/>
            <a:ext cx="1387475" cy="492125"/>
            <a:chOff x="1862" y="2906"/>
            <a:chExt cx="874" cy="310"/>
          </a:xfrm>
        </p:grpSpPr>
        <p:sp>
          <p:nvSpPr>
            <p:cNvPr id="53268" name="Line 25"/>
            <p:cNvSpPr>
              <a:spLocks noChangeShapeType="1"/>
            </p:cNvSpPr>
            <p:nvPr/>
          </p:nvSpPr>
          <p:spPr bwMode="auto">
            <a:xfrm flipH="1">
              <a:off x="1872" y="3216"/>
              <a:ext cx="864" cy="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69" name="Text Box 26"/>
            <p:cNvSpPr txBox="1">
              <a:spLocks noChangeArrowheads="1"/>
            </p:cNvSpPr>
            <p:nvPr/>
          </p:nvSpPr>
          <p:spPr bwMode="auto">
            <a:xfrm>
              <a:off x="1862" y="2906"/>
              <a:ext cx="39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solidFill>
                    <a:srgbClr val="008000"/>
                  </a:solidFill>
                </a:rPr>
                <a:t>E</a:t>
              </a:r>
              <a:r>
                <a:rPr lang="en-US" altLang="en-US" i="1" baseline="-25000">
                  <a:solidFill>
                    <a:srgbClr val="008000"/>
                  </a:solidFill>
                </a:rPr>
                <a:t>net</a:t>
              </a:r>
              <a:endParaRPr lang="en-US" altLang="en-US" i="1">
                <a:solidFill>
                  <a:srgbClr val="008000"/>
                </a:solidFill>
              </a:endParaRPr>
            </a:p>
          </p:txBody>
        </p:sp>
      </p:grpSp>
      <p:sp>
        <p:nvSpPr>
          <p:cNvPr id="561179" name="Line 27"/>
          <p:cNvSpPr>
            <a:spLocks noChangeShapeType="1"/>
          </p:cNvSpPr>
          <p:nvPr/>
        </p:nvSpPr>
        <p:spPr bwMode="auto">
          <a:xfrm flipH="1">
            <a:off x="1905000" y="5257800"/>
            <a:ext cx="4572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1180" name="Line 28"/>
          <p:cNvSpPr>
            <a:spLocks noChangeShapeType="1"/>
          </p:cNvSpPr>
          <p:nvPr/>
        </p:nvSpPr>
        <p:spPr bwMode="auto">
          <a:xfrm>
            <a:off x="2362200" y="5257800"/>
            <a:ext cx="68580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1181" name="Line 29"/>
          <p:cNvSpPr>
            <a:spLocks noChangeShapeType="1"/>
          </p:cNvSpPr>
          <p:nvPr/>
        </p:nvSpPr>
        <p:spPr bwMode="auto">
          <a:xfrm>
            <a:off x="2362200" y="5410200"/>
            <a:ext cx="304800" cy="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1182" name="Line 30"/>
          <p:cNvSpPr>
            <a:spLocks noChangeShapeType="1"/>
          </p:cNvSpPr>
          <p:nvPr/>
        </p:nvSpPr>
        <p:spPr bwMode="auto">
          <a:xfrm flipH="1">
            <a:off x="5791200" y="5181600"/>
            <a:ext cx="45720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1183" name="Line 31"/>
          <p:cNvSpPr>
            <a:spLocks noChangeShapeType="1"/>
          </p:cNvSpPr>
          <p:nvPr/>
        </p:nvSpPr>
        <p:spPr bwMode="auto">
          <a:xfrm>
            <a:off x="6248400" y="5181600"/>
            <a:ext cx="6858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1184" name="Line 32"/>
          <p:cNvSpPr>
            <a:spLocks noChangeShapeType="1"/>
          </p:cNvSpPr>
          <p:nvPr/>
        </p:nvSpPr>
        <p:spPr bwMode="auto">
          <a:xfrm>
            <a:off x="6248400" y="5334000"/>
            <a:ext cx="304800" cy="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67" name="Rectangle 33"/>
          <p:cNvSpPr>
            <a:spLocks noGrp="1" noChangeArrowheads="1"/>
          </p:cNvSpPr>
          <p:nvPr>
            <p:ph type="title"/>
          </p:nvPr>
        </p:nvSpPr>
        <p:spPr/>
        <p:txBody>
          <a:bodyPr/>
          <a:lstStyle/>
          <a:p>
            <a:pPr eaLnBrk="1" hangingPunct="1"/>
            <a:r>
              <a:rPr lang="en-US" altLang="en-US" sz="3600" smtClean="0"/>
              <a:t>Step 1: Cut Charge Distribution into Pieces</a:t>
            </a:r>
            <a:endParaRPr lang="en-US" altLang="en-US" smtClean="0"/>
          </a:p>
        </p:txBody>
      </p:sp>
      <p:sp>
        <p:nvSpPr>
          <p:cNvPr id="2" name="Slide Number Placeholder 1"/>
          <p:cNvSpPr>
            <a:spLocks noGrp="1"/>
          </p:cNvSpPr>
          <p:nvPr>
            <p:ph type="sldNum" sz="quarter" idx="12"/>
          </p:nvPr>
        </p:nvSpPr>
        <p:spPr/>
        <p:txBody>
          <a:bodyPr/>
          <a:lstStyle/>
          <a:p>
            <a:fld id="{2294FBCD-551F-4A32-B973-20AFEF9BF029}" type="slidenum">
              <a:rPr lang="en-US" altLang="en-US" smtClean="0"/>
              <a:pPr/>
              <a:t>5</a:t>
            </a:fld>
            <a:endParaRPr lang="en-US" altLang="en-US"/>
          </a:p>
        </p:txBody>
      </p:sp>
    </p:spTree>
    <p:extLst>
      <p:ext uri="{BB962C8B-B14F-4D97-AF65-F5344CB8AC3E}">
        <p14:creationId xmlns:p14="http://schemas.microsoft.com/office/powerpoint/2010/main" val="41443054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6116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561167"/>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56116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8" fill="hold" grpId="0" nodeType="clickEffect">
                                  <p:stCondLst>
                                    <p:cond delay="0"/>
                                  </p:stCondLst>
                                  <p:childTnLst>
                                    <p:set>
                                      <p:cBhvr>
                                        <p:cTn id="16" dur="1" fill="hold">
                                          <p:stCondLst>
                                            <p:cond delay="0"/>
                                          </p:stCondLst>
                                        </p:cTn>
                                        <p:tgtEl>
                                          <p:spTgt spid="561164"/>
                                        </p:tgtEl>
                                        <p:attrNameLst>
                                          <p:attrName>style.visibility</p:attrName>
                                        </p:attrNameLst>
                                      </p:cBhvr>
                                      <p:to>
                                        <p:strVal val="visible"/>
                                      </p:to>
                                    </p:set>
                                    <p:anim calcmode="lin" valueType="num">
                                      <p:cBhvr>
                                        <p:cTn id="17" dur="500" fill="hold"/>
                                        <p:tgtEl>
                                          <p:spTgt spid="561164"/>
                                        </p:tgtEl>
                                        <p:attrNameLst>
                                          <p:attrName>ppt_x</p:attrName>
                                        </p:attrNameLst>
                                      </p:cBhvr>
                                      <p:tavLst>
                                        <p:tav tm="0">
                                          <p:val>
                                            <p:strVal val="#ppt_x-#ppt_w/2"/>
                                          </p:val>
                                        </p:tav>
                                        <p:tav tm="100000">
                                          <p:val>
                                            <p:strVal val="#ppt_x"/>
                                          </p:val>
                                        </p:tav>
                                      </p:tavLst>
                                    </p:anim>
                                    <p:anim calcmode="lin" valueType="num">
                                      <p:cBhvr>
                                        <p:cTn id="18" dur="500" fill="hold"/>
                                        <p:tgtEl>
                                          <p:spTgt spid="561164"/>
                                        </p:tgtEl>
                                        <p:attrNameLst>
                                          <p:attrName>ppt_y</p:attrName>
                                        </p:attrNameLst>
                                      </p:cBhvr>
                                      <p:tavLst>
                                        <p:tav tm="0">
                                          <p:val>
                                            <p:strVal val="#ppt_y"/>
                                          </p:val>
                                        </p:tav>
                                        <p:tav tm="100000">
                                          <p:val>
                                            <p:strVal val="#ppt_y"/>
                                          </p:val>
                                        </p:tav>
                                      </p:tavLst>
                                    </p:anim>
                                    <p:anim calcmode="lin" valueType="num">
                                      <p:cBhvr>
                                        <p:cTn id="19" dur="500" fill="hold"/>
                                        <p:tgtEl>
                                          <p:spTgt spid="561164"/>
                                        </p:tgtEl>
                                        <p:attrNameLst>
                                          <p:attrName>ppt_w</p:attrName>
                                        </p:attrNameLst>
                                      </p:cBhvr>
                                      <p:tavLst>
                                        <p:tav tm="0">
                                          <p:val>
                                            <p:fltVal val="0"/>
                                          </p:val>
                                        </p:tav>
                                        <p:tav tm="100000">
                                          <p:val>
                                            <p:strVal val="#ppt_w"/>
                                          </p:val>
                                        </p:tav>
                                      </p:tavLst>
                                    </p:anim>
                                    <p:anim calcmode="lin" valueType="num">
                                      <p:cBhvr>
                                        <p:cTn id="20" dur="500" fill="hold"/>
                                        <p:tgtEl>
                                          <p:spTgt spid="561164"/>
                                        </p:tgtEl>
                                        <p:attrNameLst>
                                          <p:attrName>ppt_h</p:attrName>
                                        </p:attrNameLst>
                                      </p:cBhvr>
                                      <p:tavLst>
                                        <p:tav tm="0">
                                          <p:val>
                                            <p:strVal val="#ppt_h"/>
                                          </p:val>
                                        </p:tav>
                                        <p:tav tm="100000">
                                          <p:val>
                                            <p:strVal val="#ppt_h"/>
                                          </p:val>
                                        </p:tav>
                                      </p:tavLst>
                                    </p:anim>
                                  </p:childTnLst>
                                </p:cTn>
                              </p:par>
                            </p:childTnLst>
                          </p:cTn>
                        </p:par>
                        <p:par>
                          <p:cTn id="21" fill="hold" nodeType="afterGroup">
                            <p:stCondLst>
                              <p:cond delay="500"/>
                            </p:stCondLst>
                            <p:childTnLst>
                              <p:par>
                                <p:cTn id="22" presetID="1" presetClass="entr" presetSubtype="0" fill="hold" grpId="0" nodeType="afterEffect">
                                  <p:stCondLst>
                                    <p:cond delay="0"/>
                                  </p:stCondLst>
                                  <p:childTnLst>
                                    <p:set>
                                      <p:cBhvr>
                                        <p:cTn id="23" dur="1" fill="hold">
                                          <p:stCondLst>
                                            <p:cond delay="499"/>
                                          </p:stCondLst>
                                        </p:cTn>
                                        <p:tgtEl>
                                          <p:spTgt spid="561163"/>
                                        </p:tgtEl>
                                        <p:attrNameLst>
                                          <p:attrName>style.visibility</p:attrName>
                                        </p:attrNameLst>
                                      </p:cBhvr>
                                      <p:to>
                                        <p:strVal val="visible"/>
                                      </p:to>
                                    </p:set>
                                  </p:childTnLst>
                                </p:cTn>
                              </p:par>
                            </p:childTnLst>
                          </p:cTn>
                        </p:par>
                        <p:par>
                          <p:cTn id="24" fill="hold" nodeType="afterGroup">
                            <p:stCondLst>
                              <p:cond delay="1000"/>
                            </p:stCondLst>
                            <p:childTnLst>
                              <p:par>
                                <p:cTn id="25" presetID="17" presetClass="entr" presetSubtype="1" fill="hold" grpId="0" nodeType="afterEffect">
                                  <p:stCondLst>
                                    <p:cond delay="0"/>
                                  </p:stCondLst>
                                  <p:childTnLst>
                                    <p:set>
                                      <p:cBhvr>
                                        <p:cTn id="26" dur="1" fill="hold">
                                          <p:stCondLst>
                                            <p:cond delay="0"/>
                                          </p:stCondLst>
                                        </p:cTn>
                                        <p:tgtEl>
                                          <p:spTgt spid="561166"/>
                                        </p:tgtEl>
                                        <p:attrNameLst>
                                          <p:attrName>style.visibility</p:attrName>
                                        </p:attrNameLst>
                                      </p:cBhvr>
                                      <p:to>
                                        <p:strVal val="visible"/>
                                      </p:to>
                                    </p:set>
                                    <p:anim calcmode="lin" valueType="num">
                                      <p:cBhvr>
                                        <p:cTn id="27" dur="500" fill="hold"/>
                                        <p:tgtEl>
                                          <p:spTgt spid="561166"/>
                                        </p:tgtEl>
                                        <p:attrNameLst>
                                          <p:attrName>ppt_x</p:attrName>
                                        </p:attrNameLst>
                                      </p:cBhvr>
                                      <p:tavLst>
                                        <p:tav tm="0">
                                          <p:val>
                                            <p:strVal val="#ppt_x"/>
                                          </p:val>
                                        </p:tav>
                                        <p:tav tm="100000">
                                          <p:val>
                                            <p:strVal val="#ppt_x"/>
                                          </p:val>
                                        </p:tav>
                                      </p:tavLst>
                                    </p:anim>
                                    <p:anim calcmode="lin" valueType="num">
                                      <p:cBhvr>
                                        <p:cTn id="28" dur="500" fill="hold"/>
                                        <p:tgtEl>
                                          <p:spTgt spid="561166"/>
                                        </p:tgtEl>
                                        <p:attrNameLst>
                                          <p:attrName>ppt_y</p:attrName>
                                        </p:attrNameLst>
                                      </p:cBhvr>
                                      <p:tavLst>
                                        <p:tav tm="0">
                                          <p:val>
                                            <p:strVal val="#ppt_y-#ppt_h/2"/>
                                          </p:val>
                                        </p:tav>
                                        <p:tav tm="100000">
                                          <p:val>
                                            <p:strVal val="#ppt_y"/>
                                          </p:val>
                                        </p:tav>
                                      </p:tavLst>
                                    </p:anim>
                                    <p:anim calcmode="lin" valueType="num">
                                      <p:cBhvr>
                                        <p:cTn id="29" dur="500" fill="hold"/>
                                        <p:tgtEl>
                                          <p:spTgt spid="561166"/>
                                        </p:tgtEl>
                                        <p:attrNameLst>
                                          <p:attrName>ppt_w</p:attrName>
                                        </p:attrNameLst>
                                      </p:cBhvr>
                                      <p:tavLst>
                                        <p:tav tm="0">
                                          <p:val>
                                            <p:strVal val="#ppt_w"/>
                                          </p:val>
                                        </p:tav>
                                        <p:tav tm="100000">
                                          <p:val>
                                            <p:strVal val="#ppt_w"/>
                                          </p:val>
                                        </p:tav>
                                      </p:tavLst>
                                    </p:anim>
                                    <p:anim calcmode="lin" valueType="num">
                                      <p:cBhvr>
                                        <p:cTn id="30" dur="500" fill="hold"/>
                                        <p:tgtEl>
                                          <p:spTgt spid="561166"/>
                                        </p:tgtEl>
                                        <p:attrNameLst>
                                          <p:attrName>ppt_h</p:attrName>
                                        </p:attrNameLst>
                                      </p:cBhvr>
                                      <p:tavLst>
                                        <p:tav tm="0">
                                          <p:val>
                                            <p:fltVal val="0"/>
                                          </p:val>
                                        </p:tav>
                                        <p:tav tm="100000">
                                          <p:val>
                                            <p:strVal val="#ppt_h"/>
                                          </p:val>
                                        </p:tav>
                                      </p:tavLst>
                                    </p:anim>
                                  </p:childTnLst>
                                </p:cTn>
                              </p:par>
                            </p:childTnLst>
                          </p:cTn>
                        </p:par>
                        <p:par>
                          <p:cTn id="31" fill="hold" nodeType="afterGroup">
                            <p:stCondLst>
                              <p:cond delay="1500"/>
                            </p:stCondLst>
                            <p:childTnLst>
                              <p:par>
                                <p:cTn id="32" presetID="17" presetClass="entr" presetSubtype="1" fill="hold" grpId="0" nodeType="afterEffect">
                                  <p:stCondLst>
                                    <p:cond delay="0"/>
                                  </p:stCondLst>
                                  <p:childTnLst>
                                    <p:set>
                                      <p:cBhvr>
                                        <p:cTn id="33" dur="1" fill="hold">
                                          <p:stCondLst>
                                            <p:cond delay="0"/>
                                          </p:stCondLst>
                                        </p:cTn>
                                        <p:tgtEl>
                                          <p:spTgt spid="561165"/>
                                        </p:tgtEl>
                                        <p:attrNameLst>
                                          <p:attrName>style.visibility</p:attrName>
                                        </p:attrNameLst>
                                      </p:cBhvr>
                                      <p:to>
                                        <p:strVal val="visible"/>
                                      </p:to>
                                    </p:set>
                                    <p:anim calcmode="lin" valueType="num">
                                      <p:cBhvr>
                                        <p:cTn id="34" dur="500" fill="hold"/>
                                        <p:tgtEl>
                                          <p:spTgt spid="561165"/>
                                        </p:tgtEl>
                                        <p:attrNameLst>
                                          <p:attrName>ppt_x</p:attrName>
                                        </p:attrNameLst>
                                      </p:cBhvr>
                                      <p:tavLst>
                                        <p:tav tm="0">
                                          <p:val>
                                            <p:strVal val="#ppt_x"/>
                                          </p:val>
                                        </p:tav>
                                        <p:tav tm="100000">
                                          <p:val>
                                            <p:strVal val="#ppt_x"/>
                                          </p:val>
                                        </p:tav>
                                      </p:tavLst>
                                    </p:anim>
                                    <p:anim calcmode="lin" valueType="num">
                                      <p:cBhvr>
                                        <p:cTn id="35" dur="500" fill="hold"/>
                                        <p:tgtEl>
                                          <p:spTgt spid="561165"/>
                                        </p:tgtEl>
                                        <p:attrNameLst>
                                          <p:attrName>ppt_y</p:attrName>
                                        </p:attrNameLst>
                                      </p:cBhvr>
                                      <p:tavLst>
                                        <p:tav tm="0">
                                          <p:val>
                                            <p:strVal val="#ppt_y-#ppt_h/2"/>
                                          </p:val>
                                        </p:tav>
                                        <p:tav tm="100000">
                                          <p:val>
                                            <p:strVal val="#ppt_y"/>
                                          </p:val>
                                        </p:tav>
                                      </p:tavLst>
                                    </p:anim>
                                    <p:anim calcmode="lin" valueType="num">
                                      <p:cBhvr>
                                        <p:cTn id="36" dur="500" fill="hold"/>
                                        <p:tgtEl>
                                          <p:spTgt spid="561165"/>
                                        </p:tgtEl>
                                        <p:attrNameLst>
                                          <p:attrName>ppt_w</p:attrName>
                                        </p:attrNameLst>
                                      </p:cBhvr>
                                      <p:tavLst>
                                        <p:tav tm="0">
                                          <p:val>
                                            <p:strVal val="#ppt_w"/>
                                          </p:val>
                                        </p:tav>
                                        <p:tav tm="100000">
                                          <p:val>
                                            <p:strVal val="#ppt_w"/>
                                          </p:val>
                                        </p:tav>
                                      </p:tavLst>
                                    </p:anim>
                                    <p:anim calcmode="lin" valueType="num">
                                      <p:cBhvr>
                                        <p:cTn id="37" dur="500" fill="hold"/>
                                        <p:tgtEl>
                                          <p:spTgt spid="561165"/>
                                        </p:tgtEl>
                                        <p:attrNameLst>
                                          <p:attrName>ppt_h</p:attrName>
                                        </p:attrNameLst>
                                      </p:cBhvr>
                                      <p:tavLst>
                                        <p:tav tm="0">
                                          <p:val>
                                            <p:fltVal val="0"/>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499"/>
                                          </p:stCondLst>
                                        </p:cTn>
                                        <p:tgtEl>
                                          <p:spTgt spid="561169"/>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nodeType="clickEffect">
                                  <p:stCondLst>
                                    <p:cond delay="0"/>
                                  </p:stCondLst>
                                  <p:childTnLst>
                                    <p:set>
                                      <p:cBhvr>
                                        <p:cTn id="45" dur="1" fill="hold">
                                          <p:stCondLst>
                                            <p:cond delay="499"/>
                                          </p:stCondLst>
                                        </p:cTn>
                                        <p:tgtEl>
                                          <p:spTgt spid="3"/>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nodeType="clickEffect">
                                  <p:stCondLst>
                                    <p:cond delay="0"/>
                                  </p:stCondLst>
                                  <p:childTnLst>
                                    <p:set>
                                      <p:cBhvr>
                                        <p:cTn id="49" dur="1" fill="hold">
                                          <p:stCondLst>
                                            <p:cond delay="499"/>
                                          </p:stCondLst>
                                        </p:cTn>
                                        <p:tgtEl>
                                          <p:spTgt spid="4"/>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nodeType="clickEffect">
                                  <p:stCondLst>
                                    <p:cond delay="0"/>
                                  </p:stCondLst>
                                  <p:childTnLst>
                                    <p:set>
                                      <p:cBhvr>
                                        <p:cTn id="53" dur="1" fill="hold">
                                          <p:stCondLst>
                                            <p:cond delay="499"/>
                                          </p:stCondLst>
                                        </p:cTn>
                                        <p:tgtEl>
                                          <p:spTgt spid="5"/>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499"/>
                                          </p:stCondLst>
                                        </p:cTn>
                                        <p:tgtEl>
                                          <p:spTgt spid="561180"/>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grpId="0" nodeType="clickEffect">
                                  <p:stCondLst>
                                    <p:cond delay="0"/>
                                  </p:stCondLst>
                                  <p:childTnLst>
                                    <p:set>
                                      <p:cBhvr>
                                        <p:cTn id="61" dur="1" fill="hold">
                                          <p:stCondLst>
                                            <p:cond delay="499"/>
                                          </p:stCondLst>
                                        </p:cTn>
                                        <p:tgtEl>
                                          <p:spTgt spid="561179"/>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grpId="0" nodeType="clickEffect">
                                  <p:stCondLst>
                                    <p:cond delay="0"/>
                                  </p:stCondLst>
                                  <p:childTnLst>
                                    <p:set>
                                      <p:cBhvr>
                                        <p:cTn id="65" dur="1" fill="hold">
                                          <p:stCondLst>
                                            <p:cond delay="499"/>
                                          </p:stCondLst>
                                        </p:cTn>
                                        <p:tgtEl>
                                          <p:spTgt spid="561181"/>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0" nodeType="clickEffect">
                                  <p:stCondLst>
                                    <p:cond delay="0"/>
                                  </p:stCondLst>
                                  <p:childTnLst>
                                    <p:set>
                                      <p:cBhvr>
                                        <p:cTn id="69" dur="1" fill="hold">
                                          <p:stCondLst>
                                            <p:cond delay="499"/>
                                          </p:stCondLst>
                                        </p:cTn>
                                        <p:tgtEl>
                                          <p:spTgt spid="561182"/>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grpId="0" nodeType="clickEffect">
                                  <p:stCondLst>
                                    <p:cond delay="0"/>
                                  </p:stCondLst>
                                  <p:childTnLst>
                                    <p:set>
                                      <p:cBhvr>
                                        <p:cTn id="73" dur="1" fill="hold">
                                          <p:stCondLst>
                                            <p:cond delay="499"/>
                                          </p:stCondLst>
                                        </p:cTn>
                                        <p:tgtEl>
                                          <p:spTgt spid="561183"/>
                                        </p:tgtEl>
                                        <p:attrNameLst>
                                          <p:attrName>style.visibility</p:attrName>
                                        </p:attrNameLst>
                                      </p:cBhvr>
                                      <p:to>
                                        <p:strVal val="visible"/>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1" presetClass="entr" presetSubtype="0" fill="hold" grpId="0" nodeType="clickEffect">
                                  <p:stCondLst>
                                    <p:cond delay="0"/>
                                  </p:stCondLst>
                                  <p:childTnLst>
                                    <p:set>
                                      <p:cBhvr>
                                        <p:cTn id="77" dur="1" fill="hold">
                                          <p:stCondLst>
                                            <p:cond delay="499"/>
                                          </p:stCondLst>
                                        </p:cTn>
                                        <p:tgtEl>
                                          <p:spTgt spid="561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62" grpId="0" autoUpdateAnimBg="0"/>
      <p:bldP spid="561163" grpId="0" autoUpdateAnimBg="0"/>
      <p:bldP spid="561164" grpId="0" animBg="1"/>
      <p:bldP spid="561165" grpId="0" animBg="1"/>
      <p:bldP spid="561166" grpId="0" animBg="1"/>
      <p:bldP spid="561179" grpId="0" animBg="1"/>
      <p:bldP spid="561180" grpId="0" animBg="1"/>
      <p:bldP spid="561181" grpId="0" animBg="1"/>
      <p:bldP spid="561182" grpId="0" animBg="1"/>
      <p:bldP spid="561183" grpId="0" animBg="1"/>
      <p:bldP spid="56118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685800" y="0"/>
            <a:ext cx="7772400" cy="838200"/>
          </a:xfrm>
        </p:spPr>
        <p:txBody>
          <a:bodyPr/>
          <a:lstStyle/>
          <a:p>
            <a:pPr eaLnBrk="1" hangingPunct="1"/>
            <a:r>
              <a:rPr lang="en-US" altLang="en-US" sz="3600" smtClean="0"/>
              <a:t>Step 2: Contribution of one Piece</a:t>
            </a:r>
          </a:p>
        </p:txBody>
      </p:sp>
      <p:graphicFrame>
        <p:nvGraphicFramePr>
          <p:cNvPr id="55298" name="Object 2"/>
          <p:cNvGraphicFramePr>
            <a:graphicFrameLocks noChangeAspect="1"/>
          </p:cNvGraphicFramePr>
          <p:nvPr/>
        </p:nvGraphicFramePr>
        <p:xfrm>
          <a:off x="536575" y="760413"/>
          <a:ext cx="2851150" cy="820737"/>
        </p:xfrm>
        <a:graphic>
          <a:graphicData uri="http://schemas.openxmlformats.org/presentationml/2006/ole">
            <mc:AlternateContent xmlns:mc="http://schemas.openxmlformats.org/markup-compatibility/2006">
              <mc:Choice xmlns:v="urn:schemas-microsoft-com:vml" Requires="v">
                <p:oleObj spid="_x0000_s5137" name="Equation" r:id="rId4" imgW="1549400" imgH="444500" progId="Equation.DSMT4">
                  <p:embed/>
                </p:oleObj>
              </mc:Choice>
              <mc:Fallback>
                <p:oleObj name="Equation" r:id="rId4" imgW="1549400" imgH="4445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 y="760413"/>
                        <a:ext cx="2851150" cy="820737"/>
                      </a:xfrm>
                      <a:prstGeom prst="rect">
                        <a:avLst/>
                      </a:prstGeom>
                      <a:solidFill>
                        <a:srgbClr val="F6F6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63204" name="Text Box 4"/>
          <p:cNvSpPr txBox="1">
            <a:spLocks noChangeArrowheads="1"/>
          </p:cNvSpPr>
          <p:nvPr/>
        </p:nvSpPr>
        <p:spPr bwMode="auto">
          <a:xfrm>
            <a:off x="5213350" y="1143000"/>
            <a:ext cx="3024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FF0000"/>
                </a:solidFill>
              </a:rPr>
              <a:t>Origin:</a:t>
            </a:r>
            <a:r>
              <a:rPr lang="en-US" altLang="en-US"/>
              <a:t> left disk, center</a:t>
            </a:r>
          </a:p>
        </p:txBody>
      </p:sp>
      <p:grpSp>
        <p:nvGrpSpPr>
          <p:cNvPr id="55300" name="Group 5"/>
          <p:cNvGrpSpPr>
            <a:grpSpLocks/>
          </p:cNvGrpSpPr>
          <p:nvPr/>
        </p:nvGrpSpPr>
        <p:grpSpPr bwMode="auto">
          <a:xfrm>
            <a:off x="76200" y="1928813"/>
            <a:ext cx="5029200" cy="3786187"/>
            <a:chOff x="48" y="1215"/>
            <a:chExt cx="3168" cy="2385"/>
          </a:xfrm>
        </p:grpSpPr>
        <p:sp>
          <p:nvSpPr>
            <p:cNvPr id="55312" name="Line 6"/>
            <p:cNvSpPr>
              <a:spLocks noChangeShapeType="1"/>
            </p:cNvSpPr>
            <p:nvPr/>
          </p:nvSpPr>
          <p:spPr bwMode="auto">
            <a:xfrm>
              <a:off x="1104" y="3216"/>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13" name="Line 7"/>
            <p:cNvSpPr>
              <a:spLocks noChangeShapeType="1"/>
            </p:cNvSpPr>
            <p:nvPr/>
          </p:nvSpPr>
          <p:spPr bwMode="auto">
            <a:xfrm>
              <a:off x="2064" y="3216"/>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5314" name="Picture 8" descr="p524_CapBlowu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 y="1215"/>
              <a:ext cx="2544" cy="1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315" name="Group 9"/>
            <p:cNvGrpSpPr>
              <a:grpSpLocks/>
            </p:cNvGrpSpPr>
            <p:nvPr/>
          </p:nvGrpSpPr>
          <p:grpSpPr bwMode="auto">
            <a:xfrm>
              <a:off x="1152" y="2415"/>
              <a:ext cx="432" cy="288"/>
              <a:chOff x="2304" y="3312"/>
              <a:chExt cx="432" cy="288"/>
            </a:xfrm>
          </p:grpSpPr>
          <p:sp>
            <p:nvSpPr>
              <p:cNvPr id="55330" name="Line 10"/>
              <p:cNvSpPr>
                <a:spLocks noChangeShapeType="1"/>
              </p:cNvSpPr>
              <p:nvPr/>
            </p:nvSpPr>
            <p:spPr bwMode="auto">
              <a:xfrm flipH="1">
                <a:off x="2304" y="3312"/>
                <a:ext cx="432"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31" name="Text Box 11"/>
              <p:cNvSpPr txBox="1">
                <a:spLocks noChangeArrowheads="1"/>
              </p:cNvSpPr>
              <p:nvPr/>
            </p:nvSpPr>
            <p:spPr bwMode="auto">
              <a:xfrm>
                <a:off x="2390" y="3312"/>
                <a:ext cx="2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solidFill>
                      <a:schemeClr val="accent2"/>
                    </a:solidFill>
                  </a:rPr>
                  <a:t>E</a:t>
                </a:r>
                <a:r>
                  <a:rPr lang="en-US" altLang="en-US" baseline="-25000">
                    <a:solidFill>
                      <a:schemeClr val="accent2"/>
                    </a:solidFill>
                  </a:rPr>
                  <a:t>-</a:t>
                </a:r>
                <a:endParaRPr lang="en-US" altLang="en-US">
                  <a:solidFill>
                    <a:schemeClr val="accent2"/>
                  </a:solidFill>
                </a:endParaRPr>
              </a:p>
            </p:txBody>
          </p:sp>
        </p:grpSp>
        <p:grpSp>
          <p:nvGrpSpPr>
            <p:cNvPr id="55316" name="Group 12"/>
            <p:cNvGrpSpPr>
              <a:grpSpLocks/>
            </p:cNvGrpSpPr>
            <p:nvPr/>
          </p:nvGrpSpPr>
          <p:grpSpPr bwMode="auto">
            <a:xfrm>
              <a:off x="1152" y="1887"/>
              <a:ext cx="432" cy="336"/>
              <a:chOff x="2304" y="2784"/>
              <a:chExt cx="432" cy="336"/>
            </a:xfrm>
          </p:grpSpPr>
          <p:sp>
            <p:nvSpPr>
              <p:cNvPr id="55328" name="Line 13"/>
              <p:cNvSpPr>
                <a:spLocks noChangeShapeType="1"/>
              </p:cNvSpPr>
              <p:nvPr/>
            </p:nvSpPr>
            <p:spPr bwMode="auto">
              <a:xfrm flipH="1">
                <a:off x="2304" y="3120"/>
                <a:ext cx="432"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29" name="Text Box 14"/>
              <p:cNvSpPr txBox="1">
                <a:spLocks noChangeArrowheads="1"/>
              </p:cNvSpPr>
              <p:nvPr/>
            </p:nvSpPr>
            <p:spPr bwMode="auto">
              <a:xfrm>
                <a:off x="2352" y="2784"/>
                <a:ext cx="30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solidFill>
                      <a:srgbClr val="FF0000"/>
                    </a:solidFill>
                  </a:rPr>
                  <a:t>E</a:t>
                </a:r>
                <a:r>
                  <a:rPr lang="en-US" altLang="en-US" baseline="-25000">
                    <a:solidFill>
                      <a:srgbClr val="FF0000"/>
                    </a:solidFill>
                  </a:rPr>
                  <a:t>+</a:t>
                </a:r>
                <a:endParaRPr lang="en-US" altLang="en-US">
                  <a:solidFill>
                    <a:srgbClr val="FF0000"/>
                  </a:solidFill>
                </a:endParaRPr>
              </a:p>
            </p:txBody>
          </p:sp>
        </p:grpSp>
        <p:grpSp>
          <p:nvGrpSpPr>
            <p:cNvPr id="55317" name="Group 15"/>
            <p:cNvGrpSpPr>
              <a:grpSpLocks/>
            </p:cNvGrpSpPr>
            <p:nvPr/>
          </p:nvGrpSpPr>
          <p:grpSpPr bwMode="auto">
            <a:xfrm>
              <a:off x="710" y="2009"/>
              <a:ext cx="874" cy="310"/>
              <a:chOff x="1862" y="2906"/>
              <a:chExt cx="874" cy="310"/>
            </a:xfrm>
          </p:grpSpPr>
          <p:sp>
            <p:nvSpPr>
              <p:cNvPr id="55326" name="Line 16"/>
              <p:cNvSpPr>
                <a:spLocks noChangeShapeType="1"/>
              </p:cNvSpPr>
              <p:nvPr/>
            </p:nvSpPr>
            <p:spPr bwMode="auto">
              <a:xfrm flipH="1">
                <a:off x="1872" y="3216"/>
                <a:ext cx="864" cy="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27" name="Text Box 17"/>
              <p:cNvSpPr txBox="1">
                <a:spLocks noChangeArrowheads="1"/>
              </p:cNvSpPr>
              <p:nvPr/>
            </p:nvSpPr>
            <p:spPr bwMode="auto">
              <a:xfrm>
                <a:off x="1862" y="2906"/>
                <a:ext cx="39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solidFill>
                      <a:srgbClr val="008000"/>
                    </a:solidFill>
                  </a:rPr>
                  <a:t>E</a:t>
                </a:r>
                <a:r>
                  <a:rPr lang="en-US" altLang="en-US" i="1" baseline="-25000">
                    <a:solidFill>
                      <a:srgbClr val="008000"/>
                    </a:solidFill>
                  </a:rPr>
                  <a:t>net</a:t>
                </a:r>
                <a:endParaRPr lang="en-US" altLang="en-US" i="1">
                  <a:solidFill>
                    <a:srgbClr val="008000"/>
                  </a:solidFill>
                </a:endParaRPr>
              </a:p>
            </p:txBody>
          </p:sp>
        </p:grpSp>
        <p:sp>
          <p:nvSpPr>
            <p:cNvPr id="55318" name="Line 18"/>
            <p:cNvSpPr>
              <a:spLocks noChangeShapeType="1"/>
            </p:cNvSpPr>
            <p:nvPr/>
          </p:nvSpPr>
          <p:spPr bwMode="auto">
            <a:xfrm flipH="1">
              <a:off x="48" y="2415"/>
              <a:ext cx="288"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19" name="Line 19"/>
            <p:cNvSpPr>
              <a:spLocks noChangeShapeType="1"/>
            </p:cNvSpPr>
            <p:nvPr/>
          </p:nvSpPr>
          <p:spPr bwMode="auto">
            <a:xfrm>
              <a:off x="336" y="2415"/>
              <a:ext cx="432"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20" name="Line 20"/>
            <p:cNvSpPr>
              <a:spLocks noChangeShapeType="1"/>
            </p:cNvSpPr>
            <p:nvPr/>
          </p:nvSpPr>
          <p:spPr bwMode="auto">
            <a:xfrm>
              <a:off x="336" y="2511"/>
              <a:ext cx="192" cy="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21" name="Line 21"/>
            <p:cNvSpPr>
              <a:spLocks noChangeShapeType="1"/>
            </p:cNvSpPr>
            <p:nvPr/>
          </p:nvSpPr>
          <p:spPr bwMode="auto">
            <a:xfrm flipH="1">
              <a:off x="2496" y="2367"/>
              <a:ext cx="288"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22" name="Line 22"/>
            <p:cNvSpPr>
              <a:spLocks noChangeShapeType="1"/>
            </p:cNvSpPr>
            <p:nvPr/>
          </p:nvSpPr>
          <p:spPr bwMode="auto">
            <a:xfrm>
              <a:off x="2784" y="2367"/>
              <a:ext cx="432"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23" name="Line 23"/>
            <p:cNvSpPr>
              <a:spLocks noChangeShapeType="1"/>
            </p:cNvSpPr>
            <p:nvPr/>
          </p:nvSpPr>
          <p:spPr bwMode="auto">
            <a:xfrm>
              <a:off x="2784" y="2463"/>
              <a:ext cx="192" cy="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24" name="Line 24"/>
            <p:cNvSpPr>
              <a:spLocks noChangeShapeType="1"/>
            </p:cNvSpPr>
            <p:nvPr/>
          </p:nvSpPr>
          <p:spPr bwMode="auto">
            <a:xfrm>
              <a:off x="1104" y="3360"/>
              <a:ext cx="96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25" name="Text Box 25"/>
            <p:cNvSpPr txBox="1">
              <a:spLocks noChangeArrowheads="1"/>
            </p:cNvSpPr>
            <p:nvPr/>
          </p:nvSpPr>
          <p:spPr bwMode="auto">
            <a:xfrm>
              <a:off x="1489" y="3312"/>
              <a:ext cx="19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t>s</a:t>
              </a:r>
            </a:p>
          </p:txBody>
        </p:sp>
      </p:grpSp>
      <p:sp>
        <p:nvSpPr>
          <p:cNvPr id="563226" name="Line 26"/>
          <p:cNvSpPr>
            <a:spLocks noChangeShapeType="1"/>
          </p:cNvSpPr>
          <p:nvPr/>
        </p:nvSpPr>
        <p:spPr bwMode="auto">
          <a:xfrm>
            <a:off x="457200" y="5867400"/>
            <a:ext cx="3200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227" name="Text Box 27"/>
          <p:cNvSpPr txBox="1">
            <a:spLocks noChangeArrowheads="1"/>
          </p:cNvSpPr>
          <p:nvPr/>
        </p:nvSpPr>
        <p:spPr bwMode="auto">
          <a:xfrm>
            <a:off x="3643313" y="5638800"/>
            <a:ext cx="303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t>z</a:t>
            </a:r>
          </a:p>
        </p:txBody>
      </p:sp>
      <p:sp>
        <p:nvSpPr>
          <p:cNvPr id="563228" name="Line 28"/>
          <p:cNvSpPr>
            <a:spLocks noChangeShapeType="1"/>
          </p:cNvSpPr>
          <p:nvPr/>
        </p:nvSpPr>
        <p:spPr bwMode="auto">
          <a:xfrm>
            <a:off x="1752600" y="57150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229" name="Text Box 29"/>
          <p:cNvSpPr txBox="1">
            <a:spLocks noChangeArrowheads="1"/>
          </p:cNvSpPr>
          <p:nvPr/>
        </p:nvSpPr>
        <p:spPr bwMode="auto">
          <a:xfrm>
            <a:off x="1600200" y="5943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t>0</a:t>
            </a:r>
          </a:p>
        </p:txBody>
      </p:sp>
      <p:sp>
        <p:nvSpPr>
          <p:cNvPr id="563230" name="Text Box 30"/>
          <p:cNvSpPr txBox="1">
            <a:spLocks noChangeArrowheads="1"/>
          </p:cNvSpPr>
          <p:nvPr/>
        </p:nvSpPr>
        <p:spPr bwMode="auto">
          <a:xfrm>
            <a:off x="5213350" y="1565275"/>
            <a:ext cx="3549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FF0000"/>
                </a:solidFill>
              </a:rPr>
              <a:t>Location of disks:</a:t>
            </a:r>
            <a:r>
              <a:rPr lang="en-US" altLang="en-US"/>
              <a:t> </a:t>
            </a:r>
            <a:r>
              <a:rPr lang="en-US" altLang="en-US" i="1"/>
              <a:t>z=0, </a:t>
            </a:r>
            <a:r>
              <a:rPr lang="en-US" altLang="en-US"/>
              <a:t>z</a:t>
            </a:r>
            <a:r>
              <a:rPr lang="en-US" altLang="en-US" i="1"/>
              <a:t>=s</a:t>
            </a:r>
            <a:endParaRPr lang="en-US" altLang="en-US"/>
          </a:p>
        </p:txBody>
      </p:sp>
      <p:sp>
        <p:nvSpPr>
          <p:cNvPr id="563231" name="Text Box 31"/>
          <p:cNvSpPr txBox="1">
            <a:spLocks noChangeArrowheads="1"/>
          </p:cNvSpPr>
          <p:nvPr/>
        </p:nvSpPr>
        <p:spPr bwMode="auto">
          <a:xfrm>
            <a:off x="5197475" y="1974850"/>
            <a:ext cx="3309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t>Distance from disk to </a:t>
            </a:r>
            <a:r>
              <a:rPr lang="en-US" altLang="en-US">
                <a:sym typeface="Symbol" pitchFamily="18" charset="2"/>
              </a:rPr>
              <a:t></a:t>
            </a:r>
            <a:r>
              <a:rPr lang="en-US" altLang="en-US"/>
              <a:t>2</a:t>
            </a:r>
          </a:p>
        </p:txBody>
      </p:sp>
      <p:sp>
        <p:nvSpPr>
          <p:cNvPr id="563232" name="Text Box 32"/>
          <p:cNvSpPr txBox="1">
            <a:spLocks noChangeArrowheads="1"/>
          </p:cNvSpPr>
          <p:nvPr/>
        </p:nvSpPr>
        <p:spPr bwMode="auto">
          <a:xfrm>
            <a:off x="7575550" y="2362200"/>
            <a:ext cx="998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t>z, </a:t>
            </a:r>
            <a:r>
              <a:rPr lang="en-US" altLang="en-US"/>
              <a:t>(</a:t>
            </a:r>
            <a:r>
              <a:rPr lang="en-US" altLang="en-US" i="1"/>
              <a:t>s-z</a:t>
            </a:r>
            <a:r>
              <a:rPr lang="en-US" altLang="en-US"/>
              <a:t>)</a:t>
            </a:r>
          </a:p>
        </p:txBody>
      </p:sp>
      <p:graphicFrame>
        <p:nvGraphicFramePr>
          <p:cNvPr id="563234" name="Object 3"/>
          <p:cNvGraphicFramePr>
            <a:graphicFrameLocks noChangeAspect="1"/>
          </p:cNvGraphicFramePr>
          <p:nvPr/>
        </p:nvGraphicFramePr>
        <p:xfrm>
          <a:off x="5935663" y="3505200"/>
          <a:ext cx="2757487" cy="817563"/>
        </p:xfrm>
        <a:graphic>
          <a:graphicData uri="http://schemas.openxmlformats.org/presentationml/2006/ole">
            <mc:AlternateContent xmlns:mc="http://schemas.openxmlformats.org/markup-compatibility/2006">
              <mc:Choice xmlns:v="urn:schemas-microsoft-com:vml" Requires="v">
                <p:oleObj spid="_x0000_s5138" name="Equation" r:id="rId7" imgW="1498600" imgH="444500" progId="Equation.DSMT4">
                  <p:embed/>
                </p:oleObj>
              </mc:Choice>
              <mc:Fallback>
                <p:oleObj name="Equation" r:id="rId7" imgW="1498600" imgH="4445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35663" y="3505200"/>
                        <a:ext cx="2757487" cy="8175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63235" name="Text Box 35"/>
          <p:cNvSpPr txBox="1">
            <a:spLocks noChangeArrowheads="1"/>
          </p:cNvSpPr>
          <p:nvPr/>
        </p:nvSpPr>
        <p:spPr bwMode="auto">
          <a:xfrm>
            <a:off x="5181600" y="3622675"/>
            <a:ext cx="774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chemeClr val="accent2"/>
                </a:solidFill>
              </a:rPr>
              <a:t>Left:</a:t>
            </a:r>
            <a:endParaRPr lang="en-US" altLang="en-US"/>
          </a:p>
        </p:txBody>
      </p:sp>
      <p:sp>
        <p:nvSpPr>
          <p:cNvPr id="563236" name="Text Box 36"/>
          <p:cNvSpPr txBox="1">
            <a:spLocks noChangeArrowheads="1"/>
          </p:cNvSpPr>
          <p:nvPr/>
        </p:nvSpPr>
        <p:spPr bwMode="auto">
          <a:xfrm>
            <a:off x="5181600" y="4572000"/>
            <a:ext cx="944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chemeClr val="accent2"/>
                </a:solidFill>
              </a:rPr>
              <a:t>Right:</a:t>
            </a:r>
          </a:p>
        </p:txBody>
      </p:sp>
      <p:graphicFrame>
        <p:nvGraphicFramePr>
          <p:cNvPr id="563237" name="Object 4"/>
          <p:cNvGraphicFramePr>
            <a:graphicFrameLocks noChangeAspect="1"/>
          </p:cNvGraphicFramePr>
          <p:nvPr/>
        </p:nvGraphicFramePr>
        <p:xfrm>
          <a:off x="5951538" y="4419600"/>
          <a:ext cx="3059112" cy="817563"/>
        </p:xfrm>
        <a:graphic>
          <a:graphicData uri="http://schemas.openxmlformats.org/presentationml/2006/ole">
            <mc:AlternateContent xmlns:mc="http://schemas.openxmlformats.org/markup-compatibility/2006">
              <mc:Choice xmlns:v="urn:schemas-microsoft-com:vml" Requires="v">
                <p:oleObj spid="_x0000_s5139" name="Equation" r:id="rId9" imgW="1663700" imgH="444500" progId="Equation.DSMT4">
                  <p:embed/>
                </p:oleObj>
              </mc:Choice>
              <mc:Fallback>
                <p:oleObj name="Equation" r:id="rId9" imgW="1663700" imgH="4445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51538" y="4419600"/>
                        <a:ext cx="3059112" cy="8175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2294FBCD-551F-4A32-B973-20AFEF9BF029}" type="slidenum">
              <a:rPr lang="en-US" altLang="en-US" smtClean="0"/>
              <a:pPr/>
              <a:t>6</a:t>
            </a:fld>
            <a:endParaRPr lang="en-US" altLang="en-US"/>
          </a:p>
        </p:txBody>
      </p:sp>
    </p:spTree>
    <p:extLst>
      <p:ext uri="{BB962C8B-B14F-4D97-AF65-F5344CB8AC3E}">
        <p14:creationId xmlns:p14="http://schemas.microsoft.com/office/powerpoint/2010/main" val="3932626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685800" y="0"/>
            <a:ext cx="7772400" cy="838200"/>
          </a:xfrm>
        </p:spPr>
        <p:txBody>
          <a:bodyPr/>
          <a:lstStyle/>
          <a:p>
            <a:pPr eaLnBrk="1" hangingPunct="1"/>
            <a:r>
              <a:rPr lang="en-US" altLang="en-US" sz="3600" smtClean="0"/>
              <a:t>Step 3: Add up Contributions</a:t>
            </a:r>
          </a:p>
        </p:txBody>
      </p:sp>
      <p:grpSp>
        <p:nvGrpSpPr>
          <p:cNvPr id="57346" name="Group 3"/>
          <p:cNvGrpSpPr>
            <a:grpSpLocks/>
          </p:cNvGrpSpPr>
          <p:nvPr/>
        </p:nvGrpSpPr>
        <p:grpSpPr bwMode="auto">
          <a:xfrm>
            <a:off x="6096000" y="914400"/>
            <a:ext cx="3048000" cy="2682875"/>
            <a:chOff x="48" y="1215"/>
            <a:chExt cx="3168" cy="3049"/>
          </a:xfrm>
        </p:grpSpPr>
        <p:grpSp>
          <p:nvGrpSpPr>
            <p:cNvPr id="57355" name="Group 4"/>
            <p:cNvGrpSpPr>
              <a:grpSpLocks/>
            </p:cNvGrpSpPr>
            <p:nvPr/>
          </p:nvGrpSpPr>
          <p:grpSpPr bwMode="auto">
            <a:xfrm>
              <a:off x="48" y="1215"/>
              <a:ext cx="3168" cy="2616"/>
              <a:chOff x="48" y="1215"/>
              <a:chExt cx="3168" cy="2616"/>
            </a:xfrm>
          </p:grpSpPr>
          <p:sp>
            <p:nvSpPr>
              <p:cNvPr id="57360" name="Line 5"/>
              <p:cNvSpPr>
                <a:spLocks noChangeShapeType="1"/>
              </p:cNvSpPr>
              <p:nvPr/>
            </p:nvSpPr>
            <p:spPr bwMode="auto">
              <a:xfrm>
                <a:off x="1104" y="3216"/>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1" name="Line 6"/>
              <p:cNvSpPr>
                <a:spLocks noChangeShapeType="1"/>
              </p:cNvSpPr>
              <p:nvPr/>
            </p:nvSpPr>
            <p:spPr bwMode="auto">
              <a:xfrm>
                <a:off x="2064" y="3216"/>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7362" name="Picture 7" descr="p524_CapBlowu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 y="1215"/>
                <a:ext cx="2544" cy="1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7363" name="Group 8"/>
              <p:cNvGrpSpPr>
                <a:grpSpLocks/>
              </p:cNvGrpSpPr>
              <p:nvPr/>
            </p:nvGrpSpPr>
            <p:grpSpPr bwMode="auto">
              <a:xfrm>
                <a:off x="1152" y="2415"/>
                <a:ext cx="541" cy="519"/>
                <a:chOff x="2304" y="3312"/>
                <a:chExt cx="541" cy="519"/>
              </a:xfrm>
            </p:grpSpPr>
            <p:sp>
              <p:nvSpPr>
                <p:cNvPr id="57378" name="Line 9"/>
                <p:cNvSpPr>
                  <a:spLocks noChangeShapeType="1"/>
                </p:cNvSpPr>
                <p:nvPr/>
              </p:nvSpPr>
              <p:spPr bwMode="auto">
                <a:xfrm flipH="1">
                  <a:off x="2304" y="3312"/>
                  <a:ext cx="432"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79" name="Text Box 10"/>
                <p:cNvSpPr txBox="1">
                  <a:spLocks noChangeArrowheads="1"/>
                </p:cNvSpPr>
                <p:nvPr/>
              </p:nvSpPr>
              <p:spPr bwMode="auto">
                <a:xfrm>
                  <a:off x="2390" y="3312"/>
                  <a:ext cx="455"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solidFill>
                        <a:schemeClr val="accent2"/>
                      </a:solidFill>
                    </a:rPr>
                    <a:t>E</a:t>
                  </a:r>
                  <a:r>
                    <a:rPr lang="en-US" altLang="en-US" baseline="-25000">
                      <a:solidFill>
                        <a:schemeClr val="accent2"/>
                      </a:solidFill>
                    </a:rPr>
                    <a:t>-</a:t>
                  </a:r>
                  <a:endParaRPr lang="en-US" altLang="en-US">
                    <a:solidFill>
                      <a:schemeClr val="accent2"/>
                    </a:solidFill>
                  </a:endParaRPr>
                </a:p>
              </p:txBody>
            </p:sp>
          </p:grpSp>
          <p:grpSp>
            <p:nvGrpSpPr>
              <p:cNvPr id="57364" name="Group 11"/>
              <p:cNvGrpSpPr>
                <a:grpSpLocks/>
              </p:cNvGrpSpPr>
              <p:nvPr/>
            </p:nvGrpSpPr>
            <p:grpSpPr bwMode="auto">
              <a:xfrm>
                <a:off x="1152" y="1886"/>
                <a:ext cx="551" cy="520"/>
                <a:chOff x="2304" y="2783"/>
                <a:chExt cx="551" cy="520"/>
              </a:xfrm>
            </p:grpSpPr>
            <p:sp>
              <p:nvSpPr>
                <p:cNvPr id="57376" name="Line 12"/>
                <p:cNvSpPr>
                  <a:spLocks noChangeShapeType="1"/>
                </p:cNvSpPr>
                <p:nvPr/>
              </p:nvSpPr>
              <p:spPr bwMode="auto">
                <a:xfrm flipH="1">
                  <a:off x="2304" y="3120"/>
                  <a:ext cx="432"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77" name="Text Box 13"/>
                <p:cNvSpPr txBox="1">
                  <a:spLocks noChangeArrowheads="1"/>
                </p:cNvSpPr>
                <p:nvPr/>
              </p:nvSpPr>
              <p:spPr bwMode="auto">
                <a:xfrm>
                  <a:off x="2352" y="2783"/>
                  <a:ext cx="503"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solidFill>
                        <a:srgbClr val="FF0000"/>
                      </a:solidFill>
                    </a:rPr>
                    <a:t>E</a:t>
                  </a:r>
                  <a:r>
                    <a:rPr lang="en-US" altLang="en-US" baseline="-25000">
                      <a:solidFill>
                        <a:srgbClr val="FF0000"/>
                      </a:solidFill>
                    </a:rPr>
                    <a:t>+</a:t>
                  </a:r>
                  <a:endParaRPr lang="en-US" altLang="en-US">
                    <a:solidFill>
                      <a:srgbClr val="FF0000"/>
                    </a:solidFill>
                  </a:endParaRPr>
                </a:p>
              </p:txBody>
            </p:sp>
          </p:grpSp>
          <p:grpSp>
            <p:nvGrpSpPr>
              <p:cNvPr id="57365" name="Group 14"/>
              <p:cNvGrpSpPr>
                <a:grpSpLocks/>
              </p:cNvGrpSpPr>
              <p:nvPr/>
            </p:nvGrpSpPr>
            <p:grpSpPr bwMode="auto">
              <a:xfrm>
                <a:off x="710" y="2011"/>
                <a:ext cx="874" cy="519"/>
                <a:chOff x="1862" y="2908"/>
                <a:chExt cx="874" cy="519"/>
              </a:xfrm>
            </p:grpSpPr>
            <p:sp>
              <p:nvSpPr>
                <p:cNvPr id="57374" name="Line 15"/>
                <p:cNvSpPr>
                  <a:spLocks noChangeShapeType="1"/>
                </p:cNvSpPr>
                <p:nvPr/>
              </p:nvSpPr>
              <p:spPr bwMode="auto">
                <a:xfrm flipH="1">
                  <a:off x="1872" y="3216"/>
                  <a:ext cx="864" cy="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75" name="Text Box 16"/>
                <p:cNvSpPr txBox="1">
                  <a:spLocks noChangeArrowheads="1"/>
                </p:cNvSpPr>
                <p:nvPr/>
              </p:nvSpPr>
              <p:spPr bwMode="auto">
                <a:xfrm>
                  <a:off x="1862" y="2908"/>
                  <a:ext cx="643"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solidFill>
                        <a:srgbClr val="008000"/>
                      </a:solidFill>
                    </a:rPr>
                    <a:t>E</a:t>
                  </a:r>
                  <a:r>
                    <a:rPr lang="en-US" altLang="en-US" i="1" baseline="-25000">
                      <a:solidFill>
                        <a:srgbClr val="008000"/>
                      </a:solidFill>
                    </a:rPr>
                    <a:t>net</a:t>
                  </a:r>
                  <a:endParaRPr lang="en-US" altLang="en-US" i="1">
                    <a:solidFill>
                      <a:srgbClr val="008000"/>
                    </a:solidFill>
                  </a:endParaRPr>
                </a:p>
              </p:txBody>
            </p:sp>
          </p:grpSp>
          <p:sp>
            <p:nvSpPr>
              <p:cNvPr id="57366" name="Line 17"/>
              <p:cNvSpPr>
                <a:spLocks noChangeShapeType="1"/>
              </p:cNvSpPr>
              <p:nvPr/>
            </p:nvSpPr>
            <p:spPr bwMode="auto">
              <a:xfrm flipH="1">
                <a:off x="48" y="2415"/>
                <a:ext cx="288"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67" name="Line 18"/>
              <p:cNvSpPr>
                <a:spLocks noChangeShapeType="1"/>
              </p:cNvSpPr>
              <p:nvPr/>
            </p:nvSpPr>
            <p:spPr bwMode="auto">
              <a:xfrm>
                <a:off x="336" y="2415"/>
                <a:ext cx="432"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68" name="Line 19"/>
              <p:cNvSpPr>
                <a:spLocks noChangeShapeType="1"/>
              </p:cNvSpPr>
              <p:nvPr/>
            </p:nvSpPr>
            <p:spPr bwMode="auto">
              <a:xfrm>
                <a:off x="336" y="2511"/>
                <a:ext cx="192" cy="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69" name="Line 20"/>
              <p:cNvSpPr>
                <a:spLocks noChangeShapeType="1"/>
              </p:cNvSpPr>
              <p:nvPr/>
            </p:nvSpPr>
            <p:spPr bwMode="auto">
              <a:xfrm flipH="1">
                <a:off x="2496" y="2367"/>
                <a:ext cx="288"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70" name="Line 21"/>
              <p:cNvSpPr>
                <a:spLocks noChangeShapeType="1"/>
              </p:cNvSpPr>
              <p:nvPr/>
            </p:nvSpPr>
            <p:spPr bwMode="auto">
              <a:xfrm>
                <a:off x="2784" y="2367"/>
                <a:ext cx="432"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71" name="Line 22"/>
              <p:cNvSpPr>
                <a:spLocks noChangeShapeType="1"/>
              </p:cNvSpPr>
              <p:nvPr/>
            </p:nvSpPr>
            <p:spPr bwMode="auto">
              <a:xfrm>
                <a:off x="2784" y="2463"/>
                <a:ext cx="192" cy="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72" name="Line 23"/>
              <p:cNvSpPr>
                <a:spLocks noChangeShapeType="1"/>
              </p:cNvSpPr>
              <p:nvPr/>
            </p:nvSpPr>
            <p:spPr bwMode="auto">
              <a:xfrm>
                <a:off x="1104" y="3360"/>
                <a:ext cx="96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73" name="Text Box 24"/>
              <p:cNvSpPr txBox="1">
                <a:spLocks noChangeArrowheads="1"/>
              </p:cNvSpPr>
              <p:nvPr/>
            </p:nvSpPr>
            <p:spPr bwMode="auto">
              <a:xfrm>
                <a:off x="1488" y="3311"/>
                <a:ext cx="316"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t>s</a:t>
                </a:r>
              </a:p>
            </p:txBody>
          </p:sp>
        </p:grpSp>
        <p:sp>
          <p:nvSpPr>
            <p:cNvPr id="57356" name="Line 25"/>
            <p:cNvSpPr>
              <a:spLocks noChangeShapeType="1"/>
            </p:cNvSpPr>
            <p:nvPr/>
          </p:nvSpPr>
          <p:spPr bwMode="auto">
            <a:xfrm>
              <a:off x="288" y="3696"/>
              <a:ext cx="201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7" name="Text Box 26"/>
            <p:cNvSpPr txBox="1">
              <a:spLocks noChangeArrowheads="1"/>
            </p:cNvSpPr>
            <p:nvPr/>
          </p:nvSpPr>
          <p:spPr bwMode="auto">
            <a:xfrm>
              <a:off x="2295" y="3551"/>
              <a:ext cx="315"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t>z</a:t>
              </a:r>
            </a:p>
          </p:txBody>
        </p:sp>
        <p:sp>
          <p:nvSpPr>
            <p:cNvPr id="57358" name="Line 27"/>
            <p:cNvSpPr>
              <a:spLocks noChangeShapeType="1"/>
            </p:cNvSpPr>
            <p:nvPr/>
          </p:nvSpPr>
          <p:spPr bwMode="auto">
            <a:xfrm>
              <a:off x="1104" y="360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59" name="Text Box 28"/>
            <p:cNvSpPr txBox="1">
              <a:spLocks noChangeArrowheads="1"/>
            </p:cNvSpPr>
            <p:nvPr/>
          </p:nvSpPr>
          <p:spPr bwMode="auto">
            <a:xfrm>
              <a:off x="1008" y="3744"/>
              <a:ext cx="350"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t>0</a:t>
              </a:r>
            </a:p>
          </p:txBody>
        </p:sp>
      </p:grpSp>
      <p:graphicFrame>
        <p:nvGraphicFramePr>
          <p:cNvPr id="57347" name="Object 2"/>
          <p:cNvGraphicFramePr>
            <a:graphicFrameLocks noChangeAspect="1"/>
          </p:cNvGraphicFramePr>
          <p:nvPr/>
        </p:nvGraphicFramePr>
        <p:xfrm>
          <a:off x="288925" y="1719263"/>
          <a:ext cx="2752725" cy="820737"/>
        </p:xfrm>
        <a:graphic>
          <a:graphicData uri="http://schemas.openxmlformats.org/presentationml/2006/ole">
            <mc:AlternateContent xmlns:mc="http://schemas.openxmlformats.org/markup-compatibility/2006">
              <mc:Choice xmlns:v="urn:schemas-microsoft-com:vml" Requires="v">
                <p:oleObj spid="_x0000_s6171" name="Equation" r:id="rId5" imgW="1498600" imgH="444500" progId="Equation.DSMT4">
                  <p:embed/>
                </p:oleObj>
              </mc:Choice>
              <mc:Fallback>
                <p:oleObj name="Equation" r:id="rId5" imgW="1498600" imgH="4445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925" y="1719263"/>
                        <a:ext cx="2752725" cy="820737"/>
                      </a:xfrm>
                      <a:prstGeom prst="rect">
                        <a:avLst/>
                      </a:prstGeom>
                      <a:solidFill>
                        <a:srgbClr val="F6F6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7348" name="Object 3"/>
          <p:cNvGraphicFramePr>
            <a:graphicFrameLocks noChangeAspect="1"/>
          </p:cNvGraphicFramePr>
          <p:nvPr/>
        </p:nvGraphicFramePr>
        <p:xfrm>
          <a:off x="2989263" y="1719263"/>
          <a:ext cx="3106737" cy="820737"/>
        </p:xfrm>
        <a:graphic>
          <a:graphicData uri="http://schemas.openxmlformats.org/presentationml/2006/ole">
            <mc:AlternateContent xmlns:mc="http://schemas.openxmlformats.org/markup-compatibility/2006">
              <mc:Choice xmlns:v="urn:schemas-microsoft-com:vml" Requires="v">
                <p:oleObj spid="_x0000_s6172" name="Equation" r:id="rId7" imgW="1689100" imgH="444500" progId="Equation.3">
                  <p:embed/>
                </p:oleObj>
              </mc:Choice>
              <mc:Fallback>
                <p:oleObj name="Equation" r:id="rId7" imgW="1689100" imgH="4445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9263" y="1719263"/>
                        <a:ext cx="3106737" cy="820737"/>
                      </a:xfrm>
                      <a:prstGeom prst="rect">
                        <a:avLst/>
                      </a:prstGeom>
                      <a:solidFill>
                        <a:srgbClr val="F6F63F"/>
                      </a:solidFill>
                      <a:ln w="9525">
                        <a:solidFill>
                          <a:srgbClr val="F6F63F"/>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65279" name="Object 4"/>
          <p:cNvGraphicFramePr>
            <a:graphicFrameLocks noChangeAspect="1"/>
          </p:cNvGraphicFramePr>
          <p:nvPr/>
        </p:nvGraphicFramePr>
        <p:xfrm>
          <a:off x="247650" y="2555875"/>
          <a:ext cx="4811713" cy="887413"/>
        </p:xfrm>
        <a:graphic>
          <a:graphicData uri="http://schemas.openxmlformats.org/presentationml/2006/ole">
            <mc:AlternateContent xmlns:mc="http://schemas.openxmlformats.org/markup-compatibility/2006">
              <mc:Choice xmlns:v="urn:schemas-microsoft-com:vml" Requires="v">
                <p:oleObj spid="_x0000_s6173" name="Equation" r:id="rId9" imgW="2616200" imgH="482600" progId="Equation.DSMT4">
                  <p:embed/>
                </p:oleObj>
              </mc:Choice>
              <mc:Fallback>
                <p:oleObj name="Equation" r:id="rId9" imgW="2616200" imgH="482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7650" y="2555875"/>
                        <a:ext cx="4811713" cy="8874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65280" name="Object 5"/>
          <p:cNvGraphicFramePr>
            <a:graphicFrameLocks noChangeAspect="1"/>
          </p:cNvGraphicFramePr>
          <p:nvPr/>
        </p:nvGraphicFramePr>
        <p:xfrm>
          <a:off x="7938" y="3546475"/>
          <a:ext cx="6189662" cy="889000"/>
        </p:xfrm>
        <a:graphic>
          <a:graphicData uri="http://schemas.openxmlformats.org/presentationml/2006/ole">
            <mc:AlternateContent xmlns:mc="http://schemas.openxmlformats.org/markup-compatibility/2006">
              <mc:Choice xmlns:v="urn:schemas-microsoft-com:vml" Requires="v">
                <p:oleObj spid="_x0000_s6174" name="Equation" r:id="rId11" imgW="3365500" imgH="482600" progId="Equation.DSMT4">
                  <p:embed/>
                </p:oleObj>
              </mc:Choice>
              <mc:Fallback>
                <p:oleObj name="Equation" r:id="rId11" imgW="3365500" imgH="482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38" y="3546475"/>
                        <a:ext cx="6189662" cy="889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65281" name="Object 6"/>
          <p:cNvGraphicFramePr>
            <a:graphicFrameLocks noChangeAspect="1"/>
          </p:cNvGraphicFramePr>
          <p:nvPr/>
        </p:nvGraphicFramePr>
        <p:xfrm>
          <a:off x="4605338" y="5637213"/>
          <a:ext cx="1284287" cy="796925"/>
        </p:xfrm>
        <a:graphic>
          <a:graphicData uri="http://schemas.openxmlformats.org/presentationml/2006/ole">
            <mc:AlternateContent xmlns:mc="http://schemas.openxmlformats.org/markup-compatibility/2006">
              <mc:Choice xmlns:v="urn:schemas-microsoft-com:vml" Requires="v">
                <p:oleObj spid="_x0000_s6175" name="Equation" r:id="rId13" imgW="698500" imgH="431800" progId="Equation.DSMT4">
                  <p:embed/>
                </p:oleObj>
              </mc:Choice>
              <mc:Fallback>
                <p:oleObj name="Equation" r:id="rId13" imgW="698500" imgH="4318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05338" y="5637213"/>
                        <a:ext cx="1284287" cy="796925"/>
                      </a:xfrm>
                      <a:prstGeom prst="rect">
                        <a:avLst/>
                      </a:prstGeom>
                      <a:solidFill>
                        <a:srgbClr val="F6F63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7352" name="Text Box 34"/>
          <p:cNvSpPr txBox="1">
            <a:spLocks noChangeArrowheads="1"/>
          </p:cNvSpPr>
          <p:nvPr/>
        </p:nvSpPr>
        <p:spPr bwMode="auto">
          <a:xfrm>
            <a:off x="593725" y="1025525"/>
            <a:ext cx="42957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chemeClr val="accent2"/>
                </a:solidFill>
              </a:rPr>
              <a:t>Location: </a:t>
            </a:r>
            <a:r>
              <a:rPr lang="en-US" altLang="en-US">
                <a:solidFill>
                  <a:schemeClr val="accent2"/>
                </a:solidFill>
                <a:sym typeface="Symbol" pitchFamily="18" charset="2"/>
              </a:rPr>
              <a:t></a:t>
            </a:r>
            <a:r>
              <a:rPr lang="en-US" altLang="en-US">
                <a:solidFill>
                  <a:schemeClr val="accent2"/>
                </a:solidFill>
              </a:rPr>
              <a:t>2</a:t>
            </a:r>
            <a:r>
              <a:rPr lang="en-US" altLang="en-US"/>
              <a:t> (inside a capacitor) </a:t>
            </a:r>
          </a:p>
        </p:txBody>
      </p:sp>
      <p:sp>
        <p:nvSpPr>
          <p:cNvPr id="565284" name="Text Box 36"/>
          <p:cNvSpPr txBox="1">
            <a:spLocks noChangeArrowheads="1"/>
          </p:cNvSpPr>
          <p:nvPr/>
        </p:nvSpPr>
        <p:spPr bwMode="auto">
          <a:xfrm>
            <a:off x="5427373" y="4495800"/>
            <a:ext cx="31845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dirty="0">
                <a:sym typeface="Symbol" pitchFamily="18" charset="2"/>
              </a:rPr>
              <a:t> </a:t>
            </a:r>
            <a:r>
              <a:rPr lang="en-US" altLang="en-US" dirty="0">
                <a:solidFill>
                  <a:srgbClr val="FF0000"/>
                </a:solidFill>
              </a:rPr>
              <a:t>Does not depend on </a:t>
            </a:r>
            <a:r>
              <a:rPr lang="en-US" altLang="en-US" i="1" dirty="0">
                <a:solidFill>
                  <a:srgbClr val="FF0000"/>
                </a:solidFill>
              </a:rPr>
              <a:t>z</a:t>
            </a:r>
            <a:endParaRPr lang="en-US" altLang="en-US" dirty="0"/>
          </a:p>
        </p:txBody>
      </p:sp>
      <p:sp>
        <p:nvSpPr>
          <p:cNvPr id="2" name="Slide Number Placeholder 1"/>
          <p:cNvSpPr>
            <a:spLocks noGrp="1"/>
          </p:cNvSpPr>
          <p:nvPr>
            <p:ph type="sldNum" sz="quarter" idx="12"/>
          </p:nvPr>
        </p:nvSpPr>
        <p:spPr/>
        <p:txBody>
          <a:bodyPr/>
          <a:lstStyle/>
          <a:p>
            <a:fld id="{2294FBCD-551F-4A32-B973-20AFEF9BF029}" type="slidenum">
              <a:rPr lang="en-US" altLang="en-US" smtClean="0"/>
              <a:pPr/>
              <a:t>7</a:t>
            </a:fld>
            <a:endParaRPr lang="en-US" altLang="en-US"/>
          </a:p>
        </p:txBody>
      </p:sp>
      <p:sp>
        <p:nvSpPr>
          <p:cNvPr id="3" name="TextBox 2"/>
          <p:cNvSpPr txBox="1"/>
          <p:nvPr/>
        </p:nvSpPr>
        <p:spPr>
          <a:xfrm>
            <a:off x="457200" y="5818485"/>
            <a:ext cx="3276600" cy="461665"/>
          </a:xfrm>
          <a:prstGeom prst="rect">
            <a:avLst/>
          </a:prstGeom>
          <a:noFill/>
        </p:spPr>
        <p:txBody>
          <a:bodyPr wrap="square" rtlCol="0">
            <a:spAutoFit/>
          </a:bodyPr>
          <a:lstStyle/>
          <a:p>
            <a:r>
              <a:rPr lang="en-US" dirty="0" smtClean="0"/>
              <a:t>When s &lt;&lt; R, </a:t>
            </a:r>
            <a:endParaRPr lang="en-US" dirty="0"/>
          </a:p>
        </p:txBody>
      </p:sp>
    </p:spTree>
    <p:extLst>
      <p:ext uri="{BB962C8B-B14F-4D97-AF65-F5344CB8AC3E}">
        <p14:creationId xmlns:p14="http://schemas.microsoft.com/office/powerpoint/2010/main" val="3855800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685800" y="0"/>
            <a:ext cx="7772400" cy="838200"/>
          </a:xfrm>
        </p:spPr>
        <p:txBody>
          <a:bodyPr/>
          <a:lstStyle/>
          <a:p>
            <a:pPr eaLnBrk="1" hangingPunct="1"/>
            <a:r>
              <a:rPr lang="en-US" altLang="en-US" sz="3600" smtClean="0"/>
              <a:t>Step 3: Add up Contributions</a:t>
            </a:r>
          </a:p>
        </p:txBody>
      </p:sp>
      <p:grpSp>
        <p:nvGrpSpPr>
          <p:cNvPr id="59394" name="Group 3"/>
          <p:cNvGrpSpPr>
            <a:grpSpLocks/>
          </p:cNvGrpSpPr>
          <p:nvPr/>
        </p:nvGrpSpPr>
        <p:grpSpPr bwMode="auto">
          <a:xfrm>
            <a:off x="5791200" y="914400"/>
            <a:ext cx="3352800" cy="2986088"/>
            <a:chOff x="48" y="1215"/>
            <a:chExt cx="3168" cy="2987"/>
          </a:xfrm>
        </p:grpSpPr>
        <p:grpSp>
          <p:nvGrpSpPr>
            <p:cNvPr id="59405" name="Group 4"/>
            <p:cNvGrpSpPr>
              <a:grpSpLocks/>
            </p:cNvGrpSpPr>
            <p:nvPr/>
          </p:nvGrpSpPr>
          <p:grpSpPr bwMode="auto">
            <a:xfrm>
              <a:off x="48" y="1215"/>
              <a:ext cx="3168" cy="2553"/>
              <a:chOff x="48" y="1215"/>
              <a:chExt cx="3168" cy="2553"/>
            </a:xfrm>
          </p:grpSpPr>
          <p:sp>
            <p:nvSpPr>
              <p:cNvPr id="59410" name="Line 5"/>
              <p:cNvSpPr>
                <a:spLocks noChangeShapeType="1"/>
              </p:cNvSpPr>
              <p:nvPr/>
            </p:nvSpPr>
            <p:spPr bwMode="auto">
              <a:xfrm>
                <a:off x="1104" y="3216"/>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1" name="Line 6"/>
              <p:cNvSpPr>
                <a:spLocks noChangeShapeType="1"/>
              </p:cNvSpPr>
              <p:nvPr/>
            </p:nvSpPr>
            <p:spPr bwMode="auto">
              <a:xfrm>
                <a:off x="2064" y="3216"/>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9412" name="Picture 7" descr="p524_CapBlowu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 y="1215"/>
                <a:ext cx="2544" cy="1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9413" name="Group 8"/>
              <p:cNvGrpSpPr>
                <a:grpSpLocks/>
              </p:cNvGrpSpPr>
              <p:nvPr/>
            </p:nvGrpSpPr>
            <p:grpSpPr bwMode="auto">
              <a:xfrm>
                <a:off x="1152" y="2415"/>
                <a:ext cx="500" cy="459"/>
                <a:chOff x="2304" y="3312"/>
                <a:chExt cx="500" cy="459"/>
              </a:xfrm>
            </p:grpSpPr>
            <p:sp>
              <p:nvSpPr>
                <p:cNvPr id="59428" name="Line 9"/>
                <p:cNvSpPr>
                  <a:spLocks noChangeShapeType="1"/>
                </p:cNvSpPr>
                <p:nvPr/>
              </p:nvSpPr>
              <p:spPr bwMode="auto">
                <a:xfrm flipH="1">
                  <a:off x="2304" y="3312"/>
                  <a:ext cx="432"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29" name="Text Box 10"/>
                <p:cNvSpPr txBox="1">
                  <a:spLocks noChangeArrowheads="1"/>
                </p:cNvSpPr>
                <p:nvPr/>
              </p:nvSpPr>
              <p:spPr bwMode="auto">
                <a:xfrm>
                  <a:off x="2390" y="3314"/>
                  <a:ext cx="414" cy="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solidFill>
                        <a:schemeClr val="accent2"/>
                      </a:solidFill>
                    </a:rPr>
                    <a:t>E</a:t>
                  </a:r>
                  <a:r>
                    <a:rPr lang="en-US" altLang="en-US" baseline="-25000">
                      <a:solidFill>
                        <a:schemeClr val="accent2"/>
                      </a:solidFill>
                    </a:rPr>
                    <a:t>-</a:t>
                  </a:r>
                  <a:endParaRPr lang="en-US" altLang="en-US">
                    <a:solidFill>
                      <a:schemeClr val="accent2"/>
                    </a:solidFill>
                  </a:endParaRPr>
                </a:p>
              </p:txBody>
            </p:sp>
          </p:grpSp>
          <p:grpSp>
            <p:nvGrpSpPr>
              <p:cNvPr id="59414" name="Group 11"/>
              <p:cNvGrpSpPr>
                <a:grpSpLocks/>
              </p:cNvGrpSpPr>
              <p:nvPr/>
            </p:nvGrpSpPr>
            <p:grpSpPr bwMode="auto">
              <a:xfrm>
                <a:off x="1152" y="1887"/>
                <a:ext cx="506" cy="457"/>
                <a:chOff x="2304" y="2784"/>
                <a:chExt cx="506" cy="457"/>
              </a:xfrm>
            </p:grpSpPr>
            <p:sp>
              <p:nvSpPr>
                <p:cNvPr id="59426" name="Line 12"/>
                <p:cNvSpPr>
                  <a:spLocks noChangeShapeType="1"/>
                </p:cNvSpPr>
                <p:nvPr/>
              </p:nvSpPr>
              <p:spPr bwMode="auto">
                <a:xfrm flipH="1">
                  <a:off x="2304" y="3120"/>
                  <a:ext cx="432"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27" name="Text Box 13"/>
                <p:cNvSpPr txBox="1">
                  <a:spLocks noChangeArrowheads="1"/>
                </p:cNvSpPr>
                <p:nvPr/>
              </p:nvSpPr>
              <p:spPr bwMode="auto">
                <a:xfrm>
                  <a:off x="2352" y="2784"/>
                  <a:ext cx="458" cy="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solidFill>
                        <a:srgbClr val="FF0000"/>
                      </a:solidFill>
                    </a:rPr>
                    <a:t>E</a:t>
                  </a:r>
                  <a:r>
                    <a:rPr lang="en-US" altLang="en-US" baseline="-25000">
                      <a:solidFill>
                        <a:srgbClr val="FF0000"/>
                      </a:solidFill>
                    </a:rPr>
                    <a:t>+</a:t>
                  </a:r>
                  <a:endParaRPr lang="en-US" altLang="en-US">
                    <a:solidFill>
                      <a:srgbClr val="FF0000"/>
                    </a:solidFill>
                  </a:endParaRPr>
                </a:p>
              </p:txBody>
            </p:sp>
          </p:grpSp>
          <p:grpSp>
            <p:nvGrpSpPr>
              <p:cNvPr id="59415" name="Group 14"/>
              <p:cNvGrpSpPr>
                <a:grpSpLocks/>
              </p:cNvGrpSpPr>
              <p:nvPr/>
            </p:nvGrpSpPr>
            <p:grpSpPr bwMode="auto">
              <a:xfrm>
                <a:off x="710" y="2011"/>
                <a:ext cx="874" cy="457"/>
                <a:chOff x="1862" y="2908"/>
                <a:chExt cx="874" cy="457"/>
              </a:xfrm>
            </p:grpSpPr>
            <p:sp>
              <p:nvSpPr>
                <p:cNvPr id="59424" name="Line 15"/>
                <p:cNvSpPr>
                  <a:spLocks noChangeShapeType="1"/>
                </p:cNvSpPr>
                <p:nvPr/>
              </p:nvSpPr>
              <p:spPr bwMode="auto">
                <a:xfrm flipH="1">
                  <a:off x="1872" y="3216"/>
                  <a:ext cx="864" cy="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25" name="Text Box 16"/>
                <p:cNvSpPr txBox="1">
                  <a:spLocks noChangeArrowheads="1"/>
                </p:cNvSpPr>
                <p:nvPr/>
              </p:nvSpPr>
              <p:spPr bwMode="auto">
                <a:xfrm>
                  <a:off x="1862" y="2908"/>
                  <a:ext cx="585" cy="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solidFill>
                        <a:srgbClr val="008000"/>
                      </a:solidFill>
                    </a:rPr>
                    <a:t>E</a:t>
                  </a:r>
                  <a:r>
                    <a:rPr lang="en-US" altLang="en-US" i="1" baseline="-25000">
                      <a:solidFill>
                        <a:srgbClr val="008000"/>
                      </a:solidFill>
                    </a:rPr>
                    <a:t>net</a:t>
                  </a:r>
                  <a:endParaRPr lang="en-US" altLang="en-US" i="1">
                    <a:solidFill>
                      <a:srgbClr val="008000"/>
                    </a:solidFill>
                  </a:endParaRPr>
                </a:p>
              </p:txBody>
            </p:sp>
          </p:grpSp>
          <p:sp>
            <p:nvSpPr>
              <p:cNvPr id="59416" name="Line 17"/>
              <p:cNvSpPr>
                <a:spLocks noChangeShapeType="1"/>
              </p:cNvSpPr>
              <p:nvPr/>
            </p:nvSpPr>
            <p:spPr bwMode="auto">
              <a:xfrm flipH="1">
                <a:off x="48" y="2415"/>
                <a:ext cx="288"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17" name="Line 18"/>
              <p:cNvSpPr>
                <a:spLocks noChangeShapeType="1"/>
              </p:cNvSpPr>
              <p:nvPr/>
            </p:nvSpPr>
            <p:spPr bwMode="auto">
              <a:xfrm>
                <a:off x="336" y="2415"/>
                <a:ext cx="432"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18" name="Line 19"/>
              <p:cNvSpPr>
                <a:spLocks noChangeShapeType="1"/>
              </p:cNvSpPr>
              <p:nvPr/>
            </p:nvSpPr>
            <p:spPr bwMode="auto">
              <a:xfrm>
                <a:off x="336" y="2511"/>
                <a:ext cx="192" cy="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19" name="Line 20"/>
              <p:cNvSpPr>
                <a:spLocks noChangeShapeType="1"/>
              </p:cNvSpPr>
              <p:nvPr/>
            </p:nvSpPr>
            <p:spPr bwMode="auto">
              <a:xfrm flipH="1">
                <a:off x="2496" y="2367"/>
                <a:ext cx="288"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20" name="Line 21"/>
              <p:cNvSpPr>
                <a:spLocks noChangeShapeType="1"/>
              </p:cNvSpPr>
              <p:nvPr/>
            </p:nvSpPr>
            <p:spPr bwMode="auto">
              <a:xfrm>
                <a:off x="2784" y="2367"/>
                <a:ext cx="432"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21" name="Line 22"/>
              <p:cNvSpPr>
                <a:spLocks noChangeShapeType="1"/>
              </p:cNvSpPr>
              <p:nvPr/>
            </p:nvSpPr>
            <p:spPr bwMode="auto">
              <a:xfrm>
                <a:off x="2784" y="2463"/>
                <a:ext cx="192" cy="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22" name="Line 23"/>
              <p:cNvSpPr>
                <a:spLocks noChangeShapeType="1"/>
              </p:cNvSpPr>
              <p:nvPr/>
            </p:nvSpPr>
            <p:spPr bwMode="auto">
              <a:xfrm>
                <a:off x="1104" y="3360"/>
                <a:ext cx="96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23" name="Text Box 24"/>
              <p:cNvSpPr txBox="1">
                <a:spLocks noChangeArrowheads="1"/>
              </p:cNvSpPr>
              <p:nvPr/>
            </p:nvSpPr>
            <p:spPr bwMode="auto">
              <a:xfrm>
                <a:off x="1488" y="3311"/>
                <a:ext cx="287" cy="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t>s</a:t>
                </a:r>
              </a:p>
            </p:txBody>
          </p:sp>
        </p:grpSp>
        <p:sp>
          <p:nvSpPr>
            <p:cNvPr id="59406" name="Line 25"/>
            <p:cNvSpPr>
              <a:spLocks noChangeShapeType="1"/>
            </p:cNvSpPr>
            <p:nvPr/>
          </p:nvSpPr>
          <p:spPr bwMode="auto">
            <a:xfrm>
              <a:off x="288" y="3696"/>
              <a:ext cx="201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07" name="Text Box 26"/>
            <p:cNvSpPr txBox="1">
              <a:spLocks noChangeArrowheads="1"/>
            </p:cNvSpPr>
            <p:nvPr/>
          </p:nvSpPr>
          <p:spPr bwMode="auto">
            <a:xfrm>
              <a:off x="2295" y="3551"/>
              <a:ext cx="287" cy="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t>z</a:t>
              </a:r>
            </a:p>
          </p:txBody>
        </p:sp>
        <p:sp>
          <p:nvSpPr>
            <p:cNvPr id="59408" name="Line 27"/>
            <p:cNvSpPr>
              <a:spLocks noChangeShapeType="1"/>
            </p:cNvSpPr>
            <p:nvPr/>
          </p:nvSpPr>
          <p:spPr bwMode="auto">
            <a:xfrm>
              <a:off x="1104" y="360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9" name="Text Box 28"/>
            <p:cNvSpPr txBox="1">
              <a:spLocks noChangeArrowheads="1"/>
            </p:cNvSpPr>
            <p:nvPr/>
          </p:nvSpPr>
          <p:spPr bwMode="auto">
            <a:xfrm>
              <a:off x="1008" y="3745"/>
              <a:ext cx="318" cy="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t>0</a:t>
              </a:r>
            </a:p>
          </p:txBody>
        </p:sp>
      </p:grpSp>
      <p:graphicFrame>
        <p:nvGraphicFramePr>
          <p:cNvPr id="59395" name="Object 2"/>
          <p:cNvGraphicFramePr>
            <a:graphicFrameLocks noChangeAspect="1"/>
          </p:cNvGraphicFramePr>
          <p:nvPr/>
        </p:nvGraphicFramePr>
        <p:xfrm>
          <a:off x="276225" y="1751013"/>
          <a:ext cx="2754313" cy="820737"/>
        </p:xfrm>
        <a:graphic>
          <a:graphicData uri="http://schemas.openxmlformats.org/presentationml/2006/ole">
            <mc:AlternateContent xmlns:mc="http://schemas.openxmlformats.org/markup-compatibility/2006">
              <mc:Choice xmlns:v="urn:schemas-microsoft-com:vml" Requires="v">
                <p:oleObj spid="_x0000_s7200" name="Equation" r:id="rId5" imgW="1498600" imgH="444500" progId="Equation.DSMT4">
                  <p:embed/>
                </p:oleObj>
              </mc:Choice>
              <mc:Fallback>
                <p:oleObj name="Equation" r:id="rId5" imgW="1498600" imgH="4445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225" y="1751013"/>
                        <a:ext cx="2754313" cy="820737"/>
                      </a:xfrm>
                      <a:prstGeom prst="rect">
                        <a:avLst/>
                      </a:prstGeom>
                      <a:solidFill>
                        <a:srgbClr val="F6F6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9396" name="Object 3"/>
          <p:cNvGraphicFramePr>
            <a:graphicFrameLocks noChangeAspect="1"/>
          </p:cNvGraphicFramePr>
          <p:nvPr/>
        </p:nvGraphicFramePr>
        <p:xfrm>
          <a:off x="3025775" y="1751013"/>
          <a:ext cx="2733675" cy="820737"/>
        </p:xfrm>
        <a:graphic>
          <a:graphicData uri="http://schemas.openxmlformats.org/presentationml/2006/ole">
            <mc:AlternateContent xmlns:mc="http://schemas.openxmlformats.org/markup-compatibility/2006">
              <mc:Choice xmlns:v="urn:schemas-microsoft-com:vml" Requires="v">
                <p:oleObj spid="_x0000_s7201" name="Equation" r:id="rId7" imgW="1485900" imgH="444500" progId="Equation.DSMT4">
                  <p:embed/>
                </p:oleObj>
              </mc:Choice>
              <mc:Fallback>
                <p:oleObj name="Equation" r:id="rId7" imgW="1485900" imgH="4445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25775" y="1751013"/>
                        <a:ext cx="2733675" cy="820737"/>
                      </a:xfrm>
                      <a:prstGeom prst="rect">
                        <a:avLst/>
                      </a:prstGeom>
                      <a:solidFill>
                        <a:srgbClr val="F6F6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67327" name="Object 4"/>
          <p:cNvGraphicFramePr>
            <a:graphicFrameLocks noChangeAspect="1"/>
          </p:cNvGraphicFramePr>
          <p:nvPr/>
        </p:nvGraphicFramePr>
        <p:xfrm>
          <a:off x="404813" y="2936875"/>
          <a:ext cx="4645025" cy="889000"/>
        </p:xfrm>
        <a:graphic>
          <a:graphicData uri="http://schemas.openxmlformats.org/presentationml/2006/ole">
            <mc:AlternateContent xmlns:mc="http://schemas.openxmlformats.org/markup-compatibility/2006">
              <mc:Choice xmlns:v="urn:schemas-microsoft-com:vml" Requires="v">
                <p:oleObj spid="_x0000_s7202" name="Equation" r:id="rId9" imgW="2527300" imgH="482600" progId="Equation.DSMT4">
                  <p:embed/>
                </p:oleObj>
              </mc:Choice>
              <mc:Fallback>
                <p:oleObj name="Equation" r:id="rId9" imgW="2527300" imgH="482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4813" y="2936875"/>
                        <a:ext cx="4645025" cy="889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9398" name="Text Box 32"/>
          <p:cNvSpPr txBox="1">
            <a:spLocks noChangeArrowheads="1"/>
          </p:cNvSpPr>
          <p:nvPr/>
        </p:nvSpPr>
        <p:spPr bwMode="auto">
          <a:xfrm>
            <a:off x="593725" y="1025525"/>
            <a:ext cx="35274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chemeClr val="accent2"/>
                </a:solidFill>
              </a:rPr>
              <a:t>Location: </a:t>
            </a:r>
            <a:r>
              <a:rPr lang="en-US" altLang="en-US">
                <a:solidFill>
                  <a:schemeClr val="accent2"/>
                </a:solidFill>
                <a:sym typeface="Symbol" pitchFamily="18" charset="2"/>
              </a:rPr>
              <a:t></a:t>
            </a:r>
            <a:r>
              <a:rPr lang="en-US" altLang="en-US">
                <a:solidFill>
                  <a:schemeClr val="accent2"/>
                </a:solidFill>
              </a:rPr>
              <a:t>3</a:t>
            </a:r>
            <a:r>
              <a:rPr lang="en-US" altLang="en-US"/>
              <a:t> (fringe field) </a:t>
            </a:r>
          </a:p>
        </p:txBody>
      </p:sp>
      <p:graphicFrame>
        <p:nvGraphicFramePr>
          <p:cNvPr id="567329" name="Object 5"/>
          <p:cNvGraphicFramePr>
            <a:graphicFrameLocks noChangeAspect="1"/>
          </p:cNvGraphicFramePr>
          <p:nvPr/>
        </p:nvGraphicFramePr>
        <p:xfrm>
          <a:off x="511175" y="3830638"/>
          <a:ext cx="3571875" cy="817562"/>
        </p:xfrm>
        <a:graphic>
          <a:graphicData uri="http://schemas.openxmlformats.org/presentationml/2006/ole">
            <mc:AlternateContent xmlns:mc="http://schemas.openxmlformats.org/markup-compatibility/2006">
              <mc:Choice xmlns:v="urn:schemas-microsoft-com:vml" Requires="v">
                <p:oleObj spid="_x0000_s7203" name="Equation" r:id="rId11" imgW="1943100" imgH="444500" progId="Equation.DSMT4">
                  <p:embed/>
                </p:oleObj>
              </mc:Choice>
              <mc:Fallback>
                <p:oleObj name="Equation" r:id="rId11" imgW="1943100" imgH="4445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1175" y="3830638"/>
                        <a:ext cx="3571875" cy="8175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67330" name="Object 6"/>
          <p:cNvGraphicFramePr>
            <a:graphicFrameLocks noChangeAspect="1"/>
          </p:cNvGraphicFramePr>
          <p:nvPr/>
        </p:nvGraphicFramePr>
        <p:xfrm>
          <a:off x="541338" y="4724400"/>
          <a:ext cx="1657350" cy="793750"/>
        </p:xfrm>
        <a:graphic>
          <a:graphicData uri="http://schemas.openxmlformats.org/presentationml/2006/ole">
            <mc:AlternateContent xmlns:mc="http://schemas.openxmlformats.org/markup-compatibility/2006">
              <mc:Choice xmlns:v="urn:schemas-microsoft-com:vml" Requires="v">
                <p:oleObj spid="_x0000_s7204" name="Equation" r:id="rId13" imgW="901700" imgH="431800" progId="Equation.DSMT4">
                  <p:embed/>
                </p:oleObj>
              </mc:Choice>
              <mc:Fallback>
                <p:oleObj name="Equation" r:id="rId13" imgW="901700" imgH="4318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1338" y="4724400"/>
                        <a:ext cx="1657350" cy="793750"/>
                      </a:xfrm>
                      <a:prstGeom prst="rect">
                        <a:avLst/>
                      </a:prstGeom>
                      <a:solidFill>
                        <a:srgbClr val="F6F63F"/>
                      </a:soli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67331" name="Object 7"/>
          <p:cNvGraphicFramePr>
            <a:graphicFrameLocks noChangeAspect="1"/>
          </p:cNvGraphicFramePr>
          <p:nvPr/>
        </p:nvGraphicFramePr>
        <p:xfrm>
          <a:off x="2398713" y="4724400"/>
          <a:ext cx="1635125" cy="793750"/>
        </p:xfrm>
        <a:graphic>
          <a:graphicData uri="http://schemas.openxmlformats.org/presentationml/2006/ole">
            <mc:AlternateContent xmlns:mc="http://schemas.openxmlformats.org/markup-compatibility/2006">
              <mc:Choice xmlns:v="urn:schemas-microsoft-com:vml" Requires="v">
                <p:oleObj spid="_x0000_s7205" name="Equation" r:id="rId15" imgW="889000" imgH="431800" progId="Equation.DSMT4">
                  <p:embed/>
                </p:oleObj>
              </mc:Choice>
              <mc:Fallback>
                <p:oleObj name="Equation" r:id="rId15" imgW="889000" imgH="4318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98713" y="4724400"/>
                        <a:ext cx="1635125" cy="793750"/>
                      </a:xfrm>
                      <a:prstGeom prst="rect">
                        <a:avLst/>
                      </a:prstGeom>
                      <a:solidFill>
                        <a:srgbClr val="F6F63F"/>
                      </a:soli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67332" name="Text Box 36"/>
          <p:cNvSpPr txBox="1">
            <a:spLocks noChangeArrowheads="1"/>
          </p:cNvSpPr>
          <p:nvPr/>
        </p:nvSpPr>
        <p:spPr bwMode="auto">
          <a:xfrm>
            <a:off x="4343400" y="4876800"/>
            <a:ext cx="26098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chemeClr val="accent2"/>
                </a:solidFill>
              </a:rPr>
              <a:t>For s&lt;&lt;R: </a:t>
            </a:r>
            <a:r>
              <a:rPr lang="en-US" altLang="en-US" i="1">
                <a:solidFill>
                  <a:schemeClr val="accent2"/>
                </a:solidFill>
              </a:rPr>
              <a:t>E</a:t>
            </a:r>
            <a:r>
              <a:rPr lang="en-US" altLang="en-US" i="1" baseline="-25000">
                <a:solidFill>
                  <a:schemeClr val="accent2"/>
                </a:solidFill>
              </a:rPr>
              <a:t>1</a:t>
            </a:r>
            <a:r>
              <a:rPr lang="en-US" altLang="en-US" i="1">
                <a:solidFill>
                  <a:schemeClr val="accent2"/>
                </a:solidFill>
              </a:rPr>
              <a:t>=E</a:t>
            </a:r>
            <a:r>
              <a:rPr lang="en-US" altLang="en-US" i="1" baseline="-25000">
                <a:solidFill>
                  <a:schemeClr val="accent2"/>
                </a:solidFill>
              </a:rPr>
              <a:t>3</a:t>
            </a:r>
            <a:r>
              <a:rPr lang="en-US" altLang="en-US" i="1">
                <a:solidFill>
                  <a:schemeClr val="accent2"/>
                </a:solidFill>
                <a:sym typeface="Symbol" pitchFamily="18" charset="2"/>
              </a:rPr>
              <a:t>0</a:t>
            </a:r>
            <a:endParaRPr lang="en-US" altLang="en-US"/>
          </a:p>
        </p:txBody>
      </p:sp>
      <p:sp>
        <p:nvSpPr>
          <p:cNvPr id="567333" name="Text Box 37"/>
          <p:cNvSpPr txBox="1">
            <a:spLocks noChangeArrowheads="1"/>
          </p:cNvSpPr>
          <p:nvPr/>
        </p:nvSpPr>
        <p:spPr bwMode="auto">
          <a:xfrm>
            <a:off x="381000" y="6248400"/>
            <a:ext cx="7637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FF0000"/>
                </a:solidFill>
              </a:rPr>
              <a:t>Far from the capacitor</a:t>
            </a:r>
            <a:r>
              <a:rPr lang="en-US" altLang="en-US" i="1"/>
              <a:t> (z&gt;&gt;R&gt;&gt;s): </a:t>
            </a:r>
            <a:r>
              <a:rPr lang="en-US" altLang="en-US" i="1">
                <a:solidFill>
                  <a:srgbClr val="FF0000"/>
                </a:solidFill>
              </a:rPr>
              <a:t>E</a:t>
            </a:r>
            <a:r>
              <a:rPr lang="en-US" altLang="en-US" i="1" baseline="-25000">
                <a:solidFill>
                  <a:srgbClr val="FF0000"/>
                </a:solidFill>
              </a:rPr>
              <a:t>1</a:t>
            </a:r>
            <a:r>
              <a:rPr lang="en-US" altLang="en-US" i="1">
                <a:solidFill>
                  <a:srgbClr val="FF0000"/>
                </a:solidFill>
              </a:rPr>
              <a:t>=E</a:t>
            </a:r>
            <a:r>
              <a:rPr lang="en-US" altLang="en-US" i="1" baseline="-25000">
                <a:solidFill>
                  <a:srgbClr val="FF0000"/>
                </a:solidFill>
              </a:rPr>
              <a:t>3</a:t>
            </a:r>
            <a:r>
              <a:rPr lang="en-US" altLang="en-US" i="1">
                <a:solidFill>
                  <a:srgbClr val="FF0000"/>
                </a:solidFill>
                <a:sym typeface="Symbol" pitchFamily="18" charset="2"/>
              </a:rPr>
              <a:t>~1/z</a:t>
            </a:r>
            <a:r>
              <a:rPr lang="en-US" altLang="en-US" i="1" baseline="30000">
                <a:solidFill>
                  <a:srgbClr val="FF0000"/>
                </a:solidFill>
                <a:sym typeface="Symbol" pitchFamily="18" charset="2"/>
              </a:rPr>
              <a:t>3</a:t>
            </a:r>
            <a:r>
              <a:rPr lang="en-US" altLang="en-US" i="1">
                <a:sym typeface="Symbol" pitchFamily="18" charset="2"/>
              </a:rPr>
              <a:t> </a:t>
            </a:r>
            <a:r>
              <a:rPr lang="en-US" altLang="en-US" i="1">
                <a:solidFill>
                  <a:schemeClr val="accent2"/>
                </a:solidFill>
                <a:sym typeface="Symbol" pitchFamily="18" charset="2"/>
              </a:rPr>
              <a:t>(like dipole)</a:t>
            </a:r>
            <a:r>
              <a:rPr lang="en-US" altLang="en-US" i="1">
                <a:solidFill>
                  <a:schemeClr val="accent2"/>
                </a:solidFill>
              </a:rPr>
              <a:t> </a:t>
            </a:r>
          </a:p>
        </p:txBody>
      </p:sp>
      <p:sp>
        <p:nvSpPr>
          <p:cNvPr id="567334" name="Rectangle 38"/>
          <p:cNvSpPr>
            <a:spLocks noChangeArrowheads="1"/>
          </p:cNvSpPr>
          <p:nvPr/>
        </p:nvSpPr>
        <p:spPr bwMode="auto">
          <a:xfrm>
            <a:off x="381000" y="5638800"/>
            <a:ext cx="843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chemeClr val="accent2"/>
                </a:solidFill>
              </a:rPr>
              <a:t>Fringe field is very small compared to the field inside the capacitor.</a:t>
            </a:r>
            <a:endParaRPr lang="en-US" altLang="en-US"/>
          </a:p>
        </p:txBody>
      </p:sp>
      <p:sp>
        <p:nvSpPr>
          <p:cNvPr id="2" name="Slide Number Placeholder 1"/>
          <p:cNvSpPr>
            <a:spLocks noGrp="1"/>
          </p:cNvSpPr>
          <p:nvPr>
            <p:ph type="sldNum" sz="quarter" idx="12"/>
          </p:nvPr>
        </p:nvSpPr>
        <p:spPr/>
        <p:txBody>
          <a:bodyPr/>
          <a:lstStyle/>
          <a:p>
            <a:fld id="{2294FBCD-551F-4A32-B973-20AFEF9BF029}" type="slidenum">
              <a:rPr lang="en-US" altLang="en-US" smtClean="0"/>
              <a:pPr/>
              <a:t>8</a:t>
            </a:fld>
            <a:endParaRPr lang="en-US" altLang="en-US"/>
          </a:p>
        </p:txBody>
      </p:sp>
    </p:spTree>
    <p:extLst>
      <p:ext uri="{BB962C8B-B14F-4D97-AF65-F5344CB8AC3E}">
        <p14:creationId xmlns:p14="http://schemas.microsoft.com/office/powerpoint/2010/main" val="1898060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1" name="Group 2"/>
          <p:cNvGrpSpPr>
            <a:grpSpLocks/>
          </p:cNvGrpSpPr>
          <p:nvPr/>
        </p:nvGrpSpPr>
        <p:grpSpPr bwMode="auto">
          <a:xfrm>
            <a:off x="5029200" y="914400"/>
            <a:ext cx="4114800" cy="4322763"/>
            <a:chOff x="48" y="1215"/>
            <a:chExt cx="3168" cy="2827"/>
          </a:xfrm>
        </p:grpSpPr>
        <p:grpSp>
          <p:nvGrpSpPr>
            <p:cNvPr id="61451" name="Group 3"/>
            <p:cNvGrpSpPr>
              <a:grpSpLocks/>
            </p:cNvGrpSpPr>
            <p:nvPr/>
          </p:nvGrpSpPr>
          <p:grpSpPr bwMode="auto">
            <a:xfrm>
              <a:off x="48" y="1215"/>
              <a:ext cx="3168" cy="2396"/>
              <a:chOff x="48" y="1215"/>
              <a:chExt cx="3168" cy="2396"/>
            </a:xfrm>
          </p:grpSpPr>
          <p:sp>
            <p:nvSpPr>
              <p:cNvPr id="61456" name="Line 4"/>
              <p:cNvSpPr>
                <a:spLocks noChangeShapeType="1"/>
              </p:cNvSpPr>
              <p:nvPr/>
            </p:nvSpPr>
            <p:spPr bwMode="auto">
              <a:xfrm>
                <a:off x="1104" y="3216"/>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7" name="Line 5"/>
              <p:cNvSpPr>
                <a:spLocks noChangeShapeType="1"/>
              </p:cNvSpPr>
              <p:nvPr/>
            </p:nvSpPr>
            <p:spPr bwMode="auto">
              <a:xfrm>
                <a:off x="2064" y="3216"/>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61458" name="Picture 6" descr="p524_CapBlowu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 y="1215"/>
                <a:ext cx="2544" cy="1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59" name="Group 7"/>
              <p:cNvGrpSpPr>
                <a:grpSpLocks/>
              </p:cNvGrpSpPr>
              <p:nvPr/>
            </p:nvGrpSpPr>
            <p:grpSpPr bwMode="auto">
              <a:xfrm>
                <a:off x="1152" y="2415"/>
                <a:ext cx="432" cy="300"/>
                <a:chOff x="2304" y="3312"/>
                <a:chExt cx="432" cy="300"/>
              </a:xfrm>
            </p:grpSpPr>
            <p:sp>
              <p:nvSpPr>
                <p:cNvPr id="61474" name="Line 8"/>
                <p:cNvSpPr>
                  <a:spLocks noChangeShapeType="1"/>
                </p:cNvSpPr>
                <p:nvPr/>
              </p:nvSpPr>
              <p:spPr bwMode="auto">
                <a:xfrm flipH="1">
                  <a:off x="2304" y="3312"/>
                  <a:ext cx="432"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75" name="Text Box 9"/>
                <p:cNvSpPr txBox="1">
                  <a:spLocks noChangeArrowheads="1"/>
                </p:cNvSpPr>
                <p:nvPr/>
              </p:nvSpPr>
              <p:spPr bwMode="auto">
                <a:xfrm>
                  <a:off x="2392" y="3313"/>
                  <a:ext cx="337"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solidFill>
                        <a:schemeClr val="accent2"/>
                      </a:solidFill>
                    </a:rPr>
                    <a:t>E</a:t>
                  </a:r>
                  <a:r>
                    <a:rPr lang="en-US" altLang="en-US" baseline="-25000">
                      <a:solidFill>
                        <a:schemeClr val="accent2"/>
                      </a:solidFill>
                    </a:rPr>
                    <a:t>-</a:t>
                  </a:r>
                  <a:endParaRPr lang="en-US" altLang="en-US">
                    <a:solidFill>
                      <a:schemeClr val="accent2"/>
                    </a:solidFill>
                  </a:endParaRPr>
                </a:p>
              </p:txBody>
            </p:sp>
          </p:grpSp>
          <p:grpSp>
            <p:nvGrpSpPr>
              <p:cNvPr id="61460" name="Group 10"/>
              <p:cNvGrpSpPr>
                <a:grpSpLocks/>
              </p:cNvGrpSpPr>
              <p:nvPr/>
            </p:nvGrpSpPr>
            <p:grpSpPr bwMode="auto">
              <a:xfrm>
                <a:off x="1152" y="1887"/>
                <a:ext cx="432" cy="336"/>
                <a:chOff x="2304" y="2784"/>
                <a:chExt cx="432" cy="336"/>
              </a:xfrm>
            </p:grpSpPr>
            <p:sp>
              <p:nvSpPr>
                <p:cNvPr id="61472" name="Line 11"/>
                <p:cNvSpPr>
                  <a:spLocks noChangeShapeType="1"/>
                </p:cNvSpPr>
                <p:nvPr/>
              </p:nvSpPr>
              <p:spPr bwMode="auto">
                <a:xfrm flipH="1">
                  <a:off x="2304" y="3120"/>
                  <a:ext cx="432"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73" name="Text Box 12"/>
                <p:cNvSpPr txBox="1">
                  <a:spLocks noChangeArrowheads="1"/>
                </p:cNvSpPr>
                <p:nvPr/>
              </p:nvSpPr>
              <p:spPr bwMode="auto">
                <a:xfrm>
                  <a:off x="2351" y="2784"/>
                  <a:ext cx="373"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solidFill>
                        <a:srgbClr val="FF0000"/>
                      </a:solidFill>
                    </a:rPr>
                    <a:t>E</a:t>
                  </a:r>
                  <a:r>
                    <a:rPr lang="en-US" altLang="en-US" baseline="-25000">
                      <a:solidFill>
                        <a:srgbClr val="FF0000"/>
                      </a:solidFill>
                    </a:rPr>
                    <a:t>+</a:t>
                  </a:r>
                  <a:endParaRPr lang="en-US" altLang="en-US">
                    <a:solidFill>
                      <a:srgbClr val="FF0000"/>
                    </a:solidFill>
                  </a:endParaRPr>
                </a:p>
              </p:txBody>
            </p:sp>
          </p:grpSp>
          <p:grpSp>
            <p:nvGrpSpPr>
              <p:cNvPr id="61461" name="Group 13"/>
              <p:cNvGrpSpPr>
                <a:grpSpLocks/>
              </p:cNvGrpSpPr>
              <p:nvPr/>
            </p:nvGrpSpPr>
            <p:grpSpPr bwMode="auto">
              <a:xfrm>
                <a:off x="712" y="2010"/>
                <a:ext cx="872" cy="309"/>
                <a:chOff x="1864" y="2907"/>
                <a:chExt cx="872" cy="309"/>
              </a:xfrm>
            </p:grpSpPr>
            <p:sp>
              <p:nvSpPr>
                <p:cNvPr id="61470" name="Line 14"/>
                <p:cNvSpPr>
                  <a:spLocks noChangeShapeType="1"/>
                </p:cNvSpPr>
                <p:nvPr/>
              </p:nvSpPr>
              <p:spPr bwMode="auto">
                <a:xfrm flipH="1">
                  <a:off x="1872" y="3216"/>
                  <a:ext cx="864" cy="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71" name="Text Box 15"/>
                <p:cNvSpPr txBox="1">
                  <a:spLocks noChangeArrowheads="1"/>
                </p:cNvSpPr>
                <p:nvPr/>
              </p:nvSpPr>
              <p:spPr bwMode="auto">
                <a:xfrm>
                  <a:off x="1864" y="2907"/>
                  <a:ext cx="476"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solidFill>
                        <a:srgbClr val="008000"/>
                      </a:solidFill>
                    </a:rPr>
                    <a:t>E</a:t>
                  </a:r>
                  <a:r>
                    <a:rPr lang="en-US" altLang="en-US" i="1" baseline="-25000">
                      <a:solidFill>
                        <a:srgbClr val="008000"/>
                      </a:solidFill>
                    </a:rPr>
                    <a:t>net</a:t>
                  </a:r>
                  <a:endParaRPr lang="en-US" altLang="en-US" i="1">
                    <a:solidFill>
                      <a:srgbClr val="008000"/>
                    </a:solidFill>
                  </a:endParaRPr>
                </a:p>
              </p:txBody>
            </p:sp>
          </p:grpSp>
          <p:sp>
            <p:nvSpPr>
              <p:cNvPr id="61462" name="Line 16"/>
              <p:cNvSpPr>
                <a:spLocks noChangeShapeType="1"/>
              </p:cNvSpPr>
              <p:nvPr/>
            </p:nvSpPr>
            <p:spPr bwMode="auto">
              <a:xfrm flipH="1">
                <a:off x="48" y="2415"/>
                <a:ext cx="288"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63" name="Line 17"/>
              <p:cNvSpPr>
                <a:spLocks noChangeShapeType="1"/>
              </p:cNvSpPr>
              <p:nvPr/>
            </p:nvSpPr>
            <p:spPr bwMode="auto">
              <a:xfrm>
                <a:off x="336" y="2415"/>
                <a:ext cx="432"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64" name="Line 18"/>
              <p:cNvSpPr>
                <a:spLocks noChangeShapeType="1"/>
              </p:cNvSpPr>
              <p:nvPr/>
            </p:nvSpPr>
            <p:spPr bwMode="auto">
              <a:xfrm>
                <a:off x="336" y="2511"/>
                <a:ext cx="192" cy="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65" name="Line 19"/>
              <p:cNvSpPr>
                <a:spLocks noChangeShapeType="1"/>
              </p:cNvSpPr>
              <p:nvPr/>
            </p:nvSpPr>
            <p:spPr bwMode="auto">
              <a:xfrm flipH="1">
                <a:off x="2496" y="2367"/>
                <a:ext cx="288"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66" name="Line 20"/>
              <p:cNvSpPr>
                <a:spLocks noChangeShapeType="1"/>
              </p:cNvSpPr>
              <p:nvPr/>
            </p:nvSpPr>
            <p:spPr bwMode="auto">
              <a:xfrm>
                <a:off x="2784" y="2367"/>
                <a:ext cx="432"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67" name="Line 21"/>
              <p:cNvSpPr>
                <a:spLocks noChangeShapeType="1"/>
              </p:cNvSpPr>
              <p:nvPr/>
            </p:nvSpPr>
            <p:spPr bwMode="auto">
              <a:xfrm>
                <a:off x="2784" y="2463"/>
                <a:ext cx="192" cy="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68" name="Line 22"/>
              <p:cNvSpPr>
                <a:spLocks noChangeShapeType="1"/>
              </p:cNvSpPr>
              <p:nvPr/>
            </p:nvSpPr>
            <p:spPr bwMode="auto">
              <a:xfrm>
                <a:off x="1104" y="3360"/>
                <a:ext cx="96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69" name="Text Box 23"/>
              <p:cNvSpPr txBox="1">
                <a:spLocks noChangeArrowheads="1"/>
              </p:cNvSpPr>
              <p:nvPr/>
            </p:nvSpPr>
            <p:spPr bwMode="auto">
              <a:xfrm>
                <a:off x="1490" y="3312"/>
                <a:ext cx="234"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t>s</a:t>
                </a:r>
              </a:p>
            </p:txBody>
          </p:sp>
        </p:grpSp>
        <p:sp>
          <p:nvSpPr>
            <p:cNvPr id="61452" name="Line 24"/>
            <p:cNvSpPr>
              <a:spLocks noChangeShapeType="1"/>
            </p:cNvSpPr>
            <p:nvPr/>
          </p:nvSpPr>
          <p:spPr bwMode="auto">
            <a:xfrm>
              <a:off x="288" y="3696"/>
              <a:ext cx="201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53" name="Text Box 25"/>
            <p:cNvSpPr txBox="1">
              <a:spLocks noChangeArrowheads="1"/>
            </p:cNvSpPr>
            <p:nvPr/>
          </p:nvSpPr>
          <p:spPr bwMode="auto">
            <a:xfrm>
              <a:off x="2296" y="3551"/>
              <a:ext cx="233"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t>z</a:t>
              </a:r>
            </a:p>
          </p:txBody>
        </p:sp>
        <p:sp>
          <p:nvSpPr>
            <p:cNvPr id="61454" name="Line 26"/>
            <p:cNvSpPr>
              <a:spLocks noChangeShapeType="1"/>
            </p:cNvSpPr>
            <p:nvPr/>
          </p:nvSpPr>
          <p:spPr bwMode="auto">
            <a:xfrm>
              <a:off x="1104" y="360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5" name="Text Box 27"/>
            <p:cNvSpPr txBox="1">
              <a:spLocks noChangeArrowheads="1"/>
            </p:cNvSpPr>
            <p:nvPr/>
          </p:nvSpPr>
          <p:spPr bwMode="auto">
            <a:xfrm>
              <a:off x="1007" y="3743"/>
              <a:ext cx="260"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t>0</a:t>
              </a:r>
            </a:p>
          </p:txBody>
        </p:sp>
      </p:grpSp>
      <p:graphicFrame>
        <p:nvGraphicFramePr>
          <p:cNvPr id="61442" name="Object 2"/>
          <p:cNvGraphicFramePr>
            <a:graphicFrameLocks noChangeAspect="1"/>
          </p:cNvGraphicFramePr>
          <p:nvPr/>
        </p:nvGraphicFramePr>
        <p:xfrm>
          <a:off x="1970088" y="1143000"/>
          <a:ext cx="1458912" cy="904875"/>
        </p:xfrm>
        <a:graphic>
          <a:graphicData uri="http://schemas.openxmlformats.org/presentationml/2006/ole">
            <mc:AlternateContent xmlns:mc="http://schemas.openxmlformats.org/markup-compatibility/2006">
              <mc:Choice xmlns:v="urn:schemas-microsoft-com:vml" Requires="v">
                <p:oleObj spid="_x0000_s8209" name="Equation" r:id="rId5" imgW="698500" imgH="431800" progId="Equation.DSMT4">
                  <p:embed/>
                </p:oleObj>
              </mc:Choice>
              <mc:Fallback>
                <p:oleObj name="Equation" r:id="rId5" imgW="698500" imgH="431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0088" y="1143000"/>
                        <a:ext cx="1458912" cy="904875"/>
                      </a:xfrm>
                      <a:prstGeom prst="rect">
                        <a:avLst/>
                      </a:prstGeom>
                      <a:solidFill>
                        <a:srgbClr val="F6F63F"/>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61443" name="Object 3"/>
          <p:cNvGraphicFramePr>
            <a:graphicFrameLocks noChangeAspect="1"/>
          </p:cNvGraphicFramePr>
          <p:nvPr/>
        </p:nvGraphicFramePr>
        <p:xfrm>
          <a:off x="1970088" y="2470150"/>
          <a:ext cx="2525712" cy="958850"/>
        </p:xfrm>
        <a:graphic>
          <a:graphicData uri="http://schemas.openxmlformats.org/presentationml/2006/ole">
            <mc:AlternateContent xmlns:mc="http://schemas.openxmlformats.org/markup-compatibility/2006">
              <mc:Choice xmlns:v="urn:schemas-microsoft-com:vml" Requires="v">
                <p:oleObj spid="_x0000_s8210" name="Equation" r:id="rId7" imgW="1143000" imgH="431800" progId="Equation.DSMT4">
                  <p:embed/>
                </p:oleObj>
              </mc:Choice>
              <mc:Fallback>
                <p:oleObj name="Equation" r:id="rId7" imgW="1143000" imgH="431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0088" y="2470150"/>
                        <a:ext cx="2525712" cy="958850"/>
                      </a:xfrm>
                      <a:prstGeom prst="rect">
                        <a:avLst/>
                      </a:prstGeom>
                      <a:solidFill>
                        <a:srgbClr val="F6F63F"/>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69374" name="Text Box 30"/>
          <p:cNvSpPr txBox="1">
            <a:spLocks noChangeArrowheads="1"/>
          </p:cNvSpPr>
          <p:nvPr/>
        </p:nvSpPr>
        <p:spPr bwMode="auto">
          <a:xfrm>
            <a:off x="1295400" y="5181600"/>
            <a:ext cx="928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t>Units:</a:t>
            </a:r>
          </a:p>
        </p:txBody>
      </p:sp>
      <p:graphicFrame>
        <p:nvGraphicFramePr>
          <p:cNvPr id="569375" name="Object 4"/>
          <p:cNvGraphicFramePr>
            <a:graphicFrameLocks noChangeAspect="1"/>
          </p:cNvGraphicFramePr>
          <p:nvPr/>
        </p:nvGraphicFramePr>
        <p:xfrm>
          <a:off x="2217738" y="5016500"/>
          <a:ext cx="1914525" cy="817563"/>
        </p:xfrm>
        <a:graphic>
          <a:graphicData uri="http://schemas.openxmlformats.org/presentationml/2006/ole">
            <mc:AlternateContent xmlns:mc="http://schemas.openxmlformats.org/markup-compatibility/2006">
              <mc:Choice xmlns:v="urn:schemas-microsoft-com:vml" Requires="v">
                <p:oleObj spid="_x0000_s8211" name="Equation" r:id="rId9" imgW="1041400" imgH="444500" progId="Equation.DSMT4">
                  <p:embed/>
                </p:oleObj>
              </mc:Choice>
              <mc:Fallback>
                <p:oleObj name="Equation" r:id="rId9" imgW="1041400" imgH="4445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17738" y="5016500"/>
                        <a:ext cx="1914525" cy="8175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69376" name="Text Box 32"/>
          <p:cNvSpPr txBox="1">
            <a:spLocks noChangeArrowheads="1"/>
          </p:cNvSpPr>
          <p:nvPr/>
        </p:nvSpPr>
        <p:spPr bwMode="auto">
          <a:xfrm>
            <a:off x="915988" y="5181600"/>
            <a:ext cx="45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ym typeface="Wingdings" pitchFamily="2" charset="2"/>
              </a:rPr>
              <a:t></a:t>
            </a:r>
            <a:endParaRPr lang="en-US" altLang="en-US"/>
          </a:p>
        </p:txBody>
      </p:sp>
      <p:sp>
        <p:nvSpPr>
          <p:cNvPr id="61447" name="Text Box 33"/>
          <p:cNvSpPr txBox="1">
            <a:spLocks noChangeArrowheads="1"/>
          </p:cNvSpPr>
          <p:nvPr/>
        </p:nvSpPr>
        <p:spPr bwMode="auto">
          <a:xfrm>
            <a:off x="762000" y="1371600"/>
            <a:ext cx="1012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chemeClr val="accent2"/>
                </a:solidFill>
              </a:rPr>
              <a:t>Inside:</a:t>
            </a:r>
            <a:endParaRPr lang="en-US" altLang="en-US"/>
          </a:p>
        </p:txBody>
      </p:sp>
      <p:sp>
        <p:nvSpPr>
          <p:cNvPr id="61448" name="Text Box 34"/>
          <p:cNvSpPr txBox="1">
            <a:spLocks noChangeArrowheads="1"/>
          </p:cNvSpPr>
          <p:nvPr/>
        </p:nvSpPr>
        <p:spPr bwMode="auto">
          <a:xfrm>
            <a:off x="762000" y="2667000"/>
            <a:ext cx="1063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chemeClr val="accent2"/>
                </a:solidFill>
              </a:rPr>
              <a:t>Fringe:</a:t>
            </a:r>
            <a:endParaRPr lang="en-US" altLang="en-US"/>
          </a:p>
        </p:txBody>
      </p:sp>
      <p:sp>
        <p:nvSpPr>
          <p:cNvPr id="569379" name="Text Box 35"/>
          <p:cNvSpPr txBox="1">
            <a:spLocks noChangeArrowheads="1"/>
          </p:cNvSpPr>
          <p:nvPr/>
        </p:nvSpPr>
        <p:spPr bwMode="auto">
          <a:xfrm>
            <a:off x="685800" y="4495800"/>
            <a:ext cx="3227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008000"/>
                </a:solidFill>
              </a:rPr>
              <a:t>Step 4:</a:t>
            </a:r>
            <a:r>
              <a:rPr lang="en-US" altLang="en-US"/>
              <a:t> </a:t>
            </a:r>
            <a:r>
              <a:rPr lang="en-US" altLang="en-US">
                <a:solidFill>
                  <a:schemeClr val="accent2"/>
                </a:solidFill>
              </a:rPr>
              <a:t>check the results:</a:t>
            </a:r>
            <a:endParaRPr lang="en-US" altLang="en-US"/>
          </a:p>
        </p:txBody>
      </p:sp>
      <p:sp>
        <p:nvSpPr>
          <p:cNvPr id="61450" name="Rectangle 36"/>
          <p:cNvSpPr>
            <a:spLocks noGrp="1" noChangeArrowheads="1"/>
          </p:cNvSpPr>
          <p:nvPr>
            <p:ph type="title"/>
          </p:nvPr>
        </p:nvSpPr>
        <p:spPr/>
        <p:txBody>
          <a:bodyPr/>
          <a:lstStyle/>
          <a:p>
            <a:pPr eaLnBrk="1" hangingPunct="1"/>
            <a:r>
              <a:rPr lang="en-US" altLang="en-US" smtClean="0"/>
              <a:t>Electric Field of a Capacitor</a:t>
            </a:r>
          </a:p>
        </p:txBody>
      </p:sp>
      <p:sp>
        <p:nvSpPr>
          <p:cNvPr id="2" name="Slide Number Placeholder 1"/>
          <p:cNvSpPr>
            <a:spLocks noGrp="1"/>
          </p:cNvSpPr>
          <p:nvPr>
            <p:ph type="sldNum" sz="quarter" idx="12"/>
          </p:nvPr>
        </p:nvSpPr>
        <p:spPr/>
        <p:txBody>
          <a:bodyPr/>
          <a:lstStyle/>
          <a:p>
            <a:fld id="{2294FBCD-551F-4A32-B973-20AFEF9BF029}" type="slidenum">
              <a:rPr lang="en-US" altLang="en-US" smtClean="0"/>
              <a:pPr/>
              <a:t>9</a:t>
            </a:fld>
            <a:endParaRPr lang="en-US" altLang="en-US"/>
          </a:p>
        </p:txBody>
      </p:sp>
    </p:spTree>
    <p:extLst>
      <p:ext uri="{BB962C8B-B14F-4D97-AF65-F5344CB8AC3E}">
        <p14:creationId xmlns:p14="http://schemas.microsoft.com/office/powerpoint/2010/main" val="39906870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cmpd="sng">
          <a:solidFill>
            <a:srgbClr val="800000"/>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txDef>
      <a:spPr>
        <a:noFill/>
      </a:spPr>
      <a:bodyPr wrap="none" rtlCol="0">
        <a:spAutoFit/>
      </a:bodyPr>
      <a:lstStyle>
        <a:defPPr>
          <a:defRPr sz="2200">
            <a:solidFill>
              <a:srgbClr val="0000A8"/>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2085</TotalTime>
  <Words>2074</Words>
  <Application>Microsoft Office PowerPoint</Application>
  <PresentationFormat>On-screen Show (4:3)</PresentationFormat>
  <Paragraphs>596</Paragraphs>
  <Slides>42</Slides>
  <Notes>19</Notes>
  <HiddenSlides>3</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1" baseType="lpstr">
      <vt:lpstr>ＭＳ Ｐゴシック</vt:lpstr>
      <vt:lpstr>ヒラギノ角ゴ Pro W3</vt:lpstr>
      <vt:lpstr>Arial</vt:lpstr>
      <vt:lpstr>Calibri</vt:lpstr>
      <vt:lpstr>Symbol</vt:lpstr>
      <vt:lpstr>Times New Roman</vt:lpstr>
      <vt:lpstr>Wingdings</vt:lpstr>
      <vt:lpstr>Office Theme</vt:lpstr>
      <vt:lpstr>Equation</vt:lpstr>
      <vt:lpstr>EXAM1</vt:lpstr>
      <vt:lpstr>Last Time</vt:lpstr>
      <vt:lpstr>Capacitor</vt:lpstr>
      <vt:lpstr>Demos: 6C-14</vt:lpstr>
      <vt:lpstr>Step 1: Cut Charge Distribution into Pieces</vt:lpstr>
      <vt:lpstr>Step 2: Contribution of one Piece</vt:lpstr>
      <vt:lpstr>Step 3: Add up Contributions</vt:lpstr>
      <vt:lpstr>Step 3: Add up Contributions</vt:lpstr>
      <vt:lpstr>Electric Field of a Capacitor</vt:lpstr>
      <vt:lpstr>Exercise</vt:lpstr>
      <vt:lpstr>More for Today</vt:lpstr>
      <vt:lpstr>Insulating Spherical Shell</vt:lpstr>
      <vt:lpstr>PowerPoint Presentation</vt:lpstr>
      <vt:lpstr>General Procedure – NOT!</vt:lpstr>
      <vt:lpstr>Symmetries of a sphere</vt:lpstr>
      <vt:lpstr>Electric field from far away</vt:lpstr>
      <vt:lpstr>E Outside Insulating Spherical Shell</vt:lpstr>
      <vt:lpstr>iClicker question</vt:lpstr>
      <vt:lpstr>E Inside the Spherical Shell</vt:lpstr>
      <vt:lpstr>Summary:  E of an Insulating Spherical Shell</vt:lpstr>
      <vt:lpstr>iClicker question</vt:lpstr>
      <vt:lpstr>iClicker question</vt:lpstr>
      <vt:lpstr>iClicker question</vt:lpstr>
      <vt:lpstr>E Inside the Insulating Spherical Shell</vt:lpstr>
      <vt:lpstr>First:  Two Spherical Shells</vt:lpstr>
      <vt:lpstr>iClicker:  Two Spherical Shells</vt:lpstr>
      <vt:lpstr>First:  Two Spherical Shells</vt:lpstr>
      <vt:lpstr>Electric field of a solid sphere</vt:lpstr>
      <vt:lpstr>Electric field of a solid sphere</vt:lpstr>
      <vt:lpstr>Building up the Solid Sphere</vt:lpstr>
      <vt:lpstr>Building up the Solid Sphere</vt:lpstr>
      <vt:lpstr>Building up the Solid Sphere</vt:lpstr>
      <vt:lpstr>What We Did Today</vt:lpstr>
      <vt:lpstr>backups</vt:lpstr>
      <vt:lpstr>Review: Single Particle Energy</vt:lpstr>
      <vt:lpstr>iClicker</vt:lpstr>
      <vt:lpstr>Review: Multiparticle Energy Principle</vt:lpstr>
      <vt:lpstr>Review: Multiparticle Energy Principle</vt:lpstr>
      <vt:lpstr>Review:  Potential Energy</vt:lpstr>
      <vt:lpstr>Potential energy of charges</vt:lpstr>
      <vt:lpstr>Work to move q2</vt:lpstr>
      <vt:lpstr>Where did the Energy go?</vt:lpstr>
    </vt:vector>
  </TitlesOfParts>
  <Company>DRAKKON Software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272: Electricity and Magnetism</dc:title>
  <dc:creator>Mark</dc:creator>
  <cp:lastModifiedBy>wxie</cp:lastModifiedBy>
  <cp:revision>295</cp:revision>
  <cp:lastPrinted>2014-02-11T22:11:39Z</cp:lastPrinted>
  <dcterms:created xsi:type="dcterms:W3CDTF">2012-09-12T14:42:20Z</dcterms:created>
  <dcterms:modified xsi:type="dcterms:W3CDTF">2018-01-30T21:48:00Z</dcterms:modified>
</cp:coreProperties>
</file>