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476" r:id="rId2"/>
    <p:sldId id="506" r:id="rId3"/>
    <p:sldId id="507" r:id="rId4"/>
    <p:sldId id="508" r:id="rId5"/>
    <p:sldId id="509" r:id="rId6"/>
    <p:sldId id="510" r:id="rId7"/>
    <p:sldId id="511" r:id="rId8"/>
    <p:sldId id="512" r:id="rId9"/>
    <p:sldId id="513" r:id="rId10"/>
    <p:sldId id="514" r:id="rId11"/>
    <p:sldId id="515" r:id="rId12"/>
    <p:sldId id="516" r:id="rId13"/>
    <p:sldId id="517" r:id="rId14"/>
    <p:sldId id="518" r:id="rId15"/>
    <p:sldId id="519" r:id="rId16"/>
    <p:sldId id="520" r:id="rId17"/>
    <p:sldId id="521" r:id="rId18"/>
    <p:sldId id="522" r:id="rId19"/>
    <p:sldId id="523" r:id="rId20"/>
    <p:sldId id="501" r:id="rId21"/>
    <p:sldId id="479" r:id="rId22"/>
    <p:sldId id="428" r:id="rId23"/>
    <p:sldId id="429" r:id="rId24"/>
    <p:sldId id="430" r:id="rId25"/>
    <p:sldId id="441" r:id="rId26"/>
    <p:sldId id="442" r:id="rId27"/>
    <p:sldId id="443" r:id="rId28"/>
    <p:sldId id="434" r:id="rId29"/>
    <p:sldId id="435" r:id="rId30"/>
    <p:sldId id="469" r:id="rId31"/>
    <p:sldId id="446" r:id="rId32"/>
    <p:sldId id="437" r:id="rId33"/>
    <p:sldId id="447" r:id="rId34"/>
    <p:sldId id="502" r:id="rId35"/>
    <p:sldId id="503" r:id="rId36"/>
    <p:sldId id="504" r:id="rId37"/>
    <p:sldId id="505" r:id="rId38"/>
    <p:sldId id="484" r:id="rId39"/>
    <p:sldId id="448" r:id="rId40"/>
    <p:sldId id="481" r:id="rId41"/>
    <p:sldId id="449" r:id="rId42"/>
    <p:sldId id="450" r:id="rId43"/>
    <p:sldId id="451" r:id="rId44"/>
    <p:sldId id="452" r:id="rId45"/>
    <p:sldId id="453" r:id="rId46"/>
    <p:sldId id="454" r:id="rId47"/>
    <p:sldId id="482" r:id="rId48"/>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ヒラギノ角ゴ Pro W3" charset="-128"/>
        <a:cs typeface="+mn-cs"/>
      </a:defRPr>
    </a:lvl1pPr>
    <a:lvl2pPr marL="457200" algn="l" rtl="0" fontAlgn="base">
      <a:spcBef>
        <a:spcPct val="0"/>
      </a:spcBef>
      <a:spcAft>
        <a:spcPct val="0"/>
      </a:spcAft>
      <a:defRPr sz="2400" kern="1200">
        <a:solidFill>
          <a:schemeClr val="tx1"/>
        </a:solidFill>
        <a:latin typeface="Times New Roman" pitchFamily="18" charset="0"/>
        <a:ea typeface="ヒラギノ角ゴ Pro W3" charset="-128"/>
        <a:cs typeface="+mn-cs"/>
      </a:defRPr>
    </a:lvl2pPr>
    <a:lvl3pPr marL="914400" algn="l" rtl="0" fontAlgn="base">
      <a:spcBef>
        <a:spcPct val="0"/>
      </a:spcBef>
      <a:spcAft>
        <a:spcPct val="0"/>
      </a:spcAft>
      <a:defRPr sz="2400" kern="1200">
        <a:solidFill>
          <a:schemeClr val="tx1"/>
        </a:solidFill>
        <a:latin typeface="Times New Roman" pitchFamily="18" charset="0"/>
        <a:ea typeface="ヒラギノ角ゴ Pro W3" charset="-128"/>
        <a:cs typeface="+mn-cs"/>
      </a:defRPr>
    </a:lvl3pPr>
    <a:lvl4pPr marL="1371600" algn="l" rtl="0" fontAlgn="base">
      <a:spcBef>
        <a:spcPct val="0"/>
      </a:spcBef>
      <a:spcAft>
        <a:spcPct val="0"/>
      </a:spcAft>
      <a:defRPr sz="2400" kern="1200">
        <a:solidFill>
          <a:schemeClr val="tx1"/>
        </a:solidFill>
        <a:latin typeface="Times New Roman" pitchFamily="18" charset="0"/>
        <a:ea typeface="ヒラギノ角ゴ Pro W3" charset="-128"/>
        <a:cs typeface="+mn-cs"/>
      </a:defRPr>
    </a:lvl4pPr>
    <a:lvl5pPr marL="1828800" algn="l" rtl="0" fontAlgn="base">
      <a:spcBef>
        <a:spcPct val="0"/>
      </a:spcBef>
      <a:spcAft>
        <a:spcPct val="0"/>
      </a:spcAft>
      <a:defRPr sz="2400" kern="1200">
        <a:solidFill>
          <a:schemeClr val="tx1"/>
        </a:solidFill>
        <a:latin typeface="Times New Roman" pitchFamily="18" charset="0"/>
        <a:ea typeface="ヒラギノ角ゴ Pro W3" charset="-128"/>
        <a:cs typeface="+mn-cs"/>
      </a:defRPr>
    </a:lvl5pPr>
    <a:lvl6pPr marL="2286000" algn="l" defTabSz="914400" rtl="0" eaLnBrk="1" latinLnBrk="0" hangingPunct="1">
      <a:defRPr sz="2400" kern="1200">
        <a:solidFill>
          <a:schemeClr val="tx1"/>
        </a:solidFill>
        <a:latin typeface="Times New Roman" pitchFamily="18" charset="0"/>
        <a:ea typeface="ヒラギノ角ゴ Pro W3" charset="-128"/>
        <a:cs typeface="+mn-cs"/>
      </a:defRPr>
    </a:lvl6pPr>
    <a:lvl7pPr marL="2743200" algn="l" defTabSz="914400" rtl="0" eaLnBrk="1" latinLnBrk="0" hangingPunct="1">
      <a:defRPr sz="2400" kern="1200">
        <a:solidFill>
          <a:schemeClr val="tx1"/>
        </a:solidFill>
        <a:latin typeface="Times New Roman" pitchFamily="18" charset="0"/>
        <a:ea typeface="ヒラギノ角ゴ Pro W3" charset="-128"/>
        <a:cs typeface="+mn-cs"/>
      </a:defRPr>
    </a:lvl7pPr>
    <a:lvl8pPr marL="3200400" algn="l" defTabSz="914400" rtl="0" eaLnBrk="1" latinLnBrk="0" hangingPunct="1">
      <a:defRPr sz="2400" kern="1200">
        <a:solidFill>
          <a:schemeClr val="tx1"/>
        </a:solidFill>
        <a:latin typeface="Times New Roman" pitchFamily="18" charset="0"/>
        <a:ea typeface="ヒラギノ角ゴ Pro W3" charset="-128"/>
        <a:cs typeface="+mn-cs"/>
      </a:defRPr>
    </a:lvl8pPr>
    <a:lvl9pPr marL="3657600" algn="l" defTabSz="914400" rtl="0" eaLnBrk="1" latinLnBrk="0" hangingPunct="1">
      <a:defRPr sz="2400" kern="1200">
        <a:solidFill>
          <a:schemeClr val="tx1"/>
        </a:solidFill>
        <a:latin typeface="Times New Roman" pitchFamily="18"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3F"/>
    <a:srgbClr val="D3ED18"/>
    <a:srgbClr val="10169D"/>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18" autoAdjust="0"/>
  </p:normalViewPr>
  <p:slideViewPr>
    <p:cSldViewPr>
      <p:cViewPr varScale="1">
        <p:scale>
          <a:sx n="77" d="100"/>
          <a:sy n="77" d="100"/>
        </p:scale>
        <p:origin x="120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5" Type="http://schemas.openxmlformats.org/officeDocument/2006/relationships/image" Target="../media/image5.emf"/><Relationship Id="rId4"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image" Target="../media/image4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image" Target="../media/image52.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0.emf"/><Relationship Id="rId7" Type="http://schemas.openxmlformats.org/officeDocument/2006/relationships/image" Target="../media/image64.emf"/><Relationship Id="rId2" Type="http://schemas.openxmlformats.org/officeDocument/2006/relationships/image" Target="../media/image59.emf"/><Relationship Id="rId1" Type="http://schemas.openxmlformats.org/officeDocument/2006/relationships/image" Target="../media/image58.emf"/><Relationship Id="rId6" Type="http://schemas.openxmlformats.org/officeDocument/2006/relationships/image" Target="../media/image63.emf"/><Relationship Id="rId5" Type="http://schemas.openxmlformats.org/officeDocument/2006/relationships/image" Target="../media/image62.emf"/><Relationship Id="rId4" Type="http://schemas.openxmlformats.org/officeDocument/2006/relationships/image" Target="../media/image61.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image" Target="../media/image66.emf"/><Relationship Id="rId6" Type="http://schemas.openxmlformats.org/officeDocument/2006/relationships/image" Target="../media/image71.emf"/><Relationship Id="rId5" Type="http://schemas.openxmlformats.org/officeDocument/2006/relationships/image" Target="../media/image70.emf"/><Relationship Id="rId4" Type="http://schemas.openxmlformats.org/officeDocument/2006/relationships/image" Target="../media/image69.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image" Target="../media/image72.emf"/><Relationship Id="rId4" Type="http://schemas.openxmlformats.org/officeDocument/2006/relationships/image" Target="../media/image75.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76.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image" Target="../media/image79.emf"/><Relationship Id="rId5" Type="http://schemas.openxmlformats.org/officeDocument/2006/relationships/image" Target="../media/image83.emf"/><Relationship Id="rId4" Type="http://schemas.openxmlformats.org/officeDocument/2006/relationships/image" Target="../media/image82.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image" Target="../media/image84.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image" Target="../media/image87.emf"/><Relationship Id="rId4" Type="http://schemas.openxmlformats.org/officeDocument/2006/relationships/image" Target="../media/image9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png"/><Relationship Id="rId6" Type="http://schemas.openxmlformats.org/officeDocument/2006/relationships/image" Target="../media/image98.wmf"/><Relationship Id="rId5" Type="http://schemas.openxmlformats.org/officeDocument/2006/relationships/image" Target="../media/image97.wmf"/><Relationship Id="rId4" Type="http://schemas.openxmlformats.org/officeDocument/2006/relationships/image" Target="../media/image96.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image" Target="../media/image104.emf"/><Relationship Id="rId1" Type="http://schemas.openxmlformats.org/officeDocument/2006/relationships/image" Target="../media/image103.emf"/><Relationship Id="rId5" Type="http://schemas.openxmlformats.org/officeDocument/2006/relationships/image" Target="../media/image107.emf"/><Relationship Id="rId4" Type="http://schemas.openxmlformats.org/officeDocument/2006/relationships/image" Target="../media/image106.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14.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image" Target="../media/image116.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image" Target="../media/image104.emf"/><Relationship Id="rId1" Type="http://schemas.openxmlformats.org/officeDocument/2006/relationships/image" Target="../media/image103.emf"/><Relationship Id="rId5" Type="http://schemas.openxmlformats.org/officeDocument/2006/relationships/image" Target="../media/image119.emf"/><Relationship Id="rId4" Type="http://schemas.openxmlformats.org/officeDocument/2006/relationships/image" Target="../media/image10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28.emf"/><Relationship Id="rId2" Type="http://schemas.openxmlformats.org/officeDocument/2006/relationships/image" Target="../media/image127.emf"/><Relationship Id="rId1" Type="http://schemas.openxmlformats.org/officeDocument/2006/relationships/image" Target="../media/image126.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image" Target="../media/image130.emf"/><Relationship Id="rId1" Type="http://schemas.openxmlformats.org/officeDocument/2006/relationships/image" Target="../media/image129.emf"/><Relationship Id="rId5" Type="http://schemas.openxmlformats.org/officeDocument/2006/relationships/image" Target="../media/image133.emf"/><Relationship Id="rId4" Type="http://schemas.openxmlformats.org/officeDocument/2006/relationships/image" Target="../media/image13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image" Target="../media/image135.emf"/><Relationship Id="rId1" Type="http://schemas.openxmlformats.org/officeDocument/2006/relationships/image" Target="../media/image134.emf"/><Relationship Id="rId6" Type="http://schemas.openxmlformats.org/officeDocument/2006/relationships/image" Target="../media/image139.emf"/><Relationship Id="rId5" Type="http://schemas.openxmlformats.org/officeDocument/2006/relationships/image" Target="../media/image138.emf"/><Relationship Id="rId4" Type="http://schemas.openxmlformats.org/officeDocument/2006/relationships/image" Target="../media/image137.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42.emf"/><Relationship Id="rId2" Type="http://schemas.openxmlformats.org/officeDocument/2006/relationships/image" Target="../media/image141.emf"/><Relationship Id="rId1" Type="http://schemas.openxmlformats.org/officeDocument/2006/relationships/image" Target="../media/image140.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45.emf"/><Relationship Id="rId2" Type="http://schemas.openxmlformats.org/officeDocument/2006/relationships/image" Target="../media/image144.emf"/><Relationship Id="rId1" Type="http://schemas.openxmlformats.org/officeDocument/2006/relationships/image" Target="../media/image143.emf"/><Relationship Id="rId4" Type="http://schemas.openxmlformats.org/officeDocument/2006/relationships/image" Target="../media/image146.e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48.wmf"/><Relationship Id="rId2" Type="http://schemas.openxmlformats.org/officeDocument/2006/relationships/image" Target="../media/image147.wmf"/><Relationship Id="rId1" Type="http://schemas.openxmlformats.org/officeDocument/2006/relationships/image" Target="../media/image93.png"/><Relationship Id="rId5" Type="http://schemas.openxmlformats.org/officeDocument/2006/relationships/image" Target="../media/image150.wmf"/><Relationship Id="rId4" Type="http://schemas.openxmlformats.org/officeDocument/2006/relationships/image" Target="../media/image14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5" Type="http://schemas.openxmlformats.org/officeDocument/2006/relationships/image" Target="../media/image24.emf"/><Relationship Id="rId4"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 Id="rId4"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 Id="rId4" Type="http://schemas.openxmlformats.org/officeDocument/2006/relationships/image" Target="../media/image42.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 Id="rId4"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296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297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297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C61472D4-0E04-4E48-80AD-2A90ACF40933}" type="slidenum">
              <a:rPr lang="en-US" altLang="en-US"/>
              <a:pPr/>
              <a:t>‹#›</a:t>
            </a:fld>
            <a:endParaRPr lang="en-US" altLang="en-US"/>
          </a:p>
        </p:txBody>
      </p:sp>
    </p:spTree>
    <p:extLst>
      <p:ext uri="{BB962C8B-B14F-4D97-AF65-F5344CB8AC3E}">
        <p14:creationId xmlns:p14="http://schemas.microsoft.com/office/powerpoint/2010/main" val="277465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A8A6D024-BB85-45A8-A141-6B207A269AD1}" type="slidenum">
              <a:rPr lang="en-US" altLang="en-US"/>
              <a:pPr/>
              <a:t>‹#›</a:t>
            </a:fld>
            <a:endParaRPr lang="en-US" altLang="en-US"/>
          </a:p>
        </p:txBody>
      </p:sp>
    </p:spTree>
    <p:extLst>
      <p:ext uri="{BB962C8B-B14F-4D97-AF65-F5344CB8AC3E}">
        <p14:creationId xmlns:p14="http://schemas.microsoft.com/office/powerpoint/2010/main" val="2631795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9" charset="0"/>
        <a:ea typeface="MS PGothic" pitchFamily="34" charset="-128"/>
        <a:cs typeface="ＭＳ Ｐゴシック" pitchFamily="36" charset="-128"/>
      </a:defRPr>
    </a:lvl1pPr>
    <a:lvl2pPr marL="457200" algn="l" rtl="0" eaLnBrk="0" fontAlgn="base" hangingPunct="0">
      <a:spcBef>
        <a:spcPct val="30000"/>
      </a:spcBef>
      <a:spcAft>
        <a:spcPct val="0"/>
      </a:spcAft>
      <a:defRPr sz="1200" kern="1200">
        <a:solidFill>
          <a:schemeClr val="tx1"/>
        </a:solidFill>
        <a:latin typeface="Times New Roman" pitchFamily="19"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9"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Times New Roman" pitchFamily="19" charset="0"/>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Times New Roman" pitchFamily="19" charset="0"/>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a:t>
            </a:r>
          </a:p>
        </p:txBody>
      </p:sp>
      <p:sp>
        <p:nvSpPr>
          <p:cNvPr id="4" name="Slide Number Placeholder 3"/>
          <p:cNvSpPr>
            <a:spLocks noGrp="1"/>
          </p:cNvSpPr>
          <p:nvPr>
            <p:ph type="sldNum" sz="quarter" idx="10"/>
          </p:nvPr>
        </p:nvSpPr>
        <p:spPr/>
        <p:txBody>
          <a:bodyPr/>
          <a:lstStyle/>
          <a:p>
            <a:fld id="{B744B82C-89D3-8B4E-BFB5-3AA782314476}" type="slidenum">
              <a:rPr/>
              <a:pPr/>
              <a:t>3</a:t>
            </a:fld>
            <a:endParaRPr lang="en-US"/>
          </a:p>
        </p:txBody>
      </p:sp>
    </p:spTree>
    <p:extLst>
      <p:ext uri="{BB962C8B-B14F-4D97-AF65-F5344CB8AC3E}">
        <p14:creationId xmlns:p14="http://schemas.microsoft.com/office/powerpoint/2010/main" val="2060341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E21BFC4A-CF51-49E7-AFCA-81A6B6B3E6FD}" type="slidenum">
              <a:rPr lang="en-US" altLang="en-US" sz="1300"/>
              <a:pPr eaLnBrk="1" hangingPunct="1"/>
              <a:t>12</a:t>
            </a:fld>
            <a:endParaRPr lang="en-US" altLang="en-US" sz="1300"/>
          </a:p>
        </p:txBody>
      </p:sp>
      <p:sp>
        <p:nvSpPr>
          <p:cNvPr id="44034"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44035" name="Rectangle 3"/>
          <p:cNvSpPr>
            <a:spLocks noGrp="1" noChangeArrowheads="1"/>
          </p:cNvSpPr>
          <p:nvPr>
            <p:ph type="body" idx="1"/>
          </p:nvPr>
        </p:nvSpPr>
        <p:spPr>
          <a:solidFill>
            <a:srgbClr val="FFFFFF"/>
          </a:solidFill>
          <a:ln>
            <a:solidFill>
              <a:srgbClr val="000000"/>
            </a:solidFill>
          </a:ln>
        </p:spPr>
        <p:txBody>
          <a:bodyPr lIns="91586" tIns="45793" rIns="91586" bIns="45793"/>
          <a:lstStyle/>
          <a:p>
            <a:pPr eaLnBrk="1" hangingPunct="1"/>
            <a:r>
              <a:rPr lang="en-US" altLang="en-US" smtClean="0">
                <a:latin typeface="Times New Roman" pitchFamily="18" charset="0"/>
              </a:rPr>
              <a:t>dy – infinitesimal increment along y axis</a:t>
            </a:r>
          </a:p>
        </p:txBody>
      </p:sp>
    </p:spTree>
    <p:extLst>
      <p:ext uri="{BB962C8B-B14F-4D97-AF65-F5344CB8AC3E}">
        <p14:creationId xmlns:p14="http://schemas.microsoft.com/office/powerpoint/2010/main" val="2791920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BDCD4011-E771-4049-9B5B-5E8E762E9831}" type="slidenum">
              <a:rPr lang="en-US" altLang="en-US" sz="1300"/>
              <a:pPr eaLnBrk="1" hangingPunct="1"/>
              <a:t>13</a:t>
            </a:fld>
            <a:endParaRPr lang="en-US" altLang="en-US" sz="1300"/>
          </a:p>
        </p:txBody>
      </p:sp>
      <p:sp>
        <p:nvSpPr>
          <p:cNvPr id="46082"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46083" name="Rectangle 3"/>
          <p:cNvSpPr>
            <a:spLocks noGrp="1" noChangeArrowheads="1"/>
          </p:cNvSpPr>
          <p:nvPr>
            <p:ph type="body" idx="1"/>
          </p:nvPr>
        </p:nvSpPr>
        <p:spPr>
          <a:solidFill>
            <a:srgbClr val="FFFFFF"/>
          </a:solidFill>
          <a:ln>
            <a:solidFill>
              <a:srgbClr val="000000"/>
            </a:solidFill>
          </a:ln>
        </p:spPr>
        <p:txBody>
          <a:bodyPr lIns="91586" tIns="45793" rIns="91586" bIns="45793"/>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4141667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02073735-05E4-4E35-9854-228AC8735FF4}" type="slidenum">
              <a:rPr lang="en-US" altLang="en-US" sz="1300"/>
              <a:pPr eaLnBrk="1" hangingPunct="1"/>
              <a:t>16</a:t>
            </a:fld>
            <a:endParaRPr lang="en-US" altLang="en-US" sz="1300"/>
          </a:p>
        </p:txBody>
      </p:sp>
      <p:sp>
        <p:nvSpPr>
          <p:cNvPr id="48130"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48131" name="Rectangle 3"/>
          <p:cNvSpPr>
            <a:spLocks noGrp="1" noChangeArrowheads="1"/>
          </p:cNvSpPr>
          <p:nvPr>
            <p:ph type="body" idx="1"/>
          </p:nvPr>
        </p:nvSpPr>
        <p:spPr>
          <a:solidFill>
            <a:srgbClr val="FFFFFF"/>
          </a:solidFill>
          <a:ln>
            <a:solidFill>
              <a:srgbClr val="000000"/>
            </a:solidFill>
          </a:ln>
        </p:spPr>
        <p:txBody>
          <a:bodyPr lIns="91586" tIns="45793" rIns="91586" bIns="45793"/>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78478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D1423044-2BBE-4DD3-8D27-A7F460897457}" type="slidenum">
              <a:rPr lang="en-US" altLang="en-US" sz="1300"/>
              <a:pPr eaLnBrk="1" hangingPunct="1"/>
              <a:t>17</a:t>
            </a:fld>
            <a:endParaRPr lang="en-US" altLang="en-US" sz="1300"/>
          </a:p>
        </p:txBody>
      </p:sp>
      <p:sp>
        <p:nvSpPr>
          <p:cNvPr id="50178"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50179" name="Rectangle 3"/>
          <p:cNvSpPr>
            <a:spLocks noGrp="1" noChangeArrowheads="1"/>
          </p:cNvSpPr>
          <p:nvPr>
            <p:ph type="body" idx="1"/>
          </p:nvPr>
        </p:nvSpPr>
        <p:spPr>
          <a:solidFill>
            <a:srgbClr val="FFFFFF"/>
          </a:solidFill>
          <a:ln>
            <a:solidFill>
              <a:srgbClr val="000000"/>
            </a:solidFill>
          </a:ln>
        </p:spPr>
        <p:txBody>
          <a:bodyPr lIns="91586" tIns="45793" rIns="91586" bIns="45793"/>
          <a:lstStyle/>
          <a:p>
            <a:pPr eaLnBrk="1" hangingPunct="1"/>
            <a:r>
              <a:rPr lang="en-US" altLang="en-US" smtClean="0">
                <a:latin typeface="Times New Roman" pitchFamily="18" charset="0"/>
              </a:rPr>
              <a:t>For a very long (infinite) rod, it does not make sense to keep Q and L separately. Let both Q and L approach infinity while the ratio, Q/L remains constant.</a:t>
            </a:r>
          </a:p>
        </p:txBody>
      </p:sp>
    </p:spTree>
    <p:extLst>
      <p:ext uri="{BB962C8B-B14F-4D97-AF65-F5344CB8AC3E}">
        <p14:creationId xmlns:p14="http://schemas.microsoft.com/office/powerpoint/2010/main" val="1223266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F55522BC-43F2-48B0-91BB-EA451E2BF47A}" type="slidenum">
              <a:rPr lang="en-US" altLang="en-US" sz="1300"/>
              <a:pPr eaLnBrk="1" hangingPunct="1"/>
              <a:t>18</a:t>
            </a:fld>
            <a:endParaRPr lang="en-US" altLang="en-US" sz="1300"/>
          </a:p>
        </p:txBody>
      </p:sp>
      <p:sp>
        <p:nvSpPr>
          <p:cNvPr id="52226"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p:spPr>
        <p:txBody>
          <a:bodyPr lIns="96651" tIns="48325" rIns="96651" bIns="48325"/>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345833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977C0C37-6A1B-4E05-AA46-0B4EC3B6F208}" type="slidenum">
              <a:rPr lang="en-US" altLang="en-US" sz="1300"/>
              <a:pPr eaLnBrk="1" hangingPunct="1"/>
              <a:t>19</a:t>
            </a:fld>
            <a:endParaRPr lang="en-US" altLang="en-US" sz="1300"/>
          </a:p>
        </p:txBody>
      </p:sp>
      <p:sp>
        <p:nvSpPr>
          <p:cNvPr id="54274"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p:spPr>
        <p:txBody>
          <a:bodyPr lIns="96651" tIns="48325" rIns="96651" bIns="48325"/>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4233364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B</a:t>
            </a:r>
          </a:p>
        </p:txBody>
      </p:sp>
      <p:sp>
        <p:nvSpPr>
          <p:cNvPr id="4" name="Slide Number Placeholder 3"/>
          <p:cNvSpPr>
            <a:spLocks noGrp="1"/>
          </p:cNvSpPr>
          <p:nvPr>
            <p:ph type="sldNum" sz="quarter" idx="10"/>
          </p:nvPr>
        </p:nvSpPr>
        <p:spPr/>
        <p:txBody>
          <a:bodyPr/>
          <a:lstStyle/>
          <a:p>
            <a:fld id="{B744B82C-89D3-8B4E-BFB5-3AA782314476}" type="slidenum">
              <a:rPr/>
              <a:pPr/>
              <a:t>20</a:t>
            </a:fld>
            <a:endParaRPr lang="en-US"/>
          </a:p>
        </p:txBody>
      </p:sp>
    </p:spTree>
    <p:extLst>
      <p:ext uri="{BB962C8B-B14F-4D97-AF65-F5344CB8AC3E}">
        <p14:creationId xmlns:p14="http://schemas.microsoft.com/office/powerpoint/2010/main" val="3819232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40C71C85-29A1-4955-BFE4-9FF73A01B733}" type="slidenum">
              <a:rPr lang="en-US" altLang="en-US" sz="1300"/>
              <a:pPr eaLnBrk="1" hangingPunct="1"/>
              <a:t>22</a:t>
            </a:fld>
            <a:endParaRPr lang="en-US" altLang="en-US" sz="1300"/>
          </a:p>
        </p:txBody>
      </p:sp>
      <p:sp>
        <p:nvSpPr>
          <p:cNvPr id="16386"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16387" name="Rectangle 3"/>
          <p:cNvSpPr>
            <a:spLocks noGrp="1" noChangeArrowheads="1"/>
          </p:cNvSpPr>
          <p:nvPr>
            <p:ph type="body" idx="1"/>
          </p:nvPr>
        </p:nvSpPr>
        <p:spPr>
          <a:solidFill>
            <a:srgbClr val="FFFFFF"/>
          </a:solidFill>
          <a:ln>
            <a:solidFill>
              <a:srgbClr val="000000"/>
            </a:solidFill>
          </a:ln>
        </p:spPr>
        <p:txBody>
          <a:bodyPr lIns="96651" tIns="48325" rIns="96651" bIns="48325"/>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378993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2DA097F3-703C-4B35-8212-2A90B33F53B1}" type="slidenum">
              <a:rPr lang="en-US" altLang="en-US" sz="1300"/>
              <a:pPr eaLnBrk="1" hangingPunct="1"/>
              <a:t>23</a:t>
            </a:fld>
            <a:endParaRPr lang="en-US" altLang="en-US" sz="1300"/>
          </a:p>
        </p:txBody>
      </p:sp>
      <p:sp>
        <p:nvSpPr>
          <p:cNvPr id="22530"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22531" name="Rectangle 3"/>
          <p:cNvSpPr>
            <a:spLocks noGrp="1" noChangeArrowheads="1"/>
          </p:cNvSpPr>
          <p:nvPr>
            <p:ph type="body" idx="1"/>
          </p:nvPr>
        </p:nvSpPr>
        <p:spPr>
          <a:solidFill>
            <a:srgbClr val="FFFFFF"/>
          </a:solidFill>
          <a:ln>
            <a:solidFill>
              <a:srgbClr val="000000"/>
            </a:solidFill>
          </a:ln>
        </p:spPr>
        <p:txBody>
          <a:bodyPr lIns="96651" tIns="48325" rIns="96651" bIns="48325"/>
          <a:lstStyle/>
          <a:p>
            <a:pPr eaLnBrk="1" hangingPunct="1"/>
            <a:r>
              <a:rPr lang="en-US" altLang="en-US" smtClean="0">
                <a:latin typeface="Times New Roman" pitchFamily="18" charset="0"/>
              </a:rPr>
              <a:t>Can it be metal?</a:t>
            </a:r>
          </a:p>
        </p:txBody>
      </p:sp>
    </p:spTree>
    <p:extLst>
      <p:ext uri="{BB962C8B-B14F-4D97-AF65-F5344CB8AC3E}">
        <p14:creationId xmlns:p14="http://schemas.microsoft.com/office/powerpoint/2010/main" val="3133464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8264E165-7E05-4CF9-BAEC-7581188E7484}" type="slidenum">
              <a:rPr lang="en-US" altLang="en-US" sz="1300"/>
              <a:pPr eaLnBrk="1" hangingPunct="1"/>
              <a:t>24</a:t>
            </a:fld>
            <a:endParaRPr lang="en-US" altLang="en-US" sz="1300"/>
          </a:p>
        </p:txBody>
      </p:sp>
      <p:sp>
        <p:nvSpPr>
          <p:cNvPr id="24578"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lIns="96651" tIns="48325" rIns="96651" bIns="48325"/>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52004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4BA6E2B7-F81E-45FB-ACC8-20367DAEB465}" type="slidenum">
              <a:rPr lang="en-US" altLang="en-US" sz="1300"/>
              <a:pPr eaLnBrk="1" hangingPunct="1"/>
              <a:t>4</a:t>
            </a:fld>
            <a:endParaRPr lang="en-US" altLang="en-US" sz="1300"/>
          </a:p>
        </p:txBody>
      </p:sp>
      <p:sp>
        <p:nvSpPr>
          <p:cNvPr id="25602"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25603" name="Rectangle 3"/>
          <p:cNvSpPr>
            <a:spLocks noGrp="1" noChangeArrowheads="1"/>
          </p:cNvSpPr>
          <p:nvPr>
            <p:ph type="body" idx="1"/>
          </p:nvPr>
        </p:nvSpPr>
        <p:spPr>
          <a:solidFill>
            <a:srgbClr val="FFFFFF"/>
          </a:solidFill>
          <a:ln>
            <a:solidFill>
              <a:srgbClr val="000000"/>
            </a:solidFill>
          </a:ln>
        </p:spPr>
        <p:txBody>
          <a:bodyPr lIns="91586" tIns="45793" rIns="91586" bIns="45793"/>
          <a:lstStyle/>
          <a:p>
            <a:pPr eaLnBrk="1" hangingPunct="1"/>
            <a:r>
              <a:rPr lang="en-US" altLang="en-US" smtClean="0">
                <a:latin typeface="Times New Roman" pitchFamily="18" charset="0"/>
              </a:rPr>
              <a:t>Rod – dielectric, not metal! (Ask: can it be metal?)</a:t>
            </a:r>
          </a:p>
        </p:txBody>
      </p:sp>
    </p:spTree>
    <p:extLst>
      <p:ext uri="{BB962C8B-B14F-4D97-AF65-F5344CB8AC3E}">
        <p14:creationId xmlns:p14="http://schemas.microsoft.com/office/powerpoint/2010/main" val="2958032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7FE5E7BF-6FD6-4C7B-AC2D-85B9C534BB97}" type="slidenum">
              <a:rPr lang="en-US" altLang="en-US" sz="1300"/>
              <a:pPr eaLnBrk="1" hangingPunct="1"/>
              <a:t>25</a:t>
            </a:fld>
            <a:endParaRPr lang="en-US" altLang="en-US" sz="1300"/>
          </a:p>
        </p:txBody>
      </p:sp>
      <p:sp>
        <p:nvSpPr>
          <p:cNvPr id="26626"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lIns="96651" tIns="48325" rIns="96651" bIns="48325"/>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284496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52EF567C-4565-47CE-AC8B-8427F2159A3F}" type="slidenum">
              <a:rPr lang="en-US" altLang="en-US" sz="1300"/>
              <a:pPr eaLnBrk="1" hangingPunct="1"/>
              <a:t>26</a:t>
            </a:fld>
            <a:endParaRPr lang="en-US" altLang="en-US" sz="1300"/>
          </a:p>
        </p:txBody>
      </p:sp>
      <p:sp>
        <p:nvSpPr>
          <p:cNvPr id="28674"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lIns="96651" tIns="48325" rIns="96651" bIns="48325"/>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758145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D533B29B-25AB-4B99-9802-870113D04F9A}" type="slidenum">
              <a:rPr lang="en-US" altLang="en-US" sz="1300"/>
              <a:pPr eaLnBrk="1" hangingPunct="1"/>
              <a:t>27</a:t>
            </a:fld>
            <a:endParaRPr lang="en-US" altLang="en-US" sz="1300"/>
          </a:p>
        </p:txBody>
      </p:sp>
      <p:sp>
        <p:nvSpPr>
          <p:cNvPr id="30722"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lIns="96651" tIns="48325" rIns="96651" bIns="48325"/>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541070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759086D6-35C1-4911-8A88-09956E660082}" type="slidenum">
              <a:rPr lang="en-US" altLang="en-US" sz="1300"/>
              <a:pPr eaLnBrk="1" hangingPunct="1"/>
              <a:t>28</a:t>
            </a:fld>
            <a:endParaRPr lang="en-US" altLang="en-US" sz="1300"/>
          </a:p>
        </p:txBody>
      </p:sp>
      <p:sp>
        <p:nvSpPr>
          <p:cNvPr id="32770"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lIns="96651" tIns="48325" rIns="96651" bIns="48325"/>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85353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533A6C0A-E8A6-4FC2-A612-45C73E131C3C}" type="slidenum">
              <a:rPr lang="en-US" altLang="en-US" sz="1300"/>
              <a:pPr eaLnBrk="1" hangingPunct="1"/>
              <a:t>29</a:t>
            </a:fld>
            <a:endParaRPr lang="en-US" altLang="en-US" sz="1300"/>
          </a:p>
        </p:txBody>
      </p:sp>
      <p:sp>
        <p:nvSpPr>
          <p:cNvPr id="34818"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p:spPr>
        <p:txBody>
          <a:bodyPr lIns="96651" tIns="48325" rIns="96651" bIns="48325"/>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203304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rPr>
              <a:t>D</a:t>
            </a: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E2AF729D-8614-4FAF-8AB0-A8BCEC0C552C}" type="slidenum">
              <a:rPr lang="en-US" altLang="en-US" sz="1300"/>
              <a:pPr eaLnBrk="1" hangingPunct="1"/>
              <a:t>30</a:t>
            </a:fld>
            <a:endParaRPr lang="en-US" altLang="en-US" sz="1300"/>
          </a:p>
        </p:txBody>
      </p:sp>
    </p:spTree>
    <p:extLst>
      <p:ext uri="{BB962C8B-B14F-4D97-AF65-F5344CB8AC3E}">
        <p14:creationId xmlns:p14="http://schemas.microsoft.com/office/powerpoint/2010/main" val="1538042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F2A6DB48-BC06-4670-98AF-15DF3A75BDED}" type="slidenum">
              <a:rPr lang="en-US" altLang="en-US" sz="1300"/>
              <a:pPr eaLnBrk="1" hangingPunct="1"/>
              <a:t>31</a:t>
            </a:fld>
            <a:endParaRPr lang="en-US" altLang="en-US" sz="1300"/>
          </a:p>
        </p:txBody>
      </p:sp>
      <p:sp>
        <p:nvSpPr>
          <p:cNvPr id="40962"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40963" name="Rectangle 3"/>
          <p:cNvSpPr>
            <a:spLocks noGrp="1" noChangeArrowheads="1"/>
          </p:cNvSpPr>
          <p:nvPr>
            <p:ph type="body" idx="1"/>
          </p:nvPr>
        </p:nvSpPr>
        <p:spPr>
          <a:solidFill>
            <a:srgbClr val="FFFFFF"/>
          </a:solidFill>
          <a:ln>
            <a:solidFill>
              <a:srgbClr val="000000"/>
            </a:solidFill>
          </a:ln>
        </p:spPr>
        <p:txBody>
          <a:bodyPr lIns="96651" tIns="48325" rIns="96651" bIns="48325"/>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742846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26DF36AC-01BE-4E81-A3C0-7E650B625451}" type="slidenum">
              <a:rPr lang="en-US" altLang="en-US" sz="1300"/>
              <a:pPr eaLnBrk="1" hangingPunct="1"/>
              <a:t>32</a:t>
            </a:fld>
            <a:endParaRPr lang="en-US" altLang="en-US" sz="1300"/>
          </a:p>
        </p:txBody>
      </p:sp>
      <p:sp>
        <p:nvSpPr>
          <p:cNvPr id="43010"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p:spPr>
        <p:txBody>
          <a:bodyPr lIns="96651" tIns="48325" rIns="96651" bIns="48325"/>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266496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D51628B7-50D4-4398-A6C6-CDB0684E32CA}" type="slidenum">
              <a:rPr lang="en-US" altLang="en-US" sz="1300"/>
              <a:pPr eaLnBrk="1" hangingPunct="1"/>
              <a:t>33</a:t>
            </a:fld>
            <a:endParaRPr lang="en-US" altLang="en-US" sz="1300"/>
          </a:p>
        </p:txBody>
      </p:sp>
      <p:sp>
        <p:nvSpPr>
          <p:cNvPr id="47106"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47107" name="Rectangle 3"/>
          <p:cNvSpPr>
            <a:spLocks noGrp="1" noChangeArrowheads="1"/>
          </p:cNvSpPr>
          <p:nvPr>
            <p:ph type="body" idx="1"/>
          </p:nvPr>
        </p:nvSpPr>
        <p:spPr>
          <a:solidFill>
            <a:srgbClr val="FFFFFF"/>
          </a:solidFill>
          <a:ln>
            <a:solidFill>
              <a:srgbClr val="000000"/>
            </a:solidFill>
          </a:ln>
        </p:spPr>
        <p:txBody>
          <a:bodyPr lIns="96651" tIns="48325" rIns="96651" bIns="48325"/>
          <a:lstStyle/>
          <a:p>
            <a:pPr eaLnBrk="1" hangingPunct="1"/>
            <a:r>
              <a:rPr lang="en-US" altLang="en-US" u="sng" smtClean="0">
                <a:latin typeface="Times New Roman" pitchFamily="18" charset="0"/>
              </a:rPr>
              <a:t>This is the result for disk on which has been placed a total charge Q uniformly distributed over its front and back surfaces. It is NOT a conducting disk.</a:t>
            </a:r>
            <a:endParaRPr lang="en-US" altLang="en-US" smtClean="0">
              <a:latin typeface="Times New Roman" pitchFamily="18" charset="0"/>
            </a:endParaRPr>
          </a:p>
          <a:p>
            <a:pPr eaLnBrk="1" hangingPunct="1"/>
            <a:endParaRPr lang="en-US" altLang="en-US" smtClean="0">
              <a:latin typeface="Times New Roman" pitchFamily="18" charset="0"/>
            </a:endParaRPr>
          </a:p>
          <a:p>
            <a:pPr eaLnBrk="1" hangingPunct="1"/>
            <a:r>
              <a:rPr lang="en-US" altLang="en-US" smtClean="0">
                <a:latin typeface="Times New Roman" pitchFamily="18" charset="0"/>
              </a:rPr>
              <a:t>What is E</a:t>
            </a:r>
            <a:r>
              <a:rPr lang="en-US" altLang="en-US" baseline="-25000" smtClean="0">
                <a:latin typeface="Times New Roman" pitchFamily="18" charset="0"/>
              </a:rPr>
              <a:t>z</a:t>
            </a:r>
            <a:r>
              <a:rPr lang="en-US" altLang="en-US" smtClean="0">
                <a:latin typeface="Times New Roman" pitchFamily="18" charset="0"/>
              </a:rPr>
              <a:t> for z&gt;&gt;R?</a:t>
            </a:r>
          </a:p>
          <a:p>
            <a:pPr eaLnBrk="1" hangingPunct="1"/>
            <a:r>
              <a:rPr lang="en-US" altLang="en-US" smtClean="0">
                <a:latin typeface="Times New Roman" pitchFamily="18" charset="0"/>
              </a:rPr>
              <a:t>Note: To a good degree of approximation when Z/R &lt;&lt;1, the field is independent of the distance from the disk. It is as if the disk is infinite in R.</a:t>
            </a:r>
          </a:p>
        </p:txBody>
      </p:sp>
    </p:spTree>
    <p:extLst>
      <p:ext uri="{BB962C8B-B14F-4D97-AF65-F5344CB8AC3E}">
        <p14:creationId xmlns:p14="http://schemas.microsoft.com/office/powerpoint/2010/main" val="2317565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ea typeface="ＭＳ Ｐゴシック" panose="020B0600070205080204" pitchFamily="34" charset="-128"/>
              </a:defRPr>
            </a:lvl1pPr>
            <a:lvl2pPr marL="37931725" indent="-37474525" defTabSz="966788">
              <a:defRPr>
                <a:solidFill>
                  <a:schemeClr val="tx1"/>
                </a:solidFill>
                <a:latin typeface="Arial" panose="020B0604020202020204" pitchFamily="34" charset="0"/>
                <a:ea typeface="ＭＳ Ｐゴシック" panose="020B0600070205080204" pitchFamily="34" charset="-128"/>
              </a:defRPr>
            </a:lvl2pPr>
            <a:lvl3pPr marL="1143000" indent="-228600" defTabSz="966788">
              <a:defRPr>
                <a:solidFill>
                  <a:schemeClr val="tx1"/>
                </a:solidFill>
                <a:latin typeface="Arial" panose="020B0604020202020204" pitchFamily="34" charset="0"/>
                <a:ea typeface="ＭＳ Ｐゴシック" panose="020B0600070205080204" pitchFamily="34" charset="-128"/>
              </a:defRPr>
            </a:lvl3pPr>
            <a:lvl4pPr marL="1600200" indent="-228600" defTabSz="966788">
              <a:defRPr>
                <a:solidFill>
                  <a:schemeClr val="tx1"/>
                </a:solidFill>
                <a:latin typeface="Arial" panose="020B0604020202020204" pitchFamily="34" charset="0"/>
                <a:ea typeface="ＭＳ Ｐゴシック" panose="020B0600070205080204" pitchFamily="34" charset="-128"/>
              </a:defRPr>
            </a:lvl4pPr>
            <a:lvl5pPr marL="2057400" indent="-228600" defTabSz="966788">
              <a:defRPr>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6BA5CEB-4E72-424A-AAF1-73E9B3AD33F9}" type="slidenum">
              <a:rPr lang="en-US" altLang="en-US">
                <a:solidFill>
                  <a:srgbClr val="000000"/>
                </a:solidFill>
              </a:rPr>
              <a:pPr/>
              <a:t>34</a:t>
            </a:fld>
            <a:endParaRPr lang="en-US" altLang="en-US">
              <a:solidFill>
                <a:srgbClr val="000000"/>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Unicode MS" panose="020B0604020202020204" pitchFamily="34" charset="-128"/>
              <a:ea typeface="ＭＳ Ｐゴシック" panose="020B0600070205080204" pitchFamily="34" charset="-128"/>
            </a:endParaRPr>
          </a:p>
        </p:txBody>
      </p:sp>
    </p:spTree>
    <p:extLst>
      <p:ext uri="{BB962C8B-B14F-4D97-AF65-F5344CB8AC3E}">
        <p14:creationId xmlns:p14="http://schemas.microsoft.com/office/powerpoint/2010/main" val="3837709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526C5483-13BD-4AD3-A71D-125C2FE62485}" type="slidenum">
              <a:rPr lang="en-US" altLang="en-US" sz="1300"/>
              <a:pPr eaLnBrk="1" hangingPunct="1"/>
              <a:t>5</a:t>
            </a:fld>
            <a:endParaRPr lang="en-US" altLang="en-US" sz="1300"/>
          </a:p>
        </p:txBody>
      </p:sp>
      <p:sp>
        <p:nvSpPr>
          <p:cNvPr id="27650"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lIns="91586" tIns="45793" rIns="91586" bIns="45793"/>
          <a:lstStyle/>
          <a:p>
            <a:pPr eaLnBrk="1" hangingPunct="1"/>
            <a:r>
              <a:rPr lang="en-US" altLang="en-US" smtClean="0">
                <a:latin typeface="Times New Roman" pitchFamily="18" charset="0"/>
              </a:rPr>
              <a:t>Ask: Why do we require the rod to be so thin that we can disregard its thickness?</a:t>
            </a:r>
          </a:p>
        </p:txBody>
      </p:sp>
    </p:spTree>
    <p:extLst>
      <p:ext uri="{BB962C8B-B14F-4D97-AF65-F5344CB8AC3E}">
        <p14:creationId xmlns:p14="http://schemas.microsoft.com/office/powerpoint/2010/main" val="4121983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ea typeface="ＭＳ Ｐゴシック" panose="020B0600070205080204" pitchFamily="34" charset="-128"/>
              </a:defRPr>
            </a:lvl1pPr>
            <a:lvl2pPr marL="37931725" indent="-37474525" defTabSz="966788">
              <a:defRPr>
                <a:solidFill>
                  <a:schemeClr val="tx1"/>
                </a:solidFill>
                <a:latin typeface="Arial" panose="020B0604020202020204" pitchFamily="34" charset="0"/>
                <a:ea typeface="ＭＳ Ｐゴシック" panose="020B0600070205080204" pitchFamily="34" charset="-128"/>
              </a:defRPr>
            </a:lvl2pPr>
            <a:lvl3pPr marL="1143000" indent="-228600" defTabSz="966788">
              <a:defRPr>
                <a:solidFill>
                  <a:schemeClr val="tx1"/>
                </a:solidFill>
                <a:latin typeface="Arial" panose="020B0604020202020204" pitchFamily="34" charset="0"/>
                <a:ea typeface="ＭＳ Ｐゴシック" panose="020B0600070205080204" pitchFamily="34" charset="-128"/>
              </a:defRPr>
            </a:lvl3pPr>
            <a:lvl4pPr marL="1600200" indent="-228600" defTabSz="966788">
              <a:defRPr>
                <a:solidFill>
                  <a:schemeClr val="tx1"/>
                </a:solidFill>
                <a:latin typeface="Arial" panose="020B0604020202020204" pitchFamily="34" charset="0"/>
                <a:ea typeface="ＭＳ Ｐゴシック" panose="020B0600070205080204" pitchFamily="34" charset="-128"/>
              </a:defRPr>
            </a:lvl4pPr>
            <a:lvl5pPr marL="2057400" indent="-228600" defTabSz="966788">
              <a:defRPr>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6D3CC69-E08D-4905-8AA3-D1C743C36F6A}" type="slidenum">
              <a:rPr lang="en-US" altLang="en-US">
                <a:solidFill>
                  <a:srgbClr val="000000"/>
                </a:solidFill>
              </a:rPr>
              <a:pPr/>
              <a:t>35</a:t>
            </a:fld>
            <a:endParaRPr lang="en-US" altLang="en-US">
              <a:solidFill>
                <a:srgbClr val="000000"/>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Unicode MS" panose="020B0604020202020204" pitchFamily="34" charset="-128"/>
              <a:ea typeface="ＭＳ Ｐゴシック" panose="020B0600070205080204" pitchFamily="34" charset="-128"/>
            </a:endParaRPr>
          </a:p>
        </p:txBody>
      </p:sp>
    </p:spTree>
    <p:extLst>
      <p:ext uri="{BB962C8B-B14F-4D97-AF65-F5344CB8AC3E}">
        <p14:creationId xmlns:p14="http://schemas.microsoft.com/office/powerpoint/2010/main" val="6082518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ea typeface="ＭＳ Ｐゴシック" panose="020B0600070205080204" pitchFamily="34" charset="-128"/>
              </a:defRPr>
            </a:lvl1pPr>
            <a:lvl2pPr marL="37931725" indent="-37474525" defTabSz="966788">
              <a:defRPr>
                <a:solidFill>
                  <a:schemeClr val="tx1"/>
                </a:solidFill>
                <a:latin typeface="Arial" panose="020B0604020202020204" pitchFamily="34" charset="0"/>
                <a:ea typeface="ＭＳ Ｐゴシック" panose="020B0600070205080204" pitchFamily="34" charset="-128"/>
              </a:defRPr>
            </a:lvl2pPr>
            <a:lvl3pPr marL="1143000" indent="-228600" defTabSz="966788">
              <a:defRPr>
                <a:solidFill>
                  <a:schemeClr val="tx1"/>
                </a:solidFill>
                <a:latin typeface="Arial" panose="020B0604020202020204" pitchFamily="34" charset="0"/>
                <a:ea typeface="ＭＳ Ｐゴシック" panose="020B0600070205080204" pitchFamily="34" charset="-128"/>
              </a:defRPr>
            </a:lvl3pPr>
            <a:lvl4pPr marL="1600200" indent="-228600" defTabSz="966788">
              <a:defRPr>
                <a:solidFill>
                  <a:schemeClr val="tx1"/>
                </a:solidFill>
                <a:latin typeface="Arial" panose="020B0604020202020204" pitchFamily="34" charset="0"/>
                <a:ea typeface="ＭＳ Ｐゴシック" panose="020B0600070205080204" pitchFamily="34" charset="-128"/>
              </a:defRPr>
            </a:lvl4pPr>
            <a:lvl5pPr marL="2057400" indent="-228600" defTabSz="966788">
              <a:defRPr>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7B48BB0-EFCC-462B-ACD1-315F6A2D3DA4}" type="slidenum">
              <a:rPr lang="en-US" altLang="en-US">
                <a:solidFill>
                  <a:srgbClr val="000000"/>
                </a:solidFill>
              </a:rPr>
              <a:pPr/>
              <a:t>36</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Unicode MS" panose="020B0604020202020204" pitchFamily="34" charset="-128"/>
              <a:ea typeface="ＭＳ Ｐゴシック" panose="020B0600070205080204" pitchFamily="34" charset="-128"/>
            </a:endParaRPr>
          </a:p>
        </p:txBody>
      </p:sp>
    </p:spTree>
    <p:extLst>
      <p:ext uri="{BB962C8B-B14F-4D97-AF65-F5344CB8AC3E}">
        <p14:creationId xmlns:p14="http://schemas.microsoft.com/office/powerpoint/2010/main" val="2024216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ea typeface="ＭＳ Ｐゴシック" panose="020B0600070205080204" pitchFamily="34" charset="-128"/>
              </a:defRPr>
            </a:lvl1pPr>
            <a:lvl2pPr marL="37931725" indent="-37474525" defTabSz="966788">
              <a:defRPr>
                <a:solidFill>
                  <a:schemeClr val="tx1"/>
                </a:solidFill>
                <a:latin typeface="Arial" panose="020B0604020202020204" pitchFamily="34" charset="0"/>
                <a:ea typeface="ＭＳ Ｐゴシック" panose="020B0600070205080204" pitchFamily="34" charset="-128"/>
              </a:defRPr>
            </a:lvl2pPr>
            <a:lvl3pPr marL="1143000" indent="-228600" defTabSz="966788">
              <a:defRPr>
                <a:solidFill>
                  <a:schemeClr val="tx1"/>
                </a:solidFill>
                <a:latin typeface="Arial" panose="020B0604020202020204" pitchFamily="34" charset="0"/>
                <a:ea typeface="ＭＳ Ｐゴシック" panose="020B0600070205080204" pitchFamily="34" charset="-128"/>
              </a:defRPr>
            </a:lvl3pPr>
            <a:lvl4pPr marL="1600200" indent="-228600" defTabSz="966788">
              <a:defRPr>
                <a:solidFill>
                  <a:schemeClr val="tx1"/>
                </a:solidFill>
                <a:latin typeface="Arial" panose="020B0604020202020204" pitchFamily="34" charset="0"/>
                <a:ea typeface="ＭＳ Ｐゴシック" panose="020B0600070205080204" pitchFamily="34" charset="-128"/>
              </a:defRPr>
            </a:lvl4pPr>
            <a:lvl5pPr marL="2057400" indent="-228600" defTabSz="966788">
              <a:defRPr>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7623146-40EE-4CB6-A0B6-DF15CAB98A1B}" type="slidenum">
              <a:rPr lang="en-US" altLang="en-US">
                <a:solidFill>
                  <a:srgbClr val="000000"/>
                </a:solidFill>
              </a:rPr>
              <a:pPr/>
              <a:t>37</a:t>
            </a:fld>
            <a:endParaRPr lang="en-US" altLang="en-US">
              <a:solidFill>
                <a:srgbClr val="000000"/>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Unicode MS" panose="020B0604020202020204" pitchFamily="34" charset="-128"/>
              <a:ea typeface="ＭＳ Ｐゴシック" panose="020B0600070205080204" pitchFamily="34" charset="-128"/>
            </a:endParaRPr>
          </a:p>
        </p:txBody>
      </p:sp>
    </p:spTree>
    <p:extLst>
      <p:ext uri="{BB962C8B-B14F-4D97-AF65-F5344CB8AC3E}">
        <p14:creationId xmlns:p14="http://schemas.microsoft.com/office/powerpoint/2010/main" val="4113629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D51628B7-50D4-4398-A6C6-CDB0684E32CA}" type="slidenum">
              <a:rPr lang="en-US" altLang="en-US" sz="1300"/>
              <a:pPr eaLnBrk="1" hangingPunct="1"/>
              <a:t>38</a:t>
            </a:fld>
            <a:endParaRPr lang="en-US" altLang="en-US" sz="1300"/>
          </a:p>
        </p:txBody>
      </p:sp>
      <p:sp>
        <p:nvSpPr>
          <p:cNvPr id="47106"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47107" name="Rectangle 3"/>
          <p:cNvSpPr>
            <a:spLocks noGrp="1" noChangeArrowheads="1"/>
          </p:cNvSpPr>
          <p:nvPr>
            <p:ph type="body" idx="1"/>
          </p:nvPr>
        </p:nvSpPr>
        <p:spPr>
          <a:solidFill>
            <a:srgbClr val="FFFFFF"/>
          </a:solidFill>
          <a:ln>
            <a:solidFill>
              <a:srgbClr val="000000"/>
            </a:solidFill>
          </a:ln>
        </p:spPr>
        <p:txBody>
          <a:bodyPr lIns="96651" tIns="48325" rIns="96651" bIns="48325"/>
          <a:lstStyle/>
          <a:p>
            <a:pPr eaLnBrk="1" hangingPunct="1"/>
            <a:r>
              <a:rPr lang="en-US" altLang="en-US" u="sng" smtClean="0">
                <a:latin typeface="Times New Roman" pitchFamily="18" charset="0"/>
              </a:rPr>
              <a:t>This is the result for disk on which has been placed a total charge Q uniformly distributed over its front and back surfaces. It is NOT a conducting disk.</a:t>
            </a:r>
            <a:endParaRPr lang="en-US" altLang="en-US" smtClean="0">
              <a:latin typeface="Times New Roman" pitchFamily="18" charset="0"/>
            </a:endParaRPr>
          </a:p>
          <a:p>
            <a:pPr eaLnBrk="1" hangingPunct="1"/>
            <a:endParaRPr lang="en-US" altLang="en-US" smtClean="0">
              <a:latin typeface="Times New Roman" pitchFamily="18" charset="0"/>
            </a:endParaRPr>
          </a:p>
          <a:p>
            <a:pPr eaLnBrk="1" hangingPunct="1"/>
            <a:r>
              <a:rPr lang="en-US" altLang="en-US" smtClean="0">
                <a:latin typeface="Times New Roman" pitchFamily="18" charset="0"/>
              </a:rPr>
              <a:t>What is E</a:t>
            </a:r>
            <a:r>
              <a:rPr lang="en-US" altLang="en-US" baseline="-25000" smtClean="0">
                <a:latin typeface="Times New Roman" pitchFamily="18" charset="0"/>
              </a:rPr>
              <a:t>z</a:t>
            </a:r>
            <a:r>
              <a:rPr lang="en-US" altLang="en-US" smtClean="0">
                <a:latin typeface="Times New Roman" pitchFamily="18" charset="0"/>
              </a:rPr>
              <a:t> for z&gt;&gt;R?</a:t>
            </a:r>
          </a:p>
          <a:p>
            <a:pPr eaLnBrk="1" hangingPunct="1"/>
            <a:r>
              <a:rPr lang="en-US" altLang="en-US" smtClean="0">
                <a:latin typeface="Times New Roman" pitchFamily="18" charset="0"/>
              </a:rPr>
              <a:t>Note: To a good degree of approximation when Z/R &lt;&lt;1, the field is independent of the distance from the disk. It is as if the disk is infinite in R.</a:t>
            </a:r>
          </a:p>
        </p:txBody>
      </p:sp>
    </p:spTree>
    <p:extLst>
      <p:ext uri="{BB962C8B-B14F-4D97-AF65-F5344CB8AC3E}">
        <p14:creationId xmlns:p14="http://schemas.microsoft.com/office/powerpoint/2010/main" val="1014774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6DD7260F-C1F9-46BC-88BD-156369CDA464}" type="slidenum">
              <a:rPr lang="en-US" altLang="en-US" sz="1300"/>
              <a:pPr eaLnBrk="1" hangingPunct="1"/>
              <a:t>39</a:t>
            </a:fld>
            <a:endParaRPr lang="en-US" altLang="en-US" sz="1300"/>
          </a:p>
        </p:txBody>
      </p:sp>
      <p:sp>
        <p:nvSpPr>
          <p:cNvPr id="52226" name="Rectangle 2"/>
          <p:cNvSpPr>
            <a:spLocks noGrp="1" noRot="1" noChangeAspect="1" noChangeArrowheads="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rPr>
              <a:t>We will use the previous result for disks made of insulating material. </a:t>
            </a:r>
          </a:p>
        </p:txBody>
      </p:sp>
    </p:spTree>
    <p:extLst>
      <p:ext uri="{BB962C8B-B14F-4D97-AF65-F5344CB8AC3E}">
        <p14:creationId xmlns:p14="http://schemas.microsoft.com/office/powerpoint/2010/main" val="12077788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show the</a:t>
            </a:r>
            <a:r>
              <a:rPr lang="en-US" baseline="0" dirty="0" smtClean="0"/>
              <a:t> dissembled capacitor</a:t>
            </a:r>
            <a:endParaRPr lang="en-US" dirty="0"/>
          </a:p>
        </p:txBody>
      </p:sp>
      <p:sp>
        <p:nvSpPr>
          <p:cNvPr id="4" name="Slide Number Placeholder 3"/>
          <p:cNvSpPr>
            <a:spLocks noGrp="1"/>
          </p:cNvSpPr>
          <p:nvPr>
            <p:ph type="sldNum" sz="quarter" idx="10"/>
          </p:nvPr>
        </p:nvSpPr>
        <p:spPr/>
        <p:txBody>
          <a:bodyPr/>
          <a:lstStyle/>
          <a:p>
            <a:fld id="{A8A6D024-BB85-45A8-A141-6B207A269AD1}" type="slidenum">
              <a:rPr lang="en-US" altLang="en-US" smtClean="0"/>
              <a:pPr/>
              <a:t>40</a:t>
            </a:fld>
            <a:endParaRPr lang="en-US" altLang="en-US"/>
          </a:p>
        </p:txBody>
      </p:sp>
    </p:spTree>
    <p:extLst>
      <p:ext uri="{BB962C8B-B14F-4D97-AF65-F5344CB8AC3E}">
        <p14:creationId xmlns:p14="http://schemas.microsoft.com/office/powerpoint/2010/main" val="1084226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15A30AE9-A358-4ADD-8473-C6308BD82514}" type="slidenum">
              <a:rPr lang="en-US" altLang="en-US" sz="1300"/>
              <a:pPr eaLnBrk="1" hangingPunct="1"/>
              <a:t>41</a:t>
            </a:fld>
            <a:endParaRPr lang="en-US" altLang="en-US" sz="1300"/>
          </a:p>
        </p:txBody>
      </p:sp>
      <p:sp>
        <p:nvSpPr>
          <p:cNvPr id="54274" name="Rectangle 2"/>
          <p:cNvSpPr>
            <a:spLocks noGrp="1" noRot="1" noChangeAspect="1" noChangeArrowheads="1"/>
          </p:cNvSpPr>
          <p:nvPr>
            <p:ph type="sldImg"/>
          </p:nvPr>
        </p:nvSpPr>
        <p:spPr>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pitchFamily="18" charset="0"/>
              </a:rPr>
              <a:t>Note that our diagram shows that each metal disk has almost the entire charge Q on the surface facing the other disk! This allows us to use the previous result to a good approximation. Treat each disk as if it had zero thickness.</a:t>
            </a:r>
          </a:p>
        </p:txBody>
      </p:sp>
    </p:spTree>
    <p:extLst>
      <p:ext uri="{BB962C8B-B14F-4D97-AF65-F5344CB8AC3E}">
        <p14:creationId xmlns:p14="http://schemas.microsoft.com/office/powerpoint/2010/main" val="25661855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37DF1F2A-FD6E-4DA8-958C-02B8C331BBF0}" type="slidenum">
              <a:rPr lang="en-US" altLang="en-US" sz="1300"/>
              <a:pPr eaLnBrk="1" hangingPunct="1"/>
              <a:t>42</a:t>
            </a:fld>
            <a:endParaRPr lang="en-US" altLang="en-US" sz="1300"/>
          </a:p>
        </p:txBody>
      </p:sp>
      <p:sp>
        <p:nvSpPr>
          <p:cNvPr id="56322" name="Rectangle 2"/>
          <p:cNvSpPr>
            <a:spLocks noGrp="1" noRot="1" noChangeAspect="1" noChangeArrowheads="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rPr>
              <a:t>Note that are making the approximation that all of the charge lies on the facing surfaces and thus the small amount of charge on the  outside surfaces do not contribute to E.</a:t>
            </a:r>
          </a:p>
        </p:txBody>
      </p:sp>
    </p:spTree>
    <p:extLst>
      <p:ext uri="{BB962C8B-B14F-4D97-AF65-F5344CB8AC3E}">
        <p14:creationId xmlns:p14="http://schemas.microsoft.com/office/powerpoint/2010/main" val="33599499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F1E0821D-87AB-4E1F-80FB-D55E6439DA48}" type="slidenum">
              <a:rPr lang="en-US" altLang="en-US" sz="1300"/>
              <a:pPr eaLnBrk="1" hangingPunct="1"/>
              <a:t>43</a:t>
            </a:fld>
            <a:endParaRPr lang="en-US" altLang="en-US" sz="1300"/>
          </a:p>
        </p:txBody>
      </p:sp>
      <p:sp>
        <p:nvSpPr>
          <p:cNvPr id="58370" name="Rectangle 2"/>
          <p:cNvSpPr>
            <a:spLocks noGrp="1" noRot="1" noChangeAspect="1" noChangeArrowheads="1"/>
          </p:cNvSpPr>
          <p:nvPr>
            <p:ph type="sldImg"/>
          </p:nvPr>
        </p:nvSpPr>
        <p:spPr>
          <a:solidFill>
            <a:srgbClr val="FFFFFF"/>
          </a:solidFill>
          <a:ln/>
        </p:spPr>
      </p:sp>
      <p:sp>
        <p:nvSpPr>
          <p:cNvPr id="5837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410718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A27D91FF-294C-407A-8F15-CFC2A0551F28}" type="slidenum">
              <a:rPr lang="en-US" altLang="en-US" sz="1300"/>
              <a:pPr eaLnBrk="1" hangingPunct="1"/>
              <a:t>44</a:t>
            </a:fld>
            <a:endParaRPr lang="en-US" altLang="en-US" sz="1300"/>
          </a:p>
        </p:txBody>
      </p:sp>
      <p:sp>
        <p:nvSpPr>
          <p:cNvPr id="60418" name="Rectangle 2"/>
          <p:cNvSpPr>
            <a:spLocks noGrp="1" noRot="1" noChangeAspect="1" noChangeArrowheads="1"/>
          </p:cNvSpPr>
          <p:nvPr>
            <p:ph type="sldImg"/>
          </p:nvPr>
        </p:nvSpPr>
        <p:spPr>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rPr>
              <a:t>Note that we are dealing only with magnitudes of the electric fields here. Must take care when superimposing (summing) the contributions from the negative and positive plates. </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Note also that the fringe field points in a direction that would </a:t>
            </a:r>
            <a:r>
              <a:rPr lang="ja-JP" altLang="en-US" smtClean="0">
                <a:latin typeface="Times New Roman" pitchFamily="18" charset="0"/>
              </a:rPr>
              <a:t>“</a:t>
            </a:r>
            <a:r>
              <a:rPr lang="en-US" altLang="ja-JP" smtClean="0">
                <a:latin typeface="Times New Roman" pitchFamily="18" charset="0"/>
              </a:rPr>
              <a:t>discharge</a:t>
            </a:r>
            <a:r>
              <a:rPr lang="ja-JP" altLang="en-US" smtClean="0">
                <a:latin typeface="Times New Roman" pitchFamily="18" charset="0"/>
              </a:rPr>
              <a:t>”</a:t>
            </a:r>
            <a:r>
              <a:rPr lang="en-US" altLang="ja-JP" smtClean="0">
                <a:latin typeface="Times New Roman" pitchFamily="18" charset="0"/>
              </a:rPr>
              <a:t> the capacitor if connected in a circuit. That is, electrons would be drawn towards the positive plate.</a:t>
            </a:r>
            <a:endParaRPr lang="en-US" altLang="en-US" smtClean="0">
              <a:latin typeface="Times New Roman" pitchFamily="18" charset="0"/>
            </a:endParaRPr>
          </a:p>
        </p:txBody>
      </p:sp>
    </p:spTree>
    <p:extLst>
      <p:ext uri="{BB962C8B-B14F-4D97-AF65-F5344CB8AC3E}">
        <p14:creationId xmlns:p14="http://schemas.microsoft.com/office/powerpoint/2010/main" val="242078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8FAD9B18-A00B-4B69-9E77-30DF1260E7A3}" type="slidenum">
              <a:rPr lang="en-US" altLang="en-US" sz="1300"/>
              <a:pPr eaLnBrk="1" hangingPunct="1"/>
              <a:t>6</a:t>
            </a:fld>
            <a:endParaRPr lang="en-US" altLang="en-US" sz="1300"/>
          </a:p>
        </p:txBody>
      </p:sp>
      <p:sp>
        <p:nvSpPr>
          <p:cNvPr id="29698"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lIns="91586" tIns="45793" rIns="91586" bIns="45793"/>
          <a:lstStyle/>
          <a:p>
            <a:pPr eaLnBrk="1" hangingPunct="1"/>
            <a:r>
              <a:rPr lang="en-US" altLang="en-US" smtClean="0">
                <a:latin typeface="Times New Roman" pitchFamily="18" charset="0"/>
              </a:rPr>
              <a:t>Remind class that we do not need to know if Q is + or – at this point.</a:t>
            </a:r>
          </a:p>
        </p:txBody>
      </p:sp>
    </p:spTree>
    <p:extLst>
      <p:ext uri="{BB962C8B-B14F-4D97-AF65-F5344CB8AC3E}">
        <p14:creationId xmlns:p14="http://schemas.microsoft.com/office/powerpoint/2010/main" val="4686971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46BDE9E4-B8BA-4CF6-A476-E5C80100D09D}" type="slidenum">
              <a:rPr lang="en-US" altLang="en-US" sz="1300"/>
              <a:pPr eaLnBrk="1" hangingPunct="1"/>
              <a:t>45</a:t>
            </a:fld>
            <a:endParaRPr lang="en-US" altLang="en-US" sz="1300"/>
          </a:p>
        </p:txBody>
      </p:sp>
      <p:sp>
        <p:nvSpPr>
          <p:cNvPr id="62466" name="Rectangle 2"/>
          <p:cNvSpPr>
            <a:spLocks noGrp="1" noRot="1" noChangeAspect="1" noChangeArrowheads="1"/>
          </p:cNvSpPr>
          <p:nvPr>
            <p:ph type="sldImg"/>
          </p:nvPr>
        </p:nvSpPr>
        <p:spPr>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3864426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C7F73935-5001-42E1-B96A-E7213F4EC93E}" type="slidenum">
              <a:rPr lang="en-US" altLang="en-US" sz="1300"/>
              <a:pPr eaLnBrk="1" hangingPunct="1"/>
              <a:t>46</a:t>
            </a:fld>
            <a:endParaRPr lang="en-US" altLang="en-US" sz="1300"/>
          </a:p>
        </p:txBody>
      </p:sp>
      <p:sp>
        <p:nvSpPr>
          <p:cNvPr id="66562" name="Rectangle 2"/>
          <p:cNvSpPr>
            <a:spLocks noGrp="1" noRot="1" noChangeAspect="1" noChangeArrowheads="1"/>
          </p:cNvSpPr>
          <p:nvPr>
            <p:ph type="sldImg"/>
          </p:nvPr>
        </p:nvSpPr>
        <p:spPr>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rPr>
              <a:t>The second equation is correct since the electric field of one plate is Ecrit/2 and it acts on the Q of the other plate.</a:t>
            </a:r>
          </a:p>
        </p:txBody>
      </p:sp>
    </p:spTree>
    <p:extLst>
      <p:ext uri="{BB962C8B-B14F-4D97-AF65-F5344CB8AC3E}">
        <p14:creationId xmlns:p14="http://schemas.microsoft.com/office/powerpoint/2010/main" val="28651430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rPr>
              <a:t>B</a:t>
            </a: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A0B2F7E5-66D6-417D-80C2-452668D50685}" type="slidenum">
              <a:rPr lang="en-US" altLang="en-US" sz="1300"/>
              <a:pPr eaLnBrk="1" hangingPunct="1"/>
              <a:t>47</a:t>
            </a:fld>
            <a:endParaRPr lang="en-US" altLang="en-US" sz="1300"/>
          </a:p>
        </p:txBody>
      </p:sp>
    </p:spTree>
    <p:extLst>
      <p:ext uri="{BB962C8B-B14F-4D97-AF65-F5344CB8AC3E}">
        <p14:creationId xmlns:p14="http://schemas.microsoft.com/office/powerpoint/2010/main" val="1368014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04534F3D-D257-4CD4-BD8B-C22D098084CF}" type="slidenum">
              <a:rPr lang="en-US" altLang="en-US" sz="1300"/>
              <a:pPr eaLnBrk="1" hangingPunct="1"/>
              <a:t>7</a:t>
            </a:fld>
            <a:endParaRPr lang="en-US" altLang="en-US" sz="1300"/>
          </a:p>
        </p:txBody>
      </p:sp>
      <p:sp>
        <p:nvSpPr>
          <p:cNvPr id="31746"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lIns="91586" tIns="45793" rIns="91586" bIns="45793"/>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3158494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B0D8B34D-D2D9-4C2E-96DF-42D89E302A4F}" type="slidenum">
              <a:rPr lang="en-US" altLang="en-US" sz="1300"/>
              <a:pPr eaLnBrk="1" hangingPunct="1"/>
              <a:t>8</a:t>
            </a:fld>
            <a:endParaRPr lang="en-US" altLang="en-US" sz="1300"/>
          </a:p>
        </p:txBody>
      </p:sp>
      <p:sp>
        <p:nvSpPr>
          <p:cNvPr id="33794"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33795" name="Rectangle 3"/>
          <p:cNvSpPr>
            <a:spLocks noGrp="1" noChangeArrowheads="1"/>
          </p:cNvSpPr>
          <p:nvPr>
            <p:ph type="body" idx="1"/>
          </p:nvPr>
        </p:nvSpPr>
        <p:spPr>
          <a:solidFill>
            <a:srgbClr val="FFFFFF"/>
          </a:solidFill>
          <a:ln>
            <a:solidFill>
              <a:srgbClr val="000000"/>
            </a:solidFill>
          </a:ln>
        </p:spPr>
        <p:txBody>
          <a:bodyPr lIns="91586" tIns="45793" rIns="91586" bIns="45793"/>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924661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EF882A77-FFF7-487E-A3EC-6C6D98AF64B1}" type="slidenum">
              <a:rPr lang="en-US" altLang="en-US" sz="1300"/>
              <a:pPr eaLnBrk="1" hangingPunct="1"/>
              <a:t>9</a:t>
            </a:fld>
            <a:endParaRPr lang="en-US" altLang="en-US" sz="1300"/>
          </a:p>
        </p:txBody>
      </p:sp>
      <p:sp>
        <p:nvSpPr>
          <p:cNvPr id="35842"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35843" name="Rectangle 3"/>
          <p:cNvSpPr>
            <a:spLocks noGrp="1" noChangeArrowheads="1"/>
          </p:cNvSpPr>
          <p:nvPr>
            <p:ph type="body" idx="1"/>
          </p:nvPr>
        </p:nvSpPr>
        <p:spPr>
          <a:solidFill>
            <a:srgbClr val="FFFFFF"/>
          </a:solidFill>
          <a:ln>
            <a:solidFill>
              <a:srgbClr val="000000"/>
            </a:solidFill>
          </a:ln>
        </p:spPr>
        <p:txBody>
          <a:bodyPr lIns="91586" tIns="45793" rIns="91586" bIns="45793"/>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559770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4054468B-1E26-42C5-A3A9-47192E41023A}" type="slidenum">
              <a:rPr lang="en-US" altLang="en-US" sz="1300"/>
              <a:pPr eaLnBrk="1" hangingPunct="1"/>
              <a:t>10</a:t>
            </a:fld>
            <a:endParaRPr lang="en-US" altLang="en-US" sz="1300"/>
          </a:p>
        </p:txBody>
      </p:sp>
      <p:sp>
        <p:nvSpPr>
          <p:cNvPr id="37890"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37891" name="Rectangle 3"/>
          <p:cNvSpPr>
            <a:spLocks noGrp="1" noChangeArrowheads="1"/>
          </p:cNvSpPr>
          <p:nvPr>
            <p:ph type="body" idx="1"/>
          </p:nvPr>
        </p:nvSpPr>
        <p:spPr>
          <a:solidFill>
            <a:srgbClr val="FFFFFF"/>
          </a:solidFill>
          <a:ln>
            <a:solidFill>
              <a:srgbClr val="000000"/>
            </a:solidFill>
          </a:ln>
        </p:spPr>
        <p:txBody>
          <a:bodyPr lIns="91586" tIns="45793" rIns="91586" bIns="45793"/>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224862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charset="-128"/>
              </a:defRPr>
            </a:lvl1pPr>
            <a:lvl2pPr marL="742950" indent="-285750" defTabSz="966788" eaLnBrk="0" hangingPunct="0">
              <a:defRPr sz="2400">
                <a:solidFill>
                  <a:schemeClr val="tx1"/>
                </a:solidFill>
                <a:latin typeface="Times New Roman" pitchFamily="18" charset="0"/>
                <a:ea typeface="ヒラギノ角ゴ Pro W3" charset="-128"/>
              </a:defRPr>
            </a:lvl2pPr>
            <a:lvl3pPr marL="1143000" indent="-228600" defTabSz="966788" eaLnBrk="0" hangingPunct="0">
              <a:defRPr sz="2400">
                <a:solidFill>
                  <a:schemeClr val="tx1"/>
                </a:solidFill>
                <a:latin typeface="Times New Roman" pitchFamily="18" charset="0"/>
                <a:ea typeface="ヒラギノ角ゴ Pro W3" charset="-128"/>
              </a:defRPr>
            </a:lvl3pPr>
            <a:lvl4pPr marL="1600200" indent="-228600" defTabSz="966788" eaLnBrk="0" hangingPunct="0">
              <a:defRPr sz="2400">
                <a:solidFill>
                  <a:schemeClr val="tx1"/>
                </a:solidFill>
                <a:latin typeface="Times New Roman" pitchFamily="18" charset="0"/>
                <a:ea typeface="ヒラギノ角ゴ Pro W3" charset="-128"/>
              </a:defRPr>
            </a:lvl4pPr>
            <a:lvl5pPr marL="2057400" indent="-228600" defTabSz="966788" eaLnBrk="0" hangingPunct="0">
              <a:defRPr sz="2400">
                <a:solidFill>
                  <a:schemeClr val="tx1"/>
                </a:solidFill>
                <a:latin typeface="Times New Roman" pitchFamily="18"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fld id="{49C373AB-3BF1-4ABF-9011-48ABFCE70A08}" type="slidenum">
              <a:rPr lang="en-US" altLang="en-US" sz="1300"/>
              <a:pPr eaLnBrk="1" hangingPunct="1"/>
              <a:t>11</a:t>
            </a:fld>
            <a:endParaRPr lang="en-US" altLang="en-US" sz="1300"/>
          </a:p>
        </p:txBody>
      </p:sp>
      <p:sp>
        <p:nvSpPr>
          <p:cNvPr id="39938"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ln>
        </p:spPr>
        <p:txBody>
          <a:bodyPr lIns="91586" tIns="45793" rIns="91586" bIns="45793"/>
          <a:lstStyle/>
          <a:p>
            <a:pPr eaLnBrk="1" hangingPunct="1"/>
            <a:r>
              <a:rPr lang="en-US" altLang="en-US" smtClean="0">
                <a:latin typeface="Times New Roman" pitchFamily="18" charset="0"/>
              </a:rPr>
              <a:t>Show students how the y-component integrad, being odd in y, must give zero upon integration.</a:t>
            </a:r>
          </a:p>
        </p:txBody>
      </p:sp>
    </p:spTree>
    <p:extLst>
      <p:ext uri="{BB962C8B-B14F-4D97-AF65-F5344CB8AC3E}">
        <p14:creationId xmlns:p14="http://schemas.microsoft.com/office/powerpoint/2010/main" val="1679123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161DF64-642A-4CF0-92D8-52D1DD7E5929}" type="slidenum">
              <a:rPr lang="en-US" altLang="en-US"/>
              <a:pPr/>
              <a:t>‹#›</a:t>
            </a:fld>
            <a:endParaRPr lang="en-US" altLang="en-US"/>
          </a:p>
        </p:txBody>
      </p:sp>
    </p:spTree>
    <p:extLst>
      <p:ext uri="{BB962C8B-B14F-4D97-AF65-F5344CB8AC3E}">
        <p14:creationId xmlns:p14="http://schemas.microsoft.com/office/powerpoint/2010/main" val="4246627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5AE0476-7787-4608-BE71-3BEDF5FAF5D5}" type="slidenum">
              <a:rPr lang="en-US" altLang="en-US"/>
              <a:pPr/>
              <a:t>‹#›</a:t>
            </a:fld>
            <a:endParaRPr lang="en-US" altLang="en-US"/>
          </a:p>
        </p:txBody>
      </p:sp>
    </p:spTree>
    <p:extLst>
      <p:ext uri="{BB962C8B-B14F-4D97-AF65-F5344CB8AC3E}">
        <p14:creationId xmlns:p14="http://schemas.microsoft.com/office/powerpoint/2010/main" val="3354157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474D836-5508-4F60-805B-03392FC0DCA8}" type="slidenum">
              <a:rPr lang="en-US" altLang="en-US"/>
              <a:pPr/>
              <a:t>‹#›</a:t>
            </a:fld>
            <a:endParaRPr lang="en-US" altLang="en-US"/>
          </a:p>
        </p:txBody>
      </p:sp>
    </p:spTree>
    <p:extLst>
      <p:ext uri="{BB962C8B-B14F-4D97-AF65-F5344CB8AC3E}">
        <p14:creationId xmlns:p14="http://schemas.microsoft.com/office/powerpoint/2010/main" val="2306170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854C92A-5518-4B3C-8A8A-F55756768E82}" type="slidenum">
              <a:rPr lang="en-US" altLang="en-US"/>
              <a:pPr/>
              <a:t>‹#›</a:t>
            </a:fld>
            <a:endParaRPr lang="en-US" altLang="en-US"/>
          </a:p>
        </p:txBody>
      </p:sp>
    </p:spTree>
    <p:extLst>
      <p:ext uri="{BB962C8B-B14F-4D97-AF65-F5344CB8AC3E}">
        <p14:creationId xmlns:p14="http://schemas.microsoft.com/office/powerpoint/2010/main" val="72957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3279D22-021B-4E55-94E3-A00451DE6D19}" type="slidenum">
              <a:rPr lang="en-US" altLang="en-US"/>
              <a:pPr/>
              <a:t>‹#›</a:t>
            </a:fld>
            <a:endParaRPr lang="en-US" altLang="en-US"/>
          </a:p>
        </p:txBody>
      </p:sp>
    </p:spTree>
    <p:extLst>
      <p:ext uri="{BB962C8B-B14F-4D97-AF65-F5344CB8AC3E}">
        <p14:creationId xmlns:p14="http://schemas.microsoft.com/office/powerpoint/2010/main" val="1961974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06AA1529-8108-439A-B0D0-551DFB4C02D9}" type="slidenum">
              <a:rPr lang="en-US" altLang="en-US"/>
              <a:pPr/>
              <a:t>‹#›</a:t>
            </a:fld>
            <a:endParaRPr lang="en-US" altLang="en-US"/>
          </a:p>
        </p:txBody>
      </p:sp>
    </p:spTree>
    <p:extLst>
      <p:ext uri="{BB962C8B-B14F-4D97-AF65-F5344CB8AC3E}">
        <p14:creationId xmlns:p14="http://schemas.microsoft.com/office/powerpoint/2010/main" val="3030555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D62979DF-75F6-40F3-9648-77E1214DBD92}" type="slidenum">
              <a:rPr lang="en-US" altLang="en-US"/>
              <a:pPr/>
              <a:t>‹#›</a:t>
            </a:fld>
            <a:endParaRPr lang="en-US" altLang="en-US"/>
          </a:p>
        </p:txBody>
      </p:sp>
    </p:spTree>
    <p:extLst>
      <p:ext uri="{BB962C8B-B14F-4D97-AF65-F5344CB8AC3E}">
        <p14:creationId xmlns:p14="http://schemas.microsoft.com/office/powerpoint/2010/main" val="291543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2294FBCD-551F-4A32-B973-20AFEF9BF029}" type="slidenum">
              <a:rPr lang="en-US" altLang="en-US"/>
              <a:pPr/>
              <a:t>‹#›</a:t>
            </a:fld>
            <a:endParaRPr lang="en-US" altLang="en-US"/>
          </a:p>
        </p:txBody>
      </p:sp>
    </p:spTree>
    <p:extLst>
      <p:ext uri="{BB962C8B-B14F-4D97-AF65-F5344CB8AC3E}">
        <p14:creationId xmlns:p14="http://schemas.microsoft.com/office/powerpoint/2010/main" val="29283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841B540D-F66A-420B-A1FA-DFA9E37C1BBB}" type="slidenum">
              <a:rPr lang="en-US" altLang="en-US"/>
              <a:pPr/>
              <a:t>‹#›</a:t>
            </a:fld>
            <a:endParaRPr lang="en-US" altLang="en-US"/>
          </a:p>
        </p:txBody>
      </p:sp>
    </p:spTree>
    <p:extLst>
      <p:ext uri="{BB962C8B-B14F-4D97-AF65-F5344CB8AC3E}">
        <p14:creationId xmlns:p14="http://schemas.microsoft.com/office/powerpoint/2010/main" val="2548521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FED96648-50B8-43DA-828E-547F33237FA1}" type="slidenum">
              <a:rPr lang="en-US" altLang="en-US"/>
              <a:pPr/>
              <a:t>‹#›</a:t>
            </a:fld>
            <a:endParaRPr lang="en-US" altLang="en-US"/>
          </a:p>
        </p:txBody>
      </p:sp>
    </p:spTree>
    <p:extLst>
      <p:ext uri="{BB962C8B-B14F-4D97-AF65-F5344CB8AC3E}">
        <p14:creationId xmlns:p14="http://schemas.microsoft.com/office/powerpoint/2010/main" val="24221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76CBE62-7CAC-4EF1-B8E7-A62350EA00C5}" type="slidenum">
              <a:rPr lang="en-US" altLang="en-US"/>
              <a:pPr/>
              <a:t>‹#›</a:t>
            </a:fld>
            <a:endParaRPr lang="en-US" altLang="en-US"/>
          </a:p>
        </p:txBody>
      </p:sp>
    </p:spTree>
    <p:extLst>
      <p:ext uri="{BB962C8B-B14F-4D97-AF65-F5344CB8AC3E}">
        <p14:creationId xmlns:p14="http://schemas.microsoft.com/office/powerpoint/2010/main" val="3703061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0668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CCBB2F3-281B-432B-B88D-C2B4CC7264B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rgbClr val="10169D"/>
          </a:solidFill>
          <a:latin typeface="+mj-lt"/>
          <a:ea typeface="MS PGothic" pitchFamily="34" charset="-128"/>
          <a:cs typeface="ＭＳ Ｐゴシック" pitchFamily="36" charset="-128"/>
        </a:defRPr>
      </a:lvl1pPr>
      <a:lvl2pPr algn="ctr" rtl="0" eaLnBrk="0" fontAlgn="base" hangingPunct="0">
        <a:spcBef>
          <a:spcPct val="0"/>
        </a:spcBef>
        <a:spcAft>
          <a:spcPct val="0"/>
        </a:spcAft>
        <a:defRPr sz="4400">
          <a:solidFill>
            <a:srgbClr val="10169D"/>
          </a:solidFill>
          <a:latin typeface="Arial" pitchFamily="19" charset="0"/>
          <a:ea typeface="MS PGothic" pitchFamily="34" charset="-128"/>
          <a:cs typeface="ＭＳ Ｐゴシック" pitchFamily="36" charset="-128"/>
        </a:defRPr>
      </a:lvl2pPr>
      <a:lvl3pPr algn="ctr" rtl="0" eaLnBrk="0" fontAlgn="base" hangingPunct="0">
        <a:spcBef>
          <a:spcPct val="0"/>
        </a:spcBef>
        <a:spcAft>
          <a:spcPct val="0"/>
        </a:spcAft>
        <a:defRPr sz="4400">
          <a:solidFill>
            <a:srgbClr val="10169D"/>
          </a:solidFill>
          <a:latin typeface="Arial" pitchFamily="19" charset="0"/>
          <a:ea typeface="MS PGothic" pitchFamily="34" charset="-128"/>
          <a:cs typeface="ＭＳ Ｐゴシック" pitchFamily="36" charset="-128"/>
        </a:defRPr>
      </a:lvl3pPr>
      <a:lvl4pPr algn="ctr" rtl="0" eaLnBrk="0" fontAlgn="base" hangingPunct="0">
        <a:spcBef>
          <a:spcPct val="0"/>
        </a:spcBef>
        <a:spcAft>
          <a:spcPct val="0"/>
        </a:spcAft>
        <a:defRPr sz="4400">
          <a:solidFill>
            <a:srgbClr val="10169D"/>
          </a:solidFill>
          <a:latin typeface="Arial" pitchFamily="19" charset="0"/>
          <a:ea typeface="MS PGothic" pitchFamily="34" charset="-128"/>
          <a:cs typeface="ＭＳ Ｐゴシック" pitchFamily="36" charset="-128"/>
        </a:defRPr>
      </a:lvl4pPr>
      <a:lvl5pPr algn="ctr" rtl="0" eaLnBrk="0" fontAlgn="base" hangingPunct="0">
        <a:spcBef>
          <a:spcPct val="0"/>
        </a:spcBef>
        <a:spcAft>
          <a:spcPct val="0"/>
        </a:spcAft>
        <a:defRPr sz="4400">
          <a:solidFill>
            <a:srgbClr val="10169D"/>
          </a:solidFill>
          <a:latin typeface="Arial" pitchFamily="19" charset="0"/>
          <a:ea typeface="MS PGothic" pitchFamily="34" charset="-128"/>
          <a:cs typeface="ＭＳ Ｐゴシック" pitchFamily="36" charset="-128"/>
        </a:defRPr>
      </a:lvl5pPr>
      <a:lvl6pPr marL="457200" algn="ctr" rtl="0" fontAlgn="base">
        <a:spcBef>
          <a:spcPct val="0"/>
        </a:spcBef>
        <a:spcAft>
          <a:spcPct val="0"/>
        </a:spcAft>
        <a:defRPr sz="4400">
          <a:solidFill>
            <a:srgbClr val="10169D"/>
          </a:solidFill>
          <a:latin typeface="Arial" pitchFamily="19" charset="0"/>
        </a:defRPr>
      </a:lvl6pPr>
      <a:lvl7pPr marL="914400" algn="ctr" rtl="0" fontAlgn="base">
        <a:spcBef>
          <a:spcPct val="0"/>
        </a:spcBef>
        <a:spcAft>
          <a:spcPct val="0"/>
        </a:spcAft>
        <a:defRPr sz="4400">
          <a:solidFill>
            <a:srgbClr val="10169D"/>
          </a:solidFill>
          <a:latin typeface="Arial" pitchFamily="19" charset="0"/>
        </a:defRPr>
      </a:lvl7pPr>
      <a:lvl8pPr marL="1371600" algn="ctr" rtl="0" fontAlgn="base">
        <a:spcBef>
          <a:spcPct val="0"/>
        </a:spcBef>
        <a:spcAft>
          <a:spcPct val="0"/>
        </a:spcAft>
        <a:defRPr sz="4400">
          <a:solidFill>
            <a:srgbClr val="10169D"/>
          </a:solidFill>
          <a:latin typeface="Arial" pitchFamily="19" charset="0"/>
        </a:defRPr>
      </a:lvl8pPr>
      <a:lvl9pPr marL="1828800" algn="ctr" rtl="0" fontAlgn="base">
        <a:spcBef>
          <a:spcPct val="0"/>
        </a:spcBef>
        <a:spcAft>
          <a:spcPct val="0"/>
        </a:spcAft>
        <a:defRPr sz="4400">
          <a:solidFill>
            <a:srgbClr val="10169D"/>
          </a:solidFill>
          <a:latin typeface="Arial" pitchFamily="1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36"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notesSlide" Target="../notesSlides/notesSlide8.xml"/><Relationship Id="rId7" Type="http://schemas.openxmlformats.org/officeDocument/2006/relationships/oleObject" Target="../embeddings/oleObject23.bin"/><Relationship Id="rId12" Type="http://schemas.openxmlformats.org/officeDocument/2006/relationships/image" Target="../media/image31.e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8.e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30.emf"/><Relationship Id="rId4" Type="http://schemas.openxmlformats.org/officeDocument/2006/relationships/image" Target="../media/image32.jpeg"/><Relationship Id="rId9"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37.emf"/><Relationship Id="rId3" Type="http://schemas.openxmlformats.org/officeDocument/2006/relationships/notesSlide" Target="../notesSlides/notesSlide9.xml"/><Relationship Id="rId7" Type="http://schemas.openxmlformats.org/officeDocument/2006/relationships/image" Target="../media/image34.emf"/><Relationship Id="rId12" Type="http://schemas.openxmlformats.org/officeDocument/2006/relationships/oleObject" Target="../embeddings/oleObject30.bin"/><Relationship Id="rId2" Type="http://schemas.openxmlformats.org/officeDocument/2006/relationships/slideLayout" Target="../slideLayouts/slideLayout6.xml"/><Relationship Id="rId16" Type="http://schemas.openxmlformats.org/officeDocument/2006/relationships/image" Target="../media/image9.jpeg"/><Relationship Id="rId1" Type="http://schemas.openxmlformats.org/officeDocument/2006/relationships/vmlDrawing" Target="../drawings/vmlDrawing7.vml"/><Relationship Id="rId6" Type="http://schemas.openxmlformats.org/officeDocument/2006/relationships/oleObject" Target="../embeddings/oleObject27.bin"/><Relationship Id="rId11" Type="http://schemas.openxmlformats.org/officeDocument/2006/relationships/image" Target="../media/image36.emf"/><Relationship Id="rId5" Type="http://schemas.openxmlformats.org/officeDocument/2006/relationships/image" Target="../media/image33.emf"/><Relationship Id="rId15" Type="http://schemas.openxmlformats.org/officeDocument/2006/relationships/image" Target="../media/image38.e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35.emf"/><Relationship Id="rId14" Type="http://schemas.openxmlformats.org/officeDocument/2006/relationships/oleObject" Target="../embeddings/oleObject31.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10.xml"/><Relationship Id="rId7" Type="http://schemas.openxmlformats.org/officeDocument/2006/relationships/image" Target="../media/image40.e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33.bin"/><Relationship Id="rId11" Type="http://schemas.openxmlformats.org/officeDocument/2006/relationships/image" Target="../media/image42.emf"/><Relationship Id="rId5" Type="http://schemas.openxmlformats.org/officeDocument/2006/relationships/image" Target="../media/image39.e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41.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11.xml"/><Relationship Id="rId7" Type="http://schemas.openxmlformats.org/officeDocument/2006/relationships/image" Target="../media/image44.e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37.bin"/><Relationship Id="rId11" Type="http://schemas.openxmlformats.org/officeDocument/2006/relationships/image" Target="../media/image46.emf"/><Relationship Id="rId5" Type="http://schemas.openxmlformats.org/officeDocument/2006/relationships/image" Target="../media/image43.e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45.emf"/></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notesSlide" Target="../notesSlides/notesSlide12.xml"/><Relationship Id="rId7" Type="http://schemas.openxmlformats.org/officeDocument/2006/relationships/oleObject" Target="../embeddings/oleObject41.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49.emf"/><Relationship Id="rId5" Type="http://schemas.openxmlformats.org/officeDocument/2006/relationships/oleObject" Target="../embeddings/oleObject40.bin"/><Relationship Id="rId10" Type="http://schemas.openxmlformats.org/officeDocument/2006/relationships/image" Target="../media/image51.emf"/><Relationship Id="rId4" Type="http://schemas.openxmlformats.org/officeDocument/2006/relationships/image" Target="../media/image7.jpeg"/><Relationship Id="rId9" Type="http://schemas.openxmlformats.org/officeDocument/2006/relationships/oleObject" Target="../embeddings/oleObject42.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13.xml"/><Relationship Id="rId7" Type="http://schemas.openxmlformats.org/officeDocument/2006/relationships/image" Target="../media/image53.emf"/><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44.bin"/><Relationship Id="rId5" Type="http://schemas.openxmlformats.org/officeDocument/2006/relationships/image" Target="../media/image52.emf"/><Relationship Id="rId10" Type="http://schemas.openxmlformats.org/officeDocument/2006/relationships/image" Target="../media/image55.jpeg"/><Relationship Id="rId4" Type="http://schemas.openxmlformats.org/officeDocument/2006/relationships/oleObject" Target="../embeddings/oleObject43.bin"/><Relationship Id="rId9" Type="http://schemas.openxmlformats.org/officeDocument/2006/relationships/image" Target="../media/image54.emf"/></Relationships>
</file>

<file path=ppt/slides/_rels/slide1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14.xml"/><Relationship Id="rId7" Type="http://schemas.openxmlformats.org/officeDocument/2006/relationships/image" Target="../media/image57.emf"/><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oleObject" Target="../embeddings/oleObject47.bin"/><Relationship Id="rId5" Type="http://schemas.openxmlformats.org/officeDocument/2006/relationships/image" Target="../media/image56.emf"/><Relationship Id="rId4" Type="http://schemas.openxmlformats.org/officeDocument/2006/relationships/oleObject" Target="../embeddings/oleObject46.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oleObject" Target="../embeddings/oleObject5.bin"/><Relationship Id="rId3" Type="http://schemas.openxmlformats.org/officeDocument/2006/relationships/image" Target="../media/image10.png"/><Relationship Id="rId7" Type="http://schemas.openxmlformats.org/officeDocument/2006/relationships/image" Target="../media/image2.emf"/><Relationship Id="rId12"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4.bin"/><Relationship Id="rId5" Type="http://schemas.openxmlformats.org/officeDocument/2006/relationships/image" Target="../media/image1.emf"/><Relationship Id="rId10" Type="http://schemas.openxmlformats.org/officeDocument/2006/relationships/image" Target="../media/image3.emf"/><Relationship Id="rId4" Type="http://schemas.openxmlformats.org/officeDocument/2006/relationships/oleObject" Target="../embeddings/oleObject1.bin"/><Relationship Id="rId9" Type="http://schemas.openxmlformats.org/officeDocument/2006/relationships/oleObject" Target="../embeddings/oleObject3.bin"/><Relationship Id="rId14" Type="http://schemas.openxmlformats.org/officeDocument/2006/relationships/image" Target="../media/image5.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59.emf"/><Relationship Id="rId13" Type="http://schemas.openxmlformats.org/officeDocument/2006/relationships/oleObject" Target="../embeddings/oleObject52.bin"/><Relationship Id="rId18" Type="http://schemas.openxmlformats.org/officeDocument/2006/relationships/image" Target="../media/image64.emf"/><Relationship Id="rId3" Type="http://schemas.openxmlformats.org/officeDocument/2006/relationships/notesSlide" Target="../notesSlides/notesSlide18.xml"/><Relationship Id="rId7" Type="http://schemas.openxmlformats.org/officeDocument/2006/relationships/oleObject" Target="../embeddings/oleObject49.bin"/><Relationship Id="rId12" Type="http://schemas.openxmlformats.org/officeDocument/2006/relationships/image" Target="../media/image61.emf"/><Relationship Id="rId17" Type="http://schemas.openxmlformats.org/officeDocument/2006/relationships/oleObject" Target="../embeddings/oleObject54.bin"/><Relationship Id="rId2" Type="http://schemas.openxmlformats.org/officeDocument/2006/relationships/slideLayout" Target="../slideLayouts/slideLayout6.xml"/><Relationship Id="rId16" Type="http://schemas.openxmlformats.org/officeDocument/2006/relationships/image" Target="../media/image63.emf"/><Relationship Id="rId1" Type="http://schemas.openxmlformats.org/officeDocument/2006/relationships/vmlDrawing" Target="../drawings/vmlDrawing13.vml"/><Relationship Id="rId6" Type="http://schemas.openxmlformats.org/officeDocument/2006/relationships/image" Target="../media/image58.emf"/><Relationship Id="rId11" Type="http://schemas.openxmlformats.org/officeDocument/2006/relationships/oleObject" Target="../embeddings/oleObject51.bin"/><Relationship Id="rId5" Type="http://schemas.openxmlformats.org/officeDocument/2006/relationships/oleObject" Target="../embeddings/oleObject48.bin"/><Relationship Id="rId15" Type="http://schemas.openxmlformats.org/officeDocument/2006/relationships/oleObject" Target="../embeddings/oleObject53.bin"/><Relationship Id="rId10" Type="http://schemas.openxmlformats.org/officeDocument/2006/relationships/image" Target="../media/image60.emf"/><Relationship Id="rId4" Type="http://schemas.openxmlformats.org/officeDocument/2006/relationships/image" Target="../media/image65.jpeg"/><Relationship Id="rId9" Type="http://schemas.openxmlformats.org/officeDocument/2006/relationships/oleObject" Target="../embeddings/oleObject50.bin"/><Relationship Id="rId14" Type="http://schemas.openxmlformats.org/officeDocument/2006/relationships/image" Target="../media/image62.emf"/></Relationships>
</file>

<file path=ppt/slides/_rels/slide24.xml.rels><?xml version="1.0" encoding="UTF-8" standalone="yes"?>
<Relationships xmlns="http://schemas.openxmlformats.org/package/2006/relationships"><Relationship Id="rId8" Type="http://schemas.openxmlformats.org/officeDocument/2006/relationships/image" Target="../media/image67.emf"/><Relationship Id="rId13" Type="http://schemas.openxmlformats.org/officeDocument/2006/relationships/oleObject" Target="../embeddings/oleObject59.bin"/><Relationship Id="rId3" Type="http://schemas.openxmlformats.org/officeDocument/2006/relationships/notesSlide" Target="../notesSlides/notesSlide19.xml"/><Relationship Id="rId7" Type="http://schemas.openxmlformats.org/officeDocument/2006/relationships/oleObject" Target="../embeddings/oleObject56.bin"/><Relationship Id="rId12" Type="http://schemas.openxmlformats.org/officeDocument/2006/relationships/image" Target="../media/image69.emf"/><Relationship Id="rId2" Type="http://schemas.openxmlformats.org/officeDocument/2006/relationships/slideLayout" Target="../slideLayouts/slideLayout6.xml"/><Relationship Id="rId16" Type="http://schemas.openxmlformats.org/officeDocument/2006/relationships/image" Target="../media/image71.emf"/><Relationship Id="rId1" Type="http://schemas.openxmlformats.org/officeDocument/2006/relationships/vmlDrawing" Target="../drawings/vmlDrawing14.vml"/><Relationship Id="rId6" Type="http://schemas.openxmlformats.org/officeDocument/2006/relationships/image" Target="../media/image66.emf"/><Relationship Id="rId11" Type="http://schemas.openxmlformats.org/officeDocument/2006/relationships/oleObject" Target="../embeddings/oleObject58.bin"/><Relationship Id="rId5" Type="http://schemas.openxmlformats.org/officeDocument/2006/relationships/oleObject" Target="../embeddings/oleObject55.bin"/><Relationship Id="rId15" Type="http://schemas.openxmlformats.org/officeDocument/2006/relationships/oleObject" Target="../embeddings/oleObject60.bin"/><Relationship Id="rId10" Type="http://schemas.openxmlformats.org/officeDocument/2006/relationships/image" Target="../media/image68.emf"/><Relationship Id="rId4" Type="http://schemas.openxmlformats.org/officeDocument/2006/relationships/image" Target="../media/image65.jpeg"/><Relationship Id="rId9" Type="http://schemas.openxmlformats.org/officeDocument/2006/relationships/oleObject" Target="../embeddings/oleObject57.bin"/><Relationship Id="rId14" Type="http://schemas.openxmlformats.org/officeDocument/2006/relationships/image" Target="../media/image70.emf"/></Relationships>
</file>

<file path=ppt/slides/_rels/slide25.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notesSlide" Target="../notesSlides/notesSlide20.xml"/><Relationship Id="rId7" Type="http://schemas.openxmlformats.org/officeDocument/2006/relationships/oleObject" Target="../embeddings/oleObject62.bin"/><Relationship Id="rId12" Type="http://schemas.openxmlformats.org/officeDocument/2006/relationships/image" Target="../media/image75.emf"/><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72.emf"/><Relationship Id="rId11" Type="http://schemas.openxmlformats.org/officeDocument/2006/relationships/oleObject" Target="../embeddings/oleObject64.bin"/><Relationship Id="rId5" Type="http://schemas.openxmlformats.org/officeDocument/2006/relationships/oleObject" Target="../embeddings/oleObject61.bin"/><Relationship Id="rId10" Type="http://schemas.openxmlformats.org/officeDocument/2006/relationships/image" Target="../media/image74.emf"/><Relationship Id="rId4" Type="http://schemas.openxmlformats.org/officeDocument/2006/relationships/image" Target="../media/image65.jpeg"/><Relationship Id="rId9" Type="http://schemas.openxmlformats.org/officeDocument/2006/relationships/oleObject" Target="../embeddings/oleObject63.bin"/></Relationships>
</file>

<file path=ppt/slides/_rels/slide26.x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notesSlide" Target="../notesSlides/notesSlide21.xml"/><Relationship Id="rId7" Type="http://schemas.openxmlformats.org/officeDocument/2006/relationships/oleObject" Target="../embeddings/oleObject66.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76.emf"/><Relationship Id="rId5" Type="http://schemas.openxmlformats.org/officeDocument/2006/relationships/oleObject" Target="../embeddings/oleObject65.bin"/><Relationship Id="rId10" Type="http://schemas.openxmlformats.org/officeDocument/2006/relationships/image" Target="../media/image78.emf"/><Relationship Id="rId4" Type="http://schemas.openxmlformats.org/officeDocument/2006/relationships/image" Target="../media/image65.jpeg"/><Relationship Id="rId9" Type="http://schemas.openxmlformats.org/officeDocument/2006/relationships/oleObject" Target="../embeddings/oleObject67.bin"/></Relationships>
</file>

<file path=ppt/slides/_rels/slide27.xml.rels><?xml version="1.0" encoding="UTF-8" standalone="yes"?>
<Relationships xmlns="http://schemas.openxmlformats.org/package/2006/relationships"><Relationship Id="rId8" Type="http://schemas.openxmlformats.org/officeDocument/2006/relationships/image" Target="../media/image80.emf"/><Relationship Id="rId13" Type="http://schemas.openxmlformats.org/officeDocument/2006/relationships/oleObject" Target="../embeddings/oleObject72.bin"/><Relationship Id="rId3" Type="http://schemas.openxmlformats.org/officeDocument/2006/relationships/notesSlide" Target="../notesSlides/notesSlide22.xml"/><Relationship Id="rId7" Type="http://schemas.openxmlformats.org/officeDocument/2006/relationships/oleObject" Target="../embeddings/oleObject69.bin"/><Relationship Id="rId12" Type="http://schemas.openxmlformats.org/officeDocument/2006/relationships/image" Target="../media/image82.emf"/><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image" Target="../media/image79.emf"/><Relationship Id="rId11" Type="http://schemas.openxmlformats.org/officeDocument/2006/relationships/oleObject" Target="../embeddings/oleObject71.bin"/><Relationship Id="rId5" Type="http://schemas.openxmlformats.org/officeDocument/2006/relationships/oleObject" Target="../embeddings/oleObject68.bin"/><Relationship Id="rId10" Type="http://schemas.openxmlformats.org/officeDocument/2006/relationships/image" Target="../media/image81.emf"/><Relationship Id="rId4" Type="http://schemas.openxmlformats.org/officeDocument/2006/relationships/image" Target="../media/image65.jpeg"/><Relationship Id="rId9" Type="http://schemas.openxmlformats.org/officeDocument/2006/relationships/oleObject" Target="../embeddings/oleObject70.bin"/><Relationship Id="rId14" Type="http://schemas.openxmlformats.org/officeDocument/2006/relationships/image" Target="../media/image83.emf"/></Relationships>
</file>

<file path=ppt/slides/_rels/slide28.xml.rels><?xml version="1.0" encoding="UTF-8" standalone="yes"?>
<Relationships xmlns="http://schemas.openxmlformats.org/package/2006/relationships"><Relationship Id="rId8" Type="http://schemas.openxmlformats.org/officeDocument/2006/relationships/image" Target="../media/image85.emf"/><Relationship Id="rId3" Type="http://schemas.openxmlformats.org/officeDocument/2006/relationships/notesSlide" Target="../notesSlides/notesSlide23.xml"/><Relationship Id="rId7" Type="http://schemas.openxmlformats.org/officeDocument/2006/relationships/oleObject" Target="../embeddings/oleObject74.bin"/><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image" Target="../media/image84.emf"/><Relationship Id="rId5" Type="http://schemas.openxmlformats.org/officeDocument/2006/relationships/oleObject" Target="../embeddings/oleObject73.bin"/><Relationship Id="rId4" Type="http://schemas.openxmlformats.org/officeDocument/2006/relationships/image" Target="../media/image86.jpe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77.bin"/><Relationship Id="rId13" Type="http://schemas.openxmlformats.org/officeDocument/2006/relationships/image" Target="../media/image92.jpeg"/><Relationship Id="rId3" Type="http://schemas.openxmlformats.org/officeDocument/2006/relationships/notesSlide" Target="../notesSlides/notesSlide24.xml"/><Relationship Id="rId7" Type="http://schemas.openxmlformats.org/officeDocument/2006/relationships/image" Target="../media/image88.emf"/><Relationship Id="rId12" Type="http://schemas.openxmlformats.org/officeDocument/2006/relationships/image" Target="../media/image91.jpeg"/><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oleObject" Target="../embeddings/oleObject76.bin"/><Relationship Id="rId11" Type="http://schemas.openxmlformats.org/officeDocument/2006/relationships/image" Target="../media/image90.emf"/><Relationship Id="rId5" Type="http://schemas.openxmlformats.org/officeDocument/2006/relationships/image" Target="../media/image87.emf"/><Relationship Id="rId10" Type="http://schemas.openxmlformats.org/officeDocument/2006/relationships/oleObject" Target="../embeddings/oleObject78.bin"/><Relationship Id="rId4" Type="http://schemas.openxmlformats.org/officeDocument/2006/relationships/oleObject" Target="../embeddings/oleObject75.bin"/><Relationship Id="rId9" Type="http://schemas.openxmlformats.org/officeDocument/2006/relationships/image" Target="../media/image89.emf"/><Relationship Id="rId14" Type="http://schemas.openxmlformats.org/officeDocument/2006/relationships/image" Target="../media/image8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80.bin"/><Relationship Id="rId13" Type="http://schemas.openxmlformats.org/officeDocument/2006/relationships/image" Target="../media/image96.wmf"/><Relationship Id="rId3" Type="http://schemas.openxmlformats.org/officeDocument/2006/relationships/tags" Target="../tags/tag2.xml"/><Relationship Id="rId7" Type="http://schemas.openxmlformats.org/officeDocument/2006/relationships/image" Target="../media/image93.png"/><Relationship Id="rId12" Type="http://schemas.openxmlformats.org/officeDocument/2006/relationships/oleObject" Target="../embeddings/oleObject82.bin"/><Relationship Id="rId17" Type="http://schemas.openxmlformats.org/officeDocument/2006/relationships/image" Target="../media/image98.wmf"/><Relationship Id="rId2" Type="http://schemas.openxmlformats.org/officeDocument/2006/relationships/tags" Target="../tags/tag1.xml"/><Relationship Id="rId16" Type="http://schemas.openxmlformats.org/officeDocument/2006/relationships/oleObject" Target="../embeddings/oleObject84.bin"/><Relationship Id="rId1" Type="http://schemas.openxmlformats.org/officeDocument/2006/relationships/vmlDrawing" Target="../drawings/vmlDrawing20.vml"/><Relationship Id="rId6" Type="http://schemas.openxmlformats.org/officeDocument/2006/relationships/oleObject" Target="../embeddings/oleObject79.bin"/><Relationship Id="rId11" Type="http://schemas.openxmlformats.org/officeDocument/2006/relationships/image" Target="../media/image95.wmf"/><Relationship Id="rId5" Type="http://schemas.openxmlformats.org/officeDocument/2006/relationships/notesSlide" Target="../notesSlides/notesSlide25.xml"/><Relationship Id="rId15" Type="http://schemas.openxmlformats.org/officeDocument/2006/relationships/image" Target="../media/image97.wmf"/><Relationship Id="rId10" Type="http://schemas.openxmlformats.org/officeDocument/2006/relationships/oleObject" Target="../embeddings/oleObject81.bin"/><Relationship Id="rId4" Type="http://schemas.openxmlformats.org/officeDocument/2006/relationships/slideLayout" Target="../slideLayouts/slideLayout2.xml"/><Relationship Id="rId9" Type="http://schemas.openxmlformats.org/officeDocument/2006/relationships/image" Target="../media/image94.wmf"/><Relationship Id="rId14" Type="http://schemas.openxmlformats.org/officeDocument/2006/relationships/oleObject" Target="../embeddings/oleObject83.bin"/></Relationships>
</file>

<file path=ppt/slides/_rels/slide3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hyperlink" Target="http://www.falstad.com/vector3d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102.png"/><Relationship Id="rId4" Type="http://schemas.openxmlformats.org/officeDocument/2006/relationships/image" Target="../media/image101.png"/></Relationships>
</file>

<file path=ppt/slides/_rels/slide33.xml.rels><?xml version="1.0" encoding="UTF-8" standalone="yes"?>
<Relationships xmlns="http://schemas.openxmlformats.org/package/2006/relationships"><Relationship Id="rId8" Type="http://schemas.openxmlformats.org/officeDocument/2006/relationships/image" Target="../media/image104.emf"/><Relationship Id="rId13" Type="http://schemas.openxmlformats.org/officeDocument/2006/relationships/oleObject" Target="../embeddings/oleObject89.bin"/><Relationship Id="rId3" Type="http://schemas.openxmlformats.org/officeDocument/2006/relationships/notesSlide" Target="../notesSlides/notesSlide28.xml"/><Relationship Id="rId7" Type="http://schemas.openxmlformats.org/officeDocument/2006/relationships/oleObject" Target="../embeddings/oleObject86.bin"/><Relationship Id="rId12" Type="http://schemas.openxmlformats.org/officeDocument/2006/relationships/image" Target="../media/image106.emf"/><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image" Target="../media/image103.emf"/><Relationship Id="rId11" Type="http://schemas.openxmlformats.org/officeDocument/2006/relationships/oleObject" Target="../embeddings/oleObject88.bin"/><Relationship Id="rId5" Type="http://schemas.openxmlformats.org/officeDocument/2006/relationships/oleObject" Target="../embeddings/oleObject85.bin"/><Relationship Id="rId10" Type="http://schemas.openxmlformats.org/officeDocument/2006/relationships/image" Target="../media/image105.emf"/><Relationship Id="rId4" Type="http://schemas.openxmlformats.org/officeDocument/2006/relationships/image" Target="../media/image100.jpeg"/><Relationship Id="rId9" Type="http://schemas.openxmlformats.org/officeDocument/2006/relationships/oleObject" Target="../embeddings/oleObject87.bin"/><Relationship Id="rId14" Type="http://schemas.openxmlformats.org/officeDocument/2006/relationships/image" Target="../media/image107.emf"/></Relationships>
</file>

<file path=ppt/slides/_rels/slide34.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notesSlide" Target="../notesSlides/notesSlide29.xml"/><Relationship Id="rId7" Type="http://schemas.openxmlformats.org/officeDocument/2006/relationships/oleObject" Target="../embeddings/oleObject91.bin"/><Relationship Id="rId2" Type="http://schemas.openxmlformats.org/officeDocument/2006/relationships/slideLayout" Target="../slideLayouts/slideLayout6.xml"/><Relationship Id="rId1" Type="http://schemas.openxmlformats.org/officeDocument/2006/relationships/vmlDrawing" Target="../drawings/vmlDrawing22.vml"/><Relationship Id="rId6" Type="http://schemas.openxmlformats.org/officeDocument/2006/relationships/image" Target="../media/image108.wmf"/><Relationship Id="rId5" Type="http://schemas.openxmlformats.org/officeDocument/2006/relationships/oleObject" Target="../embeddings/oleObject90.bin"/><Relationship Id="rId4" Type="http://schemas.openxmlformats.org/officeDocument/2006/relationships/image" Target="../media/image110.jpeg"/></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94.bin"/><Relationship Id="rId3" Type="http://schemas.openxmlformats.org/officeDocument/2006/relationships/notesSlide" Target="../notesSlides/notesSlide30.xml"/><Relationship Id="rId7" Type="http://schemas.openxmlformats.org/officeDocument/2006/relationships/image" Target="../media/image112.wmf"/><Relationship Id="rId2"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oleObject" Target="../embeddings/oleObject93.bin"/><Relationship Id="rId5" Type="http://schemas.openxmlformats.org/officeDocument/2006/relationships/image" Target="../media/image111.wmf"/><Relationship Id="rId4" Type="http://schemas.openxmlformats.org/officeDocument/2006/relationships/oleObject" Target="../embeddings/oleObject92.bin"/><Relationship Id="rId9" Type="http://schemas.openxmlformats.org/officeDocument/2006/relationships/image" Target="../media/image113.w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115.wmf"/><Relationship Id="rId2" Type="http://schemas.openxmlformats.org/officeDocument/2006/relationships/slideLayout" Target="../slideLayouts/slideLayout6.xml"/><Relationship Id="rId1" Type="http://schemas.openxmlformats.org/officeDocument/2006/relationships/vmlDrawing" Target="../drawings/vmlDrawing24.vml"/><Relationship Id="rId6" Type="http://schemas.openxmlformats.org/officeDocument/2006/relationships/oleObject" Target="../embeddings/oleObject96.bin"/><Relationship Id="rId5" Type="http://schemas.openxmlformats.org/officeDocument/2006/relationships/image" Target="../media/image114.wmf"/><Relationship Id="rId4" Type="http://schemas.openxmlformats.org/officeDocument/2006/relationships/oleObject" Target="../embeddings/oleObject95.bin"/></Relationships>
</file>

<file path=ppt/slides/_rels/slide37.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notesSlide" Target="../notesSlides/notesSlide32.xml"/><Relationship Id="rId7" Type="http://schemas.openxmlformats.org/officeDocument/2006/relationships/oleObject" Target="../embeddings/oleObject98.bin"/><Relationship Id="rId2" Type="http://schemas.openxmlformats.org/officeDocument/2006/relationships/slideLayout" Target="../slideLayouts/slideLayout6.xml"/><Relationship Id="rId1" Type="http://schemas.openxmlformats.org/officeDocument/2006/relationships/vmlDrawing" Target="../drawings/vmlDrawing25.vml"/><Relationship Id="rId6" Type="http://schemas.openxmlformats.org/officeDocument/2006/relationships/image" Target="../media/image116.wmf"/><Relationship Id="rId5" Type="http://schemas.openxmlformats.org/officeDocument/2006/relationships/oleObject" Target="../embeddings/oleObject97.bin"/><Relationship Id="rId4" Type="http://schemas.openxmlformats.org/officeDocument/2006/relationships/image" Target="../media/image117.jpeg"/></Relationships>
</file>

<file path=ppt/slides/_rels/slide38.xml.rels><?xml version="1.0" encoding="UTF-8" standalone="yes"?>
<Relationships xmlns="http://schemas.openxmlformats.org/package/2006/relationships"><Relationship Id="rId8" Type="http://schemas.openxmlformats.org/officeDocument/2006/relationships/image" Target="../media/image104.emf"/><Relationship Id="rId13" Type="http://schemas.openxmlformats.org/officeDocument/2006/relationships/oleObject" Target="../embeddings/oleObject103.bin"/><Relationship Id="rId3" Type="http://schemas.openxmlformats.org/officeDocument/2006/relationships/notesSlide" Target="../notesSlides/notesSlide33.xml"/><Relationship Id="rId7" Type="http://schemas.openxmlformats.org/officeDocument/2006/relationships/oleObject" Target="../embeddings/oleObject100.bin"/><Relationship Id="rId12" Type="http://schemas.openxmlformats.org/officeDocument/2006/relationships/image" Target="../media/image105.emf"/><Relationship Id="rId2" Type="http://schemas.openxmlformats.org/officeDocument/2006/relationships/slideLayout" Target="../slideLayouts/slideLayout6.xml"/><Relationship Id="rId1" Type="http://schemas.openxmlformats.org/officeDocument/2006/relationships/vmlDrawing" Target="../drawings/vmlDrawing26.vml"/><Relationship Id="rId6" Type="http://schemas.openxmlformats.org/officeDocument/2006/relationships/image" Target="../media/image103.emf"/><Relationship Id="rId11" Type="http://schemas.openxmlformats.org/officeDocument/2006/relationships/oleObject" Target="../embeddings/oleObject102.bin"/><Relationship Id="rId5" Type="http://schemas.openxmlformats.org/officeDocument/2006/relationships/oleObject" Target="../embeddings/oleObject99.bin"/><Relationship Id="rId10" Type="http://schemas.openxmlformats.org/officeDocument/2006/relationships/image" Target="../media/image118.emf"/><Relationship Id="rId4" Type="http://schemas.openxmlformats.org/officeDocument/2006/relationships/image" Target="../media/image100.jpeg"/><Relationship Id="rId9" Type="http://schemas.openxmlformats.org/officeDocument/2006/relationships/oleObject" Target="../embeddings/oleObject101.bin"/><Relationship Id="rId14" Type="http://schemas.openxmlformats.org/officeDocument/2006/relationships/image" Target="../media/image119.emf"/></Relationships>
</file>

<file path=ppt/slides/_rels/slide39.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21.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125.jpeg"/><Relationship Id="rId3" Type="http://schemas.openxmlformats.org/officeDocument/2006/relationships/notesSlide" Target="../notesSlides/notesSlide36.xml"/><Relationship Id="rId7" Type="http://schemas.openxmlformats.org/officeDocument/2006/relationships/image" Target="../media/image123.emf"/><Relationship Id="rId2" Type="http://schemas.openxmlformats.org/officeDocument/2006/relationships/slideLayout" Target="../slideLayouts/slideLayout6.xml"/><Relationship Id="rId1" Type="http://schemas.openxmlformats.org/officeDocument/2006/relationships/vmlDrawing" Target="../drawings/vmlDrawing27.vml"/><Relationship Id="rId6" Type="http://schemas.openxmlformats.org/officeDocument/2006/relationships/oleObject" Target="../embeddings/oleObject104.bin"/><Relationship Id="rId5" Type="http://schemas.openxmlformats.org/officeDocument/2006/relationships/image" Target="../media/image124.jpeg"/><Relationship Id="rId4" Type="http://schemas.openxmlformats.org/officeDocument/2006/relationships/image" Target="../media/image120.jpeg"/></Relationships>
</file>

<file path=ppt/slides/_rels/slide42.xml.rels><?xml version="1.0" encoding="UTF-8" standalone="yes"?>
<Relationships xmlns="http://schemas.openxmlformats.org/package/2006/relationships"><Relationship Id="rId8" Type="http://schemas.openxmlformats.org/officeDocument/2006/relationships/image" Target="../media/image127.emf"/><Relationship Id="rId3" Type="http://schemas.openxmlformats.org/officeDocument/2006/relationships/notesSlide" Target="../notesSlides/notesSlide37.xml"/><Relationship Id="rId7" Type="http://schemas.openxmlformats.org/officeDocument/2006/relationships/oleObject" Target="../embeddings/oleObject106.bin"/><Relationship Id="rId2" Type="http://schemas.openxmlformats.org/officeDocument/2006/relationships/slideLayout" Target="../slideLayouts/slideLayout6.xml"/><Relationship Id="rId1" Type="http://schemas.openxmlformats.org/officeDocument/2006/relationships/vmlDrawing" Target="../drawings/vmlDrawing28.vml"/><Relationship Id="rId6" Type="http://schemas.openxmlformats.org/officeDocument/2006/relationships/image" Target="../media/image125.jpeg"/><Relationship Id="rId5" Type="http://schemas.openxmlformats.org/officeDocument/2006/relationships/image" Target="../media/image126.emf"/><Relationship Id="rId10" Type="http://schemas.openxmlformats.org/officeDocument/2006/relationships/image" Target="../media/image128.emf"/><Relationship Id="rId4" Type="http://schemas.openxmlformats.org/officeDocument/2006/relationships/oleObject" Target="../embeddings/oleObject105.bin"/><Relationship Id="rId9" Type="http://schemas.openxmlformats.org/officeDocument/2006/relationships/oleObject" Target="../embeddings/oleObject107.bin"/></Relationships>
</file>

<file path=ppt/slides/_rels/slide43.xml.rels><?xml version="1.0" encoding="UTF-8" standalone="yes"?>
<Relationships xmlns="http://schemas.openxmlformats.org/package/2006/relationships"><Relationship Id="rId8" Type="http://schemas.openxmlformats.org/officeDocument/2006/relationships/image" Target="../media/image130.emf"/><Relationship Id="rId13" Type="http://schemas.openxmlformats.org/officeDocument/2006/relationships/oleObject" Target="../embeddings/oleObject112.bin"/><Relationship Id="rId3" Type="http://schemas.openxmlformats.org/officeDocument/2006/relationships/notesSlide" Target="../notesSlides/notesSlide38.xml"/><Relationship Id="rId7" Type="http://schemas.openxmlformats.org/officeDocument/2006/relationships/oleObject" Target="../embeddings/oleObject109.bin"/><Relationship Id="rId12" Type="http://schemas.openxmlformats.org/officeDocument/2006/relationships/image" Target="../media/image132.emf"/><Relationship Id="rId2" Type="http://schemas.openxmlformats.org/officeDocument/2006/relationships/slideLayout" Target="../slideLayouts/slideLayout6.xml"/><Relationship Id="rId1" Type="http://schemas.openxmlformats.org/officeDocument/2006/relationships/vmlDrawing" Target="../drawings/vmlDrawing29.vml"/><Relationship Id="rId6" Type="http://schemas.openxmlformats.org/officeDocument/2006/relationships/image" Target="../media/image129.emf"/><Relationship Id="rId11" Type="http://schemas.openxmlformats.org/officeDocument/2006/relationships/oleObject" Target="../embeddings/oleObject111.bin"/><Relationship Id="rId5" Type="http://schemas.openxmlformats.org/officeDocument/2006/relationships/oleObject" Target="../embeddings/oleObject108.bin"/><Relationship Id="rId10" Type="http://schemas.openxmlformats.org/officeDocument/2006/relationships/image" Target="../media/image131.emf"/><Relationship Id="rId4" Type="http://schemas.openxmlformats.org/officeDocument/2006/relationships/image" Target="../media/image125.jpeg"/><Relationship Id="rId9" Type="http://schemas.openxmlformats.org/officeDocument/2006/relationships/oleObject" Target="../embeddings/oleObject110.bin"/><Relationship Id="rId14" Type="http://schemas.openxmlformats.org/officeDocument/2006/relationships/image" Target="../media/image133.emf"/></Relationships>
</file>

<file path=ppt/slides/_rels/slide44.xml.rels><?xml version="1.0" encoding="UTF-8" standalone="yes"?>
<Relationships xmlns="http://schemas.openxmlformats.org/package/2006/relationships"><Relationship Id="rId8" Type="http://schemas.openxmlformats.org/officeDocument/2006/relationships/image" Target="../media/image135.emf"/><Relationship Id="rId13" Type="http://schemas.openxmlformats.org/officeDocument/2006/relationships/oleObject" Target="../embeddings/oleObject117.bin"/><Relationship Id="rId3" Type="http://schemas.openxmlformats.org/officeDocument/2006/relationships/notesSlide" Target="../notesSlides/notesSlide39.xml"/><Relationship Id="rId7" Type="http://schemas.openxmlformats.org/officeDocument/2006/relationships/oleObject" Target="../embeddings/oleObject114.bin"/><Relationship Id="rId12" Type="http://schemas.openxmlformats.org/officeDocument/2006/relationships/image" Target="../media/image137.emf"/><Relationship Id="rId2" Type="http://schemas.openxmlformats.org/officeDocument/2006/relationships/slideLayout" Target="../slideLayouts/slideLayout6.xml"/><Relationship Id="rId16" Type="http://schemas.openxmlformats.org/officeDocument/2006/relationships/image" Target="../media/image139.emf"/><Relationship Id="rId1" Type="http://schemas.openxmlformats.org/officeDocument/2006/relationships/vmlDrawing" Target="../drawings/vmlDrawing30.vml"/><Relationship Id="rId6" Type="http://schemas.openxmlformats.org/officeDocument/2006/relationships/image" Target="../media/image134.emf"/><Relationship Id="rId11" Type="http://schemas.openxmlformats.org/officeDocument/2006/relationships/oleObject" Target="../embeddings/oleObject116.bin"/><Relationship Id="rId5" Type="http://schemas.openxmlformats.org/officeDocument/2006/relationships/oleObject" Target="../embeddings/oleObject113.bin"/><Relationship Id="rId15" Type="http://schemas.openxmlformats.org/officeDocument/2006/relationships/oleObject" Target="../embeddings/oleObject118.bin"/><Relationship Id="rId10" Type="http://schemas.openxmlformats.org/officeDocument/2006/relationships/image" Target="../media/image136.emf"/><Relationship Id="rId4" Type="http://schemas.openxmlformats.org/officeDocument/2006/relationships/image" Target="../media/image125.jpeg"/><Relationship Id="rId9" Type="http://schemas.openxmlformats.org/officeDocument/2006/relationships/oleObject" Target="../embeddings/oleObject115.bin"/><Relationship Id="rId14" Type="http://schemas.openxmlformats.org/officeDocument/2006/relationships/image" Target="../media/image138.emf"/></Relationships>
</file>

<file path=ppt/slides/_rels/slide45.xml.rels><?xml version="1.0" encoding="UTF-8" standalone="yes"?>
<Relationships xmlns="http://schemas.openxmlformats.org/package/2006/relationships"><Relationship Id="rId8" Type="http://schemas.openxmlformats.org/officeDocument/2006/relationships/image" Target="../media/image141.emf"/><Relationship Id="rId3" Type="http://schemas.openxmlformats.org/officeDocument/2006/relationships/notesSlide" Target="../notesSlides/notesSlide40.xml"/><Relationship Id="rId7" Type="http://schemas.openxmlformats.org/officeDocument/2006/relationships/oleObject" Target="../embeddings/oleObject120.bin"/><Relationship Id="rId2" Type="http://schemas.openxmlformats.org/officeDocument/2006/relationships/slideLayout" Target="../slideLayouts/slideLayout6.xml"/><Relationship Id="rId1" Type="http://schemas.openxmlformats.org/officeDocument/2006/relationships/vmlDrawing" Target="../drawings/vmlDrawing31.vml"/><Relationship Id="rId6" Type="http://schemas.openxmlformats.org/officeDocument/2006/relationships/image" Target="../media/image140.emf"/><Relationship Id="rId5" Type="http://schemas.openxmlformats.org/officeDocument/2006/relationships/oleObject" Target="../embeddings/oleObject119.bin"/><Relationship Id="rId10" Type="http://schemas.openxmlformats.org/officeDocument/2006/relationships/image" Target="../media/image142.emf"/><Relationship Id="rId4" Type="http://schemas.openxmlformats.org/officeDocument/2006/relationships/image" Target="../media/image125.jpeg"/><Relationship Id="rId9" Type="http://schemas.openxmlformats.org/officeDocument/2006/relationships/oleObject" Target="../embeddings/oleObject121.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24.bin"/><Relationship Id="rId3" Type="http://schemas.openxmlformats.org/officeDocument/2006/relationships/notesSlide" Target="../notesSlides/notesSlide41.xml"/><Relationship Id="rId7" Type="http://schemas.openxmlformats.org/officeDocument/2006/relationships/image" Target="../media/image144.emf"/><Relationship Id="rId2" Type="http://schemas.openxmlformats.org/officeDocument/2006/relationships/slideLayout" Target="../slideLayouts/slideLayout6.xml"/><Relationship Id="rId1" Type="http://schemas.openxmlformats.org/officeDocument/2006/relationships/vmlDrawing" Target="../drawings/vmlDrawing32.vml"/><Relationship Id="rId6" Type="http://schemas.openxmlformats.org/officeDocument/2006/relationships/oleObject" Target="../embeddings/oleObject123.bin"/><Relationship Id="rId11" Type="http://schemas.openxmlformats.org/officeDocument/2006/relationships/image" Target="../media/image146.emf"/><Relationship Id="rId5" Type="http://schemas.openxmlformats.org/officeDocument/2006/relationships/image" Target="../media/image143.emf"/><Relationship Id="rId10" Type="http://schemas.openxmlformats.org/officeDocument/2006/relationships/oleObject" Target="../embeddings/oleObject125.bin"/><Relationship Id="rId4" Type="http://schemas.openxmlformats.org/officeDocument/2006/relationships/oleObject" Target="../embeddings/oleObject122.bin"/><Relationship Id="rId9" Type="http://schemas.openxmlformats.org/officeDocument/2006/relationships/image" Target="../media/image145.emf"/></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27.bin"/><Relationship Id="rId13" Type="http://schemas.openxmlformats.org/officeDocument/2006/relationships/image" Target="../media/image149.wmf"/><Relationship Id="rId3" Type="http://schemas.openxmlformats.org/officeDocument/2006/relationships/tags" Target="../tags/tag4.xml"/><Relationship Id="rId7" Type="http://schemas.openxmlformats.org/officeDocument/2006/relationships/image" Target="../media/image93.png"/><Relationship Id="rId12" Type="http://schemas.openxmlformats.org/officeDocument/2006/relationships/oleObject" Target="../embeddings/oleObject129.bin"/><Relationship Id="rId2" Type="http://schemas.openxmlformats.org/officeDocument/2006/relationships/tags" Target="../tags/tag3.xml"/><Relationship Id="rId1" Type="http://schemas.openxmlformats.org/officeDocument/2006/relationships/vmlDrawing" Target="../drawings/vmlDrawing33.vml"/><Relationship Id="rId6" Type="http://schemas.openxmlformats.org/officeDocument/2006/relationships/oleObject" Target="../embeddings/oleObject126.bin"/><Relationship Id="rId11" Type="http://schemas.openxmlformats.org/officeDocument/2006/relationships/image" Target="../media/image148.wmf"/><Relationship Id="rId5" Type="http://schemas.openxmlformats.org/officeDocument/2006/relationships/notesSlide" Target="../notesSlides/notesSlide42.xml"/><Relationship Id="rId15" Type="http://schemas.openxmlformats.org/officeDocument/2006/relationships/image" Target="../media/image150.wmf"/><Relationship Id="rId10" Type="http://schemas.openxmlformats.org/officeDocument/2006/relationships/oleObject" Target="../embeddings/oleObject128.bin"/><Relationship Id="rId4" Type="http://schemas.openxmlformats.org/officeDocument/2006/relationships/slideLayout" Target="../slideLayouts/slideLayout2.xml"/><Relationship Id="rId9" Type="http://schemas.openxmlformats.org/officeDocument/2006/relationships/image" Target="../media/image147.wmf"/><Relationship Id="rId14" Type="http://schemas.openxmlformats.org/officeDocument/2006/relationships/oleObject" Target="../embeddings/oleObject130.bin"/></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4.xml"/><Relationship Id="rId7"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oleObject6.bin"/><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oleObject" Target="../embeddings/oleObject12.bin"/><Relationship Id="rId3" Type="http://schemas.openxmlformats.org/officeDocument/2006/relationships/notesSlide" Target="../notesSlides/notesSlide5.xml"/><Relationship Id="rId7" Type="http://schemas.openxmlformats.org/officeDocument/2006/relationships/oleObject" Target="../embeddings/oleObject9.bin"/><Relationship Id="rId12" Type="http://schemas.openxmlformats.org/officeDocument/2006/relationships/image" Target="../media/image17.emf"/><Relationship Id="rId2" Type="http://schemas.openxmlformats.org/officeDocument/2006/relationships/slideLayout" Target="../slideLayouts/slideLayout6.xml"/><Relationship Id="rId16" Type="http://schemas.openxmlformats.org/officeDocument/2006/relationships/image" Target="../media/image19.emf"/><Relationship Id="rId1" Type="http://schemas.openxmlformats.org/officeDocument/2006/relationships/vmlDrawing" Target="../drawings/vmlDrawing3.vml"/><Relationship Id="rId6" Type="http://schemas.openxmlformats.org/officeDocument/2006/relationships/image" Target="../media/image14.e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16.emf"/><Relationship Id="rId4" Type="http://schemas.openxmlformats.org/officeDocument/2006/relationships/image" Target="../media/image13.jpeg"/><Relationship Id="rId9" Type="http://schemas.openxmlformats.org/officeDocument/2006/relationships/oleObject" Target="../embeddings/oleObject10.bin"/><Relationship Id="rId14" Type="http://schemas.openxmlformats.org/officeDocument/2006/relationships/image" Target="../media/image18.emf"/></Relationships>
</file>

<file path=ppt/slides/_rels/slide8.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oleObject" Target="../embeddings/oleObject18.bin"/><Relationship Id="rId3" Type="http://schemas.openxmlformats.org/officeDocument/2006/relationships/notesSlide" Target="../notesSlides/notesSlide6.xml"/><Relationship Id="rId7" Type="http://schemas.openxmlformats.org/officeDocument/2006/relationships/oleObject" Target="../embeddings/oleObject15.bin"/><Relationship Id="rId12" Type="http://schemas.openxmlformats.org/officeDocument/2006/relationships/image" Target="../media/image23.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0.e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22.emf"/><Relationship Id="rId4" Type="http://schemas.openxmlformats.org/officeDocument/2006/relationships/image" Target="../media/image13.jpeg"/><Relationship Id="rId9" Type="http://schemas.openxmlformats.org/officeDocument/2006/relationships/oleObject" Target="../embeddings/oleObject16.bin"/><Relationship Id="rId14" Type="http://schemas.openxmlformats.org/officeDocument/2006/relationships/image" Target="../media/image24.emf"/></Relationships>
</file>

<file path=ppt/slides/_rels/slide9.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notesSlide" Target="../notesSlides/notesSlide7.xml"/><Relationship Id="rId7"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5.emf"/><Relationship Id="rId5" Type="http://schemas.openxmlformats.org/officeDocument/2006/relationships/oleObject" Target="../embeddings/oleObject19.bin"/><Relationship Id="rId10" Type="http://schemas.openxmlformats.org/officeDocument/2006/relationships/image" Target="../media/image27.emf"/><Relationship Id="rId4" Type="http://schemas.openxmlformats.org/officeDocument/2006/relationships/image" Target="../media/image13.jpeg"/><Relationship Id="rId9" Type="http://schemas.openxmlformats.org/officeDocument/2006/relationships/oleObject" Target="../embeddings/oleObject2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en-US" dirty="0" smtClean="0"/>
              <a:t>EXAM1</a:t>
            </a:r>
          </a:p>
        </p:txBody>
      </p:sp>
      <p:sp>
        <p:nvSpPr>
          <p:cNvPr id="17410" name="Content Placeholder 2"/>
          <p:cNvSpPr>
            <a:spLocks noGrp="1"/>
          </p:cNvSpPr>
          <p:nvPr>
            <p:ph idx="1"/>
          </p:nvPr>
        </p:nvSpPr>
        <p:spPr>
          <a:xfrm>
            <a:off x="152400" y="914400"/>
            <a:ext cx="8839200" cy="5867400"/>
          </a:xfrm>
        </p:spPr>
        <p:txBody>
          <a:bodyPr/>
          <a:lstStyle/>
          <a:p>
            <a:pPr>
              <a:buFont typeface="Wingdings" panose="05000000000000000000" pitchFamily="2" charset="2"/>
              <a:buChar char="v"/>
            </a:pPr>
            <a:r>
              <a:rPr lang="en-US" altLang="en-US" sz="2300" dirty="0" smtClean="0"/>
              <a:t>Wednesday, Feb. </a:t>
            </a:r>
            <a:r>
              <a:rPr lang="en-US" altLang="en-US" sz="2300" dirty="0"/>
              <a:t>7</a:t>
            </a:r>
            <a:r>
              <a:rPr lang="en-US" altLang="en-US" sz="2300" dirty="0" smtClean="0"/>
              <a:t>, </a:t>
            </a:r>
            <a:r>
              <a:rPr lang="en-US" altLang="en-US" sz="2300" dirty="0" smtClean="0"/>
              <a:t>2:30pm-3:20 pm </a:t>
            </a:r>
          </a:p>
          <a:p>
            <a:pPr>
              <a:buFont typeface="Wingdings" panose="05000000000000000000" pitchFamily="2" charset="2"/>
              <a:buChar char="v"/>
            </a:pPr>
            <a:r>
              <a:rPr lang="en-US" altLang="en-US" sz="2300" dirty="0" smtClean="0"/>
              <a:t>room 112 </a:t>
            </a:r>
          </a:p>
          <a:p>
            <a:pPr>
              <a:buFont typeface="Wingdings" panose="05000000000000000000" pitchFamily="2" charset="2"/>
              <a:buChar char="v"/>
            </a:pPr>
            <a:r>
              <a:rPr lang="en-US" altLang="en-US" sz="2300" dirty="0" smtClean="0"/>
              <a:t>Chapters 13, 14, &amp; 15 (textbook 4</a:t>
            </a:r>
            <a:r>
              <a:rPr lang="en-US" altLang="en-US" sz="2300" baseline="30000" dirty="0" smtClean="0"/>
              <a:t>th</a:t>
            </a:r>
            <a:r>
              <a:rPr lang="en-US" altLang="en-US" sz="2300" dirty="0" smtClean="0"/>
              <a:t> edition)</a:t>
            </a:r>
            <a:endParaRPr lang="en-US" sz="2300" dirty="0"/>
          </a:p>
          <a:p>
            <a:pPr>
              <a:buFont typeface="Wingdings" panose="05000000000000000000" pitchFamily="2" charset="2"/>
              <a:buChar char="v"/>
            </a:pPr>
            <a:r>
              <a:rPr lang="en-US" sz="2300" dirty="0" smtClean="0"/>
              <a:t>Special needs, e.g. exam time extension, and has not contact me before, please bring me the </a:t>
            </a:r>
            <a:r>
              <a:rPr lang="en-US" sz="2300" dirty="0" smtClean="0"/>
              <a:t>letter </a:t>
            </a:r>
            <a:r>
              <a:rPr lang="en-US" sz="2300" dirty="0" smtClean="0"/>
              <a:t>from the Office of the Dean of Students before the end of </a:t>
            </a:r>
            <a:r>
              <a:rPr lang="en-US" sz="2300" dirty="0" smtClean="0"/>
              <a:t>01/31 </a:t>
            </a:r>
            <a:r>
              <a:rPr lang="en-US" sz="2300" dirty="0" smtClean="0"/>
              <a:t>(Wednesday).</a:t>
            </a:r>
          </a:p>
          <a:p>
            <a:pPr>
              <a:buFont typeface="Wingdings" panose="05000000000000000000" pitchFamily="2" charset="2"/>
              <a:buChar char="v"/>
            </a:pPr>
            <a:r>
              <a:rPr lang="en-US" altLang="en-US" sz="2300" dirty="0" smtClean="0"/>
              <a:t>AOB</a:t>
            </a:r>
          </a:p>
          <a:p>
            <a:pPr lvl="1"/>
            <a:r>
              <a:rPr lang="en-US" sz="2000" dirty="0"/>
              <a:t>multiple </a:t>
            </a:r>
            <a:r>
              <a:rPr lang="en-US" sz="2000" dirty="0" smtClean="0"/>
              <a:t>choice.</a:t>
            </a:r>
            <a:r>
              <a:rPr lang="en-US" sz="2000" dirty="0"/>
              <a:t>  </a:t>
            </a:r>
            <a:endParaRPr lang="en-US" sz="2000" dirty="0" smtClean="0">
              <a:effectLst/>
            </a:endParaRPr>
          </a:p>
          <a:p>
            <a:pPr lvl="1"/>
            <a:r>
              <a:rPr lang="en-US" sz="2000" dirty="0" smtClean="0"/>
              <a:t>Prepare </a:t>
            </a:r>
            <a:r>
              <a:rPr lang="en-US" sz="2000" dirty="0"/>
              <a:t>your own scratch paper, pens, pencils, erasers, etc. </a:t>
            </a:r>
            <a:endParaRPr lang="en-US" sz="2000" dirty="0" smtClean="0">
              <a:effectLst/>
            </a:endParaRPr>
          </a:p>
          <a:p>
            <a:pPr lvl="1">
              <a:buFont typeface="Arial" pitchFamily="34" charset="0"/>
              <a:buChar char="•"/>
            </a:pPr>
            <a:r>
              <a:rPr lang="en-US" sz="2000" dirty="0" smtClean="0">
                <a:latin typeface="Times New Roman" pitchFamily="18" charset="0"/>
                <a:cs typeface="Times New Roman" pitchFamily="18" charset="0"/>
              </a:rPr>
              <a:t>Use only </a:t>
            </a:r>
            <a:r>
              <a:rPr lang="en-US" sz="2000" b="1" dirty="0" smtClean="0">
                <a:solidFill>
                  <a:srgbClr val="FF0000"/>
                </a:solidFill>
                <a:latin typeface="Times New Roman" pitchFamily="18" charset="0"/>
                <a:cs typeface="Times New Roman" pitchFamily="18" charset="0"/>
              </a:rPr>
              <a:t>pencil</a:t>
            </a:r>
            <a:r>
              <a:rPr lang="en-US" sz="2000" dirty="0" smtClean="0">
                <a:latin typeface="Times New Roman" pitchFamily="18" charset="0"/>
                <a:cs typeface="Times New Roman" pitchFamily="18" charset="0"/>
              </a:rPr>
              <a:t> for the answer sheet</a:t>
            </a:r>
          </a:p>
          <a:p>
            <a:pPr lvl="1">
              <a:buFont typeface="Arial" pitchFamily="34" charset="0"/>
              <a:buChar char="•"/>
            </a:pPr>
            <a:r>
              <a:rPr lang="en-US" sz="2000" dirty="0" smtClean="0">
                <a:latin typeface="Times New Roman" pitchFamily="18" charset="0"/>
                <a:cs typeface="Times New Roman" pitchFamily="18" charset="0"/>
              </a:rPr>
              <a:t>Bring your own calculators (scientific or graphic)</a:t>
            </a:r>
          </a:p>
          <a:p>
            <a:pPr lvl="1">
              <a:buFont typeface="Arial" pitchFamily="34" charset="0"/>
              <a:buChar char="•"/>
            </a:pPr>
            <a:r>
              <a:rPr lang="en-US" sz="2000" dirty="0" smtClean="0">
                <a:latin typeface="Times New Roman" pitchFamily="18" charset="0"/>
                <a:cs typeface="Times New Roman" pitchFamily="18" charset="0"/>
              </a:rPr>
              <a:t>No cell phones, no text messaging which is considered cheating. </a:t>
            </a:r>
          </a:p>
          <a:p>
            <a:pPr lvl="1">
              <a:buFont typeface="Arial" pitchFamily="34" charset="0"/>
              <a:buChar char="•"/>
            </a:pPr>
            <a:r>
              <a:rPr lang="en-US" sz="2000" dirty="0" smtClean="0">
                <a:latin typeface="Times New Roman" pitchFamily="18" charset="0"/>
                <a:cs typeface="Times New Roman" pitchFamily="18" charset="0"/>
              </a:rPr>
              <a:t>No crib sheet of any kind is allowed. Equation sheet will be provided.</a:t>
            </a:r>
          </a:p>
          <a:p>
            <a:pPr lvl="1">
              <a:buFont typeface="Arial" pitchFamily="34" charset="0"/>
              <a:buChar char="•"/>
            </a:pPr>
            <a:r>
              <a:rPr lang="en-US" sz="2000" dirty="0" smtClean="0">
                <a:latin typeface="Times New Roman" pitchFamily="18" charset="0"/>
                <a:cs typeface="Times New Roman" pitchFamily="18" charset="0"/>
              </a:rPr>
              <a:t>10 problems in total.</a:t>
            </a:r>
          </a:p>
        </p:txBody>
      </p:sp>
      <p:sp>
        <p:nvSpPr>
          <p:cNvPr id="2" name="Slide Number Placeholder 1"/>
          <p:cNvSpPr>
            <a:spLocks noGrp="1"/>
          </p:cNvSpPr>
          <p:nvPr>
            <p:ph type="sldNum" sz="quarter" idx="12"/>
          </p:nvPr>
        </p:nvSpPr>
        <p:spPr/>
        <p:txBody>
          <a:bodyPr/>
          <a:lstStyle/>
          <a:p>
            <a:fld id="{A854C92A-5518-4B3C-8A8A-F55756768E82}" type="slidenum">
              <a:rPr lang="en-US" altLang="en-US" smtClean="0"/>
              <a:pPr/>
              <a:t>1</a:t>
            </a:fld>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p512_rod2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28800"/>
            <a:ext cx="39116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6866" name="Object 2"/>
          <p:cNvGraphicFramePr>
            <a:graphicFrameLocks noChangeAspect="1"/>
          </p:cNvGraphicFramePr>
          <p:nvPr/>
        </p:nvGraphicFramePr>
        <p:xfrm>
          <a:off x="2286000" y="798513"/>
          <a:ext cx="4267200" cy="1352550"/>
        </p:xfrm>
        <a:graphic>
          <a:graphicData uri="http://schemas.openxmlformats.org/presentationml/2006/ole">
            <mc:AlternateContent xmlns:mc="http://schemas.openxmlformats.org/markup-compatibility/2006">
              <mc:Choice xmlns:v="urn:schemas-microsoft-com:vml" Requires="v">
                <p:oleObj spid="_x0000_s133138" name="Equation" r:id="rId5" imgW="2095500" imgH="660400" progId="Equation.DSMT4">
                  <p:embed/>
                </p:oleObj>
              </mc:Choice>
              <mc:Fallback>
                <p:oleObj name="Equation" r:id="rId5" imgW="2095500" imgH="660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798513"/>
                        <a:ext cx="4267200" cy="1352550"/>
                      </a:xfrm>
                      <a:prstGeom prst="rect">
                        <a:avLst/>
                      </a:prstGeom>
                      <a:solidFill>
                        <a:srgbClr val="F6F63F"/>
                      </a:solidFill>
                      <a:ln>
                        <a:noFill/>
                      </a:ln>
                      <a:effectLst/>
                      <a:extLst>
                        <a:ext uri="{91240B29-F687-4F45-9708-019B960494DF}">
                          <a14:hiddenLine xmlns:a14="http://schemas.microsoft.com/office/drawing/2010/main" w="9525">
                            <a:solidFill>
                              <a:srgbClr val="F6F63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2" name="Group 4"/>
          <p:cNvGrpSpPr>
            <a:grpSpLocks/>
          </p:cNvGrpSpPr>
          <p:nvPr/>
        </p:nvGrpSpPr>
        <p:grpSpPr bwMode="auto">
          <a:xfrm>
            <a:off x="4572000" y="2286000"/>
            <a:ext cx="2586038" cy="488950"/>
            <a:chOff x="2880" y="1440"/>
            <a:chExt cx="1629" cy="308"/>
          </a:xfrm>
        </p:grpSpPr>
        <p:sp>
          <p:nvSpPr>
            <p:cNvPr id="36872" name="Text Box 5"/>
            <p:cNvSpPr txBox="1">
              <a:spLocks noChangeArrowheads="1"/>
            </p:cNvSpPr>
            <p:nvPr/>
          </p:nvSpPr>
          <p:spPr bwMode="auto">
            <a:xfrm>
              <a:off x="2880" y="1440"/>
              <a:ext cx="162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Components of </a:t>
              </a:r>
              <a:r>
                <a:rPr lang="en-US" altLang="en-US">
                  <a:solidFill>
                    <a:srgbClr val="FF0000"/>
                  </a:solidFill>
                  <a:latin typeface="Symbol" pitchFamily="18" charset="2"/>
                  <a:cs typeface="Times New Roman" pitchFamily="18" charset="0"/>
                  <a:sym typeface="Symbol" pitchFamily="18" charset="2"/>
                </a:rPr>
                <a:t>D</a:t>
              </a:r>
              <a:r>
                <a:rPr lang="en-US" altLang="en-US" i="1">
                  <a:solidFill>
                    <a:srgbClr val="FF0000"/>
                  </a:solidFill>
                  <a:cs typeface="Times New Roman" pitchFamily="18" charset="0"/>
                  <a:sym typeface="Symbol" pitchFamily="18" charset="2"/>
                </a:rPr>
                <a:t>E</a:t>
              </a:r>
              <a:r>
                <a:rPr lang="en-US" altLang="en-US">
                  <a:solidFill>
                    <a:srgbClr val="FF0000"/>
                  </a:solidFill>
                  <a:cs typeface="Times New Roman" pitchFamily="18" charset="0"/>
                  <a:sym typeface="Symbol" pitchFamily="18" charset="2"/>
                </a:rPr>
                <a:t>:</a:t>
              </a:r>
            </a:p>
          </p:txBody>
        </p:sp>
        <p:sp>
          <p:nvSpPr>
            <p:cNvPr id="36873" name="Line 6"/>
            <p:cNvSpPr>
              <a:spLocks noChangeShapeType="1"/>
            </p:cNvSpPr>
            <p:nvPr/>
          </p:nvSpPr>
          <p:spPr bwMode="auto">
            <a:xfrm>
              <a:off x="4320" y="1488"/>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501767" name="Object 3"/>
          <p:cNvGraphicFramePr>
            <a:graphicFrameLocks noChangeAspect="1"/>
          </p:cNvGraphicFramePr>
          <p:nvPr/>
        </p:nvGraphicFramePr>
        <p:xfrm>
          <a:off x="4513263" y="2844800"/>
          <a:ext cx="4391025" cy="1203325"/>
        </p:xfrm>
        <a:graphic>
          <a:graphicData uri="http://schemas.openxmlformats.org/presentationml/2006/ole">
            <mc:AlternateContent xmlns:mc="http://schemas.openxmlformats.org/markup-compatibility/2006">
              <mc:Choice xmlns:v="urn:schemas-microsoft-com:vml" Requires="v">
                <p:oleObj spid="_x0000_s133139" name="Equation" r:id="rId7" imgW="2184400" imgH="596900" progId="Equation.DSMT4">
                  <p:embed/>
                </p:oleObj>
              </mc:Choice>
              <mc:Fallback>
                <p:oleObj name="Equation" r:id="rId7" imgW="2184400" imgH="5969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3263" y="2844800"/>
                        <a:ext cx="4391025" cy="12033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01768" name="Object 4"/>
          <p:cNvGraphicFramePr>
            <a:graphicFrameLocks noChangeAspect="1"/>
          </p:cNvGraphicFramePr>
          <p:nvPr/>
        </p:nvGraphicFramePr>
        <p:xfrm>
          <a:off x="4489450" y="4143375"/>
          <a:ext cx="4313238" cy="1254125"/>
        </p:xfrm>
        <a:graphic>
          <a:graphicData uri="http://schemas.openxmlformats.org/presentationml/2006/ole">
            <mc:AlternateContent xmlns:mc="http://schemas.openxmlformats.org/markup-compatibility/2006">
              <mc:Choice xmlns:v="urn:schemas-microsoft-com:vml" Requires="v">
                <p:oleObj spid="_x0000_s133140" name="Equation" r:id="rId9" imgW="2146300" imgH="622300" progId="Equation.3">
                  <p:embed/>
                </p:oleObj>
              </mc:Choice>
              <mc:Fallback>
                <p:oleObj name="Equation" r:id="rId9" imgW="2146300" imgH="6223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9450" y="4143375"/>
                        <a:ext cx="4313238" cy="1254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01769" name="Object 5"/>
          <p:cNvGraphicFramePr>
            <a:graphicFrameLocks noChangeAspect="1"/>
          </p:cNvGraphicFramePr>
          <p:nvPr/>
        </p:nvGraphicFramePr>
        <p:xfrm>
          <a:off x="4503738" y="5657850"/>
          <a:ext cx="1071562" cy="438150"/>
        </p:xfrm>
        <a:graphic>
          <a:graphicData uri="http://schemas.openxmlformats.org/presentationml/2006/ole">
            <mc:AlternateContent xmlns:mc="http://schemas.openxmlformats.org/markup-compatibility/2006">
              <mc:Choice xmlns:v="urn:schemas-microsoft-com:vml" Requires="v">
                <p:oleObj spid="_x0000_s133141" name="Equation" r:id="rId11" imgW="533400" imgH="215900" progId="Equation.DSMT4">
                  <p:embed/>
                </p:oleObj>
              </mc:Choice>
              <mc:Fallback>
                <p:oleObj name="Equation" r:id="rId11" imgW="533400" imgH="2159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03738" y="5657850"/>
                        <a:ext cx="1071562" cy="438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6871" name="Rectangle 10"/>
          <p:cNvSpPr>
            <a:spLocks noGrp="1" noChangeArrowheads="1"/>
          </p:cNvSpPr>
          <p:nvPr>
            <p:ph type="title"/>
          </p:nvPr>
        </p:nvSpPr>
        <p:spPr/>
        <p:txBody>
          <a:bodyPr/>
          <a:lstStyle/>
          <a:p>
            <a:pPr eaLnBrk="1" hangingPunct="1"/>
            <a:r>
              <a:rPr lang="en-US" altLang="en-US" smtClean="0"/>
              <a:t>Step 2: </a:t>
            </a:r>
            <a:r>
              <a:rPr lang="en-US" altLang="en-US" i="1" smtClean="0"/>
              <a:t>E</a:t>
            </a:r>
            <a:r>
              <a:rPr lang="en-US" altLang="en-US" smtClean="0"/>
              <a:t> due to one Piece</a:t>
            </a:r>
          </a:p>
        </p:txBody>
      </p:sp>
      <p:sp>
        <p:nvSpPr>
          <p:cNvPr id="3" name="Slide Number Placeholder 2"/>
          <p:cNvSpPr>
            <a:spLocks noGrp="1"/>
          </p:cNvSpPr>
          <p:nvPr>
            <p:ph type="sldNum" sz="quarter" idx="12"/>
          </p:nvPr>
        </p:nvSpPr>
        <p:spPr/>
        <p:txBody>
          <a:bodyPr/>
          <a:lstStyle/>
          <a:p>
            <a:fld id="{D096155D-BA69-45B9-B9D1-8707B2C7F42D}" type="slidenum">
              <a:rPr lang="en-US" altLang="en-US" smtClean="0"/>
              <a:pPr/>
              <a:t>10</a:t>
            </a:fld>
            <a:endParaRPr lang="en-US" altLang="en-US"/>
          </a:p>
        </p:txBody>
      </p:sp>
    </p:spTree>
    <p:extLst>
      <p:ext uri="{BB962C8B-B14F-4D97-AF65-F5344CB8AC3E}">
        <p14:creationId xmlns:p14="http://schemas.microsoft.com/office/powerpoint/2010/main" val="1281785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685800" y="838200"/>
            <a:ext cx="7623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Simplified problem: find electric field at the location &lt;</a:t>
            </a:r>
            <a:r>
              <a:rPr lang="en-US" altLang="en-US" i="1">
                <a:solidFill>
                  <a:srgbClr val="FF0000"/>
                </a:solidFill>
              </a:rPr>
              <a:t>x,0,0</a:t>
            </a:r>
            <a:r>
              <a:rPr lang="en-US" altLang="en-US">
                <a:solidFill>
                  <a:srgbClr val="FF0000"/>
                </a:solidFill>
              </a:rPr>
              <a:t>&gt;</a:t>
            </a:r>
            <a:endParaRPr lang="en-US" altLang="en-US"/>
          </a:p>
        </p:txBody>
      </p:sp>
      <p:graphicFrame>
        <p:nvGraphicFramePr>
          <p:cNvPr id="503811" name="Object 2"/>
          <p:cNvGraphicFramePr>
            <a:graphicFrameLocks noChangeAspect="1"/>
          </p:cNvGraphicFramePr>
          <p:nvPr/>
        </p:nvGraphicFramePr>
        <p:xfrm>
          <a:off x="4038600" y="1752600"/>
          <a:ext cx="4486275" cy="692150"/>
        </p:xfrm>
        <a:graphic>
          <a:graphicData uri="http://schemas.openxmlformats.org/presentationml/2006/ole">
            <mc:AlternateContent xmlns:mc="http://schemas.openxmlformats.org/markup-compatibility/2006">
              <mc:Choice xmlns:v="urn:schemas-microsoft-com:vml" Requires="v">
                <p:oleObj spid="_x0000_s134170" name="Equation" r:id="rId4" imgW="2235200" imgH="342900" progId="Equation.DSMT4">
                  <p:embed/>
                </p:oleObj>
              </mc:Choice>
              <mc:Fallback>
                <p:oleObj name="Equation" r:id="rId4" imgW="2235200" imgH="3429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752600"/>
                        <a:ext cx="4486275" cy="692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03812" name="Object 3"/>
          <p:cNvGraphicFramePr>
            <a:graphicFrameLocks noChangeAspect="1"/>
          </p:cNvGraphicFramePr>
          <p:nvPr/>
        </p:nvGraphicFramePr>
        <p:xfrm>
          <a:off x="4038600" y="2819400"/>
          <a:ext cx="1708150" cy="692150"/>
        </p:xfrm>
        <a:graphic>
          <a:graphicData uri="http://schemas.openxmlformats.org/presentationml/2006/ole">
            <mc:AlternateContent xmlns:mc="http://schemas.openxmlformats.org/markup-compatibility/2006">
              <mc:Choice xmlns:v="urn:schemas-microsoft-com:vml" Requires="v">
                <p:oleObj spid="_x0000_s134171" name="Equation" r:id="rId6" imgW="850900" imgH="342900" progId="Equation.DSMT4">
                  <p:embed/>
                </p:oleObj>
              </mc:Choice>
              <mc:Fallback>
                <p:oleObj name="Equation" r:id="rId6" imgW="850900" imgH="3429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2819400"/>
                        <a:ext cx="1708150" cy="692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03813" name="Object 4"/>
          <p:cNvGraphicFramePr>
            <a:graphicFrameLocks noChangeAspect="1"/>
          </p:cNvGraphicFramePr>
          <p:nvPr/>
        </p:nvGraphicFramePr>
        <p:xfrm>
          <a:off x="4038600" y="3392488"/>
          <a:ext cx="4800600" cy="1255712"/>
        </p:xfrm>
        <a:graphic>
          <a:graphicData uri="http://schemas.openxmlformats.org/presentationml/2006/ole">
            <mc:AlternateContent xmlns:mc="http://schemas.openxmlformats.org/markup-compatibility/2006">
              <mc:Choice xmlns:v="urn:schemas-microsoft-com:vml" Requires="v">
                <p:oleObj spid="_x0000_s134172" name="Equation" r:id="rId8" imgW="2286000" imgH="596900" progId="Equation.DSMT4">
                  <p:embed/>
                </p:oleObj>
              </mc:Choice>
              <mc:Fallback>
                <p:oleObj name="Equation" r:id="rId8" imgW="2286000" imgH="5969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3392488"/>
                        <a:ext cx="4800600" cy="1255712"/>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03814" name="Object 5"/>
          <p:cNvGraphicFramePr>
            <a:graphicFrameLocks noChangeAspect="1"/>
          </p:cNvGraphicFramePr>
          <p:nvPr/>
        </p:nvGraphicFramePr>
        <p:xfrm>
          <a:off x="4051300" y="4648200"/>
          <a:ext cx="3848100" cy="1120775"/>
        </p:xfrm>
        <a:graphic>
          <a:graphicData uri="http://schemas.openxmlformats.org/presentationml/2006/ole">
            <mc:AlternateContent xmlns:mc="http://schemas.openxmlformats.org/markup-compatibility/2006">
              <mc:Choice xmlns:v="urn:schemas-microsoft-com:vml" Requires="v">
                <p:oleObj spid="_x0000_s134173" name="Equation" r:id="rId10" imgW="1879600" imgH="546100" progId="Equation.DSMT4">
                  <p:embed/>
                </p:oleObj>
              </mc:Choice>
              <mc:Fallback>
                <p:oleObj name="Equation" r:id="rId10" imgW="1879600" imgH="5461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51300" y="4648200"/>
                        <a:ext cx="3848100" cy="1120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03815" name="Object 6"/>
          <p:cNvGraphicFramePr>
            <a:graphicFrameLocks noChangeAspect="1"/>
          </p:cNvGraphicFramePr>
          <p:nvPr/>
        </p:nvGraphicFramePr>
        <p:xfrm>
          <a:off x="4038600" y="2286000"/>
          <a:ext cx="892175" cy="487363"/>
        </p:xfrm>
        <a:graphic>
          <a:graphicData uri="http://schemas.openxmlformats.org/presentationml/2006/ole">
            <mc:AlternateContent xmlns:mc="http://schemas.openxmlformats.org/markup-compatibility/2006">
              <mc:Choice xmlns:v="urn:schemas-microsoft-com:vml" Requires="v">
                <p:oleObj spid="_x0000_s134174" name="Equation" r:id="rId12" imgW="444500" imgH="241300" progId="Equation.DSMT4">
                  <p:embed/>
                </p:oleObj>
              </mc:Choice>
              <mc:Fallback>
                <p:oleObj name="Equation" r:id="rId12" imgW="444500" imgH="2413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38600" y="2286000"/>
                        <a:ext cx="892175" cy="487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03816" name="Object 7"/>
          <p:cNvGraphicFramePr>
            <a:graphicFrameLocks noChangeAspect="1"/>
          </p:cNvGraphicFramePr>
          <p:nvPr/>
        </p:nvGraphicFramePr>
        <p:xfrm>
          <a:off x="4051300" y="5640388"/>
          <a:ext cx="4102100" cy="1141412"/>
        </p:xfrm>
        <a:graphic>
          <a:graphicData uri="http://schemas.openxmlformats.org/presentationml/2006/ole">
            <mc:AlternateContent xmlns:mc="http://schemas.openxmlformats.org/markup-compatibility/2006">
              <mc:Choice xmlns:v="urn:schemas-microsoft-com:vml" Requires="v">
                <p:oleObj spid="_x0000_s134175" name="Equation" r:id="rId14" imgW="1968500" imgH="546100" progId="Equation.DSMT4">
                  <p:embed/>
                </p:oleObj>
              </mc:Choice>
              <mc:Fallback>
                <p:oleObj name="Equation" r:id="rId14" imgW="1968500" imgH="5461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51300" y="5640388"/>
                        <a:ext cx="4102100" cy="11414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38920" name="Group 9"/>
          <p:cNvGrpSpPr>
            <a:grpSpLocks/>
          </p:cNvGrpSpPr>
          <p:nvPr/>
        </p:nvGrpSpPr>
        <p:grpSpPr bwMode="auto">
          <a:xfrm>
            <a:off x="304800" y="1981200"/>
            <a:ext cx="3111500" cy="4343400"/>
            <a:chOff x="192" y="1248"/>
            <a:chExt cx="1960" cy="2736"/>
          </a:xfrm>
        </p:grpSpPr>
        <p:pic>
          <p:nvPicPr>
            <p:cNvPr id="38922" name="Picture 10" descr="p513_rod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2" y="1248"/>
              <a:ext cx="1960"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3" name="Oval 11"/>
            <p:cNvSpPr>
              <a:spLocks noChangeArrowheads="1"/>
            </p:cNvSpPr>
            <p:nvPr/>
          </p:nvSpPr>
          <p:spPr bwMode="auto">
            <a:xfrm>
              <a:off x="1104" y="2544"/>
              <a:ext cx="96" cy="96"/>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endParaRPr lang="en-US" altLang="en-US"/>
            </a:p>
          </p:txBody>
        </p:sp>
      </p:grpSp>
      <p:sp>
        <p:nvSpPr>
          <p:cNvPr id="38921" name="Rectangle 12"/>
          <p:cNvSpPr>
            <a:spLocks noGrp="1" noChangeArrowheads="1"/>
          </p:cNvSpPr>
          <p:nvPr>
            <p:ph type="title"/>
          </p:nvPr>
        </p:nvSpPr>
        <p:spPr/>
        <p:txBody>
          <a:bodyPr/>
          <a:lstStyle/>
          <a:p>
            <a:pPr eaLnBrk="1" hangingPunct="1"/>
            <a:r>
              <a:rPr lang="en-US" altLang="en-US" sz="3600" smtClean="0"/>
              <a:t>Step 3: Add up Contribution of all Pieces</a:t>
            </a:r>
            <a:endParaRPr lang="en-US" altLang="en-US" smtClean="0"/>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11</a:t>
            </a:fld>
            <a:endParaRPr lang="en-US" altLang="en-US"/>
          </a:p>
        </p:txBody>
      </p:sp>
    </p:spTree>
    <p:extLst>
      <p:ext uri="{BB962C8B-B14F-4D97-AF65-F5344CB8AC3E}">
        <p14:creationId xmlns:p14="http://schemas.microsoft.com/office/powerpoint/2010/main" val="9323649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09" name="Object 2"/>
          <p:cNvGraphicFramePr>
            <a:graphicFrameLocks noChangeAspect="1"/>
          </p:cNvGraphicFramePr>
          <p:nvPr/>
        </p:nvGraphicFramePr>
        <p:xfrm>
          <a:off x="546100" y="1062038"/>
          <a:ext cx="4254500" cy="1184275"/>
        </p:xfrm>
        <a:graphic>
          <a:graphicData uri="http://schemas.openxmlformats.org/presentationml/2006/ole">
            <mc:AlternateContent xmlns:mc="http://schemas.openxmlformats.org/markup-compatibility/2006">
              <mc:Choice xmlns:v="urn:schemas-microsoft-com:vml" Requires="v">
                <p:oleObj spid="_x0000_s135186" name="Equation" r:id="rId4" imgW="1968500" imgH="546100" progId="Equation.DSMT4">
                  <p:embed/>
                </p:oleObj>
              </mc:Choice>
              <mc:Fallback>
                <p:oleObj name="Equation" r:id="rId4" imgW="1968500" imgH="5461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 y="1062038"/>
                        <a:ext cx="4254500" cy="1184275"/>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07907" name="Text Box 3"/>
          <p:cNvSpPr txBox="1">
            <a:spLocks noChangeArrowheads="1"/>
          </p:cNvSpPr>
          <p:nvPr/>
        </p:nvSpPr>
        <p:spPr bwMode="auto">
          <a:xfrm>
            <a:off x="533400" y="23622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Integration: taking an infinite number of slices</a:t>
            </a:r>
            <a:endParaRPr lang="en-US" altLang="en-US"/>
          </a:p>
        </p:txBody>
      </p:sp>
      <p:graphicFrame>
        <p:nvGraphicFramePr>
          <p:cNvPr id="507908" name="Object 3"/>
          <p:cNvGraphicFramePr>
            <a:graphicFrameLocks noChangeAspect="1"/>
          </p:cNvGraphicFramePr>
          <p:nvPr/>
        </p:nvGraphicFramePr>
        <p:xfrm>
          <a:off x="476250" y="2968625"/>
          <a:ext cx="4629150" cy="1141413"/>
        </p:xfrm>
        <a:graphic>
          <a:graphicData uri="http://schemas.openxmlformats.org/presentationml/2006/ole">
            <mc:AlternateContent xmlns:mc="http://schemas.openxmlformats.org/markup-compatibility/2006">
              <mc:Choice xmlns:v="urn:schemas-microsoft-com:vml" Requires="v">
                <p:oleObj spid="_x0000_s135187" name="Equation" r:id="rId6" imgW="2222500" imgH="546100" progId="Equation.DSMT4">
                  <p:embed/>
                </p:oleObj>
              </mc:Choice>
              <mc:Fallback>
                <p:oleObj name="Equation" r:id="rId6" imgW="2222500" imgH="5461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250" y="2968625"/>
                        <a:ext cx="4629150" cy="11414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07909" name="Text Box 5"/>
          <p:cNvSpPr txBox="1">
            <a:spLocks noChangeArrowheads="1"/>
          </p:cNvSpPr>
          <p:nvPr/>
        </p:nvSpPr>
        <p:spPr bwMode="auto">
          <a:xfrm>
            <a:off x="5126038" y="3200400"/>
            <a:ext cx="24939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sym typeface="Symbol" pitchFamily="18" charset="2"/>
              </a:rPr>
              <a:t> definite integral</a:t>
            </a:r>
            <a:endParaRPr lang="en-US" altLang="en-US">
              <a:solidFill>
                <a:schemeClr val="accent2"/>
              </a:solidFill>
            </a:endParaRPr>
          </a:p>
        </p:txBody>
      </p:sp>
      <p:graphicFrame>
        <p:nvGraphicFramePr>
          <p:cNvPr id="507910" name="Object 4"/>
          <p:cNvGraphicFramePr>
            <a:graphicFrameLocks noChangeAspect="1"/>
          </p:cNvGraphicFramePr>
          <p:nvPr/>
        </p:nvGraphicFramePr>
        <p:xfrm>
          <a:off x="431800" y="3810000"/>
          <a:ext cx="4368800" cy="1516063"/>
        </p:xfrm>
        <a:graphic>
          <a:graphicData uri="http://schemas.openxmlformats.org/presentationml/2006/ole">
            <mc:AlternateContent xmlns:mc="http://schemas.openxmlformats.org/markup-compatibility/2006">
              <mc:Choice xmlns:v="urn:schemas-microsoft-com:vml" Requires="v">
                <p:oleObj spid="_x0000_s135188" name="Equation" r:id="rId8" imgW="2019300" imgH="698500" progId="Equation.DSMT4">
                  <p:embed/>
                </p:oleObj>
              </mc:Choice>
              <mc:Fallback>
                <p:oleObj name="Equation" r:id="rId8" imgW="2019300" imgH="6985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800" y="3810000"/>
                        <a:ext cx="4368800" cy="15160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3014" name="Rectangle 7"/>
          <p:cNvSpPr>
            <a:spLocks noChangeArrowheads="1"/>
          </p:cNvSpPr>
          <p:nvPr/>
        </p:nvSpPr>
        <p:spPr bwMode="auto">
          <a:xfrm>
            <a:off x="6619875" y="50609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endParaRPr lang="en-US" altLang="en-US"/>
          </a:p>
        </p:txBody>
      </p:sp>
      <p:graphicFrame>
        <p:nvGraphicFramePr>
          <p:cNvPr id="507912" name="Object 5"/>
          <p:cNvGraphicFramePr>
            <a:graphicFrameLocks noChangeAspect="1"/>
          </p:cNvGraphicFramePr>
          <p:nvPr/>
        </p:nvGraphicFramePr>
        <p:xfrm>
          <a:off x="533400" y="5410200"/>
          <a:ext cx="4724400" cy="1092200"/>
        </p:xfrm>
        <a:graphic>
          <a:graphicData uri="http://schemas.openxmlformats.org/presentationml/2006/ole">
            <mc:AlternateContent xmlns:mc="http://schemas.openxmlformats.org/markup-compatibility/2006">
              <mc:Choice xmlns:v="urn:schemas-microsoft-com:vml" Requires="v">
                <p:oleObj spid="_x0000_s135189" name="Equation" r:id="rId10" imgW="1866900" imgH="431800" progId="Equation.DSMT4">
                  <p:embed/>
                </p:oleObj>
              </mc:Choice>
              <mc:Fallback>
                <p:oleObj name="Equation" r:id="rId10" imgW="1866900" imgH="4318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5410200"/>
                        <a:ext cx="47244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3016" name="Rectangle 9"/>
          <p:cNvSpPr>
            <a:spLocks noGrp="1" noChangeArrowheads="1"/>
          </p:cNvSpPr>
          <p:nvPr>
            <p:ph type="title"/>
          </p:nvPr>
        </p:nvSpPr>
        <p:spPr/>
        <p:txBody>
          <a:bodyPr/>
          <a:lstStyle/>
          <a:p>
            <a:pPr eaLnBrk="1" hangingPunct="1"/>
            <a:r>
              <a:rPr lang="en-US" altLang="en-US" sz="3600" smtClean="0"/>
              <a:t>Step 3: Add up Contribution of all Pieces</a:t>
            </a:r>
            <a:endParaRPr lang="en-US" altLang="en-US" smtClean="0"/>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12</a:t>
            </a:fld>
            <a:endParaRPr lang="en-US" altLang="en-US"/>
          </a:p>
        </p:txBody>
      </p:sp>
    </p:spTree>
    <p:extLst>
      <p:ext uri="{BB962C8B-B14F-4D97-AF65-F5344CB8AC3E}">
        <p14:creationId xmlns:p14="http://schemas.microsoft.com/office/powerpoint/2010/main" val="2082946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79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079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507909"/>
                                        </p:tgtEl>
                                        <p:attrNameLst>
                                          <p:attrName>style.visibility</p:attrName>
                                        </p:attrNameLst>
                                      </p:cBhvr>
                                      <p:to>
                                        <p:strVal val="visible"/>
                                      </p:to>
                                    </p:set>
                                    <p:anim calcmode="lin" valueType="num">
                                      <p:cBhvr>
                                        <p:cTn id="15" dur="500" fill="hold"/>
                                        <p:tgtEl>
                                          <p:spTgt spid="507909"/>
                                        </p:tgtEl>
                                        <p:attrNameLst>
                                          <p:attrName>ppt_x</p:attrName>
                                        </p:attrNameLst>
                                      </p:cBhvr>
                                      <p:tavLst>
                                        <p:tav tm="0">
                                          <p:val>
                                            <p:strVal val="#ppt_x-#ppt_w/2"/>
                                          </p:val>
                                        </p:tav>
                                        <p:tav tm="100000">
                                          <p:val>
                                            <p:strVal val="#ppt_x"/>
                                          </p:val>
                                        </p:tav>
                                      </p:tavLst>
                                    </p:anim>
                                    <p:anim calcmode="lin" valueType="num">
                                      <p:cBhvr>
                                        <p:cTn id="16" dur="500" fill="hold"/>
                                        <p:tgtEl>
                                          <p:spTgt spid="507909"/>
                                        </p:tgtEl>
                                        <p:attrNameLst>
                                          <p:attrName>ppt_y</p:attrName>
                                        </p:attrNameLst>
                                      </p:cBhvr>
                                      <p:tavLst>
                                        <p:tav tm="0">
                                          <p:val>
                                            <p:strVal val="#ppt_y"/>
                                          </p:val>
                                        </p:tav>
                                        <p:tav tm="100000">
                                          <p:val>
                                            <p:strVal val="#ppt_y"/>
                                          </p:val>
                                        </p:tav>
                                      </p:tavLst>
                                    </p:anim>
                                    <p:anim calcmode="lin" valueType="num">
                                      <p:cBhvr>
                                        <p:cTn id="17" dur="500" fill="hold"/>
                                        <p:tgtEl>
                                          <p:spTgt spid="507909"/>
                                        </p:tgtEl>
                                        <p:attrNameLst>
                                          <p:attrName>ppt_w</p:attrName>
                                        </p:attrNameLst>
                                      </p:cBhvr>
                                      <p:tavLst>
                                        <p:tav tm="0">
                                          <p:val>
                                            <p:fltVal val="0"/>
                                          </p:val>
                                        </p:tav>
                                        <p:tav tm="100000">
                                          <p:val>
                                            <p:strVal val="#ppt_w"/>
                                          </p:val>
                                        </p:tav>
                                      </p:tavLst>
                                    </p:anim>
                                    <p:anim calcmode="lin" valueType="num">
                                      <p:cBhvr>
                                        <p:cTn id="18" dur="500" fill="hold"/>
                                        <p:tgtEl>
                                          <p:spTgt spid="507909"/>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079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079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7" grpId="0"/>
      <p:bldP spid="50790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7" name="Object 2"/>
          <p:cNvGraphicFramePr>
            <a:graphicFrameLocks noChangeAspect="1"/>
          </p:cNvGraphicFramePr>
          <p:nvPr/>
        </p:nvGraphicFramePr>
        <p:xfrm>
          <a:off x="508000" y="1130300"/>
          <a:ext cx="4292600" cy="1489075"/>
        </p:xfrm>
        <a:graphic>
          <a:graphicData uri="http://schemas.openxmlformats.org/presentationml/2006/ole">
            <mc:AlternateContent xmlns:mc="http://schemas.openxmlformats.org/markup-compatibility/2006">
              <mc:Choice xmlns:v="urn:schemas-microsoft-com:vml" Requires="v">
                <p:oleObj spid="_x0000_s136210" name="Equation" r:id="rId4" imgW="2019300" imgH="698500" progId="Equation.DSMT4">
                  <p:embed/>
                </p:oleObj>
              </mc:Choice>
              <mc:Fallback>
                <p:oleObj name="Equation" r:id="rId4" imgW="2019300" imgH="698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1130300"/>
                        <a:ext cx="4292600" cy="1489075"/>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09955" name="Text Box 3"/>
          <p:cNvSpPr txBox="1">
            <a:spLocks noChangeArrowheads="1"/>
          </p:cNvSpPr>
          <p:nvPr/>
        </p:nvSpPr>
        <p:spPr bwMode="auto">
          <a:xfrm>
            <a:off x="593725" y="278447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Evaluating integral:</a:t>
            </a:r>
            <a:endParaRPr lang="en-US" altLang="en-US"/>
          </a:p>
        </p:txBody>
      </p:sp>
      <p:graphicFrame>
        <p:nvGraphicFramePr>
          <p:cNvPr id="509956" name="Object 3"/>
          <p:cNvGraphicFramePr>
            <a:graphicFrameLocks noChangeAspect="1"/>
          </p:cNvGraphicFramePr>
          <p:nvPr/>
        </p:nvGraphicFramePr>
        <p:xfrm>
          <a:off x="539750" y="3294063"/>
          <a:ext cx="4337050" cy="1470025"/>
        </p:xfrm>
        <a:graphic>
          <a:graphicData uri="http://schemas.openxmlformats.org/presentationml/2006/ole">
            <mc:AlternateContent xmlns:mc="http://schemas.openxmlformats.org/markup-compatibility/2006">
              <mc:Choice xmlns:v="urn:schemas-microsoft-com:vml" Requires="v">
                <p:oleObj spid="_x0000_s136211" name="Equation" r:id="rId6" imgW="2146300" imgH="723900" progId="Equation.DSMT4">
                  <p:embed/>
                </p:oleObj>
              </mc:Choice>
              <mc:Fallback>
                <p:oleObj name="Equation" r:id="rId6" imgW="2146300" imgH="7239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3294063"/>
                        <a:ext cx="4337050" cy="1470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09957" name="Object 4"/>
          <p:cNvGraphicFramePr>
            <a:graphicFrameLocks noChangeAspect="1"/>
          </p:cNvGraphicFramePr>
          <p:nvPr/>
        </p:nvGraphicFramePr>
        <p:xfrm>
          <a:off x="546100" y="4683125"/>
          <a:ext cx="3873500" cy="1293813"/>
        </p:xfrm>
        <a:graphic>
          <a:graphicData uri="http://schemas.openxmlformats.org/presentationml/2006/ole">
            <mc:AlternateContent xmlns:mc="http://schemas.openxmlformats.org/markup-compatibility/2006">
              <mc:Choice xmlns:v="urn:schemas-microsoft-com:vml" Requires="v">
                <p:oleObj spid="_x0000_s136212" name="Equation" r:id="rId8" imgW="1828800" imgH="609600" progId="Equation.DSMT4">
                  <p:embed/>
                </p:oleObj>
              </mc:Choice>
              <mc:Fallback>
                <p:oleObj name="Equation" r:id="rId8" imgW="1828800" imgH="609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6100" y="4683125"/>
                        <a:ext cx="3873500" cy="129381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09958" name="Object 5"/>
          <p:cNvGraphicFramePr>
            <a:graphicFrameLocks noChangeAspect="1"/>
          </p:cNvGraphicFramePr>
          <p:nvPr/>
        </p:nvGraphicFramePr>
        <p:xfrm>
          <a:off x="5027613" y="4749800"/>
          <a:ext cx="3854450" cy="1227138"/>
        </p:xfrm>
        <a:graphic>
          <a:graphicData uri="http://schemas.openxmlformats.org/presentationml/2006/ole">
            <mc:AlternateContent xmlns:mc="http://schemas.openxmlformats.org/markup-compatibility/2006">
              <mc:Choice xmlns:v="urn:schemas-microsoft-com:vml" Requires="v">
                <p:oleObj spid="_x0000_s136213" name="Equation" r:id="rId10" imgW="1917700" imgH="609600" progId="Equation.DSMT4">
                  <p:embed/>
                </p:oleObj>
              </mc:Choice>
              <mc:Fallback>
                <p:oleObj name="Equation" r:id="rId10" imgW="1917700" imgH="609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7613" y="4749800"/>
                        <a:ext cx="3854450" cy="1227138"/>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09959" name="Text Box 7"/>
          <p:cNvSpPr txBox="1">
            <a:spLocks noChangeArrowheads="1"/>
          </p:cNvSpPr>
          <p:nvPr/>
        </p:nvSpPr>
        <p:spPr bwMode="auto">
          <a:xfrm>
            <a:off x="5486400" y="3886200"/>
            <a:ext cx="2930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Cylindrical symmetry:</a:t>
            </a:r>
            <a:endParaRPr lang="en-US" altLang="en-US"/>
          </a:p>
          <a:p>
            <a:pPr eaLnBrk="1" hangingPunct="1"/>
            <a:r>
              <a:rPr lang="en-US" altLang="en-US"/>
              <a:t>replace </a:t>
            </a:r>
            <a:r>
              <a:rPr lang="en-US" altLang="en-US" i="1"/>
              <a:t>x</a:t>
            </a:r>
            <a:r>
              <a:rPr lang="en-US" altLang="en-US">
                <a:sym typeface="Wingdings" pitchFamily="2" charset="2"/>
              </a:rPr>
              <a:t></a:t>
            </a:r>
            <a:r>
              <a:rPr lang="en-US" altLang="en-US" i="1">
                <a:sym typeface="Symbol" pitchFamily="18" charset="2"/>
              </a:rPr>
              <a:t>r</a:t>
            </a:r>
            <a:endParaRPr lang="en-US" altLang="en-US"/>
          </a:p>
        </p:txBody>
      </p:sp>
      <p:sp>
        <p:nvSpPr>
          <p:cNvPr id="45063" name="Rectangle 8"/>
          <p:cNvSpPr>
            <a:spLocks noGrp="1" noChangeArrowheads="1"/>
          </p:cNvSpPr>
          <p:nvPr>
            <p:ph type="title"/>
          </p:nvPr>
        </p:nvSpPr>
        <p:spPr/>
        <p:txBody>
          <a:bodyPr/>
          <a:lstStyle/>
          <a:p>
            <a:pPr eaLnBrk="1" hangingPunct="1"/>
            <a:r>
              <a:rPr lang="en-US" altLang="en-US" sz="3600" smtClean="0"/>
              <a:t>Step 3: Add up Contribution of all Pieces</a:t>
            </a:r>
            <a:endParaRPr lang="en-US" altLang="en-US" smtClean="0"/>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13</a:t>
            </a:fld>
            <a:endParaRPr lang="en-US" altLang="en-US"/>
          </a:p>
        </p:txBody>
      </p:sp>
    </p:spTree>
    <p:extLst>
      <p:ext uri="{BB962C8B-B14F-4D97-AF65-F5344CB8AC3E}">
        <p14:creationId xmlns:p14="http://schemas.microsoft.com/office/powerpoint/2010/main" val="3480388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derivation for y component</a:t>
            </a:r>
            <a:endParaRPr lang="en-US" dirty="0"/>
          </a:p>
        </p:txBody>
      </p:sp>
      <p:sp>
        <p:nvSpPr>
          <p:cNvPr id="3" name="Slide Number Placeholder 2"/>
          <p:cNvSpPr>
            <a:spLocks noGrp="1"/>
          </p:cNvSpPr>
          <p:nvPr>
            <p:ph type="sldNum" sz="quarter" idx="12"/>
          </p:nvPr>
        </p:nvSpPr>
        <p:spPr/>
        <p:txBody>
          <a:bodyPr/>
          <a:lstStyle/>
          <a:p>
            <a:fld id="{D096155D-BA69-45B9-B9D1-8707B2C7F42D}" type="slidenum">
              <a:rPr lang="en-US" altLang="en-US" smtClean="0"/>
              <a:pPr/>
              <a:t>14</a:t>
            </a:fld>
            <a:endParaRPr lang="en-US" altLang="en-US"/>
          </a:p>
        </p:txBody>
      </p:sp>
      <p:pic>
        <p:nvPicPr>
          <p:cNvPr id="696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020352"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3534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derivation for y component</a:t>
            </a:r>
            <a:endParaRPr lang="en-US" dirty="0"/>
          </a:p>
        </p:txBody>
      </p:sp>
      <p:sp>
        <p:nvSpPr>
          <p:cNvPr id="3" name="Slide Number Placeholder 2"/>
          <p:cNvSpPr>
            <a:spLocks noGrp="1"/>
          </p:cNvSpPr>
          <p:nvPr>
            <p:ph type="sldNum" sz="quarter" idx="12"/>
          </p:nvPr>
        </p:nvSpPr>
        <p:spPr/>
        <p:txBody>
          <a:bodyPr/>
          <a:lstStyle/>
          <a:p>
            <a:fld id="{D096155D-BA69-45B9-B9D1-8707B2C7F42D}" type="slidenum">
              <a:rPr lang="en-US" altLang="en-US" smtClean="0"/>
              <a:pPr/>
              <a:t>15</a:t>
            </a:fld>
            <a:endParaRPr lang="en-US" altLang="en-US"/>
          </a:p>
        </p:txBody>
      </p:sp>
      <p:pic>
        <p:nvPicPr>
          <p:cNvPr id="696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300722"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6976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
          <p:cNvGrpSpPr>
            <a:grpSpLocks/>
          </p:cNvGrpSpPr>
          <p:nvPr/>
        </p:nvGrpSpPr>
        <p:grpSpPr bwMode="auto">
          <a:xfrm>
            <a:off x="7402513" y="1587500"/>
            <a:ext cx="31750" cy="3581400"/>
            <a:chOff x="3312" y="1056"/>
            <a:chExt cx="20" cy="2256"/>
          </a:xfrm>
        </p:grpSpPr>
        <p:sp>
          <p:nvSpPr>
            <p:cNvPr id="47124" name="Line 3"/>
            <p:cNvSpPr>
              <a:spLocks noChangeShapeType="1"/>
            </p:cNvSpPr>
            <p:nvPr/>
          </p:nvSpPr>
          <p:spPr bwMode="auto">
            <a:xfrm>
              <a:off x="3312" y="1056"/>
              <a:ext cx="0" cy="2256"/>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5" name="Line 4"/>
            <p:cNvSpPr>
              <a:spLocks noChangeShapeType="1"/>
            </p:cNvSpPr>
            <p:nvPr/>
          </p:nvSpPr>
          <p:spPr bwMode="auto">
            <a:xfrm>
              <a:off x="3332" y="1056"/>
              <a:ext cx="0" cy="2256"/>
            </a:xfrm>
            <a:prstGeom prst="line">
              <a:avLst/>
            </a:prstGeom>
            <a:noFill/>
            <a:ln w="57150">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47106" name="Picture 5" descr="p510_Rod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066800"/>
            <a:ext cx="2362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Oval 6"/>
          <p:cNvSpPr>
            <a:spLocks noChangeArrowheads="1"/>
          </p:cNvSpPr>
          <p:nvPr/>
        </p:nvSpPr>
        <p:spPr bwMode="auto">
          <a:xfrm>
            <a:off x="6338888" y="3262313"/>
            <a:ext cx="2138362" cy="735012"/>
          </a:xfrm>
          <a:prstGeom prst="ellipse">
            <a:avLst/>
          </a:prstGeom>
          <a:solidFill>
            <a:schemeClr val="hlink">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endParaRPr lang="en-US" altLang="en-US"/>
          </a:p>
        </p:txBody>
      </p:sp>
      <p:sp>
        <p:nvSpPr>
          <p:cNvPr id="47108" name="Line 7"/>
          <p:cNvSpPr>
            <a:spLocks noChangeShapeType="1"/>
          </p:cNvSpPr>
          <p:nvPr/>
        </p:nvSpPr>
        <p:spPr bwMode="auto">
          <a:xfrm flipH="1" flipV="1">
            <a:off x="5029200" y="2286000"/>
            <a:ext cx="1600200" cy="1066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09" name="Text Box 8"/>
          <p:cNvSpPr txBox="1">
            <a:spLocks noChangeArrowheads="1"/>
          </p:cNvSpPr>
          <p:nvPr/>
        </p:nvSpPr>
        <p:spPr bwMode="auto">
          <a:xfrm>
            <a:off x="685800" y="1447800"/>
            <a:ext cx="2027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In vector form:</a:t>
            </a:r>
          </a:p>
        </p:txBody>
      </p:sp>
      <p:graphicFrame>
        <p:nvGraphicFramePr>
          <p:cNvPr id="47110" name="Object 2"/>
          <p:cNvGraphicFramePr>
            <a:graphicFrameLocks noChangeAspect="1"/>
          </p:cNvGraphicFramePr>
          <p:nvPr/>
        </p:nvGraphicFramePr>
        <p:xfrm>
          <a:off x="2667000" y="1057275"/>
          <a:ext cx="3962400" cy="1214438"/>
        </p:xfrm>
        <a:graphic>
          <a:graphicData uri="http://schemas.openxmlformats.org/presentationml/2006/ole">
            <mc:AlternateContent xmlns:mc="http://schemas.openxmlformats.org/markup-compatibility/2006">
              <mc:Choice xmlns:v="urn:schemas-microsoft-com:vml" Requires="v">
                <p:oleObj spid="_x0000_s137230" name="Equation" r:id="rId5" imgW="1993900" imgH="609600" progId="Equation.DSMT4">
                  <p:embed/>
                </p:oleObj>
              </mc:Choice>
              <mc:Fallback>
                <p:oleObj name="Equation" r:id="rId5" imgW="1993900" imgH="609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1057275"/>
                        <a:ext cx="3962400" cy="1214438"/>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12010" name="Text Box 10"/>
          <p:cNvSpPr txBox="1">
            <a:spLocks noChangeArrowheads="1"/>
          </p:cNvSpPr>
          <p:nvPr/>
        </p:nvSpPr>
        <p:spPr bwMode="auto">
          <a:xfrm>
            <a:off x="762000" y="2438400"/>
            <a:ext cx="2365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Check the results:</a:t>
            </a:r>
            <a:endParaRPr lang="en-US" altLang="en-US"/>
          </a:p>
        </p:txBody>
      </p:sp>
      <p:sp>
        <p:nvSpPr>
          <p:cNvPr id="512011" name="Text Box 11"/>
          <p:cNvSpPr txBox="1">
            <a:spLocks noChangeArrowheads="1"/>
          </p:cNvSpPr>
          <p:nvPr/>
        </p:nvSpPr>
        <p:spPr bwMode="auto">
          <a:xfrm>
            <a:off x="1082675" y="2895600"/>
            <a:ext cx="1417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Direction:</a:t>
            </a:r>
          </a:p>
        </p:txBody>
      </p:sp>
      <p:sp>
        <p:nvSpPr>
          <p:cNvPr id="512012" name="Text Box 12"/>
          <p:cNvSpPr txBox="1">
            <a:spLocks noChangeArrowheads="1"/>
          </p:cNvSpPr>
          <p:nvPr/>
        </p:nvSpPr>
        <p:spPr bwMode="auto">
          <a:xfrm>
            <a:off x="685800" y="2895600"/>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ym typeface="Wingdings" pitchFamily="2" charset="2"/>
              </a:rPr>
              <a:t></a:t>
            </a:r>
            <a:endParaRPr lang="en-US" altLang="en-US"/>
          </a:p>
        </p:txBody>
      </p:sp>
      <p:sp>
        <p:nvSpPr>
          <p:cNvPr id="512013" name="Text Box 13"/>
          <p:cNvSpPr txBox="1">
            <a:spLocks noChangeArrowheads="1"/>
          </p:cNvSpPr>
          <p:nvPr/>
        </p:nvSpPr>
        <p:spPr bwMode="auto">
          <a:xfrm>
            <a:off x="1082675" y="3470275"/>
            <a:ext cx="928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Units:</a:t>
            </a:r>
          </a:p>
        </p:txBody>
      </p:sp>
      <p:sp>
        <p:nvSpPr>
          <p:cNvPr id="512014" name="Text Box 14"/>
          <p:cNvSpPr txBox="1">
            <a:spLocks noChangeArrowheads="1"/>
          </p:cNvSpPr>
          <p:nvPr/>
        </p:nvSpPr>
        <p:spPr bwMode="auto">
          <a:xfrm>
            <a:off x="685800" y="3505200"/>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ym typeface="Wingdings" pitchFamily="2" charset="2"/>
              </a:rPr>
              <a:t></a:t>
            </a:r>
            <a:endParaRPr lang="en-US" altLang="en-US"/>
          </a:p>
        </p:txBody>
      </p:sp>
      <p:sp>
        <p:nvSpPr>
          <p:cNvPr id="512015" name="Text Box 15"/>
          <p:cNvSpPr txBox="1">
            <a:spLocks noChangeArrowheads="1"/>
          </p:cNvSpPr>
          <p:nvPr/>
        </p:nvSpPr>
        <p:spPr bwMode="auto">
          <a:xfrm>
            <a:off x="1066800" y="4003675"/>
            <a:ext cx="248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Special case </a:t>
            </a:r>
            <a:r>
              <a:rPr lang="en-US" altLang="en-US" i="1">
                <a:solidFill>
                  <a:schemeClr val="accent2"/>
                </a:solidFill>
              </a:rPr>
              <a:t>r</a:t>
            </a:r>
            <a:r>
              <a:rPr lang="en-US" altLang="en-US">
                <a:solidFill>
                  <a:schemeClr val="accent2"/>
                </a:solidFill>
              </a:rPr>
              <a:t>&gt;&gt;</a:t>
            </a:r>
            <a:r>
              <a:rPr lang="en-US" altLang="en-US" i="1">
                <a:solidFill>
                  <a:schemeClr val="accent2"/>
                </a:solidFill>
              </a:rPr>
              <a:t>L:</a:t>
            </a:r>
            <a:endParaRPr lang="en-US" altLang="en-US">
              <a:solidFill>
                <a:schemeClr val="accent2"/>
              </a:solidFill>
            </a:endParaRPr>
          </a:p>
        </p:txBody>
      </p:sp>
      <p:graphicFrame>
        <p:nvGraphicFramePr>
          <p:cNvPr id="512016" name="Object 3"/>
          <p:cNvGraphicFramePr>
            <a:graphicFrameLocks noChangeAspect="1"/>
          </p:cNvGraphicFramePr>
          <p:nvPr/>
        </p:nvGraphicFramePr>
        <p:xfrm>
          <a:off x="3570288" y="3827463"/>
          <a:ext cx="2449512" cy="898525"/>
        </p:xfrm>
        <a:graphic>
          <a:graphicData uri="http://schemas.openxmlformats.org/presentationml/2006/ole">
            <mc:AlternateContent xmlns:mc="http://schemas.openxmlformats.org/markup-compatibility/2006">
              <mc:Choice xmlns:v="urn:schemas-microsoft-com:vml" Requires="v">
                <p:oleObj spid="_x0000_s137231" name="Equation" r:id="rId7" imgW="1219200" imgH="444500" progId="Equation.DSMT4">
                  <p:embed/>
                </p:oleObj>
              </mc:Choice>
              <mc:Fallback>
                <p:oleObj name="Equation" r:id="rId7" imgW="1219200" imgH="4445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0288" y="3827463"/>
                        <a:ext cx="2449512" cy="8985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12017" name="Text Box 17"/>
          <p:cNvSpPr txBox="1">
            <a:spLocks noChangeArrowheads="1"/>
          </p:cNvSpPr>
          <p:nvPr/>
        </p:nvSpPr>
        <p:spPr bwMode="auto">
          <a:xfrm>
            <a:off x="685800" y="4038600"/>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ym typeface="Wingdings" pitchFamily="2" charset="2"/>
              </a:rPr>
              <a:t></a:t>
            </a:r>
            <a:endParaRPr lang="en-US" altLang="en-US"/>
          </a:p>
        </p:txBody>
      </p:sp>
      <p:sp>
        <p:nvSpPr>
          <p:cNvPr id="512018" name="Text Box 18"/>
          <p:cNvSpPr txBox="1">
            <a:spLocks noChangeArrowheads="1"/>
          </p:cNvSpPr>
          <p:nvPr/>
        </p:nvSpPr>
        <p:spPr bwMode="auto">
          <a:xfrm>
            <a:off x="1066800" y="4648200"/>
            <a:ext cx="4703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Compare with numerical calculation:</a:t>
            </a:r>
          </a:p>
          <a:p>
            <a:pPr eaLnBrk="1" hangingPunct="1"/>
            <a:r>
              <a:rPr lang="en-US" altLang="en-US" i="1">
                <a:solidFill>
                  <a:schemeClr val="accent2"/>
                </a:solidFill>
              </a:rPr>
              <a:t>	L</a:t>
            </a:r>
            <a:r>
              <a:rPr lang="en-US" altLang="en-US">
                <a:solidFill>
                  <a:schemeClr val="accent2"/>
                </a:solidFill>
              </a:rPr>
              <a:t>=1 m, </a:t>
            </a:r>
            <a:r>
              <a:rPr lang="en-US" altLang="en-US" i="1">
                <a:solidFill>
                  <a:schemeClr val="accent2"/>
                </a:solidFill>
              </a:rPr>
              <a:t>r</a:t>
            </a:r>
            <a:r>
              <a:rPr lang="en-US" altLang="en-US">
                <a:solidFill>
                  <a:schemeClr val="accent2"/>
                </a:solidFill>
              </a:rPr>
              <a:t>=0.5 m</a:t>
            </a:r>
            <a:endParaRPr lang="en-US" altLang="en-US" i="1">
              <a:solidFill>
                <a:schemeClr val="accent2"/>
              </a:solidFill>
            </a:endParaRPr>
          </a:p>
        </p:txBody>
      </p:sp>
      <p:graphicFrame>
        <p:nvGraphicFramePr>
          <p:cNvPr id="512019" name="Object 4"/>
          <p:cNvGraphicFramePr>
            <a:graphicFrameLocks noChangeAspect="1"/>
          </p:cNvGraphicFramePr>
          <p:nvPr/>
        </p:nvGraphicFramePr>
        <p:xfrm>
          <a:off x="762000" y="5364163"/>
          <a:ext cx="6607175" cy="1222375"/>
        </p:xfrm>
        <a:graphic>
          <a:graphicData uri="http://schemas.openxmlformats.org/presentationml/2006/ole">
            <mc:AlternateContent xmlns:mc="http://schemas.openxmlformats.org/markup-compatibility/2006">
              <mc:Choice xmlns:v="urn:schemas-microsoft-com:vml" Requires="v">
                <p:oleObj spid="_x0000_s137232" name="Equation" r:id="rId9" imgW="3302000" imgH="609600" progId="Equation.DSMT4">
                  <p:embed/>
                </p:oleObj>
              </mc:Choice>
              <mc:Fallback>
                <p:oleObj name="Equation" r:id="rId9" imgW="3302000" imgH="609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5364163"/>
                        <a:ext cx="6607175" cy="12223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12020" name="Text Box 20"/>
          <p:cNvSpPr txBox="1">
            <a:spLocks noChangeArrowheads="1"/>
          </p:cNvSpPr>
          <p:nvPr/>
        </p:nvSpPr>
        <p:spPr bwMode="auto">
          <a:xfrm>
            <a:off x="685800" y="4648200"/>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ym typeface="Wingdings" pitchFamily="2" charset="2"/>
              </a:rPr>
              <a:t></a:t>
            </a:r>
            <a:endParaRPr lang="en-US" altLang="en-US"/>
          </a:p>
        </p:txBody>
      </p:sp>
      <p:sp>
        <p:nvSpPr>
          <p:cNvPr id="47122" name="Rectangle 21"/>
          <p:cNvSpPr>
            <a:spLocks noGrp="1" noChangeArrowheads="1"/>
          </p:cNvSpPr>
          <p:nvPr>
            <p:ph type="title"/>
          </p:nvPr>
        </p:nvSpPr>
        <p:spPr/>
        <p:txBody>
          <a:bodyPr/>
          <a:lstStyle/>
          <a:p>
            <a:pPr eaLnBrk="1" hangingPunct="1"/>
            <a:r>
              <a:rPr lang="en-US" altLang="en-US" i="1" smtClean="0"/>
              <a:t>E</a:t>
            </a:r>
            <a:r>
              <a:rPr lang="en-US" altLang="en-US" smtClean="0"/>
              <a:t> of Uniformly Charged Thin Rod</a:t>
            </a:r>
          </a:p>
        </p:txBody>
      </p:sp>
      <p:sp>
        <p:nvSpPr>
          <p:cNvPr id="47123" name="Rectangle 22"/>
          <p:cNvSpPr>
            <a:spLocks noChangeArrowheads="1"/>
          </p:cNvSpPr>
          <p:nvPr/>
        </p:nvSpPr>
        <p:spPr bwMode="auto">
          <a:xfrm>
            <a:off x="228600" y="992188"/>
            <a:ext cx="2352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sz="2800">
                <a:solidFill>
                  <a:srgbClr val="FF0000"/>
                </a:solidFill>
              </a:rPr>
              <a:t>At center plane</a:t>
            </a:r>
            <a:endParaRPr lang="en-US" altLang="en-US" sz="4400">
              <a:solidFill>
                <a:srgbClr val="10169D"/>
              </a:solidFill>
              <a:latin typeface="Arial" pitchFamily="34" charset="0"/>
            </a:endParaRPr>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16</a:t>
            </a:fld>
            <a:endParaRPr lang="en-US" altLang="en-US"/>
          </a:p>
        </p:txBody>
      </p:sp>
    </p:spTree>
    <p:extLst>
      <p:ext uri="{BB962C8B-B14F-4D97-AF65-F5344CB8AC3E}">
        <p14:creationId xmlns:p14="http://schemas.microsoft.com/office/powerpoint/2010/main" val="4148603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3" name="Object 2"/>
          <p:cNvGraphicFramePr>
            <a:graphicFrameLocks noChangeAspect="1"/>
          </p:cNvGraphicFramePr>
          <p:nvPr/>
        </p:nvGraphicFramePr>
        <p:xfrm>
          <a:off x="3314700" y="919163"/>
          <a:ext cx="4076700" cy="1247775"/>
        </p:xfrm>
        <a:graphic>
          <a:graphicData uri="http://schemas.openxmlformats.org/presentationml/2006/ole">
            <mc:AlternateContent xmlns:mc="http://schemas.openxmlformats.org/markup-compatibility/2006">
              <mc:Choice xmlns:v="urn:schemas-microsoft-com:vml" Requires="v">
                <p:oleObj spid="_x0000_s138254" name="Equation" r:id="rId4" imgW="1993900" imgH="609600" progId="Equation.DSMT4">
                  <p:embed/>
                </p:oleObj>
              </mc:Choice>
              <mc:Fallback>
                <p:oleObj name="Equation" r:id="rId4" imgW="1993900" imgH="609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700" y="919163"/>
                        <a:ext cx="4076700" cy="1247775"/>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9154" name="Text Box 3"/>
          <p:cNvSpPr txBox="1">
            <a:spLocks noChangeArrowheads="1"/>
          </p:cNvSpPr>
          <p:nvPr/>
        </p:nvSpPr>
        <p:spPr bwMode="auto">
          <a:xfrm>
            <a:off x="3429000" y="2362200"/>
            <a:ext cx="2686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Very long rod: </a:t>
            </a:r>
            <a:r>
              <a:rPr lang="en-US" altLang="en-US" i="1">
                <a:solidFill>
                  <a:schemeClr val="accent2"/>
                </a:solidFill>
              </a:rPr>
              <a:t>L</a:t>
            </a:r>
            <a:r>
              <a:rPr lang="en-US" altLang="en-US">
                <a:solidFill>
                  <a:schemeClr val="accent2"/>
                </a:solidFill>
              </a:rPr>
              <a:t>&gt;&gt;</a:t>
            </a:r>
            <a:r>
              <a:rPr lang="en-US" altLang="en-US" i="1">
                <a:solidFill>
                  <a:schemeClr val="accent2"/>
                </a:solidFill>
              </a:rPr>
              <a:t>r</a:t>
            </a:r>
            <a:endParaRPr lang="en-US" altLang="en-US"/>
          </a:p>
        </p:txBody>
      </p:sp>
      <p:graphicFrame>
        <p:nvGraphicFramePr>
          <p:cNvPr id="514052" name="Object 3"/>
          <p:cNvGraphicFramePr>
            <a:graphicFrameLocks noChangeAspect="1"/>
          </p:cNvGraphicFramePr>
          <p:nvPr/>
        </p:nvGraphicFramePr>
        <p:xfrm>
          <a:off x="3848100" y="2835275"/>
          <a:ext cx="3467100" cy="1236663"/>
        </p:xfrm>
        <a:graphic>
          <a:graphicData uri="http://schemas.openxmlformats.org/presentationml/2006/ole">
            <mc:AlternateContent xmlns:mc="http://schemas.openxmlformats.org/markup-compatibility/2006">
              <mc:Choice xmlns:v="urn:schemas-microsoft-com:vml" Requires="v">
                <p:oleObj spid="_x0000_s138255" name="Equation" r:id="rId6" imgW="1714500" imgH="609600" progId="Equation.DSMT4">
                  <p:embed/>
                </p:oleObj>
              </mc:Choice>
              <mc:Fallback>
                <p:oleObj name="Equation" r:id="rId6" imgW="1714500" imgH="609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8100" y="2835275"/>
                        <a:ext cx="3467100" cy="12366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14053" name="Object 4"/>
          <p:cNvGraphicFramePr>
            <a:graphicFrameLocks noChangeAspect="1"/>
          </p:cNvGraphicFramePr>
          <p:nvPr/>
        </p:nvGraphicFramePr>
        <p:xfrm>
          <a:off x="3848100" y="4097338"/>
          <a:ext cx="3225800" cy="927100"/>
        </p:xfrm>
        <a:graphic>
          <a:graphicData uri="http://schemas.openxmlformats.org/presentationml/2006/ole">
            <mc:AlternateContent xmlns:mc="http://schemas.openxmlformats.org/markup-compatibility/2006">
              <mc:Choice xmlns:v="urn:schemas-microsoft-com:vml" Requires="v">
                <p:oleObj spid="_x0000_s138256" name="Equation" r:id="rId8" imgW="1600200" imgH="457200" progId="Equation.DSMT4">
                  <p:embed/>
                </p:oleObj>
              </mc:Choice>
              <mc:Fallback>
                <p:oleObj name="Equation" r:id="rId8" imgW="1600200" imgH="457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8100" y="4097338"/>
                        <a:ext cx="3225800" cy="9271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49157" name="Group 6"/>
          <p:cNvGrpSpPr>
            <a:grpSpLocks/>
          </p:cNvGrpSpPr>
          <p:nvPr/>
        </p:nvGrpSpPr>
        <p:grpSpPr bwMode="auto">
          <a:xfrm>
            <a:off x="609600" y="1066800"/>
            <a:ext cx="2266950" cy="5486400"/>
            <a:chOff x="432" y="0"/>
            <a:chExt cx="1572" cy="4320"/>
          </a:xfrm>
        </p:grpSpPr>
        <p:pic>
          <p:nvPicPr>
            <p:cNvPr id="49161" name="Picture 7" descr="p517_Erod3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 y="2016"/>
              <a:ext cx="1572" cy="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Line 8"/>
            <p:cNvSpPr>
              <a:spLocks noChangeShapeType="1"/>
            </p:cNvSpPr>
            <p:nvPr/>
          </p:nvSpPr>
          <p:spPr bwMode="auto">
            <a:xfrm>
              <a:off x="450" y="0"/>
              <a:ext cx="0" cy="432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4057" name="Text Box 9"/>
          <p:cNvSpPr txBox="1">
            <a:spLocks noChangeArrowheads="1"/>
          </p:cNvSpPr>
          <p:nvPr/>
        </p:nvSpPr>
        <p:spPr bwMode="auto">
          <a:xfrm>
            <a:off x="5416550" y="5105400"/>
            <a:ext cx="3498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chemeClr val="accent2"/>
                </a:solidFill>
              </a:rPr>
              <a:t>Q</a:t>
            </a:r>
            <a:r>
              <a:rPr lang="en-US" altLang="en-US">
                <a:solidFill>
                  <a:schemeClr val="accent2"/>
                </a:solidFill>
              </a:rPr>
              <a:t>/</a:t>
            </a:r>
            <a:r>
              <a:rPr lang="en-US" altLang="en-US" i="1">
                <a:solidFill>
                  <a:schemeClr val="accent2"/>
                </a:solidFill>
              </a:rPr>
              <a:t>L</a:t>
            </a:r>
            <a:r>
              <a:rPr lang="en-US" altLang="en-US">
                <a:solidFill>
                  <a:schemeClr val="accent2"/>
                </a:solidFill>
              </a:rPr>
              <a:t> – linear charge density</a:t>
            </a:r>
            <a:endParaRPr lang="en-US" altLang="en-US" i="1"/>
          </a:p>
        </p:txBody>
      </p:sp>
      <p:sp>
        <p:nvSpPr>
          <p:cNvPr id="514058" name="Text Box 10"/>
          <p:cNvSpPr txBox="1">
            <a:spLocks noChangeArrowheads="1"/>
          </p:cNvSpPr>
          <p:nvPr/>
        </p:nvSpPr>
        <p:spPr bwMode="auto">
          <a:xfrm>
            <a:off x="3657600" y="5791200"/>
            <a:ext cx="2163763"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1/</a:t>
            </a:r>
            <a:r>
              <a:rPr lang="en-US" altLang="en-US" i="1">
                <a:solidFill>
                  <a:srgbClr val="FF0000"/>
                </a:solidFill>
              </a:rPr>
              <a:t>r</a:t>
            </a:r>
            <a:r>
              <a:rPr lang="en-US" altLang="en-US">
                <a:solidFill>
                  <a:srgbClr val="FF0000"/>
                </a:solidFill>
              </a:rPr>
              <a:t> dependence!</a:t>
            </a:r>
            <a:endParaRPr lang="en-US" altLang="en-US"/>
          </a:p>
        </p:txBody>
      </p:sp>
      <p:sp>
        <p:nvSpPr>
          <p:cNvPr id="49160" name="Rectangle 11"/>
          <p:cNvSpPr>
            <a:spLocks noGrp="1" noChangeArrowheads="1"/>
          </p:cNvSpPr>
          <p:nvPr>
            <p:ph type="title"/>
          </p:nvPr>
        </p:nvSpPr>
        <p:spPr/>
        <p:txBody>
          <a:bodyPr/>
          <a:lstStyle/>
          <a:p>
            <a:pPr eaLnBrk="1" hangingPunct="1"/>
            <a:r>
              <a:rPr lang="en-US" altLang="en-US" smtClean="0"/>
              <a:t>Special Case: A Very Long Rod </a:t>
            </a:r>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17</a:t>
            </a:fld>
            <a:endParaRPr lang="en-US" altLang="en-US"/>
          </a:p>
        </p:txBody>
      </p:sp>
    </p:spTree>
    <p:extLst>
      <p:ext uri="{BB962C8B-B14F-4D97-AF65-F5344CB8AC3E}">
        <p14:creationId xmlns:p14="http://schemas.microsoft.com/office/powerpoint/2010/main" val="3897400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2"/>
          <p:cNvSpPr txBox="1">
            <a:spLocks noChangeArrowheads="1"/>
          </p:cNvSpPr>
          <p:nvPr/>
        </p:nvSpPr>
        <p:spPr bwMode="auto">
          <a:xfrm>
            <a:off x="593725" y="1260475"/>
            <a:ext cx="4511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At distance </a:t>
            </a:r>
            <a:r>
              <a:rPr lang="en-US" altLang="en-US" i="1">
                <a:solidFill>
                  <a:srgbClr val="FF0000"/>
                </a:solidFill>
              </a:rPr>
              <a:t>r</a:t>
            </a:r>
            <a:r>
              <a:rPr lang="en-US" altLang="en-US">
                <a:solidFill>
                  <a:srgbClr val="FF0000"/>
                </a:solidFill>
              </a:rPr>
              <a:t> from midpoint along a line perpendicular to the rod:</a:t>
            </a:r>
            <a:endParaRPr lang="en-US" altLang="en-US"/>
          </a:p>
        </p:txBody>
      </p:sp>
      <p:graphicFrame>
        <p:nvGraphicFramePr>
          <p:cNvPr id="51202" name="Object 2"/>
          <p:cNvGraphicFramePr>
            <a:graphicFrameLocks noChangeAspect="1"/>
          </p:cNvGraphicFramePr>
          <p:nvPr/>
        </p:nvGraphicFramePr>
        <p:xfrm>
          <a:off x="1295400" y="2278063"/>
          <a:ext cx="4005263" cy="1227137"/>
        </p:xfrm>
        <a:graphic>
          <a:graphicData uri="http://schemas.openxmlformats.org/presentationml/2006/ole">
            <mc:AlternateContent xmlns:mc="http://schemas.openxmlformats.org/markup-compatibility/2006">
              <mc:Choice xmlns:v="urn:schemas-microsoft-com:vml" Requires="v">
                <p:oleObj spid="_x0000_s139274" name="Equation" r:id="rId4" imgW="1993900" imgH="609600" progId="Equation.DSMT4">
                  <p:embed/>
                </p:oleObj>
              </mc:Choice>
              <mc:Fallback>
                <p:oleObj name="Equation" r:id="rId4" imgW="1993900" imgH="609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278063"/>
                        <a:ext cx="4005263" cy="1227137"/>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1203" name="Text Box 4"/>
          <p:cNvSpPr txBox="1">
            <a:spLocks noChangeArrowheads="1"/>
          </p:cNvSpPr>
          <p:nvPr/>
        </p:nvSpPr>
        <p:spPr bwMode="auto">
          <a:xfrm>
            <a:off x="593725" y="3717925"/>
            <a:ext cx="240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For very long rod:</a:t>
            </a:r>
            <a:endParaRPr lang="en-US" altLang="en-US"/>
          </a:p>
        </p:txBody>
      </p:sp>
      <p:graphicFrame>
        <p:nvGraphicFramePr>
          <p:cNvPr id="51204" name="Object 3"/>
          <p:cNvGraphicFramePr>
            <a:graphicFrameLocks noChangeAspect="1"/>
          </p:cNvGraphicFramePr>
          <p:nvPr/>
        </p:nvGraphicFramePr>
        <p:xfrm>
          <a:off x="1282700" y="4227513"/>
          <a:ext cx="3213100" cy="1030287"/>
        </p:xfrm>
        <a:graphic>
          <a:graphicData uri="http://schemas.openxmlformats.org/presentationml/2006/ole">
            <mc:AlternateContent xmlns:mc="http://schemas.openxmlformats.org/markup-compatibility/2006">
              <mc:Choice xmlns:v="urn:schemas-microsoft-com:vml" Requires="v">
                <p:oleObj spid="_x0000_s139275" name="Equation" r:id="rId6" imgW="1435100" imgH="457200" progId="Equation.DSMT4">
                  <p:embed/>
                </p:oleObj>
              </mc:Choice>
              <mc:Fallback>
                <p:oleObj name="Equation" r:id="rId6" imgW="1435100" imgH="457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2700" y="4227513"/>
                        <a:ext cx="3213100" cy="1030287"/>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51205" name="Picture 6" descr="p510_Rod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1066800"/>
            <a:ext cx="2362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 Box 7"/>
          <p:cNvSpPr txBox="1">
            <a:spLocks noChangeArrowheads="1"/>
          </p:cNvSpPr>
          <p:nvPr/>
        </p:nvSpPr>
        <p:spPr bwMode="auto">
          <a:xfrm>
            <a:off x="593725" y="5359400"/>
            <a:ext cx="2271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Field at the ends:</a:t>
            </a:r>
            <a:endParaRPr lang="en-US" altLang="en-US"/>
          </a:p>
        </p:txBody>
      </p:sp>
      <p:sp>
        <p:nvSpPr>
          <p:cNvPr id="516104" name="Text Box 8"/>
          <p:cNvSpPr txBox="1">
            <a:spLocks noChangeArrowheads="1"/>
          </p:cNvSpPr>
          <p:nvPr/>
        </p:nvSpPr>
        <p:spPr bwMode="auto">
          <a:xfrm>
            <a:off x="1371600" y="5934075"/>
            <a:ext cx="2887663" cy="466725"/>
          </a:xfrm>
          <a:prstGeom prst="rect">
            <a:avLst/>
          </a:prstGeom>
          <a:solidFill>
            <a:srgbClr val="F6F63F"/>
          </a:solidFill>
          <a:ln w="9525">
            <a:solidFill>
              <a:schemeClr val="accent2"/>
            </a:solidFill>
            <a:miter lim="800000"/>
            <a:headEnd/>
            <a:tailEnd/>
          </a:ln>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Numerical calculation</a:t>
            </a:r>
            <a:endParaRPr lang="en-US" altLang="en-US"/>
          </a:p>
        </p:txBody>
      </p:sp>
      <p:sp>
        <p:nvSpPr>
          <p:cNvPr id="51208" name="Rectangle 9"/>
          <p:cNvSpPr>
            <a:spLocks noGrp="1" noChangeArrowheads="1"/>
          </p:cNvSpPr>
          <p:nvPr>
            <p:ph type="title"/>
          </p:nvPr>
        </p:nvSpPr>
        <p:spPr/>
        <p:txBody>
          <a:bodyPr/>
          <a:lstStyle/>
          <a:p>
            <a:pPr eaLnBrk="1" hangingPunct="1"/>
            <a:r>
              <a:rPr lang="en-US" altLang="en-US" i="1" smtClean="0"/>
              <a:t>E</a:t>
            </a:r>
            <a:r>
              <a:rPr lang="en-US" altLang="en-US" smtClean="0"/>
              <a:t> of Uniformly Charged Rod</a:t>
            </a:r>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18</a:t>
            </a:fld>
            <a:endParaRPr lang="en-US" altLang="en-US"/>
          </a:p>
        </p:txBody>
      </p:sp>
    </p:spTree>
    <p:extLst>
      <p:ext uri="{BB962C8B-B14F-4D97-AF65-F5344CB8AC3E}">
        <p14:creationId xmlns:p14="http://schemas.microsoft.com/office/powerpoint/2010/main" val="755347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09600" y="0"/>
            <a:ext cx="8077200" cy="1219200"/>
          </a:xfrm>
        </p:spPr>
        <p:txBody>
          <a:bodyPr/>
          <a:lstStyle/>
          <a:p>
            <a:pPr eaLnBrk="1" hangingPunct="1"/>
            <a:r>
              <a:rPr lang="en-US" altLang="en-US" sz="3200" smtClean="0"/>
              <a:t>General Procedure for Calculating Electric Field of Distributed Charges</a:t>
            </a:r>
          </a:p>
        </p:txBody>
      </p:sp>
      <p:sp>
        <p:nvSpPr>
          <p:cNvPr id="518147" name="Text Box 3"/>
          <p:cNvSpPr txBox="1">
            <a:spLocks noChangeArrowheads="1"/>
          </p:cNvSpPr>
          <p:nvPr/>
        </p:nvSpPr>
        <p:spPr bwMode="auto">
          <a:xfrm>
            <a:off x="228600" y="1371600"/>
            <a:ext cx="88011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buFontTx/>
              <a:buAutoNum type="arabicPeriod"/>
            </a:pPr>
            <a:r>
              <a:rPr lang="en-US" altLang="en-US">
                <a:solidFill>
                  <a:srgbClr val="FF0000"/>
                </a:solidFill>
              </a:rPr>
              <a:t>Cut the charge distribution into pieces for which the field is known</a:t>
            </a:r>
          </a:p>
          <a:p>
            <a:pPr eaLnBrk="1" hangingPunct="1">
              <a:buFontTx/>
              <a:buAutoNum type="arabicPeriod"/>
            </a:pPr>
            <a:endParaRPr lang="en-US" altLang="en-US">
              <a:solidFill>
                <a:srgbClr val="FF0000"/>
              </a:solidFill>
            </a:endParaRPr>
          </a:p>
          <a:p>
            <a:pPr eaLnBrk="1" hangingPunct="1">
              <a:buFontTx/>
              <a:buAutoNum type="arabicPeriod"/>
            </a:pPr>
            <a:r>
              <a:rPr lang="en-US" altLang="en-US">
                <a:solidFill>
                  <a:srgbClr val="FF0000"/>
                </a:solidFill>
              </a:rPr>
              <a:t>Write an expression for the electric field due to one piece</a:t>
            </a:r>
            <a:endParaRPr lang="en-US" altLang="en-US"/>
          </a:p>
          <a:p>
            <a:pPr eaLnBrk="1" hangingPunct="1"/>
            <a:r>
              <a:rPr lang="en-US" altLang="en-US"/>
              <a:t>		(i)  Choose origin</a:t>
            </a:r>
          </a:p>
          <a:p>
            <a:pPr eaLnBrk="1" hangingPunct="1"/>
            <a:r>
              <a:rPr lang="en-US" altLang="en-US"/>
              <a:t>		(ii) Write an expression for </a:t>
            </a:r>
            <a:r>
              <a:rPr lang="en-US" altLang="en-US">
                <a:latin typeface="Symbol" pitchFamily="18" charset="2"/>
                <a:cs typeface="Times New Roman" pitchFamily="18" charset="0"/>
                <a:sym typeface="Symbol" pitchFamily="18" charset="2"/>
              </a:rPr>
              <a:t>D</a:t>
            </a:r>
            <a:r>
              <a:rPr lang="en-US" altLang="en-US" i="1">
                <a:cs typeface="Times New Roman" pitchFamily="18" charset="0"/>
                <a:sym typeface="Symbol" pitchFamily="18" charset="2"/>
              </a:rPr>
              <a:t>E </a:t>
            </a:r>
            <a:r>
              <a:rPr lang="en-US" altLang="en-US">
                <a:cs typeface="Times New Roman" pitchFamily="18" charset="0"/>
                <a:sym typeface="Symbol" pitchFamily="18" charset="2"/>
              </a:rPr>
              <a:t>and its components</a:t>
            </a:r>
          </a:p>
          <a:p>
            <a:pPr eaLnBrk="1" hangingPunct="1">
              <a:buFont typeface="Arial" pitchFamily="34" charset="0"/>
              <a:buAutoNum type="arabicPeriod" startAt="3"/>
            </a:pPr>
            <a:endParaRPr lang="en-US" altLang="en-US">
              <a:solidFill>
                <a:srgbClr val="FF0000"/>
              </a:solidFill>
              <a:cs typeface="Times New Roman" pitchFamily="18" charset="0"/>
              <a:sym typeface="Symbol" pitchFamily="18" charset="2"/>
            </a:endParaRPr>
          </a:p>
          <a:p>
            <a:pPr eaLnBrk="1" hangingPunct="1">
              <a:buFont typeface="Arial" pitchFamily="34" charset="0"/>
              <a:buAutoNum type="arabicPeriod" startAt="3"/>
            </a:pPr>
            <a:r>
              <a:rPr lang="en-US" altLang="en-US">
                <a:solidFill>
                  <a:srgbClr val="FF0000"/>
                </a:solidFill>
                <a:cs typeface="Times New Roman" pitchFamily="18" charset="0"/>
                <a:sym typeface="Symbol" pitchFamily="18" charset="2"/>
              </a:rPr>
              <a:t>Add up the contributions of all the pieces</a:t>
            </a:r>
            <a:endParaRPr lang="en-US" altLang="en-US">
              <a:cs typeface="Times New Roman" pitchFamily="18" charset="0"/>
              <a:sym typeface="Symbol" pitchFamily="18" charset="2"/>
            </a:endParaRPr>
          </a:p>
          <a:p>
            <a:pPr eaLnBrk="1" hangingPunct="1"/>
            <a:r>
              <a:rPr lang="en-US" altLang="en-US">
                <a:cs typeface="Times New Roman" pitchFamily="18" charset="0"/>
                <a:sym typeface="Symbol" pitchFamily="18" charset="2"/>
              </a:rPr>
              <a:t>		(i)  Try to integrate symbolically</a:t>
            </a:r>
          </a:p>
          <a:p>
            <a:pPr eaLnBrk="1" hangingPunct="1"/>
            <a:r>
              <a:rPr lang="en-US" altLang="en-US">
                <a:cs typeface="Times New Roman" pitchFamily="18" charset="0"/>
                <a:sym typeface="Symbol" pitchFamily="18" charset="2"/>
              </a:rPr>
              <a:t>		(ii) If impossible – integrate numerically</a:t>
            </a:r>
          </a:p>
          <a:p>
            <a:pPr eaLnBrk="1" hangingPunct="1">
              <a:buFontTx/>
              <a:buAutoNum type="arabicPeriod" startAt="4"/>
            </a:pPr>
            <a:endParaRPr lang="en-US" altLang="en-US">
              <a:solidFill>
                <a:srgbClr val="FF0000"/>
              </a:solidFill>
              <a:cs typeface="Times New Roman" pitchFamily="18" charset="0"/>
              <a:sym typeface="Symbol" pitchFamily="18" charset="2"/>
            </a:endParaRPr>
          </a:p>
          <a:p>
            <a:pPr eaLnBrk="1" hangingPunct="1">
              <a:buFontTx/>
              <a:buAutoNum type="arabicPeriod" startAt="4"/>
            </a:pPr>
            <a:r>
              <a:rPr lang="en-US" altLang="en-US">
                <a:solidFill>
                  <a:srgbClr val="FF0000"/>
                </a:solidFill>
                <a:cs typeface="Times New Roman" pitchFamily="18" charset="0"/>
                <a:sym typeface="Symbol" pitchFamily="18" charset="2"/>
              </a:rPr>
              <a:t>Check the</a:t>
            </a:r>
            <a:r>
              <a:rPr lang="en-US" altLang="en-US">
                <a:solidFill>
                  <a:srgbClr val="FF0000"/>
                </a:solidFill>
                <a:cs typeface="Times New Roman" pitchFamily="18" charset="0"/>
              </a:rPr>
              <a:t> results:</a:t>
            </a:r>
            <a:endParaRPr lang="en-US" altLang="en-US">
              <a:cs typeface="Times New Roman" pitchFamily="18" charset="0"/>
            </a:endParaRPr>
          </a:p>
          <a:p>
            <a:pPr eaLnBrk="1" hangingPunct="1"/>
            <a:r>
              <a:rPr lang="en-US" altLang="en-US">
                <a:cs typeface="Times New Roman" pitchFamily="18" charset="0"/>
              </a:rPr>
              <a:t>		(i)   Direction</a:t>
            </a:r>
          </a:p>
          <a:p>
            <a:pPr eaLnBrk="1" hangingPunct="1"/>
            <a:r>
              <a:rPr lang="en-US" altLang="en-US">
                <a:cs typeface="Times New Roman" pitchFamily="18" charset="0"/>
              </a:rPr>
              <a:t>		(ii)  Units</a:t>
            </a:r>
          </a:p>
          <a:p>
            <a:pPr eaLnBrk="1" hangingPunct="1"/>
            <a:r>
              <a:rPr lang="en-US" altLang="en-US">
                <a:cs typeface="Times New Roman" pitchFamily="18" charset="0"/>
              </a:rPr>
              <a:t>		(iii) Special cases</a:t>
            </a:r>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19</a:t>
            </a:fld>
            <a:endParaRPr lang="en-US" altLang="en-US"/>
          </a:p>
        </p:txBody>
      </p:sp>
    </p:spTree>
    <p:extLst>
      <p:ext uri="{BB962C8B-B14F-4D97-AF65-F5344CB8AC3E}">
        <p14:creationId xmlns:p14="http://schemas.microsoft.com/office/powerpoint/2010/main" val="2168713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8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81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81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814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814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18147">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18147">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18147">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18147">
                                            <p:txEl>
                                              <p:pRg st="11" end="1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18147">
                                            <p:txEl>
                                              <p:pRg st="12" end="1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51814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24515" y="189228"/>
            <a:ext cx="5709538" cy="769441"/>
          </a:xfrm>
          <a:prstGeom prst="rect">
            <a:avLst/>
          </a:prstGeom>
          <a:solidFill>
            <a:schemeClr val="bg1"/>
          </a:solidFill>
        </p:spPr>
        <p:txBody>
          <a:bodyPr wrap="square" rtlCol="0">
            <a:spAutoFit/>
          </a:bodyPr>
          <a:lstStyle/>
          <a:p>
            <a:pPr algn="ctr"/>
            <a:r>
              <a:rPr lang="en-US" sz="4400" dirty="0">
                <a:solidFill>
                  <a:srgbClr val="558ED5"/>
                </a:solidFill>
              </a:rPr>
              <a:t>Calculus We Will Need</a:t>
            </a:r>
          </a:p>
        </p:txBody>
      </p:sp>
      <p:cxnSp>
        <p:nvCxnSpPr>
          <p:cNvPr id="54" name="Straight Connector 6"/>
          <p:cNvCxnSpPr>
            <a:cxnSpLocks noChangeShapeType="1"/>
          </p:cNvCxnSpPr>
          <p:nvPr/>
        </p:nvCxnSpPr>
        <p:spPr bwMode="auto">
          <a:xfrm>
            <a:off x="0" y="9890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D9DE184E-A8AC-489C-BA96-3BE4037D2CD5}" type="slidenum">
              <a:rPr lang="en-US" altLang="en-US" smtClean="0"/>
              <a:pPr/>
              <a:t>2</a:t>
            </a:fld>
            <a:endParaRPr lang="en-US" altLang="en-US" dirty="0"/>
          </a:p>
        </p:txBody>
      </p:sp>
      <mc:AlternateContent xmlns:mc="http://schemas.openxmlformats.org/markup-compatibility/2006" xmlns:a14="http://schemas.microsoft.com/office/drawing/2010/main">
        <mc:Choice Requires="a14">
          <p:sp>
            <p:nvSpPr>
              <p:cNvPr id="7" name="TextBox 6"/>
              <p:cNvSpPr txBox="1"/>
              <p:nvPr/>
            </p:nvSpPr>
            <p:spPr>
              <a:xfrm>
                <a:off x="381000" y="1600200"/>
                <a:ext cx="8382000" cy="2520755"/>
              </a:xfrm>
              <a:prstGeom prst="rect">
                <a:avLst/>
              </a:prstGeom>
              <a:noFill/>
            </p:spPr>
            <p:txBody>
              <a:bodyPr wrap="square" rtlCol="0">
                <a:spAutoFit/>
              </a:bodyPr>
              <a:lstStyle/>
              <a:p>
                <a14:m>
                  <m:oMath xmlns:m="http://schemas.openxmlformats.org/officeDocument/2006/math">
                    <m:r>
                      <a:rPr lang="en-US" i="1" smtClean="0">
                        <a:latin typeface="Cambria Math"/>
                        <a:ea typeface="Cambria Math"/>
                      </a:rPr>
                      <m:t>𝜌</m:t>
                    </m:r>
                    <m:r>
                      <a:rPr lang="en-US" b="0" i="1" smtClean="0">
                        <a:latin typeface="Cambria Math"/>
                        <a:ea typeface="Cambria Math"/>
                      </a:rPr>
                      <m:t>= </m:t>
                    </m:r>
                    <m:f>
                      <m:fPr>
                        <m:ctrlPr>
                          <a:rPr lang="en-US" b="0" i="1" smtClean="0">
                            <a:latin typeface="Cambria Math" panose="02040503050406030204" pitchFamily="18" charset="0"/>
                            <a:ea typeface="Cambria Math"/>
                          </a:rPr>
                        </m:ctrlPr>
                      </m:fPr>
                      <m:num>
                        <m:r>
                          <a:rPr lang="en-US" b="0" i="1" smtClean="0">
                            <a:latin typeface="Cambria Math"/>
                            <a:ea typeface="Cambria Math"/>
                          </a:rPr>
                          <m:t>𝑄</m:t>
                        </m:r>
                      </m:num>
                      <m:den>
                        <m:r>
                          <a:rPr lang="en-US" b="0" i="1" smtClean="0">
                            <a:latin typeface="Cambria Math"/>
                            <a:ea typeface="Cambria Math"/>
                          </a:rPr>
                          <m:t>𝐿</m:t>
                        </m:r>
                      </m:den>
                    </m:f>
                  </m:oMath>
                </a14:m>
                <a:r>
                  <a:rPr lang="en-US" dirty="0" smtClean="0"/>
                  <a:t>  is called the charge density for the case of uniformly distributed charge through out the line. </a:t>
                </a:r>
              </a:p>
              <a:p>
                <a:endParaRPr lang="en-US" dirty="0"/>
              </a:p>
              <a:p>
                <a:r>
                  <a:rPr lang="en-US" dirty="0" smtClean="0"/>
                  <a:t>When it’s not uniformly distributed, </a:t>
                </a:r>
                <a14:m>
                  <m:oMath xmlns:m="http://schemas.openxmlformats.org/officeDocument/2006/math">
                    <m:r>
                      <a:rPr lang="en-US" i="1" smtClean="0">
                        <a:latin typeface="Cambria Math"/>
                        <a:ea typeface="Cambria Math"/>
                      </a:rPr>
                      <m:t>𝜌</m:t>
                    </m:r>
                    <m:r>
                      <a:rPr lang="en-US" b="0" i="1" smtClean="0">
                        <a:latin typeface="Cambria Math"/>
                        <a:ea typeface="Cambria Math"/>
                      </a:rPr>
                      <m:t>= </m:t>
                    </m:r>
                    <m:r>
                      <a:rPr lang="en-US" b="0" i="1" smtClean="0">
                        <a:latin typeface="Cambria Math"/>
                        <a:ea typeface="Cambria Math"/>
                      </a:rPr>
                      <m:t>𝜌</m:t>
                    </m:r>
                    <m:d>
                      <m:dPr>
                        <m:ctrlPr>
                          <a:rPr lang="en-US" b="0" i="1" smtClean="0">
                            <a:latin typeface="Cambria Math" panose="02040503050406030204" pitchFamily="18" charset="0"/>
                            <a:ea typeface="Cambria Math"/>
                          </a:rPr>
                        </m:ctrlPr>
                      </m:dPr>
                      <m:e>
                        <m:r>
                          <a:rPr lang="en-US" b="0" i="1" smtClean="0">
                            <a:latin typeface="Cambria Math"/>
                            <a:ea typeface="Cambria Math"/>
                          </a:rPr>
                          <m:t>𝑥</m:t>
                        </m:r>
                      </m:e>
                    </m:d>
                    <m:r>
                      <a:rPr lang="en-US" b="0" i="1" smtClean="0">
                        <a:latin typeface="Cambria Math"/>
                        <a:ea typeface="Cambria Math"/>
                      </a:rPr>
                      <m:t>. </m:t>
                    </m:r>
                  </m:oMath>
                </a14:m>
                <a:endParaRPr lang="en-US" dirty="0" smtClean="0"/>
              </a:p>
              <a:p>
                <a:endParaRPr lang="en-US" dirty="0"/>
              </a:p>
              <a:p>
                <a14:m>
                  <m:oMath xmlns:m="http://schemas.openxmlformats.org/officeDocument/2006/math">
                    <m:r>
                      <a:rPr lang="en-US" b="0" i="1" smtClean="0">
                        <a:latin typeface="Cambria Math"/>
                      </a:rPr>
                      <m:t>𝑄</m:t>
                    </m:r>
                    <m:r>
                      <a:rPr lang="en-US" b="0" i="1" smtClean="0">
                        <a:latin typeface="Cambria Math"/>
                      </a:rPr>
                      <m:t>= </m:t>
                    </m:r>
                    <m:nary>
                      <m:naryPr>
                        <m:limLoc m:val="undOvr"/>
                        <m:subHide m:val="on"/>
                        <m:supHide m:val="on"/>
                        <m:ctrlPr>
                          <a:rPr lang="en-US" b="0" i="1" smtClean="0">
                            <a:latin typeface="Cambria Math" panose="02040503050406030204" pitchFamily="18" charset="0"/>
                          </a:rPr>
                        </m:ctrlPr>
                      </m:naryPr>
                      <m:sub/>
                      <m:sup/>
                      <m:e>
                        <m:r>
                          <a:rPr lang="en-US" i="1">
                            <a:latin typeface="Cambria Math"/>
                            <a:ea typeface="Cambria Math"/>
                          </a:rPr>
                          <m:t>𝜌</m:t>
                        </m:r>
                        <m:d>
                          <m:dPr>
                            <m:ctrlPr>
                              <a:rPr lang="en-US" i="1">
                                <a:latin typeface="Cambria Math" panose="02040503050406030204" pitchFamily="18" charset="0"/>
                                <a:ea typeface="Cambria Math"/>
                              </a:rPr>
                            </m:ctrlPr>
                          </m:dPr>
                          <m:e>
                            <m:r>
                              <a:rPr lang="en-US" i="1">
                                <a:latin typeface="Cambria Math"/>
                                <a:ea typeface="Cambria Math"/>
                              </a:rPr>
                              <m:t>𝑥</m:t>
                            </m:r>
                          </m:e>
                        </m:d>
                      </m:e>
                    </m:nary>
                  </m:oMath>
                </a14:m>
                <a:r>
                  <a:rPr lang="en-US" dirty="0" smtClean="0"/>
                  <a:t>dx</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81000" y="1600200"/>
                <a:ext cx="8382000" cy="2520755"/>
              </a:xfrm>
              <a:prstGeom prst="rect">
                <a:avLst/>
              </a:prstGeom>
              <a:blipFill rotWithShape="1">
                <a:blip r:embed="rId3"/>
                <a:stretch>
                  <a:fillRect l="-1164" b="-40920"/>
                </a:stretch>
              </a:blipFill>
            </p:spPr>
            <p:txBody>
              <a:bodyPr/>
              <a:lstStyle/>
              <a:p>
                <a:r>
                  <a:rPr lang="en-US">
                    <a:noFill/>
                  </a:rPr>
                  <a:t> </a:t>
                </a:r>
              </a:p>
            </p:txBody>
          </p:sp>
        </mc:Fallback>
      </mc:AlternateContent>
      <p:graphicFrame>
        <p:nvGraphicFramePr>
          <p:cNvPr id="62" name="Object 2"/>
          <p:cNvGraphicFramePr>
            <a:graphicFrameLocks noChangeAspect="1"/>
          </p:cNvGraphicFramePr>
          <p:nvPr>
            <p:extLst/>
          </p:nvPr>
        </p:nvGraphicFramePr>
        <p:xfrm>
          <a:off x="314815" y="4800600"/>
          <a:ext cx="2819400" cy="866992"/>
        </p:xfrm>
        <a:graphic>
          <a:graphicData uri="http://schemas.openxmlformats.org/presentationml/2006/ole">
            <mc:AlternateContent xmlns:mc="http://schemas.openxmlformats.org/markup-compatibility/2006">
              <mc:Choice xmlns:v="urn:schemas-microsoft-com:vml" Requires="v">
                <p:oleObj spid="_x0000_s128022" name="Equation" r:id="rId4" imgW="1485900" imgH="457200" progId="Equation.DSMT4">
                  <p:embed/>
                </p:oleObj>
              </mc:Choice>
              <mc:Fallback>
                <p:oleObj name="Equation" r:id="rId4" imgW="1485900" imgH="457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815" y="4800600"/>
                        <a:ext cx="2819400" cy="866992"/>
                      </a:xfrm>
                      <a:prstGeom prst="rect">
                        <a:avLst/>
                      </a:prstGeom>
                      <a:noFill/>
                      <a:ln>
                        <a:noFill/>
                      </a:ln>
                      <a:effectLst/>
                      <a:extLst/>
                    </p:spPr>
                  </p:pic>
                </p:oleObj>
              </mc:Fallback>
            </mc:AlternateContent>
          </a:graphicData>
        </a:graphic>
      </p:graphicFrame>
      <p:graphicFrame>
        <p:nvGraphicFramePr>
          <p:cNvPr id="63" name="Object 3"/>
          <p:cNvGraphicFramePr>
            <a:graphicFrameLocks noChangeAspect="1"/>
          </p:cNvGraphicFramePr>
          <p:nvPr>
            <p:extLst/>
          </p:nvPr>
        </p:nvGraphicFramePr>
        <p:xfrm>
          <a:off x="372140" y="5760062"/>
          <a:ext cx="5029200" cy="876828"/>
        </p:xfrm>
        <a:graphic>
          <a:graphicData uri="http://schemas.openxmlformats.org/presentationml/2006/ole">
            <mc:AlternateContent xmlns:mc="http://schemas.openxmlformats.org/markup-compatibility/2006">
              <mc:Choice xmlns:v="urn:schemas-microsoft-com:vml" Requires="v">
                <p:oleObj spid="_x0000_s128023" name="Equation" r:id="rId6" imgW="2476500" imgH="431800" progId="Equation.DSMT4">
                  <p:embed/>
                </p:oleObj>
              </mc:Choice>
              <mc:Fallback>
                <p:oleObj name="Equation" r:id="rId6" imgW="2476500" imgH="431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140" y="5760062"/>
                        <a:ext cx="5029200" cy="876828"/>
                      </a:xfrm>
                      <a:prstGeom prst="rect">
                        <a:avLst/>
                      </a:prstGeom>
                      <a:noFill/>
                      <a:ln>
                        <a:noFill/>
                      </a:ln>
                      <a:effectLst/>
                      <a:extLst/>
                    </p:spPr>
                  </p:pic>
                </p:oleObj>
              </mc:Fallback>
            </mc:AlternateContent>
          </a:graphicData>
        </a:graphic>
      </p:graphicFrame>
      <p:grpSp>
        <p:nvGrpSpPr>
          <p:cNvPr id="65" name="Group 12"/>
          <p:cNvGrpSpPr>
            <a:grpSpLocks/>
          </p:cNvGrpSpPr>
          <p:nvPr/>
        </p:nvGrpSpPr>
        <p:grpSpPr bwMode="auto">
          <a:xfrm>
            <a:off x="6100553" y="3733800"/>
            <a:ext cx="2667000" cy="2552700"/>
            <a:chOff x="3596" y="672"/>
            <a:chExt cx="2016" cy="2088"/>
          </a:xfrm>
        </p:grpSpPr>
        <p:pic>
          <p:nvPicPr>
            <p:cNvPr id="66" name="Picture 7" descr="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4" y="672"/>
              <a:ext cx="1868"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7" name="Object 4"/>
            <p:cNvGraphicFramePr>
              <a:graphicFrameLocks noChangeAspect="1"/>
            </p:cNvGraphicFramePr>
            <p:nvPr/>
          </p:nvGraphicFramePr>
          <p:xfrm>
            <a:off x="3596" y="2544"/>
            <a:ext cx="532" cy="216"/>
          </p:xfrm>
          <a:graphic>
            <a:graphicData uri="http://schemas.openxmlformats.org/presentationml/2006/ole">
              <mc:AlternateContent xmlns:mc="http://schemas.openxmlformats.org/markup-compatibility/2006">
                <mc:Choice xmlns:v="urn:schemas-microsoft-com:vml" Requires="v">
                  <p:oleObj spid="_x0000_s128024" name="Equation" r:id="rId9" imgW="469900" imgH="190500" progId="Equation.DSMT4">
                    <p:embed/>
                  </p:oleObj>
                </mc:Choice>
                <mc:Fallback>
                  <p:oleObj name="Equation" r:id="rId9" imgW="469900" imgH="1905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6" y="2544"/>
                          <a:ext cx="532" cy="21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8" name="Object 5"/>
            <p:cNvGraphicFramePr>
              <a:graphicFrameLocks noChangeAspect="1"/>
            </p:cNvGraphicFramePr>
            <p:nvPr/>
          </p:nvGraphicFramePr>
          <p:xfrm>
            <a:off x="4032" y="1320"/>
            <a:ext cx="624" cy="204"/>
          </p:xfrm>
          <a:graphic>
            <a:graphicData uri="http://schemas.openxmlformats.org/presentationml/2006/ole">
              <mc:AlternateContent xmlns:mc="http://schemas.openxmlformats.org/markup-compatibility/2006">
                <mc:Choice xmlns:v="urn:schemas-microsoft-com:vml" Requires="v">
                  <p:oleObj spid="_x0000_s128025" name="Equation" r:id="rId11" imgW="584200" imgH="190500" progId="Equation.DSMT4">
                    <p:embed/>
                  </p:oleObj>
                </mc:Choice>
                <mc:Fallback>
                  <p:oleObj name="Equation" r:id="rId11" imgW="584200" imgH="1905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2" y="1320"/>
                          <a:ext cx="624" cy="2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9" name="Object 6"/>
            <p:cNvGraphicFramePr>
              <a:graphicFrameLocks noChangeAspect="1"/>
            </p:cNvGraphicFramePr>
            <p:nvPr/>
          </p:nvGraphicFramePr>
          <p:xfrm>
            <a:off x="4416" y="768"/>
            <a:ext cx="733" cy="204"/>
          </p:xfrm>
          <a:graphic>
            <a:graphicData uri="http://schemas.openxmlformats.org/presentationml/2006/ole">
              <mc:AlternateContent xmlns:mc="http://schemas.openxmlformats.org/markup-compatibility/2006">
                <mc:Choice xmlns:v="urn:schemas-microsoft-com:vml" Requires="v">
                  <p:oleObj spid="_x0000_s128026" name="Equation" r:id="rId13" imgW="685800" imgH="190500" progId="Equation.DSMT4">
                    <p:embed/>
                  </p:oleObj>
                </mc:Choice>
                <mc:Fallback>
                  <p:oleObj name="Equation" r:id="rId13" imgW="685800" imgH="1905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6" y="768"/>
                          <a:ext cx="733" cy="2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sp>
        <p:nvSpPr>
          <p:cNvPr id="9" name="TextBox 8"/>
          <p:cNvSpPr txBox="1"/>
          <p:nvPr/>
        </p:nvSpPr>
        <p:spPr>
          <a:xfrm>
            <a:off x="228600" y="4343400"/>
            <a:ext cx="4648200" cy="457200"/>
          </a:xfrm>
          <a:prstGeom prst="rect">
            <a:avLst/>
          </a:prstGeom>
          <a:noFill/>
        </p:spPr>
        <p:txBody>
          <a:bodyPr wrap="square" rtlCol="0">
            <a:spAutoFit/>
          </a:bodyPr>
          <a:lstStyle/>
          <a:p>
            <a:r>
              <a:rPr lang="en-US" u="sng" dirty="0" smtClean="0"/>
              <a:t>For 3-D case: </a:t>
            </a:r>
            <a:endParaRPr lang="en-US" u="sng" dirty="0"/>
          </a:p>
        </p:txBody>
      </p:sp>
    </p:spTree>
    <p:extLst>
      <p:ext uri="{BB962C8B-B14F-4D97-AF65-F5344CB8AC3E}">
        <p14:creationId xmlns:p14="http://schemas.microsoft.com/office/powerpoint/2010/main" val="3999940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7"/>
          <p:cNvGrpSpPr/>
          <p:nvPr/>
        </p:nvGrpSpPr>
        <p:grpSpPr>
          <a:xfrm>
            <a:off x="247439" y="-375319"/>
            <a:ext cx="923330" cy="7221668"/>
            <a:chOff x="247439" y="-375319"/>
            <a:chExt cx="923330" cy="7221668"/>
          </a:xfrm>
        </p:grpSpPr>
        <p:sp>
          <p:nvSpPr>
            <p:cNvPr id="5" name="Rectangle 4"/>
            <p:cNvSpPr/>
            <p:nvPr/>
          </p:nvSpPr>
          <p:spPr>
            <a:xfrm>
              <a:off x="361216" y="1293248"/>
              <a:ext cx="172184" cy="50313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2901730" y="2773850"/>
              <a:ext cx="7221668" cy="923330"/>
            </a:xfrm>
            <a:prstGeom prst="rect">
              <a:avLst/>
            </a:prstGeom>
            <a:noFill/>
          </p:spPr>
          <p:txBody>
            <a:bodyPr wrap="square" rtlCol="0">
              <a:spAutoFit/>
            </a:bodyPr>
            <a:lstStyle/>
            <a:p>
              <a:r>
                <a:rPr lang="en-US">
                  <a:solidFill>
                    <a:srgbClr val="FFFFFF"/>
                  </a:solidFill>
                </a:rPr>
                <a:t>+ + + + + + + + + + + + + + + + + + + + + + + + + + + + + + + + + + + + + + + + + + + +  </a:t>
              </a:r>
            </a:p>
            <a:p>
              <a:endParaRPr lang="en-US">
                <a:solidFill>
                  <a:srgbClr val="FFFFFF"/>
                </a:solidFill>
              </a:endParaRPr>
            </a:p>
          </p:txBody>
        </p:sp>
      </p:grpSp>
      <p:sp>
        <p:nvSpPr>
          <p:cNvPr id="7" name="TextBox 6"/>
          <p:cNvSpPr txBox="1"/>
          <p:nvPr/>
        </p:nvSpPr>
        <p:spPr>
          <a:xfrm>
            <a:off x="2726597" y="117586"/>
            <a:ext cx="3691235" cy="707886"/>
          </a:xfrm>
          <a:prstGeom prst="rect">
            <a:avLst/>
          </a:prstGeom>
          <a:noFill/>
        </p:spPr>
        <p:txBody>
          <a:bodyPr wrap="none" rtlCol="0">
            <a:spAutoFit/>
          </a:bodyPr>
          <a:lstStyle/>
          <a:p>
            <a:r>
              <a:rPr lang="en-US" sz="4000">
                <a:solidFill>
                  <a:srgbClr val="558ED5"/>
                </a:solidFill>
              </a:rPr>
              <a:t>iClicker Question</a:t>
            </a:r>
          </a:p>
        </p:txBody>
      </p:sp>
      <p:sp>
        <p:nvSpPr>
          <p:cNvPr id="9" name="TextBox 8"/>
          <p:cNvSpPr txBox="1"/>
          <p:nvPr/>
        </p:nvSpPr>
        <p:spPr>
          <a:xfrm>
            <a:off x="1356103" y="1030771"/>
            <a:ext cx="6431794" cy="954107"/>
          </a:xfrm>
          <a:prstGeom prst="rect">
            <a:avLst/>
          </a:prstGeom>
          <a:noFill/>
        </p:spPr>
        <p:txBody>
          <a:bodyPr wrap="none" rtlCol="0">
            <a:spAutoFit/>
          </a:bodyPr>
          <a:lstStyle/>
          <a:p>
            <a:r>
              <a:rPr lang="en-US" sz="2800"/>
              <a:t>What does the Electric Field look like when </a:t>
            </a:r>
          </a:p>
          <a:p>
            <a:r>
              <a:rPr lang="en-US" sz="2800"/>
              <a:t>viewing the rod from the side?  </a:t>
            </a:r>
          </a:p>
        </p:txBody>
      </p:sp>
      <p:sp>
        <p:nvSpPr>
          <p:cNvPr id="10" name="TextBox 9"/>
          <p:cNvSpPr txBox="1"/>
          <p:nvPr/>
        </p:nvSpPr>
        <p:spPr>
          <a:xfrm>
            <a:off x="1481662" y="2531514"/>
            <a:ext cx="388222" cy="369332"/>
          </a:xfrm>
          <a:prstGeom prst="rect">
            <a:avLst/>
          </a:prstGeom>
          <a:noFill/>
        </p:spPr>
        <p:txBody>
          <a:bodyPr wrap="none" rtlCol="0">
            <a:spAutoFit/>
          </a:bodyPr>
          <a:lstStyle/>
          <a:p>
            <a:r>
              <a:rPr lang="en-US"/>
              <a:t>A)  </a:t>
            </a:r>
          </a:p>
        </p:txBody>
      </p:sp>
      <p:sp>
        <p:nvSpPr>
          <p:cNvPr id="44" name="TextBox 43"/>
          <p:cNvSpPr txBox="1"/>
          <p:nvPr/>
        </p:nvSpPr>
        <p:spPr>
          <a:xfrm>
            <a:off x="4822157" y="2509046"/>
            <a:ext cx="380220" cy="369332"/>
          </a:xfrm>
          <a:prstGeom prst="rect">
            <a:avLst/>
          </a:prstGeom>
          <a:noFill/>
        </p:spPr>
        <p:txBody>
          <a:bodyPr wrap="none" rtlCol="0">
            <a:spAutoFit/>
          </a:bodyPr>
          <a:lstStyle/>
          <a:p>
            <a:r>
              <a:rPr lang="en-US"/>
              <a:t>B)</a:t>
            </a:r>
          </a:p>
        </p:txBody>
      </p:sp>
      <p:sp>
        <p:nvSpPr>
          <p:cNvPr id="54" name="TextBox 53"/>
          <p:cNvSpPr txBox="1"/>
          <p:nvPr/>
        </p:nvSpPr>
        <p:spPr>
          <a:xfrm>
            <a:off x="1449594" y="4665990"/>
            <a:ext cx="377740" cy="369332"/>
          </a:xfrm>
          <a:prstGeom prst="rect">
            <a:avLst/>
          </a:prstGeom>
          <a:noFill/>
        </p:spPr>
        <p:txBody>
          <a:bodyPr wrap="none" rtlCol="0">
            <a:spAutoFit/>
          </a:bodyPr>
          <a:lstStyle/>
          <a:p>
            <a:r>
              <a:rPr lang="en-US"/>
              <a:t>C)</a:t>
            </a:r>
          </a:p>
        </p:txBody>
      </p:sp>
      <p:sp>
        <p:nvSpPr>
          <p:cNvPr id="66" name="TextBox 65"/>
          <p:cNvSpPr txBox="1"/>
          <p:nvPr/>
        </p:nvSpPr>
        <p:spPr>
          <a:xfrm>
            <a:off x="4810253" y="4669715"/>
            <a:ext cx="396676" cy="369332"/>
          </a:xfrm>
          <a:prstGeom prst="rect">
            <a:avLst/>
          </a:prstGeom>
          <a:noFill/>
        </p:spPr>
        <p:txBody>
          <a:bodyPr wrap="none" rtlCol="0">
            <a:spAutoFit/>
          </a:bodyPr>
          <a:lstStyle/>
          <a:p>
            <a:r>
              <a:rPr lang="en-US"/>
              <a:t>D)</a:t>
            </a:r>
          </a:p>
        </p:txBody>
      </p:sp>
      <p:sp>
        <p:nvSpPr>
          <p:cNvPr id="55" name="Rectangle 54"/>
          <p:cNvSpPr/>
          <p:nvPr/>
        </p:nvSpPr>
        <p:spPr>
          <a:xfrm>
            <a:off x="2898986" y="2363788"/>
            <a:ext cx="45719" cy="14393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Straight Arrow Connector 67"/>
          <p:cNvCxnSpPr/>
          <p:nvPr/>
        </p:nvCxnSpPr>
        <p:spPr>
          <a:xfrm>
            <a:off x="3124200" y="2228302"/>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3124200" y="2380702"/>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3124200" y="2533102"/>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3124200" y="2667000"/>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3124200" y="2819400"/>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3124200" y="2971800"/>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3124200" y="3125788"/>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3124200" y="3278188"/>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3124200" y="3430588"/>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3124200" y="3564486"/>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3124200" y="3716886"/>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3124200" y="3869286"/>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3124200" y="4021686"/>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3124200" y="2058988"/>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flipH="1">
            <a:off x="2301569" y="2226714"/>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H="1">
            <a:off x="2301569" y="2379114"/>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H="1">
            <a:off x="2301569" y="2531514"/>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H="1">
            <a:off x="2301569" y="2665412"/>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flipH="1">
            <a:off x="2301569" y="2817812"/>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H="1">
            <a:off x="2301569" y="2970212"/>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H="1">
            <a:off x="2301569" y="3124200"/>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H="1">
            <a:off x="2301569" y="3276600"/>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H="1">
            <a:off x="2301569" y="3429000"/>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flipH="1">
            <a:off x="2301569" y="3562898"/>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H="1">
            <a:off x="2301569" y="3715298"/>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flipH="1">
            <a:off x="2301569" y="3867698"/>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flipH="1">
            <a:off x="2301569" y="4020098"/>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flipH="1">
            <a:off x="2301569" y="2057400"/>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grpSp>
        <p:nvGrpSpPr>
          <p:cNvPr id="110" name="Group 109"/>
          <p:cNvGrpSpPr/>
          <p:nvPr/>
        </p:nvGrpSpPr>
        <p:grpSpPr>
          <a:xfrm>
            <a:off x="1998133" y="4802727"/>
            <a:ext cx="1811867" cy="1781706"/>
            <a:chOff x="5723466" y="2236803"/>
            <a:chExt cx="1811867" cy="1781706"/>
          </a:xfrm>
        </p:grpSpPr>
        <p:cxnSp>
          <p:nvCxnSpPr>
            <p:cNvPr id="101" name="Straight Arrow Connector 100"/>
            <p:cNvCxnSpPr/>
            <p:nvPr/>
          </p:nvCxnSpPr>
          <p:spPr>
            <a:xfrm rot="5400000" flipH="1" flipV="1">
              <a:off x="6427801" y="2475709"/>
              <a:ext cx="479399"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rot="5400000">
              <a:off x="6426200" y="3780649"/>
              <a:ext cx="474133"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a:off x="7010400" y="3112310"/>
              <a:ext cx="524933"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rot="10800000" flipV="1">
              <a:off x="5723466" y="3110722"/>
              <a:ext cx="550334" cy="3176"/>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rot="5400000" flipH="1" flipV="1">
              <a:off x="6956968" y="2462479"/>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rot="16200000" flipV="1">
              <a:off x="6042567" y="2470945"/>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rot="5400000">
              <a:off x="6042567" y="3461546"/>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rot="16200000" flipH="1">
              <a:off x="6956968" y="3461546"/>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grpSp>
      <p:sp>
        <p:nvSpPr>
          <p:cNvPr id="109" name="Rectangle 108"/>
          <p:cNvSpPr/>
          <p:nvPr/>
        </p:nvSpPr>
        <p:spPr>
          <a:xfrm>
            <a:off x="2921001" y="4953000"/>
            <a:ext cx="45719" cy="14393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p>
        </p:txBody>
      </p:sp>
      <p:sp>
        <p:nvSpPr>
          <p:cNvPr id="111" name="Rectangle 110"/>
          <p:cNvSpPr/>
          <p:nvPr/>
        </p:nvSpPr>
        <p:spPr>
          <a:xfrm>
            <a:off x="6417832" y="2426776"/>
            <a:ext cx="45719" cy="14393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6" name="Straight Arrow Connector 115"/>
          <p:cNvCxnSpPr/>
          <p:nvPr/>
        </p:nvCxnSpPr>
        <p:spPr>
          <a:xfrm>
            <a:off x="6643046" y="2882388"/>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a:off x="6643046" y="3034788"/>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6643046" y="3188776"/>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a:off x="6643046" y="3341176"/>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6643046" y="3493576"/>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flipH="1">
            <a:off x="5820415" y="2880800"/>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flipH="1">
            <a:off x="5820415" y="3033200"/>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a:xfrm flipH="1">
            <a:off x="5820415" y="3187188"/>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flipH="1">
            <a:off x="5820415" y="3339588"/>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flipH="1">
            <a:off x="5820415" y="3491988"/>
            <a:ext cx="425028"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grpSp>
        <p:nvGrpSpPr>
          <p:cNvPr id="152" name="Group 151"/>
          <p:cNvGrpSpPr/>
          <p:nvPr/>
        </p:nvGrpSpPr>
        <p:grpSpPr>
          <a:xfrm>
            <a:off x="5799667" y="1981200"/>
            <a:ext cx="1270000" cy="748788"/>
            <a:chOff x="5799667" y="2133601"/>
            <a:chExt cx="1270000" cy="748788"/>
          </a:xfrm>
        </p:grpSpPr>
        <p:cxnSp>
          <p:nvCxnSpPr>
            <p:cNvPr id="112" name="Straight Arrow Connector 111"/>
            <p:cNvCxnSpPr/>
            <p:nvPr/>
          </p:nvCxnSpPr>
          <p:spPr>
            <a:xfrm flipV="1">
              <a:off x="6643046" y="2302933"/>
              <a:ext cx="384287" cy="14075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flipV="1">
              <a:off x="6643046" y="2548467"/>
              <a:ext cx="418154" cy="47624"/>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flipV="1">
              <a:off x="6643046" y="2709333"/>
              <a:ext cx="426621" cy="3915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flipV="1">
              <a:off x="6643046" y="2853267"/>
              <a:ext cx="426621" cy="29122"/>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rot="5400000" flipH="1" flipV="1">
              <a:off x="6434818" y="2180961"/>
              <a:ext cx="255588" cy="160867"/>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rot="10800000">
              <a:off x="5918201" y="2260601"/>
              <a:ext cx="327243" cy="181503"/>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rot="10800000">
              <a:off x="5820415" y="2531515"/>
              <a:ext cx="425028" cy="6298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rot="10800000">
              <a:off x="5799667" y="2709333"/>
              <a:ext cx="445776" cy="37570"/>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rot="10800000">
              <a:off x="5808133" y="2853267"/>
              <a:ext cx="437310" cy="27534"/>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p:nvPr/>
          </p:nvCxnSpPr>
          <p:spPr>
            <a:xfrm rot="16200000" flipV="1">
              <a:off x="6184102" y="2180961"/>
              <a:ext cx="255588" cy="160867"/>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grpSp>
      <p:grpSp>
        <p:nvGrpSpPr>
          <p:cNvPr id="153" name="Group 152"/>
          <p:cNvGrpSpPr/>
          <p:nvPr/>
        </p:nvGrpSpPr>
        <p:grpSpPr>
          <a:xfrm flipV="1">
            <a:off x="5816600" y="3657599"/>
            <a:ext cx="1270000" cy="748788"/>
            <a:chOff x="5799667" y="2133601"/>
            <a:chExt cx="1270000" cy="748788"/>
          </a:xfrm>
        </p:grpSpPr>
        <p:cxnSp>
          <p:nvCxnSpPr>
            <p:cNvPr id="154" name="Straight Arrow Connector 153"/>
            <p:cNvCxnSpPr/>
            <p:nvPr/>
          </p:nvCxnSpPr>
          <p:spPr>
            <a:xfrm flipV="1">
              <a:off x="6643046" y="2302933"/>
              <a:ext cx="384287" cy="14075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p:nvPr/>
          </p:nvCxnSpPr>
          <p:spPr>
            <a:xfrm flipV="1">
              <a:off x="6643046" y="2548467"/>
              <a:ext cx="418154" cy="47624"/>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p:nvPr/>
          </p:nvCxnSpPr>
          <p:spPr>
            <a:xfrm flipV="1">
              <a:off x="6643046" y="2709333"/>
              <a:ext cx="426621" cy="3915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p:nvPr/>
          </p:nvCxnSpPr>
          <p:spPr>
            <a:xfrm flipV="1">
              <a:off x="6643046" y="2853267"/>
              <a:ext cx="426621" cy="29122"/>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58" name="Straight Arrow Connector 157"/>
            <p:cNvCxnSpPr/>
            <p:nvPr/>
          </p:nvCxnSpPr>
          <p:spPr>
            <a:xfrm rot="5400000" flipH="1" flipV="1">
              <a:off x="6434818" y="2180961"/>
              <a:ext cx="255588" cy="160867"/>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p:nvPr/>
          </p:nvCxnSpPr>
          <p:spPr>
            <a:xfrm rot="10800000">
              <a:off x="5918201" y="2260601"/>
              <a:ext cx="327243" cy="181503"/>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p:nvPr/>
          </p:nvCxnSpPr>
          <p:spPr>
            <a:xfrm rot="10800000">
              <a:off x="5820415" y="2531515"/>
              <a:ext cx="425028" cy="6298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p:nvPr/>
          </p:nvCxnSpPr>
          <p:spPr>
            <a:xfrm rot="10800000">
              <a:off x="5799667" y="2709333"/>
              <a:ext cx="445776" cy="37570"/>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62" name="Straight Arrow Connector 161"/>
            <p:cNvCxnSpPr/>
            <p:nvPr/>
          </p:nvCxnSpPr>
          <p:spPr>
            <a:xfrm rot="10800000">
              <a:off x="5808133" y="2853267"/>
              <a:ext cx="437310" cy="27534"/>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63" name="Straight Arrow Connector 162"/>
            <p:cNvCxnSpPr/>
            <p:nvPr/>
          </p:nvCxnSpPr>
          <p:spPr>
            <a:xfrm rot="16200000" flipV="1">
              <a:off x="6184102" y="2180961"/>
              <a:ext cx="255588" cy="160867"/>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grpSp>
      <p:cxnSp>
        <p:nvCxnSpPr>
          <p:cNvPr id="165" name="Straight Arrow Connector 164"/>
          <p:cNvCxnSpPr/>
          <p:nvPr/>
        </p:nvCxnSpPr>
        <p:spPr>
          <a:xfrm rot="16200000" flipV="1">
            <a:off x="6846106" y="5712954"/>
            <a:ext cx="479399"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p:nvPr/>
        </p:nvCxnSpPr>
        <p:spPr>
          <a:xfrm rot="16200000" flipH="1">
            <a:off x="5621069" y="5703421"/>
            <a:ext cx="474133"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p:nvPr/>
        </p:nvCxnSpPr>
        <p:spPr>
          <a:xfrm flipH="1">
            <a:off x="6207916" y="5130094"/>
            <a:ext cx="524933"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68" name="Straight Arrow Connector 167"/>
          <p:cNvCxnSpPr/>
          <p:nvPr/>
        </p:nvCxnSpPr>
        <p:spPr>
          <a:xfrm rot="10800000" flipH="1" flipV="1">
            <a:off x="6170611" y="6288914"/>
            <a:ext cx="550334" cy="3176"/>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69" name="Straight Arrow Connector 168"/>
          <p:cNvCxnSpPr/>
          <p:nvPr/>
        </p:nvCxnSpPr>
        <p:spPr>
          <a:xfrm rot="16200000" flipV="1">
            <a:off x="6760643" y="5142780"/>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p:nvPr/>
        </p:nvCxnSpPr>
        <p:spPr>
          <a:xfrm rot="5400000" flipH="1" flipV="1">
            <a:off x="6739380" y="5964546"/>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p:nvPr/>
        </p:nvCxnSpPr>
        <p:spPr>
          <a:xfrm rot="16200000" flipH="1">
            <a:off x="5846243" y="5958526"/>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72" name="Straight Arrow Connector 171"/>
          <p:cNvCxnSpPr/>
          <p:nvPr/>
        </p:nvCxnSpPr>
        <p:spPr>
          <a:xfrm rot="5400000">
            <a:off x="5846242" y="5152591"/>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173" name="Rectangle 172"/>
          <p:cNvSpPr/>
          <p:nvPr/>
        </p:nvSpPr>
        <p:spPr>
          <a:xfrm>
            <a:off x="6451600" y="4953974"/>
            <a:ext cx="45719" cy="14393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p>
        </p:txBody>
      </p:sp>
      <p:sp>
        <p:nvSpPr>
          <p:cNvPr id="174" name="Rectangle 173"/>
          <p:cNvSpPr/>
          <p:nvPr/>
        </p:nvSpPr>
        <p:spPr>
          <a:xfrm>
            <a:off x="0" y="894842"/>
            <a:ext cx="9592733" cy="62272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0" name="Straight Connector 6"/>
          <p:cNvCxnSpPr>
            <a:cxnSpLocks noChangeShapeType="1"/>
          </p:cNvCxnSpPr>
          <p:nvPr/>
        </p:nvCxnSpPr>
        <p:spPr bwMode="auto">
          <a:xfrm>
            <a:off x="0" y="8366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 name="Slide Number Placeholder 2"/>
          <p:cNvSpPr>
            <a:spLocks noGrp="1"/>
          </p:cNvSpPr>
          <p:nvPr>
            <p:ph type="sldNum" sz="quarter" idx="12"/>
          </p:nvPr>
        </p:nvSpPr>
        <p:spPr/>
        <p:txBody>
          <a:bodyPr/>
          <a:lstStyle/>
          <a:p>
            <a:fld id="{D9DE184E-A8AC-489C-BA96-3BE4037D2CD5}" type="slidenum">
              <a:rPr lang="en-US" altLang="en-US" smtClean="0"/>
              <a:pPr/>
              <a:t>20</a:t>
            </a:fld>
            <a:endParaRPr lang="en-US" altLang="en-US"/>
          </a:p>
        </p:txBody>
      </p:sp>
    </p:spTree>
    <p:extLst>
      <p:ext uri="{BB962C8B-B14F-4D97-AF65-F5344CB8AC3E}">
        <p14:creationId xmlns:p14="http://schemas.microsoft.com/office/powerpoint/2010/main" val="2373739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4470"/>
            <a:ext cx="8229600" cy="4525963"/>
          </a:xfrm>
        </p:spPr>
        <p:txBody>
          <a:bodyPr>
            <a:normAutofit/>
          </a:bodyPr>
          <a:lstStyle/>
          <a:p>
            <a:r>
              <a:rPr lang="en-US" sz="2700" dirty="0" smtClean="0"/>
              <a:t>Find the fields of:</a:t>
            </a:r>
          </a:p>
          <a:p>
            <a:endParaRPr lang="en-US" sz="2700" dirty="0"/>
          </a:p>
          <a:p>
            <a:endParaRPr lang="en-US" sz="2700" dirty="0" smtClean="0"/>
          </a:p>
          <a:p>
            <a:endParaRPr lang="en-US" sz="2700" dirty="0"/>
          </a:p>
          <a:p>
            <a:endParaRPr lang="en-US" sz="2700" dirty="0" smtClean="0"/>
          </a:p>
          <a:p>
            <a:endParaRPr lang="en-US" sz="2700" dirty="0"/>
          </a:p>
        </p:txBody>
      </p:sp>
      <p:sp>
        <p:nvSpPr>
          <p:cNvPr id="6" name="Oval 5"/>
          <p:cNvSpPr/>
          <p:nvPr/>
        </p:nvSpPr>
        <p:spPr>
          <a:xfrm>
            <a:off x="4235752" y="2555452"/>
            <a:ext cx="2438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416352" y="2555452"/>
            <a:ext cx="2438400" cy="457200"/>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78352" y="2022052"/>
            <a:ext cx="593432" cy="369332"/>
          </a:xfrm>
          <a:prstGeom prst="rect">
            <a:avLst/>
          </a:prstGeom>
          <a:noFill/>
        </p:spPr>
        <p:txBody>
          <a:bodyPr wrap="none" rtlCol="0">
            <a:spAutoFit/>
          </a:bodyPr>
          <a:lstStyle/>
          <a:p>
            <a:r>
              <a:rPr lang="en-US" dirty="0" smtClean="0"/>
              <a:t>Ring</a:t>
            </a:r>
            <a:endParaRPr lang="en-US" dirty="0"/>
          </a:p>
        </p:txBody>
      </p:sp>
      <p:sp>
        <p:nvSpPr>
          <p:cNvPr id="9" name="TextBox 8"/>
          <p:cNvSpPr txBox="1"/>
          <p:nvPr/>
        </p:nvSpPr>
        <p:spPr>
          <a:xfrm>
            <a:off x="5167854" y="2066055"/>
            <a:ext cx="574196" cy="369332"/>
          </a:xfrm>
          <a:prstGeom prst="rect">
            <a:avLst/>
          </a:prstGeom>
          <a:noFill/>
        </p:spPr>
        <p:txBody>
          <a:bodyPr wrap="none" rtlCol="0">
            <a:spAutoFit/>
          </a:bodyPr>
          <a:lstStyle/>
          <a:p>
            <a:r>
              <a:rPr lang="en-US" dirty="0" smtClean="0"/>
              <a:t>Disk</a:t>
            </a:r>
            <a:endParaRPr lang="en-US" dirty="0"/>
          </a:p>
        </p:txBody>
      </p:sp>
      <p:sp>
        <p:nvSpPr>
          <p:cNvPr id="14" name="Title 13"/>
          <p:cNvSpPr>
            <a:spLocks noGrp="1"/>
          </p:cNvSpPr>
          <p:nvPr>
            <p:ph type="title"/>
          </p:nvPr>
        </p:nvSpPr>
        <p:spPr>
          <a:xfrm>
            <a:off x="381000" y="25770"/>
            <a:ext cx="8229600" cy="737817"/>
          </a:xfrm>
        </p:spPr>
        <p:txBody>
          <a:bodyPr/>
          <a:lstStyle/>
          <a:p>
            <a:r>
              <a:rPr lang="en-US" dirty="0" smtClean="0"/>
              <a:t>More Today</a:t>
            </a:r>
            <a:endParaRPr lang="en-US" dirty="0"/>
          </a:p>
        </p:txBody>
      </p:sp>
      <p:cxnSp>
        <p:nvCxnSpPr>
          <p:cNvPr id="16" name="Straight Connector 6"/>
          <p:cNvCxnSpPr>
            <a:cxnSpLocks noChangeShapeType="1"/>
          </p:cNvCxnSpPr>
          <p:nvPr/>
        </p:nvCxnSpPr>
        <p:spPr bwMode="auto">
          <a:xfrm>
            <a:off x="0" y="7620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grpSp>
        <p:nvGrpSpPr>
          <p:cNvPr id="18" name="Group 17"/>
          <p:cNvGrpSpPr/>
          <p:nvPr/>
        </p:nvGrpSpPr>
        <p:grpSpPr>
          <a:xfrm>
            <a:off x="5207769" y="3962400"/>
            <a:ext cx="534282" cy="2667000"/>
            <a:chOff x="6027360" y="3886200"/>
            <a:chExt cx="1287839" cy="3276600"/>
          </a:xfrm>
        </p:grpSpPr>
        <p:cxnSp>
          <p:nvCxnSpPr>
            <p:cNvPr id="44" name="Straight Connector 43"/>
            <p:cNvCxnSpPr/>
            <p:nvPr/>
          </p:nvCxnSpPr>
          <p:spPr>
            <a:xfrm rot="5400000">
              <a:off x="5676502" y="5524103"/>
              <a:ext cx="3276600" cy="794"/>
            </a:xfrm>
            <a:prstGeom prst="line">
              <a:avLst/>
            </a:prstGeom>
            <a:ln w="76200" cmpd="sng">
              <a:gradFill flip="none" rotWithShape="1">
                <a:gsLst>
                  <a:gs pos="0">
                    <a:srgbClr val="003700"/>
                  </a:gs>
                  <a:gs pos="100000">
                    <a:srgbClr val="003700"/>
                  </a:gs>
                  <a:gs pos="50000">
                    <a:srgbClr val="008000"/>
                  </a:gs>
                </a:gsLst>
                <a:lin ang="16200000" scaled="0"/>
                <a:tileRect/>
              </a:gra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4389854" y="5523706"/>
              <a:ext cx="3275806" cy="794"/>
            </a:xfrm>
            <a:prstGeom prst="line">
              <a:avLst/>
            </a:prstGeom>
            <a:ln w="76200" cmpd="sng">
              <a:gradFill flip="none" rotWithShape="1">
                <a:gsLst>
                  <a:gs pos="0">
                    <a:srgbClr val="5E0000"/>
                  </a:gs>
                  <a:gs pos="100000">
                    <a:srgbClr val="5E0000"/>
                  </a:gs>
                  <a:gs pos="54000">
                    <a:srgbClr val="CC0000"/>
                  </a:gs>
                </a:gsLst>
                <a:lin ang="16200000" scaled="0"/>
                <a:tileRect/>
              </a:gradFill>
            </a:ln>
          </p:spPr>
          <p:style>
            <a:lnRef idx="2">
              <a:schemeClr val="accent1"/>
            </a:lnRef>
            <a:fillRef idx="0">
              <a:schemeClr val="accent1"/>
            </a:fillRef>
            <a:effectRef idx="1">
              <a:schemeClr val="accent1"/>
            </a:effectRef>
            <a:fontRef idx="minor">
              <a:schemeClr val="tx1"/>
            </a:fontRef>
          </p:style>
        </p:cxnSp>
      </p:grpSp>
      <p:cxnSp>
        <p:nvCxnSpPr>
          <p:cNvPr id="48" name="Straight Connector 47"/>
          <p:cNvCxnSpPr/>
          <p:nvPr/>
        </p:nvCxnSpPr>
        <p:spPr>
          <a:xfrm rot="5400000">
            <a:off x="908230" y="5311136"/>
            <a:ext cx="2666354" cy="329"/>
          </a:xfrm>
          <a:prstGeom prst="line">
            <a:avLst/>
          </a:prstGeom>
          <a:ln w="76200" cmpd="sng">
            <a:gradFill flip="none" rotWithShape="1">
              <a:gsLst>
                <a:gs pos="0">
                  <a:srgbClr val="5E0000"/>
                </a:gs>
                <a:gs pos="100000">
                  <a:srgbClr val="5E0000"/>
                </a:gs>
                <a:gs pos="54000">
                  <a:srgbClr val="CC0000"/>
                </a:gs>
              </a:gsLst>
              <a:lin ang="16200000" scaled="0"/>
              <a:tileRect/>
            </a:gra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952886" y="4920928"/>
            <a:ext cx="926931" cy="707886"/>
          </a:xfrm>
          <a:prstGeom prst="rect">
            <a:avLst/>
          </a:prstGeom>
          <a:noFill/>
        </p:spPr>
        <p:txBody>
          <a:bodyPr wrap="none" rtlCol="0">
            <a:spAutoFit/>
          </a:bodyPr>
          <a:lstStyle/>
          <a:p>
            <a:r>
              <a:rPr lang="en-US" sz="2000">
                <a:solidFill>
                  <a:srgbClr val="0033CC"/>
                </a:solidFill>
              </a:rPr>
              <a:t>Infinite</a:t>
            </a:r>
          </a:p>
          <a:p>
            <a:r>
              <a:rPr lang="en-US" sz="2000">
                <a:solidFill>
                  <a:srgbClr val="0033CC"/>
                </a:solidFill>
              </a:rPr>
              <a:t>Plane</a:t>
            </a:r>
          </a:p>
        </p:txBody>
      </p:sp>
      <p:sp>
        <p:nvSpPr>
          <p:cNvPr id="11" name="TextBox 10"/>
          <p:cNvSpPr txBox="1"/>
          <p:nvPr/>
        </p:nvSpPr>
        <p:spPr>
          <a:xfrm>
            <a:off x="6059085" y="5031619"/>
            <a:ext cx="1428496" cy="707886"/>
          </a:xfrm>
          <a:prstGeom prst="rect">
            <a:avLst/>
          </a:prstGeom>
          <a:noFill/>
        </p:spPr>
        <p:txBody>
          <a:bodyPr wrap="none" rtlCol="0">
            <a:spAutoFit/>
          </a:bodyPr>
          <a:lstStyle/>
          <a:p>
            <a:r>
              <a:rPr lang="en-US" sz="2000">
                <a:solidFill>
                  <a:srgbClr val="0033CC"/>
                </a:solidFill>
              </a:rPr>
              <a:t>Two Infinite</a:t>
            </a:r>
          </a:p>
          <a:p>
            <a:r>
              <a:rPr lang="en-US" sz="2000">
                <a:solidFill>
                  <a:srgbClr val="0033CC"/>
                </a:solidFill>
              </a:rPr>
              <a:t>Planes</a:t>
            </a:r>
          </a:p>
        </p:txBody>
      </p:sp>
      <p:sp>
        <p:nvSpPr>
          <p:cNvPr id="4" name="Slide Number Placeholder 3"/>
          <p:cNvSpPr>
            <a:spLocks noGrp="1"/>
          </p:cNvSpPr>
          <p:nvPr>
            <p:ph type="sldNum" sz="quarter" idx="12"/>
          </p:nvPr>
        </p:nvSpPr>
        <p:spPr/>
        <p:txBody>
          <a:bodyPr/>
          <a:lstStyle/>
          <a:p>
            <a:fld id="{A854C92A-5518-4B3C-8A8A-F55756768E82}" type="slidenum">
              <a:rPr lang="en-US" altLang="en-US" smtClean="0"/>
              <a:pPr/>
              <a:t>21</a:t>
            </a:fld>
            <a:endParaRPr lang="en-US" altLang="en-US"/>
          </a:p>
        </p:txBody>
      </p:sp>
    </p:spTree>
    <p:extLst>
      <p:ext uri="{BB962C8B-B14F-4D97-AF65-F5344CB8AC3E}">
        <p14:creationId xmlns:p14="http://schemas.microsoft.com/office/powerpoint/2010/main" val="557350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609600" y="0"/>
            <a:ext cx="8077200" cy="1219200"/>
          </a:xfrm>
        </p:spPr>
        <p:txBody>
          <a:bodyPr/>
          <a:lstStyle/>
          <a:p>
            <a:pPr eaLnBrk="1" hangingPunct="1"/>
            <a:r>
              <a:rPr lang="en-US" altLang="en-US" sz="3200" smtClean="0"/>
              <a:t>General Procedure for Calculating Electric Field of Distributed Charges</a:t>
            </a:r>
          </a:p>
        </p:txBody>
      </p:sp>
      <p:sp>
        <p:nvSpPr>
          <p:cNvPr id="518147" name="Text Box 3"/>
          <p:cNvSpPr txBox="1">
            <a:spLocks noChangeArrowheads="1"/>
          </p:cNvSpPr>
          <p:nvPr/>
        </p:nvSpPr>
        <p:spPr bwMode="auto">
          <a:xfrm>
            <a:off x="228600" y="1371600"/>
            <a:ext cx="88011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buFontTx/>
              <a:buAutoNum type="arabicPeriod"/>
            </a:pPr>
            <a:r>
              <a:rPr lang="en-US" altLang="en-US">
                <a:solidFill>
                  <a:srgbClr val="FF0000"/>
                </a:solidFill>
              </a:rPr>
              <a:t>Cut the charge distribution into pieces for which the field is known</a:t>
            </a:r>
          </a:p>
          <a:p>
            <a:pPr eaLnBrk="1" hangingPunct="1">
              <a:buFontTx/>
              <a:buAutoNum type="arabicPeriod"/>
            </a:pPr>
            <a:endParaRPr lang="en-US" altLang="en-US">
              <a:solidFill>
                <a:srgbClr val="FF0000"/>
              </a:solidFill>
            </a:endParaRPr>
          </a:p>
          <a:p>
            <a:pPr eaLnBrk="1" hangingPunct="1">
              <a:buFontTx/>
              <a:buAutoNum type="arabicPeriod"/>
            </a:pPr>
            <a:r>
              <a:rPr lang="en-US" altLang="en-US">
                <a:solidFill>
                  <a:srgbClr val="FF0000"/>
                </a:solidFill>
              </a:rPr>
              <a:t>Write an expression for the electric field due to one piece</a:t>
            </a:r>
            <a:endParaRPr lang="en-US" altLang="en-US"/>
          </a:p>
          <a:p>
            <a:pPr eaLnBrk="1" hangingPunct="1"/>
            <a:r>
              <a:rPr lang="en-US" altLang="en-US"/>
              <a:t>		(i)  Choose origin</a:t>
            </a:r>
          </a:p>
          <a:p>
            <a:pPr eaLnBrk="1" hangingPunct="1"/>
            <a:r>
              <a:rPr lang="en-US" altLang="en-US"/>
              <a:t>		(ii) Write an expression for </a:t>
            </a:r>
            <a:r>
              <a:rPr lang="en-US" altLang="en-US">
                <a:sym typeface="Symbol" pitchFamily="18" charset="2"/>
              </a:rPr>
              <a:t></a:t>
            </a:r>
            <a:r>
              <a:rPr lang="en-US" altLang="en-US" i="1">
                <a:sym typeface="Symbol" pitchFamily="18" charset="2"/>
              </a:rPr>
              <a:t>E </a:t>
            </a:r>
            <a:r>
              <a:rPr lang="en-US" altLang="en-US">
                <a:sym typeface="Symbol" pitchFamily="18" charset="2"/>
              </a:rPr>
              <a:t>and its components</a:t>
            </a:r>
          </a:p>
          <a:p>
            <a:pPr eaLnBrk="1" hangingPunct="1">
              <a:buFont typeface="Arial" pitchFamily="34" charset="0"/>
              <a:buAutoNum type="arabicPeriod" startAt="3"/>
            </a:pPr>
            <a:endParaRPr lang="en-US" altLang="en-US">
              <a:solidFill>
                <a:srgbClr val="FF0000"/>
              </a:solidFill>
              <a:sym typeface="Symbol" pitchFamily="18" charset="2"/>
            </a:endParaRPr>
          </a:p>
          <a:p>
            <a:pPr eaLnBrk="1" hangingPunct="1">
              <a:buFont typeface="Arial" pitchFamily="34" charset="0"/>
              <a:buAutoNum type="arabicPeriod" startAt="3"/>
            </a:pPr>
            <a:r>
              <a:rPr lang="en-US" altLang="en-US">
                <a:solidFill>
                  <a:srgbClr val="FF0000"/>
                </a:solidFill>
                <a:sym typeface="Symbol" pitchFamily="18" charset="2"/>
              </a:rPr>
              <a:t>Add up the contributions of all the pieces</a:t>
            </a:r>
            <a:endParaRPr lang="en-US" altLang="en-US">
              <a:sym typeface="Symbol" pitchFamily="18" charset="2"/>
            </a:endParaRPr>
          </a:p>
          <a:p>
            <a:pPr eaLnBrk="1" hangingPunct="1"/>
            <a:r>
              <a:rPr lang="en-US" altLang="en-US">
                <a:sym typeface="Symbol" pitchFamily="18" charset="2"/>
              </a:rPr>
              <a:t>		(i)  Try to integrate symbolically</a:t>
            </a:r>
          </a:p>
          <a:p>
            <a:pPr eaLnBrk="1" hangingPunct="1"/>
            <a:r>
              <a:rPr lang="en-US" altLang="en-US">
                <a:sym typeface="Symbol" pitchFamily="18" charset="2"/>
              </a:rPr>
              <a:t>		(ii) If impossible – integrate numerically</a:t>
            </a:r>
          </a:p>
          <a:p>
            <a:pPr eaLnBrk="1" hangingPunct="1">
              <a:buFontTx/>
              <a:buAutoNum type="arabicPeriod" startAt="4"/>
            </a:pPr>
            <a:endParaRPr lang="en-US" altLang="en-US">
              <a:solidFill>
                <a:srgbClr val="FF0000"/>
              </a:solidFill>
              <a:sym typeface="Symbol" pitchFamily="18" charset="2"/>
            </a:endParaRPr>
          </a:p>
          <a:p>
            <a:pPr eaLnBrk="1" hangingPunct="1">
              <a:buFontTx/>
              <a:buAutoNum type="arabicPeriod" startAt="4"/>
            </a:pPr>
            <a:r>
              <a:rPr lang="en-US" altLang="en-US">
                <a:solidFill>
                  <a:srgbClr val="FF0000"/>
                </a:solidFill>
                <a:sym typeface="Symbol" pitchFamily="18" charset="2"/>
              </a:rPr>
              <a:t>Check the</a:t>
            </a:r>
            <a:r>
              <a:rPr lang="en-US" altLang="en-US">
                <a:solidFill>
                  <a:srgbClr val="FF0000"/>
                </a:solidFill>
              </a:rPr>
              <a:t> results:</a:t>
            </a:r>
            <a:endParaRPr lang="en-US" altLang="en-US"/>
          </a:p>
          <a:p>
            <a:pPr eaLnBrk="1" hangingPunct="1"/>
            <a:r>
              <a:rPr lang="en-US" altLang="en-US"/>
              <a:t>		(i)   Direction</a:t>
            </a:r>
          </a:p>
          <a:p>
            <a:pPr eaLnBrk="1" hangingPunct="1"/>
            <a:r>
              <a:rPr lang="en-US" altLang="en-US"/>
              <a:t>		(ii)  Units</a:t>
            </a:r>
          </a:p>
          <a:p>
            <a:pPr eaLnBrk="1" hangingPunct="1"/>
            <a:r>
              <a:rPr lang="en-US" altLang="en-US"/>
              <a:t>		(iii) Special cases</a:t>
            </a:r>
          </a:p>
        </p:txBody>
      </p:sp>
      <p:sp>
        <p:nvSpPr>
          <p:cNvPr id="2" name="Slide Number Placeholder 1"/>
          <p:cNvSpPr>
            <a:spLocks noGrp="1"/>
          </p:cNvSpPr>
          <p:nvPr>
            <p:ph type="sldNum" sz="quarter" idx="12"/>
          </p:nvPr>
        </p:nvSpPr>
        <p:spPr/>
        <p:txBody>
          <a:bodyPr/>
          <a:lstStyle/>
          <a:p>
            <a:fld id="{2294FBCD-551F-4A32-B973-20AFEF9BF029}" type="slidenum">
              <a:rPr lang="en-US" altLang="en-US" smtClean="0"/>
              <a:pPr/>
              <a:t>22</a:t>
            </a:fld>
            <a:endParaRPr lang="en-US" alt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p519_ring_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1400" y="1403350"/>
            <a:ext cx="41402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195" name="Text Box 3"/>
          <p:cNvSpPr txBox="1">
            <a:spLocks noChangeArrowheads="1"/>
          </p:cNvSpPr>
          <p:nvPr/>
        </p:nvSpPr>
        <p:spPr bwMode="auto">
          <a:xfrm>
            <a:off x="381000" y="762000"/>
            <a:ext cx="81978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Origin: </a:t>
            </a:r>
            <a:r>
              <a:rPr lang="en-US" altLang="en-US"/>
              <a:t>center of the ring</a:t>
            </a:r>
          </a:p>
          <a:p>
            <a:pPr eaLnBrk="1" hangingPunct="1"/>
            <a:r>
              <a:rPr lang="en-US" altLang="en-US">
                <a:solidFill>
                  <a:srgbClr val="FF0000"/>
                </a:solidFill>
              </a:rPr>
              <a:t>Location of piece: </a:t>
            </a:r>
            <a:r>
              <a:rPr lang="en-US" altLang="en-US"/>
              <a:t>described by</a:t>
            </a:r>
            <a:r>
              <a:rPr lang="en-US" altLang="en-US" i="1"/>
              <a:t> </a:t>
            </a:r>
            <a:r>
              <a:rPr lang="en-US" altLang="en-US" i="1">
                <a:sym typeface="Symbol" pitchFamily="18" charset="2"/>
              </a:rPr>
              <a:t>, </a:t>
            </a:r>
            <a:r>
              <a:rPr lang="en-US" altLang="en-US">
                <a:sym typeface="Symbol" pitchFamily="18" charset="2"/>
              </a:rPr>
              <a:t>where </a:t>
            </a:r>
            <a:r>
              <a:rPr lang="en-US" altLang="en-US" i="1">
                <a:sym typeface="Symbol" pitchFamily="18" charset="2"/>
              </a:rPr>
              <a:t> </a:t>
            </a:r>
            <a:r>
              <a:rPr lang="en-US" altLang="en-US">
                <a:sym typeface="Symbol" pitchFamily="18" charset="2"/>
              </a:rPr>
              <a:t>= 0 is along the </a:t>
            </a:r>
            <a:r>
              <a:rPr lang="en-US" altLang="en-US" i="1">
                <a:sym typeface="Symbol" pitchFamily="18" charset="2"/>
              </a:rPr>
              <a:t>x</a:t>
            </a:r>
            <a:r>
              <a:rPr lang="en-US" altLang="en-US">
                <a:sym typeface="Symbol" pitchFamily="18" charset="2"/>
              </a:rPr>
              <a:t> axis.</a:t>
            </a:r>
            <a:endParaRPr lang="en-US" altLang="en-US" i="1">
              <a:sym typeface="Symbol" pitchFamily="18" charset="2"/>
            </a:endParaRPr>
          </a:p>
        </p:txBody>
      </p:sp>
      <p:sp>
        <p:nvSpPr>
          <p:cNvPr id="520196" name="Text Box 4"/>
          <p:cNvSpPr txBox="1">
            <a:spLocks noChangeArrowheads="1"/>
          </p:cNvSpPr>
          <p:nvPr/>
        </p:nvSpPr>
        <p:spPr bwMode="auto">
          <a:xfrm>
            <a:off x="357188" y="1905000"/>
            <a:ext cx="4054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008000"/>
                </a:solidFill>
              </a:rPr>
              <a:t>Step 1:</a:t>
            </a:r>
            <a:r>
              <a:rPr lang="en-US" altLang="en-US">
                <a:solidFill>
                  <a:schemeClr val="accent2"/>
                </a:solidFill>
              </a:rPr>
              <a:t> Cut up the charge distribution into small pieces</a:t>
            </a:r>
            <a:endParaRPr lang="en-US" altLang="en-US"/>
          </a:p>
        </p:txBody>
      </p:sp>
      <p:sp>
        <p:nvSpPr>
          <p:cNvPr id="520197" name="Text Box 5"/>
          <p:cNvSpPr txBox="1">
            <a:spLocks noChangeArrowheads="1"/>
          </p:cNvSpPr>
          <p:nvPr/>
        </p:nvSpPr>
        <p:spPr bwMode="auto">
          <a:xfrm>
            <a:off x="357188" y="2717800"/>
            <a:ext cx="4206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008000"/>
                </a:solidFill>
              </a:rPr>
              <a:t>Step 2:</a:t>
            </a:r>
            <a:r>
              <a:rPr lang="en-US" altLang="en-US">
                <a:solidFill>
                  <a:schemeClr val="accent2"/>
                </a:solidFill>
              </a:rPr>
              <a:t> Write </a:t>
            </a:r>
            <a:r>
              <a:rPr lang="en-US" altLang="en-US" i="1">
                <a:solidFill>
                  <a:schemeClr val="accent2"/>
                </a:solidFill>
              </a:rPr>
              <a:t>E</a:t>
            </a:r>
            <a:r>
              <a:rPr lang="en-US" altLang="en-US">
                <a:solidFill>
                  <a:schemeClr val="accent2"/>
                </a:solidFill>
              </a:rPr>
              <a:t> due to one piece</a:t>
            </a:r>
            <a:endParaRPr lang="en-US" altLang="en-US"/>
          </a:p>
        </p:txBody>
      </p:sp>
      <p:graphicFrame>
        <p:nvGraphicFramePr>
          <p:cNvPr id="520198" name="Object 2"/>
          <p:cNvGraphicFramePr>
            <a:graphicFrameLocks noChangeAspect="1"/>
          </p:cNvGraphicFramePr>
          <p:nvPr/>
        </p:nvGraphicFramePr>
        <p:xfrm>
          <a:off x="533400" y="3311525"/>
          <a:ext cx="2960688" cy="511175"/>
        </p:xfrm>
        <a:graphic>
          <a:graphicData uri="http://schemas.openxmlformats.org/presentationml/2006/ole">
            <mc:AlternateContent xmlns:mc="http://schemas.openxmlformats.org/markup-compatibility/2006">
              <mc:Choice xmlns:v="urn:schemas-microsoft-com:vml" Requires="v">
                <p:oleObj spid="_x0000_s22252" name="Equation" r:id="rId5" imgW="1473200" imgH="254000" progId="Equation.DSMT4">
                  <p:embed/>
                </p:oleObj>
              </mc:Choice>
              <mc:Fallback>
                <p:oleObj name="Equation" r:id="rId5" imgW="1473200" imgH="2540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311525"/>
                        <a:ext cx="2960688"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20199" name="Object 3"/>
          <p:cNvGraphicFramePr>
            <a:graphicFrameLocks noChangeAspect="1"/>
          </p:cNvGraphicFramePr>
          <p:nvPr/>
        </p:nvGraphicFramePr>
        <p:xfrm>
          <a:off x="533400" y="3921125"/>
          <a:ext cx="3878263" cy="511175"/>
        </p:xfrm>
        <a:graphic>
          <a:graphicData uri="http://schemas.openxmlformats.org/presentationml/2006/ole">
            <mc:AlternateContent xmlns:mc="http://schemas.openxmlformats.org/markup-compatibility/2006">
              <mc:Choice xmlns:v="urn:schemas-microsoft-com:vml" Requires="v">
                <p:oleObj spid="_x0000_s22253" name="Equation" r:id="rId7" imgW="1930400" imgH="254000" progId="Equation.DSMT4">
                  <p:embed/>
                </p:oleObj>
              </mc:Choice>
              <mc:Fallback>
                <p:oleObj name="Equation" r:id="rId7" imgW="1930400" imgH="2540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921125"/>
                        <a:ext cx="3878263"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20200" name="Object 4"/>
          <p:cNvGraphicFramePr>
            <a:graphicFrameLocks noChangeAspect="1"/>
          </p:cNvGraphicFramePr>
          <p:nvPr/>
        </p:nvGraphicFramePr>
        <p:xfrm>
          <a:off x="533400" y="4552950"/>
          <a:ext cx="3189288" cy="511175"/>
        </p:xfrm>
        <a:graphic>
          <a:graphicData uri="http://schemas.openxmlformats.org/presentationml/2006/ole">
            <mc:AlternateContent xmlns:mc="http://schemas.openxmlformats.org/markup-compatibility/2006">
              <mc:Choice xmlns:v="urn:schemas-microsoft-com:vml" Requires="v">
                <p:oleObj spid="_x0000_s22254" name="Equation" r:id="rId9" imgW="1587500" imgH="254000" progId="Equation.DSMT4">
                  <p:embed/>
                </p:oleObj>
              </mc:Choice>
              <mc:Fallback>
                <p:oleObj name="Equation" r:id="rId9" imgW="1587500" imgH="2540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4552950"/>
                        <a:ext cx="3189288"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20201" name="Object 5"/>
          <p:cNvGraphicFramePr>
            <a:graphicFrameLocks noChangeAspect="1"/>
          </p:cNvGraphicFramePr>
          <p:nvPr/>
        </p:nvGraphicFramePr>
        <p:xfrm>
          <a:off x="514350" y="5110163"/>
          <a:ext cx="4057650" cy="617537"/>
        </p:xfrm>
        <a:graphic>
          <a:graphicData uri="http://schemas.openxmlformats.org/presentationml/2006/ole">
            <mc:AlternateContent xmlns:mc="http://schemas.openxmlformats.org/markup-compatibility/2006">
              <mc:Choice xmlns:v="urn:schemas-microsoft-com:vml" Requires="v">
                <p:oleObj spid="_x0000_s22255" name="Equation" r:id="rId11" imgW="2019300" imgH="304800" progId="Equation.DSMT4">
                  <p:embed/>
                </p:oleObj>
              </mc:Choice>
              <mc:Fallback>
                <p:oleObj name="Equation" r:id="rId11" imgW="2019300" imgH="30480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350" y="5110163"/>
                        <a:ext cx="4057650" cy="617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20202" name="Object 6"/>
          <p:cNvGraphicFramePr>
            <a:graphicFrameLocks noChangeAspect="1"/>
          </p:cNvGraphicFramePr>
          <p:nvPr/>
        </p:nvGraphicFramePr>
        <p:xfrm>
          <a:off x="500063" y="6088063"/>
          <a:ext cx="1811337" cy="563562"/>
        </p:xfrm>
        <a:graphic>
          <a:graphicData uri="http://schemas.openxmlformats.org/presentationml/2006/ole">
            <mc:AlternateContent xmlns:mc="http://schemas.openxmlformats.org/markup-compatibility/2006">
              <mc:Choice xmlns:v="urn:schemas-microsoft-com:vml" Requires="v">
                <p:oleObj spid="_x0000_s22256" name="Equation" r:id="rId13" imgW="901700" imgH="279400" progId="Equation.DSMT4">
                  <p:embed/>
                </p:oleObj>
              </mc:Choice>
              <mc:Fallback>
                <p:oleObj name="Equation" r:id="rId13" imgW="901700" imgH="279400"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063" y="6088063"/>
                        <a:ext cx="1811337" cy="56356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20203" name="Object 7"/>
          <p:cNvGraphicFramePr>
            <a:graphicFrameLocks noChangeAspect="1"/>
          </p:cNvGraphicFramePr>
          <p:nvPr/>
        </p:nvGraphicFramePr>
        <p:xfrm>
          <a:off x="3848100" y="5889625"/>
          <a:ext cx="3138488" cy="944563"/>
        </p:xfrm>
        <a:graphic>
          <a:graphicData uri="http://schemas.openxmlformats.org/presentationml/2006/ole">
            <mc:AlternateContent xmlns:mc="http://schemas.openxmlformats.org/markup-compatibility/2006">
              <mc:Choice xmlns:v="urn:schemas-microsoft-com:vml" Requires="v">
                <p:oleObj spid="_x0000_s22257" name="Equation" r:id="rId15" imgW="1562100" imgH="469900" progId="Equation.DSMT4">
                  <p:embed/>
                </p:oleObj>
              </mc:Choice>
              <mc:Fallback>
                <p:oleObj name="Equation" r:id="rId15" imgW="1562100" imgH="469900" progId="Equation.DSMT4">
                  <p:embed/>
                  <p:pic>
                    <p:nvPicPr>
                      <p:cNvPr id="0"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48100" y="5889625"/>
                        <a:ext cx="3138488" cy="9445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20204" name="Object 8"/>
          <p:cNvGraphicFramePr>
            <a:graphicFrameLocks noChangeAspect="1"/>
          </p:cNvGraphicFramePr>
          <p:nvPr/>
        </p:nvGraphicFramePr>
        <p:xfrm>
          <a:off x="4495800" y="5073650"/>
          <a:ext cx="3417888" cy="639763"/>
        </p:xfrm>
        <a:graphic>
          <a:graphicData uri="http://schemas.openxmlformats.org/presentationml/2006/ole">
            <mc:AlternateContent xmlns:mc="http://schemas.openxmlformats.org/markup-compatibility/2006">
              <mc:Choice xmlns:v="urn:schemas-microsoft-com:vml" Requires="v">
                <p:oleObj spid="_x0000_s22258" name="Equation" r:id="rId17" imgW="1701800" imgH="317500" progId="Equation.DSMT4">
                  <p:embed/>
                </p:oleObj>
              </mc:Choice>
              <mc:Fallback>
                <p:oleObj name="Equation" r:id="rId17" imgW="1701800" imgH="317500" progId="Equation.DSMT4">
                  <p:embed/>
                  <p:pic>
                    <p:nvPicPr>
                      <p:cNvPr id="0"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95800" y="5073650"/>
                        <a:ext cx="3417888"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1516" name="Rectangle 13"/>
          <p:cNvSpPr>
            <a:spLocks noGrp="1" noChangeArrowheads="1"/>
          </p:cNvSpPr>
          <p:nvPr>
            <p:ph type="title"/>
          </p:nvPr>
        </p:nvSpPr>
        <p:spPr/>
        <p:txBody>
          <a:bodyPr/>
          <a:lstStyle/>
          <a:p>
            <a:pPr eaLnBrk="1" hangingPunct="1"/>
            <a:r>
              <a:rPr lang="en-US" altLang="en-US" smtClean="0"/>
              <a:t>A Uniformly Charged Thin Ring</a:t>
            </a:r>
          </a:p>
        </p:txBody>
      </p:sp>
      <p:sp>
        <p:nvSpPr>
          <p:cNvPr id="2" name="Slide Number Placeholder 1"/>
          <p:cNvSpPr>
            <a:spLocks noGrp="1"/>
          </p:cNvSpPr>
          <p:nvPr>
            <p:ph type="sldNum" sz="quarter" idx="12"/>
          </p:nvPr>
        </p:nvSpPr>
        <p:spPr/>
        <p:txBody>
          <a:bodyPr/>
          <a:lstStyle/>
          <a:p>
            <a:fld id="{2294FBCD-551F-4A32-B973-20AFEF9BF029}" type="slidenum">
              <a:rPr lang="en-US" altLang="en-US" smtClean="0"/>
              <a:pPr/>
              <a:t>23</a:t>
            </a:fld>
            <a:endParaRPr lang="en-US" alt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p519_ring_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1400" y="1403350"/>
            <a:ext cx="41402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 Box 3"/>
          <p:cNvSpPr txBox="1">
            <a:spLocks noChangeArrowheads="1"/>
          </p:cNvSpPr>
          <p:nvPr/>
        </p:nvSpPr>
        <p:spPr bwMode="auto">
          <a:xfrm>
            <a:off x="533400" y="1066800"/>
            <a:ext cx="44354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008000"/>
                </a:solidFill>
              </a:rPr>
              <a:t>Step 2:</a:t>
            </a:r>
            <a:r>
              <a:rPr lang="en-US" altLang="en-US">
                <a:solidFill>
                  <a:schemeClr val="accent2"/>
                </a:solidFill>
              </a:rPr>
              <a:t> Write </a:t>
            </a:r>
            <a:r>
              <a:rPr lang="en-US" altLang="en-US">
                <a:solidFill>
                  <a:schemeClr val="accent2"/>
                </a:solidFill>
                <a:sym typeface="Symbol" pitchFamily="18" charset="2"/>
              </a:rPr>
              <a:t></a:t>
            </a:r>
            <a:r>
              <a:rPr lang="en-US" altLang="en-US" i="1">
                <a:solidFill>
                  <a:schemeClr val="accent2"/>
                </a:solidFill>
              </a:rPr>
              <a:t>E</a:t>
            </a:r>
            <a:r>
              <a:rPr lang="en-US" altLang="en-US">
                <a:solidFill>
                  <a:schemeClr val="accent2"/>
                </a:solidFill>
              </a:rPr>
              <a:t> due to one piece</a:t>
            </a:r>
            <a:endParaRPr lang="en-US" altLang="en-US"/>
          </a:p>
        </p:txBody>
      </p:sp>
      <p:graphicFrame>
        <p:nvGraphicFramePr>
          <p:cNvPr id="23555" name="Object 2"/>
          <p:cNvGraphicFramePr>
            <a:graphicFrameLocks noChangeAspect="1"/>
          </p:cNvGraphicFramePr>
          <p:nvPr/>
        </p:nvGraphicFramePr>
        <p:xfrm>
          <a:off x="571500" y="1524000"/>
          <a:ext cx="1760538" cy="587375"/>
        </p:xfrm>
        <a:graphic>
          <a:graphicData uri="http://schemas.openxmlformats.org/presentationml/2006/ole">
            <mc:AlternateContent xmlns:mc="http://schemas.openxmlformats.org/markup-compatibility/2006">
              <mc:Choice xmlns:v="urn:schemas-microsoft-com:vml" Requires="v">
                <p:oleObj spid="_x0000_s24193" name="Equation" r:id="rId5" imgW="876300" imgH="292100" progId="Equation.DSMT4">
                  <p:embed/>
                </p:oleObj>
              </mc:Choice>
              <mc:Fallback>
                <p:oleObj name="Equation" r:id="rId5" imgW="876300" imgH="2921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1524000"/>
                        <a:ext cx="1760538" cy="587375"/>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3556" name="Object 3"/>
          <p:cNvGraphicFramePr>
            <a:graphicFrameLocks noChangeAspect="1"/>
          </p:cNvGraphicFramePr>
          <p:nvPr/>
        </p:nvGraphicFramePr>
        <p:xfrm>
          <a:off x="571500" y="2120900"/>
          <a:ext cx="3138488" cy="944563"/>
        </p:xfrm>
        <a:graphic>
          <a:graphicData uri="http://schemas.openxmlformats.org/presentationml/2006/ole">
            <mc:AlternateContent xmlns:mc="http://schemas.openxmlformats.org/markup-compatibility/2006">
              <mc:Choice xmlns:v="urn:schemas-microsoft-com:vml" Requires="v">
                <p:oleObj spid="_x0000_s24194" name="Equation" r:id="rId7" imgW="1562100" imgH="469900" progId="Equation.DSMT4">
                  <p:embed/>
                </p:oleObj>
              </mc:Choice>
              <mc:Fallback>
                <p:oleObj name="Equation" r:id="rId7" imgW="1562100" imgH="4699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 y="2120900"/>
                        <a:ext cx="3138488" cy="944563"/>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22246" name="Object 4"/>
          <p:cNvGraphicFramePr>
            <a:graphicFrameLocks noChangeAspect="1"/>
          </p:cNvGraphicFramePr>
          <p:nvPr/>
        </p:nvGraphicFramePr>
        <p:xfrm>
          <a:off x="685800" y="3095625"/>
          <a:ext cx="2576513" cy="866775"/>
        </p:xfrm>
        <a:graphic>
          <a:graphicData uri="http://schemas.openxmlformats.org/presentationml/2006/ole">
            <mc:AlternateContent xmlns:mc="http://schemas.openxmlformats.org/markup-compatibility/2006">
              <mc:Choice xmlns:v="urn:schemas-microsoft-com:vml" Requires="v">
                <p:oleObj spid="_x0000_s24195" name="Equation" r:id="rId9" imgW="1282700" imgH="431800" progId="Equation.DSMT4">
                  <p:embed/>
                </p:oleObj>
              </mc:Choice>
              <mc:Fallback>
                <p:oleObj name="Equation" r:id="rId9" imgW="1282700" imgH="4318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3095625"/>
                        <a:ext cx="2576513" cy="866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22247" name="Line 7"/>
          <p:cNvSpPr>
            <a:spLocks noChangeShapeType="1"/>
          </p:cNvSpPr>
          <p:nvPr/>
        </p:nvSpPr>
        <p:spPr bwMode="auto">
          <a:xfrm flipV="1">
            <a:off x="6705600" y="1752600"/>
            <a:ext cx="304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522248" name="Object 5"/>
          <p:cNvGraphicFramePr>
            <a:graphicFrameLocks noChangeAspect="1"/>
          </p:cNvGraphicFramePr>
          <p:nvPr/>
        </p:nvGraphicFramePr>
        <p:xfrm>
          <a:off x="7010400" y="1295400"/>
          <a:ext cx="1785938" cy="866775"/>
        </p:xfrm>
        <a:graphic>
          <a:graphicData uri="http://schemas.openxmlformats.org/presentationml/2006/ole">
            <mc:AlternateContent xmlns:mc="http://schemas.openxmlformats.org/markup-compatibility/2006">
              <mc:Choice xmlns:v="urn:schemas-microsoft-com:vml" Requires="v">
                <p:oleObj spid="_x0000_s24196" name="Equation" r:id="rId11" imgW="889000" imgH="431800" progId="Equation.3">
                  <p:embed/>
                </p:oleObj>
              </mc:Choice>
              <mc:Fallback>
                <p:oleObj name="Equation" r:id="rId11" imgW="889000" imgH="43180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0400" y="1295400"/>
                        <a:ext cx="1785938" cy="866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22249" name="Object 6"/>
          <p:cNvGraphicFramePr>
            <a:graphicFrameLocks noChangeAspect="1"/>
          </p:cNvGraphicFramePr>
          <p:nvPr/>
        </p:nvGraphicFramePr>
        <p:xfrm>
          <a:off x="685800" y="4013200"/>
          <a:ext cx="5256213" cy="1350963"/>
        </p:xfrm>
        <a:graphic>
          <a:graphicData uri="http://schemas.openxmlformats.org/presentationml/2006/ole">
            <mc:AlternateContent xmlns:mc="http://schemas.openxmlformats.org/markup-compatibility/2006">
              <mc:Choice xmlns:v="urn:schemas-microsoft-com:vml" Requires="v">
                <p:oleObj spid="_x0000_s24197" name="Equation" r:id="rId13" imgW="2616200" imgH="673100" progId="Equation.DSMT4">
                  <p:embed/>
                </p:oleObj>
              </mc:Choice>
              <mc:Fallback>
                <p:oleObj name="Equation" r:id="rId13" imgW="2616200" imgH="673100"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800" y="4013200"/>
                        <a:ext cx="5256213" cy="1350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22250" name="Object 7"/>
          <p:cNvGraphicFramePr>
            <a:graphicFrameLocks noChangeAspect="1"/>
          </p:cNvGraphicFramePr>
          <p:nvPr/>
        </p:nvGraphicFramePr>
        <p:xfrm>
          <a:off x="685800" y="5545138"/>
          <a:ext cx="5945188" cy="973137"/>
        </p:xfrm>
        <a:graphic>
          <a:graphicData uri="http://schemas.openxmlformats.org/presentationml/2006/ole">
            <mc:AlternateContent xmlns:mc="http://schemas.openxmlformats.org/markup-compatibility/2006">
              <mc:Choice xmlns:v="urn:schemas-microsoft-com:vml" Requires="v">
                <p:oleObj spid="_x0000_s24198" name="Equation" r:id="rId15" imgW="2959100" imgH="482600" progId="Equation.DSMT4">
                  <p:embed/>
                </p:oleObj>
              </mc:Choice>
              <mc:Fallback>
                <p:oleObj name="Equation" r:id="rId15" imgW="2959100" imgH="482600" progId="Equation.DSMT4">
                  <p:embed/>
                  <p:pic>
                    <p:nvPicPr>
                      <p:cNvPr id="0"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5800" y="5545138"/>
                        <a:ext cx="5945188" cy="9731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3562" name="Rectangle 11"/>
          <p:cNvSpPr>
            <a:spLocks noGrp="1" noChangeArrowheads="1"/>
          </p:cNvSpPr>
          <p:nvPr>
            <p:ph type="title"/>
          </p:nvPr>
        </p:nvSpPr>
        <p:spPr/>
        <p:txBody>
          <a:bodyPr/>
          <a:lstStyle/>
          <a:p>
            <a:pPr eaLnBrk="1" hangingPunct="1"/>
            <a:r>
              <a:rPr lang="en-US" altLang="en-US" smtClean="0"/>
              <a:t>A Uniformly Charged Thin Ring</a:t>
            </a:r>
          </a:p>
        </p:txBody>
      </p:sp>
      <p:sp>
        <p:nvSpPr>
          <p:cNvPr id="2" name="Slide Number Placeholder 1"/>
          <p:cNvSpPr>
            <a:spLocks noGrp="1"/>
          </p:cNvSpPr>
          <p:nvPr>
            <p:ph type="sldNum" sz="quarter" idx="12"/>
          </p:nvPr>
        </p:nvSpPr>
        <p:spPr/>
        <p:txBody>
          <a:bodyPr/>
          <a:lstStyle/>
          <a:p>
            <a:fld id="{2294FBCD-551F-4A32-B973-20AFEF9BF029}" type="slidenum">
              <a:rPr lang="en-US" altLang="en-US" smtClean="0"/>
              <a:pPr/>
              <a:t>24</a:t>
            </a:fld>
            <a:endParaRPr lang="en-US" alt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p519_ring_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730500"/>
            <a:ext cx="41402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 Box 3"/>
          <p:cNvSpPr txBox="1">
            <a:spLocks noChangeArrowheads="1"/>
          </p:cNvSpPr>
          <p:nvPr/>
        </p:nvSpPr>
        <p:spPr bwMode="auto">
          <a:xfrm>
            <a:off x="609600" y="1066800"/>
            <a:ext cx="44354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008000"/>
                </a:solidFill>
              </a:rPr>
              <a:t>Step 2:</a:t>
            </a:r>
            <a:r>
              <a:rPr lang="en-US" altLang="en-US">
                <a:solidFill>
                  <a:schemeClr val="accent2"/>
                </a:solidFill>
              </a:rPr>
              <a:t> Write </a:t>
            </a:r>
            <a:r>
              <a:rPr lang="en-US" altLang="en-US">
                <a:solidFill>
                  <a:schemeClr val="accent2"/>
                </a:solidFill>
                <a:sym typeface="Symbol" pitchFamily="18" charset="2"/>
              </a:rPr>
              <a:t></a:t>
            </a:r>
            <a:r>
              <a:rPr lang="en-US" altLang="en-US" i="1">
                <a:solidFill>
                  <a:schemeClr val="accent2"/>
                </a:solidFill>
              </a:rPr>
              <a:t>E</a:t>
            </a:r>
            <a:r>
              <a:rPr lang="en-US" altLang="en-US">
                <a:solidFill>
                  <a:schemeClr val="accent2"/>
                </a:solidFill>
              </a:rPr>
              <a:t> due to one piece</a:t>
            </a:r>
            <a:endParaRPr lang="en-US" altLang="en-US"/>
          </a:p>
        </p:txBody>
      </p:sp>
      <p:graphicFrame>
        <p:nvGraphicFramePr>
          <p:cNvPr id="544772" name="Object 2"/>
          <p:cNvGraphicFramePr>
            <a:graphicFrameLocks noChangeAspect="1"/>
          </p:cNvGraphicFramePr>
          <p:nvPr/>
        </p:nvGraphicFramePr>
        <p:xfrm>
          <a:off x="292100" y="3694113"/>
          <a:ext cx="4670425" cy="971550"/>
        </p:xfrm>
        <a:graphic>
          <a:graphicData uri="http://schemas.openxmlformats.org/presentationml/2006/ole">
            <mc:AlternateContent xmlns:mc="http://schemas.openxmlformats.org/markup-compatibility/2006">
              <mc:Choice xmlns:v="urn:schemas-microsoft-com:vml" Requires="v">
                <p:oleObj spid="_x0000_s26029" name="Equation" r:id="rId5" imgW="2324100" imgH="482600" progId="Equation.DSMT4">
                  <p:embed/>
                </p:oleObj>
              </mc:Choice>
              <mc:Fallback>
                <p:oleObj name="Equation" r:id="rId5" imgW="2324100" imgH="4826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100" y="3694113"/>
                        <a:ext cx="4670425" cy="971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44773" name="Object 3"/>
          <p:cNvGraphicFramePr>
            <a:graphicFrameLocks noChangeAspect="1"/>
          </p:cNvGraphicFramePr>
          <p:nvPr/>
        </p:nvGraphicFramePr>
        <p:xfrm>
          <a:off x="292100" y="4608513"/>
          <a:ext cx="4619625" cy="973137"/>
        </p:xfrm>
        <a:graphic>
          <a:graphicData uri="http://schemas.openxmlformats.org/presentationml/2006/ole">
            <mc:AlternateContent xmlns:mc="http://schemas.openxmlformats.org/markup-compatibility/2006">
              <mc:Choice xmlns:v="urn:schemas-microsoft-com:vml" Requires="v">
                <p:oleObj spid="_x0000_s26030" name="Equation" r:id="rId7" imgW="2298700" imgH="482600" progId="Equation.DSMT4">
                  <p:embed/>
                </p:oleObj>
              </mc:Choice>
              <mc:Fallback>
                <p:oleObj name="Equation" r:id="rId7" imgW="2298700" imgH="4826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100" y="4608513"/>
                        <a:ext cx="4619625" cy="9731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44774" name="Object 4"/>
          <p:cNvGraphicFramePr>
            <a:graphicFrameLocks noChangeAspect="1"/>
          </p:cNvGraphicFramePr>
          <p:nvPr/>
        </p:nvGraphicFramePr>
        <p:xfrm>
          <a:off x="1320800" y="5791200"/>
          <a:ext cx="1531938" cy="484188"/>
        </p:xfrm>
        <a:graphic>
          <a:graphicData uri="http://schemas.openxmlformats.org/presentationml/2006/ole">
            <mc:AlternateContent xmlns:mc="http://schemas.openxmlformats.org/markup-compatibility/2006">
              <mc:Choice xmlns:v="urn:schemas-microsoft-com:vml" Requires="v">
                <p:oleObj spid="_x0000_s26031" name="Equation" r:id="rId9" imgW="762000" imgH="241300" progId="Equation.3">
                  <p:embed/>
                </p:oleObj>
              </mc:Choice>
              <mc:Fallback>
                <p:oleObj name="Equation" r:id="rId9" imgW="762000" imgH="2413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20800" y="5791200"/>
                        <a:ext cx="1531938" cy="48418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5606" name="Object 5"/>
          <p:cNvGraphicFramePr>
            <a:graphicFrameLocks noChangeAspect="1"/>
          </p:cNvGraphicFramePr>
          <p:nvPr/>
        </p:nvGraphicFramePr>
        <p:xfrm>
          <a:off x="622300" y="1524000"/>
          <a:ext cx="6311900" cy="1033463"/>
        </p:xfrm>
        <a:graphic>
          <a:graphicData uri="http://schemas.openxmlformats.org/presentationml/2006/ole">
            <mc:AlternateContent xmlns:mc="http://schemas.openxmlformats.org/markup-compatibility/2006">
              <mc:Choice xmlns:v="urn:schemas-microsoft-com:vml" Requires="v">
                <p:oleObj spid="_x0000_s26032" name="Equation" r:id="rId11" imgW="2959100" imgH="482600" progId="Equation.DSMT4">
                  <p:embed/>
                </p:oleObj>
              </mc:Choice>
              <mc:Fallback>
                <p:oleObj name="Equation" r:id="rId11" imgW="2959100" imgH="48260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2300" y="1524000"/>
                        <a:ext cx="6311900" cy="1033463"/>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5607" name="Text Box 8"/>
          <p:cNvSpPr txBox="1">
            <a:spLocks noChangeArrowheads="1"/>
          </p:cNvSpPr>
          <p:nvPr/>
        </p:nvSpPr>
        <p:spPr bwMode="auto">
          <a:xfrm>
            <a:off x="609600" y="2971800"/>
            <a:ext cx="2746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Components </a:t>
            </a:r>
            <a:r>
              <a:rPr lang="en-US" altLang="en-US" i="1">
                <a:solidFill>
                  <a:srgbClr val="FF0000"/>
                </a:solidFill>
              </a:rPr>
              <a:t>x</a:t>
            </a:r>
            <a:r>
              <a:rPr lang="en-US" altLang="en-US">
                <a:solidFill>
                  <a:srgbClr val="FF0000"/>
                </a:solidFill>
              </a:rPr>
              <a:t> and </a:t>
            </a:r>
            <a:r>
              <a:rPr lang="en-US" altLang="en-US" i="1">
                <a:solidFill>
                  <a:srgbClr val="FF0000"/>
                </a:solidFill>
              </a:rPr>
              <a:t>y</a:t>
            </a:r>
            <a:r>
              <a:rPr lang="en-US" altLang="en-US">
                <a:solidFill>
                  <a:srgbClr val="FF0000"/>
                </a:solidFill>
              </a:rPr>
              <a:t>:</a:t>
            </a:r>
            <a:endParaRPr lang="en-US" altLang="en-US"/>
          </a:p>
        </p:txBody>
      </p:sp>
      <p:sp>
        <p:nvSpPr>
          <p:cNvPr id="25608" name="Rectangle 9"/>
          <p:cNvSpPr>
            <a:spLocks noGrp="1" noChangeArrowheads="1"/>
          </p:cNvSpPr>
          <p:nvPr>
            <p:ph type="title"/>
          </p:nvPr>
        </p:nvSpPr>
        <p:spPr/>
        <p:txBody>
          <a:bodyPr/>
          <a:lstStyle/>
          <a:p>
            <a:pPr eaLnBrk="1" hangingPunct="1"/>
            <a:r>
              <a:rPr lang="en-US" altLang="en-US" smtClean="0"/>
              <a:t>A Uniformly Charged Thin Ring</a:t>
            </a:r>
          </a:p>
        </p:txBody>
      </p:sp>
      <p:sp>
        <p:nvSpPr>
          <p:cNvPr id="2" name="Slide Number Placeholder 1"/>
          <p:cNvSpPr>
            <a:spLocks noGrp="1"/>
          </p:cNvSpPr>
          <p:nvPr>
            <p:ph type="sldNum" sz="quarter" idx="12"/>
          </p:nvPr>
        </p:nvSpPr>
        <p:spPr/>
        <p:txBody>
          <a:bodyPr/>
          <a:lstStyle/>
          <a:p>
            <a:fld id="{2294FBCD-551F-4A32-B973-20AFEF9BF029}" type="slidenum">
              <a:rPr lang="en-US" altLang="en-US" smtClean="0"/>
              <a:pPr/>
              <a:t>25</a:t>
            </a:fld>
            <a:endParaRPr lang="en-US" alt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p519_ring_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730500"/>
            <a:ext cx="41402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ext Box 3"/>
          <p:cNvSpPr txBox="1">
            <a:spLocks noChangeArrowheads="1"/>
          </p:cNvSpPr>
          <p:nvPr/>
        </p:nvSpPr>
        <p:spPr bwMode="auto">
          <a:xfrm>
            <a:off x="593725" y="1066800"/>
            <a:ext cx="44354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008000"/>
                </a:solidFill>
              </a:rPr>
              <a:t>Step 2:</a:t>
            </a:r>
            <a:r>
              <a:rPr lang="en-US" altLang="en-US">
                <a:solidFill>
                  <a:schemeClr val="accent2"/>
                </a:solidFill>
              </a:rPr>
              <a:t> Write </a:t>
            </a:r>
            <a:r>
              <a:rPr lang="en-US" altLang="en-US">
                <a:solidFill>
                  <a:schemeClr val="accent2"/>
                </a:solidFill>
                <a:sym typeface="Symbol" pitchFamily="18" charset="2"/>
              </a:rPr>
              <a:t></a:t>
            </a:r>
            <a:r>
              <a:rPr lang="en-US" altLang="en-US" i="1">
                <a:solidFill>
                  <a:schemeClr val="accent2"/>
                </a:solidFill>
              </a:rPr>
              <a:t>E</a:t>
            </a:r>
            <a:r>
              <a:rPr lang="en-US" altLang="en-US">
                <a:solidFill>
                  <a:schemeClr val="accent2"/>
                </a:solidFill>
              </a:rPr>
              <a:t> due to one piece</a:t>
            </a:r>
            <a:endParaRPr lang="en-US" altLang="en-US"/>
          </a:p>
        </p:txBody>
      </p:sp>
      <p:graphicFrame>
        <p:nvGraphicFramePr>
          <p:cNvPr id="546820" name="Object 2"/>
          <p:cNvGraphicFramePr>
            <a:graphicFrameLocks noChangeAspect="1"/>
          </p:cNvGraphicFramePr>
          <p:nvPr/>
        </p:nvGraphicFramePr>
        <p:xfrm>
          <a:off x="660400" y="3465513"/>
          <a:ext cx="4102100" cy="1027112"/>
        </p:xfrm>
        <a:graphic>
          <a:graphicData uri="http://schemas.openxmlformats.org/presentationml/2006/ole">
            <mc:AlternateContent xmlns:mc="http://schemas.openxmlformats.org/markup-compatibility/2006">
              <mc:Choice xmlns:v="urn:schemas-microsoft-com:vml" Requires="v">
                <p:oleObj spid="_x0000_s27971" name="Equation" r:id="rId5" imgW="1930400" imgH="482600" progId="Equation.DSMT4">
                  <p:embed/>
                </p:oleObj>
              </mc:Choice>
              <mc:Fallback>
                <p:oleObj name="Equation" r:id="rId5" imgW="1930400" imgH="4826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 y="3465513"/>
                        <a:ext cx="4102100" cy="10271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7652" name="Text Box 5"/>
          <p:cNvSpPr txBox="1">
            <a:spLocks noChangeArrowheads="1"/>
          </p:cNvSpPr>
          <p:nvPr/>
        </p:nvSpPr>
        <p:spPr bwMode="auto">
          <a:xfrm>
            <a:off x="606425" y="2971800"/>
            <a:ext cx="1884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Component </a:t>
            </a:r>
            <a:r>
              <a:rPr lang="en-US" altLang="en-US" i="1">
                <a:solidFill>
                  <a:srgbClr val="FF0000"/>
                </a:solidFill>
              </a:rPr>
              <a:t>z</a:t>
            </a:r>
            <a:r>
              <a:rPr lang="en-US" altLang="en-US">
                <a:solidFill>
                  <a:srgbClr val="FF0000"/>
                </a:solidFill>
              </a:rPr>
              <a:t>:</a:t>
            </a:r>
            <a:endParaRPr lang="en-US" altLang="en-US"/>
          </a:p>
        </p:txBody>
      </p:sp>
      <p:graphicFrame>
        <p:nvGraphicFramePr>
          <p:cNvPr id="546822" name="Object 3"/>
          <p:cNvGraphicFramePr>
            <a:graphicFrameLocks noChangeAspect="1"/>
          </p:cNvGraphicFramePr>
          <p:nvPr/>
        </p:nvGraphicFramePr>
        <p:xfrm>
          <a:off x="660400" y="4791075"/>
          <a:ext cx="3911600" cy="1000125"/>
        </p:xfrm>
        <a:graphic>
          <a:graphicData uri="http://schemas.openxmlformats.org/presentationml/2006/ole">
            <mc:AlternateContent xmlns:mc="http://schemas.openxmlformats.org/markup-compatibility/2006">
              <mc:Choice xmlns:v="urn:schemas-microsoft-com:vml" Requires="v">
                <p:oleObj spid="_x0000_s27972" name="Equation" r:id="rId7" imgW="1892300" imgH="482600" progId="Equation.DSMT4">
                  <p:embed/>
                </p:oleObj>
              </mc:Choice>
              <mc:Fallback>
                <p:oleObj name="Equation" r:id="rId7" imgW="1892300" imgH="4826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400" y="4791075"/>
                        <a:ext cx="3911600" cy="1000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7654" name="Rectangle 7"/>
          <p:cNvSpPr>
            <a:spLocks noGrp="1" noChangeArrowheads="1"/>
          </p:cNvSpPr>
          <p:nvPr>
            <p:ph type="title"/>
          </p:nvPr>
        </p:nvSpPr>
        <p:spPr/>
        <p:txBody>
          <a:bodyPr/>
          <a:lstStyle/>
          <a:p>
            <a:pPr eaLnBrk="1" hangingPunct="1"/>
            <a:r>
              <a:rPr lang="en-US" altLang="en-US" smtClean="0"/>
              <a:t>A Uniformly Charged Thin Ring</a:t>
            </a:r>
          </a:p>
        </p:txBody>
      </p:sp>
      <p:graphicFrame>
        <p:nvGraphicFramePr>
          <p:cNvPr id="27655" name="Object 4"/>
          <p:cNvGraphicFramePr>
            <a:graphicFrameLocks noChangeAspect="1"/>
          </p:cNvGraphicFramePr>
          <p:nvPr/>
        </p:nvGraphicFramePr>
        <p:xfrm>
          <a:off x="622300" y="1524000"/>
          <a:ext cx="6311900" cy="1033463"/>
        </p:xfrm>
        <a:graphic>
          <a:graphicData uri="http://schemas.openxmlformats.org/presentationml/2006/ole">
            <mc:AlternateContent xmlns:mc="http://schemas.openxmlformats.org/markup-compatibility/2006">
              <mc:Choice xmlns:v="urn:schemas-microsoft-com:vml" Requires="v">
                <p:oleObj spid="_x0000_s27973" name="Equation" r:id="rId9" imgW="2959100" imgH="482600" progId="Equation.DSMT4">
                  <p:embed/>
                </p:oleObj>
              </mc:Choice>
              <mc:Fallback>
                <p:oleObj name="Equation" r:id="rId9" imgW="2959100" imgH="4826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300" y="1524000"/>
                        <a:ext cx="6311900" cy="1033463"/>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2294FBCD-551F-4A32-B973-20AFEF9BF029}" type="slidenum">
              <a:rPr lang="en-US" altLang="en-US" smtClean="0"/>
              <a:pPr/>
              <a:t>26</a:t>
            </a:fld>
            <a:endParaRPr lang="en-US" alt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p519_ring_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730500"/>
            <a:ext cx="41402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8867" name="Text Box 3"/>
          <p:cNvSpPr txBox="1">
            <a:spLocks noChangeArrowheads="1"/>
          </p:cNvSpPr>
          <p:nvPr/>
        </p:nvSpPr>
        <p:spPr bwMode="auto">
          <a:xfrm>
            <a:off x="593725" y="1143000"/>
            <a:ext cx="6416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008000"/>
                </a:solidFill>
              </a:rPr>
              <a:t>Step 3:</a:t>
            </a:r>
            <a:r>
              <a:rPr lang="en-US" altLang="en-US">
                <a:solidFill>
                  <a:schemeClr val="accent2"/>
                </a:solidFill>
              </a:rPr>
              <a:t> Add up the contributions of all the pieces</a:t>
            </a:r>
            <a:endParaRPr lang="en-US" altLang="en-US"/>
          </a:p>
        </p:txBody>
      </p:sp>
      <p:graphicFrame>
        <p:nvGraphicFramePr>
          <p:cNvPr id="548868" name="Object 2"/>
          <p:cNvGraphicFramePr>
            <a:graphicFrameLocks noChangeAspect="1"/>
          </p:cNvGraphicFramePr>
          <p:nvPr/>
        </p:nvGraphicFramePr>
        <p:xfrm>
          <a:off x="660400" y="1676400"/>
          <a:ext cx="3987800" cy="1019175"/>
        </p:xfrm>
        <a:graphic>
          <a:graphicData uri="http://schemas.openxmlformats.org/presentationml/2006/ole">
            <mc:AlternateContent xmlns:mc="http://schemas.openxmlformats.org/markup-compatibility/2006">
              <mc:Choice xmlns:v="urn:schemas-microsoft-com:vml" Requires="v">
                <p:oleObj spid="_x0000_s30230" name="Equation" r:id="rId5" imgW="1892300" imgH="482600" progId="Equation.DSMT4">
                  <p:embed/>
                </p:oleObj>
              </mc:Choice>
              <mc:Fallback>
                <p:oleObj name="Equation" r:id="rId5" imgW="1892300" imgH="4826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 y="1676400"/>
                        <a:ext cx="3987800" cy="1019175"/>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48869" name="Object 3"/>
          <p:cNvGraphicFramePr>
            <a:graphicFrameLocks noChangeAspect="1"/>
          </p:cNvGraphicFramePr>
          <p:nvPr/>
        </p:nvGraphicFramePr>
        <p:xfrm>
          <a:off x="736600" y="2819400"/>
          <a:ext cx="1536700" cy="1017588"/>
        </p:xfrm>
        <a:graphic>
          <a:graphicData uri="http://schemas.openxmlformats.org/presentationml/2006/ole">
            <mc:AlternateContent xmlns:mc="http://schemas.openxmlformats.org/markup-compatibility/2006">
              <mc:Choice xmlns:v="urn:schemas-microsoft-com:vml" Requires="v">
                <p:oleObj spid="_x0000_s30231" name="Equation" r:id="rId7" imgW="711200" imgH="469900" progId="Equation.DSMT4">
                  <p:embed/>
                </p:oleObj>
              </mc:Choice>
              <mc:Fallback>
                <p:oleObj name="Equation" r:id="rId7" imgW="711200" imgH="4699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600" y="2819400"/>
                        <a:ext cx="1536700" cy="10175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48870" name="Object 4"/>
          <p:cNvGraphicFramePr>
            <a:graphicFrameLocks noChangeAspect="1"/>
          </p:cNvGraphicFramePr>
          <p:nvPr/>
        </p:nvGraphicFramePr>
        <p:xfrm>
          <a:off x="685800" y="3975100"/>
          <a:ext cx="4108450" cy="1020763"/>
        </p:xfrm>
        <a:graphic>
          <a:graphicData uri="http://schemas.openxmlformats.org/presentationml/2006/ole">
            <mc:AlternateContent xmlns:mc="http://schemas.openxmlformats.org/markup-compatibility/2006">
              <mc:Choice xmlns:v="urn:schemas-microsoft-com:vml" Requires="v">
                <p:oleObj spid="_x0000_s30232" name="Equation" r:id="rId9" imgW="2044700" imgH="508000" progId="Equation.3">
                  <p:embed/>
                </p:oleObj>
              </mc:Choice>
              <mc:Fallback>
                <p:oleObj name="Equation" r:id="rId9" imgW="2044700" imgH="5080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3975100"/>
                        <a:ext cx="4108450" cy="10207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48871" name="Object 5"/>
          <p:cNvGraphicFramePr>
            <a:graphicFrameLocks noChangeAspect="1"/>
          </p:cNvGraphicFramePr>
          <p:nvPr/>
        </p:nvGraphicFramePr>
        <p:xfrm>
          <a:off x="736600" y="3886200"/>
          <a:ext cx="4292600" cy="1063625"/>
        </p:xfrm>
        <a:graphic>
          <a:graphicData uri="http://schemas.openxmlformats.org/presentationml/2006/ole">
            <mc:AlternateContent xmlns:mc="http://schemas.openxmlformats.org/markup-compatibility/2006">
              <mc:Choice xmlns:v="urn:schemas-microsoft-com:vml" Requires="v">
                <p:oleObj spid="_x0000_s30233" name="Equation" r:id="rId11" imgW="2108200" imgH="520700" progId="Equation.DSMT4">
                  <p:embed/>
                </p:oleObj>
              </mc:Choice>
              <mc:Fallback>
                <p:oleObj name="Equation" r:id="rId11" imgW="2108200" imgH="52070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6600" y="3886200"/>
                        <a:ext cx="4292600" cy="10636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48872" name="Object 6"/>
          <p:cNvGraphicFramePr>
            <a:graphicFrameLocks noChangeAspect="1"/>
          </p:cNvGraphicFramePr>
          <p:nvPr/>
        </p:nvGraphicFramePr>
        <p:xfrm>
          <a:off x="736600" y="5141913"/>
          <a:ext cx="3149600" cy="1028700"/>
        </p:xfrm>
        <a:graphic>
          <a:graphicData uri="http://schemas.openxmlformats.org/presentationml/2006/ole">
            <mc:AlternateContent xmlns:mc="http://schemas.openxmlformats.org/markup-compatibility/2006">
              <mc:Choice xmlns:v="urn:schemas-microsoft-com:vml" Requires="v">
                <p:oleObj spid="_x0000_s30234" name="Equation" r:id="rId13" imgW="1485900" imgH="482600" progId="Equation.DSMT4">
                  <p:embed/>
                </p:oleObj>
              </mc:Choice>
              <mc:Fallback>
                <p:oleObj name="Equation" r:id="rId13" imgW="1485900" imgH="482600"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6600" y="5141913"/>
                        <a:ext cx="3149600" cy="1028700"/>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9704" name="Rectangle 9"/>
          <p:cNvSpPr>
            <a:spLocks noGrp="1" noChangeArrowheads="1"/>
          </p:cNvSpPr>
          <p:nvPr>
            <p:ph type="title"/>
          </p:nvPr>
        </p:nvSpPr>
        <p:spPr/>
        <p:txBody>
          <a:bodyPr/>
          <a:lstStyle/>
          <a:p>
            <a:pPr eaLnBrk="1" hangingPunct="1"/>
            <a:r>
              <a:rPr lang="en-US" altLang="en-US" smtClean="0"/>
              <a:t>A Uniformly Charged Thin Ring</a:t>
            </a:r>
          </a:p>
        </p:txBody>
      </p:sp>
      <p:sp>
        <p:nvSpPr>
          <p:cNvPr id="2" name="Slide Number Placeholder 1"/>
          <p:cNvSpPr>
            <a:spLocks noGrp="1"/>
          </p:cNvSpPr>
          <p:nvPr>
            <p:ph type="sldNum" sz="quarter" idx="12"/>
          </p:nvPr>
        </p:nvSpPr>
        <p:spPr/>
        <p:txBody>
          <a:bodyPr/>
          <a:lstStyle/>
          <a:p>
            <a:fld id="{2294FBCD-551F-4A32-B973-20AFEF9BF029}" type="slidenum">
              <a:rPr lang="en-US" altLang="en-US" smtClean="0"/>
              <a:pPr/>
              <a:t>27</a:t>
            </a:fld>
            <a:endParaRPr lang="en-US" alt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745" name="Picture 2" descr="p520_RingSu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816225"/>
            <a:ext cx="36576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0435" name="Text Box 3"/>
          <p:cNvSpPr txBox="1">
            <a:spLocks noChangeArrowheads="1"/>
          </p:cNvSpPr>
          <p:nvPr/>
        </p:nvSpPr>
        <p:spPr bwMode="auto">
          <a:xfrm>
            <a:off x="669925" y="1447800"/>
            <a:ext cx="336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008000"/>
                </a:solidFill>
              </a:rPr>
              <a:t>Step 4:</a:t>
            </a:r>
            <a:r>
              <a:rPr lang="en-US" altLang="en-US">
                <a:solidFill>
                  <a:schemeClr val="accent2"/>
                </a:solidFill>
              </a:rPr>
              <a:t> Check the results</a:t>
            </a:r>
            <a:endParaRPr lang="en-US" altLang="en-US"/>
          </a:p>
        </p:txBody>
      </p:sp>
      <p:graphicFrame>
        <p:nvGraphicFramePr>
          <p:cNvPr id="31747" name="Object 2"/>
          <p:cNvGraphicFramePr>
            <a:graphicFrameLocks noChangeAspect="1"/>
          </p:cNvGraphicFramePr>
          <p:nvPr/>
        </p:nvGraphicFramePr>
        <p:xfrm>
          <a:off x="4953000" y="1455738"/>
          <a:ext cx="3429000" cy="1117600"/>
        </p:xfrm>
        <a:graphic>
          <a:graphicData uri="http://schemas.openxmlformats.org/presentationml/2006/ole">
            <mc:AlternateContent xmlns:mc="http://schemas.openxmlformats.org/markup-compatibility/2006">
              <mc:Choice xmlns:v="urn:schemas-microsoft-com:vml" Requires="v">
                <p:oleObj spid="_x0000_s31970" name="Equation" r:id="rId5" imgW="1485900" imgH="482600" progId="Equation.DSMT4">
                  <p:embed/>
                </p:oleObj>
              </mc:Choice>
              <mc:Fallback>
                <p:oleObj name="Equation" r:id="rId5" imgW="1485900" imgH="4826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455738"/>
                        <a:ext cx="3429000" cy="1117600"/>
                      </a:xfrm>
                      <a:prstGeom prst="rect">
                        <a:avLst/>
                      </a:prstGeom>
                      <a:solidFill>
                        <a:srgbClr val="F6F63F"/>
                      </a:solidFill>
                      <a:ln>
                        <a:noFill/>
                      </a:ln>
                      <a:effectLst/>
                      <a:extLst>
                        <a:ext uri="{91240B29-F687-4F45-9708-019B960494DF}">
                          <a14:hiddenLine xmlns:a14="http://schemas.microsoft.com/office/drawing/2010/main" w="9525">
                            <a:solidFill>
                              <a:srgbClr val="F6F63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30437" name="Text Box 5"/>
          <p:cNvSpPr txBox="1">
            <a:spLocks noChangeArrowheads="1"/>
          </p:cNvSpPr>
          <p:nvPr/>
        </p:nvSpPr>
        <p:spPr bwMode="auto">
          <a:xfrm>
            <a:off x="990600" y="2438400"/>
            <a:ext cx="1333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Direction</a:t>
            </a:r>
          </a:p>
        </p:txBody>
      </p:sp>
      <p:sp>
        <p:nvSpPr>
          <p:cNvPr id="530438" name="Text Box 6"/>
          <p:cNvSpPr txBox="1">
            <a:spLocks noChangeArrowheads="1"/>
          </p:cNvSpPr>
          <p:nvPr/>
        </p:nvSpPr>
        <p:spPr bwMode="auto">
          <a:xfrm>
            <a:off x="611188" y="2438400"/>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ym typeface="Wingdings" pitchFamily="2" charset="2"/>
              </a:rPr>
              <a:t></a:t>
            </a:r>
            <a:endParaRPr lang="en-US" altLang="en-US"/>
          </a:p>
        </p:txBody>
      </p:sp>
      <p:sp>
        <p:nvSpPr>
          <p:cNvPr id="530439" name="Text Box 7"/>
          <p:cNvSpPr txBox="1">
            <a:spLocks noChangeArrowheads="1"/>
          </p:cNvSpPr>
          <p:nvPr/>
        </p:nvSpPr>
        <p:spPr bwMode="auto">
          <a:xfrm>
            <a:off x="990600" y="2971800"/>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Units</a:t>
            </a:r>
          </a:p>
        </p:txBody>
      </p:sp>
      <p:sp>
        <p:nvSpPr>
          <p:cNvPr id="530440" name="Text Box 8"/>
          <p:cNvSpPr txBox="1">
            <a:spLocks noChangeArrowheads="1"/>
          </p:cNvSpPr>
          <p:nvPr/>
        </p:nvSpPr>
        <p:spPr bwMode="auto">
          <a:xfrm>
            <a:off x="609600" y="2971800"/>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ym typeface="Wingdings" pitchFamily="2" charset="2"/>
              </a:rPr>
              <a:t></a:t>
            </a:r>
            <a:endParaRPr lang="en-US" altLang="en-US"/>
          </a:p>
        </p:txBody>
      </p:sp>
      <p:sp>
        <p:nvSpPr>
          <p:cNvPr id="530441" name="Text Box 9"/>
          <p:cNvSpPr txBox="1">
            <a:spLocks noChangeArrowheads="1"/>
          </p:cNvSpPr>
          <p:nvPr/>
        </p:nvSpPr>
        <p:spPr bwMode="auto">
          <a:xfrm>
            <a:off x="974725" y="3546475"/>
            <a:ext cx="1882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Special cases:</a:t>
            </a:r>
          </a:p>
        </p:txBody>
      </p:sp>
      <p:sp>
        <p:nvSpPr>
          <p:cNvPr id="530442" name="Text Box 10"/>
          <p:cNvSpPr txBox="1">
            <a:spLocks noChangeArrowheads="1"/>
          </p:cNvSpPr>
          <p:nvPr/>
        </p:nvSpPr>
        <p:spPr bwMode="auto">
          <a:xfrm>
            <a:off x="1203325" y="4003675"/>
            <a:ext cx="314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Center of the ring (</a:t>
            </a:r>
            <a:r>
              <a:rPr lang="en-US" altLang="en-US" i="1"/>
              <a:t>z</a:t>
            </a:r>
            <a:r>
              <a:rPr lang="en-US" altLang="en-US"/>
              <a:t>=0):</a:t>
            </a:r>
          </a:p>
        </p:txBody>
      </p:sp>
      <p:sp>
        <p:nvSpPr>
          <p:cNvPr id="530443" name="Text Box 11"/>
          <p:cNvSpPr txBox="1">
            <a:spLocks noChangeArrowheads="1"/>
          </p:cNvSpPr>
          <p:nvPr/>
        </p:nvSpPr>
        <p:spPr bwMode="auto">
          <a:xfrm>
            <a:off x="4343400" y="4038600"/>
            <a:ext cx="773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E</a:t>
            </a:r>
            <a:r>
              <a:rPr lang="en-US" altLang="en-US" i="1" baseline="-25000"/>
              <a:t>z</a:t>
            </a:r>
            <a:r>
              <a:rPr lang="en-US" altLang="en-US"/>
              <a:t>=0</a:t>
            </a:r>
            <a:endParaRPr lang="en-US" altLang="en-US" i="1"/>
          </a:p>
        </p:txBody>
      </p:sp>
      <p:sp>
        <p:nvSpPr>
          <p:cNvPr id="530444" name="Text Box 12"/>
          <p:cNvSpPr txBox="1">
            <a:spLocks noChangeArrowheads="1"/>
          </p:cNvSpPr>
          <p:nvPr/>
        </p:nvSpPr>
        <p:spPr bwMode="auto">
          <a:xfrm>
            <a:off x="839788" y="4038600"/>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ym typeface="Wingdings" pitchFamily="2" charset="2"/>
              </a:rPr>
              <a:t></a:t>
            </a:r>
            <a:endParaRPr lang="en-US" altLang="en-US"/>
          </a:p>
        </p:txBody>
      </p:sp>
      <p:sp>
        <p:nvSpPr>
          <p:cNvPr id="530445" name="Text Box 13"/>
          <p:cNvSpPr txBox="1">
            <a:spLocks noChangeArrowheads="1"/>
          </p:cNvSpPr>
          <p:nvPr/>
        </p:nvSpPr>
        <p:spPr bwMode="auto">
          <a:xfrm>
            <a:off x="1219200" y="4495800"/>
            <a:ext cx="3284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Far from the ring (</a:t>
            </a:r>
            <a:r>
              <a:rPr lang="en-US" altLang="en-US" i="1"/>
              <a:t>z</a:t>
            </a:r>
            <a:r>
              <a:rPr lang="en-US" altLang="en-US"/>
              <a:t>&gt;&gt;</a:t>
            </a:r>
            <a:r>
              <a:rPr lang="en-US" altLang="en-US" i="1"/>
              <a:t>R</a:t>
            </a:r>
            <a:r>
              <a:rPr lang="en-US" altLang="en-US"/>
              <a:t>):</a:t>
            </a:r>
          </a:p>
        </p:txBody>
      </p:sp>
      <p:graphicFrame>
        <p:nvGraphicFramePr>
          <p:cNvPr id="530446" name="Object 3"/>
          <p:cNvGraphicFramePr>
            <a:graphicFrameLocks noChangeAspect="1"/>
          </p:cNvGraphicFramePr>
          <p:nvPr/>
        </p:nvGraphicFramePr>
        <p:xfrm>
          <a:off x="2628900" y="4922838"/>
          <a:ext cx="1785938" cy="868362"/>
        </p:xfrm>
        <a:graphic>
          <a:graphicData uri="http://schemas.openxmlformats.org/presentationml/2006/ole">
            <mc:AlternateContent xmlns:mc="http://schemas.openxmlformats.org/markup-compatibility/2006">
              <mc:Choice xmlns:v="urn:schemas-microsoft-com:vml" Requires="v">
                <p:oleObj spid="_x0000_s31971" name="Equation" r:id="rId7" imgW="889000" imgH="431800" progId="Equation.3">
                  <p:embed/>
                </p:oleObj>
              </mc:Choice>
              <mc:Fallback>
                <p:oleObj name="Equation" r:id="rId7" imgW="889000" imgH="4318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8900" y="4922838"/>
                        <a:ext cx="1785938" cy="86836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30447" name="Text Box 15"/>
          <p:cNvSpPr txBox="1">
            <a:spLocks noChangeArrowheads="1"/>
          </p:cNvSpPr>
          <p:nvPr/>
        </p:nvSpPr>
        <p:spPr bwMode="auto">
          <a:xfrm>
            <a:off x="838200" y="4495800"/>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ym typeface="Wingdings" pitchFamily="2" charset="2"/>
              </a:rPr>
              <a:t></a:t>
            </a:r>
            <a:endParaRPr lang="en-US" altLang="en-US"/>
          </a:p>
        </p:txBody>
      </p:sp>
      <p:sp>
        <p:nvSpPr>
          <p:cNvPr id="31759" name="Rectangle 16"/>
          <p:cNvSpPr>
            <a:spLocks noGrp="1" noChangeArrowheads="1"/>
          </p:cNvSpPr>
          <p:nvPr>
            <p:ph type="title"/>
          </p:nvPr>
        </p:nvSpPr>
        <p:spPr/>
        <p:txBody>
          <a:bodyPr/>
          <a:lstStyle/>
          <a:p>
            <a:pPr eaLnBrk="1" hangingPunct="1"/>
            <a:r>
              <a:rPr lang="en-US" altLang="en-US" smtClean="0"/>
              <a:t>A Uniformly Charged Thin Ring</a:t>
            </a:r>
          </a:p>
        </p:txBody>
      </p:sp>
      <p:sp>
        <p:nvSpPr>
          <p:cNvPr id="2" name="Slide Number Placeholder 1"/>
          <p:cNvSpPr>
            <a:spLocks noGrp="1"/>
          </p:cNvSpPr>
          <p:nvPr>
            <p:ph type="sldNum" sz="quarter" idx="12"/>
          </p:nvPr>
        </p:nvSpPr>
        <p:spPr/>
        <p:txBody>
          <a:bodyPr/>
          <a:lstStyle/>
          <a:p>
            <a:fld id="{2294FBCD-551F-4A32-B973-20AFEF9BF029}" type="slidenum">
              <a:rPr lang="en-US" altLang="en-US" smtClean="0"/>
              <a:pPr/>
              <a:t>28</a:t>
            </a:fld>
            <a:endParaRPr lang="en-US" alt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3"/>
          <p:cNvSpPr txBox="1">
            <a:spLocks noChangeArrowheads="1"/>
          </p:cNvSpPr>
          <p:nvPr/>
        </p:nvSpPr>
        <p:spPr bwMode="auto">
          <a:xfrm>
            <a:off x="76200" y="1295400"/>
            <a:ext cx="2846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Distance dependence:</a:t>
            </a:r>
            <a:endParaRPr lang="en-US" altLang="en-US"/>
          </a:p>
        </p:txBody>
      </p:sp>
      <p:sp>
        <p:nvSpPr>
          <p:cNvPr id="33794" name="Text Box 4"/>
          <p:cNvSpPr txBox="1">
            <a:spLocks noChangeArrowheads="1"/>
          </p:cNvSpPr>
          <p:nvPr/>
        </p:nvSpPr>
        <p:spPr bwMode="auto">
          <a:xfrm>
            <a:off x="304800" y="2057400"/>
            <a:ext cx="3284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Far from the ring (</a:t>
            </a:r>
            <a:r>
              <a:rPr lang="en-US" altLang="en-US" i="1">
                <a:solidFill>
                  <a:schemeClr val="accent2"/>
                </a:solidFill>
              </a:rPr>
              <a:t>z</a:t>
            </a:r>
            <a:r>
              <a:rPr lang="en-US" altLang="en-US">
                <a:solidFill>
                  <a:schemeClr val="accent2"/>
                </a:solidFill>
              </a:rPr>
              <a:t>&gt;&gt;</a:t>
            </a:r>
            <a:r>
              <a:rPr lang="en-US" altLang="en-US" i="1">
                <a:solidFill>
                  <a:schemeClr val="accent2"/>
                </a:solidFill>
              </a:rPr>
              <a:t>R</a:t>
            </a:r>
            <a:r>
              <a:rPr lang="en-US" altLang="en-US">
                <a:solidFill>
                  <a:schemeClr val="accent2"/>
                </a:solidFill>
              </a:rPr>
              <a:t>):</a:t>
            </a:r>
            <a:endParaRPr lang="en-US" altLang="en-US"/>
          </a:p>
        </p:txBody>
      </p:sp>
      <p:sp>
        <p:nvSpPr>
          <p:cNvPr id="33795" name="Text Box 5"/>
          <p:cNvSpPr txBox="1">
            <a:spLocks noChangeArrowheads="1"/>
          </p:cNvSpPr>
          <p:nvPr/>
        </p:nvSpPr>
        <p:spPr bwMode="auto">
          <a:xfrm>
            <a:off x="304800" y="4008438"/>
            <a:ext cx="321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Close to the ring (</a:t>
            </a:r>
            <a:r>
              <a:rPr lang="en-US" altLang="en-US" i="1">
                <a:solidFill>
                  <a:schemeClr val="accent2"/>
                </a:solidFill>
              </a:rPr>
              <a:t>z</a:t>
            </a:r>
            <a:r>
              <a:rPr lang="en-US" altLang="en-US">
                <a:solidFill>
                  <a:schemeClr val="accent2"/>
                </a:solidFill>
              </a:rPr>
              <a:t>&lt;&lt;</a:t>
            </a:r>
            <a:r>
              <a:rPr lang="en-US" altLang="en-US" i="1">
                <a:solidFill>
                  <a:schemeClr val="accent2"/>
                </a:solidFill>
              </a:rPr>
              <a:t>R</a:t>
            </a:r>
            <a:r>
              <a:rPr lang="en-US" altLang="en-US">
                <a:solidFill>
                  <a:schemeClr val="accent2"/>
                </a:solidFill>
              </a:rPr>
              <a:t>):</a:t>
            </a:r>
            <a:endParaRPr lang="en-US" altLang="en-US"/>
          </a:p>
        </p:txBody>
      </p:sp>
      <p:graphicFrame>
        <p:nvGraphicFramePr>
          <p:cNvPr id="33796" name="Object 2"/>
          <p:cNvGraphicFramePr>
            <a:graphicFrameLocks noChangeAspect="1"/>
          </p:cNvGraphicFramePr>
          <p:nvPr/>
        </p:nvGraphicFramePr>
        <p:xfrm>
          <a:off x="965200" y="5375275"/>
          <a:ext cx="2082800" cy="949325"/>
        </p:xfrm>
        <a:graphic>
          <a:graphicData uri="http://schemas.openxmlformats.org/presentationml/2006/ole">
            <mc:AlternateContent xmlns:mc="http://schemas.openxmlformats.org/markup-compatibility/2006">
              <mc:Choice xmlns:v="urn:schemas-microsoft-com:vml" Requires="v">
                <p:oleObj spid="_x0000_s34226" name="Equation" r:id="rId4" imgW="952500" imgH="431800" progId="Equation.DSMT4">
                  <p:embed/>
                </p:oleObj>
              </mc:Choice>
              <mc:Fallback>
                <p:oleObj name="Equation" r:id="rId4" imgW="952500" imgH="431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200" y="5375275"/>
                        <a:ext cx="2082800" cy="9493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3797" name="Rectangle 7"/>
          <p:cNvSpPr>
            <a:spLocks noChangeArrowheads="1"/>
          </p:cNvSpPr>
          <p:nvPr/>
        </p:nvSpPr>
        <p:spPr bwMode="auto">
          <a:xfrm>
            <a:off x="3505200" y="4008438"/>
            <a:ext cx="73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E</a:t>
            </a:r>
            <a:r>
              <a:rPr lang="en-US" altLang="en-US" i="1" baseline="-25000"/>
              <a:t>z</a:t>
            </a:r>
            <a:r>
              <a:rPr lang="en-US" altLang="en-US"/>
              <a:t>~</a:t>
            </a:r>
            <a:r>
              <a:rPr lang="en-US" altLang="en-US" i="1"/>
              <a:t>z</a:t>
            </a:r>
          </a:p>
        </p:txBody>
      </p:sp>
      <p:graphicFrame>
        <p:nvGraphicFramePr>
          <p:cNvPr id="33798" name="Object 3"/>
          <p:cNvGraphicFramePr>
            <a:graphicFrameLocks noChangeAspect="1"/>
          </p:cNvGraphicFramePr>
          <p:nvPr/>
        </p:nvGraphicFramePr>
        <p:xfrm>
          <a:off x="330200" y="4530725"/>
          <a:ext cx="3937000" cy="677863"/>
        </p:xfrm>
        <a:graphic>
          <a:graphicData uri="http://schemas.openxmlformats.org/presentationml/2006/ole">
            <mc:AlternateContent xmlns:mc="http://schemas.openxmlformats.org/markup-compatibility/2006">
              <mc:Choice xmlns:v="urn:schemas-microsoft-com:vml" Requires="v">
                <p:oleObj spid="_x0000_s34227" name="Equation" r:id="rId6" imgW="1701800" imgH="292100" progId="Equation.DSMT4">
                  <p:embed/>
                </p:oleObj>
              </mc:Choice>
              <mc:Fallback>
                <p:oleObj name="Equation" r:id="rId6" imgW="1701800" imgH="2921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200" y="4530725"/>
                        <a:ext cx="3937000" cy="6778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3799" name="Object 4"/>
          <p:cNvGraphicFramePr>
            <a:graphicFrameLocks noChangeAspect="1"/>
          </p:cNvGraphicFramePr>
          <p:nvPr/>
        </p:nvGraphicFramePr>
        <p:xfrm>
          <a:off x="1714500" y="2667000"/>
          <a:ext cx="1787525" cy="868363"/>
        </p:xfrm>
        <a:graphic>
          <a:graphicData uri="http://schemas.openxmlformats.org/presentationml/2006/ole">
            <mc:AlternateContent xmlns:mc="http://schemas.openxmlformats.org/markup-compatibility/2006">
              <mc:Choice xmlns:v="urn:schemas-microsoft-com:vml" Requires="v">
                <p:oleObj spid="_x0000_s34228" name="Equation" r:id="rId8" imgW="889000" imgH="431800" progId="Equation.DSMT4">
                  <p:embed/>
                </p:oleObj>
              </mc:Choice>
              <mc:Fallback>
                <p:oleObj name="Equation" r:id="rId8" imgW="889000" imgH="4318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4500" y="2667000"/>
                        <a:ext cx="1787525" cy="8683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3800" name="Text Box 12"/>
          <p:cNvSpPr txBox="1">
            <a:spLocks noChangeArrowheads="1"/>
          </p:cNvSpPr>
          <p:nvPr/>
        </p:nvSpPr>
        <p:spPr bwMode="auto">
          <a:xfrm>
            <a:off x="3581400" y="2057400"/>
            <a:ext cx="1071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E</a:t>
            </a:r>
            <a:r>
              <a:rPr lang="en-US" altLang="en-US" i="1" baseline="-25000"/>
              <a:t>z</a:t>
            </a:r>
            <a:r>
              <a:rPr lang="en-US" altLang="en-US"/>
              <a:t>~1/</a:t>
            </a:r>
            <a:r>
              <a:rPr lang="en-US" altLang="en-US" i="1"/>
              <a:t>z</a:t>
            </a:r>
            <a:r>
              <a:rPr lang="en-US" altLang="en-US" baseline="30000"/>
              <a:t>2</a:t>
            </a:r>
            <a:endParaRPr lang="en-US" altLang="en-US"/>
          </a:p>
        </p:txBody>
      </p:sp>
      <p:sp>
        <p:nvSpPr>
          <p:cNvPr id="33801" name="Rectangle 13"/>
          <p:cNvSpPr>
            <a:spLocks noGrp="1" noChangeArrowheads="1"/>
          </p:cNvSpPr>
          <p:nvPr>
            <p:ph type="title"/>
          </p:nvPr>
        </p:nvSpPr>
        <p:spPr/>
        <p:txBody>
          <a:bodyPr/>
          <a:lstStyle/>
          <a:p>
            <a:pPr eaLnBrk="1" hangingPunct="1"/>
            <a:r>
              <a:rPr lang="en-US" altLang="en-US" smtClean="0"/>
              <a:t>A Uniformly Charged Thin Ring</a:t>
            </a:r>
          </a:p>
        </p:txBody>
      </p:sp>
      <p:graphicFrame>
        <p:nvGraphicFramePr>
          <p:cNvPr id="33802" name="Object 5"/>
          <p:cNvGraphicFramePr>
            <a:graphicFrameLocks noChangeAspect="1"/>
          </p:cNvGraphicFramePr>
          <p:nvPr/>
        </p:nvGraphicFramePr>
        <p:xfrm>
          <a:off x="5181600" y="1219200"/>
          <a:ext cx="3429000" cy="1117600"/>
        </p:xfrm>
        <a:graphic>
          <a:graphicData uri="http://schemas.openxmlformats.org/presentationml/2006/ole">
            <mc:AlternateContent xmlns:mc="http://schemas.openxmlformats.org/markup-compatibility/2006">
              <mc:Choice xmlns:v="urn:schemas-microsoft-com:vml" Requires="v">
                <p:oleObj spid="_x0000_s34229" name="Equation" r:id="rId10" imgW="1485900" imgH="482600" progId="Equation.DSMT4">
                  <p:embed/>
                </p:oleObj>
              </mc:Choice>
              <mc:Fallback>
                <p:oleObj name="Equation" r:id="rId10" imgW="1485900" imgH="4826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1219200"/>
                        <a:ext cx="3429000" cy="1117600"/>
                      </a:xfrm>
                      <a:prstGeom prst="rect">
                        <a:avLst/>
                      </a:prstGeom>
                      <a:solidFill>
                        <a:srgbClr val="F6F63F"/>
                      </a:solidFill>
                      <a:ln>
                        <a:noFill/>
                      </a:ln>
                      <a:effectLst/>
                      <a:extLst>
                        <a:ext uri="{91240B29-F687-4F45-9708-019B960494DF}">
                          <a14:hiddenLine xmlns:a14="http://schemas.microsoft.com/office/drawing/2010/main" w="9525">
                            <a:solidFill>
                              <a:srgbClr val="F6F63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33803" name="Picture 15" descr="Ch15-page529-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75350" y="4773613"/>
            <a:ext cx="2863850"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6" descr="Ch15-page529-2 cop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91000" y="3657600"/>
            <a:ext cx="15303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2" descr="p520_RingSum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0" y="2286000"/>
            <a:ext cx="36576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294FBCD-551F-4A32-B973-20AFEF9BF029}" type="slidenum">
              <a:rPr lang="en-US" altLang="en-US" smtClean="0"/>
              <a:pPr/>
              <a:t>29</a:t>
            </a:fld>
            <a:endParaRPr lang="en-US" alt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47439" y="-375319"/>
            <a:ext cx="923330" cy="7221668"/>
            <a:chOff x="247439" y="-375319"/>
            <a:chExt cx="923330" cy="7221668"/>
          </a:xfrm>
        </p:grpSpPr>
        <p:sp>
          <p:nvSpPr>
            <p:cNvPr id="5" name="Rectangle 4"/>
            <p:cNvSpPr/>
            <p:nvPr/>
          </p:nvSpPr>
          <p:spPr>
            <a:xfrm>
              <a:off x="361216" y="1293248"/>
              <a:ext cx="172184" cy="50313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2901730" y="2773850"/>
              <a:ext cx="7221668" cy="923330"/>
            </a:xfrm>
            <a:prstGeom prst="rect">
              <a:avLst/>
            </a:prstGeom>
            <a:noFill/>
          </p:spPr>
          <p:txBody>
            <a:bodyPr wrap="square" rtlCol="0">
              <a:spAutoFit/>
            </a:bodyPr>
            <a:lstStyle/>
            <a:p>
              <a:r>
                <a:rPr lang="en-US">
                  <a:solidFill>
                    <a:srgbClr val="FFFFFF"/>
                  </a:solidFill>
                </a:rPr>
                <a:t>+ + + + + + + + + + + + + + + + + + + + + + + + + + + + + + + + + + + + + + + + + + + +  </a:t>
              </a:r>
            </a:p>
            <a:p>
              <a:endParaRPr lang="en-US">
                <a:solidFill>
                  <a:srgbClr val="FFFFFF"/>
                </a:solidFill>
              </a:endParaRPr>
            </a:p>
          </p:txBody>
        </p:sp>
      </p:grpSp>
      <p:sp>
        <p:nvSpPr>
          <p:cNvPr id="7" name="TextBox 6"/>
          <p:cNvSpPr txBox="1"/>
          <p:nvPr/>
        </p:nvSpPr>
        <p:spPr>
          <a:xfrm>
            <a:off x="2726597" y="117586"/>
            <a:ext cx="3691235" cy="707886"/>
          </a:xfrm>
          <a:prstGeom prst="rect">
            <a:avLst/>
          </a:prstGeom>
          <a:noFill/>
        </p:spPr>
        <p:txBody>
          <a:bodyPr wrap="none" rtlCol="0">
            <a:spAutoFit/>
          </a:bodyPr>
          <a:lstStyle/>
          <a:p>
            <a:r>
              <a:rPr lang="en-US" sz="4000">
                <a:solidFill>
                  <a:srgbClr val="558ED5"/>
                </a:solidFill>
              </a:rPr>
              <a:t>iClicker Question</a:t>
            </a:r>
          </a:p>
        </p:txBody>
      </p:sp>
      <p:sp>
        <p:nvSpPr>
          <p:cNvPr id="9" name="TextBox 8"/>
          <p:cNvSpPr txBox="1"/>
          <p:nvPr/>
        </p:nvSpPr>
        <p:spPr>
          <a:xfrm>
            <a:off x="1356103" y="1030771"/>
            <a:ext cx="7361246" cy="954107"/>
          </a:xfrm>
          <a:prstGeom prst="rect">
            <a:avLst/>
          </a:prstGeom>
          <a:noFill/>
        </p:spPr>
        <p:txBody>
          <a:bodyPr wrap="none" rtlCol="0">
            <a:spAutoFit/>
          </a:bodyPr>
          <a:lstStyle/>
          <a:p>
            <a:r>
              <a:rPr lang="en-US" sz="2800" dirty="0"/>
              <a:t>What does the Electric Field look like when </a:t>
            </a:r>
          </a:p>
          <a:p>
            <a:r>
              <a:rPr lang="en-US" sz="2800" dirty="0"/>
              <a:t>viewing the </a:t>
            </a:r>
            <a:r>
              <a:rPr lang="en-US" sz="2800" dirty="0" smtClean="0"/>
              <a:t>positively charged rod </a:t>
            </a:r>
            <a:r>
              <a:rPr lang="en-US" sz="2800" dirty="0"/>
              <a:t>from the top?  </a:t>
            </a:r>
          </a:p>
        </p:txBody>
      </p:sp>
      <p:sp>
        <p:nvSpPr>
          <p:cNvPr id="10" name="TextBox 9"/>
          <p:cNvSpPr txBox="1"/>
          <p:nvPr/>
        </p:nvSpPr>
        <p:spPr>
          <a:xfrm>
            <a:off x="1481662" y="2531514"/>
            <a:ext cx="388222" cy="369332"/>
          </a:xfrm>
          <a:prstGeom prst="rect">
            <a:avLst/>
          </a:prstGeom>
          <a:noFill/>
        </p:spPr>
        <p:txBody>
          <a:bodyPr wrap="none" rtlCol="0">
            <a:spAutoFit/>
          </a:bodyPr>
          <a:lstStyle/>
          <a:p>
            <a:r>
              <a:rPr lang="en-US"/>
              <a:t>A)  </a:t>
            </a:r>
          </a:p>
        </p:txBody>
      </p:sp>
      <p:sp>
        <p:nvSpPr>
          <p:cNvPr id="11" name="Oval 10"/>
          <p:cNvSpPr/>
          <p:nvPr/>
        </p:nvSpPr>
        <p:spPr>
          <a:xfrm>
            <a:off x="2846994" y="3214942"/>
            <a:ext cx="245533" cy="262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5400000" flipH="1" flipV="1">
            <a:off x="2734296" y="2709575"/>
            <a:ext cx="479399"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a:off x="2732695" y="4014515"/>
            <a:ext cx="474133"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316895" y="3346176"/>
            <a:ext cx="524933"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flipV="1">
            <a:off x="2029961" y="3344588"/>
            <a:ext cx="550334" cy="3176"/>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flipH="1" flipV="1">
            <a:off x="3263463" y="2696345"/>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6200000" flipV="1">
            <a:off x="2349062" y="2704811"/>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a:off x="2349062" y="3695412"/>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6200000" flipH="1">
            <a:off x="3263463" y="3695412"/>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6570132" y="2982347"/>
            <a:ext cx="245533" cy="262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rot="5400000" flipH="1" flipV="1">
            <a:off x="5842805" y="3114374"/>
            <a:ext cx="479399"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5400000">
            <a:off x="7073108" y="3104841"/>
            <a:ext cx="474133"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6435461" y="2531514"/>
            <a:ext cx="524933"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10800000" flipV="1">
            <a:off x="6447365" y="3690334"/>
            <a:ext cx="550334" cy="3176"/>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rot="5400000" flipH="1" flipV="1">
            <a:off x="6072201" y="2544200"/>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16200000" flipV="1">
            <a:off x="6093464" y="3365966"/>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rot="5400000">
            <a:off x="6986601" y="3359946"/>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16200000" flipH="1">
            <a:off x="6986602" y="2554011"/>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4822157" y="2509046"/>
            <a:ext cx="380220" cy="369332"/>
          </a:xfrm>
          <a:prstGeom prst="rect">
            <a:avLst/>
          </a:prstGeom>
          <a:noFill/>
        </p:spPr>
        <p:txBody>
          <a:bodyPr wrap="none" rtlCol="0">
            <a:spAutoFit/>
          </a:bodyPr>
          <a:lstStyle/>
          <a:p>
            <a:r>
              <a:rPr lang="en-US"/>
              <a:t>B)</a:t>
            </a:r>
          </a:p>
        </p:txBody>
      </p:sp>
      <p:sp>
        <p:nvSpPr>
          <p:cNvPr id="45" name="Oval 44"/>
          <p:cNvSpPr/>
          <p:nvPr/>
        </p:nvSpPr>
        <p:spPr>
          <a:xfrm flipH="1">
            <a:off x="2820806" y="5590124"/>
            <a:ext cx="245533" cy="262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Arrow Connector 45"/>
          <p:cNvCxnSpPr/>
          <p:nvPr/>
        </p:nvCxnSpPr>
        <p:spPr>
          <a:xfrm rot="16200000" flipV="1">
            <a:off x="3314267" y="5722151"/>
            <a:ext cx="479399"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rot="16200000" flipH="1">
            <a:off x="2089230" y="5712618"/>
            <a:ext cx="474133"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2676077" y="5139291"/>
            <a:ext cx="524933"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rot="10800000" flipH="1" flipV="1">
            <a:off x="2638772" y="6298111"/>
            <a:ext cx="550334" cy="3176"/>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16200000" flipV="1">
            <a:off x="3228804" y="5151977"/>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rot="5400000" flipH="1" flipV="1">
            <a:off x="3207541" y="5973743"/>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16200000" flipH="1">
            <a:off x="2314404" y="5967723"/>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5400000">
            <a:off x="2314403" y="5161788"/>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1449594" y="4665990"/>
            <a:ext cx="377740" cy="369332"/>
          </a:xfrm>
          <a:prstGeom prst="rect">
            <a:avLst/>
          </a:prstGeom>
          <a:noFill/>
        </p:spPr>
        <p:txBody>
          <a:bodyPr wrap="none" rtlCol="0">
            <a:spAutoFit/>
          </a:bodyPr>
          <a:lstStyle/>
          <a:p>
            <a:r>
              <a:rPr lang="en-US"/>
              <a:t>C)</a:t>
            </a:r>
          </a:p>
        </p:txBody>
      </p:sp>
      <p:sp>
        <p:nvSpPr>
          <p:cNvPr id="57" name="Oval 56"/>
          <p:cNvSpPr/>
          <p:nvPr/>
        </p:nvSpPr>
        <p:spPr>
          <a:xfrm>
            <a:off x="6556638" y="5580928"/>
            <a:ext cx="245533" cy="2624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Arrow Connector 57"/>
          <p:cNvCxnSpPr/>
          <p:nvPr/>
        </p:nvCxnSpPr>
        <p:spPr>
          <a:xfrm rot="5400000" flipH="1" flipV="1">
            <a:off x="6444735" y="6201550"/>
            <a:ext cx="479399"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rot="5400000">
            <a:off x="6448956" y="5138497"/>
            <a:ext cx="474133"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5805749" y="5728273"/>
            <a:ext cx="524933"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rot="10800000" flipV="1">
            <a:off x="6984205" y="5725097"/>
            <a:ext cx="550334" cy="3176"/>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rot="5400000" flipH="1" flipV="1">
            <a:off x="6162949" y="5976919"/>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rot="16200000" flipV="1">
            <a:off x="6949295" y="5952381"/>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rot="5400000">
            <a:off x="6949294" y="5161788"/>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rot="16200000" flipH="1">
            <a:off x="6111094" y="5150390"/>
            <a:ext cx="335466" cy="313269"/>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4810253" y="4669715"/>
            <a:ext cx="396676" cy="369332"/>
          </a:xfrm>
          <a:prstGeom prst="rect">
            <a:avLst/>
          </a:prstGeom>
          <a:noFill/>
        </p:spPr>
        <p:txBody>
          <a:bodyPr wrap="none" rtlCol="0">
            <a:spAutoFit/>
          </a:bodyPr>
          <a:lstStyle/>
          <a:p>
            <a:r>
              <a:rPr lang="en-US"/>
              <a:t>D)</a:t>
            </a:r>
          </a:p>
        </p:txBody>
      </p:sp>
      <p:sp>
        <p:nvSpPr>
          <p:cNvPr id="67" name="Rectangle 66"/>
          <p:cNvSpPr/>
          <p:nvPr/>
        </p:nvSpPr>
        <p:spPr>
          <a:xfrm>
            <a:off x="25790" y="901678"/>
            <a:ext cx="9592733" cy="62272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 name="Slide Number Placeholder 1"/>
          <p:cNvSpPr>
            <a:spLocks noGrp="1"/>
          </p:cNvSpPr>
          <p:nvPr>
            <p:ph type="sldNum" sz="quarter" idx="12"/>
          </p:nvPr>
        </p:nvSpPr>
        <p:spPr/>
        <p:txBody>
          <a:bodyPr/>
          <a:lstStyle/>
          <a:p>
            <a:fld id="{D9DE184E-A8AC-489C-BA96-3BE4037D2CD5}" type="slidenum">
              <a:rPr lang="en-US" altLang="en-US" smtClean="0"/>
              <a:pPr/>
              <a:t>3</a:t>
            </a:fld>
            <a:endParaRPr lang="en-US" altLang="en-US"/>
          </a:p>
        </p:txBody>
      </p:sp>
    </p:spTree>
    <p:extLst>
      <p:ext uri="{BB962C8B-B14F-4D97-AF65-F5344CB8AC3E}">
        <p14:creationId xmlns:p14="http://schemas.microsoft.com/office/powerpoint/2010/main" val="112662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PQuestion"/>
          <p:cNvSpPr>
            <a:spLocks noGrp="1" noChangeArrowheads="1"/>
          </p:cNvSpPr>
          <p:nvPr>
            <p:ph type="title"/>
          </p:nvPr>
        </p:nvSpPr>
        <p:spPr>
          <a:xfrm>
            <a:off x="38100" y="1524000"/>
            <a:ext cx="4305300" cy="1143000"/>
          </a:xfrm>
        </p:spPr>
        <p:txBody>
          <a:bodyPr/>
          <a:lstStyle/>
          <a:p>
            <a:pPr algn="l"/>
            <a:r>
              <a:rPr lang="en-US" altLang="zh-CN" sz="2400" smtClean="0">
                <a:solidFill>
                  <a:schemeClr val="tx1"/>
                </a:solidFill>
                <a:ea typeface="SimSun" pitchFamily="2" charset="-122"/>
              </a:rPr>
              <a:t>A total charge Q is uniformly distributed over a half ring with radius R. The total charge inside a small element d</a:t>
            </a:r>
            <a:r>
              <a:rPr lang="el-GR" altLang="zh-CN" sz="2400" smtClean="0">
                <a:solidFill>
                  <a:schemeClr val="tx1"/>
                </a:solidFill>
                <a:cs typeface="Arial" pitchFamily="34" charset="0"/>
              </a:rPr>
              <a:t>θ</a:t>
            </a:r>
            <a:r>
              <a:rPr lang="en-US" altLang="zh-CN" sz="2400" smtClean="0">
                <a:solidFill>
                  <a:schemeClr val="tx1"/>
                </a:solidFill>
                <a:cs typeface="Arial" pitchFamily="34" charset="0"/>
              </a:rPr>
              <a:t> is given by:</a:t>
            </a:r>
            <a:endParaRPr lang="en-US" altLang="en-US" sz="2400" smtClean="0">
              <a:solidFill>
                <a:schemeClr val="tx1"/>
              </a:solidFill>
              <a:cs typeface="Arial" pitchFamily="34" charset="0"/>
            </a:endParaRPr>
          </a:p>
        </p:txBody>
      </p:sp>
      <p:sp>
        <p:nvSpPr>
          <p:cNvPr id="35842" name="TPAnswers"/>
          <p:cNvSpPr>
            <a:spLocks noGrp="1" noChangeArrowheads="1"/>
          </p:cNvSpPr>
          <p:nvPr>
            <p:ph type="body" idx="1"/>
            <p:custDataLst>
              <p:tags r:id="rId3"/>
            </p:custDataLst>
          </p:nvPr>
        </p:nvSpPr>
        <p:spPr>
          <a:xfrm>
            <a:off x="0" y="5619750"/>
            <a:ext cx="1636713" cy="1238250"/>
          </a:xfrm>
        </p:spPr>
        <p:txBody>
          <a:bodyPr/>
          <a:lstStyle/>
          <a:p>
            <a:pPr marL="609600" indent="-609600">
              <a:buFontTx/>
              <a:buAutoNum type="arabicPeriod"/>
            </a:pPr>
            <a:r>
              <a:rPr lang="en-US" altLang="en-US" sz="1000" smtClean="0"/>
              <a:t>Choice One</a:t>
            </a:r>
          </a:p>
          <a:p>
            <a:pPr marL="609600" indent="-609600">
              <a:buFontTx/>
              <a:buAutoNum type="arabicPeriod"/>
            </a:pPr>
            <a:r>
              <a:rPr lang="en-US" altLang="en-US" sz="1000" smtClean="0"/>
              <a:t>Choice Two</a:t>
            </a:r>
          </a:p>
          <a:p>
            <a:pPr marL="609600" indent="-609600">
              <a:buFontTx/>
              <a:buAutoNum type="arabicPeriod"/>
            </a:pPr>
            <a:r>
              <a:rPr lang="en-US" altLang="en-US" sz="1000" smtClean="0"/>
              <a:t>Choice Three</a:t>
            </a:r>
          </a:p>
          <a:p>
            <a:pPr marL="609600" indent="-609600">
              <a:buFontTx/>
              <a:buAutoNum type="arabicPeriod"/>
            </a:pPr>
            <a:r>
              <a:rPr lang="en-US" altLang="en-US" sz="1000" smtClean="0"/>
              <a:t>Choice Four</a:t>
            </a:r>
          </a:p>
          <a:p>
            <a:pPr marL="609600" indent="-609600">
              <a:buFontTx/>
              <a:buAutoNum type="arabicPeriod"/>
            </a:pPr>
            <a:r>
              <a:rPr lang="en-US" altLang="en-US" sz="1000" smtClean="0"/>
              <a:t>Choice Five</a:t>
            </a:r>
          </a:p>
          <a:p>
            <a:pPr marL="609600" indent="-609600">
              <a:buFontTx/>
              <a:buAutoNum type="arabicPeriod"/>
            </a:pPr>
            <a:r>
              <a:rPr lang="en-US" altLang="en-US" sz="1000" smtClean="0"/>
              <a:t>Choice Six</a:t>
            </a:r>
          </a:p>
        </p:txBody>
      </p:sp>
      <p:sp>
        <p:nvSpPr>
          <p:cNvPr id="35843" name="Rectangle 11"/>
          <p:cNvSpPr>
            <a:spLocks noChangeArrowheads="1"/>
          </p:cNvSpPr>
          <p:nvPr/>
        </p:nvSpPr>
        <p:spPr bwMode="auto">
          <a:xfrm>
            <a:off x="457200" y="4143375"/>
            <a:ext cx="1843088" cy="1474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endParaRPr lang="en-US" altLang="en-US"/>
          </a:p>
        </p:txBody>
      </p:sp>
      <p:grpSp>
        <p:nvGrpSpPr>
          <p:cNvPr id="35844" name="Group 34"/>
          <p:cNvGrpSpPr>
            <a:grpSpLocks/>
          </p:cNvGrpSpPr>
          <p:nvPr/>
        </p:nvGrpSpPr>
        <p:grpSpPr bwMode="auto">
          <a:xfrm>
            <a:off x="4451350" y="0"/>
            <a:ext cx="4692650" cy="4187825"/>
            <a:chOff x="1069" y="491"/>
            <a:chExt cx="3498" cy="3116"/>
          </a:xfrm>
        </p:grpSpPr>
        <p:graphicFrame>
          <p:nvGraphicFramePr>
            <p:cNvPr id="35858" name="Object 35"/>
            <p:cNvGraphicFramePr>
              <a:graphicFrameLocks noChangeAspect="1"/>
            </p:cNvGraphicFramePr>
            <p:nvPr/>
          </p:nvGraphicFramePr>
          <p:xfrm>
            <a:off x="1069" y="491"/>
            <a:ext cx="3498" cy="2670"/>
          </p:xfrm>
          <a:graphic>
            <a:graphicData uri="http://schemas.openxmlformats.org/presentationml/2006/ole">
              <mc:AlternateContent xmlns:mc="http://schemas.openxmlformats.org/markup-compatibility/2006">
                <mc:Choice xmlns:v="urn:schemas-microsoft-com:vml" Requires="v">
                  <p:oleObj spid="_x0000_s36497" name="Photo Editor Photo" r:id="rId6" imgW="5552381" imgH="4238095" progId="MSPhotoEd.3">
                    <p:embed/>
                  </p:oleObj>
                </mc:Choice>
                <mc:Fallback>
                  <p:oleObj name="Photo Editor Photo" r:id="rId6" imgW="5552381" imgH="4238095" progId="MSPhotoEd.3">
                    <p:embed/>
                    <p:pic>
                      <p:nvPicPr>
                        <p:cNvPr id="0" name="Object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9" y="491"/>
                          <a:ext cx="3498" cy="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5859" name="Line 36"/>
            <p:cNvSpPr>
              <a:spLocks noChangeShapeType="1"/>
            </p:cNvSpPr>
            <p:nvPr/>
          </p:nvSpPr>
          <p:spPr bwMode="auto">
            <a:xfrm>
              <a:off x="2779" y="1448"/>
              <a:ext cx="0" cy="13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0" name="Line 37"/>
            <p:cNvSpPr>
              <a:spLocks noChangeShapeType="1"/>
            </p:cNvSpPr>
            <p:nvPr/>
          </p:nvSpPr>
          <p:spPr bwMode="auto">
            <a:xfrm>
              <a:off x="2787" y="1456"/>
              <a:ext cx="677" cy="110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1" name="Text Box 38"/>
            <p:cNvSpPr txBox="1">
              <a:spLocks noChangeArrowheads="1"/>
            </p:cNvSpPr>
            <p:nvPr/>
          </p:nvSpPr>
          <p:spPr bwMode="auto">
            <a:xfrm>
              <a:off x="2826" y="1799"/>
              <a:ext cx="218"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spcBef>
                  <a:spcPct val="50000"/>
                </a:spcBef>
              </a:pPr>
              <a:r>
                <a:rPr lang="el-GR" altLang="en-US" sz="3200">
                  <a:cs typeface="Arial" pitchFamily="34" charset="0"/>
                </a:rPr>
                <a:t>θ</a:t>
              </a:r>
            </a:p>
          </p:txBody>
        </p:sp>
        <p:sp>
          <p:nvSpPr>
            <p:cNvPr id="35862" name="Line 39"/>
            <p:cNvSpPr>
              <a:spLocks noChangeShapeType="1"/>
            </p:cNvSpPr>
            <p:nvPr/>
          </p:nvSpPr>
          <p:spPr bwMode="auto">
            <a:xfrm>
              <a:off x="2787" y="1463"/>
              <a:ext cx="755" cy="10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3" name="Line 40"/>
            <p:cNvSpPr>
              <a:spLocks noChangeShapeType="1"/>
            </p:cNvSpPr>
            <p:nvPr/>
          </p:nvSpPr>
          <p:spPr bwMode="auto">
            <a:xfrm flipH="1">
              <a:off x="3207" y="1681"/>
              <a:ext cx="366" cy="4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64" name="Text Box 41"/>
            <p:cNvSpPr txBox="1">
              <a:spLocks noChangeArrowheads="1"/>
            </p:cNvSpPr>
            <p:nvPr/>
          </p:nvSpPr>
          <p:spPr bwMode="auto">
            <a:xfrm>
              <a:off x="3526" y="1487"/>
              <a:ext cx="435"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spcBef>
                  <a:spcPct val="50000"/>
                </a:spcBef>
              </a:pPr>
              <a:r>
                <a:rPr lang="en-US" altLang="zh-CN">
                  <a:ea typeface="SimSun" pitchFamily="2" charset="-122"/>
                </a:rPr>
                <a:t>d</a:t>
              </a:r>
              <a:r>
                <a:rPr lang="el-GR" altLang="en-US">
                  <a:cs typeface="Arial" pitchFamily="34" charset="0"/>
                </a:rPr>
                <a:t>θ</a:t>
              </a:r>
            </a:p>
          </p:txBody>
        </p:sp>
        <p:sp>
          <p:nvSpPr>
            <p:cNvPr id="35865" name="Text Box 42"/>
            <p:cNvSpPr txBox="1">
              <a:spLocks noChangeArrowheads="1"/>
            </p:cNvSpPr>
            <p:nvPr/>
          </p:nvSpPr>
          <p:spPr bwMode="auto">
            <a:xfrm>
              <a:off x="2607" y="3176"/>
              <a:ext cx="638"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spcBef>
                  <a:spcPct val="50000"/>
                </a:spcBef>
              </a:pPr>
              <a:r>
                <a:rPr lang="en-US" altLang="zh-CN" sz="3200">
                  <a:ea typeface="SimSun" pitchFamily="2" charset="-122"/>
                </a:rPr>
                <a:t>Q</a:t>
              </a:r>
            </a:p>
          </p:txBody>
        </p:sp>
        <p:sp>
          <p:nvSpPr>
            <p:cNvPr id="35866" name="Text Box 43"/>
            <p:cNvSpPr txBox="1">
              <a:spLocks noChangeArrowheads="1"/>
            </p:cNvSpPr>
            <p:nvPr/>
          </p:nvSpPr>
          <p:spPr bwMode="auto">
            <a:xfrm>
              <a:off x="2437" y="2008"/>
              <a:ext cx="295"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spcBef>
                  <a:spcPct val="50000"/>
                </a:spcBef>
              </a:pPr>
              <a:r>
                <a:rPr lang="en-US" altLang="zh-CN" sz="3200">
                  <a:ea typeface="SimSun" pitchFamily="2" charset="-122"/>
                </a:rPr>
                <a:t>R</a:t>
              </a:r>
            </a:p>
          </p:txBody>
        </p:sp>
      </p:grpSp>
      <p:sp>
        <p:nvSpPr>
          <p:cNvPr id="35845" name="Rectangle 52"/>
          <p:cNvSpPr>
            <a:spLocks noChangeArrowheads="1"/>
          </p:cNvSpPr>
          <p:nvPr/>
        </p:nvSpPr>
        <p:spPr bwMode="auto">
          <a:xfrm>
            <a:off x="0" y="5589588"/>
            <a:ext cx="1652588" cy="1268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endParaRPr lang="en-US" altLang="en-US"/>
          </a:p>
        </p:txBody>
      </p:sp>
      <p:grpSp>
        <p:nvGrpSpPr>
          <p:cNvPr id="35846" name="Group 39"/>
          <p:cNvGrpSpPr>
            <a:grpSpLocks/>
          </p:cNvGrpSpPr>
          <p:nvPr/>
        </p:nvGrpSpPr>
        <p:grpSpPr bwMode="auto">
          <a:xfrm>
            <a:off x="220663" y="3894138"/>
            <a:ext cx="5235575" cy="2624137"/>
            <a:chOff x="339" y="2469"/>
            <a:chExt cx="3298" cy="1653"/>
          </a:xfrm>
        </p:grpSpPr>
        <p:graphicFrame>
          <p:nvGraphicFramePr>
            <p:cNvPr id="35848" name="PSPic"/>
            <p:cNvGraphicFramePr>
              <a:graphicFrameLocks noChangeAspect="1"/>
            </p:cNvGraphicFramePr>
            <p:nvPr/>
          </p:nvGraphicFramePr>
          <p:xfrm>
            <a:off x="384" y="2709"/>
            <a:ext cx="974" cy="561"/>
          </p:xfrm>
          <a:graphic>
            <a:graphicData uri="http://schemas.openxmlformats.org/presentationml/2006/ole">
              <mc:AlternateContent xmlns:mc="http://schemas.openxmlformats.org/markup-compatibility/2006">
                <mc:Choice xmlns:v="urn:schemas-microsoft-com:vml" Requires="v">
                  <p:oleObj spid="_x0000_s36498" name="Equation" r:id="rId8" imgW="418918" imgH="241195" progId="Equation.3">
                    <p:embed/>
                  </p:oleObj>
                </mc:Choice>
                <mc:Fallback>
                  <p:oleObj name="Equation" r:id="rId8" imgW="418918" imgH="241195" progId="Equation.3">
                    <p:embed/>
                    <p:pic>
                      <p:nvPicPr>
                        <p:cNvPr id="0" name="PSPi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 y="2709"/>
                          <a:ext cx="974" cy="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5849" name="PSText"/>
            <p:cNvSpPr txBox="1">
              <a:spLocks noChangeArrowheads="1"/>
            </p:cNvSpPr>
            <p:nvPr/>
          </p:nvSpPr>
          <p:spPr bwMode="auto">
            <a:xfrm>
              <a:off x="384" y="2469"/>
              <a:ext cx="40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zh-CN">
                  <a:ea typeface="SimSun" pitchFamily="2" charset="-122"/>
                </a:rPr>
                <a:t>A.</a:t>
              </a:r>
            </a:p>
          </p:txBody>
        </p:sp>
        <p:graphicFrame>
          <p:nvGraphicFramePr>
            <p:cNvPr id="35850" name="Object 3"/>
            <p:cNvGraphicFramePr>
              <a:graphicFrameLocks noChangeAspect="1"/>
            </p:cNvGraphicFramePr>
            <p:nvPr/>
          </p:nvGraphicFramePr>
          <p:xfrm>
            <a:off x="1718" y="2752"/>
            <a:ext cx="912" cy="597"/>
          </p:xfrm>
          <a:graphic>
            <a:graphicData uri="http://schemas.openxmlformats.org/presentationml/2006/ole">
              <mc:AlternateContent xmlns:mc="http://schemas.openxmlformats.org/markup-compatibility/2006">
                <mc:Choice xmlns:v="urn:schemas-microsoft-com:vml" Requires="v">
                  <p:oleObj spid="_x0000_s36499" name="Equation" r:id="rId10" imgW="368300" imgH="241300" progId="Equation.3">
                    <p:embed/>
                  </p:oleObj>
                </mc:Choice>
                <mc:Fallback>
                  <p:oleObj name="Equation" r:id="rId10" imgW="368300" imgH="241300" progId="Equation.3">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18" y="2752"/>
                          <a:ext cx="912" cy="5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5851" name="PSText"/>
            <p:cNvSpPr txBox="1">
              <a:spLocks noChangeArrowheads="1"/>
            </p:cNvSpPr>
            <p:nvPr/>
          </p:nvSpPr>
          <p:spPr bwMode="auto">
            <a:xfrm>
              <a:off x="1718" y="2512"/>
              <a:ext cx="40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zh-CN">
                  <a:ea typeface="SimSun" pitchFamily="2" charset="-122"/>
                </a:rPr>
                <a:t>B.</a:t>
              </a:r>
            </a:p>
          </p:txBody>
        </p:sp>
        <p:graphicFrame>
          <p:nvGraphicFramePr>
            <p:cNvPr id="35852" name="Object 4"/>
            <p:cNvGraphicFramePr>
              <a:graphicFrameLocks noChangeAspect="1"/>
            </p:cNvGraphicFramePr>
            <p:nvPr/>
          </p:nvGraphicFramePr>
          <p:xfrm>
            <a:off x="3196" y="2775"/>
            <a:ext cx="441" cy="597"/>
          </p:xfrm>
          <a:graphic>
            <a:graphicData uri="http://schemas.openxmlformats.org/presentationml/2006/ole">
              <mc:AlternateContent xmlns:mc="http://schemas.openxmlformats.org/markup-compatibility/2006">
                <mc:Choice xmlns:v="urn:schemas-microsoft-com:vml" Requires="v">
                  <p:oleObj spid="_x0000_s36500" name="Equation" r:id="rId12" imgW="177646" imgH="241091" progId="Equation.3">
                    <p:embed/>
                  </p:oleObj>
                </mc:Choice>
                <mc:Fallback>
                  <p:oleObj name="Equation" r:id="rId12" imgW="177646" imgH="241091" progId="Equation.3">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96" y="2775"/>
                          <a:ext cx="441" cy="5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5853" name="PSText"/>
            <p:cNvSpPr txBox="1">
              <a:spLocks noChangeArrowheads="1"/>
            </p:cNvSpPr>
            <p:nvPr/>
          </p:nvSpPr>
          <p:spPr bwMode="auto">
            <a:xfrm>
              <a:off x="3196" y="2535"/>
              <a:ext cx="40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zh-CN">
                  <a:ea typeface="SimSun" pitchFamily="2" charset="-122"/>
                </a:rPr>
                <a:t>C.</a:t>
              </a:r>
            </a:p>
          </p:txBody>
        </p:sp>
        <p:graphicFrame>
          <p:nvGraphicFramePr>
            <p:cNvPr id="35854" name="Object 5"/>
            <p:cNvGraphicFramePr>
              <a:graphicFrameLocks noChangeAspect="1"/>
            </p:cNvGraphicFramePr>
            <p:nvPr/>
          </p:nvGraphicFramePr>
          <p:xfrm>
            <a:off x="339" y="3525"/>
            <a:ext cx="818" cy="597"/>
          </p:xfrm>
          <a:graphic>
            <a:graphicData uri="http://schemas.openxmlformats.org/presentationml/2006/ole">
              <mc:AlternateContent xmlns:mc="http://schemas.openxmlformats.org/markup-compatibility/2006">
                <mc:Choice xmlns:v="urn:schemas-microsoft-com:vml" Requires="v">
                  <p:oleObj spid="_x0000_s36501" name="Equation" r:id="rId14" imgW="330057" imgH="241195" progId="Equation.3">
                    <p:embed/>
                  </p:oleObj>
                </mc:Choice>
                <mc:Fallback>
                  <p:oleObj name="Equation" r:id="rId14" imgW="330057" imgH="241195" progId="Equation.3">
                    <p:embed/>
                    <p:pic>
                      <p:nvPicPr>
                        <p:cNvPr id="0" name="Object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9" y="3525"/>
                          <a:ext cx="818" cy="5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5855" name="PSText"/>
            <p:cNvSpPr txBox="1">
              <a:spLocks noChangeArrowheads="1"/>
            </p:cNvSpPr>
            <p:nvPr/>
          </p:nvSpPr>
          <p:spPr bwMode="auto">
            <a:xfrm>
              <a:off x="339" y="3285"/>
              <a:ext cx="40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zh-CN">
                  <a:ea typeface="SimSun" pitchFamily="2" charset="-122"/>
                </a:rPr>
                <a:t>D.</a:t>
              </a:r>
            </a:p>
          </p:txBody>
        </p:sp>
        <p:graphicFrame>
          <p:nvGraphicFramePr>
            <p:cNvPr id="35856" name="Object 6"/>
            <p:cNvGraphicFramePr>
              <a:graphicFrameLocks noChangeAspect="1"/>
            </p:cNvGraphicFramePr>
            <p:nvPr/>
          </p:nvGraphicFramePr>
          <p:xfrm>
            <a:off x="1575" y="3486"/>
            <a:ext cx="944" cy="597"/>
          </p:xfrm>
          <a:graphic>
            <a:graphicData uri="http://schemas.openxmlformats.org/presentationml/2006/ole">
              <mc:AlternateContent xmlns:mc="http://schemas.openxmlformats.org/markup-compatibility/2006">
                <mc:Choice xmlns:v="urn:schemas-microsoft-com:vml" Requires="v">
                  <p:oleObj spid="_x0000_s36502" name="Equation" r:id="rId16" imgW="380835" imgH="241195" progId="Equation.3">
                    <p:embed/>
                  </p:oleObj>
                </mc:Choice>
                <mc:Fallback>
                  <p:oleObj name="Equation" r:id="rId16" imgW="380835" imgH="241195" progId="Equation.3">
                    <p:embed/>
                    <p:pic>
                      <p:nvPicPr>
                        <p:cNvPr id="0" name="Object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75" y="3486"/>
                          <a:ext cx="944" cy="5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5857" name="PSText"/>
            <p:cNvSpPr txBox="1">
              <a:spLocks noChangeArrowheads="1"/>
            </p:cNvSpPr>
            <p:nvPr/>
          </p:nvSpPr>
          <p:spPr bwMode="auto">
            <a:xfrm>
              <a:off x="1575" y="3246"/>
              <a:ext cx="40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zh-CN">
                  <a:ea typeface="SimSun" pitchFamily="2" charset="-122"/>
                </a:rPr>
                <a:t>E.</a:t>
              </a:r>
            </a:p>
          </p:txBody>
        </p:sp>
      </p:grpSp>
      <p:sp>
        <p:nvSpPr>
          <p:cNvPr id="35847" name="TextBox 26"/>
          <p:cNvSpPr txBox="1">
            <a:spLocks noChangeArrowheads="1"/>
          </p:cNvSpPr>
          <p:nvPr/>
        </p:nvSpPr>
        <p:spPr bwMode="auto">
          <a:xfrm>
            <a:off x="304800" y="177800"/>
            <a:ext cx="3152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sz="3200" b="1">
                <a:solidFill>
                  <a:srgbClr val="FF0000"/>
                </a:solidFill>
              </a:rPr>
              <a:t>Clicker Question</a:t>
            </a:r>
          </a:p>
        </p:txBody>
      </p:sp>
      <p:sp>
        <p:nvSpPr>
          <p:cNvPr id="2" name="Slide Number Placeholder 1"/>
          <p:cNvSpPr>
            <a:spLocks noGrp="1"/>
          </p:cNvSpPr>
          <p:nvPr>
            <p:ph type="sldNum" sz="quarter" idx="12"/>
          </p:nvPr>
        </p:nvSpPr>
        <p:spPr/>
        <p:txBody>
          <a:bodyPr/>
          <a:lstStyle/>
          <a:p>
            <a:fld id="{A854C92A-5518-4B3C-8A8A-F55756768E82}" type="slidenum">
              <a:rPr lang="en-US" altLang="en-US" smtClean="0"/>
              <a:pPr/>
              <a:t>30</a:t>
            </a:fld>
            <a:endParaRPr lang="en-US" altLang="en-US"/>
          </a:p>
        </p:txBody>
      </p:sp>
      <p:sp>
        <p:nvSpPr>
          <p:cNvPr id="29" name="Rectangle 28"/>
          <p:cNvSpPr/>
          <p:nvPr/>
        </p:nvSpPr>
        <p:spPr>
          <a:xfrm>
            <a:off x="0" y="952440"/>
            <a:ext cx="9144000" cy="5905560"/>
          </a:xfrm>
          <a:prstGeom prst="rect">
            <a:avLst/>
          </a:prstGeom>
          <a:solidFill>
            <a:schemeClr val="bg1"/>
          </a:solidFill>
          <a:ln>
            <a:no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7" name="Text Box 2"/>
          <p:cNvSpPr txBox="1">
            <a:spLocks noChangeArrowheads="1"/>
          </p:cNvSpPr>
          <p:nvPr/>
        </p:nvSpPr>
        <p:spPr bwMode="auto">
          <a:xfrm>
            <a:off x="1066800" y="1600200"/>
            <a:ext cx="4025900" cy="457200"/>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Electric field at other locations:</a:t>
            </a:r>
            <a:endParaRPr lang="en-US" altLang="en-US"/>
          </a:p>
        </p:txBody>
      </p:sp>
      <p:sp>
        <p:nvSpPr>
          <p:cNvPr id="555011" name="Text Box 3"/>
          <p:cNvSpPr txBox="1">
            <a:spLocks noChangeArrowheads="1"/>
          </p:cNvSpPr>
          <p:nvPr/>
        </p:nvSpPr>
        <p:spPr bwMode="auto">
          <a:xfrm>
            <a:off x="5257800" y="1600200"/>
            <a:ext cx="3586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needs numerical calculation</a:t>
            </a:r>
          </a:p>
        </p:txBody>
      </p:sp>
      <p:pic>
        <p:nvPicPr>
          <p:cNvPr id="555012" name="Picture 4" descr="p521_RingMany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590800"/>
            <a:ext cx="55626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5"/>
          <p:cNvSpPr>
            <a:spLocks noGrp="1" noChangeArrowheads="1"/>
          </p:cNvSpPr>
          <p:nvPr>
            <p:ph type="title"/>
          </p:nvPr>
        </p:nvSpPr>
        <p:spPr/>
        <p:txBody>
          <a:bodyPr/>
          <a:lstStyle/>
          <a:p>
            <a:pPr eaLnBrk="1" hangingPunct="1"/>
            <a:r>
              <a:rPr lang="en-US" altLang="en-US" smtClean="0"/>
              <a:t>A Uniformly Charged Thin Ring</a:t>
            </a:r>
          </a:p>
        </p:txBody>
      </p:sp>
      <p:sp>
        <p:nvSpPr>
          <p:cNvPr id="2" name="Slide Number Placeholder 1"/>
          <p:cNvSpPr>
            <a:spLocks noGrp="1"/>
          </p:cNvSpPr>
          <p:nvPr>
            <p:ph type="sldNum" sz="quarter" idx="12"/>
          </p:nvPr>
        </p:nvSpPr>
        <p:spPr/>
        <p:txBody>
          <a:bodyPr/>
          <a:lstStyle/>
          <a:p>
            <a:fld id="{2294FBCD-551F-4A32-B973-20AFEF9BF029}" type="slidenum">
              <a:rPr lang="en-US" altLang="en-US" smtClean="0"/>
              <a:pPr/>
              <a:t>31</a:t>
            </a:fld>
            <a:endParaRPr lang="en-US" altLang="en-US"/>
          </a:p>
        </p:txBody>
      </p:sp>
      <p:sp>
        <p:nvSpPr>
          <p:cNvPr id="3" name="Rectangle 2"/>
          <p:cNvSpPr/>
          <p:nvPr/>
        </p:nvSpPr>
        <p:spPr>
          <a:xfrm>
            <a:off x="152329" y="6172200"/>
            <a:ext cx="4449488" cy="830997"/>
          </a:xfrm>
          <a:prstGeom prst="rect">
            <a:avLst/>
          </a:prstGeom>
        </p:spPr>
        <p:txBody>
          <a:bodyPr wrap="none">
            <a:spAutoFit/>
          </a:bodyPr>
          <a:lstStyle/>
          <a:p>
            <a:r>
              <a:rPr lang="en-US" dirty="0" smtClean="0">
                <a:hlinkClick r:id="rId4"/>
              </a:rPr>
              <a:t>http://www.falstad.com/vector3de/</a:t>
            </a:r>
            <a:endParaRPr lang="en-US" dirty="0" smtClean="0"/>
          </a:p>
          <a:p>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36579" name="Picture 3" descr="p522_Dis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09800"/>
            <a:ext cx="41148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a:hlinkClick r:id="" action="ppaction://media"/>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9906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a:hlinkClick r:id="" action="ppaction://media"/>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8862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6"/>
          <p:cNvSpPr>
            <a:spLocks noGrp="1" noChangeArrowheads="1"/>
          </p:cNvSpPr>
          <p:nvPr>
            <p:ph type="title"/>
          </p:nvPr>
        </p:nvSpPr>
        <p:spPr/>
        <p:txBody>
          <a:bodyPr/>
          <a:lstStyle/>
          <a:p>
            <a:pPr eaLnBrk="1" hangingPunct="1"/>
            <a:r>
              <a:rPr lang="en-US" altLang="en-US" smtClean="0"/>
              <a:t>A Uniformly Charged Disk</a:t>
            </a:r>
          </a:p>
        </p:txBody>
      </p:sp>
      <p:sp>
        <p:nvSpPr>
          <p:cNvPr id="2" name="Slide Number Placeholder 1"/>
          <p:cNvSpPr>
            <a:spLocks noGrp="1"/>
          </p:cNvSpPr>
          <p:nvPr>
            <p:ph type="sldNum" sz="quarter" idx="12"/>
          </p:nvPr>
        </p:nvSpPr>
        <p:spPr/>
        <p:txBody>
          <a:bodyPr/>
          <a:lstStyle/>
          <a:p>
            <a:fld id="{2294FBCD-551F-4A32-B973-20AFEF9BF029}" type="slidenum">
              <a:rPr lang="en-US" altLang="en-US" smtClean="0"/>
              <a:pPr/>
              <a:t>32</a:t>
            </a:fld>
            <a:endParaRPr lang="en-US" altLang="en-US"/>
          </a:p>
        </p:txBody>
      </p:sp>
      <p:sp>
        <p:nvSpPr>
          <p:cNvPr id="8" name="Rectangle 7"/>
          <p:cNvSpPr/>
          <p:nvPr/>
        </p:nvSpPr>
        <p:spPr>
          <a:xfrm>
            <a:off x="152329" y="6172200"/>
            <a:ext cx="4449488" cy="461665"/>
          </a:xfrm>
          <a:prstGeom prst="rect">
            <a:avLst/>
          </a:prstGeom>
        </p:spPr>
        <p:txBody>
          <a:bodyPr wrap="none">
            <a:spAutoFit/>
          </a:bodyPr>
          <a:lstStyle/>
          <a:p>
            <a:r>
              <a:rPr lang="en-US" dirty="0" smtClean="0"/>
              <a:t>http://www.falstad.com/vector3de/</a:t>
            </a:r>
            <a:endParaRPr lang="en-US" dirty="0"/>
          </a:p>
        </p:txBody>
      </p:sp>
      <p:sp>
        <p:nvSpPr>
          <p:cNvPr id="9" name="Rectangle 8"/>
          <p:cNvSpPr/>
          <p:nvPr/>
        </p:nvSpPr>
        <p:spPr>
          <a:xfrm>
            <a:off x="152400" y="1214735"/>
            <a:ext cx="4166525" cy="830997"/>
          </a:xfrm>
          <a:prstGeom prst="rect">
            <a:avLst/>
          </a:prstGeom>
        </p:spPr>
        <p:txBody>
          <a:bodyPr wrap="none">
            <a:spAutoFit/>
          </a:bodyPr>
          <a:lstStyle/>
          <a:p>
            <a:r>
              <a:rPr lang="en-US" dirty="0" smtClean="0"/>
              <a:t>Find out the answer by yourself </a:t>
            </a:r>
          </a:p>
          <a:p>
            <a:r>
              <a:rPr lang="en-US" dirty="0" smtClean="0"/>
              <a:t>offline step by step</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57058" name="Picture 2" descr="p522_Dis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76400"/>
            <a:ext cx="41148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Rectangle 3"/>
          <p:cNvSpPr>
            <a:spLocks noGrp="1" noChangeArrowheads="1"/>
          </p:cNvSpPr>
          <p:nvPr>
            <p:ph type="title"/>
          </p:nvPr>
        </p:nvSpPr>
        <p:spPr/>
        <p:txBody>
          <a:bodyPr/>
          <a:lstStyle/>
          <a:p>
            <a:pPr eaLnBrk="1" hangingPunct="1"/>
            <a:r>
              <a:rPr lang="en-US" altLang="en-US" smtClean="0"/>
              <a:t>A Uniformly Charged Disk</a:t>
            </a:r>
          </a:p>
        </p:txBody>
      </p:sp>
      <p:graphicFrame>
        <p:nvGraphicFramePr>
          <p:cNvPr id="557060" name="Object 2"/>
          <p:cNvGraphicFramePr>
            <a:graphicFrameLocks noChangeAspect="1"/>
          </p:cNvGraphicFramePr>
          <p:nvPr/>
        </p:nvGraphicFramePr>
        <p:xfrm>
          <a:off x="5562600" y="2417763"/>
          <a:ext cx="1574800" cy="573087"/>
        </p:xfrm>
        <a:graphic>
          <a:graphicData uri="http://schemas.openxmlformats.org/presentationml/2006/ole">
            <mc:AlternateContent xmlns:mc="http://schemas.openxmlformats.org/markup-compatibility/2006">
              <mc:Choice xmlns:v="urn:schemas-microsoft-com:vml" Requires="v">
                <p:oleObj spid="_x0000_s46621" name="Equation" r:id="rId5" imgW="558800" imgH="203200" progId="Equation.DSMT4">
                  <p:embed/>
                </p:oleObj>
              </mc:Choice>
              <mc:Fallback>
                <p:oleObj name="Equation" r:id="rId5" imgW="558800" imgH="2032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417763"/>
                        <a:ext cx="1574800"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57061" name="Object 3"/>
          <p:cNvGraphicFramePr>
            <a:graphicFrameLocks noChangeAspect="1"/>
          </p:cNvGraphicFramePr>
          <p:nvPr/>
        </p:nvGraphicFramePr>
        <p:xfrm>
          <a:off x="4572000" y="2971800"/>
          <a:ext cx="3967163" cy="1273175"/>
        </p:xfrm>
        <a:graphic>
          <a:graphicData uri="http://schemas.openxmlformats.org/presentationml/2006/ole">
            <mc:AlternateContent xmlns:mc="http://schemas.openxmlformats.org/markup-compatibility/2006">
              <mc:Choice xmlns:v="urn:schemas-microsoft-com:vml" Requires="v">
                <p:oleObj spid="_x0000_s46622" name="Equation" r:id="rId7" imgW="1866900" imgH="596900" progId="Equation.DSMT4">
                  <p:embed/>
                </p:oleObj>
              </mc:Choice>
              <mc:Fallback>
                <p:oleObj name="Equation" r:id="rId7" imgW="1866900" imgH="5969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971800"/>
                        <a:ext cx="3967163" cy="1273175"/>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3" name="Group 9"/>
          <p:cNvGrpSpPr>
            <a:grpSpLocks/>
          </p:cNvGrpSpPr>
          <p:nvPr/>
        </p:nvGrpSpPr>
        <p:grpSpPr bwMode="auto">
          <a:xfrm>
            <a:off x="228600" y="990600"/>
            <a:ext cx="7404100" cy="1273175"/>
            <a:chOff x="144" y="624"/>
            <a:chExt cx="4664" cy="802"/>
          </a:xfrm>
        </p:grpSpPr>
        <p:graphicFrame>
          <p:nvGraphicFramePr>
            <p:cNvPr id="46092" name="Object 5"/>
            <p:cNvGraphicFramePr>
              <a:graphicFrameLocks noChangeAspect="1"/>
            </p:cNvGraphicFramePr>
            <p:nvPr/>
          </p:nvGraphicFramePr>
          <p:xfrm>
            <a:off x="1968" y="624"/>
            <a:ext cx="2840" cy="802"/>
          </p:xfrm>
          <a:graphic>
            <a:graphicData uri="http://schemas.openxmlformats.org/presentationml/2006/ole">
              <mc:AlternateContent xmlns:mc="http://schemas.openxmlformats.org/markup-compatibility/2006">
                <mc:Choice xmlns:v="urn:schemas-microsoft-com:vml" Requires="v">
                  <p:oleObj spid="_x0000_s46623" name="Equation" r:id="rId9" imgW="2120900" imgH="596900" progId="Equation.DSMT4">
                    <p:embed/>
                  </p:oleObj>
                </mc:Choice>
                <mc:Fallback>
                  <p:oleObj name="Equation" r:id="rId9" imgW="2120900" imgH="5969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8" y="624"/>
                          <a:ext cx="2840" cy="802"/>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093" name="Rectangle 11"/>
            <p:cNvSpPr>
              <a:spLocks noChangeArrowheads="1"/>
            </p:cNvSpPr>
            <p:nvPr/>
          </p:nvSpPr>
          <p:spPr bwMode="auto">
            <a:xfrm>
              <a:off x="144" y="625"/>
              <a:ext cx="124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sz="2800" u="sng">
                  <a:solidFill>
                    <a:srgbClr val="FF0000"/>
                  </a:solidFill>
                </a:rPr>
                <a:t>Along z axis</a:t>
              </a:r>
              <a:endParaRPr lang="en-US" altLang="en-US" sz="4400" u="sng">
                <a:solidFill>
                  <a:srgbClr val="10169D"/>
                </a:solidFill>
                <a:latin typeface="Arial" pitchFamily="34" charset="0"/>
              </a:endParaRPr>
            </a:p>
          </p:txBody>
        </p:sp>
      </p:grpSp>
      <p:sp>
        <p:nvSpPr>
          <p:cNvPr id="5" name="Slide Number Placeholder 4"/>
          <p:cNvSpPr>
            <a:spLocks noGrp="1"/>
          </p:cNvSpPr>
          <p:nvPr>
            <p:ph type="sldNum" sz="quarter" idx="12"/>
          </p:nvPr>
        </p:nvSpPr>
        <p:spPr/>
        <p:txBody>
          <a:bodyPr/>
          <a:lstStyle/>
          <a:p>
            <a:fld id="{2294FBCD-551F-4A32-B973-20AFEF9BF029}" type="slidenum">
              <a:rPr lang="en-US" altLang="en-US" smtClean="0"/>
              <a:pPr/>
              <a:t>33</a:t>
            </a:fld>
            <a:endParaRPr lang="en-US" altLang="en-US"/>
          </a:p>
        </p:txBody>
      </p:sp>
      <p:graphicFrame>
        <p:nvGraphicFramePr>
          <p:cNvPr id="18" name="Object 17"/>
          <p:cNvGraphicFramePr>
            <a:graphicFrameLocks noChangeAspect="1"/>
          </p:cNvGraphicFramePr>
          <p:nvPr>
            <p:extLst>
              <p:ext uri="{D42A27DB-BD31-4B8C-83A1-F6EECF244321}">
                <p14:modId xmlns:p14="http://schemas.microsoft.com/office/powerpoint/2010/main" val="647135633"/>
              </p:ext>
            </p:extLst>
          </p:nvPr>
        </p:nvGraphicFramePr>
        <p:xfrm>
          <a:off x="3276600" y="4713287"/>
          <a:ext cx="3644900" cy="920750"/>
        </p:xfrm>
        <a:graphic>
          <a:graphicData uri="http://schemas.openxmlformats.org/presentationml/2006/ole">
            <mc:AlternateContent xmlns:mc="http://schemas.openxmlformats.org/markup-compatibility/2006">
              <mc:Choice xmlns:v="urn:schemas-microsoft-com:vml" Requires="v">
                <p:oleObj spid="_x0000_s46624" name="Equation" r:id="rId11" imgW="2463800" imgH="622300" progId="Equation.DSMT4">
                  <p:embed/>
                </p:oleObj>
              </mc:Choice>
              <mc:Fallback>
                <p:oleObj name="Equation" r:id="rId11" imgW="2463800" imgH="622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4713287"/>
                        <a:ext cx="3644900"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9" name="TextBox 18"/>
          <p:cNvSpPr txBox="1">
            <a:spLocks noChangeArrowheads="1"/>
          </p:cNvSpPr>
          <p:nvPr/>
        </p:nvSpPr>
        <p:spPr bwMode="auto">
          <a:xfrm>
            <a:off x="1524000" y="4789487"/>
            <a:ext cx="145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b="1">
                <a:solidFill>
                  <a:srgbClr val="FF0000"/>
                </a:solidFill>
              </a:rPr>
              <a:t>For z&gt;&gt;R</a:t>
            </a:r>
          </a:p>
        </p:txBody>
      </p:sp>
      <p:graphicFrame>
        <p:nvGraphicFramePr>
          <p:cNvPr id="20" name="Object 4"/>
          <p:cNvGraphicFramePr>
            <a:graphicFrameLocks noChangeAspect="1"/>
          </p:cNvGraphicFramePr>
          <p:nvPr>
            <p:extLst>
              <p:ext uri="{D42A27DB-BD31-4B8C-83A1-F6EECF244321}">
                <p14:modId xmlns:p14="http://schemas.microsoft.com/office/powerpoint/2010/main" val="1442869561"/>
              </p:ext>
            </p:extLst>
          </p:nvPr>
        </p:nvGraphicFramePr>
        <p:xfrm>
          <a:off x="1674813" y="5791200"/>
          <a:ext cx="3282950" cy="762000"/>
        </p:xfrm>
        <a:graphic>
          <a:graphicData uri="http://schemas.openxmlformats.org/presentationml/2006/ole">
            <mc:AlternateContent xmlns:mc="http://schemas.openxmlformats.org/markup-compatibility/2006">
              <mc:Choice xmlns:v="urn:schemas-microsoft-com:vml" Requires="v">
                <p:oleObj spid="_x0000_s46625" name="Equation" r:id="rId13" imgW="1968500" imgH="457200" progId="Equation.3">
                  <p:embed/>
                </p:oleObj>
              </mc:Choice>
              <mc:Fallback>
                <p:oleObj name="Equation" r:id="rId13" imgW="1968500" imgH="457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74813" y="5791200"/>
                        <a:ext cx="328295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1" name="TextBox 20"/>
          <p:cNvSpPr txBox="1">
            <a:spLocks noChangeArrowheads="1"/>
          </p:cNvSpPr>
          <p:nvPr/>
        </p:nvSpPr>
        <p:spPr bwMode="auto">
          <a:xfrm>
            <a:off x="5486400" y="5932487"/>
            <a:ext cx="1936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b="1">
                <a:solidFill>
                  <a:srgbClr val="FF0000"/>
                </a:solidFill>
              </a:rPr>
              <a:t>Point Charge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167D826-BE8C-4A08-A230-4E0CB37E3762}" type="datetime1">
              <a:rPr lang="en-US" altLang="en-US" smtClean="0"/>
              <a:pPr/>
              <a:t>1/26/2018</a:t>
            </a:fld>
            <a:endParaRPr lang="en-US" altLang="en-US" smtClean="0"/>
          </a:p>
        </p:txBody>
      </p:sp>
      <p:sp>
        <p:nvSpPr>
          <p:cNvPr id="1536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890CDE4-414A-432A-98E0-5FA0D727DEF3}" type="slidenum">
              <a:rPr lang="en-US" altLang="en-US"/>
              <a:pPr/>
              <a:t>34</a:t>
            </a:fld>
            <a:endParaRPr lang="en-US" altLang="en-US"/>
          </a:p>
        </p:txBody>
      </p:sp>
      <p:sp>
        <p:nvSpPr>
          <p:cNvPr id="15364" name="Rectangle 2"/>
          <p:cNvSpPr>
            <a:spLocks noGrp="1" noChangeArrowheads="1"/>
          </p:cNvSpPr>
          <p:nvPr>
            <p:ph type="title"/>
          </p:nvPr>
        </p:nvSpPr>
        <p:spPr/>
        <p:txBody>
          <a:bodyPr/>
          <a:lstStyle/>
          <a:p>
            <a:pPr eaLnBrk="1" hangingPunct="1"/>
            <a:r>
              <a:rPr lang="en-US" altLang="en-US" b="1" smtClean="0"/>
              <a:t>Charged Disk</a:t>
            </a:r>
          </a:p>
        </p:txBody>
      </p:sp>
      <p:pic>
        <p:nvPicPr>
          <p:cNvPr id="15365" name="Picture 3" descr="F23_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62000"/>
            <a:ext cx="23463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4"/>
          <p:cNvSpPr txBox="1">
            <a:spLocks noChangeArrowheads="1"/>
          </p:cNvSpPr>
          <p:nvPr/>
        </p:nvSpPr>
        <p:spPr bwMode="auto">
          <a:xfrm>
            <a:off x="2819400" y="677863"/>
            <a:ext cx="63246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rgbClr val="F00000"/>
                </a:solidFill>
              </a:rPr>
              <a:t>Problem:</a:t>
            </a:r>
            <a:r>
              <a:rPr lang="en-US" altLang="en-US" sz="2800" b="1"/>
              <a:t> </a:t>
            </a:r>
            <a:r>
              <a:rPr lang="en-US" altLang="en-US" sz="2400"/>
              <a:t>calculate the electric field along </a:t>
            </a:r>
            <a:r>
              <a:rPr lang="en-US" altLang="en-US" sz="2400" i="1"/>
              <a:t>z-</a:t>
            </a:r>
            <a:r>
              <a:rPr lang="en-US" altLang="en-US" sz="2400"/>
              <a:t>axis due to a (circular) disk (of radius </a:t>
            </a:r>
            <a:r>
              <a:rPr lang="en-US" altLang="en-US" sz="2400" i="1"/>
              <a:t>R) </a:t>
            </a:r>
            <a:r>
              <a:rPr lang="en-US" altLang="en-US" sz="2400"/>
              <a:t>of uniform positive </a:t>
            </a:r>
            <a:r>
              <a:rPr lang="en-US" altLang="en-US" sz="2400" i="1"/>
              <a:t>charge</a:t>
            </a:r>
            <a:r>
              <a:rPr lang="en-US" altLang="en-US" sz="2400"/>
              <a:t> (with density </a:t>
            </a:r>
            <a:r>
              <a:rPr lang="en-US" altLang="en-US" sz="2400" i="1">
                <a:latin typeface="Symbol" panose="05050102010706020507" pitchFamily="18" charset="2"/>
              </a:rPr>
              <a:t></a:t>
            </a:r>
            <a:r>
              <a:rPr lang="en-US" altLang="en-US" sz="2400"/>
              <a:t>).</a:t>
            </a:r>
          </a:p>
        </p:txBody>
      </p:sp>
      <p:sp>
        <p:nvSpPr>
          <p:cNvPr id="15367" name="Text Box 5"/>
          <p:cNvSpPr txBox="1">
            <a:spLocks noChangeArrowheads="1"/>
          </p:cNvSpPr>
          <p:nvPr/>
        </p:nvSpPr>
        <p:spPr bwMode="auto">
          <a:xfrm>
            <a:off x="2894013" y="2185988"/>
            <a:ext cx="5943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a:t>Pick any ring element (of infinitesimal width </a:t>
            </a:r>
            <a:r>
              <a:rPr lang="en-US" altLang="en-US" sz="2400" i="1"/>
              <a:t>dr</a:t>
            </a:r>
            <a:r>
              <a:rPr lang="en-US" altLang="en-US" sz="2400"/>
              <a:t>) of the disk.</a:t>
            </a:r>
            <a:r>
              <a:rPr lang="en-US" altLang="en-US" sz="2400" b="1"/>
              <a:t> </a:t>
            </a:r>
            <a:r>
              <a:rPr lang="en-US" altLang="en-US" sz="2400"/>
              <a:t>The charge of the element is:</a:t>
            </a:r>
            <a:endParaRPr lang="en-US" altLang="en-US" sz="2800" b="1">
              <a:solidFill>
                <a:srgbClr val="F00000"/>
              </a:solidFill>
              <a:latin typeface="Times" panose="02020603050405020304" pitchFamily="18" charset="0"/>
            </a:endParaRPr>
          </a:p>
        </p:txBody>
      </p:sp>
      <p:sp>
        <p:nvSpPr>
          <p:cNvPr id="15368" name="Text Box 6"/>
          <p:cNvSpPr txBox="1">
            <a:spLocks noChangeArrowheads="1"/>
          </p:cNvSpPr>
          <p:nvPr/>
        </p:nvSpPr>
        <p:spPr bwMode="auto">
          <a:xfrm>
            <a:off x="3116263" y="4437063"/>
            <a:ext cx="6027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b="1">
                <a:solidFill>
                  <a:srgbClr val="2600C1"/>
                </a:solidFill>
              </a:rPr>
              <a:t>The electric field due to the ring element</a:t>
            </a:r>
            <a:endParaRPr lang="en-US" altLang="en-US" sz="2400"/>
          </a:p>
        </p:txBody>
      </p:sp>
      <p:graphicFrame>
        <p:nvGraphicFramePr>
          <p:cNvPr id="15369" name="Object 1"/>
          <p:cNvGraphicFramePr>
            <a:graphicFrameLocks noChangeAspect="1"/>
          </p:cNvGraphicFramePr>
          <p:nvPr/>
        </p:nvGraphicFramePr>
        <p:xfrm>
          <a:off x="4078288" y="3387725"/>
          <a:ext cx="3105150" cy="681038"/>
        </p:xfrm>
        <a:graphic>
          <a:graphicData uri="http://schemas.openxmlformats.org/presentationml/2006/ole">
            <mc:AlternateContent xmlns:mc="http://schemas.openxmlformats.org/markup-compatibility/2006">
              <mc:Choice xmlns:v="urn:schemas-microsoft-com:vml" Requires="v">
                <p:oleObj spid="_x0000_s123920" name="Equation" r:id="rId5" imgW="927000" imgH="203040" progId="Equation.DSMT4">
                  <p:embed/>
                </p:oleObj>
              </mc:Choice>
              <mc:Fallback>
                <p:oleObj name="Equation" r:id="rId5" imgW="92700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8288" y="3387725"/>
                        <a:ext cx="31051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70" name="Object 2"/>
          <p:cNvGraphicFramePr>
            <a:graphicFrameLocks noChangeAspect="1"/>
          </p:cNvGraphicFramePr>
          <p:nvPr/>
        </p:nvGraphicFramePr>
        <p:xfrm>
          <a:off x="3378200" y="4994275"/>
          <a:ext cx="4972050" cy="1454150"/>
        </p:xfrm>
        <a:graphic>
          <a:graphicData uri="http://schemas.openxmlformats.org/presentationml/2006/ole">
            <mc:AlternateContent xmlns:mc="http://schemas.openxmlformats.org/markup-compatibility/2006">
              <mc:Choice xmlns:v="urn:schemas-microsoft-com:vml" Requires="v">
                <p:oleObj spid="_x0000_s123921" name="Equation" r:id="rId7" imgW="1739880" imgH="507960" progId="Equation.DSMT4">
                  <p:embed/>
                </p:oleObj>
              </mc:Choice>
              <mc:Fallback>
                <p:oleObj name="Equation" r:id="rId7" imgW="1739880" imgH="5079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8200" y="4994275"/>
                        <a:ext cx="4972050" cy="145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531871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386EA8C-69D9-42D6-9369-D903E70F213B}" type="datetime1">
              <a:rPr lang="en-US" altLang="en-US" smtClean="0"/>
              <a:pPr/>
              <a:t>1/26/2018</a:t>
            </a:fld>
            <a:endParaRPr lang="en-US" altLang="en-US" smtClean="0"/>
          </a:p>
        </p:txBody>
      </p:sp>
      <p:sp>
        <p:nvSpPr>
          <p:cNvPr id="1638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3E3B4D8-DD76-4FC9-870B-6FD945199AE3}" type="slidenum">
              <a:rPr lang="en-US" altLang="en-US"/>
              <a:pPr/>
              <a:t>35</a:t>
            </a:fld>
            <a:endParaRPr lang="en-US" altLang="en-US"/>
          </a:p>
        </p:txBody>
      </p:sp>
      <p:sp>
        <p:nvSpPr>
          <p:cNvPr id="16388" name="Rectangle 2"/>
          <p:cNvSpPr>
            <a:spLocks noGrp="1" noChangeArrowheads="1"/>
          </p:cNvSpPr>
          <p:nvPr>
            <p:ph type="title"/>
          </p:nvPr>
        </p:nvSpPr>
        <p:spPr/>
        <p:txBody>
          <a:bodyPr/>
          <a:lstStyle/>
          <a:p>
            <a:pPr eaLnBrk="1" hangingPunct="1"/>
            <a:r>
              <a:rPr lang="en-US" altLang="en-US" b="1" smtClean="0"/>
              <a:t>Field due to the disk</a:t>
            </a:r>
          </a:p>
        </p:txBody>
      </p:sp>
      <p:graphicFrame>
        <p:nvGraphicFramePr>
          <p:cNvPr id="16389" name="Object 2"/>
          <p:cNvGraphicFramePr>
            <a:graphicFrameLocks noChangeAspect="1"/>
          </p:cNvGraphicFramePr>
          <p:nvPr/>
        </p:nvGraphicFramePr>
        <p:xfrm>
          <a:off x="1804988" y="1511300"/>
          <a:ext cx="5516562" cy="1527175"/>
        </p:xfrm>
        <a:graphic>
          <a:graphicData uri="http://schemas.openxmlformats.org/presentationml/2006/ole">
            <mc:AlternateContent xmlns:mc="http://schemas.openxmlformats.org/markup-compatibility/2006">
              <mc:Choice xmlns:v="urn:schemas-microsoft-com:vml" Requires="v">
                <p:oleObj spid="_x0000_s124951" name="Equation" r:id="rId4" imgW="1930320" imgH="533160" progId="Equation.DSMT4">
                  <p:embed/>
                </p:oleObj>
              </mc:Choice>
              <mc:Fallback>
                <p:oleObj name="Equation" r:id="rId4" imgW="1930320" imgH="5331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4988" y="1511300"/>
                        <a:ext cx="5516562" cy="152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0" name="Text Box 12"/>
          <p:cNvSpPr txBox="1">
            <a:spLocks noChangeArrowheads="1"/>
          </p:cNvSpPr>
          <p:nvPr/>
        </p:nvSpPr>
        <p:spPr bwMode="auto">
          <a:xfrm>
            <a:off x="228600" y="1041400"/>
            <a:ext cx="4541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FontTx/>
              <a:buChar char="•"/>
            </a:pPr>
            <a:r>
              <a:rPr lang="en-US" altLang="en-US" sz="2400" b="1">
                <a:solidFill>
                  <a:srgbClr val="F00000"/>
                </a:solidFill>
              </a:rPr>
              <a:t> Integrate over the entire disk</a:t>
            </a:r>
          </a:p>
        </p:txBody>
      </p:sp>
      <p:graphicFrame>
        <p:nvGraphicFramePr>
          <p:cNvPr id="16391" name="Object 3"/>
          <p:cNvGraphicFramePr>
            <a:graphicFrameLocks noChangeAspect="1"/>
          </p:cNvGraphicFramePr>
          <p:nvPr/>
        </p:nvGraphicFramePr>
        <p:xfrm>
          <a:off x="5262563" y="3436938"/>
          <a:ext cx="2971800" cy="1223962"/>
        </p:xfrm>
        <a:graphic>
          <a:graphicData uri="http://schemas.openxmlformats.org/presentationml/2006/ole">
            <mc:AlternateContent xmlns:mc="http://schemas.openxmlformats.org/markup-compatibility/2006">
              <mc:Choice xmlns:v="urn:schemas-microsoft-com:vml" Requires="v">
                <p:oleObj spid="_x0000_s124952" name="Equation" r:id="rId6" imgW="1016000" imgH="419100" progId="Equation.DSMT4">
                  <p:embed/>
                </p:oleObj>
              </mc:Choice>
              <mc:Fallback>
                <p:oleObj name="Equation" r:id="rId6" imgW="1016000" imgH="4191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5262563" y="3436938"/>
                        <a:ext cx="2971800" cy="1223962"/>
                      </a:xfrm>
                      <a:prstGeom prst="rect">
                        <a:avLst/>
                      </a:prstGeom>
                      <a:noFill/>
                      <a:ln w="22225">
                        <a:solidFill>
                          <a:srgbClr val="F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2" name="Text Box 16"/>
          <p:cNvSpPr txBox="1">
            <a:spLocks noChangeArrowheads="1"/>
          </p:cNvSpPr>
          <p:nvPr/>
        </p:nvSpPr>
        <p:spPr bwMode="auto">
          <a:xfrm>
            <a:off x="334963" y="3208338"/>
            <a:ext cx="454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FontTx/>
              <a:buChar char="•"/>
            </a:pPr>
            <a:r>
              <a:rPr lang="en-US" altLang="en-US" sz="2400" b="1">
                <a:solidFill>
                  <a:srgbClr val="F00000"/>
                </a:solidFill>
              </a:rPr>
              <a:t> Use substitution of variables</a:t>
            </a:r>
          </a:p>
        </p:txBody>
      </p:sp>
      <p:graphicFrame>
        <p:nvGraphicFramePr>
          <p:cNvPr id="2" name="Object 1"/>
          <p:cNvGraphicFramePr>
            <a:graphicFrameLocks noChangeAspect="1"/>
          </p:cNvGraphicFramePr>
          <p:nvPr/>
        </p:nvGraphicFramePr>
        <p:xfrm>
          <a:off x="663575" y="5018088"/>
          <a:ext cx="7545388" cy="1390650"/>
        </p:xfrm>
        <a:graphic>
          <a:graphicData uri="http://schemas.openxmlformats.org/presentationml/2006/ole">
            <mc:AlternateContent xmlns:mc="http://schemas.openxmlformats.org/markup-compatibility/2006">
              <mc:Choice xmlns:v="urn:schemas-microsoft-com:vml" Requires="v">
                <p:oleObj spid="_x0000_s124953" name="Equation" r:id="rId8" imgW="2895480" imgH="533160" progId="Equation.DSMT4">
                  <p:embed/>
                </p:oleObj>
              </mc:Choice>
              <mc:Fallback>
                <p:oleObj name="Equation" r:id="rId8" imgW="2895480" imgH="5331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3575" y="5018088"/>
                        <a:ext cx="7545388" cy="1390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088923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13A6D4D-DB4B-4A43-A390-25EC435DAFA4}" type="datetime1">
              <a:rPr lang="en-US" altLang="en-US" smtClean="0"/>
              <a:pPr/>
              <a:t>1/26/2018</a:t>
            </a:fld>
            <a:endParaRPr lang="en-US" altLang="en-US" smtClean="0"/>
          </a:p>
        </p:txBody>
      </p:sp>
      <p:sp>
        <p:nvSpPr>
          <p:cNvPr id="1741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D83C2DE-6777-40DA-8524-F7F373C08B4E}" type="slidenum">
              <a:rPr lang="en-US" altLang="en-US"/>
              <a:pPr/>
              <a:t>36</a:t>
            </a:fld>
            <a:endParaRPr lang="en-US" altLang="en-US"/>
          </a:p>
        </p:txBody>
      </p:sp>
      <p:sp>
        <p:nvSpPr>
          <p:cNvPr id="17412" name="Rectangle 2"/>
          <p:cNvSpPr>
            <a:spLocks noGrp="1" noChangeArrowheads="1"/>
          </p:cNvSpPr>
          <p:nvPr>
            <p:ph type="title"/>
          </p:nvPr>
        </p:nvSpPr>
        <p:spPr/>
        <p:txBody>
          <a:bodyPr/>
          <a:lstStyle/>
          <a:p>
            <a:pPr eaLnBrk="1" hangingPunct="1"/>
            <a:r>
              <a:rPr lang="en-US" altLang="en-US" b="1" smtClean="0"/>
              <a:t>Field due to the disk</a:t>
            </a:r>
          </a:p>
        </p:txBody>
      </p:sp>
      <p:sp>
        <p:nvSpPr>
          <p:cNvPr id="17413" name="Text Box 5"/>
          <p:cNvSpPr txBox="1">
            <a:spLocks noChangeArrowheads="1"/>
          </p:cNvSpPr>
          <p:nvPr/>
        </p:nvSpPr>
        <p:spPr bwMode="auto">
          <a:xfrm>
            <a:off x="228600" y="1198563"/>
            <a:ext cx="3557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FontTx/>
              <a:buChar char="•"/>
            </a:pPr>
            <a:r>
              <a:rPr lang="en-US" altLang="en-US" sz="2400" b="1">
                <a:solidFill>
                  <a:srgbClr val="F00000"/>
                </a:solidFill>
              </a:rPr>
              <a:t> Check Limiting Cases</a:t>
            </a:r>
          </a:p>
        </p:txBody>
      </p:sp>
      <p:sp>
        <p:nvSpPr>
          <p:cNvPr id="9" name="TextBox 8"/>
          <p:cNvSpPr txBox="1"/>
          <p:nvPr/>
        </p:nvSpPr>
        <p:spPr>
          <a:xfrm>
            <a:off x="1106488" y="2636838"/>
            <a:ext cx="3689350" cy="3416300"/>
          </a:xfrm>
          <a:prstGeom prst="rect">
            <a:avLst/>
          </a:prstGeom>
          <a:noFill/>
        </p:spPr>
        <p:txBody>
          <a:bodyPr wrap="none">
            <a:spAutoFit/>
          </a:bodyPr>
          <a:lstStyle/>
          <a:p>
            <a:pPr>
              <a:defRPr/>
            </a:pPr>
            <a:r>
              <a:rPr lang="en-US" sz="2400" dirty="0"/>
              <a:t>z&gt;&gt;R: </a:t>
            </a:r>
          </a:p>
          <a:p>
            <a:pPr marL="342900" indent="-342900">
              <a:buFont typeface="Arial" panose="020B0604020202020204" pitchFamily="34" charset="0"/>
              <a:buChar char="•"/>
              <a:defRPr/>
            </a:pPr>
            <a:endParaRPr lang="en-US" sz="2400" dirty="0"/>
          </a:p>
          <a:p>
            <a:pPr marL="342900" indent="-342900">
              <a:buFont typeface="Arial" panose="020B0604020202020204" pitchFamily="34" charset="0"/>
              <a:buChar char="•"/>
              <a:defRPr/>
            </a:pPr>
            <a:endParaRPr lang="en-US" sz="2400" dirty="0"/>
          </a:p>
          <a:p>
            <a:pPr marL="342900" indent="-342900">
              <a:buFont typeface="Arial" panose="020B0604020202020204" pitchFamily="34" charset="0"/>
              <a:buChar char="•"/>
              <a:defRPr/>
            </a:pPr>
            <a:endParaRPr lang="en-US" sz="2400" dirty="0"/>
          </a:p>
          <a:p>
            <a:pPr marL="342900" indent="-342900">
              <a:buFont typeface="Arial" panose="020B0604020202020204" pitchFamily="34" charset="0"/>
              <a:buChar char="•"/>
              <a:defRPr/>
            </a:pPr>
            <a:endParaRPr lang="en-US" sz="2400" dirty="0"/>
          </a:p>
          <a:p>
            <a:pPr marL="342900" indent="-342900">
              <a:buFont typeface="Arial" panose="020B0604020202020204" pitchFamily="34" charset="0"/>
              <a:buChar char="•"/>
              <a:defRPr/>
            </a:pPr>
            <a:endParaRPr lang="en-US" sz="2400" dirty="0"/>
          </a:p>
          <a:p>
            <a:pPr marL="342900" indent="-342900">
              <a:buFont typeface="Arial" panose="020B0604020202020204" pitchFamily="34" charset="0"/>
              <a:buChar char="•"/>
              <a:defRPr/>
            </a:pPr>
            <a:endParaRPr lang="en-US" sz="2400" dirty="0"/>
          </a:p>
          <a:p>
            <a:pPr marL="342900" indent="-342900">
              <a:buFont typeface="Arial" panose="020B0604020202020204" pitchFamily="34" charset="0"/>
              <a:buChar char="•"/>
              <a:defRPr/>
            </a:pPr>
            <a:endParaRPr lang="en-US" sz="2400" dirty="0"/>
          </a:p>
          <a:p>
            <a:pPr>
              <a:defRPr/>
            </a:pPr>
            <a:r>
              <a:rPr lang="en-US" sz="2400" dirty="0"/>
              <a:t>point-like charge </a:t>
            </a:r>
            <a:r>
              <a:rPr lang="en-US" sz="2400" dirty="0">
                <a:sym typeface="Wingdings" panose="05000000000000000000" pitchFamily="2" charset="2"/>
              </a:rPr>
              <a:t> ~Q/z</a:t>
            </a:r>
            <a:r>
              <a:rPr lang="en-US" sz="2400" baseline="30000" dirty="0">
                <a:sym typeface="Wingdings" panose="05000000000000000000" pitchFamily="2" charset="2"/>
              </a:rPr>
              <a:t>2</a:t>
            </a:r>
            <a:endParaRPr lang="en-US" sz="2400" dirty="0">
              <a:sym typeface="Wingdings" panose="05000000000000000000" pitchFamily="2" charset="2"/>
            </a:endParaRPr>
          </a:p>
        </p:txBody>
      </p:sp>
      <p:graphicFrame>
        <p:nvGraphicFramePr>
          <p:cNvPr id="17415" name="Object 3"/>
          <p:cNvGraphicFramePr>
            <a:graphicFrameLocks noChangeAspect="1"/>
          </p:cNvGraphicFramePr>
          <p:nvPr/>
        </p:nvGraphicFramePr>
        <p:xfrm>
          <a:off x="4130675" y="1198563"/>
          <a:ext cx="4235450" cy="1325562"/>
        </p:xfrm>
        <a:graphic>
          <a:graphicData uri="http://schemas.openxmlformats.org/presentationml/2006/ole">
            <mc:AlternateContent xmlns:mc="http://schemas.openxmlformats.org/markup-compatibility/2006">
              <mc:Choice xmlns:v="urn:schemas-microsoft-com:vml" Requires="v">
                <p:oleObj spid="_x0000_s125968" name="Equation" r:id="rId4" imgW="1625400" imgH="507960" progId="Equation.DSMT4">
                  <p:embed/>
                </p:oleObj>
              </mc:Choice>
              <mc:Fallback>
                <p:oleObj name="Equation" r:id="rId4" imgW="1625400" imgH="5079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0675" y="1198563"/>
                        <a:ext cx="4235450" cy="1325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6" name="Object 4"/>
          <p:cNvGraphicFramePr>
            <a:graphicFrameLocks noChangeAspect="1"/>
          </p:cNvGraphicFramePr>
          <p:nvPr/>
        </p:nvGraphicFramePr>
        <p:xfrm>
          <a:off x="1811338" y="3059113"/>
          <a:ext cx="6853237" cy="2103437"/>
        </p:xfrm>
        <a:graphic>
          <a:graphicData uri="http://schemas.openxmlformats.org/presentationml/2006/ole">
            <mc:AlternateContent xmlns:mc="http://schemas.openxmlformats.org/markup-compatibility/2006">
              <mc:Choice xmlns:v="urn:schemas-microsoft-com:vml" Requires="v">
                <p:oleObj spid="_x0000_s125969" name="Equation" r:id="rId6" imgW="3479760" imgH="1066680" progId="Equation.DSMT4">
                  <p:embed/>
                </p:oleObj>
              </mc:Choice>
              <mc:Fallback>
                <p:oleObj name="Equation" r:id="rId6" imgW="3479760" imgH="10666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1338" y="3059113"/>
                        <a:ext cx="685323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7" name="TextBox 5"/>
          <p:cNvSpPr txBox="1">
            <a:spLocks noChangeArrowheads="1"/>
          </p:cNvSpPr>
          <p:nvPr/>
        </p:nvSpPr>
        <p:spPr bwMode="auto">
          <a:xfrm>
            <a:off x="5699125" y="5207000"/>
            <a:ext cx="2351088" cy="830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a:t>z&gt;0: upper sign</a:t>
            </a:r>
          </a:p>
          <a:p>
            <a:r>
              <a:rPr lang="en-US" altLang="en-US" sz="2400"/>
              <a:t>z&lt;0: lower sign</a:t>
            </a:r>
          </a:p>
        </p:txBody>
      </p:sp>
    </p:spTree>
    <p:extLst>
      <p:ext uri="{BB962C8B-B14F-4D97-AF65-F5344CB8AC3E}">
        <p14:creationId xmlns:p14="http://schemas.microsoft.com/office/powerpoint/2010/main" val="7705885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CA29761-D05E-4E85-9C12-B09865782CC2}" type="datetime1">
              <a:rPr lang="en-US" altLang="en-US" smtClean="0"/>
              <a:pPr/>
              <a:t>1/26/2018</a:t>
            </a:fld>
            <a:endParaRPr lang="en-US" altLang="en-US" smtClean="0"/>
          </a:p>
        </p:txBody>
      </p:sp>
      <p:sp>
        <p:nvSpPr>
          <p:cNvPr id="1843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0CE3E73-800E-4925-8DEF-6D1D000667C1}" type="slidenum">
              <a:rPr lang="en-US" altLang="en-US"/>
              <a:pPr/>
              <a:t>37</a:t>
            </a:fld>
            <a:endParaRPr lang="en-US" altLang="en-US"/>
          </a:p>
        </p:txBody>
      </p:sp>
      <p:sp>
        <p:nvSpPr>
          <p:cNvPr id="18436" name="Text Box 5"/>
          <p:cNvSpPr txBox="1">
            <a:spLocks noChangeArrowheads="1"/>
          </p:cNvSpPr>
          <p:nvPr/>
        </p:nvSpPr>
        <p:spPr bwMode="auto">
          <a:xfrm>
            <a:off x="5030788" y="4724400"/>
            <a:ext cx="35496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rgbClr val="FF0000"/>
                </a:solidFill>
              </a:rPr>
              <a:t>There is a discontinuity</a:t>
            </a:r>
          </a:p>
          <a:p>
            <a:pPr eaLnBrk="1" hangingPunct="1"/>
            <a:r>
              <a:rPr lang="en-US" altLang="en-US" sz="3200">
                <a:solidFill>
                  <a:srgbClr val="FF0000"/>
                </a:solidFill>
              </a:rPr>
              <a:t>at z= 0</a:t>
            </a:r>
            <a:r>
              <a:rPr lang="en-US" altLang="en-US" sz="3200">
                <a:solidFill>
                  <a:srgbClr val="FF0000"/>
                </a:solidFill>
                <a:latin typeface="Comic Sans MS" panose="030F0702030302020204" pitchFamily="66" charset="0"/>
              </a:rPr>
              <a:t>.</a:t>
            </a:r>
          </a:p>
        </p:txBody>
      </p:sp>
      <p:pic>
        <p:nvPicPr>
          <p:cNvPr id="18437" name="Picture 7" descr="figure-2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 y="3636963"/>
            <a:ext cx="3657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8"/>
          <p:cNvSpPr txBox="1">
            <a:spLocks noChangeArrowheads="1"/>
          </p:cNvSpPr>
          <p:nvPr/>
        </p:nvSpPr>
        <p:spPr bwMode="gray">
          <a:xfrm>
            <a:off x="2087563" y="3586163"/>
            <a:ext cx="457200" cy="366712"/>
          </a:xfrm>
          <a:prstGeom prst="rect">
            <a:avLst/>
          </a:prstGeom>
          <a:solidFill>
            <a:schemeClr val="bg1"/>
          </a:solidFill>
          <a:ln>
            <a:noFill/>
          </a:ln>
          <a:extLs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b="1">
                <a:solidFill>
                  <a:schemeClr val="tx2"/>
                </a:solidFill>
              </a:rPr>
              <a:t>E</a:t>
            </a:r>
            <a:r>
              <a:rPr lang="en-US" altLang="en-US" b="1" baseline="-25000">
                <a:solidFill>
                  <a:schemeClr val="tx2"/>
                </a:solidFill>
              </a:rPr>
              <a:t>z</a:t>
            </a:r>
          </a:p>
        </p:txBody>
      </p:sp>
      <p:sp>
        <p:nvSpPr>
          <p:cNvPr id="18439" name="Text Box 9"/>
          <p:cNvSpPr txBox="1">
            <a:spLocks noChangeArrowheads="1"/>
          </p:cNvSpPr>
          <p:nvPr/>
        </p:nvSpPr>
        <p:spPr bwMode="gray">
          <a:xfrm>
            <a:off x="4070350" y="5246688"/>
            <a:ext cx="352425" cy="366712"/>
          </a:xfrm>
          <a:prstGeom prst="rect">
            <a:avLst/>
          </a:prstGeom>
          <a:solidFill>
            <a:schemeClr val="bg1"/>
          </a:solidFill>
          <a:ln>
            <a:noFill/>
          </a:ln>
          <a:extLs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b="1">
                <a:solidFill>
                  <a:schemeClr val="tx2"/>
                </a:solidFill>
              </a:rPr>
              <a:t>z</a:t>
            </a:r>
          </a:p>
        </p:txBody>
      </p:sp>
      <p:sp>
        <p:nvSpPr>
          <p:cNvPr id="18440" name="Rectangle 10"/>
          <p:cNvSpPr>
            <a:spLocks noGrp="1" noChangeArrowheads="1"/>
          </p:cNvSpPr>
          <p:nvPr>
            <p:ph type="title"/>
          </p:nvPr>
        </p:nvSpPr>
        <p:spPr/>
        <p:txBody>
          <a:bodyPr/>
          <a:lstStyle/>
          <a:p>
            <a:pPr eaLnBrk="1" hangingPunct="1"/>
            <a:r>
              <a:rPr lang="en-US" altLang="en-US" smtClean="0"/>
              <a:t>Important limiting cases for charged disk</a:t>
            </a:r>
          </a:p>
        </p:txBody>
      </p:sp>
      <p:graphicFrame>
        <p:nvGraphicFramePr>
          <p:cNvPr id="18441" name="Object 2"/>
          <p:cNvGraphicFramePr>
            <a:graphicFrameLocks noChangeAspect="1"/>
          </p:cNvGraphicFramePr>
          <p:nvPr/>
        </p:nvGraphicFramePr>
        <p:xfrm>
          <a:off x="3298825" y="1858963"/>
          <a:ext cx="5470525" cy="2327275"/>
        </p:xfrm>
        <a:graphic>
          <a:graphicData uri="http://schemas.openxmlformats.org/presentationml/2006/ole">
            <mc:AlternateContent xmlns:mc="http://schemas.openxmlformats.org/markup-compatibility/2006">
              <mc:Choice xmlns:v="urn:schemas-microsoft-com:vml" Requires="v">
                <p:oleObj spid="_x0000_s126992" name="Equation" r:id="rId5" imgW="2540000" imgH="1079500" progId="Equation.DSMT4">
                  <p:embed/>
                </p:oleObj>
              </mc:Choice>
              <mc:Fallback>
                <p:oleObj name="Equation" r:id="rId5" imgW="2540000" imgH="10795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8825" y="1858963"/>
                        <a:ext cx="5470525" cy="2327275"/>
                      </a:xfrm>
                      <a:prstGeom prst="rect">
                        <a:avLst/>
                      </a:prstGeom>
                      <a:noFill/>
                      <a:ln w="28575">
                        <a:solidFill>
                          <a:srgbClr val="F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2" name="Rectangle 1"/>
          <p:cNvSpPr>
            <a:spLocks noChangeArrowheads="1"/>
          </p:cNvSpPr>
          <p:nvPr/>
        </p:nvSpPr>
        <p:spPr bwMode="auto">
          <a:xfrm>
            <a:off x="1881188" y="2392363"/>
            <a:ext cx="11445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a:sym typeface="Wingdings" panose="05000000000000000000" pitchFamily="2" charset="2"/>
              </a:rPr>
              <a:t>z&lt;&lt;R:</a:t>
            </a:r>
            <a:endParaRPr lang="en-US" altLang="en-US" sz="2800"/>
          </a:p>
        </p:txBody>
      </p:sp>
      <p:graphicFrame>
        <p:nvGraphicFramePr>
          <p:cNvPr id="18443" name="Object 3"/>
          <p:cNvGraphicFramePr>
            <a:graphicFrameLocks noChangeAspect="1"/>
          </p:cNvGraphicFramePr>
          <p:nvPr/>
        </p:nvGraphicFramePr>
        <p:xfrm>
          <a:off x="301625" y="704850"/>
          <a:ext cx="3397250" cy="1063625"/>
        </p:xfrm>
        <a:graphic>
          <a:graphicData uri="http://schemas.openxmlformats.org/presentationml/2006/ole">
            <mc:AlternateContent xmlns:mc="http://schemas.openxmlformats.org/markup-compatibility/2006">
              <mc:Choice xmlns:v="urn:schemas-microsoft-com:vml" Requires="v">
                <p:oleObj spid="_x0000_s126993" name="Equation" r:id="rId7" imgW="1625600" imgH="508000" progId="Equation.DSMT4">
                  <p:embed/>
                </p:oleObj>
              </mc:Choice>
              <mc:Fallback>
                <p:oleObj name="Equation" r:id="rId7" imgW="1625600" imgH="508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625" y="704850"/>
                        <a:ext cx="33972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6187701"/>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7058" name="Picture 2" descr="p522_Dis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76400"/>
            <a:ext cx="41148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Rectangle 3"/>
          <p:cNvSpPr>
            <a:spLocks noGrp="1" noChangeArrowheads="1"/>
          </p:cNvSpPr>
          <p:nvPr>
            <p:ph type="title"/>
          </p:nvPr>
        </p:nvSpPr>
        <p:spPr/>
        <p:txBody>
          <a:bodyPr/>
          <a:lstStyle/>
          <a:p>
            <a:pPr eaLnBrk="1" hangingPunct="1"/>
            <a:r>
              <a:rPr lang="en-US" altLang="en-US" smtClean="0"/>
              <a:t>A Uniformly Charged Disk</a:t>
            </a:r>
          </a:p>
        </p:txBody>
      </p:sp>
      <p:graphicFrame>
        <p:nvGraphicFramePr>
          <p:cNvPr id="557060" name="Object 2"/>
          <p:cNvGraphicFramePr>
            <a:graphicFrameLocks noChangeAspect="1"/>
          </p:cNvGraphicFramePr>
          <p:nvPr/>
        </p:nvGraphicFramePr>
        <p:xfrm>
          <a:off x="5562600" y="2417763"/>
          <a:ext cx="1574800" cy="573087"/>
        </p:xfrm>
        <a:graphic>
          <a:graphicData uri="http://schemas.openxmlformats.org/presentationml/2006/ole">
            <mc:AlternateContent xmlns:mc="http://schemas.openxmlformats.org/markup-compatibility/2006">
              <mc:Choice xmlns:v="urn:schemas-microsoft-com:vml" Requires="v">
                <p:oleObj spid="_x0000_s111878" name="Equation" r:id="rId5" imgW="558800" imgH="203200" progId="Equation.DSMT4">
                  <p:embed/>
                </p:oleObj>
              </mc:Choice>
              <mc:Fallback>
                <p:oleObj name="Equation" r:id="rId5" imgW="558800" imgH="203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417763"/>
                        <a:ext cx="1574800"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57061" name="Object 3"/>
          <p:cNvGraphicFramePr>
            <a:graphicFrameLocks noChangeAspect="1"/>
          </p:cNvGraphicFramePr>
          <p:nvPr/>
        </p:nvGraphicFramePr>
        <p:xfrm>
          <a:off x="4572000" y="2971800"/>
          <a:ext cx="3967163" cy="1273175"/>
        </p:xfrm>
        <a:graphic>
          <a:graphicData uri="http://schemas.openxmlformats.org/presentationml/2006/ole">
            <mc:AlternateContent xmlns:mc="http://schemas.openxmlformats.org/markup-compatibility/2006">
              <mc:Choice xmlns:v="urn:schemas-microsoft-com:vml" Requires="v">
                <p:oleObj spid="_x0000_s111879" name="Equation" r:id="rId7" imgW="1866900" imgH="596900" progId="Equation.DSMT4">
                  <p:embed/>
                </p:oleObj>
              </mc:Choice>
              <mc:Fallback>
                <p:oleObj name="Equation" r:id="rId7" imgW="1866900" imgH="5969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971800"/>
                        <a:ext cx="3967163" cy="1273175"/>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2" name="Group 6"/>
          <p:cNvGrpSpPr>
            <a:grpSpLocks/>
          </p:cNvGrpSpPr>
          <p:nvPr/>
        </p:nvGrpSpPr>
        <p:grpSpPr bwMode="auto">
          <a:xfrm>
            <a:off x="1371600" y="4876800"/>
            <a:ext cx="7543800" cy="947738"/>
            <a:chOff x="864" y="3072"/>
            <a:chExt cx="4752" cy="597"/>
          </a:xfrm>
        </p:grpSpPr>
        <p:sp>
          <p:nvSpPr>
            <p:cNvPr id="46094" name="Rectangle 7"/>
            <p:cNvSpPr>
              <a:spLocks noChangeArrowheads="1"/>
            </p:cNvSpPr>
            <p:nvPr/>
          </p:nvSpPr>
          <p:spPr bwMode="auto">
            <a:xfrm>
              <a:off x="864" y="3168"/>
              <a:ext cx="24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Close to the disk (0 &lt; z &lt; R)</a:t>
              </a:r>
              <a:endParaRPr lang="en-US" altLang="en-US"/>
            </a:p>
          </p:txBody>
        </p:sp>
        <p:graphicFrame>
          <p:nvGraphicFramePr>
            <p:cNvPr id="46095" name="Object 6"/>
            <p:cNvGraphicFramePr>
              <a:graphicFrameLocks noChangeAspect="1"/>
            </p:cNvGraphicFramePr>
            <p:nvPr/>
          </p:nvGraphicFramePr>
          <p:xfrm>
            <a:off x="3916" y="3072"/>
            <a:ext cx="1700" cy="597"/>
          </p:xfrm>
          <a:graphic>
            <a:graphicData uri="http://schemas.openxmlformats.org/presentationml/2006/ole">
              <mc:AlternateContent xmlns:mc="http://schemas.openxmlformats.org/markup-compatibility/2006">
                <mc:Choice xmlns:v="urn:schemas-microsoft-com:vml" Requires="v">
                  <p:oleObj spid="_x0000_s111880" name="Equation" r:id="rId9" imgW="1270000" imgH="444500" progId="Equation.DSMT4">
                    <p:embed/>
                  </p:oleObj>
                </mc:Choice>
                <mc:Fallback>
                  <p:oleObj name="Equation" r:id="rId9" imgW="1270000" imgH="4445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16" y="3072"/>
                          <a:ext cx="1700" cy="597"/>
                        </a:xfrm>
                        <a:prstGeom prst="rect">
                          <a:avLst/>
                        </a:prstGeom>
                        <a:noFill/>
                        <a:ln>
                          <a:noFill/>
                        </a:ln>
                        <a:effectLst/>
                        <a:extLst>
                          <a:ext uri="{909E8E84-426E-40DD-AFC4-6F175D3DCCD1}">
                            <a14:hiddenFill xmlns:a14="http://schemas.microsoft.com/office/drawing/2010/main">
                              <a:solidFill>
                                <a:srgbClr val="F6F63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grpSp>
        <p:nvGrpSpPr>
          <p:cNvPr id="3" name="Group 9"/>
          <p:cNvGrpSpPr>
            <a:grpSpLocks/>
          </p:cNvGrpSpPr>
          <p:nvPr/>
        </p:nvGrpSpPr>
        <p:grpSpPr bwMode="auto">
          <a:xfrm>
            <a:off x="228600" y="990600"/>
            <a:ext cx="7404100" cy="1273175"/>
            <a:chOff x="144" y="624"/>
            <a:chExt cx="4664" cy="802"/>
          </a:xfrm>
        </p:grpSpPr>
        <p:graphicFrame>
          <p:nvGraphicFramePr>
            <p:cNvPr id="46092" name="Object 5"/>
            <p:cNvGraphicFramePr>
              <a:graphicFrameLocks noChangeAspect="1"/>
            </p:cNvGraphicFramePr>
            <p:nvPr/>
          </p:nvGraphicFramePr>
          <p:xfrm>
            <a:off x="1968" y="624"/>
            <a:ext cx="2840" cy="802"/>
          </p:xfrm>
          <a:graphic>
            <a:graphicData uri="http://schemas.openxmlformats.org/presentationml/2006/ole">
              <mc:AlternateContent xmlns:mc="http://schemas.openxmlformats.org/markup-compatibility/2006">
                <mc:Choice xmlns:v="urn:schemas-microsoft-com:vml" Requires="v">
                  <p:oleObj spid="_x0000_s111881" name="Equation" r:id="rId11" imgW="2120900" imgH="596900" progId="Equation.DSMT4">
                    <p:embed/>
                  </p:oleObj>
                </mc:Choice>
                <mc:Fallback>
                  <p:oleObj name="Equation" r:id="rId11" imgW="2120900" imgH="5969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68" y="624"/>
                          <a:ext cx="2840" cy="802"/>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093" name="Rectangle 11"/>
            <p:cNvSpPr>
              <a:spLocks noChangeArrowheads="1"/>
            </p:cNvSpPr>
            <p:nvPr/>
          </p:nvSpPr>
          <p:spPr bwMode="auto">
            <a:xfrm>
              <a:off x="144" y="625"/>
              <a:ext cx="124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sz="2800" u="sng">
                  <a:solidFill>
                    <a:srgbClr val="FF0000"/>
                  </a:solidFill>
                </a:rPr>
                <a:t>Along z axis</a:t>
              </a:r>
              <a:endParaRPr lang="en-US" altLang="en-US" sz="4400" u="sng">
                <a:solidFill>
                  <a:srgbClr val="10169D"/>
                </a:solidFill>
                <a:latin typeface="Arial" pitchFamily="34" charset="0"/>
              </a:endParaRPr>
            </a:p>
          </p:txBody>
        </p:sp>
      </p:grpSp>
      <p:sp>
        <p:nvSpPr>
          <p:cNvPr id="557068" name="Rectangle 12"/>
          <p:cNvSpPr>
            <a:spLocks noChangeArrowheads="1"/>
          </p:cNvSpPr>
          <p:nvPr/>
        </p:nvSpPr>
        <p:spPr bwMode="auto">
          <a:xfrm>
            <a:off x="457200" y="4572000"/>
            <a:ext cx="240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b="1">
                <a:solidFill>
                  <a:srgbClr val="FF0000"/>
                </a:solidFill>
              </a:rPr>
              <a:t>Approximations:</a:t>
            </a:r>
            <a:endParaRPr lang="en-US" altLang="en-US">
              <a:solidFill>
                <a:srgbClr val="FF0000"/>
              </a:solidFill>
            </a:endParaRPr>
          </a:p>
        </p:txBody>
      </p:sp>
      <p:grpSp>
        <p:nvGrpSpPr>
          <p:cNvPr id="4" name="Group 13"/>
          <p:cNvGrpSpPr>
            <a:grpSpLocks/>
          </p:cNvGrpSpPr>
          <p:nvPr/>
        </p:nvGrpSpPr>
        <p:grpSpPr bwMode="auto">
          <a:xfrm>
            <a:off x="1371600" y="5861050"/>
            <a:ext cx="6518275" cy="996950"/>
            <a:chOff x="864" y="3692"/>
            <a:chExt cx="4106" cy="628"/>
          </a:xfrm>
        </p:grpSpPr>
        <p:graphicFrame>
          <p:nvGraphicFramePr>
            <p:cNvPr id="46089" name="Object 4"/>
            <p:cNvGraphicFramePr>
              <a:graphicFrameLocks noChangeAspect="1"/>
            </p:cNvGraphicFramePr>
            <p:nvPr/>
          </p:nvGraphicFramePr>
          <p:xfrm>
            <a:off x="3916" y="3692"/>
            <a:ext cx="1054" cy="580"/>
          </p:xfrm>
          <a:graphic>
            <a:graphicData uri="http://schemas.openxmlformats.org/presentationml/2006/ole">
              <mc:AlternateContent xmlns:mc="http://schemas.openxmlformats.org/markup-compatibility/2006">
                <mc:Choice xmlns:v="urn:schemas-microsoft-com:vml" Requires="v">
                  <p:oleObj spid="_x0000_s111882" name="Equation" r:id="rId13" imgW="787400" imgH="431800" progId="Equation.DSMT4">
                    <p:embed/>
                  </p:oleObj>
                </mc:Choice>
                <mc:Fallback>
                  <p:oleObj name="Equation" r:id="rId13" imgW="787400" imgH="4318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16" y="3692"/>
                          <a:ext cx="1054" cy="580"/>
                        </a:xfrm>
                        <a:prstGeom prst="rect">
                          <a:avLst/>
                        </a:prstGeom>
                        <a:noFill/>
                        <a:ln>
                          <a:noFill/>
                        </a:ln>
                        <a:effectLst/>
                        <a:extLst>
                          <a:ext uri="{909E8E84-426E-40DD-AFC4-6F175D3DCCD1}">
                            <a14:hiddenFill xmlns:a14="http://schemas.microsoft.com/office/drawing/2010/main">
                              <a:solidFill>
                                <a:srgbClr val="F6F63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090" name="Rectangle 15"/>
            <p:cNvSpPr>
              <a:spLocks noChangeArrowheads="1"/>
            </p:cNvSpPr>
            <p:nvPr/>
          </p:nvSpPr>
          <p:spPr bwMode="auto">
            <a:xfrm>
              <a:off x="1104" y="4032"/>
              <a:ext cx="199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If </a:t>
              </a:r>
              <a:r>
                <a:rPr lang="en-US" altLang="en-US" i="1"/>
                <a:t>z</a:t>
              </a:r>
              <a:r>
                <a:rPr lang="en-US" altLang="en-US"/>
                <a:t>/</a:t>
              </a:r>
              <a:r>
                <a:rPr lang="en-US" altLang="en-US" i="1"/>
                <a:t>R</a:t>
              </a:r>
              <a:r>
                <a:rPr lang="en-US" altLang="en-US"/>
                <a:t> is extremely small</a:t>
              </a:r>
            </a:p>
          </p:txBody>
        </p:sp>
        <p:sp>
          <p:nvSpPr>
            <p:cNvPr id="46091" name="Rectangle 16"/>
            <p:cNvSpPr>
              <a:spLocks noChangeArrowheads="1"/>
            </p:cNvSpPr>
            <p:nvPr/>
          </p:nvSpPr>
          <p:spPr bwMode="auto">
            <a:xfrm>
              <a:off x="864" y="3744"/>
              <a:ext cx="251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Very close to disk (0 &lt; z &lt;&lt; R)</a:t>
              </a:r>
            </a:p>
          </p:txBody>
        </p:sp>
      </p:grpSp>
      <p:sp>
        <p:nvSpPr>
          <p:cNvPr id="5" name="Slide Number Placeholder 4"/>
          <p:cNvSpPr>
            <a:spLocks noGrp="1"/>
          </p:cNvSpPr>
          <p:nvPr>
            <p:ph type="sldNum" sz="quarter" idx="12"/>
          </p:nvPr>
        </p:nvSpPr>
        <p:spPr/>
        <p:txBody>
          <a:bodyPr/>
          <a:lstStyle/>
          <a:p>
            <a:fld id="{2294FBCD-551F-4A32-B973-20AFEF9BF029}" type="slidenum">
              <a:rPr lang="en-US" altLang="en-US" smtClean="0"/>
              <a:pPr/>
              <a:t>38</a:t>
            </a:fld>
            <a:endParaRPr lang="en-US" altLang="en-US"/>
          </a:p>
        </p:txBody>
      </p:sp>
    </p:spTree>
    <p:extLst>
      <p:ext uri="{BB962C8B-B14F-4D97-AF65-F5344CB8AC3E}">
        <p14:creationId xmlns:p14="http://schemas.microsoft.com/office/powerpoint/2010/main" val="3587491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Text Box 2"/>
          <p:cNvSpPr txBox="1">
            <a:spLocks noChangeArrowheads="1"/>
          </p:cNvSpPr>
          <p:nvPr/>
        </p:nvSpPr>
        <p:spPr bwMode="auto">
          <a:xfrm>
            <a:off x="2568575" y="1311275"/>
            <a:ext cx="480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dirty="0">
                <a:solidFill>
                  <a:schemeClr val="accent2"/>
                </a:solidFill>
              </a:rPr>
              <a:t>Two disks of opposite charges, </a:t>
            </a:r>
            <a:r>
              <a:rPr lang="en-US" altLang="en-US" i="1" dirty="0">
                <a:solidFill>
                  <a:srgbClr val="FF0000"/>
                </a:solidFill>
              </a:rPr>
              <a:t>s</a:t>
            </a:r>
            <a:r>
              <a:rPr lang="en-US" altLang="en-US" dirty="0">
                <a:solidFill>
                  <a:srgbClr val="FF0000"/>
                </a:solidFill>
              </a:rPr>
              <a:t>&lt;&lt;</a:t>
            </a:r>
            <a:r>
              <a:rPr lang="en-US" altLang="en-US" i="1" dirty="0">
                <a:solidFill>
                  <a:srgbClr val="FF0000"/>
                </a:solidFill>
              </a:rPr>
              <a:t>R</a:t>
            </a:r>
            <a:r>
              <a:rPr lang="en-US" altLang="en-US" i="1" dirty="0">
                <a:solidFill>
                  <a:schemeClr val="accent2"/>
                </a:solidFill>
              </a:rPr>
              <a:t>:</a:t>
            </a:r>
          </a:p>
          <a:p>
            <a:pPr eaLnBrk="1" hangingPunct="1"/>
            <a:r>
              <a:rPr lang="en-US" altLang="en-US" i="1" dirty="0"/>
              <a:t>   </a:t>
            </a:r>
            <a:r>
              <a:rPr lang="en-US" altLang="en-US" dirty="0"/>
              <a:t>charges distribute uniformly:</a:t>
            </a:r>
          </a:p>
        </p:txBody>
      </p:sp>
      <p:grpSp>
        <p:nvGrpSpPr>
          <p:cNvPr id="2" name="Group 3"/>
          <p:cNvGrpSpPr>
            <a:grpSpLocks/>
          </p:cNvGrpSpPr>
          <p:nvPr/>
        </p:nvGrpSpPr>
        <p:grpSpPr bwMode="auto">
          <a:xfrm>
            <a:off x="228600" y="1828800"/>
            <a:ext cx="1981200" cy="4613275"/>
            <a:chOff x="432" y="1248"/>
            <a:chExt cx="1248" cy="2906"/>
          </a:xfrm>
        </p:grpSpPr>
        <p:pic>
          <p:nvPicPr>
            <p:cNvPr id="51211" name="Picture 4" descr="p524_Cap-color-m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1248"/>
              <a:ext cx="894"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2" name="Text Box 5"/>
            <p:cNvSpPr txBox="1">
              <a:spLocks noChangeArrowheads="1"/>
            </p:cNvSpPr>
            <p:nvPr/>
          </p:nvSpPr>
          <p:spPr bwMode="auto">
            <a:xfrm>
              <a:off x="1317" y="1296"/>
              <a:ext cx="36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a:t>
              </a:r>
              <a:r>
                <a:rPr lang="en-US" altLang="en-US" i="1">
                  <a:solidFill>
                    <a:srgbClr val="FF0000"/>
                  </a:solidFill>
                </a:rPr>
                <a:t>Q</a:t>
              </a:r>
            </a:p>
          </p:txBody>
        </p:sp>
        <p:sp>
          <p:nvSpPr>
            <p:cNvPr id="51213" name="Text Box 6"/>
            <p:cNvSpPr txBox="1">
              <a:spLocks noChangeArrowheads="1"/>
            </p:cNvSpPr>
            <p:nvPr/>
          </p:nvSpPr>
          <p:spPr bwMode="auto">
            <a:xfrm>
              <a:off x="432" y="1296"/>
              <a:ext cx="3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a:t>
              </a:r>
              <a:r>
                <a:rPr lang="en-US" altLang="en-US" i="1">
                  <a:solidFill>
                    <a:schemeClr val="accent2"/>
                  </a:solidFill>
                </a:rPr>
                <a:t>Q</a:t>
              </a:r>
            </a:p>
          </p:txBody>
        </p:sp>
        <p:sp>
          <p:nvSpPr>
            <p:cNvPr id="51214" name="Line 7"/>
            <p:cNvSpPr>
              <a:spLocks noChangeShapeType="1"/>
            </p:cNvSpPr>
            <p:nvPr/>
          </p:nvSpPr>
          <p:spPr bwMode="auto">
            <a:xfrm>
              <a:off x="1008" y="379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5" name="Line 8"/>
            <p:cNvSpPr>
              <a:spLocks noChangeShapeType="1"/>
            </p:cNvSpPr>
            <p:nvPr/>
          </p:nvSpPr>
          <p:spPr bwMode="auto">
            <a:xfrm>
              <a:off x="1200" y="379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6" name="Line 9"/>
            <p:cNvSpPr>
              <a:spLocks noChangeShapeType="1"/>
            </p:cNvSpPr>
            <p:nvPr/>
          </p:nvSpPr>
          <p:spPr bwMode="auto">
            <a:xfrm>
              <a:off x="1008" y="3888"/>
              <a:ext cx="19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17" name="Text Box 10"/>
            <p:cNvSpPr txBox="1">
              <a:spLocks noChangeArrowheads="1"/>
            </p:cNvSpPr>
            <p:nvPr/>
          </p:nvSpPr>
          <p:spPr bwMode="auto">
            <a:xfrm>
              <a:off x="998" y="3866"/>
              <a:ext cx="1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s</a:t>
              </a:r>
            </a:p>
          </p:txBody>
        </p:sp>
      </p:grpSp>
      <p:pic>
        <p:nvPicPr>
          <p:cNvPr id="559116" name="Picture 12" descr="p524_CapSid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5725" y="2895600"/>
            <a:ext cx="10683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9117" name="Line 13"/>
          <p:cNvSpPr>
            <a:spLocks noChangeShapeType="1"/>
          </p:cNvSpPr>
          <p:nvPr/>
        </p:nvSpPr>
        <p:spPr bwMode="auto">
          <a:xfrm>
            <a:off x="6477000" y="3810000"/>
            <a:ext cx="1066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9118" name="Text Box 14"/>
          <p:cNvSpPr txBox="1">
            <a:spLocks noChangeArrowheads="1"/>
          </p:cNvSpPr>
          <p:nvPr/>
        </p:nvSpPr>
        <p:spPr bwMode="auto">
          <a:xfrm>
            <a:off x="2476500" y="4495800"/>
            <a:ext cx="4892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dirty="0">
                <a:solidFill>
                  <a:schemeClr val="accent2"/>
                </a:solidFill>
              </a:rPr>
              <a:t>We will calculate </a:t>
            </a:r>
            <a:r>
              <a:rPr lang="en-US" altLang="en-US" i="1" dirty="0">
                <a:solidFill>
                  <a:schemeClr val="accent2"/>
                </a:solidFill>
              </a:rPr>
              <a:t>E</a:t>
            </a:r>
            <a:r>
              <a:rPr lang="en-US" altLang="en-US" dirty="0">
                <a:solidFill>
                  <a:schemeClr val="accent2"/>
                </a:solidFill>
              </a:rPr>
              <a:t> both inside and outside of the disk close to the center</a:t>
            </a:r>
            <a:endParaRPr lang="en-US" altLang="en-US" dirty="0"/>
          </a:p>
        </p:txBody>
      </p:sp>
      <p:sp>
        <p:nvSpPr>
          <p:cNvPr id="559120" name="Rectangle 16"/>
          <p:cNvSpPr>
            <a:spLocks noChangeArrowheads="1"/>
          </p:cNvSpPr>
          <p:nvPr/>
        </p:nvSpPr>
        <p:spPr bwMode="auto">
          <a:xfrm>
            <a:off x="2568575" y="2590800"/>
            <a:ext cx="45402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u="sng" dirty="0"/>
              <a:t>Almost</a:t>
            </a:r>
            <a:r>
              <a:rPr lang="en-US" altLang="en-US" dirty="0"/>
              <a:t> all the charge is nearly uniformly distributed on the </a:t>
            </a:r>
            <a:r>
              <a:rPr lang="en-US" altLang="en-US" u="sng" dirty="0"/>
              <a:t>inner</a:t>
            </a:r>
            <a:r>
              <a:rPr lang="en-US" altLang="en-US" dirty="0"/>
              <a:t> surfaces of the disks; very little charge on the outer surfaces.</a:t>
            </a:r>
          </a:p>
        </p:txBody>
      </p:sp>
      <p:sp>
        <p:nvSpPr>
          <p:cNvPr id="51209" name="Rectangle 17"/>
          <p:cNvSpPr>
            <a:spLocks noGrp="1" noChangeArrowheads="1"/>
          </p:cNvSpPr>
          <p:nvPr>
            <p:ph type="title"/>
          </p:nvPr>
        </p:nvSpPr>
        <p:spPr/>
        <p:txBody>
          <a:bodyPr/>
          <a:lstStyle/>
          <a:p>
            <a:pPr eaLnBrk="1" hangingPunct="1"/>
            <a:r>
              <a:rPr lang="en-US" altLang="en-US" smtClean="0"/>
              <a:t>Capacitor</a:t>
            </a:r>
          </a:p>
        </p:txBody>
      </p:sp>
      <p:sp>
        <p:nvSpPr>
          <p:cNvPr id="3" name="Slide Number Placeholder 2"/>
          <p:cNvSpPr>
            <a:spLocks noGrp="1"/>
          </p:cNvSpPr>
          <p:nvPr>
            <p:ph type="sldNum" sz="quarter" idx="12"/>
          </p:nvPr>
        </p:nvSpPr>
        <p:spPr/>
        <p:txBody>
          <a:bodyPr/>
          <a:lstStyle/>
          <a:p>
            <a:fld id="{2294FBCD-551F-4A32-B973-20AFEF9BF029}" type="slidenum">
              <a:rPr lang="en-US" altLang="en-US" smtClean="0"/>
              <a:pPr/>
              <a:t>39</a:t>
            </a:fld>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2"/>
          <p:cNvGrpSpPr>
            <a:grpSpLocks/>
          </p:cNvGrpSpPr>
          <p:nvPr/>
        </p:nvGrpSpPr>
        <p:grpSpPr bwMode="auto">
          <a:xfrm>
            <a:off x="7402513" y="1587500"/>
            <a:ext cx="31750" cy="3581400"/>
            <a:chOff x="3312" y="1056"/>
            <a:chExt cx="20" cy="2256"/>
          </a:xfrm>
        </p:grpSpPr>
        <p:sp>
          <p:nvSpPr>
            <p:cNvPr id="24589" name="Line 3"/>
            <p:cNvSpPr>
              <a:spLocks noChangeShapeType="1"/>
            </p:cNvSpPr>
            <p:nvPr/>
          </p:nvSpPr>
          <p:spPr bwMode="auto">
            <a:xfrm>
              <a:off x="3312" y="1056"/>
              <a:ext cx="0" cy="2256"/>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0" name="Line 4"/>
            <p:cNvSpPr>
              <a:spLocks noChangeShapeType="1"/>
            </p:cNvSpPr>
            <p:nvPr/>
          </p:nvSpPr>
          <p:spPr bwMode="auto">
            <a:xfrm>
              <a:off x="3332" y="1056"/>
              <a:ext cx="0" cy="2256"/>
            </a:xfrm>
            <a:prstGeom prst="line">
              <a:avLst/>
            </a:prstGeom>
            <a:noFill/>
            <a:ln w="57150">
              <a:solidFill>
                <a:srgbClr val="5F5F5F"/>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489477" name="Picture 5" descr="p510_Ro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066800"/>
            <a:ext cx="2362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6"/>
          <p:cNvSpPr txBox="1">
            <a:spLocks noChangeArrowheads="1"/>
          </p:cNvSpPr>
          <p:nvPr/>
        </p:nvSpPr>
        <p:spPr bwMode="auto">
          <a:xfrm>
            <a:off x="1119188" y="1244600"/>
            <a:ext cx="1444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Length: L</a:t>
            </a:r>
          </a:p>
          <a:p>
            <a:pPr eaLnBrk="1" hangingPunct="1"/>
            <a:r>
              <a:rPr lang="en-US" altLang="en-US"/>
              <a:t>Charge: Q</a:t>
            </a:r>
          </a:p>
        </p:txBody>
      </p:sp>
      <p:sp>
        <p:nvSpPr>
          <p:cNvPr id="489479" name="Text Box 7"/>
          <p:cNvSpPr txBox="1">
            <a:spLocks noChangeArrowheads="1"/>
          </p:cNvSpPr>
          <p:nvPr/>
        </p:nvSpPr>
        <p:spPr bwMode="auto">
          <a:xfrm>
            <a:off x="1077913" y="2084388"/>
            <a:ext cx="4432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What is the pattern of electric field</a:t>
            </a:r>
          </a:p>
          <a:p>
            <a:pPr eaLnBrk="1" hangingPunct="1"/>
            <a:r>
              <a:rPr lang="en-US" altLang="en-US">
                <a:solidFill>
                  <a:schemeClr val="accent2"/>
                </a:solidFill>
              </a:rPr>
              <a:t>around the rod?</a:t>
            </a:r>
            <a:endParaRPr lang="en-US" altLang="en-US"/>
          </a:p>
        </p:txBody>
      </p:sp>
      <p:sp>
        <p:nvSpPr>
          <p:cNvPr id="489480" name="Text Box 8"/>
          <p:cNvSpPr txBox="1">
            <a:spLocks noChangeArrowheads="1"/>
          </p:cNvSpPr>
          <p:nvPr/>
        </p:nvSpPr>
        <p:spPr bwMode="auto">
          <a:xfrm>
            <a:off x="1109663" y="2863850"/>
            <a:ext cx="2851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Cylindrical symmetry</a:t>
            </a:r>
            <a:endParaRPr lang="en-US" altLang="en-US"/>
          </a:p>
        </p:txBody>
      </p:sp>
      <p:grpSp>
        <p:nvGrpSpPr>
          <p:cNvPr id="3" name="Group 9"/>
          <p:cNvGrpSpPr>
            <a:grpSpLocks/>
          </p:cNvGrpSpPr>
          <p:nvPr/>
        </p:nvGrpSpPr>
        <p:grpSpPr bwMode="auto">
          <a:xfrm>
            <a:off x="2057400" y="3262313"/>
            <a:ext cx="6419850" cy="2757487"/>
            <a:chOff x="1296" y="2055"/>
            <a:chExt cx="4044" cy="1737"/>
          </a:xfrm>
        </p:grpSpPr>
        <p:pic>
          <p:nvPicPr>
            <p:cNvPr id="24585" name="Picture 10" descr="p510_Er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 y="2257"/>
              <a:ext cx="1391" cy="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Oval 11"/>
            <p:cNvSpPr>
              <a:spLocks noChangeArrowheads="1"/>
            </p:cNvSpPr>
            <p:nvPr/>
          </p:nvSpPr>
          <p:spPr bwMode="auto">
            <a:xfrm>
              <a:off x="3993" y="2055"/>
              <a:ext cx="1347" cy="463"/>
            </a:xfrm>
            <a:prstGeom prst="ellipse">
              <a:avLst/>
            </a:prstGeom>
            <a:solidFill>
              <a:schemeClr val="hlink">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endParaRPr lang="en-US" altLang="en-US"/>
            </a:p>
          </p:txBody>
        </p:sp>
        <p:sp>
          <p:nvSpPr>
            <p:cNvPr id="24587" name="Line 12"/>
            <p:cNvSpPr>
              <a:spLocks noChangeShapeType="1"/>
            </p:cNvSpPr>
            <p:nvPr/>
          </p:nvSpPr>
          <p:spPr bwMode="auto">
            <a:xfrm flipH="1">
              <a:off x="2976" y="2352"/>
              <a:ext cx="1008" cy="33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8" name="Oval 13"/>
            <p:cNvSpPr>
              <a:spLocks noChangeArrowheads="1"/>
            </p:cNvSpPr>
            <p:nvPr/>
          </p:nvSpPr>
          <p:spPr bwMode="auto">
            <a:xfrm>
              <a:off x="1296" y="2112"/>
              <a:ext cx="1728" cy="168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endParaRPr lang="en-US" altLang="en-US"/>
            </a:p>
          </p:txBody>
        </p:sp>
      </p:grpSp>
      <p:sp>
        <p:nvSpPr>
          <p:cNvPr id="24583" name="Rectangle 14"/>
          <p:cNvSpPr>
            <a:spLocks noGrp="1" noChangeArrowheads="1"/>
          </p:cNvSpPr>
          <p:nvPr>
            <p:ph type="title"/>
          </p:nvPr>
        </p:nvSpPr>
        <p:spPr/>
        <p:txBody>
          <a:bodyPr/>
          <a:lstStyle/>
          <a:p>
            <a:pPr eaLnBrk="1" hangingPunct="1"/>
            <a:r>
              <a:rPr lang="en-US" altLang="en-US" smtClean="0"/>
              <a:t>Uniformly Charged Thin Rod</a:t>
            </a:r>
          </a:p>
        </p:txBody>
      </p:sp>
      <p:sp>
        <p:nvSpPr>
          <p:cNvPr id="2" name="TextBox 1"/>
          <p:cNvSpPr txBox="1">
            <a:spLocks noChangeArrowheads="1"/>
          </p:cNvSpPr>
          <p:nvPr/>
        </p:nvSpPr>
        <p:spPr bwMode="auto">
          <a:xfrm>
            <a:off x="933450" y="6324600"/>
            <a:ext cx="7143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Could the rod be a conductor </a:t>
            </a:r>
            <a:r>
              <a:rPr lang="en-US" altLang="en-US" u="sng"/>
              <a:t>and</a:t>
            </a:r>
            <a:r>
              <a:rPr lang="en-US" altLang="en-US"/>
              <a:t> be uniformly charged?</a:t>
            </a:r>
          </a:p>
        </p:txBody>
      </p:sp>
      <p:sp>
        <p:nvSpPr>
          <p:cNvPr id="4" name="Slide Number Placeholder 3"/>
          <p:cNvSpPr>
            <a:spLocks noGrp="1"/>
          </p:cNvSpPr>
          <p:nvPr>
            <p:ph type="sldNum" sz="quarter" idx="12"/>
          </p:nvPr>
        </p:nvSpPr>
        <p:spPr/>
        <p:txBody>
          <a:bodyPr/>
          <a:lstStyle/>
          <a:p>
            <a:fld id="{D096155D-BA69-45B9-B9D1-8707B2C7F42D}" type="slidenum">
              <a:rPr lang="en-US" altLang="en-US" smtClean="0"/>
              <a:pPr/>
              <a:t>4</a:t>
            </a:fld>
            <a:endParaRPr lang="en-US" altLang="en-US"/>
          </a:p>
        </p:txBody>
      </p:sp>
      <p:grpSp>
        <p:nvGrpSpPr>
          <p:cNvPr id="17" name="Group 9"/>
          <p:cNvGrpSpPr>
            <a:grpSpLocks/>
          </p:cNvGrpSpPr>
          <p:nvPr/>
        </p:nvGrpSpPr>
        <p:grpSpPr bwMode="auto">
          <a:xfrm>
            <a:off x="76200" y="3429000"/>
            <a:ext cx="1807830" cy="2664637"/>
            <a:chOff x="192" y="1248"/>
            <a:chExt cx="1960" cy="2736"/>
          </a:xfrm>
        </p:grpSpPr>
        <p:pic>
          <p:nvPicPr>
            <p:cNvPr id="18" name="Picture 10" descr="p513_rod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1248"/>
              <a:ext cx="1960"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11"/>
            <p:cNvSpPr>
              <a:spLocks noChangeArrowheads="1"/>
            </p:cNvSpPr>
            <p:nvPr/>
          </p:nvSpPr>
          <p:spPr bwMode="auto">
            <a:xfrm>
              <a:off x="1104" y="2544"/>
              <a:ext cx="96" cy="96"/>
            </a:xfrm>
            <a:prstGeom prst="ellipse">
              <a:avLst/>
            </a:prstGeom>
            <a:solidFill>
              <a:srgbClr val="FF0000"/>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endParaRPr lang="en-US" altLang="en-US"/>
            </a:p>
          </p:txBody>
        </p:sp>
      </p:grpSp>
    </p:spTree>
    <p:extLst>
      <p:ext uri="{BB962C8B-B14F-4D97-AF65-F5344CB8AC3E}">
        <p14:creationId xmlns:p14="http://schemas.microsoft.com/office/powerpoint/2010/main" val="4345431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Demos: 6C-14</a:t>
            </a:r>
            <a:endParaRPr lang="en-US" dirty="0"/>
          </a:p>
        </p:txBody>
      </p:sp>
      <p:pic>
        <p:nvPicPr>
          <p:cNvPr id="109570" name="Picture 2" descr="https://www.physics.purdue.edu/demos/images/6C-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97605"/>
            <a:ext cx="8077200" cy="60579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294FBCD-551F-4A32-B973-20AFEF9BF029}" type="slidenum">
              <a:rPr lang="en-US" altLang="en-US" smtClean="0"/>
              <a:pPr/>
              <a:t>40</a:t>
            </a:fld>
            <a:endParaRPr lang="en-US" altLang="en-US"/>
          </a:p>
        </p:txBody>
      </p:sp>
    </p:spTree>
    <p:extLst>
      <p:ext uri="{BB962C8B-B14F-4D97-AF65-F5344CB8AC3E}">
        <p14:creationId xmlns:p14="http://schemas.microsoft.com/office/powerpoint/2010/main" val="18914024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Group 2"/>
          <p:cNvGrpSpPr>
            <a:grpSpLocks/>
          </p:cNvGrpSpPr>
          <p:nvPr/>
        </p:nvGrpSpPr>
        <p:grpSpPr bwMode="auto">
          <a:xfrm>
            <a:off x="7543800" y="2209800"/>
            <a:ext cx="1600200" cy="3097213"/>
            <a:chOff x="336" y="1392"/>
            <a:chExt cx="1008" cy="1951"/>
          </a:xfrm>
        </p:grpSpPr>
        <p:pic>
          <p:nvPicPr>
            <p:cNvPr id="53274" name="Picture 3" descr="p524_Cap-color-m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 y="1392"/>
              <a:ext cx="554" cy="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75" name="Text Box 4"/>
            <p:cNvSpPr txBox="1">
              <a:spLocks noChangeArrowheads="1"/>
            </p:cNvSpPr>
            <p:nvPr/>
          </p:nvSpPr>
          <p:spPr bwMode="auto">
            <a:xfrm>
              <a:off x="981" y="1423"/>
              <a:ext cx="36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a:t>
              </a:r>
              <a:r>
                <a:rPr lang="en-US" altLang="en-US" i="1">
                  <a:solidFill>
                    <a:srgbClr val="FF0000"/>
                  </a:solidFill>
                </a:rPr>
                <a:t>Q</a:t>
              </a:r>
            </a:p>
          </p:txBody>
        </p:sp>
        <p:sp>
          <p:nvSpPr>
            <p:cNvPr id="53276" name="Text Box 5"/>
            <p:cNvSpPr txBox="1">
              <a:spLocks noChangeArrowheads="1"/>
            </p:cNvSpPr>
            <p:nvPr/>
          </p:nvSpPr>
          <p:spPr bwMode="auto">
            <a:xfrm>
              <a:off x="336" y="1423"/>
              <a:ext cx="3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a:t>
              </a:r>
              <a:r>
                <a:rPr lang="en-US" altLang="en-US" i="1">
                  <a:solidFill>
                    <a:schemeClr val="accent2"/>
                  </a:solidFill>
                </a:rPr>
                <a:t>Q</a:t>
              </a:r>
            </a:p>
          </p:txBody>
        </p:sp>
        <p:sp>
          <p:nvSpPr>
            <p:cNvPr id="53277" name="Line 6"/>
            <p:cNvSpPr>
              <a:spLocks noChangeShapeType="1"/>
            </p:cNvSpPr>
            <p:nvPr/>
          </p:nvSpPr>
          <p:spPr bwMode="auto">
            <a:xfrm>
              <a:off x="789" y="3009"/>
              <a:ext cx="0" cy="1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8" name="Line 7"/>
            <p:cNvSpPr>
              <a:spLocks noChangeShapeType="1"/>
            </p:cNvSpPr>
            <p:nvPr/>
          </p:nvSpPr>
          <p:spPr bwMode="auto">
            <a:xfrm>
              <a:off x="908" y="3009"/>
              <a:ext cx="0" cy="1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9" name="Line 8"/>
            <p:cNvSpPr>
              <a:spLocks noChangeShapeType="1"/>
            </p:cNvSpPr>
            <p:nvPr/>
          </p:nvSpPr>
          <p:spPr bwMode="auto">
            <a:xfrm>
              <a:off x="789" y="3070"/>
              <a:ext cx="119"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80" name="Text Box 9"/>
            <p:cNvSpPr txBox="1">
              <a:spLocks noChangeArrowheads="1"/>
            </p:cNvSpPr>
            <p:nvPr/>
          </p:nvSpPr>
          <p:spPr bwMode="auto">
            <a:xfrm>
              <a:off x="776" y="3055"/>
              <a:ext cx="1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s</a:t>
              </a:r>
            </a:p>
          </p:txBody>
        </p:sp>
      </p:grpSp>
      <p:sp>
        <p:nvSpPr>
          <p:cNvPr id="561162" name="Text Box 10"/>
          <p:cNvSpPr txBox="1">
            <a:spLocks noChangeArrowheads="1"/>
          </p:cNvSpPr>
          <p:nvPr/>
        </p:nvSpPr>
        <p:spPr bwMode="auto">
          <a:xfrm>
            <a:off x="685800" y="1066800"/>
            <a:ext cx="4471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We know the field for a single disk</a:t>
            </a:r>
            <a:endParaRPr lang="en-US" altLang="en-US"/>
          </a:p>
        </p:txBody>
      </p:sp>
      <p:sp>
        <p:nvSpPr>
          <p:cNvPr id="561163" name="Text Box 11"/>
          <p:cNvSpPr txBox="1">
            <a:spLocks noChangeArrowheads="1"/>
          </p:cNvSpPr>
          <p:nvPr/>
        </p:nvSpPr>
        <p:spPr bwMode="auto">
          <a:xfrm>
            <a:off x="5486400" y="1066800"/>
            <a:ext cx="3328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There are only 2 </a:t>
            </a:r>
            <a:r>
              <a:rPr lang="ja-JP" altLang="en-US" i="1"/>
              <a:t>“</a:t>
            </a:r>
            <a:r>
              <a:rPr lang="en-US" altLang="ja-JP" i="1"/>
              <a:t>pieces</a:t>
            </a:r>
            <a:r>
              <a:rPr lang="ja-JP" altLang="en-US"/>
              <a:t>”</a:t>
            </a:r>
            <a:endParaRPr lang="en-US" altLang="en-US"/>
          </a:p>
        </p:txBody>
      </p:sp>
      <p:sp>
        <p:nvSpPr>
          <p:cNvPr id="561164" name="Line 12"/>
          <p:cNvSpPr>
            <a:spLocks noChangeShapeType="1"/>
          </p:cNvSpPr>
          <p:nvPr/>
        </p:nvSpPr>
        <p:spPr bwMode="auto">
          <a:xfrm>
            <a:off x="5181600" y="12954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1165" name="Line 13"/>
          <p:cNvSpPr>
            <a:spLocks noChangeShapeType="1"/>
          </p:cNvSpPr>
          <p:nvPr/>
        </p:nvSpPr>
        <p:spPr bwMode="auto">
          <a:xfrm>
            <a:off x="8153400" y="1447800"/>
            <a:ext cx="304800" cy="7620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1166" name="Line 14"/>
          <p:cNvSpPr>
            <a:spLocks noChangeShapeType="1"/>
          </p:cNvSpPr>
          <p:nvPr/>
        </p:nvSpPr>
        <p:spPr bwMode="auto">
          <a:xfrm>
            <a:off x="8077200" y="1447800"/>
            <a:ext cx="76200" cy="76200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561167" name="Picture 15" descr="p523_DiskSum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447800"/>
            <a:ext cx="2222500"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61168" name="Object 2"/>
          <p:cNvGraphicFramePr>
            <a:graphicFrameLocks noChangeAspect="1"/>
          </p:cNvGraphicFramePr>
          <p:nvPr/>
        </p:nvGraphicFramePr>
        <p:xfrm>
          <a:off x="2667000" y="1981200"/>
          <a:ext cx="2260600" cy="898525"/>
        </p:xfrm>
        <a:graphic>
          <a:graphicData uri="http://schemas.openxmlformats.org/presentationml/2006/ole">
            <mc:AlternateContent xmlns:mc="http://schemas.openxmlformats.org/markup-compatibility/2006">
              <mc:Choice xmlns:v="urn:schemas-microsoft-com:vml" Requires="v">
                <p:oleObj spid="_x0000_s53386" name="Equation" r:id="rId6" imgW="1117600" imgH="444500" progId="Equation.3">
                  <p:embed/>
                </p:oleObj>
              </mc:Choice>
              <mc:Fallback>
                <p:oleObj name="Equation" r:id="rId6" imgW="1117600" imgH="4445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1981200"/>
                        <a:ext cx="2260600"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561169" name="Picture 17" descr="p524_CapBlowu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3352800"/>
            <a:ext cx="4038600"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8"/>
          <p:cNvGrpSpPr>
            <a:grpSpLocks/>
          </p:cNvGrpSpPr>
          <p:nvPr/>
        </p:nvGrpSpPr>
        <p:grpSpPr bwMode="auto">
          <a:xfrm>
            <a:off x="3657600" y="5257800"/>
            <a:ext cx="685800" cy="457200"/>
            <a:chOff x="2304" y="3312"/>
            <a:chExt cx="432" cy="288"/>
          </a:xfrm>
        </p:grpSpPr>
        <p:sp>
          <p:nvSpPr>
            <p:cNvPr id="53272" name="Line 19"/>
            <p:cNvSpPr>
              <a:spLocks noChangeShapeType="1"/>
            </p:cNvSpPr>
            <p:nvPr/>
          </p:nvSpPr>
          <p:spPr bwMode="auto">
            <a:xfrm flipH="1">
              <a:off x="2304" y="3312"/>
              <a:ext cx="43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73" name="Text Box 20"/>
            <p:cNvSpPr txBox="1">
              <a:spLocks noChangeArrowheads="1"/>
            </p:cNvSpPr>
            <p:nvPr/>
          </p:nvSpPr>
          <p:spPr bwMode="auto">
            <a:xfrm>
              <a:off x="2390" y="3312"/>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chemeClr val="accent2"/>
                  </a:solidFill>
                </a:rPr>
                <a:t>E</a:t>
              </a:r>
              <a:r>
                <a:rPr lang="en-US" altLang="en-US" baseline="-25000">
                  <a:solidFill>
                    <a:schemeClr val="accent2"/>
                  </a:solidFill>
                </a:rPr>
                <a:t>-</a:t>
              </a:r>
              <a:endParaRPr lang="en-US" altLang="en-US">
                <a:solidFill>
                  <a:schemeClr val="accent2"/>
                </a:solidFill>
              </a:endParaRPr>
            </a:p>
          </p:txBody>
        </p:sp>
      </p:grpSp>
      <p:grpSp>
        <p:nvGrpSpPr>
          <p:cNvPr id="4" name="Group 21"/>
          <p:cNvGrpSpPr>
            <a:grpSpLocks/>
          </p:cNvGrpSpPr>
          <p:nvPr/>
        </p:nvGrpSpPr>
        <p:grpSpPr bwMode="auto">
          <a:xfrm>
            <a:off x="3657600" y="4419600"/>
            <a:ext cx="685800" cy="533400"/>
            <a:chOff x="2304" y="2784"/>
            <a:chExt cx="432" cy="336"/>
          </a:xfrm>
        </p:grpSpPr>
        <p:sp>
          <p:nvSpPr>
            <p:cNvPr id="53270" name="Line 22"/>
            <p:cNvSpPr>
              <a:spLocks noChangeShapeType="1"/>
            </p:cNvSpPr>
            <p:nvPr/>
          </p:nvSpPr>
          <p:spPr bwMode="auto">
            <a:xfrm flipH="1">
              <a:off x="2304" y="3120"/>
              <a:ext cx="43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71" name="Text Box 23"/>
            <p:cNvSpPr txBox="1">
              <a:spLocks noChangeArrowheads="1"/>
            </p:cNvSpPr>
            <p:nvPr/>
          </p:nvSpPr>
          <p:spPr bwMode="auto">
            <a:xfrm>
              <a:off x="2352" y="2784"/>
              <a:ext cx="3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rgbClr val="FF0000"/>
                  </a:solidFill>
                </a:rPr>
                <a:t>E</a:t>
              </a:r>
              <a:r>
                <a:rPr lang="en-US" altLang="en-US" baseline="-25000">
                  <a:solidFill>
                    <a:srgbClr val="FF0000"/>
                  </a:solidFill>
                </a:rPr>
                <a:t>+</a:t>
              </a:r>
              <a:endParaRPr lang="en-US" altLang="en-US">
                <a:solidFill>
                  <a:srgbClr val="FF0000"/>
                </a:solidFill>
              </a:endParaRPr>
            </a:p>
          </p:txBody>
        </p:sp>
      </p:grpSp>
      <p:grpSp>
        <p:nvGrpSpPr>
          <p:cNvPr id="5" name="Group 24"/>
          <p:cNvGrpSpPr>
            <a:grpSpLocks/>
          </p:cNvGrpSpPr>
          <p:nvPr/>
        </p:nvGrpSpPr>
        <p:grpSpPr bwMode="auto">
          <a:xfrm>
            <a:off x="2955925" y="4613275"/>
            <a:ext cx="1387475" cy="492125"/>
            <a:chOff x="1862" y="2906"/>
            <a:chExt cx="874" cy="310"/>
          </a:xfrm>
        </p:grpSpPr>
        <p:sp>
          <p:nvSpPr>
            <p:cNvPr id="53268" name="Line 25"/>
            <p:cNvSpPr>
              <a:spLocks noChangeShapeType="1"/>
            </p:cNvSpPr>
            <p:nvPr/>
          </p:nvSpPr>
          <p:spPr bwMode="auto">
            <a:xfrm flipH="1">
              <a:off x="1872" y="3216"/>
              <a:ext cx="864"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9" name="Text Box 26"/>
            <p:cNvSpPr txBox="1">
              <a:spLocks noChangeArrowheads="1"/>
            </p:cNvSpPr>
            <p:nvPr/>
          </p:nvSpPr>
          <p:spPr bwMode="auto">
            <a:xfrm>
              <a:off x="1862" y="2906"/>
              <a:ext cx="3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rgbClr val="008000"/>
                  </a:solidFill>
                </a:rPr>
                <a:t>E</a:t>
              </a:r>
              <a:r>
                <a:rPr lang="en-US" altLang="en-US" i="1" baseline="-25000">
                  <a:solidFill>
                    <a:srgbClr val="008000"/>
                  </a:solidFill>
                </a:rPr>
                <a:t>net</a:t>
              </a:r>
              <a:endParaRPr lang="en-US" altLang="en-US" i="1">
                <a:solidFill>
                  <a:srgbClr val="008000"/>
                </a:solidFill>
              </a:endParaRPr>
            </a:p>
          </p:txBody>
        </p:sp>
      </p:grpSp>
      <p:sp>
        <p:nvSpPr>
          <p:cNvPr id="561179" name="Line 27"/>
          <p:cNvSpPr>
            <a:spLocks noChangeShapeType="1"/>
          </p:cNvSpPr>
          <p:nvPr/>
        </p:nvSpPr>
        <p:spPr bwMode="auto">
          <a:xfrm flipH="1">
            <a:off x="1905000" y="5257800"/>
            <a:ext cx="4572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1180" name="Line 28"/>
          <p:cNvSpPr>
            <a:spLocks noChangeShapeType="1"/>
          </p:cNvSpPr>
          <p:nvPr/>
        </p:nvSpPr>
        <p:spPr bwMode="auto">
          <a:xfrm>
            <a:off x="2362200" y="5257800"/>
            <a:ext cx="6858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1181" name="Line 29"/>
          <p:cNvSpPr>
            <a:spLocks noChangeShapeType="1"/>
          </p:cNvSpPr>
          <p:nvPr/>
        </p:nvSpPr>
        <p:spPr bwMode="auto">
          <a:xfrm>
            <a:off x="2362200" y="5410200"/>
            <a:ext cx="304800"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1182" name="Line 30"/>
          <p:cNvSpPr>
            <a:spLocks noChangeShapeType="1"/>
          </p:cNvSpPr>
          <p:nvPr/>
        </p:nvSpPr>
        <p:spPr bwMode="auto">
          <a:xfrm flipH="1">
            <a:off x="5791200" y="5181600"/>
            <a:ext cx="4572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1183" name="Line 31"/>
          <p:cNvSpPr>
            <a:spLocks noChangeShapeType="1"/>
          </p:cNvSpPr>
          <p:nvPr/>
        </p:nvSpPr>
        <p:spPr bwMode="auto">
          <a:xfrm>
            <a:off x="6248400" y="5181600"/>
            <a:ext cx="6858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1184" name="Line 32"/>
          <p:cNvSpPr>
            <a:spLocks noChangeShapeType="1"/>
          </p:cNvSpPr>
          <p:nvPr/>
        </p:nvSpPr>
        <p:spPr bwMode="auto">
          <a:xfrm>
            <a:off x="6248400" y="5334000"/>
            <a:ext cx="304800"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7" name="Rectangle 33"/>
          <p:cNvSpPr>
            <a:spLocks noGrp="1" noChangeArrowheads="1"/>
          </p:cNvSpPr>
          <p:nvPr>
            <p:ph type="title"/>
          </p:nvPr>
        </p:nvSpPr>
        <p:spPr/>
        <p:txBody>
          <a:bodyPr/>
          <a:lstStyle/>
          <a:p>
            <a:pPr eaLnBrk="1" hangingPunct="1"/>
            <a:r>
              <a:rPr lang="en-US" altLang="en-US" sz="3600" smtClean="0"/>
              <a:t>Step 1: Cut Charge Distribution into Pieces</a:t>
            </a:r>
            <a:endParaRPr lang="en-US" altLang="en-US" smtClean="0"/>
          </a:p>
        </p:txBody>
      </p:sp>
      <p:sp>
        <p:nvSpPr>
          <p:cNvPr id="2" name="Slide Number Placeholder 1"/>
          <p:cNvSpPr>
            <a:spLocks noGrp="1"/>
          </p:cNvSpPr>
          <p:nvPr>
            <p:ph type="sldNum" sz="quarter" idx="12"/>
          </p:nvPr>
        </p:nvSpPr>
        <p:spPr/>
        <p:txBody>
          <a:bodyPr/>
          <a:lstStyle/>
          <a:p>
            <a:fld id="{2294FBCD-551F-4A32-B973-20AFEF9BF029}" type="slidenum">
              <a:rPr lang="en-US" altLang="en-US" smtClean="0"/>
              <a:pPr/>
              <a:t>41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116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561167"/>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56116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8" fill="hold" grpId="0" nodeType="clickEffect">
                                  <p:stCondLst>
                                    <p:cond delay="0"/>
                                  </p:stCondLst>
                                  <p:childTnLst>
                                    <p:set>
                                      <p:cBhvr>
                                        <p:cTn id="16" dur="1" fill="hold">
                                          <p:stCondLst>
                                            <p:cond delay="0"/>
                                          </p:stCondLst>
                                        </p:cTn>
                                        <p:tgtEl>
                                          <p:spTgt spid="561164"/>
                                        </p:tgtEl>
                                        <p:attrNameLst>
                                          <p:attrName>style.visibility</p:attrName>
                                        </p:attrNameLst>
                                      </p:cBhvr>
                                      <p:to>
                                        <p:strVal val="visible"/>
                                      </p:to>
                                    </p:set>
                                    <p:anim calcmode="lin" valueType="num">
                                      <p:cBhvr>
                                        <p:cTn id="17" dur="500" fill="hold"/>
                                        <p:tgtEl>
                                          <p:spTgt spid="561164"/>
                                        </p:tgtEl>
                                        <p:attrNameLst>
                                          <p:attrName>ppt_x</p:attrName>
                                        </p:attrNameLst>
                                      </p:cBhvr>
                                      <p:tavLst>
                                        <p:tav tm="0">
                                          <p:val>
                                            <p:strVal val="#ppt_x-#ppt_w/2"/>
                                          </p:val>
                                        </p:tav>
                                        <p:tav tm="100000">
                                          <p:val>
                                            <p:strVal val="#ppt_x"/>
                                          </p:val>
                                        </p:tav>
                                      </p:tavLst>
                                    </p:anim>
                                    <p:anim calcmode="lin" valueType="num">
                                      <p:cBhvr>
                                        <p:cTn id="18" dur="500" fill="hold"/>
                                        <p:tgtEl>
                                          <p:spTgt spid="561164"/>
                                        </p:tgtEl>
                                        <p:attrNameLst>
                                          <p:attrName>ppt_y</p:attrName>
                                        </p:attrNameLst>
                                      </p:cBhvr>
                                      <p:tavLst>
                                        <p:tav tm="0">
                                          <p:val>
                                            <p:strVal val="#ppt_y"/>
                                          </p:val>
                                        </p:tav>
                                        <p:tav tm="100000">
                                          <p:val>
                                            <p:strVal val="#ppt_y"/>
                                          </p:val>
                                        </p:tav>
                                      </p:tavLst>
                                    </p:anim>
                                    <p:anim calcmode="lin" valueType="num">
                                      <p:cBhvr>
                                        <p:cTn id="19" dur="500" fill="hold"/>
                                        <p:tgtEl>
                                          <p:spTgt spid="561164"/>
                                        </p:tgtEl>
                                        <p:attrNameLst>
                                          <p:attrName>ppt_w</p:attrName>
                                        </p:attrNameLst>
                                      </p:cBhvr>
                                      <p:tavLst>
                                        <p:tav tm="0">
                                          <p:val>
                                            <p:fltVal val="0"/>
                                          </p:val>
                                        </p:tav>
                                        <p:tav tm="100000">
                                          <p:val>
                                            <p:strVal val="#ppt_w"/>
                                          </p:val>
                                        </p:tav>
                                      </p:tavLst>
                                    </p:anim>
                                    <p:anim calcmode="lin" valueType="num">
                                      <p:cBhvr>
                                        <p:cTn id="20" dur="500" fill="hold"/>
                                        <p:tgtEl>
                                          <p:spTgt spid="561164"/>
                                        </p:tgtEl>
                                        <p:attrNameLst>
                                          <p:attrName>ppt_h</p:attrName>
                                        </p:attrNameLst>
                                      </p:cBhvr>
                                      <p:tavLst>
                                        <p:tav tm="0">
                                          <p:val>
                                            <p:strVal val="#ppt_h"/>
                                          </p:val>
                                        </p:tav>
                                        <p:tav tm="100000">
                                          <p:val>
                                            <p:strVal val="#ppt_h"/>
                                          </p:val>
                                        </p:tav>
                                      </p:tavLst>
                                    </p:anim>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561163"/>
                                        </p:tgtEl>
                                        <p:attrNameLst>
                                          <p:attrName>style.visibility</p:attrName>
                                        </p:attrNameLst>
                                      </p:cBhvr>
                                      <p:to>
                                        <p:strVal val="visible"/>
                                      </p:to>
                                    </p:set>
                                  </p:childTnLst>
                                </p:cTn>
                              </p:par>
                            </p:childTnLst>
                          </p:cTn>
                        </p:par>
                        <p:par>
                          <p:cTn id="24" fill="hold" nodeType="afterGroup">
                            <p:stCondLst>
                              <p:cond delay="1000"/>
                            </p:stCondLst>
                            <p:childTnLst>
                              <p:par>
                                <p:cTn id="25" presetID="17" presetClass="entr" presetSubtype="1" fill="hold" grpId="0" nodeType="afterEffect">
                                  <p:stCondLst>
                                    <p:cond delay="0"/>
                                  </p:stCondLst>
                                  <p:childTnLst>
                                    <p:set>
                                      <p:cBhvr>
                                        <p:cTn id="26" dur="1" fill="hold">
                                          <p:stCondLst>
                                            <p:cond delay="0"/>
                                          </p:stCondLst>
                                        </p:cTn>
                                        <p:tgtEl>
                                          <p:spTgt spid="561166"/>
                                        </p:tgtEl>
                                        <p:attrNameLst>
                                          <p:attrName>style.visibility</p:attrName>
                                        </p:attrNameLst>
                                      </p:cBhvr>
                                      <p:to>
                                        <p:strVal val="visible"/>
                                      </p:to>
                                    </p:set>
                                    <p:anim calcmode="lin" valueType="num">
                                      <p:cBhvr>
                                        <p:cTn id="27" dur="500" fill="hold"/>
                                        <p:tgtEl>
                                          <p:spTgt spid="561166"/>
                                        </p:tgtEl>
                                        <p:attrNameLst>
                                          <p:attrName>ppt_x</p:attrName>
                                        </p:attrNameLst>
                                      </p:cBhvr>
                                      <p:tavLst>
                                        <p:tav tm="0">
                                          <p:val>
                                            <p:strVal val="#ppt_x"/>
                                          </p:val>
                                        </p:tav>
                                        <p:tav tm="100000">
                                          <p:val>
                                            <p:strVal val="#ppt_x"/>
                                          </p:val>
                                        </p:tav>
                                      </p:tavLst>
                                    </p:anim>
                                    <p:anim calcmode="lin" valueType="num">
                                      <p:cBhvr>
                                        <p:cTn id="28" dur="500" fill="hold"/>
                                        <p:tgtEl>
                                          <p:spTgt spid="561166"/>
                                        </p:tgtEl>
                                        <p:attrNameLst>
                                          <p:attrName>ppt_y</p:attrName>
                                        </p:attrNameLst>
                                      </p:cBhvr>
                                      <p:tavLst>
                                        <p:tav tm="0">
                                          <p:val>
                                            <p:strVal val="#ppt_y-#ppt_h/2"/>
                                          </p:val>
                                        </p:tav>
                                        <p:tav tm="100000">
                                          <p:val>
                                            <p:strVal val="#ppt_y"/>
                                          </p:val>
                                        </p:tav>
                                      </p:tavLst>
                                    </p:anim>
                                    <p:anim calcmode="lin" valueType="num">
                                      <p:cBhvr>
                                        <p:cTn id="29" dur="500" fill="hold"/>
                                        <p:tgtEl>
                                          <p:spTgt spid="561166"/>
                                        </p:tgtEl>
                                        <p:attrNameLst>
                                          <p:attrName>ppt_w</p:attrName>
                                        </p:attrNameLst>
                                      </p:cBhvr>
                                      <p:tavLst>
                                        <p:tav tm="0">
                                          <p:val>
                                            <p:strVal val="#ppt_w"/>
                                          </p:val>
                                        </p:tav>
                                        <p:tav tm="100000">
                                          <p:val>
                                            <p:strVal val="#ppt_w"/>
                                          </p:val>
                                        </p:tav>
                                      </p:tavLst>
                                    </p:anim>
                                    <p:anim calcmode="lin" valueType="num">
                                      <p:cBhvr>
                                        <p:cTn id="30" dur="500" fill="hold"/>
                                        <p:tgtEl>
                                          <p:spTgt spid="561166"/>
                                        </p:tgtEl>
                                        <p:attrNameLst>
                                          <p:attrName>ppt_h</p:attrName>
                                        </p:attrNameLst>
                                      </p:cBhvr>
                                      <p:tavLst>
                                        <p:tav tm="0">
                                          <p:val>
                                            <p:fltVal val="0"/>
                                          </p:val>
                                        </p:tav>
                                        <p:tav tm="100000">
                                          <p:val>
                                            <p:strVal val="#ppt_h"/>
                                          </p:val>
                                        </p:tav>
                                      </p:tavLst>
                                    </p:anim>
                                  </p:childTnLst>
                                </p:cTn>
                              </p:par>
                            </p:childTnLst>
                          </p:cTn>
                        </p:par>
                        <p:par>
                          <p:cTn id="31" fill="hold" nodeType="afterGroup">
                            <p:stCondLst>
                              <p:cond delay="1500"/>
                            </p:stCondLst>
                            <p:childTnLst>
                              <p:par>
                                <p:cTn id="32" presetID="17" presetClass="entr" presetSubtype="1" fill="hold" grpId="0" nodeType="afterEffect">
                                  <p:stCondLst>
                                    <p:cond delay="0"/>
                                  </p:stCondLst>
                                  <p:childTnLst>
                                    <p:set>
                                      <p:cBhvr>
                                        <p:cTn id="33" dur="1" fill="hold">
                                          <p:stCondLst>
                                            <p:cond delay="0"/>
                                          </p:stCondLst>
                                        </p:cTn>
                                        <p:tgtEl>
                                          <p:spTgt spid="561165"/>
                                        </p:tgtEl>
                                        <p:attrNameLst>
                                          <p:attrName>style.visibility</p:attrName>
                                        </p:attrNameLst>
                                      </p:cBhvr>
                                      <p:to>
                                        <p:strVal val="visible"/>
                                      </p:to>
                                    </p:set>
                                    <p:anim calcmode="lin" valueType="num">
                                      <p:cBhvr>
                                        <p:cTn id="34" dur="500" fill="hold"/>
                                        <p:tgtEl>
                                          <p:spTgt spid="561165"/>
                                        </p:tgtEl>
                                        <p:attrNameLst>
                                          <p:attrName>ppt_x</p:attrName>
                                        </p:attrNameLst>
                                      </p:cBhvr>
                                      <p:tavLst>
                                        <p:tav tm="0">
                                          <p:val>
                                            <p:strVal val="#ppt_x"/>
                                          </p:val>
                                        </p:tav>
                                        <p:tav tm="100000">
                                          <p:val>
                                            <p:strVal val="#ppt_x"/>
                                          </p:val>
                                        </p:tav>
                                      </p:tavLst>
                                    </p:anim>
                                    <p:anim calcmode="lin" valueType="num">
                                      <p:cBhvr>
                                        <p:cTn id="35" dur="500" fill="hold"/>
                                        <p:tgtEl>
                                          <p:spTgt spid="561165"/>
                                        </p:tgtEl>
                                        <p:attrNameLst>
                                          <p:attrName>ppt_y</p:attrName>
                                        </p:attrNameLst>
                                      </p:cBhvr>
                                      <p:tavLst>
                                        <p:tav tm="0">
                                          <p:val>
                                            <p:strVal val="#ppt_y-#ppt_h/2"/>
                                          </p:val>
                                        </p:tav>
                                        <p:tav tm="100000">
                                          <p:val>
                                            <p:strVal val="#ppt_y"/>
                                          </p:val>
                                        </p:tav>
                                      </p:tavLst>
                                    </p:anim>
                                    <p:anim calcmode="lin" valueType="num">
                                      <p:cBhvr>
                                        <p:cTn id="36" dur="500" fill="hold"/>
                                        <p:tgtEl>
                                          <p:spTgt spid="561165"/>
                                        </p:tgtEl>
                                        <p:attrNameLst>
                                          <p:attrName>ppt_w</p:attrName>
                                        </p:attrNameLst>
                                      </p:cBhvr>
                                      <p:tavLst>
                                        <p:tav tm="0">
                                          <p:val>
                                            <p:strVal val="#ppt_w"/>
                                          </p:val>
                                        </p:tav>
                                        <p:tav tm="100000">
                                          <p:val>
                                            <p:strVal val="#ppt_w"/>
                                          </p:val>
                                        </p:tav>
                                      </p:tavLst>
                                    </p:anim>
                                    <p:anim calcmode="lin" valueType="num">
                                      <p:cBhvr>
                                        <p:cTn id="37" dur="500" fill="hold"/>
                                        <p:tgtEl>
                                          <p:spTgt spid="561165"/>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499"/>
                                          </p:stCondLst>
                                        </p:cTn>
                                        <p:tgtEl>
                                          <p:spTgt spid="561169"/>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499"/>
                                          </p:stCondLst>
                                        </p:cTn>
                                        <p:tgtEl>
                                          <p:spTgt spid="3"/>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499"/>
                                          </p:stCondLst>
                                        </p:cTn>
                                        <p:tgtEl>
                                          <p:spTgt spid="4"/>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499"/>
                                          </p:stCondLst>
                                        </p:cTn>
                                        <p:tgtEl>
                                          <p:spTgt spid="5"/>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561180"/>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499"/>
                                          </p:stCondLst>
                                        </p:cTn>
                                        <p:tgtEl>
                                          <p:spTgt spid="561179"/>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499"/>
                                          </p:stCondLst>
                                        </p:cTn>
                                        <p:tgtEl>
                                          <p:spTgt spid="561181"/>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499"/>
                                          </p:stCondLst>
                                        </p:cTn>
                                        <p:tgtEl>
                                          <p:spTgt spid="561182"/>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561183"/>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grpId="0" nodeType="clickEffect">
                                  <p:stCondLst>
                                    <p:cond delay="0"/>
                                  </p:stCondLst>
                                  <p:childTnLst>
                                    <p:set>
                                      <p:cBhvr>
                                        <p:cTn id="77" dur="1" fill="hold">
                                          <p:stCondLst>
                                            <p:cond delay="499"/>
                                          </p:stCondLst>
                                        </p:cTn>
                                        <p:tgtEl>
                                          <p:spTgt spid="561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62" grpId="0" autoUpdateAnimBg="0"/>
      <p:bldP spid="561163" grpId="0" autoUpdateAnimBg="0"/>
      <p:bldP spid="561164" grpId="0" animBg="1"/>
      <p:bldP spid="561165" grpId="0" animBg="1"/>
      <p:bldP spid="561166" grpId="0" animBg="1"/>
      <p:bldP spid="561179" grpId="0" animBg="1"/>
      <p:bldP spid="561180" grpId="0" animBg="1"/>
      <p:bldP spid="561181" grpId="0" animBg="1"/>
      <p:bldP spid="561182" grpId="0" animBg="1"/>
      <p:bldP spid="561183" grpId="0" animBg="1"/>
      <p:bldP spid="56118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685800" y="0"/>
            <a:ext cx="7772400" cy="838200"/>
          </a:xfrm>
        </p:spPr>
        <p:txBody>
          <a:bodyPr/>
          <a:lstStyle/>
          <a:p>
            <a:pPr eaLnBrk="1" hangingPunct="1"/>
            <a:r>
              <a:rPr lang="en-US" altLang="en-US" sz="3600" smtClean="0"/>
              <a:t>Step 2: Contribution of one Piece</a:t>
            </a:r>
          </a:p>
        </p:txBody>
      </p:sp>
      <p:graphicFrame>
        <p:nvGraphicFramePr>
          <p:cNvPr id="55298" name="Object 2"/>
          <p:cNvGraphicFramePr>
            <a:graphicFrameLocks noChangeAspect="1"/>
          </p:cNvGraphicFramePr>
          <p:nvPr/>
        </p:nvGraphicFramePr>
        <p:xfrm>
          <a:off x="536575" y="760413"/>
          <a:ext cx="2851150" cy="820737"/>
        </p:xfrm>
        <a:graphic>
          <a:graphicData uri="http://schemas.openxmlformats.org/presentationml/2006/ole">
            <mc:AlternateContent xmlns:mc="http://schemas.openxmlformats.org/markup-compatibility/2006">
              <mc:Choice xmlns:v="urn:schemas-microsoft-com:vml" Requires="v">
                <p:oleObj spid="_x0000_s55647" name="Equation" r:id="rId4" imgW="1549400" imgH="444500" progId="Equation.DSMT4">
                  <p:embed/>
                </p:oleObj>
              </mc:Choice>
              <mc:Fallback>
                <p:oleObj name="Equation" r:id="rId4" imgW="1549400" imgH="4445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 y="760413"/>
                        <a:ext cx="2851150" cy="820737"/>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63204" name="Text Box 4"/>
          <p:cNvSpPr txBox="1">
            <a:spLocks noChangeArrowheads="1"/>
          </p:cNvSpPr>
          <p:nvPr/>
        </p:nvSpPr>
        <p:spPr bwMode="auto">
          <a:xfrm>
            <a:off x="5213350" y="1143000"/>
            <a:ext cx="302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Origin:</a:t>
            </a:r>
            <a:r>
              <a:rPr lang="en-US" altLang="en-US"/>
              <a:t> left disk, center</a:t>
            </a:r>
          </a:p>
        </p:txBody>
      </p:sp>
      <p:grpSp>
        <p:nvGrpSpPr>
          <p:cNvPr id="55300" name="Group 5"/>
          <p:cNvGrpSpPr>
            <a:grpSpLocks/>
          </p:cNvGrpSpPr>
          <p:nvPr/>
        </p:nvGrpSpPr>
        <p:grpSpPr bwMode="auto">
          <a:xfrm>
            <a:off x="76200" y="1928813"/>
            <a:ext cx="5029200" cy="3786187"/>
            <a:chOff x="48" y="1215"/>
            <a:chExt cx="3168" cy="2385"/>
          </a:xfrm>
        </p:grpSpPr>
        <p:sp>
          <p:nvSpPr>
            <p:cNvPr id="55312" name="Line 6"/>
            <p:cNvSpPr>
              <a:spLocks noChangeShapeType="1"/>
            </p:cNvSpPr>
            <p:nvPr/>
          </p:nvSpPr>
          <p:spPr bwMode="auto">
            <a:xfrm>
              <a:off x="1104" y="321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3" name="Line 7"/>
            <p:cNvSpPr>
              <a:spLocks noChangeShapeType="1"/>
            </p:cNvSpPr>
            <p:nvPr/>
          </p:nvSpPr>
          <p:spPr bwMode="auto">
            <a:xfrm>
              <a:off x="2064" y="321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5314" name="Picture 8" descr="p524_CapBlowu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 y="1215"/>
              <a:ext cx="2544" cy="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15" name="Group 9"/>
            <p:cNvGrpSpPr>
              <a:grpSpLocks/>
            </p:cNvGrpSpPr>
            <p:nvPr/>
          </p:nvGrpSpPr>
          <p:grpSpPr bwMode="auto">
            <a:xfrm>
              <a:off x="1152" y="2415"/>
              <a:ext cx="432" cy="288"/>
              <a:chOff x="2304" y="3312"/>
              <a:chExt cx="432" cy="288"/>
            </a:xfrm>
          </p:grpSpPr>
          <p:sp>
            <p:nvSpPr>
              <p:cNvPr id="55330" name="Line 10"/>
              <p:cNvSpPr>
                <a:spLocks noChangeShapeType="1"/>
              </p:cNvSpPr>
              <p:nvPr/>
            </p:nvSpPr>
            <p:spPr bwMode="auto">
              <a:xfrm flipH="1">
                <a:off x="2304" y="3312"/>
                <a:ext cx="43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31" name="Text Box 11"/>
              <p:cNvSpPr txBox="1">
                <a:spLocks noChangeArrowheads="1"/>
              </p:cNvSpPr>
              <p:nvPr/>
            </p:nvSpPr>
            <p:spPr bwMode="auto">
              <a:xfrm>
                <a:off x="2390" y="3312"/>
                <a:ext cx="2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chemeClr val="accent2"/>
                    </a:solidFill>
                  </a:rPr>
                  <a:t>E</a:t>
                </a:r>
                <a:r>
                  <a:rPr lang="en-US" altLang="en-US" baseline="-25000">
                    <a:solidFill>
                      <a:schemeClr val="accent2"/>
                    </a:solidFill>
                  </a:rPr>
                  <a:t>-</a:t>
                </a:r>
                <a:endParaRPr lang="en-US" altLang="en-US">
                  <a:solidFill>
                    <a:schemeClr val="accent2"/>
                  </a:solidFill>
                </a:endParaRPr>
              </a:p>
            </p:txBody>
          </p:sp>
        </p:grpSp>
        <p:grpSp>
          <p:nvGrpSpPr>
            <p:cNvPr id="55316" name="Group 12"/>
            <p:cNvGrpSpPr>
              <a:grpSpLocks/>
            </p:cNvGrpSpPr>
            <p:nvPr/>
          </p:nvGrpSpPr>
          <p:grpSpPr bwMode="auto">
            <a:xfrm>
              <a:off x="1152" y="1887"/>
              <a:ext cx="432" cy="336"/>
              <a:chOff x="2304" y="2784"/>
              <a:chExt cx="432" cy="336"/>
            </a:xfrm>
          </p:grpSpPr>
          <p:sp>
            <p:nvSpPr>
              <p:cNvPr id="55328" name="Line 13"/>
              <p:cNvSpPr>
                <a:spLocks noChangeShapeType="1"/>
              </p:cNvSpPr>
              <p:nvPr/>
            </p:nvSpPr>
            <p:spPr bwMode="auto">
              <a:xfrm flipH="1">
                <a:off x="2304" y="3120"/>
                <a:ext cx="43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29" name="Text Box 14"/>
              <p:cNvSpPr txBox="1">
                <a:spLocks noChangeArrowheads="1"/>
              </p:cNvSpPr>
              <p:nvPr/>
            </p:nvSpPr>
            <p:spPr bwMode="auto">
              <a:xfrm>
                <a:off x="2352" y="2784"/>
                <a:ext cx="3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rgbClr val="FF0000"/>
                    </a:solidFill>
                  </a:rPr>
                  <a:t>E</a:t>
                </a:r>
                <a:r>
                  <a:rPr lang="en-US" altLang="en-US" baseline="-25000">
                    <a:solidFill>
                      <a:srgbClr val="FF0000"/>
                    </a:solidFill>
                  </a:rPr>
                  <a:t>+</a:t>
                </a:r>
                <a:endParaRPr lang="en-US" altLang="en-US">
                  <a:solidFill>
                    <a:srgbClr val="FF0000"/>
                  </a:solidFill>
                </a:endParaRPr>
              </a:p>
            </p:txBody>
          </p:sp>
        </p:grpSp>
        <p:grpSp>
          <p:nvGrpSpPr>
            <p:cNvPr id="55317" name="Group 15"/>
            <p:cNvGrpSpPr>
              <a:grpSpLocks/>
            </p:cNvGrpSpPr>
            <p:nvPr/>
          </p:nvGrpSpPr>
          <p:grpSpPr bwMode="auto">
            <a:xfrm>
              <a:off x="710" y="2009"/>
              <a:ext cx="874" cy="310"/>
              <a:chOff x="1862" y="2906"/>
              <a:chExt cx="874" cy="310"/>
            </a:xfrm>
          </p:grpSpPr>
          <p:sp>
            <p:nvSpPr>
              <p:cNvPr id="55326" name="Line 16"/>
              <p:cNvSpPr>
                <a:spLocks noChangeShapeType="1"/>
              </p:cNvSpPr>
              <p:nvPr/>
            </p:nvSpPr>
            <p:spPr bwMode="auto">
              <a:xfrm flipH="1">
                <a:off x="1872" y="3216"/>
                <a:ext cx="864"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27" name="Text Box 17"/>
              <p:cNvSpPr txBox="1">
                <a:spLocks noChangeArrowheads="1"/>
              </p:cNvSpPr>
              <p:nvPr/>
            </p:nvSpPr>
            <p:spPr bwMode="auto">
              <a:xfrm>
                <a:off x="1862" y="2906"/>
                <a:ext cx="3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rgbClr val="008000"/>
                    </a:solidFill>
                  </a:rPr>
                  <a:t>E</a:t>
                </a:r>
                <a:r>
                  <a:rPr lang="en-US" altLang="en-US" i="1" baseline="-25000">
                    <a:solidFill>
                      <a:srgbClr val="008000"/>
                    </a:solidFill>
                  </a:rPr>
                  <a:t>net</a:t>
                </a:r>
                <a:endParaRPr lang="en-US" altLang="en-US" i="1">
                  <a:solidFill>
                    <a:srgbClr val="008000"/>
                  </a:solidFill>
                </a:endParaRPr>
              </a:p>
            </p:txBody>
          </p:sp>
        </p:grpSp>
        <p:sp>
          <p:nvSpPr>
            <p:cNvPr id="55318" name="Line 18"/>
            <p:cNvSpPr>
              <a:spLocks noChangeShapeType="1"/>
            </p:cNvSpPr>
            <p:nvPr/>
          </p:nvSpPr>
          <p:spPr bwMode="auto">
            <a:xfrm flipH="1">
              <a:off x="48" y="2415"/>
              <a:ext cx="28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9" name="Line 19"/>
            <p:cNvSpPr>
              <a:spLocks noChangeShapeType="1"/>
            </p:cNvSpPr>
            <p:nvPr/>
          </p:nvSpPr>
          <p:spPr bwMode="auto">
            <a:xfrm>
              <a:off x="336" y="2415"/>
              <a:ext cx="43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20" name="Line 20"/>
            <p:cNvSpPr>
              <a:spLocks noChangeShapeType="1"/>
            </p:cNvSpPr>
            <p:nvPr/>
          </p:nvSpPr>
          <p:spPr bwMode="auto">
            <a:xfrm>
              <a:off x="336" y="2511"/>
              <a:ext cx="192"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21" name="Line 21"/>
            <p:cNvSpPr>
              <a:spLocks noChangeShapeType="1"/>
            </p:cNvSpPr>
            <p:nvPr/>
          </p:nvSpPr>
          <p:spPr bwMode="auto">
            <a:xfrm flipH="1">
              <a:off x="2496" y="2367"/>
              <a:ext cx="288"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22" name="Line 22"/>
            <p:cNvSpPr>
              <a:spLocks noChangeShapeType="1"/>
            </p:cNvSpPr>
            <p:nvPr/>
          </p:nvSpPr>
          <p:spPr bwMode="auto">
            <a:xfrm>
              <a:off x="2784" y="2367"/>
              <a:ext cx="43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23" name="Line 23"/>
            <p:cNvSpPr>
              <a:spLocks noChangeShapeType="1"/>
            </p:cNvSpPr>
            <p:nvPr/>
          </p:nvSpPr>
          <p:spPr bwMode="auto">
            <a:xfrm>
              <a:off x="2784" y="2463"/>
              <a:ext cx="192"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24" name="Line 24"/>
            <p:cNvSpPr>
              <a:spLocks noChangeShapeType="1"/>
            </p:cNvSpPr>
            <p:nvPr/>
          </p:nvSpPr>
          <p:spPr bwMode="auto">
            <a:xfrm>
              <a:off x="1104" y="3360"/>
              <a:ext cx="96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25" name="Text Box 25"/>
            <p:cNvSpPr txBox="1">
              <a:spLocks noChangeArrowheads="1"/>
            </p:cNvSpPr>
            <p:nvPr/>
          </p:nvSpPr>
          <p:spPr bwMode="auto">
            <a:xfrm>
              <a:off x="1489" y="3312"/>
              <a:ext cx="1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s</a:t>
              </a:r>
            </a:p>
          </p:txBody>
        </p:sp>
      </p:grpSp>
      <p:sp>
        <p:nvSpPr>
          <p:cNvPr id="563226" name="Line 26"/>
          <p:cNvSpPr>
            <a:spLocks noChangeShapeType="1"/>
          </p:cNvSpPr>
          <p:nvPr/>
        </p:nvSpPr>
        <p:spPr bwMode="auto">
          <a:xfrm>
            <a:off x="457200" y="5867400"/>
            <a:ext cx="3200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227" name="Text Box 27"/>
          <p:cNvSpPr txBox="1">
            <a:spLocks noChangeArrowheads="1"/>
          </p:cNvSpPr>
          <p:nvPr/>
        </p:nvSpPr>
        <p:spPr bwMode="auto">
          <a:xfrm>
            <a:off x="3643313" y="5638800"/>
            <a:ext cx="30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z</a:t>
            </a:r>
          </a:p>
        </p:txBody>
      </p:sp>
      <p:sp>
        <p:nvSpPr>
          <p:cNvPr id="563228" name="Line 28"/>
          <p:cNvSpPr>
            <a:spLocks noChangeShapeType="1"/>
          </p:cNvSpPr>
          <p:nvPr/>
        </p:nvSpPr>
        <p:spPr bwMode="auto">
          <a:xfrm>
            <a:off x="1752600" y="5715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29" name="Text Box 29"/>
          <p:cNvSpPr txBox="1">
            <a:spLocks noChangeArrowheads="1"/>
          </p:cNvSpPr>
          <p:nvPr/>
        </p:nvSpPr>
        <p:spPr bwMode="auto">
          <a:xfrm>
            <a:off x="1600200" y="5943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0</a:t>
            </a:r>
          </a:p>
        </p:txBody>
      </p:sp>
      <p:sp>
        <p:nvSpPr>
          <p:cNvPr id="563230" name="Text Box 30"/>
          <p:cNvSpPr txBox="1">
            <a:spLocks noChangeArrowheads="1"/>
          </p:cNvSpPr>
          <p:nvPr/>
        </p:nvSpPr>
        <p:spPr bwMode="auto">
          <a:xfrm>
            <a:off x="5213350" y="1565275"/>
            <a:ext cx="354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Location of disks:</a:t>
            </a:r>
            <a:r>
              <a:rPr lang="en-US" altLang="en-US"/>
              <a:t> </a:t>
            </a:r>
            <a:r>
              <a:rPr lang="en-US" altLang="en-US" i="1"/>
              <a:t>z=0, </a:t>
            </a:r>
            <a:r>
              <a:rPr lang="en-US" altLang="en-US"/>
              <a:t>z</a:t>
            </a:r>
            <a:r>
              <a:rPr lang="en-US" altLang="en-US" i="1"/>
              <a:t>=s</a:t>
            </a:r>
            <a:endParaRPr lang="en-US" altLang="en-US"/>
          </a:p>
        </p:txBody>
      </p:sp>
      <p:sp>
        <p:nvSpPr>
          <p:cNvPr id="563231" name="Text Box 31"/>
          <p:cNvSpPr txBox="1">
            <a:spLocks noChangeArrowheads="1"/>
          </p:cNvSpPr>
          <p:nvPr/>
        </p:nvSpPr>
        <p:spPr bwMode="auto">
          <a:xfrm>
            <a:off x="5197475" y="1974850"/>
            <a:ext cx="3309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Distance from disk to </a:t>
            </a:r>
            <a:r>
              <a:rPr lang="en-US" altLang="en-US">
                <a:sym typeface="Symbol" pitchFamily="18" charset="2"/>
              </a:rPr>
              <a:t></a:t>
            </a:r>
            <a:r>
              <a:rPr lang="en-US" altLang="en-US"/>
              <a:t>2</a:t>
            </a:r>
          </a:p>
        </p:txBody>
      </p:sp>
      <p:sp>
        <p:nvSpPr>
          <p:cNvPr id="563232" name="Text Box 32"/>
          <p:cNvSpPr txBox="1">
            <a:spLocks noChangeArrowheads="1"/>
          </p:cNvSpPr>
          <p:nvPr/>
        </p:nvSpPr>
        <p:spPr bwMode="auto">
          <a:xfrm>
            <a:off x="7575550" y="2362200"/>
            <a:ext cx="99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z, </a:t>
            </a:r>
            <a:r>
              <a:rPr lang="en-US" altLang="en-US"/>
              <a:t>(</a:t>
            </a:r>
            <a:r>
              <a:rPr lang="en-US" altLang="en-US" i="1"/>
              <a:t>s-z</a:t>
            </a:r>
            <a:r>
              <a:rPr lang="en-US" altLang="en-US"/>
              <a:t>)</a:t>
            </a:r>
          </a:p>
        </p:txBody>
      </p:sp>
      <p:graphicFrame>
        <p:nvGraphicFramePr>
          <p:cNvPr id="563234" name="Object 3"/>
          <p:cNvGraphicFramePr>
            <a:graphicFrameLocks noChangeAspect="1"/>
          </p:cNvGraphicFramePr>
          <p:nvPr/>
        </p:nvGraphicFramePr>
        <p:xfrm>
          <a:off x="5935663" y="3505200"/>
          <a:ext cx="2757487" cy="817563"/>
        </p:xfrm>
        <a:graphic>
          <a:graphicData uri="http://schemas.openxmlformats.org/presentationml/2006/ole">
            <mc:AlternateContent xmlns:mc="http://schemas.openxmlformats.org/markup-compatibility/2006">
              <mc:Choice xmlns:v="urn:schemas-microsoft-com:vml" Requires="v">
                <p:oleObj spid="_x0000_s55648" name="Equation" r:id="rId7" imgW="1498600" imgH="444500" progId="Equation.DSMT4">
                  <p:embed/>
                </p:oleObj>
              </mc:Choice>
              <mc:Fallback>
                <p:oleObj name="Equation" r:id="rId7" imgW="1498600" imgH="4445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5663" y="3505200"/>
                        <a:ext cx="2757487" cy="817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63235" name="Text Box 35"/>
          <p:cNvSpPr txBox="1">
            <a:spLocks noChangeArrowheads="1"/>
          </p:cNvSpPr>
          <p:nvPr/>
        </p:nvSpPr>
        <p:spPr bwMode="auto">
          <a:xfrm>
            <a:off x="5181600" y="3622675"/>
            <a:ext cx="77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Left:</a:t>
            </a:r>
            <a:endParaRPr lang="en-US" altLang="en-US"/>
          </a:p>
        </p:txBody>
      </p:sp>
      <p:sp>
        <p:nvSpPr>
          <p:cNvPr id="563236" name="Text Box 36"/>
          <p:cNvSpPr txBox="1">
            <a:spLocks noChangeArrowheads="1"/>
          </p:cNvSpPr>
          <p:nvPr/>
        </p:nvSpPr>
        <p:spPr bwMode="auto">
          <a:xfrm>
            <a:off x="5181600" y="4572000"/>
            <a:ext cx="944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Right:</a:t>
            </a:r>
          </a:p>
        </p:txBody>
      </p:sp>
      <p:graphicFrame>
        <p:nvGraphicFramePr>
          <p:cNvPr id="563237" name="Object 4"/>
          <p:cNvGraphicFramePr>
            <a:graphicFrameLocks noChangeAspect="1"/>
          </p:cNvGraphicFramePr>
          <p:nvPr/>
        </p:nvGraphicFramePr>
        <p:xfrm>
          <a:off x="5951538" y="4419600"/>
          <a:ext cx="3059112" cy="817563"/>
        </p:xfrm>
        <a:graphic>
          <a:graphicData uri="http://schemas.openxmlformats.org/presentationml/2006/ole">
            <mc:AlternateContent xmlns:mc="http://schemas.openxmlformats.org/markup-compatibility/2006">
              <mc:Choice xmlns:v="urn:schemas-microsoft-com:vml" Requires="v">
                <p:oleObj spid="_x0000_s55649" name="Equation" r:id="rId9" imgW="1663700" imgH="444500" progId="Equation.DSMT4">
                  <p:embed/>
                </p:oleObj>
              </mc:Choice>
              <mc:Fallback>
                <p:oleObj name="Equation" r:id="rId9" imgW="1663700" imgH="4445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51538" y="4419600"/>
                        <a:ext cx="3059112" cy="817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2294FBCD-551F-4A32-B973-20AFEF9BF029}" type="slidenum">
              <a:rPr lang="en-US" altLang="en-US" smtClean="0"/>
              <a:pPr/>
              <a:t>42</a:t>
            </a:fld>
            <a:endParaRPr lang="en-US"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85800" y="0"/>
            <a:ext cx="7772400" cy="838200"/>
          </a:xfrm>
        </p:spPr>
        <p:txBody>
          <a:bodyPr/>
          <a:lstStyle/>
          <a:p>
            <a:pPr eaLnBrk="1" hangingPunct="1"/>
            <a:r>
              <a:rPr lang="en-US" altLang="en-US" sz="3600" smtClean="0"/>
              <a:t>Step 3: Add up Contributions</a:t>
            </a:r>
          </a:p>
        </p:txBody>
      </p:sp>
      <p:grpSp>
        <p:nvGrpSpPr>
          <p:cNvPr id="57346" name="Group 3"/>
          <p:cNvGrpSpPr>
            <a:grpSpLocks/>
          </p:cNvGrpSpPr>
          <p:nvPr/>
        </p:nvGrpSpPr>
        <p:grpSpPr bwMode="auto">
          <a:xfrm>
            <a:off x="6096000" y="914400"/>
            <a:ext cx="3048000" cy="2682875"/>
            <a:chOff x="48" y="1215"/>
            <a:chExt cx="3168" cy="3049"/>
          </a:xfrm>
        </p:grpSpPr>
        <p:grpSp>
          <p:nvGrpSpPr>
            <p:cNvPr id="57355" name="Group 4"/>
            <p:cNvGrpSpPr>
              <a:grpSpLocks/>
            </p:cNvGrpSpPr>
            <p:nvPr/>
          </p:nvGrpSpPr>
          <p:grpSpPr bwMode="auto">
            <a:xfrm>
              <a:off x="48" y="1215"/>
              <a:ext cx="3168" cy="2616"/>
              <a:chOff x="48" y="1215"/>
              <a:chExt cx="3168" cy="2616"/>
            </a:xfrm>
          </p:grpSpPr>
          <p:sp>
            <p:nvSpPr>
              <p:cNvPr id="57360" name="Line 5"/>
              <p:cNvSpPr>
                <a:spLocks noChangeShapeType="1"/>
              </p:cNvSpPr>
              <p:nvPr/>
            </p:nvSpPr>
            <p:spPr bwMode="auto">
              <a:xfrm>
                <a:off x="1104" y="321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1" name="Line 6"/>
              <p:cNvSpPr>
                <a:spLocks noChangeShapeType="1"/>
              </p:cNvSpPr>
              <p:nvPr/>
            </p:nvSpPr>
            <p:spPr bwMode="auto">
              <a:xfrm>
                <a:off x="2064" y="321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7362" name="Picture 7" descr="p524_CapBlow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215"/>
                <a:ext cx="2544" cy="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63" name="Group 8"/>
              <p:cNvGrpSpPr>
                <a:grpSpLocks/>
              </p:cNvGrpSpPr>
              <p:nvPr/>
            </p:nvGrpSpPr>
            <p:grpSpPr bwMode="auto">
              <a:xfrm>
                <a:off x="1152" y="2415"/>
                <a:ext cx="541" cy="519"/>
                <a:chOff x="2304" y="3312"/>
                <a:chExt cx="541" cy="519"/>
              </a:xfrm>
            </p:grpSpPr>
            <p:sp>
              <p:nvSpPr>
                <p:cNvPr id="57378" name="Line 9"/>
                <p:cNvSpPr>
                  <a:spLocks noChangeShapeType="1"/>
                </p:cNvSpPr>
                <p:nvPr/>
              </p:nvSpPr>
              <p:spPr bwMode="auto">
                <a:xfrm flipH="1">
                  <a:off x="2304" y="3312"/>
                  <a:ext cx="43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9" name="Text Box 10"/>
                <p:cNvSpPr txBox="1">
                  <a:spLocks noChangeArrowheads="1"/>
                </p:cNvSpPr>
                <p:nvPr/>
              </p:nvSpPr>
              <p:spPr bwMode="auto">
                <a:xfrm>
                  <a:off x="2390" y="3312"/>
                  <a:ext cx="455"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chemeClr val="accent2"/>
                      </a:solidFill>
                    </a:rPr>
                    <a:t>E</a:t>
                  </a:r>
                  <a:r>
                    <a:rPr lang="en-US" altLang="en-US" baseline="-25000">
                      <a:solidFill>
                        <a:schemeClr val="accent2"/>
                      </a:solidFill>
                    </a:rPr>
                    <a:t>-</a:t>
                  </a:r>
                  <a:endParaRPr lang="en-US" altLang="en-US">
                    <a:solidFill>
                      <a:schemeClr val="accent2"/>
                    </a:solidFill>
                  </a:endParaRPr>
                </a:p>
              </p:txBody>
            </p:sp>
          </p:grpSp>
          <p:grpSp>
            <p:nvGrpSpPr>
              <p:cNvPr id="57364" name="Group 11"/>
              <p:cNvGrpSpPr>
                <a:grpSpLocks/>
              </p:cNvGrpSpPr>
              <p:nvPr/>
            </p:nvGrpSpPr>
            <p:grpSpPr bwMode="auto">
              <a:xfrm>
                <a:off x="1152" y="1886"/>
                <a:ext cx="551" cy="520"/>
                <a:chOff x="2304" y="2783"/>
                <a:chExt cx="551" cy="520"/>
              </a:xfrm>
            </p:grpSpPr>
            <p:sp>
              <p:nvSpPr>
                <p:cNvPr id="57376" name="Line 12"/>
                <p:cNvSpPr>
                  <a:spLocks noChangeShapeType="1"/>
                </p:cNvSpPr>
                <p:nvPr/>
              </p:nvSpPr>
              <p:spPr bwMode="auto">
                <a:xfrm flipH="1">
                  <a:off x="2304" y="3120"/>
                  <a:ext cx="43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7" name="Text Box 13"/>
                <p:cNvSpPr txBox="1">
                  <a:spLocks noChangeArrowheads="1"/>
                </p:cNvSpPr>
                <p:nvPr/>
              </p:nvSpPr>
              <p:spPr bwMode="auto">
                <a:xfrm>
                  <a:off x="2352" y="2783"/>
                  <a:ext cx="503"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rgbClr val="FF0000"/>
                      </a:solidFill>
                    </a:rPr>
                    <a:t>E</a:t>
                  </a:r>
                  <a:r>
                    <a:rPr lang="en-US" altLang="en-US" baseline="-25000">
                      <a:solidFill>
                        <a:srgbClr val="FF0000"/>
                      </a:solidFill>
                    </a:rPr>
                    <a:t>+</a:t>
                  </a:r>
                  <a:endParaRPr lang="en-US" altLang="en-US">
                    <a:solidFill>
                      <a:srgbClr val="FF0000"/>
                    </a:solidFill>
                  </a:endParaRPr>
                </a:p>
              </p:txBody>
            </p:sp>
          </p:grpSp>
          <p:grpSp>
            <p:nvGrpSpPr>
              <p:cNvPr id="57365" name="Group 14"/>
              <p:cNvGrpSpPr>
                <a:grpSpLocks/>
              </p:cNvGrpSpPr>
              <p:nvPr/>
            </p:nvGrpSpPr>
            <p:grpSpPr bwMode="auto">
              <a:xfrm>
                <a:off x="710" y="2011"/>
                <a:ext cx="874" cy="519"/>
                <a:chOff x="1862" y="2908"/>
                <a:chExt cx="874" cy="519"/>
              </a:xfrm>
            </p:grpSpPr>
            <p:sp>
              <p:nvSpPr>
                <p:cNvPr id="57374" name="Line 15"/>
                <p:cNvSpPr>
                  <a:spLocks noChangeShapeType="1"/>
                </p:cNvSpPr>
                <p:nvPr/>
              </p:nvSpPr>
              <p:spPr bwMode="auto">
                <a:xfrm flipH="1">
                  <a:off x="1872" y="3216"/>
                  <a:ext cx="864"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5" name="Text Box 16"/>
                <p:cNvSpPr txBox="1">
                  <a:spLocks noChangeArrowheads="1"/>
                </p:cNvSpPr>
                <p:nvPr/>
              </p:nvSpPr>
              <p:spPr bwMode="auto">
                <a:xfrm>
                  <a:off x="1862" y="2908"/>
                  <a:ext cx="643"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rgbClr val="008000"/>
                      </a:solidFill>
                    </a:rPr>
                    <a:t>E</a:t>
                  </a:r>
                  <a:r>
                    <a:rPr lang="en-US" altLang="en-US" i="1" baseline="-25000">
                      <a:solidFill>
                        <a:srgbClr val="008000"/>
                      </a:solidFill>
                    </a:rPr>
                    <a:t>net</a:t>
                  </a:r>
                  <a:endParaRPr lang="en-US" altLang="en-US" i="1">
                    <a:solidFill>
                      <a:srgbClr val="008000"/>
                    </a:solidFill>
                  </a:endParaRPr>
                </a:p>
              </p:txBody>
            </p:sp>
          </p:grpSp>
          <p:sp>
            <p:nvSpPr>
              <p:cNvPr id="57366" name="Line 17"/>
              <p:cNvSpPr>
                <a:spLocks noChangeShapeType="1"/>
              </p:cNvSpPr>
              <p:nvPr/>
            </p:nvSpPr>
            <p:spPr bwMode="auto">
              <a:xfrm flipH="1">
                <a:off x="48" y="2415"/>
                <a:ext cx="28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7" name="Line 18"/>
              <p:cNvSpPr>
                <a:spLocks noChangeShapeType="1"/>
              </p:cNvSpPr>
              <p:nvPr/>
            </p:nvSpPr>
            <p:spPr bwMode="auto">
              <a:xfrm>
                <a:off x="336" y="2415"/>
                <a:ext cx="43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8" name="Line 19"/>
              <p:cNvSpPr>
                <a:spLocks noChangeShapeType="1"/>
              </p:cNvSpPr>
              <p:nvPr/>
            </p:nvSpPr>
            <p:spPr bwMode="auto">
              <a:xfrm>
                <a:off x="336" y="2511"/>
                <a:ext cx="192"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9" name="Line 20"/>
              <p:cNvSpPr>
                <a:spLocks noChangeShapeType="1"/>
              </p:cNvSpPr>
              <p:nvPr/>
            </p:nvSpPr>
            <p:spPr bwMode="auto">
              <a:xfrm flipH="1">
                <a:off x="2496" y="2367"/>
                <a:ext cx="288"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0" name="Line 21"/>
              <p:cNvSpPr>
                <a:spLocks noChangeShapeType="1"/>
              </p:cNvSpPr>
              <p:nvPr/>
            </p:nvSpPr>
            <p:spPr bwMode="auto">
              <a:xfrm>
                <a:off x="2784" y="2367"/>
                <a:ext cx="43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1" name="Line 22"/>
              <p:cNvSpPr>
                <a:spLocks noChangeShapeType="1"/>
              </p:cNvSpPr>
              <p:nvPr/>
            </p:nvSpPr>
            <p:spPr bwMode="auto">
              <a:xfrm>
                <a:off x="2784" y="2463"/>
                <a:ext cx="192"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2" name="Line 23"/>
              <p:cNvSpPr>
                <a:spLocks noChangeShapeType="1"/>
              </p:cNvSpPr>
              <p:nvPr/>
            </p:nvSpPr>
            <p:spPr bwMode="auto">
              <a:xfrm>
                <a:off x="1104" y="3360"/>
                <a:ext cx="96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3" name="Text Box 24"/>
              <p:cNvSpPr txBox="1">
                <a:spLocks noChangeArrowheads="1"/>
              </p:cNvSpPr>
              <p:nvPr/>
            </p:nvSpPr>
            <p:spPr bwMode="auto">
              <a:xfrm>
                <a:off x="1488" y="3311"/>
                <a:ext cx="316"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s</a:t>
                </a:r>
              </a:p>
            </p:txBody>
          </p:sp>
        </p:grpSp>
        <p:sp>
          <p:nvSpPr>
            <p:cNvPr id="57356" name="Line 25"/>
            <p:cNvSpPr>
              <a:spLocks noChangeShapeType="1"/>
            </p:cNvSpPr>
            <p:nvPr/>
          </p:nvSpPr>
          <p:spPr bwMode="auto">
            <a:xfrm>
              <a:off x="288" y="3696"/>
              <a:ext cx="20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7" name="Text Box 26"/>
            <p:cNvSpPr txBox="1">
              <a:spLocks noChangeArrowheads="1"/>
            </p:cNvSpPr>
            <p:nvPr/>
          </p:nvSpPr>
          <p:spPr bwMode="auto">
            <a:xfrm>
              <a:off x="2295" y="3551"/>
              <a:ext cx="315"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z</a:t>
              </a:r>
            </a:p>
          </p:txBody>
        </p:sp>
        <p:sp>
          <p:nvSpPr>
            <p:cNvPr id="57358" name="Line 27"/>
            <p:cNvSpPr>
              <a:spLocks noChangeShapeType="1"/>
            </p:cNvSpPr>
            <p:nvPr/>
          </p:nvSpPr>
          <p:spPr bwMode="auto">
            <a:xfrm>
              <a:off x="1104" y="360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9" name="Text Box 28"/>
            <p:cNvSpPr txBox="1">
              <a:spLocks noChangeArrowheads="1"/>
            </p:cNvSpPr>
            <p:nvPr/>
          </p:nvSpPr>
          <p:spPr bwMode="auto">
            <a:xfrm>
              <a:off x="1008" y="3744"/>
              <a:ext cx="35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0</a:t>
              </a:r>
            </a:p>
          </p:txBody>
        </p:sp>
      </p:grpSp>
      <p:graphicFrame>
        <p:nvGraphicFramePr>
          <p:cNvPr id="57347" name="Object 2"/>
          <p:cNvGraphicFramePr>
            <a:graphicFrameLocks noChangeAspect="1"/>
          </p:cNvGraphicFramePr>
          <p:nvPr/>
        </p:nvGraphicFramePr>
        <p:xfrm>
          <a:off x="288925" y="1719263"/>
          <a:ext cx="2752725" cy="820737"/>
        </p:xfrm>
        <a:graphic>
          <a:graphicData uri="http://schemas.openxmlformats.org/presentationml/2006/ole">
            <mc:AlternateContent xmlns:mc="http://schemas.openxmlformats.org/markup-compatibility/2006">
              <mc:Choice xmlns:v="urn:schemas-microsoft-com:vml" Requires="v">
                <p:oleObj spid="_x0000_s57905" name="Equation" r:id="rId5" imgW="1498600" imgH="444500" progId="Equation.DSMT4">
                  <p:embed/>
                </p:oleObj>
              </mc:Choice>
              <mc:Fallback>
                <p:oleObj name="Equation" r:id="rId5" imgW="1498600" imgH="4445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925" y="1719263"/>
                        <a:ext cx="2752725" cy="820737"/>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7348" name="Object 3"/>
          <p:cNvGraphicFramePr>
            <a:graphicFrameLocks noChangeAspect="1"/>
          </p:cNvGraphicFramePr>
          <p:nvPr/>
        </p:nvGraphicFramePr>
        <p:xfrm>
          <a:off x="2989263" y="1719263"/>
          <a:ext cx="3106737" cy="820737"/>
        </p:xfrm>
        <a:graphic>
          <a:graphicData uri="http://schemas.openxmlformats.org/presentationml/2006/ole">
            <mc:AlternateContent xmlns:mc="http://schemas.openxmlformats.org/markup-compatibility/2006">
              <mc:Choice xmlns:v="urn:schemas-microsoft-com:vml" Requires="v">
                <p:oleObj spid="_x0000_s57906" name="Equation" r:id="rId7" imgW="1689100" imgH="444500" progId="Equation.3">
                  <p:embed/>
                </p:oleObj>
              </mc:Choice>
              <mc:Fallback>
                <p:oleObj name="Equation" r:id="rId7" imgW="1689100" imgH="4445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9263" y="1719263"/>
                        <a:ext cx="3106737" cy="820737"/>
                      </a:xfrm>
                      <a:prstGeom prst="rect">
                        <a:avLst/>
                      </a:prstGeom>
                      <a:solidFill>
                        <a:srgbClr val="F6F63F"/>
                      </a:solidFill>
                      <a:ln w="9525">
                        <a:solidFill>
                          <a:srgbClr val="F6F63F"/>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65279" name="Object 4"/>
          <p:cNvGraphicFramePr>
            <a:graphicFrameLocks noChangeAspect="1"/>
          </p:cNvGraphicFramePr>
          <p:nvPr/>
        </p:nvGraphicFramePr>
        <p:xfrm>
          <a:off x="247650" y="2555875"/>
          <a:ext cx="4811713" cy="887413"/>
        </p:xfrm>
        <a:graphic>
          <a:graphicData uri="http://schemas.openxmlformats.org/presentationml/2006/ole">
            <mc:AlternateContent xmlns:mc="http://schemas.openxmlformats.org/markup-compatibility/2006">
              <mc:Choice xmlns:v="urn:schemas-microsoft-com:vml" Requires="v">
                <p:oleObj spid="_x0000_s57907" name="Equation" r:id="rId9" imgW="2616200" imgH="482600" progId="Equation.DSMT4">
                  <p:embed/>
                </p:oleObj>
              </mc:Choice>
              <mc:Fallback>
                <p:oleObj name="Equation" r:id="rId9" imgW="2616200" imgH="4826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7650" y="2555875"/>
                        <a:ext cx="4811713" cy="8874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65280" name="Object 5"/>
          <p:cNvGraphicFramePr>
            <a:graphicFrameLocks noChangeAspect="1"/>
          </p:cNvGraphicFramePr>
          <p:nvPr/>
        </p:nvGraphicFramePr>
        <p:xfrm>
          <a:off x="7938" y="3546475"/>
          <a:ext cx="6189662" cy="889000"/>
        </p:xfrm>
        <a:graphic>
          <a:graphicData uri="http://schemas.openxmlformats.org/presentationml/2006/ole">
            <mc:AlternateContent xmlns:mc="http://schemas.openxmlformats.org/markup-compatibility/2006">
              <mc:Choice xmlns:v="urn:schemas-microsoft-com:vml" Requires="v">
                <p:oleObj spid="_x0000_s57908" name="Equation" r:id="rId11" imgW="3365500" imgH="482600" progId="Equation.DSMT4">
                  <p:embed/>
                </p:oleObj>
              </mc:Choice>
              <mc:Fallback>
                <p:oleObj name="Equation" r:id="rId11" imgW="3365500" imgH="48260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38" y="3546475"/>
                        <a:ext cx="6189662" cy="889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65281" name="Object 6"/>
          <p:cNvGraphicFramePr>
            <a:graphicFrameLocks noChangeAspect="1"/>
          </p:cNvGraphicFramePr>
          <p:nvPr/>
        </p:nvGraphicFramePr>
        <p:xfrm>
          <a:off x="4605338" y="5637213"/>
          <a:ext cx="1284287" cy="796925"/>
        </p:xfrm>
        <a:graphic>
          <a:graphicData uri="http://schemas.openxmlformats.org/presentationml/2006/ole">
            <mc:AlternateContent xmlns:mc="http://schemas.openxmlformats.org/markup-compatibility/2006">
              <mc:Choice xmlns:v="urn:schemas-microsoft-com:vml" Requires="v">
                <p:oleObj spid="_x0000_s57909" name="Equation" r:id="rId13" imgW="698500" imgH="431800" progId="Equation.DSMT4">
                  <p:embed/>
                </p:oleObj>
              </mc:Choice>
              <mc:Fallback>
                <p:oleObj name="Equation" r:id="rId13" imgW="698500" imgH="431800"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05338" y="5637213"/>
                        <a:ext cx="1284287" cy="796925"/>
                      </a:xfrm>
                      <a:prstGeom prst="rect">
                        <a:avLst/>
                      </a:prstGeom>
                      <a:solidFill>
                        <a:srgbClr val="F6F63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7352" name="Text Box 34"/>
          <p:cNvSpPr txBox="1">
            <a:spLocks noChangeArrowheads="1"/>
          </p:cNvSpPr>
          <p:nvPr/>
        </p:nvSpPr>
        <p:spPr bwMode="auto">
          <a:xfrm>
            <a:off x="593725" y="1025525"/>
            <a:ext cx="42957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Location: </a:t>
            </a:r>
            <a:r>
              <a:rPr lang="en-US" altLang="en-US">
                <a:solidFill>
                  <a:schemeClr val="accent2"/>
                </a:solidFill>
                <a:sym typeface="Symbol" pitchFamily="18" charset="2"/>
              </a:rPr>
              <a:t></a:t>
            </a:r>
            <a:r>
              <a:rPr lang="en-US" altLang="en-US">
                <a:solidFill>
                  <a:schemeClr val="accent2"/>
                </a:solidFill>
              </a:rPr>
              <a:t>2</a:t>
            </a:r>
            <a:r>
              <a:rPr lang="en-US" altLang="en-US"/>
              <a:t> (inside a capacitor) </a:t>
            </a:r>
          </a:p>
        </p:txBody>
      </p:sp>
      <p:sp>
        <p:nvSpPr>
          <p:cNvPr id="565284" name="Text Box 36"/>
          <p:cNvSpPr txBox="1">
            <a:spLocks noChangeArrowheads="1"/>
          </p:cNvSpPr>
          <p:nvPr/>
        </p:nvSpPr>
        <p:spPr bwMode="auto">
          <a:xfrm>
            <a:off x="5427373" y="4495800"/>
            <a:ext cx="31845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dirty="0">
                <a:sym typeface="Symbol" pitchFamily="18" charset="2"/>
              </a:rPr>
              <a:t> </a:t>
            </a:r>
            <a:r>
              <a:rPr lang="en-US" altLang="en-US" dirty="0">
                <a:solidFill>
                  <a:srgbClr val="FF0000"/>
                </a:solidFill>
              </a:rPr>
              <a:t>Does not depend on </a:t>
            </a:r>
            <a:r>
              <a:rPr lang="en-US" altLang="en-US" i="1" dirty="0">
                <a:solidFill>
                  <a:srgbClr val="FF0000"/>
                </a:solidFill>
              </a:rPr>
              <a:t>z</a:t>
            </a:r>
            <a:endParaRPr lang="en-US" altLang="en-US" dirty="0"/>
          </a:p>
        </p:txBody>
      </p:sp>
      <p:sp>
        <p:nvSpPr>
          <p:cNvPr id="2" name="Slide Number Placeholder 1"/>
          <p:cNvSpPr>
            <a:spLocks noGrp="1"/>
          </p:cNvSpPr>
          <p:nvPr>
            <p:ph type="sldNum" sz="quarter" idx="12"/>
          </p:nvPr>
        </p:nvSpPr>
        <p:spPr/>
        <p:txBody>
          <a:bodyPr/>
          <a:lstStyle/>
          <a:p>
            <a:fld id="{2294FBCD-551F-4A32-B973-20AFEF9BF029}" type="slidenum">
              <a:rPr lang="en-US" altLang="en-US" smtClean="0"/>
              <a:pPr/>
              <a:t>43</a:t>
            </a:fld>
            <a:endParaRPr lang="en-US" altLang="en-US"/>
          </a:p>
        </p:txBody>
      </p:sp>
      <p:sp>
        <p:nvSpPr>
          <p:cNvPr id="3" name="TextBox 2"/>
          <p:cNvSpPr txBox="1"/>
          <p:nvPr/>
        </p:nvSpPr>
        <p:spPr>
          <a:xfrm>
            <a:off x="457200" y="5818485"/>
            <a:ext cx="3276600" cy="461665"/>
          </a:xfrm>
          <a:prstGeom prst="rect">
            <a:avLst/>
          </a:prstGeom>
          <a:noFill/>
        </p:spPr>
        <p:txBody>
          <a:bodyPr wrap="square" rtlCol="0">
            <a:spAutoFit/>
          </a:bodyPr>
          <a:lstStyle/>
          <a:p>
            <a:r>
              <a:rPr lang="en-US" dirty="0" smtClean="0"/>
              <a:t>When s &lt;&lt; R,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685800" y="0"/>
            <a:ext cx="7772400" cy="838200"/>
          </a:xfrm>
        </p:spPr>
        <p:txBody>
          <a:bodyPr/>
          <a:lstStyle/>
          <a:p>
            <a:pPr eaLnBrk="1" hangingPunct="1"/>
            <a:r>
              <a:rPr lang="en-US" altLang="en-US" sz="3600" smtClean="0"/>
              <a:t>Step 3: Add up Contributions</a:t>
            </a:r>
          </a:p>
        </p:txBody>
      </p:sp>
      <p:grpSp>
        <p:nvGrpSpPr>
          <p:cNvPr id="59394" name="Group 3"/>
          <p:cNvGrpSpPr>
            <a:grpSpLocks/>
          </p:cNvGrpSpPr>
          <p:nvPr/>
        </p:nvGrpSpPr>
        <p:grpSpPr bwMode="auto">
          <a:xfrm>
            <a:off x="5791200" y="914400"/>
            <a:ext cx="3352800" cy="2986088"/>
            <a:chOff x="48" y="1215"/>
            <a:chExt cx="3168" cy="2987"/>
          </a:xfrm>
        </p:grpSpPr>
        <p:grpSp>
          <p:nvGrpSpPr>
            <p:cNvPr id="59405" name="Group 4"/>
            <p:cNvGrpSpPr>
              <a:grpSpLocks/>
            </p:cNvGrpSpPr>
            <p:nvPr/>
          </p:nvGrpSpPr>
          <p:grpSpPr bwMode="auto">
            <a:xfrm>
              <a:off x="48" y="1215"/>
              <a:ext cx="3168" cy="2553"/>
              <a:chOff x="48" y="1215"/>
              <a:chExt cx="3168" cy="2553"/>
            </a:xfrm>
          </p:grpSpPr>
          <p:sp>
            <p:nvSpPr>
              <p:cNvPr id="59410" name="Line 5"/>
              <p:cNvSpPr>
                <a:spLocks noChangeShapeType="1"/>
              </p:cNvSpPr>
              <p:nvPr/>
            </p:nvSpPr>
            <p:spPr bwMode="auto">
              <a:xfrm>
                <a:off x="1104" y="321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1" name="Line 6"/>
              <p:cNvSpPr>
                <a:spLocks noChangeShapeType="1"/>
              </p:cNvSpPr>
              <p:nvPr/>
            </p:nvSpPr>
            <p:spPr bwMode="auto">
              <a:xfrm>
                <a:off x="2064" y="321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9412" name="Picture 7" descr="p524_CapBlow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215"/>
                <a:ext cx="2544" cy="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413" name="Group 8"/>
              <p:cNvGrpSpPr>
                <a:grpSpLocks/>
              </p:cNvGrpSpPr>
              <p:nvPr/>
            </p:nvGrpSpPr>
            <p:grpSpPr bwMode="auto">
              <a:xfrm>
                <a:off x="1152" y="2415"/>
                <a:ext cx="500" cy="459"/>
                <a:chOff x="2304" y="3312"/>
                <a:chExt cx="500" cy="459"/>
              </a:xfrm>
            </p:grpSpPr>
            <p:sp>
              <p:nvSpPr>
                <p:cNvPr id="59428" name="Line 9"/>
                <p:cNvSpPr>
                  <a:spLocks noChangeShapeType="1"/>
                </p:cNvSpPr>
                <p:nvPr/>
              </p:nvSpPr>
              <p:spPr bwMode="auto">
                <a:xfrm flipH="1">
                  <a:off x="2304" y="3312"/>
                  <a:ext cx="43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9" name="Text Box 10"/>
                <p:cNvSpPr txBox="1">
                  <a:spLocks noChangeArrowheads="1"/>
                </p:cNvSpPr>
                <p:nvPr/>
              </p:nvSpPr>
              <p:spPr bwMode="auto">
                <a:xfrm>
                  <a:off x="2390" y="3314"/>
                  <a:ext cx="414"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chemeClr val="accent2"/>
                      </a:solidFill>
                    </a:rPr>
                    <a:t>E</a:t>
                  </a:r>
                  <a:r>
                    <a:rPr lang="en-US" altLang="en-US" baseline="-25000">
                      <a:solidFill>
                        <a:schemeClr val="accent2"/>
                      </a:solidFill>
                    </a:rPr>
                    <a:t>-</a:t>
                  </a:r>
                  <a:endParaRPr lang="en-US" altLang="en-US">
                    <a:solidFill>
                      <a:schemeClr val="accent2"/>
                    </a:solidFill>
                  </a:endParaRPr>
                </a:p>
              </p:txBody>
            </p:sp>
          </p:grpSp>
          <p:grpSp>
            <p:nvGrpSpPr>
              <p:cNvPr id="59414" name="Group 11"/>
              <p:cNvGrpSpPr>
                <a:grpSpLocks/>
              </p:cNvGrpSpPr>
              <p:nvPr/>
            </p:nvGrpSpPr>
            <p:grpSpPr bwMode="auto">
              <a:xfrm>
                <a:off x="1152" y="1887"/>
                <a:ext cx="506" cy="457"/>
                <a:chOff x="2304" y="2784"/>
                <a:chExt cx="506" cy="457"/>
              </a:xfrm>
            </p:grpSpPr>
            <p:sp>
              <p:nvSpPr>
                <p:cNvPr id="59426" name="Line 12"/>
                <p:cNvSpPr>
                  <a:spLocks noChangeShapeType="1"/>
                </p:cNvSpPr>
                <p:nvPr/>
              </p:nvSpPr>
              <p:spPr bwMode="auto">
                <a:xfrm flipH="1">
                  <a:off x="2304" y="3120"/>
                  <a:ext cx="43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7" name="Text Box 13"/>
                <p:cNvSpPr txBox="1">
                  <a:spLocks noChangeArrowheads="1"/>
                </p:cNvSpPr>
                <p:nvPr/>
              </p:nvSpPr>
              <p:spPr bwMode="auto">
                <a:xfrm>
                  <a:off x="2352" y="2784"/>
                  <a:ext cx="458"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rgbClr val="FF0000"/>
                      </a:solidFill>
                    </a:rPr>
                    <a:t>E</a:t>
                  </a:r>
                  <a:r>
                    <a:rPr lang="en-US" altLang="en-US" baseline="-25000">
                      <a:solidFill>
                        <a:srgbClr val="FF0000"/>
                      </a:solidFill>
                    </a:rPr>
                    <a:t>+</a:t>
                  </a:r>
                  <a:endParaRPr lang="en-US" altLang="en-US">
                    <a:solidFill>
                      <a:srgbClr val="FF0000"/>
                    </a:solidFill>
                  </a:endParaRPr>
                </a:p>
              </p:txBody>
            </p:sp>
          </p:grpSp>
          <p:grpSp>
            <p:nvGrpSpPr>
              <p:cNvPr id="59415" name="Group 14"/>
              <p:cNvGrpSpPr>
                <a:grpSpLocks/>
              </p:cNvGrpSpPr>
              <p:nvPr/>
            </p:nvGrpSpPr>
            <p:grpSpPr bwMode="auto">
              <a:xfrm>
                <a:off x="710" y="2011"/>
                <a:ext cx="874" cy="457"/>
                <a:chOff x="1862" y="2908"/>
                <a:chExt cx="874" cy="457"/>
              </a:xfrm>
            </p:grpSpPr>
            <p:sp>
              <p:nvSpPr>
                <p:cNvPr id="59424" name="Line 15"/>
                <p:cNvSpPr>
                  <a:spLocks noChangeShapeType="1"/>
                </p:cNvSpPr>
                <p:nvPr/>
              </p:nvSpPr>
              <p:spPr bwMode="auto">
                <a:xfrm flipH="1">
                  <a:off x="1872" y="3216"/>
                  <a:ext cx="864"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5" name="Text Box 16"/>
                <p:cNvSpPr txBox="1">
                  <a:spLocks noChangeArrowheads="1"/>
                </p:cNvSpPr>
                <p:nvPr/>
              </p:nvSpPr>
              <p:spPr bwMode="auto">
                <a:xfrm>
                  <a:off x="1862" y="2908"/>
                  <a:ext cx="585"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rgbClr val="008000"/>
                      </a:solidFill>
                    </a:rPr>
                    <a:t>E</a:t>
                  </a:r>
                  <a:r>
                    <a:rPr lang="en-US" altLang="en-US" i="1" baseline="-25000">
                      <a:solidFill>
                        <a:srgbClr val="008000"/>
                      </a:solidFill>
                    </a:rPr>
                    <a:t>net</a:t>
                  </a:r>
                  <a:endParaRPr lang="en-US" altLang="en-US" i="1">
                    <a:solidFill>
                      <a:srgbClr val="008000"/>
                    </a:solidFill>
                  </a:endParaRPr>
                </a:p>
              </p:txBody>
            </p:sp>
          </p:grpSp>
          <p:sp>
            <p:nvSpPr>
              <p:cNvPr id="59416" name="Line 17"/>
              <p:cNvSpPr>
                <a:spLocks noChangeShapeType="1"/>
              </p:cNvSpPr>
              <p:nvPr/>
            </p:nvSpPr>
            <p:spPr bwMode="auto">
              <a:xfrm flipH="1">
                <a:off x="48" y="2415"/>
                <a:ext cx="28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17" name="Line 18"/>
              <p:cNvSpPr>
                <a:spLocks noChangeShapeType="1"/>
              </p:cNvSpPr>
              <p:nvPr/>
            </p:nvSpPr>
            <p:spPr bwMode="auto">
              <a:xfrm>
                <a:off x="336" y="2415"/>
                <a:ext cx="43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18" name="Line 19"/>
              <p:cNvSpPr>
                <a:spLocks noChangeShapeType="1"/>
              </p:cNvSpPr>
              <p:nvPr/>
            </p:nvSpPr>
            <p:spPr bwMode="auto">
              <a:xfrm>
                <a:off x="336" y="2511"/>
                <a:ext cx="192"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19" name="Line 20"/>
              <p:cNvSpPr>
                <a:spLocks noChangeShapeType="1"/>
              </p:cNvSpPr>
              <p:nvPr/>
            </p:nvSpPr>
            <p:spPr bwMode="auto">
              <a:xfrm flipH="1">
                <a:off x="2496" y="2367"/>
                <a:ext cx="288"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0" name="Line 21"/>
              <p:cNvSpPr>
                <a:spLocks noChangeShapeType="1"/>
              </p:cNvSpPr>
              <p:nvPr/>
            </p:nvSpPr>
            <p:spPr bwMode="auto">
              <a:xfrm>
                <a:off x="2784" y="2367"/>
                <a:ext cx="43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1" name="Line 22"/>
              <p:cNvSpPr>
                <a:spLocks noChangeShapeType="1"/>
              </p:cNvSpPr>
              <p:nvPr/>
            </p:nvSpPr>
            <p:spPr bwMode="auto">
              <a:xfrm>
                <a:off x="2784" y="2463"/>
                <a:ext cx="192"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2" name="Line 23"/>
              <p:cNvSpPr>
                <a:spLocks noChangeShapeType="1"/>
              </p:cNvSpPr>
              <p:nvPr/>
            </p:nvSpPr>
            <p:spPr bwMode="auto">
              <a:xfrm>
                <a:off x="1104" y="3360"/>
                <a:ext cx="96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3" name="Text Box 24"/>
              <p:cNvSpPr txBox="1">
                <a:spLocks noChangeArrowheads="1"/>
              </p:cNvSpPr>
              <p:nvPr/>
            </p:nvSpPr>
            <p:spPr bwMode="auto">
              <a:xfrm>
                <a:off x="1488" y="3311"/>
                <a:ext cx="287"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s</a:t>
                </a:r>
              </a:p>
            </p:txBody>
          </p:sp>
        </p:grpSp>
        <p:sp>
          <p:nvSpPr>
            <p:cNvPr id="59406" name="Line 25"/>
            <p:cNvSpPr>
              <a:spLocks noChangeShapeType="1"/>
            </p:cNvSpPr>
            <p:nvPr/>
          </p:nvSpPr>
          <p:spPr bwMode="auto">
            <a:xfrm>
              <a:off x="288" y="3696"/>
              <a:ext cx="20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7" name="Text Box 26"/>
            <p:cNvSpPr txBox="1">
              <a:spLocks noChangeArrowheads="1"/>
            </p:cNvSpPr>
            <p:nvPr/>
          </p:nvSpPr>
          <p:spPr bwMode="auto">
            <a:xfrm>
              <a:off x="2295" y="3551"/>
              <a:ext cx="287"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z</a:t>
              </a:r>
            </a:p>
          </p:txBody>
        </p:sp>
        <p:sp>
          <p:nvSpPr>
            <p:cNvPr id="59408" name="Line 27"/>
            <p:cNvSpPr>
              <a:spLocks noChangeShapeType="1"/>
            </p:cNvSpPr>
            <p:nvPr/>
          </p:nvSpPr>
          <p:spPr bwMode="auto">
            <a:xfrm>
              <a:off x="1104" y="360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9" name="Text Box 28"/>
            <p:cNvSpPr txBox="1">
              <a:spLocks noChangeArrowheads="1"/>
            </p:cNvSpPr>
            <p:nvPr/>
          </p:nvSpPr>
          <p:spPr bwMode="auto">
            <a:xfrm>
              <a:off x="1008" y="3745"/>
              <a:ext cx="318"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0</a:t>
              </a:r>
            </a:p>
          </p:txBody>
        </p:sp>
      </p:grpSp>
      <p:graphicFrame>
        <p:nvGraphicFramePr>
          <p:cNvPr id="59395" name="Object 2"/>
          <p:cNvGraphicFramePr>
            <a:graphicFrameLocks noChangeAspect="1"/>
          </p:cNvGraphicFramePr>
          <p:nvPr/>
        </p:nvGraphicFramePr>
        <p:xfrm>
          <a:off x="276225" y="1751013"/>
          <a:ext cx="2754313" cy="820737"/>
        </p:xfrm>
        <a:graphic>
          <a:graphicData uri="http://schemas.openxmlformats.org/presentationml/2006/ole">
            <mc:AlternateContent xmlns:mc="http://schemas.openxmlformats.org/markup-compatibility/2006">
              <mc:Choice xmlns:v="urn:schemas-microsoft-com:vml" Requires="v">
                <p:oleObj spid="_x0000_s60060" name="Equation" r:id="rId5" imgW="1498600" imgH="444500" progId="Equation.DSMT4">
                  <p:embed/>
                </p:oleObj>
              </mc:Choice>
              <mc:Fallback>
                <p:oleObj name="Equation" r:id="rId5" imgW="1498600" imgH="4445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225" y="1751013"/>
                        <a:ext cx="2754313" cy="820737"/>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9396" name="Object 3"/>
          <p:cNvGraphicFramePr>
            <a:graphicFrameLocks noChangeAspect="1"/>
          </p:cNvGraphicFramePr>
          <p:nvPr/>
        </p:nvGraphicFramePr>
        <p:xfrm>
          <a:off x="3025775" y="1751013"/>
          <a:ext cx="2733675" cy="820737"/>
        </p:xfrm>
        <a:graphic>
          <a:graphicData uri="http://schemas.openxmlformats.org/presentationml/2006/ole">
            <mc:AlternateContent xmlns:mc="http://schemas.openxmlformats.org/markup-compatibility/2006">
              <mc:Choice xmlns:v="urn:schemas-microsoft-com:vml" Requires="v">
                <p:oleObj spid="_x0000_s60061" name="Equation" r:id="rId7" imgW="1485900" imgH="444500" progId="Equation.DSMT4">
                  <p:embed/>
                </p:oleObj>
              </mc:Choice>
              <mc:Fallback>
                <p:oleObj name="Equation" r:id="rId7" imgW="1485900" imgH="4445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5775" y="1751013"/>
                        <a:ext cx="2733675" cy="820737"/>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67327" name="Object 4"/>
          <p:cNvGraphicFramePr>
            <a:graphicFrameLocks noChangeAspect="1"/>
          </p:cNvGraphicFramePr>
          <p:nvPr/>
        </p:nvGraphicFramePr>
        <p:xfrm>
          <a:off x="404813" y="2936875"/>
          <a:ext cx="4645025" cy="889000"/>
        </p:xfrm>
        <a:graphic>
          <a:graphicData uri="http://schemas.openxmlformats.org/presentationml/2006/ole">
            <mc:AlternateContent xmlns:mc="http://schemas.openxmlformats.org/markup-compatibility/2006">
              <mc:Choice xmlns:v="urn:schemas-microsoft-com:vml" Requires="v">
                <p:oleObj spid="_x0000_s60062" name="Equation" r:id="rId9" imgW="2527300" imgH="482600" progId="Equation.DSMT4">
                  <p:embed/>
                </p:oleObj>
              </mc:Choice>
              <mc:Fallback>
                <p:oleObj name="Equation" r:id="rId9" imgW="2527300" imgH="4826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4813" y="2936875"/>
                        <a:ext cx="4645025" cy="889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9398" name="Text Box 32"/>
          <p:cNvSpPr txBox="1">
            <a:spLocks noChangeArrowheads="1"/>
          </p:cNvSpPr>
          <p:nvPr/>
        </p:nvSpPr>
        <p:spPr bwMode="auto">
          <a:xfrm>
            <a:off x="593725" y="1025525"/>
            <a:ext cx="35274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Location: </a:t>
            </a:r>
            <a:r>
              <a:rPr lang="en-US" altLang="en-US">
                <a:solidFill>
                  <a:schemeClr val="accent2"/>
                </a:solidFill>
                <a:sym typeface="Symbol" pitchFamily="18" charset="2"/>
              </a:rPr>
              <a:t></a:t>
            </a:r>
            <a:r>
              <a:rPr lang="en-US" altLang="en-US">
                <a:solidFill>
                  <a:schemeClr val="accent2"/>
                </a:solidFill>
              </a:rPr>
              <a:t>3</a:t>
            </a:r>
            <a:r>
              <a:rPr lang="en-US" altLang="en-US"/>
              <a:t> (fringe field) </a:t>
            </a:r>
          </a:p>
        </p:txBody>
      </p:sp>
      <p:graphicFrame>
        <p:nvGraphicFramePr>
          <p:cNvPr id="567329" name="Object 5"/>
          <p:cNvGraphicFramePr>
            <a:graphicFrameLocks noChangeAspect="1"/>
          </p:cNvGraphicFramePr>
          <p:nvPr/>
        </p:nvGraphicFramePr>
        <p:xfrm>
          <a:off x="511175" y="3830638"/>
          <a:ext cx="3571875" cy="817562"/>
        </p:xfrm>
        <a:graphic>
          <a:graphicData uri="http://schemas.openxmlformats.org/presentationml/2006/ole">
            <mc:AlternateContent xmlns:mc="http://schemas.openxmlformats.org/markup-compatibility/2006">
              <mc:Choice xmlns:v="urn:schemas-microsoft-com:vml" Requires="v">
                <p:oleObj spid="_x0000_s60063" name="Equation" r:id="rId11" imgW="1943100" imgH="444500" progId="Equation.DSMT4">
                  <p:embed/>
                </p:oleObj>
              </mc:Choice>
              <mc:Fallback>
                <p:oleObj name="Equation" r:id="rId11" imgW="1943100" imgH="44450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1175" y="3830638"/>
                        <a:ext cx="3571875" cy="8175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67330" name="Object 6"/>
          <p:cNvGraphicFramePr>
            <a:graphicFrameLocks noChangeAspect="1"/>
          </p:cNvGraphicFramePr>
          <p:nvPr/>
        </p:nvGraphicFramePr>
        <p:xfrm>
          <a:off x="541338" y="4724400"/>
          <a:ext cx="1657350" cy="793750"/>
        </p:xfrm>
        <a:graphic>
          <a:graphicData uri="http://schemas.openxmlformats.org/presentationml/2006/ole">
            <mc:AlternateContent xmlns:mc="http://schemas.openxmlformats.org/markup-compatibility/2006">
              <mc:Choice xmlns:v="urn:schemas-microsoft-com:vml" Requires="v">
                <p:oleObj spid="_x0000_s60064" name="Equation" r:id="rId13" imgW="901700" imgH="431800" progId="Equation.DSMT4">
                  <p:embed/>
                </p:oleObj>
              </mc:Choice>
              <mc:Fallback>
                <p:oleObj name="Equation" r:id="rId13" imgW="901700" imgH="431800"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1338" y="4724400"/>
                        <a:ext cx="1657350" cy="793750"/>
                      </a:xfrm>
                      <a:prstGeom prst="rect">
                        <a:avLst/>
                      </a:prstGeom>
                      <a:solidFill>
                        <a:srgbClr val="F6F63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67331" name="Object 7"/>
          <p:cNvGraphicFramePr>
            <a:graphicFrameLocks noChangeAspect="1"/>
          </p:cNvGraphicFramePr>
          <p:nvPr/>
        </p:nvGraphicFramePr>
        <p:xfrm>
          <a:off x="2398713" y="4724400"/>
          <a:ext cx="1635125" cy="793750"/>
        </p:xfrm>
        <a:graphic>
          <a:graphicData uri="http://schemas.openxmlformats.org/presentationml/2006/ole">
            <mc:AlternateContent xmlns:mc="http://schemas.openxmlformats.org/markup-compatibility/2006">
              <mc:Choice xmlns:v="urn:schemas-microsoft-com:vml" Requires="v">
                <p:oleObj spid="_x0000_s60065" name="Equation" r:id="rId15" imgW="889000" imgH="431800" progId="Equation.DSMT4">
                  <p:embed/>
                </p:oleObj>
              </mc:Choice>
              <mc:Fallback>
                <p:oleObj name="Equation" r:id="rId15" imgW="889000" imgH="431800" progId="Equation.DSMT4">
                  <p:embed/>
                  <p:pic>
                    <p:nvPicPr>
                      <p:cNvPr id="0"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98713" y="4724400"/>
                        <a:ext cx="1635125" cy="793750"/>
                      </a:xfrm>
                      <a:prstGeom prst="rect">
                        <a:avLst/>
                      </a:prstGeom>
                      <a:solidFill>
                        <a:srgbClr val="F6F63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67332" name="Text Box 36"/>
          <p:cNvSpPr txBox="1">
            <a:spLocks noChangeArrowheads="1"/>
          </p:cNvSpPr>
          <p:nvPr/>
        </p:nvSpPr>
        <p:spPr bwMode="auto">
          <a:xfrm>
            <a:off x="4343400" y="4876800"/>
            <a:ext cx="26098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For s&lt;&lt;R: </a:t>
            </a:r>
            <a:r>
              <a:rPr lang="en-US" altLang="en-US" i="1">
                <a:solidFill>
                  <a:schemeClr val="accent2"/>
                </a:solidFill>
              </a:rPr>
              <a:t>E</a:t>
            </a:r>
            <a:r>
              <a:rPr lang="en-US" altLang="en-US" i="1" baseline="-25000">
                <a:solidFill>
                  <a:schemeClr val="accent2"/>
                </a:solidFill>
              </a:rPr>
              <a:t>1</a:t>
            </a:r>
            <a:r>
              <a:rPr lang="en-US" altLang="en-US" i="1">
                <a:solidFill>
                  <a:schemeClr val="accent2"/>
                </a:solidFill>
              </a:rPr>
              <a:t>=E</a:t>
            </a:r>
            <a:r>
              <a:rPr lang="en-US" altLang="en-US" i="1" baseline="-25000">
                <a:solidFill>
                  <a:schemeClr val="accent2"/>
                </a:solidFill>
              </a:rPr>
              <a:t>3</a:t>
            </a:r>
            <a:r>
              <a:rPr lang="en-US" altLang="en-US" i="1">
                <a:solidFill>
                  <a:schemeClr val="accent2"/>
                </a:solidFill>
                <a:sym typeface="Symbol" pitchFamily="18" charset="2"/>
              </a:rPr>
              <a:t>0</a:t>
            </a:r>
            <a:endParaRPr lang="en-US" altLang="en-US"/>
          </a:p>
        </p:txBody>
      </p:sp>
      <p:sp>
        <p:nvSpPr>
          <p:cNvPr id="567333" name="Text Box 37"/>
          <p:cNvSpPr txBox="1">
            <a:spLocks noChangeArrowheads="1"/>
          </p:cNvSpPr>
          <p:nvPr/>
        </p:nvSpPr>
        <p:spPr bwMode="auto">
          <a:xfrm>
            <a:off x="381000" y="6248400"/>
            <a:ext cx="7637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Far from the capacitor</a:t>
            </a:r>
            <a:r>
              <a:rPr lang="en-US" altLang="en-US" i="1"/>
              <a:t> (z&gt;&gt;R&gt;&gt;s): </a:t>
            </a:r>
            <a:r>
              <a:rPr lang="en-US" altLang="en-US" i="1">
                <a:solidFill>
                  <a:srgbClr val="FF0000"/>
                </a:solidFill>
              </a:rPr>
              <a:t>E</a:t>
            </a:r>
            <a:r>
              <a:rPr lang="en-US" altLang="en-US" i="1" baseline="-25000">
                <a:solidFill>
                  <a:srgbClr val="FF0000"/>
                </a:solidFill>
              </a:rPr>
              <a:t>1</a:t>
            </a:r>
            <a:r>
              <a:rPr lang="en-US" altLang="en-US" i="1">
                <a:solidFill>
                  <a:srgbClr val="FF0000"/>
                </a:solidFill>
              </a:rPr>
              <a:t>=E</a:t>
            </a:r>
            <a:r>
              <a:rPr lang="en-US" altLang="en-US" i="1" baseline="-25000">
                <a:solidFill>
                  <a:srgbClr val="FF0000"/>
                </a:solidFill>
              </a:rPr>
              <a:t>3</a:t>
            </a:r>
            <a:r>
              <a:rPr lang="en-US" altLang="en-US" i="1">
                <a:solidFill>
                  <a:srgbClr val="FF0000"/>
                </a:solidFill>
                <a:sym typeface="Symbol" pitchFamily="18" charset="2"/>
              </a:rPr>
              <a:t>~1/z</a:t>
            </a:r>
            <a:r>
              <a:rPr lang="en-US" altLang="en-US" i="1" baseline="30000">
                <a:solidFill>
                  <a:srgbClr val="FF0000"/>
                </a:solidFill>
                <a:sym typeface="Symbol" pitchFamily="18" charset="2"/>
              </a:rPr>
              <a:t>3</a:t>
            </a:r>
            <a:r>
              <a:rPr lang="en-US" altLang="en-US" i="1">
                <a:sym typeface="Symbol" pitchFamily="18" charset="2"/>
              </a:rPr>
              <a:t> </a:t>
            </a:r>
            <a:r>
              <a:rPr lang="en-US" altLang="en-US" i="1">
                <a:solidFill>
                  <a:schemeClr val="accent2"/>
                </a:solidFill>
                <a:sym typeface="Symbol" pitchFamily="18" charset="2"/>
              </a:rPr>
              <a:t>(like dipole)</a:t>
            </a:r>
            <a:r>
              <a:rPr lang="en-US" altLang="en-US" i="1">
                <a:solidFill>
                  <a:schemeClr val="accent2"/>
                </a:solidFill>
              </a:rPr>
              <a:t> </a:t>
            </a:r>
          </a:p>
        </p:txBody>
      </p:sp>
      <p:sp>
        <p:nvSpPr>
          <p:cNvPr id="567334" name="Rectangle 38"/>
          <p:cNvSpPr>
            <a:spLocks noChangeArrowheads="1"/>
          </p:cNvSpPr>
          <p:nvPr/>
        </p:nvSpPr>
        <p:spPr bwMode="auto">
          <a:xfrm>
            <a:off x="381000" y="5638800"/>
            <a:ext cx="843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Fringe field is very small compared to the field inside the capacitor.</a:t>
            </a:r>
            <a:endParaRPr lang="en-US" altLang="en-US"/>
          </a:p>
        </p:txBody>
      </p:sp>
      <p:sp>
        <p:nvSpPr>
          <p:cNvPr id="2" name="Slide Number Placeholder 1"/>
          <p:cNvSpPr>
            <a:spLocks noGrp="1"/>
          </p:cNvSpPr>
          <p:nvPr>
            <p:ph type="sldNum" sz="quarter" idx="12"/>
          </p:nvPr>
        </p:nvSpPr>
        <p:spPr/>
        <p:txBody>
          <a:bodyPr/>
          <a:lstStyle/>
          <a:p>
            <a:fld id="{2294FBCD-551F-4A32-B973-20AFEF9BF029}" type="slidenum">
              <a:rPr lang="en-US" altLang="en-US" smtClean="0"/>
              <a:pPr/>
              <a:t>44</a:t>
            </a:fld>
            <a:endParaRPr lang="en-US"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1" name="Group 2"/>
          <p:cNvGrpSpPr>
            <a:grpSpLocks/>
          </p:cNvGrpSpPr>
          <p:nvPr/>
        </p:nvGrpSpPr>
        <p:grpSpPr bwMode="auto">
          <a:xfrm>
            <a:off x="5029200" y="914400"/>
            <a:ext cx="4114800" cy="4322763"/>
            <a:chOff x="48" y="1215"/>
            <a:chExt cx="3168" cy="2827"/>
          </a:xfrm>
        </p:grpSpPr>
        <p:grpSp>
          <p:nvGrpSpPr>
            <p:cNvPr id="61451" name="Group 3"/>
            <p:cNvGrpSpPr>
              <a:grpSpLocks/>
            </p:cNvGrpSpPr>
            <p:nvPr/>
          </p:nvGrpSpPr>
          <p:grpSpPr bwMode="auto">
            <a:xfrm>
              <a:off x="48" y="1215"/>
              <a:ext cx="3168" cy="2396"/>
              <a:chOff x="48" y="1215"/>
              <a:chExt cx="3168" cy="2396"/>
            </a:xfrm>
          </p:grpSpPr>
          <p:sp>
            <p:nvSpPr>
              <p:cNvPr id="61456" name="Line 4"/>
              <p:cNvSpPr>
                <a:spLocks noChangeShapeType="1"/>
              </p:cNvSpPr>
              <p:nvPr/>
            </p:nvSpPr>
            <p:spPr bwMode="auto">
              <a:xfrm>
                <a:off x="1104" y="321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7" name="Line 5"/>
              <p:cNvSpPr>
                <a:spLocks noChangeShapeType="1"/>
              </p:cNvSpPr>
              <p:nvPr/>
            </p:nvSpPr>
            <p:spPr bwMode="auto">
              <a:xfrm>
                <a:off x="2064" y="321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1458" name="Picture 6" descr="p524_CapBlow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215"/>
                <a:ext cx="2544" cy="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59" name="Group 7"/>
              <p:cNvGrpSpPr>
                <a:grpSpLocks/>
              </p:cNvGrpSpPr>
              <p:nvPr/>
            </p:nvGrpSpPr>
            <p:grpSpPr bwMode="auto">
              <a:xfrm>
                <a:off x="1152" y="2415"/>
                <a:ext cx="432" cy="300"/>
                <a:chOff x="2304" y="3312"/>
                <a:chExt cx="432" cy="300"/>
              </a:xfrm>
            </p:grpSpPr>
            <p:sp>
              <p:nvSpPr>
                <p:cNvPr id="61474" name="Line 8"/>
                <p:cNvSpPr>
                  <a:spLocks noChangeShapeType="1"/>
                </p:cNvSpPr>
                <p:nvPr/>
              </p:nvSpPr>
              <p:spPr bwMode="auto">
                <a:xfrm flipH="1">
                  <a:off x="2304" y="3312"/>
                  <a:ext cx="43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75" name="Text Box 9"/>
                <p:cNvSpPr txBox="1">
                  <a:spLocks noChangeArrowheads="1"/>
                </p:cNvSpPr>
                <p:nvPr/>
              </p:nvSpPr>
              <p:spPr bwMode="auto">
                <a:xfrm>
                  <a:off x="2392" y="3313"/>
                  <a:ext cx="33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chemeClr val="accent2"/>
                      </a:solidFill>
                    </a:rPr>
                    <a:t>E</a:t>
                  </a:r>
                  <a:r>
                    <a:rPr lang="en-US" altLang="en-US" baseline="-25000">
                      <a:solidFill>
                        <a:schemeClr val="accent2"/>
                      </a:solidFill>
                    </a:rPr>
                    <a:t>-</a:t>
                  </a:r>
                  <a:endParaRPr lang="en-US" altLang="en-US">
                    <a:solidFill>
                      <a:schemeClr val="accent2"/>
                    </a:solidFill>
                  </a:endParaRPr>
                </a:p>
              </p:txBody>
            </p:sp>
          </p:grpSp>
          <p:grpSp>
            <p:nvGrpSpPr>
              <p:cNvPr id="61460" name="Group 10"/>
              <p:cNvGrpSpPr>
                <a:grpSpLocks/>
              </p:cNvGrpSpPr>
              <p:nvPr/>
            </p:nvGrpSpPr>
            <p:grpSpPr bwMode="auto">
              <a:xfrm>
                <a:off x="1152" y="1887"/>
                <a:ext cx="432" cy="336"/>
                <a:chOff x="2304" y="2784"/>
                <a:chExt cx="432" cy="336"/>
              </a:xfrm>
            </p:grpSpPr>
            <p:sp>
              <p:nvSpPr>
                <p:cNvPr id="61472" name="Line 11"/>
                <p:cNvSpPr>
                  <a:spLocks noChangeShapeType="1"/>
                </p:cNvSpPr>
                <p:nvPr/>
              </p:nvSpPr>
              <p:spPr bwMode="auto">
                <a:xfrm flipH="1">
                  <a:off x="2304" y="3120"/>
                  <a:ext cx="43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73" name="Text Box 12"/>
                <p:cNvSpPr txBox="1">
                  <a:spLocks noChangeArrowheads="1"/>
                </p:cNvSpPr>
                <p:nvPr/>
              </p:nvSpPr>
              <p:spPr bwMode="auto">
                <a:xfrm>
                  <a:off x="2351" y="2784"/>
                  <a:ext cx="373"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rgbClr val="FF0000"/>
                      </a:solidFill>
                    </a:rPr>
                    <a:t>E</a:t>
                  </a:r>
                  <a:r>
                    <a:rPr lang="en-US" altLang="en-US" baseline="-25000">
                      <a:solidFill>
                        <a:srgbClr val="FF0000"/>
                      </a:solidFill>
                    </a:rPr>
                    <a:t>+</a:t>
                  </a:r>
                  <a:endParaRPr lang="en-US" altLang="en-US">
                    <a:solidFill>
                      <a:srgbClr val="FF0000"/>
                    </a:solidFill>
                  </a:endParaRPr>
                </a:p>
              </p:txBody>
            </p:sp>
          </p:grpSp>
          <p:grpSp>
            <p:nvGrpSpPr>
              <p:cNvPr id="61461" name="Group 13"/>
              <p:cNvGrpSpPr>
                <a:grpSpLocks/>
              </p:cNvGrpSpPr>
              <p:nvPr/>
            </p:nvGrpSpPr>
            <p:grpSpPr bwMode="auto">
              <a:xfrm>
                <a:off x="712" y="2010"/>
                <a:ext cx="872" cy="309"/>
                <a:chOff x="1864" y="2907"/>
                <a:chExt cx="872" cy="309"/>
              </a:xfrm>
            </p:grpSpPr>
            <p:sp>
              <p:nvSpPr>
                <p:cNvPr id="61470" name="Line 14"/>
                <p:cNvSpPr>
                  <a:spLocks noChangeShapeType="1"/>
                </p:cNvSpPr>
                <p:nvPr/>
              </p:nvSpPr>
              <p:spPr bwMode="auto">
                <a:xfrm flipH="1">
                  <a:off x="1872" y="3216"/>
                  <a:ext cx="864"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71" name="Text Box 15"/>
                <p:cNvSpPr txBox="1">
                  <a:spLocks noChangeArrowheads="1"/>
                </p:cNvSpPr>
                <p:nvPr/>
              </p:nvSpPr>
              <p:spPr bwMode="auto">
                <a:xfrm>
                  <a:off x="1864" y="2907"/>
                  <a:ext cx="476"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rgbClr val="008000"/>
                      </a:solidFill>
                    </a:rPr>
                    <a:t>E</a:t>
                  </a:r>
                  <a:r>
                    <a:rPr lang="en-US" altLang="en-US" i="1" baseline="-25000">
                      <a:solidFill>
                        <a:srgbClr val="008000"/>
                      </a:solidFill>
                    </a:rPr>
                    <a:t>net</a:t>
                  </a:r>
                  <a:endParaRPr lang="en-US" altLang="en-US" i="1">
                    <a:solidFill>
                      <a:srgbClr val="008000"/>
                    </a:solidFill>
                  </a:endParaRPr>
                </a:p>
              </p:txBody>
            </p:sp>
          </p:grpSp>
          <p:sp>
            <p:nvSpPr>
              <p:cNvPr id="61462" name="Line 16"/>
              <p:cNvSpPr>
                <a:spLocks noChangeShapeType="1"/>
              </p:cNvSpPr>
              <p:nvPr/>
            </p:nvSpPr>
            <p:spPr bwMode="auto">
              <a:xfrm flipH="1">
                <a:off x="48" y="2415"/>
                <a:ext cx="28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3" name="Line 17"/>
              <p:cNvSpPr>
                <a:spLocks noChangeShapeType="1"/>
              </p:cNvSpPr>
              <p:nvPr/>
            </p:nvSpPr>
            <p:spPr bwMode="auto">
              <a:xfrm>
                <a:off x="336" y="2415"/>
                <a:ext cx="43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4" name="Line 18"/>
              <p:cNvSpPr>
                <a:spLocks noChangeShapeType="1"/>
              </p:cNvSpPr>
              <p:nvPr/>
            </p:nvSpPr>
            <p:spPr bwMode="auto">
              <a:xfrm>
                <a:off x="336" y="2511"/>
                <a:ext cx="192"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5" name="Line 19"/>
              <p:cNvSpPr>
                <a:spLocks noChangeShapeType="1"/>
              </p:cNvSpPr>
              <p:nvPr/>
            </p:nvSpPr>
            <p:spPr bwMode="auto">
              <a:xfrm flipH="1">
                <a:off x="2496" y="2367"/>
                <a:ext cx="288"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6" name="Line 20"/>
              <p:cNvSpPr>
                <a:spLocks noChangeShapeType="1"/>
              </p:cNvSpPr>
              <p:nvPr/>
            </p:nvSpPr>
            <p:spPr bwMode="auto">
              <a:xfrm>
                <a:off x="2784" y="2367"/>
                <a:ext cx="43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7" name="Line 21"/>
              <p:cNvSpPr>
                <a:spLocks noChangeShapeType="1"/>
              </p:cNvSpPr>
              <p:nvPr/>
            </p:nvSpPr>
            <p:spPr bwMode="auto">
              <a:xfrm>
                <a:off x="2784" y="2463"/>
                <a:ext cx="192"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8" name="Line 22"/>
              <p:cNvSpPr>
                <a:spLocks noChangeShapeType="1"/>
              </p:cNvSpPr>
              <p:nvPr/>
            </p:nvSpPr>
            <p:spPr bwMode="auto">
              <a:xfrm>
                <a:off x="1104" y="3360"/>
                <a:ext cx="96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69" name="Text Box 23"/>
              <p:cNvSpPr txBox="1">
                <a:spLocks noChangeArrowheads="1"/>
              </p:cNvSpPr>
              <p:nvPr/>
            </p:nvSpPr>
            <p:spPr bwMode="auto">
              <a:xfrm>
                <a:off x="1490" y="3312"/>
                <a:ext cx="234"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s</a:t>
                </a:r>
              </a:p>
            </p:txBody>
          </p:sp>
        </p:grpSp>
        <p:sp>
          <p:nvSpPr>
            <p:cNvPr id="61452" name="Line 24"/>
            <p:cNvSpPr>
              <a:spLocks noChangeShapeType="1"/>
            </p:cNvSpPr>
            <p:nvPr/>
          </p:nvSpPr>
          <p:spPr bwMode="auto">
            <a:xfrm>
              <a:off x="288" y="3696"/>
              <a:ext cx="20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3" name="Text Box 25"/>
            <p:cNvSpPr txBox="1">
              <a:spLocks noChangeArrowheads="1"/>
            </p:cNvSpPr>
            <p:nvPr/>
          </p:nvSpPr>
          <p:spPr bwMode="auto">
            <a:xfrm>
              <a:off x="2296" y="3551"/>
              <a:ext cx="233"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z</a:t>
              </a:r>
            </a:p>
          </p:txBody>
        </p:sp>
        <p:sp>
          <p:nvSpPr>
            <p:cNvPr id="61454" name="Line 26"/>
            <p:cNvSpPr>
              <a:spLocks noChangeShapeType="1"/>
            </p:cNvSpPr>
            <p:nvPr/>
          </p:nvSpPr>
          <p:spPr bwMode="auto">
            <a:xfrm>
              <a:off x="1104" y="360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5" name="Text Box 27"/>
            <p:cNvSpPr txBox="1">
              <a:spLocks noChangeArrowheads="1"/>
            </p:cNvSpPr>
            <p:nvPr/>
          </p:nvSpPr>
          <p:spPr bwMode="auto">
            <a:xfrm>
              <a:off x="1007" y="3743"/>
              <a:ext cx="26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0</a:t>
              </a:r>
            </a:p>
          </p:txBody>
        </p:sp>
      </p:grpSp>
      <p:graphicFrame>
        <p:nvGraphicFramePr>
          <p:cNvPr id="61442" name="Object 2"/>
          <p:cNvGraphicFramePr>
            <a:graphicFrameLocks noChangeAspect="1"/>
          </p:cNvGraphicFramePr>
          <p:nvPr/>
        </p:nvGraphicFramePr>
        <p:xfrm>
          <a:off x="1970088" y="1143000"/>
          <a:ext cx="1458912" cy="904875"/>
        </p:xfrm>
        <a:graphic>
          <a:graphicData uri="http://schemas.openxmlformats.org/presentationml/2006/ole">
            <mc:AlternateContent xmlns:mc="http://schemas.openxmlformats.org/markup-compatibility/2006">
              <mc:Choice xmlns:v="urn:schemas-microsoft-com:vml" Requires="v">
                <p:oleObj spid="_x0000_s61791" name="Equation" r:id="rId5" imgW="698500" imgH="431800" progId="Equation.DSMT4">
                  <p:embed/>
                </p:oleObj>
              </mc:Choice>
              <mc:Fallback>
                <p:oleObj name="Equation" r:id="rId5" imgW="698500" imgH="4318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0088" y="1143000"/>
                        <a:ext cx="1458912" cy="904875"/>
                      </a:xfrm>
                      <a:prstGeom prst="rect">
                        <a:avLst/>
                      </a:prstGeom>
                      <a:solidFill>
                        <a:srgbClr val="F6F63F"/>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1443" name="Object 3"/>
          <p:cNvGraphicFramePr>
            <a:graphicFrameLocks noChangeAspect="1"/>
          </p:cNvGraphicFramePr>
          <p:nvPr/>
        </p:nvGraphicFramePr>
        <p:xfrm>
          <a:off x="1970088" y="2470150"/>
          <a:ext cx="2525712" cy="958850"/>
        </p:xfrm>
        <a:graphic>
          <a:graphicData uri="http://schemas.openxmlformats.org/presentationml/2006/ole">
            <mc:AlternateContent xmlns:mc="http://schemas.openxmlformats.org/markup-compatibility/2006">
              <mc:Choice xmlns:v="urn:schemas-microsoft-com:vml" Requires="v">
                <p:oleObj spid="_x0000_s61792" name="Equation" r:id="rId7" imgW="1143000" imgH="431800" progId="Equation.DSMT4">
                  <p:embed/>
                </p:oleObj>
              </mc:Choice>
              <mc:Fallback>
                <p:oleObj name="Equation" r:id="rId7" imgW="1143000" imgH="4318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0088" y="2470150"/>
                        <a:ext cx="2525712" cy="958850"/>
                      </a:xfrm>
                      <a:prstGeom prst="rect">
                        <a:avLst/>
                      </a:prstGeom>
                      <a:solidFill>
                        <a:srgbClr val="F6F63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69374" name="Text Box 30"/>
          <p:cNvSpPr txBox="1">
            <a:spLocks noChangeArrowheads="1"/>
          </p:cNvSpPr>
          <p:nvPr/>
        </p:nvSpPr>
        <p:spPr bwMode="auto">
          <a:xfrm>
            <a:off x="1295400" y="5181600"/>
            <a:ext cx="928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Units:</a:t>
            </a:r>
          </a:p>
        </p:txBody>
      </p:sp>
      <p:graphicFrame>
        <p:nvGraphicFramePr>
          <p:cNvPr id="569375" name="Object 4"/>
          <p:cNvGraphicFramePr>
            <a:graphicFrameLocks noChangeAspect="1"/>
          </p:cNvGraphicFramePr>
          <p:nvPr/>
        </p:nvGraphicFramePr>
        <p:xfrm>
          <a:off x="2217738" y="5016500"/>
          <a:ext cx="1914525" cy="817563"/>
        </p:xfrm>
        <a:graphic>
          <a:graphicData uri="http://schemas.openxmlformats.org/presentationml/2006/ole">
            <mc:AlternateContent xmlns:mc="http://schemas.openxmlformats.org/markup-compatibility/2006">
              <mc:Choice xmlns:v="urn:schemas-microsoft-com:vml" Requires="v">
                <p:oleObj spid="_x0000_s61793" name="Equation" r:id="rId9" imgW="1041400" imgH="444500" progId="Equation.DSMT4">
                  <p:embed/>
                </p:oleObj>
              </mc:Choice>
              <mc:Fallback>
                <p:oleObj name="Equation" r:id="rId9" imgW="1041400" imgH="4445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7738" y="5016500"/>
                        <a:ext cx="1914525" cy="817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69376" name="Text Box 32"/>
          <p:cNvSpPr txBox="1">
            <a:spLocks noChangeArrowheads="1"/>
          </p:cNvSpPr>
          <p:nvPr/>
        </p:nvSpPr>
        <p:spPr bwMode="auto">
          <a:xfrm>
            <a:off x="915988" y="5181600"/>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ym typeface="Wingdings" pitchFamily="2" charset="2"/>
              </a:rPr>
              <a:t></a:t>
            </a:r>
            <a:endParaRPr lang="en-US" altLang="en-US"/>
          </a:p>
        </p:txBody>
      </p:sp>
      <p:sp>
        <p:nvSpPr>
          <p:cNvPr id="61447" name="Text Box 33"/>
          <p:cNvSpPr txBox="1">
            <a:spLocks noChangeArrowheads="1"/>
          </p:cNvSpPr>
          <p:nvPr/>
        </p:nvSpPr>
        <p:spPr bwMode="auto">
          <a:xfrm>
            <a:off x="762000" y="1371600"/>
            <a:ext cx="1012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Inside:</a:t>
            </a:r>
            <a:endParaRPr lang="en-US" altLang="en-US"/>
          </a:p>
        </p:txBody>
      </p:sp>
      <p:sp>
        <p:nvSpPr>
          <p:cNvPr id="61448" name="Text Box 34"/>
          <p:cNvSpPr txBox="1">
            <a:spLocks noChangeArrowheads="1"/>
          </p:cNvSpPr>
          <p:nvPr/>
        </p:nvSpPr>
        <p:spPr bwMode="auto">
          <a:xfrm>
            <a:off x="762000" y="2667000"/>
            <a:ext cx="106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Fringe:</a:t>
            </a:r>
            <a:endParaRPr lang="en-US" altLang="en-US"/>
          </a:p>
        </p:txBody>
      </p:sp>
      <p:sp>
        <p:nvSpPr>
          <p:cNvPr id="569379" name="Text Box 35"/>
          <p:cNvSpPr txBox="1">
            <a:spLocks noChangeArrowheads="1"/>
          </p:cNvSpPr>
          <p:nvPr/>
        </p:nvSpPr>
        <p:spPr bwMode="auto">
          <a:xfrm>
            <a:off x="685800" y="4495800"/>
            <a:ext cx="3227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008000"/>
                </a:solidFill>
              </a:rPr>
              <a:t>Step 4:</a:t>
            </a:r>
            <a:r>
              <a:rPr lang="en-US" altLang="en-US"/>
              <a:t> </a:t>
            </a:r>
            <a:r>
              <a:rPr lang="en-US" altLang="en-US">
                <a:solidFill>
                  <a:schemeClr val="accent2"/>
                </a:solidFill>
              </a:rPr>
              <a:t>check the results:</a:t>
            </a:r>
            <a:endParaRPr lang="en-US" altLang="en-US"/>
          </a:p>
        </p:txBody>
      </p:sp>
      <p:sp>
        <p:nvSpPr>
          <p:cNvPr id="61450" name="Rectangle 36"/>
          <p:cNvSpPr>
            <a:spLocks noGrp="1" noChangeArrowheads="1"/>
          </p:cNvSpPr>
          <p:nvPr>
            <p:ph type="title"/>
          </p:nvPr>
        </p:nvSpPr>
        <p:spPr/>
        <p:txBody>
          <a:bodyPr/>
          <a:lstStyle/>
          <a:p>
            <a:pPr eaLnBrk="1" hangingPunct="1"/>
            <a:r>
              <a:rPr lang="en-US" altLang="en-US" smtClean="0"/>
              <a:t>Electric Field of a Capacitor</a:t>
            </a:r>
          </a:p>
        </p:txBody>
      </p:sp>
      <p:sp>
        <p:nvSpPr>
          <p:cNvPr id="2" name="Slide Number Placeholder 1"/>
          <p:cNvSpPr>
            <a:spLocks noGrp="1"/>
          </p:cNvSpPr>
          <p:nvPr>
            <p:ph type="sldNum" sz="quarter" idx="12"/>
          </p:nvPr>
        </p:nvSpPr>
        <p:spPr/>
        <p:txBody>
          <a:bodyPr/>
          <a:lstStyle/>
          <a:p>
            <a:fld id="{2294FBCD-551F-4A32-B973-20AFEF9BF029}" type="slidenum">
              <a:rPr lang="en-US" altLang="en-US" smtClean="0"/>
              <a:pPr/>
              <a:t>45</a:t>
            </a:fld>
            <a:endParaRPr lang="en-US"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2"/>
          <p:cNvSpPr txBox="1">
            <a:spLocks noChangeArrowheads="1"/>
          </p:cNvSpPr>
          <p:nvPr/>
        </p:nvSpPr>
        <p:spPr bwMode="auto">
          <a:xfrm>
            <a:off x="609600" y="990600"/>
            <a:ext cx="836771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Given:</a:t>
            </a:r>
            <a:r>
              <a:rPr lang="en-US" altLang="en-US"/>
              <a:t> capacitor, radius </a:t>
            </a:r>
            <a:r>
              <a:rPr lang="en-US" altLang="en-US" i="1"/>
              <a:t>R</a:t>
            </a:r>
            <a:r>
              <a:rPr lang="en-US" altLang="en-US"/>
              <a:t>=50 cm, gap </a:t>
            </a:r>
            <a:r>
              <a:rPr lang="en-US" altLang="en-US" i="1"/>
              <a:t>s</a:t>
            </a:r>
            <a:r>
              <a:rPr lang="en-US" altLang="en-US"/>
              <a:t>=1 mm (air).</a:t>
            </a:r>
          </a:p>
          <a:p>
            <a:pPr eaLnBrk="1" hangingPunct="1"/>
            <a:r>
              <a:rPr lang="en-US" altLang="en-US">
                <a:solidFill>
                  <a:schemeClr val="accent2"/>
                </a:solidFill>
              </a:rPr>
              <a:t>Find:</a:t>
            </a:r>
            <a:r>
              <a:rPr lang="en-US" altLang="en-US"/>
              <a:t> maximum charge before sparks are formed (</a:t>
            </a:r>
            <a:r>
              <a:rPr lang="en-US" altLang="en-US" i="1"/>
              <a:t>E</a:t>
            </a:r>
            <a:r>
              <a:rPr lang="en-US" altLang="en-US" i="1" baseline="-25000"/>
              <a:t>crit</a:t>
            </a:r>
            <a:r>
              <a:rPr lang="en-US" altLang="en-US"/>
              <a:t>=3</a:t>
            </a:r>
            <a:r>
              <a:rPr lang="en-US" altLang="en-US">
                <a:sym typeface="Symbol" pitchFamily="18" charset="2"/>
              </a:rPr>
              <a:t>10</a:t>
            </a:r>
            <a:r>
              <a:rPr lang="en-US" altLang="en-US" baseline="30000">
                <a:sym typeface="Symbol" pitchFamily="18" charset="2"/>
              </a:rPr>
              <a:t>6</a:t>
            </a:r>
            <a:r>
              <a:rPr lang="en-US" altLang="en-US">
                <a:sym typeface="Symbol" pitchFamily="18" charset="2"/>
              </a:rPr>
              <a:t> N/C)</a:t>
            </a:r>
            <a:endParaRPr lang="en-US" altLang="en-US"/>
          </a:p>
        </p:txBody>
      </p:sp>
      <p:sp>
        <p:nvSpPr>
          <p:cNvPr id="65538" name="Text Box 3"/>
          <p:cNvSpPr txBox="1">
            <a:spLocks noChangeArrowheads="1"/>
          </p:cNvSpPr>
          <p:nvPr/>
        </p:nvSpPr>
        <p:spPr bwMode="auto">
          <a:xfrm>
            <a:off x="609600" y="2057400"/>
            <a:ext cx="1300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008000"/>
                </a:solidFill>
              </a:rPr>
              <a:t>Solution:</a:t>
            </a:r>
            <a:endParaRPr lang="en-US" altLang="en-US"/>
          </a:p>
        </p:txBody>
      </p:sp>
      <p:graphicFrame>
        <p:nvGraphicFramePr>
          <p:cNvPr id="571396" name="Object 2"/>
          <p:cNvGraphicFramePr>
            <a:graphicFrameLocks noChangeAspect="1"/>
          </p:cNvGraphicFramePr>
          <p:nvPr/>
        </p:nvGraphicFramePr>
        <p:xfrm>
          <a:off x="1970088" y="1903413"/>
          <a:ext cx="1284287" cy="796925"/>
        </p:xfrm>
        <a:graphic>
          <a:graphicData uri="http://schemas.openxmlformats.org/presentationml/2006/ole">
            <mc:AlternateContent xmlns:mc="http://schemas.openxmlformats.org/markup-compatibility/2006">
              <mc:Choice xmlns:v="urn:schemas-microsoft-com:vml" Requires="v">
                <p:oleObj spid="_x0000_s65971" name="Equation" r:id="rId4" imgW="698500" imgH="431800" progId="Equation.DSMT4">
                  <p:embed/>
                </p:oleObj>
              </mc:Choice>
              <mc:Fallback>
                <p:oleObj name="Equation" r:id="rId4" imgW="698500" imgH="431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0088" y="1903413"/>
                        <a:ext cx="1284287" cy="796925"/>
                      </a:xfrm>
                      <a:prstGeom prst="rect">
                        <a:avLst/>
                      </a:prstGeom>
                      <a:solidFill>
                        <a:srgbClr val="F6F63F"/>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71397" name="Object 3"/>
          <p:cNvGraphicFramePr>
            <a:graphicFrameLocks noChangeAspect="1"/>
          </p:cNvGraphicFramePr>
          <p:nvPr/>
        </p:nvGraphicFramePr>
        <p:xfrm>
          <a:off x="4029075" y="1870075"/>
          <a:ext cx="1914525" cy="911225"/>
        </p:xfrm>
        <a:graphic>
          <a:graphicData uri="http://schemas.openxmlformats.org/presentationml/2006/ole">
            <mc:AlternateContent xmlns:mc="http://schemas.openxmlformats.org/markup-compatibility/2006">
              <mc:Choice xmlns:v="urn:schemas-microsoft-com:vml" Requires="v">
                <p:oleObj spid="_x0000_s65972" name="Equation" r:id="rId6" imgW="1041400" imgH="495300" progId="Equation.DSMT4">
                  <p:embed/>
                </p:oleObj>
              </mc:Choice>
              <mc:Fallback>
                <p:oleObj name="Equation" r:id="rId6" imgW="1041400" imgH="4953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9075" y="1870075"/>
                        <a:ext cx="1914525" cy="9112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71398" name="Line 6"/>
          <p:cNvSpPr>
            <a:spLocks noChangeShapeType="1"/>
          </p:cNvSpPr>
          <p:nvPr/>
        </p:nvSpPr>
        <p:spPr bwMode="auto">
          <a:xfrm>
            <a:off x="4572000" y="2590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571399" name="Object 4"/>
          <p:cNvGraphicFramePr>
            <a:graphicFrameLocks noChangeAspect="1"/>
          </p:cNvGraphicFramePr>
          <p:nvPr/>
        </p:nvGraphicFramePr>
        <p:xfrm>
          <a:off x="1062038" y="3035300"/>
          <a:ext cx="7216775" cy="493713"/>
        </p:xfrm>
        <a:graphic>
          <a:graphicData uri="http://schemas.openxmlformats.org/presentationml/2006/ole">
            <mc:AlternateContent xmlns:mc="http://schemas.openxmlformats.org/markup-compatibility/2006">
              <mc:Choice xmlns:v="urn:schemas-microsoft-com:vml" Requires="v">
                <p:oleObj spid="_x0000_s65973" name="Equation" r:id="rId8" imgW="3924300" imgH="266700" progId="Equation.DSMT4">
                  <p:embed/>
                </p:oleObj>
              </mc:Choice>
              <mc:Fallback>
                <p:oleObj name="Equation" r:id="rId8" imgW="3924300" imgH="2667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2038" y="3035300"/>
                        <a:ext cx="7216775" cy="493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71400" name="Object 5"/>
          <p:cNvGraphicFramePr>
            <a:graphicFrameLocks noChangeAspect="1"/>
          </p:cNvGraphicFramePr>
          <p:nvPr/>
        </p:nvGraphicFramePr>
        <p:xfrm>
          <a:off x="1062038" y="3657600"/>
          <a:ext cx="1798637" cy="420688"/>
        </p:xfrm>
        <a:graphic>
          <a:graphicData uri="http://schemas.openxmlformats.org/presentationml/2006/ole">
            <mc:AlternateContent xmlns:mc="http://schemas.openxmlformats.org/markup-compatibility/2006">
              <mc:Choice xmlns:v="urn:schemas-microsoft-com:vml" Requires="v">
                <p:oleObj spid="_x0000_s65974" name="Equation" r:id="rId10" imgW="977900" imgH="228600" progId="Equation.DSMT4">
                  <p:embed/>
                </p:oleObj>
              </mc:Choice>
              <mc:Fallback>
                <p:oleObj name="Equation" r:id="rId10" imgW="977900" imgH="2286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2038" y="3657600"/>
                        <a:ext cx="1798637" cy="4206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71402" name="Line 10"/>
          <p:cNvSpPr>
            <a:spLocks noChangeShapeType="1"/>
          </p:cNvSpPr>
          <p:nvPr/>
        </p:nvSpPr>
        <p:spPr bwMode="auto">
          <a:xfrm>
            <a:off x="3429000" y="22860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1403" name="Text Box 11"/>
          <p:cNvSpPr txBox="1">
            <a:spLocks noChangeArrowheads="1"/>
          </p:cNvSpPr>
          <p:nvPr/>
        </p:nvSpPr>
        <p:spPr bwMode="auto">
          <a:xfrm>
            <a:off x="304800" y="4572000"/>
            <a:ext cx="5937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chemeClr val="accent2"/>
                </a:solidFill>
              </a:rPr>
              <a:t>What is the attractive force between the plates?</a:t>
            </a:r>
          </a:p>
        </p:txBody>
      </p:sp>
      <p:sp>
        <p:nvSpPr>
          <p:cNvPr id="571404" name="Text Box 12"/>
          <p:cNvSpPr txBox="1">
            <a:spLocks noChangeArrowheads="1"/>
          </p:cNvSpPr>
          <p:nvPr/>
        </p:nvSpPr>
        <p:spPr bwMode="auto">
          <a:xfrm>
            <a:off x="1524000" y="5181600"/>
            <a:ext cx="49799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F=QE= </a:t>
            </a:r>
            <a:r>
              <a:rPr lang="en-US" altLang="en-US"/>
              <a:t>(2.1</a:t>
            </a:r>
            <a:r>
              <a:rPr lang="en-US" altLang="en-US">
                <a:sym typeface="Symbol" pitchFamily="18" charset="2"/>
              </a:rPr>
              <a:t>10</a:t>
            </a:r>
            <a:r>
              <a:rPr lang="en-US" altLang="en-US" baseline="30000">
                <a:sym typeface="Symbol" pitchFamily="18" charset="2"/>
              </a:rPr>
              <a:t>-5</a:t>
            </a:r>
            <a:r>
              <a:rPr lang="en-US" altLang="en-US">
                <a:sym typeface="Symbol" pitchFamily="18" charset="2"/>
              </a:rPr>
              <a:t>C</a:t>
            </a:r>
            <a:r>
              <a:rPr lang="en-US" altLang="en-US"/>
              <a:t>)(3</a:t>
            </a:r>
            <a:r>
              <a:rPr lang="en-US" altLang="en-US">
                <a:sym typeface="Symbol" pitchFamily="18" charset="2"/>
              </a:rPr>
              <a:t>10</a:t>
            </a:r>
            <a:r>
              <a:rPr lang="en-US" altLang="en-US" baseline="30000">
                <a:sym typeface="Symbol" pitchFamily="18" charset="2"/>
              </a:rPr>
              <a:t>6</a:t>
            </a:r>
            <a:r>
              <a:rPr lang="en-US" altLang="en-US">
                <a:sym typeface="Symbol" pitchFamily="18" charset="2"/>
              </a:rPr>
              <a:t> N/C)=63 N</a:t>
            </a:r>
          </a:p>
        </p:txBody>
      </p:sp>
      <p:sp>
        <p:nvSpPr>
          <p:cNvPr id="571405" name="Line 13"/>
          <p:cNvSpPr>
            <a:spLocks noChangeShapeType="1"/>
          </p:cNvSpPr>
          <p:nvPr/>
        </p:nvSpPr>
        <p:spPr bwMode="auto">
          <a:xfrm>
            <a:off x="2590800" y="5410200"/>
            <a:ext cx="3962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1406" name="Text Box 14"/>
          <p:cNvSpPr txBox="1">
            <a:spLocks noChangeArrowheads="1"/>
          </p:cNvSpPr>
          <p:nvPr/>
        </p:nvSpPr>
        <p:spPr bwMode="auto">
          <a:xfrm>
            <a:off x="1524000" y="5791200"/>
            <a:ext cx="61341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t>F=Q</a:t>
            </a:r>
            <a:r>
              <a:rPr lang="en-US" altLang="en-US"/>
              <a:t>(</a:t>
            </a:r>
            <a:r>
              <a:rPr lang="en-US" altLang="en-US" i="1"/>
              <a:t>E</a:t>
            </a:r>
            <a:r>
              <a:rPr lang="en-US" altLang="en-US" i="1" baseline="-25000"/>
              <a:t>crit</a:t>
            </a:r>
            <a:r>
              <a:rPr lang="en-US" altLang="en-US"/>
              <a:t>/2)=</a:t>
            </a:r>
            <a:r>
              <a:rPr lang="en-US" altLang="en-US" i="1"/>
              <a:t> </a:t>
            </a:r>
            <a:r>
              <a:rPr lang="en-US" altLang="en-US"/>
              <a:t>(2.1</a:t>
            </a:r>
            <a:r>
              <a:rPr lang="en-US" altLang="en-US">
                <a:sym typeface="Symbol" pitchFamily="18" charset="2"/>
              </a:rPr>
              <a:t>10</a:t>
            </a:r>
            <a:r>
              <a:rPr lang="en-US" altLang="en-US" baseline="30000">
                <a:sym typeface="Symbol" pitchFamily="18" charset="2"/>
              </a:rPr>
              <a:t>-5</a:t>
            </a:r>
            <a:r>
              <a:rPr lang="en-US" altLang="en-US">
                <a:sym typeface="Symbol" pitchFamily="18" charset="2"/>
              </a:rPr>
              <a:t>C</a:t>
            </a:r>
            <a:r>
              <a:rPr lang="en-US" altLang="en-US"/>
              <a:t>)(3</a:t>
            </a:r>
            <a:r>
              <a:rPr lang="en-US" altLang="en-US">
                <a:sym typeface="Symbol" pitchFamily="18" charset="2"/>
              </a:rPr>
              <a:t>10</a:t>
            </a:r>
            <a:r>
              <a:rPr lang="en-US" altLang="en-US" baseline="30000">
                <a:sym typeface="Symbol" pitchFamily="18" charset="2"/>
              </a:rPr>
              <a:t>6</a:t>
            </a:r>
            <a:r>
              <a:rPr lang="en-US" altLang="en-US">
                <a:sym typeface="Symbol" pitchFamily="18" charset="2"/>
              </a:rPr>
              <a:t>/2 N/C)=31.5 N</a:t>
            </a:r>
          </a:p>
        </p:txBody>
      </p:sp>
      <p:sp>
        <p:nvSpPr>
          <p:cNvPr id="65550" name="Rectangle 15"/>
          <p:cNvSpPr>
            <a:spLocks noGrp="1" noChangeArrowheads="1"/>
          </p:cNvSpPr>
          <p:nvPr>
            <p:ph type="title"/>
          </p:nvPr>
        </p:nvSpPr>
        <p:spPr/>
        <p:txBody>
          <a:bodyPr/>
          <a:lstStyle/>
          <a:p>
            <a:pPr eaLnBrk="1" hangingPunct="1"/>
            <a:r>
              <a:rPr lang="en-US" altLang="en-US" smtClean="0"/>
              <a:t>Exercise</a:t>
            </a:r>
          </a:p>
        </p:txBody>
      </p:sp>
      <p:sp>
        <p:nvSpPr>
          <p:cNvPr id="2" name="Slide Number Placeholder 1"/>
          <p:cNvSpPr>
            <a:spLocks noGrp="1"/>
          </p:cNvSpPr>
          <p:nvPr>
            <p:ph type="sldNum" sz="quarter" idx="12"/>
          </p:nvPr>
        </p:nvSpPr>
        <p:spPr/>
        <p:txBody>
          <a:bodyPr/>
          <a:lstStyle/>
          <a:p>
            <a:fld id="{2294FBCD-551F-4A32-B973-20AFEF9BF029}" type="slidenum">
              <a:rPr lang="en-US" altLang="en-US" smtClean="0"/>
              <a:pPr/>
              <a:t>46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713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8" fill="hold" grpId="0" nodeType="clickEffect">
                                  <p:stCondLst>
                                    <p:cond delay="0"/>
                                  </p:stCondLst>
                                  <p:childTnLst>
                                    <p:set>
                                      <p:cBhvr>
                                        <p:cTn id="10" dur="1" fill="hold">
                                          <p:stCondLst>
                                            <p:cond delay="0"/>
                                          </p:stCondLst>
                                        </p:cTn>
                                        <p:tgtEl>
                                          <p:spTgt spid="571402"/>
                                        </p:tgtEl>
                                        <p:attrNameLst>
                                          <p:attrName>style.visibility</p:attrName>
                                        </p:attrNameLst>
                                      </p:cBhvr>
                                      <p:to>
                                        <p:strVal val="visible"/>
                                      </p:to>
                                    </p:set>
                                    <p:anim calcmode="lin" valueType="num">
                                      <p:cBhvr>
                                        <p:cTn id="11" dur="500" fill="hold"/>
                                        <p:tgtEl>
                                          <p:spTgt spid="571402"/>
                                        </p:tgtEl>
                                        <p:attrNameLst>
                                          <p:attrName>ppt_x</p:attrName>
                                        </p:attrNameLst>
                                      </p:cBhvr>
                                      <p:tavLst>
                                        <p:tav tm="0">
                                          <p:val>
                                            <p:strVal val="#ppt_x-#ppt_w/2"/>
                                          </p:val>
                                        </p:tav>
                                        <p:tav tm="100000">
                                          <p:val>
                                            <p:strVal val="#ppt_x"/>
                                          </p:val>
                                        </p:tav>
                                      </p:tavLst>
                                    </p:anim>
                                    <p:anim calcmode="lin" valueType="num">
                                      <p:cBhvr>
                                        <p:cTn id="12" dur="500" fill="hold"/>
                                        <p:tgtEl>
                                          <p:spTgt spid="571402"/>
                                        </p:tgtEl>
                                        <p:attrNameLst>
                                          <p:attrName>ppt_y</p:attrName>
                                        </p:attrNameLst>
                                      </p:cBhvr>
                                      <p:tavLst>
                                        <p:tav tm="0">
                                          <p:val>
                                            <p:strVal val="#ppt_y"/>
                                          </p:val>
                                        </p:tav>
                                        <p:tav tm="100000">
                                          <p:val>
                                            <p:strVal val="#ppt_y"/>
                                          </p:val>
                                        </p:tav>
                                      </p:tavLst>
                                    </p:anim>
                                    <p:anim calcmode="lin" valueType="num">
                                      <p:cBhvr>
                                        <p:cTn id="13" dur="500" fill="hold"/>
                                        <p:tgtEl>
                                          <p:spTgt spid="571402"/>
                                        </p:tgtEl>
                                        <p:attrNameLst>
                                          <p:attrName>ppt_w</p:attrName>
                                        </p:attrNameLst>
                                      </p:cBhvr>
                                      <p:tavLst>
                                        <p:tav tm="0">
                                          <p:val>
                                            <p:fltVal val="0"/>
                                          </p:val>
                                        </p:tav>
                                        <p:tav tm="100000">
                                          <p:val>
                                            <p:strVal val="#ppt_w"/>
                                          </p:val>
                                        </p:tav>
                                      </p:tavLst>
                                    </p:anim>
                                    <p:anim calcmode="lin" valueType="num">
                                      <p:cBhvr>
                                        <p:cTn id="14" dur="500" fill="hold"/>
                                        <p:tgtEl>
                                          <p:spTgt spid="571402"/>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499"/>
                                          </p:stCondLst>
                                        </p:cTn>
                                        <p:tgtEl>
                                          <p:spTgt spid="57139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 fill="hold" grpId="0" nodeType="clickEffect">
                                  <p:stCondLst>
                                    <p:cond delay="0"/>
                                  </p:stCondLst>
                                  <p:childTnLst>
                                    <p:set>
                                      <p:cBhvr>
                                        <p:cTn id="21" dur="1" fill="hold">
                                          <p:stCondLst>
                                            <p:cond delay="0"/>
                                          </p:stCondLst>
                                        </p:cTn>
                                        <p:tgtEl>
                                          <p:spTgt spid="571398"/>
                                        </p:tgtEl>
                                        <p:attrNameLst>
                                          <p:attrName>style.visibility</p:attrName>
                                        </p:attrNameLst>
                                      </p:cBhvr>
                                      <p:to>
                                        <p:strVal val="visible"/>
                                      </p:to>
                                    </p:set>
                                    <p:anim calcmode="lin" valueType="num">
                                      <p:cBhvr>
                                        <p:cTn id="22" dur="500" fill="hold"/>
                                        <p:tgtEl>
                                          <p:spTgt spid="571398"/>
                                        </p:tgtEl>
                                        <p:attrNameLst>
                                          <p:attrName>ppt_x</p:attrName>
                                        </p:attrNameLst>
                                      </p:cBhvr>
                                      <p:tavLst>
                                        <p:tav tm="0">
                                          <p:val>
                                            <p:strVal val="#ppt_x"/>
                                          </p:val>
                                        </p:tav>
                                        <p:tav tm="100000">
                                          <p:val>
                                            <p:strVal val="#ppt_x"/>
                                          </p:val>
                                        </p:tav>
                                      </p:tavLst>
                                    </p:anim>
                                    <p:anim calcmode="lin" valueType="num">
                                      <p:cBhvr>
                                        <p:cTn id="23" dur="500" fill="hold"/>
                                        <p:tgtEl>
                                          <p:spTgt spid="571398"/>
                                        </p:tgtEl>
                                        <p:attrNameLst>
                                          <p:attrName>ppt_y</p:attrName>
                                        </p:attrNameLst>
                                      </p:cBhvr>
                                      <p:tavLst>
                                        <p:tav tm="0">
                                          <p:val>
                                            <p:strVal val="#ppt_y-#ppt_h/2"/>
                                          </p:val>
                                        </p:tav>
                                        <p:tav tm="100000">
                                          <p:val>
                                            <p:strVal val="#ppt_y"/>
                                          </p:val>
                                        </p:tav>
                                      </p:tavLst>
                                    </p:anim>
                                    <p:anim calcmode="lin" valueType="num">
                                      <p:cBhvr>
                                        <p:cTn id="24" dur="500" fill="hold"/>
                                        <p:tgtEl>
                                          <p:spTgt spid="571398"/>
                                        </p:tgtEl>
                                        <p:attrNameLst>
                                          <p:attrName>ppt_w</p:attrName>
                                        </p:attrNameLst>
                                      </p:cBhvr>
                                      <p:tavLst>
                                        <p:tav tm="0">
                                          <p:val>
                                            <p:strVal val="#ppt_w"/>
                                          </p:val>
                                        </p:tav>
                                        <p:tav tm="100000">
                                          <p:val>
                                            <p:strVal val="#ppt_w"/>
                                          </p:val>
                                        </p:tav>
                                      </p:tavLst>
                                    </p:anim>
                                    <p:anim calcmode="lin" valueType="num">
                                      <p:cBhvr>
                                        <p:cTn id="25" dur="500" fill="hold"/>
                                        <p:tgtEl>
                                          <p:spTgt spid="571398"/>
                                        </p:tgtEl>
                                        <p:attrNameLst>
                                          <p:attrName>ppt_h</p:attrName>
                                        </p:attrNameLst>
                                      </p:cBhvr>
                                      <p:tavLst>
                                        <p:tav tm="0">
                                          <p:val>
                                            <p:fltVal val="0"/>
                                          </p:val>
                                        </p:tav>
                                        <p:tav tm="100000">
                                          <p:val>
                                            <p:strVal val="#ppt_h"/>
                                          </p:val>
                                        </p:tav>
                                      </p:tavLst>
                                    </p:anim>
                                  </p:childTnLst>
                                </p:cTn>
                              </p:par>
                            </p:childTnLst>
                          </p:cTn>
                        </p:par>
                        <p:par>
                          <p:cTn id="26" fill="hold" nodeType="afterGroup">
                            <p:stCondLst>
                              <p:cond delay="500"/>
                            </p:stCondLst>
                            <p:childTnLst>
                              <p:par>
                                <p:cTn id="27" presetID="17" presetClass="entr" presetSubtype="1" fill="hold" nodeType="afterEffect">
                                  <p:stCondLst>
                                    <p:cond delay="0"/>
                                  </p:stCondLst>
                                  <p:childTnLst>
                                    <p:set>
                                      <p:cBhvr>
                                        <p:cTn id="28" dur="1" fill="hold">
                                          <p:stCondLst>
                                            <p:cond delay="0"/>
                                          </p:stCondLst>
                                        </p:cTn>
                                        <p:tgtEl>
                                          <p:spTgt spid="571399"/>
                                        </p:tgtEl>
                                        <p:attrNameLst>
                                          <p:attrName>style.visibility</p:attrName>
                                        </p:attrNameLst>
                                      </p:cBhvr>
                                      <p:to>
                                        <p:strVal val="visible"/>
                                      </p:to>
                                    </p:set>
                                    <p:anim calcmode="lin" valueType="num">
                                      <p:cBhvr>
                                        <p:cTn id="29" dur="500" fill="hold"/>
                                        <p:tgtEl>
                                          <p:spTgt spid="571399"/>
                                        </p:tgtEl>
                                        <p:attrNameLst>
                                          <p:attrName>ppt_x</p:attrName>
                                        </p:attrNameLst>
                                      </p:cBhvr>
                                      <p:tavLst>
                                        <p:tav tm="0">
                                          <p:val>
                                            <p:strVal val="#ppt_x"/>
                                          </p:val>
                                        </p:tav>
                                        <p:tav tm="100000">
                                          <p:val>
                                            <p:strVal val="#ppt_x"/>
                                          </p:val>
                                        </p:tav>
                                      </p:tavLst>
                                    </p:anim>
                                    <p:anim calcmode="lin" valueType="num">
                                      <p:cBhvr>
                                        <p:cTn id="30" dur="500" fill="hold"/>
                                        <p:tgtEl>
                                          <p:spTgt spid="571399"/>
                                        </p:tgtEl>
                                        <p:attrNameLst>
                                          <p:attrName>ppt_y</p:attrName>
                                        </p:attrNameLst>
                                      </p:cBhvr>
                                      <p:tavLst>
                                        <p:tav tm="0">
                                          <p:val>
                                            <p:strVal val="#ppt_y-#ppt_h/2"/>
                                          </p:val>
                                        </p:tav>
                                        <p:tav tm="100000">
                                          <p:val>
                                            <p:strVal val="#ppt_y"/>
                                          </p:val>
                                        </p:tav>
                                      </p:tavLst>
                                    </p:anim>
                                    <p:anim calcmode="lin" valueType="num">
                                      <p:cBhvr>
                                        <p:cTn id="31" dur="500" fill="hold"/>
                                        <p:tgtEl>
                                          <p:spTgt spid="571399"/>
                                        </p:tgtEl>
                                        <p:attrNameLst>
                                          <p:attrName>ppt_w</p:attrName>
                                        </p:attrNameLst>
                                      </p:cBhvr>
                                      <p:tavLst>
                                        <p:tav tm="0">
                                          <p:val>
                                            <p:strVal val="#ppt_w"/>
                                          </p:val>
                                        </p:tav>
                                        <p:tav tm="100000">
                                          <p:val>
                                            <p:strVal val="#ppt_w"/>
                                          </p:val>
                                        </p:tav>
                                      </p:tavLst>
                                    </p:anim>
                                    <p:anim calcmode="lin" valueType="num">
                                      <p:cBhvr>
                                        <p:cTn id="32" dur="500" fill="hold"/>
                                        <p:tgtEl>
                                          <p:spTgt spid="571399"/>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499"/>
                                          </p:stCondLst>
                                        </p:cTn>
                                        <p:tgtEl>
                                          <p:spTgt spid="57140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57140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57140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571405"/>
                                        </p:tgtEl>
                                        <p:attrNameLst>
                                          <p:attrName>style.visibility</p:attrName>
                                        </p:attrNameLst>
                                      </p:cBhvr>
                                      <p:to>
                                        <p:strVal val="visible"/>
                                      </p:to>
                                    </p:set>
                                    <p:anim calcmode="lin" valueType="num">
                                      <p:cBhvr>
                                        <p:cTn id="49" dur="500" fill="hold"/>
                                        <p:tgtEl>
                                          <p:spTgt spid="571405"/>
                                        </p:tgtEl>
                                        <p:attrNameLst>
                                          <p:attrName>ppt_w</p:attrName>
                                        </p:attrNameLst>
                                      </p:cBhvr>
                                      <p:tavLst>
                                        <p:tav tm="0">
                                          <p:val>
                                            <p:fltVal val="0"/>
                                          </p:val>
                                        </p:tav>
                                        <p:tav tm="100000">
                                          <p:val>
                                            <p:strVal val="#ppt_w"/>
                                          </p:val>
                                        </p:tav>
                                      </p:tavLst>
                                    </p:anim>
                                    <p:anim calcmode="lin" valueType="num">
                                      <p:cBhvr>
                                        <p:cTn id="50" dur="500" fill="hold"/>
                                        <p:tgtEl>
                                          <p:spTgt spid="571405"/>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571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8" grpId="0" animBg="1"/>
      <p:bldP spid="571402" grpId="0" animBg="1"/>
      <p:bldP spid="571403" grpId="0" autoUpdateAnimBg="0"/>
      <p:bldP spid="571404" grpId="0" autoUpdateAnimBg="0"/>
      <p:bldP spid="571405" grpId="0" animBg="1"/>
      <p:bldP spid="571406"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PQuestion"/>
          <p:cNvSpPr>
            <a:spLocks noGrp="1" noChangeArrowheads="1"/>
          </p:cNvSpPr>
          <p:nvPr>
            <p:ph type="title"/>
          </p:nvPr>
        </p:nvSpPr>
        <p:spPr>
          <a:xfrm>
            <a:off x="279400" y="1676400"/>
            <a:ext cx="4056063" cy="1143000"/>
          </a:xfrm>
        </p:spPr>
        <p:txBody>
          <a:bodyPr/>
          <a:lstStyle/>
          <a:p>
            <a:pPr algn="l"/>
            <a:r>
              <a:rPr lang="en-US" altLang="zh-CN" sz="2400" smtClean="0">
                <a:solidFill>
                  <a:schemeClr val="tx1"/>
                </a:solidFill>
                <a:ea typeface="SimSun" pitchFamily="2" charset="-122"/>
              </a:rPr>
              <a:t>A total charge Q is uniformly distributed over a half ring with radius R. The Y component of electric field at the center created by a short element d</a:t>
            </a:r>
            <a:r>
              <a:rPr lang="el-GR" altLang="zh-CN" sz="2400" smtClean="0">
                <a:solidFill>
                  <a:schemeClr val="tx1"/>
                </a:solidFill>
                <a:cs typeface="Arial" pitchFamily="34" charset="0"/>
              </a:rPr>
              <a:t>θ</a:t>
            </a:r>
            <a:r>
              <a:rPr lang="en-US" altLang="zh-CN" sz="2400" smtClean="0">
                <a:solidFill>
                  <a:schemeClr val="tx1"/>
                </a:solidFill>
                <a:ea typeface="SimSun" pitchFamily="2" charset="-122"/>
              </a:rPr>
              <a:t> is given by:</a:t>
            </a:r>
            <a:endParaRPr lang="en-US" altLang="en-US" sz="2400" smtClean="0">
              <a:solidFill>
                <a:schemeClr val="tx1"/>
              </a:solidFill>
              <a:ea typeface="SimSun" pitchFamily="2" charset="-122"/>
            </a:endParaRPr>
          </a:p>
        </p:txBody>
      </p:sp>
      <p:sp>
        <p:nvSpPr>
          <p:cNvPr id="37890" name="TPAnswers"/>
          <p:cNvSpPr>
            <a:spLocks noGrp="1" noChangeArrowheads="1"/>
          </p:cNvSpPr>
          <p:nvPr>
            <p:ph type="body" idx="1"/>
            <p:custDataLst>
              <p:tags r:id="rId3"/>
            </p:custDataLst>
          </p:nvPr>
        </p:nvSpPr>
        <p:spPr>
          <a:xfrm>
            <a:off x="0" y="5959475"/>
            <a:ext cx="1709738" cy="898525"/>
          </a:xfrm>
        </p:spPr>
        <p:txBody>
          <a:bodyPr/>
          <a:lstStyle/>
          <a:p>
            <a:pPr marL="609600" indent="-609600">
              <a:buFontTx/>
              <a:buAutoNum type="arabicPeriod"/>
            </a:pPr>
            <a:r>
              <a:rPr lang="en-US" altLang="en-US" sz="1000" smtClean="0"/>
              <a:t>Choice One</a:t>
            </a:r>
          </a:p>
          <a:p>
            <a:pPr marL="609600" indent="-609600">
              <a:buFontTx/>
              <a:buAutoNum type="arabicPeriod"/>
            </a:pPr>
            <a:r>
              <a:rPr lang="en-US" altLang="en-US" sz="1000" smtClean="0"/>
              <a:t>Choice Two</a:t>
            </a:r>
          </a:p>
          <a:p>
            <a:pPr marL="609600" indent="-609600">
              <a:buFontTx/>
              <a:buAutoNum type="arabicPeriod"/>
            </a:pPr>
            <a:r>
              <a:rPr lang="en-US" altLang="en-US" sz="1000" smtClean="0"/>
              <a:t>Choice Three</a:t>
            </a:r>
          </a:p>
          <a:p>
            <a:pPr marL="609600" indent="-609600">
              <a:buFontTx/>
              <a:buAutoNum type="arabicPeriod"/>
            </a:pPr>
            <a:r>
              <a:rPr lang="en-US" altLang="en-US" sz="1000" smtClean="0"/>
              <a:t>Choice Four</a:t>
            </a:r>
          </a:p>
        </p:txBody>
      </p:sp>
      <p:sp>
        <p:nvSpPr>
          <p:cNvPr id="37891" name="Rectangle 14"/>
          <p:cNvSpPr>
            <a:spLocks noChangeArrowheads="1"/>
          </p:cNvSpPr>
          <p:nvPr/>
        </p:nvSpPr>
        <p:spPr bwMode="auto">
          <a:xfrm>
            <a:off x="0" y="5737225"/>
            <a:ext cx="1946275" cy="1120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endParaRPr lang="en-US" altLang="en-US"/>
          </a:p>
        </p:txBody>
      </p:sp>
      <p:grpSp>
        <p:nvGrpSpPr>
          <p:cNvPr id="37892" name="Group 26"/>
          <p:cNvGrpSpPr>
            <a:grpSpLocks/>
          </p:cNvGrpSpPr>
          <p:nvPr/>
        </p:nvGrpSpPr>
        <p:grpSpPr bwMode="auto">
          <a:xfrm>
            <a:off x="4451350" y="0"/>
            <a:ext cx="4692650" cy="4187825"/>
            <a:chOff x="1069" y="491"/>
            <a:chExt cx="3498" cy="3116"/>
          </a:xfrm>
        </p:grpSpPr>
        <p:graphicFrame>
          <p:nvGraphicFramePr>
            <p:cNvPr id="37906" name="Object 27"/>
            <p:cNvGraphicFramePr>
              <a:graphicFrameLocks noChangeAspect="1"/>
            </p:cNvGraphicFramePr>
            <p:nvPr/>
          </p:nvGraphicFramePr>
          <p:xfrm>
            <a:off x="1069" y="491"/>
            <a:ext cx="3498" cy="2670"/>
          </p:xfrm>
          <a:graphic>
            <a:graphicData uri="http://schemas.openxmlformats.org/presentationml/2006/ole">
              <mc:AlternateContent xmlns:mc="http://schemas.openxmlformats.org/markup-compatibility/2006">
                <mc:Choice xmlns:v="urn:schemas-microsoft-com:vml" Requires="v">
                  <p:oleObj spid="_x0000_s110949" name="Photo Editor Photo" r:id="rId6" imgW="5552381" imgH="4238095" progId="MSPhotoEd.3">
                    <p:embed/>
                  </p:oleObj>
                </mc:Choice>
                <mc:Fallback>
                  <p:oleObj name="Photo Editor Photo" r:id="rId6" imgW="5552381" imgH="4238095"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9" y="491"/>
                          <a:ext cx="3498" cy="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7907" name="Line 28"/>
            <p:cNvSpPr>
              <a:spLocks noChangeShapeType="1"/>
            </p:cNvSpPr>
            <p:nvPr/>
          </p:nvSpPr>
          <p:spPr bwMode="auto">
            <a:xfrm>
              <a:off x="2779" y="1448"/>
              <a:ext cx="0" cy="13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8" name="Line 29"/>
            <p:cNvSpPr>
              <a:spLocks noChangeShapeType="1"/>
            </p:cNvSpPr>
            <p:nvPr/>
          </p:nvSpPr>
          <p:spPr bwMode="auto">
            <a:xfrm>
              <a:off x="2787" y="1456"/>
              <a:ext cx="677" cy="110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9" name="Text Box 30"/>
            <p:cNvSpPr txBox="1">
              <a:spLocks noChangeArrowheads="1"/>
            </p:cNvSpPr>
            <p:nvPr/>
          </p:nvSpPr>
          <p:spPr bwMode="auto">
            <a:xfrm>
              <a:off x="2826" y="1799"/>
              <a:ext cx="218"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spcBef>
                  <a:spcPct val="50000"/>
                </a:spcBef>
              </a:pPr>
              <a:r>
                <a:rPr lang="el-GR" altLang="en-US" sz="3200">
                  <a:cs typeface="Arial" pitchFamily="34" charset="0"/>
                </a:rPr>
                <a:t>θ</a:t>
              </a:r>
            </a:p>
          </p:txBody>
        </p:sp>
        <p:sp>
          <p:nvSpPr>
            <p:cNvPr id="37910" name="Line 31"/>
            <p:cNvSpPr>
              <a:spLocks noChangeShapeType="1"/>
            </p:cNvSpPr>
            <p:nvPr/>
          </p:nvSpPr>
          <p:spPr bwMode="auto">
            <a:xfrm>
              <a:off x="2787" y="1463"/>
              <a:ext cx="755" cy="10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1" name="Line 32"/>
            <p:cNvSpPr>
              <a:spLocks noChangeShapeType="1"/>
            </p:cNvSpPr>
            <p:nvPr/>
          </p:nvSpPr>
          <p:spPr bwMode="auto">
            <a:xfrm flipH="1">
              <a:off x="3207" y="1681"/>
              <a:ext cx="366" cy="4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12" name="Text Box 33"/>
            <p:cNvSpPr txBox="1">
              <a:spLocks noChangeArrowheads="1"/>
            </p:cNvSpPr>
            <p:nvPr/>
          </p:nvSpPr>
          <p:spPr bwMode="auto">
            <a:xfrm>
              <a:off x="3526" y="1487"/>
              <a:ext cx="435"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spcBef>
                  <a:spcPct val="50000"/>
                </a:spcBef>
              </a:pPr>
              <a:r>
                <a:rPr lang="en-US" altLang="zh-CN">
                  <a:ea typeface="SimSun" pitchFamily="2" charset="-122"/>
                </a:rPr>
                <a:t>d</a:t>
              </a:r>
              <a:r>
                <a:rPr lang="el-GR" altLang="en-US">
                  <a:cs typeface="Arial" pitchFamily="34" charset="0"/>
                </a:rPr>
                <a:t>θ</a:t>
              </a:r>
            </a:p>
          </p:txBody>
        </p:sp>
        <p:sp>
          <p:nvSpPr>
            <p:cNvPr id="37913" name="Text Box 34"/>
            <p:cNvSpPr txBox="1">
              <a:spLocks noChangeArrowheads="1"/>
            </p:cNvSpPr>
            <p:nvPr/>
          </p:nvSpPr>
          <p:spPr bwMode="auto">
            <a:xfrm>
              <a:off x="2607" y="3176"/>
              <a:ext cx="638"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spcBef>
                  <a:spcPct val="50000"/>
                </a:spcBef>
              </a:pPr>
              <a:r>
                <a:rPr lang="en-US" altLang="zh-CN" sz="3200">
                  <a:ea typeface="SimSun" pitchFamily="2" charset="-122"/>
                </a:rPr>
                <a:t>Q</a:t>
              </a:r>
            </a:p>
          </p:txBody>
        </p:sp>
        <p:sp>
          <p:nvSpPr>
            <p:cNvPr id="37914" name="Text Box 35"/>
            <p:cNvSpPr txBox="1">
              <a:spLocks noChangeArrowheads="1"/>
            </p:cNvSpPr>
            <p:nvPr/>
          </p:nvSpPr>
          <p:spPr bwMode="auto">
            <a:xfrm>
              <a:off x="2437" y="2008"/>
              <a:ext cx="295"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spcBef>
                  <a:spcPct val="50000"/>
                </a:spcBef>
              </a:pPr>
              <a:r>
                <a:rPr lang="en-US" altLang="zh-CN" sz="3200">
                  <a:ea typeface="SimSun" pitchFamily="2" charset="-122"/>
                </a:rPr>
                <a:t>R</a:t>
              </a:r>
            </a:p>
          </p:txBody>
        </p:sp>
      </p:grpSp>
      <p:grpSp>
        <p:nvGrpSpPr>
          <p:cNvPr id="37893" name="Group 35"/>
          <p:cNvGrpSpPr>
            <a:grpSpLocks/>
          </p:cNvGrpSpPr>
          <p:nvPr/>
        </p:nvGrpSpPr>
        <p:grpSpPr bwMode="auto">
          <a:xfrm>
            <a:off x="250825" y="3609975"/>
            <a:ext cx="5527675" cy="2900363"/>
            <a:chOff x="0" y="2302"/>
            <a:chExt cx="3482" cy="1827"/>
          </a:xfrm>
        </p:grpSpPr>
        <p:graphicFrame>
          <p:nvGraphicFramePr>
            <p:cNvPr id="37897" name="PSPic"/>
            <p:cNvGraphicFramePr>
              <a:graphicFrameLocks noChangeAspect="1"/>
            </p:cNvGraphicFramePr>
            <p:nvPr/>
          </p:nvGraphicFramePr>
          <p:xfrm>
            <a:off x="57" y="2601"/>
            <a:ext cx="1536" cy="668"/>
          </p:xfrm>
          <a:graphic>
            <a:graphicData uri="http://schemas.openxmlformats.org/presentationml/2006/ole">
              <mc:AlternateContent xmlns:mc="http://schemas.openxmlformats.org/markup-compatibility/2006">
                <mc:Choice xmlns:v="urn:schemas-microsoft-com:vml" Requires="v">
                  <p:oleObj spid="_x0000_s110950" name="Equation" r:id="rId8" imgW="583947" imgH="253890" progId="Equation.3">
                    <p:embed/>
                  </p:oleObj>
                </mc:Choice>
                <mc:Fallback>
                  <p:oleObj name="Equation" r:id="rId8" imgW="583947" imgH="25389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 y="2601"/>
                          <a:ext cx="1536" cy="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7898" name="PSText"/>
            <p:cNvSpPr txBox="1">
              <a:spLocks noChangeArrowheads="1"/>
            </p:cNvSpPr>
            <p:nvPr/>
          </p:nvSpPr>
          <p:spPr bwMode="auto">
            <a:xfrm>
              <a:off x="57" y="2361"/>
              <a:ext cx="40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zh-CN">
                  <a:ea typeface="SimSun" pitchFamily="2" charset="-122"/>
                </a:rPr>
                <a:t>A.</a:t>
              </a:r>
            </a:p>
          </p:txBody>
        </p:sp>
        <p:graphicFrame>
          <p:nvGraphicFramePr>
            <p:cNvPr id="37899" name="Object 3"/>
            <p:cNvGraphicFramePr>
              <a:graphicFrameLocks noChangeAspect="1"/>
            </p:cNvGraphicFramePr>
            <p:nvPr/>
          </p:nvGraphicFramePr>
          <p:xfrm>
            <a:off x="1855" y="2542"/>
            <a:ext cx="1586" cy="661"/>
          </p:xfrm>
          <a:graphic>
            <a:graphicData uri="http://schemas.openxmlformats.org/presentationml/2006/ole">
              <mc:AlternateContent xmlns:mc="http://schemas.openxmlformats.org/markup-compatibility/2006">
                <mc:Choice xmlns:v="urn:schemas-microsoft-com:vml" Requires="v">
                  <p:oleObj spid="_x0000_s110951" name="Equation" r:id="rId10" imgW="609336" imgH="253890" progId="Equation.3">
                    <p:embed/>
                  </p:oleObj>
                </mc:Choice>
                <mc:Fallback>
                  <p:oleObj name="Equation" r:id="rId10" imgW="609336" imgH="25389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55" y="2542"/>
                          <a:ext cx="1586" cy="6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7900" name="PSText"/>
            <p:cNvSpPr txBox="1">
              <a:spLocks noChangeArrowheads="1"/>
            </p:cNvSpPr>
            <p:nvPr/>
          </p:nvSpPr>
          <p:spPr bwMode="auto">
            <a:xfrm>
              <a:off x="1855" y="2302"/>
              <a:ext cx="40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zh-CN">
                  <a:ea typeface="SimSun" pitchFamily="2" charset="-122"/>
                </a:rPr>
                <a:t>B.</a:t>
              </a:r>
            </a:p>
          </p:txBody>
        </p:sp>
        <p:grpSp>
          <p:nvGrpSpPr>
            <p:cNvPr id="37901" name="Group 34"/>
            <p:cNvGrpSpPr>
              <a:grpSpLocks/>
            </p:cNvGrpSpPr>
            <p:nvPr/>
          </p:nvGrpSpPr>
          <p:grpSpPr bwMode="auto">
            <a:xfrm>
              <a:off x="0" y="3205"/>
              <a:ext cx="3482" cy="924"/>
              <a:chOff x="0" y="3093"/>
              <a:chExt cx="3482" cy="924"/>
            </a:xfrm>
          </p:grpSpPr>
          <p:graphicFrame>
            <p:nvGraphicFramePr>
              <p:cNvPr id="37902" name="Object 4"/>
              <p:cNvGraphicFramePr>
                <a:graphicFrameLocks noChangeAspect="1"/>
              </p:cNvGraphicFramePr>
              <p:nvPr/>
            </p:nvGraphicFramePr>
            <p:xfrm>
              <a:off x="16" y="3326"/>
              <a:ext cx="1423" cy="665"/>
            </p:xfrm>
            <a:graphic>
              <a:graphicData uri="http://schemas.openxmlformats.org/presentationml/2006/ole">
                <mc:AlternateContent xmlns:mc="http://schemas.openxmlformats.org/markup-compatibility/2006">
                  <mc:Choice xmlns:v="urn:schemas-microsoft-com:vml" Requires="v">
                    <p:oleObj spid="_x0000_s110952" name="Equation" r:id="rId12" imgW="571252" imgH="266584" progId="Equation.3">
                      <p:embed/>
                    </p:oleObj>
                  </mc:Choice>
                  <mc:Fallback>
                    <p:oleObj name="Equation" r:id="rId12" imgW="571252" imgH="266584"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 y="3326"/>
                            <a:ext cx="1423" cy="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7903" name="PSText"/>
              <p:cNvSpPr txBox="1">
                <a:spLocks noChangeArrowheads="1"/>
              </p:cNvSpPr>
              <p:nvPr/>
            </p:nvSpPr>
            <p:spPr bwMode="auto">
              <a:xfrm>
                <a:off x="0" y="3102"/>
                <a:ext cx="40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zh-CN">
                    <a:ea typeface="SimSun" pitchFamily="2" charset="-122"/>
                  </a:rPr>
                  <a:t>C.</a:t>
                </a:r>
              </a:p>
            </p:txBody>
          </p:sp>
          <p:graphicFrame>
            <p:nvGraphicFramePr>
              <p:cNvPr id="37904" name="Object 5"/>
              <p:cNvGraphicFramePr>
                <a:graphicFrameLocks noChangeAspect="1"/>
              </p:cNvGraphicFramePr>
              <p:nvPr/>
            </p:nvGraphicFramePr>
            <p:xfrm>
              <a:off x="1915" y="3317"/>
              <a:ext cx="1567" cy="700"/>
            </p:xfrm>
            <a:graphic>
              <a:graphicData uri="http://schemas.openxmlformats.org/presentationml/2006/ole">
                <mc:AlternateContent xmlns:mc="http://schemas.openxmlformats.org/markup-compatibility/2006">
                  <mc:Choice xmlns:v="urn:schemas-microsoft-com:vml" Requires="v">
                    <p:oleObj spid="_x0000_s110953" name="Equation" r:id="rId14" imgW="596641" imgH="266584" progId="Equation.3">
                      <p:embed/>
                    </p:oleObj>
                  </mc:Choice>
                  <mc:Fallback>
                    <p:oleObj name="Equation" r:id="rId14" imgW="596641" imgH="266584"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15" y="3317"/>
                            <a:ext cx="1567" cy="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7905" name="PSText"/>
              <p:cNvSpPr txBox="1">
                <a:spLocks noChangeArrowheads="1"/>
              </p:cNvSpPr>
              <p:nvPr/>
            </p:nvSpPr>
            <p:spPr bwMode="auto">
              <a:xfrm>
                <a:off x="1899" y="3093"/>
                <a:ext cx="40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zh-CN">
                    <a:ea typeface="SimSun" pitchFamily="2" charset="-122"/>
                  </a:rPr>
                  <a:t>D.</a:t>
                </a:r>
              </a:p>
            </p:txBody>
          </p:sp>
        </p:grpSp>
      </p:grpSp>
      <p:cxnSp>
        <p:nvCxnSpPr>
          <p:cNvPr id="37894" name="Straight Arrow Connector 36"/>
          <p:cNvCxnSpPr>
            <a:cxnSpLocks noChangeShapeType="1"/>
          </p:cNvCxnSpPr>
          <p:nvPr/>
        </p:nvCxnSpPr>
        <p:spPr bwMode="auto">
          <a:xfrm rot="16200000" flipV="1">
            <a:off x="6991350" y="646113"/>
            <a:ext cx="847725" cy="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7895" name="TextBox 39"/>
          <p:cNvSpPr txBox="1">
            <a:spLocks noChangeArrowheads="1"/>
          </p:cNvSpPr>
          <p:nvPr/>
        </p:nvSpPr>
        <p:spPr bwMode="auto">
          <a:xfrm>
            <a:off x="7013575" y="100013"/>
            <a:ext cx="725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+y</a:t>
            </a:r>
          </a:p>
        </p:txBody>
      </p:sp>
      <p:sp>
        <p:nvSpPr>
          <p:cNvPr id="37896" name="TextBox 26"/>
          <p:cNvSpPr txBox="1">
            <a:spLocks noChangeArrowheads="1"/>
          </p:cNvSpPr>
          <p:nvPr/>
        </p:nvSpPr>
        <p:spPr bwMode="auto">
          <a:xfrm>
            <a:off x="304800" y="177800"/>
            <a:ext cx="3152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sz="3200" b="1">
                <a:solidFill>
                  <a:srgbClr val="FF0000"/>
                </a:solidFill>
              </a:rPr>
              <a:t>Clicker Question</a:t>
            </a:r>
          </a:p>
        </p:txBody>
      </p:sp>
      <p:sp>
        <p:nvSpPr>
          <p:cNvPr id="2" name="Slide Number Placeholder 1"/>
          <p:cNvSpPr>
            <a:spLocks noGrp="1"/>
          </p:cNvSpPr>
          <p:nvPr>
            <p:ph type="sldNum" sz="quarter" idx="12"/>
          </p:nvPr>
        </p:nvSpPr>
        <p:spPr/>
        <p:txBody>
          <a:bodyPr/>
          <a:lstStyle/>
          <a:p>
            <a:fld id="{A854C92A-5518-4B3C-8A8A-F55756768E82}" type="slidenum">
              <a:rPr lang="en-US" altLang="en-US" smtClean="0"/>
              <a:pPr/>
              <a:t>47</a:t>
            </a:fld>
            <a:endParaRPr lang="en-US" altLang="en-US"/>
          </a:p>
        </p:txBody>
      </p:sp>
      <p:sp>
        <p:nvSpPr>
          <p:cNvPr id="29" name="Rectangle 28"/>
          <p:cNvSpPr/>
          <p:nvPr/>
        </p:nvSpPr>
        <p:spPr>
          <a:xfrm>
            <a:off x="5366" y="876240"/>
            <a:ext cx="9144000" cy="5905560"/>
          </a:xfrm>
          <a:prstGeom prst="rect">
            <a:avLst/>
          </a:prstGeom>
          <a:solidFill>
            <a:schemeClr val="bg1"/>
          </a:solidFill>
          <a:ln>
            <a:no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325333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p511_ro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79375"/>
            <a:ext cx="3892550" cy="669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 Box 4"/>
          <p:cNvSpPr txBox="1">
            <a:spLocks noChangeArrowheads="1"/>
          </p:cNvSpPr>
          <p:nvPr/>
        </p:nvSpPr>
        <p:spPr bwMode="auto">
          <a:xfrm>
            <a:off x="4648200" y="1981200"/>
            <a:ext cx="396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Apply superposition principle:</a:t>
            </a:r>
            <a:endParaRPr lang="en-US" altLang="en-US"/>
          </a:p>
          <a:p>
            <a:pPr eaLnBrk="1" hangingPunct="1"/>
            <a:r>
              <a:rPr lang="en-US" altLang="en-US"/>
              <a:t>Divide rod into small sections </a:t>
            </a:r>
            <a:r>
              <a:rPr lang="en-US" altLang="en-US">
                <a:latin typeface="Symbol" pitchFamily="18" charset="2"/>
                <a:sym typeface="Symbol" pitchFamily="18" charset="2"/>
              </a:rPr>
              <a:t>D</a:t>
            </a:r>
            <a:r>
              <a:rPr lang="en-US" altLang="en-US" i="1">
                <a:sym typeface="Symbol" pitchFamily="18" charset="2"/>
              </a:rPr>
              <a:t>y</a:t>
            </a:r>
            <a:r>
              <a:rPr lang="en-US" altLang="en-US">
                <a:sym typeface="Symbol" pitchFamily="18" charset="2"/>
              </a:rPr>
              <a:t> with charge </a:t>
            </a:r>
            <a:r>
              <a:rPr lang="en-US" altLang="en-US">
                <a:cs typeface="Times New Roman" pitchFamily="18" charset="0"/>
                <a:sym typeface="Symbol" pitchFamily="18" charset="2"/>
              </a:rPr>
              <a:t> </a:t>
            </a:r>
            <a:r>
              <a:rPr lang="en-US" altLang="en-US">
                <a:latin typeface="Symbol" pitchFamily="18" charset="2"/>
                <a:cs typeface="Times New Roman" pitchFamily="18" charset="0"/>
                <a:sym typeface="Symbol" pitchFamily="18" charset="2"/>
              </a:rPr>
              <a:t>D</a:t>
            </a:r>
            <a:r>
              <a:rPr lang="en-US" altLang="en-US" i="1">
                <a:cs typeface="Times New Roman" pitchFamily="18" charset="0"/>
                <a:sym typeface="Symbol" pitchFamily="18" charset="2"/>
              </a:rPr>
              <a:t>Q</a:t>
            </a:r>
            <a:endParaRPr lang="en-US" altLang="en-US">
              <a:cs typeface="Times New Roman" pitchFamily="18" charset="0"/>
            </a:endParaRPr>
          </a:p>
        </p:txBody>
      </p:sp>
      <p:sp>
        <p:nvSpPr>
          <p:cNvPr id="365573" name="Text Box 5"/>
          <p:cNvSpPr txBox="1">
            <a:spLocks noChangeArrowheads="1"/>
          </p:cNvSpPr>
          <p:nvPr/>
        </p:nvSpPr>
        <p:spPr bwMode="auto">
          <a:xfrm>
            <a:off x="2438400" y="3962400"/>
            <a:ext cx="58340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Assumptions:</a:t>
            </a:r>
            <a:endParaRPr lang="en-US" altLang="en-US"/>
          </a:p>
          <a:p>
            <a:pPr eaLnBrk="1" hangingPunct="1"/>
            <a:r>
              <a:rPr lang="en-US" altLang="en-US"/>
              <a:t>Rod is so thin that we can ignore its thickness.</a:t>
            </a:r>
          </a:p>
        </p:txBody>
      </p:sp>
      <p:sp>
        <p:nvSpPr>
          <p:cNvPr id="365574" name="Line 6"/>
          <p:cNvSpPr>
            <a:spLocks noChangeShapeType="1"/>
          </p:cNvSpPr>
          <p:nvPr/>
        </p:nvSpPr>
        <p:spPr bwMode="auto">
          <a:xfrm>
            <a:off x="3124200" y="4800600"/>
            <a:ext cx="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5575" name="Text Box 7"/>
          <p:cNvSpPr txBox="1">
            <a:spLocks noChangeArrowheads="1"/>
          </p:cNvSpPr>
          <p:nvPr/>
        </p:nvSpPr>
        <p:spPr bwMode="auto">
          <a:xfrm>
            <a:off x="2422525" y="5349875"/>
            <a:ext cx="61880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If </a:t>
            </a:r>
            <a:r>
              <a:rPr lang="en-US" altLang="en-US">
                <a:latin typeface="Symbol" pitchFamily="18" charset="2"/>
                <a:cs typeface="Times New Roman" pitchFamily="18" charset="0"/>
                <a:sym typeface="Symbol" pitchFamily="18" charset="2"/>
              </a:rPr>
              <a:t>D</a:t>
            </a:r>
            <a:r>
              <a:rPr lang="en-US" altLang="en-US" i="1">
                <a:cs typeface="Times New Roman" pitchFamily="18" charset="0"/>
                <a:sym typeface="Symbol" pitchFamily="18" charset="2"/>
              </a:rPr>
              <a:t>y</a:t>
            </a:r>
            <a:r>
              <a:rPr lang="en-US" altLang="en-US">
                <a:cs typeface="Times New Roman" pitchFamily="18" charset="0"/>
                <a:sym typeface="Symbol" pitchFamily="18" charset="2"/>
              </a:rPr>
              <a:t> is very small – </a:t>
            </a:r>
            <a:r>
              <a:rPr lang="en-US" altLang="en-US">
                <a:latin typeface="Symbol" pitchFamily="18" charset="2"/>
                <a:cs typeface="Times New Roman" pitchFamily="18" charset="0"/>
                <a:sym typeface="Symbol" pitchFamily="18" charset="2"/>
              </a:rPr>
              <a:t>D</a:t>
            </a:r>
            <a:r>
              <a:rPr lang="en-US" altLang="en-US" i="1">
                <a:cs typeface="Times New Roman" pitchFamily="18" charset="0"/>
                <a:sym typeface="Symbol" pitchFamily="18" charset="2"/>
              </a:rPr>
              <a:t>Q</a:t>
            </a:r>
            <a:r>
              <a:rPr lang="en-US" altLang="en-US">
                <a:cs typeface="Times New Roman" pitchFamily="18" charset="0"/>
                <a:sym typeface="Symbol" pitchFamily="18" charset="2"/>
              </a:rPr>
              <a:t> can be considered as a point charge</a:t>
            </a:r>
          </a:p>
        </p:txBody>
      </p:sp>
      <p:sp>
        <p:nvSpPr>
          <p:cNvPr id="26630" name="Rectangle 9"/>
          <p:cNvSpPr>
            <a:spLocks noGrp="1" noChangeArrowheads="1"/>
          </p:cNvSpPr>
          <p:nvPr>
            <p:ph type="title"/>
          </p:nvPr>
        </p:nvSpPr>
        <p:spPr/>
        <p:txBody>
          <a:bodyPr/>
          <a:lstStyle/>
          <a:p>
            <a:pPr eaLnBrk="1" hangingPunct="1"/>
            <a:r>
              <a:rPr lang="en-US" altLang="en-US" sz="4000" smtClean="0"/>
              <a:t>Step 1: Divide Distribution into Pieces</a:t>
            </a:r>
            <a:endParaRPr lang="en-US" altLang="en-US" smtClean="0"/>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5</a:t>
            </a:fld>
            <a:endParaRPr lang="en-US" altLang="en-US"/>
          </a:p>
        </p:txBody>
      </p:sp>
    </p:spTree>
    <p:extLst>
      <p:ext uri="{BB962C8B-B14F-4D97-AF65-F5344CB8AC3E}">
        <p14:creationId xmlns:p14="http://schemas.microsoft.com/office/powerpoint/2010/main" val="1327839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p511_rod2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28800"/>
            <a:ext cx="393065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ext Box 3"/>
          <p:cNvSpPr txBox="1">
            <a:spLocks noChangeArrowheads="1"/>
          </p:cNvSpPr>
          <p:nvPr/>
        </p:nvSpPr>
        <p:spPr bwMode="auto">
          <a:xfrm>
            <a:off x="2667000" y="1184275"/>
            <a:ext cx="5697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What variables should remain in our answer?</a:t>
            </a:r>
          </a:p>
        </p:txBody>
      </p:sp>
      <p:sp>
        <p:nvSpPr>
          <p:cNvPr id="493572" name="Text Box 4"/>
          <p:cNvSpPr txBox="1">
            <a:spLocks noChangeArrowheads="1"/>
          </p:cNvSpPr>
          <p:nvPr/>
        </p:nvSpPr>
        <p:spPr bwMode="auto">
          <a:xfrm>
            <a:off x="3336925" y="1524000"/>
            <a:ext cx="324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ym typeface="Symbol" pitchFamily="18" charset="2"/>
              </a:rPr>
              <a:t>⇒</a:t>
            </a:r>
            <a:r>
              <a:rPr lang="en-US" altLang="en-US"/>
              <a:t> origin location, </a:t>
            </a:r>
            <a:r>
              <a:rPr lang="en-US" altLang="en-US" i="1"/>
              <a:t>Q</a:t>
            </a:r>
            <a:r>
              <a:rPr lang="en-US" altLang="en-US"/>
              <a:t>, </a:t>
            </a:r>
            <a:r>
              <a:rPr lang="en-US" altLang="en-US" i="1"/>
              <a:t>x, y</a:t>
            </a:r>
            <a:r>
              <a:rPr lang="en-US" altLang="en-US" i="1" baseline="-25000"/>
              <a:t>0</a:t>
            </a:r>
            <a:endParaRPr lang="en-US" altLang="en-US" i="1"/>
          </a:p>
        </p:txBody>
      </p:sp>
      <p:sp>
        <p:nvSpPr>
          <p:cNvPr id="493573" name="Text Box 5"/>
          <p:cNvSpPr txBox="1">
            <a:spLocks noChangeArrowheads="1"/>
          </p:cNvSpPr>
          <p:nvPr/>
        </p:nvSpPr>
        <p:spPr bwMode="auto">
          <a:xfrm>
            <a:off x="2667000" y="2286000"/>
            <a:ext cx="616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What variables should </a:t>
            </a:r>
            <a:r>
              <a:rPr lang="en-US" altLang="en-US" i="1">
                <a:solidFill>
                  <a:srgbClr val="FF0000"/>
                </a:solidFill>
              </a:rPr>
              <a:t>not</a:t>
            </a:r>
            <a:r>
              <a:rPr lang="en-US" altLang="en-US">
                <a:solidFill>
                  <a:srgbClr val="FF0000"/>
                </a:solidFill>
              </a:rPr>
              <a:t> remain in our answer?</a:t>
            </a:r>
            <a:endParaRPr lang="en-US" altLang="en-US"/>
          </a:p>
        </p:txBody>
      </p:sp>
      <p:sp>
        <p:nvSpPr>
          <p:cNvPr id="493574" name="Text Box 6"/>
          <p:cNvSpPr txBox="1">
            <a:spLocks noChangeArrowheads="1"/>
          </p:cNvSpPr>
          <p:nvPr/>
        </p:nvSpPr>
        <p:spPr bwMode="auto">
          <a:xfrm>
            <a:off x="3352800" y="2667000"/>
            <a:ext cx="37353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ym typeface="Symbol" pitchFamily="18" charset="2"/>
              </a:rPr>
              <a:t>⇒</a:t>
            </a:r>
            <a:r>
              <a:rPr lang="en-US" altLang="en-US"/>
              <a:t> rod segment location </a:t>
            </a:r>
            <a:r>
              <a:rPr lang="en-US" altLang="en-US" i="1"/>
              <a:t>y, </a:t>
            </a:r>
            <a:r>
              <a:rPr lang="en-US" altLang="en-US">
                <a:latin typeface="Symbol" pitchFamily="18" charset="2"/>
                <a:cs typeface="Times New Roman" pitchFamily="18" charset="0"/>
                <a:sym typeface="Symbol" pitchFamily="18" charset="2"/>
              </a:rPr>
              <a:t>D</a:t>
            </a:r>
            <a:r>
              <a:rPr lang="en-US" altLang="en-US" i="1">
                <a:cs typeface="Times New Roman" pitchFamily="18" charset="0"/>
                <a:sym typeface="Symbol" pitchFamily="18" charset="2"/>
              </a:rPr>
              <a:t>Q</a:t>
            </a:r>
          </a:p>
        </p:txBody>
      </p:sp>
      <p:sp>
        <p:nvSpPr>
          <p:cNvPr id="493575" name="Text Box 7"/>
          <p:cNvSpPr txBox="1">
            <a:spLocks noChangeArrowheads="1"/>
          </p:cNvSpPr>
          <p:nvPr/>
        </p:nvSpPr>
        <p:spPr bwMode="auto">
          <a:xfrm>
            <a:off x="4724400" y="3352800"/>
            <a:ext cx="3067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i="1">
                <a:solidFill>
                  <a:schemeClr val="accent2"/>
                </a:solidFill>
              </a:rPr>
              <a:t>y – integration variable</a:t>
            </a:r>
            <a:endParaRPr lang="en-US" altLang="en-US" i="1"/>
          </a:p>
        </p:txBody>
      </p:sp>
      <p:grpSp>
        <p:nvGrpSpPr>
          <p:cNvPr id="2" name="Group 8"/>
          <p:cNvGrpSpPr>
            <a:grpSpLocks/>
          </p:cNvGrpSpPr>
          <p:nvPr/>
        </p:nvGrpSpPr>
        <p:grpSpPr bwMode="auto">
          <a:xfrm>
            <a:off x="4572000" y="4114800"/>
            <a:ext cx="3673475" cy="822325"/>
            <a:chOff x="2880" y="2592"/>
            <a:chExt cx="2314" cy="518"/>
          </a:xfrm>
        </p:grpSpPr>
        <p:sp>
          <p:nvSpPr>
            <p:cNvPr id="28683" name="Text Box 9"/>
            <p:cNvSpPr txBox="1">
              <a:spLocks noChangeArrowheads="1"/>
            </p:cNvSpPr>
            <p:nvPr/>
          </p:nvSpPr>
          <p:spPr bwMode="auto">
            <a:xfrm>
              <a:off x="2880" y="2592"/>
              <a:ext cx="231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t>Vector </a:t>
              </a:r>
              <a:r>
                <a:rPr lang="en-US" altLang="en-US" i="1"/>
                <a:t>r</a:t>
              </a:r>
              <a:r>
                <a:rPr lang="en-US" altLang="en-US"/>
                <a:t> from the source to the observation location:</a:t>
              </a:r>
            </a:p>
          </p:txBody>
        </p:sp>
        <p:sp>
          <p:nvSpPr>
            <p:cNvPr id="28684" name="Line 10"/>
            <p:cNvSpPr>
              <a:spLocks noChangeShapeType="1"/>
            </p:cNvSpPr>
            <p:nvPr/>
          </p:nvSpPr>
          <p:spPr bwMode="auto">
            <a:xfrm>
              <a:off x="3504" y="2688"/>
              <a:ext cx="9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493579" name="Object 2"/>
          <p:cNvGraphicFramePr>
            <a:graphicFrameLocks noChangeAspect="1"/>
          </p:cNvGraphicFramePr>
          <p:nvPr/>
        </p:nvGraphicFramePr>
        <p:xfrm>
          <a:off x="3238500" y="5308600"/>
          <a:ext cx="5486400" cy="1073150"/>
        </p:xfrm>
        <a:graphic>
          <a:graphicData uri="http://schemas.openxmlformats.org/presentationml/2006/ole">
            <mc:AlternateContent xmlns:mc="http://schemas.openxmlformats.org/markup-compatibility/2006">
              <mc:Choice xmlns:v="urn:schemas-microsoft-com:vml" Requires="v">
                <p:oleObj spid="_x0000_s129034" name="Equation" r:id="rId5" imgW="2730500" imgH="533400" progId="Equation.DSMT4">
                  <p:embed/>
                </p:oleObj>
              </mc:Choice>
              <mc:Fallback>
                <p:oleObj name="Equation" r:id="rId5" imgW="2730500" imgH="533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5308600"/>
                        <a:ext cx="5486400" cy="107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93580" name="Object 3"/>
          <p:cNvGraphicFramePr>
            <a:graphicFrameLocks noChangeAspect="1"/>
          </p:cNvGraphicFramePr>
          <p:nvPr/>
        </p:nvGraphicFramePr>
        <p:xfrm>
          <a:off x="152400" y="914400"/>
          <a:ext cx="1844675" cy="754063"/>
        </p:xfrm>
        <a:graphic>
          <a:graphicData uri="http://schemas.openxmlformats.org/presentationml/2006/ole">
            <mc:AlternateContent xmlns:mc="http://schemas.openxmlformats.org/markup-compatibility/2006">
              <mc:Choice xmlns:v="urn:schemas-microsoft-com:vml" Requires="v">
                <p:oleObj spid="_x0000_s129035" name="Equation" r:id="rId7" imgW="1054100" imgH="431800" progId="Equation.DSMT4">
                  <p:embed/>
                </p:oleObj>
              </mc:Choice>
              <mc:Fallback>
                <p:oleObj name="Equation" r:id="rId7" imgW="1054100" imgH="431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914400"/>
                        <a:ext cx="1844675" cy="754063"/>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8682" name="Rectangle 13"/>
          <p:cNvSpPr>
            <a:spLocks noGrp="1" noChangeArrowheads="1"/>
          </p:cNvSpPr>
          <p:nvPr>
            <p:ph type="title"/>
          </p:nvPr>
        </p:nvSpPr>
        <p:spPr/>
        <p:txBody>
          <a:bodyPr/>
          <a:lstStyle/>
          <a:p>
            <a:pPr eaLnBrk="1" hangingPunct="1"/>
            <a:r>
              <a:rPr lang="en-US" altLang="en-US" smtClean="0"/>
              <a:t>Step 2: </a:t>
            </a:r>
            <a:r>
              <a:rPr lang="en-US" altLang="en-US" i="1" smtClean="0"/>
              <a:t>E</a:t>
            </a:r>
            <a:r>
              <a:rPr lang="en-US" altLang="en-US" smtClean="0"/>
              <a:t> due to one Piece</a:t>
            </a:r>
          </a:p>
        </p:txBody>
      </p:sp>
      <p:sp>
        <p:nvSpPr>
          <p:cNvPr id="3" name="Slide Number Placeholder 2"/>
          <p:cNvSpPr>
            <a:spLocks noGrp="1"/>
          </p:cNvSpPr>
          <p:nvPr>
            <p:ph type="sldNum" sz="quarter" idx="12"/>
          </p:nvPr>
        </p:nvSpPr>
        <p:spPr/>
        <p:txBody>
          <a:bodyPr/>
          <a:lstStyle/>
          <a:p>
            <a:fld id="{D096155D-BA69-45B9-B9D1-8707B2C7F42D}" type="slidenum">
              <a:rPr lang="en-US" altLang="en-US" smtClean="0"/>
              <a:pPr/>
              <a:t>6</a:t>
            </a:fld>
            <a:endParaRPr lang="en-US" altLang="en-US"/>
          </a:p>
        </p:txBody>
      </p:sp>
    </p:spTree>
    <p:extLst>
      <p:ext uri="{BB962C8B-B14F-4D97-AF65-F5344CB8AC3E}">
        <p14:creationId xmlns:p14="http://schemas.microsoft.com/office/powerpoint/2010/main" val="876714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p511_rod2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28800"/>
            <a:ext cx="393065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22" name="Object 2"/>
          <p:cNvGraphicFramePr>
            <a:graphicFrameLocks noChangeAspect="1"/>
          </p:cNvGraphicFramePr>
          <p:nvPr/>
        </p:nvGraphicFramePr>
        <p:xfrm>
          <a:off x="2095500" y="990600"/>
          <a:ext cx="2476500" cy="588963"/>
        </p:xfrm>
        <a:graphic>
          <a:graphicData uri="http://schemas.openxmlformats.org/presentationml/2006/ole">
            <mc:AlternateContent xmlns:mc="http://schemas.openxmlformats.org/markup-compatibility/2006">
              <mc:Choice xmlns:v="urn:schemas-microsoft-com:vml" Requires="v">
                <p:oleObj spid="_x0000_s130074" name="Equation" r:id="rId5" imgW="1130300" imgH="266700" progId="Equation.DSMT4">
                  <p:embed/>
                </p:oleObj>
              </mc:Choice>
              <mc:Fallback>
                <p:oleObj name="Equation" r:id="rId5" imgW="1130300" imgH="266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5500" y="990600"/>
                        <a:ext cx="2476500" cy="588963"/>
                      </a:xfrm>
                      <a:prstGeom prst="rect">
                        <a:avLst/>
                      </a:prstGeom>
                      <a:solidFill>
                        <a:srgbClr val="F6F63F"/>
                      </a:solidFill>
                      <a:ln w="9525">
                        <a:solidFill>
                          <a:srgbClr val="F6F63F"/>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95620" name="Text Box 4"/>
          <p:cNvSpPr txBox="1">
            <a:spLocks noChangeArrowheads="1"/>
          </p:cNvSpPr>
          <p:nvPr/>
        </p:nvSpPr>
        <p:spPr bwMode="auto">
          <a:xfrm>
            <a:off x="4648200" y="1066800"/>
            <a:ext cx="2112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Magnitude of </a:t>
            </a:r>
            <a:r>
              <a:rPr lang="en-US" altLang="en-US" i="1">
                <a:solidFill>
                  <a:srgbClr val="FF0000"/>
                </a:solidFill>
              </a:rPr>
              <a:t>r</a:t>
            </a:r>
            <a:r>
              <a:rPr lang="en-US" altLang="en-US">
                <a:solidFill>
                  <a:srgbClr val="FF0000"/>
                </a:solidFill>
              </a:rPr>
              <a:t>:</a:t>
            </a:r>
            <a:endParaRPr lang="en-US" altLang="en-US"/>
          </a:p>
        </p:txBody>
      </p:sp>
      <p:graphicFrame>
        <p:nvGraphicFramePr>
          <p:cNvPr id="495621" name="Object 3"/>
          <p:cNvGraphicFramePr>
            <a:graphicFrameLocks noChangeAspect="1"/>
          </p:cNvGraphicFramePr>
          <p:nvPr/>
        </p:nvGraphicFramePr>
        <p:xfrm>
          <a:off x="4660900" y="1509713"/>
          <a:ext cx="2565400" cy="646112"/>
        </p:xfrm>
        <a:graphic>
          <a:graphicData uri="http://schemas.openxmlformats.org/presentationml/2006/ole">
            <mc:AlternateContent xmlns:mc="http://schemas.openxmlformats.org/markup-compatibility/2006">
              <mc:Choice xmlns:v="urn:schemas-microsoft-com:vml" Requires="v">
                <p:oleObj spid="_x0000_s130075" name="Equation" r:id="rId7" imgW="1270000" imgH="317500" progId="Equation.DSMT4">
                  <p:embed/>
                </p:oleObj>
              </mc:Choice>
              <mc:Fallback>
                <p:oleObj name="Equation" r:id="rId7" imgW="1270000" imgH="3175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0900" y="1509713"/>
                        <a:ext cx="2565400" cy="6461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95622" name="Text Box 6"/>
          <p:cNvSpPr txBox="1">
            <a:spLocks noChangeArrowheads="1"/>
          </p:cNvSpPr>
          <p:nvPr/>
        </p:nvSpPr>
        <p:spPr bwMode="auto">
          <a:xfrm>
            <a:off x="4648200" y="2438400"/>
            <a:ext cx="1858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Unit vector </a:t>
            </a:r>
            <a:r>
              <a:rPr lang="en-US" altLang="en-US" i="1">
                <a:solidFill>
                  <a:srgbClr val="FF0000"/>
                </a:solidFill>
              </a:rPr>
              <a:t>r:</a:t>
            </a:r>
            <a:endParaRPr lang="en-US" altLang="en-US"/>
          </a:p>
        </p:txBody>
      </p:sp>
      <p:graphicFrame>
        <p:nvGraphicFramePr>
          <p:cNvPr id="495623" name="Object 4"/>
          <p:cNvGraphicFramePr>
            <a:graphicFrameLocks noChangeAspect="1"/>
          </p:cNvGraphicFramePr>
          <p:nvPr/>
        </p:nvGraphicFramePr>
        <p:xfrm>
          <a:off x="4837113" y="2798763"/>
          <a:ext cx="3163887" cy="1171575"/>
        </p:xfrm>
        <a:graphic>
          <a:graphicData uri="http://schemas.openxmlformats.org/presentationml/2006/ole">
            <mc:AlternateContent xmlns:mc="http://schemas.openxmlformats.org/markup-compatibility/2006">
              <mc:Choice xmlns:v="urn:schemas-microsoft-com:vml" Requires="v">
                <p:oleObj spid="_x0000_s130076" name="Equation" r:id="rId9" imgW="1549400" imgH="571500" progId="Equation.DSMT4">
                  <p:embed/>
                </p:oleObj>
              </mc:Choice>
              <mc:Fallback>
                <p:oleObj name="Equation" r:id="rId9" imgW="1549400" imgH="5715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37113" y="2798763"/>
                        <a:ext cx="3163887" cy="1171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95624" name="Text Box 8"/>
          <p:cNvSpPr txBox="1">
            <a:spLocks noChangeArrowheads="1"/>
          </p:cNvSpPr>
          <p:nvPr/>
        </p:nvSpPr>
        <p:spPr bwMode="auto">
          <a:xfrm>
            <a:off x="4649788" y="4117975"/>
            <a:ext cx="2365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algn="ctr" eaLnBrk="1" hangingPunct="1"/>
            <a:r>
              <a:rPr lang="en-US" altLang="en-US">
                <a:solidFill>
                  <a:srgbClr val="FF0000"/>
                </a:solidFill>
              </a:rPr>
              <a:t>Magnitude of </a:t>
            </a:r>
            <a:r>
              <a:rPr lang="en-US" altLang="en-US">
                <a:solidFill>
                  <a:srgbClr val="FF0000"/>
                </a:solidFill>
                <a:sym typeface="Symbol" pitchFamily="18" charset="2"/>
              </a:rPr>
              <a:t></a:t>
            </a:r>
            <a:r>
              <a:rPr lang="en-US" altLang="en-US" i="1">
                <a:solidFill>
                  <a:srgbClr val="FF0000"/>
                </a:solidFill>
                <a:sym typeface="Symbol" pitchFamily="18" charset="2"/>
              </a:rPr>
              <a:t>E</a:t>
            </a:r>
            <a:r>
              <a:rPr lang="en-US" altLang="en-US">
                <a:solidFill>
                  <a:srgbClr val="FF0000"/>
                </a:solidFill>
                <a:sym typeface="Symbol" pitchFamily="18" charset="2"/>
              </a:rPr>
              <a:t>:</a:t>
            </a:r>
            <a:endParaRPr lang="en-US" altLang="en-US"/>
          </a:p>
        </p:txBody>
      </p:sp>
      <p:graphicFrame>
        <p:nvGraphicFramePr>
          <p:cNvPr id="495625" name="Object 5"/>
          <p:cNvGraphicFramePr>
            <a:graphicFrameLocks noChangeAspect="1"/>
          </p:cNvGraphicFramePr>
          <p:nvPr/>
        </p:nvGraphicFramePr>
        <p:xfrm>
          <a:off x="4919663" y="4581525"/>
          <a:ext cx="2014537" cy="904875"/>
        </p:xfrm>
        <a:graphic>
          <a:graphicData uri="http://schemas.openxmlformats.org/presentationml/2006/ole">
            <mc:AlternateContent xmlns:mc="http://schemas.openxmlformats.org/markup-compatibility/2006">
              <mc:Choice xmlns:v="urn:schemas-microsoft-com:vml" Requires="v">
                <p:oleObj spid="_x0000_s130077" name="Equation" r:id="rId11" imgW="965200" imgH="431800" progId="Equation.DSMT4">
                  <p:embed/>
                </p:oleObj>
              </mc:Choice>
              <mc:Fallback>
                <p:oleObj name="Equation" r:id="rId11" imgW="965200" imgH="431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19663" y="4581525"/>
                        <a:ext cx="2014537" cy="904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95626" name="Object 6"/>
          <p:cNvGraphicFramePr>
            <a:graphicFrameLocks noChangeAspect="1"/>
          </p:cNvGraphicFramePr>
          <p:nvPr/>
        </p:nvGraphicFramePr>
        <p:xfrm>
          <a:off x="4900613" y="5457825"/>
          <a:ext cx="3252787" cy="942975"/>
        </p:xfrm>
        <a:graphic>
          <a:graphicData uri="http://schemas.openxmlformats.org/presentationml/2006/ole">
            <mc:AlternateContent xmlns:mc="http://schemas.openxmlformats.org/markup-compatibility/2006">
              <mc:Choice xmlns:v="urn:schemas-microsoft-com:vml" Requires="v">
                <p:oleObj spid="_x0000_s130078" name="Equation" r:id="rId13" imgW="1587500" imgH="457200" progId="Equation.DSMT4">
                  <p:embed/>
                </p:oleObj>
              </mc:Choice>
              <mc:Fallback>
                <p:oleObj name="Equation" r:id="rId13" imgW="1587500" imgH="457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00613" y="5457825"/>
                        <a:ext cx="3252787" cy="942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0730" name="Object 7"/>
          <p:cNvGraphicFramePr>
            <a:graphicFrameLocks noChangeAspect="1"/>
          </p:cNvGraphicFramePr>
          <p:nvPr/>
        </p:nvGraphicFramePr>
        <p:xfrm>
          <a:off x="152400" y="914400"/>
          <a:ext cx="1844675" cy="754063"/>
        </p:xfrm>
        <a:graphic>
          <a:graphicData uri="http://schemas.openxmlformats.org/presentationml/2006/ole">
            <mc:AlternateContent xmlns:mc="http://schemas.openxmlformats.org/markup-compatibility/2006">
              <mc:Choice xmlns:v="urn:schemas-microsoft-com:vml" Requires="v">
                <p:oleObj spid="_x0000_s130079" name="Equation" r:id="rId15" imgW="1054100" imgH="431800" progId="Equation.DSMT4">
                  <p:embed/>
                </p:oleObj>
              </mc:Choice>
              <mc:Fallback>
                <p:oleObj name="Equation" r:id="rId15" imgW="1054100" imgH="4318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400" y="914400"/>
                        <a:ext cx="1844675" cy="754063"/>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0731" name="Rectangle 12"/>
          <p:cNvSpPr>
            <a:spLocks noGrp="1" noChangeArrowheads="1"/>
          </p:cNvSpPr>
          <p:nvPr>
            <p:ph type="title"/>
          </p:nvPr>
        </p:nvSpPr>
        <p:spPr/>
        <p:txBody>
          <a:bodyPr/>
          <a:lstStyle/>
          <a:p>
            <a:pPr eaLnBrk="1" hangingPunct="1"/>
            <a:r>
              <a:rPr lang="en-US" altLang="en-US" smtClean="0"/>
              <a:t>Step 2: </a:t>
            </a:r>
            <a:r>
              <a:rPr lang="en-US" altLang="en-US" i="1" smtClean="0"/>
              <a:t>E</a:t>
            </a:r>
            <a:r>
              <a:rPr lang="en-US" altLang="en-US" smtClean="0"/>
              <a:t> due to one Piece</a:t>
            </a:r>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7</a:t>
            </a:fld>
            <a:endParaRPr lang="en-US" altLang="en-US"/>
          </a:p>
        </p:txBody>
      </p:sp>
    </p:spTree>
    <p:extLst>
      <p:ext uri="{BB962C8B-B14F-4D97-AF65-F5344CB8AC3E}">
        <p14:creationId xmlns:p14="http://schemas.microsoft.com/office/powerpoint/2010/main" val="511591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p511_rod2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28800"/>
            <a:ext cx="393065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97667" name="Object 2"/>
          <p:cNvGraphicFramePr>
            <a:graphicFrameLocks noChangeAspect="1"/>
          </p:cNvGraphicFramePr>
          <p:nvPr/>
        </p:nvGraphicFramePr>
        <p:xfrm>
          <a:off x="3708400" y="2528888"/>
          <a:ext cx="1778000" cy="547687"/>
        </p:xfrm>
        <a:graphic>
          <a:graphicData uri="http://schemas.openxmlformats.org/presentationml/2006/ole">
            <mc:AlternateContent xmlns:mc="http://schemas.openxmlformats.org/markup-compatibility/2006">
              <mc:Choice xmlns:v="urn:schemas-microsoft-com:vml" Requires="v">
                <p:oleObj spid="_x0000_s131094" name="Equation" r:id="rId5" imgW="787400" imgH="241300" progId="Equation.DSMT4">
                  <p:embed/>
                </p:oleObj>
              </mc:Choice>
              <mc:Fallback>
                <p:oleObj name="Equation" r:id="rId5" imgW="7874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2528888"/>
                        <a:ext cx="1778000" cy="5476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97668" name="Object 3"/>
          <p:cNvGraphicFramePr>
            <a:graphicFrameLocks noChangeAspect="1"/>
          </p:cNvGraphicFramePr>
          <p:nvPr/>
        </p:nvGraphicFramePr>
        <p:xfrm>
          <a:off x="3733800" y="2963863"/>
          <a:ext cx="5410200" cy="1216025"/>
        </p:xfrm>
        <a:graphic>
          <a:graphicData uri="http://schemas.openxmlformats.org/presentationml/2006/ole">
            <mc:AlternateContent xmlns:mc="http://schemas.openxmlformats.org/markup-compatibility/2006">
              <mc:Choice xmlns:v="urn:schemas-microsoft-com:vml" Requires="v">
                <p:oleObj spid="_x0000_s131095" name="Equation" r:id="rId7" imgW="2552700" imgH="571500" progId="Equation.DSMT4">
                  <p:embed/>
                </p:oleObj>
              </mc:Choice>
              <mc:Fallback>
                <p:oleObj name="Equation" r:id="rId7" imgW="2552700" imgH="5715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2963863"/>
                        <a:ext cx="5410200" cy="1216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2772" name="Object 4"/>
          <p:cNvGraphicFramePr>
            <a:graphicFrameLocks noChangeAspect="1"/>
          </p:cNvGraphicFramePr>
          <p:nvPr/>
        </p:nvGraphicFramePr>
        <p:xfrm>
          <a:off x="444500" y="814388"/>
          <a:ext cx="3441700" cy="998537"/>
        </p:xfrm>
        <a:graphic>
          <a:graphicData uri="http://schemas.openxmlformats.org/presentationml/2006/ole">
            <mc:AlternateContent xmlns:mc="http://schemas.openxmlformats.org/markup-compatibility/2006">
              <mc:Choice xmlns:v="urn:schemas-microsoft-com:vml" Requires="v">
                <p:oleObj spid="_x0000_s131096" name="Equation" r:id="rId9" imgW="1587500" imgH="457200" progId="Equation.DSMT4">
                  <p:embed/>
                </p:oleObj>
              </mc:Choice>
              <mc:Fallback>
                <p:oleObj name="Equation" r:id="rId9" imgW="1587500" imgH="457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4500" y="814388"/>
                        <a:ext cx="3441700" cy="998537"/>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2773" name="Object 5"/>
          <p:cNvGraphicFramePr>
            <a:graphicFrameLocks noChangeAspect="1"/>
          </p:cNvGraphicFramePr>
          <p:nvPr/>
        </p:nvGraphicFramePr>
        <p:xfrm>
          <a:off x="4840288" y="739775"/>
          <a:ext cx="2551112" cy="1187450"/>
        </p:xfrm>
        <a:graphic>
          <a:graphicData uri="http://schemas.openxmlformats.org/presentationml/2006/ole">
            <mc:AlternateContent xmlns:mc="http://schemas.openxmlformats.org/markup-compatibility/2006">
              <mc:Choice xmlns:v="urn:schemas-microsoft-com:vml" Requires="v">
                <p:oleObj spid="_x0000_s131097" name="Equation" r:id="rId11" imgW="1231900" imgH="571500" progId="Equation.DSMT4">
                  <p:embed/>
                </p:oleObj>
              </mc:Choice>
              <mc:Fallback>
                <p:oleObj name="Equation" r:id="rId11" imgW="1231900" imgH="5715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40288" y="739775"/>
                        <a:ext cx="2551112" cy="1187450"/>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97671" name="Text Box 7"/>
          <p:cNvSpPr txBox="1">
            <a:spLocks noChangeArrowheads="1"/>
          </p:cNvSpPr>
          <p:nvPr/>
        </p:nvSpPr>
        <p:spPr bwMode="auto">
          <a:xfrm>
            <a:off x="3733800" y="2057400"/>
            <a:ext cx="1519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rPr>
              <a:t>Vector </a:t>
            </a:r>
            <a:r>
              <a:rPr lang="en-US" altLang="en-US">
                <a:solidFill>
                  <a:srgbClr val="FF0000"/>
                </a:solidFill>
                <a:sym typeface="Symbol" pitchFamily="18" charset="2"/>
              </a:rPr>
              <a:t>Δ</a:t>
            </a:r>
            <a:r>
              <a:rPr lang="en-US" altLang="en-US" i="1">
                <a:solidFill>
                  <a:srgbClr val="FF0000"/>
                </a:solidFill>
                <a:sym typeface="Symbol" pitchFamily="18" charset="2"/>
              </a:rPr>
              <a:t>E</a:t>
            </a:r>
            <a:r>
              <a:rPr lang="en-US" altLang="en-US">
                <a:solidFill>
                  <a:srgbClr val="FF0000"/>
                </a:solidFill>
                <a:sym typeface="Symbol" pitchFamily="18" charset="2"/>
              </a:rPr>
              <a:t>:</a:t>
            </a:r>
            <a:endParaRPr lang="en-US" altLang="en-US"/>
          </a:p>
        </p:txBody>
      </p:sp>
      <p:graphicFrame>
        <p:nvGraphicFramePr>
          <p:cNvPr id="497672" name="Object 6"/>
          <p:cNvGraphicFramePr>
            <a:graphicFrameLocks noChangeAspect="1"/>
          </p:cNvGraphicFramePr>
          <p:nvPr/>
        </p:nvGraphicFramePr>
        <p:xfrm>
          <a:off x="4733925" y="4897438"/>
          <a:ext cx="3952875" cy="1427162"/>
        </p:xfrm>
        <a:graphic>
          <a:graphicData uri="http://schemas.openxmlformats.org/presentationml/2006/ole">
            <mc:AlternateContent xmlns:mc="http://schemas.openxmlformats.org/markup-compatibility/2006">
              <mc:Choice xmlns:v="urn:schemas-microsoft-com:vml" Requires="v">
                <p:oleObj spid="_x0000_s131098" name="Equation" r:id="rId13" imgW="1841500" imgH="660400" progId="Equation.DSMT4">
                  <p:embed/>
                </p:oleObj>
              </mc:Choice>
              <mc:Fallback>
                <p:oleObj name="Equation" r:id="rId13" imgW="1841500" imgH="6604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3925" y="4897438"/>
                        <a:ext cx="3952875" cy="14271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2776" name="Rectangle 9"/>
          <p:cNvSpPr>
            <a:spLocks noGrp="1" noChangeArrowheads="1"/>
          </p:cNvSpPr>
          <p:nvPr>
            <p:ph type="title"/>
          </p:nvPr>
        </p:nvSpPr>
        <p:spPr/>
        <p:txBody>
          <a:bodyPr/>
          <a:lstStyle/>
          <a:p>
            <a:pPr eaLnBrk="1" hangingPunct="1"/>
            <a:r>
              <a:rPr lang="en-US" altLang="en-US" smtClean="0"/>
              <a:t>Step 2: </a:t>
            </a:r>
            <a:r>
              <a:rPr lang="en-US" altLang="en-US" i="1" smtClean="0"/>
              <a:t>E</a:t>
            </a:r>
            <a:r>
              <a:rPr lang="en-US" altLang="en-US" smtClean="0"/>
              <a:t> due to one Piece</a:t>
            </a:r>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8</a:t>
            </a:fld>
            <a:endParaRPr lang="en-US" altLang="en-US"/>
          </a:p>
        </p:txBody>
      </p:sp>
    </p:spTree>
    <p:extLst>
      <p:ext uri="{BB962C8B-B14F-4D97-AF65-F5344CB8AC3E}">
        <p14:creationId xmlns:p14="http://schemas.microsoft.com/office/powerpoint/2010/main" val="2604588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p511_rod2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28800"/>
            <a:ext cx="393065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818" name="Object 2"/>
          <p:cNvGraphicFramePr>
            <a:graphicFrameLocks noChangeAspect="1"/>
          </p:cNvGraphicFramePr>
          <p:nvPr/>
        </p:nvGraphicFramePr>
        <p:xfrm>
          <a:off x="1752600" y="798513"/>
          <a:ext cx="3700463" cy="1333500"/>
        </p:xfrm>
        <a:graphic>
          <a:graphicData uri="http://schemas.openxmlformats.org/presentationml/2006/ole">
            <mc:AlternateContent xmlns:mc="http://schemas.openxmlformats.org/markup-compatibility/2006">
              <mc:Choice xmlns:v="urn:schemas-microsoft-com:vml" Requires="v">
                <p:oleObj spid="_x0000_s132110" name="Equation" r:id="rId5" imgW="1841500" imgH="660400" progId="Equation.DSMT4">
                  <p:embed/>
                </p:oleObj>
              </mc:Choice>
              <mc:Fallback>
                <p:oleObj name="Equation" r:id="rId5" imgW="1841500" imgH="660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798513"/>
                        <a:ext cx="3700463" cy="1333500"/>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99716" name="Text Box 4"/>
          <p:cNvSpPr txBox="1">
            <a:spLocks noChangeArrowheads="1"/>
          </p:cNvSpPr>
          <p:nvPr/>
        </p:nvSpPr>
        <p:spPr bwMode="auto">
          <a:xfrm>
            <a:off x="4267200" y="2286000"/>
            <a:ext cx="47307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eaLnBrk="1" hangingPunct="1"/>
            <a:r>
              <a:rPr lang="en-US" altLang="en-US">
                <a:solidFill>
                  <a:srgbClr val="FF0000"/>
                </a:solidFill>
                <a:latin typeface="Symbol" pitchFamily="18" charset="2"/>
                <a:cs typeface="Times New Roman" pitchFamily="18" charset="0"/>
                <a:sym typeface="Symbol" pitchFamily="18" charset="2"/>
              </a:rPr>
              <a:t>D</a:t>
            </a:r>
            <a:r>
              <a:rPr lang="en-US" altLang="en-US" i="1">
                <a:solidFill>
                  <a:srgbClr val="FF0000"/>
                </a:solidFill>
                <a:cs typeface="Times New Roman" pitchFamily="18" charset="0"/>
                <a:sym typeface="Symbol" pitchFamily="18" charset="2"/>
              </a:rPr>
              <a:t>Q</a:t>
            </a:r>
            <a:r>
              <a:rPr lang="en-US" altLang="en-US">
                <a:solidFill>
                  <a:srgbClr val="FF0000"/>
                </a:solidFill>
                <a:cs typeface="Times New Roman" pitchFamily="18" charset="0"/>
                <a:sym typeface="Symbol" pitchFamily="18" charset="2"/>
              </a:rPr>
              <a:t> in terms of integration variable </a:t>
            </a:r>
            <a:r>
              <a:rPr lang="en-US" altLang="en-US" i="1">
                <a:solidFill>
                  <a:srgbClr val="FF0000"/>
                </a:solidFill>
                <a:cs typeface="Times New Roman" pitchFamily="18" charset="0"/>
                <a:sym typeface="Symbol" pitchFamily="18" charset="2"/>
              </a:rPr>
              <a:t>y</a:t>
            </a:r>
            <a:r>
              <a:rPr lang="en-US" altLang="en-US">
                <a:solidFill>
                  <a:srgbClr val="FF0000"/>
                </a:solidFill>
                <a:cs typeface="Times New Roman" pitchFamily="18" charset="0"/>
                <a:sym typeface="Symbol" pitchFamily="18" charset="2"/>
              </a:rPr>
              <a:t>:</a:t>
            </a:r>
          </a:p>
        </p:txBody>
      </p:sp>
      <p:graphicFrame>
        <p:nvGraphicFramePr>
          <p:cNvPr id="499717" name="Object 3"/>
          <p:cNvGraphicFramePr>
            <a:graphicFrameLocks noChangeAspect="1"/>
          </p:cNvGraphicFramePr>
          <p:nvPr/>
        </p:nvGraphicFramePr>
        <p:xfrm>
          <a:off x="4495800" y="2976563"/>
          <a:ext cx="1931988" cy="941387"/>
        </p:xfrm>
        <a:graphic>
          <a:graphicData uri="http://schemas.openxmlformats.org/presentationml/2006/ole">
            <mc:AlternateContent xmlns:mc="http://schemas.openxmlformats.org/markup-compatibility/2006">
              <mc:Choice xmlns:v="urn:schemas-microsoft-com:vml" Requires="v">
                <p:oleObj spid="_x0000_s132111" name="Equation" r:id="rId7" imgW="889000" imgH="431800" progId="Equation.DSMT4">
                  <p:embed/>
                </p:oleObj>
              </mc:Choice>
              <mc:Fallback>
                <p:oleObj name="Equation" r:id="rId7" imgW="889000" imgH="431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2976563"/>
                        <a:ext cx="1931988" cy="941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99718" name="Object 4"/>
          <p:cNvGraphicFramePr>
            <a:graphicFrameLocks noChangeAspect="1"/>
          </p:cNvGraphicFramePr>
          <p:nvPr/>
        </p:nvGraphicFramePr>
        <p:xfrm>
          <a:off x="4476750" y="4027488"/>
          <a:ext cx="4362450" cy="1382712"/>
        </p:xfrm>
        <a:graphic>
          <a:graphicData uri="http://schemas.openxmlformats.org/presentationml/2006/ole">
            <mc:AlternateContent xmlns:mc="http://schemas.openxmlformats.org/markup-compatibility/2006">
              <mc:Choice xmlns:v="urn:schemas-microsoft-com:vml" Requires="v">
                <p:oleObj spid="_x0000_s132112" name="Equation" r:id="rId9" imgW="2095500" imgH="660400" progId="Equation.DSMT4">
                  <p:embed/>
                </p:oleObj>
              </mc:Choice>
              <mc:Fallback>
                <p:oleObj name="Equation" r:id="rId9" imgW="2095500" imgH="660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76750" y="4027488"/>
                        <a:ext cx="4362450" cy="1382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4822" name="Rectangle 7"/>
          <p:cNvSpPr>
            <a:spLocks noGrp="1" noChangeArrowheads="1"/>
          </p:cNvSpPr>
          <p:nvPr>
            <p:ph type="title"/>
          </p:nvPr>
        </p:nvSpPr>
        <p:spPr/>
        <p:txBody>
          <a:bodyPr/>
          <a:lstStyle/>
          <a:p>
            <a:pPr eaLnBrk="1" hangingPunct="1"/>
            <a:r>
              <a:rPr lang="en-US" altLang="en-US" smtClean="0"/>
              <a:t>Step 2: </a:t>
            </a:r>
            <a:r>
              <a:rPr lang="en-US" altLang="en-US" i="1" smtClean="0"/>
              <a:t>E</a:t>
            </a:r>
            <a:r>
              <a:rPr lang="en-US" altLang="en-US" smtClean="0"/>
              <a:t> due to one Piece</a:t>
            </a:r>
          </a:p>
        </p:txBody>
      </p:sp>
      <p:sp>
        <p:nvSpPr>
          <p:cNvPr id="2" name="Slide Number Placeholder 1"/>
          <p:cNvSpPr>
            <a:spLocks noGrp="1"/>
          </p:cNvSpPr>
          <p:nvPr>
            <p:ph type="sldNum" sz="quarter" idx="12"/>
          </p:nvPr>
        </p:nvSpPr>
        <p:spPr/>
        <p:txBody>
          <a:bodyPr/>
          <a:lstStyle/>
          <a:p>
            <a:fld id="{D096155D-BA69-45B9-B9D1-8707B2C7F42D}" type="slidenum">
              <a:rPr lang="en-US" altLang="en-US" smtClean="0"/>
              <a:pPr/>
              <a:t>9</a:t>
            </a:fld>
            <a:endParaRPr lang="en-US" altLang="en-US"/>
          </a:p>
        </p:txBody>
      </p:sp>
    </p:spTree>
    <p:extLst>
      <p:ext uri="{BB962C8B-B14F-4D97-AF65-F5344CB8AC3E}">
        <p14:creationId xmlns:p14="http://schemas.microsoft.com/office/powerpoint/2010/main" val="41499130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GUID" val="45CC9BBCD556443585C0F2E7B1665617"/>
  <p:tag name="SLIDEID" val="45CC9BBCD556443585C0F2E7B1665617"/>
  <p:tag name="SLIDEORDER" val="1"/>
  <p:tag name="SLIDETYPE" val="Q"/>
  <p:tag name="DEMOGRAPHIC" val="False"/>
  <p:tag name="TEAMASSIGN" val="False"/>
  <p:tag name="SPEEDSCORING" val="False"/>
  <p:tag name="CORRECTPOINTVALUE" val="100"/>
  <p:tag name="INCORRECTPOINTVALUE" val="0"/>
  <p:tag name="ZEROBASED" val="False"/>
  <p:tag name="DELIMITERS" val="3.1"/>
  <p:tag name="TOTALRESPONSES" val="1"/>
  <p:tag name="RESPONSECOUNT" val="1"/>
  <p:tag name="SLICED" val="False"/>
  <p:tag name="RESPONSES" val="ALL,1,5,2;-;-;-;-;"/>
  <p:tag name="CHARTSTRINGSTD" val="0 1 0 0 0 0"/>
  <p:tag name="CHARTSTRINGREV" val="0 0 0 0 1 0"/>
  <p:tag name="CHARTSTRINGSTDPER" val="0 1 0 0 0 0"/>
  <p:tag name="CHARTSTRINGREVPER" val="0 0 0 0 1 0"/>
  <p:tag name="QUESTIONALIAS" val="A total charge Q is uniformly distributed over a half ring with radius R. The total charge inside a small element dθ is given by:"/>
  <p:tag name="ANSWERSALIAS" val="Choice One|smicln|Choice Two|smicln|Choice Three|smicln|Choice Four|smicln|Choice Five|smicln|Choice Six"/>
  <p:tag name="RESPONSESGATHERED" val="False"/>
</p:tagLst>
</file>

<file path=ppt/tags/tag2.xml><?xml version="1.0" encoding="utf-8"?>
<p:tagLst xmlns:a="http://schemas.openxmlformats.org/drawingml/2006/main" xmlns:r="http://schemas.openxmlformats.org/officeDocument/2006/relationships" xmlns:p="http://schemas.openxmlformats.org/presentationml/2006/main">
  <p:tag name="OLDNUMANSWERS" val="6"/>
  <p:tag name="TEXTLENGTH" val="74"/>
  <p:tag name="FONTSIZE" val="10"/>
  <p:tag name="BULLETTYPE" val="ppBulletArabicPeriod"/>
  <p:tag name="ANSWERTEXT" val="Choice One&#10;Choice Two&#10;Choice Three&#10;Choice Four&#10;Choice Five&#10;Choice Six"/>
</p:tagLst>
</file>

<file path=ppt/tags/tag3.xml><?xml version="1.0" encoding="utf-8"?>
<p:tagLst xmlns:a="http://schemas.openxmlformats.org/drawingml/2006/main" xmlns:r="http://schemas.openxmlformats.org/officeDocument/2006/relationships" xmlns:p="http://schemas.openxmlformats.org/presentationml/2006/main">
  <p:tag name="SLIDEGUID" val="C4804C88E4F14EC7B6196AC2B65C4CB6"/>
  <p:tag name="SLIDEID" val="C4804C88E4F14EC7B6196AC2B65C4CB6"/>
  <p:tag name="SLIDEORDER" val="1"/>
  <p:tag name="SLIDETYPE" val="Q"/>
  <p:tag name="DEMOGRAPHIC" val="False"/>
  <p:tag name="TEAMASSIGN" val="False"/>
  <p:tag name="SPEEDSCORING" val="False"/>
  <p:tag name="CORRECTPOINTVALUE" val="100"/>
  <p:tag name="INCORRECTPOINTVALUE" val="0"/>
  <p:tag name="ZEROBASED" val="False"/>
  <p:tag name="DELIMITERS" val="3.1"/>
  <p:tag name="TOTALRESPONSES" val="1"/>
  <p:tag name="RESPONSECOUNT" val="1"/>
  <p:tag name="SLICED" val="False"/>
  <p:tag name="RESPONSES" val="ALL,1,5,2;-;-;-;-;"/>
  <p:tag name="CHARTSTRINGSTD" val="0 1 0 0"/>
  <p:tag name="CHARTSTRINGREV" val="0 0 1 0"/>
  <p:tag name="CHARTSTRINGSTDPER" val="0 1 0 0"/>
  <p:tag name="CHARTSTRINGREVPER" val="0 0 1 0"/>
  <p:tag name="QUESTIONALIAS" val="A total charge Q is uniformly distributed over a half ring with radius R. The Y component of electric field at the center created by a short element dθ is given by:"/>
  <p:tag name="ANSWERSALIAS" val="Choice One|smicln|Choice Two|smicln|Choice Three|smicln|Choice Four"/>
  <p:tag name="RESPONSESGATHERED" val="False"/>
</p:tagLst>
</file>

<file path=ppt/tags/tag4.xml><?xml version="1.0" encoding="utf-8"?>
<p:tagLst xmlns:a="http://schemas.openxmlformats.org/drawingml/2006/main" xmlns:r="http://schemas.openxmlformats.org/officeDocument/2006/relationships" xmlns:p="http://schemas.openxmlformats.org/presentationml/2006/main">
  <p:tag name="OLDNUMANSWERS" val="4"/>
  <p:tag name="TEXTLENGTH" val="49"/>
  <p:tag name="FONTSIZE" val="10"/>
  <p:tag name="BULLETTYPE" val="ppBulletArabicPeriod"/>
  <p:tag name="ANSWERTEXT" val="Choice One&#10;Choice Two&#10;Choice Three&#10;Choice Four"/>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10447</TotalTime>
  <Words>2024</Words>
  <Application>Microsoft Office PowerPoint</Application>
  <PresentationFormat>On-screen Show (4:3)</PresentationFormat>
  <Paragraphs>440</Paragraphs>
  <Slides>47</Slides>
  <Notes>42</Notes>
  <HiddenSlides>6</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62" baseType="lpstr">
      <vt:lpstr>Arial Unicode MS</vt:lpstr>
      <vt:lpstr>MS PGothic</vt:lpstr>
      <vt:lpstr>MS PGothic</vt:lpstr>
      <vt:lpstr>SimSun</vt:lpstr>
      <vt:lpstr>ヒラギノ角ゴ Pro W3</vt:lpstr>
      <vt:lpstr>Arial</vt:lpstr>
      <vt:lpstr>Cambria Math</vt:lpstr>
      <vt:lpstr>Comic Sans MS</vt:lpstr>
      <vt:lpstr>Symbol</vt:lpstr>
      <vt:lpstr>Times</vt:lpstr>
      <vt:lpstr>Times New Roman</vt:lpstr>
      <vt:lpstr>Wingdings</vt:lpstr>
      <vt:lpstr>Default Design</vt:lpstr>
      <vt:lpstr>Equation</vt:lpstr>
      <vt:lpstr>Photo Editor Photo</vt:lpstr>
      <vt:lpstr>EXAM1</vt:lpstr>
      <vt:lpstr>PowerPoint Presentation</vt:lpstr>
      <vt:lpstr>PowerPoint Presentation</vt:lpstr>
      <vt:lpstr>Uniformly Charged Thin Rod</vt:lpstr>
      <vt:lpstr>Step 1: Divide Distribution into Pieces</vt:lpstr>
      <vt:lpstr>Step 2: E due to one Piece</vt:lpstr>
      <vt:lpstr>Step 2: E due to one Piece</vt:lpstr>
      <vt:lpstr>Step 2: E due to one Piece</vt:lpstr>
      <vt:lpstr>Step 2: E due to one Piece</vt:lpstr>
      <vt:lpstr>Step 2: E due to one Piece</vt:lpstr>
      <vt:lpstr>Step 3: Add up Contribution of all Pieces</vt:lpstr>
      <vt:lpstr>Step 3: Add up Contribution of all Pieces</vt:lpstr>
      <vt:lpstr>Step 3: Add up Contribution of all Pieces</vt:lpstr>
      <vt:lpstr>Formal derivation for y component</vt:lpstr>
      <vt:lpstr>Formal derivation for y component</vt:lpstr>
      <vt:lpstr>E of Uniformly Charged Thin Rod</vt:lpstr>
      <vt:lpstr>Special Case: A Very Long Rod </vt:lpstr>
      <vt:lpstr>E of Uniformly Charged Rod</vt:lpstr>
      <vt:lpstr>General Procedure for Calculating Electric Field of Distributed Charges</vt:lpstr>
      <vt:lpstr>PowerPoint Presentation</vt:lpstr>
      <vt:lpstr>More Today</vt:lpstr>
      <vt:lpstr>General Procedure for Calculating Electric Field of Distributed Charges</vt:lpstr>
      <vt:lpstr>A Uniformly Charged Thin Ring</vt:lpstr>
      <vt:lpstr>A Uniformly Charged Thin Ring</vt:lpstr>
      <vt:lpstr>A Uniformly Charged Thin Ring</vt:lpstr>
      <vt:lpstr>A Uniformly Charged Thin Ring</vt:lpstr>
      <vt:lpstr>A Uniformly Charged Thin Ring</vt:lpstr>
      <vt:lpstr>A Uniformly Charged Thin Ring</vt:lpstr>
      <vt:lpstr>A Uniformly Charged Thin Ring</vt:lpstr>
      <vt:lpstr>A total charge Q is uniformly distributed over a half ring with radius R. The total charge inside a small element dθ is given by:</vt:lpstr>
      <vt:lpstr>A Uniformly Charged Thin Ring</vt:lpstr>
      <vt:lpstr>A Uniformly Charged Disk</vt:lpstr>
      <vt:lpstr>A Uniformly Charged Disk</vt:lpstr>
      <vt:lpstr>Charged Disk</vt:lpstr>
      <vt:lpstr>Field due to the disk</vt:lpstr>
      <vt:lpstr>Field due to the disk</vt:lpstr>
      <vt:lpstr>Important limiting cases for charged disk</vt:lpstr>
      <vt:lpstr>A Uniformly Charged Disk</vt:lpstr>
      <vt:lpstr>Capacitor</vt:lpstr>
      <vt:lpstr>Demos: 6C-14</vt:lpstr>
      <vt:lpstr>Step 1: Cut Charge Distribution into Pieces</vt:lpstr>
      <vt:lpstr>Step 2: Contribution of one Piece</vt:lpstr>
      <vt:lpstr>Step 3: Add up Contributions</vt:lpstr>
      <vt:lpstr>Step 3: Add up Contributions</vt:lpstr>
      <vt:lpstr>Electric Field of a Capacitor</vt:lpstr>
      <vt:lpstr>Exercise</vt:lpstr>
      <vt:lpstr>A total charge Q is uniformly distributed over a half ring with radius R. The Y component of electric field at the center created by a short element dθ is given by:</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7</dc:title>
  <dc:subject>Physics 272H, Spring 2007</dc:subject>
  <dc:creator>Norbert Neumeister</dc:creator>
  <cp:lastModifiedBy>wxie</cp:lastModifiedBy>
  <cp:revision>533</cp:revision>
  <cp:lastPrinted>2007-09-05T19:00:58Z</cp:lastPrinted>
  <dcterms:created xsi:type="dcterms:W3CDTF">2012-01-29T14:53:33Z</dcterms:created>
  <dcterms:modified xsi:type="dcterms:W3CDTF">2018-01-26T22:26:26Z</dcterms:modified>
</cp:coreProperties>
</file>