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444" r:id="rId2"/>
    <p:sldId id="454" r:id="rId3"/>
    <p:sldId id="455" r:id="rId4"/>
    <p:sldId id="456" r:id="rId5"/>
    <p:sldId id="457" r:id="rId6"/>
    <p:sldId id="458" r:id="rId7"/>
    <p:sldId id="452" r:id="rId8"/>
    <p:sldId id="453" r:id="rId9"/>
    <p:sldId id="459" r:id="rId10"/>
    <p:sldId id="448" r:id="rId11"/>
    <p:sldId id="445" r:id="rId12"/>
    <p:sldId id="439" r:id="rId13"/>
    <p:sldId id="440" r:id="rId14"/>
    <p:sldId id="441" r:id="rId15"/>
    <p:sldId id="449" r:id="rId16"/>
    <p:sldId id="442" r:id="rId17"/>
    <p:sldId id="414" r:id="rId18"/>
    <p:sldId id="381" r:id="rId19"/>
    <p:sldId id="416" r:id="rId20"/>
    <p:sldId id="417" r:id="rId21"/>
    <p:sldId id="418" r:id="rId22"/>
    <p:sldId id="419" r:id="rId23"/>
    <p:sldId id="420" r:id="rId24"/>
    <p:sldId id="421" r:id="rId25"/>
    <p:sldId id="423" r:id="rId26"/>
    <p:sldId id="424" r:id="rId27"/>
    <p:sldId id="451" r:id="rId28"/>
    <p:sldId id="450" r:id="rId29"/>
    <p:sldId id="425" r:id="rId30"/>
    <p:sldId id="426" r:id="rId31"/>
    <p:sldId id="427" r:id="rId32"/>
    <p:sldId id="428" r:id="rId33"/>
    <p:sldId id="446" r:id="rId34"/>
    <p:sldId id="447" r:id="rId35"/>
    <p:sldId id="429" r:id="rId36"/>
    <p:sldId id="430" r:id="rId37"/>
    <p:sldId id="431" r:id="rId38"/>
    <p:sldId id="432" r:id="rId39"/>
    <p:sldId id="433" r:id="rId40"/>
    <p:sldId id="434" r:id="rId41"/>
    <p:sldId id="435" r:id="rId42"/>
    <p:sldId id="436" r:id="rId43"/>
    <p:sldId id="437" r:id="rId4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84" autoAdjust="0"/>
  </p:normalViewPr>
  <p:slideViewPr>
    <p:cSldViewPr>
      <p:cViewPr varScale="1">
        <p:scale>
          <a:sx n="52" d="100"/>
          <a:sy n="52"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emf"/><Relationship Id="rId7" Type="http://schemas.openxmlformats.org/officeDocument/2006/relationships/image" Target="../media/image80.emf"/><Relationship Id="rId2" Type="http://schemas.openxmlformats.org/officeDocument/2006/relationships/image" Target="../media/image75.emf"/><Relationship Id="rId1" Type="http://schemas.openxmlformats.org/officeDocument/2006/relationships/image" Target="../media/image74.emf"/><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4" Type="http://schemas.openxmlformats.org/officeDocument/2006/relationships/image" Target="../media/image9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 Id="rId5" Type="http://schemas.openxmlformats.org/officeDocument/2006/relationships/image" Target="../media/image99.emf"/><Relationship Id="rId4" Type="http://schemas.openxmlformats.org/officeDocument/2006/relationships/image" Target="../media/image9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03.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5" Type="http://schemas.openxmlformats.org/officeDocument/2006/relationships/image" Target="../media/image40.emf"/><Relationship Id="rId4"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4"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BE3DE067-DEFB-422E-9240-F683F62034E0}" type="slidenum">
              <a:rPr lang="en-US" altLang="en-US"/>
              <a:pPr/>
              <a:t>‹#›</a:t>
            </a:fld>
            <a:endParaRPr lang="en-US" altLang="en-US"/>
          </a:p>
        </p:txBody>
      </p:sp>
    </p:spTree>
    <p:extLst>
      <p:ext uri="{BB962C8B-B14F-4D97-AF65-F5344CB8AC3E}">
        <p14:creationId xmlns:p14="http://schemas.microsoft.com/office/powerpoint/2010/main" val="319781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71A9AC2-E79A-4947-AD35-ECCBE083F466}" type="slidenum">
              <a:rPr lang="en-US" altLang="en-US"/>
              <a:pPr/>
              <a:t>‹#›</a:t>
            </a:fld>
            <a:endParaRPr lang="en-US" altLang="en-US"/>
          </a:p>
        </p:txBody>
      </p:sp>
    </p:spTree>
    <p:extLst>
      <p:ext uri="{BB962C8B-B14F-4D97-AF65-F5344CB8AC3E}">
        <p14:creationId xmlns:p14="http://schemas.microsoft.com/office/powerpoint/2010/main" val="1298676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979D4B01-4F36-4878-BC9C-75C0835FE182}" type="slidenum">
              <a:rPr lang="en-US" altLang="en-US" sz="1300"/>
              <a:pPr eaLnBrk="1" hangingPunct="1"/>
              <a:t>2</a:t>
            </a:fld>
            <a:endParaRPr lang="en-US" altLang="en-US" sz="13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Use</a:t>
            </a:r>
            <a:r>
              <a:rPr lang="en-US" altLang="en-US" baseline="0" dirty="0" smtClean="0">
                <a:latin typeface="Times New Roman" pitchFamily="18" charset="0"/>
              </a:rPr>
              <a:t> a grounding wire and a electroscope to demonstrate </a:t>
            </a:r>
            <a:r>
              <a:rPr lang="en-US" altLang="en-US" baseline="0" smtClean="0">
                <a:latin typeface="Times New Roman" pitchFamily="18" charset="0"/>
              </a:rPr>
              <a:t>the effect. </a:t>
            </a:r>
            <a:endParaRPr lang="en-US" altLang="en-US" dirty="0" smtClean="0">
              <a:latin typeface="Times New Roman" pitchFamily="18" charset="0"/>
            </a:endParaRPr>
          </a:p>
        </p:txBody>
      </p:sp>
    </p:spTree>
    <p:extLst>
      <p:ext uri="{BB962C8B-B14F-4D97-AF65-F5344CB8AC3E}">
        <p14:creationId xmlns:p14="http://schemas.microsoft.com/office/powerpoint/2010/main" val="228361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p>
        </p:txBody>
      </p:sp>
      <p:sp>
        <p:nvSpPr>
          <p:cNvPr id="4" name="Slide Number Placeholder 3"/>
          <p:cNvSpPr>
            <a:spLocks noGrp="1"/>
          </p:cNvSpPr>
          <p:nvPr>
            <p:ph type="sldNum" sz="quarter" idx="10"/>
          </p:nvPr>
        </p:nvSpPr>
        <p:spPr/>
        <p:txBody>
          <a:bodyPr/>
          <a:lstStyle/>
          <a:p>
            <a:fld id="{B744B82C-89D3-8B4E-BFB5-3AA782314476}" type="slidenum">
              <a:rPr/>
              <a:pPr/>
              <a:t>16</a:t>
            </a:fld>
            <a:endParaRPr lang="en-US"/>
          </a:p>
        </p:txBody>
      </p:sp>
    </p:spTree>
    <p:extLst>
      <p:ext uri="{BB962C8B-B14F-4D97-AF65-F5344CB8AC3E}">
        <p14:creationId xmlns:p14="http://schemas.microsoft.com/office/powerpoint/2010/main" val="70789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BA6E2B7-F81E-45FB-ACC8-20367DAEB465}" type="slidenum">
              <a:rPr lang="en-US" altLang="en-US" sz="1300"/>
              <a:pPr eaLnBrk="1" hangingPunct="1"/>
              <a:t>17</a:t>
            </a:fld>
            <a:endParaRPr lang="en-US" altLang="en-US" sz="1300"/>
          </a:p>
        </p:txBody>
      </p:sp>
      <p:sp>
        <p:nvSpPr>
          <p:cNvPr id="2560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Rod – dielectric, not metal! (Ask: can it be metal?)</a:t>
            </a:r>
          </a:p>
        </p:txBody>
      </p:sp>
    </p:spTree>
    <p:extLst>
      <p:ext uri="{BB962C8B-B14F-4D97-AF65-F5344CB8AC3E}">
        <p14:creationId xmlns:p14="http://schemas.microsoft.com/office/powerpoint/2010/main" val="145840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526C5483-13BD-4AD3-A71D-125C2FE62485}" type="slidenum">
              <a:rPr lang="en-US" altLang="en-US" sz="1300"/>
              <a:pPr eaLnBrk="1" hangingPunct="1"/>
              <a:t>18</a:t>
            </a:fld>
            <a:endParaRPr lang="en-US" altLang="en-US" sz="1300"/>
          </a:p>
        </p:txBody>
      </p:sp>
      <p:sp>
        <p:nvSpPr>
          <p:cNvPr id="2765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Ask: Why do we require the rod to be so thin that we can disregard its thickness?</a:t>
            </a:r>
          </a:p>
        </p:txBody>
      </p:sp>
    </p:spTree>
    <p:extLst>
      <p:ext uri="{BB962C8B-B14F-4D97-AF65-F5344CB8AC3E}">
        <p14:creationId xmlns:p14="http://schemas.microsoft.com/office/powerpoint/2010/main" val="309568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8FAD9B18-A00B-4B69-9E77-30DF1260E7A3}" type="slidenum">
              <a:rPr lang="en-US" altLang="en-US" sz="1300"/>
              <a:pPr eaLnBrk="1" hangingPunct="1"/>
              <a:t>19</a:t>
            </a:fld>
            <a:endParaRPr lang="en-US" altLang="en-US" sz="1300"/>
          </a:p>
        </p:txBody>
      </p:sp>
      <p:sp>
        <p:nvSpPr>
          <p:cNvPr id="2969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Remind class that we do not need to know if Q is + or – at this point.</a:t>
            </a:r>
          </a:p>
        </p:txBody>
      </p:sp>
    </p:spTree>
    <p:extLst>
      <p:ext uri="{BB962C8B-B14F-4D97-AF65-F5344CB8AC3E}">
        <p14:creationId xmlns:p14="http://schemas.microsoft.com/office/powerpoint/2010/main" val="3072436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04534F3D-D257-4CD4-BD8B-C22D098084CF}" type="slidenum">
              <a:rPr lang="en-US" altLang="en-US" sz="1300"/>
              <a:pPr eaLnBrk="1" hangingPunct="1"/>
              <a:t>20</a:t>
            </a:fld>
            <a:endParaRPr lang="en-US" altLang="en-US" sz="1300"/>
          </a:p>
        </p:txBody>
      </p:sp>
      <p:sp>
        <p:nvSpPr>
          <p:cNvPr id="3174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9219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B0D8B34D-D2D9-4C2E-96DF-42D89E302A4F}" type="slidenum">
              <a:rPr lang="en-US" altLang="en-US" sz="1300"/>
              <a:pPr eaLnBrk="1" hangingPunct="1"/>
              <a:t>21</a:t>
            </a:fld>
            <a:endParaRPr lang="en-US" altLang="en-US" sz="1300"/>
          </a:p>
        </p:txBody>
      </p:sp>
      <p:sp>
        <p:nvSpPr>
          <p:cNvPr id="3379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556226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F882A77-FFF7-487E-A3EC-6C6D98AF64B1}" type="slidenum">
              <a:rPr lang="en-US" altLang="en-US" sz="1300"/>
              <a:pPr eaLnBrk="1" hangingPunct="1"/>
              <a:t>22</a:t>
            </a:fld>
            <a:endParaRPr lang="en-US" altLang="en-US" sz="1300"/>
          </a:p>
        </p:txBody>
      </p:sp>
      <p:sp>
        <p:nvSpPr>
          <p:cNvPr id="3584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3739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054468B-1E26-42C5-A3A9-47192E41023A}" type="slidenum">
              <a:rPr lang="en-US" altLang="en-US" sz="1300"/>
              <a:pPr eaLnBrk="1" hangingPunct="1"/>
              <a:t>23</a:t>
            </a:fld>
            <a:endParaRPr lang="en-US" altLang="en-US" sz="1300"/>
          </a:p>
        </p:txBody>
      </p:sp>
      <p:sp>
        <p:nvSpPr>
          <p:cNvPr id="3789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53927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9C373AB-3BF1-4ABF-9011-48ABFCE70A08}" type="slidenum">
              <a:rPr lang="en-US" altLang="en-US" sz="1300"/>
              <a:pPr eaLnBrk="1" hangingPunct="1"/>
              <a:t>24</a:t>
            </a:fld>
            <a:endParaRPr lang="en-US" altLang="en-US" sz="1300"/>
          </a:p>
        </p:txBody>
      </p:sp>
      <p:sp>
        <p:nvSpPr>
          <p:cNvPr id="3993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Show students how the y-component integrad, being odd in y, must give zero upon integration.</a:t>
            </a:r>
          </a:p>
        </p:txBody>
      </p:sp>
    </p:spTree>
    <p:extLst>
      <p:ext uri="{BB962C8B-B14F-4D97-AF65-F5344CB8AC3E}">
        <p14:creationId xmlns:p14="http://schemas.microsoft.com/office/powerpoint/2010/main" val="1331465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21BFC4A-CF51-49E7-AFCA-81A6B6B3E6FD}" type="slidenum">
              <a:rPr lang="en-US" altLang="en-US" sz="1300"/>
              <a:pPr eaLnBrk="1" hangingPunct="1"/>
              <a:t>25</a:t>
            </a:fld>
            <a:endParaRPr lang="en-US" altLang="en-US" sz="1300"/>
          </a:p>
        </p:txBody>
      </p:sp>
      <p:sp>
        <p:nvSpPr>
          <p:cNvPr id="4403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dy – infinitesimal increment along y axis</a:t>
            </a:r>
          </a:p>
        </p:txBody>
      </p:sp>
    </p:spTree>
    <p:extLst>
      <p:ext uri="{BB962C8B-B14F-4D97-AF65-F5344CB8AC3E}">
        <p14:creationId xmlns:p14="http://schemas.microsoft.com/office/powerpoint/2010/main" val="9670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9041470-CA7B-4F60-8E08-BA091AF5AA43}" type="slidenum">
              <a:rPr lang="en-US" altLang="en-US" sz="1300"/>
              <a:pPr eaLnBrk="1" hangingPunct="1"/>
              <a:t>3</a:t>
            </a:fld>
            <a:endParaRPr lang="en-US" altLang="en-US" sz="13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3504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BDCD4011-E771-4049-9B5B-5E8E762E9831}" type="slidenum">
              <a:rPr lang="en-US" altLang="en-US" sz="1300"/>
              <a:pPr eaLnBrk="1" hangingPunct="1"/>
              <a:t>26</a:t>
            </a:fld>
            <a:endParaRPr lang="en-US" altLang="en-US" sz="1300"/>
          </a:p>
        </p:txBody>
      </p:sp>
      <p:sp>
        <p:nvSpPr>
          <p:cNvPr id="4608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9243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02073735-05E4-4E35-9854-228AC8735FF4}" type="slidenum">
              <a:rPr lang="en-US" altLang="en-US" sz="1300"/>
              <a:pPr eaLnBrk="1" hangingPunct="1"/>
              <a:t>29</a:t>
            </a:fld>
            <a:endParaRPr lang="en-US" altLang="en-US" sz="1300"/>
          </a:p>
        </p:txBody>
      </p:sp>
      <p:sp>
        <p:nvSpPr>
          <p:cNvPr id="4813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21780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D1423044-2BBE-4DD3-8D27-A7F460897457}" type="slidenum">
              <a:rPr lang="en-US" altLang="en-US" sz="1300"/>
              <a:pPr eaLnBrk="1" hangingPunct="1"/>
              <a:t>30</a:t>
            </a:fld>
            <a:endParaRPr lang="en-US" altLang="en-US" sz="1300"/>
          </a:p>
        </p:txBody>
      </p:sp>
      <p:sp>
        <p:nvSpPr>
          <p:cNvPr id="5017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For a very long (infinite) rod, it does not make sense to keep Q and L separately. Let both Q and L approach infinity while the ratio, Q/L remains constant.</a:t>
            </a:r>
          </a:p>
        </p:txBody>
      </p:sp>
    </p:spTree>
    <p:extLst>
      <p:ext uri="{BB962C8B-B14F-4D97-AF65-F5344CB8AC3E}">
        <p14:creationId xmlns:p14="http://schemas.microsoft.com/office/powerpoint/2010/main" val="160696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F55522BC-43F2-48B0-91BB-EA451E2BF47A}" type="slidenum">
              <a:rPr lang="en-US" altLang="en-US" sz="1300"/>
              <a:pPr eaLnBrk="1" hangingPunct="1"/>
              <a:t>31</a:t>
            </a:fld>
            <a:endParaRPr lang="en-US" altLang="en-US" sz="1300"/>
          </a:p>
        </p:txBody>
      </p:sp>
      <p:sp>
        <p:nvSpPr>
          <p:cNvPr id="5222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12665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977C0C37-6A1B-4E05-AA46-0B4EC3B6F208}" type="slidenum">
              <a:rPr lang="en-US" altLang="en-US" sz="1300"/>
              <a:pPr eaLnBrk="1" hangingPunct="1"/>
              <a:t>32</a:t>
            </a:fld>
            <a:endParaRPr lang="en-US" altLang="en-US" sz="1300"/>
          </a:p>
        </p:txBody>
      </p:sp>
      <p:sp>
        <p:nvSpPr>
          <p:cNvPr id="5427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77041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a:t>
            </a:r>
          </a:p>
        </p:txBody>
      </p:sp>
      <p:sp>
        <p:nvSpPr>
          <p:cNvPr id="4" name="Slide Number Placeholder 3"/>
          <p:cNvSpPr>
            <a:spLocks noGrp="1"/>
          </p:cNvSpPr>
          <p:nvPr>
            <p:ph type="sldNum" sz="quarter" idx="10"/>
          </p:nvPr>
        </p:nvSpPr>
        <p:spPr/>
        <p:txBody>
          <a:bodyPr/>
          <a:lstStyle/>
          <a:p>
            <a:fld id="{B744B82C-89D3-8B4E-BFB5-3AA782314476}" type="slidenum">
              <a:rPr/>
              <a:pPr/>
              <a:t>33</a:t>
            </a:fld>
            <a:endParaRPr lang="en-US"/>
          </a:p>
        </p:txBody>
      </p:sp>
    </p:spTree>
    <p:extLst>
      <p:ext uri="{BB962C8B-B14F-4D97-AF65-F5344CB8AC3E}">
        <p14:creationId xmlns:p14="http://schemas.microsoft.com/office/powerpoint/2010/main" val="193082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7121956A-A691-4F6B-9356-7773DCC512E9}" type="slidenum">
              <a:rPr lang="en-US" altLang="en-US" sz="1300"/>
              <a:pPr eaLnBrk="1" hangingPunct="1"/>
              <a:t>35</a:t>
            </a:fld>
            <a:endParaRPr lang="en-US" altLang="en-US" sz="1300"/>
          </a:p>
        </p:txBody>
      </p:sp>
      <p:sp>
        <p:nvSpPr>
          <p:cNvPr id="5632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r>
              <a:rPr lang="en-US" altLang="en-US" smtClean="0">
                <a:latin typeface="Times New Roman" pitchFamily="18" charset="0"/>
              </a:rPr>
              <a:t>Can it be metal?</a:t>
            </a:r>
          </a:p>
        </p:txBody>
      </p:sp>
    </p:spTree>
    <p:extLst>
      <p:ext uri="{BB962C8B-B14F-4D97-AF65-F5344CB8AC3E}">
        <p14:creationId xmlns:p14="http://schemas.microsoft.com/office/powerpoint/2010/main" val="3931307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89DFAAC7-4375-4EAE-BAAF-A329E204DB0B}" type="slidenum">
              <a:rPr lang="en-US" altLang="en-US" sz="1300"/>
              <a:pPr eaLnBrk="1" hangingPunct="1"/>
              <a:t>36</a:t>
            </a:fld>
            <a:endParaRPr lang="en-US" altLang="en-US" sz="1300"/>
          </a:p>
        </p:txBody>
      </p:sp>
      <p:sp>
        <p:nvSpPr>
          <p:cNvPr id="5837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1367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71FCE78-61BC-4129-8E51-0E5DB7C0FA72}" type="slidenum">
              <a:rPr lang="en-US" altLang="en-US" sz="1300"/>
              <a:pPr eaLnBrk="1" hangingPunct="1"/>
              <a:t>37</a:t>
            </a:fld>
            <a:endParaRPr lang="en-US" altLang="en-US" sz="1300"/>
          </a:p>
        </p:txBody>
      </p:sp>
      <p:sp>
        <p:nvSpPr>
          <p:cNvPr id="6041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848007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7C8F90E2-A0EC-4109-B8A2-1D321806ADFA}" type="slidenum">
              <a:rPr lang="en-US" altLang="en-US" sz="1300"/>
              <a:pPr eaLnBrk="1" hangingPunct="1"/>
              <a:t>38</a:t>
            </a:fld>
            <a:endParaRPr lang="en-US" altLang="en-US" sz="1300"/>
          </a:p>
        </p:txBody>
      </p:sp>
      <p:sp>
        <p:nvSpPr>
          <p:cNvPr id="6246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01973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EC0A6C2-9760-4F54-B76F-289177F64174}" type="slidenum">
              <a:rPr lang="en-US" altLang="en-US" sz="1300"/>
              <a:pPr eaLnBrk="1" hangingPunct="1"/>
              <a:t>4</a:t>
            </a:fld>
            <a:endParaRPr lang="en-US" altLang="en-US" sz="13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396202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B810B76-FC31-4786-B828-E494A012014F}" type="slidenum">
              <a:rPr lang="en-US" altLang="en-US" sz="1300"/>
              <a:pPr eaLnBrk="1" hangingPunct="1"/>
              <a:t>39</a:t>
            </a:fld>
            <a:endParaRPr lang="en-US" altLang="en-US" sz="1300"/>
          </a:p>
        </p:txBody>
      </p:sp>
      <p:sp>
        <p:nvSpPr>
          <p:cNvPr id="6451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125231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33A00DDF-BBC0-44E9-82F9-DBC58D8316B4}" type="slidenum">
              <a:rPr lang="en-US" altLang="en-US" sz="1300"/>
              <a:pPr eaLnBrk="1" hangingPunct="1"/>
              <a:t>40</a:t>
            </a:fld>
            <a:endParaRPr lang="en-US" altLang="en-US" sz="1300"/>
          </a:p>
        </p:txBody>
      </p:sp>
      <p:sp>
        <p:nvSpPr>
          <p:cNvPr id="6656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110335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1B805DB-A7F4-463A-9377-DFE53F0A3823}" type="slidenum">
              <a:rPr lang="en-US" altLang="en-US" sz="1300"/>
              <a:pPr eaLnBrk="1" hangingPunct="1"/>
              <a:t>41</a:t>
            </a:fld>
            <a:endParaRPr lang="en-US" altLang="en-US" sz="1300"/>
          </a:p>
        </p:txBody>
      </p:sp>
      <p:sp>
        <p:nvSpPr>
          <p:cNvPr id="6861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r>
              <a:rPr lang="en-US" altLang="en-US" smtClean="0">
                <a:latin typeface="Times New Roman" pitchFamily="18" charset="0"/>
              </a:rPr>
              <a:t>Ask students where in z does the maximum field strength occur? Z = R/sqrt(2).</a:t>
            </a:r>
          </a:p>
        </p:txBody>
      </p:sp>
    </p:spTree>
    <p:extLst>
      <p:ext uri="{BB962C8B-B14F-4D97-AF65-F5344CB8AC3E}">
        <p14:creationId xmlns:p14="http://schemas.microsoft.com/office/powerpoint/2010/main" val="261278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A3F124E3-0F06-4F86-A293-B8115FD9A16A}" type="slidenum">
              <a:rPr lang="en-US" altLang="en-US" sz="1300"/>
              <a:pPr eaLnBrk="1" hangingPunct="1"/>
              <a:t>42</a:t>
            </a:fld>
            <a:endParaRPr lang="en-US" altLang="en-US" sz="1300"/>
          </a:p>
        </p:txBody>
      </p:sp>
      <p:sp>
        <p:nvSpPr>
          <p:cNvPr id="7065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501843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37CB315-7B95-4330-9666-7BEF9BCD8928}" type="slidenum">
              <a:rPr lang="en-US" altLang="en-US" sz="1300"/>
              <a:pPr eaLnBrk="1" hangingPunct="1"/>
              <a:t>43</a:t>
            </a:fld>
            <a:endParaRPr lang="en-US" altLang="en-US" sz="1300"/>
          </a:p>
        </p:txBody>
      </p:sp>
      <p:sp>
        <p:nvSpPr>
          <p:cNvPr id="7270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57403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 set of demonstrations related to effects resulting from electric field forces.</a:t>
            </a:r>
            <a:br>
              <a:rPr lang="en-US" dirty="0" smtClean="0"/>
            </a:br>
            <a:r>
              <a:rPr lang="en-US" dirty="0" smtClean="0"/>
              <a:t/>
            </a:r>
            <a:br>
              <a:rPr lang="en-US" dirty="0" smtClean="0"/>
            </a:br>
            <a:r>
              <a:rPr lang="en-US" dirty="0" smtClean="0"/>
              <a:t>(a) A ping pong ball is free to roll inside a horizontally mounted glass tube mounted between the terminals of the small </a:t>
            </a:r>
            <a:r>
              <a:rPr lang="en-US" dirty="0" err="1" smtClean="0"/>
              <a:t>Wimshurst</a:t>
            </a:r>
            <a:r>
              <a:rPr lang="en-US" dirty="0" smtClean="0"/>
              <a:t> machine. When the machine is in operation, the ball moves back and forth in the tube as it first receives a charge from one terminal and then is repelled to the other terminal, where it is charged oppositely.</a:t>
            </a:r>
            <a:br>
              <a:rPr lang="en-US" dirty="0" smtClean="0"/>
            </a:br>
            <a:r>
              <a:rPr lang="en-US" dirty="0" smtClean="0"/>
              <a:t/>
            </a:r>
            <a:br>
              <a:rPr lang="en-US" dirty="0" smtClean="0"/>
            </a:br>
            <a:r>
              <a:rPr lang="en-US" dirty="0" smtClean="0"/>
              <a:t>(b) A set of electric “chimes,” consisting of four bells suspended from conducting threads, and a central bell affixed to an insulating stand. A small ball is suspended from an insulating thread so it hangs between the two bells. The central bell is grounded (or attached to the opposite terminal), whereas the other four bells are </a:t>
            </a:r>
            <a:r>
              <a:rPr lang="en-US" dirty="0" err="1" smtClean="0"/>
              <a:t>are</a:t>
            </a:r>
            <a:r>
              <a:rPr lang="en-US" dirty="0" smtClean="0"/>
              <a:t> charged from a small </a:t>
            </a:r>
            <a:r>
              <a:rPr lang="en-US" dirty="0" err="1" smtClean="0"/>
              <a:t>Wimshurst</a:t>
            </a:r>
            <a:r>
              <a:rPr lang="en-US" dirty="0" smtClean="0"/>
              <a:t> machine. The hanging ball is attracted to the hanging bell by charge induction, causing the ball to strike the bell. The ball then picks up </a:t>
            </a:r>
            <a:r>
              <a:rPr lang="en-US" dirty="0" err="1" smtClean="0"/>
              <a:t>up</a:t>
            </a:r>
            <a:r>
              <a:rPr lang="en-US" dirty="0" smtClean="0"/>
              <a:t> the charge of the bell and is repelled, causing it to strike the central (grounded) bell. The ball is discharged and the process begins all over again</a:t>
            </a:r>
            <a:endParaRPr lang="en-US" dirty="0"/>
          </a:p>
        </p:txBody>
      </p:sp>
      <p:sp>
        <p:nvSpPr>
          <p:cNvPr id="4" name="Slide Number Placeholder 3"/>
          <p:cNvSpPr>
            <a:spLocks noGrp="1"/>
          </p:cNvSpPr>
          <p:nvPr>
            <p:ph type="sldNum" sz="quarter" idx="10"/>
          </p:nvPr>
        </p:nvSpPr>
        <p:spPr/>
        <p:txBody>
          <a:bodyPr/>
          <a:lstStyle/>
          <a:p>
            <a:fld id="{4405AE53-2794-4F49-B373-89138F84C7CC}" type="slidenum">
              <a:rPr lang="en-US" altLang="en-US" smtClean="0"/>
              <a:pPr/>
              <a:t>5</a:t>
            </a:fld>
            <a:endParaRPr lang="en-US" altLang="en-US"/>
          </a:p>
        </p:txBody>
      </p:sp>
    </p:spTree>
    <p:extLst>
      <p:ext uri="{BB962C8B-B14F-4D97-AF65-F5344CB8AC3E}">
        <p14:creationId xmlns:p14="http://schemas.microsoft.com/office/powerpoint/2010/main" val="176085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B906DC6A-422A-42EE-A219-18AA16CFC6A0}" type="slidenum">
              <a:rPr lang="en-US" altLang="en-US" sz="1300"/>
              <a:pPr eaLnBrk="1" hangingPunct="1"/>
              <a:t>6</a:t>
            </a:fld>
            <a:endParaRPr lang="en-US" altLang="en-US" sz="1300"/>
          </a:p>
        </p:txBody>
      </p:sp>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14728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3C2E05C-4882-41B3-BDA9-68A4045EC887}" type="slidenum">
              <a:rPr lang="en-US" altLang="en-US" sz="1300"/>
              <a:pPr eaLnBrk="1" hangingPunct="1"/>
              <a:t>7</a:t>
            </a:fld>
            <a:endParaRPr lang="en-US" altLang="en-US" sz="1300"/>
          </a:p>
        </p:txBody>
      </p:sp>
      <p:sp>
        <p:nvSpPr>
          <p:cNvPr id="58370" name="Rectangle 2"/>
          <p:cNvSpPr>
            <a:spLocks noGrp="1" noRot="1" noChangeAspect="1" noChangeArrowheads="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Polarized insulator: collection of tiny dipoles</a:t>
            </a:r>
          </a:p>
          <a:p>
            <a:pPr eaLnBrk="1" hangingPunct="1"/>
            <a:r>
              <a:rPr lang="en-US" altLang="en-US" smtClean="0">
                <a:latin typeface="Times New Roman" pitchFamily="18" charset="0"/>
              </a:rPr>
              <a:t>Polarized metal: forms a giant dipole</a:t>
            </a:r>
          </a:p>
          <a:p>
            <a:pPr eaLnBrk="1" hangingPunct="1"/>
            <a:r>
              <a:rPr lang="en-US" altLang="en-US" smtClean="0">
                <a:latin typeface="Times New Roman" pitchFamily="18" charset="0"/>
              </a:rPr>
              <a:t>Do demo of charge on outside of sphere.</a:t>
            </a:r>
          </a:p>
        </p:txBody>
      </p:sp>
    </p:spTree>
    <p:extLst>
      <p:ext uri="{BB962C8B-B14F-4D97-AF65-F5344CB8AC3E}">
        <p14:creationId xmlns:p14="http://schemas.microsoft.com/office/powerpoint/2010/main" val="308656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8D5B299A-F2AD-45C9-AFCC-F4ECD4CDEB66}" type="slidenum">
              <a:rPr lang="en-US" altLang="en-US" sz="1300"/>
              <a:pPr eaLnBrk="1" hangingPunct="1"/>
              <a:t>8</a:t>
            </a:fld>
            <a:endParaRPr lang="en-US" altLang="en-US" sz="13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8506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itchFamily="18" charset="0"/>
                <a:ea typeface="MS PGothic" pitchFamily="34" charset="-128"/>
              </a:defRPr>
            </a:lvl1pPr>
            <a:lvl2pPr marL="742950" indent="-285750" defTabSz="966788" eaLnBrk="0" hangingPunct="0">
              <a:spcBef>
                <a:spcPct val="30000"/>
              </a:spcBef>
              <a:defRPr sz="1200">
                <a:solidFill>
                  <a:schemeClr val="tx1"/>
                </a:solidFill>
                <a:latin typeface="Times New Roman" pitchFamily="18" charset="0"/>
                <a:ea typeface="MS PGothic" pitchFamily="34" charset="-128"/>
              </a:defRPr>
            </a:lvl2pPr>
            <a:lvl3pPr marL="1143000" indent="-228600" defTabSz="966788" eaLnBrk="0" hangingPunct="0">
              <a:spcBef>
                <a:spcPct val="30000"/>
              </a:spcBef>
              <a:defRPr sz="1200">
                <a:solidFill>
                  <a:schemeClr val="tx1"/>
                </a:solidFill>
                <a:latin typeface="Times New Roman" pitchFamily="18" charset="0"/>
                <a:ea typeface="ヒラギノ角ゴ Pro W3" pitchFamily="-84" charset="-128"/>
              </a:defRPr>
            </a:lvl3pPr>
            <a:lvl4pPr marL="1600200" indent="-228600" defTabSz="966788" eaLnBrk="0" hangingPunct="0">
              <a:spcBef>
                <a:spcPct val="30000"/>
              </a:spcBef>
              <a:defRPr sz="1200">
                <a:solidFill>
                  <a:schemeClr val="tx1"/>
                </a:solidFill>
                <a:latin typeface="Times New Roman" pitchFamily="18" charset="0"/>
                <a:ea typeface="ヒラギノ角ゴ Pro W3" pitchFamily="-84" charset="-128"/>
              </a:defRPr>
            </a:lvl4pPr>
            <a:lvl5pPr marL="2057400" indent="-228600" defTabSz="966788" eaLnBrk="0" hangingPunct="0">
              <a:spcBef>
                <a:spcPct val="30000"/>
              </a:spcBef>
              <a:defRPr sz="12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9pPr>
          </a:lstStyle>
          <a:p>
            <a:pPr eaLnBrk="1" hangingPunct="1">
              <a:spcBef>
                <a:spcPct val="0"/>
              </a:spcBef>
            </a:pPr>
            <a:fld id="{06637C3A-901C-4C00-ACCA-34E3B5DCF023}" type="slidenum">
              <a:rPr lang="en-US" altLang="en-US" sz="1300">
                <a:ea typeface="ヒラギノ角ゴ Pro W3" pitchFamily="-84" charset="-128"/>
              </a:rPr>
              <a:pPr eaLnBrk="1" hangingPunct="1">
                <a:spcBef>
                  <a:spcPct val="0"/>
                </a:spcBef>
              </a:pPr>
              <a:t>9</a:t>
            </a:fld>
            <a:endParaRPr lang="en-US" altLang="en-US" sz="1300">
              <a:ea typeface="ヒラギノ角ゴ Pro W3" pitchFamily="-8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a:t>
            </a:r>
          </a:p>
        </p:txBody>
      </p:sp>
    </p:spTree>
    <p:extLst>
      <p:ext uri="{BB962C8B-B14F-4D97-AF65-F5344CB8AC3E}">
        <p14:creationId xmlns:p14="http://schemas.microsoft.com/office/powerpoint/2010/main" val="343507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a:t>
            </a:r>
          </a:p>
        </p:txBody>
      </p:sp>
      <p:sp>
        <p:nvSpPr>
          <p:cNvPr id="4" name="Slide Number Placeholder 3"/>
          <p:cNvSpPr>
            <a:spLocks noGrp="1"/>
          </p:cNvSpPr>
          <p:nvPr>
            <p:ph type="sldNum" sz="quarter" idx="10"/>
          </p:nvPr>
        </p:nvSpPr>
        <p:spPr/>
        <p:txBody>
          <a:bodyPr/>
          <a:lstStyle/>
          <a:p>
            <a:fld id="{B744B82C-89D3-8B4E-BFB5-3AA782314476}" type="slidenum">
              <a:rPr/>
              <a:pPr/>
              <a:t>10</a:t>
            </a:fld>
            <a:endParaRPr lang="en-US"/>
          </a:p>
        </p:txBody>
      </p:sp>
    </p:spTree>
    <p:extLst>
      <p:ext uri="{BB962C8B-B14F-4D97-AF65-F5344CB8AC3E}">
        <p14:creationId xmlns:p14="http://schemas.microsoft.com/office/powerpoint/2010/main" val="395530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9DE184E-A8AC-489C-BA96-3BE4037D2CD5}" type="slidenum">
              <a:rPr lang="en-US" altLang="en-US"/>
              <a:pPr/>
              <a:t>‹#›</a:t>
            </a:fld>
            <a:endParaRPr lang="en-US" altLang="en-US"/>
          </a:p>
        </p:txBody>
      </p:sp>
    </p:spTree>
    <p:extLst>
      <p:ext uri="{BB962C8B-B14F-4D97-AF65-F5344CB8AC3E}">
        <p14:creationId xmlns:p14="http://schemas.microsoft.com/office/powerpoint/2010/main" val="168463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304C527-B261-49B5-B5A4-3F7F4DE7F0FF}" type="slidenum">
              <a:rPr lang="en-US" altLang="en-US"/>
              <a:pPr/>
              <a:t>‹#›</a:t>
            </a:fld>
            <a:endParaRPr lang="en-US" altLang="en-US"/>
          </a:p>
        </p:txBody>
      </p:sp>
    </p:spTree>
    <p:extLst>
      <p:ext uri="{BB962C8B-B14F-4D97-AF65-F5344CB8AC3E}">
        <p14:creationId xmlns:p14="http://schemas.microsoft.com/office/powerpoint/2010/main" val="392900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B9A641F-B4F1-42FB-883C-E9A017578D09}" type="slidenum">
              <a:rPr lang="en-US" altLang="en-US"/>
              <a:pPr/>
              <a:t>‹#›</a:t>
            </a:fld>
            <a:endParaRPr lang="en-US" altLang="en-US"/>
          </a:p>
        </p:txBody>
      </p:sp>
    </p:spTree>
    <p:extLst>
      <p:ext uri="{BB962C8B-B14F-4D97-AF65-F5344CB8AC3E}">
        <p14:creationId xmlns:p14="http://schemas.microsoft.com/office/powerpoint/2010/main" val="12730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42A53D0-EBBA-4D9D-B3BA-EC673B3782FA}" type="slidenum">
              <a:rPr lang="en-US" altLang="en-US"/>
              <a:pPr/>
              <a:t>‹#›</a:t>
            </a:fld>
            <a:endParaRPr lang="en-US" altLang="en-US"/>
          </a:p>
        </p:txBody>
      </p:sp>
    </p:spTree>
    <p:extLst>
      <p:ext uri="{BB962C8B-B14F-4D97-AF65-F5344CB8AC3E}">
        <p14:creationId xmlns:p14="http://schemas.microsoft.com/office/powerpoint/2010/main" val="101525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2F50349-7875-4FF6-8A11-9F777367A29A}" type="slidenum">
              <a:rPr lang="en-US" altLang="en-US"/>
              <a:pPr/>
              <a:t>‹#›</a:t>
            </a:fld>
            <a:endParaRPr lang="en-US" altLang="en-US"/>
          </a:p>
        </p:txBody>
      </p:sp>
    </p:spTree>
    <p:extLst>
      <p:ext uri="{BB962C8B-B14F-4D97-AF65-F5344CB8AC3E}">
        <p14:creationId xmlns:p14="http://schemas.microsoft.com/office/powerpoint/2010/main" val="377185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442A242-35AA-4079-85E8-3CF4957C668C}" type="slidenum">
              <a:rPr lang="en-US" altLang="en-US"/>
              <a:pPr/>
              <a:t>‹#›</a:t>
            </a:fld>
            <a:endParaRPr lang="en-US" altLang="en-US"/>
          </a:p>
        </p:txBody>
      </p:sp>
    </p:spTree>
    <p:extLst>
      <p:ext uri="{BB962C8B-B14F-4D97-AF65-F5344CB8AC3E}">
        <p14:creationId xmlns:p14="http://schemas.microsoft.com/office/powerpoint/2010/main" val="6626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3DC55C1-8CA5-486C-A507-86CBAC3CD237}" type="slidenum">
              <a:rPr lang="en-US" altLang="en-US"/>
              <a:pPr/>
              <a:t>‹#›</a:t>
            </a:fld>
            <a:endParaRPr lang="en-US" altLang="en-US"/>
          </a:p>
        </p:txBody>
      </p:sp>
    </p:spTree>
    <p:extLst>
      <p:ext uri="{BB962C8B-B14F-4D97-AF65-F5344CB8AC3E}">
        <p14:creationId xmlns:p14="http://schemas.microsoft.com/office/powerpoint/2010/main" val="15721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096155D-BA69-45B9-B9D1-8707B2C7F42D}" type="slidenum">
              <a:rPr lang="en-US" altLang="en-US"/>
              <a:pPr/>
              <a:t>‹#›</a:t>
            </a:fld>
            <a:endParaRPr lang="en-US" altLang="en-US"/>
          </a:p>
        </p:txBody>
      </p:sp>
    </p:spTree>
    <p:extLst>
      <p:ext uri="{BB962C8B-B14F-4D97-AF65-F5344CB8AC3E}">
        <p14:creationId xmlns:p14="http://schemas.microsoft.com/office/powerpoint/2010/main" val="29899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830C508-0CDF-465E-AEA6-37450D464200}" type="slidenum">
              <a:rPr lang="en-US" altLang="en-US"/>
              <a:pPr/>
              <a:t>‹#›</a:t>
            </a:fld>
            <a:endParaRPr lang="en-US" altLang="en-US"/>
          </a:p>
        </p:txBody>
      </p:sp>
    </p:spTree>
    <p:extLst>
      <p:ext uri="{BB962C8B-B14F-4D97-AF65-F5344CB8AC3E}">
        <p14:creationId xmlns:p14="http://schemas.microsoft.com/office/powerpoint/2010/main" val="329753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4AC49DD-0F9A-47EE-90E1-7A19928C817A}" type="slidenum">
              <a:rPr lang="en-US" altLang="en-US"/>
              <a:pPr/>
              <a:t>‹#›</a:t>
            </a:fld>
            <a:endParaRPr lang="en-US" altLang="en-US"/>
          </a:p>
        </p:txBody>
      </p:sp>
    </p:spTree>
    <p:extLst>
      <p:ext uri="{BB962C8B-B14F-4D97-AF65-F5344CB8AC3E}">
        <p14:creationId xmlns:p14="http://schemas.microsoft.com/office/powerpoint/2010/main" val="385918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0ACA358-1A82-47F8-82FA-8B75D47B3875}" type="slidenum">
              <a:rPr lang="en-US" altLang="en-US"/>
              <a:pPr/>
              <a:t>‹#›</a:t>
            </a:fld>
            <a:endParaRPr lang="en-US" altLang="en-US"/>
          </a:p>
        </p:txBody>
      </p:sp>
    </p:spTree>
    <p:extLst>
      <p:ext uri="{BB962C8B-B14F-4D97-AF65-F5344CB8AC3E}">
        <p14:creationId xmlns:p14="http://schemas.microsoft.com/office/powerpoint/2010/main" val="340507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EDCA9E-43D1-42DD-B67C-7A60BCA2EE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10169D"/>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charset="-128"/>
        </a:defRPr>
      </a:lvl2pPr>
      <a:lvl3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charset="-128"/>
        </a:defRPr>
      </a:lvl3pPr>
      <a:lvl4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charset="-128"/>
        </a:defRPr>
      </a:lvl4pPr>
      <a:lvl5pPr algn="ctr" rtl="0" eaLnBrk="0" fontAlgn="base" hangingPunct="0">
        <a:spcBef>
          <a:spcPct val="0"/>
        </a:spcBef>
        <a:spcAft>
          <a:spcPct val="0"/>
        </a:spcAft>
        <a:defRPr sz="4400">
          <a:solidFill>
            <a:srgbClr val="10169D"/>
          </a:solidFill>
          <a:latin typeface="Arial" pitchFamily="100" charset="0"/>
          <a:ea typeface="MS PGothic" pitchFamily="34" charset="-128"/>
          <a:cs typeface="ＭＳ Ｐゴシック"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oleObject" Target="../embeddings/oleObject5.bin"/><Relationship Id="rId3" Type="http://schemas.openxmlformats.org/officeDocument/2006/relationships/image" Target="../media/image10.png"/><Relationship Id="rId7" Type="http://schemas.openxmlformats.org/officeDocument/2006/relationships/image" Target="../media/image18.emf"/><Relationship Id="rId12"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3.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oleObject6.bin"/><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12.bin"/><Relationship Id="rId3" Type="http://schemas.openxmlformats.org/officeDocument/2006/relationships/notesSlide" Target="../notesSlides/notesSlide14.xml"/><Relationship Id="rId7" Type="http://schemas.openxmlformats.org/officeDocument/2006/relationships/oleObject" Target="../embeddings/oleObject9.bin"/><Relationship Id="rId12" Type="http://schemas.openxmlformats.org/officeDocument/2006/relationships/image" Target="../media/image33.emf"/><Relationship Id="rId2" Type="http://schemas.openxmlformats.org/officeDocument/2006/relationships/slideLayout" Target="../slideLayouts/slideLayout6.xml"/><Relationship Id="rId16" Type="http://schemas.openxmlformats.org/officeDocument/2006/relationships/image" Target="../media/image35.emf"/><Relationship Id="rId1" Type="http://schemas.openxmlformats.org/officeDocument/2006/relationships/vmlDrawing" Target="../drawings/vmlDrawing3.vml"/><Relationship Id="rId6" Type="http://schemas.openxmlformats.org/officeDocument/2006/relationships/image" Target="../media/image30.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2.emf"/><Relationship Id="rId4" Type="http://schemas.openxmlformats.org/officeDocument/2006/relationships/image" Target="../media/image29.jpeg"/><Relationship Id="rId9" Type="http://schemas.openxmlformats.org/officeDocument/2006/relationships/oleObject" Target="../embeddings/oleObject10.bin"/><Relationship Id="rId14" Type="http://schemas.openxmlformats.org/officeDocument/2006/relationships/image" Target="../media/image34.emf"/></Relationships>
</file>

<file path=ppt/slides/_rels/slide21.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oleObject" Target="../embeddings/oleObject18.bin"/><Relationship Id="rId3" Type="http://schemas.openxmlformats.org/officeDocument/2006/relationships/notesSlide" Target="../notesSlides/notesSlide15.xml"/><Relationship Id="rId7" Type="http://schemas.openxmlformats.org/officeDocument/2006/relationships/oleObject" Target="../embeddings/oleObject15.bin"/><Relationship Id="rId12" Type="http://schemas.openxmlformats.org/officeDocument/2006/relationships/image" Target="../media/image39.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6.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8.emf"/><Relationship Id="rId4" Type="http://schemas.openxmlformats.org/officeDocument/2006/relationships/image" Target="../media/image29.jpeg"/><Relationship Id="rId9" Type="http://schemas.openxmlformats.org/officeDocument/2006/relationships/oleObject" Target="../embeddings/oleObject16.bin"/><Relationship Id="rId14" Type="http://schemas.openxmlformats.org/officeDocument/2006/relationships/image" Target="../media/image40.emf"/></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16.xml"/><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1.emf"/><Relationship Id="rId5" Type="http://schemas.openxmlformats.org/officeDocument/2006/relationships/oleObject" Target="../embeddings/oleObject19.bin"/><Relationship Id="rId10" Type="http://schemas.openxmlformats.org/officeDocument/2006/relationships/image" Target="../media/image43.emf"/><Relationship Id="rId4" Type="http://schemas.openxmlformats.org/officeDocument/2006/relationships/image" Target="../media/image29.jpeg"/><Relationship Id="rId9"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17.xml"/><Relationship Id="rId7" Type="http://schemas.openxmlformats.org/officeDocument/2006/relationships/oleObject" Target="../embeddings/oleObject23.bin"/><Relationship Id="rId12"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4.e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46.emf"/><Relationship Id="rId4" Type="http://schemas.openxmlformats.org/officeDocument/2006/relationships/image" Target="../media/image48.jpeg"/><Relationship Id="rId9"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3.emf"/><Relationship Id="rId3" Type="http://schemas.openxmlformats.org/officeDocument/2006/relationships/notesSlide" Target="../notesSlides/notesSlide18.xml"/><Relationship Id="rId7" Type="http://schemas.openxmlformats.org/officeDocument/2006/relationships/image" Target="../media/image50.emf"/><Relationship Id="rId12" Type="http://schemas.openxmlformats.org/officeDocument/2006/relationships/oleObject" Target="../embeddings/oleObject30.bin"/><Relationship Id="rId2" Type="http://schemas.openxmlformats.org/officeDocument/2006/relationships/slideLayout" Target="../slideLayouts/slideLayout6.xml"/><Relationship Id="rId16" Type="http://schemas.openxmlformats.org/officeDocument/2006/relationships/image" Target="../media/image25.jpeg"/><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52.emf"/><Relationship Id="rId5" Type="http://schemas.openxmlformats.org/officeDocument/2006/relationships/image" Target="../media/image49.emf"/><Relationship Id="rId15" Type="http://schemas.openxmlformats.org/officeDocument/2006/relationships/image" Target="../media/image54.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51.emf"/><Relationship Id="rId1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9.xml"/><Relationship Id="rId7" Type="http://schemas.openxmlformats.org/officeDocument/2006/relationships/image" Target="../media/image56.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33.bin"/><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7.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0.xml"/><Relationship Id="rId7" Type="http://schemas.openxmlformats.org/officeDocument/2006/relationships/image" Target="../media/image60.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62.emf"/><Relationship Id="rId5" Type="http://schemas.openxmlformats.org/officeDocument/2006/relationships/image" Target="../media/image59.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1.emf"/></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notesSlide" Target="../notesSlides/notesSlide21.xml"/><Relationship Id="rId7"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65.emf"/><Relationship Id="rId5" Type="http://schemas.openxmlformats.org/officeDocument/2006/relationships/oleObject" Target="../embeddings/oleObject40.bin"/><Relationship Id="rId10" Type="http://schemas.openxmlformats.org/officeDocument/2006/relationships/image" Target="../media/image67.emf"/><Relationship Id="rId4" Type="http://schemas.openxmlformats.org/officeDocument/2006/relationships/image" Target="../media/image23.jpeg"/><Relationship Id="rId9" Type="http://schemas.openxmlformats.org/officeDocument/2006/relationships/oleObject" Target="../embeddings/oleObject42.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22.xml"/><Relationship Id="rId7" Type="http://schemas.openxmlformats.org/officeDocument/2006/relationships/image" Target="../media/image69.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image" Target="../media/image68.emf"/><Relationship Id="rId10" Type="http://schemas.openxmlformats.org/officeDocument/2006/relationships/image" Target="../media/image71.jpeg"/><Relationship Id="rId4" Type="http://schemas.openxmlformats.org/officeDocument/2006/relationships/oleObject" Target="../embeddings/oleObject43.bin"/><Relationship Id="rId9" Type="http://schemas.openxmlformats.org/officeDocument/2006/relationships/image" Target="../media/image70.emf"/></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23.xml"/><Relationship Id="rId7" Type="http://schemas.openxmlformats.org/officeDocument/2006/relationships/image" Target="../media/image73.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47.bin"/><Relationship Id="rId5" Type="http://schemas.openxmlformats.org/officeDocument/2006/relationships/image" Target="../media/image72.emf"/><Relationship Id="rId4" Type="http://schemas.openxmlformats.org/officeDocument/2006/relationships/oleObject" Target="../embeddings/oleObject4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oleObject" Target="../embeddings/oleObject52.bin"/><Relationship Id="rId18" Type="http://schemas.openxmlformats.org/officeDocument/2006/relationships/image" Target="../media/image80.emf"/><Relationship Id="rId3" Type="http://schemas.openxmlformats.org/officeDocument/2006/relationships/notesSlide" Target="../notesSlides/notesSlide26.xml"/><Relationship Id="rId7" Type="http://schemas.openxmlformats.org/officeDocument/2006/relationships/oleObject" Target="../embeddings/oleObject49.bin"/><Relationship Id="rId12" Type="http://schemas.openxmlformats.org/officeDocument/2006/relationships/image" Target="../media/image77.emf"/><Relationship Id="rId17"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image" Target="../media/image79.emf"/><Relationship Id="rId1" Type="http://schemas.openxmlformats.org/officeDocument/2006/relationships/vmlDrawing" Target="../drawings/vmlDrawing13.vml"/><Relationship Id="rId6" Type="http://schemas.openxmlformats.org/officeDocument/2006/relationships/image" Target="../media/image74.e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76.emf"/><Relationship Id="rId4" Type="http://schemas.openxmlformats.org/officeDocument/2006/relationships/image" Target="../media/image81.jpeg"/><Relationship Id="rId9" Type="http://schemas.openxmlformats.org/officeDocument/2006/relationships/oleObject" Target="../embeddings/oleObject50.bin"/><Relationship Id="rId14" Type="http://schemas.openxmlformats.org/officeDocument/2006/relationships/image" Target="../media/image78.emf"/></Relationships>
</file>

<file path=ppt/slides/_rels/slide36.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oleObject" Target="../embeddings/oleObject59.bin"/><Relationship Id="rId3" Type="http://schemas.openxmlformats.org/officeDocument/2006/relationships/notesSlide" Target="../notesSlides/notesSlide27.xml"/><Relationship Id="rId7" Type="http://schemas.openxmlformats.org/officeDocument/2006/relationships/oleObject" Target="../embeddings/oleObject56.bin"/><Relationship Id="rId12" Type="http://schemas.openxmlformats.org/officeDocument/2006/relationships/image" Target="../media/image85.emf"/><Relationship Id="rId2" Type="http://schemas.openxmlformats.org/officeDocument/2006/relationships/slideLayout" Target="../slideLayouts/slideLayout6.xml"/><Relationship Id="rId16" Type="http://schemas.openxmlformats.org/officeDocument/2006/relationships/image" Target="../media/image87.emf"/><Relationship Id="rId1" Type="http://schemas.openxmlformats.org/officeDocument/2006/relationships/vmlDrawing" Target="../drawings/vmlDrawing14.vml"/><Relationship Id="rId6" Type="http://schemas.openxmlformats.org/officeDocument/2006/relationships/image" Target="../media/image82.e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84.emf"/><Relationship Id="rId4" Type="http://schemas.openxmlformats.org/officeDocument/2006/relationships/image" Target="../media/image81.jpeg"/><Relationship Id="rId9" Type="http://schemas.openxmlformats.org/officeDocument/2006/relationships/oleObject" Target="../embeddings/oleObject57.bin"/><Relationship Id="rId14" Type="http://schemas.openxmlformats.org/officeDocument/2006/relationships/image" Target="../media/image86.emf"/></Relationships>
</file>

<file path=ppt/slides/_rels/slide37.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notesSlide" Target="../notesSlides/notesSlide28.xml"/><Relationship Id="rId7" Type="http://schemas.openxmlformats.org/officeDocument/2006/relationships/oleObject" Target="../embeddings/oleObject62.bin"/><Relationship Id="rId12" Type="http://schemas.openxmlformats.org/officeDocument/2006/relationships/image" Target="../media/image91.e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88.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90.emf"/><Relationship Id="rId4" Type="http://schemas.openxmlformats.org/officeDocument/2006/relationships/image" Target="../media/image81.jpeg"/><Relationship Id="rId9" Type="http://schemas.openxmlformats.org/officeDocument/2006/relationships/oleObject" Target="../embeddings/oleObject63.bin"/></Relationships>
</file>

<file path=ppt/slides/_rels/slide38.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notesSlide" Target="../notesSlides/notesSlide29.xml"/><Relationship Id="rId7" Type="http://schemas.openxmlformats.org/officeDocument/2006/relationships/oleObject" Target="../embeddings/oleObject66.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92.emf"/><Relationship Id="rId5" Type="http://schemas.openxmlformats.org/officeDocument/2006/relationships/oleObject" Target="../embeddings/oleObject65.bin"/><Relationship Id="rId10" Type="http://schemas.openxmlformats.org/officeDocument/2006/relationships/image" Target="../media/image94.emf"/><Relationship Id="rId4" Type="http://schemas.openxmlformats.org/officeDocument/2006/relationships/image" Target="../media/image81.jpeg"/><Relationship Id="rId9" Type="http://schemas.openxmlformats.org/officeDocument/2006/relationships/oleObject" Target="../embeddings/oleObject67.bin"/></Relationships>
</file>

<file path=ppt/slides/_rels/slide39.x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oleObject" Target="../embeddings/oleObject72.bin"/><Relationship Id="rId3" Type="http://schemas.openxmlformats.org/officeDocument/2006/relationships/notesSlide" Target="../notesSlides/notesSlide30.xml"/><Relationship Id="rId7" Type="http://schemas.openxmlformats.org/officeDocument/2006/relationships/oleObject" Target="../embeddings/oleObject69.bin"/><Relationship Id="rId12" Type="http://schemas.openxmlformats.org/officeDocument/2006/relationships/image" Target="../media/image98.e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95.e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97.emf"/><Relationship Id="rId4" Type="http://schemas.openxmlformats.org/officeDocument/2006/relationships/image" Target="../media/image81.jpeg"/><Relationship Id="rId9" Type="http://schemas.openxmlformats.org/officeDocument/2006/relationships/oleObject" Target="../embeddings/oleObject70.bin"/><Relationship Id="rId14" Type="http://schemas.openxmlformats.org/officeDocument/2006/relationships/image" Target="../media/image99.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notesSlide" Target="../notesSlides/notesSlide31.xml"/><Relationship Id="rId7" Type="http://schemas.openxmlformats.org/officeDocument/2006/relationships/oleObject" Target="../embeddings/oleObject74.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100.emf"/><Relationship Id="rId5" Type="http://schemas.openxmlformats.org/officeDocument/2006/relationships/oleObject" Target="../embeddings/oleObject73.bin"/><Relationship Id="rId4" Type="http://schemas.openxmlformats.org/officeDocument/2006/relationships/image" Target="../media/image102.jpeg"/></Relationships>
</file>

<file path=ppt/slides/_rels/slide41.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oleObject" Target="../embeddings/oleObject78.bin"/><Relationship Id="rId3" Type="http://schemas.openxmlformats.org/officeDocument/2006/relationships/notesSlide" Target="../notesSlides/notesSlide32.xml"/><Relationship Id="rId7" Type="http://schemas.openxmlformats.org/officeDocument/2006/relationships/oleObject" Target="../embeddings/oleObject76.bin"/><Relationship Id="rId12" Type="http://schemas.openxmlformats.org/officeDocument/2006/relationships/image" Target="../media/image108.jpeg"/><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103.emf"/><Relationship Id="rId11" Type="http://schemas.openxmlformats.org/officeDocument/2006/relationships/image" Target="../media/image105.emf"/><Relationship Id="rId5" Type="http://schemas.openxmlformats.org/officeDocument/2006/relationships/oleObject" Target="../embeddings/oleObject75.bin"/><Relationship Id="rId10" Type="http://schemas.openxmlformats.org/officeDocument/2006/relationships/oleObject" Target="../embeddings/oleObject77.bin"/><Relationship Id="rId4" Type="http://schemas.openxmlformats.org/officeDocument/2006/relationships/image" Target="../media/image102.jpeg"/><Relationship Id="rId9" Type="http://schemas.openxmlformats.org/officeDocument/2006/relationships/image" Target="../media/image107.jpeg"/><Relationship Id="rId14" Type="http://schemas.openxmlformats.org/officeDocument/2006/relationships/image" Target="../media/image106.emf"/></Relationships>
</file>

<file path=ppt/slides/_rels/slide4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lgn="ctr">
              <a:defRPr/>
            </a:pPr>
            <a:r>
              <a:rPr lang="en-US" sz="3600" b="1" kern="0">
                <a:solidFill>
                  <a:srgbClr val="CC0000"/>
                </a:solidFill>
                <a:latin typeface="+mj-lt"/>
                <a:ea typeface="ＭＳ Ｐゴシック" charset="-128"/>
                <a:cs typeface="ＭＳ Ｐゴシック" charset="-128"/>
              </a:rPr>
              <a:t>Last Time</a:t>
            </a: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927100" y="1447800"/>
            <a:ext cx="6712094" cy="4524315"/>
          </a:xfrm>
          <a:prstGeom prst="rect">
            <a:avLst/>
          </a:prstGeom>
          <a:noFill/>
        </p:spPr>
        <p:txBody>
          <a:bodyPr wrap="none">
            <a:spAutoFit/>
          </a:bodyPr>
          <a:lstStyle/>
          <a:p>
            <a:pPr>
              <a:defRPr/>
            </a:pPr>
            <a:endParaRPr lang="en-US" sz="2400">
              <a:solidFill>
                <a:srgbClr val="0033CC"/>
              </a:solidFill>
              <a:latin typeface="+mj-lt"/>
            </a:endParaRPr>
          </a:p>
          <a:p>
            <a:pPr>
              <a:buFont typeface="Arial"/>
              <a:buChar char="•"/>
              <a:defRPr/>
            </a:pPr>
            <a:r>
              <a:rPr lang="en-US" sz="2400">
                <a:solidFill>
                  <a:srgbClr val="0033CC"/>
                </a:solidFill>
                <a:latin typeface="+mj-lt"/>
              </a:rPr>
              <a:t>  Insulators: Electrons stay close to their own atoms</a:t>
            </a:r>
          </a:p>
          <a:p>
            <a:pPr>
              <a:buFont typeface="Arial"/>
              <a:buChar char="•"/>
              <a:defRPr/>
            </a:pPr>
            <a:endParaRPr lang="en-US" sz="2400">
              <a:solidFill>
                <a:srgbClr val="0033CC"/>
              </a:solidFill>
              <a:latin typeface="+mj-lt"/>
            </a:endParaRPr>
          </a:p>
          <a:p>
            <a:pPr>
              <a:buFont typeface="Arial"/>
              <a:buChar char="•"/>
              <a:defRPr/>
            </a:pPr>
            <a:r>
              <a:rPr lang="en-US" sz="2400">
                <a:solidFill>
                  <a:srgbClr val="0033CC"/>
                </a:solidFill>
                <a:latin typeface="+mj-lt"/>
              </a:rPr>
              <a:t>  Conductors:  Charges are free to move</a:t>
            </a:r>
          </a:p>
          <a:p>
            <a:pPr lvl="1">
              <a:buFont typeface="Arial"/>
              <a:buChar char="•"/>
              <a:defRPr/>
            </a:pPr>
            <a:r>
              <a:rPr lang="en-US" sz="2400">
                <a:solidFill>
                  <a:srgbClr val="0033CC"/>
                </a:solidFill>
                <a:latin typeface="+mj-lt"/>
              </a:rPr>
              <a:t>  E = 0 inside conductor in equilibrium</a:t>
            </a:r>
          </a:p>
          <a:p>
            <a:pPr lvl="1">
              <a:buFont typeface="Arial"/>
              <a:buChar char="•"/>
              <a:defRPr/>
            </a:pPr>
            <a:r>
              <a:rPr lang="en-US" sz="2400">
                <a:solidFill>
                  <a:srgbClr val="0033CC"/>
                </a:solidFill>
                <a:latin typeface="+mj-lt"/>
              </a:rPr>
              <a:t>  Ionic solutions</a:t>
            </a:r>
          </a:p>
          <a:p>
            <a:pPr lvl="1">
              <a:buFont typeface="Arial"/>
              <a:buChar char="•"/>
              <a:defRPr/>
            </a:pPr>
            <a:r>
              <a:rPr lang="en-US" sz="2400">
                <a:solidFill>
                  <a:srgbClr val="0033CC"/>
                </a:solidFill>
                <a:latin typeface="+mj-lt"/>
              </a:rPr>
              <a:t>  Metals</a:t>
            </a:r>
          </a:p>
          <a:p>
            <a:pPr lvl="1">
              <a:buFont typeface="Arial"/>
              <a:buChar char="•"/>
              <a:defRPr/>
            </a:pPr>
            <a:r>
              <a:rPr lang="en-US" sz="2400">
                <a:solidFill>
                  <a:srgbClr val="0033CC"/>
                </a:solidFill>
                <a:latin typeface="+mj-lt"/>
              </a:rPr>
              <a:t>  Drude model (electrons whack into defects)</a:t>
            </a:r>
          </a:p>
          <a:p>
            <a:pPr lvl="1">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p:txBody>
      </p:sp>
      <p:sp>
        <p:nvSpPr>
          <p:cNvPr id="2" name="Slide Number Placeholder 1"/>
          <p:cNvSpPr>
            <a:spLocks noGrp="1"/>
          </p:cNvSpPr>
          <p:nvPr>
            <p:ph type="sldNum" sz="quarter" idx="12"/>
          </p:nvPr>
        </p:nvSpPr>
        <p:spPr/>
        <p:txBody>
          <a:bodyPr/>
          <a:lstStyle/>
          <a:p>
            <a:fld id="{A830C508-0CDF-465E-AEA6-37450D464200}" type="slidenum">
              <a:rPr lang="en-US" altLang="en-US" smtClean="0"/>
              <a:pPr/>
              <a:t>1</a:t>
            </a:fld>
            <a:endParaRPr lang="en-US" altLang="en-US"/>
          </a:p>
        </p:txBody>
      </p:sp>
    </p:spTree>
    <p:extLst>
      <p:ext uri="{BB962C8B-B14F-4D97-AF65-F5344CB8AC3E}">
        <p14:creationId xmlns:p14="http://schemas.microsoft.com/office/powerpoint/2010/main" val="1497931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26597" y="117586"/>
            <a:ext cx="3691235" cy="707886"/>
          </a:xfrm>
          <a:prstGeom prst="rect">
            <a:avLst/>
          </a:prstGeom>
          <a:noFill/>
        </p:spPr>
        <p:txBody>
          <a:bodyPr wrap="none" rtlCol="0">
            <a:spAutoFit/>
          </a:bodyPr>
          <a:lstStyle/>
          <a:p>
            <a:r>
              <a:rPr lang="en-US" sz="4000">
                <a:solidFill>
                  <a:srgbClr val="558ED5"/>
                </a:solidFill>
              </a:rPr>
              <a:t>iClicker Question</a:t>
            </a:r>
          </a:p>
        </p:txBody>
      </p:sp>
      <p:sp>
        <p:nvSpPr>
          <p:cNvPr id="9" name="TextBox 8"/>
          <p:cNvSpPr txBox="1"/>
          <p:nvPr/>
        </p:nvSpPr>
        <p:spPr>
          <a:xfrm>
            <a:off x="838200" y="1143000"/>
            <a:ext cx="7178297" cy="3108543"/>
          </a:xfrm>
          <a:prstGeom prst="rect">
            <a:avLst/>
          </a:prstGeom>
          <a:noFill/>
        </p:spPr>
        <p:txBody>
          <a:bodyPr wrap="square" rtlCol="0">
            <a:spAutoFit/>
          </a:bodyPr>
          <a:lstStyle/>
          <a:p>
            <a:r>
              <a:rPr lang="en-US" sz="2800" dirty="0" smtClean="0"/>
              <a:t>If I put a radio with music on into a cage completely covered by a sheet of metal, what will happen: </a:t>
            </a:r>
          </a:p>
          <a:p>
            <a:endParaRPr lang="en-US" sz="2800" dirty="0"/>
          </a:p>
          <a:p>
            <a:pPr marL="514350" indent="-514350">
              <a:buAutoNum type="alphaUcPeriod"/>
            </a:pPr>
            <a:r>
              <a:rPr lang="en-US" sz="2800" dirty="0" smtClean="0"/>
              <a:t>The music will be off since the signal is lost. </a:t>
            </a:r>
          </a:p>
          <a:p>
            <a:pPr marL="514350" indent="-514350">
              <a:buAutoNum type="alphaUcPeriod"/>
            </a:pPr>
            <a:r>
              <a:rPr lang="en-US" sz="2800" dirty="0" smtClean="0"/>
              <a:t>The music will stay on. </a:t>
            </a:r>
          </a:p>
          <a:p>
            <a:pPr marL="514350" indent="-514350">
              <a:buAutoNum type="alphaUcPeriod"/>
            </a:pPr>
            <a:endParaRPr lang="en-US" sz="2800" dirty="0"/>
          </a:p>
        </p:txBody>
      </p:sp>
      <p:sp>
        <p:nvSpPr>
          <p:cNvPr id="174" name="Rectangle 173"/>
          <p:cNvSpPr/>
          <p:nvPr/>
        </p:nvSpPr>
        <p:spPr>
          <a:xfrm>
            <a:off x="-152400" y="854078"/>
            <a:ext cx="9592733" cy="6227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6"/>
          <p:cNvCxnSpPr>
            <a:cxnSpLocks noChangeShapeType="1"/>
          </p:cNvCxnSpPr>
          <p:nvPr/>
        </p:nvCxnSpPr>
        <p:spPr bwMode="auto">
          <a:xfrm>
            <a:off x="0" y="836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D9DE184E-A8AC-489C-BA96-3BE4037D2CD5}" type="slidenum">
              <a:rPr lang="en-US" altLang="en-US" smtClean="0"/>
              <a:pPr/>
              <a:t>10</a:t>
            </a:fld>
            <a:endParaRPr lang="en-US" altLang="en-US"/>
          </a:p>
        </p:txBody>
      </p:sp>
    </p:spTree>
    <p:extLst>
      <p:ext uri="{BB962C8B-B14F-4D97-AF65-F5344CB8AC3E}">
        <p14:creationId xmlns:p14="http://schemas.microsoft.com/office/powerpoint/2010/main" val="36213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lgn="ctr">
              <a:defRPr/>
            </a:pPr>
            <a:r>
              <a:rPr lang="en-US" sz="3600" b="1" kern="0" dirty="0" smtClean="0">
                <a:solidFill>
                  <a:srgbClr val="CC0000"/>
                </a:solidFill>
                <a:latin typeface="+mj-lt"/>
                <a:ea typeface="ＭＳ Ｐゴシック" charset="-128"/>
                <a:cs typeface="ＭＳ Ｐゴシック" charset="-128"/>
              </a:rPr>
              <a:t>More for Today</a:t>
            </a:r>
            <a:endParaRPr lang="en-US" sz="3600" b="1" kern="0" dirty="0">
              <a:solidFill>
                <a:srgbClr val="CC0000"/>
              </a:solidFill>
              <a:latin typeface="+mj-lt"/>
              <a:ea typeface="ＭＳ Ｐゴシック" charset="-128"/>
              <a:cs typeface="ＭＳ Ｐゴシック" charset="-128"/>
            </a:endParaRP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963613" y="1447800"/>
            <a:ext cx="5019323" cy="3416320"/>
          </a:xfrm>
          <a:prstGeom prst="rect">
            <a:avLst/>
          </a:prstGeom>
          <a:noFill/>
        </p:spPr>
        <p:txBody>
          <a:bodyPr wrap="none">
            <a:spAutoFit/>
          </a:bodyPr>
          <a:lstStyle/>
          <a:p>
            <a:pPr>
              <a:defRPr/>
            </a:pPr>
            <a:endParaRPr lang="en-US" sz="2400">
              <a:solidFill>
                <a:srgbClr val="0033CC"/>
              </a:solidFill>
              <a:latin typeface="+mj-lt"/>
            </a:endParaRPr>
          </a:p>
          <a:p>
            <a:pPr>
              <a:buFont typeface="Arial"/>
              <a:buChar char="•"/>
              <a:defRPr/>
            </a:pPr>
            <a:r>
              <a:rPr lang="en-US" sz="2400">
                <a:solidFill>
                  <a:srgbClr val="0033CC"/>
                </a:solidFill>
                <a:latin typeface="+mj-lt"/>
              </a:rPr>
              <a:t>  Charge Density</a:t>
            </a:r>
          </a:p>
          <a:p>
            <a:pPr>
              <a:buFont typeface="Arial"/>
              <a:buChar char="•"/>
              <a:defRPr/>
            </a:pPr>
            <a:endParaRPr lang="en-US" sz="2400">
              <a:solidFill>
                <a:srgbClr val="0033CC"/>
              </a:solidFill>
              <a:latin typeface="+mj-lt"/>
            </a:endParaRPr>
          </a:p>
          <a:p>
            <a:pPr>
              <a:buFont typeface="Arial"/>
              <a:buChar char="•"/>
              <a:defRPr/>
            </a:pPr>
            <a:r>
              <a:rPr lang="en-US" sz="2400">
                <a:solidFill>
                  <a:srgbClr val="0033CC"/>
                </a:solidFill>
                <a:latin typeface="+mj-lt"/>
              </a:rPr>
              <a:t>  Electric Field of a Charge Distribution</a:t>
            </a:r>
          </a:p>
          <a:p>
            <a:pPr>
              <a:buFont typeface="Arial"/>
              <a:buChar char="•"/>
              <a:defRPr/>
            </a:pPr>
            <a:endParaRPr lang="en-US" sz="2400">
              <a:solidFill>
                <a:srgbClr val="0033CC"/>
              </a:solidFill>
              <a:latin typeface="+mj-lt"/>
            </a:endParaRPr>
          </a:p>
          <a:p>
            <a:pPr>
              <a:buFont typeface="Arial"/>
              <a:buChar char="•"/>
              <a:defRPr/>
            </a:pPr>
            <a:r>
              <a:rPr lang="en-US" sz="2400">
                <a:solidFill>
                  <a:srgbClr val="0033CC"/>
                </a:solidFill>
                <a:latin typeface="+mj-lt"/>
              </a:rPr>
              <a:t>  Electric Field of a Charged Rod</a:t>
            </a:r>
          </a:p>
          <a:p>
            <a:pPr>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p:txBody>
      </p:sp>
      <p:sp>
        <p:nvSpPr>
          <p:cNvPr id="2" name="Slide Number Placeholder 1"/>
          <p:cNvSpPr>
            <a:spLocks noGrp="1"/>
          </p:cNvSpPr>
          <p:nvPr>
            <p:ph type="sldNum" sz="quarter" idx="12"/>
          </p:nvPr>
        </p:nvSpPr>
        <p:spPr/>
        <p:txBody>
          <a:bodyPr/>
          <a:lstStyle/>
          <a:p>
            <a:fld id="{A830C508-0CDF-465E-AEA6-37450D464200}" type="slidenum">
              <a:rPr lang="en-US" altLang="en-US" smtClean="0"/>
              <a:pPr/>
              <a:t>11</a:t>
            </a:fld>
            <a:endParaRPr lang="en-US" altLang="en-US"/>
          </a:p>
        </p:txBody>
      </p:sp>
    </p:spTree>
    <p:extLst>
      <p:ext uri="{BB962C8B-B14F-4D97-AF65-F5344CB8AC3E}">
        <p14:creationId xmlns:p14="http://schemas.microsoft.com/office/powerpoint/2010/main" val="287434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 y="0"/>
            <a:ext cx="9118600" cy="6858000"/>
          </a:xfrm>
          <a:prstGeom prst="rect">
            <a:avLst/>
          </a:prstGeom>
        </p:spPr>
      </p:pic>
      <p:cxnSp>
        <p:nvCxnSpPr>
          <p:cNvPr id="3" name="Straight Connector 6"/>
          <p:cNvCxnSpPr>
            <a:cxnSpLocks noChangeShapeType="1"/>
          </p:cNvCxnSpPr>
          <p:nvPr/>
        </p:nvCxnSpPr>
        <p:spPr bwMode="auto">
          <a:xfrm>
            <a:off x="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A830C508-0CDF-465E-AEA6-37450D464200}" type="slidenum">
              <a:rPr lang="en-US" altLang="en-US" smtClean="0"/>
              <a:pPr/>
              <a:t>12</a:t>
            </a:fld>
            <a:endParaRPr lang="en-US" altLang="en-US"/>
          </a:p>
        </p:txBody>
      </p:sp>
    </p:spTree>
    <p:extLst>
      <p:ext uri="{BB962C8B-B14F-4D97-AF65-F5344CB8AC3E}">
        <p14:creationId xmlns:p14="http://schemas.microsoft.com/office/powerpoint/2010/main" val="1391609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452" y="2130425"/>
            <a:ext cx="7772400" cy="1470025"/>
          </a:xfrm>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700" y="0"/>
            <a:ext cx="9118600" cy="6858000"/>
          </a:xfrm>
          <a:prstGeom prst="rect">
            <a:avLst/>
          </a:prstGeom>
        </p:spPr>
      </p:pic>
      <p:sp>
        <p:nvSpPr>
          <p:cNvPr id="6" name="Rectangle 5"/>
          <p:cNvSpPr/>
          <p:nvPr/>
        </p:nvSpPr>
        <p:spPr>
          <a:xfrm>
            <a:off x="12700" y="4224754"/>
            <a:ext cx="9131299" cy="26332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337154" y="3701534"/>
            <a:ext cx="291261" cy="2923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70107" y="3608338"/>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t>Δq, </a:t>
            </a:r>
          </a:p>
        </p:txBody>
      </p:sp>
      <p:sp>
        <p:nvSpPr>
          <p:cNvPr id="5" name="TextBox 4"/>
          <p:cNvSpPr txBox="1"/>
          <p:nvPr/>
        </p:nvSpPr>
        <p:spPr>
          <a:xfrm>
            <a:off x="4572000" y="4825646"/>
            <a:ext cx="2776373" cy="461665"/>
          </a:xfrm>
          <a:prstGeom prst="rect">
            <a:avLst/>
          </a:prstGeom>
          <a:noFill/>
          <a:ln w="28575" cap="flat" cmpd="sng" algn="ctr">
            <a:solidFill>
              <a:srgbClr val="558ED5"/>
            </a:solidFill>
            <a:prstDash val="solid"/>
            <a:round/>
            <a:headEnd type="none" w="med" len="med"/>
            <a:tailEnd type="none" w="med" len="med"/>
          </a:ln>
        </p:spPr>
        <p:txBody>
          <a:bodyPr wrap="square" rtlCol="0">
            <a:spAutoFit/>
          </a:bodyPr>
          <a:lstStyle/>
          <a:p>
            <a:pPr algn="ctr"/>
            <a:r>
              <a:rPr lang="en-US" sz="2400">
                <a:solidFill>
                  <a:srgbClr val="660066"/>
                </a:solidFill>
              </a:rPr>
              <a:t>Δq = Q/10 = (Q/L)Δx  </a:t>
            </a:r>
          </a:p>
        </p:txBody>
      </p:sp>
      <p:grpSp>
        <p:nvGrpSpPr>
          <p:cNvPr id="67" name="Group 66"/>
          <p:cNvGrpSpPr/>
          <p:nvPr/>
        </p:nvGrpSpPr>
        <p:grpSpPr>
          <a:xfrm>
            <a:off x="1123752" y="4223683"/>
            <a:ext cx="6830804" cy="1099584"/>
            <a:chOff x="1123752" y="4223683"/>
            <a:chExt cx="6830804" cy="1099584"/>
          </a:xfrm>
        </p:grpSpPr>
        <p:grpSp>
          <p:nvGrpSpPr>
            <p:cNvPr id="13" name="Group 12"/>
            <p:cNvGrpSpPr/>
            <p:nvPr/>
          </p:nvGrpSpPr>
          <p:grpSpPr>
            <a:xfrm>
              <a:off x="3876290" y="4224754"/>
              <a:ext cx="606183" cy="430887"/>
              <a:chOff x="9067110" y="1691650"/>
              <a:chExt cx="606183" cy="430887"/>
            </a:xfrm>
          </p:grpSpPr>
          <p:sp>
            <p:nvSpPr>
              <p:cNvPr id="14" name="Oval 13"/>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2" name="Group 21"/>
            <p:cNvGrpSpPr/>
            <p:nvPr/>
          </p:nvGrpSpPr>
          <p:grpSpPr>
            <a:xfrm>
              <a:off x="3229848" y="4239459"/>
              <a:ext cx="606183" cy="430887"/>
              <a:chOff x="9067110" y="1691650"/>
              <a:chExt cx="606183" cy="430887"/>
            </a:xfrm>
          </p:grpSpPr>
          <p:sp>
            <p:nvSpPr>
              <p:cNvPr id="23" name="Oval 22"/>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31" name="Group 30"/>
            <p:cNvGrpSpPr/>
            <p:nvPr/>
          </p:nvGrpSpPr>
          <p:grpSpPr>
            <a:xfrm>
              <a:off x="5288256" y="4223683"/>
              <a:ext cx="606183" cy="430887"/>
              <a:chOff x="9067110" y="1691650"/>
              <a:chExt cx="606183" cy="430887"/>
            </a:xfrm>
          </p:grpSpPr>
          <p:sp>
            <p:nvSpPr>
              <p:cNvPr id="32" name="Oval 31"/>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34" name="Group 33"/>
            <p:cNvGrpSpPr/>
            <p:nvPr/>
          </p:nvGrpSpPr>
          <p:grpSpPr>
            <a:xfrm>
              <a:off x="4641814" y="4238388"/>
              <a:ext cx="606183" cy="430887"/>
              <a:chOff x="9067110" y="1691650"/>
              <a:chExt cx="606183" cy="430887"/>
            </a:xfrm>
          </p:grpSpPr>
          <p:sp>
            <p:nvSpPr>
              <p:cNvPr id="35" name="Oval 34"/>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37" name="Group 36"/>
            <p:cNvGrpSpPr/>
            <p:nvPr/>
          </p:nvGrpSpPr>
          <p:grpSpPr>
            <a:xfrm>
              <a:off x="5936407" y="4237801"/>
              <a:ext cx="606183" cy="430887"/>
              <a:chOff x="9067110" y="1691650"/>
              <a:chExt cx="606183" cy="430887"/>
            </a:xfrm>
          </p:grpSpPr>
          <p:sp>
            <p:nvSpPr>
              <p:cNvPr id="38" name="Oval 37"/>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40" name="Group 39"/>
            <p:cNvGrpSpPr/>
            <p:nvPr/>
          </p:nvGrpSpPr>
          <p:grpSpPr>
            <a:xfrm>
              <a:off x="7348373" y="4236730"/>
              <a:ext cx="606183" cy="430887"/>
              <a:chOff x="9067110" y="1691650"/>
              <a:chExt cx="606183" cy="430887"/>
            </a:xfrm>
          </p:grpSpPr>
          <p:sp>
            <p:nvSpPr>
              <p:cNvPr id="41" name="Oval 40"/>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43" name="Group 42"/>
            <p:cNvGrpSpPr/>
            <p:nvPr/>
          </p:nvGrpSpPr>
          <p:grpSpPr>
            <a:xfrm>
              <a:off x="6701931" y="4251435"/>
              <a:ext cx="606183" cy="430887"/>
              <a:chOff x="9067110" y="1691650"/>
              <a:chExt cx="606183" cy="430887"/>
            </a:xfrm>
          </p:grpSpPr>
          <p:sp>
            <p:nvSpPr>
              <p:cNvPr id="44" name="Oval 43"/>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55" name="Group 54"/>
            <p:cNvGrpSpPr/>
            <p:nvPr/>
          </p:nvGrpSpPr>
          <p:grpSpPr>
            <a:xfrm>
              <a:off x="1123752" y="4241949"/>
              <a:ext cx="606183" cy="430887"/>
              <a:chOff x="9067110" y="1691650"/>
              <a:chExt cx="606183" cy="430887"/>
            </a:xfrm>
          </p:grpSpPr>
          <p:sp>
            <p:nvSpPr>
              <p:cNvPr id="56" name="Oval 55"/>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58" name="Group 57"/>
            <p:cNvGrpSpPr/>
            <p:nvPr/>
          </p:nvGrpSpPr>
          <p:grpSpPr>
            <a:xfrm>
              <a:off x="2535718" y="4240878"/>
              <a:ext cx="606183" cy="430887"/>
              <a:chOff x="9067110" y="1691650"/>
              <a:chExt cx="606183" cy="430887"/>
            </a:xfrm>
          </p:grpSpPr>
          <p:sp>
            <p:nvSpPr>
              <p:cNvPr id="59" name="Oval 58"/>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61" name="Group 60"/>
            <p:cNvGrpSpPr/>
            <p:nvPr/>
          </p:nvGrpSpPr>
          <p:grpSpPr>
            <a:xfrm>
              <a:off x="1889276" y="4255583"/>
              <a:ext cx="606183" cy="430887"/>
              <a:chOff x="9067110" y="1691650"/>
              <a:chExt cx="606183" cy="430887"/>
            </a:xfrm>
          </p:grpSpPr>
          <p:sp>
            <p:nvSpPr>
              <p:cNvPr id="62" name="Oval 61"/>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sp>
          <p:nvSpPr>
            <p:cNvPr id="64" name="Right Brace 63"/>
            <p:cNvSpPr/>
            <p:nvPr/>
          </p:nvSpPr>
          <p:spPr>
            <a:xfrm rot="5400000">
              <a:off x="1609849" y="4520830"/>
              <a:ext cx="243167" cy="733474"/>
            </a:xfrm>
            <a:prstGeom prst="rightBrace">
              <a:avLst>
                <a:gd name="adj1" fmla="val 245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1522186" y="4953935"/>
              <a:ext cx="415498" cy="369332"/>
            </a:xfrm>
            <a:prstGeom prst="rect">
              <a:avLst/>
            </a:prstGeom>
            <a:noFill/>
          </p:spPr>
          <p:txBody>
            <a:bodyPr wrap="none" rtlCol="0">
              <a:spAutoFit/>
            </a:bodyPr>
            <a:lstStyle/>
            <a:p>
              <a:r>
                <a:rPr lang="en-US"/>
                <a:t>Δx</a:t>
              </a:r>
            </a:p>
          </p:txBody>
        </p:sp>
        <p:sp>
          <p:nvSpPr>
            <p:cNvPr id="66" name="TextBox 65"/>
            <p:cNvSpPr txBox="1"/>
            <p:nvPr/>
          </p:nvSpPr>
          <p:spPr>
            <a:xfrm>
              <a:off x="2726403" y="4824485"/>
              <a:ext cx="1332366" cy="461665"/>
            </a:xfrm>
            <a:prstGeom prst="rect">
              <a:avLst/>
            </a:prstGeom>
            <a:noFill/>
          </p:spPr>
          <p:txBody>
            <a:bodyPr wrap="none" rtlCol="0">
              <a:spAutoFit/>
            </a:bodyPr>
            <a:lstStyle/>
            <a:p>
              <a:r>
                <a:rPr lang="en-US" sz="2400"/>
                <a:t>L/Δx = 10</a:t>
              </a:r>
            </a:p>
          </p:txBody>
        </p:sp>
      </p:grpSp>
      <p:sp>
        <p:nvSpPr>
          <p:cNvPr id="46" name="TextBox 45"/>
          <p:cNvSpPr txBox="1"/>
          <p:nvPr/>
        </p:nvSpPr>
        <p:spPr>
          <a:xfrm>
            <a:off x="1062988" y="2772909"/>
            <a:ext cx="7221668" cy="923330"/>
          </a:xfrm>
          <a:prstGeom prst="rect">
            <a:avLst/>
          </a:prstGeom>
          <a:noFill/>
        </p:spPr>
        <p:txBody>
          <a:bodyPr wrap="square" rtlCol="0">
            <a:spAutoFit/>
          </a:bodyPr>
          <a:lstStyle/>
          <a:p>
            <a:r>
              <a:rPr lang="en-US">
                <a:solidFill>
                  <a:srgbClr val="FFFFFF"/>
                </a:solidFill>
              </a:rPr>
              <a:t>+ + + + + + + + + + + + + + + + + + + + + + + + + + + + + + + + + + + + + + + + + + + +  </a:t>
            </a:r>
          </a:p>
          <a:p>
            <a:endParaRPr lang="en-US">
              <a:solidFill>
                <a:srgbClr val="FFFFFF"/>
              </a:solidFill>
            </a:endParaRPr>
          </a:p>
        </p:txBody>
      </p:sp>
      <p:cxnSp>
        <p:nvCxnSpPr>
          <p:cNvPr id="47" name="Straight Connector 6"/>
          <p:cNvCxnSpPr>
            <a:cxnSpLocks noChangeShapeType="1"/>
          </p:cNvCxnSpPr>
          <p:nvPr/>
        </p:nvCxnSpPr>
        <p:spPr bwMode="auto">
          <a:xfrm>
            <a:off x="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Slide Number Placeholder 6"/>
          <p:cNvSpPr>
            <a:spLocks noGrp="1"/>
          </p:cNvSpPr>
          <p:nvPr>
            <p:ph type="sldNum" sz="quarter" idx="12"/>
          </p:nvPr>
        </p:nvSpPr>
        <p:spPr/>
        <p:txBody>
          <a:bodyPr/>
          <a:lstStyle/>
          <a:p>
            <a:fld id="{D9DE184E-A8AC-489C-BA96-3BE4037D2CD5}" type="slidenum">
              <a:rPr lang="en-US" altLang="en-US" smtClean="0"/>
              <a:pPr/>
              <a:t>13</a:t>
            </a:fld>
            <a:endParaRPr lang="en-US" altLang="en-US"/>
          </a:p>
        </p:txBody>
      </p:sp>
    </p:spTree>
    <p:extLst>
      <p:ext uri="{BB962C8B-B14F-4D97-AF65-F5344CB8AC3E}">
        <p14:creationId xmlns:p14="http://schemas.microsoft.com/office/powerpoint/2010/main" val="20385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4515" y="189228"/>
            <a:ext cx="5709538" cy="769441"/>
          </a:xfrm>
          <a:prstGeom prst="rect">
            <a:avLst/>
          </a:prstGeom>
          <a:solidFill>
            <a:schemeClr val="bg1"/>
          </a:solidFill>
        </p:spPr>
        <p:txBody>
          <a:bodyPr wrap="square" rtlCol="0">
            <a:spAutoFit/>
          </a:bodyPr>
          <a:lstStyle/>
          <a:p>
            <a:pPr algn="ctr"/>
            <a:r>
              <a:rPr lang="en-US" sz="4400">
                <a:solidFill>
                  <a:srgbClr val="558ED5"/>
                </a:solidFill>
              </a:rPr>
              <a:t>Calculus We Will Need</a:t>
            </a:r>
          </a:p>
        </p:txBody>
      </p:sp>
      <p:sp>
        <p:nvSpPr>
          <p:cNvPr id="6" name="TextBox 5"/>
          <p:cNvSpPr txBox="1"/>
          <p:nvPr/>
        </p:nvSpPr>
        <p:spPr>
          <a:xfrm>
            <a:off x="424859" y="2561154"/>
            <a:ext cx="4613463" cy="400110"/>
          </a:xfrm>
          <a:prstGeom prst="rect">
            <a:avLst/>
          </a:prstGeom>
          <a:noFill/>
        </p:spPr>
        <p:txBody>
          <a:bodyPr wrap="none" rtlCol="0">
            <a:spAutoFit/>
          </a:bodyPr>
          <a:lstStyle/>
          <a:p>
            <a:r>
              <a:rPr lang="en-US" sz="2000"/>
              <a:t>Recall how to convert a sum to an integral:   </a:t>
            </a:r>
          </a:p>
        </p:txBody>
      </p:sp>
      <p:sp>
        <p:nvSpPr>
          <p:cNvPr id="8" name="TextBox 7"/>
          <p:cNvSpPr txBox="1"/>
          <p:nvPr/>
        </p:nvSpPr>
        <p:spPr>
          <a:xfrm>
            <a:off x="424859" y="3412619"/>
            <a:ext cx="1929685" cy="400110"/>
          </a:xfrm>
          <a:prstGeom prst="rect">
            <a:avLst/>
          </a:prstGeom>
          <a:noFill/>
          <a:ln w="28575" cap="flat" cmpd="sng" algn="ctr">
            <a:solidFill>
              <a:srgbClr val="558ED5"/>
            </a:solidFill>
            <a:prstDash val="solid"/>
            <a:round/>
            <a:headEnd type="none" w="med" len="med"/>
            <a:tailEnd type="none" w="med" len="med"/>
          </a:ln>
        </p:spPr>
        <p:txBody>
          <a:bodyPr wrap="none" rtlCol="0">
            <a:spAutoFit/>
          </a:bodyPr>
          <a:lstStyle/>
          <a:p>
            <a:r>
              <a:rPr lang="en-US" sz="2000"/>
              <a:t>UNITS = [Length]</a:t>
            </a:r>
          </a:p>
        </p:txBody>
      </p:sp>
      <p:cxnSp>
        <p:nvCxnSpPr>
          <p:cNvPr id="10" name="Straight Arrow Connector 9"/>
          <p:cNvCxnSpPr>
            <a:stCxn id="8" idx="3"/>
          </p:cNvCxnSpPr>
          <p:nvPr/>
        </p:nvCxnSpPr>
        <p:spPr>
          <a:xfrm flipV="1">
            <a:off x="2354544" y="3609352"/>
            <a:ext cx="835485" cy="3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871320" y="3409297"/>
            <a:ext cx="1929685" cy="400110"/>
          </a:xfrm>
          <a:prstGeom prst="rect">
            <a:avLst/>
          </a:prstGeom>
          <a:noFill/>
          <a:ln w="28575" cap="flat" cmpd="sng" algn="ctr">
            <a:solidFill>
              <a:srgbClr val="558ED5"/>
            </a:solidFill>
            <a:prstDash val="solid"/>
            <a:round/>
            <a:headEnd type="none" w="med" len="med"/>
            <a:tailEnd type="none" w="med" len="med"/>
          </a:ln>
        </p:spPr>
        <p:txBody>
          <a:bodyPr wrap="none" rtlCol="0">
            <a:spAutoFit/>
          </a:bodyPr>
          <a:lstStyle/>
          <a:p>
            <a:r>
              <a:rPr lang="en-US" sz="2000"/>
              <a:t>UNITS = [Length]</a:t>
            </a:r>
          </a:p>
        </p:txBody>
      </p:sp>
      <p:cxnSp>
        <p:nvCxnSpPr>
          <p:cNvPr id="13" name="Straight Arrow Connector 12"/>
          <p:cNvCxnSpPr>
            <a:stCxn id="11" idx="1"/>
          </p:cNvCxnSpPr>
          <p:nvPr/>
        </p:nvCxnSpPr>
        <p:spPr>
          <a:xfrm rot="10800000" flipV="1">
            <a:off x="6113090" y="3609352"/>
            <a:ext cx="758230" cy="3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15319" y="1753673"/>
            <a:ext cx="2776373" cy="400110"/>
          </a:xfrm>
          <a:prstGeom prst="rect">
            <a:avLst/>
          </a:prstGeom>
          <a:noFill/>
          <a:ln w="28575" cap="flat" cmpd="sng" algn="ctr">
            <a:noFill/>
            <a:prstDash val="solid"/>
            <a:round/>
            <a:headEnd type="none" w="med" len="med"/>
            <a:tailEnd type="none" w="med" len="med"/>
          </a:ln>
        </p:spPr>
        <p:txBody>
          <a:bodyPr wrap="square" rtlCol="0">
            <a:spAutoFit/>
          </a:bodyPr>
          <a:lstStyle/>
          <a:p>
            <a:pPr algn="ctr"/>
            <a:r>
              <a:rPr lang="en-US" sz="2000">
                <a:solidFill>
                  <a:srgbClr val="660066"/>
                </a:solidFill>
              </a:rPr>
              <a:t>Δq = Q/10 = (Q/L)Δx  </a:t>
            </a:r>
          </a:p>
        </p:txBody>
      </p:sp>
      <p:grpSp>
        <p:nvGrpSpPr>
          <p:cNvPr id="15" name="Group 14"/>
          <p:cNvGrpSpPr/>
          <p:nvPr/>
        </p:nvGrpSpPr>
        <p:grpSpPr>
          <a:xfrm>
            <a:off x="1067071" y="1151710"/>
            <a:ext cx="6830804" cy="1099584"/>
            <a:chOff x="1123752" y="4223683"/>
            <a:chExt cx="6830804" cy="1099584"/>
          </a:xfrm>
        </p:grpSpPr>
        <p:grpSp>
          <p:nvGrpSpPr>
            <p:cNvPr id="16" name="Group 12"/>
            <p:cNvGrpSpPr/>
            <p:nvPr/>
          </p:nvGrpSpPr>
          <p:grpSpPr>
            <a:xfrm>
              <a:off x="3876290" y="4224754"/>
              <a:ext cx="606183" cy="430887"/>
              <a:chOff x="9067110" y="1691650"/>
              <a:chExt cx="606183" cy="430887"/>
            </a:xfrm>
          </p:grpSpPr>
          <p:sp>
            <p:nvSpPr>
              <p:cNvPr id="47" name="Oval 13"/>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17" name="Group 21"/>
            <p:cNvGrpSpPr/>
            <p:nvPr/>
          </p:nvGrpSpPr>
          <p:grpSpPr>
            <a:xfrm>
              <a:off x="3229848" y="4239459"/>
              <a:ext cx="606183" cy="430887"/>
              <a:chOff x="9067110" y="1691650"/>
              <a:chExt cx="606183" cy="430887"/>
            </a:xfrm>
          </p:grpSpPr>
          <p:sp>
            <p:nvSpPr>
              <p:cNvPr id="45" name="Oval 44"/>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18" name="Group 30"/>
            <p:cNvGrpSpPr/>
            <p:nvPr/>
          </p:nvGrpSpPr>
          <p:grpSpPr>
            <a:xfrm>
              <a:off x="5288256" y="4223683"/>
              <a:ext cx="606183" cy="430887"/>
              <a:chOff x="9067110" y="1691650"/>
              <a:chExt cx="606183" cy="430887"/>
            </a:xfrm>
          </p:grpSpPr>
          <p:sp>
            <p:nvSpPr>
              <p:cNvPr id="43" name="Oval 42"/>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19" name="Group 33"/>
            <p:cNvGrpSpPr/>
            <p:nvPr/>
          </p:nvGrpSpPr>
          <p:grpSpPr>
            <a:xfrm>
              <a:off x="4641814" y="4238388"/>
              <a:ext cx="606183" cy="430887"/>
              <a:chOff x="9067110" y="1691650"/>
              <a:chExt cx="606183" cy="430887"/>
            </a:xfrm>
          </p:grpSpPr>
          <p:sp>
            <p:nvSpPr>
              <p:cNvPr id="41" name="Oval 40"/>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0" name="Group 36"/>
            <p:cNvGrpSpPr/>
            <p:nvPr/>
          </p:nvGrpSpPr>
          <p:grpSpPr>
            <a:xfrm>
              <a:off x="5936407" y="4237801"/>
              <a:ext cx="606183" cy="430887"/>
              <a:chOff x="9067110" y="1691650"/>
              <a:chExt cx="606183" cy="430887"/>
            </a:xfrm>
          </p:grpSpPr>
          <p:sp>
            <p:nvSpPr>
              <p:cNvPr id="39" name="Oval 38"/>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1" name="Group 39"/>
            <p:cNvGrpSpPr/>
            <p:nvPr/>
          </p:nvGrpSpPr>
          <p:grpSpPr>
            <a:xfrm>
              <a:off x="7348373" y="4236730"/>
              <a:ext cx="606183" cy="430887"/>
              <a:chOff x="9067110" y="1691650"/>
              <a:chExt cx="606183" cy="430887"/>
            </a:xfrm>
          </p:grpSpPr>
          <p:sp>
            <p:nvSpPr>
              <p:cNvPr id="37" name="Oval 36"/>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2" name="Group 42"/>
            <p:cNvGrpSpPr/>
            <p:nvPr/>
          </p:nvGrpSpPr>
          <p:grpSpPr>
            <a:xfrm>
              <a:off x="6701931" y="4251435"/>
              <a:ext cx="606183" cy="430887"/>
              <a:chOff x="9067110" y="1691650"/>
              <a:chExt cx="606183" cy="430887"/>
            </a:xfrm>
          </p:grpSpPr>
          <p:sp>
            <p:nvSpPr>
              <p:cNvPr id="35" name="Oval 34"/>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3" name="Group 54"/>
            <p:cNvGrpSpPr/>
            <p:nvPr/>
          </p:nvGrpSpPr>
          <p:grpSpPr>
            <a:xfrm>
              <a:off x="1123752" y="4241949"/>
              <a:ext cx="606183" cy="430887"/>
              <a:chOff x="9067110" y="1691650"/>
              <a:chExt cx="606183" cy="430887"/>
            </a:xfrm>
          </p:grpSpPr>
          <p:sp>
            <p:nvSpPr>
              <p:cNvPr id="33" name="Oval 32"/>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4" name="Group 57"/>
            <p:cNvGrpSpPr/>
            <p:nvPr/>
          </p:nvGrpSpPr>
          <p:grpSpPr>
            <a:xfrm>
              <a:off x="2535718" y="4240878"/>
              <a:ext cx="606183" cy="430887"/>
              <a:chOff x="9067110" y="1691650"/>
              <a:chExt cx="606183" cy="430887"/>
            </a:xfrm>
          </p:grpSpPr>
          <p:sp>
            <p:nvSpPr>
              <p:cNvPr id="31" name="Oval 30"/>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grpSp>
          <p:nvGrpSpPr>
            <p:cNvPr id="25" name="Group 60"/>
            <p:cNvGrpSpPr/>
            <p:nvPr/>
          </p:nvGrpSpPr>
          <p:grpSpPr>
            <a:xfrm>
              <a:off x="1889276" y="4255583"/>
              <a:ext cx="606183" cy="430887"/>
              <a:chOff x="9067110" y="1691650"/>
              <a:chExt cx="606183" cy="430887"/>
            </a:xfrm>
          </p:grpSpPr>
          <p:sp>
            <p:nvSpPr>
              <p:cNvPr id="29" name="Oval 28"/>
              <p:cNvSpPr/>
              <p:nvPr/>
            </p:nvSpPr>
            <p:spPr>
              <a:xfrm>
                <a:off x="9131300" y="1767801"/>
                <a:ext cx="349334" cy="353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9067110" y="1691650"/>
                <a:ext cx="606183" cy="430887"/>
              </a:xfrm>
              <a:prstGeom prst="rect">
                <a:avLst/>
              </a:prstGeom>
              <a:noFill/>
              <a:ln w="28575" cap="flat" cmpd="sng" algn="ctr">
                <a:noFill/>
                <a:prstDash val="solid"/>
                <a:round/>
                <a:headEnd type="none" w="med" len="med"/>
                <a:tailEnd type="none" w="med" len="med"/>
              </a:ln>
            </p:spPr>
            <p:txBody>
              <a:bodyPr wrap="square" rtlCol="0">
                <a:spAutoFit/>
              </a:bodyPr>
              <a:lstStyle/>
              <a:p>
                <a:r>
                  <a:rPr lang="en-US" sz="2200">
                    <a:solidFill>
                      <a:schemeClr val="bg1"/>
                    </a:solidFill>
                  </a:rPr>
                  <a:t>Δq </a:t>
                </a:r>
              </a:p>
            </p:txBody>
          </p:sp>
        </p:grpSp>
        <p:sp>
          <p:nvSpPr>
            <p:cNvPr id="26" name="Right Brace 25"/>
            <p:cNvSpPr/>
            <p:nvPr/>
          </p:nvSpPr>
          <p:spPr>
            <a:xfrm rot="5400000">
              <a:off x="1609849" y="4520830"/>
              <a:ext cx="243167" cy="733474"/>
            </a:xfrm>
            <a:prstGeom prst="rightBrace">
              <a:avLst>
                <a:gd name="adj1" fmla="val 2455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1522186" y="4953935"/>
              <a:ext cx="415498" cy="369332"/>
            </a:xfrm>
            <a:prstGeom prst="rect">
              <a:avLst/>
            </a:prstGeom>
            <a:noFill/>
          </p:spPr>
          <p:txBody>
            <a:bodyPr wrap="none" rtlCol="0">
              <a:spAutoFit/>
            </a:bodyPr>
            <a:lstStyle/>
            <a:p>
              <a:r>
                <a:rPr lang="en-US"/>
                <a:t>Δx</a:t>
              </a:r>
            </a:p>
          </p:txBody>
        </p:sp>
        <p:sp>
          <p:nvSpPr>
            <p:cNvPr id="28" name="TextBox 27"/>
            <p:cNvSpPr txBox="1"/>
            <p:nvPr/>
          </p:nvSpPr>
          <p:spPr>
            <a:xfrm>
              <a:off x="2726403" y="4824485"/>
              <a:ext cx="1141083" cy="400110"/>
            </a:xfrm>
            <a:prstGeom prst="rect">
              <a:avLst/>
            </a:prstGeom>
            <a:noFill/>
          </p:spPr>
          <p:txBody>
            <a:bodyPr wrap="none" rtlCol="0">
              <a:spAutoFit/>
            </a:bodyPr>
            <a:lstStyle/>
            <a:p>
              <a:r>
                <a:rPr lang="en-US" sz="2000"/>
                <a:t>L/Δx = 10</a:t>
              </a:r>
            </a:p>
          </p:txBody>
        </p:sp>
      </p:grpSp>
      <p:pic>
        <p:nvPicPr>
          <p:cNvPr id="56" name="Picture 55" descr="latex-image-1.pdf"/>
          <p:cNvPicPr>
            <a:picLocks noChangeAspect="1"/>
          </p:cNvPicPr>
          <p:nvPr/>
        </p:nvPicPr>
        <p:blipFill>
          <a:blip r:embed="rId2"/>
          <a:stretch>
            <a:fillRect/>
          </a:stretch>
        </p:blipFill>
        <p:spPr>
          <a:xfrm>
            <a:off x="3296954" y="3230953"/>
            <a:ext cx="2582772" cy="756856"/>
          </a:xfrm>
          <a:prstGeom prst="rect">
            <a:avLst/>
          </a:prstGeom>
        </p:spPr>
      </p:pic>
      <p:grpSp>
        <p:nvGrpSpPr>
          <p:cNvPr id="64" name="Group 63"/>
          <p:cNvGrpSpPr/>
          <p:nvPr/>
        </p:nvGrpSpPr>
        <p:grpSpPr>
          <a:xfrm>
            <a:off x="293912" y="4262408"/>
            <a:ext cx="8376146" cy="2442754"/>
            <a:chOff x="293912" y="4262408"/>
            <a:chExt cx="8376146" cy="2442754"/>
          </a:xfrm>
        </p:grpSpPr>
        <p:sp>
          <p:nvSpPr>
            <p:cNvPr id="55" name="TextBox 54"/>
            <p:cNvSpPr txBox="1"/>
            <p:nvPr/>
          </p:nvSpPr>
          <p:spPr>
            <a:xfrm>
              <a:off x="424859" y="4262408"/>
              <a:ext cx="4052411" cy="400110"/>
            </a:xfrm>
            <a:prstGeom prst="rect">
              <a:avLst/>
            </a:prstGeom>
            <a:noFill/>
          </p:spPr>
          <p:txBody>
            <a:bodyPr wrap="none" rtlCol="0">
              <a:spAutoFit/>
            </a:bodyPr>
            <a:lstStyle/>
            <a:p>
              <a:r>
                <a:rPr lang="en-US" sz="2000"/>
                <a:t>We will need to sum over all charges:</a:t>
              </a:r>
            </a:p>
          </p:txBody>
        </p:sp>
        <p:pic>
          <p:nvPicPr>
            <p:cNvPr id="57" name="Picture 56" descr="latex-image-1.pdf"/>
            <p:cNvPicPr>
              <a:picLocks noChangeAspect="1"/>
            </p:cNvPicPr>
            <p:nvPr/>
          </p:nvPicPr>
          <p:blipFill>
            <a:blip r:embed="rId3"/>
            <a:stretch>
              <a:fillRect/>
            </a:stretch>
          </p:blipFill>
          <p:spPr>
            <a:xfrm>
              <a:off x="2081700" y="4845707"/>
              <a:ext cx="5006866" cy="803081"/>
            </a:xfrm>
            <a:prstGeom prst="rect">
              <a:avLst/>
            </a:prstGeom>
            <a:ln w="28575" cap="flat" cmpd="sng" algn="ctr">
              <a:solidFill>
                <a:srgbClr val="558ED5"/>
              </a:solidFill>
              <a:prstDash val="solid"/>
              <a:round/>
              <a:headEnd type="none" w="med" len="med"/>
              <a:tailEnd type="none" w="med" len="med"/>
            </a:ln>
          </p:spPr>
        </p:pic>
        <p:sp>
          <p:nvSpPr>
            <p:cNvPr id="58" name="TextBox 57"/>
            <p:cNvSpPr txBox="1"/>
            <p:nvPr/>
          </p:nvSpPr>
          <p:spPr>
            <a:xfrm>
              <a:off x="293912" y="6301730"/>
              <a:ext cx="2375809" cy="403432"/>
            </a:xfrm>
            <a:prstGeom prst="rect">
              <a:avLst/>
            </a:prstGeom>
            <a:noFill/>
            <a:ln w="28575" cap="flat" cmpd="sng" algn="ctr">
              <a:solidFill>
                <a:srgbClr val="558ED5"/>
              </a:solidFill>
              <a:prstDash val="solid"/>
              <a:round/>
              <a:headEnd type="none" w="med" len="med"/>
              <a:tailEnd type="none" w="med" len="med"/>
            </a:ln>
          </p:spPr>
          <p:txBody>
            <a:bodyPr wrap="square" rtlCol="0">
              <a:spAutoFit/>
            </a:bodyPr>
            <a:lstStyle/>
            <a:p>
              <a:pPr algn="ctr"/>
              <a:r>
                <a:rPr lang="en-US" sz="2000"/>
                <a:t>UNITS = [Charge]</a:t>
              </a:r>
            </a:p>
          </p:txBody>
        </p:sp>
        <p:cxnSp>
          <p:nvCxnSpPr>
            <p:cNvPr id="59" name="Straight Arrow Connector 58"/>
            <p:cNvCxnSpPr>
              <a:stCxn id="58" idx="3"/>
            </p:cNvCxnSpPr>
            <p:nvPr/>
          </p:nvCxnSpPr>
          <p:spPr>
            <a:xfrm flipV="1">
              <a:off x="2669721" y="5648790"/>
              <a:ext cx="222840" cy="854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485909" y="6301730"/>
              <a:ext cx="2184149" cy="400110"/>
            </a:xfrm>
            <a:prstGeom prst="rect">
              <a:avLst/>
            </a:prstGeom>
            <a:noFill/>
            <a:ln w="28575" cap="flat" cmpd="sng" algn="ctr">
              <a:solidFill>
                <a:srgbClr val="558ED5"/>
              </a:solidFill>
              <a:prstDash val="solid"/>
              <a:round/>
              <a:headEnd type="none" w="med" len="med"/>
              <a:tailEnd type="none" w="med" len="med"/>
            </a:ln>
          </p:spPr>
          <p:txBody>
            <a:bodyPr wrap="square" rtlCol="0">
              <a:spAutoFit/>
            </a:bodyPr>
            <a:lstStyle/>
            <a:p>
              <a:pPr algn="ctr"/>
              <a:r>
                <a:rPr lang="en-US" sz="2000"/>
                <a:t>UNITS = [Charge]</a:t>
              </a:r>
            </a:p>
          </p:txBody>
        </p:sp>
        <p:cxnSp>
          <p:nvCxnSpPr>
            <p:cNvPr id="61" name="Straight Arrow Connector 60"/>
            <p:cNvCxnSpPr>
              <a:stCxn id="60" idx="1"/>
            </p:cNvCxnSpPr>
            <p:nvPr/>
          </p:nvCxnSpPr>
          <p:spPr>
            <a:xfrm flipH="1" flipV="1">
              <a:off x="6293255" y="5648789"/>
              <a:ext cx="192654" cy="852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4" name="Straight Connector 6"/>
          <p:cNvCxnSpPr>
            <a:cxnSpLocks noChangeShapeType="1"/>
          </p:cNvCxnSpPr>
          <p:nvPr/>
        </p:nvCxnSpPr>
        <p:spPr bwMode="auto">
          <a:xfrm>
            <a:off x="0" y="989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9DE184E-A8AC-489C-BA96-3BE4037D2CD5}" type="slidenum">
              <a:rPr lang="en-US" altLang="en-US" smtClean="0"/>
              <a:pPr/>
              <a:t>14</a:t>
            </a:fld>
            <a:endParaRPr lang="en-US" altLang="en-US"/>
          </a:p>
        </p:txBody>
      </p:sp>
    </p:spTree>
    <p:extLst>
      <p:ext uri="{BB962C8B-B14F-4D97-AF65-F5344CB8AC3E}">
        <p14:creationId xmlns:p14="http://schemas.microsoft.com/office/powerpoint/2010/main" val="35716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4515" y="189228"/>
            <a:ext cx="5709538" cy="769441"/>
          </a:xfrm>
          <a:prstGeom prst="rect">
            <a:avLst/>
          </a:prstGeom>
          <a:solidFill>
            <a:schemeClr val="bg1"/>
          </a:solidFill>
        </p:spPr>
        <p:txBody>
          <a:bodyPr wrap="square" rtlCol="0">
            <a:spAutoFit/>
          </a:bodyPr>
          <a:lstStyle/>
          <a:p>
            <a:pPr algn="ctr"/>
            <a:r>
              <a:rPr lang="en-US" sz="4400" dirty="0">
                <a:solidFill>
                  <a:srgbClr val="558ED5"/>
                </a:solidFill>
              </a:rPr>
              <a:t>Calculus We Will Need</a:t>
            </a:r>
          </a:p>
        </p:txBody>
      </p:sp>
      <p:cxnSp>
        <p:nvCxnSpPr>
          <p:cNvPr id="54" name="Straight Connector 6"/>
          <p:cNvCxnSpPr>
            <a:cxnSpLocks noChangeShapeType="1"/>
          </p:cNvCxnSpPr>
          <p:nvPr/>
        </p:nvCxnSpPr>
        <p:spPr bwMode="auto">
          <a:xfrm>
            <a:off x="0" y="989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9DE184E-A8AC-489C-BA96-3BE4037D2CD5}" type="slidenum">
              <a:rPr lang="en-US" altLang="en-US" smtClean="0"/>
              <a:pPr/>
              <a:t>15</a:t>
            </a:fld>
            <a:endParaRPr lang="en-US" altLang="en-US" dirty="0"/>
          </a:p>
        </p:txBody>
      </p:sp>
      <mc:AlternateContent xmlns:mc="http://schemas.openxmlformats.org/markup-compatibility/2006" xmlns:a14="http://schemas.microsoft.com/office/drawing/2010/main">
        <mc:Choice Requires="a14">
          <p:sp>
            <p:nvSpPr>
              <p:cNvPr id="7" name="TextBox 6"/>
              <p:cNvSpPr txBox="1"/>
              <p:nvPr/>
            </p:nvSpPr>
            <p:spPr>
              <a:xfrm>
                <a:off x="381000" y="1600200"/>
                <a:ext cx="8382000" cy="2520755"/>
              </a:xfrm>
              <a:prstGeom prst="rect">
                <a:avLst/>
              </a:prstGeom>
              <a:noFill/>
            </p:spPr>
            <p:txBody>
              <a:bodyPr wrap="square" rtlCol="0">
                <a:spAutoFit/>
              </a:bodyPr>
              <a:lstStyle/>
              <a:p>
                <a14:m>
                  <m:oMath xmlns:m="http://schemas.openxmlformats.org/officeDocument/2006/math">
                    <m:r>
                      <a:rPr lang="en-US" i="1" smtClean="0">
                        <a:latin typeface="Cambria Math"/>
                        <a:ea typeface="Cambria Math"/>
                      </a:rPr>
                      <m:t>𝜌</m:t>
                    </m:r>
                    <m:r>
                      <a:rPr lang="en-US" b="0" i="1" smtClean="0">
                        <a:latin typeface="Cambria Math"/>
                        <a:ea typeface="Cambria Math"/>
                      </a:rPr>
                      <m:t>= </m:t>
                    </m:r>
                    <m:f>
                      <m:fPr>
                        <m:ctrlPr>
                          <a:rPr lang="en-US" b="0" i="1" smtClean="0">
                            <a:latin typeface="Cambria Math" panose="02040503050406030204" pitchFamily="18" charset="0"/>
                            <a:ea typeface="Cambria Math"/>
                          </a:rPr>
                        </m:ctrlPr>
                      </m:fPr>
                      <m:num>
                        <m:r>
                          <a:rPr lang="en-US" b="0" i="1" smtClean="0">
                            <a:latin typeface="Cambria Math"/>
                            <a:ea typeface="Cambria Math"/>
                          </a:rPr>
                          <m:t>𝑄</m:t>
                        </m:r>
                      </m:num>
                      <m:den>
                        <m:r>
                          <a:rPr lang="en-US" b="0" i="1" smtClean="0">
                            <a:latin typeface="Cambria Math"/>
                            <a:ea typeface="Cambria Math"/>
                          </a:rPr>
                          <m:t>𝐿</m:t>
                        </m:r>
                      </m:den>
                    </m:f>
                  </m:oMath>
                </a14:m>
                <a:r>
                  <a:rPr lang="en-US" dirty="0" smtClean="0"/>
                  <a:t>  is called the charge density for the case of uniformly distributed charge through out the line. </a:t>
                </a:r>
              </a:p>
              <a:p>
                <a:endParaRPr lang="en-US" dirty="0"/>
              </a:p>
              <a:p>
                <a:r>
                  <a:rPr lang="en-US" dirty="0" smtClean="0"/>
                  <a:t>When it’s not uniformly distributed, </a:t>
                </a:r>
                <a14:m>
                  <m:oMath xmlns:m="http://schemas.openxmlformats.org/officeDocument/2006/math">
                    <m:r>
                      <a:rPr lang="en-US" i="1" smtClean="0">
                        <a:latin typeface="Cambria Math"/>
                        <a:ea typeface="Cambria Math"/>
                      </a:rPr>
                      <m:t>𝜌</m:t>
                    </m:r>
                    <m:r>
                      <a:rPr lang="en-US" b="0" i="1" smtClean="0">
                        <a:latin typeface="Cambria Math"/>
                        <a:ea typeface="Cambria Math"/>
                      </a:rPr>
                      <m:t>= </m:t>
                    </m:r>
                    <m:r>
                      <a:rPr lang="en-US" b="0" i="1" smtClean="0">
                        <a:latin typeface="Cambria Math"/>
                        <a:ea typeface="Cambria Math"/>
                      </a:rPr>
                      <m:t>𝜌</m:t>
                    </m:r>
                    <m:d>
                      <m:dPr>
                        <m:ctrlPr>
                          <a:rPr lang="en-US" b="0" i="1" smtClean="0">
                            <a:latin typeface="Cambria Math" panose="02040503050406030204" pitchFamily="18" charset="0"/>
                            <a:ea typeface="Cambria Math"/>
                          </a:rPr>
                        </m:ctrlPr>
                      </m:dPr>
                      <m:e>
                        <m:r>
                          <a:rPr lang="en-US" b="0" i="1" smtClean="0">
                            <a:latin typeface="Cambria Math"/>
                            <a:ea typeface="Cambria Math"/>
                          </a:rPr>
                          <m:t>𝑥</m:t>
                        </m:r>
                      </m:e>
                    </m:d>
                    <m:r>
                      <a:rPr lang="en-US" b="0" i="1" smtClean="0">
                        <a:latin typeface="Cambria Math"/>
                        <a:ea typeface="Cambria Math"/>
                      </a:rPr>
                      <m:t>. </m:t>
                    </m:r>
                  </m:oMath>
                </a14:m>
                <a:endParaRPr lang="en-US" dirty="0" smtClean="0"/>
              </a:p>
              <a:p>
                <a:endParaRPr lang="en-US" dirty="0"/>
              </a:p>
              <a:p>
                <a14:m>
                  <m:oMath xmlns:m="http://schemas.openxmlformats.org/officeDocument/2006/math">
                    <m:r>
                      <a:rPr lang="en-US" b="0" i="1" smtClean="0">
                        <a:latin typeface="Cambria Math"/>
                      </a:rPr>
                      <m:t>𝑄</m:t>
                    </m:r>
                    <m:r>
                      <a:rPr lang="en-US" b="0" i="1" smtClean="0">
                        <a:latin typeface="Cambria Math"/>
                      </a:rPr>
                      <m:t>= </m:t>
                    </m:r>
                    <m:nary>
                      <m:naryPr>
                        <m:limLoc m:val="undOvr"/>
                        <m:subHide m:val="on"/>
                        <m:supHide m:val="on"/>
                        <m:ctrlPr>
                          <a:rPr lang="en-US" b="0" i="1" smtClean="0">
                            <a:latin typeface="Cambria Math" panose="02040503050406030204" pitchFamily="18" charset="0"/>
                          </a:rPr>
                        </m:ctrlPr>
                      </m:naryPr>
                      <m:sub/>
                      <m:sup/>
                      <m:e>
                        <m:r>
                          <a:rPr lang="en-US" i="1">
                            <a:latin typeface="Cambria Math"/>
                            <a:ea typeface="Cambria Math"/>
                          </a:rPr>
                          <m:t>𝜌</m:t>
                        </m:r>
                        <m:d>
                          <m:dPr>
                            <m:ctrlPr>
                              <a:rPr lang="en-US" i="1">
                                <a:latin typeface="Cambria Math" panose="02040503050406030204" pitchFamily="18" charset="0"/>
                                <a:ea typeface="Cambria Math"/>
                              </a:rPr>
                            </m:ctrlPr>
                          </m:dPr>
                          <m:e>
                            <m:r>
                              <a:rPr lang="en-US" i="1">
                                <a:latin typeface="Cambria Math"/>
                                <a:ea typeface="Cambria Math"/>
                              </a:rPr>
                              <m:t>𝑥</m:t>
                            </m:r>
                          </m:e>
                        </m:d>
                      </m:e>
                    </m:nary>
                  </m:oMath>
                </a14:m>
                <a:r>
                  <a:rPr lang="en-US" dirty="0" smtClean="0"/>
                  <a:t>dx</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1600200"/>
                <a:ext cx="8382000" cy="2520755"/>
              </a:xfrm>
              <a:prstGeom prst="rect">
                <a:avLst/>
              </a:prstGeom>
              <a:blipFill rotWithShape="1">
                <a:blip r:embed="rId3"/>
                <a:stretch>
                  <a:fillRect l="-1164" b="-40920"/>
                </a:stretch>
              </a:blipFill>
            </p:spPr>
            <p:txBody>
              <a:bodyPr/>
              <a:lstStyle/>
              <a:p>
                <a:r>
                  <a:rPr lang="en-US">
                    <a:noFill/>
                  </a:rPr>
                  <a:t> </a:t>
                </a:r>
              </a:p>
            </p:txBody>
          </p:sp>
        </mc:Fallback>
      </mc:AlternateContent>
      <p:graphicFrame>
        <p:nvGraphicFramePr>
          <p:cNvPr id="62" name="Object 2"/>
          <p:cNvGraphicFramePr>
            <a:graphicFrameLocks noChangeAspect="1"/>
          </p:cNvGraphicFramePr>
          <p:nvPr>
            <p:extLst>
              <p:ext uri="{D42A27DB-BD31-4B8C-83A1-F6EECF244321}">
                <p14:modId xmlns:p14="http://schemas.microsoft.com/office/powerpoint/2010/main" val="144908987"/>
              </p:ext>
            </p:extLst>
          </p:nvPr>
        </p:nvGraphicFramePr>
        <p:xfrm>
          <a:off x="314815" y="4800600"/>
          <a:ext cx="2819400" cy="866992"/>
        </p:xfrm>
        <a:graphic>
          <a:graphicData uri="http://schemas.openxmlformats.org/presentationml/2006/ole">
            <mc:AlternateContent xmlns:mc="http://schemas.openxmlformats.org/markup-compatibility/2006">
              <mc:Choice xmlns:v="urn:schemas-microsoft-com:vml" Requires="v">
                <p:oleObj spid="_x0000_s68700" name="Equation" r:id="rId4" imgW="1485900" imgH="457200" progId="Equation.DSMT4">
                  <p:embed/>
                </p:oleObj>
              </mc:Choice>
              <mc:Fallback>
                <p:oleObj name="Equation" r:id="rId4" imgW="14859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15" y="4800600"/>
                        <a:ext cx="2819400" cy="866992"/>
                      </a:xfrm>
                      <a:prstGeom prst="rect">
                        <a:avLst/>
                      </a:prstGeom>
                      <a:noFill/>
                      <a:ln>
                        <a:noFill/>
                      </a:ln>
                      <a:effectLst/>
                      <a:extLst/>
                    </p:spPr>
                  </p:pic>
                </p:oleObj>
              </mc:Fallback>
            </mc:AlternateContent>
          </a:graphicData>
        </a:graphic>
      </p:graphicFrame>
      <p:graphicFrame>
        <p:nvGraphicFramePr>
          <p:cNvPr id="63" name="Object 3"/>
          <p:cNvGraphicFramePr>
            <a:graphicFrameLocks noChangeAspect="1"/>
          </p:cNvGraphicFramePr>
          <p:nvPr>
            <p:extLst>
              <p:ext uri="{D42A27DB-BD31-4B8C-83A1-F6EECF244321}">
                <p14:modId xmlns:p14="http://schemas.microsoft.com/office/powerpoint/2010/main" val="2316122410"/>
              </p:ext>
            </p:extLst>
          </p:nvPr>
        </p:nvGraphicFramePr>
        <p:xfrm>
          <a:off x="372140" y="5760062"/>
          <a:ext cx="5029200" cy="876828"/>
        </p:xfrm>
        <a:graphic>
          <a:graphicData uri="http://schemas.openxmlformats.org/presentationml/2006/ole">
            <mc:AlternateContent xmlns:mc="http://schemas.openxmlformats.org/markup-compatibility/2006">
              <mc:Choice xmlns:v="urn:schemas-microsoft-com:vml" Requires="v">
                <p:oleObj spid="_x0000_s68701" name="Equation" r:id="rId6" imgW="2476500" imgH="431800" progId="Equation.DSMT4">
                  <p:embed/>
                </p:oleObj>
              </mc:Choice>
              <mc:Fallback>
                <p:oleObj name="Equation" r:id="rId6" imgW="24765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40" y="5760062"/>
                        <a:ext cx="5029200" cy="876828"/>
                      </a:xfrm>
                      <a:prstGeom prst="rect">
                        <a:avLst/>
                      </a:prstGeom>
                      <a:noFill/>
                      <a:ln>
                        <a:noFill/>
                      </a:ln>
                      <a:effectLst/>
                      <a:extLst/>
                    </p:spPr>
                  </p:pic>
                </p:oleObj>
              </mc:Fallback>
            </mc:AlternateContent>
          </a:graphicData>
        </a:graphic>
      </p:graphicFrame>
      <p:grpSp>
        <p:nvGrpSpPr>
          <p:cNvPr id="65" name="Group 12"/>
          <p:cNvGrpSpPr>
            <a:grpSpLocks/>
          </p:cNvGrpSpPr>
          <p:nvPr/>
        </p:nvGrpSpPr>
        <p:grpSpPr bwMode="auto">
          <a:xfrm>
            <a:off x="6100553" y="3733800"/>
            <a:ext cx="2667000" cy="2552700"/>
            <a:chOff x="3596" y="672"/>
            <a:chExt cx="2016" cy="2088"/>
          </a:xfrm>
        </p:grpSpPr>
        <p:pic>
          <p:nvPicPr>
            <p:cNvPr id="66" name="Picture 7" desc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 y="672"/>
              <a:ext cx="186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 name="Object 4"/>
            <p:cNvGraphicFramePr>
              <a:graphicFrameLocks noChangeAspect="1"/>
            </p:cNvGraphicFramePr>
            <p:nvPr/>
          </p:nvGraphicFramePr>
          <p:xfrm>
            <a:off x="3596" y="2544"/>
            <a:ext cx="532" cy="216"/>
          </p:xfrm>
          <a:graphic>
            <a:graphicData uri="http://schemas.openxmlformats.org/presentationml/2006/ole">
              <mc:AlternateContent xmlns:mc="http://schemas.openxmlformats.org/markup-compatibility/2006">
                <mc:Choice xmlns:v="urn:schemas-microsoft-com:vml" Requires="v">
                  <p:oleObj spid="_x0000_s68702" name="Equation" r:id="rId9" imgW="469900" imgH="190500" progId="Equation.DSMT4">
                    <p:embed/>
                  </p:oleObj>
                </mc:Choice>
                <mc:Fallback>
                  <p:oleObj name="Equation" r:id="rId9" imgW="4699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6" y="2544"/>
                          <a:ext cx="532" cy="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 name="Object 5"/>
            <p:cNvGraphicFramePr>
              <a:graphicFrameLocks noChangeAspect="1"/>
            </p:cNvGraphicFramePr>
            <p:nvPr/>
          </p:nvGraphicFramePr>
          <p:xfrm>
            <a:off x="4032" y="1320"/>
            <a:ext cx="624" cy="204"/>
          </p:xfrm>
          <a:graphic>
            <a:graphicData uri="http://schemas.openxmlformats.org/presentationml/2006/ole">
              <mc:AlternateContent xmlns:mc="http://schemas.openxmlformats.org/markup-compatibility/2006">
                <mc:Choice xmlns:v="urn:schemas-microsoft-com:vml" Requires="v">
                  <p:oleObj spid="_x0000_s68703" name="Equation" r:id="rId11" imgW="584200" imgH="190500" progId="Equation.DSMT4">
                    <p:embed/>
                  </p:oleObj>
                </mc:Choice>
                <mc:Fallback>
                  <p:oleObj name="Equation" r:id="rId11" imgW="584200" imgH="190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 y="1320"/>
                          <a:ext cx="624"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 name="Object 6"/>
            <p:cNvGraphicFramePr>
              <a:graphicFrameLocks noChangeAspect="1"/>
            </p:cNvGraphicFramePr>
            <p:nvPr/>
          </p:nvGraphicFramePr>
          <p:xfrm>
            <a:off x="4416" y="768"/>
            <a:ext cx="733" cy="204"/>
          </p:xfrm>
          <a:graphic>
            <a:graphicData uri="http://schemas.openxmlformats.org/presentationml/2006/ole">
              <mc:AlternateContent xmlns:mc="http://schemas.openxmlformats.org/markup-compatibility/2006">
                <mc:Choice xmlns:v="urn:schemas-microsoft-com:vml" Requires="v">
                  <p:oleObj spid="_x0000_s68704" name="Equation" r:id="rId13" imgW="685800" imgH="190500" progId="Equation.DSMT4">
                    <p:embed/>
                  </p:oleObj>
                </mc:Choice>
                <mc:Fallback>
                  <p:oleObj name="Equation" r:id="rId13" imgW="6858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6" y="768"/>
                          <a:ext cx="733"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9" name="TextBox 8"/>
          <p:cNvSpPr txBox="1"/>
          <p:nvPr/>
        </p:nvSpPr>
        <p:spPr>
          <a:xfrm>
            <a:off x="228600" y="4343400"/>
            <a:ext cx="4648200" cy="457200"/>
          </a:xfrm>
          <a:prstGeom prst="rect">
            <a:avLst/>
          </a:prstGeom>
          <a:noFill/>
        </p:spPr>
        <p:txBody>
          <a:bodyPr wrap="square" rtlCol="0">
            <a:spAutoFit/>
          </a:bodyPr>
          <a:lstStyle/>
          <a:p>
            <a:r>
              <a:rPr lang="en-US" u="sng" dirty="0" smtClean="0"/>
              <a:t>For 3-D case: </a:t>
            </a:r>
            <a:endParaRPr lang="en-US" u="sng" dirty="0"/>
          </a:p>
        </p:txBody>
      </p:sp>
    </p:spTree>
    <p:extLst>
      <p:ext uri="{BB962C8B-B14F-4D97-AF65-F5344CB8AC3E}">
        <p14:creationId xmlns:p14="http://schemas.microsoft.com/office/powerpoint/2010/main" val="2038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par>
                                <p:cTn id="14" presetID="22" presetClass="entr" presetSubtype="4"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7439" y="-375319"/>
            <a:ext cx="923330" cy="7221668"/>
            <a:chOff x="247439" y="-375319"/>
            <a:chExt cx="923330" cy="7221668"/>
          </a:xfrm>
        </p:grpSpPr>
        <p:sp>
          <p:nvSpPr>
            <p:cNvPr id="5" name="Rectangle 4"/>
            <p:cNvSpPr/>
            <p:nvPr/>
          </p:nvSpPr>
          <p:spPr>
            <a:xfrm>
              <a:off x="361216" y="1293248"/>
              <a:ext cx="172184" cy="50313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2901730" y="2773850"/>
              <a:ext cx="7221668" cy="923330"/>
            </a:xfrm>
            <a:prstGeom prst="rect">
              <a:avLst/>
            </a:prstGeom>
            <a:noFill/>
          </p:spPr>
          <p:txBody>
            <a:bodyPr wrap="square" rtlCol="0">
              <a:spAutoFit/>
            </a:bodyPr>
            <a:lstStyle/>
            <a:p>
              <a:r>
                <a:rPr lang="en-US">
                  <a:solidFill>
                    <a:srgbClr val="FFFFFF"/>
                  </a:solidFill>
                </a:rPr>
                <a:t>+ + + + + + + + + + + + + + + + + + + + + + + + + + + + + + + + + + + + + + + + + + + +  </a:t>
              </a:r>
            </a:p>
            <a:p>
              <a:endParaRPr lang="en-US">
                <a:solidFill>
                  <a:srgbClr val="FFFFFF"/>
                </a:solidFill>
              </a:endParaRPr>
            </a:p>
          </p:txBody>
        </p:sp>
      </p:grpSp>
      <p:sp>
        <p:nvSpPr>
          <p:cNvPr id="7" name="TextBox 6"/>
          <p:cNvSpPr txBox="1"/>
          <p:nvPr/>
        </p:nvSpPr>
        <p:spPr>
          <a:xfrm>
            <a:off x="2726597" y="117586"/>
            <a:ext cx="3691235" cy="707886"/>
          </a:xfrm>
          <a:prstGeom prst="rect">
            <a:avLst/>
          </a:prstGeom>
          <a:noFill/>
        </p:spPr>
        <p:txBody>
          <a:bodyPr wrap="none" rtlCol="0">
            <a:spAutoFit/>
          </a:bodyPr>
          <a:lstStyle/>
          <a:p>
            <a:r>
              <a:rPr lang="en-US" sz="4000">
                <a:solidFill>
                  <a:srgbClr val="558ED5"/>
                </a:solidFill>
              </a:rPr>
              <a:t>iClicker Question</a:t>
            </a:r>
          </a:p>
        </p:txBody>
      </p:sp>
      <p:sp>
        <p:nvSpPr>
          <p:cNvPr id="9" name="TextBox 8"/>
          <p:cNvSpPr txBox="1"/>
          <p:nvPr/>
        </p:nvSpPr>
        <p:spPr>
          <a:xfrm>
            <a:off x="1356103" y="1030771"/>
            <a:ext cx="7361246" cy="954107"/>
          </a:xfrm>
          <a:prstGeom prst="rect">
            <a:avLst/>
          </a:prstGeom>
          <a:noFill/>
        </p:spPr>
        <p:txBody>
          <a:bodyPr wrap="none" rtlCol="0">
            <a:spAutoFit/>
          </a:bodyPr>
          <a:lstStyle/>
          <a:p>
            <a:r>
              <a:rPr lang="en-US" sz="2800" dirty="0"/>
              <a:t>What does the Electric Field look like when </a:t>
            </a:r>
          </a:p>
          <a:p>
            <a:r>
              <a:rPr lang="en-US" sz="2800" dirty="0"/>
              <a:t>viewing the </a:t>
            </a:r>
            <a:r>
              <a:rPr lang="en-US" sz="2800" dirty="0" smtClean="0"/>
              <a:t>positively charged rod </a:t>
            </a:r>
            <a:r>
              <a:rPr lang="en-US" sz="2800" dirty="0"/>
              <a:t>from the top?  </a:t>
            </a:r>
          </a:p>
        </p:txBody>
      </p:sp>
      <p:sp>
        <p:nvSpPr>
          <p:cNvPr id="10" name="TextBox 9"/>
          <p:cNvSpPr txBox="1"/>
          <p:nvPr/>
        </p:nvSpPr>
        <p:spPr>
          <a:xfrm>
            <a:off x="1481662" y="2531514"/>
            <a:ext cx="388222" cy="369332"/>
          </a:xfrm>
          <a:prstGeom prst="rect">
            <a:avLst/>
          </a:prstGeom>
          <a:noFill/>
        </p:spPr>
        <p:txBody>
          <a:bodyPr wrap="none" rtlCol="0">
            <a:spAutoFit/>
          </a:bodyPr>
          <a:lstStyle/>
          <a:p>
            <a:r>
              <a:rPr lang="en-US"/>
              <a:t>A)  </a:t>
            </a:r>
          </a:p>
        </p:txBody>
      </p:sp>
      <p:sp>
        <p:nvSpPr>
          <p:cNvPr id="11" name="Oval 10"/>
          <p:cNvSpPr/>
          <p:nvPr/>
        </p:nvSpPr>
        <p:spPr>
          <a:xfrm>
            <a:off x="2846994" y="3214942"/>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2734296" y="2709575"/>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2732695" y="4014515"/>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316895" y="3346176"/>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2029961" y="3344588"/>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3263463" y="2696345"/>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V="1">
            <a:off x="2349062" y="270481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2349062" y="3695412"/>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3263463" y="3695412"/>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6570132" y="2982347"/>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flipH="1" flipV="1">
            <a:off x="5842805" y="3114374"/>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a:off x="7073108" y="3104841"/>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435461" y="2531514"/>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flipV="1">
            <a:off x="6447365" y="3690334"/>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flipV="1">
            <a:off x="6072201" y="2544200"/>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V="1">
            <a:off x="6093464" y="336596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6986601" y="33599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6986602" y="255401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822157" y="2509046"/>
            <a:ext cx="380220" cy="369332"/>
          </a:xfrm>
          <a:prstGeom prst="rect">
            <a:avLst/>
          </a:prstGeom>
          <a:noFill/>
        </p:spPr>
        <p:txBody>
          <a:bodyPr wrap="none" rtlCol="0">
            <a:spAutoFit/>
          </a:bodyPr>
          <a:lstStyle/>
          <a:p>
            <a:r>
              <a:rPr lang="en-US"/>
              <a:t>B)</a:t>
            </a:r>
          </a:p>
        </p:txBody>
      </p:sp>
      <p:sp>
        <p:nvSpPr>
          <p:cNvPr id="45" name="Oval 44"/>
          <p:cNvSpPr/>
          <p:nvPr/>
        </p:nvSpPr>
        <p:spPr>
          <a:xfrm flipH="1">
            <a:off x="2820806" y="5590124"/>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rot="16200000" flipV="1">
            <a:off x="3314267" y="5722151"/>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16200000" flipH="1">
            <a:off x="2089230" y="5712618"/>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676077" y="5139291"/>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0800000" flipH="1" flipV="1">
            <a:off x="2638772" y="6298111"/>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V="1">
            <a:off x="3228804" y="5151977"/>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3207541" y="5973743"/>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2314404" y="5967723"/>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2314403" y="5161788"/>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449594" y="4665990"/>
            <a:ext cx="377740" cy="369332"/>
          </a:xfrm>
          <a:prstGeom prst="rect">
            <a:avLst/>
          </a:prstGeom>
          <a:noFill/>
        </p:spPr>
        <p:txBody>
          <a:bodyPr wrap="none" rtlCol="0">
            <a:spAutoFit/>
          </a:bodyPr>
          <a:lstStyle/>
          <a:p>
            <a:r>
              <a:rPr lang="en-US"/>
              <a:t>C)</a:t>
            </a:r>
          </a:p>
        </p:txBody>
      </p:sp>
      <p:sp>
        <p:nvSpPr>
          <p:cNvPr id="57" name="Oval 56"/>
          <p:cNvSpPr/>
          <p:nvPr/>
        </p:nvSpPr>
        <p:spPr>
          <a:xfrm>
            <a:off x="6556638" y="5580928"/>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rot="5400000" flipH="1" flipV="1">
            <a:off x="6444735" y="6201550"/>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6448956" y="5138497"/>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805749" y="5728273"/>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10800000" flipV="1">
            <a:off x="6984205" y="5725097"/>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flipH="1" flipV="1">
            <a:off x="6162949" y="5976919"/>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16200000" flipV="1">
            <a:off x="6949295" y="595238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a:off x="6949294" y="5161788"/>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6200000" flipH="1">
            <a:off x="6111094" y="5150390"/>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810253" y="4669715"/>
            <a:ext cx="396676" cy="369332"/>
          </a:xfrm>
          <a:prstGeom prst="rect">
            <a:avLst/>
          </a:prstGeom>
          <a:noFill/>
        </p:spPr>
        <p:txBody>
          <a:bodyPr wrap="none" rtlCol="0">
            <a:spAutoFit/>
          </a:bodyPr>
          <a:lstStyle/>
          <a:p>
            <a:r>
              <a:rPr lang="en-US"/>
              <a:t>D)</a:t>
            </a:r>
          </a:p>
        </p:txBody>
      </p:sp>
      <p:sp>
        <p:nvSpPr>
          <p:cNvPr id="67" name="Rectangle 66"/>
          <p:cNvSpPr/>
          <p:nvPr/>
        </p:nvSpPr>
        <p:spPr>
          <a:xfrm>
            <a:off x="25790" y="901678"/>
            <a:ext cx="9592733" cy="6227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9DE184E-A8AC-489C-BA96-3BE4037D2CD5}" type="slidenum">
              <a:rPr lang="en-US" altLang="en-US" smtClean="0"/>
              <a:pPr/>
              <a:t>16</a:t>
            </a:fld>
            <a:endParaRPr lang="en-US" altLang="en-US"/>
          </a:p>
        </p:txBody>
      </p:sp>
    </p:spTree>
    <p:extLst>
      <p:ext uri="{BB962C8B-B14F-4D97-AF65-F5344CB8AC3E}">
        <p14:creationId xmlns:p14="http://schemas.microsoft.com/office/powerpoint/2010/main" val="35196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
          <p:cNvGrpSpPr>
            <a:grpSpLocks/>
          </p:cNvGrpSpPr>
          <p:nvPr/>
        </p:nvGrpSpPr>
        <p:grpSpPr bwMode="auto">
          <a:xfrm>
            <a:off x="7402513" y="1587500"/>
            <a:ext cx="31750" cy="3581400"/>
            <a:chOff x="3312" y="1056"/>
            <a:chExt cx="20" cy="2256"/>
          </a:xfrm>
        </p:grpSpPr>
        <p:sp>
          <p:nvSpPr>
            <p:cNvPr id="24589" name="Line 3"/>
            <p:cNvSpPr>
              <a:spLocks noChangeShapeType="1"/>
            </p:cNvSpPr>
            <p:nvPr/>
          </p:nvSpPr>
          <p:spPr bwMode="auto">
            <a:xfrm>
              <a:off x="3312" y="1056"/>
              <a:ext cx="0" cy="2256"/>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4"/>
            <p:cNvSpPr>
              <a:spLocks noChangeShapeType="1"/>
            </p:cNvSpPr>
            <p:nvPr/>
          </p:nvSpPr>
          <p:spPr bwMode="auto">
            <a:xfrm>
              <a:off x="3332" y="1056"/>
              <a:ext cx="0" cy="2256"/>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89477" name="Picture 5" descr="p510_Ro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236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p:cNvSpPr txBox="1">
            <a:spLocks noChangeArrowheads="1"/>
          </p:cNvSpPr>
          <p:nvPr/>
        </p:nvSpPr>
        <p:spPr bwMode="auto">
          <a:xfrm>
            <a:off x="1119188" y="1244600"/>
            <a:ext cx="1444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Length: L</a:t>
            </a:r>
          </a:p>
          <a:p>
            <a:pPr eaLnBrk="1" hangingPunct="1"/>
            <a:r>
              <a:rPr lang="en-US" altLang="en-US"/>
              <a:t>Charge: Q</a:t>
            </a:r>
          </a:p>
        </p:txBody>
      </p:sp>
      <p:sp>
        <p:nvSpPr>
          <p:cNvPr id="489479" name="Text Box 7"/>
          <p:cNvSpPr txBox="1">
            <a:spLocks noChangeArrowheads="1"/>
          </p:cNvSpPr>
          <p:nvPr/>
        </p:nvSpPr>
        <p:spPr bwMode="auto">
          <a:xfrm>
            <a:off x="1077913" y="2084388"/>
            <a:ext cx="4432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What is the pattern of electric field</a:t>
            </a:r>
          </a:p>
          <a:p>
            <a:pPr eaLnBrk="1" hangingPunct="1"/>
            <a:r>
              <a:rPr lang="en-US" altLang="en-US">
                <a:solidFill>
                  <a:schemeClr val="accent2"/>
                </a:solidFill>
              </a:rPr>
              <a:t>around the rod?</a:t>
            </a:r>
            <a:endParaRPr lang="en-US" altLang="en-US"/>
          </a:p>
        </p:txBody>
      </p:sp>
      <p:sp>
        <p:nvSpPr>
          <p:cNvPr id="489480" name="Text Box 8"/>
          <p:cNvSpPr txBox="1">
            <a:spLocks noChangeArrowheads="1"/>
          </p:cNvSpPr>
          <p:nvPr/>
        </p:nvSpPr>
        <p:spPr bwMode="auto">
          <a:xfrm>
            <a:off x="1109663" y="2863850"/>
            <a:ext cx="285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Cylindrical symmetry</a:t>
            </a:r>
            <a:endParaRPr lang="en-US" altLang="en-US"/>
          </a:p>
        </p:txBody>
      </p:sp>
      <p:grpSp>
        <p:nvGrpSpPr>
          <p:cNvPr id="3" name="Group 9"/>
          <p:cNvGrpSpPr>
            <a:grpSpLocks/>
          </p:cNvGrpSpPr>
          <p:nvPr/>
        </p:nvGrpSpPr>
        <p:grpSpPr bwMode="auto">
          <a:xfrm>
            <a:off x="2057400" y="3262313"/>
            <a:ext cx="6419850" cy="2757487"/>
            <a:chOff x="1296" y="2055"/>
            <a:chExt cx="4044" cy="1737"/>
          </a:xfrm>
        </p:grpSpPr>
        <p:pic>
          <p:nvPicPr>
            <p:cNvPr id="24585" name="Picture 10" descr="p510_Er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 y="2257"/>
              <a:ext cx="1391" cy="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Oval 11"/>
            <p:cNvSpPr>
              <a:spLocks noChangeArrowheads="1"/>
            </p:cNvSpPr>
            <p:nvPr/>
          </p:nvSpPr>
          <p:spPr bwMode="auto">
            <a:xfrm>
              <a:off x="3993" y="2055"/>
              <a:ext cx="1347" cy="463"/>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sp>
          <p:nvSpPr>
            <p:cNvPr id="24587" name="Line 12"/>
            <p:cNvSpPr>
              <a:spLocks noChangeShapeType="1"/>
            </p:cNvSpPr>
            <p:nvPr/>
          </p:nvSpPr>
          <p:spPr bwMode="auto">
            <a:xfrm flipH="1">
              <a:off x="2976" y="2352"/>
              <a:ext cx="1008"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Oval 13"/>
            <p:cNvSpPr>
              <a:spLocks noChangeArrowheads="1"/>
            </p:cNvSpPr>
            <p:nvPr/>
          </p:nvSpPr>
          <p:spPr bwMode="auto">
            <a:xfrm>
              <a:off x="1296" y="2112"/>
              <a:ext cx="1728" cy="16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sp>
        <p:nvSpPr>
          <p:cNvPr id="24583" name="Rectangle 14"/>
          <p:cNvSpPr>
            <a:spLocks noGrp="1" noChangeArrowheads="1"/>
          </p:cNvSpPr>
          <p:nvPr>
            <p:ph type="title"/>
          </p:nvPr>
        </p:nvSpPr>
        <p:spPr/>
        <p:txBody>
          <a:bodyPr/>
          <a:lstStyle/>
          <a:p>
            <a:pPr eaLnBrk="1" hangingPunct="1"/>
            <a:r>
              <a:rPr lang="en-US" altLang="en-US" smtClean="0"/>
              <a:t>Uniformly Charged Thin Rod</a:t>
            </a:r>
          </a:p>
        </p:txBody>
      </p:sp>
      <p:sp>
        <p:nvSpPr>
          <p:cNvPr id="2" name="TextBox 1"/>
          <p:cNvSpPr txBox="1">
            <a:spLocks noChangeArrowheads="1"/>
          </p:cNvSpPr>
          <p:nvPr/>
        </p:nvSpPr>
        <p:spPr bwMode="auto">
          <a:xfrm>
            <a:off x="933450" y="6324600"/>
            <a:ext cx="714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Could the rod be a conductor </a:t>
            </a:r>
            <a:r>
              <a:rPr lang="en-US" altLang="en-US" u="sng"/>
              <a:t>and</a:t>
            </a:r>
            <a:r>
              <a:rPr lang="en-US" altLang="en-US"/>
              <a:t> be uniformly charged?</a:t>
            </a:r>
          </a:p>
        </p:txBody>
      </p:sp>
      <p:sp>
        <p:nvSpPr>
          <p:cNvPr id="4" name="Slide Number Placeholder 3"/>
          <p:cNvSpPr>
            <a:spLocks noGrp="1"/>
          </p:cNvSpPr>
          <p:nvPr>
            <p:ph type="sldNum" sz="quarter" idx="12"/>
          </p:nvPr>
        </p:nvSpPr>
        <p:spPr/>
        <p:txBody>
          <a:bodyPr/>
          <a:lstStyle/>
          <a:p>
            <a:fld id="{D096155D-BA69-45B9-B9D1-8707B2C7F42D}" type="slidenum">
              <a:rPr lang="en-US" altLang="en-US" smtClean="0"/>
              <a:pPr/>
              <a:t>17</a:t>
            </a:fld>
            <a:endParaRPr lang="en-US" altLang="en-US"/>
          </a:p>
        </p:txBody>
      </p:sp>
      <p:grpSp>
        <p:nvGrpSpPr>
          <p:cNvPr id="17" name="Group 9"/>
          <p:cNvGrpSpPr>
            <a:grpSpLocks/>
          </p:cNvGrpSpPr>
          <p:nvPr/>
        </p:nvGrpSpPr>
        <p:grpSpPr bwMode="auto">
          <a:xfrm>
            <a:off x="76200" y="3429000"/>
            <a:ext cx="1807830" cy="2664637"/>
            <a:chOff x="192" y="1248"/>
            <a:chExt cx="1960" cy="2736"/>
          </a:xfrm>
        </p:grpSpPr>
        <p:pic>
          <p:nvPicPr>
            <p:cNvPr id="18" name="Picture 10" descr="p513_ro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248"/>
              <a:ext cx="196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1"/>
            <p:cNvSpPr>
              <a:spLocks noChangeArrowheads="1"/>
            </p:cNvSpPr>
            <p:nvPr/>
          </p:nvSpPr>
          <p:spPr bwMode="auto">
            <a:xfrm>
              <a:off x="1104" y="2544"/>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511_r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9375"/>
            <a:ext cx="389255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4"/>
          <p:cNvSpPr txBox="1">
            <a:spLocks noChangeArrowheads="1"/>
          </p:cNvSpPr>
          <p:nvPr/>
        </p:nvSpPr>
        <p:spPr bwMode="auto">
          <a:xfrm>
            <a:off x="4648200" y="1981200"/>
            <a:ext cx="396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Apply superposition principle:</a:t>
            </a:r>
            <a:endParaRPr lang="en-US" altLang="en-US"/>
          </a:p>
          <a:p>
            <a:pPr eaLnBrk="1" hangingPunct="1"/>
            <a:r>
              <a:rPr lang="en-US" altLang="en-US"/>
              <a:t>Divide rod into small sections </a:t>
            </a:r>
            <a:r>
              <a:rPr lang="en-US" altLang="en-US">
                <a:latin typeface="Symbol" pitchFamily="18" charset="2"/>
                <a:sym typeface="Symbol" pitchFamily="18" charset="2"/>
              </a:rPr>
              <a:t>D</a:t>
            </a:r>
            <a:r>
              <a:rPr lang="en-US" altLang="en-US" i="1">
                <a:sym typeface="Symbol" pitchFamily="18" charset="2"/>
              </a:rPr>
              <a:t>y</a:t>
            </a:r>
            <a:r>
              <a:rPr lang="en-US" altLang="en-US">
                <a:sym typeface="Symbol" pitchFamily="18" charset="2"/>
              </a:rPr>
              <a:t> with charge </a:t>
            </a:r>
            <a:r>
              <a:rPr lang="en-US" altLang="en-US">
                <a:cs typeface="Times New Roman" pitchFamily="18" charset="0"/>
                <a:sym typeface="Symbol" pitchFamily="18" charset="2"/>
              </a:rPr>
              <a:t>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Q</a:t>
            </a:r>
            <a:endParaRPr lang="en-US" altLang="en-US">
              <a:cs typeface="Times New Roman" pitchFamily="18" charset="0"/>
            </a:endParaRPr>
          </a:p>
        </p:txBody>
      </p:sp>
      <p:sp>
        <p:nvSpPr>
          <p:cNvPr id="365573" name="Text Box 5"/>
          <p:cNvSpPr txBox="1">
            <a:spLocks noChangeArrowheads="1"/>
          </p:cNvSpPr>
          <p:nvPr/>
        </p:nvSpPr>
        <p:spPr bwMode="auto">
          <a:xfrm>
            <a:off x="2438400" y="3962400"/>
            <a:ext cx="5834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Assumptions:</a:t>
            </a:r>
            <a:endParaRPr lang="en-US" altLang="en-US"/>
          </a:p>
          <a:p>
            <a:pPr eaLnBrk="1" hangingPunct="1"/>
            <a:r>
              <a:rPr lang="en-US" altLang="en-US"/>
              <a:t>Rod is so thin that we can ignore its thickness.</a:t>
            </a:r>
          </a:p>
        </p:txBody>
      </p:sp>
      <p:sp>
        <p:nvSpPr>
          <p:cNvPr id="365574" name="Line 6"/>
          <p:cNvSpPr>
            <a:spLocks noChangeShapeType="1"/>
          </p:cNvSpPr>
          <p:nvPr/>
        </p:nvSpPr>
        <p:spPr bwMode="auto">
          <a:xfrm>
            <a:off x="3124200" y="480060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5575" name="Text Box 7"/>
          <p:cNvSpPr txBox="1">
            <a:spLocks noChangeArrowheads="1"/>
          </p:cNvSpPr>
          <p:nvPr/>
        </p:nvSpPr>
        <p:spPr bwMode="auto">
          <a:xfrm>
            <a:off x="2422525" y="5349875"/>
            <a:ext cx="6188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If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y</a:t>
            </a:r>
            <a:r>
              <a:rPr lang="en-US" altLang="en-US">
                <a:cs typeface="Times New Roman" pitchFamily="18" charset="0"/>
                <a:sym typeface="Symbol" pitchFamily="18" charset="2"/>
              </a:rPr>
              <a:t> is very small –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Q</a:t>
            </a:r>
            <a:r>
              <a:rPr lang="en-US" altLang="en-US">
                <a:cs typeface="Times New Roman" pitchFamily="18" charset="0"/>
                <a:sym typeface="Symbol" pitchFamily="18" charset="2"/>
              </a:rPr>
              <a:t> can be considered as a point charge</a:t>
            </a:r>
          </a:p>
        </p:txBody>
      </p:sp>
      <p:sp>
        <p:nvSpPr>
          <p:cNvPr id="26630" name="Rectangle 9"/>
          <p:cNvSpPr>
            <a:spLocks noGrp="1" noChangeArrowheads="1"/>
          </p:cNvSpPr>
          <p:nvPr>
            <p:ph type="title"/>
          </p:nvPr>
        </p:nvSpPr>
        <p:spPr/>
        <p:txBody>
          <a:bodyPr/>
          <a:lstStyle/>
          <a:p>
            <a:pPr eaLnBrk="1" hangingPunct="1"/>
            <a:r>
              <a:rPr lang="en-US" altLang="en-US" sz="4000" smtClean="0"/>
              <a:t>Step 1: Divide Distribution into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2667000" y="1184275"/>
            <a:ext cx="569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What variables should remain in our answer?</a:t>
            </a:r>
          </a:p>
        </p:txBody>
      </p:sp>
      <p:sp>
        <p:nvSpPr>
          <p:cNvPr id="493572" name="Text Box 4"/>
          <p:cNvSpPr txBox="1">
            <a:spLocks noChangeArrowheads="1"/>
          </p:cNvSpPr>
          <p:nvPr/>
        </p:nvSpPr>
        <p:spPr bwMode="auto">
          <a:xfrm>
            <a:off x="3336925" y="1524000"/>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Symbol" pitchFamily="18" charset="2"/>
              </a:rPr>
              <a:t>⇒</a:t>
            </a:r>
            <a:r>
              <a:rPr lang="en-US" altLang="en-US"/>
              <a:t> origin location, </a:t>
            </a:r>
            <a:r>
              <a:rPr lang="en-US" altLang="en-US" i="1"/>
              <a:t>Q</a:t>
            </a:r>
            <a:r>
              <a:rPr lang="en-US" altLang="en-US"/>
              <a:t>, </a:t>
            </a:r>
            <a:r>
              <a:rPr lang="en-US" altLang="en-US" i="1"/>
              <a:t>x, y</a:t>
            </a:r>
            <a:r>
              <a:rPr lang="en-US" altLang="en-US" i="1" baseline="-25000"/>
              <a:t>0</a:t>
            </a:r>
            <a:endParaRPr lang="en-US" altLang="en-US" i="1"/>
          </a:p>
        </p:txBody>
      </p:sp>
      <p:sp>
        <p:nvSpPr>
          <p:cNvPr id="493573" name="Text Box 5"/>
          <p:cNvSpPr txBox="1">
            <a:spLocks noChangeArrowheads="1"/>
          </p:cNvSpPr>
          <p:nvPr/>
        </p:nvSpPr>
        <p:spPr bwMode="auto">
          <a:xfrm>
            <a:off x="2667000" y="2286000"/>
            <a:ext cx="616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What variables should </a:t>
            </a:r>
            <a:r>
              <a:rPr lang="en-US" altLang="en-US" i="1">
                <a:solidFill>
                  <a:srgbClr val="FF0000"/>
                </a:solidFill>
              </a:rPr>
              <a:t>not</a:t>
            </a:r>
            <a:r>
              <a:rPr lang="en-US" altLang="en-US">
                <a:solidFill>
                  <a:srgbClr val="FF0000"/>
                </a:solidFill>
              </a:rPr>
              <a:t> remain in our answer?</a:t>
            </a:r>
            <a:endParaRPr lang="en-US" altLang="en-US"/>
          </a:p>
        </p:txBody>
      </p:sp>
      <p:sp>
        <p:nvSpPr>
          <p:cNvPr id="493574" name="Text Box 6"/>
          <p:cNvSpPr txBox="1">
            <a:spLocks noChangeArrowheads="1"/>
          </p:cNvSpPr>
          <p:nvPr/>
        </p:nvSpPr>
        <p:spPr bwMode="auto">
          <a:xfrm>
            <a:off x="3352800" y="2667000"/>
            <a:ext cx="3735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Symbol" pitchFamily="18" charset="2"/>
              </a:rPr>
              <a:t>⇒</a:t>
            </a:r>
            <a:r>
              <a:rPr lang="en-US" altLang="en-US"/>
              <a:t> rod segment location </a:t>
            </a:r>
            <a:r>
              <a:rPr lang="en-US" altLang="en-US" i="1"/>
              <a:t>y,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Q</a:t>
            </a:r>
          </a:p>
        </p:txBody>
      </p:sp>
      <p:sp>
        <p:nvSpPr>
          <p:cNvPr id="493575" name="Text Box 7"/>
          <p:cNvSpPr txBox="1">
            <a:spLocks noChangeArrowheads="1"/>
          </p:cNvSpPr>
          <p:nvPr/>
        </p:nvSpPr>
        <p:spPr bwMode="auto">
          <a:xfrm>
            <a:off x="4724400" y="3352800"/>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y – integration variable</a:t>
            </a:r>
            <a:endParaRPr lang="en-US" altLang="en-US" i="1"/>
          </a:p>
        </p:txBody>
      </p:sp>
      <p:grpSp>
        <p:nvGrpSpPr>
          <p:cNvPr id="2" name="Group 8"/>
          <p:cNvGrpSpPr>
            <a:grpSpLocks/>
          </p:cNvGrpSpPr>
          <p:nvPr/>
        </p:nvGrpSpPr>
        <p:grpSpPr bwMode="auto">
          <a:xfrm>
            <a:off x="4572000" y="4114800"/>
            <a:ext cx="3673475" cy="822325"/>
            <a:chOff x="2880" y="2592"/>
            <a:chExt cx="2314" cy="518"/>
          </a:xfrm>
        </p:grpSpPr>
        <p:sp>
          <p:nvSpPr>
            <p:cNvPr id="28683" name="Text Box 9"/>
            <p:cNvSpPr txBox="1">
              <a:spLocks noChangeArrowheads="1"/>
            </p:cNvSpPr>
            <p:nvPr/>
          </p:nvSpPr>
          <p:spPr bwMode="auto">
            <a:xfrm>
              <a:off x="2880" y="2592"/>
              <a:ext cx="231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Vector </a:t>
              </a:r>
              <a:r>
                <a:rPr lang="en-US" altLang="en-US" i="1"/>
                <a:t>r</a:t>
              </a:r>
              <a:r>
                <a:rPr lang="en-US" altLang="en-US"/>
                <a:t> from the source to the observation location:</a:t>
              </a:r>
            </a:p>
          </p:txBody>
        </p:sp>
        <p:sp>
          <p:nvSpPr>
            <p:cNvPr id="28684" name="Line 10"/>
            <p:cNvSpPr>
              <a:spLocks noChangeShapeType="1"/>
            </p:cNvSpPr>
            <p:nvPr/>
          </p:nvSpPr>
          <p:spPr bwMode="auto">
            <a:xfrm>
              <a:off x="3504" y="268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93579" name="Object 2"/>
          <p:cNvGraphicFramePr>
            <a:graphicFrameLocks noChangeAspect="1"/>
          </p:cNvGraphicFramePr>
          <p:nvPr/>
        </p:nvGraphicFramePr>
        <p:xfrm>
          <a:off x="3238500" y="5308600"/>
          <a:ext cx="5486400" cy="1073150"/>
        </p:xfrm>
        <a:graphic>
          <a:graphicData uri="http://schemas.openxmlformats.org/presentationml/2006/ole">
            <mc:AlternateContent xmlns:mc="http://schemas.openxmlformats.org/markup-compatibility/2006">
              <mc:Choice xmlns:v="urn:schemas-microsoft-com:vml" Requires="v">
                <p:oleObj spid="_x0000_s28773" name="Equation" r:id="rId5" imgW="2730500" imgH="533400" progId="Equation.DSMT4">
                  <p:embed/>
                </p:oleObj>
              </mc:Choice>
              <mc:Fallback>
                <p:oleObj name="Equation" r:id="rId5" imgW="2730500" imgH="5334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5308600"/>
                        <a:ext cx="548640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3580" name="Object 3"/>
          <p:cNvGraphicFramePr>
            <a:graphicFrameLocks noChangeAspect="1"/>
          </p:cNvGraphicFramePr>
          <p:nvPr/>
        </p:nvGraphicFramePr>
        <p:xfrm>
          <a:off x="152400" y="914400"/>
          <a:ext cx="1844675" cy="754063"/>
        </p:xfrm>
        <a:graphic>
          <a:graphicData uri="http://schemas.openxmlformats.org/presentationml/2006/ole">
            <mc:AlternateContent xmlns:mc="http://schemas.openxmlformats.org/markup-compatibility/2006">
              <mc:Choice xmlns:v="urn:schemas-microsoft-com:vml" Requires="v">
                <p:oleObj spid="_x0000_s28774" name="Equation" r:id="rId7" imgW="1054100" imgH="431800" progId="Equation.DSMT4">
                  <p:embed/>
                </p:oleObj>
              </mc:Choice>
              <mc:Fallback>
                <p:oleObj name="Equation" r:id="rId7" imgW="1054100" imgH="431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914400"/>
                        <a:ext cx="1844675" cy="754063"/>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82" name="Rectangle 13"/>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3048000" y="990600"/>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8000"/>
                </a:solidFill>
              </a:rPr>
              <a:t>Discharging by contact:</a:t>
            </a:r>
            <a:endParaRPr lang="en-US" altLang="en-US"/>
          </a:p>
        </p:txBody>
      </p:sp>
      <p:pic>
        <p:nvPicPr>
          <p:cNvPr id="280579" name="Picture 3"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905000"/>
            <a:ext cx="2525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0" name="Picture 4" descr="Fi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232886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1" name="Text Box 5"/>
          <p:cNvSpPr txBox="1">
            <a:spLocks noChangeArrowheads="1"/>
          </p:cNvSpPr>
          <p:nvPr/>
        </p:nvSpPr>
        <p:spPr bwMode="auto">
          <a:xfrm>
            <a:off x="1752600" y="4495800"/>
            <a:ext cx="2301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On approach:</a:t>
            </a:r>
            <a:r>
              <a:rPr lang="en-US" altLang="en-US"/>
              <a:t> body polarizes</a:t>
            </a:r>
          </a:p>
        </p:txBody>
      </p:sp>
      <p:sp>
        <p:nvSpPr>
          <p:cNvPr id="280582" name="Text Box 6"/>
          <p:cNvSpPr txBox="1">
            <a:spLocks noChangeArrowheads="1"/>
          </p:cNvSpPr>
          <p:nvPr/>
        </p:nvSpPr>
        <p:spPr bwMode="auto">
          <a:xfrm>
            <a:off x="5943600" y="4495800"/>
            <a:ext cx="2606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On contact:</a:t>
            </a:r>
            <a:endParaRPr lang="en-US" altLang="en-US"/>
          </a:p>
          <a:p>
            <a:pPr eaLnBrk="1" hangingPunct="1"/>
            <a:r>
              <a:rPr lang="en-US" altLang="en-US"/>
              <a:t>charge redistributes over larger surface</a:t>
            </a:r>
          </a:p>
        </p:txBody>
      </p:sp>
      <p:sp>
        <p:nvSpPr>
          <p:cNvPr id="280583" name="Text Box 7"/>
          <p:cNvSpPr txBox="1">
            <a:spLocks noChangeArrowheads="1"/>
          </p:cNvSpPr>
          <p:nvPr/>
        </p:nvSpPr>
        <p:spPr bwMode="auto">
          <a:xfrm>
            <a:off x="838200" y="6096000"/>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rgbClr val="FF0000"/>
                </a:solidFill>
              </a:rPr>
              <a:t>Grounding:</a:t>
            </a:r>
            <a:r>
              <a:rPr lang="en-US" altLang="en-US">
                <a:solidFill>
                  <a:srgbClr val="FF0000"/>
                </a:solidFill>
              </a:rPr>
              <a:t> connection to earth (ground) – very large object</a:t>
            </a:r>
          </a:p>
        </p:txBody>
      </p:sp>
      <p:sp>
        <p:nvSpPr>
          <p:cNvPr id="61447" name="Rectangle 8"/>
          <p:cNvSpPr>
            <a:spLocks noGrp="1" noChangeArrowheads="1"/>
          </p:cNvSpPr>
          <p:nvPr>
            <p:ph type="title"/>
          </p:nvPr>
        </p:nvSpPr>
        <p:spPr/>
        <p:txBody>
          <a:bodyPr/>
          <a:lstStyle/>
          <a:p>
            <a:pPr eaLnBrk="1" hangingPunct="1"/>
            <a:r>
              <a:rPr lang="en-US" altLang="en-US" smtClean="0"/>
              <a:t>Charging and Discharging</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2</a:t>
            </a:fld>
            <a:endParaRPr lang="en-US" altLang="en-US"/>
          </a:p>
        </p:txBody>
      </p:sp>
    </p:spTree>
    <p:extLst>
      <p:ext uri="{BB962C8B-B14F-4D97-AF65-F5344CB8AC3E}">
        <p14:creationId xmlns:p14="http://schemas.microsoft.com/office/powerpoint/2010/main" val="260037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2" name="Object 2"/>
          <p:cNvGraphicFramePr>
            <a:graphicFrameLocks noChangeAspect="1"/>
          </p:cNvGraphicFramePr>
          <p:nvPr/>
        </p:nvGraphicFramePr>
        <p:xfrm>
          <a:off x="2095500" y="990600"/>
          <a:ext cx="2476500" cy="588963"/>
        </p:xfrm>
        <a:graphic>
          <a:graphicData uri="http://schemas.openxmlformats.org/presentationml/2006/ole">
            <mc:AlternateContent xmlns:mc="http://schemas.openxmlformats.org/markup-compatibility/2006">
              <mc:Choice xmlns:v="urn:schemas-microsoft-com:vml" Requires="v">
                <p:oleObj spid="_x0000_s30996" name="Equation" r:id="rId5" imgW="1130300" imgH="266700" progId="Equation.DSMT4">
                  <p:embed/>
                </p:oleObj>
              </mc:Choice>
              <mc:Fallback>
                <p:oleObj name="Equation" r:id="rId5" imgW="1130300" imgH="266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990600"/>
                        <a:ext cx="2476500" cy="588963"/>
                      </a:xfrm>
                      <a:prstGeom prst="rect">
                        <a:avLst/>
                      </a:prstGeom>
                      <a:solidFill>
                        <a:srgbClr val="F6F63F"/>
                      </a:solidFill>
                      <a:ln w="9525">
                        <a:solidFill>
                          <a:srgbClr val="F6F63F"/>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5620" name="Text Box 4"/>
          <p:cNvSpPr txBox="1">
            <a:spLocks noChangeArrowheads="1"/>
          </p:cNvSpPr>
          <p:nvPr/>
        </p:nvSpPr>
        <p:spPr bwMode="auto">
          <a:xfrm>
            <a:off x="4648200" y="1066800"/>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Magnitude of </a:t>
            </a:r>
            <a:r>
              <a:rPr lang="en-US" altLang="en-US" i="1">
                <a:solidFill>
                  <a:srgbClr val="FF0000"/>
                </a:solidFill>
              </a:rPr>
              <a:t>r</a:t>
            </a:r>
            <a:r>
              <a:rPr lang="en-US" altLang="en-US">
                <a:solidFill>
                  <a:srgbClr val="FF0000"/>
                </a:solidFill>
              </a:rPr>
              <a:t>:</a:t>
            </a:r>
            <a:endParaRPr lang="en-US" altLang="en-US"/>
          </a:p>
        </p:txBody>
      </p:sp>
      <p:graphicFrame>
        <p:nvGraphicFramePr>
          <p:cNvPr id="495621" name="Object 3"/>
          <p:cNvGraphicFramePr>
            <a:graphicFrameLocks noChangeAspect="1"/>
          </p:cNvGraphicFramePr>
          <p:nvPr/>
        </p:nvGraphicFramePr>
        <p:xfrm>
          <a:off x="4660900" y="1509713"/>
          <a:ext cx="2565400" cy="646112"/>
        </p:xfrm>
        <a:graphic>
          <a:graphicData uri="http://schemas.openxmlformats.org/presentationml/2006/ole">
            <mc:AlternateContent xmlns:mc="http://schemas.openxmlformats.org/markup-compatibility/2006">
              <mc:Choice xmlns:v="urn:schemas-microsoft-com:vml" Requires="v">
                <p:oleObj spid="_x0000_s30997" name="Equation" r:id="rId7" imgW="1270000" imgH="317500" progId="Equation.DSMT4">
                  <p:embed/>
                </p:oleObj>
              </mc:Choice>
              <mc:Fallback>
                <p:oleObj name="Equation" r:id="rId7" imgW="1270000" imgH="317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1509713"/>
                        <a:ext cx="2565400" cy="646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5622" name="Text Box 6"/>
          <p:cNvSpPr txBox="1">
            <a:spLocks noChangeArrowheads="1"/>
          </p:cNvSpPr>
          <p:nvPr/>
        </p:nvSpPr>
        <p:spPr bwMode="auto">
          <a:xfrm>
            <a:off x="4648200" y="24384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Unit vector </a:t>
            </a:r>
            <a:r>
              <a:rPr lang="en-US" altLang="en-US" i="1">
                <a:solidFill>
                  <a:srgbClr val="FF0000"/>
                </a:solidFill>
              </a:rPr>
              <a:t>r:</a:t>
            </a:r>
            <a:endParaRPr lang="en-US" altLang="en-US"/>
          </a:p>
        </p:txBody>
      </p:sp>
      <p:graphicFrame>
        <p:nvGraphicFramePr>
          <p:cNvPr id="495623" name="Object 4"/>
          <p:cNvGraphicFramePr>
            <a:graphicFrameLocks noChangeAspect="1"/>
          </p:cNvGraphicFramePr>
          <p:nvPr/>
        </p:nvGraphicFramePr>
        <p:xfrm>
          <a:off x="4837113" y="2798763"/>
          <a:ext cx="3163887" cy="1171575"/>
        </p:xfrm>
        <a:graphic>
          <a:graphicData uri="http://schemas.openxmlformats.org/presentationml/2006/ole">
            <mc:AlternateContent xmlns:mc="http://schemas.openxmlformats.org/markup-compatibility/2006">
              <mc:Choice xmlns:v="urn:schemas-microsoft-com:vml" Requires="v">
                <p:oleObj spid="_x0000_s30998" name="Equation" r:id="rId9" imgW="1549400" imgH="571500" progId="Equation.DSMT4">
                  <p:embed/>
                </p:oleObj>
              </mc:Choice>
              <mc:Fallback>
                <p:oleObj name="Equation" r:id="rId9" imgW="1549400" imgH="5715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7113" y="2798763"/>
                        <a:ext cx="3163887" cy="1171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5624" name="Text Box 8"/>
          <p:cNvSpPr txBox="1">
            <a:spLocks noChangeArrowheads="1"/>
          </p:cNvSpPr>
          <p:nvPr/>
        </p:nvSpPr>
        <p:spPr bwMode="auto">
          <a:xfrm>
            <a:off x="4649788" y="4117975"/>
            <a:ext cx="2365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algn="ctr" eaLnBrk="1" hangingPunct="1"/>
            <a:r>
              <a:rPr lang="en-US" altLang="en-US">
                <a:solidFill>
                  <a:srgbClr val="FF0000"/>
                </a:solidFill>
              </a:rPr>
              <a:t>Magnitude of </a:t>
            </a:r>
            <a:r>
              <a:rPr lang="en-US" altLang="en-US">
                <a:solidFill>
                  <a:srgbClr val="FF0000"/>
                </a:solidFill>
                <a:sym typeface="Symbol" pitchFamily="18" charset="2"/>
              </a:rPr>
              <a:t></a:t>
            </a:r>
            <a:r>
              <a:rPr lang="en-US" altLang="en-US" i="1">
                <a:solidFill>
                  <a:srgbClr val="FF0000"/>
                </a:solidFill>
                <a:sym typeface="Symbol" pitchFamily="18" charset="2"/>
              </a:rPr>
              <a:t>E</a:t>
            </a:r>
            <a:r>
              <a:rPr lang="en-US" altLang="en-US">
                <a:solidFill>
                  <a:srgbClr val="FF0000"/>
                </a:solidFill>
                <a:sym typeface="Symbol" pitchFamily="18" charset="2"/>
              </a:rPr>
              <a:t>:</a:t>
            </a:r>
            <a:endParaRPr lang="en-US" altLang="en-US"/>
          </a:p>
        </p:txBody>
      </p:sp>
      <p:graphicFrame>
        <p:nvGraphicFramePr>
          <p:cNvPr id="495625" name="Object 5"/>
          <p:cNvGraphicFramePr>
            <a:graphicFrameLocks noChangeAspect="1"/>
          </p:cNvGraphicFramePr>
          <p:nvPr/>
        </p:nvGraphicFramePr>
        <p:xfrm>
          <a:off x="4919663" y="4581525"/>
          <a:ext cx="2014537" cy="904875"/>
        </p:xfrm>
        <a:graphic>
          <a:graphicData uri="http://schemas.openxmlformats.org/presentationml/2006/ole">
            <mc:AlternateContent xmlns:mc="http://schemas.openxmlformats.org/markup-compatibility/2006">
              <mc:Choice xmlns:v="urn:schemas-microsoft-com:vml" Requires="v">
                <p:oleObj spid="_x0000_s30999" name="Equation" r:id="rId11" imgW="965200" imgH="431800" progId="Equation.DSMT4">
                  <p:embed/>
                </p:oleObj>
              </mc:Choice>
              <mc:Fallback>
                <p:oleObj name="Equation" r:id="rId11" imgW="965200" imgH="4318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4581525"/>
                        <a:ext cx="2014537" cy="904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5626" name="Object 6"/>
          <p:cNvGraphicFramePr>
            <a:graphicFrameLocks noChangeAspect="1"/>
          </p:cNvGraphicFramePr>
          <p:nvPr/>
        </p:nvGraphicFramePr>
        <p:xfrm>
          <a:off x="4900613" y="5457825"/>
          <a:ext cx="3252787" cy="942975"/>
        </p:xfrm>
        <a:graphic>
          <a:graphicData uri="http://schemas.openxmlformats.org/presentationml/2006/ole">
            <mc:AlternateContent xmlns:mc="http://schemas.openxmlformats.org/markup-compatibility/2006">
              <mc:Choice xmlns:v="urn:schemas-microsoft-com:vml" Requires="v">
                <p:oleObj spid="_x0000_s31000" name="Equation" r:id="rId13" imgW="1587500" imgH="457200" progId="Equation.DSMT4">
                  <p:embed/>
                </p:oleObj>
              </mc:Choice>
              <mc:Fallback>
                <p:oleObj name="Equation" r:id="rId13" imgW="1587500" imgH="4572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0613" y="5457825"/>
                        <a:ext cx="3252787" cy="942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30" name="Object 7"/>
          <p:cNvGraphicFramePr>
            <a:graphicFrameLocks noChangeAspect="1"/>
          </p:cNvGraphicFramePr>
          <p:nvPr/>
        </p:nvGraphicFramePr>
        <p:xfrm>
          <a:off x="152400" y="914400"/>
          <a:ext cx="1844675" cy="754063"/>
        </p:xfrm>
        <a:graphic>
          <a:graphicData uri="http://schemas.openxmlformats.org/presentationml/2006/ole">
            <mc:AlternateContent xmlns:mc="http://schemas.openxmlformats.org/markup-compatibility/2006">
              <mc:Choice xmlns:v="urn:schemas-microsoft-com:vml" Requires="v">
                <p:oleObj spid="_x0000_s31001" name="Equation" r:id="rId15" imgW="1054100" imgH="431800" progId="Equation.DSMT4">
                  <p:embed/>
                </p:oleObj>
              </mc:Choice>
              <mc:Fallback>
                <p:oleObj name="Equation" r:id="rId15" imgW="1054100" imgH="4318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914400"/>
                        <a:ext cx="1844675" cy="754063"/>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31" name="Rectangle 12"/>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7667" name="Object 2"/>
          <p:cNvGraphicFramePr>
            <a:graphicFrameLocks noChangeAspect="1"/>
          </p:cNvGraphicFramePr>
          <p:nvPr/>
        </p:nvGraphicFramePr>
        <p:xfrm>
          <a:off x="3708400" y="2528888"/>
          <a:ext cx="1778000" cy="547687"/>
        </p:xfrm>
        <a:graphic>
          <a:graphicData uri="http://schemas.openxmlformats.org/presentationml/2006/ole">
            <mc:AlternateContent xmlns:mc="http://schemas.openxmlformats.org/markup-compatibility/2006">
              <mc:Choice xmlns:v="urn:schemas-microsoft-com:vml" Requires="v">
                <p:oleObj spid="_x0000_s32997" name="Equation" r:id="rId5" imgW="787400" imgH="241300" progId="Equation.DSMT4">
                  <p:embed/>
                </p:oleObj>
              </mc:Choice>
              <mc:Fallback>
                <p:oleObj name="Equation" r:id="rId5" imgW="787400" imgH="2413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528888"/>
                        <a:ext cx="1778000"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7668" name="Object 3"/>
          <p:cNvGraphicFramePr>
            <a:graphicFrameLocks noChangeAspect="1"/>
          </p:cNvGraphicFramePr>
          <p:nvPr/>
        </p:nvGraphicFramePr>
        <p:xfrm>
          <a:off x="3733800" y="2963863"/>
          <a:ext cx="5410200" cy="1216025"/>
        </p:xfrm>
        <a:graphic>
          <a:graphicData uri="http://schemas.openxmlformats.org/presentationml/2006/ole">
            <mc:AlternateContent xmlns:mc="http://schemas.openxmlformats.org/markup-compatibility/2006">
              <mc:Choice xmlns:v="urn:schemas-microsoft-com:vml" Requires="v">
                <p:oleObj spid="_x0000_s32998" name="Equation" r:id="rId7" imgW="2552700" imgH="571500" progId="Equation.DSMT4">
                  <p:embed/>
                </p:oleObj>
              </mc:Choice>
              <mc:Fallback>
                <p:oleObj name="Equation" r:id="rId7" imgW="2552700" imgH="571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963863"/>
                        <a:ext cx="5410200" cy="1216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444500" y="814388"/>
          <a:ext cx="3441700" cy="998537"/>
        </p:xfrm>
        <a:graphic>
          <a:graphicData uri="http://schemas.openxmlformats.org/presentationml/2006/ole">
            <mc:AlternateContent xmlns:mc="http://schemas.openxmlformats.org/markup-compatibility/2006">
              <mc:Choice xmlns:v="urn:schemas-microsoft-com:vml" Requires="v">
                <p:oleObj spid="_x0000_s32999" name="Equation" r:id="rId9" imgW="1587500" imgH="457200" progId="Equation.DSMT4">
                  <p:embed/>
                </p:oleObj>
              </mc:Choice>
              <mc:Fallback>
                <p:oleObj name="Equation" r:id="rId9" imgW="1587500" imgH="457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500" y="814388"/>
                        <a:ext cx="3441700" cy="9985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4840288" y="739775"/>
          <a:ext cx="2551112" cy="1187450"/>
        </p:xfrm>
        <a:graphic>
          <a:graphicData uri="http://schemas.openxmlformats.org/presentationml/2006/ole">
            <mc:AlternateContent xmlns:mc="http://schemas.openxmlformats.org/markup-compatibility/2006">
              <mc:Choice xmlns:v="urn:schemas-microsoft-com:vml" Requires="v">
                <p:oleObj spid="_x0000_s33000" name="Equation" r:id="rId11" imgW="1231900" imgH="571500" progId="Equation.DSMT4">
                  <p:embed/>
                </p:oleObj>
              </mc:Choice>
              <mc:Fallback>
                <p:oleObj name="Equation" r:id="rId11" imgW="1231900" imgH="5715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0288" y="739775"/>
                        <a:ext cx="2551112" cy="118745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7671" name="Text Box 7"/>
          <p:cNvSpPr txBox="1">
            <a:spLocks noChangeArrowheads="1"/>
          </p:cNvSpPr>
          <p:nvPr/>
        </p:nvSpPr>
        <p:spPr bwMode="auto">
          <a:xfrm>
            <a:off x="3733800" y="2057400"/>
            <a:ext cx="151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Vector </a:t>
            </a:r>
            <a:r>
              <a:rPr lang="en-US" altLang="en-US">
                <a:solidFill>
                  <a:srgbClr val="FF0000"/>
                </a:solidFill>
                <a:sym typeface="Symbol" pitchFamily="18" charset="2"/>
              </a:rPr>
              <a:t>Δ</a:t>
            </a:r>
            <a:r>
              <a:rPr lang="en-US" altLang="en-US" i="1">
                <a:solidFill>
                  <a:srgbClr val="FF0000"/>
                </a:solidFill>
                <a:sym typeface="Symbol" pitchFamily="18" charset="2"/>
              </a:rPr>
              <a:t>E</a:t>
            </a:r>
            <a:r>
              <a:rPr lang="en-US" altLang="en-US">
                <a:solidFill>
                  <a:srgbClr val="FF0000"/>
                </a:solidFill>
                <a:sym typeface="Symbol" pitchFamily="18" charset="2"/>
              </a:rPr>
              <a:t>:</a:t>
            </a:r>
            <a:endParaRPr lang="en-US" altLang="en-US"/>
          </a:p>
        </p:txBody>
      </p:sp>
      <p:graphicFrame>
        <p:nvGraphicFramePr>
          <p:cNvPr id="497672" name="Object 6"/>
          <p:cNvGraphicFramePr>
            <a:graphicFrameLocks noChangeAspect="1"/>
          </p:cNvGraphicFramePr>
          <p:nvPr/>
        </p:nvGraphicFramePr>
        <p:xfrm>
          <a:off x="4733925" y="4897438"/>
          <a:ext cx="3952875" cy="1427162"/>
        </p:xfrm>
        <a:graphic>
          <a:graphicData uri="http://schemas.openxmlformats.org/presentationml/2006/ole">
            <mc:AlternateContent xmlns:mc="http://schemas.openxmlformats.org/markup-compatibility/2006">
              <mc:Choice xmlns:v="urn:schemas-microsoft-com:vml" Requires="v">
                <p:oleObj spid="_x0000_s33001" name="Equation" r:id="rId13" imgW="1841500" imgH="660400" progId="Equation.DSMT4">
                  <p:embed/>
                </p:oleObj>
              </mc:Choice>
              <mc:Fallback>
                <p:oleObj name="Equation" r:id="rId13" imgW="1841500" imgH="6604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3925" y="4897438"/>
                        <a:ext cx="3952875" cy="1427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76" name="Rectangle 9"/>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18" name="Object 2"/>
          <p:cNvGraphicFramePr>
            <a:graphicFrameLocks noChangeAspect="1"/>
          </p:cNvGraphicFramePr>
          <p:nvPr/>
        </p:nvGraphicFramePr>
        <p:xfrm>
          <a:off x="1752600" y="798513"/>
          <a:ext cx="3700463" cy="1333500"/>
        </p:xfrm>
        <a:graphic>
          <a:graphicData uri="http://schemas.openxmlformats.org/presentationml/2006/ole">
            <mc:AlternateContent xmlns:mc="http://schemas.openxmlformats.org/markup-compatibility/2006">
              <mc:Choice xmlns:v="urn:schemas-microsoft-com:vml" Requires="v">
                <p:oleObj spid="_x0000_s34955" name="Equation" r:id="rId5" imgW="1841500" imgH="660400" progId="Equation.DSMT4">
                  <p:embed/>
                </p:oleObj>
              </mc:Choice>
              <mc:Fallback>
                <p:oleObj name="Equation" r:id="rId5" imgW="1841500" imgH="6604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798513"/>
                        <a:ext cx="3700463" cy="133350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9716" name="Text Box 4"/>
          <p:cNvSpPr txBox="1">
            <a:spLocks noChangeArrowheads="1"/>
          </p:cNvSpPr>
          <p:nvPr/>
        </p:nvSpPr>
        <p:spPr bwMode="auto">
          <a:xfrm>
            <a:off x="4267200" y="2286000"/>
            <a:ext cx="4730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latin typeface="Symbol" pitchFamily="18" charset="2"/>
                <a:cs typeface="Times New Roman" pitchFamily="18" charset="0"/>
                <a:sym typeface="Symbol" pitchFamily="18" charset="2"/>
              </a:rPr>
              <a:t>D</a:t>
            </a:r>
            <a:r>
              <a:rPr lang="en-US" altLang="en-US" i="1">
                <a:solidFill>
                  <a:srgbClr val="FF0000"/>
                </a:solidFill>
                <a:cs typeface="Times New Roman" pitchFamily="18" charset="0"/>
                <a:sym typeface="Symbol" pitchFamily="18" charset="2"/>
              </a:rPr>
              <a:t>Q</a:t>
            </a:r>
            <a:r>
              <a:rPr lang="en-US" altLang="en-US">
                <a:solidFill>
                  <a:srgbClr val="FF0000"/>
                </a:solidFill>
                <a:cs typeface="Times New Roman" pitchFamily="18" charset="0"/>
                <a:sym typeface="Symbol" pitchFamily="18" charset="2"/>
              </a:rPr>
              <a:t> in terms of integration variable </a:t>
            </a:r>
            <a:r>
              <a:rPr lang="en-US" altLang="en-US" i="1">
                <a:solidFill>
                  <a:srgbClr val="FF0000"/>
                </a:solidFill>
                <a:cs typeface="Times New Roman" pitchFamily="18" charset="0"/>
                <a:sym typeface="Symbol" pitchFamily="18" charset="2"/>
              </a:rPr>
              <a:t>y</a:t>
            </a:r>
            <a:r>
              <a:rPr lang="en-US" altLang="en-US">
                <a:solidFill>
                  <a:srgbClr val="FF0000"/>
                </a:solidFill>
                <a:cs typeface="Times New Roman" pitchFamily="18" charset="0"/>
                <a:sym typeface="Symbol" pitchFamily="18" charset="2"/>
              </a:rPr>
              <a:t>:</a:t>
            </a:r>
          </a:p>
        </p:txBody>
      </p:sp>
      <p:graphicFrame>
        <p:nvGraphicFramePr>
          <p:cNvPr id="499717" name="Object 3"/>
          <p:cNvGraphicFramePr>
            <a:graphicFrameLocks noChangeAspect="1"/>
          </p:cNvGraphicFramePr>
          <p:nvPr/>
        </p:nvGraphicFramePr>
        <p:xfrm>
          <a:off x="4495800" y="2976563"/>
          <a:ext cx="1931988" cy="941387"/>
        </p:xfrm>
        <a:graphic>
          <a:graphicData uri="http://schemas.openxmlformats.org/presentationml/2006/ole">
            <mc:AlternateContent xmlns:mc="http://schemas.openxmlformats.org/markup-compatibility/2006">
              <mc:Choice xmlns:v="urn:schemas-microsoft-com:vml" Requires="v">
                <p:oleObj spid="_x0000_s34956" name="Equation" r:id="rId7" imgW="889000" imgH="431800" progId="Equation.DSMT4">
                  <p:embed/>
                </p:oleObj>
              </mc:Choice>
              <mc:Fallback>
                <p:oleObj name="Equation" r:id="rId7" imgW="889000" imgH="431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976563"/>
                        <a:ext cx="1931988" cy="941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9718" name="Object 4"/>
          <p:cNvGraphicFramePr>
            <a:graphicFrameLocks noChangeAspect="1"/>
          </p:cNvGraphicFramePr>
          <p:nvPr/>
        </p:nvGraphicFramePr>
        <p:xfrm>
          <a:off x="4476750" y="4027488"/>
          <a:ext cx="4362450" cy="1382712"/>
        </p:xfrm>
        <a:graphic>
          <a:graphicData uri="http://schemas.openxmlformats.org/presentationml/2006/ole">
            <mc:AlternateContent xmlns:mc="http://schemas.openxmlformats.org/markup-compatibility/2006">
              <mc:Choice xmlns:v="urn:schemas-microsoft-com:vml" Requires="v">
                <p:oleObj spid="_x0000_s34957" name="Equation" r:id="rId9" imgW="2095500" imgH="660400" progId="Equation.DSMT4">
                  <p:embed/>
                </p:oleObj>
              </mc:Choice>
              <mc:Fallback>
                <p:oleObj name="Equation" r:id="rId9" imgW="2095500" imgH="6604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4027488"/>
                        <a:ext cx="4362450" cy="1382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4822" name="Rectangle 7"/>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512_rod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11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6" name="Object 2"/>
          <p:cNvGraphicFramePr>
            <a:graphicFrameLocks noChangeAspect="1"/>
          </p:cNvGraphicFramePr>
          <p:nvPr/>
        </p:nvGraphicFramePr>
        <p:xfrm>
          <a:off x="2286000" y="798513"/>
          <a:ext cx="4267200" cy="1352550"/>
        </p:xfrm>
        <a:graphic>
          <a:graphicData uri="http://schemas.openxmlformats.org/presentationml/2006/ole">
            <mc:AlternateContent xmlns:mc="http://schemas.openxmlformats.org/markup-compatibility/2006">
              <mc:Choice xmlns:v="urn:schemas-microsoft-com:vml" Requires="v">
                <p:oleObj spid="_x0000_s37050" name="Equation" r:id="rId5" imgW="2095500" imgH="660400" progId="Equation.DSMT4">
                  <p:embed/>
                </p:oleObj>
              </mc:Choice>
              <mc:Fallback>
                <p:oleObj name="Equation" r:id="rId5" imgW="2095500" imgH="6604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798513"/>
                        <a:ext cx="4267200" cy="1352550"/>
                      </a:xfrm>
                      <a:prstGeom prst="rect">
                        <a:avLst/>
                      </a:prstGeom>
                      <a:solidFill>
                        <a:srgbClr val="F6F63F"/>
                      </a:solidFill>
                      <a:ln>
                        <a:noFill/>
                      </a:ln>
                      <a:effectLst/>
                      <a:extLst>
                        <a:ext uri="{91240B29-F687-4F45-9708-019B960494DF}">
                          <a14:hiddenLine xmlns:a14="http://schemas.microsoft.com/office/drawing/2010/main" w="9525">
                            <a:solidFill>
                              <a:srgbClr val="F6F63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4"/>
          <p:cNvGrpSpPr>
            <a:grpSpLocks/>
          </p:cNvGrpSpPr>
          <p:nvPr/>
        </p:nvGrpSpPr>
        <p:grpSpPr bwMode="auto">
          <a:xfrm>
            <a:off x="4572000" y="2286000"/>
            <a:ext cx="2586038" cy="488950"/>
            <a:chOff x="2880" y="1440"/>
            <a:chExt cx="1629" cy="308"/>
          </a:xfrm>
        </p:grpSpPr>
        <p:sp>
          <p:nvSpPr>
            <p:cNvPr id="36872" name="Text Box 5"/>
            <p:cNvSpPr txBox="1">
              <a:spLocks noChangeArrowheads="1"/>
            </p:cNvSpPr>
            <p:nvPr/>
          </p:nvSpPr>
          <p:spPr bwMode="auto">
            <a:xfrm>
              <a:off x="2880" y="1440"/>
              <a:ext cx="162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Components of </a:t>
              </a:r>
              <a:r>
                <a:rPr lang="en-US" altLang="en-US">
                  <a:solidFill>
                    <a:srgbClr val="FF0000"/>
                  </a:solidFill>
                  <a:latin typeface="Symbol" pitchFamily="18" charset="2"/>
                  <a:cs typeface="Times New Roman" pitchFamily="18" charset="0"/>
                  <a:sym typeface="Symbol" pitchFamily="18" charset="2"/>
                </a:rPr>
                <a:t>D</a:t>
              </a:r>
              <a:r>
                <a:rPr lang="en-US" altLang="en-US" i="1">
                  <a:solidFill>
                    <a:srgbClr val="FF0000"/>
                  </a:solidFill>
                  <a:cs typeface="Times New Roman" pitchFamily="18" charset="0"/>
                  <a:sym typeface="Symbol" pitchFamily="18" charset="2"/>
                </a:rPr>
                <a:t>E</a:t>
              </a:r>
              <a:r>
                <a:rPr lang="en-US" altLang="en-US">
                  <a:solidFill>
                    <a:srgbClr val="FF0000"/>
                  </a:solidFill>
                  <a:cs typeface="Times New Roman" pitchFamily="18" charset="0"/>
                  <a:sym typeface="Symbol" pitchFamily="18" charset="2"/>
                </a:rPr>
                <a:t>:</a:t>
              </a:r>
            </a:p>
          </p:txBody>
        </p:sp>
        <p:sp>
          <p:nvSpPr>
            <p:cNvPr id="36873" name="Line 6"/>
            <p:cNvSpPr>
              <a:spLocks noChangeShapeType="1"/>
            </p:cNvSpPr>
            <p:nvPr/>
          </p:nvSpPr>
          <p:spPr bwMode="auto">
            <a:xfrm>
              <a:off x="4320" y="148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501767" name="Object 3"/>
          <p:cNvGraphicFramePr>
            <a:graphicFrameLocks noChangeAspect="1"/>
          </p:cNvGraphicFramePr>
          <p:nvPr/>
        </p:nvGraphicFramePr>
        <p:xfrm>
          <a:off x="4513263" y="2844800"/>
          <a:ext cx="4391025" cy="1203325"/>
        </p:xfrm>
        <a:graphic>
          <a:graphicData uri="http://schemas.openxmlformats.org/presentationml/2006/ole">
            <mc:AlternateContent xmlns:mc="http://schemas.openxmlformats.org/markup-compatibility/2006">
              <mc:Choice xmlns:v="urn:schemas-microsoft-com:vml" Requires="v">
                <p:oleObj spid="_x0000_s37051" name="Equation" r:id="rId7" imgW="2184400" imgH="596900" progId="Equation.DSMT4">
                  <p:embed/>
                </p:oleObj>
              </mc:Choice>
              <mc:Fallback>
                <p:oleObj name="Equation" r:id="rId7" imgW="2184400" imgH="596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3263" y="2844800"/>
                        <a:ext cx="4391025" cy="1203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768" name="Object 4"/>
          <p:cNvGraphicFramePr>
            <a:graphicFrameLocks noChangeAspect="1"/>
          </p:cNvGraphicFramePr>
          <p:nvPr/>
        </p:nvGraphicFramePr>
        <p:xfrm>
          <a:off x="4489450" y="4143375"/>
          <a:ext cx="4313238" cy="1254125"/>
        </p:xfrm>
        <a:graphic>
          <a:graphicData uri="http://schemas.openxmlformats.org/presentationml/2006/ole">
            <mc:AlternateContent xmlns:mc="http://schemas.openxmlformats.org/markup-compatibility/2006">
              <mc:Choice xmlns:v="urn:schemas-microsoft-com:vml" Requires="v">
                <p:oleObj spid="_x0000_s37052" name="Equation" r:id="rId9" imgW="2146300" imgH="622300" progId="Equation.3">
                  <p:embed/>
                </p:oleObj>
              </mc:Choice>
              <mc:Fallback>
                <p:oleObj name="Equation" r:id="rId9" imgW="2146300" imgH="6223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450" y="4143375"/>
                        <a:ext cx="4313238" cy="1254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769" name="Object 5"/>
          <p:cNvGraphicFramePr>
            <a:graphicFrameLocks noChangeAspect="1"/>
          </p:cNvGraphicFramePr>
          <p:nvPr/>
        </p:nvGraphicFramePr>
        <p:xfrm>
          <a:off x="4503738" y="5657850"/>
          <a:ext cx="1071562" cy="438150"/>
        </p:xfrm>
        <a:graphic>
          <a:graphicData uri="http://schemas.openxmlformats.org/presentationml/2006/ole">
            <mc:AlternateContent xmlns:mc="http://schemas.openxmlformats.org/markup-compatibility/2006">
              <mc:Choice xmlns:v="urn:schemas-microsoft-com:vml" Requires="v">
                <p:oleObj spid="_x0000_s37053" name="Equation" r:id="rId11" imgW="533400" imgH="215900" progId="Equation.DSMT4">
                  <p:embed/>
                </p:oleObj>
              </mc:Choice>
              <mc:Fallback>
                <p:oleObj name="Equation" r:id="rId11" imgW="533400" imgH="2159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3738" y="5657850"/>
                        <a:ext cx="1071562"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871" name="Rectangle 10"/>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685800" y="838200"/>
            <a:ext cx="762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Simplified problem: find electric field at the location &lt;</a:t>
            </a:r>
            <a:r>
              <a:rPr lang="en-US" altLang="en-US" i="1">
                <a:solidFill>
                  <a:srgbClr val="FF0000"/>
                </a:solidFill>
              </a:rPr>
              <a:t>x,0,0</a:t>
            </a:r>
            <a:r>
              <a:rPr lang="en-US" altLang="en-US">
                <a:solidFill>
                  <a:srgbClr val="FF0000"/>
                </a:solidFill>
              </a:rPr>
              <a:t>&gt;</a:t>
            </a:r>
            <a:endParaRPr lang="en-US" altLang="en-US"/>
          </a:p>
        </p:txBody>
      </p:sp>
      <p:graphicFrame>
        <p:nvGraphicFramePr>
          <p:cNvPr id="503811" name="Object 2"/>
          <p:cNvGraphicFramePr>
            <a:graphicFrameLocks noChangeAspect="1"/>
          </p:cNvGraphicFramePr>
          <p:nvPr/>
        </p:nvGraphicFramePr>
        <p:xfrm>
          <a:off x="4038600" y="1752600"/>
          <a:ext cx="4486275" cy="692150"/>
        </p:xfrm>
        <a:graphic>
          <a:graphicData uri="http://schemas.openxmlformats.org/presentationml/2006/ole">
            <mc:AlternateContent xmlns:mc="http://schemas.openxmlformats.org/markup-compatibility/2006">
              <mc:Choice xmlns:v="urn:schemas-microsoft-com:vml" Requires="v">
                <p:oleObj spid="_x0000_s39188" name="Equation" r:id="rId4" imgW="2235200" imgH="342900" progId="Equation.DSMT4">
                  <p:embed/>
                </p:oleObj>
              </mc:Choice>
              <mc:Fallback>
                <p:oleObj name="Equation" r:id="rId4" imgW="2235200" imgH="3429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752600"/>
                        <a:ext cx="4486275" cy="692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2" name="Object 3"/>
          <p:cNvGraphicFramePr>
            <a:graphicFrameLocks noChangeAspect="1"/>
          </p:cNvGraphicFramePr>
          <p:nvPr/>
        </p:nvGraphicFramePr>
        <p:xfrm>
          <a:off x="4038600" y="2819400"/>
          <a:ext cx="1708150" cy="692150"/>
        </p:xfrm>
        <a:graphic>
          <a:graphicData uri="http://schemas.openxmlformats.org/presentationml/2006/ole">
            <mc:AlternateContent xmlns:mc="http://schemas.openxmlformats.org/markup-compatibility/2006">
              <mc:Choice xmlns:v="urn:schemas-microsoft-com:vml" Requires="v">
                <p:oleObj spid="_x0000_s39189" name="Equation" r:id="rId6" imgW="850900" imgH="342900" progId="Equation.DSMT4">
                  <p:embed/>
                </p:oleObj>
              </mc:Choice>
              <mc:Fallback>
                <p:oleObj name="Equation" r:id="rId6" imgW="850900" imgH="342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819400"/>
                        <a:ext cx="1708150" cy="692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3" name="Object 4"/>
          <p:cNvGraphicFramePr>
            <a:graphicFrameLocks noChangeAspect="1"/>
          </p:cNvGraphicFramePr>
          <p:nvPr/>
        </p:nvGraphicFramePr>
        <p:xfrm>
          <a:off x="4038600" y="3392488"/>
          <a:ext cx="4800600" cy="1255712"/>
        </p:xfrm>
        <a:graphic>
          <a:graphicData uri="http://schemas.openxmlformats.org/presentationml/2006/ole">
            <mc:AlternateContent xmlns:mc="http://schemas.openxmlformats.org/markup-compatibility/2006">
              <mc:Choice xmlns:v="urn:schemas-microsoft-com:vml" Requires="v">
                <p:oleObj spid="_x0000_s39190" name="Equation" r:id="rId8" imgW="2286000" imgH="596900" progId="Equation.DSMT4">
                  <p:embed/>
                </p:oleObj>
              </mc:Choice>
              <mc:Fallback>
                <p:oleObj name="Equation" r:id="rId8" imgW="2286000" imgH="5969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3392488"/>
                        <a:ext cx="4800600" cy="1255712"/>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4" name="Object 5"/>
          <p:cNvGraphicFramePr>
            <a:graphicFrameLocks noChangeAspect="1"/>
          </p:cNvGraphicFramePr>
          <p:nvPr/>
        </p:nvGraphicFramePr>
        <p:xfrm>
          <a:off x="4051300" y="4648200"/>
          <a:ext cx="3848100" cy="1120775"/>
        </p:xfrm>
        <a:graphic>
          <a:graphicData uri="http://schemas.openxmlformats.org/presentationml/2006/ole">
            <mc:AlternateContent xmlns:mc="http://schemas.openxmlformats.org/markup-compatibility/2006">
              <mc:Choice xmlns:v="urn:schemas-microsoft-com:vml" Requires="v">
                <p:oleObj spid="_x0000_s39191" name="Equation" r:id="rId10" imgW="1879600" imgH="546100" progId="Equation.DSMT4">
                  <p:embed/>
                </p:oleObj>
              </mc:Choice>
              <mc:Fallback>
                <p:oleObj name="Equation" r:id="rId10" imgW="1879600" imgH="5461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1300" y="4648200"/>
                        <a:ext cx="3848100" cy="1120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5" name="Object 6"/>
          <p:cNvGraphicFramePr>
            <a:graphicFrameLocks noChangeAspect="1"/>
          </p:cNvGraphicFramePr>
          <p:nvPr/>
        </p:nvGraphicFramePr>
        <p:xfrm>
          <a:off x="4038600" y="2286000"/>
          <a:ext cx="892175" cy="487363"/>
        </p:xfrm>
        <a:graphic>
          <a:graphicData uri="http://schemas.openxmlformats.org/presentationml/2006/ole">
            <mc:AlternateContent xmlns:mc="http://schemas.openxmlformats.org/markup-compatibility/2006">
              <mc:Choice xmlns:v="urn:schemas-microsoft-com:vml" Requires="v">
                <p:oleObj spid="_x0000_s39192" name="Equation" r:id="rId12" imgW="444500" imgH="241300" progId="Equation.DSMT4">
                  <p:embed/>
                </p:oleObj>
              </mc:Choice>
              <mc:Fallback>
                <p:oleObj name="Equation" r:id="rId12" imgW="444500" imgH="2413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2286000"/>
                        <a:ext cx="892175" cy="487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6" name="Object 7"/>
          <p:cNvGraphicFramePr>
            <a:graphicFrameLocks noChangeAspect="1"/>
          </p:cNvGraphicFramePr>
          <p:nvPr/>
        </p:nvGraphicFramePr>
        <p:xfrm>
          <a:off x="4051300" y="5640388"/>
          <a:ext cx="4102100" cy="1141412"/>
        </p:xfrm>
        <a:graphic>
          <a:graphicData uri="http://schemas.openxmlformats.org/presentationml/2006/ole">
            <mc:AlternateContent xmlns:mc="http://schemas.openxmlformats.org/markup-compatibility/2006">
              <mc:Choice xmlns:v="urn:schemas-microsoft-com:vml" Requires="v">
                <p:oleObj spid="_x0000_s39193" name="Equation" r:id="rId14" imgW="1968500" imgH="546100" progId="Equation.DSMT4">
                  <p:embed/>
                </p:oleObj>
              </mc:Choice>
              <mc:Fallback>
                <p:oleObj name="Equation" r:id="rId14" imgW="1968500" imgH="5461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1300" y="5640388"/>
                        <a:ext cx="4102100" cy="1141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8920" name="Group 9"/>
          <p:cNvGrpSpPr>
            <a:grpSpLocks/>
          </p:cNvGrpSpPr>
          <p:nvPr/>
        </p:nvGrpSpPr>
        <p:grpSpPr bwMode="auto">
          <a:xfrm>
            <a:off x="304800" y="1981200"/>
            <a:ext cx="3111500" cy="4343400"/>
            <a:chOff x="192" y="1248"/>
            <a:chExt cx="1960" cy="2736"/>
          </a:xfrm>
        </p:grpSpPr>
        <p:pic>
          <p:nvPicPr>
            <p:cNvPr id="38922" name="Picture 10" descr="p513_rod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 y="1248"/>
              <a:ext cx="196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Oval 11"/>
            <p:cNvSpPr>
              <a:spLocks noChangeArrowheads="1"/>
            </p:cNvSpPr>
            <p:nvPr/>
          </p:nvSpPr>
          <p:spPr bwMode="auto">
            <a:xfrm>
              <a:off x="1104" y="2544"/>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sp>
        <p:nvSpPr>
          <p:cNvPr id="38921" name="Rectangle 12"/>
          <p:cNvSpPr>
            <a:spLocks noGrp="1" noChangeArrowheads="1"/>
          </p:cNvSpPr>
          <p:nvPr>
            <p:ph type="title"/>
          </p:nvPr>
        </p:nvSpPr>
        <p:spPr/>
        <p:txBody>
          <a:bodyPr/>
          <a:lstStyle/>
          <a:p>
            <a:pPr eaLnBrk="1" hangingPunct="1"/>
            <a:r>
              <a:rPr lang="en-US" altLang="en-US" sz="3600" smtClean="0"/>
              <a:t>Step 3: Add up Contribution of all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24</a:t>
            </a:fld>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2"/>
          <p:cNvGraphicFramePr>
            <a:graphicFrameLocks noChangeAspect="1"/>
          </p:cNvGraphicFramePr>
          <p:nvPr/>
        </p:nvGraphicFramePr>
        <p:xfrm>
          <a:off x="546100" y="1062038"/>
          <a:ext cx="4254500" cy="1184275"/>
        </p:xfrm>
        <a:graphic>
          <a:graphicData uri="http://schemas.openxmlformats.org/presentationml/2006/ole">
            <mc:AlternateContent xmlns:mc="http://schemas.openxmlformats.org/markup-compatibility/2006">
              <mc:Choice xmlns:v="urn:schemas-microsoft-com:vml" Requires="v">
                <p:oleObj spid="_x0000_s43193" name="Equation" r:id="rId4" imgW="1968500" imgH="546100" progId="Equation.DSMT4">
                  <p:embed/>
                </p:oleObj>
              </mc:Choice>
              <mc:Fallback>
                <p:oleObj name="Equation" r:id="rId4" imgW="1968500" imgH="546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062038"/>
                        <a:ext cx="4254500" cy="11842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7907" name="Text Box 3"/>
          <p:cNvSpPr txBox="1">
            <a:spLocks noChangeArrowheads="1"/>
          </p:cNvSpPr>
          <p:nvPr/>
        </p:nvSpPr>
        <p:spPr bwMode="auto">
          <a:xfrm>
            <a:off x="533400" y="2362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Integration: taking an infinite number of slices</a:t>
            </a:r>
            <a:endParaRPr lang="en-US" altLang="en-US"/>
          </a:p>
        </p:txBody>
      </p:sp>
      <p:graphicFrame>
        <p:nvGraphicFramePr>
          <p:cNvPr id="507908" name="Object 3"/>
          <p:cNvGraphicFramePr>
            <a:graphicFrameLocks noChangeAspect="1"/>
          </p:cNvGraphicFramePr>
          <p:nvPr/>
        </p:nvGraphicFramePr>
        <p:xfrm>
          <a:off x="476250" y="2968625"/>
          <a:ext cx="4629150" cy="1141413"/>
        </p:xfrm>
        <a:graphic>
          <a:graphicData uri="http://schemas.openxmlformats.org/presentationml/2006/ole">
            <mc:AlternateContent xmlns:mc="http://schemas.openxmlformats.org/markup-compatibility/2006">
              <mc:Choice xmlns:v="urn:schemas-microsoft-com:vml" Requires="v">
                <p:oleObj spid="_x0000_s43194" name="Equation" r:id="rId6" imgW="2222500" imgH="546100" progId="Equation.DSMT4">
                  <p:embed/>
                </p:oleObj>
              </mc:Choice>
              <mc:Fallback>
                <p:oleObj name="Equation" r:id="rId6" imgW="2222500" imgH="546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2968625"/>
                        <a:ext cx="4629150" cy="1141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7909" name="Text Box 5"/>
          <p:cNvSpPr txBox="1">
            <a:spLocks noChangeArrowheads="1"/>
          </p:cNvSpPr>
          <p:nvPr/>
        </p:nvSpPr>
        <p:spPr bwMode="auto">
          <a:xfrm>
            <a:off x="5126038" y="3200400"/>
            <a:ext cx="2493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sym typeface="Symbol" pitchFamily="18" charset="2"/>
              </a:rPr>
              <a:t> definite integral</a:t>
            </a:r>
            <a:endParaRPr lang="en-US" altLang="en-US">
              <a:solidFill>
                <a:schemeClr val="accent2"/>
              </a:solidFill>
            </a:endParaRPr>
          </a:p>
        </p:txBody>
      </p:sp>
      <p:graphicFrame>
        <p:nvGraphicFramePr>
          <p:cNvPr id="507910" name="Object 4"/>
          <p:cNvGraphicFramePr>
            <a:graphicFrameLocks noChangeAspect="1"/>
          </p:cNvGraphicFramePr>
          <p:nvPr/>
        </p:nvGraphicFramePr>
        <p:xfrm>
          <a:off x="431800" y="3810000"/>
          <a:ext cx="4368800" cy="1516063"/>
        </p:xfrm>
        <a:graphic>
          <a:graphicData uri="http://schemas.openxmlformats.org/presentationml/2006/ole">
            <mc:AlternateContent xmlns:mc="http://schemas.openxmlformats.org/markup-compatibility/2006">
              <mc:Choice xmlns:v="urn:schemas-microsoft-com:vml" Requires="v">
                <p:oleObj spid="_x0000_s43195" name="Equation" r:id="rId8" imgW="2019300" imgH="698500" progId="Equation.DSMT4">
                  <p:embed/>
                </p:oleObj>
              </mc:Choice>
              <mc:Fallback>
                <p:oleObj name="Equation" r:id="rId8" imgW="2019300" imgH="6985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00" y="3810000"/>
                        <a:ext cx="4368800" cy="1516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4" name="Rectangle 7"/>
          <p:cNvSpPr>
            <a:spLocks noChangeArrowheads="1"/>
          </p:cNvSpPr>
          <p:nvPr/>
        </p:nvSpPr>
        <p:spPr bwMode="auto">
          <a:xfrm>
            <a:off x="6619875" y="50609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aphicFrame>
        <p:nvGraphicFramePr>
          <p:cNvPr id="507912" name="Object 5"/>
          <p:cNvGraphicFramePr>
            <a:graphicFrameLocks noChangeAspect="1"/>
          </p:cNvGraphicFramePr>
          <p:nvPr/>
        </p:nvGraphicFramePr>
        <p:xfrm>
          <a:off x="533400" y="5410200"/>
          <a:ext cx="4724400" cy="1092200"/>
        </p:xfrm>
        <a:graphic>
          <a:graphicData uri="http://schemas.openxmlformats.org/presentationml/2006/ole">
            <mc:AlternateContent xmlns:mc="http://schemas.openxmlformats.org/markup-compatibility/2006">
              <mc:Choice xmlns:v="urn:schemas-microsoft-com:vml" Requires="v">
                <p:oleObj spid="_x0000_s43196" name="Equation" r:id="rId10" imgW="1866900" imgH="431800" progId="Equation.DSMT4">
                  <p:embed/>
                </p:oleObj>
              </mc:Choice>
              <mc:Fallback>
                <p:oleObj name="Equation" r:id="rId10" imgW="1866900" imgH="4318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410200"/>
                        <a:ext cx="4724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3016" name="Rectangle 9"/>
          <p:cNvSpPr>
            <a:spLocks noGrp="1" noChangeArrowheads="1"/>
          </p:cNvSpPr>
          <p:nvPr>
            <p:ph type="title"/>
          </p:nvPr>
        </p:nvSpPr>
        <p:spPr/>
        <p:txBody>
          <a:bodyPr/>
          <a:lstStyle/>
          <a:p>
            <a:pPr eaLnBrk="1" hangingPunct="1"/>
            <a:r>
              <a:rPr lang="en-US" altLang="en-US" sz="3600" smtClean="0"/>
              <a:t>Step 3: Add up Contribution of all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7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07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7909"/>
                                        </p:tgtEl>
                                        <p:attrNameLst>
                                          <p:attrName>style.visibility</p:attrName>
                                        </p:attrNameLst>
                                      </p:cBhvr>
                                      <p:to>
                                        <p:strVal val="visible"/>
                                      </p:to>
                                    </p:set>
                                    <p:anim calcmode="lin" valueType="num">
                                      <p:cBhvr>
                                        <p:cTn id="15" dur="500" fill="hold"/>
                                        <p:tgtEl>
                                          <p:spTgt spid="507909"/>
                                        </p:tgtEl>
                                        <p:attrNameLst>
                                          <p:attrName>ppt_x</p:attrName>
                                        </p:attrNameLst>
                                      </p:cBhvr>
                                      <p:tavLst>
                                        <p:tav tm="0">
                                          <p:val>
                                            <p:strVal val="#ppt_x-#ppt_w/2"/>
                                          </p:val>
                                        </p:tav>
                                        <p:tav tm="100000">
                                          <p:val>
                                            <p:strVal val="#ppt_x"/>
                                          </p:val>
                                        </p:tav>
                                      </p:tavLst>
                                    </p:anim>
                                    <p:anim calcmode="lin" valueType="num">
                                      <p:cBhvr>
                                        <p:cTn id="16" dur="500" fill="hold"/>
                                        <p:tgtEl>
                                          <p:spTgt spid="507909"/>
                                        </p:tgtEl>
                                        <p:attrNameLst>
                                          <p:attrName>ppt_y</p:attrName>
                                        </p:attrNameLst>
                                      </p:cBhvr>
                                      <p:tavLst>
                                        <p:tav tm="0">
                                          <p:val>
                                            <p:strVal val="#ppt_y"/>
                                          </p:val>
                                        </p:tav>
                                        <p:tav tm="100000">
                                          <p:val>
                                            <p:strVal val="#ppt_y"/>
                                          </p:val>
                                        </p:tav>
                                      </p:tavLst>
                                    </p:anim>
                                    <p:anim calcmode="lin" valueType="num">
                                      <p:cBhvr>
                                        <p:cTn id="17" dur="500" fill="hold"/>
                                        <p:tgtEl>
                                          <p:spTgt spid="507909"/>
                                        </p:tgtEl>
                                        <p:attrNameLst>
                                          <p:attrName>ppt_w</p:attrName>
                                        </p:attrNameLst>
                                      </p:cBhvr>
                                      <p:tavLst>
                                        <p:tav tm="0">
                                          <p:val>
                                            <p:fltVal val="0"/>
                                          </p:val>
                                        </p:tav>
                                        <p:tav tm="100000">
                                          <p:val>
                                            <p:strVal val="#ppt_w"/>
                                          </p:val>
                                        </p:tav>
                                      </p:tavLst>
                                    </p:anim>
                                    <p:anim calcmode="lin" valueType="num">
                                      <p:cBhvr>
                                        <p:cTn id="18" dur="500" fill="hold"/>
                                        <p:tgtEl>
                                          <p:spTgt spid="507909"/>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079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p:bldP spid="50790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Object 2"/>
          <p:cNvGraphicFramePr>
            <a:graphicFrameLocks noChangeAspect="1"/>
          </p:cNvGraphicFramePr>
          <p:nvPr/>
        </p:nvGraphicFramePr>
        <p:xfrm>
          <a:off x="508000" y="1130300"/>
          <a:ext cx="4292600" cy="1489075"/>
        </p:xfrm>
        <a:graphic>
          <a:graphicData uri="http://schemas.openxmlformats.org/presentationml/2006/ole">
            <mc:AlternateContent xmlns:mc="http://schemas.openxmlformats.org/markup-compatibility/2006">
              <mc:Choice xmlns:v="urn:schemas-microsoft-com:vml" Requires="v">
                <p:oleObj spid="_x0000_s45240" name="Equation" r:id="rId4" imgW="2019300" imgH="698500" progId="Equation.DSMT4">
                  <p:embed/>
                </p:oleObj>
              </mc:Choice>
              <mc:Fallback>
                <p:oleObj name="Equation" r:id="rId4" imgW="2019300" imgH="6985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130300"/>
                        <a:ext cx="4292600" cy="14890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9955" name="Text Box 3"/>
          <p:cNvSpPr txBox="1">
            <a:spLocks noChangeArrowheads="1"/>
          </p:cNvSpPr>
          <p:nvPr/>
        </p:nvSpPr>
        <p:spPr bwMode="auto">
          <a:xfrm>
            <a:off x="593725" y="27844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Evaluating integral:</a:t>
            </a:r>
            <a:endParaRPr lang="en-US" altLang="en-US"/>
          </a:p>
        </p:txBody>
      </p:sp>
      <p:graphicFrame>
        <p:nvGraphicFramePr>
          <p:cNvPr id="509956" name="Object 3"/>
          <p:cNvGraphicFramePr>
            <a:graphicFrameLocks noChangeAspect="1"/>
          </p:cNvGraphicFramePr>
          <p:nvPr/>
        </p:nvGraphicFramePr>
        <p:xfrm>
          <a:off x="539750" y="3294063"/>
          <a:ext cx="4337050" cy="1470025"/>
        </p:xfrm>
        <a:graphic>
          <a:graphicData uri="http://schemas.openxmlformats.org/presentationml/2006/ole">
            <mc:AlternateContent xmlns:mc="http://schemas.openxmlformats.org/markup-compatibility/2006">
              <mc:Choice xmlns:v="urn:schemas-microsoft-com:vml" Requires="v">
                <p:oleObj spid="_x0000_s45241" name="Equation" r:id="rId6" imgW="2146300" imgH="723900" progId="Equation.DSMT4">
                  <p:embed/>
                </p:oleObj>
              </mc:Choice>
              <mc:Fallback>
                <p:oleObj name="Equation" r:id="rId6" imgW="2146300" imgH="723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294063"/>
                        <a:ext cx="4337050" cy="1470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9957" name="Object 4"/>
          <p:cNvGraphicFramePr>
            <a:graphicFrameLocks noChangeAspect="1"/>
          </p:cNvGraphicFramePr>
          <p:nvPr/>
        </p:nvGraphicFramePr>
        <p:xfrm>
          <a:off x="546100" y="4683125"/>
          <a:ext cx="3873500" cy="1293813"/>
        </p:xfrm>
        <a:graphic>
          <a:graphicData uri="http://schemas.openxmlformats.org/presentationml/2006/ole">
            <mc:AlternateContent xmlns:mc="http://schemas.openxmlformats.org/markup-compatibility/2006">
              <mc:Choice xmlns:v="urn:schemas-microsoft-com:vml" Requires="v">
                <p:oleObj spid="_x0000_s45242" name="Equation" r:id="rId8" imgW="1828800" imgH="609600" progId="Equation.DSMT4">
                  <p:embed/>
                </p:oleObj>
              </mc:Choice>
              <mc:Fallback>
                <p:oleObj name="Equation" r:id="rId8" imgW="1828800" imgH="609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 y="4683125"/>
                        <a:ext cx="3873500" cy="1293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9958" name="Object 5"/>
          <p:cNvGraphicFramePr>
            <a:graphicFrameLocks noChangeAspect="1"/>
          </p:cNvGraphicFramePr>
          <p:nvPr/>
        </p:nvGraphicFramePr>
        <p:xfrm>
          <a:off x="5027613" y="4749800"/>
          <a:ext cx="3854450" cy="1227138"/>
        </p:xfrm>
        <a:graphic>
          <a:graphicData uri="http://schemas.openxmlformats.org/presentationml/2006/ole">
            <mc:AlternateContent xmlns:mc="http://schemas.openxmlformats.org/markup-compatibility/2006">
              <mc:Choice xmlns:v="urn:schemas-microsoft-com:vml" Requires="v">
                <p:oleObj spid="_x0000_s45243" name="Equation" r:id="rId10" imgW="1917700" imgH="609600" progId="Equation.DSMT4">
                  <p:embed/>
                </p:oleObj>
              </mc:Choice>
              <mc:Fallback>
                <p:oleObj name="Equation" r:id="rId10" imgW="1917700" imgH="609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7613" y="4749800"/>
                        <a:ext cx="3854450" cy="1227138"/>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9959" name="Text Box 7"/>
          <p:cNvSpPr txBox="1">
            <a:spLocks noChangeArrowheads="1"/>
          </p:cNvSpPr>
          <p:nvPr/>
        </p:nvSpPr>
        <p:spPr bwMode="auto">
          <a:xfrm>
            <a:off x="5486400" y="3886200"/>
            <a:ext cx="2930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Cylindrical symmetry:</a:t>
            </a:r>
            <a:endParaRPr lang="en-US" altLang="en-US"/>
          </a:p>
          <a:p>
            <a:pPr eaLnBrk="1" hangingPunct="1"/>
            <a:r>
              <a:rPr lang="en-US" altLang="en-US"/>
              <a:t>replace </a:t>
            </a:r>
            <a:r>
              <a:rPr lang="en-US" altLang="en-US" i="1"/>
              <a:t>x</a:t>
            </a:r>
            <a:r>
              <a:rPr lang="en-US" altLang="en-US">
                <a:sym typeface="Wingdings" pitchFamily="2" charset="2"/>
              </a:rPr>
              <a:t></a:t>
            </a:r>
            <a:r>
              <a:rPr lang="en-US" altLang="en-US" i="1">
                <a:sym typeface="Symbol" pitchFamily="18" charset="2"/>
              </a:rPr>
              <a:t>r</a:t>
            </a:r>
            <a:endParaRPr lang="en-US" altLang="en-US"/>
          </a:p>
        </p:txBody>
      </p:sp>
      <p:sp>
        <p:nvSpPr>
          <p:cNvPr id="45063" name="Rectangle 8"/>
          <p:cNvSpPr>
            <a:spLocks noGrp="1" noChangeArrowheads="1"/>
          </p:cNvSpPr>
          <p:nvPr>
            <p:ph type="title"/>
          </p:nvPr>
        </p:nvSpPr>
        <p:spPr/>
        <p:txBody>
          <a:bodyPr/>
          <a:lstStyle/>
          <a:p>
            <a:pPr eaLnBrk="1" hangingPunct="1"/>
            <a:r>
              <a:rPr lang="en-US" altLang="en-US" sz="3600" smtClean="0"/>
              <a:t>Step 3: Add up Contribution of all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derivation for y component</a:t>
            </a:r>
            <a:endParaRPr lang="en-US" dirty="0"/>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27</a:t>
            </a:fld>
            <a:endParaRPr lang="en-US" altLang="en-US"/>
          </a:p>
        </p:txBody>
      </p:sp>
      <p:pic>
        <p:nvPicPr>
          <p:cNvPr id="696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02035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589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derivation for y component</a:t>
            </a:r>
            <a:endParaRPr lang="en-US" dirty="0"/>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28</a:t>
            </a:fld>
            <a:endParaRPr lang="en-US" altLang="en-US"/>
          </a:p>
        </p:txBody>
      </p:sp>
      <p:pic>
        <p:nvPicPr>
          <p:cNvPr id="69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30072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437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7402513" y="1587500"/>
            <a:ext cx="31750" cy="3581400"/>
            <a:chOff x="3312" y="1056"/>
            <a:chExt cx="20" cy="2256"/>
          </a:xfrm>
        </p:grpSpPr>
        <p:sp>
          <p:nvSpPr>
            <p:cNvPr id="47124" name="Line 3"/>
            <p:cNvSpPr>
              <a:spLocks noChangeShapeType="1"/>
            </p:cNvSpPr>
            <p:nvPr/>
          </p:nvSpPr>
          <p:spPr bwMode="auto">
            <a:xfrm>
              <a:off x="3312" y="1056"/>
              <a:ext cx="0" cy="2256"/>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4"/>
            <p:cNvSpPr>
              <a:spLocks noChangeShapeType="1"/>
            </p:cNvSpPr>
            <p:nvPr/>
          </p:nvSpPr>
          <p:spPr bwMode="auto">
            <a:xfrm>
              <a:off x="3332" y="1056"/>
              <a:ext cx="0" cy="2256"/>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106" name="Picture 5" descr="p510_Rod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66800"/>
            <a:ext cx="236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Oval 6"/>
          <p:cNvSpPr>
            <a:spLocks noChangeArrowheads="1"/>
          </p:cNvSpPr>
          <p:nvPr/>
        </p:nvSpPr>
        <p:spPr bwMode="auto">
          <a:xfrm>
            <a:off x="6338888" y="3262313"/>
            <a:ext cx="2138362" cy="735012"/>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sp>
        <p:nvSpPr>
          <p:cNvPr id="47108" name="Line 7"/>
          <p:cNvSpPr>
            <a:spLocks noChangeShapeType="1"/>
          </p:cNvSpPr>
          <p:nvPr/>
        </p:nvSpPr>
        <p:spPr bwMode="auto">
          <a:xfrm flipH="1" flipV="1">
            <a:off x="5029200" y="2286000"/>
            <a:ext cx="1600200" cy="1066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09" name="Text Box 8"/>
          <p:cNvSpPr txBox="1">
            <a:spLocks noChangeArrowheads="1"/>
          </p:cNvSpPr>
          <p:nvPr/>
        </p:nvSpPr>
        <p:spPr bwMode="auto">
          <a:xfrm>
            <a:off x="685800" y="1447800"/>
            <a:ext cx="202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In vector form:</a:t>
            </a:r>
          </a:p>
        </p:txBody>
      </p:sp>
      <p:graphicFrame>
        <p:nvGraphicFramePr>
          <p:cNvPr id="47110" name="Object 2"/>
          <p:cNvGraphicFramePr>
            <a:graphicFrameLocks noChangeAspect="1"/>
          </p:cNvGraphicFramePr>
          <p:nvPr/>
        </p:nvGraphicFramePr>
        <p:xfrm>
          <a:off x="2667000" y="1057275"/>
          <a:ext cx="3962400" cy="1214438"/>
        </p:xfrm>
        <a:graphic>
          <a:graphicData uri="http://schemas.openxmlformats.org/presentationml/2006/ole">
            <mc:AlternateContent xmlns:mc="http://schemas.openxmlformats.org/markup-compatibility/2006">
              <mc:Choice xmlns:v="urn:schemas-microsoft-com:vml" Requires="v">
                <p:oleObj spid="_x0000_s47258" name="Equation" r:id="rId5" imgW="1993900" imgH="609600" progId="Equation.DSMT4">
                  <p:embed/>
                </p:oleObj>
              </mc:Choice>
              <mc:Fallback>
                <p:oleObj name="Equation" r:id="rId5" imgW="1993900" imgH="609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057275"/>
                        <a:ext cx="3962400" cy="121443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10" name="Text Box 10"/>
          <p:cNvSpPr txBox="1">
            <a:spLocks noChangeArrowheads="1"/>
          </p:cNvSpPr>
          <p:nvPr/>
        </p:nvSpPr>
        <p:spPr bwMode="auto">
          <a:xfrm>
            <a:off x="762000" y="2438400"/>
            <a:ext cx="236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Check the results:</a:t>
            </a:r>
            <a:endParaRPr lang="en-US" altLang="en-US"/>
          </a:p>
        </p:txBody>
      </p:sp>
      <p:sp>
        <p:nvSpPr>
          <p:cNvPr id="512011" name="Text Box 11"/>
          <p:cNvSpPr txBox="1">
            <a:spLocks noChangeArrowheads="1"/>
          </p:cNvSpPr>
          <p:nvPr/>
        </p:nvSpPr>
        <p:spPr bwMode="auto">
          <a:xfrm>
            <a:off x="1082675" y="2895600"/>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Direction:</a:t>
            </a:r>
          </a:p>
        </p:txBody>
      </p:sp>
      <p:sp>
        <p:nvSpPr>
          <p:cNvPr id="512012" name="Text Box 12"/>
          <p:cNvSpPr txBox="1">
            <a:spLocks noChangeArrowheads="1"/>
          </p:cNvSpPr>
          <p:nvPr/>
        </p:nvSpPr>
        <p:spPr bwMode="auto">
          <a:xfrm>
            <a:off x="685800" y="28956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12013" name="Text Box 13"/>
          <p:cNvSpPr txBox="1">
            <a:spLocks noChangeArrowheads="1"/>
          </p:cNvSpPr>
          <p:nvPr/>
        </p:nvSpPr>
        <p:spPr bwMode="auto">
          <a:xfrm>
            <a:off x="1082675" y="3470275"/>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Units:</a:t>
            </a:r>
          </a:p>
        </p:txBody>
      </p:sp>
      <p:sp>
        <p:nvSpPr>
          <p:cNvPr id="512014" name="Text Box 14"/>
          <p:cNvSpPr txBox="1">
            <a:spLocks noChangeArrowheads="1"/>
          </p:cNvSpPr>
          <p:nvPr/>
        </p:nvSpPr>
        <p:spPr bwMode="auto">
          <a:xfrm>
            <a:off x="685800" y="3505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12015" name="Text Box 15"/>
          <p:cNvSpPr txBox="1">
            <a:spLocks noChangeArrowheads="1"/>
          </p:cNvSpPr>
          <p:nvPr/>
        </p:nvSpPr>
        <p:spPr bwMode="auto">
          <a:xfrm>
            <a:off x="1066800" y="4003675"/>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Special case </a:t>
            </a:r>
            <a:r>
              <a:rPr lang="en-US" altLang="en-US" i="1">
                <a:solidFill>
                  <a:schemeClr val="accent2"/>
                </a:solidFill>
              </a:rPr>
              <a:t>r</a:t>
            </a:r>
            <a:r>
              <a:rPr lang="en-US" altLang="en-US">
                <a:solidFill>
                  <a:schemeClr val="accent2"/>
                </a:solidFill>
              </a:rPr>
              <a:t>&gt;&gt;</a:t>
            </a:r>
            <a:r>
              <a:rPr lang="en-US" altLang="en-US" i="1">
                <a:solidFill>
                  <a:schemeClr val="accent2"/>
                </a:solidFill>
              </a:rPr>
              <a:t>L:</a:t>
            </a:r>
            <a:endParaRPr lang="en-US" altLang="en-US">
              <a:solidFill>
                <a:schemeClr val="accent2"/>
              </a:solidFill>
            </a:endParaRPr>
          </a:p>
        </p:txBody>
      </p:sp>
      <p:graphicFrame>
        <p:nvGraphicFramePr>
          <p:cNvPr id="512016" name="Object 3"/>
          <p:cNvGraphicFramePr>
            <a:graphicFrameLocks noChangeAspect="1"/>
          </p:cNvGraphicFramePr>
          <p:nvPr/>
        </p:nvGraphicFramePr>
        <p:xfrm>
          <a:off x="3570288" y="3827463"/>
          <a:ext cx="2449512" cy="898525"/>
        </p:xfrm>
        <a:graphic>
          <a:graphicData uri="http://schemas.openxmlformats.org/presentationml/2006/ole">
            <mc:AlternateContent xmlns:mc="http://schemas.openxmlformats.org/markup-compatibility/2006">
              <mc:Choice xmlns:v="urn:schemas-microsoft-com:vml" Requires="v">
                <p:oleObj spid="_x0000_s47259" name="Equation" r:id="rId7" imgW="1219200" imgH="444500" progId="Equation.DSMT4">
                  <p:embed/>
                </p:oleObj>
              </mc:Choice>
              <mc:Fallback>
                <p:oleObj name="Equation" r:id="rId7" imgW="1219200" imgH="444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288" y="3827463"/>
                        <a:ext cx="2449512" cy="898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17" name="Text Box 17"/>
          <p:cNvSpPr txBox="1">
            <a:spLocks noChangeArrowheads="1"/>
          </p:cNvSpPr>
          <p:nvPr/>
        </p:nvSpPr>
        <p:spPr bwMode="auto">
          <a:xfrm>
            <a:off x="685800" y="40386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12018" name="Text Box 18"/>
          <p:cNvSpPr txBox="1">
            <a:spLocks noChangeArrowheads="1"/>
          </p:cNvSpPr>
          <p:nvPr/>
        </p:nvSpPr>
        <p:spPr bwMode="auto">
          <a:xfrm>
            <a:off x="1066800" y="4648200"/>
            <a:ext cx="4703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Compare with numerical calculation:</a:t>
            </a:r>
          </a:p>
          <a:p>
            <a:pPr eaLnBrk="1" hangingPunct="1"/>
            <a:r>
              <a:rPr lang="en-US" altLang="en-US" i="1">
                <a:solidFill>
                  <a:schemeClr val="accent2"/>
                </a:solidFill>
              </a:rPr>
              <a:t>	L</a:t>
            </a:r>
            <a:r>
              <a:rPr lang="en-US" altLang="en-US">
                <a:solidFill>
                  <a:schemeClr val="accent2"/>
                </a:solidFill>
              </a:rPr>
              <a:t>=1 m, </a:t>
            </a:r>
            <a:r>
              <a:rPr lang="en-US" altLang="en-US" i="1">
                <a:solidFill>
                  <a:schemeClr val="accent2"/>
                </a:solidFill>
              </a:rPr>
              <a:t>r</a:t>
            </a:r>
            <a:r>
              <a:rPr lang="en-US" altLang="en-US">
                <a:solidFill>
                  <a:schemeClr val="accent2"/>
                </a:solidFill>
              </a:rPr>
              <a:t>=0.5 m</a:t>
            </a:r>
            <a:endParaRPr lang="en-US" altLang="en-US" i="1">
              <a:solidFill>
                <a:schemeClr val="accent2"/>
              </a:solidFill>
            </a:endParaRPr>
          </a:p>
        </p:txBody>
      </p:sp>
      <p:graphicFrame>
        <p:nvGraphicFramePr>
          <p:cNvPr id="512019" name="Object 4"/>
          <p:cNvGraphicFramePr>
            <a:graphicFrameLocks noChangeAspect="1"/>
          </p:cNvGraphicFramePr>
          <p:nvPr/>
        </p:nvGraphicFramePr>
        <p:xfrm>
          <a:off x="762000" y="5364163"/>
          <a:ext cx="6607175" cy="1222375"/>
        </p:xfrm>
        <a:graphic>
          <a:graphicData uri="http://schemas.openxmlformats.org/presentationml/2006/ole">
            <mc:AlternateContent xmlns:mc="http://schemas.openxmlformats.org/markup-compatibility/2006">
              <mc:Choice xmlns:v="urn:schemas-microsoft-com:vml" Requires="v">
                <p:oleObj spid="_x0000_s47260" name="Equation" r:id="rId9" imgW="3302000" imgH="609600" progId="Equation.DSMT4">
                  <p:embed/>
                </p:oleObj>
              </mc:Choice>
              <mc:Fallback>
                <p:oleObj name="Equation" r:id="rId9" imgW="3302000" imgH="609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364163"/>
                        <a:ext cx="6607175" cy="1222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20" name="Text Box 20"/>
          <p:cNvSpPr txBox="1">
            <a:spLocks noChangeArrowheads="1"/>
          </p:cNvSpPr>
          <p:nvPr/>
        </p:nvSpPr>
        <p:spPr bwMode="auto">
          <a:xfrm>
            <a:off x="685800" y="4648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47122" name="Rectangle 21"/>
          <p:cNvSpPr>
            <a:spLocks noGrp="1" noChangeArrowheads="1"/>
          </p:cNvSpPr>
          <p:nvPr>
            <p:ph type="title"/>
          </p:nvPr>
        </p:nvSpPr>
        <p:spPr/>
        <p:txBody>
          <a:bodyPr/>
          <a:lstStyle/>
          <a:p>
            <a:pPr eaLnBrk="1" hangingPunct="1"/>
            <a:r>
              <a:rPr lang="en-US" altLang="en-US" i="1" smtClean="0"/>
              <a:t>E</a:t>
            </a:r>
            <a:r>
              <a:rPr lang="en-US" altLang="en-US" smtClean="0"/>
              <a:t> of Uniformly Charged Thin Rod</a:t>
            </a:r>
          </a:p>
        </p:txBody>
      </p:sp>
      <p:sp>
        <p:nvSpPr>
          <p:cNvPr id="47123" name="Rectangle 22"/>
          <p:cNvSpPr>
            <a:spLocks noChangeArrowheads="1"/>
          </p:cNvSpPr>
          <p:nvPr/>
        </p:nvSpPr>
        <p:spPr bwMode="auto">
          <a:xfrm>
            <a:off x="228600" y="992188"/>
            <a:ext cx="2352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sz="2800">
                <a:solidFill>
                  <a:srgbClr val="FF0000"/>
                </a:solidFill>
              </a:rPr>
              <a:t>At center plane</a:t>
            </a:r>
            <a:endParaRPr lang="en-US" altLang="en-US" sz="4400">
              <a:solidFill>
                <a:srgbClr val="10169D"/>
              </a:solidFill>
              <a:latin typeface="Arial" pitchFamily="34" charset="0"/>
            </a:endParaRP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Fig14-my-charge-indu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22500"/>
            <a:ext cx="6096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5" name="Picture 3" descr="Fig14-my-charge-induct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22500"/>
            <a:ext cx="6096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6" name="Picture 4" descr="Fig14-my-charge-inducti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22500"/>
            <a:ext cx="6096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5"/>
          <p:cNvSpPr>
            <a:spLocks noGrp="1" noChangeArrowheads="1"/>
          </p:cNvSpPr>
          <p:nvPr>
            <p:ph type="title"/>
          </p:nvPr>
        </p:nvSpPr>
        <p:spPr/>
        <p:txBody>
          <a:bodyPr/>
          <a:lstStyle/>
          <a:p>
            <a:pPr eaLnBrk="1" hangingPunct="1"/>
            <a:r>
              <a:rPr lang="en-US" altLang="en-US" smtClean="0"/>
              <a:t>Charging by Induction</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3</a:t>
            </a:fld>
            <a:endParaRPr lang="en-US" altLang="en-US"/>
          </a:p>
        </p:txBody>
      </p:sp>
    </p:spTree>
    <p:extLst>
      <p:ext uri="{BB962C8B-B14F-4D97-AF65-F5344CB8AC3E}">
        <p14:creationId xmlns:p14="http://schemas.microsoft.com/office/powerpoint/2010/main" val="1578254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2"/>
          <p:cNvGraphicFramePr>
            <a:graphicFrameLocks noChangeAspect="1"/>
          </p:cNvGraphicFramePr>
          <p:nvPr/>
        </p:nvGraphicFramePr>
        <p:xfrm>
          <a:off x="3314700" y="919163"/>
          <a:ext cx="4076700" cy="1247775"/>
        </p:xfrm>
        <a:graphic>
          <a:graphicData uri="http://schemas.openxmlformats.org/presentationml/2006/ole">
            <mc:AlternateContent xmlns:mc="http://schemas.openxmlformats.org/markup-compatibility/2006">
              <mc:Choice xmlns:v="urn:schemas-microsoft-com:vml" Requires="v">
                <p:oleObj spid="_x0000_s49295" name="Equation" r:id="rId4" imgW="1993900" imgH="609600" progId="Equation.DSMT4">
                  <p:embed/>
                </p:oleObj>
              </mc:Choice>
              <mc:Fallback>
                <p:oleObj name="Equation" r:id="rId4" imgW="1993900" imgH="609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919163"/>
                        <a:ext cx="4076700" cy="124777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4" name="Text Box 3"/>
          <p:cNvSpPr txBox="1">
            <a:spLocks noChangeArrowheads="1"/>
          </p:cNvSpPr>
          <p:nvPr/>
        </p:nvSpPr>
        <p:spPr bwMode="auto">
          <a:xfrm>
            <a:off x="3429000" y="2362200"/>
            <a:ext cx="268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Very long rod: </a:t>
            </a:r>
            <a:r>
              <a:rPr lang="en-US" altLang="en-US" i="1">
                <a:solidFill>
                  <a:schemeClr val="accent2"/>
                </a:solidFill>
              </a:rPr>
              <a:t>L</a:t>
            </a:r>
            <a:r>
              <a:rPr lang="en-US" altLang="en-US">
                <a:solidFill>
                  <a:schemeClr val="accent2"/>
                </a:solidFill>
              </a:rPr>
              <a:t>&gt;&gt;</a:t>
            </a:r>
            <a:r>
              <a:rPr lang="en-US" altLang="en-US" i="1">
                <a:solidFill>
                  <a:schemeClr val="accent2"/>
                </a:solidFill>
              </a:rPr>
              <a:t>r</a:t>
            </a:r>
            <a:endParaRPr lang="en-US" altLang="en-US"/>
          </a:p>
        </p:txBody>
      </p:sp>
      <p:graphicFrame>
        <p:nvGraphicFramePr>
          <p:cNvPr id="514052" name="Object 3"/>
          <p:cNvGraphicFramePr>
            <a:graphicFrameLocks noChangeAspect="1"/>
          </p:cNvGraphicFramePr>
          <p:nvPr/>
        </p:nvGraphicFramePr>
        <p:xfrm>
          <a:off x="3848100" y="2835275"/>
          <a:ext cx="3467100" cy="1236663"/>
        </p:xfrm>
        <a:graphic>
          <a:graphicData uri="http://schemas.openxmlformats.org/presentationml/2006/ole">
            <mc:AlternateContent xmlns:mc="http://schemas.openxmlformats.org/markup-compatibility/2006">
              <mc:Choice xmlns:v="urn:schemas-microsoft-com:vml" Requires="v">
                <p:oleObj spid="_x0000_s49296" name="Equation" r:id="rId6" imgW="1714500" imgH="609600" progId="Equation.DSMT4">
                  <p:embed/>
                </p:oleObj>
              </mc:Choice>
              <mc:Fallback>
                <p:oleObj name="Equation" r:id="rId6" imgW="1714500" imgH="609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2835275"/>
                        <a:ext cx="3467100" cy="12366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14053" name="Object 4"/>
          <p:cNvGraphicFramePr>
            <a:graphicFrameLocks noChangeAspect="1"/>
          </p:cNvGraphicFramePr>
          <p:nvPr/>
        </p:nvGraphicFramePr>
        <p:xfrm>
          <a:off x="3848100" y="4097338"/>
          <a:ext cx="3225800" cy="927100"/>
        </p:xfrm>
        <a:graphic>
          <a:graphicData uri="http://schemas.openxmlformats.org/presentationml/2006/ole">
            <mc:AlternateContent xmlns:mc="http://schemas.openxmlformats.org/markup-compatibility/2006">
              <mc:Choice xmlns:v="urn:schemas-microsoft-com:vml" Requires="v">
                <p:oleObj spid="_x0000_s49297" name="Equation" r:id="rId8" imgW="1600200" imgH="457200" progId="Equation.DSMT4">
                  <p:embed/>
                </p:oleObj>
              </mc:Choice>
              <mc:Fallback>
                <p:oleObj name="Equation" r:id="rId8" imgW="1600200" imgH="457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8100" y="4097338"/>
                        <a:ext cx="3225800" cy="9271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49157" name="Group 6"/>
          <p:cNvGrpSpPr>
            <a:grpSpLocks/>
          </p:cNvGrpSpPr>
          <p:nvPr/>
        </p:nvGrpSpPr>
        <p:grpSpPr bwMode="auto">
          <a:xfrm>
            <a:off x="609600" y="1066800"/>
            <a:ext cx="2266950" cy="5486400"/>
            <a:chOff x="432" y="0"/>
            <a:chExt cx="1572" cy="4320"/>
          </a:xfrm>
        </p:grpSpPr>
        <p:pic>
          <p:nvPicPr>
            <p:cNvPr id="49161" name="Picture 7" descr="p517_Erod3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2016"/>
              <a:ext cx="1572"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Line 8"/>
            <p:cNvSpPr>
              <a:spLocks noChangeShapeType="1"/>
            </p:cNvSpPr>
            <p:nvPr/>
          </p:nvSpPr>
          <p:spPr bwMode="auto">
            <a:xfrm>
              <a:off x="450" y="0"/>
              <a:ext cx="0" cy="43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4057" name="Text Box 9"/>
          <p:cNvSpPr txBox="1">
            <a:spLocks noChangeArrowheads="1"/>
          </p:cNvSpPr>
          <p:nvPr/>
        </p:nvSpPr>
        <p:spPr bwMode="auto">
          <a:xfrm>
            <a:off x="5416550" y="51054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Q</a:t>
            </a:r>
            <a:r>
              <a:rPr lang="en-US" altLang="en-US">
                <a:solidFill>
                  <a:schemeClr val="accent2"/>
                </a:solidFill>
              </a:rPr>
              <a:t>/</a:t>
            </a:r>
            <a:r>
              <a:rPr lang="en-US" altLang="en-US" i="1">
                <a:solidFill>
                  <a:schemeClr val="accent2"/>
                </a:solidFill>
              </a:rPr>
              <a:t>L</a:t>
            </a:r>
            <a:r>
              <a:rPr lang="en-US" altLang="en-US">
                <a:solidFill>
                  <a:schemeClr val="accent2"/>
                </a:solidFill>
              </a:rPr>
              <a:t> – linear charge density</a:t>
            </a:r>
            <a:endParaRPr lang="en-US" altLang="en-US" i="1"/>
          </a:p>
        </p:txBody>
      </p:sp>
      <p:sp>
        <p:nvSpPr>
          <p:cNvPr id="514058" name="Text Box 10"/>
          <p:cNvSpPr txBox="1">
            <a:spLocks noChangeArrowheads="1"/>
          </p:cNvSpPr>
          <p:nvPr/>
        </p:nvSpPr>
        <p:spPr bwMode="auto">
          <a:xfrm>
            <a:off x="3657600" y="5791200"/>
            <a:ext cx="2163763"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1/</a:t>
            </a:r>
            <a:r>
              <a:rPr lang="en-US" altLang="en-US" i="1">
                <a:solidFill>
                  <a:srgbClr val="FF0000"/>
                </a:solidFill>
              </a:rPr>
              <a:t>r</a:t>
            </a:r>
            <a:r>
              <a:rPr lang="en-US" altLang="en-US">
                <a:solidFill>
                  <a:srgbClr val="FF0000"/>
                </a:solidFill>
              </a:rPr>
              <a:t> dependence!</a:t>
            </a:r>
            <a:endParaRPr lang="en-US" altLang="en-US"/>
          </a:p>
        </p:txBody>
      </p:sp>
      <p:sp>
        <p:nvSpPr>
          <p:cNvPr id="49160" name="Rectangle 11"/>
          <p:cNvSpPr>
            <a:spLocks noGrp="1" noChangeArrowheads="1"/>
          </p:cNvSpPr>
          <p:nvPr>
            <p:ph type="title"/>
          </p:nvPr>
        </p:nvSpPr>
        <p:spPr/>
        <p:txBody>
          <a:bodyPr/>
          <a:lstStyle/>
          <a:p>
            <a:pPr eaLnBrk="1" hangingPunct="1"/>
            <a:r>
              <a:rPr lang="en-US" altLang="en-US" smtClean="0"/>
              <a:t>Special Case: A Very Long Rod </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593725" y="1260475"/>
            <a:ext cx="451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At distance </a:t>
            </a:r>
            <a:r>
              <a:rPr lang="en-US" altLang="en-US" i="1">
                <a:solidFill>
                  <a:srgbClr val="FF0000"/>
                </a:solidFill>
              </a:rPr>
              <a:t>r</a:t>
            </a:r>
            <a:r>
              <a:rPr lang="en-US" altLang="en-US">
                <a:solidFill>
                  <a:srgbClr val="FF0000"/>
                </a:solidFill>
              </a:rPr>
              <a:t> from midpoint along a line perpendicular to the rod:</a:t>
            </a:r>
            <a:endParaRPr lang="en-US" altLang="en-US"/>
          </a:p>
        </p:txBody>
      </p:sp>
      <p:graphicFrame>
        <p:nvGraphicFramePr>
          <p:cNvPr id="51202" name="Object 2"/>
          <p:cNvGraphicFramePr>
            <a:graphicFrameLocks noChangeAspect="1"/>
          </p:cNvGraphicFramePr>
          <p:nvPr/>
        </p:nvGraphicFramePr>
        <p:xfrm>
          <a:off x="1295400" y="2278063"/>
          <a:ext cx="4005263" cy="1227137"/>
        </p:xfrm>
        <a:graphic>
          <a:graphicData uri="http://schemas.openxmlformats.org/presentationml/2006/ole">
            <mc:AlternateContent xmlns:mc="http://schemas.openxmlformats.org/markup-compatibility/2006">
              <mc:Choice xmlns:v="urn:schemas-microsoft-com:vml" Requires="v">
                <p:oleObj spid="_x0000_s51297" name="Equation" r:id="rId4" imgW="1993900" imgH="609600" progId="Equation.DSMT4">
                  <p:embed/>
                </p:oleObj>
              </mc:Choice>
              <mc:Fallback>
                <p:oleObj name="Equation" r:id="rId4" imgW="1993900" imgH="609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78063"/>
                        <a:ext cx="4005263" cy="1227137"/>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3" name="Text Box 4"/>
          <p:cNvSpPr txBox="1">
            <a:spLocks noChangeArrowheads="1"/>
          </p:cNvSpPr>
          <p:nvPr/>
        </p:nvSpPr>
        <p:spPr bwMode="auto">
          <a:xfrm>
            <a:off x="593725" y="3717925"/>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For very long rod:</a:t>
            </a:r>
            <a:endParaRPr lang="en-US" altLang="en-US"/>
          </a:p>
        </p:txBody>
      </p:sp>
      <p:graphicFrame>
        <p:nvGraphicFramePr>
          <p:cNvPr id="51204" name="Object 3"/>
          <p:cNvGraphicFramePr>
            <a:graphicFrameLocks noChangeAspect="1"/>
          </p:cNvGraphicFramePr>
          <p:nvPr/>
        </p:nvGraphicFramePr>
        <p:xfrm>
          <a:off x="1282700" y="4227513"/>
          <a:ext cx="3213100" cy="1030287"/>
        </p:xfrm>
        <a:graphic>
          <a:graphicData uri="http://schemas.openxmlformats.org/presentationml/2006/ole">
            <mc:AlternateContent xmlns:mc="http://schemas.openxmlformats.org/markup-compatibility/2006">
              <mc:Choice xmlns:v="urn:schemas-microsoft-com:vml" Requires="v">
                <p:oleObj spid="_x0000_s51298" name="Equation" r:id="rId6" imgW="1435100" imgH="457200" progId="Equation.DSMT4">
                  <p:embed/>
                </p:oleObj>
              </mc:Choice>
              <mc:Fallback>
                <p:oleObj name="Equation" r:id="rId6" imgW="143510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2700" y="4227513"/>
                        <a:ext cx="3213100" cy="1030287"/>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1205" name="Picture 6" descr="p510_Rod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066800"/>
            <a:ext cx="236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7"/>
          <p:cNvSpPr txBox="1">
            <a:spLocks noChangeArrowheads="1"/>
          </p:cNvSpPr>
          <p:nvPr/>
        </p:nvSpPr>
        <p:spPr bwMode="auto">
          <a:xfrm>
            <a:off x="593725" y="5359400"/>
            <a:ext cx="227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Field at the ends:</a:t>
            </a:r>
            <a:endParaRPr lang="en-US" altLang="en-US"/>
          </a:p>
        </p:txBody>
      </p:sp>
      <p:sp>
        <p:nvSpPr>
          <p:cNvPr id="516104" name="Text Box 8"/>
          <p:cNvSpPr txBox="1">
            <a:spLocks noChangeArrowheads="1"/>
          </p:cNvSpPr>
          <p:nvPr/>
        </p:nvSpPr>
        <p:spPr bwMode="auto">
          <a:xfrm>
            <a:off x="1371600" y="5934075"/>
            <a:ext cx="2887663" cy="46672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Numerical calculation</a:t>
            </a:r>
            <a:endParaRPr lang="en-US" altLang="en-US"/>
          </a:p>
        </p:txBody>
      </p:sp>
      <p:sp>
        <p:nvSpPr>
          <p:cNvPr id="51208" name="Rectangle 9"/>
          <p:cNvSpPr>
            <a:spLocks noGrp="1" noChangeArrowheads="1"/>
          </p:cNvSpPr>
          <p:nvPr>
            <p:ph type="title"/>
          </p:nvPr>
        </p:nvSpPr>
        <p:spPr/>
        <p:txBody>
          <a:bodyPr/>
          <a:lstStyle/>
          <a:p>
            <a:pPr eaLnBrk="1" hangingPunct="1"/>
            <a:r>
              <a:rPr lang="en-US" altLang="en-US" i="1" smtClean="0"/>
              <a:t>E</a:t>
            </a:r>
            <a:r>
              <a:rPr lang="en-US" altLang="en-US" smtClean="0"/>
              <a:t> of Uniformly Charged Rod</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09600" y="0"/>
            <a:ext cx="8077200" cy="1219200"/>
          </a:xfrm>
        </p:spPr>
        <p:txBody>
          <a:bodyPr/>
          <a:lstStyle/>
          <a:p>
            <a:pPr eaLnBrk="1" hangingPunct="1"/>
            <a:r>
              <a:rPr lang="en-US" altLang="en-US" sz="3200" smtClean="0"/>
              <a:t>General Procedure for Calculating Electric Field of Distributed Charges</a:t>
            </a:r>
          </a:p>
        </p:txBody>
      </p:sp>
      <p:sp>
        <p:nvSpPr>
          <p:cNvPr id="518147" name="Text Box 3"/>
          <p:cNvSpPr txBox="1">
            <a:spLocks noChangeArrowheads="1"/>
          </p:cNvSpPr>
          <p:nvPr/>
        </p:nvSpPr>
        <p:spPr bwMode="auto">
          <a:xfrm>
            <a:off x="228600" y="1371600"/>
            <a:ext cx="88011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buFontTx/>
              <a:buAutoNum type="arabicPeriod"/>
            </a:pPr>
            <a:r>
              <a:rPr lang="en-US" altLang="en-US">
                <a:solidFill>
                  <a:srgbClr val="FF0000"/>
                </a:solidFill>
              </a:rPr>
              <a:t>Cut the charge distribution into pieces for which the field is known</a:t>
            </a:r>
          </a:p>
          <a:p>
            <a:pPr eaLnBrk="1" hangingPunct="1">
              <a:buFontTx/>
              <a:buAutoNum type="arabicPeriod"/>
            </a:pPr>
            <a:endParaRPr lang="en-US" altLang="en-US">
              <a:solidFill>
                <a:srgbClr val="FF0000"/>
              </a:solidFill>
            </a:endParaRPr>
          </a:p>
          <a:p>
            <a:pPr eaLnBrk="1" hangingPunct="1">
              <a:buFontTx/>
              <a:buAutoNum type="arabicPeriod"/>
            </a:pPr>
            <a:r>
              <a:rPr lang="en-US" altLang="en-US">
                <a:solidFill>
                  <a:srgbClr val="FF0000"/>
                </a:solidFill>
              </a:rPr>
              <a:t>Write an expression for the electric field due to one piece</a:t>
            </a:r>
            <a:endParaRPr lang="en-US" altLang="en-US"/>
          </a:p>
          <a:p>
            <a:pPr eaLnBrk="1" hangingPunct="1"/>
            <a:r>
              <a:rPr lang="en-US" altLang="en-US"/>
              <a:t>		(i)  Choose origin</a:t>
            </a:r>
          </a:p>
          <a:p>
            <a:pPr eaLnBrk="1" hangingPunct="1"/>
            <a:r>
              <a:rPr lang="en-US" altLang="en-US"/>
              <a:t>		(ii) Write an expression for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E </a:t>
            </a:r>
            <a:r>
              <a:rPr lang="en-US" altLang="en-US">
                <a:cs typeface="Times New Roman" pitchFamily="18" charset="0"/>
                <a:sym typeface="Symbol" pitchFamily="18" charset="2"/>
              </a:rPr>
              <a:t>and its components</a:t>
            </a:r>
          </a:p>
          <a:p>
            <a:pPr eaLnBrk="1" hangingPunct="1">
              <a:buFont typeface="Arial" pitchFamily="34" charset="0"/>
              <a:buAutoNum type="arabicPeriod" startAt="3"/>
            </a:pPr>
            <a:endParaRPr lang="en-US" altLang="en-US">
              <a:solidFill>
                <a:srgbClr val="FF0000"/>
              </a:solidFill>
              <a:cs typeface="Times New Roman" pitchFamily="18" charset="0"/>
              <a:sym typeface="Symbol" pitchFamily="18" charset="2"/>
            </a:endParaRPr>
          </a:p>
          <a:p>
            <a:pPr eaLnBrk="1" hangingPunct="1">
              <a:buFont typeface="Arial" pitchFamily="34" charset="0"/>
              <a:buAutoNum type="arabicPeriod" startAt="3"/>
            </a:pPr>
            <a:r>
              <a:rPr lang="en-US" altLang="en-US">
                <a:solidFill>
                  <a:srgbClr val="FF0000"/>
                </a:solidFill>
                <a:cs typeface="Times New Roman" pitchFamily="18" charset="0"/>
                <a:sym typeface="Symbol" pitchFamily="18" charset="2"/>
              </a:rPr>
              <a:t>Add up the contributions of all the pieces</a:t>
            </a:r>
            <a:endParaRPr lang="en-US" altLang="en-US">
              <a:cs typeface="Times New Roman" pitchFamily="18" charset="0"/>
              <a:sym typeface="Symbol" pitchFamily="18" charset="2"/>
            </a:endParaRPr>
          </a:p>
          <a:p>
            <a:pPr eaLnBrk="1" hangingPunct="1"/>
            <a:r>
              <a:rPr lang="en-US" altLang="en-US">
                <a:cs typeface="Times New Roman" pitchFamily="18" charset="0"/>
                <a:sym typeface="Symbol" pitchFamily="18" charset="2"/>
              </a:rPr>
              <a:t>		(i)  Try to integrate symbolically</a:t>
            </a:r>
          </a:p>
          <a:p>
            <a:pPr eaLnBrk="1" hangingPunct="1"/>
            <a:r>
              <a:rPr lang="en-US" altLang="en-US">
                <a:cs typeface="Times New Roman" pitchFamily="18" charset="0"/>
                <a:sym typeface="Symbol" pitchFamily="18" charset="2"/>
              </a:rPr>
              <a:t>		(ii) If impossible – integrate numerically</a:t>
            </a:r>
          </a:p>
          <a:p>
            <a:pPr eaLnBrk="1" hangingPunct="1">
              <a:buFontTx/>
              <a:buAutoNum type="arabicPeriod" startAt="4"/>
            </a:pPr>
            <a:endParaRPr lang="en-US" altLang="en-US">
              <a:solidFill>
                <a:srgbClr val="FF0000"/>
              </a:solidFill>
              <a:cs typeface="Times New Roman" pitchFamily="18" charset="0"/>
              <a:sym typeface="Symbol" pitchFamily="18" charset="2"/>
            </a:endParaRPr>
          </a:p>
          <a:p>
            <a:pPr eaLnBrk="1" hangingPunct="1">
              <a:buFontTx/>
              <a:buAutoNum type="arabicPeriod" startAt="4"/>
            </a:pPr>
            <a:r>
              <a:rPr lang="en-US" altLang="en-US">
                <a:solidFill>
                  <a:srgbClr val="FF0000"/>
                </a:solidFill>
                <a:cs typeface="Times New Roman" pitchFamily="18" charset="0"/>
                <a:sym typeface="Symbol" pitchFamily="18" charset="2"/>
              </a:rPr>
              <a:t>Check the</a:t>
            </a:r>
            <a:r>
              <a:rPr lang="en-US" altLang="en-US">
                <a:solidFill>
                  <a:srgbClr val="FF0000"/>
                </a:solidFill>
                <a:cs typeface="Times New Roman" pitchFamily="18" charset="0"/>
              </a:rPr>
              <a:t> results:</a:t>
            </a:r>
            <a:endParaRPr lang="en-US" altLang="en-US">
              <a:cs typeface="Times New Roman" pitchFamily="18" charset="0"/>
            </a:endParaRPr>
          </a:p>
          <a:p>
            <a:pPr eaLnBrk="1" hangingPunct="1"/>
            <a:r>
              <a:rPr lang="en-US" altLang="en-US">
                <a:cs typeface="Times New Roman" pitchFamily="18" charset="0"/>
              </a:rPr>
              <a:t>		(i)   Direction</a:t>
            </a:r>
          </a:p>
          <a:p>
            <a:pPr eaLnBrk="1" hangingPunct="1"/>
            <a:r>
              <a:rPr lang="en-US" altLang="en-US">
                <a:cs typeface="Times New Roman" pitchFamily="18" charset="0"/>
              </a:rPr>
              <a:t>		(ii)  Units</a:t>
            </a:r>
          </a:p>
          <a:p>
            <a:pPr eaLnBrk="1" hangingPunct="1"/>
            <a:r>
              <a:rPr lang="en-US" altLang="en-US">
                <a:cs typeface="Times New Roman" pitchFamily="18" charset="0"/>
              </a:rPr>
              <a:t>		(iii) Special cases</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8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8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8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8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814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814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814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814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8147">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8147">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8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47439" y="-375319"/>
            <a:ext cx="923330" cy="7221668"/>
            <a:chOff x="247439" y="-375319"/>
            <a:chExt cx="923330" cy="7221668"/>
          </a:xfrm>
        </p:grpSpPr>
        <p:sp>
          <p:nvSpPr>
            <p:cNvPr id="5" name="Rectangle 4"/>
            <p:cNvSpPr/>
            <p:nvPr/>
          </p:nvSpPr>
          <p:spPr>
            <a:xfrm>
              <a:off x="361216" y="1293248"/>
              <a:ext cx="172184" cy="50313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2901730" y="2773850"/>
              <a:ext cx="7221668" cy="923330"/>
            </a:xfrm>
            <a:prstGeom prst="rect">
              <a:avLst/>
            </a:prstGeom>
            <a:noFill/>
          </p:spPr>
          <p:txBody>
            <a:bodyPr wrap="square" rtlCol="0">
              <a:spAutoFit/>
            </a:bodyPr>
            <a:lstStyle/>
            <a:p>
              <a:r>
                <a:rPr lang="en-US">
                  <a:solidFill>
                    <a:srgbClr val="FFFFFF"/>
                  </a:solidFill>
                </a:rPr>
                <a:t>+ + + + + + + + + + + + + + + + + + + + + + + + + + + + + + + + + + + + + + + + + + + +  </a:t>
              </a:r>
            </a:p>
            <a:p>
              <a:endParaRPr lang="en-US">
                <a:solidFill>
                  <a:srgbClr val="FFFFFF"/>
                </a:solidFill>
              </a:endParaRPr>
            </a:p>
          </p:txBody>
        </p:sp>
      </p:grpSp>
      <p:sp>
        <p:nvSpPr>
          <p:cNvPr id="7" name="TextBox 6"/>
          <p:cNvSpPr txBox="1"/>
          <p:nvPr/>
        </p:nvSpPr>
        <p:spPr>
          <a:xfrm>
            <a:off x="2726597" y="117586"/>
            <a:ext cx="3691235" cy="707886"/>
          </a:xfrm>
          <a:prstGeom prst="rect">
            <a:avLst/>
          </a:prstGeom>
          <a:noFill/>
        </p:spPr>
        <p:txBody>
          <a:bodyPr wrap="none" rtlCol="0">
            <a:spAutoFit/>
          </a:bodyPr>
          <a:lstStyle/>
          <a:p>
            <a:r>
              <a:rPr lang="en-US" sz="4000">
                <a:solidFill>
                  <a:srgbClr val="558ED5"/>
                </a:solidFill>
              </a:rPr>
              <a:t>iClicker Question</a:t>
            </a:r>
          </a:p>
        </p:txBody>
      </p:sp>
      <p:sp>
        <p:nvSpPr>
          <p:cNvPr id="9" name="TextBox 8"/>
          <p:cNvSpPr txBox="1"/>
          <p:nvPr/>
        </p:nvSpPr>
        <p:spPr>
          <a:xfrm>
            <a:off x="1356103" y="1030771"/>
            <a:ext cx="6431794" cy="954107"/>
          </a:xfrm>
          <a:prstGeom prst="rect">
            <a:avLst/>
          </a:prstGeom>
          <a:noFill/>
        </p:spPr>
        <p:txBody>
          <a:bodyPr wrap="none" rtlCol="0">
            <a:spAutoFit/>
          </a:bodyPr>
          <a:lstStyle/>
          <a:p>
            <a:r>
              <a:rPr lang="en-US" sz="2800"/>
              <a:t>What does the Electric Field look like when </a:t>
            </a:r>
          </a:p>
          <a:p>
            <a:r>
              <a:rPr lang="en-US" sz="2800"/>
              <a:t>viewing the rod from the side?  </a:t>
            </a:r>
          </a:p>
        </p:txBody>
      </p:sp>
      <p:sp>
        <p:nvSpPr>
          <p:cNvPr id="10" name="TextBox 9"/>
          <p:cNvSpPr txBox="1"/>
          <p:nvPr/>
        </p:nvSpPr>
        <p:spPr>
          <a:xfrm>
            <a:off x="1481662" y="2531514"/>
            <a:ext cx="388222" cy="369332"/>
          </a:xfrm>
          <a:prstGeom prst="rect">
            <a:avLst/>
          </a:prstGeom>
          <a:noFill/>
        </p:spPr>
        <p:txBody>
          <a:bodyPr wrap="none" rtlCol="0">
            <a:spAutoFit/>
          </a:bodyPr>
          <a:lstStyle/>
          <a:p>
            <a:r>
              <a:rPr lang="en-US"/>
              <a:t>A)  </a:t>
            </a:r>
          </a:p>
        </p:txBody>
      </p:sp>
      <p:sp>
        <p:nvSpPr>
          <p:cNvPr id="44" name="TextBox 43"/>
          <p:cNvSpPr txBox="1"/>
          <p:nvPr/>
        </p:nvSpPr>
        <p:spPr>
          <a:xfrm>
            <a:off x="4822157" y="2509046"/>
            <a:ext cx="380220" cy="369332"/>
          </a:xfrm>
          <a:prstGeom prst="rect">
            <a:avLst/>
          </a:prstGeom>
          <a:noFill/>
        </p:spPr>
        <p:txBody>
          <a:bodyPr wrap="none" rtlCol="0">
            <a:spAutoFit/>
          </a:bodyPr>
          <a:lstStyle/>
          <a:p>
            <a:r>
              <a:rPr lang="en-US"/>
              <a:t>B)</a:t>
            </a:r>
          </a:p>
        </p:txBody>
      </p:sp>
      <p:sp>
        <p:nvSpPr>
          <p:cNvPr id="54" name="TextBox 53"/>
          <p:cNvSpPr txBox="1"/>
          <p:nvPr/>
        </p:nvSpPr>
        <p:spPr>
          <a:xfrm>
            <a:off x="1449594" y="4665990"/>
            <a:ext cx="377740" cy="369332"/>
          </a:xfrm>
          <a:prstGeom prst="rect">
            <a:avLst/>
          </a:prstGeom>
          <a:noFill/>
        </p:spPr>
        <p:txBody>
          <a:bodyPr wrap="none" rtlCol="0">
            <a:spAutoFit/>
          </a:bodyPr>
          <a:lstStyle/>
          <a:p>
            <a:r>
              <a:rPr lang="en-US"/>
              <a:t>C)</a:t>
            </a:r>
          </a:p>
        </p:txBody>
      </p:sp>
      <p:sp>
        <p:nvSpPr>
          <p:cNvPr id="66" name="TextBox 65"/>
          <p:cNvSpPr txBox="1"/>
          <p:nvPr/>
        </p:nvSpPr>
        <p:spPr>
          <a:xfrm>
            <a:off x="4810253" y="4669715"/>
            <a:ext cx="396676" cy="369332"/>
          </a:xfrm>
          <a:prstGeom prst="rect">
            <a:avLst/>
          </a:prstGeom>
          <a:noFill/>
        </p:spPr>
        <p:txBody>
          <a:bodyPr wrap="none" rtlCol="0">
            <a:spAutoFit/>
          </a:bodyPr>
          <a:lstStyle/>
          <a:p>
            <a:r>
              <a:rPr lang="en-US"/>
              <a:t>D)</a:t>
            </a:r>
          </a:p>
        </p:txBody>
      </p:sp>
      <p:sp>
        <p:nvSpPr>
          <p:cNvPr id="55" name="Rectangle 54"/>
          <p:cNvSpPr/>
          <p:nvPr/>
        </p:nvSpPr>
        <p:spPr>
          <a:xfrm>
            <a:off x="2898986" y="2363788"/>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a:off x="3124200" y="222830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3124200" y="238070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124200" y="253310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3124200" y="26670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124200" y="28194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3124200" y="29718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124200" y="31257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124200" y="32781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124200" y="34305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124200" y="35644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124200" y="37168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3124200" y="38692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124200" y="40216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3124200" y="20589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2301569" y="2226714"/>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2301569" y="2379114"/>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2301569" y="2531514"/>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2301569" y="266541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2301569" y="281781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2301569" y="297021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2301569" y="31242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2301569" y="32766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a:off x="2301569" y="34290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2301569" y="35628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2301569" y="37152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2301569" y="38676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a:off x="2301569" y="40200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2301569" y="20574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1998133" y="4802727"/>
            <a:ext cx="1811867" cy="1781706"/>
            <a:chOff x="5723466" y="2236803"/>
            <a:chExt cx="1811867" cy="1781706"/>
          </a:xfrm>
        </p:grpSpPr>
        <p:cxnSp>
          <p:nvCxnSpPr>
            <p:cNvPr id="101" name="Straight Arrow Connector 100"/>
            <p:cNvCxnSpPr/>
            <p:nvPr/>
          </p:nvCxnSpPr>
          <p:spPr>
            <a:xfrm rot="5400000" flipH="1" flipV="1">
              <a:off x="6427801" y="2475709"/>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5400000">
              <a:off x="6426200" y="3780649"/>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7010400" y="3112310"/>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10800000" flipV="1">
              <a:off x="5723466" y="3110722"/>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flipH="1" flipV="1">
              <a:off x="6956968" y="2462479"/>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6200000" flipV="1">
              <a:off x="6042567" y="2470945"/>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a:off x="6042567" y="34615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16200000" flipH="1">
              <a:off x="6956968" y="34615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sp>
        <p:nvSpPr>
          <p:cNvPr id="109" name="Rectangle 108"/>
          <p:cNvSpPr/>
          <p:nvPr/>
        </p:nvSpPr>
        <p:spPr>
          <a:xfrm>
            <a:off x="2921001" y="4953000"/>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
        <p:nvSpPr>
          <p:cNvPr id="111" name="Rectangle 110"/>
          <p:cNvSpPr/>
          <p:nvPr/>
        </p:nvSpPr>
        <p:spPr>
          <a:xfrm>
            <a:off x="6417832" y="2426776"/>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Arrow Connector 115"/>
          <p:cNvCxnSpPr/>
          <p:nvPr/>
        </p:nvCxnSpPr>
        <p:spPr>
          <a:xfrm>
            <a:off x="6643046" y="28823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6643046" y="30347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6643046" y="318877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6643046" y="334117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6643046" y="349357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5820415" y="28808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a:off x="5820415" y="30332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flipH="1">
            <a:off x="5820415" y="31871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5820415" y="33395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H="1">
            <a:off x="5820415" y="34919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799667" y="1981200"/>
            <a:ext cx="1270000" cy="748788"/>
            <a:chOff x="5799667" y="2133601"/>
            <a:chExt cx="1270000" cy="748788"/>
          </a:xfrm>
        </p:grpSpPr>
        <p:cxnSp>
          <p:nvCxnSpPr>
            <p:cNvPr id="112" name="Straight Arrow Connector 111"/>
            <p:cNvCxnSpPr/>
            <p:nvPr/>
          </p:nvCxnSpPr>
          <p:spPr>
            <a:xfrm flipV="1">
              <a:off x="6643046" y="2302933"/>
              <a:ext cx="384287" cy="1407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6643046" y="2548467"/>
              <a:ext cx="418154" cy="4762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6643046" y="2709333"/>
              <a:ext cx="426621" cy="391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6643046" y="2853267"/>
              <a:ext cx="426621" cy="2912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rot="5400000" flipH="1" flipV="1">
              <a:off x="6434818"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rot="10800000">
              <a:off x="5918201" y="2260601"/>
              <a:ext cx="327243" cy="18150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rot="10800000">
              <a:off x="5820415" y="2531515"/>
              <a:ext cx="425028" cy="6298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10800000">
              <a:off x="5799667" y="2709333"/>
              <a:ext cx="445776" cy="3757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10800000">
              <a:off x="5808133" y="2853267"/>
              <a:ext cx="437310" cy="2753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rot="16200000" flipV="1">
              <a:off x="6184102"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153" name="Group 152"/>
          <p:cNvGrpSpPr/>
          <p:nvPr/>
        </p:nvGrpSpPr>
        <p:grpSpPr>
          <a:xfrm flipV="1">
            <a:off x="5816600" y="3657599"/>
            <a:ext cx="1270000" cy="748788"/>
            <a:chOff x="5799667" y="2133601"/>
            <a:chExt cx="1270000" cy="748788"/>
          </a:xfrm>
        </p:grpSpPr>
        <p:cxnSp>
          <p:nvCxnSpPr>
            <p:cNvPr id="154" name="Straight Arrow Connector 153"/>
            <p:cNvCxnSpPr/>
            <p:nvPr/>
          </p:nvCxnSpPr>
          <p:spPr>
            <a:xfrm flipV="1">
              <a:off x="6643046" y="2302933"/>
              <a:ext cx="384287" cy="1407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V="1">
              <a:off x="6643046" y="2548467"/>
              <a:ext cx="418154" cy="4762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V="1">
              <a:off x="6643046" y="2709333"/>
              <a:ext cx="426621" cy="391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6643046" y="2853267"/>
              <a:ext cx="426621" cy="2912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rot="5400000" flipH="1" flipV="1">
              <a:off x="6434818"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rot="10800000">
              <a:off x="5918201" y="2260601"/>
              <a:ext cx="327243" cy="18150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0800000">
              <a:off x="5820415" y="2531515"/>
              <a:ext cx="425028" cy="6298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rot="10800000">
              <a:off x="5799667" y="2709333"/>
              <a:ext cx="445776" cy="3757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rot="10800000">
              <a:off x="5808133" y="2853267"/>
              <a:ext cx="437310" cy="2753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rot="16200000" flipV="1">
              <a:off x="6184102"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cxnSp>
        <p:nvCxnSpPr>
          <p:cNvPr id="165" name="Straight Arrow Connector 164"/>
          <p:cNvCxnSpPr/>
          <p:nvPr/>
        </p:nvCxnSpPr>
        <p:spPr>
          <a:xfrm rot="16200000" flipV="1">
            <a:off x="6846106" y="5712954"/>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rot="16200000" flipH="1">
            <a:off x="5621069" y="5703421"/>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flipH="1">
            <a:off x="6207916" y="5130094"/>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rot="10800000" flipH="1" flipV="1">
            <a:off x="6170611" y="6288914"/>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rot="16200000" flipV="1">
            <a:off x="6760643" y="5142780"/>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rot="5400000" flipH="1" flipV="1">
            <a:off x="6739380" y="59645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rot="16200000" flipH="1">
            <a:off x="5846243" y="595852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rot="5400000">
            <a:off x="5846242" y="515259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73" name="Rectangle 172"/>
          <p:cNvSpPr/>
          <p:nvPr/>
        </p:nvSpPr>
        <p:spPr>
          <a:xfrm>
            <a:off x="6451600" y="4953974"/>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
        <p:nvSpPr>
          <p:cNvPr id="174" name="Rectangle 173"/>
          <p:cNvSpPr/>
          <p:nvPr/>
        </p:nvSpPr>
        <p:spPr>
          <a:xfrm>
            <a:off x="0" y="894842"/>
            <a:ext cx="9592733" cy="6227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6"/>
          <p:cNvCxnSpPr>
            <a:cxnSpLocks noChangeShapeType="1"/>
          </p:cNvCxnSpPr>
          <p:nvPr/>
        </p:nvCxnSpPr>
        <p:spPr bwMode="auto">
          <a:xfrm>
            <a:off x="0" y="836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D9DE184E-A8AC-489C-BA96-3BE4037D2CD5}" type="slidenum">
              <a:rPr lang="en-US" altLang="en-US" smtClean="0"/>
              <a:pPr/>
              <a:t>33</a:t>
            </a:fld>
            <a:endParaRPr lang="en-US" altLang="en-US"/>
          </a:p>
        </p:txBody>
      </p:sp>
    </p:spTree>
    <p:extLst>
      <p:ext uri="{BB962C8B-B14F-4D97-AF65-F5344CB8AC3E}">
        <p14:creationId xmlns:p14="http://schemas.microsoft.com/office/powerpoint/2010/main" val="404313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838200"/>
          </a:xfrm>
          <a:prstGeom prst="rect">
            <a:avLst/>
          </a:prstGeom>
          <a:noFill/>
          <a:ln w="9525">
            <a:noFill/>
            <a:miter lim="800000"/>
            <a:headEnd/>
            <a:tailEnd/>
          </a:ln>
        </p:spPr>
        <p:txBody>
          <a:bodyPr anchor="ctr">
            <a:prstTxWarp prst="textNoShape">
              <a:avLst/>
            </a:prstTxWarp>
          </a:bodyPr>
          <a:lstStyle/>
          <a:p>
            <a:pPr algn="ctr">
              <a:defRPr/>
            </a:pPr>
            <a:r>
              <a:rPr lang="en-US" sz="3600" b="1" kern="0">
                <a:solidFill>
                  <a:srgbClr val="CC0000"/>
                </a:solidFill>
                <a:latin typeface="+mj-lt"/>
                <a:ea typeface="ＭＳ Ｐゴシック" charset="-128"/>
                <a:cs typeface="ＭＳ Ｐゴシック" charset="-128"/>
              </a:rPr>
              <a:t>Today</a:t>
            </a:r>
          </a:p>
        </p:txBody>
      </p:sp>
      <p:cxnSp>
        <p:nvCxnSpPr>
          <p:cNvPr id="5"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963613" y="1447800"/>
            <a:ext cx="5019323" cy="3416320"/>
          </a:xfrm>
          <a:prstGeom prst="rect">
            <a:avLst/>
          </a:prstGeom>
          <a:noFill/>
        </p:spPr>
        <p:txBody>
          <a:bodyPr wrap="none">
            <a:spAutoFit/>
          </a:bodyPr>
          <a:lstStyle/>
          <a:p>
            <a:pPr>
              <a:defRPr/>
            </a:pPr>
            <a:endParaRPr lang="en-US" sz="2400">
              <a:solidFill>
                <a:srgbClr val="0033CC"/>
              </a:solidFill>
              <a:latin typeface="+mj-lt"/>
            </a:endParaRPr>
          </a:p>
          <a:p>
            <a:pPr>
              <a:buFont typeface="Arial"/>
              <a:buChar char="•"/>
              <a:defRPr/>
            </a:pPr>
            <a:r>
              <a:rPr lang="en-US" sz="2400">
                <a:solidFill>
                  <a:srgbClr val="0033CC"/>
                </a:solidFill>
                <a:latin typeface="+mj-lt"/>
              </a:rPr>
              <a:t>  Charge Density</a:t>
            </a:r>
          </a:p>
          <a:p>
            <a:pPr>
              <a:buFont typeface="Arial"/>
              <a:buChar char="•"/>
              <a:defRPr/>
            </a:pPr>
            <a:endParaRPr lang="en-US" sz="2400">
              <a:solidFill>
                <a:srgbClr val="0033CC"/>
              </a:solidFill>
              <a:latin typeface="+mj-lt"/>
            </a:endParaRPr>
          </a:p>
          <a:p>
            <a:pPr>
              <a:buFont typeface="Arial"/>
              <a:buChar char="•"/>
              <a:defRPr/>
            </a:pPr>
            <a:r>
              <a:rPr lang="en-US" sz="2400">
                <a:solidFill>
                  <a:srgbClr val="0033CC"/>
                </a:solidFill>
                <a:latin typeface="+mj-lt"/>
              </a:rPr>
              <a:t>  Electric Field of a Charge Distribution</a:t>
            </a:r>
          </a:p>
          <a:p>
            <a:pPr>
              <a:buFont typeface="Arial"/>
              <a:buChar char="•"/>
              <a:defRPr/>
            </a:pPr>
            <a:endParaRPr lang="en-US" sz="2400">
              <a:solidFill>
                <a:srgbClr val="0033CC"/>
              </a:solidFill>
              <a:latin typeface="+mj-lt"/>
            </a:endParaRPr>
          </a:p>
          <a:p>
            <a:pPr>
              <a:buFont typeface="Arial"/>
              <a:buChar char="•"/>
              <a:defRPr/>
            </a:pPr>
            <a:r>
              <a:rPr lang="en-US" sz="2400">
                <a:solidFill>
                  <a:srgbClr val="0033CC"/>
                </a:solidFill>
                <a:latin typeface="+mj-lt"/>
              </a:rPr>
              <a:t>  Electric Field of a Charged Rod</a:t>
            </a:r>
          </a:p>
          <a:p>
            <a:pPr>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a:p>
            <a:pPr>
              <a:buFont typeface="Arial"/>
              <a:buChar char="•"/>
              <a:defRPr/>
            </a:pPr>
            <a:endParaRPr lang="en-US" sz="2400">
              <a:solidFill>
                <a:srgbClr val="0033CC"/>
              </a:solidFill>
              <a:latin typeface="+mj-lt"/>
            </a:endParaRPr>
          </a:p>
        </p:txBody>
      </p:sp>
      <p:sp>
        <p:nvSpPr>
          <p:cNvPr id="2" name="Slide Number Placeholder 1"/>
          <p:cNvSpPr>
            <a:spLocks noGrp="1"/>
          </p:cNvSpPr>
          <p:nvPr>
            <p:ph type="sldNum" sz="quarter" idx="12"/>
          </p:nvPr>
        </p:nvSpPr>
        <p:spPr/>
        <p:txBody>
          <a:bodyPr/>
          <a:lstStyle/>
          <a:p>
            <a:fld id="{A830C508-0CDF-465E-AEA6-37450D464200}" type="slidenum">
              <a:rPr lang="en-US" altLang="en-US" smtClean="0"/>
              <a:pPr/>
              <a:t>34</a:t>
            </a:fld>
            <a:endParaRPr lang="en-US" altLang="en-US"/>
          </a:p>
        </p:txBody>
      </p:sp>
    </p:spTree>
    <p:extLst>
      <p:ext uri="{BB962C8B-B14F-4D97-AF65-F5344CB8AC3E}">
        <p14:creationId xmlns:p14="http://schemas.microsoft.com/office/powerpoint/2010/main" val="1592077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140335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5" name="Text Box 3"/>
          <p:cNvSpPr txBox="1">
            <a:spLocks noChangeArrowheads="1"/>
          </p:cNvSpPr>
          <p:nvPr/>
        </p:nvSpPr>
        <p:spPr bwMode="auto">
          <a:xfrm>
            <a:off x="381000" y="762000"/>
            <a:ext cx="81978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Origin: </a:t>
            </a:r>
            <a:r>
              <a:rPr lang="en-US" altLang="en-US"/>
              <a:t>center of the ring</a:t>
            </a:r>
          </a:p>
          <a:p>
            <a:pPr eaLnBrk="1" hangingPunct="1"/>
            <a:r>
              <a:rPr lang="en-US" altLang="en-US">
                <a:solidFill>
                  <a:srgbClr val="FF0000"/>
                </a:solidFill>
              </a:rPr>
              <a:t>Location of piece: </a:t>
            </a:r>
            <a:r>
              <a:rPr lang="en-US" altLang="en-US"/>
              <a:t>described by</a:t>
            </a:r>
            <a:r>
              <a:rPr lang="en-US" altLang="en-US" i="1"/>
              <a:t> </a:t>
            </a:r>
            <a:r>
              <a:rPr lang="en-US" altLang="en-US" i="1">
                <a:latin typeface="Symbol" pitchFamily="18" charset="2"/>
                <a:sym typeface="Symbol" pitchFamily="18" charset="2"/>
              </a:rPr>
              <a:t>q</a:t>
            </a:r>
            <a:r>
              <a:rPr lang="en-US" altLang="en-US" i="1">
                <a:sym typeface="Symbol" pitchFamily="18" charset="2"/>
              </a:rPr>
              <a:t>, </a:t>
            </a:r>
            <a:r>
              <a:rPr lang="en-US" altLang="en-US">
                <a:sym typeface="Symbol" pitchFamily="18" charset="2"/>
              </a:rPr>
              <a:t>where </a:t>
            </a:r>
            <a:r>
              <a:rPr lang="en-US" altLang="en-US" i="1">
                <a:latin typeface="Symbol" pitchFamily="18" charset="2"/>
                <a:sym typeface="Symbol" pitchFamily="18" charset="2"/>
              </a:rPr>
              <a:t>q</a:t>
            </a:r>
            <a:r>
              <a:rPr lang="en-US" altLang="en-US" i="1">
                <a:sym typeface="Symbol" pitchFamily="18" charset="2"/>
              </a:rPr>
              <a:t> </a:t>
            </a:r>
            <a:r>
              <a:rPr lang="en-US" altLang="en-US">
                <a:sym typeface="Symbol" pitchFamily="18" charset="2"/>
              </a:rPr>
              <a:t>= 0 is along the </a:t>
            </a:r>
            <a:r>
              <a:rPr lang="en-US" altLang="en-US" i="1">
                <a:sym typeface="Symbol" pitchFamily="18" charset="2"/>
              </a:rPr>
              <a:t>x</a:t>
            </a:r>
            <a:r>
              <a:rPr lang="en-US" altLang="en-US">
                <a:sym typeface="Symbol" pitchFamily="18" charset="2"/>
              </a:rPr>
              <a:t> axis.</a:t>
            </a:r>
            <a:endParaRPr lang="en-US" altLang="en-US" i="1">
              <a:sym typeface="Symbol" pitchFamily="18" charset="2"/>
            </a:endParaRPr>
          </a:p>
        </p:txBody>
      </p:sp>
      <p:sp>
        <p:nvSpPr>
          <p:cNvPr id="520196" name="Text Box 4"/>
          <p:cNvSpPr txBox="1">
            <a:spLocks noChangeArrowheads="1"/>
          </p:cNvSpPr>
          <p:nvPr/>
        </p:nvSpPr>
        <p:spPr bwMode="auto">
          <a:xfrm>
            <a:off x="357188" y="1905000"/>
            <a:ext cx="4054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1:</a:t>
            </a:r>
            <a:r>
              <a:rPr lang="en-US" altLang="en-US">
                <a:solidFill>
                  <a:schemeClr val="accent2"/>
                </a:solidFill>
              </a:rPr>
              <a:t> Cut up the charge distribution into small pieces</a:t>
            </a:r>
            <a:endParaRPr lang="en-US" altLang="en-US"/>
          </a:p>
        </p:txBody>
      </p:sp>
      <p:sp>
        <p:nvSpPr>
          <p:cNvPr id="520197" name="Text Box 5"/>
          <p:cNvSpPr txBox="1">
            <a:spLocks noChangeArrowheads="1"/>
          </p:cNvSpPr>
          <p:nvPr/>
        </p:nvSpPr>
        <p:spPr bwMode="auto">
          <a:xfrm>
            <a:off x="357188" y="2717800"/>
            <a:ext cx="420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i="1">
                <a:solidFill>
                  <a:schemeClr val="accent2"/>
                </a:solidFill>
              </a:rPr>
              <a:t>E</a:t>
            </a:r>
            <a:r>
              <a:rPr lang="en-US" altLang="en-US">
                <a:solidFill>
                  <a:schemeClr val="accent2"/>
                </a:solidFill>
              </a:rPr>
              <a:t> due to one piece</a:t>
            </a:r>
            <a:endParaRPr lang="en-US" altLang="en-US"/>
          </a:p>
        </p:txBody>
      </p:sp>
      <p:graphicFrame>
        <p:nvGraphicFramePr>
          <p:cNvPr id="520198" name="Object 2"/>
          <p:cNvGraphicFramePr>
            <a:graphicFrameLocks noChangeAspect="1"/>
          </p:cNvGraphicFramePr>
          <p:nvPr/>
        </p:nvGraphicFramePr>
        <p:xfrm>
          <a:off x="533400" y="3311525"/>
          <a:ext cx="2960688" cy="511175"/>
        </p:xfrm>
        <a:graphic>
          <a:graphicData uri="http://schemas.openxmlformats.org/presentationml/2006/ole">
            <mc:AlternateContent xmlns:mc="http://schemas.openxmlformats.org/markup-compatibility/2006">
              <mc:Choice xmlns:v="urn:schemas-microsoft-com:vml" Requires="v">
                <p:oleObj spid="_x0000_s55617" name="Equation" r:id="rId5" imgW="1473200" imgH="254000" progId="Equation.DSMT4">
                  <p:embed/>
                </p:oleObj>
              </mc:Choice>
              <mc:Fallback>
                <p:oleObj name="Equation" r:id="rId5" imgW="1473200" imgH="2540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311525"/>
                        <a:ext cx="296068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199" name="Object 3"/>
          <p:cNvGraphicFramePr>
            <a:graphicFrameLocks noChangeAspect="1"/>
          </p:cNvGraphicFramePr>
          <p:nvPr/>
        </p:nvGraphicFramePr>
        <p:xfrm>
          <a:off x="533400" y="3921125"/>
          <a:ext cx="3878263" cy="511175"/>
        </p:xfrm>
        <a:graphic>
          <a:graphicData uri="http://schemas.openxmlformats.org/presentationml/2006/ole">
            <mc:AlternateContent xmlns:mc="http://schemas.openxmlformats.org/markup-compatibility/2006">
              <mc:Choice xmlns:v="urn:schemas-microsoft-com:vml" Requires="v">
                <p:oleObj spid="_x0000_s55618" name="Equation" r:id="rId7" imgW="1930400" imgH="254000" progId="Equation.DSMT4">
                  <p:embed/>
                </p:oleObj>
              </mc:Choice>
              <mc:Fallback>
                <p:oleObj name="Equation" r:id="rId7" imgW="1930400" imgH="2540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921125"/>
                        <a:ext cx="38782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0" name="Object 4"/>
          <p:cNvGraphicFramePr>
            <a:graphicFrameLocks noChangeAspect="1"/>
          </p:cNvGraphicFramePr>
          <p:nvPr/>
        </p:nvGraphicFramePr>
        <p:xfrm>
          <a:off x="533400" y="4552950"/>
          <a:ext cx="3189288" cy="511175"/>
        </p:xfrm>
        <a:graphic>
          <a:graphicData uri="http://schemas.openxmlformats.org/presentationml/2006/ole">
            <mc:AlternateContent xmlns:mc="http://schemas.openxmlformats.org/markup-compatibility/2006">
              <mc:Choice xmlns:v="urn:schemas-microsoft-com:vml" Requires="v">
                <p:oleObj spid="_x0000_s55619" name="Equation" r:id="rId9" imgW="1587500" imgH="254000" progId="Equation.DSMT4">
                  <p:embed/>
                </p:oleObj>
              </mc:Choice>
              <mc:Fallback>
                <p:oleObj name="Equation" r:id="rId9" imgW="1587500" imgH="254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552950"/>
                        <a:ext cx="318928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1" name="Object 5"/>
          <p:cNvGraphicFramePr>
            <a:graphicFrameLocks noChangeAspect="1"/>
          </p:cNvGraphicFramePr>
          <p:nvPr/>
        </p:nvGraphicFramePr>
        <p:xfrm>
          <a:off x="514350" y="5110163"/>
          <a:ext cx="4057650" cy="617537"/>
        </p:xfrm>
        <a:graphic>
          <a:graphicData uri="http://schemas.openxmlformats.org/presentationml/2006/ole">
            <mc:AlternateContent xmlns:mc="http://schemas.openxmlformats.org/markup-compatibility/2006">
              <mc:Choice xmlns:v="urn:schemas-microsoft-com:vml" Requires="v">
                <p:oleObj spid="_x0000_s55620" name="Equation" r:id="rId11" imgW="2019300" imgH="304800" progId="Equation.DSMT4">
                  <p:embed/>
                </p:oleObj>
              </mc:Choice>
              <mc:Fallback>
                <p:oleObj name="Equation" r:id="rId11" imgW="2019300" imgH="3048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 y="5110163"/>
                        <a:ext cx="4057650"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2" name="Object 6"/>
          <p:cNvGraphicFramePr>
            <a:graphicFrameLocks noChangeAspect="1"/>
          </p:cNvGraphicFramePr>
          <p:nvPr/>
        </p:nvGraphicFramePr>
        <p:xfrm>
          <a:off x="500063" y="6088063"/>
          <a:ext cx="1811337" cy="563562"/>
        </p:xfrm>
        <a:graphic>
          <a:graphicData uri="http://schemas.openxmlformats.org/presentationml/2006/ole">
            <mc:AlternateContent xmlns:mc="http://schemas.openxmlformats.org/markup-compatibility/2006">
              <mc:Choice xmlns:v="urn:schemas-microsoft-com:vml" Requires="v">
                <p:oleObj spid="_x0000_s55621" name="Equation" r:id="rId13" imgW="901700" imgH="279400" progId="Equation.DSMT4">
                  <p:embed/>
                </p:oleObj>
              </mc:Choice>
              <mc:Fallback>
                <p:oleObj name="Equation" r:id="rId13" imgW="901700" imgH="2794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063" y="6088063"/>
                        <a:ext cx="1811337" cy="5635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3" name="Object 7"/>
          <p:cNvGraphicFramePr>
            <a:graphicFrameLocks noChangeAspect="1"/>
          </p:cNvGraphicFramePr>
          <p:nvPr/>
        </p:nvGraphicFramePr>
        <p:xfrm>
          <a:off x="3848100" y="5889625"/>
          <a:ext cx="3138488" cy="944563"/>
        </p:xfrm>
        <a:graphic>
          <a:graphicData uri="http://schemas.openxmlformats.org/presentationml/2006/ole">
            <mc:AlternateContent xmlns:mc="http://schemas.openxmlformats.org/markup-compatibility/2006">
              <mc:Choice xmlns:v="urn:schemas-microsoft-com:vml" Requires="v">
                <p:oleObj spid="_x0000_s55622" name="Equation" r:id="rId15" imgW="1562100" imgH="469900" progId="Equation.DSMT4">
                  <p:embed/>
                </p:oleObj>
              </mc:Choice>
              <mc:Fallback>
                <p:oleObj name="Equation" r:id="rId15" imgW="1562100" imgH="4699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8100" y="5889625"/>
                        <a:ext cx="3138488" cy="944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4" name="Object 8"/>
          <p:cNvGraphicFramePr>
            <a:graphicFrameLocks noChangeAspect="1"/>
          </p:cNvGraphicFramePr>
          <p:nvPr/>
        </p:nvGraphicFramePr>
        <p:xfrm>
          <a:off x="4495800" y="5073650"/>
          <a:ext cx="3417888" cy="639763"/>
        </p:xfrm>
        <a:graphic>
          <a:graphicData uri="http://schemas.openxmlformats.org/presentationml/2006/ole">
            <mc:AlternateContent xmlns:mc="http://schemas.openxmlformats.org/markup-compatibility/2006">
              <mc:Choice xmlns:v="urn:schemas-microsoft-com:vml" Requires="v">
                <p:oleObj spid="_x0000_s55623" name="Equation" r:id="rId17" imgW="1701800" imgH="317500" progId="Equation.DSMT4">
                  <p:embed/>
                </p:oleObj>
              </mc:Choice>
              <mc:Fallback>
                <p:oleObj name="Equation" r:id="rId17" imgW="1701800" imgH="317500" progId="Equation.DSMT4">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95800" y="5073650"/>
                        <a:ext cx="341788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8" name="Rectangle 13"/>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0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0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01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01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201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202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2020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202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202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20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autoUpdateAnimBg="0"/>
      <p:bldP spid="520196" grpId="0" autoUpdateAnimBg="0"/>
      <p:bldP spid="52019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140335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3"/>
          <p:cNvSpPr txBox="1">
            <a:spLocks noChangeArrowheads="1"/>
          </p:cNvSpPr>
          <p:nvPr/>
        </p:nvSpPr>
        <p:spPr bwMode="auto">
          <a:xfrm>
            <a:off x="533400" y="1066800"/>
            <a:ext cx="4435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a:solidFill>
                  <a:srgbClr val="10169D"/>
                </a:solidFill>
                <a:latin typeface="Symbol" pitchFamily="18" charset="2"/>
                <a:cs typeface="Times New Roman" pitchFamily="18" charset="0"/>
                <a:sym typeface="Symbol" pitchFamily="18" charset="2"/>
              </a:rPr>
              <a:t>D</a:t>
            </a:r>
            <a:r>
              <a:rPr lang="en-US" altLang="en-US" i="1">
                <a:solidFill>
                  <a:schemeClr val="accent2"/>
                </a:solidFill>
                <a:cs typeface="Times New Roman" pitchFamily="18" charset="0"/>
              </a:rPr>
              <a:t>E</a:t>
            </a:r>
            <a:r>
              <a:rPr lang="en-US" altLang="en-US">
                <a:solidFill>
                  <a:schemeClr val="accent2"/>
                </a:solidFill>
                <a:cs typeface="Times New Roman" pitchFamily="18" charset="0"/>
              </a:rPr>
              <a:t> due to one piece</a:t>
            </a:r>
          </a:p>
        </p:txBody>
      </p:sp>
      <p:graphicFrame>
        <p:nvGraphicFramePr>
          <p:cNvPr id="57347" name="Object 2"/>
          <p:cNvGraphicFramePr>
            <a:graphicFrameLocks noChangeAspect="1"/>
          </p:cNvGraphicFramePr>
          <p:nvPr/>
        </p:nvGraphicFramePr>
        <p:xfrm>
          <a:off x="571500" y="1524000"/>
          <a:ext cx="1760538" cy="587375"/>
        </p:xfrm>
        <a:graphic>
          <a:graphicData uri="http://schemas.openxmlformats.org/presentationml/2006/ole">
            <mc:AlternateContent xmlns:mc="http://schemas.openxmlformats.org/markup-compatibility/2006">
              <mc:Choice xmlns:v="urn:schemas-microsoft-com:vml" Requires="v">
                <p:oleObj spid="_x0000_s57619" name="Equation" r:id="rId5" imgW="876300" imgH="292100" progId="Equation.DSMT4">
                  <p:embed/>
                </p:oleObj>
              </mc:Choice>
              <mc:Fallback>
                <p:oleObj name="Equation" r:id="rId5" imgW="876300" imgH="292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524000"/>
                        <a:ext cx="1760538" cy="5873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48" name="Object 3"/>
          <p:cNvGraphicFramePr>
            <a:graphicFrameLocks noChangeAspect="1"/>
          </p:cNvGraphicFramePr>
          <p:nvPr/>
        </p:nvGraphicFramePr>
        <p:xfrm>
          <a:off x="571500" y="2120900"/>
          <a:ext cx="3138488" cy="944563"/>
        </p:xfrm>
        <a:graphic>
          <a:graphicData uri="http://schemas.openxmlformats.org/presentationml/2006/ole">
            <mc:AlternateContent xmlns:mc="http://schemas.openxmlformats.org/markup-compatibility/2006">
              <mc:Choice xmlns:v="urn:schemas-microsoft-com:vml" Requires="v">
                <p:oleObj spid="_x0000_s57620" name="Equation" r:id="rId7" imgW="1562100" imgH="469900" progId="Equation.DSMT4">
                  <p:embed/>
                </p:oleObj>
              </mc:Choice>
              <mc:Fallback>
                <p:oleObj name="Equation" r:id="rId7" imgW="1562100" imgH="469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2120900"/>
                        <a:ext cx="3138488" cy="944563"/>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2246" name="Object 4"/>
          <p:cNvGraphicFramePr>
            <a:graphicFrameLocks noChangeAspect="1"/>
          </p:cNvGraphicFramePr>
          <p:nvPr/>
        </p:nvGraphicFramePr>
        <p:xfrm>
          <a:off x="685800" y="3095625"/>
          <a:ext cx="2576513" cy="866775"/>
        </p:xfrm>
        <a:graphic>
          <a:graphicData uri="http://schemas.openxmlformats.org/presentationml/2006/ole">
            <mc:AlternateContent xmlns:mc="http://schemas.openxmlformats.org/markup-compatibility/2006">
              <mc:Choice xmlns:v="urn:schemas-microsoft-com:vml" Requires="v">
                <p:oleObj spid="_x0000_s57621" name="Equation" r:id="rId9" imgW="1282700" imgH="431800" progId="Equation.DSMT4">
                  <p:embed/>
                </p:oleObj>
              </mc:Choice>
              <mc:Fallback>
                <p:oleObj name="Equation" r:id="rId9" imgW="1282700" imgH="431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095625"/>
                        <a:ext cx="2576513" cy="866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22247" name="Line 7"/>
          <p:cNvSpPr>
            <a:spLocks noChangeShapeType="1"/>
          </p:cNvSpPr>
          <p:nvPr/>
        </p:nvSpPr>
        <p:spPr bwMode="auto">
          <a:xfrm flipV="1">
            <a:off x="6705600" y="17526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22248" name="Object 5"/>
          <p:cNvGraphicFramePr>
            <a:graphicFrameLocks noChangeAspect="1"/>
          </p:cNvGraphicFramePr>
          <p:nvPr/>
        </p:nvGraphicFramePr>
        <p:xfrm>
          <a:off x="7010400" y="1295400"/>
          <a:ext cx="1785938" cy="866775"/>
        </p:xfrm>
        <a:graphic>
          <a:graphicData uri="http://schemas.openxmlformats.org/presentationml/2006/ole">
            <mc:AlternateContent xmlns:mc="http://schemas.openxmlformats.org/markup-compatibility/2006">
              <mc:Choice xmlns:v="urn:schemas-microsoft-com:vml" Requires="v">
                <p:oleObj spid="_x0000_s57622" name="Equation" r:id="rId11" imgW="889000" imgH="431800" progId="Equation.3">
                  <p:embed/>
                </p:oleObj>
              </mc:Choice>
              <mc:Fallback>
                <p:oleObj name="Equation" r:id="rId11" imgW="889000" imgH="431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1295400"/>
                        <a:ext cx="1785938" cy="866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2249" name="Object 6"/>
          <p:cNvGraphicFramePr>
            <a:graphicFrameLocks noChangeAspect="1"/>
          </p:cNvGraphicFramePr>
          <p:nvPr/>
        </p:nvGraphicFramePr>
        <p:xfrm>
          <a:off x="685800" y="4013200"/>
          <a:ext cx="5256213" cy="1350963"/>
        </p:xfrm>
        <a:graphic>
          <a:graphicData uri="http://schemas.openxmlformats.org/presentationml/2006/ole">
            <mc:AlternateContent xmlns:mc="http://schemas.openxmlformats.org/markup-compatibility/2006">
              <mc:Choice xmlns:v="urn:schemas-microsoft-com:vml" Requires="v">
                <p:oleObj spid="_x0000_s57623" name="Equation" r:id="rId13" imgW="2616200" imgH="673100" progId="Equation.DSMT4">
                  <p:embed/>
                </p:oleObj>
              </mc:Choice>
              <mc:Fallback>
                <p:oleObj name="Equation" r:id="rId13" imgW="2616200" imgH="6731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4013200"/>
                        <a:ext cx="5256213" cy="1350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2250" name="Object 7"/>
          <p:cNvGraphicFramePr>
            <a:graphicFrameLocks noChangeAspect="1"/>
          </p:cNvGraphicFramePr>
          <p:nvPr/>
        </p:nvGraphicFramePr>
        <p:xfrm>
          <a:off x="685800" y="5545138"/>
          <a:ext cx="5945188" cy="973137"/>
        </p:xfrm>
        <a:graphic>
          <a:graphicData uri="http://schemas.openxmlformats.org/presentationml/2006/ole">
            <mc:AlternateContent xmlns:mc="http://schemas.openxmlformats.org/markup-compatibility/2006">
              <mc:Choice xmlns:v="urn:schemas-microsoft-com:vml" Requires="v">
                <p:oleObj spid="_x0000_s57624" name="Equation" r:id="rId15" imgW="2959100" imgH="482600" progId="Equation.DSMT4">
                  <p:embed/>
                </p:oleObj>
              </mc:Choice>
              <mc:Fallback>
                <p:oleObj name="Equation" r:id="rId15" imgW="2959100" imgH="4826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545138"/>
                        <a:ext cx="5945188" cy="973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54" name="Rectangle 11"/>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4" fill="hold" grpId="0" nodeType="clickEffect">
                                  <p:stCondLst>
                                    <p:cond delay="0"/>
                                  </p:stCondLst>
                                  <p:childTnLst>
                                    <p:set>
                                      <p:cBhvr>
                                        <p:cTn id="10" dur="1" fill="hold">
                                          <p:stCondLst>
                                            <p:cond delay="0"/>
                                          </p:stCondLst>
                                        </p:cTn>
                                        <p:tgtEl>
                                          <p:spTgt spid="522247"/>
                                        </p:tgtEl>
                                        <p:attrNameLst>
                                          <p:attrName>style.visibility</p:attrName>
                                        </p:attrNameLst>
                                      </p:cBhvr>
                                      <p:to>
                                        <p:strVal val="visible"/>
                                      </p:to>
                                    </p:set>
                                    <p:anim calcmode="lin" valueType="num">
                                      <p:cBhvr>
                                        <p:cTn id="11" dur="500" fill="hold"/>
                                        <p:tgtEl>
                                          <p:spTgt spid="522247"/>
                                        </p:tgtEl>
                                        <p:attrNameLst>
                                          <p:attrName>ppt_x</p:attrName>
                                        </p:attrNameLst>
                                      </p:cBhvr>
                                      <p:tavLst>
                                        <p:tav tm="0">
                                          <p:val>
                                            <p:strVal val="#ppt_x"/>
                                          </p:val>
                                        </p:tav>
                                        <p:tav tm="100000">
                                          <p:val>
                                            <p:strVal val="#ppt_x"/>
                                          </p:val>
                                        </p:tav>
                                      </p:tavLst>
                                    </p:anim>
                                    <p:anim calcmode="lin" valueType="num">
                                      <p:cBhvr>
                                        <p:cTn id="12" dur="500" fill="hold"/>
                                        <p:tgtEl>
                                          <p:spTgt spid="522247"/>
                                        </p:tgtEl>
                                        <p:attrNameLst>
                                          <p:attrName>ppt_y</p:attrName>
                                        </p:attrNameLst>
                                      </p:cBhvr>
                                      <p:tavLst>
                                        <p:tav tm="0">
                                          <p:val>
                                            <p:strVal val="#ppt_y+#ppt_h/2"/>
                                          </p:val>
                                        </p:tav>
                                        <p:tav tm="100000">
                                          <p:val>
                                            <p:strVal val="#ppt_y"/>
                                          </p:val>
                                        </p:tav>
                                      </p:tavLst>
                                    </p:anim>
                                    <p:anim calcmode="lin" valueType="num">
                                      <p:cBhvr>
                                        <p:cTn id="13" dur="500" fill="hold"/>
                                        <p:tgtEl>
                                          <p:spTgt spid="522247"/>
                                        </p:tgtEl>
                                        <p:attrNameLst>
                                          <p:attrName>ppt_w</p:attrName>
                                        </p:attrNameLst>
                                      </p:cBhvr>
                                      <p:tavLst>
                                        <p:tav tm="0">
                                          <p:val>
                                            <p:strVal val="#ppt_w"/>
                                          </p:val>
                                        </p:tav>
                                        <p:tav tm="100000">
                                          <p:val>
                                            <p:strVal val="#ppt_w"/>
                                          </p:val>
                                        </p:tav>
                                      </p:tavLst>
                                    </p:anim>
                                    <p:anim calcmode="lin" valueType="num">
                                      <p:cBhvr>
                                        <p:cTn id="14" dur="500" fill="hold"/>
                                        <p:tgtEl>
                                          <p:spTgt spid="52224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2224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222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522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3050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Box 3"/>
          <p:cNvSpPr txBox="1">
            <a:spLocks noChangeArrowheads="1"/>
          </p:cNvSpPr>
          <p:nvPr/>
        </p:nvSpPr>
        <p:spPr bwMode="auto">
          <a:xfrm>
            <a:off x="609600" y="1066800"/>
            <a:ext cx="4435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a:solidFill>
                  <a:srgbClr val="10169D"/>
                </a:solidFill>
                <a:latin typeface="Symbol" pitchFamily="18" charset="2"/>
                <a:cs typeface="Times New Roman" pitchFamily="18" charset="0"/>
                <a:sym typeface="Symbol" pitchFamily="18" charset="2"/>
              </a:rPr>
              <a:t>D</a:t>
            </a:r>
            <a:r>
              <a:rPr lang="en-US" altLang="en-US" i="1">
                <a:solidFill>
                  <a:schemeClr val="accent2"/>
                </a:solidFill>
                <a:cs typeface="Times New Roman" pitchFamily="18" charset="0"/>
              </a:rPr>
              <a:t>E</a:t>
            </a:r>
            <a:r>
              <a:rPr lang="en-US" altLang="en-US">
                <a:solidFill>
                  <a:schemeClr val="accent2"/>
                </a:solidFill>
                <a:cs typeface="Times New Roman" pitchFamily="18" charset="0"/>
              </a:rPr>
              <a:t> due to one piece</a:t>
            </a:r>
          </a:p>
        </p:txBody>
      </p:sp>
      <p:graphicFrame>
        <p:nvGraphicFramePr>
          <p:cNvPr id="524292" name="Object 2"/>
          <p:cNvGraphicFramePr>
            <a:graphicFrameLocks noChangeAspect="1"/>
          </p:cNvGraphicFramePr>
          <p:nvPr/>
        </p:nvGraphicFramePr>
        <p:xfrm>
          <a:off x="292100" y="3694113"/>
          <a:ext cx="4670425" cy="971550"/>
        </p:xfrm>
        <a:graphic>
          <a:graphicData uri="http://schemas.openxmlformats.org/presentationml/2006/ole">
            <mc:AlternateContent xmlns:mc="http://schemas.openxmlformats.org/markup-compatibility/2006">
              <mc:Choice xmlns:v="urn:schemas-microsoft-com:vml" Requires="v">
                <p:oleObj spid="_x0000_s59577" name="Equation" r:id="rId5" imgW="2324100" imgH="482600" progId="Equation.DSMT4">
                  <p:embed/>
                </p:oleObj>
              </mc:Choice>
              <mc:Fallback>
                <p:oleObj name="Equation" r:id="rId5" imgW="23241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3694113"/>
                        <a:ext cx="4670425" cy="971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4293" name="Object 3"/>
          <p:cNvGraphicFramePr>
            <a:graphicFrameLocks noChangeAspect="1"/>
          </p:cNvGraphicFramePr>
          <p:nvPr/>
        </p:nvGraphicFramePr>
        <p:xfrm>
          <a:off x="292100" y="4608513"/>
          <a:ext cx="4619625" cy="973137"/>
        </p:xfrm>
        <a:graphic>
          <a:graphicData uri="http://schemas.openxmlformats.org/presentationml/2006/ole">
            <mc:AlternateContent xmlns:mc="http://schemas.openxmlformats.org/markup-compatibility/2006">
              <mc:Choice xmlns:v="urn:schemas-microsoft-com:vml" Requires="v">
                <p:oleObj spid="_x0000_s59578" name="Equation" r:id="rId7" imgW="2298700" imgH="482600" progId="Equation.DSMT4">
                  <p:embed/>
                </p:oleObj>
              </mc:Choice>
              <mc:Fallback>
                <p:oleObj name="Equation" r:id="rId7" imgW="2298700" imgH="482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100" y="4608513"/>
                        <a:ext cx="4619625" cy="973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4294" name="Object 4"/>
          <p:cNvGraphicFramePr>
            <a:graphicFrameLocks noChangeAspect="1"/>
          </p:cNvGraphicFramePr>
          <p:nvPr/>
        </p:nvGraphicFramePr>
        <p:xfrm>
          <a:off x="1320800" y="5791200"/>
          <a:ext cx="1531938" cy="484188"/>
        </p:xfrm>
        <a:graphic>
          <a:graphicData uri="http://schemas.openxmlformats.org/presentationml/2006/ole">
            <mc:AlternateContent xmlns:mc="http://schemas.openxmlformats.org/markup-compatibility/2006">
              <mc:Choice xmlns:v="urn:schemas-microsoft-com:vml" Requires="v">
                <p:oleObj spid="_x0000_s59579" name="Equation" r:id="rId9" imgW="762000" imgH="241300" progId="Equation.3">
                  <p:embed/>
                </p:oleObj>
              </mc:Choice>
              <mc:Fallback>
                <p:oleObj name="Equation" r:id="rId9" imgW="762000" imgH="2413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0800" y="5791200"/>
                        <a:ext cx="1531938" cy="4841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398" name="Object 5"/>
          <p:cNvGraphicFramePr>
            <a:graphicFrameLocks noChangeAspect="1"/>
          </p:cNvGraphicFramePr>
          <p:nvPr/>
        </p:nvGraphicFramePr>
        <p:xfrm>
          <a:off x="622300" y="1524000"/>
          <a:ext cx="6311900" cy="1033463"/>
        </p:xfrm>
        <a:graphic>
          <a:graphicData uri="http://schemas.openxmlformats.org/presentationml/2006/ole">
            <mc:AlternateContent xmlns:mc="http://schemas.openxmlformats.org/markup-compatibility/2006">
              <mc:Choice xmlns:v="urn:schemas-microsoft-com:vml" Requires="v">
                <p:oleObj spid="_x0000_s59580" name="Equation" r:id="rId11" imgW="2959100" imgH="482600" progId="Equation.DSMT4">
                  <p:embed/>
                </p:oleObj>
              </mc:Choice>
              <mc:Fallback>
                <p:oleObj name="Equation" r:id="rId11" imgW="2959100" imgH="482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300" y="1524000"/>
                        <a:ext cx="6311900" cy="1033463"/>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399" name="Text Box 8"/>
          <p:cNvSpPr txBox="1">
            <a:spLocks noChangeArrowheads="1"/>
          </p:cNvSpPr>
          <p:nvPr/>
        </p:nvSpPr>
        <p:spPr bwMode="auto">
          <a:xfrm>
            <a:off x="609600" y="2971800"/>
            <a:ext cx="274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Components </a:t>
            </a:r>
            <a:r>
              <a:rPr lang="en-US" altLang="en-US" i="1">
                <a:solidFill>
                  <a:srgbClr val="FF0000"/>
                </a:solidFill>
              </a:rPr>
              <a:t>x</a:t>
            </a:r>
            <a:r>
              <a:rPr lang="en-US" altLang="en-US">
                <a:solidFill>
                  <a:srgbClr val="FF0000"/>
                </a:solidFill>
              </a:rPr>
              <a:t> and </a:t>
            </a:r>
            <a:r>
              <a:rPr lang="en-US" altLang="en-US" i="1">
                <a:solidFill>
                  <a:srgbClr val="FF0000"/>
                </a:solidFill>
              </a:rPr>
              <a:t>y</a:t>
            </a:r>
            <a:r>
              <a:rPr lang="en-US" altLang="en-US">
                <a:solidFill>
                  <a:srgbClr val="FF0000"/>
                </a:solidFill>
              </a:rPr>
              <a:t>:</a:t>
            </a:r>
            <a:endParaRPr lang="en-US" altLang="en-US"/>
          </a:p>
        </p:txBody>
      </p:sp>
      <p:sp>
        <p:nvSpPr>
          <p:cNvPr id="59400" name="Rectangle 9"/>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4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4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4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3050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 Box 3"/>
          <p:cNvSpPr txBox="1">
            <a:spLocks noChangeArrowheads="1"/>
          </p:cNvSpPr>
          <p:nvPr/>
        </p:nvSpPr>
        <p:spPr bwMode="auto">
          <a:xfrm>
            <a:off x="593725" y="1066800"/>
            <a:ext cx="4435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a:solidFill>
                  <a:srgbClr val="10169D"/>
                </a:solidFill>
                <a:latin typeface="Symbol" pitchFamily="18" charset="2"/>
                <a:cs typeface="Times New Roman" pitchFamily="18" charset="0"/>
                <a:sym typeface="Symbol" pitchFamily="18" charset="2"/>
              </a:rPr>
              <a:t>D</a:t>
            </a:r>
            <a:r>
              <a:rPr lang="en-US" altLang="en-US" i="1">
                <a:solidFill>
                  <a:schemeClr val="accent2"/>
                </a:solidFill>
                <a:cs typeface="Times New Roman" pitchFamily="18" charset="0"/>
              </a:rPr>
              <a:t>E</a:t>
            </a:r>
            <a:r>
              <a:rPr lang="en-US" altLang="en-US">
                <a:solidFill>
                  <a:schemeClr val="accent2"/>
                </a:solidFill>
                <a:cs typeface="Times New Roman" pitchFamily="18" charset="0"/>
              </a:rPr>
              <a:t> due to one piece</a:t>
            </a:r>
          </a:p>
        </p:txBody>
      </p:sp>
      <p:graphicFrame>
        <p:nvGraphicFramePr>
          <p:cNvPr id="526340" name="Object 2"/>
          <p:cNvGraphicFramePr>
            <a:graphicFrameLocks noChangeAspect="1"/>
          </p:cNvGraphicFramePr>
          <p:nvPr/>
        </p:nvGraphicFramePr>
        <p:xfrm>
          <a:off x="660400" y="3465513"/>
          <a:ext cx="4102100" cy="1027112"/>
        </p:xfrm>
        <a:graphic>
          <a:graphicData uri="http://schemas.openxmlformats.org/presentationml/2006/ole">
            <mc:AlternateContent xmlns:mc="http://schemas.openxmlformats.org/markup-compatibility/2006">
              <mc:Choice xmlns:v="urn:schemas-microsoft-com:vml" Requires="v">
                <p:oleObj spid="_x0000_s61580" name="Equation" r:id="rId5" imgW="1930400" imgH="482600" progId="Equation.DSMT4">
                  <p:embed/>
                </p:oleObj>
              </mc:Choice>
              <mc:Fallback>
                <p:oleObj name="Equation" r:id="rId5" imgW="19304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3465513"/>
                        <a:ext cx="4102100" cy="1027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1444" name="Text Box 5"/>
          <p:cNvSpPr txBox="1">
            <a:spLocks noChangeArrowheads="1"/>
          </p:cNvSpPr>
          <p:nvPr/>
        </p:nvSpPr>
        <p:spPr bwMode="auto">
          <a:xfrm>
            <a:off x="606425" y="2971800"/>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Component </a:t>
            </a:r>
            <a:r>
              <a:rPr lang="en-US" altLang="en-US" i="1">
                <a:solidFill>
                  <a:srgbClr val="FF0000"/>
                </a:solidFill>
              </a:rPr>
              <a:t>z</a:t>
            </a:r>
            <a:r>
              <a:rPr lang="en-US" altLang="en-US">
                <a:solidFill>
                  <a:srgbClr val="FF0000"/>
                </a:solidFill>
              </a:rPr>
              <a:t>:</a:t>
            </a:r>
            <a:endParaRPr lang="en-US" altLang="en-US"/>
          </a:p>
        </p:txBody>
      </p:sp>
      <p:graphicFrame>
        <p:nvGraphicFramePr>
          <p:cNvPr id="526342" name="Object 3"/>
          <p:cNvGraphicFramePr>
            <a:graphicFrameLocks noChangeAspect="1"/>
          </p:cNvGraphicFramePr>
          <p:nvPr/>
        </p:nvGraphicFramePr>
        <p:xfrm>
          <a:off x="660400" y="4791075"/>
          <a:ext cx="3911600" cy="1000125"/>
        </p:xfrm>
        <a:graphic>
          <a:graphicData uri="http://schemas.openxmlformats.org/presentationml/2006/ole">
            <mc:AlternateContent xmlns:mc="http://schemas.openxmlformats.org/markup-compatibility/2006">
              <mc:Choice xmlns:v="urn:schemas-microsoft-com:vml" Requires="v">
                <p:oleObj spid="_x0000_s61581" name="Equation" r:id="rId7" imgW="1892300" imgH="482600" progId="Equation.DSMT4">
                  <p:embed/>
                </p:oleObj>
              </mc:Choice>
              <mc:Fallback>
                <p:oleObj name="Equation" r:id="rId7" imgW="1892300" imgH="482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 y="4791075"/>
                        <a:ext cx="3911600" cy="1000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1446" name="Rectangle 7"/>
          <p:cNvSpPr>
            <a:spLocks noGrp="1" noChangeArrowheads="1"/>
          </p:cNvSpPr>
          <p:nvPr>
            <p:ph type="title"/>
          </p:nvPr>
        </p:nvSpPr>
        <p:spPr/>
        <p:txBody>
          <a:bodyPr/>
          <a:lstStyle/>
          <a:p>
            <a:pPr eaLnBrk="1" hangingPunct="1"/>
            <a:r>
              <a:rPr lang="en-US" altLang="en-US" smtClean="0"/>
              <a:t>A Uniformly Charged Thin Ring</a:t>
            </a:r>
          </a:p>
        </p:txBody>
      </p:sp>
      <p:graphicFrame>
        <p:nvGraphicFramePr>
          <p:cNvPr id="61447" name="Object 4"/>
          <p:cNvGraphicFramePr>
            <a:graphicFrameLocks noChangeAspect="1"/>
          </p:cNvGraphicFramePr>
          <p:nvPr/>
        </p:nvGraphicFramePr>
        <p:xfrm>
          <a:off x="622300" y="1524000"/>
          <a:ext cx="6311900" cy="1033463"/>
        </p:xfrm>
        <a:graphic>
          <a:graphicData uri="http://schemas.openxmlformats.org/presentationml/2006/ole">
            <mc:AlternateContent xmlns:mc="http://schemas.openxmlformats.org/markup-compatibility/2006">
              <mc:Choice xmlns:v="urn:schemas-microsoft-com:vml" Requires="v">
                <p:oleObj spid="_x0000_s61582" name="Equation" r:id="rId9" imgW="2959100" imgH="482600" progId="Equation.DSMT4">
                  <p:embed/>
                </p:oleObj>
              </mc:Choice>
              <mc:Fallback>
                <p:oleObj name="Equation" r:id="rId9" imgW="2959100" imgH="482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300" y="1524000"/>
                        <a:ext cx="6311900" cy="1033463"/>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D096155D-BA69-45B9-B9D1-8707B2C7F42D}" type="slidenum">
              <a:rPr lang="en-US" altLang="en-US" smtClean="0"/>
              <a:pPr/>
              <a:t>38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6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6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3050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387" name="Text Box 3"/>
          <p:cNvSpPr txBox="1">
            <a:spLocks noChangeArrowheads="1"/>
          </p:cNvSpPr>
          <p:nvPr/>
        </p:nvSpPr>
        <p:spPr bwMode="auto">
          <a:xfrm>
            <a:off x="593725" y="1143000"/>
            <a:ext cx="641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3:</a:t>
            </a:r>
            <a:r>
              <a:rPr lang="en-US" altLang="en-US">
                <a:solidFill>
                  <a:schemeClr val="accent2"/>
                </a:solidFill>
              </a:rPr>
              <a:t> Add up the contributions of all the pieces</a:t>
            </a:r>
            <a:endParaRPr lang="en-US" altLang="en-US"/>
          </a:p>
        </p:txBody>
      </p:sp>
      <p:graphicFrame>
        <p:nvGraphicFramePr>
          <p:cNvPr id="528388" name="Object 2"/>
          <p:cNvGraphicFramePr>
            <a:graphicFrameLocks noChangeAspect="1"/>
          </p:cNvGraphicFramePr>
          <p:nvPr/>
        </p:nvGraphicFramePr>
        <p:xfrm>
          <a:off x="660400" y="1676400"/>
          <a:ext cx="3987800" cy="1019175"/>
        </p:xfrm>
        <a:graphic>
          <a:graphicData uri="http://schemas.openxmlformats.org/presentationml/2006/ole">
            <mc:AlternateContent xmlns:mc="http://schemas.openxmlformats.org/markup-compatibility/2006">
              <mc:Choice xmlns:v="urn:schemas-microsoft-com:vml" Requires="v">
                <p:oleObj spid="_x0000_s63717" name="Equation" r:id="rId5" imgW="1892300" imgH="482600" progId="Equation.DSMT4">
                  <p:embed/>
                </p:oleObj>
              </mc:Choice>
              <mc:Fallback>
                <p:oleObj name="Equation" r:id="rId5" imgW="18923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1676400"/>
                        <a:ext cx="3987800" cy="10191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8389" name="Object 3"/>
          <p:cNvGraphicFramePr>
            <a:graphicFrameLocks noChangeAspect="1"/>
          </p:cNvGraphicFramePr>
          <p:nvPr/>
        </p:nvGraphicFramePr>
        <p:xfrm>
          <a:off x="736600" y="2895600"/>
          <a:ext cx="1536700" cy="1017588"/>
        </p:xfrm>
        <a:graphic>
          <a:graphicData uri="http://schemas.openxmlformats.org/presentationml/2006/ole">
            <mc:AlternateContent xmlns:mc="http://schemas.openxmlformats.org/markup-compatibility/2006">
              <mc:Choice xmlns:v="urn:schemas-microsoft-com:vml" Requires="v">
                <p:oleObj spid="_x0000_s63718" name="Equation" r:id="rId7" imgW="711200" imgH="469900" progId="Equation.DSMT4">
                  <p:embed/>
                </p:oleObj>
              </mc:Choice>
              <mc:Fallback>
                <p:oleObj name="Equation" r:id="rId7" imgW="711200" imgH="469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00" y="2895600"/>
                        <a:ext cx="1536700" cy="1017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8390" name="Object 4"/>
          <p:cNvGraphicFramePr>
            <a:graphicFrameLocks noChangeAspect="1"/>
          </p:cNvGraphicFramePr>
          <p:nvPr/>
        </p:nvGraphicFramePr>
        <p:xfrm>
          <a:off x="685800" y="3975100"/>
          <a:ext cx="4108450" cy="1020763"/>
        </p:xfrm>
        <a:graphic>
          <a:graphicData uri="http://schemas.openxmlformats.org/presentationml/2006/ole">
            <mc:AlternateContent xmlns:mc="http://schemas.openxmlformats.org/markup-compatibility/2006">
              <mc:Choice xmlns:v="urn:schemas-microsoft-com:vml" Requires="v">
                <p:oleObj spid="_x0000_s63719" name="Equation" r:id="rId9" imgW="2044700" imgH="508000" progId="Equation.3">
                  <p:embed/>
                </p:oleObj>
              </mc:Choice>
              <mc:Fallback>
                <p:oleObj name="Equation" r:id="rId9" imgW="2044700" imgH="5080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975100"/>
                        <a:ext cx="4108450" cy="1020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8391" name="Object 5"/>
          <p:cNvGraphicFramePr>
            <a:graphicFrameLocks noChangeAspect="1"/>
          </p:cNvGraphicFramePr>
          <p:nvPr/>
        </p:nvGraphicFramePr>
        <p:xfrm>
          <a:off x="749300" y="3886200"/>
          <a:ext cx="4267200" cy="1063625"/>
        </p:xfrm>
        <a:graphic>
          <a:graphicData uri="http://schemas.openxmlformats.org/presentationml/2006/ole">
            <mc:AlternateContent xmlns:mc="http://schemas.openxmlformats.org/markup-compatibility/2006">
              <mc:Choice xmlns:v="urn:schemas-microsoft-com:vml" Requires="v">
                <p:oleObj spid="_x0000_s63720" name="Equation" r:id="rId11" imgW="2095500" imgH="520700" progId="Equation.DSMT4">
                  <p:embed/>
                </p:oleObj>
              </mc:Choice>
              <mc:Fallback>
                <p:oleObj name="Equation" r:id="rId11" imgW="2095500" imgH="5207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300" y="3886200"/>
                        <a:ext cx="4267200" cy="1063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8392" name="Object 6"/>
          <p:cNvGraphicFramePr>
            <a:graphicFrameLocks noChangeAspect="1"/>
          </p:cNvGraphicFramePr>
          <p:nvPr/>
        </p:nvGraphicFramePr>
        <p:xfrm>
          <a:off x="736600" y="5295900"/>
          <a:ext cx="3149600" cy="1028700"/>
        </p:xfrm>
        <a:graphic>
          <a:graphicData uri="http://schemas.openxmlformats.org/presentationml/2006/ole">
            <mc:AlternateContent xmlns:mc="http://schemas.openxmlformats.org/markup-compatibility/2006">
              <mc:Choice xmlns:v="urn:schemas-microsoft-com:vml" Requires="v">
                <p:oleObj spid="_x0000_s63721" name="Equation" r:id="rId13" imgW="1485900" imgH="482600" progId="Equation.DSMT4">
                  <p:embed/>
                </p:oleObj>
              </mc:Choice>
              <mc:Fallback>
                <p:oleObj name="Equation" r:id="rId13" imgW="1485900" imgH="4826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 y="5295900"/>
                        <a:ext cx="3149600" cy="1028700"/>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3496" name="Rectangle 9"/>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39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8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8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83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83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283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28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p:cNvSpPr>
            <a:spLocks noChangeArrowheads="1"/>
          </p:cNvSpPr>
          <p:nvPr/>
        </p:nvSpPr>
        <p:spPr bwMode="auto">
          <a:xfrm>
            <a:off x="2268538" y="2819400"/>
            <a:ext cx="381000" cy="381000"/>
          </a:xfrm>
          <a:prstGeom prst="ellipse">
            <a:avLst/>
          </a:prstGeom>
          <a:solidFill>
            <a:schemeClr val="accent2"/>
          </a:solidFill>
          <a:ln w="9525">
            <a:solidFill>
              <a:schemeClr val="accent2"/>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pic>
        <p:nvPicPr>
          <p:cNvPr id="67586" name="Picture 3" descr="Fig14-my-charge-inductio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4" name="Picture 4" descr="Fig14-my-charge-induction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5" name="Picture 5" descr="Fig14-my-charge-induction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6" name="Picture 6" descr="Fig14-my-charge-induction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488" y="1481138"/>
            <a:ext cx="323691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7" name="Rectangle 7"/>
          <p:cNvSpPr>
            <a:spLocks noChangeArrowheads="1"/>
          </p:cNvSpPr>
          <p:nvPr/>
        </p:nvSpPr>
        <p:spPr bwMode="auto">
          <a:xfrm>
            <a:off x="2039938" y="2667000"/>
            <a:ext cx="990600" cy="1066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7591" name="Rectangle 8"/>
          <p:cNvSpPr>
            <a:spLocks noGrp="1" noChangeArrowheads="1"/>
          </p:cNvSpPr>
          <p:nvPr>
            <p:ph type="title"/>
          </p:nvPr>
        </p:nvSpPr>
        <p:spPr/>
        <p:txBody>
          <a:bodyPr/>
          <a:lstStyle/>
          <a:p>
            <a:pPr eaLnBrk="1" hangingPunct="1"/>
            <a:r>
              <a:rPr lang="en-US" altLang="en-US" smtClean="0"/>
              <a:t>Charging by Induction</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4</a:t>
            </a:fld>
            <a:endParaRPr lang="en-US" altLang="en-US"/>
          </a:p>
        </p:txBody>
      </p:sp>
    </p:spTree>
    <p:extLst>
      <p:ext uri="{BB962C8B-B14F-4D97-AF65-F5344CB8AC3E}">
        <p14:creationId xmlns:p14="http://schemas.microsoft.com/office/powerpoint/2010/main" val="1004140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22"/>
                                        </p:tgtEl>
                                        <p:attrNameLst>
                                          <p:attrName>style.visibility</p:attrName>
                                        </p:attrNameLst>
                                      </p:cBhvr>
                                      <p:to>
                                        <p:strVal val="visible"/>
                                      </p:to>
                                    </p:set>
                                    <p:anim calcmode="lin" valueType="num">
                                      <p:cBhvr additive="base">
                                        <p:cTn id="7" dur="500" fill="hold"/>
                                        <p:tgtEl>
                                          <p:spTgt spid="286722"/>
                                        </p:tgtEl>
                                        <p:attrNameLst>
                                          <p:attrName>ppt_x</p:attrName>
                                        </p:attrNameLst>
                                      </p:cBhvr>
                                      <p:tavLst>
                                        <p:tav tm="0">
                                          <p:val>
                                            <p:strVal val="0-#ppt_w/2"/>
                                          </p:val>
                                        </p:tav>
                                        <p:tav tm="100000">
                                          <p:val>
                                            <p:strVal val="#ppt_x"/>
                                          </p:val>
                                        </p:tav>
                                      </p:tavLst>
                                    </p:anim>
                                    <p:anim calcmode="lin" valueType="num">
                                      <p:cBhvr additive="base">
                                        <p:cTn id="8" dur="500" fill="hold"/>
                                        <p:tgtEl>
                                          <p:spTgt spid="2867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867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867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67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86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520_RingSu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16225"/>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35" name="Text Box 3"/>
          <p:cNvSpPr txBox="1">
            <a:spLocks noChangeArrowheads="1"/>
          </p:cNvSpPr>
          <p:nvPr/>
        </p:nvSpPr>
        <p:spPr bwMode="auto">
          <a:xfrm>
            <a:off x="669925" y="14478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4:</a:t>
            </a:r>
            <a:r>
              <a:rPr lang="en-US" altLang="en-US">
                <a:solidFill>
                  <a:schemeClr val="accent2"/>
                </a:solidFill>
              </a:rPr>
              <a:t> Check the results</a:t>
            </a:r>
            <a:endParaRPr lang="en-US" altLang="en-US"/>
          </a:p>
        </p:txBody>
      </p:sp>
      <p:graphicFrame>
        <p:nvGraphicFramePr>
          <p:cNvPr id="65539" name="Object 2"/>
          <p:cNvGraphicFramePr>
            <a:graphicFrameLocks noChangeAspect="1"/>
          </p:cNvGraphicFramePr>
          <p:nvPr/>
        </p:nvGraphicFramePr>
        <p:xfrm>
          <a:off x="4953000" y="1455738"/>
          <a:ext cx="3429000" cy="1117600"/>
        </p:xfrm>
        <a:graphic>
          <a:graphicData uri="http://schemas.openxmlformats.org/presentationml/2006/ole">
            <mc:AlternateContent xmlns:mc="http://schemas.openxmlformats.org/markup-compatibility/2006">
              <mc:Choice xmlns:v="urn:schemas-microsoft-com:vml" Requires="v">
                <p:oleObj spid="_x0000_s65640" name="Equation" r:id="rId5" imgW="1485900" imgH="482600" progId="Equation.DSMT4">
                  <p:embed/>
                </p:oleObj>
              </mc:Choice>
              <mc:Fallback>
                <p:oleObj name="Equation" r:id="rId5" imgW="14859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455738"/>
                        <a:ext cx="3429000" cy="1117600"/>
                      </a:xfrm>
                      <a:prstGeom prst="rect">
                        <a:avLst/>
                      </a:prstGeom>
                      <a:solidFill>
                        <a:srgbClr val="F6F63F"/>
                      </a:solidFill>
                      <a:ln>
                        <a:noFill/>
                      </a:ln>
                      <a:effectLst/>
                      <a:extLst>
                        <a:ext uri="{91240B29-F687-4F45-9708-019B960494DF}">
                          <a14:hiddenLine xmlns:a14="http://schemas.microsoft.com/office/drawing/2010/main" w="9525">
                            <a:solidFill>
                              <a:srgbClr val="F6F63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0437" name="Text Box 5"/>
          <p:cNvSpPr txBox="1">
            <a:spLocks noChangeArrowheads="1"/>
          </p:cNvSpPr>
          <p:nvPr/>
        </p:nvSpPr>
        <p:spPr bwMode="auto">
          <a:xfrm>
            <a:off x="990600" y="2438400"/>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Direction</a:t>
            </a:r>
          </a:p>
        </p:txBody>
      </p:sp>
      <p:sp>
        <p:nvSpPr>
          <p:cNvPr id="530438" name="Text Box 6"/>
          <p:cNvSpPr txBox="1">
            <a:spLocks noChangeArrowheads="1"/>
          </p:cNvSpPr>
          <p:nvPr/>
        </p:nvSpPr>
        <p:spPr bwMode="auto">
          <a:xfrm>
            <a:off x="611188" y="24384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30439" name="Text Box 7"/>
          <p:cNvSpPr txBox="1">
            <a:spLocks noChangeArrowheads="1"/>
          </p:cNvSpPr>
          <p:nvPr/>
        </p:nvSpPr>
        <p:spPr bwMode="auto">
          <a:xfrm>
            <a:off x="990600" y="29718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Units</a:t>
            </a:r>
          </a:p>
        </p:txBody>
      </p:sp>
      <p:sp>
        <p:nvSpPr>
          <p:cNvPr id="530440" name="Text Box 8"/>
          <p:cNvSpPr txBox="1">
            <a:spLocks noChangeArrowheads="1"/>
          </p:cNvSpPr>
          <p:nvPr/>
        </p:nvSpPr>
        <p:spPr bwMode="auto">
          <a:xfrm>
            <a:off x="609600" y="2971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30441" name="Text Box 9"/>
          <p:cNvSpPr txBox="1">
            <a:spLocks noChangeArrowheads="1"/>
          </p:cNvSpPr>
          <p:nvPr/>
        </p:nvSpPr>
        <p:spPr bwMode="auto">
          <a:xfrm>
            <a:off x="974725" y="3546475"/>
            <a:ext cx="188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Special cases:</a:t>
            </a:r>
          </a:p>
        </p:txBody>
      </p:sp>
      <p:sp>
        <p:nvSpPr>
          <p:cNvPr id="530442" name="Text Box 10"/>
          <p:cNvSpPr txBox="1">
            <a:spLocks noChangeArrowheads="1"/>
          </p:cNvSpPr>
          <p:nvPr/>
        </p:nvSpPr>
        <p:spPr bwMode="auto">
          <a:xfrm>
            <a:off x="1203325" y="4003675"/>
            <a:ext cx="314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Center of the ring (</a:t>
            </a:r>
            <a:r>
              <a:rPr lang="en-US" altLang="en-US" i="1"/>
              <a:t>z</a:t>
            </a:r>
            <a:r>
              <a:rPr lang="en-US" altLang="en-US"/>
              <a:t>=0):</a:t>
            </a:r>
          </a:p>
        </p:txBody>
      </p:sp>
      <p:sp>
        <p:nvSpPr>
          <p:cNvPr id="530443" name="Text Box 11"/>
          <p:cNvSpPr txBox="1">
            <a:spLocks noChangeArrowheads="1"/>
          </p:cNvSpPr>
          <p:nvPr/>
        </p:nvSpPr>
        <p:spPr bwMode="auto">
          <a:xfrm>
            <a:off x="4343400" y="4038600"/>
            <a:ext cx="77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E</a:t>
            </a:r>
            <a:r>
              <a:rPr lang="en-US" altLang="en-US" i="1" baseline="-25000"/>
              <a:t>z</a:t>
            </a:r>
            <a:r>
              <a:rPr lang="en-US" altLang="en-US"/>
              <a:t>=0</a:t>
            </a:r>
            <a:endParaRPr lang="en-US" altLang="en-US" i="1"/>
          </a:p>
        </p:txBody>
      </p:sp>
      <p:sp>
        <p:nvSpPr>
          <p:cNvPr id="530444" name="Text Box 12"/>
          <p:cNvSpPr txBox="1">
            <a:spLocks noChangeArrowheads="1"/>
          </p:cNvSpPr>
          <p:nvPr/>
        </p:nvSpPr>
        <p:spPr bwMode="auto">
          <a:xfrm>
            <a:off x="839788" y="40386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30445" name="Text Box 13"/>
          <p:cNvSpPr txBox="1">
            <a:spLocks noChangeArrowheads="1"/>
          </p:cNvSpPr>
          <p:nvPr/>
        </p:nvSpPr>
        <p:spPr bwMode="auto">
          <a:xfrm>
            <a:off x="1219200" y="4495800"/>
            <a:ext cx="328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Far from the ring (</a:t>
            </a:r>
            <a:r>
              <a:rPr lang="en-US" altLang="en-US" i="1"/>
              <a:t>z</a:t>
            </a:r>
            <a:r>
              <a:rPr lang="en-US" altLang="en-US"/>
              <a:t>&gt;&gt;</a:t>
            </a:r>
            <a:r>
              <a:rPr lang="en-US" altLang="en-US" i="1"/>
              <a:t>R</a:t>
            </a:r>
            <a:r>
              <a:rPr lang="en-US" altLang="en-US"/>
              <a:t>):</a:t>
            </a:r>
          </a:p>
        </p:txBody>
      </p:sp>
      <p:graphicFrame>
        <p:nvGraphicFramePr>
          <p:cNvPr id="530446" name="Object 3"/>
          <p:cNvGraphicFramePr>
            <a:graphicFrameLocks noChangeAspect="1"/>
          </p:cNvGraphicFramePr>
          <p:nvPr/>
        </p:nvGraphicFramePr>
        <p:xfrm>
          <a:off x="2628900" y="4922838"/>
          <a:ext cx="1785938" cy="868362"/>
        </p:xfrm>
        <a:graphic>
          <a:graphicData uri="http://schemas.openxmlformats.org/presentationml/2006/ole">
            <mc:AlternateContent xmlns:mc="http://schemas.openxmlformats.org/markup-compatibility/2006">
              <mc:Choice xmlns:v="urn:schemas-microsoft-com:vml" Requires="v">
                <p:oleObj spid="_x0000_s65641" name="Equation" r:id="rId7" imgW="889000" imgH="431800" progId="Equation.3">
                  <p:embed/>
                </p:oleObj>
              </mc:Choice>
              <mc:Fallback>
                <p:oleObj name="Equation" r:id="rId7" imgW="889000" imgH="4318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4922838"/>
                        <a:ext cx="1785938" cy="8683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0447" name="Text Box 15"/>
          <p:cNvSpPr txBox="1">
            <a:spLocks noChangeArrowheads="1"/>
          </p:cNvSpPr>
          <p:nvPr/>
        </p:nvSpPr>
        <p:spPr bwMode="auto">
          <a:xfrm>
            <a:off x="838200" y="4495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65551" name="Rectangle 16"/>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0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0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30438"/>
                                        </p:tgtEl>
                                        <p:attrNameLst>
                                          <p:attrName>style.visibility</p:attrName>
                                        </p:attrNameLst>
                                      </p:cBhvr>
                                      <p:to>
                                        <p:strVal val="visible"/>
                                      </p:to>
                                    </p:set>
                                    <p:anim calcmode="lin" valueType="num">
                                      <p:cBhvr additive="base">
                                        <p:cTn id="15" dur="500" fill="hold"/>
                                        <p:tgtEl>
                                          <p:spTgt spid="530438"/>
                                        </p:tgtEl>
                                        <p:attrNameLst>
                                          <p:attrName>ppt_x</p:attrName>
                                        </p:attrNameLst>
                                      </p:cBhvr>
                                      <p:tavLst>
                                        <p:tav tm="0">
                                          <p:val>
                                            <p:strVal val="0-#ppt_w/2"/>
                                          </p:val>
                                        </p:tav>
                                        <p:tav tm="100000">
                                          <p:val>
                                            <p:strVal val="#ppt_x"/>
                                          </p:val>
                                        </p:tav>
                                      </p:tavLst>
                                    </p:anim>
                                    <p:anim calcmode="lin" valueType="num">
                                      <p:cBhvr additive="base">
                                        <p:cTn id="16" dur="500" fill="hold"/>
                                        <p:tgtEl>
                                          <p:spTgt spid="53043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04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0440"/>
                                        </p:tgtEl>
                                        <p:attrNameLst>
                                          <p:attrName>style.visibility</p:attrName>
                                        </p:attrNameLst>
                                      </p:cBhvr>
                                      <p:to>
                                        <p:strVal val="visible"/>
                                      </p:to>
                                    </p:set>
                                    <p:anim calcmode="lin" valueType="num">
                                      <p:cBhvr additive="base">
                                        <p:cTn id="25" dur="500" fill="hold"/>
                                        <p:tgtEl>
                                          <p:spTgt spid="530440"/>
                                        </p:tgtEl>
                                        <p:attrNameLst>
                                          <p:attrName>ppt_x</p:attrName>
                                        </p:attrNameLst>
                                      </p:cBhvr>
                                      <p:tavLst>
                                        <p:tav tm="0">
                                          <p:val>
                                            <p:strVal val="0-#ppt_w/2"/>
                                          </p:val>
                                        </p:tav>
                                        <p:tav tm="100000">
                                          <p:val>
                                            <p:strVal val="#ppt_x"/>
                                          </p:val>
                                        </p:tav>
                                      </p:tavLst>
                                    </p:anim>
                                    <p:anim calcmode="lin" valueType="num">
                                      <p:cBhvr additive="base">
                                        <p:cTn id="26" dur="500" fill="hold"/>
                                        <p:tgtEl>
                                          <p:spTgt spid="5304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304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304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304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30444"/>
                                        </p:tgtEl>
                                        <p:attrNameLst>
                                          <p:attrName>style.visibility</p:attrName>
                                        </p:attrNameLst>
                                      </p:cBhvr>
                                      <p:to>
                                        <p:strVal val="visible"/>
                                      </p:to>
                                    </p:set>
                                    <p:anim calcmode="lin" valueType="num">
                                      <p:cBhvr additive="base">
                                        <p:cTn id="43" dur="500" fill="hold"/>
                                        <p:tgtEl>
                                          <p:spTgt spid="530444"/>
                                        </p:tgtEl>
                                        <p:attrNameLst>
                                          <p:attrName>ppt_x</p:attrName>
                                        </p:attrNameLst>
                                      </p:cBhvr>
                                      <p:tavLst>
                                        <p:tav tm="0">
                                          <p:val>
                                            <p:strVal val="0-#ppt_w/2"/>
                                          </p:val>
                                        </p:tav>
                                        <p:tav tm="100000">
                                          <p:val>
                                            <p:strVal val="#ppt_x"/>
                                          </p:val>
                                        </p:tav>
                                      </p:tavLst>
                                    </p:anim>
                                    <p:anim calcmode="lin" valueType="num">
                                      <p:cBhvr additive="base">
                                        <p:cTn id="44" dur="500" fill="hold"/>
                                        <p:tgtEl>
                                          <p:spTgt spid="53044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3044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53044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30447"/>
                                        </p:tgtEl>
                                        <p:attrNameLst>
                                          <p:attrName>style.visibility</p:attrName>
                                        </p:attrNameLst>
                                      </p:cBhvr>
                                      <p:to>
                                        <p:strVal val="visible"/>
                                      </p:to>
                                    </p:set>
                                    <p:anim calcmode="lin" valueType="num">
                                      <p:cBhvr additive="base">
                                        <p:cTn id="57" dur="500" fill="hold"/>
                                        <p:tgtEl>
                                          <p:spTgt spid="530447"/>
                                        </p:tgtEl>
                                        <p:attrNameLst>
                                          <p:attrName>ppt_x</p:attrName>
                                        </p:attrNameLst>
                                      </p:cBhvr>
                                      <p:tavLst>
                                        <p:tav tm="0">
                                          <p:val>
                                            <p:strVal val="0-#ppt_w/2"/>
                                          </p:val>
                                        </p:tav>
                                        <p:tav tm="100000">
                                          <p:val>
                                            <p:strVal val="#ppt_x"/>
                                          </p:val>
                                        </p:tav>
                                      </p:tavLst>
                                    </p:anim>
                                    <p:anim calcmode="lin" valueType="num">
                                      <p:cBhvr additive="base">
                                        <p:cTn id="58" dur="500" fill="hold"/>
                                        <p:tgtEl>
                                          <p:spTgt spid="530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autoUpdateAnimBg="0"/>
      <p:bldP spid="530437" grpId="0" autoUpdateAnimBg="0"/>
      <p:bldP spid="530438" grpId="0" autoUpdateAnimBg="0"/>
      <p:bldP spid="530439" grpId="0" autoUpdateAnimBg="0"/>
      <p:bldP spid="530440" grpId="0" autoUpdateAnimBg="0"/>
      <p:bldP spid="530441" grpId="0" autoUpdateAnimBg="0"/>
      <p:bldP spid="530442" grpId="0" autoUpdateAnimBg="0"/>
      <p:bldP spid="530443" grpId="0" autoUpdateAnimBg="0"/>
      <p:bldP spid="530444" grpId="0" autoUpdateAnimBg="0"/>
      <p:bldP spid="530445" grpId="0" autoUpdateAnimBg="0"/>
      <p:bldP spid="53044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520_RingSu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p:cNvSpPr txBox="1">
            <a:spLocks noChangeArrowheads="1"/>
          </p:cNvSpPr>
          <p:nvPr/>
        </p:nvSpPr>
        <p:spPr bwMode="auto">
          <a:xfrm>
            <a:off x="381000" y="1295400"/>
            <a:ext cx="284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Distance dependence:</a:t>
            </a:r>
            <a:endParaRPr lang="en-US" altLang="en-US"/>
          </a:p>
        </p:txBody>
      </p:sp>
      <p:sp>
        <p:nvSpPr>
          <p:cNvPr id="532484" name="Text Box 4"/>
          <p:cNvSpPr txBox="1">
            <a:spLocks noChangeArrowheads="1"/>
          </p:cNvSpPr>
          <p:nvPr/>
        </p:nvSpPr>
        <p:spPr bwMode="auto">
          <a:xfrm>
            <a:off x="609600" y="2057400"/>
            <a:ext cx="328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Far from the ring (</a:t>
            </a:r>
            <a:r>
              <a:rPr lang="en-US" altLang="en-US" i="1">
                <a:solidFill>
                  <a:schemeClr val="accent2"/>
                </a:solidFill>
              </a:rPr>
              <a:t>z</a:t>
            </a:r>
            <a:r>
              <a:rPr lang="en-US" altLang="en-US">
                <a:solidFill>
                  <a:schemeClr val="accent2"/>
                </a:solidFill>
              </a:rPr>
              <a:t>&gt;&gt;</a:t>
            </a:r>
            <a:r>
              <a:rPr lang="en-US" altLang="en-US" i="1">
                <a:solidFill>
                  <a:schemeClr val="accent2"/>
                </a:solidFill>
              </a:rPr>
              <a:t>R</a:t>
            </a:r>
            <a:r>
              <a:rPr lang="en-US" altLang="en-US">
                <a:solidFill>
                  <a:schemeClr val="accent2"/>
                </a:solidFill>
              </a:rPr>
              <a:t>):</a:t>
            </a:r>
            <a:endParaRPr lang="en-US" altLang="en-US"/>
          </a:p>
        </p:txBody>
      </p:sp>
      <p:sp>
        <p:nvSpPr>
          <p:cNvPr id="532485" name="Text Box 5"/>
          <p:cNvSpPr txBox="1">
            <a:spLocks noChangeArrowheads="1"/>
          </p:cNvSpPr>
          <p:nvPr/>
        </p:nvSpPr>
        <p:spPr bwMode="auto">
          <a:xfrm>
            <a:off x="609600" y="4008438"/>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Close to the ring (</a:t>
            </a:r>
            <a:r>
              <a:rPr lang="en-US" altLang="en-US" i="1">
                <a:solidFill>
                  <a:schemeClr val="accent2"/>
                </a:solidFill>
              </a:rPr>
              <a:t>z</a:t>
            </a:r>
            <a:r>
              <a:rPr lang="en-US" altLang="en-US">
                <a:solidFill>
                  <a:schemeClr val="accent2"/>
                </a:solidFill>
              </a:rPr>
              <a:t>&lt;&lt;</a:t>
            </a:r>
            <a:r>
              <a:rPr lang="en-US" altLang="en-US" i="1">
                <a:solidFill>
                  <a:schemeClr val="accent2"/>
                </a:solidFill>
              </a:rPr>
              <a:t>R</a:t>
            </a:r>
            <a:r>
              <a:rPr lang="en-US" altLang="en-US">
                <a:solidFill>
                  <a:schemeClr val="accent2"/>
                </a:solidFill>
              </a:rPr>
              <a:t>):</a:t>
            </a:r>
            <a:endParaRPr lang="en-US" altLang="en-US"/>
          </a:p>
        </p:txBody>
      </p:sp>
      <p:graphicFrame>
        <p:nvGraphicFramePr>
          <p:cNvPr id="532486" name="Object 2"/>
          <p:cNvGraphicFramePr>
            <a:graphicFrameLocks noChangeAspect="1"/>
          </p:cNvGraphicFramePr>
          <p:nvPr/>
        </p:nvGraphicFramePr>
        <p:xfrm>
          <a:off x="1270000" y="5375275"/>
          <a:ext cx="2082800" cy="949325"/>
        </p:xfrm>
        <a:graphic>
          <a:graphicData uri="http://schemas.openxmlformats.org/presentationml/2006/ole">
            <mc:AlternateContent xmlns:mc="http://schemas.openxmlformats.org/markup-compatibility/2006">
              <mc:Choice xmlns:v="urn:schemas-microsoft-com:vml" Requires="v">
                <p:oleObj spid="_x0000_s67774" name="Equation" r:id="rId5" imgW="952500" imgH="431800" progId="Equation.DSMT4">
                  <p:embed/>
                </p:oleObj>
              </mc:Choice>
              <mc:Fallback>
                <p:oleObj name="Equation" r:id="rId5" imgW="952500" imgH="431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5375275"/>
                        <a:ext cx="2082800" cy="9493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2487" name="Rectangle 7"/>
          <p:cNvSpPr>
            <a:spLocks noChangeArrowheads="1"/>
          </p:cNvSpPr>
          <p:nvPr/>
        </p:nvSpPr>
        <p:spPr bwMode="auto">
          <a:xfrm>
            <a:off x="3810000" y="400843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E</a:t>
            </a:r>
            <a:r>
              <a:rPr lang="en-US" altLang="en-US" i="1" baseline="-25000"/>
              <a:t>z</a:t>
            </a:r>
            <a:r>
              <a:rPr lang="en-US" altLang="en-US"/>
              <a:t>~</a:t>
            </a:r>
            <a:r>
              <a:rPr lang="en-US" altLang="en-US" i="1"/>
              <a:t>z</a:t>
            </a:r>
          </a:p>
        </p:txBody>
      </p:sp>
      <p:graphicFrame>
        <p:nvGraphicFramePr>
          <p:cNvPr id="532488" name="Object 3"/>
          <p:cNvGraphicFramePr>
            <a:graphicFrameLocks noChangeAspect="1"/>
          </p:cNvGraphicFramePr>
          <p:nvPr/>
        </p:nvGraphicFramePr>
        <p:xfrm>
          <a:off x="635000" y="4530725"/>
          <a:ext cx="3937000" cy="677863"/>
        </p:xfrm>
        <a:graphic>
          <a:graphicData uri="http://schemas.openxmlformats.org/presentationml/2006/ole">
            <mc:AlternateContent xmlns:mc="http://schemas.openxmlformats.org/markup-compatibility/2006">
              <mc:Choice xmlns:v="urn:schemas-microsoft-com:vml" Requires="v">
                <p:oleObj spid="_x0000_s67775" name="Equation" r:id="rId7" imgW="1701800" imgH="292100" progId="Equation.DSMT4">
                  <p:embed/>
                </p:oleObj>
              </mc:Choice>
              <mc:Fallback>
                <p:oleObj name="Equation" r:id="rId7" imgW="1701800" imgH="2921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 y="4530725"/>
                        <a:ext cx="3937000" cy="6778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32489" name="Picture 9" descr="p520_RingGrap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549775"/>
            <a:ext cx="3124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490" name="Object 4"/>
          <p:cNvGraphicFramePr>
            <a:graphicFrameLocks noChangeAspect="1"/>
          </p:cNvGraphicFramePr>
          <p:nvPr/>
        </p:nvGraphicFramePr>
        <p:xfrm>
          <a:off x="2019300" y="2667000"/>
          <a:ext cx="1787525" cy="868363"/>
        </p:xfrm>
        <a:graphic>
          <a:graphicData uri="http://schemas.openxmlformats.org/presentationml/2006/ole">
            <mc:AlternateContent xmlns:mc="http://schemas.openxmlformats.org/markup-compatibility/2006">
              <mc:Choice xmlns:v="urn:schemas-microsoft-com:vml" Requires="v">
                <p:oleObj spid="_x0000_s67776" name="Equation" r:id="rId10" imgW="889000" imgH="431800" progId="Equation.3">
                  <p:embed/>
                </p:oleObj>
              </mc:Choice>
              <mc:Fallback>
                <p:oleObj name="Equation" r:id="rId10" imgW="889000" imgH="4318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9300" y="2667000"/>
                        <a:ext cx="1787525" cy="868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32491" name="Picture 11" descr="p520_RingMany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572000"/>
            <a:ext cx="10556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92" name="Text Box 12"/>
          <p:cNvSpPr txBox="1">
            <a:spLocks noChangeArrowheads="1"/>
          </p:cNvSpPr>
          <p:nvPr/>
        </p:nvSpPr>
        <p:spPr bwMode="auto">
          <a:xfrm>
            <a:off x="3886200" y="2057400"/>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E</a:t>
            </a:r>
            <a:r>
              <a:rPr lang="en-US" altLang="en-US" i="1" baseline="-25000"/>
              <a:t>z</a:t>
            </a:r>
            <a:r>
              <a:rPr lang="en-US" altLang="en-US"/>
              <a:t>~1/</a:t>
            </a:r>
            <a:r>
              <a:rPr lang="en-US" altLang="en-US" i="1"/>
              <a:t>z</a:t>
            </a:r>
            <a:r>
              <a:rPr lang="en-US" altLang="en-US" baseline="30000"/>
              <a:t>2</a:t>
            </a:r>
            <a:endParaRPr lang="en-US" altLang="en-US"/>
          </a:p>
        </p:txBody>
      </p:sp>
      <p:sp>
        <p:nvSpPr>
          <p:cNvPr id="67596" name="Rectangle 13"/>
          <p:cNvSpPr>
            <a:spLocks noGrp="1" noChangeArrowheads="1"/>
          </p:cNvSpPr>
          <p:nvPr>
            <p:ph type="title"/>
          </p:nvPr>
        </p:nvSpPr>
        <p:spPr/>
        <p:txBody>
          <a:bodyPr/>
          <a:lstStyle/>
          <a:p>
            <a:pPr eaLnBrk="1" hangingPunct="1"/>
            <a:r>
              <a:rPr lang="en-US" altLang="en-US" smtClean="0"/>
              <a:t>A Uniformly Charged Thin Ring</a:t>
            </a:r>
          </a:p>
        </p:txBody>
      </p:sp>
      <p:graphicFrame>
        <p:nvGraphicFramePr>
          <p:cNvPr id="67597" name="Object 5"/>
          <p:cNvGraphicFramePr>
            <a:graphicFrameLocks noChangeAspect="1"/>
          </p:cNvGraphicFramePr>
          <p:nvPr/>
        </p:nvGraphicFramePr>
        <p:xfrm>
          <a:off x="5181600" y="1371600"/>
          <a:ext cx="3429000" cy="1117600"/>
        </p:xfrm>
        <a:graphic>
          <a:graphicData uri="http://schemas.openxmlformats.org/presentationml/2006/ole">
            <mc:AlternateContent xmlns:mc="http://schemas.openxmlformats.org/markup-compatibility/2006">
              <mc:Choice xmlns:v="urn:schemas-microsoft-com:vml" Requires="v">
                <p:oleObj spid="_x0000_s67777" name="Equation" r:id="rId13" imgW="1485900" imgH="482600" progId="Equation.DSMT4">
                  <p:embed/>
                </p:oleObj>
              </mc:Choice>
              <mc:Fallback>
                <p:oleObj name="Equation" r:id="rId13" imgW="1485900" imgH="482600"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1371600"/>
                        <a:ext cx="3429000" cy="1117600"/>
                      </a:xfrm>
                      <a:prstGeom prst="rect">
                        <a:avLst/>
                      </a:prstGeom>
                      <a:solidFill>
                        <a:srgbClr val="F6F63F"/>
                      </a:solidFill>
                      <a:ln>
                        <a:noFill/>
                      </a:ln>
                      <a:effectLst/>
                      <a:extLst>
                        <a:ext uri="{91240B29-F687-4F45-9708-019B960494DF}">
                          <a14:hiddenLine xmlns:a14="http://schemas.microsoft.com/office/drawing/2010/main" w="9525">
                            <a:solidFill>
                              <a:srgbClr val="F6F63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D096155D-BA69-45B9-B9D1-8707B2C7F42D}" type="slidenum">
              <a:rPr lang="en-US" altLang="en-US" smtClean="0"/>
              <a:pPr/>
              <a:t>41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324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32492"/>
                                        </p:tgtEl>
                                        <p:attrNameLst>
                                          <p:attrName>style.visibility</p:attrName>
                                        </p:attrNameLst>
                                      </p:cBhvr>
                                      <p:to>
                                        <p:strVal val="visible"/>
                                      </p:to>
                                    </p:set>
                                    <p:anim calcmode="lin" valueType="num">
                                      <p:cBhvr additive="base">
                                        <p:cTn id="15" dur="500" fill="hold"/>
                                        <p:tgtEl>
                                          <p:spTgt spid="532492"/>
                                        </p:tgtEl>
                                        <p:attrNameLst>
                                          <p:attrName>ppt_x</p:attrName>
                                        </p:attrNameLst>
                                      </p:cBhvr>
                                      <p:tavLst>
                                        <p:tav tm="0">
                                          <p:val>
                                            <p:strVal val="#ppt_x"/>
                                          </p:val>
                                        </p:tav>
                                        <p:tav tm="100000">
                                          <p:val>
                                            <p:strVal val="#ppt_x"/>
                                          </p:val>
                                        </p:tav>
                                      </p:tavLst>
                                    </p:anim>
                                    <p:anim calcmode="lin" valueType="num">
                                      <p:cBhvr additive="base">
                                        <p:cTn id="16" dur="500" fill="hold"/>
                                        <p:tgtEl>
                                          <p:spTgt spid="53249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248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3248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53248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32487"/>
                                        </p:tgtEl>
                                        <p:attrNameLst>
                                          <p:attrName>style.visibility</p:attrName>
                                        </p:attrNameLst>
                                      </p:cBhvr>
                                      <p:to>
                                        <p:strVal val="visible"/>
                                      </p:to>
                                    </p:set>
                                    <p:anim calcmode="lin" valueType="num">
                                      <p:cBhvr additive="base">
                                        <p:cTn id="33" dur="500" fill="hold"/>
                                        <p:tgtEl>
                                          <p:spTgt spid="532487"/>
                                        </p:tgtEl>
                                        <p:attrNameLst>
                                          <p:attrName>ppt_x</p:attrName>
                                        </p:attrNameLst>
                                      </p:cBhvr>
                                      <p:tavLst>
                                        <p:tav tm="0">
                                          <p:val>
                                            <p:strVal val="#ppt_x"/>
                                          </p:val>
                                        </p:tav>
                                        <p:tav tm="100000">
                                          <p:val>
                                            <p:strVal val="#ppt_x"/>
                                          </p:val>
                                        </p:tav>
                                      </p:tavLst>
                                    </p:anim>
                                    <p:anim calcmode="lin" valueType="num">
                                      <p:cBhvr additive="base">
                                        <p:cTn id="34" dur="500" fill="hold"/>
                                        <p:tgtEl>
                                          <p:spTgt spid="53248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32489"/>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532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p:bldP spid="532485" grpId="0"/>
      <p:bldP spid="532487" grpId="0"/>
      <p:bldP spid="53249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1066800" y="1600200"/>
            <a:ext cx="4017963"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Electric field at other locations:</a:t>
            </a:r>
            <a:endParaRPr lang="en-US" altLang="en-US"/>
          </a:p>
        </p:txBody>
      </p:sp>
      <p:sp>
        <p:nvSpPr>
          <p:cNvPr id="534531" name="Text Box 3"/>
          <p:cNvSpPr txBox="1">
            <a:spLocks noChangeArrowheads="1"/>
          </p:cNvSpPr>
          <p:nvPr/>
        </p:nvSpPr>
        <p:spPr bwMode="auto">
          <a:xfrm>
            <a:off x="5257800" y="1600200"/>
            <a:ext cx="357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needs numerical calculation</a:t>
            </a:r>
          </a:p>
        </p:txBody>
      </p:sp>
      <p:pic>
        <p:nvPicPr>
          <p:cNvPr id="534532" name="Picture 4" descr="p521_RingMan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800"/>
            <a:ext cx="5562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5"/>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4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3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533400" y="1371600"/>
            <a:ext cx="3373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Section 16.5 – Study this!</a:t>
            </a:r>
          </a:p>
        </p:txBody>
      </p:sp>
      <p:pic>
        <p:nvPicPr>
          <p:cNvPr id="536579" name="Picture 3" descr="p522_Dis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11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9906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a:hlinkClick r:id="" action="ppaction://medi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6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6"/>
          <p:cNvSpPr>
            <a:spLocks noGrp="1" noChangeArrowheads="1"/>
          </p:cNvSpPr>
          <p:nvPr>
            <p:ph type="title"/>
          </p:nvPr>
        </p:nvSpPr>
        <p:spPr/>
        <p:txBody>
          <a:bodyPr/>
          <a:lstStyle/>
          <a:p>
            <a:pPr eaLnBrk="1" hangingPunct="1"/>
            <a:r>
              <a:rPr lang="en-US" altLang="en-US" smtClean="0"/>
              <a:t>A Uniformly Charged Disk</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43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6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0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5A-10 Motion in an Electric Field</a:t>
            </a:r>
            <a:endParaRPr lang="en-US" b="1" dirty="0"/>
          </a:p>
        </p:txBody>
      </p:sp>
      <p:sp>
        <p:nvSpPr>
          <p:cNvPr id="3" name="Slide Number Placeholder 2"/>
          <p:cNvSpPr>
            <a:spLocks noGrp="1"/>
          </p:cNvSpPr>
          <p:nvPr>
            <p:ph type="sldNum" sz="quarter" idx="12"/>
          </p:nvPr>
        </p:nvSpPr>
        <p:spPr/>
        <p:txBody>
          <a:bodyPr/>
          <a:lstStyle/>
          <a:p>
            <a:fld id="{7FE837EA-23DC-48E1-B770-EB2912D500DF}" type="slidenum">
              <a:rPr lang="en-US" altLang="en-US" smtClean="0"/>
              <a:pPr/>
              <a:t>5</a:t>
            </a:fld>
            <a:endParaRPr lang="en-US" altLang="en-US"/>
          </a:p>
        </p:txBody>
      </p:sp>
      <p:pic>
        <p:nvPicPr>
          <p:cNvPr id="76802" name="Picture 2" descr="https://www.physics.purdue.edu/demos/images/5A-10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045032"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8114" y="2546886"/>
            <a:ext cx="381000" cy="461665"/>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6781800" y="2590800"/>
            <a:ext cx="381000" cy="461665"/>
          </a:xfrm>
          <a:prstGeom prst="rect">
            <a:avLst/>
          </a:prstGeom>
          <a:noFill/>
        </p:spPr>
        <p:txBody>
          <a:bodyPr wrap="square" rtlCol="0">
            <a:spAutoFit/>
          </a:bodyPr>
          <a:lstStyle/>
          <a:p>
            <a:r>
              <a:rPr lang="en-US" dirty="0"/>
              <a:t>-</a:t>
            </a:r>
          </a:p>
        </p:txBody>
      </p:sp>
      <p:sp>
        <p:nvSpPr>
          <p:cNvPr id="7" name="TextBox 6"/>
          <p:cNvSpPr txBox="1"/>
          <p:nvPr/>
        </p:nvSpPr>
        <p:spPr>
          <a:xfrm>
            <a:off x="5943600" y="2510135"/>
            <a:ext cx="381000" cy="461665"/>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7391400" y="2590800"/>
            <a:ext cx="3810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418165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746125" y="1600200"/>
            <a:ext cx="755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Charged tapes (and other objects) become discharged after some time.</a:t>
            </a:r>
            <a:endParaRPr lang="en-US" altLang="en-US"/>
          </a:p>
        </p:txBody>
      </p:sp>
      <p:sp>
        <p:nvSpPr>
          <p:cNvPr id="288771" name="Text Box 3"/>
          <p:cNvSpPr txBox="1">
            <a:spLocks noChangeArrowheads="1"/>
          </p:cNvSpPr>
          <p:nvPr/>
        </p:nvSpPr>
        <p:spPr bwMode="auto">
          <a:xfrm>
            <a:off x="762000" y="2625725"/>
            <a:ext cx="443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8000"/>
                </a:solidFill>
              </a:rPr>
              <a:t>Higher humidity – faster discharge</a:t>
            </a:r>
            <a:endParaRPr lang="en-US" altLang="en-US"/>
          </a:p>
        </p:txBody>
      </p:sp>
      <p:pic>
        <p:nvPicPr>
          <p:cNvPr id="288772" name="Picture 4"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87725"/>
            <a:ext cx="1371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3" name="Text Box 5"/>
          <p:cNvSpPr txBox="1">
            <a:spLocks noChangeArrowheads="1"/>
          </p:cNvSpPr>
          <p:nvPr/>
        </p:nvSpPr>
        <p:spPr bwMode="auto">
          <a:xfrm>
            <a:off x="3794125" y="36576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Water molecule - dipole</a:t>
            </a:r>
          </a:p>
        </p:txBody>
      </p:sp>
      <p:sp>
        <p:nvSpPr>
          <p:cNvPr id="288774" name="Text Box 6"/>
          <p:cNvSpPr txBox="1">
            <a:spLocks noChangeArrowheads="1"/>
          </p:cNvSpPr>
          <p:nvPr/>
        </p:nvSpPr>
        <p:spPr bwMode="auto">
          <a:xfrm>
            <a:off x="838200" y="4835525"/>
            <a:ext cx="748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Thin film of water is formed on surfaces – conductor (poor)</a:t>
            </a:r>
            <a:endParaRPr lang="en-US" altLang="en-US"/>
          </a:p>
        </p:txBody>
      </p:sp>
      <p:sp>
        <p:nvSpPr>
          <p:cNvPr id="73734" name="Rectangle 7"/>
          <p:cNvSpPr>
            <a:spLocks noGrp="1" noChangeArrowheads="1"/>
          </p:cNvSpPr>
          <p:nvPr>
            <p:ph type="title"/>
          </p:nvPr>
        </p:nvSpPr>
        <p:spPr/>
        <p:txBody>
          <a:bodyPr/>
          <a:lstStyle/>
          <a:p>
            <a:pPr eaLnBrk="1" hangingPunct="1"/>
            <a:r>
              <a:rPr lang="en-US" altLang="en-US" smtClean="0"/>
              <a:t>Humidity and Discharging Process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6</a:t>
            </a:fld>
            <a:endParaRPr lang="en-US" altLang="en-US"/>
          </a:p>
        </p:txBody>
      </p:sp>
    </p:spTree>
    <p:extLst>
      <p:ext uri="{BB962C8B-B14F-4D97-AF65-F5344CB8AC3E}">
        <p14:creationId xmlns:p14="http://schemas.microsoft.com/office/powerpoint/2010/main" val="1618162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15566"/>
            <a:ext cx="312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3"/>
          <p:cNvSpPr txBox="1">
            <a:spLocks noChangeArrowheads="1"/>
          </p:cNvSpPr>
          <p:nvPr/>
        </p:nvSpPr>
        <p:spPr bwMode="auto">
          <a:xfrm>
            <a:off x="4267200" y="1984160"/>
            <a:ext cx="4435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dirty="0">
                <a:solidFill>
                  <a:schemeClr val="accent2"/>
                </a:solidFill>
              </a:rPr>
              <a:t>Excess charges in any conductor are always found on an </a:t>
            </a:r>
            <a:r>
              <a:rPr lang="en-US" altLang="en-US" b="1" dirty="0">
                <a:solidFill>
                  <a:schemeClr val="accent2"/>
                </a:solidFill>
              </a:rPr>
              <a:t>inner</a:t>
            </a:r>
            <a:r>
              <a:rPr lang="en-US" altLang="en-US" dirty="0">
                <a:solidFill>
                  <a:schemeClr val="accent2"/>
                </a:solidFill>
              </a:rPr>
              <a:t> or </a:t>
            </a:r>
            <a:r>
              <a:rPr lang="en-US" altLang="en-US" b="1" dirty="0">
                <a:solidFill>
                  <a:schemeClr val="accent2"/>
                </a:solidFill>
              </a:rPr>
              <a:t>outer</a:t>
            </a:r>
            <a:r>
              <a:rPr lang="en-US" altLang="en-US" dirty="0">
                <a:solidFill>
                  <a:schemeClr val="accent2"/>
                </a:solidFill>
              </a:rPr>
              <a:t> surface!</a:t>
            </a:r>
            <a:endParaRPr lang="en-US" altLang="en-US" dirty="0"/>
          </a:p>
        </p:txBody>
      </p:sp>
      <p:sp>
        <p:nvSpPr>
          <p:cNvPr id="57347" name="Rectangle 4"/>
          <p:cNvSpPr>
            <a:spLocks noGrp="1" noChangeArrowheads="1"/>
          </p:cNvSpPr>
          <p:nvPr>
            <p:ph type="title"/>
          </p:nvPr>
        </p:nvSpPr>
        <p:spPr/>
        <p:txBody>
          <a:bodyPr/>
          <a:lstStyle/>
          <a:p>
            <a:pPr eaLnBrk="1" hangingPunct="1"/>
            <a:r>
              <a:rPr lang="en-US" altLang="en-US" smtClean="0"/>
              <a:t>Excess Charge on Conductors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7</a:t>
            </a:fld>
            <a:endParaRPr lang="en-US" altLang="en-US" dirty="0"/>
          </a:p>
        </p:txBody>
      </p:sp>
      <p:pic>
        <p:nvPicPr>
          <p:cNvPr id="6" name="Picture 2"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0"/>
            <a:ext cx="312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119108" y="4530456"/>
            <a:ext cx="1371600" cy="762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36756"/>
            <a:ext cx="312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386308" y="4704812"/>
            <a:ext cx="1371600" cy="762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5861429" y="4971512"/>
            <a:ext cx="421357" cy="32094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5212596" y="4583033"/>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12" name="TextBox 11"/>
          <p:cNvSpPr txBox="1"/>
          <p:nvPr/>
        </p:nvSpPr>
        <p:spPr>
          <a:xfrm>
            <a:off x="5809928" y="5116486"/>
            <a:ext cx="228600" cy="461665"/>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6072108" y="4673441"/>
            <a:ext cx="228600" cy="461665"/>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5800887" y="4685817"/>
            <a:ext cx="228600" cy="461665"/>
          </a:xfrm>
          <a:prstGeom prst="rect">
            <a:avLst/>
          </a:prstGeom>
          <a:noFill/>
        </p:spPr>
        <p:txBody>
          <a:bodyPr wrap="square" rtlCol="0">
            <a:spAutoFit/>
          </a:bodyPr>
          <a:lstStyle/>
          <a:p>
            <a:r>
              <a:rPr lang="en-US" dirty="0" smtClean="0"/>
              <a:t>-</a:t>
            </a:r>
            <a:endParaRPr lang="en-US" dirty="0"/>
          </a:p>
        </p:txBody>
      </p:sp>
      <p:sp>
        <p:nvSpPr>
          <p:cNvPr id="17" name="TextBox 16"/>
          <p:cNvSpPr txBox="1"/>
          <p:nvPr/>
        </p:nvSpPr>
        <p:spPr>
          <a:xfrm>
            <a:off x="6019800" y="5105400"/>
            <a:ext cx="2286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6218694" y="4876800"/>
            <a:ext cx="228600" cy="461665"/>
          </a:xfrm>
          <a:prstGeom prst="rect">
            <a:avLst/>
          </a:prstGeom>
          <a:noFill/>
        </p:spPr>
        <p:txBody>
          <a:bodyPr wrap="square" rtlCol="0">
            <a:spAutoFit/>
          </a:bodyPr>
          <a:lstStyle/>
          <a:p>
            <a:r>
              <a:rPr lang="en-US" dirty="0" smtClean="0"/>
              <a:t>-</a:t>
            </a:r>
            <a:endParaRPr lang="en-US" dirty="0"/>
          </a:p>
        </p:txBody>
      </p:sp>
      <p:sp>
        <p:nvSpPr>
          <p:cNvPr id="19" name="TextBox 18"/>
          <p:cNvSpPr txBox="1"/>
          <p:nvPr/>
        </p:nvSpPr>
        <p:spPr>
          <a:xfrm>
            <a:off x="5593596" y="4861302"/>
            <a:ext cx="228600" cy="461665"/>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5562600" y="44196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1" name="TextBox 20"/>
          <p:cNvSpPr txBox="1"/>
          <p:nvPr/>
        </p:nvSpPr>
        <p:spPr>
          <a:xfrm>
            <a:off x="5105400" y="4872335"/>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2" name="TextBox 21"/>
          <p:cNvSpPr txBox="1"/>
          <p:nvPr/>
        </p:nvSpPr>
        <p:spPr>
          <a:xfrm>
            <a:off x="5410200" y="5253335"/>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3" name="TextBox 22"/>
          <p:cNvSpPr txBox="1"/>
          <p:nvPr/>
        </p:nvSpPr>
        <p:spPr>
          <a:xfrm>
            <a:off x="5943600" y="5405735"/>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4" name="TextBox 23"/>
          <p:cNvSpPr txBox="1"/>
          <p:nvPr/>
        </p:nvSpPr>
        <p:spPr>
          <a:xfrm>
            <a:off x="6477000" y="52578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5" name="TextBox 24"/>
          <p:cNvSpPr txBox="1"/>
          <p:nvPr/>
        </p:nvSpPr>
        <p:spPr>
          <a:xfrm>
            <a:off x="6691392" y="50292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6" name="TextBox 25"/>
          <p:cNvSpPr txBox="1"/>
          <p:nvPr/>
        </p:nvSpPr>
        <p:spPr>
          <a:xfrm>
            <a:off x="6705600" y="48006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7" name="TextBox 26"/>
          <p:cNvSpPr txBox="1"/>
          <p:nvPr/>
        </p:nvSpPr>
        <p:spPr>
          <a:xfrm>
            <a:off x="6400800" y="44196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28" name="TextBox 27"/>
          <p:cNvSpPr txBox="1"/>
          <p:nvPr/>
        </p:nvSpPr>
        <p:spPr>
          <a:xfrm>
            <a:off x="6019800" y="4343400"/>
            <a:ext cx="228600" cy="461665"/>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7" name="Rectangle 6"/>
          <p:cNvSpPr/>
          <p:nvPr/>
        </p:nvSpPr>
        <p:spPr>
          <a:xfrm>
            <a:off x="258466" y="5990956"/>
            <a:ext cx="7894934" cy="1015663"/>
          </a:xfrm>
          <a:prstGeom prst="rect">
            <a:avLst/>
          </a:prstGeom>
        </p:spPr>
        <p:txBody>
          <a:bodyPr wrap="square">
            <a:spAutoFit/>
          </a:bodyPr>
          <a:lstStyle/>
          <a:p>
            <a:r>
              <a:rPr lang="en-US" sz="2000" dirty="0" smtClean="0"/>
              <a:t>5A-13 Gauss' Law--No Internal Field</a:t>
            </a:r>
          </a:p>
          <a:p>
            <a:r>
              <a:rPr lang="en-US" sz="2000" dirty="0" smtClean="0"/>
              <a:t>5A-12 Gauss' Law: Charge Within a Conductor. And radio in Faraday cage</a:t>
            </a:r>
          </a:p>
          <a:p>
            <a:endParaRPr lang="en-US" sz="2000" dirty="0"/>
          </a:p>
        </p:txBody>
      </p:sp>
    </p:spTree>
    <p:extLst>
      <p:ext uri="{BB962C8B-B14F-4D97-AF65-F5344CB8AC3E}">
        <p14:creationId xmlns:p14="http://schemas.microsoft.com/office/powerpoint/2010/main" val="317042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8" name="Group 38"/>
          <p:cNvGraphicFramePr>
            <a:graphicFrameLocks noGrp="1"/>
          </p:cNvGraphicFramePr>
          <p:nvPr/>
        </p:nvGraphicFramePr>
        <p:xfrm>
          <a:off x="381000" y="1600200"/>
          <a:ext cx="8534400" cy="3924300"/>
        </p:xfrm>
        <a:graphic>
          <a:graphicData uri="http://schemas.openxmlformats.org/drawingml/2006/table">
            <a:tbl>
              <a:tblPr/>
              <a:tblGrid>
                <a:gridCol w="2057400">
                  <a:extLst>
                    <a:ext uri="{9D8B030D-6E8A-4147-A177-3AD203B41FA5}">
                      <a16:colId xmlns:a16="http://schemas.microsoft.com/office/drawing/2014/main" val="20000"/>
                    </a:ext>
                  </a:extLst>
                </a:gridCol>
                <a:gridCol w="3367088">
                  <a:extLst>
                    <a:ext uri="{9D8B030D-6E8A-4147-A177-3AD203B41FA5}">
                      <a16:colId xmlns:a16="http://schemas.microsoft.com/office/drawing/2014/main" val="20001"/>
                    </a:ext>
                  </a:extLst>
                </a:gridCol>
                <a:gridCol w="3109912">
                  <a:extLst>
                    <a:ext uri="{9D8B030D-6E8A-4147-A177-3AD203B41FA5}">
                      <a16:colId xmlns:a16="http://schemas.microsoft.com/office/drawing/2014/main" val="20002"/>
                    </a:ext>
                  </a:extLst>
                </a:gridCol>
              </a:tblGrid>
              <a:tr h="558800">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itchFamily="18" charset="0"/>
                          <a:ea typeface="ヒラギノ角ゴ Pro W3" pitchFamily="-84" charset="-128"/>
                        </a:rPr>
                        <a:t>Conductor</a:t>
                      </a:r>
                      <a:endParaRPr kumimoji="0" lang="en-US" altLang="en-US" sz="2400" b="1" i="0" u="none" strike="noStrike" cap="none" normalizeH="0" baseline="0" smtClean="0">
                        <a:ln>
                          <a:noFill/>
                        </a:ln>
                        <a:solidFill>
                          <a:schemeClr val="accent2"/>
                        </a:solidFill>
                        <a:effectLst/>
                        <a:latin typeface="Times New Roman" pitchFamily="18" charset="0"/>
                        <a:ea typeface="ヒラギノ角ゴ Pro W3" pitchFamily="-84" charset="-128"/>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itchFamily="18" charset="0"/>
                          <a:ea typeface="ヒラギノ角ゴ Pro W3" pitchFamily="-84" charset="-128"/>
                        </a:rPr>
                        <a:t>Insulator</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8800">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Mobile charges</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yes</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no</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Polarization</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entire sea of mobile charges moves</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individual atoms/molecules polarize</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Static equilibrium</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E</a:t>
                      </a:r>
                      <a:r>
                        <a:rPr kumimoji="0" lang="en-US" altLang="en-US" sz="2000" b="0" i="0" u="none" strike="noStrike" cap="none" normalizeH="0" baseline="-25000" smtClean="0">
                          <a:ln>
                            <a:noFill/>
                          </a:ln>
                          <a:solidFill>
                            <a:schemeClr val="tx1"/>
                          </a:solidFill>
                          <a:effectLst/>
                          <a:latin typeface="Times New Roman" pitchFamily="18" charset="0"/>
                          <a:ea typeface="ヒラギノ角ゴ Pro W3" pitchFamily="-84" charset="-128"/>
                        </a:rPr>
                        <a:t>net</a:t>
                      </a: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 0 inside</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E</a:t>
                      </a:r>
                      <a:r>
                        <a:rPr kumimoji="0" lang="en-US" altLang="en-US" sz="2000" b="0" i="0" u="none" strike="noStrike" cap="none" normalizeH="0" baseline="-25000" smtClean="0">
                          <a:ln>
                            <a:noFill/>
                          </a:ln>
                          <a:solidFill>
                            <a:schemeClr val="tx1"/>
                          </a:solidFill>
                          <a:effectLst/>
                          <a:latin typeface="Times New Roman" pitchFamily="18" charset="0"/>
                          <a:ea typeface="ヒラギノ角ゴ Pro W3" pitchFamily="-84" charset="-128"/>
                        </a:rPr>
                        <a:t>net</a:t>
                      </a: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 nonzero inside</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Excess charges</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only on surface</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anywhere on or inside material</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701675">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accent2"/>
                          </a:solidFill>
                          <a:effectLst/>
                          <a:latin typeface="Times New Roman" pitchFamily="18" charset="0"/>
                          <a:ea typeface="ヒラギノ角ゴ Pro W3" pitchFamily="-84" charset="-128"/>
                        </a:rPr>
                        <a:t>Distribution of excess charges</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Spread over entire surface</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3F"/>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ヒラギノ角ゴ Pro W3" pitchFamily="-84" charset="-128"/>
                        </a:defRPr>
                      </a:lvl3pPr>
                      <a:lvl4pPr marL="1600200" indent="-228600" eaLnBrk="0" hangingPunct="0">
                        <a:spcBef>
                          <a:spcPct val="20000"/>
                        </a:spcBef>
                        <a:defRPr>
                          <a:solidFill>
                            <a:schemeClr val="tx1"/>
                          </a:solidFill>
                          <a:latin typeface="Times New Roman" pitchFamily="18" charset="0"/>
                          <a:ea typeface="ヒラギノ角ゴ Pro W3" pitchFamily="-84" charset="-128"/>
                        </a:defRPr>
                      </a:lvl4pPr>
                      <a:lvl5pPr marL="2057400" indent="-228600" eaLnBrk="0" hangingPunct="0">
                        <a:spcBef>
                          <a:spcPct val="20000"/>
                        </a:spcBef>
                        <a:defRPr>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defRPr>
                          <a:solidFill>
                            <a:schemeClr val="tx1"/>
                          </a:solidFill>
                          <a:latin typeface="Times New Roman" pitchFamily="18"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ea typeface="ヒラギノ角ゴ Pro W3" pitchFamily="-84" charset="-128"/>
                        </a:rPr>
                        <a:t>located in patches</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59423" name="Rectangle 33"/>
          <p:cNvSpPr>
            <a:spLocks noGrp="1" noChangeArrowheads="1"/>
          </p:cNvSpPr>
          <p:nvPr>
            <p:ph type="title"/>
          </p:nvPr>
        </p:nvSpPr>
        <p:spPr/>
        <p:txBody>
          <a:bodyPr/>
          <a:lstStyle/>
          <a:p>
            <a:pPr eaLnBrk="1" hangingPunct="1"/>
            <a:r>
              <a:rPr lang="en-US" altLang="en-US" smtClean="0"/>
              <a:t>Conductors versus Insulators</a:t>
            </a:r>
          </a:p>
        </p:txBody>
      </p:sp>
      <p:sp>
        <p:nvSpPr>
          <p:cNvPr id="2" name="Slide Number Placeholder 1"/>
          <p:cNvSpPr>
            <a:spLocks noGrp="1"/>
          </p:cNvSpPr>
          <p:nvPr>
            <p:ph type="sldNum" sz="quarter" idx="12"/>
          </p:nvPr>
        </p:nvSpPr>
        <p:spPr/>
        <p:txBody>
          <a:bodyPr/>
          <a:lstStyle/>
          <a:p>
            <a:fld id="{7FE837EA-23DC-48E1-B770-EB2912D500DF}" type="slidenum">
              <a:rPr lang="en-US" altLang="en-US" smtClean="0"/>
              <a:pPr/>
              <a:t>8</a:t>
            </a:fld>
            <a:endParaRPr lang="en-US" altLang="en-US"/>
          </a:p>
        </p:txBody>
      </p:sp>
    </p:spTree>
    <p:extLst>
      <p:ext uri="{BB962C8B-B14F-4D97-AF65-F5344CB8AC3E}">
        <p14:creationId xmlns:p14="http://schemas.microsoft.com/office/powerpoint/2010/main" val="2456766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altLang="en-US" smtClean="0"/>
              <a:t>Clicker Question</a:t>
            </a:r>
          </a:p>
        </p:txBody>
      </p:sp>
      <p:grpSp>
        <p:nvGrpSpPr>
          <p:cNvPr id="17411" name="Group 1103"/>
          <p:cNvGrpSpPr>
            <a:grpSpLocks/>
          </p:cNvGrpSpPr>
          <p:nvPr/>
        </p:nvGrpSpPr>
        <p:grpSpPr bwMode="auto">
          <a:xfrm>
            <a:off x="457200" y="2743200"/>
            <a:ext cx="2176463" cy="1143000"/>
            <a:chOff x="1296" y="2844"/>
            <a:chExt cx="1371" cy="504"/>
          </a:xfrm>
        </p:grpSpPr>
        <p:grpSp>
          <p:nvGrpSpPr>
            <p:cNvPr id="17469" name="Group 1051"/>
            <p:cNvGrpSpPr>
              <a:grpSpLocks/>
            </p:cNvGrpSpPr>
            <p:nvPr/>
          </p:nvGrpSpPr>
          <p:grpSpPr bwMode="auto">
            <a:xfrm>
              <a:off x="1440" y="2844"/>
              <a:ext cx="1227" cy="504"/>
              <a:chOff x="4860" y="1800"/>
              <a:chExt cx="3068" cy="1260"/>
            </a:xfrm>
          </p:grpSpPr>
          <p:grpSp>
            <p:nvGrpSpPr>
              <p:cNvPr id="17471" name="Group 1052"/>
              <p:cNvGrpSpPr>
                <a:grpSpLocks/>
              </p:cNvGrpSpPr>
              <p:nvPr/>
            </p:nvGrpSpPr>
            <p:grpSpPr bwMode="auto">
              <a:xfrm>
                <a:off x="6405" y="2445"/>
                <a:ext cx="1374" cy="360"/>
                <a:chOff x="3960" y="5940"/>
                <a:chExt cx="1374" cy="360"/>
              </a:xfrm>
            </p:grpSpPr>
            <p:sp>
              <p:nvSpPr>
                <p:cNvPr id="17488" name="Oval 1053"/>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9" name="Text Box 1054"/>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90" name="Text Box 1055"/>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2" name="Group 1056"/>
              <p:cNvGrpSpPr>
                <a:grpSpLocks/>
              </p:cNvGrpSpPr>
              <p:nvPr/>
            </p:nvGrpSpPr>
            <p:grpSpPr bwMode="auto">
              <a:xfrm>
                <a:off x="6420" y="1995"/>
                <a:ext cx="1374" cy="360"/>
                <a:chOff x="3960" y="5940"/>
                <a:chExt cx="1374" cy="360"/>
              </a:xfrm>
            </p:grpSpPr>
            <p:sp>
              <p:nvSpPr>
                <p:cNvPr id="17485" name="Oval 1057"/>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6" name="Text Box 1058"/>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87" name="Text Box 1059"/>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3" name="Group 1060"/>
              <p:cNvGrpSpPr>
                <a:grpSpLocks/>
              </p:cNvGrpSpPr>
              <p:nvPr/>
            </p:nvGrpSpPr>
            <p:grpSpPr bwMode="auto">
              <a:xfrm>
                <a:off x="5250" y="2445"/>
                <a:ext cx="1374" cy="360"/>
                <a:chOff x="3960" y="5940"/>
                <a:chExt cx="1374" cy="360"/>
              </a:xfrm>
            </p:grpSpPr>
            <p:sp>
              <p:nvSpPr>
                <p:cNvPr id="17482" name="Oval 1061"/>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3" name="Text Box 1062"/>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84" name="Text Box 1063"/>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4" name="Group 1064"/>
              <p:cNvGrpSpPr>
                <a:grpSpLocks/>
              </p:cNvGrpSpPr>
              <p:nvPr/>
            </p:nvGrpSpPr>
            <p:grpSpPr bwMode="auto">
              <a:xfrm>
                <a:off x="5280" y="2010"/>
                <a:ext cx="1374" cy="360"/>
                <a:chOff x="3960" y="5940"/>
                <a:chExt cx="1374" cy="360"/>
              </a:xfrm>
            </p:grpSpPr>
            <p:sp>
              <p:nvSpPr>
                <p:cNvPr id="17479" name="Oval 1065"/>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80" name="Text Box 1066"/>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81" name="Text Box 1067"/>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75" name="Group 1068"/>
              <p:cNvGrpSpPr>
                <a:grpSpLocks/>
              </p:cNvGrpSpPr>
              <p:nvPr/>
            </p:nvGrpSpPr>
            <p:grpSpPr bwMode="auto">
              <a:xfrm>
                <a:off x="4860" y="1800"/>
                <a:ext cx="3068" cy="1260"/>
                <a:chOff x="5760" y="2880"/>
                <a:chExt cx="3068" cy="1260"/>
              </a:xfrm>
            </p:grpSpPr>
            <p:sp>
              <p:nvSpPr>
                <p:cNvPr id="17476" name="Rectangle 1069"/>
                <p:cNvSpPr>
                  <a:spLocks noChangeArrowheads="1"/>
                </p:cNvSpPr>
                <p:nvPr/>
              </p:nvSpPr>
              <p:spPr bwMode="auto">
                <a:xfrm>
                  <a:off x="6120" y="306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77" name="Text Box 1070"/>
                <p:cNvSpPr txBox="1">
                  <a:spLocks noChangeArrowheads="1"/>
                </p:cNvSpPr>
                <p:nvPr/>
              </p:nvSpPr>
              <p:spPr bwMode="auto">
                <a:xfrm>
                  <a:off x="5760" y="2880"/>
                  <a:ext cx="44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78" name="Text Box 1071"/>
                <p:cNvSpPr txBox="1">
                  <a:spLocks noChangeArrowheads="1"/>
                </p:cNvSpPr>
                <p:nvPr/>
              </p:nvSpPr>
              <p:spPr bwMode="auto">
                <a:xfrm>
                  <a:off x="8460" y="2880"/>
                  <a:ext cx="368"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sp>
          <p:nvSpPr>
            <p:cNvPr id="17470" name="Text Box 1094"/>
            <p:cNvSpPr txBox="1">
              <a:spLocks noChangeArrowheads="1"/>
            </p:cNvSpPr>
            <p:nvPr/>
          </p:nvSpPr>
          <p:spPr bwMode="auto">
            <a:xfrm>
              <a:off x="1296" y="2916"/>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a:t>
              </a:r>
            </a:p>
          </p:txBody>
        </p:sp>
      </p:grpSp>
      <p:grpSp>
        <p:nvGrpSpPr>
          <p:cNvPr id="17412" name="Group 1104"/>
          <p:cNvGrpSpPr>
            <a:grpSpLocks/>
          </p:cNvGrpSpPr>
          <p:nvPr/>
        </p:nvGrpSpPr>
        <p:grpSpPr bwMode="auto">
          <a:xfrm>
            <a:off x="381000" y="4419600"/>
            <a:ext cx="2205038" cy="1143000"/>
            <a:chOff x="1296" y="3288"/>
            <a:chExt cx="1389" cy="504"/>
          </a:xfrm>
        </p:grpSpPr>
        <p:grpSp>
          <p:nvGrpSpPr>
            <p:cNvPr id="17464" name="Group 1047"/>
            <p:cNvGrpSpPr>
              <a:grpSpLocks/>
            </p:cNvGrpSpPr>
            <p:nvPr/>
          </p:nvGrpSpPr>
          <p:grpSpPr bwMode="auto">
            <a:xfrm>
              <a:off x="1458" y="3288"/>
              <a:ext cx="1227" cy="504"/>
              <a:chOff x="5760" y="2880"/>
              <a:chExt cx="3068" cy="1260"/>
            </a:xfrm>
          </p:grpSpPr>
          <p:sp>
            <p:nvSpPr>
              <p:cNvPr id="17466" name="Rectangle 1048"/>
              <p:cNvSpPr>
                <a:spLocks noChangeArrowheads="1"/>
              </p:cNvSpPr>
              <p:nvPr/>
            </p:nvSpPr>
            <p:spPr bwMode="auto">
              <a:xfrm>
                <a:off x="6120" y="306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67" name="Text Box 1049"/>
              <p:cNvSpPr txBox="1">
                <a:spLocks noChangeArrowheads="1"/>
              </p:cNvSpPr>
              <p:nvPr/>
            </p:nvSpPr>
            <p:spPr bwMode="auto">
              <a:xfrm>
                <a:off x="5760" y="2880"/>
                <a:ext cx="44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68" name="Text Box 1050"/>
              <p:cNvSpPr txBox="1">
                <a:spLocks noChangeArrowheads="1"/>
              </p:cNvSpPr>
              <p:nvPr/>
            </p:nvSpPr>
            <p:spPr bwMode="auto">
              <a:xfrm>
                <a:off x="8460" y="2880"/>
                <a:ext cx="368"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sp>
          <p:nvSpPr>
            <p:cNvPr id="17465" name="Text Box 1095"/>
            <p:cNvSpPr txBox="1">
              <a:spLocks noChangeArrowheads="1"/>
            </p:cNvSpPr>
            <p:nvPr/>
          </p:nvSpPr>
          <p:spPr bwMode="auto">
            <a:xfrm>
              <a:off x="1296" y="3348"/>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B)</a:t>
              </a:r>
            </a:p>
          </p:txBody>
        </p:sp>
      </p:grpSp>
      <p:grpSp>
        <p:nvGrpSpPr>
          <p:cNvPr id="17413" name="Group 1105"/>
          <p:cNvGrpSpPr>
            <a:grpSpLocks/>
          </p:cNvGrpSpPr>
          <p:nvPr/>
        </p:nvGrpSpPr>
        <p:grpSpPr bwMode="auto">
          <a:xfrm>
            <a:off x="5029200" y="2971800"/>
            <a:ext cx="2092325" cy="838200"/>
            <a:chOff x="2736" y="2916"/>
            <a:chExt cx="1318" cy="360"/>
          </a:xfrm>
        </p:grpSpPr>
        <p:grpSp>
          <p:nvGrpSpPr>
            <p:cNvPr id="17445" name="Group 1029"/>
            <p:cNvGrpSpPr>
              <a:grpSpLocks/>
            </p:cNvGrpSpPr>
            <p:nvPr/>
          </p:nvGrpSpPr>
          <p:grpSpPr bwMode="auto">
            <a:xfrm>
              <a:off x="3024" y="2916"/>
              <a:ext cx="1030" cy="360"/>
              <a:chOff x="1785" y="2970"/>
              <a:chExt cx="2574" cy="900"/>
            </a:xfrm>
          </p:grpSpPr>
          <p:sp>
            <p:nvSpPr>
              <p:cNvPr id="17447" name="Rectangle 1030"/>
              <p:cNvSpPr>
                <a:spLocks noChangeArrowheads="1"/>
              </p:cNvSpPr>
              <p:nvPr/>
            </p:nvSpPr>
            <p:spPr bwMode="auto">
              <a:xfrm>
                <a:off x="1800" y="297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grpSp>
            <p:nvGrpSpPr>
              <p:cNvPr id="17448" name="Group 1031"/>
              <p:cNvGrpSpPr>
                <a:grpSpLocks/>
              </p:cNvGrpSpPr>
              <p:nvPr/>
            </p:nvGrpSpPr>
            <p:grpSpPr bwMode="auto">
              <a:xfrm>
                <a:off x="2985" y="3480"/>
                <a:ext cx="1374" cy="360"/>
                <a:chOff x="3960" y="5940"/>
                <a:chExt cx="1374" cy="360"/>
              </a:xfrm>
            </p:grpSpPr>
            <p:sp>
              <p:nvSpPr>
                <p:cNvPr id="17461" name="Oval 1032"/>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62" name="Text Box 1033"/>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63" name="Text Box 1034"/>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49" name="Group 1035"/>
              <p:cNvGrpSpPr>
                <a:grpSpLocks/>
              </p:cNvGrpSpPr>
              <p:nvPr/>
            </p:nvGrpSpPr>
            <p:grpSpPr bwMode="auto">
              <a:xfrm>
                <a:off x="2955" y="3090"/>
                <a:ext cx="1374" cy="360"/>
                <a:chOff x="3960" y="5940"/>
                <a:chExt cx="1374" cy="360"/>
              </a:xfrm>
            </p:grpSpPr>
            <p:sp>
              <p:nvSpPr>
                <p:cNvPr id="17458" name="Oval 1036"/>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59" name="Text Box 1037"/>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60" name="Text Box 1038"/>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50" name="Group 1039"/>
              <p:cNvGrpSpPr>
                <a:grpSpLocks/>
              </p:cNvGrpSpPr>
              <p:nvPr/>
            </p:nvGrpSpPr>
            <p:grpSpPr bwMode="auto">
              <a:xfrm>
                <a:off x="1845" y="3465"/>
                <a:ext cx="1374" cy="360"/>
                <a:chOff x="3960" y="5940"/>
                <a:chExt cx="1374" cy="360"/>
              </a:xfrm>
            </p:grpSpPr>
            <p:sp>
              <p:nvSpPr>
                <p:cNvPr id="17455" name="Oval 1040"/>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56" name="Text Box 1041"/>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57" name="Text Box 1042"/>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51" name="Group 1043"/>
              <p:cNvGrpSpPr>
                <a:grpSpLocks/>
              </p:cNvGrpSpPr>
              <p:nvPr/>
            </p:nvGrpSpPr>
            <p:grpSpPr bwMode="auto">
              <a:xfrm>
                <a:off x="1785" y="3075"/>
                <a:ext cx="1374" cy="360"/>
                <a:chOff x="3960" y="5940"/>
                <a:chExt cx="1374" cy="360"/>
              </a:xfrm>
            </p:grpSpPr>
            <p:sp>
              <p:nvSpPr>
                <p:cNvPr id="17452" name="Oval 1044"/>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53" name="Text Box 1045"/>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54" name="Text Box 1046"/>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sp>
          <p:nvSpPr>
            <p:cNvPr id="17446" name="Text Box 1096"/>
            <p:cNvSpPr txBox="1">
              <a:spLocks noChangeArrowheads="1"/>
            </p:cNvSpPr>
            <p:nvPr/>
          </p:nvSpPr>
          <p:spPr bwMode="auto">
            <a:xfrm>
              <a:off x="2736" y="2916"/>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C)</a:t>
              </a:r>
            </a:p>
          </p:txBody>
        </p:sp>
      </p:grpSp>
      <p:grpSp>
        <p:nvGrpSpPr>
          <p:cNvPr id="17414" name="Group 1106"/>
          <p:cNvGrpSpPr>
            <a:grpSpLocks/>
          </p:cNvGrpSpPr>
          <p:nvPr/>
        </p:nvGrpSpPr>
        <p:grpSpPr bwMode="auto">
          <a:xfrm>
            <a:off x="5011738" y="4419600"/>
            <a:ext cx="2227262" cy="1143000"/>
            <a:chOff x="2736" y="3276"/>
            <a:chExt cx="1403" cy="504"/>
          </a:xfrm>
        </p:grpSpPr>
        <p:grpSp>
          <p:nvGrpSpPr>
            <p:cNvPr id="17422" name="Group 1072"/>
            <p:cNvGrpSpPr>
              <a:grpSpLocks/>
            </p:cNvGrpSpPr>
            <p:nvPr/>
          </p:nvGrpSpPr>
          <p:grpSpPr bwMode="auto">
            <a:xfrm>
              <a:off x="2880" y="3276"/>
              <a:ext cx="1259" cy="504"/>
              <a:chOff x="540" y="5220"/>
              <a:chExt cx="3147" cy="1260"/>
            </a:xfrm>
          </p:grpSpPr>
          <p:grpSp>
            <p:nvGrpSpPr>
              <p:cNvPr id="17424" name="Group 1073"/>
              <p:cNvGrpSpPr>
                <a:grpSpLocks/>
              </p:cNvGrpSpPr>
              <p:nvPr/>
            </p:nvGrpSpPr>
            <p:grpSpPr bwMode="auto">
              <a:xfrm>
                <a:off x="945" y="5870"/>
                <a:ext cx="1374" cy="360"/>
                <a:chOff x="3960" y="5940"/>
                <a:chExt cx="1374" cy="360"/>
              </a:xfrm>
            </p:grpSpPr>
            <p:sp>
              <p:nvSpPr>
                <p:cNvPr id="17442" name="Oval 1074"/>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43" name="Text Box 1075"/>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44" name="Text Box 1076"/>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5" name="Group 1077"/>
              <p:cNvGrpSpPr>
                <a:grpSpLocks/>
              </p:cNvGrpSpPr>
              <p:nvPr/>
            </p:nvGrpSpPr>
            <p:grpSpPr bwMode="auto">
              <a:xfrm>
                <a:off x="2100" y="5415"/>
                <a:ext cx="1374" cy="360"/>
                <a:chOff x="3960" y="5940"/>
                <a:chExt cx="1374" cy="360"/>
              </a:xfrm>
            </p:grpSpPr>
            <p:sp>
              <p:nvSpPr>
                <p:cNvPr id="17439" name="Oval 1078"/>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40" name="Text Box 1079"/>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41" name="Text Box 1080"/>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6" name="Group 1081"/>
              <p:cNvGrpSpPr>
                <a:grpSpLocks/>
              </p:cNvGrpSpPr>
              <p:nvPr/>
            </p:nvGrpSpPr>
            <p:grpSpPr bwMode="auto">
              <a:xfrm>
                <a:off x="2100" y="5870"/>
                <a:ext cx="1374" cy="360"/>
                <a:chOff x="3960" y="5940"/>
                <a:chExt cx="1374" cy="360"/>
              </a:xfrm>
            </p:grpSpPr>
            <p:sp>
              <p:nvSpPr>
                <p:cNvPr id="17436" name="Oval 1082"/>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37" name="Text Box 1083"/>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38" name="Text Box 1084"/>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7" name="Group 1085"/>
              <p:cNvGrpSpPr>
                <a:grpSpLocks/>
              </p:cNvGrpSpPr>
              <p:nvPr/>
            </p:nvGrpSpPr>
            <p:grpSpPr bwMode="auto">
              <a:xfrm>
                <a:off x="540" y="5220"/>
                <a:ext cx="3147" cy="1260"/>
                <a:chOff x="5280" y="7010"/>
                <a:chExt cx="3147" cy="1260"/>
              </a:xfrm>
            </p:grpSpPr>
            <p:grpSp>
              <p:nvGrpSpPr>
                <p:cNvPr id="17428" name="Group 1086"/>
                <p:cNvGrpSpPr>
                  <a:grpSpLocks/>
                </p:cNvGrpSpPr>
                <p:nvPr/>
              </p:nvGrpSpPr>
              <p:grpSpPr bwMode="auto">
                <a:xfrm>
                  <a:off x="5700" y="7230"/>
                  <a:ext cx="1374" cy="360"/>
                  <a:chOff x="3960" y="5940"/>
                  <a:chExt cx="1374" cy="360"/>
                </a:xfrm>
              </p:grpSpPr>
              <p:sp>
                <p:nvSpPr>
                  <p:cNvPr id="17433" name="Oval 1087"/>
                  <p:cNvSpPr>
                    <a:spLocks noChangeArrowheads="1"/>
                  </p:cNvSpPr>
                  <p:nvPr/>
                </p:nvSpPr>
                <p:spPr bwMode="auto">
                  <a:xfrm>
                    <a:off x="3960" y="5976"/>
                    <a:ext cx="1134" cy="324"/>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34" name="Text Box 1088"/>
                  <p:cNvSpPr txBox="1">
                    <a:spLocks noChangeArrowheads="1"/>
                  </p:cNvSpPr>
                  <p:nvPr/>
                </p:nvSpPr>
                <p:spPr bwMode="auto">
                  <a:xfrm>
                    <a:off x="4830"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35" name="Text Box 1089"/>
                  <p:cNvSpPr txBox="1">
                    <a:spLocks noChangeArrowheads="1"/>
                  </p:cNvSpPr>
                  <p:nvPr/>
                </p:nvSpPr>
                <p:spPr bwMode="auto">
                  <a:xfrm>
                    <a:off x="4055" y="5940"/>
                    <a:ext cx="5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nvGrpSpPr>
                <p:cNvPr id="17429" name="Group 1090"/>
                <p:cNvGrpSpPr>
                  <a:grpSpLocks/>
                </p:cNvGrpSpPr>
                <p:nvPr/>
              </p:nvGrpSpPr>
              <p:grpSpPr bwMode="auto">
                <a:xfrm>
                  <a:off x="5280" y="7010"/>
                  <a:ext cx="3147" cy="1260"/>
                  <a:chOff x="5760" y="2880"/>
                  <a:chExt cx="3147" cy="1260"/>
                </a:xfrm>
              </p:grpSpPr>
              <p:sp>
                <p:nvSpPr>
                  <p:cNvPr id="17430" name="Rectangle 1091"/>
                  <p:cNvSpPr>
                    <a:spLocks noChangeArrowheads="1"/>
                  </p:cNvSpPr>
                  <p:nvPr/>
                </p:nvSpPr>
                <p:spPr bwMode="auto">
                  <a:xfrm>
                    <a:off x="6120" y="3060"/>
                    <a:ext cx="2340" cy="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endParaRPr lang="en-US" altLang="en-US" sz="2400">
                      <a:solidFill>
                        <a:schemeClr val="tx1"/>
                      </a:solidFill>
                      <a:latin typeface="Times New Roman" pitchFamily="18" charset="0"/>
                      <a:ea typeface="ヒラギノ角ゴ Pro W3" pitchFamily="-84" charset="-128"/>
                    </a:endParaRPr>
                  </a:p>
                </p:txBody>
              </p:sp>
              <p:sp>
                <p:nvSpPr>
                  <p:cNvPr id="17431" name="Text Box 1092"/>
                  <p:cNvSpPr txBox="1">
                    <a:spLocks noChangeArrowheads="1"/>
                  </p:cNvSpPr>
                  <p:nvPr/>
                </p:nvSpPr>
                <p:spPr bwMode="auto">
                  <a:xfrm>
                    <a:off x="5760" y="2880"/>
                    <a:ext cx="368"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sp>
                <p:nvSpPr>
                  <p:cNvPr id="17432" name="Text Box 1093"/>
                  <p:cNvSpPr txBox="1">
                    <a:spLocks noChangeArrowheads="1"/>
                  </p:cNvSpPr>
                  <p:nvPr/>
                </p:nvSpPr>
                <p:spPr bwMode="auto">
                  <a:xfrm>
                    <a:off x="8460" y="2880"/>
                    <a:ext cx="44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a:p>
                    <a:pPr>
                      <a:spcBef>
                        <a:spcPct val="0"/>
                      </a:spcBef>
                      <a:buFontTx/>
                      <a:buNone/>
                    </a:pPr>
                    <a:r>
                      <a:rPr lang="en-US" altLang="en-US" sz="2400">
                        <a:solidFill>
                          <a:schemeClr val="tx1"/>
                        </a:solidFill>
                        <a:latin typeface="Times" pitchFamily="-84" charset="0"/>
                        <a:ea typeface="ヒラギノ角ゴ Pro W3" pitchFamily="-84" charset="-128"/>
                      </a:rPr>
                      <a:t>+</a:t>
                    </a:r>
                  </a:p>
                </p:txBody>
              </p:sp>
            </p:grpSp>
          </p:grpSp>
        </p:grpSp>
        <p:sp>
          <p:nvSpPr>
            <p:cNvPr id="17423" name="Text Box 1097"/>
            <p:cNvSpPr txBox="1">
              <a:spLocks noChangeArrowheads="1"/>
            </p:cNvSpPr>
            <p:nvPr/>
          </p:nvSpPr>
          <p:spPr bwMode="auto">
            <a:xfrm>
              <a:off x="2736" y="3348"/>
              <a:ext cx="13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D)</a:t>
              </a:r>
            </a:p>
          </p:txBody>
        </p:sp>
      </p:grpSp>
      <p:grpSp>
        <p:nvGrpSpPr>
          <p:cNvPr id="17415" name="Group 1100"/>
          <p:cNvGrpSpPr>
            <a:grpSpLocks/>
          </p:cNvGrpSpPr>
          <p:nvPr/>
        </p:nvGrpSpPr>
        <p:grpSpPr bwMode="auto">
          <a:xfrm>
            <a:off x="3733800" y="2362200"/>
            <a:ext cx="847725" cy="228600"/>
            <a:chOff x="1872" y="1224"/>
            <a:chExt cx="534" cy="144"/>
          </a:xfrm>
        </p:grpSpPr>
        <p:sp>
          <p:nvSpPr>
            <p:cNvPr id="17420" name="Line 1098"/>
            <p:cNvSpPr>
              <a:spLocks noChangeShapeType="1"/>
            </p:cNvSpPr>
            <p:nvPr/>
          </p:nvSpPr>
          <p:spPr bwMode="auto">
            <a:xfrm>
              <a:off x="1872" y="1308"/>
              <a:ext cx="36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1" name="Text Box 1099"/>
            <p:cNvSpPr txBox="1">
              <a:spLocks noChangeArrowheads="1"/>
            </p:cNvSpPr>
            <p:nvPr/>
          </p:nvSpPr>
          <p:spPr bwMode="auto">
            <a:xfrm>
              <a:off x="2262" y="1224"/>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a:spcBef>
                  <a:spcPct val="0"/>
                </a:spcBef>
                <a:buFontTx/>
                <a:buNone/>
              </a:pPr>
              <a:r>
                <a:rPr lang="en-US" altLang="en-US" sz="2400">
                  <a:solidFill>
                    <a:schemeClr val="tx1"/>
                  </a:solidFill>
                  <a:latin typeface="Times" pitchFamily="-84" charset="0"/>
                  <a:ea typeface="ヒラギノ角ゴ Pro W3" pitchFamily="-84" charset="-128"/>
                </a:rPr>
                <a:t>E</a:t>
              </a:r>
            </a:p>
          </p:txBody>
        </p:sp>
      </p:grpSp>
      <p:sp>
        <p:nvSpPr>
          <p:cNvPr id="17416" name="Text Box 1102"/>
          <p:cNvSpPr txBox="1">
            <a:spLocks noChangeArrowheads="1"/>
          </p:cNvSpPr>
          <p:nvPr/>
        </p:nvSpPr>
        <p:spPr bwMode="auto">
          <a:xfrm>
            <a:off x="746125" y="1031875"/>
            <a:ext cx="7969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33CC"/>
                </a:solidFill>
                <a:latin typeface="Arial" pitchFamily="34" charset="0"/>
                <a:ea typeface="MS PGothic" pitchFamily="34" charset="-128"/>
              </a:defRPr>
            </a:lvl1pPr>
            <a:lvl2pPr marL="742950" indent="-285750" eaLnBrk="0" hangingPunct="0">
              <a:spcBef>
                <a:spcPct val="20000"/>
              </a:spcBef>
              <a:buChar char="–"/>
              <a:defRPr sz="2800">
                <a:solidFill>
                  <a:srgbClr val="0033CC"/>
                </a:solidFill>
                <a:latin typeface="Arial" pitchFamily="34" charset="0"/>
                <a:ea typeface="MS PGothic" pitchFamily="34" charset="-128"/>
              </a:defRPr>
            </a:lvl2pPr>
            <a:lvl3pPr marL="1143000" indent="-228600" eaLnBrk="0" hangingPunct="0">
              <a:spcBef>
                <a:spcPct val="20000"/>
              </a:spcBef>
              <a:buChar char="•"/>
              <a:defRPr sz="2400">
                <a:solidFill>
                  <a:srgbClr val="0033CC"/>
                </a:solidFill>
                <a:latin typeface="Arial" pitchFamily="34" charset="0"/>
                <a:ea typeface="ヒラギノ角ゴ Pro W3" pitchFamily="-84" charset="-128"/>
              </a:defRPr>
            </a:lvl3pPr>
            <a:lvl4pPr marL="1600200" indent="-228600" eaLnBrk="0" hangingPunct="0">
              <a:spcBef>
                <a:spcPct val="20000"/>
              </a:spcBef>
              <a:buChar char="–"/>
              <a:defRPr sz="2000">
                <a:solidFill>
                  <a:srgbClr val="0033CC"/>
                </a:solidFill>
                <a:latin typeface="Arial" pitchFamily="34" charset="0"/>
                <a:ea typeface="ヒラギノ角ゴ Pro W3" pitchFamily="-84" charset="-128"/>
              </a:defRPr>
            </a:lvl4pPr>
            <a:lvl5pPr marL="2057400" indent="-228600" eaLnBrk="0" hangingPunct="0">
              <a:spcBef>
                <a:spcPct val="20000"/>
              </a:spcBef>
              <a:buChar char="»"/>
              <a:defRPr sz="2000">
                <a:solidFill>
                  <a:srgbClr val="0033CC"/>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rgbClr val="0033CC"/>
                </a:solidFill>
                <a:latin typeface="Arial" pitchFamily="34" charset="0"/>
                <a:ea typeface="ヒラギノ角ゴ Pro W3" pitchFamily="-84" charset="-128"/>
              </a:defRPr>
            </a:lvl9pPr>
          </a:lstStyle>
          <a:p>
            <a:pPr eaLnBrk="1" hangingPunct="1">
              <a:spcBef>
                <a:spcPct val="0"/>
              </a:spcBef>
              <a:buFontTx/>
              <a:buNone/>
            </a:pPr>
            <a:r>
              <a:rPr lang="en-US" altLang="en-US" sz="2400">
                <a:solidFill>
                  <a:schemeClr val="tx1"/>
                </a:solidFill>
                <a:latin typeface="Times New Roman" pitchFamily="18" charset="0"/>
                <a:ea typeface="ヒラギノ角ゴ Pro W3" pitchFamily="-84" charset="-128"/>
              </a:rPr>
              <a:t>An electric field polarizes a </a:t>
            </a:r>
            <a:r>
              <a:rPr lang="en-US" altLang="en-US" sz="2400" u="sng">
                <a:solidFill>
                  <a:schemeClr val="tx1"/>
                </a:solidFill>
                <a:latin typeface="Times New Roman" pitchFamily="18" charset="0"/>
                <a:ea typeface="ヒラギノ角ゴ Pro W3" pitchFamily="-84" charset="-128"/>
              </a:rPr>
              <a:t>metal</a:t>
            </a:r>
            <a:r>
              <a:rPr lang="en-US" altLang="en-US" sz="2400">
                <a:solidFill>
                  <a:schemeClr val="tx1"/>
                </a:solidFill>
                <a:latin typeface="Times New Roman" pitchFamily="18" charset="0"/>
                <a:ea typeface="ヒラギノ角ゴ Pro W3" pitchFamily="-84" charset="-128"/>
              </a:rPr>
              <a:t> block as shown below. Select</a:t>
            </a:r>
          </a:p>
          <a:p>
            <a:pPr eaLnBrk="1" hangingPunct="1">
              <a:spcBef>
                <a:spcPct val="0"/>
              </a:spcBef>
              <a:buFontTx/>
              <a:buNone/>
            </a:pPr>
            <a:r>
              <a:rPr lang="en-US" altLang="en-US" sz="2400">
                <a:solidFill>
                  <a:schemeClr val="tx1"/>
                </a:solidFill>
                <a:latin typeface="Times New Roman" pitchFamily="18" charset="0"/>
                <a:ea typeface="ヒラギノ角ゴ Pro W3" pitchFamily="-84" charset="-128"/>
              </a:rPr>
              <a:t>the diagram that represents the final state of the metal.</a:t>
            </a:r>
          </a:p>
        </p:txBody>
      </p:sp>
      <p:cxnSp>
        <p:nvCxnSpPr>
          <p:cNvPr id="80"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81" name="Rectangle 80"/>
          <p:cNvSpPr/>
          <p:nvPr/>
        </p:nvSpPr>
        <p:spPr>
          <a:xfrm>
            <a:off x="0" y="990600"/>
            <a:ext cx="9144000" cy="5791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defRPr/>
            </a:pPr>
            <a:endParaRPr lang="en-US" altLang="en-US" smtClean="0">
              <a:solidFill>
                <a:srgbClr val="FFFFFF"/>
              </a:solidFill>
            </a:endParaRPr>
          </a:p>
        </p:txBody>
      </p:sp>
      <p:sp>
        <p:nvSpPr>
          <p:cNvPr id="174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F66D130F-15B8-488F-ADC8-5117BF18F799}" type="slidenum">
              <a:rPr lang="en-US" altLang="en-US" sz="1400"/>
              <a:pPr eaLnBrk="1" hangingPunct="1"/>
              <a:t>9</a:t>
            </a:fld>
            <a:endParaRPr lang="en-US" altLang="en-US" sz="1400"/>
          </a:p>
        </p:txBody>
      </p:sp>
    </p:spTree>
    <p:extLst>
      <p:ext uri="{BB962C8B-B14F-4D97-AF65-F5344CB8AC3E}">
        <p14:creationId xmlns:p14="http://schemas.microsoft.com/office/powerpoint/2010/main" val="662179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9086</TotalTime>
  <Words>1526</Words>
  <Application>Microsoft Office PowerPoint</Application>
  <PresentationFormat>On-screen Show (4:3)</PresentationFormat>
  <Paragraphs>406</Paragraphs>
  <Slides>43</Slides>
  <Notes>34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ＭＳ Ｐゴシック</vt:lpstr>
      <vt:lpstr>ＭＳ Ｐゴシック</vt:lpstr>
      <vt:lpstr>Arial</vt:lpstr>
      <vt:lpstr>Cambria Math</vt:lpstr>
      <vt:lpstr>Symbol</vt:lpstr>
      <vt:lpstr>Times</vt:lpstr>
      <vt:lpstr>Times New Roman</vt:lpstr>
      <vt:lpstr>Wingdings</vt:lpstr>
      <vt:lpstr>ヒラギノ角ゴ Pro W3</vt:lpstr>
      <vt:lpstr>Default Design</vt:lpstr>
      <vt:lpstr>Equation</vt:lpstr>
      <vt:lpstr>PowerPoint Presentation</vt:lpstr>
      <vt:lpstr>Charging and Discharging</vt:lpstr>
      <vt:lpstr>Charging by Induction</vt:lpstr>
      <vt:lpstr>Charging by Induction</vt:lpstr>
      <vt:lpstr>5A-10 Motion in an Electric Field</vt:lpstr>
      <vt:lpstr>Humidity and Discharging Process</vt:lpstr>
      <vt:lpstr>Excess Charge on Conductors</vt:lpstr>
      <vt:lpstr>Conductors versus Insulators</vt:lpstr>
      <vt:lpstr>Clicker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Uniformly Charged Thin Rod</vt:lpstr>
      <vt:lpstr>Step 1: Divide Distribution into Pieces</vt:lpstr>
      <vt:lpstr>Step 2: E due to one Piece</vt:lpstr>
      <vt:lpstr>Step 2: E due to one Piece</vt:lpstr>
      <vt:lpstr>Step 2: E due to one Piece</vt:lpstr>
      <vt:lpstr>Step 2: E due to one Piece</vt:lpstr>
      <vt:lpstr>Step 2: E due to one Piece</vt:lpstr>
      <vt:lpstr>Step 3: Add up Contribution of all Pieces</vt:lpstr>
      <vt:lpstr>Step 3: Add up Contribution of all Pieces</vt:lpstr>
      <vt:lpstr>Step 3: Add up Contribution of all Pieces</vt:lpstr>
      <vt:lpstr>Formal derivation for y component</vt:lpstr>
      <vt:lpstr>Formal derivation for y component</vt:lpstr>
      <vt:lpstr>E of Uniformly Charged Thin Rod</vt:lpstr>
      <vt:lpstr>Special Case: A Very Long Rod </vt:lpstr>
      <vt:lpstr>E of Uniformly Charged Rod</vt:lpstr>
      <vt:lpstr>General Procedure for Calculating Electric Field of Distributed Charges</vt:lpstr>
      <vt:lpstr>PowerPoint Presentation</vt:lpstr>
      <vt:lpstr>PowerPoint Presentation</vt:lpstr>
      <vt:lpstr>A Uniformly Charged Thin Ring</vt:lpstr>
      <vt:lpstr>A Uniformly Charged Thin Ring</vt:lpstr>
      <vt:lpstr>A Uniformly Charged Thin Ring</vt:lpstr>
      <vt:lpstr>A Uniformly Charged Thin Ring</vt:lpstr>
      <vt:lpstr>A Uniformly Charged Thin Ring</vt:lpstr>
      <vt:lpstr>A Uniformly Charged Thin Ring</vt:lpstr>
      <vt:lpstr>A Uniformly Charged Thin Ring</vt:lpstr>
      <vt:lpstr>A Uniformly Charged Thin Ring</vt:lpstr>
      <vt:lpstr>A Uniformly Charged Disk</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dc:title>
  <dc:subject>Physics 272H, Spring 2007</dc:subject>
  <dc:creator>Norbert Neumeister</dc:creator>
  <cp:lastModifiedBy>Xie, Wei</cp:lastModifiedBy>
  <cp:revision>464</cp:revision>
  <cp:lastPrinted>2006-01-23T13:44:43Z</cp:lastPrinted>
  <dcterms:created xsi:type="dcterms:W3CDTF">2009-09-08T14:13:34Z</dcterms:created>
  <dcterms:modified xsi:type="dcterms:W3CDTF">2018-01-24T19:31:11Z</dcterms:modified>
</cp:coreProperties>
</file>