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61" r:id="rId2"/>
    <p:sldId id="377" r:id="rId3"/>
    <p:sldId id="378" r:id="rId4"/>
    <p:sldId id="379" r:id="rId5"/>
    <p:sldId id="380" r:id="rId6"/>
    <p:sldId id="381" r:id="rId7"/>
    <p:sldId id="382" r:id="rId8"/>
    <p:sldId id="383" r:id="rId9"/>
    <p:sldId id="384" r:id="rId10"/>
    <p:sldId id="385" r:id="rId11"/>
    <p:sldId id="376" r:id="rId12"/>
    <p:sldId id="355" r:id="rId13"/>
    <p:sldId id="362" r:id="rId14"/>
    <p:sldId id="332" r:id="rId15"/>
    <p:sldId id="333" r:id="rId16"/>
    <p:sldId id="335" r:id="rId17"/>
    <p:sldId id="336" r:id="rId18"/>
    <p:sldId id="337" r:id="rId19"/>
    <p:sldId id="338" r:id="rId20"/>
    <p:sldId id="339" r:id="rId21"/>
    <p:sldId id="340" r:id="rId22"/>
    <p:sldId id="341" r:id="rId23"/>
    <p:sldId id="342" r:id="rId24"/>
    <p:sldId id="360" r:id="rId25"/>
    <p:sldId id="343" r:id="rId26"/>
    <p:sldId id="344" r:id="rId27"/>
    <p:sldId id="346" r:id="rId28"/>
    <p:sldId id="348" r:id="rId29"/>
    <p:sldId id="349" r:id="rId30"/>
    <p:sldId id="364" r:id="rId31"/>
    <p:sldId id="350" r:id="rId32"/>
    <p:sldId id="365" r:id="rId33"/>
    <p:sldId id="363" r:id="rId34"/>
    <p:sldId id="366" r:id="rId3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5pPr>
    <a:lvl6pPr marL="2286000" algn="l" defTabSz="914400" rtl="0" eaLnBrk="1" latinLnBrk="0" hangingPunct="1">
      <a:defRPr sz="2400" kern="1200">
        <a:solidFill>
          <a:schemeClr val="tx1"/>
        </a:solidFill>
        <a:latin typeface="Times New Roman" pitchFamily="18" charset="0"/>
        <a:ea typeface="ヒラギノ角ゴ Pro W3" pitchFamily="-84" charset="-128"/>
        <a:cs typeface="+mn-cs"/>
      </a:defRPr>
    </a:lvl6pPr>
    <a:lvl7pPr marL="2743200" algn="l" defTabSz="914400" rtl="0" eaLnBrk="1" latinLnBrk="0" hangingPunct="1">
      <a:defRPr sz="2400" kern="1200">
        <a:solidFill>
          <a:schemeClr val="tx1"/>
        </a:solidFill>
        <a:latin typeface="Times New Roman" pitchFamily="18" charset="0"/>
        <a:ea typeface="ヒラギノ角ゴ Pro W3" pitchFamily="-84" charset="-128"/>
        <a:cs typeface="+mn-cs"/>
      </a:defRPr>
    </a:lvl7pPr>
    <a:lvl8pPr marL="3200400" algn="l" defTabSz="914400" rtl="0" eaLnBrk="1" latinLnBrk="0" hangingPunct="1">
      <a:defRPr sz="2400" kern="1200">
        <a:solidFill>
          <a:schemeClr val="tx1"/>
        </a:solidFill>
        <a:latin typeface="Times New Roman" pitchFamily="18" charset="0"/>
        <a:ea typeface="ヒラギノ角ゴ Pro W3" pitchFamily="-84" charset="-128"/>
        <a:cs typeface="+mn-cs"/>
      </a:defRPr>
    </a:lvl8pPr>
    <a:lvl9pPr marL="3657600" algn="l" defTabSz="914400" rtl="0" eaLnBrk="1" latinLnBrk="0" hangingPunct="1">
      <a:defRPr sz="2400" kern="1200">
        <a:solidFill>
          <a:schemeClr val="tx1"/>
        </a:solidFill>
        <a:latin typeface="Times New Roman" pitchFamily="18"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3F"/>
    <a:srgbClr val="D3ED18"/>
    <a:srgbClr val="10169D"/>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09" autoAdjust="0"/>
  </p:normalViewPr>
  <p:slideViewPr>
    <p:cSldViewPr>
      <p:cViewPr varScale="1">
        <p:scale>
          <a:sx n="34" d="100"/>
          <a:sy n="34" d="100"/>
        </p:scale>
        <p:origin x="842"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emf"/><Relationship Id="rId1" Type="http://schemas.openxmlformats.org/officeDocument/2006/relationships/image" Target="../media/image11.emf"/><Relationship Id="rId5" Type="http://schemas.openxmlformats.org/officeDocument/2006/relationships/image" Target="../media/image14.emf"/><Relationship Id="rId4"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emf"/><Relationship Id="rId1" Type="http://schemas.openxmlformats.org/officeDocument/2006/relationships/image" Target="../media/image15.emf"/><Relationship Id="rId5" Type="http://schemas.openxmlformats.org/officeDocument/2006/relationships/image" Target="../media/image17.emf"/><Relationship Id="rId4"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9.emf"/><Relationship Id="rId4"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5" Type="http://schemas.openxmlformats.org/officeDocument/2006/relationships/image" Target="../media/image9.emf"/><Relationship Id="rId4"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 Id="rId5" Type="http://schemas.openxmlformats.org/officeDocument/2006/relationships/image" Target="../media/image33.emf"/><Relationship Id="rId4"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34B04CD8-4EBD-47F1-96B6-3CABCD06151D}" type="slidenum">
              <a:rPr lang="en-US" altLang="en-US"/>
              <a:pPr/>
              <a:t>‹#›</a:t>
            </a:fld>
            <a:endParaRPr lang="en-US" altLang="en-US"/>
          </a:p>
        </p:txBody>
      </p:sp>
    </p:spTree>
    <p:extLst>
      <p:ext uri="{BB962C8B-B14F-4D97-AF65-F5344CB8AC3E}">
        <p14:creationId xmlns:p14="http://schemas.microsoft.com/office/powerpoint/2010/main" val="577728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4405AE53-2794-4F49-B373-89138F84C7CC}" type="slidenum">
              <a:rPr lang="en-US" altLang="en-US"/>
              <a:pPr/>
              <a:t>‹#›</a:t>
            </a:fld>
            <a:endParaRPr lang="en-US" altLang="en-US"/>
          </a:p>
        </p:txBody>
      </p:sp>
    </p:spTree>
    <p:extLst>
      <p:ext uri="{BB962C8B-B14F-4D97-AF65-F5344CB8AC3E}">
        <p14:creationId xmlns:p14="http://schemas.microsoft.com/office/powerpoint/2010/main" val="4269922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pitchFamily="18" charset="0"/>
                <a:ea typeface="ヒラギノ角ゴ Pro W3" pitchFamily="-84" charset="-128"/>
              </a:defRPr>
            </a:lvl1pPr>
            <a:lvl2pPr marL="702756" indent="-270291" defTabSz="914485" eaLnBrk="0" hangingPunct="0">
              <a:defRPr sz="2300">
                <a:solidFill>
                  <a:schemeClr val="tx1"/>
                </a:solidFill>
                <a:latin typeface="Times New Roman" pitchFamily="18" charset="0"/>
                <a:ea typeface="ヒラギノ角ゴ Pro W3" pitchFamily="-84" charset="-128"/>
              </a:defRPr>
            </a:lvl2pPr>
            <a:lvl3pPr marL="1081164" indent="-216233" defTabSz="914485" eaLnBrk="0" hangingPunct="0">
              <a:defRPr sz="2300">
                <a:solidFill>
                  <a:schemeClr val="tx1"/>
                </a:solidFill>
                <a:latin typeface="Times New Roman" pitchFamily="18" charset="0"/>
                <a:ea typeface="ヒラギノ角ゴ Pro W3" pitchFamily="-84" charset="-128"/>
              </a:defRPr>
            </a:lvl3pPr>
            <a:lvl4pPr marL="1513629" indent="-216233" defTabSz="914485" eaLnBrk="0" hangingPunct="0">
              <a:defRPr sz="2300">
                <a:solidFill>
                  <a:schemeClr val="tx1"/>
                </a:solidFill>
                <a:latin typeface="Times New Roman" pitchFamily="18" charset="0"/>
                <a:ea typeface="ヒラギノ角ゴ Pro W3" pitchFamily="-84" charset="-128"/>
              </a:defRPr>
            </a:lvl4pPr>
            <a:lvl5pPr marL="1946095" indent="-216233" defTabSz="914485" eaLnBrk="0" hangingPunct="0">
              <a:defRPr sz="2300">
                <a:solidFill>
                  <a:schemeClr val="tx1"/>
                </a:solidFill>
                <a:latin typeface="Times New Roman" pitchFamily="18" charset="0"/>
                <a:ea typeface="ヒラギノ角ゴ Pro W3" pitchFamily="-84" charset="-128"/>
              </a:defRPr>
            </a:lvl5pPr>
            <a:lvl6pPr marL="2378560"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6pPr>
            <a:lvl7pPr marL="2811026"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7pPr>
            <a:lvl8pPr marL="3243491"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8pPr>
            <a:lvl9pPr marL="3675957"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9pPr>
          </a:lstStyle>
          <a:p>
            <a:pPr eaLnBrk="1" hangingPunct="1"/>
            <a:fld id="{58D12A0C-6E1A-427A-B890-93AA5D67EDE5}" type="slidenum">
              <a:rPr lang="en-US" altLang="en-US" sz="1200"/>
              <a:pPr eaLnBrk="1" hangingPunct="1"/>
              <a:t>2</a:t>
            </a:fld>
            <a:endParaRPr lang="en-US" alt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821519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pitchFamily="18" charset="0"/>
                <a:ea typeface="ヒラギノ角ゴ Pro W3" pitchFamily="-84" charset="-128"/>
              </a:defRPr>
            </a:lvl1pPr>
            <a:lvl2pPr marL="702756" indent="-270291" defTabSz="914485" eaLnBrk="0" hangingPunct="0">
              <a:defRPr sz="2300">
                <a:solidFill>
                  <a:schemeClr val="tx1"/>
                </a:solidFill>
                <a:latin typeface="Times New Roman" pitchFamily="18" charset="0"/>
                <a:ea typeface="ヒラギノ角ゴ Pro W3" pitchFamily="-84" charset="-128"/>
              </a:defRPr>
            </a:lvl2pPr>
            <a:lvl3pPr marL="1081164" indent="-216233" defTabSz="914485" eaLnBrk="0" hangingPunct="0">
              <a:defRPr sz="2300">
                <a:solidFill>
                  <a:schemeClr val="tx1"/>
                </a:solidFill>
                <a:latin typeface="Times New Roman" pitchFamily="18" charset="0"/>
                <a:ea typeface="ヒラギノ角ゴ Pro W3" pitchFamily="-84" charset="-128"/>
              </a:defRPr>
            </a:lvl3pPr>
            <a:lvl4pPr marL="1513629" indent="-216233" defTabSz="914485" eaLnBrk="0" hangingPunct="0">
              <a:defRPr sz="2300">
                <a:solidFill>
                  <a:schemeClr val="tx1"/>
                </a:solidFill>
                <a:latin typeface="Times New Roman" pitchFamily="18" charset="0"/>
                <a:ea typeface="ヒラギノ角ゴ Pro W3" pitchFamily="-84" charset="-128"/>
              </a:defRPr>
            </a:lvl4pPr>
            <a:lvl5pPr marL="1946095" indent="-216233" defTabSz="914485" eaLnBrk="0" hangingPunct="0">
              <a:defRPr sz="2300">
                <a:solidFill>
                  <a:schemeClr val="tx1"/>
                </a:solidFill>
                <a:latin typeface="Times New Roman" pitchFamily="18" charset="0"/>
                <a:ea typeface="ヒラギノ角ゴ Pro W3" pitchFamily="-84" charset="-128"/>
              </a:defRPr>
            </a:lvl5pPr>
            <a:lvl6pPr marL="2378560"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6pPr>
            <a:lvl7pPr marL="2811026"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7pPr>
            <a:lvl8pPr marL="3243491"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8pPr>
            <a:lvl9pPr marL="3675957"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9pPr>
          </a:lstStyle>
          <a:p>
            <a:pPr eaLnBrk="1" hangingPunct="1"/>
            <a:fld id="{3E270EA7-1C95-4D5F-8836-852A09E2928E}" type="slidenum">
              <a:rPr lang="en-US" altLang="en-US" sz="1200"/>
              <a:pPr eaLnBrk="1" hangingPunct="1"/>
              <a:t>11</a:t>
            </a:fld>
            <a:endParaRPr lang="en-US" altLang="en-US" sz="1200"/>
          </a:p>
        </p:txBody>
      </p:sp>
      <p:sp>
        <p:nvSpPr>
          <p:cNvPr id="60418" name="Rectangle 2"/>
          <p:cNvSpPr>
            <a:spLocks noGrp="1" noRot="1" noChangeAspect="1" noChangeArrowheads="1" noTextEdit="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Suppose tape is negatively charged, and you rub a wooden pencil on a wool sweater and bring it near the tape:</a:t>
            </a:r>
          </a:p>
          <a:p>
            <a:pPr eaLnBrk="1" hangingPunct="1"/>
            <a:endParaRPr lang="en-US" altLang="en-US" dirty="0" smtClean="0">
              <a:latin typeface="Times New Roman" pitchFamily="18" charset="0"/>
            </a:endParaRPr>
          </a:p>
        </p:txBody>
      </p:sp>
    </p:spTree>
    <p:extLst>
      <p:ext uri="{BB962C8B-B14F-4D97-AF65-F5344CB8AC3E}">
        <p14:creationId xmlns:p14="http://schemas.microsoft.com/office/powerpoint/2010/main" val="426976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A: The LH dipole produced an E-field pointing to the right at the location of the RH dipole. The E-field is stronger at the – charge (and attractive) than at the + charge (and repulsive). Therefore the net force on the RH dipole points towards the LH dipole.</a:t>
            </a: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A3803147-F900-487B-ACD0-7149A42FEA81}" type="slidenum">
              <a:rPr lang="en-US" altLang="en-US" sz="1300"/>
              <a:pPr eaLnBrk="1" hangingPunct="1"/>
              <a:t>12</a:t>
            </a:fld>
            <a:endParaRPr lang="en-US" altLang="en-US" sz="1300"/>
          </a:p>
        </p:txBody>
      </p:sp>
    </p:spTree>
    <p:extLst>
      <p:ext uri="{BB962C8B-B14F-4D97-AF65-F5344CB8AC3E}">
        <p14:creationId xmlns:p14="http://schemas.microsoft.com/office/powerpoint/2010/main" val="4042647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3DDA2206-7310-41E8-A8C8-88CDB38D747A}" type="slidenum">
              <a:rPr lang="en-US" altLang="en-US" sz="1300"/>
              <a:pPr eaLnBrk="1" hangingPunct="1"/>
              <a:t>14</a:t>
            </a:fld>
            <a:endParaRPr lang="en-US" altLang="en-US" sz="13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All materials are made of atoms that contain electrons and protons, but different materials respond in different ways to electric fields.</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Insulator: electrons are tightly bound to the molecules</a:t>
            </a:r>
          </a:p>
          <a:p>
            <a:pPr eaLnBrk="1" hangingPunct="1"/>
            <a:r>
              <a:rPr lang="en-US" altLang="en-US" smtClean="0">
                <a:latin typeface="Times New Roman" pitchFamily="18" charset="0"/>
              </a:rPr>
              <a:t>Conductors: free moving charged particles</a:t>
            </a:r>
          </a:p>
        </p:txBody>
      </p:sp>
    </p:spTree>
    <p:extLst>
      <p:ext uri="{BB962C8B-B14F-4D97-AF65-F5344CB8AC3E}">
        <p14:creationId xmlns:p14="http://schemas.microsoft.com/office/powerpoint/2010/main" val="404083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1505609F-5BF3-45DA-9D62-0729D9063B12}" type="slidenum">
              <a:rPr lang="en-US" altLang="en-US" sz="1300"/>
              <a:pPr eaLnBrk="1" hangingPunct="1"/>
              <a:t>15</a:t>
            </a:fld>
            <a:endParaRPr lang="en-US" altLang="en-US" sz="13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We have seen that an individual atom or molecule can be polarized by an applied electric field, producing an induced dipole of atomic or molecular dimension.</a:t>
            </a:r>
          </a:p>
          <a:p>
            <a:pPr eaLnBrk="1" hangingPunct="1"/>
            <a:r>
              <a:rPr lang="en-US" altLang="en-US" smtClean="0">
                <a:latin typeface="Times New Roman" pitchFamily="18" charset="0"/>
              </a:rPr>
              <a:t>No charged particles can move more than 10</a:t>
            </a:r>
            <a:r>
              <a:rPr lang="en-US" altLang="en-US" baseline="30000" smtClean="0">
                <a:latin typeface="Times New Roman" pitchFamily="18" charset="0"/>
              </a:rPr>
              <a:t>-10</a:t>
            </a:r>
            <a:r>
              <a:rPr lang="en-US" altLang="en-US" smtClean="0">
                <a:latin typeface="Times New Roman" pitchFamily="18" charset="0"/>
              </a:rPr>
              <a:t> m</a:t>
            </a:r>
          </a:p>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4191500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B10B04B7-2D5B-448F-B857-4C3A493697F6}" type="slidenum">
              <a:rPr lang="en-US" altLang="en-US" sz="1300"/>
              <a:pPr eaLnBrk="1" hangingPunct="1"/>
              <a:t>16</a:t>
            </a:fld>
            <a:endParaRPr lang="en-US" altLang="en-US" sz="13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What happens if we apply an electric field to an insulator?</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No mobile charges in an insulator, excess charges stay where they are.</a:t>
            </a:r>
          </a:p>
        </p:txBody>
      </p:sp>
    </p:spTree>
    <p:extLst>
      <p:ext uri="{BB962C8B-B14F-4D97-AF65-F5344CB8AC3E}">
        <p14:creationId xmlns:p14="http://schemas.microsoft.com/office/powerpoint/2010/main" val="146611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328C0388-86BE-48EF-BAC8-6CA24AB63D66}" type="slidenum">
              <a:rPr lang="en-US" altLang="en-US" sz="1300"/>
              <a:pPr eaLnBrk="1" hangingPunct="1"/>
              <a:t>17</a:t>
            </a:fld>
            <a:endParaRPr lang="en-US" altLang="en-US" sz="13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229644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E86995CF-5076-45EB-94E8-AB74F3C5946E}" type="slidenum">
              <a:rPr lang="en-US" altLang="en-US" sz="1300"/>
              <a:pPr eaLnBrk="1" hangingPunct="1"/>
              <a:t>18</a:t>
            </a:fld>
            <a:endParaRPr lang="en-US" altLang="en-US" sz="1300"/>
          </a:p>
        </p:txBody>
      </p:sp>
      <p:sp>
        <p:nvSpPr>
          <p:cNvPr id="45058" name="Rectangle 2"/>
          <p:cNvSpPr>
            <a:spLocks noGrp="1" noRot="1" noChangeAspec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Example: Sodium chloride : sodium ions and chloride ions</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When electric field is applied: </a:t>
            </a:r>
          </a:p>
          <a:p>
            <a:pPr eaLnBrk="1" hangingPunct="1"/>
            <a:r>
              <a:rPr lang="en-US" altLang="en-US" smtClean="0">
                <a:latin typeface="Times New Roman" pitchFamily="18" charset="0"/>
              </a:rPr>
              <a:t>Put electrodes in – field at all times, no static equilibrium.</a:t>
            </a:r>
          </a:p>
          <a:p>
            <a:pPr eaLnBrk="1" hangingPunct="1"/>
            <a:endParaRPr lang="en-US" altLang="en-US" smtClean="0">
              <a:latin typeface="Times New Roman" pitchFamily="18" charset="0"/>
            </a:endParaRPr>
          </a:p>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874084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F5409373-70AF-40C5-9C9A-8AC739910AEF}" type="slidenum">
              <a:rPr lang="en-US" altLang="en-US" sz="1300"/>
              <a:pPr eaLnBrk="1" hangingPunct="1"/>
              <a:t>19</a:t>
            </a:fld>
            <a:endParaRPr lang="en-US" altLang="en-US" sz="1300"/>
          </a:p>
        </p:txBody>
      </p:sp>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Polarization occurs very rapidly but it is not instantaneous (10</a:t>
            </a:r>
            <a:r>
              <a:rPr lang="en-US" altLang="en-US" baseline="30000" smtClean="0">
                <a:latin typeface="Times New Roman" pitchFamily="18" charset="0"/>
              </a:rPr>
              <a:t>-18</a:t>
            </a:r>
            <a:r>
              <a:rPr lang="en-US" altLang="en-US" smtClean="0">
                <a:latin typeface="Times New Roman" pitchFamily="18" charset="0"/>
              </a:rPr>
              <a:t> s). </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Only few ions move and only short distances until equilibrium is reached!</a:t>
            </a:r>
          </a:p>
          <a:p>
            <a:pPr eaLnBrk="1" hangingPunct="1"/>
            <a:r>
              <a:rPr lang="en-US" altLang="en-US" smtClean="0">
                <a:latin typeface="Times New Roman" pitchFamily="18" charset="0"/>
              </a:rPr>
              <a:t>Put electrodes in – field at all times, no static equilibrium.</a:t>
            </a:r>
          </a:p>
        </p:txBody>
      </p:sp>
    </p:spTree>
    <p:extLst>
      <p:ext uri="{BB962C8B-B14F-4D97-AF65-F5344CB8AC3E}">
        <p14:creationId xmlns:p14="http://schemas.microsoft.com/office/powerpoint/2010/main" val="2146329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8B0927FC-D73D-46D0-AE53-9066647E168A}" type="slidenum">
              <a:rPr lang="en-US" altLang="en-US" sz="1300"/>
              <a:pPr eaLnBrk="1" hangingPunct="1"/>
              <a:t>20</a:t>
            </a:fld>
            <a:endParaRPr lang="en-US" altLang="en-US" sz="13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Use a charged sphere to attract a stream of water from faucet</a:t>
            </a:r>
            <a:r>
              <a:rPr lang="en-US" altLang="en-US" baseline="0" dirty="0" smtClean="0">
                <a:latin typeface="Times New Roman" pitchFamily="18" charset="0"/>
              </a:rPr>
              <a:t> instead. Prepare a container to hold the water.</a:t>
            </a:r>
            <a:endParaRPr lang="en-US" altLang="en-US" dirty="0" smtClean="0">
              <a:latin typeface="Times New Roman" pitchFamily="18" charset="0"/>
            </a:endParaRPr>
          </a:p>
        </p:txBody>
      </p:sp>
    </p:spTree>
    <p:extLst>
      <p:ext uri="{BB962C8B-B14F-4D97-AF65-F5344CB8AC3E}">
        <p14:creationId xmlns:p14="http://schemas.microsoft.com/office/powerpoint/2010/main" val="908907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AF293F7B-81CE-4214-A88F-9DFC6AE94444}" type="slidenum">
              <a:rPr lang="en-US" altLang="en-US" sz="1300"/>
              <a:pPr eaLnBrk="1" hangingPunct="1"/>
              <a:t>21</a:t>
            </a:fld>
            <a:endParaRPr lang="en-US" altLang="en-US" sz="13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40983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pitchFamily="18" charset="0"/>
                <a:ea typeface="ヒラギノ角ゴ Pro W3" pitchFamily="-84" charset="-128"/>
              </a:defRPr>
            </a:lvl1pPr>
            <a:lvl2pPr marL="702756" indent="-270291" defTabSz="914485" eaLnBrk="0" hangingPunct="0">
              <a:defRPr sz="2300">
                <a:solidFill>
                  <a:schemeClr val="tx1"/>
                </a:solidFill>
                <a:latin typeface="Times New Roman" pitchFamily="18" charset="0"/>
                <a:ea typeface="ヒラギノ角ゴ Pro W3" pitchFamily="-84" charset="-128"/>
              </a:defRPr>
            </a:lvl2pPr>
            <a:lvl3pPr marL="1081164" indent="-216233" defTabSz="914485" eaLnBrk="0" hangingPunct="0">
              <a:defRPr sz="2300">
                <a:solidFill>
                  <a:schemeClr val="tx1"/>
                </a:solidFill>
                <a:latin typeface="Times New Roman" pitchFamily="18" charset="0"/>
                <a:ea typeface="ヒラギノ角ゴ Pro W3" pitchFamily="-84" charset="-128"/>
              </a:defRPr>
            </a:lvl3pPr>
            <a:lvl4pPr marL="1513629" indent="-216233" defTabSz="914485" eaLnBrk="0" hangingPunct="0">
              <a:defRPr sz="2300">
                <a:solidFill>
                  <a:schemeClr val="tx1"/>
                </a:solidFill>
                <a:latin typeface="Times New Roman" pitchFamily="18" charset="0"/>
                <a:ea typeface="ヒラギノ角ゴ Pro W3" pitchFamily="-84" charset="-128"/>
              </a:defRPr>
            </a:lvl4pPr>
            <a:lvl5pPr marL="1946095" indent="-216233" defTabSz="914485" eaLnBrk="0" hangingPunct="0">
              <a:defRPr sz="2300">
                <a:solidFill>
                  <a:schemeClr val="tx1"/>
                </a:solidFill>
                <a:latin typeface="Times New Roman" pitchFamily="18" charset="0"/>
                <a:ea typeface="ヒラギノ角ゴ Pro W3" pitchFamily="-84" charset="-128"/>
              </a:defRPr>
            </a:lvl5pPr>
            <a:lvl6pPr marL="2378560"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6pPr>
            <a:lvl7pPr marL="2811026"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7pPr>
            <a:lvl8pPr marL="3243491"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8pPr>
            <a:lvl9pPr marL="3675957"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9pPr>
          </a:lstStyle>
          <a:p>
            <a:pPr eaLnBrk="1" hangingPunct="1"/>
            <a:fld id="{F3F1DAD3-2964-4D12-882E-F1392305E9D8}" type="slidenum">
              <a:rPr lang="en-US" altLang="en-US" sz="1200"/>
              <a:pPr eaLnBrk="1" hangingPunct="1"/>
              <a:t>3</a:t>
            </a:fld>
            <a:endParaRPr lang="en-US" alt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The value chosen for E here is that which causes air to become conducting. Turning the above argument around, we see that a displacement of only 2x10^-15 m causes an E field capable of ionizing air.</a:t>
            </a:r>
          </a:p>
        </p:txBody>
      </p:sp>
    </p:spTree>
    <p:extLst>
      <p:ext uri="{BB962C8B-B14F-4D97-AF65-F5344CB8AC3E}">
        <p14:creationId xmlns:p14="http://schemas.microsoft.com/office/powerpoint/2010/main" val="398723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C21D05A4-0245-4A05-BB17-E7829329D987}" type="slidenum">
              <a:rPr lang="en-US" altLang="en-US" sz="1300"/>
              <a:pPr eaLnBrk="1" hangingPunct="1"/>
              <a:t>22</a:t>
            </a:fld>
            <a:endParaRPr lang="en-US" altLang="en-US" sz="13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Metal polarizes!</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Polarized is nor equal to charged</a:t>
            </a:r>
          </a:p>
        </p:txBody>
      </p:sp>
    </p:spTree>
    <p:extLst>
      <p:ext uri="{BB962C8B-B14F-4D97-AF65-F5344CB8AC3E}">
        <p14:creationId xmlns:p14="http://schemas.microsoft.com/office/powerpoint/2010/main" val="1293712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45276D42-EEAC-4951-8AA4-237DB7EEB596}" type="slidenum">
              <a:rPr lang="en-US" altLang="en-US" sz="1300"/>
              <a:pPr eaLnBrk="1" hangingPunct="1"/>
              <a:t>23</a:t>
            </a:fld>
            <a:endParaRPr lang="en-US" altLang="en-US" sz="1300"/>
          </a:p>
        </p:txBody>
      </p:sp>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548145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43C2E05C-4882-41B3-BDA9-68A4045EC887}" type="slidenum">
              <a:rPr lang="en-US" altLang="en-US" sz="1300"/>
              <a:pPr eaLnBrk="1" hangingPunct="1"/>
              <a:t>25</a:t>
            </a:fld>
            <a:endParaRPr lang="en-US" altLang="en-US" sz="1300"/>
          </a:p>
        </p:txBody>
      </p:sp>
      <p:sp>
        <p:nvSpPr>
          <p:cNvPr id="58370" name="Rectangle 2"/>
          <p:cNvSpPr>
            <a:spLocks noGrp="1" noRot="1" noChangeAspect="1" noChangeArrowheads="1"/>
          </p:cNvSpPr>
          <p:nvPr>
            <p:ph type="sldImg"/>
          </p:nvPr>
        </p:nvSpPr>
        <p:spPr>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Polarized insulator: collection of tiny dipoles</a:t>
            </a:r>
          </a:p>
          <a:p>
            <a:pPr eaLnBrk="1" hangingPunct="1"/>
            <a:r>
              <a:rPr lang="en-US" altLang="en-US" smtClean="0">
                <a:latin typeface="Times New Roman" pitchFamily="18" charset="0"/>
              </a:rPr>
              <a:t>Polarized metal: forms a giant dipole</a:t>
            </a:r>
          </a:p>
          <a:p>
            <a:pPr eaLnBrk="1" hangingPunct="1"/>
            <a:r>
              <a:rPr lang="en-US" altLang="en-US" smtClean="0">
                <a:latin typeface="Times New Roman" pitchFamily="18" charset="0"/>
              </a:rPr>
              <a:t>Do demo of charge on outside of sphere.</a:t>
            </a:r>
          </a:p>
        </p:txBody>
      </p:sp>
    </p:spTree>
    <p:extLst>
      <p:ext uri="{BB962C8B-B14F-4D97-AF65-F5344CB8AC3E}">
        <p14:creationId xmlns:p14="http://schemas.microsoft.com/office/powerpoint/2010/main" val="1718359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8D5B299A-F2AD-45C9-AFCC-F4ECD4CDEB66}" type="slidenum">
              <a:rPr lang="en-US" altLang="en-US" sz="1300"/>
              <a:pPr eaLnBrk="1" hangingPunct="1"/>
              <a:t>26</a:t>
            </a:fld>
            <a:endParaRPr lang="en-US" altLang="en-US" sz="1300"/>
          </a:p>
        </p:txBody>
      </p:sp>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31415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979D4B01-4F36-4878-BC9C-75C0835FE182}" type="slidenum">
              <a:rPr lang="en-US" altLang="en-US" sz="1300"/>
              <a:pPr eaLnBrk="1" hangingPunct="1"/>
              <a:t>27</a:t>
            </a:fld>
            <a:endParaRPr lang="en-US" altLang="en-US" sz="1300"/>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Use</a:t>
            </a:r>
            <a:r>
              <a:rPr lang="en-US" altLang="en-US" baseline="0" dirty="0" smtClean="0">
                <a:latin typeface="Times New Roman" pitchFamily="18" charset="0"/>
              </a:rPr>
              <a:t> a grounding wire and a electroscope to demonstrate </a:t>
            </a:r>
            <a:r>
              <a:rPr lang="en-US" altLang="en-US" baseline="0" smtClean="0">
                <a:latin typeface="Times New Roman" pitchFamily="18" charset="0"/>
              </a:rPr>
              <a:t>the effect. </a:t>
            </a:r>
            <a:endParaRPr lang="en-US" altLang="en-US" dirty="0" smtClean="0">
              <a:latin typeface="Times New Roman" pitchFamily="18" charset="0"/>
            </a:endParaRPr>
          </a:p>
        </p:txBody>
      </p:sp>
    </p:spTree>
    <p:extLst>
      <p:ext uri="{BB962C8B-B14F-4D97-AF65-F5344CB8AC3E}">
        <p14:creationId xmlns:p14="http://schemas.microsoft.com/office/powerpoint/2010/main" val="3250499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59041470-CA7B-4F60-8E08-BA091AF5AA43}" type="slidenum">
              <a:rPr lang="en-US" altLang="en-US" sz="1300"/>
              <a:pPr eaLnBrk="1" hangingPunct="1"/>
              <a:t>28</a:t>
            </a:fld>
            <a:endParaRPr lang="en-US" altLang="en-US" sz="1300"/>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313815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6EC0A6C2-9760-4F54-B76F-289177F64174}" type="slidenum">
              <a:rPr lang="en-US" altLang="en-US" sz="1300"/>
              <a:pPr eaLnBrk="1" hangingPunct="1"/>
              <a:t>29</a:t>
            </a:fld>
            <a:endParaRPr lang="en-US" altLang="en-US" sz="1300"/>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473968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 set of demonstrations related to effects resulting from electric field forces.</a:t>
            </a:r>
            <a:br>
              <a:rPr lang="en-US" dirty="0" smtClean="0"/>
            </a:br>
            <a:r>
              <a:rPr lang="en-US" dirty="0" smtClean="0"/>
              <a:t/>
            </a:r>
            <a:br>
              <a:rPr lang="en-US" dirty="0" smtClean="0"/>
            </a:br>
            <a:r>
              <a:rPr lang="en-US" dirty="0" smtClean="0"/>
              <a:t>(a) A ping pong ball is free to roll inside a horizontally mounted glass tube mounted between the terminals of the small </a:t>
            </a:r>
            <a:r>
              <a:rPr lang="en-US" dirty="0" err="1" smtClean="0"/>
              <a:t>Wimshurst</a:t>
            </a:r>
            <a:r>
              <a:rPr lang="en-US" dirty="0" smtClean="0"/>
              <a:t> machine. When the machine is in operation, the ball moves back and forth in the tube as it first receives a charge from one terminal and then is repelled to the other terminal, where it is charged oppositely.</a:t>
            </a:r>
            <a:br>
              <a:rPr lang="en-US" dirty="0" smtClean="0"/>
            </a:br>
            <a:r>
              <a:rPr lang="en-US" dirty="0" smtClean="0"/>
              <a:t/>
            </a:r>
            <a:br>
              <a:rPr lang="en-US" dirty="0" smtClean="0"/>
            </a:br>
            <a:r>
              <a:rPr lang="en-US" dirty="0" smtClean="0"/>
              <a:t>(b) A set of electric “chimes,” consisting of four bells suspended from conducting threads, and a central bell affixed to an insulating stand. A small ball is suspended from an insulating thread so it hangs between the two bells. The central bell is grounded (or attached to the opposite terminal), whereas the other four bells are </a:t>
            </a:r>
            <a:r>
              <a:rPr lang="en-US" dirty="0" err="1" smtClean="0"/>
              <a:t>are</a:t>
            </a:r>
            <a:r>
              <a:rPr lang="en-US" dirty="0" smtClean="0"/>
              <a:t> charged from a small </a:t>
            </a:r>
            <a:r>
              <a:rPr lang="en-US" dirty="0" err="1" smtClean="0"/>
              <a:t>Wimshurst</a:t>
            </a:r>
            <a:r>
              <a:rPr lang="en-US" dirty="0" smtClean="0"/>
              <a:t> machine. The hanging ball is attracted to the hanging bell by charge induction, causing the ball to strike the bell. The ball then picks up </a:t>
            </a:r>
            <a:r>
              <a:rPr lang="en-US" dirty="0" err="1" smtClean="0"/>
              <a:t>up</a:t>
            </a:r>
            <a:r>
              <a:rPr lang="en-US" dirty="0" smtClean="0"/>
              <a:t> the charge of the bell and is repelled, causing it to strike the central (grounded) bell. The ball is discharged and the process begins all over again</a:t>
            </a:r>
            <a:endParaRPr lang="en-US" dirty="0"/>
          </a:p>
        </p:txBody>
      </p:sp>
      <p:sp>
        <p:nvSpPr>
          <p:cNvPr id="4" name="Slide Number Placeholder 3"/>
          <p:cNvSpPr>
            <a:spLocks noGrp="1"/>
          </p:cNvSpPr>
          <p:nvPr>
            <p:ph type="sldNum" sz="quarter" idx="10"/>
          </p:nvPr>
        </p:nvSpPr>
        <p:spPr/>
        <p:txBody>
          <a:bodyPr/>
          <a:lstStyle/>
          <a:p>
            <a:fld id="{4405AE53-2794-4F49-B373-89138F84C7CC}" type="slidenum">
              <a:rPr lang="en-US" altLang="en-US" smtClean="0"/>
              <a:pPr/>
              <a:t>30</a:t>
            </a:fld>
            <a:endParaRPr lang="en-US" altLang="en-US"/>
          </a:p>
        </p:txBody>
      </p:sp>
    </p:spTree>
    <p:extLst>
      <p:ext uri="{BB962C8B-B14F-4D97-AF65-F5344CB8AC3E}">
        <p14:creationId xmlns:p14="http://schemas.microsoft.com/office/powerpoint/2010/main" val="3551303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B906DC6A-422A-42EE-A219-18AA16CFC6A0}" type="slidenum">
              <a:rPr lang="en-US" altLang="en-US" sz="1300"/>
              <a:pPr eaLnBrk="1" hangingPunct="1"/>
              <a:t>31</a:t>
            </a:fld>
            <a:endParaRPr lang="en-US" altLang="en-US" sz="1300"/>
          </a:p>
        </p:txBody>
      </p:sp>
      <p:sp>
        <p:nvSpPr>
          <p:cNvPr id="74754" name="Rectangle 2"/>
          <p:cNvSpPr>
            <a:spLocks noGrp="1" noRot="1" noChangeAspect="1" noChangeArrowheads="1"/>
          </p:cNvSpPr>
          <p:nvPr>
            <p:ph type="sldImg"/>
          </p:nvPr>
        </p:nvSpPr>
        <p:spPr>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461829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itchFamily="18" charset="0"/>
                <a:ea typeface="MS PGothic" pitchFamily="34" charset="-128"/>
              </a:defRPr>
            </a:lvl1pPr>
            <a:lvl2pPr marL="742950" indent="-285750" defTabSz="966788" eaLnBrk="0" hangingPunct="0">
              <a:spcBef>
                <a:spcPct val="30000"/>
              </a:spcBef>
              <a:defRPr sz="1200">
                <a:solidFill>
                  <a:schemeClr val="tx1"/>
                </a:solidFill>
                <a:latin typeface="Times New Roman" pitchFamily="18" charset="0"/>
                <a:ea typeface="MS PGothic" pitchFamily="34" charset="-128"/>
              </a:defRPr>
            </a:lvl2pPr>
            <a:lvl3pPr marL="1143000" indent="-228600" defTabSz="966788" eaLnBrk="0" hangingPunct="0">
              <a:spcBef>
                <a:spcPct val="30000"/>
              </a:spcBef>
              <a:defRPr sz="1200">
                <a:solidFill>
                  <a:schemeClr val="tx1"/>
                </a:solidFill>
                <a:latin typeface="Times New Roman" pitchFamily="18" charset="0"/>
                <a:ea typeface="ヒラギノ角ゴ Pro W3" pitchFamily="-84" charset="-128"/>
              </a:defRPr>
            </a:lvl3pPr>
            <a:lvl4pPr marL="1600200" indent="-228600" defTabSz="966788" eaLnBrk="0" hangingPunct="0">
              <a:spcBef>
                <a:spcPct val="30000"/>
              </a:spcBef>
              <a:defRPr sz="1200">
                <a:solidFill>
                  <a:schemeClr val="tx1"/>
                </a:solidFill>
                <a:latin typeface="Times New Roman" pitchFamily="18" charset="0"/>
                <a:ea typeface="ヒラギノ角ゴ Pro W3" pitchFamily="-84" charset="-128"/>
              </a:defRPr>
            </a:lvl4pPr>
            <a:lvl5pPr marL="2057400" indent="-228600" defTabSz="966788" eaLnBrk="0" hangingPunct="0">
              <a:spcBef>
                <a:spcPct val="30000"/>
              </a:spcBef>
              <a:defRPr sz="12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9pPr>
          </a:lstStyle>
          <a:p>
            <a:pPr eaLnBrk="1" hangingPunct="1">
              <a:spcBef>
                <a:spcPct val="0"/>
              </a:spcBef>
            </a:pPr>
            <a:fld id="{06637C3A-901C-4C00-ACCA-34E3B5DCF023}" type="slidenum">
              <a:rPr lang="en-US" altLang="en-US" sz="1300">
                <a:ea typeface="ヒラギノ角ゴ Pro W3" pitchFamily="-84" charset="-128"/>
              </a:rPr>
              <a:pPr eaLnBrk="1" hangingPunct="1">
                <a:spcBef>
                  <a:spcPct val="0"/>
                </a:spcBef>
              </a:pPr>
              <a:t>32</a:t>
            </a:fld>
            <a:endParaRPr lang="en-US" altLang="en-US" sz="1300">
              <a:ea typeface="ヒラギノ角ゴ Pro W3" pitchFamily="-84" charset="-128"/>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B</a:t>
            </a:r>
          </a:p>
        </p:txBody>
      </p:sp>
    </p:spTree>
    <p:extLst>
      <p:ext uri="{BB962C8B-B14F-4D97-AF65-F5344CB8AC3E}">
        <p14:creationId xmlns:p14="http://schemas.microsoft.com/office/powerpoint/2010/main" val="175825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pitchFamily="18" charset="0"/>
                <a:ea typeface="ヒラギノ角ゴ Pro W3" pitchFamily="-84" charset="-128"/>
              </a:defRPr>
            </a:lvl1pPr>
            <a:lvl2pPr marL="702756" indent="-270291" defTabSz="914485" eaLnBrk="0" hangingPunct="0">
              <a:defRPr sz="2300">
                <a:solidFill>
                  <a:schemeClr val="tx1"/>
                </a:solidFill>
                <a:latin typeface="Times New Roman" pitchFamily="18" charset="0"/>
                <a:ea typeface="ヒラギノ角ゴ Pro W3" pitchFamily="-84" charset="-128"/>
              </a:defRPr>
            </a:lvl2pPr>
            <a:lvl3pPr marL="1081164" indent="-216233" defTabSz="914485" eaLnBrk="0" hangingPunct="0">
              <a:defRPr sz="2300">
                <a:solidFill>
                  <a:schemeClr val="tx1"/>
                </a:solidFill>
                <a:latin typeface="Times New Roman" pitchFamily="18" charset="0"/>
                <a:ea typeface="ヒラギノ角ゴ Pro W3" pitchFamily="-84" charset="-128"/>
              </a:defRPr>
            </a:lvl3pPr>
            <a:lvl4pPr marL="1513629" indent="-216233" defTabSz="914485" eaLnBrk="0" hangingPunct="0">
              <a:defRPr sz="2300">
                <a:solidFill>
                  <a:schemeClr val="tx1"/>
                </a:solidFill>
                <a:latin typeface="Times New Roman" pitchFamily="18" charset="0"/>
                <a:ea typeface="ヒラギノ角ゴ Pro W3" pitchFamily="-84" charset="-128"/>
              </a:defRPr>
            </a:lvl4pPr>
            <a:lvl5pPr marL="1946095" indent="-216233" defTabSz="914485" eaLnBrk="0" hangingPunct="0">
              <a:defRPr sz="2300">
                <a:solidFill>
                  <a:schemeClr val="tx1"/>
                </a:solidFill>
                <a:latin typeface="Times New Roman" pitchFamily="18" charset="0"/>
                <a:ea typeface="ヒラギノ角ゴ Pro W3" pitchFamily="-84" charset="-128"/>
              </a:defRPr>
            </a:lvl5pPr>
            <a:lvl6pPr marL="2378560"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6pPr>
            <a:lvl7pPr marL="2811026"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7pPr>
            <a:lvl8pPr marL="3243491"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8pPr>
            <a:lvl9pPr marL="3675957"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9pPr>
          </a:lstStyle>
          <a:p>
            <a:pPr eaLnBrk="1" hangingPunct="1"/>
            <a:fld id="{DA3BC2D3-8F71-44D5-9194-586524602785}" type="slidenum">
              <a:rPr lang="en-US" altLang="en-US" sz="1200"/>
              <a:pPr eaLnBrk="1" hangingPunct="1"/>
              <a:t>4</a:t>
            </a:fld>
            <a:endParaRPr lang="en-US" alt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55778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Do demo. Ask Tammi for electronic electrometer. Ask students what is in the blue box.</a:t>
            </a: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C6373BBD-0315-4487-AD86-8A99399E9E2F}" type="slidenum">
              <a:rPr lang="en-US" altLang="en-US" sz="1300"/>
              <a:pPr eaLnBrk="1" hangingPunct="1"/>
              <a:t>34</a:t>
            </a:fld>
            <a:endParaRPr lang="en-US" altLang="en-US" sz="1300"/>
          </a:p>
        </p:txBody>
      </p:sp>
    </p:spTree>
    <p:extLst>
      <p:ext uri="{BB962C8B-B14F-4D97-AF65-F5344CB8AC3E}">
        <p14:creationId xmlns:p14="http://schemas.microsoft.com/office/powerpoint/2010/main" val="369356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pitchFamily="18" charset="0"/>
                <a:ea typeface="ヒラギノ角ゴ Pro W3" pitchFamily="-84" charset="-128"/>
              </a:defRPr>
            </a:lvl1pPr>
            <a:lvl2pPr marL="702756" indent="-270291" defTabSz="914485" eaLnBrk="0" hangingPunct="0">
              <a:defRPr sz="2300">
                <a:solidFill>
                  <a:schemeClr val="tx1"/>
                </a:solidFill>
                <a:latin typeface="Times New Roman" pitchFamily="18" charset="0"/>
                <a:ea typeface="ヒラギノ角ゴ Pro W3" pitchFamily="-84" charset="-128"/>
              </a:defRPr>
            </a:lvl2pPr>
            <a:lvl3pPr marL="1081164" indent="-216233" defTabSz="914485" eaLnBrk="0" hangingPunct="0">
              <a:defRPr sz="2300">
                <a:solidFill>
                  <a:schemeClr val="tx1"/>
                </a:solidFill>
                <a:latin typeface="Times New Roman" pitchFamily="18" charset="0"/>
                <a:ea typeface="ヒラギノ角ゴ Pro W3" pitchFamily="-84" charset="-128"/>
              </a:defRPr>
            </a:lvl3pPr>
            <a:lvl4pPr marL="1513629" indent="-216233" defTabSz="914485" eaLnBrk="0" hangingPunct="0">
              <a:defRPr sz="2300">
                <a:solidFill>
                  <a:schemeClr val="tx1"/>
                </a:solidFill>
                <a:latin typeface="Times New Roman" pitchFamily="18" charset="0"/>
                <a:ea typeface="ヒラギノ角ゴ Pro W3" pitchFamily="-84" charset="-128"/>
              </a:defRPr>
            </a:lvl4pPr>
            <a:lvl5pPr marL="1946095" indent="-216233" defTabSz="914485" eaLnBrk="0" hangingPunct="0">
              <a:defRPr sz="2300">
                <a:solidFill>
                  <a:schemeClr val="tx1"/>
                </a:solidFill>
                <a:latin typeface="Times New Roman" pitchFamily="18" charset="0"/>
                <a:ea typeface="ヒラギノ角ゴ Pro W3" pitchFamily="-84" charset="-128"/>
              </a:defRPr>
            </a:lvl5pPr>
            <a:lvl6pPr marL="2378560"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6pPr>
            <a:lvl7pPr marL="2811026"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7pPr>
            <a:lvl8pPr marL="3243491"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8pPr>
            <a:lvl9pPr marL="3675957"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9pPr>
          </a:lstStyle>
          <a:p>
            <a:pPr eaLnBrk="1" hangingPunct="1"/>
            <a:fld id="{081B4075-135C-4E9B-9A4F-A90900CCC216}" type="slidenum">
              <a:rPr lang="en-US" altLang="en-US" sz="1200"/>
              <a:pPr eaLnBrk="1" hangingPunct="1"/>
              <a:t>5</a:t>
            </a:fld>
            <a:endParaRPr lang="en-US" alt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55681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pitchFamily="18" charset="0"/>
                <a:ea typeface="ヒラギノ角ゴ Pro W3" pitchFamily="-84" charset="-128"/>
              </a:defRPr>
            </a:lvl1pPr>
            <a:lvl2pPr marL="702756" indent="-270291" defTabSz="914485" eaLnBrk="0" hangingPunct="0">
              <a:defRPr sz="2300">
                <a:solidFill>
                  <a:schemeClr val="tx1"/>
                </a:solidFill>
                <a:latin typeface="Times New Roman" pitchFamily="18" charset="0"/>
                <a:ea typeface="ヒラギノ角ゴ Pro W3" pitchFamily="-84" charset="-128"/>
              </a:defRPr>
            </a:lvl2pPr>
            <a:lvl3pPr marL="1081164" indent="-216233" defTabSz="914485" eaLnBrk="0" hangingPunct="0">
              <a:defRPr sz="2300">
                <a:solidFill>
                  <a:schemeClr val="tx1"/>
                </a:solidFill>
                <a:latin typeface="Times New Roman" pitchFamily="18" charset="0"/>
                <a:ea typeface="ヒラギノ角ゴ Pro W3" pitchFamily="-84" charset="-128"/>
              </a:defRPr>
            </a:lvl3pPr>
            <a:lvl4pPr marL="1513629" indent="-216233" defTabSz="914485" eaLnBrk="0" hangingPunct="0">
              <a:defRPr sz="2300">
                <a:solidFill>
                  <a:schemeClr val="tx1"/>
                </a:solidFill>
                <a:latin typeface="Times New Roman" pitchFamily="18" charset="0"/>
                <a:ea typeface="ヒラギノ角ゴ Pro W3" pitchFamily="-84" charset="-128"/>
              </a:defRPr>
            </a:lvl4pPr>
            <a:lvl5pPr marL="1946095" indent="-216233" defTabSz="914485" eaLnBrk="0" hangingPunct="0">
              <a:defRPr sz="2300">
                <a:solidFill>
                  <a:schemeClr val="tx1"/>
                </a:solidFill>
                <a:latin typeface="Times New Roman" pitchFamily="18" charset="0"/>
                <a:ea typeface="ヒラギノ角ゴ Pro W3" pitchFamily="-84" charset="-128"/>
              </a:defRPr>
            </a:lvl5pPr>
            <a:lvl6pPr marL="2378560"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6pPr>
            <a:lvl7pPr marL="2811026"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7pPr>
            <a:lvl8pPr marL="3243491"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8pPr>
            <a:lvl9pPr marL="3675957"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9pPr>
          </a:lstStyle>
          <a:p>
            <a:pPr eaLnBrk="1" hangingPunct="1"/>
            <a:fld id="{A5B4F739-04B8-45EA-B104-5CFE7D810447}" type="slidenum">
              <a:rPr lang="en-US" altLang="en-US" sz="1200"/>
              <a:pPr eaLnBrk="1" hangingPunct="1"/>
              <a:t>6</a:t>
            </a:fld>
            <a:endParaRPr lang="en-US" alt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487467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pitchFamily="18" charset="0"/>
                <a:ea typeface="ヒラギノ角ゴ Pro W3" pitchFamily="-84" charset="-128"/>
              </a:defRPr>
            </a:lvl1pPr>
            <a:lvl2pPr marL="702756" indent="-270291" defTabSz="914485" eaLnBrk="0" hangingPunct="0">
              <a:defRPr sz="2300">
                <a:solidFill>
                  <a:schemeClr val="tx1"/>
                </a:solidFill>
                <a:latin typeface="Times New Roman" pitchFamily="18" charset="0"/>
                <a:ea typeface="ヒラギノ角ゴ Pro W3" pitchFamily="-84" charset="-128"/>
              </a:defRPr>
            </a:lvl2pPr>
            <a:lvl3pPr marL="1081164" indent="-216233" defTabSz="914485" eaLnBrk="0" hangingPunct="0">
              <a:defRPr sz="2300">
                <a:solidFill>
                  <a:schemeClr val="tx1"/>
                </a:solidFill>
                <a:latin typeface="Times New Roman" pitchFamily="18" charset="0"/>
                <a:ea typeface="ヒラギノ角ゴ Pro W3" pitchFamily="-84" charset="-128"/>
              </a:defRPr>
            </a:lvl3pPr>
            <a:lvl4pPr marL="1513629" indent="-216233" defTabSz="914485" eaLnBrk="0" hangingPunct="0">
              <a:defRPr sz="2300">
                <a:solidFill>
                  <a:schemeClr val="tx1"/>
                </a:solidFill>
                <a:latin typeface="Times New Roman" pitchFamily="18" charset="0"/>
                <a:ea typeface="ヒラギノ角ゴ Pro W3" pitchFamily="-84" charset="-128"/>
              </a:defRPr>
            </a:lvl4pPr>
            <a:lvl5pPr marL="1946095" indent="-216233" defTabSz="914485" eaLnBrk="0" hangingPunct="0">
              <a:defRPr sz="2300">
                <a:solidFill>
                  <a:schemeClr val="tx1"/>
                </a:solidFill>
                <a:latin typeface="Times New Roman" pitchFamily="18" charset="0"/>
                <a:ea typeface="ヒラギノ角ゴ Pro W3" pitchFamily="-84" charset="-128"/>
              </a:defRPr>
            </a:lvl5pPr>
            <a:lvl6pPr marL="2378560"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6pPr>
            <a:lvl7pPr marL="2811026"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7pPr>
            <a:lvl8pPr marL="3243491"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8pPr>
            <a:lvl9pPr marL="3675957"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9pPr>
          </a:lstStyle>
          <a:p>
            <a:pPr eaLnBrk="1" hangingPunct="1"/>
            <a:fld id="{4127E206-6239-465A-A0FF-8B98546A5C05}" type="slidenum">
              <a:rPr lang="en-US" altLang="en-US" sz="1200"/>
              <a:pPr eaLnBrk="1" hangingPunct="1"/>
              <a:t>7</a:t>
            </a:fld>
            <a:endParaRPr lang="en-US" alt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1/r^5 because induced p proportional to 1/r^2 and it produces a field at q1 proportional to p/r^3.</a:t>
            </a:r>
          </a:p>
        </p:txBody>
      </p:sp>
    </p:spTree>
    <p:extLst>
      <p:ext uri="{BB962C8B-B14F-4D97-AF65-F5344CB8AC3E}">
        <p14:creationId xmlns:p14="http://schemas.microsoft.com/office/powerpoint/2010/main" val="3223424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pitchFamily="18" charset="0"/>
                <a:ea typeface="ヒラギノ角ゴ Pro W3" pitchFamily="-84" charset="-128"/>
              </a:defRPr>
            </a:lvl1pPr>
            <a:lvl2pPr marL="702756" indent="-270291" defTabSz="914485" eaLnBrk="0" hangingPunct="0">
              <a:defRPr sz="2300">
                <a:solidFill>
                  <a:schemeClr val="tx1"/>
                </a:solidFill>
                <a:latin typeface="Times New Roman" pitchFamily="18" charset="0"/>
                <a:ea typeface="ヒラギノ角ゴ Pro W3" pitchFamily="-84" charset="-128"/>
              </a:defRPr>
            </a:lvl2pPr>
            <a:lvl3pPr marL="1081164" indent="-216233" defTabSz="914485" eaLnBrk="0" hangingPunct="0">
              <a:defRPr sz="2300">
                <a:solidFill>
                  <a:schemeClr val="tx1"/>
                </a:solidFill>
                <a:latin typeface="Times New Roman" pitchFamily="18" charset="0"/>
                <a:ea typeface="ヒラギノ角ゴ Pro W3" pitchFamily="-84" charset="-128"/>
              </a:defRPr>
            </a:lvl3pPr>
            <a:lvl4pPr marL="1513629" indent="-216233" defTabSz="914485" eaLnBrk="0" hangingPunct="0">
              <a:defRPr sz="2300">
                <a:solidFill>
                  <a:schemeClr val="tx1"/>
                </a:solidFill>
                <a:latin typeface="Times New Roman" pitchFamily="18" charset="0"/>
                <a:ea typeface="ヒラギノ角ゴ Pro W3" pitchFamily="-84" charset="-128"/>
              </a:defRPr>
            </a:lvl4pPr>
            <a:lvl5pPr marL="1946095" indent="-216233" defTabSz="914485" eaLnBrk="0" hangingPunct="0">
              <a:defRPr sz="2300">
                <a:solidFill>
                  <a:schemeClr val="tx1"/>
                </a:solidFill>
                <a:latin typeface="Times New Roman" pitchFamily="18" charset="0"/>
                <a:ea typeface="ヒラギノ角ゴ Pro W3" pitchFamily="-84" charset="-128"/>
              </a:defRPr>
            </a:lvl5pPr>
            <a:lvl6pPr marL="2378560"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6pPr>
            <a:lvl7pPr marL="2811026"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7pPr>
            <a:lvl8pPr marL="3243491"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8pPr>
            <a:lvl9pPr marL="3675957" indent="-216233" defTabSz="914485" eaLnBrk="0" fontAlgn="base" hangingPunct="0">
              <a:spcBef>
                <a:spcPct val="0"/>
              </a:spcBef>
              <a:spcAft>
                <a:spcPct val="0"/>
              </a:spcAft>
              <a:defRPr sz="2300">
                <a:solidFill>
                  <a:schemeClr val="tx1"/>
                </a:solidFill>
                <a:latin typeface="Times New Roman" pitchFamily="18" charset="0"/>
                <a:ea typeface="ヒラギノ角ゴ Pro W3" pitchFamily="-84" charset="-128"/>
              </a:defRPr>
            </a:lvl9pPr>
          </a:lstStyle>
          <a:p>
            <a:pPr eaLnBrk="1" hangingPunct="1"/>
            <a:fld id="{E944BF96-1FF5-4893-B505-1F3A4689B872}" type="slidenum">
              <a:rPr lang="en-US" altLang="en-US" sz="1200"/>
              <a:pPr eaLnBrk="1" hangingPunct="1"/>
              <a:t>8</a:t>
            </a:fld>
            <a:endParaRPr lang="en-US" alt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59745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2300">
                <a:solidFill>
                  <a:schemeClr val="tx1"/>
                </a:solidFill>
                <a:latin typeface="Times New Roman" pitchFamily="18" charset="0"/>
                <a:ea typeface="ヒラギノ角ゴ Pro W3" pitchFamily="-84" charset="-128"/>
              </a:defRPr>
            </a:lvl1pPr>
            <a:lvl2pPr marL="702756" indent="-270291" defTabSz="912983" eaLnBrk="0" hangingPunct="0">
              <a:defRPr sz="2300">
                <a:solidFill>
                  <a:schemeClr val="tx1"/>
                </a:solidFill>
                <a:latin typeface="Times New Roman" pitchFamily="18" charset="0"/>
                <a:ea typeface="ヒラギノ角ゴ Pro W3" pitchFamily="-84" charset="-128"/>
              </a:defRPr>
            </a:lvl2pPr>
            <a:lvl3pPr marL="1081164" indent="-216233" defTabSz="912983" eaLnBrk="0" hangingPunct="0">
              <a:defRPr sz="2300">
                <a:solidFill>
                  <a:schemeClr val="tx1"/>
                </a:solidFill>
                <a:latin typeface="Times New Roman" pitchFamily="18" charset="0"/>
                <a:ea typeface="ヒラギノ角ゴ Pro W3" pitchFamily="-84" charset="-128"/>
              </a:defRPr>
            </a:lvl3pPr>
            <a:lvl4pPr marL="1513629" indent="-216233" defTabSz="912983" eaLnBrk="0" hangingPunct="0">
              <a:defRPr sz="2300">
                <a:solidFill>
                  <a:schemeClr val="tx1"/>
                </a:solidFill>
                <a:latin typeface="Times New Roman" pitchFamily="18" charset="0"/>
                <a:ea typeface="ヒラギノ角ゴ Pro W3" pitchFamily="-84" charset="-128"/>
              </a:defRPr>
            </a:lvl4pPr>
            <a:lvl5pPr marL="1946095" indent="-216233" defTabSz="912983" eaLnBrk="0" hangingPunct="0">
              <a:defRPr sz="2300">
                <a:solidFill>
                  <a:schemeClr val="tx1"/>
                </a:solidFill>
                <a:latin typeface="Times New Roman" pitchFamily="18" charset="0"/>
                <a:ea typeface="ヒラギノ角ゴ Pro W3" pitchFamily="-84" charset="-128"/>
              </a:defRPr>
            </a:lvl5pPr>
            <a:lvl6pPr marL="2378560" indent="-216233" defTabSz="912983" eaLnBrk="0" fontAlgn="base" hangingPunct="0">
              <a:spcBef>
                <a:spcPct val="0"/>
              </a:spcBef>
              <a:spcAft>
                <a:spcPct val="0"/>
              </a:spcAft>
              <a:defRPr sz="2300">
                <a:solidFill>
                  <a:schemeClr val="tx1"/>
                </a:solidFill>
                <a:latin typeface="Times New Roman" pitchFamily="18" charset="0"/>
                <a:ea typeface="ヒラギノ角ゴ Pro W3" pitchFamily="-84" charset="-128"/>
              </a:defRPr>
            </a:lvl6pPr>
            <a:lvl7pPr marL="2811026" indent="-216233" defTabSz="912983" eaLnBrk="0" fontAlgn="base" hangingPunct="0">
              <a:spcBef>
                <a:spcPct val="0"/>
              </a:spcBef>
              <a:spcAft>
                <a:spcPct val="0"/>
              </a:spcAft>
              <a:defRPr sz="2300">
                <a:solidFill>
                  <a:schemeClr val="tx1"/>
                </a:solidFill>
                <a:latin typeface="Times New Roman" pitchFamily="18" charset="0"/>
                <a:ea typeface="ヒラギノ角ゴ Pro W3" pitchFamily="-84" charset="-128"/>
              </a:defRPr>
            </a:lvl7pPr>
            <a:lvl8pPr marL="3243491" indent="-216233" defTabSz="912983" eaLnBrk="0" fontAlgn="base" hangingPunct="0">
              <a:spcBef>
                <a:spcPct val="0"/>
              </a:spcBef>
              <a:spcAft>
                <a:spcPct val="0"/>
              </a:spcAft>
              <a:defRPr sz="2300">
                <a:solidFill>
                  <a:schemeClr val="tx1"/>
                </a:solidFill>
                <a:latin typeface="Times New Roman" pitchFamily="18" charset="0"/>
                <a:ea typeface="ヒラギノ角ゴ Pro W3" pitchFamily="-84" charset="-128"/>
              </a:defRPr>
            </a:lvl8pPr>
            <a:lvl9pPr marL="3675957" indent="-216233" defTabSz="912983" eaLnBrk="0" fontAlgn="base" hangingPunct="0">
              <a:spcBef>
                <a:spcPct val="0"/>
              </a:spcBef>
              <a:spcAft>
                <a:spcPct val="0"/>
              </a:spcAft>
              <a:defRPr sz="2300">
                <a:solidFill>
                  <a:schemeClr val="tx1"/>
                </a:solidFill>
                <a:latin typeface="Times New Roman" pitchFamily="18" charset="0"/>
                <a:ea typeface="ヒラギノ角ゴ Pro W3" pitchFamily="-84" charset="-128"/>
              </a:defRPr>
            </a:lvl9pPr>
          </a:lstStyle>
          <a:p>
            <a:pPr eaLnBrk="1" hangingPunct="1"/>
            <a:fld id="{5FEA8F33-4CC6-42FA-B30D-BE5C41797D25}" type="slidenum">
              <a:rPr lang="en-US" altLang="en-US" sz="1200"/>
              <a:pPr eaLnBrk="1" hangingPunct="1"/>
              <a:t>9</a:t>
            </a:fld>
            <a:endParaRPr lang="en-US" alt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8872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06F99F2-4728-44E1-A7E2-75A32AE92B4D}" type="slidenum">
              <a:rPr lang="en-US" altLang="en-US" sz="1300"/>
              <a:pPr eaLnBrk="1" hangingPunct="1"/>
              <a:t>10</a:t>
            </a:fld>
            <a:endParaRPr lang="en-US" altLang="en-US" sz="13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Answer: D</a:t>
            </a:r>
          </a:p>
        </p:txBody>
      </p:sp>
    </p:spTree>
    <p:extLst>
      <p:ext uri="{BB962C8B-B14F-4D97-AF65-F5344CB8AC3E}">
        <p14:creationId xmlns:p14="http://schemas.microsoft.com/office/powerpoint/2010/main" val="224673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3DBC58C-4644-4DD4-83E4-A2CD8A699B73}" type="slidenum">
              <a:rPr lang="en-US" altLang="en-US"/>
              <a:pPr/>
              <a:t>‹#›</a:t>
            </a:fld>
            <a:endParaRPr lang="en-US" altLang="en-US"/>
          </a:p>
        </p:txBody>
      </p:sp>
    </p:spTree>
    <p:extLst>
      <p:ext uri="{BB962C8B-B14F-4D97-AF65-F5344CB8AC3E}">
        <p14:creationId xmlns:p14="http://schemas.microsoft.com/office/powerpoint/2010/main" val="173845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9E7F7E5-8301-4ED1-945B-3F9B3E606331}" type="slidenum">
              <a:rPr lang="en-US" altLang="en-US"/>
              <a:pPr/>
              <a:t>‹#›</a:t>
            </a:fld>
            <a:endParaRPr lang="en-US" altLang="en-US"/>
          </a:p>
        </p:txBody>
      </p:sp>
    </p:spTree>
    <p:extLst>
      <p:ext uri="{BB962C8B-B14F-4D97-AF65-F5344CB8AC3E}">
        <p14:creationId xmlns:p14="http://schemas.microsoft.com/office/powerpoint/2010/main" val="233063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52B3771-1E18-44C2-B82D-E5C2F78ADAEE}" type="slidenum">
              <a:rPr lang="en-US" altLang="en-US"/>
              <a:pPr/>
              <a:t>‹#›</a:t>
            </a:fld>
            <a:endParaRPr lang="en-US" altLang="en-US"/>
          </a:p>
        </p:txBody>
      </p:sp>
    </p:spTree>
    <p:extLst>
      <p:ext uri="{BB962C8B-B14F-4D97-AF65-F5344CB8AC3E}">
        <p14:creationId xmlns:p14="http://schemas.microsoft.com/office/powerpoint/2010/main" val="177760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C6004EC-C566-473C-86C5-6030DF0E00D2}" type="slidenum">
              <a:rPr lang="en-US" altLang="en-US"/>
              <a:pPr/>
              <a:t>‹#›</a:t>
            </a:fld>
            <a:endParaRPr lang="en-US" altLang="en-US"/>
          </a:p>
        </p:txBody>
      </p:sp>
    </p:spTree>
    <p:extLst>
      <p:ext uri="{BB962C8B-B14F-4D97-AF65-F5344CB8AC3E}">
        <p14:creationId xmlns:p14="http://schemas.microsoft.com/office/powerpoint/2010/main" val="101686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448F14A-3598-4AED-894C-45E50AC94846}" type="slidenum">
              <a:rPr lang="en-US" altLang="en-US"/>
              <a:pPr/>
              <a:t>‹#›</a:t>
            </a:fld>
            <a:endParaRPr lang="en-US" altLang="en-US"/>
          </a:p>
        </p:txBody>
      </p:sp>
    </p:spTree>
    <p:extLst>
      <p:ext uri="{BB962C8B-B14F-4D97-AF65-F5344CB8AC3E}">
        <p14:creationId xmlns:p14="http://schemas.microsoft.com/office/powerpoint/2010/main" val="349744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63D4FB47-5582-481E-A816-6E61044A711F}" type="slidenum">
              <a:rPr lang="en-US" altLang="en-US"/>
              <a:pPr/>
              <a:t>‹#›</a:t>
            </a:fld>
            <a:endParaRPr lang="en-US" altLang="en-US"/>
          </a:p>
        </p:txBody>
      </p:sp>
    </p:spTree>
    <p:extLst>
      <p:ext uri="{BB962C8B-B14F-4D97-AF65-F5344CB8AC3E}">
        <p14:creationId xmlns:p14="http://schemas.microsoft.com/office/powerpoint/2010/main" val="161241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5AF87701-8CE8-4A2B-ACA4-4A6D05EF47D7}" type="slidenum">
              <a:rPr lang="en-US" altLang="en-US"/>
              <a:pPr/>
              <a:t>‹#›</a:t>
            </a:fld>
            <a:endParaRPr lang="en-US" altLang="en-US"/>
          </a:p>
        </p:txBody>
      </p:sp>
    </p:spTree>
    <p:extLst>
      <p:ext uri="{BB962C8B-B14F-4D97-AF65-F5344CB8AC3E}">
        <p14:creationId xmlns:p14="http://schemas.microsoft.com/office/powerpoint/2010/main" val="294317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7FE837EA-23DC-48E1-B770-EB2912D500DF}" type="slidenum">
              <a:rPr lang="en-US" altLang="en-US"/>
              <a:pPr/>
              <a:t>‹#›</a:t>
            </a:fld>
            <a:endParaRPr lang="en-US" altLang="en-US"/>
          </a:p>
        </p:txBody>
      </p:sp>
    </p:spTree>
    <p:extLst>
      <p:ext uri="{BB962C8B-B14F-4D97-AF65-F5344CB8AC3E}">
        <p14:creationId xmlns:p14="http://schemas.microsoft.com/office/powerpoint/2010/main" val="145407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14F46679-1E54-4D2E-B36A-3E588DCCFD9A}" type="slidenum">
              <a:rPr lang="en-US" altLang="en-US"/>
              <a:pPr/>
              <a:t>‹#›</a:t>
            </a:fld>
            <a:endParaRPr lang="en-US" altLang="en-US"/>
          </a:p>
        </p:txBody>
      </p:sp>
    </p:spTree>
    <p:extLst>
      <p:ext uri="{BB962C8B-B14F-4D97-AF65-F5344CB8AC3E}">
        <p14:creationId xmlns:p14="http://schemas.microsoft.com/office/powerpoint/2010/main" val="217799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7AEE479-1777-4EDE-9B7A-7797D9F04E17}" type="slidenum">
              <a:rPr lang="en-US" altLang="en-US"/>
              <a:pPr/>
              <a:t>‹#›</a:t>
            </a:fld>
            <a:endParaRPr lang="en-US" altLang="en-US"/>
          </a:p>
        </p:txBody>
      </p:sp>
    </p:spTree>
    <p:extLst>
      <p:ext uri="{BB962C8B-B14F-4D97-AF65-F5344CB8AC3E}">
        <p14:creationId xmlns:p14="http://schemas.microsoft.com/office/powerpoint/2010/main" val="3551507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8D100AE-943C-4C5D-AD7F-B26C97E3A05F}" type="slidenum">
              <a:rPr lang="en-US" altLang="en-US"/>
              <a:pPr/>
              <a:t>‹#›</a:t>
            </a:fld>
            <a:endParaRPr lang="en-US" altLang="en-US"/>
          </a:p>
        </p:txBody>
      </p:sp>
    </p:spTree>
    <p:extLst>
      <p:ext uri="{BB962C8B-B14F-4D97-AF65-F5344CB8AC3E}">
        <p14:creationId xmlns:p14="http://schemas.microsoft.com/office/powerpoint/2010/main" val="271452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0668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91197DB-D038-4EF4-AB00-C8180F56C09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rgbClr val="10169D"/>
          </a:solidFill>
          <a:latin typeface="+mj-lt"/>
          <a:ea typeface="MS PGothic" pitchFamily="34" charset="-128"/>
          <a:cs typeface="ＭＳ Ｐゴシック" pitchFamily="36" charset="-128"/>
        </a:defRPr>
      </a:lvl1pPr>
      <a:lvl2pPr algn="ctr" rtl="0" eaLnBrk="0" fontAlgn="base" hangingPunct="0">
        <a:spcBef>
          <a:spcPct val="0"/>
        </a:spcBef>
        <a:spcAft>
          <a:spcPct val="0"/>
        </a:spcAft>
        <a:defRPr sz="4400">
          <a:solidFill>
            <a:srgbClr val="10169D"/>
          </a:solidFill>
          <a:latin typeface="Arial" pitchFamily="100" charset="0"/>
          <a:ea typeface="MS PGothic" pitchFamily="34" charset="-128"/>
          <a:cs typeface="ＭＳ Ｐゴシック" pitchFamily="36" charset="-128"/>
        </a:defRPr>
      </a:lvl2pPr>
      <a:lvl3pPr algn="ctr" rtl="0" eaLnBrk="0" fontAlgn="base" hangingPunct="0">
        <a:spcBef>
          <a:spcPct val="0"/>
        </a:spcBef>
        <a:spcAft>
          <a:spcPct val="0"/>
        </a:spcAft>
        <a:defRPr sz="4400">
          <a:solidFill>
            <a:srgbClr val="10169D"/>
          </a:solidFill>
          <a:latin typeface="Arial" pitchFamily="100" charset="0"/>
          <a:ea typeface="MS PGothic" pitchFamily="34" charset="-128"/>
          <a:cs typeface="ＭＳ Ｐゴシック" pitchFamily="36" charset="-128"/>
        </a:defRPr>
      </a:lvl3pPr>
      <a:lvl4pPr algn="ctr" rtl="0" eaLnBrk="0" fontAlgn="base" hangingPunct="0">
        <a:spcBef>
          <a:spcPct val="0"/>
        </a:spcBef>
        <a:spcAft>
          <a:spcPct val="0"/>
        </a:spcAft>
        <a:defRPr sz="4400">
          <a:solidFill>
            <a:srgbClr val="10169D"/>
          </a:solidFill>
          <a:latin typeface="Arial" pitchFamily="100" charset="0"/>
          <a:ea typeface="MS PGothic" pitchFamily="34" charset="-128"/>
          <a:cs typeface="ＭＳ Ｐゴシック" pitchFamily="36" charset="-128"/>
        </a:defRPr>
      </a:lvl4pPr>
      <a:lvl5pPr algn="ctr" rtl="0" eaLnBrk="0" fontAlgn="base" hangingPunct="0">
        <a:spcBef>
          <a:spcPct val="0"/>
        </a:spcBef>
        <a:spcAft>
          <a:spcPct val="0"/>
        </a:spcAft>
        <a:defRPr sz="4400">
          <a:solidFill>
            <a:srgbClr val="10169D"/>
          </a:solidFill>
          <a:latin typeface="Arial" pitchFamily="100" charset="0"/>
          <a:ea typeface="MS PGothic" pitchFamily="34" charset="-128"/>
          <a:cs typeface="ＭＳ Ｐゴシック" pitchFamily="3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3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33.bin"/><Relationship Id="rId3" Type="http://schemas.openxmlformats.org/officeDocument/2006/relationships/notesSlide" Target="../notesSlides/notesSlide14.xml"/><Relationship Id="rId7" Type="http://schemas.openxmlformats.org/officeDocument/2006/relationships/oleObject" Target="../embeddings/oleObject30.bin"/><Relationship Id="rId12" Type="http://schemas.openxmlformats.org/officeDocument/2006/relationships/image" Target="../media/image32.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9.e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1.emf"/><Relationship Id="rId4" Type="http://schemas.openxmlformats.org/officeDocument/2006/relationships/image" Target="../media/image28.jpeg"/><Relationship Id="rId9" Type="http://schemas.openxmlformats.org/officeDocument/2006/relationships/oleObject" Target="../embeddings/oleObject31.bin"/><Relationship Id="rId14" Type="http://schemas.openxmlformats.org/officeDocument/2006/relationships/image" Target="../media/image33.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16.xml"/><Relationship Id="rId7"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8.emf"/><Relationship Id="rId5" Type="http://schemas.openxmlformats.org/officeDocument/2006/relationships/oleObject" Target="../embeddings/oleObject35.bin"/><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44.emf"/><Relationship Id="rId5" Type="http://schemas.openxmlformats.org/officeDocument/2006/relationships/oleObject" Target="../embeddings/oleObject36.bin"/><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image" Target="../media/image50.png"/><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49.w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46.e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48.emf"/><Relationship Id="rId4" Type="http://schemas.openxmlformats.org/officeDocument/2006/relationships/image" Target="../media/image45.wmf"/><Relationship Id="rId9" Type="http://schemas.openxmlformats.org/officeDocument/2006/relationships/oleObject" Target="../embeddings/oleObject40.bin"/></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 Id="rId9"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3.xml"/><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4.xml"/><Relationship Id="rId7"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image" Target="../media/image10.jpeg"/><Relationship Id="rId9"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oleObject" Target="../embeddings/oleObject13.bin"/><Relationship Id="rId3" Type="http://schemas.openxmlformats.org/officeDocument/2006/relationships/notesSlide" Target="../notesSlides/notesSlide5.xml"/><Relationship Id="rId7" Type="http://schemas.openxmlformats.org/officeDocument/2006/relationships/oleObject" Target="../embeddings/oleObject10.bin"/><Relationship Id="rId12" Type="http://schemas.openxmlformats.org/officeDocument/2006/relationships/image" Target="../media/image13.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1.e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9.emf"/><Relationship Id="rId4" Type="http://schemas.openxmlformats.org/officeDocument/2006/relationships/image" Target="../media/image10.jpeg"/><Relationship Id="rId9" Type="http://schemas.openxmlformats.org/officeDocument/2006/relationships/oleObject" Target="../embeddings/oleObject11.bin"/><Relationship Id="rId14"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18.bin"/><Relationship Id="rId3" Type="http://schemas.openxmlformats.org/officeDocument/2006/relationships/notesSlide" Target="../notesSlides/notesSlide6.xml"/><Relationship Id="rId7" Type="http://schemas.openxmlformats.org/officeDocument/2006/relationships/image" Target="../media/image16.emf"/><Relationship Id="rId12"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oleObject" Target="../embeddings/oleObject17.bin"/><Relationship Id="rId5" Type="http://schemas.openxmlformats.org/officeDocument/2006/relationships/image" Target="../media/image15.emf"/><Relationship Id="rId10" Type="http://schemas.openxmlformats.org/officeDocument/2006/relationships/image" Target="../media/image18.jpeg"/><Relationship Id="rId4" Type="http://schemas.openxmlformats.org/officeDocument/2006/relationships/oleObject" Target="../embeddings/oleObject14.bin"/><Relationship Id="rId9" Type="http://schemas.openxmlformats.org/officeDocument/2006/relationships/image" Target="../media/image13.emf"/><Relationship Id="rId14" Type="http://schemas.openxmlformats.org/officeDocument/2006/relationships/image" Target="../media/image17.emf"/></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oleObject" Target="../embeddings/oleObject23.bin"/><Relationship Id="rId3" Type="http://schemas.openxmlformats.org/officeDocument/2006/relationships/notesSlide" Target="../notesSlides/notesSlide7.xml"/><Relationship Id="rId7" Type="http://schemas.openxmlformats.org/officeDocument/2006/relationships/image" Target="../media/image20.emf"/><Relationship Id="rId12" Type="http://schemas.openxmlformats.org/officeDocument/2006/relationships/image" Target="../media/image17.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oleObject" Target="../embeddings/oleObject22.bin"/><Relationship Id="rId5" Type="http://schemas.openxmlformats.org/officeDocument/2006/relationships/image" Target="../media/image19.emf"/><Relationship Id="rId10" Type="http://schemas.openxmlformats.org/officeDocument/2006/relationships/image" Target="../media/image21.emf"/><Relationship Id="rId4" Type="http://schemas.openxmlformats.org/officeDocument/2006/relationships/oleObject" Target="../embeddings/oleObject19.bin"/><Relationship Id="rId9" Type="http://schemas.openxmlformats.org/officeDocument/2006/relationships/oleObject" Target="../embeddings/oleObject21.bin"/><Relationship Id="rId14" Type="http://schemas.openxmlformats.org/officeDocument/2006/relationships/image" Target="../media/image9.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9.emf"/><Relationship Id="rId3" Type="http://schemas.openxmlformats.org/officeDocument/2006/relationships/notesSlide" Target="../notesSlides/notesSlide8.xml"/><Relationship Id="rId7" Type="http://schemas.openxmlformats.org/officeDocument/2006/relationships/image" Target="../media/image24.emf"/><Relationship Id="rId12"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25.bin"/><Relationship Id="rId11" Type="http://schemas.openxmlformats.org/officeDocument/2006/relationships/image" Target="../media/image26.emf"/><Relationship Id="rId5" Type="http://schemas.openxmlformats.org/officeDocument/2006/relationships/image" Target="../media/image23.e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838200"/>
          </a:xfrm>
          <a:prstGeom prst="rect">
            <a:avLst/>
          </a:prstGeom>
          <a:noFill/>
          <a:ln w="9525">
            <a:noFill/>
            <a:miter lim="800000"/>
            <a:headEnd/>
            <a:tailEnd/>
          </a:ln>
        </p:spPr>
        <p:txBody>
          <a:bodyPr anchor="ctr"/>
          <a:lstStyle/>
          <a:p>
            <a:pPr algn="ctr">
              <a:defRPr/>
            </a:pPr>
            <a:r>
              <a:rPr lang="en-US" sz="3600" b="1" kern="0">
                <a:solidFill>
                  <a:srgbClr val="CC0000"/>
                </a:solidFill>
                <a:latin typeface="+mj-lt"/>
                <a:ea typeface="ＭＳ Ｐゴシック" charset="-128"/>
                <a:cs typeface="ＭＳ Ｐゴシック" charset="-128"/>
              </a:rPr>
              <a:t>Last Time</a:t>
            </a:r>
          </a:p>
        </p:txBody>
      </p:sp>
      <p:cxnSp>
        <p:nvCxnSpPr>
          <p:cNvPr id="5"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052" name="TextBox 5"/>
          <p:cNvSpPr txBox="1">
            <a:spLocks noChangeArrowheads="1"/>
          </p:cNvSpPr>
          <p:nvPr/>
        </p:nvSpPr>
        <p:spPr bwMode="auto">
          <a:xfrm>
            <a:off x="963613" y="1660525"/>
            <a:ext cx="67608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33CC"/>
                </a:solidFill>
                <a:latin typeface="Arial" pitchFamily="34" charset="0"/>
                <a:ea typeface="MS PGothic" pitchFamily="34" charset="-128"/>
              </a:defRPr>
            </a:lvl1pPr>
            <a:lvl2pPr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pPr>
            <a:r>
              <a:rPr lang="en-US" altLang="en-US" sz="2400" dirty="0">
                <a:ea typeface="ヒラギノ角ゴ Pro W3" pitchFamily="-84" charset="-128"/>
              </a:rPr>
              <a:t>  Charge is conserved:</a:t>
            </a:r>
          </a:p>
          <a:p>
            <a:pPr lvl="1" eaLnBrk="1" hangingPunct="1">
              <a:spcBef>
                <a:spcPct val="0"/>
              </a:spcBef>
              <a:buFont typeface="Arial" pitchFamily="34" charset="0"/>
              <a:buChar char="•"/>
            </a:pPr>
            <a:r>
              <a:rPr lang="en-US" altLang="en-US" sz="2400" dirty="0">
                <a:ea typeface="ヒラギノ角ゴ Pro W3" pitchFamily="-84" charset="-128"/>
              </a:rPr>
              <a:t>  You can move charge around</a:t>
            </a:r>
          </a:p>
          <a:p>
            <a:pPr lvl="1" eaLnBrk="1" hangingPunct="1">
              <a:spcBef>
                <a:spcPct val="0"/>
              </a:spcBef>
              <a:buFont typeface="Arial" pitchFamily="34" charset="0"/>
              <a:buChar char="•"/>
            </a:pPr>
            <a:r>
              <a:rPr lang="en-US" altLang="en-US" sz="2400" dirty="0">
                <a:ea typeface="ヒラギノ角ゴ Pro W3" pitchFamily="-84" charset="-128"/>
              </a:rPr>
              <a:t>  It can be destroyed/created in (+/-) pairs</a:t>
            </a:r>
          </a:p>
          <a:p>
            <a:pPr eaLnBrk="1" hangingPunct="1">
              <a:spcBef>
                <a:spcPct val="0"/>
              </a:spcBef>
              <a:buNone/>
            </a:pPr>
            <a:endParaRPr lang="en-US" altLang="en-US" sz="2400" dirty="0">
              <a:ea typeface="ヒラギノ角ゴ Pro W3" pitchFamily="-84" charset="-128"/>
            </a:endParaRPr>
          </a:p>
          <a:p>
            <a:pPr eaLnBrk="1" hangingPunct="1">
              <a:spcBef>
                <a:spcPct val="0"/>
              </a:spcBef>
            </a:pPr>
            <a:r>
              <a:rPr lang="en-US" altLang="en-US" sz="2400" dirty="0">
                <a:ea typeface="ヒラギノ角ゴ Pro W3" pitchFamily="-84" charset="-128"/>
              </a:rPr>
              <a:t>  Atoms can polarize ("induced dipole")</a:t>
            </a:r>
          </a:p>
          <a:p>
            <a:pPr eaLnBrk="1" hangingPunct="1">
              <a:spcBef>
                <a:spcPct val="0"/>
              </a:spcBef>
            </a:pPr>
            <a:endParaRPr lang="en-US" altLang="en-US" sz="2400" dirty="0">
              <a:ea typeface="ヒラギノ角ゴ Pro W3" pitchFamily="-84" charset="-128"/>
            </a:endParaRPr>
          </a:p>
          <a:p>
            <a:pPr eaLnBrk="1" hangingPunct="1">
              <a:spcBef>
                <a:spcPct val="0"/>
              </a:spcBef>
            </a:pPr>
            <a:r>
              <a:rPr lang="en-US" altLang="en-US" sz="2400" dirty="0">
                <a:solidFill>
                  <a:srgbClr val="FF0000"/>
                </a:solidFill>
                <a:ea typeface="ヒラギノ角ゴ Pro W3" pitchFamily="-84" charset="-128"/>
              </a:rPr>
              <a:t>  Neutral Atoms are </a:t>
            </a:r>
            <a:r>
              <a:rPr lang="en-US" altLang="en-US" sz="2400" b="1" dirty="0">
                <a:solidFill>
                  <a:srgbClr val="FF0000"/>
                </a:solidFill>
                <a:ea typeface="ヒラギノ角ゴ Pro W3" pitchFamily="-84" charset="-128"/>
              </a:rPr>
              <a:t>attracted</a:t>
            </a:r>
            <a:r>
              <a:rPr lang="en-US" altLang="en-US" sz="2400" dirty="0">
                <a:solidFill>
                  <a:srgbClr val="FF0000"/>
                </a:solidFill>
                <a:ea typeface="ヒラギノ角ゴ Pro W3" pitchFamily="-84" charset="-128"/>
              </a:rPr>
              <a:t> by Point Charges</a:t>
            </a:r>
          </a:p>
          <a:p>
            <a:pPr lvl="1" eaLnBrk="1" hangingPunct="1">
              <a:spcBef>
                <a:spcPct val="0"/>
              </a:spcBef>
              <a:buFont typeface="Arial" pitchFamily="34" charset="0"/>
              <a:buChar char="•"/>
            </a:pPr>
            <a:r>
              <a:rPr lang="en-US" altLang="en-US" sz="2400" dirty="0">
                <a:solidFill>
                  <a:srgbClr val="FF0000"/>
                </a:solidFill>
                <a:ea typeface="ヒラギノ角ゴ Pro W3" pitchFamily="-84" charset="-128"/>
              </a:rPr>
              <a:t>The force between them ~ 1/r</a:t>
            </a:r>
            <a:r>
              <a:rPr lang="en-US" altLang="en-US" sz="2400" baseline="30000" dirty="0">
                <a:solidFill>
                  <a:srgbClr val="FF0000"/>
                </a:solidFill>
                <a:ea typeface="ヒラギノ角ゴ Pro W3" pitchFamily="-84" charset="-128"/>
              </a:rPr>
              <a:t>5</a:t>
            </a:r>
            <a:endParaRPr lang="en-US" altLang="en-US" sz="2400" dirty="0">
              <a:solidFill>
                <a:srgbClr val="FF0000"/>
              </a:solidFill>
              <a:ea typeface="ヒラギノ角ゴ Pro W3" pitchFamily="-84" charset="-128"/>
            </a:endParaRPr>
          </a:p>
          <a:p>
            <a:pPr eaLnBrk="1" hangingPunct="1">
              <a:spcBef>
                <a:spcPct val="0"/>
              </a:spcBef>
            </a:pPr>
            <a:endParaRPr lang="en-US" altLang="en-US" sz="2400" dirty="0">
              <a:ea typeface="ヒラギノ角ゴ Pro W3" pitchFamily="-84" charset="-128"/>
            </a:endParaRPr>
          </a:p>
        </p:txBody>
      </p:sp>
      <p:sp>
        <p:nvSpPr>
          <p:cNvPr id="205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00029EE6-26AF-4FEA-BF01-AA6320EA9066}" type="slidenum">
              <a:rPr lang="en-US" altLang="en-US" sz="1400"/>
              <a:pPr eaLnBrk="1" hangingPunct="1"/>
              <a:t>1</a:t>
            </a:fld>
            <a:endParaRPr lang="en-US" altLang="en-US" sz="1400"/>
          </a:p>
        </p:txBody>
      </p:sp>
    </p:spTree>
    <p:extLst>
      <p:ext uri="{BB962C8B-B14F-4D97-AF65-F5344CB8AC3E}">
        <p14:creationId xmlns:p14="http://schemas.microsoft.com/office/powerpoint/2010/main" val="1619687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304800" y="1066800"/>
            <a:ext cx="84582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just" eaLnBrk="1" hangingPunct="1"/>
            <a:r>
              <a:rPr lang="en-US" altLang="en-US" b="1" dirty="0">
                <a:solidFill>
                  <a:schemeClr val="accent2"/>
                </a:solidFill>
                <a:latin typeface="Arial" pitchFamily="34" charset="0"/>
              </a:rPr>
              <a:t>Which one of the following is </a:t>
            </a:r>
            <a:r>
              <a:rPr lang="en-US" altLang="en-US" b="1" i="1" dirty="0">
                <a:solidFill>
                  <a:srgbClr val="FF0000"/>
                </a:solidFill>
                <a:latin typeface="Arial" pitchFamily="34" charset="0"/>
              </a:rPr>
              <a:t>not</a:t>
            </a:r>
            <a:r>
              <a:rPr lang="en-US" altLang="en-US" b="1" i="1" dirty="0">
                <a:solidFill>
                  <a:schemeClr val="accent2"/>
                </a:solidFill>
                <a:latin typeface="Arial" pitchFamily="34" charset="0"/>
              </a:rPr>
              <a:t> </a:t>
            </a:r>
            <a:r>
              <a:rPr lang="en-US" altLang="en-US" b="1" dirty="0">
                <a:solidFill>
                  <a:schemeClr val="accent2"/>
                </a:solidFill>
                <a:latin typeface="Arial" pitchFamily="34" charset="0"/>
              </a:rPr>
              <a:t>true?</a:t>
            </a:r>
          </a:p>
          <a:p>
            <a:pPr algn="just" eaLnBrk="1" hangingPunct="1"/>
            <a:r>
              <a:rPr lang="en-US" altLang="en-US" b="1" dirty="0">
                <a:solidFill>
                  <a:schemeClr val="accent2"/>
                </a:solidFill>
                <a:latin typeface="Arial" pitchFamily="34" charset="0"/>
              </a:rPr>
              <a:t>The electric force exerted by </a:t>
            </a:r>
            <a:r>
              <a:rPr lang="en-US" altLang="en-US" b="1" dirty="0" smtClean="0">
                <a:solidFill>
                  <a:schemeClr val="accent2"/>
                </a:solidFill>
                <a:latin typeface="Arial" pitchFamily="34" charset="0"/>
              </a:rPr>
              <a:t>a induced electric dipole on </a:t>
            </a:r>
            <a:r>
              <a:rPr lang="en-US" altLang="en-US" b="1" dirty="0">
                <a:solidFill>
                  <a:schemeClr val="accent2"/>
                </a:solidFill>
                <a:latin typeface="Arial" pitchFamily="34" charset="0"/>
              </a:rPr>
              <a:t>an </a:t>
            </a:r>
            <a:r>
              <a:rPr lang="en-US" altLang="en-US" b="1" dirty="0" smtClean="0">
                <a:solidFill>
                  <a:schemeClr val="accent2"/>
                </a:solidFill>
                <a:latin typeface="Arial" pitchFamily="34" charset="0"/>
              </a:rPr>
              <a:t>electron along the dipole moment direction:</a:t>
            </a:r>
            <a:endParaRPr lang="en-US" altLang="en-US" sz="2000" b="1" dirty="0">
              <a:solidFill>
                <a:schemeClr val="tx2"/>
              </a:solidFill>
              <a:latin typeface="Arial" pitchFamily="34" charset="0"/>
            </a:endParaRPr>
          </a:p>
          <a:p>
            <a:pPr algn="just" eaLnBrk="1" hangingPunct="1"/>
            <a:endParaRPr lang="en-US" altLang="en-US" sz="2000" b="1" dirty="0">
              <a:solidFill>
                <a:schemeClr val="tx2"/>
              </a:solidFill>
              <a:latin typeface="Arial" pitchFamily="34" charset="0"/>
            </a:endParaRPr>
          </a:p>
          <a:p>
            <a:pPr eaLnBrk="1" hangingPunct="1"/>
            <a:r>
              <a:rPr lang="en-US" altLang="en-US" b="1" dirty="0">
                <a:solidFill>
                  <a:schemeClr val="tx2"/>
                </a:solidFill>
                <a:latin typeface="Arial" pitchFamily="34" charset="0"/>
              </a:rPr>
              <a:t>A. decreases by a factor of </a:t>
            </a:r>
            <a:r>
              <a:rPr lang="en-US" altLang="en-US" b="1" dirty="0" smtClean="0">
                <a:solidFill>
                  <a:schemeClr val="tx2"/>
                </a:solidFill>
                <a:latin typeface="Arial" pitchFamily="34" charset="0"/>
              </a:rPr>
              <a:t>32 </a:t>
            </a:r>
            <a:r>
              <a:rPr lang="en-US" altLang="en-US" b="1" dirty="0">
                <a:solidFill>
                  <a:schemeClr val="tx2"/>
                </a:solidFill>
                <a:latin typeface="Arial" pitchFamily="34" charset="0"/>
              </a:rPr>
              <a:t>if the distance is increased by a factor of </a:t>
            </a:r>
            <a:r>
              <a:rPr lang="en-US" altLang="en-US" b="1" dirty="0" smtClean="0">
                <a:solidFill>
                  <a:schemeClr val="tx2"/>
                </a:solidFill>
                <a:latin typeface="Arial" pitchFamily="34" charset="0"/>
              </a:rPr>
              <a:t>2.</a:t>
            </a:r>
            <a:endParaRPr lang="en-US" altLang="en-US" b="1" dirty="0">
              <a:solidFill>
                <a:schemeClr val="tx2"/>
              </a:solidFill>
              <a:latin typeface="Arial" pitchFamily="34" charset="0"/>
            </a:endParaRPr>
          </a:p>
          <a:p>
            <a:pPr algn="just" eaLnBrk="1" hangingPunct="1"/>
            <a:endParaRPr lang="en-US" altLang="en-US" b="1" dirty="0">
              <a:solidFill>
                <a:schemeClr val="tx2"/>
              </a:solidFill>
              <a:latin typeface="Arial" pitchFamily="34" charset="0"/>
            </a:endParaRPr>
          </a:p>
          <a:p>
            <a:pPr eaLnBrk="1" hangingPunct="1"/>
            <a:r>
              <a:rPr lang="en-US" altLang="en-US" b="1" dirty="0">
                <a:solidFill>
                  <a:schemeClr val="tx2"/>
                </a:solidFill>
                <a:latin typeface="Arial" pitchFamily="34" charset="0"/>
              </a:rPr>
              <a:t>B. has the same magnitude as the electric force exerted by </a:t>
            </a:r>
            <a:r>
              <a:rPr lang="en-US" altLang="en-US" b="1" dirty="0" smtClean="0">
                <a:solidFill>
                  <a:schemeClr val="tx2"/>
                </a:solidFill>
                <a:latin typeface="Arial" pitchFamily="34" charset="0"/>
              </a:rPr>
              <a:t>the same dipole on </a:t>
            </a:r>
            <a:r>
              <a:rPr lang="en-US" altLang="en-US" b="1" dirty="0">
                <a:solidFill>
                  <a:schemeClr val="tx2"/>
                </a:solidFill>
                <a:latin typeface="Arial" pitchFamily="34" charset="0"/>
              </a:rPr>
              <a:t>a proton at the same distance.</a:t>
            </a:r>
          </a:p>
          <a:p>
            <a:pPr algn="just" eaLnBrk="1" hangingPunct="1"/>
            <a:endParaRPr lang="en-US" altLang="en-US" b="1" dirty="0">
              <a:solidFill>
                <a:schemeClr val="tx2"/>
              </a:solidFill>
              <a:latin typeface="Arial" pitchFamily="34" charset="0"/>
            </a:endParaRPr>
          </a:p>
          <a:p>
            <a:pPr eaLnBrk="1" hangingPunct="1"/>
            <a:r>
              <a:rPr lang="en-US" altLang="en-US" b="1" dirty="0">
                <a:solidFill>
                  <a:schemeClr val="tx2"/>
                </a:solidFill>
                <a:latin typeface="Arial" pitchFamily="34" charset="0"/>
              </a:rPr>
              <a:t>C. has the same direction as the electric force exerted </a:t>
            </a:r>
            <a:r>
              <a:rPr lang="en-US" altLang="en-US" b="1" dirty="0" smtClean="0">
                <a:solidFill>
                  <a:schemeClr val="tx2"/>
                </a:solidFill>
                <a:latin typeface="Arial" pitchFamily="34" charset="0"/>
              </a:rPr>
              <a:t>by the same dipole </a:t>
            </a:r>
            <a:r>
              <a:rPr lang="en-US" altLang="en-US" b="1" dirty="0">
                <a:solidFill>
                  <a:schemeClr val="tx2"/>
                </a:solidFill>
                <a:latin typeface="Arial" pitchFamily="34" charset="0"/>
              </a:rPr>
              <a:t>on a proton at the same distance.</a:t>
            </a:r>
          </a:p>
          <a:p>
            <a:pPr algn="just" eaLnBrk="1" hangingPunct="1"/>
            <a:endParaRPr lang="en-US" altLang="en-US" b="1" dirty="0">
              <a:solidFill>
                <a:schemeClr val="tx2"/>
              </a:solidFill>
              <a:latin typeface="Arial" pitchFamily="34" charset="0"/>
            </a:endParaRPr>
          </a:p>
          <a:p>
            <a:pPr eaLnBrk="1" hangingPunct="1"/>
            <a:r>
              <a:rPr lang="en-US" altLang="en-US" b="1" dirty="0">
                <a:latin typeface="Arial" pitchFamily="34" charset="0"/>
              </a:rPr>
              <a:t>D.</a:t>
            </a:r>
            <a:r>
              <a:rPr lang="en-US" altLang="en-US" b="1" dirty="0">
                <a:solidFill>
                  <a:schemeClr val="tx2"/>
                </a:solidFill>
                <a:latin typeface="Arial" pitchFamily="34" charset="0"/>
              </a:rPr>
              <a:t> has the </a:t>
            </a:r>
            <a:r>
              <a:rPr lang="en-US" altLang="en-US" b="1" dirty="0" smtClean="0">
                <a:solidFill>
                  <a:schemeClr val="tx2"/>
                </a:solidFill>
                <a:latin typeface="Arial" pitchFamily="34" charset="0"/>
              </a:rPr>
              <a:t>opposite direction </a:t>
            </a:r>
            <a:r>
              <a:rPr lang="en-US" altLang="en-US" b="1" dirty="0">
                <a:solidFill>
                  <a:schemeClr val="tx2"/>
                </a:solidFill>
                <a:latin typeface="Arial" pitchFamily="34" charset="0"/>
              </a:rPr>
              <a:t>as the electric force exerted by the same dipole on a proton at the same distance.</a:t>
            </a:r>
          </a:p>
        </p:txBody>
      </p:sp>
      <p:sp>
        <p:nvSpPr>
          <p:cNvPr id="23554" name="Rectangle 3"/>
          <p:cNvSpPr>
            <a:spLocks noGrp="1" noChangeArrowheads="1"/>
          </p:cNvSpPr>
          <p:nvPr>
            <p:ph type="title"/>
          </p:nvPr>
        </p:nvSpPr>
        <p:spPr>
          <a:xfrm>
            <a:off x="457200" y="-227505"/>
            <a:ext cx="8229600" cy="1143000"/>
          </a:xfrm>
        </p:spPr>
        <p:txBody>
          <a:bodyPr/>
          <a:lstStyle/>
          <a:p>
            <a:pPr eaLnBrk="1" hangingPunct="1"/>
            <a:r>
              <a:rPr lang="en-US" altLang="en-US" dirty="0" err="1" smtClean="0"/>
              <a:t>iClicker</a:t>
            </a:r>
            <a:endParaRPr lang="en-US" altLang="en-US" dirty="0" smtClean="0"/>
          </a:p>
        </p:txBody>
      </p:sp>
      <p:cxnSp>
        <p:nvCxnSpPr>
          <p:cNvPr id="4"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Rectangle 4"/>
          <p:cNvSpPr>
            <a:spLocks noChangeArrowheads="1"/>
          </p:cNvSpPr>
          <p:nvPr/>
        </p:nvSpPr>
        <p:spPr bwMode="auto">
          <a:xfrm>
            <a:off x="28903" y="798786"/>
            <a:ext cx="9296400" cy="601980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2" name="Slide Number Placeholder 1"/>
          <p:cNvSpPr>
            <a:spLocks noGrp="1"/>
          </p:cNvSpPr>
          <p:nvPr>
            <p:ph type="sldNum" sz="quarter" idx="12"/>
          </p:nvPr>
        </p:nvSpPr>
        <p:spPr/>
        <p:txBody>
          <a:bodyPr/>
          <a:lstStyle/>
          <a:p>
            <a:fld id="{8F4FFB3B-F78B-47C2-8837-EC56BFCC2822}" type="slidenum">
              <a:rPr lang="en-US" altLang="en-US" smtClean="0"/>
              <a:pPr/>
              <a:t>10</a:t>
            </a:fld>
            <a:endParaRPr lang="en-US" altLang="en-US"/>
          </a:p>
        </p:txBody>
      </p:sp>
    </p:spTree>
    <p:extLst>
      <p:ext uri="{BB962C8B-B14F-4D97-AF65-F5344CB8AC3E}">
        <p14:creationId xmlns:p14="http://schemas.microsoft.com/office/powerpoint/2010/main" val="1304389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3"/>
          <p:cNvSpPr txBox="1">
            <a:spLocks noChangeArrowheads="1"/>
          </p:cNvSpPr>
          <p:nvPr/>
        </p:nvSpPr>
        <p:spPr bwMode="auto">
          <a:xfrm>
            <a:off x="1066800" y="1295400"/>
            <a:ext cx="5715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Suppose tape is negatively charged, and you rub a wooden pencil on a wool sweater and bring it near the tape.</a:t>
            </a:r>
          </a:p>
        </p:txBody>
      </p:sp>
      <p:sp>
        <p:nvSpPr>
          <p:cNvPr id="59394" name="Text Box 4"/>
          <p:cNvSpPr txBox="1">
            <a:spLocks noChangeArrowheads="1"/>
          </p:cNvSpPr>
          <p:nvPr/>
        </p:nvSpPr>
        <p:spPr bwMode="auto">
          <a:xfrm>
            <a:off x="533400" y="2895600"/>
            <a:ext cx="79057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dirty="0">
                <a:solidFill>
                  <a:srgbClr val="FF0000"/>
                </a:solidFill>
              </a:rPr>
              <a:t>If tape swings toward the pencil, does it show that the pencil had been charged positively</a:t>
            </a:r>
            <a:r>
              <a:rPr lang="en-US" altLang="en-US" b="1" dirty="0" smtClean="0">
                <a:solidFill>
                  <a:srgbClr val="FF0000"/>
                </a:solidFill>
              </a:rPr>
              <a:t>?</a:t>
            </a:r>
          </a:p>
          <a:p>
            <a:pPr eaLnBrk="1" hangingPunct="1"/>
            <a:endParaRPr lang="en-US" altLang="en-US" b="1" dirty="0">
              <a:solidFill>
                <a:srgbClr val="FF0000"/>
              </a:solidFill>
            </a:endParaRPr>
          </a:p>
          <a:p>
            <a:pPr eaLnBrk="1" hangingPunct="1"/>
            <a:r>
              <a:rPr lang="en-US" altLang="en-US" b="1" dirty="0" smtClean="0">
                <a:solidFill>
                  <a:srgbClr val="0070C0"/>
                </a:solidFill>
              </a:rPr>
              <a:t>A). Yes. </a:t>
            </a:r>
          </a:p>
          <a:p>
            <a:pPr eaLnBrk="1" hangingPunct="1"/>
            <a:r>
              <a:rPr lang="en-US" altLang="en-US" b="1" dirty="0" smtClean="0">
                <a:solidFill>
                  <a:srgbClr val="0070C0"/>
                </a:solidFill>
              </a:rPr>
              <a:t>B). Definitely not. </a:t>
            </a:r>
          </a:p>
          <a:p>
            <a:pPr eaLnBrk="1" hangingPunct="1"/>
            <a:r>
              <a:rPr lang="en-US" altLang="en-US" b="1" dirty="0" smtClean="0">
                <a:solidFill>
                  <a:srgbClr val="0070C0"/>
                </a:solidFill>
              </a:rPr>
              <a:t>C). Not necessarily</a:t>
            </a:r>
            <a:r>
              <a:rPr lang="en-US" altLang="en-US" b="1" dirty="0" smtClean="0">
                <a:solidFill>
                  <a:srgbClr val="FF0000"/>
                </a:solidFill>
              </a:rPr>
              <a:t>.</a:t>
            </a:r>
            <a:endParaRPr lang="en-US" altLang="en-US" b="1" dirty="0">
              <a:solidFill>
                <a:srgbClr val="FF0000"/>
              </a:solidFill>
            </a:endParaRPr>
          </a:p>
        </p:txBody>
      </p:sp>
      <p:sp>
        <p:nvSpPr>
          <p:cNvPr id="59395" name="Text Box 6"/>
          <p:cNvSpPr txBox="1">
            <a:spLocks noChangeArrowheads="1"/>
          </p:cNvSpPr>
          <p:nvPr/>
        </p:nvSpPr>
        <p:spPr bwMode="auto">
          <a:xfrm>
            <a:off x="8229600" y="20574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a:t>
            </a:r>
          </a:p>
        </p:txBody>
      </p:sp>
      <p:sp>
        <p:nvSpPr>
          <p:cNvPr id="59396" name="Text Box 7"/>
          <p:cNvSpPr txBox="1">
            <a:spLocks noChangeArrowheads="1"/>
          </p:cNvSpPr>
          <p:nvPr/>
        </p:nvSpPr>
        <p:spPr bwMode="auto">
          <a:xfrm>
            <a:off x="8382000" y="16002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a:t>
            </a:r>
          </a:p>
        </p:txBody>
      </p:sp>
      <p:sp>
        <p:nvSpPr>
          <p:cNvPr id="59397" name="Text Box 8"/>
          <p:cNvSpPr txBox="1">
            <a:spLocks noChangeArrowheads="1"/>
          </p:cNvSpPr>
          <p:nvPr/>
        </p:nvSpPr>
        <p:spPr bwMode="auto">
          <a:xfrm>
            <a:off x="8382000" y="17526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a:t>
            </a:r>
          </a:p>
        </p:txBody>
      </p:sp>
      <p:sp>
        <p:nvSpPr>
          <p:cNvPr id="59398" name="Text Box 9"/>
          <p:cNvSpPr txBox="1">
            <a:spLocks noChangeArrowheads="1"/>
          </p:cNvSpPr>
          <p:nvPr/>
        </p:nvSpPr>
        <p:spPr bwMode="auto">
          <a:xfrm>
            <a:off x="8153400" y="22098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a:t>
            </a:r>
          </a:p>
        </p:txBody>
      </p:sp>
      <p:sp>
        <p:nvSpPr>
          <p:cNvPr id="59399" name="Text Box 10"/>
          <p:cNvSpPr txBox="1">
            <a:spLocks noChangeArrowheads="1"/>
          </p:cNvSpPr>
          <p:nvPr/>
        </p:nvSpPr>
        <p:spPr bwMode="auto">
          <a:xfrm>
            <a:off x="8305800" y="19050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a:t>
            </a:r>
          </a:p>
        </p:txBody>
      </p:sp>
      <p:sp>
        <p:nvSpPr>
          <p:cNvPr id="59400" name="Freeform 11"/>
          <p:cNvSpPr>
            <a:spLocks/>
          </p:cNvSpPr>
          <p:nvPr/>
        </p:nvSpPr>
        <p:spPr bwMode="auto">
          <a:xfrm>
            <a:off x="8001000" y="1295400"/>
            <a:ext cx="457200" cy="1295400"/>
          </a:xfrm>
          <a:custGeom>
            <a:avLst/>
            <a:gdLst>
              <a:gd name="T0" fmla="*/ 2147483647 w 288"/>
              <a:gd name="T1" fmla="*/ 0 h 816"/>
              <a:gd name="T2" fmla="*/ 2147483647 w 288"/>
              <a:gd name="T3" fmla="*/ 2147483647 h 816"/>
              <a:gd name="T4" fmla="*/ 2147483647 w 288"/>
              <a:gd name="T5" fmla="*/ 2147483647 h 816"/>
              <a:gd name="T6" fmla="*/ 2147483647 w 288"/>
              <a:gd name="T7" fmla="*/ 2147483647 h 816"/>
              <a:gd name="T8" fmla="*/ 0 w 288"/>
              <a:gd name="T9" fmla="*/ 2147483647 h 816"/>
              <a:gd name="T10" fmla="*/ 0 60000 65536"/>
              <a:gd name="T11" fmla="*/ 0 60000 65536"/>
              <a:gd name="T12" fmla="*/ 0 60000 65536"/>
              <a:gd name="T13" fmla="*/ 0 60000 65536"/>
              <a:gd name="T14" fmla="*/ 0 60000 65536"/>
              <a:gd name="T15" fmla="*/ 0 w 288"/>
              <a:gd name="T16" fmla="*/ 0 h 816"/>
              <a:gd name="T17" fmla="*/ 288 w 288"/>
              <a:gd name="T18" fmla="*/ 816 h 816"/>
            </a:gdLst>
            <a:ahLst/>
            <a:cxnLst>
              <a:cxn ang="T10">
                <a:pos x="T0" y="T1"/>
              </a:cxn>
              <a:cxn ang="T11">
                <a:pos x="T2" y="T3"/>
              </a:cxn>
              <a:cxn ang="T12">
                <a:pos x="T4" y="T5"/>
              </a:cxn>
              <a:cxn ang="T13">
                <a:pos x="T6" y="T7"/>
              </a:cxn>
              <a:cxn ang="T14">
                <a:pos x="T8" y="T9"/>
              </a:cxn>
            </a:cxnLst>
            <a:rect l="T15" t="T16" r="T17" b="T18"/>
            <a:pathLst>
              <a:path w="288" h="816">
                <a:moveTo>
                  <a:pt x="240" y="0"/>
                </a:moveTo>
                <a:cubicBezTo>
                  <a:pt x="264" y="80"/>
                  <a:pt x="288" y="160"/>
                  <a:pt x="288" y="240"/>
                </a:cubicBezTo>
                <a:cubicBezTo>
                  <a:pt x="288" y="320"/>
                  <a:pt x="272" y="400"/>
                  <a:pt x="240" y="480"/>
                </a:cubicBezTo>
                <a:cubicBezTo>
                  <a:pt x="208" y="560"/>
                  <a:pt x="136" y="664"/>
                  <a:pt x="96" y="720"/>
                </a:cubicBezTo>
                <a:cubicBezTo>
                  <a:pt x="56" y="776"/>
                  <a:pt x="28" y="796"/>
                  <a:pt x="0" y="816"/>
                </a:cubicBezTo>
              </a:path>
            </a:pathLst>
          </a:cu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1" name="Text Box 12"/>
          <p:cNvSpPr txBox="1">
            <a:spLocks noChangeArrowheads="1"/>
          </p:cNvSpPr>
          <p:nvPr/>
        </p:nvSpPr>
        <p:spPr bwMode="auto">
          <a:xfrm>
            <a:off x="7035800" y="1766888"/>
            <a:ext cx="8128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4800">
                <a:sym typeface="Wingdings" pitchFamily="2" charset="2"/>
              </a:rPr>
              <a:t></a:t>
            </a:r>
            <a:endParaRPr lang="en-US" altLang="en-US" sz="4800"/>
          </a:p>
        </p:txBody>
      </p:sp>
      <p:sp>
        <p:nvSpPr>
          <p:cNvPr id="59402" name="Freeform 13"/>
          <p:cNvSpPr>
            <a:spLocks/>
          </p:cNvSpPr>
          <p:nvPr/>
        </p:nvSpPr>
        <p:spPr bwMode="auto">
          <a:xfrm>
            <a:off x="7696200" y="2133600"/>
            <a:ext cx="381000" cy="381000"/>
          </a:xfrm>
          <a:custGeom>
            <a:avLst/>
            <a:gdLst>
              <a:gd name="T0" fmla="*/ 2147483647 w 240"/>
              <a:gd name="T1" fmla="*/ 2147483647 h 240"/>
              <a:gd name="T2" fmla="*/ 2147483647 w 240"/>
              <a:gd name="T3" fmla="*/ 2147483647 h 240"/>
              <a:gd name="T4" fmla="*/ 0 w 240"/>
              <a:gd name="T5" fmla="*/ 0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240" y="240"/>
                </a:moveTo>
                <a:cubicBezTo>
                  <a:pt x="188" y="212"/>
                  <a:pt x="136" y="184"/>
                  <a:pt x="96" y="144"/>
                </a:cubicBezTo>
                <a:cubicBezTo>
                  <a:pt x="56" y="104"/>
                  <a:pt x="28" y="52"/>
                  <a:pt x="0" y="0"/>
                </a:cubicBezTo>
              </a:path>
            </a:pathLst>
          </a:custGeom>
          <a:noFill/>
          <a:ln w="190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4" name="Rectangle 16"/>
          <p:cNvSpPr>
            <a:spLocks noGrp="1" noChangeArrowheads="1"/>
          </p:cNvSpPr>
          <p:nvPr>
            <p:ph type="title"/>
          </p:nvPr>
        </p:nvSpPr>
        <p:spPr>
          <a:xfrm>
            <a:off x="457200" y="-76200"/>
            <a:ext cx="8229600" cy="1143000"/>
          </a:xfrm>
        </p:spPr>
        <p:txBody>
          <a:bodyPr/>
          <a:lstStyle/>
          <a:p>
            <a:pPr eaLnBrk="1" hangingPunct="1"/>
            <a:r>
              <a:rPr lang="en-US" altLang="en-US" sz="3500" dirty="0" err="1" smtClean="0"/>
              <a:t>iClicker</a:t>
            </a:r>
            <a:r>
              <a:rPr lang="en-US" altLang="en-US" sz="3500" dirty="0" smtClean="0"/>
              <a:t>:  Is my pencil charged?</a:t>
            </a:r>
          </a:p>
        </p:txBody>
      </p:sp>
      <p:cxnSp>
        <p:nvCxnSpPr>
          <p:cNvPr id="16"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 name="Slide Number Placeholder 2"/>
          <p:cNvSpPr>
            <a:spLocks noGrp="1"/>
          </p:cNvSpPr>
          <p:nvPr>
            <p:ph type="sldNum" sz="quarter" idx="12"/>
          </p:nvPr>
        </p:nvSpPr>
        <p:spPr/>
        <p:txBody>
          <a:bodyPr/>
          <a:lstStyle/>
          <a:p>
            <a:fld id="{DC88553E-CA02-4D3A-97E7-C9329B7668DF}" type="slidenum">
              <a:rPr lang="en-US" smtClean="0"/>
              <a:t>11</a:t>
            </a:fld>
            <a:endParaRPr lang="en-US"/>
          </a:p>
        </p:txBody>
      </p:sp>
      <p:sp>
        <p:nvSpPr>
          <p:cNvPr id="19" name="Rectangle 18"/>
          <p:cNvSpPr>
            <a:spLocks noChangeArrowheads="1"/>
          </p:cNvSpPr>
          <p:nvPr/>
        </p:nvSpPr>
        <p:spPr bwMode="auto">
          <a:xfrm>
            <a:off x="-63500" y="963613"/>
            <a:ext cx="9144000" cy="5791200"/>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2857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Tree>
    <p:extLst>
      <p:ext uri="{BB962C8B-B14F-4D97-AF65-F5344CB8AC3E}">
        <p14:creationId xmlns:p14="http://schemas.microsoft.com/office/powerpoint/2010/main" val="333180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smtClean="0"/>
              <a:t>Clicker Question</a:t>
            </a:r>
          </a:p>
        </p:txBody>
      </p:sp>
      <p:sp>
        <p:nvSpPr>
          <p:cNvPr id="31746" name="TextBox 3"/>
          <p:cNvSpPr txBox="1">
            <a:spLocks noChangeArrowheads="1"/>
          </p:cNvSpPr>
          <p:nvPr/>
        </p:nvSpPr>
        <p:spPr bwMode="auto">
          <a:xfrm>
            <a:off x="838200" y="1524000"/>
            <a:ext cx="72818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The force of one of the permanent dipoles on the other is:</a:t>
            </a:r>
          </a:p>
          <a:p>
            <a:pPr eaLnBrk="1" hangingPunct="1"/>
            <a:endParaRPr lang="en-US" altLang="en-US"/>
          </a:p>
          <a:p>
            <a:pPr eaLnBrk="1" hangingPunct="1"/>
            <a:endParaRPr lang="en-US" altLang="en-US"/>
          </a:p>
          <a:p>
            <a:pPr eaLnBrk="1" hangingPunct="1">
              <a:buFontTx/>
              <a:buAutoNum type="alphaUcParenR"/>
            </a:pPr>
            <a:r>
              <a:rPr lang="en-US" altLang="en-US"/>
              <a:t>Attractive</a:t>
            </a:r>
          </a:p>
          <a:p>
            <a:pPr eaLnBrk="1" hangingPunct="1">
              <a:buFontTx/>
              <a:buAutoNum type="alphaUcParenR"/>
            </a:pPr>
            <a:r>
              <a:rPr lang="en-US" altLang="en-US"/>
              <a:t>Repulsive</a:t>
            </a:r>
          </a:p>
          <a:p>
            <a:pPr eaLnBrk="1" hangingPunct="1">
              <a:buFontTx/>
              <a:buAutoNum type="alphaUcParenR"/>
            </a:pPr>
            <a:r>
              <a:rPr lang="en-US" altLang="en-US"/>
              <a:t>The force is zero</a:t>
            </a:r>
          </a:p>
        </p:txBody>
      </p:sp>
      <p:pic>
        <p:nvPicPr>
          <p:cNvPr id="31747" name="Picture 4" descr="Ch14-page516-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953000"/>
            <a:ext cx="4038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990600"/>
            <a:ext cx="9144000" cy="5791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defRPr/>
            </a:pPr>
            <a:endParaRPr lang="en-US" altLang="en-US" smtClean="0">
              <a:solidFill>
                <a:srgbClr val="FFFFFF"/>
              </a:solidFill>
            </a:endParaRP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12</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838200"/>
          </a:xfrm>
          <a:prstGeom prst="rect">
            <a:avLst/>
          </a:prstGeom>
          <a:noFill/>
          <a:ln w="9525">
            <a:noFill/>
            <a:miter lim="800000"/>
            <a:headEnd/>
            <a:tailEnd/>
          </a:ln>
        </p:spPr>
        <p:txBody>
          <a:bodyPr anchor="ctr"/>
          <a:lstStyle/>
          <a:p>
            <a:pPr algn="ctr">
              <a:defRPr/>
            </a:pPr>
            <a:r>
              <a:rPr lang="en-US" sz="3600" b="1" kern="0" dirty="0" smtClean="0">
                <a:solidFill>
                  <a:srgbClr val="CC0000"/>
                </a:solidFill>
                <a:latin typeface="+mj-lt"/>
                <a:ea typeface="ＭＳ Ｐゴシック" charset="-128"/>
                <a:cs typeface="ＭＳ Ｐゴシック" charset="-128"/>
              </a:rPr>
              <a:t>More Today</a:t>
            </a:r>
            <a:endParaRPr lang="en-US" sz="3600" b="1" kern="0" dirty="0">
              <a:solidFill>
                <a:srgbClr val="CC0000"/>
              </a:solidFill>
              <a:latin typeface="+mj-lt"/>
              <a:ea typeface="ＭＳ Ｐゴシック" charset="-128"/>
              <a:cs typeface="ＭＳ Ｐゴシック" charset="-128"/>
            </a:endParaRPr>
          </a:p>
        </p:txBody>
      </p:sp>
      <p:cxnSp>
        <p:nvCxnSpPr>
          <p:cNvPr id="5"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076" name="TextBox 5"/>
          <p:cNvSpPr txBox="1">
            <a:spLocks noChangeArrowheads="1"/>
          </p:cNvSpPr>
          <p:nvPr/>
        </p:nvSpPr>
        <p:spPr bwMode="auto">
          <a:xfrm>
            <a:off x="963613" y="1447800"/>
            <a:ext cx="7289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33CC"/>
                </a:solidFill>
                <a:latin typeface="Arial" pitchFamily="34" charset="0"/>
                <a:ea typeface="MS PGothic" pitchFamily="34" charset="-128"/>
              </a:defRPr>
            </a:lvl1pPr>
            <a:lvl2pPr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dirty="0">
              <a:ea typeface="ヒラギノ角ゴ Pro W3" pitchFamily="-84" charset="-128"/>
            </a:endParaRPr>
          </a:p>
          <a:p>
            <a:pPr eaLnBrk="1" hangingPunct="1">
              <a:spcBef>
                <a:spcPct val="0"/>
              </a:spcBef>
            </a:pPr>
            <a:r>
              <a:rPr lang="en-US" altLang="en-US" sz="2400" dirty="0">
                <a:ea typeface="ヒラギノ角ゴ Pro W3" pitchFamily="-84" charset="-128"/>
              </a:rPr>
              <a:t>  Insulators: Electrons stay close to their own atoms</a:t>
            </a:r>
          </a:p>
          <a:p>
            <a:pPr eaLnBrk="1" hangingPunct="1">
              <a:spcBef>
                <a:spcPct val="0"/>
              </a:spcBef>
            </a:pPr>
            <a:endParaRPr lang="en-US" altLang="en-US" sz="2400" dirty="0">
              <a:ea typeface="ヒラギノ角ゴ Pro W3" pitchFamily="-84" charset="-128"/>
            </a:endParaRPr>
          </a:p>
          <a:p>
            <a:pPr eaLnBrk="1" hangingPunct="1">
              <a:spcBef>
                <a:spcPct val="0"/>
              </a:spcBef>
            </a:pPr>
            <a:r>
              <a:rPr lang="en-US" altLang="en-US" sz="2400" dirty="0">
                <a:ea typeface="ヒラギノ角ゴ Pro W3" pitchFamily="-84" charset="-128"/>
              </a:rPr>
              <a:t>  Conductors:  Charges are free to move</a:t>
            </a:r>
          </a:p>
          <a:p>
            <a:pPr lvl="1" eaLnBrk="1" hangingPunct="1">
              <a:spcBef>
                <a:spcPct val="0"/>
              </a:spcBef>
              <a:buFont typeface="Arial" pitchFamily="34" charset="0"/>
              <a:buChar char="•"/>
            </a:pPr>
            <a:r>
              <a:rPr lang="en-US" altLang="en-US" sz="2400" dirty="0">
                <a:ea typeface="ヒラギノ角ゴ Pro W3" pitchFamily="-84" charset="-128"/>
              </a:rPr>
              <a:t>  E = 0 inside conductor in equilibrium</a:t>
            </a:r>
          </a:p>
          <a:p>
            <a:pPr lvl="1" eaLnBrk="1" hangingPunct="1">
              <a:spcBef>
                <a:spcPct val="0"/>
              </a:spcBef>
              <a:buFont typeface="Arial" pitchFamily="34" charset="0"/>
              <a:buChar char="•"/>
            </a:pPr>
            <a:r>
              <a:rPr lang="en-US" altLang="en-US" sz="2400" dirty="0">
                <a:ea typeface="ヒラギノ角ゴ Pro W3" pitchFamily="-84" charset="-128"/>
              </a:rPr>
              <a:t>  Ionic solutions</a:t>
            </a:r>
          </a:p>
          <a:p>
            <a:pPr lvl="1" eaLnBrk="1" hangingPunct="1">
              <a:spcBef>
                <a:spcPct val="0"/>
              </a:spcBef>
              <a:buFont typeface="Arial" pitchFamily="34" charset="0"/>
              <a:buChar char="•"/>
            </a:pPr>
            <a:r>
              <a:rPr lang="en-US" altLang="en-US" sz="2400" dirty="0">
                <a:ea typeface="ヒラギノ角ゴ Pro W3" pitchFamily="-84" charset="-128"/>
              </a:rPr>
              <a:t>  Metals</a:t>
            </a:r>
          </a:p>
          <a:p>
            <a:pPr lvl="1" eaLnBrk="1" hangingPunct="1">
              <a:spcBef>
                <a:spcPct val="0"/>
              </a:spcBef>
              <a:buFont typeface="Arial" pitchFamily="34" charset="0"/>
              <a:buChar char="•"/>
            </a:pPr>
            <a:endParaRPr lang="en-US" altLang="en-US" sz="2400" dirty="0">
              <a:ea typeface="ヒラギノ角ゴ Pro W3" pitchFamily="-84" charset="-128"/>
            </a:endParaRPr>
          </a:p>
          <a:p>
            <a:pPr eaLnBrk="1" hangingPunct="1">
              <a:spcBef>
                <a:spcPct val="0"/>
              </a:spcBef>
            </a:pPr>
            <a:r>
              <a:rPr lang="en-US" altLang="en-US" sz="2400" dirty="0">
                <a:ea typeface="ヒラギノ角ゴ Pro W3" pitchFamily="-84" charset="-128"/>
              </a:rPr>
              <a:t>  Charging and Discharging Objects</a:t>
            </a:r>
          </a:p>
          <a:p>
            <a:pPr lvl="1" eaLnBrk="1" hangingPunct="1">
              <a:spcBef>
                <a:spcPct val="0"/>
              </a:spcBef>
              <a:buFontTx/>
              <a:buNone/>
            </a:pPr>
            <a:endParaRPr lang="en-US" altLang="en-US" sz="2400" dirty="0">
              <a:ea typeface="ヒラギノ角ゴ Pro W3" pitchFamily="-84" charset="-128"/>
            </a:endParaRPr>
          </a:p>
          <a:p>
            <a:pPr eaLnBrk="1" hangingPunct="1">
              <a:spcBef>
                <a:spcPct val="0"/>
              </a:spcBef>
            </a:pPr>
            <a:endParaRPr lang="en-US" altLang="en-US" sz="2400" dirty="0">
              <a:ea typeface="ヒラギノ角ゴ Pro W3" pitchFamily="-84" charset="-128"/>
            </a:endParaRPr>
          </a:p>
          <a:p>
            <a:pPr eaLnBrk="1" hangingPunct="1">
              <a:spcBef>
                <a:spcPct val="0"/>
              </a:spcBef>
            </a:pPr>
            <a:endParaRPr lang="en-US" altLang="en-US" sz="2400" dirty="0">
              <a:ea typeface="ヒラギノ角ゴ Pro W3" pitchFamily="-84" charset="-128"/>
            </a:endParaRPr>
          </a:p>
        </p:txBody>
      </p:sp>
      <p:sp>
        <p:nvSpPr>
          <p:cNvPr id="307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481ECA75-2291-4E0E-825E-76928955C37B}" type="slidenum">
              <a:rPr lang="en-US" altLang="en-US" sz="1400"/>
              <a:pPr eaLnBrk="1" hangingPunct="1"/>
              <a:t>13</a:t>
            </a:fld>
            <a:endParaRPr lang="en-US" altLang="en-US" sz="1400"/>
          </a:p>
        </p:txBody>
      </p:sp>
    </p:spTree>
    <p:extLst>
      <p:ext uri="{BB962C8B-B14F-4D97-AF65-F5344CB8AC3E}">
        <p14:creationId xmlns:p14="http://schemas.microsoft.com/office/powerpoint/2010/main" val="877974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3"/>
          <p:cNvSpPr txBox="1">
            <a:spLocks noChangeArrowheads="1"/>
          </p:cNvSpPr>
          <p:nvPr/>
        </p:nvSpPr>
        <p:spPr bwMode="auto">
          <a:xfrm>
            <a:off x="914400" y="1371600"/>
            <a:ext cx="6818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Different materials respond differently to electric field</a:t>
            </a:r>
            <a:endParaRPr lang="en-US" altLang="en-US"/>
          </a:p>
        </p:txBody>
      </p:sp>
      <p:sp>
        <p:nvSpPr>
          <p:cNvPr id="201732" name="Text Box 4"/>
          <p:cNvSpPr txBox="1">
            <a:spLocks noChangeArrowheads="1"/>
          </p:cNvSpPr>
          <p:nvPr/>
        </p:nvSpPr>
        <p:spPr bwMode="auto">
          <a:xfrm>
            <a:off x="381000" y="2286000"/>
            <a:ext cx="8580438"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solidFill>
                  <a:srgbClr val="FF0000"/>
                </a:solidFill>
              </a:rPr>
              <a:t>Conductor</a:t>
            </a:r>
            <a:r>
              <a:rPr lang="en-US" altLang="en-US"/>
              <a:t>: contains mobile charges that can move through material</a:t>
            </a:r>
            <a:endParaRPr lang="en-US" altLang="en-US" b="1"/>
          </a:p>
        </p:txBody>
      </p:sp>
      <p:sp>
        <p:nvSpPr>
          <p:cNvPr id="201733" name="Text Box 5"/>
          <p:cNvSpPr txBox="1">
            <a:spLocks noChangeArrowheads="1"/>
          </p:cNvSpPr>
          <p:nvPr/>
        </p:nvSpPr>
        <p:spPr bwMode="auto">
          <a:xfrm>
            <a:off x="381000" y="2971800"/>
            <a:ext cx="4873625"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solidFill>
                  <a:srgbClr val="FF0000"/>
                </a:solidFill>
              </a:rPr>
              <a:t>Insulator</a:t>
            </a:r>
            <a:r>
              <a:rPr lang="en-US" altLang="en-US"/>
              <a:t>: contains no mobile charges</a:t>
            </a:r>
            <a:endParaRPr lang="en-US" altLang="en-US" b="1"/>
          </a:p>
        </p:txBody>
      </p:sp>
      <p:sp>
        <p:nvSpPr>
          <p:cNvPr id="33796" name="Rectangle 7"/>
          <p:cNvSpPr>
            <a:spLocks noGrp="1" noChangeArrowheads="1"/>
          </p:cNvSpPr>
          <p:nvPr>
            <p:ph type="title"/>
          </p:nvPr>
        </p:nvSpPr>
        <p:spPr/>
        <p:txBody>
          <a:bodyPr/>
          <a:lstStyle/>
          <a:p>
            <a:pPr eaLnBrk="1" hangingPunct="1"/>
            <a:r>
              <a:rPr lang="en-US" altLang="en-US" smtClean="0"/>
              <a:t>Conductors and Insulators</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3"/>
          <p:cNvSpPr txBox="1">
            <a:spLocks noChangeArrowheads="1"/>
          </p:cNvSpPr>
          <p:nvPr/>
        </p:nvSpPr>
        <p:spPr bwMode="auto">
          <a:xfrm>
            <a:off x="746125" y="1524000"/>
            <a:ext cx="715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Insulator:</a:t>
            </a:r>
            <a:r>
              <a:rPr lang="en-US" altLang="en-US"/>
              <a:t> Electrons are bound to the atoms or molecules.</a:t>
            </a:r>
          </a:p>
        </p:txBody>
      </p:sp>
      <p:pic>
        <p:nvPicPr>
          <p:cNvPr id="202756" name="Picture 4" descr="Fig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397125"/>
            <a:ext cx="21717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7" name="Text Box 5"/>
          <p:cNvSpPr txBox="1">
            <a:spLocks noChangeArrowheads="1"/>
          </p:cNvSpPr>
          <p:nvPr/>
        </p:nvSpPr>
        <p:spPr bwMode="auto">
          <a:xfrm>
            <a:off x="762000" y="2473325"/>
            <a:ext cx="4892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Electrons can shift slightly (&lt;1 </a:t>
            </a:r>
            <a:r>
              <a:rPr lang="en-US" altLang="en-US">
                <a:solidFill>
                  <a:schemeClr val="accent2"/>
                </a:solidFill>
                <a:cs typeface="Times New Roman" pitchFamily="18" charset="0"/>
              </a:rPr>
              <a:t>Å), but remain bound to the molecule.</a:t>
            </a:r>
            <a:endParaRPr lang="en-US" altLang="en-US">
              <a:cs typeface="Times New Roman" pitchFamily="18" charset="0"/>
            </a:endParaRPr>
          </a:p>
        </p:txBody>
      </p:sp>
      <p:sp>
        <p:nvSpPr>
          <p:cNvPr id="202758" name="Text Box 6"/>
          <p:cNvSpPr txBox="1">
            <a:spLocks noChangeArrowheads="1"/>
          </p:cNvSpPr>
          <p:nvPr/>
        </p:nvSpPr>
        <p:spPr bwMode="auto">
          <a:xfrm>
            <a:off x="762000" y="3616325"/>
            <a:ext cx="4892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Individual atoms or molecules can be polarized by external electric field.</a:t>
            </a:r>
            <a:endParaRPr lang="en-US" altLang="en-US"/>
          </a:p>
        </p:txBody>
      </p:sp>
      <p:sp>
        <p:nvSpPr>
          <p:cNvPr id="202759" name="Text Box 7"/>
          <p:cNvSpPr txBox="1">
            <a:spLocks noChangeArrowheads="1"/>
          </p:cNvSpPr>
          <p:nvPr/>
        </p:nvSpPr>
        <p:spPr bwMode="auto">
          <a:xfrm>
            <a:off x="762000" y="4683125"/>
            <a:ext cx="5121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There are a lot of molecules – the net effect produced by the induced dipoles can be very large.</a:t>
            </a:r>
            <a:endParaRPr lang="en-US" altLang="en-US"/>
          </a:p>
        </p:txBody>
      </p:sp>
      <p:sp>
        <p:nvSpPr>
          <p:cNvPr id="35846" name="Rectangle 9"/>
          <p:cNvSpPr>
            <a:spLocks noGrp="1" noChangeArrowheads="1"/>
          </p:cNvSpPr>
          <p:nvPr>
            <p:ph type="title"/>
          </p:nvPr>
        </p:nvSpPr>
        <p:spPr/>
        <p:txBody>
          <a:bodyPr/>
          <a:lstStyle/>
          <a:p>
            <a:pPr eaLnBrk="1" hangingPunct="1"/>
            <a:r>
              <a:rPr lang="en-US" altLang="en-US" smtClean="0"/>
              <a:t>Polarization of Insulators</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Fig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95400"/>
            <a:ext cx="21717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4" name="Text Box 4"/>
          <p:cNvSpPr txBox="1">
            <a:spLocks noChangeArrowheads="1"/>
          </p:cNvSpPr>
          <p:nvPr/>
        </p:nvSpPr>
        <p:spPr bwMode="auto">
          <a:xfrm>
            <a:off x="533400" y="2209800"/>
            <a:ext cx="5410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Field </a:t>
            </a:r>
            <a:r>
              <a:rPr lang="en-US" altLang="en-US" i="1">
                <a:solidFill>
                  <a:schemeClr val="accent2"/>
                </a:solidFill>
              </a:rPr>
              <a:t>E</a:t>
            </a:r>
            <a:r>
              <a:rPr lang="en-US" altLang="en-US">
                <a:solidFill>
                  <a:schemeClr val="accent2"/>
                </a:solidFill>
              </a:rPr>
              <a:t> at a location of a molecule is a </a:t>
            </a:r>
            <a:r>
              <a:rPr lang="en-US" altLang="en-US" b="1">
                <a:solidFill>
                  <a:schemeClr val="accent2"/>
                </a:solidFill>
              </a:rPr>
              <a:t>superposition</a:t>
            </a:r>
            <a:r>
              <a:rPr lang="en-US" altLang="en-US">
                <a:solidFill>
                  <a:schemeClr val="accent2"/>
                </a:solidFill>
              </a:rPr>
              <a:t> of the </a:t>
            </a:r>
            <a:r>
              <a:rPr lang="en-US" altLang="en-US">
                <a:solidFill>
                  <a:srgbClr val="FF0000"/>
                </a:solidFill>
              </a:rPr>
              <a:t>external applied field</a:t>
            </a:r>
            <a:r>
              <a:rPr lang="en-US" altLang="en-US">
                <a:solidFill>
                  <a:schemeClr val="accent2"/>
                </a:solidFill>
              </a:rPr>
              <a:t> and the </a:t>
            </a:r>
            <a:r>
              <a:rPr lang="en-US" altLang="en-US">
                <a:solidFill>
                  <a:srgbClr val="FF0000"/>
                </a:solidFill>
              </a:rPr>
              <a:t>field created by other induced dipoles</a:t>
            </a:r>
            <a:r>
              <a:rPr lang="en-US" altLang="en-US">
                <a:solidFill>
                  <a:schemeClr val="accent2"/>
                </a:solidFill>
              </a:rPr>
              <a:t>:</a:t>
            </a:r>
            <a:endParaRPr lang="en-US" altLang="en-US"/>
          </a:p>
        </p:txBody>
      </p:sp>
      <p:graphicFrame>
        <p:nvGraphicFramePr>
          <p:cNvPr id="39939" name="Object 2"/>
          <p:cNvGraphicFramePr>
            <a:graphicFrameLocks noChangeAspect="1"/>
          </p:cNvGraphicFramePr>
          <p:nvPr/>
        </p:nvGraphicFramePr>
        <p:xfrm>
          <a:off x="1905000" y="1295400"/>
          <a:ext cx="1331913" cy="512763"/>
        </p:xfrm>
        <a:graphic>
          <a:graphicData uri="http://schemas.openxmlformats.org/presentationml/2006/ole">
            <mc:AlternateContent xmlns:mc="http://schemas.openxmlformats.org/markup-compatibility/2006">
              <mc:Choice xmlns:v="urn:schemas-microsoft-com:vml" Requires="v">
                <p:oleObj spid="_x0000_s40261" name="Equation" r:id="rId5" imgW="495300" imgH="190500" progId="Equation.3">
                  <p:embed/>
                </p:oleObj>
              </mc:Choice>
              <mc:Fallback>
                <p:oleObj name="Equation" r:id="rId5" imgW="495300" imgH="1905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295400"/>
                        <a:ext cx="1331913"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04806" name="Object 3"/>
          <p:cNvGraphicFramePr>
            <a:graphicFrameLocks noChangeAspect="1"/>
          </p:cNvGraphicFramePr>
          <p:nvPr/>
        </p:nvGraphicFramePr>
        <p:xfrm>
          <a:off x="1905000" y="1185863"/>
          <a:ext cx="2971800" cy="717550"/>
        </p:xfrm>
        <a:graphic>
          <a:graphicData uri="http://schemas.openxmlformats.org/presentationml/2006/ole">
            <mc:AlternateContent xmlns:mc="http://schemas.openxmlformats.org/markup-compatibility/2006">
              <mc:Choice xmlns:v="urn:schemas-microsoft-com:vml" Requires="v">
                <p:oleObj spid="_x0000_s40262" name="Equation" r:id="rId7" imgW="1104900" imgH="266700" progId="Equation.3">
                  <p:embed/>
                </p:oleObj>
              </mc:Choice>
              <mc:Fallback>
                <p:oleObj name="Equation" r:id="rId7" imgW="1104900" imgH="2667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1185863"/>
                        <a:ext cx="2971800" cy="7175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04807" name="Object 4"/>
          <p:cNvGraphicFramePr>
            <a:graphicFrameLocks noChangeAspect="1"/>
          </p:cNvGraphicFramePr>
          <p:nvPr/>
        </p:nvGraphicFramePr>
        <p:xfrm>
          <a:off x="1701800" y="3943350"/>
          <a:ext cx="3825875" cy="755650"/>
        </p:xfrm>
        <a:graphic>
          <a:graphicData uri="http://schemas.openxmlformats.org/presentationml/2006/ole">
            <mc:AlternateContent xmlns:mc="http://schemas.openxmlformats.org/markup-compatibility/2006">
              <mc:Choice xmlns:v="urn:schemas-microsoft-com:vml" Requires="v">
                <p:oleObj spid="_x0000_s40263" name="Equation" r:id="rId9" imgW="1422400" imgH="279400" progId="Equation.DSMT4">
                  <p:embed/>
                </p:oleObj>
              </mc:Choice>
              <mc:Fallback>
                <p:oleObj name="Equation" r:id="rId9" imgW="1422400" imgH="2794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1800" y="3943350"/>
                        <a:ext cx="3825875"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4808" name="Text Box 8"/>
          <p:cNvSpPr txBox="1">
            <a:spLocks noChangeArrowheads="1"/>
          </p:cNvSpPr>
          <p:nvPr/>
        </p:nvSpPr>
        <p:spPr bwMode="auto">
          <a:xfrm>
            <a:off x="609600" y="4953000"/>
            <a:ext cx="318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Simplifying assumption:</a:t>
            </a:r>
            <a:endParaRPr lang="en-US" altLang="en-US"/>
          </a:p>
        </p:txBody>
      </p:sp>
      <p:graphicFrame>
        <p:nvGraphicFramePr>
          <p:cNvPr id="204809" name="Object 5"/>
          <p:cNvGraphicFramePr>
            <a:graphicFrameLocks noChangeAspect="1"/>
          </p:cNvGraphicFramePr>
          <p:nvPr/>
        </p:nvGraphicFramePr>
        <p:xfrm>
          <a:off x="3810000" y="4800600"/>
          <a:ext cx="2800350" cy="717550"/>
        </p:xfrm>
        <a:graphic>
          <a:graphicData uri="http://schemas.openxmlformats.org/presentationml/2006/ole">
            <mc:AlternateContent xmlns:mc="http://schemas.openxmlformats.org/markup-compatibility/2006">
              <mc:Choice xmlns:v="urn:schemas-microsoft-com:vml" Requires="v">
                <p:oleObj spid="_x0000_s40264" name="Equation" r:id="rId11" imgW="1041400" imgH="266700" progId="Equation.3">
                  <p:embed/>
                </p:oleObj>
              </mc:Choice>
              <mc:Fallback>
                <p:oleObj name="Equation" r:id="rId11" imgW="1041400" imgH="2667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4800600"/>
                        <a:ext cx="2800350"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04810" name="Object 6"/>
          <p:cNvGraphicFramePr>
            <a:graphicFrameLocks noChangeAspect="1"/>
          </p:cNvGraphicFramePr>
          <p:nvPr/>
        </p:nvGraphicFramePr>
        <p:xfrm>
          <a:off x="3886200" y="5619750"/>
          <a:ext cx="2049463" cy="687388"/>
        </p:xfrm>
        <a:graphic>
          <a:graphicData uri="http://schemas.openxmlformats.org/presentationml/2006/ole">
            <mc:AlternateContent xmlns:mc="http://schemas.openxmlformats.org/markup-compatibility/2006">
              <mc:Choice xmlns:v="urn:schemas-microsoft-com:vml" Requires="v">
                <p:oleObj spid="_x0000_s40265" name="Equation" r:id="rId13" imgW="762000" imgH="254000" progId="Equation.DSMT4">
                  <p:embed/>
                </p:oleObj>
              </mc:Choice>
              <mc:Fallback>
                <p:oleObj name="Equation" r:id="rId13" imgW="762000" imgH="2540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6200" y="5619750"/>
                        <a:ext cx="2049463" cy="68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9945" name="Rectangle 11"/>
          <p:cNvSpPr>
            <a:spLocks noGrp="1" noChangeArrowheads="1"/>
          </p:cNvSpPr>
          <p:nvPr>
            <p:ph type="title"/>
          </p:nvPr>
        </p:nvSpPr>
        <p:spPr/>
        <p:txBody>
          <a:bodyPr/>
          <a:lstStyle/>
          <a:p>
            <a:pPr eaLnBrk="1" hangingPunct="1"/>
            <a:r>
              <a:rPr lang="en-US" altLang="en-US" smtClean="0"/>
              <a:t>Low Density Approximation</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3"/>
          <p:cNvSpPr txBox="1">
            <a:spLocks noChangeArrowheads="1"/>
          </p:cNvSpPr>
          <p:nvPr/>
        </p:nvSpPr>
        <p:spPr bwMode="auto">
          <a:xfrm>
            <a:off x="609600" y="1447800"/>
            <a:ext cx="814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There are charges which can move freely throughout the material</a:t>
            </a:r>
            <a:endParaRPr lang="en-US" altLang="en-US"/>
          </a:p>
        </p:txBody>
      </p:sp>
      <p:sp>
        <p:nvSpPr>
          <p:cNvPr id="41986" name="Rectangle 4"/>
          <p:cNvSpPr>
            <a:spLocks noChangeArrowheads="1"/>
          </p:cNvSpPr>
          <p:nvPr/>
        </p:nvSpPr>
        <p:spPr bwMode="auto">
          <a:xfrm>
            <a:off x="2743200" y="2743200"/>
            <a:ext cx="3810000" cy="1905000"/>
          </a:xfrm>
          <a:prstGeom prst="rect">
            <a:avLst/>
          </a:prstGeom>
          <a:solidFill>
            <a:schemeClr val="folHlink"/>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41987" name="Oval 5"/>
          <p:cNvSpPr>
            <a:spLocks noChangeArrowheads="1"/>
          </p:cNvSpPr>
          <p:nvPr/>
        </p:nvSpPr>
        <p:spPr bwMode="auto">
          <a:xfrm>
            <a:off x="5029200" y="3505200"/>
            <a:ext cx="152400" cy="1524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41988" name="Oval 6"/>
          <p:cNvSpPr>
            <a:spLocks noChangeArrowheads="1"/>
          </p:cNvSpPr>
          <p:nvPr/>
        </p:nvSpPr>
        <p:spPr bwMode="auto">
          <a:xfrm>
            <a:off x="5943600" y="2971800"/>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41989" name="Oval 7"/>
          <p:cNvSpPr>
            <a:spLocks noChangeArrowheads="1"/>
          </p:cNvSpPr>
          <p:nvPr/>
        </p:nvSpPr>
        <p:spPr bwMode="auto">
          <a:xfrm>
            <a:off x="4419600" y="3048000"/>
            <a:ext cx="152400" cy="1524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41990" name="Oval 8"/>
          <p:cNvSpPr>
            <a:spLocks noChangeArrowheads="1"/>
          </p:cNvSpPr>
          <p:nvPr/>
        </p:nvSpPr>
        <p:spPr bwMode="auto">
          <a:xfrm>
            <a:off x="5257800" y="4343400"/>
            <a:ext cx="152400" cy="1524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41991" name="Oval 9"/>
          <p:cNvSpPr>
            <a:spLocks noChangeArrowheads="1"/>
          </p:cNvSpPr>
          <p:nvPr/>
        </p:nvSpPr>
        <p:spPr bwMode="auto">
          <a:xfrm>
            <a:off x="3048000" y="3886200"/>
            <a:ext cx="152400" cy="1524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41992" name="Oval 10"/>
          <p:cNvSpPr>
            <a:spLocks noChangeArrowheads="1"/>
          </p:cNvSpPr>
          <p:nvPr/>
        </p:nvSpPr>
        <p:spPr bwMode="auto">
          <a:xfrm>
            <a:off x="3276600" y="3200400"/>
            <a:ext cx="152400" cy="1524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grpSp>
        <p:nvGrpSpPr>
          <p:cNvPr id="2" name="Group 11"/>
          <p:cNvGrpSpPr>
            <a:grpSpLocks/>
          </p:cNvGrpSpPr>
          <p:nvPr/>
        </p:nvGrpSpPr>
        <p:grpSpPr bwMode="auto">
          <a:xfrm>
            <a:off x="3124200" y="3124200"/>
            <a:ext cx="2514600" cy="1295400"/>
            <a:chOff x="1968" y="1968"/>
            <a:chExt cx="1584" cy="816"/>
          </a:xfrm>
        </p:grpSpPr>
        <p:sp>
          <p:nvSpPr>
            <p:cNvPr id="42008" name="Line 12"/>
            <p:cNvSpPr>
              <a:spLocks noChangeShapeType="1"/>
            </p:cNvSpPr>
            <p:nvPr/>
          </p:nvSpPr>
          <p:spPr bwMode="auto">
            <a:xfrm>
              <a:off x="3216" y="225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9" name="Line 13"/>
            <p:cNvSpPr>
              <a:spLocks noChangeShapeType="1"/>
            </p:cNvSpPr>
            <p:nvPr/>
          </p:nvSpPr>
          <p:spPr bwMode="auto">
            <a:xfrm>
              <a:off x="2832" y="1968"/>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0" name="Line 14"/>
            <p:cNvSpPr>
              <a:spLocks noChangeShapeType="1"/>
            </p:cNvSpPr>
            <p:nvPr/>
          </p:nvSpPr>
          <p:spPr bwMode="auto">
            <a:xfrm>
              <a:off x="3360" y="2784"/>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1" name="Line 15"/>
            <p:cNvSpPr>
              <a:spLocks noChangeShapeType="1"/>
            </p:cNvSpPr>
            <p:nvPr/>
          </p:nvSpPr>
          <p:spPr bwMode="auto">
            <a:xfrm>
              <a:off x="1968" y="249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2" name="Line 16"/>
            <p:cNvSpPr>
              <a:spLocks noChangeShapeType="1"/>
            </p:cNvSpPr>
            <p:nvPr/>
          </p:nvSpPr>
          <p:spPr bwMode="auto">
            <a:xfrm>
              <a:off x="2112" y="2064"/>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1994" name="Oval 17"/>
          <p:cNvSpPr>
            <a:spLocks noChangeArrowheads="1"/>
          </p:cNvSpPr>
          <p:nvPr/>
        </p:nvSpPr>
        <p:spPr bwMode="auto">
          <a:xfrm>
            <a:off x="3581400" y="4343400"/>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41995" name="Oval 18"/>
          <p:cNvSpPr>
            <a:spLocks noChangeArrowheads="1"/>
          </p:cNvSpPr>
          <p:nvPr/>
        </p:nvSpPr>
        <p:spPr bwMode="auto">
          <a:xfrm>
            <a:off x="3962400" y="3505200"/>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41996" name="Oval 19"/>
          <p:cNvSpPr>
            <a:spLocks noChangeArrowheads="1"/>
          </p:cNvSpPr>
          <p:nvPr/>
        </p:nvSpPr>
        <p:spPr bwMode="auto">
          <a:xfrm>
            <a:off x="6019800" y="3886200"/>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41997" name="Oval 20"/>
          <p:cNvSpPr>
            <a:spLocks noChangeArrowheads="1"/>
          </p:cNvSpPr>
          <p:nvPr/>
        </p:nvSpPr>
        <p:spPr bwMode="auto">
          <a:xfrm>
            <a:off x="4724400" y="4267200"/>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grpSp>
        <p:nvGrpSpPr>
          <p:cNvPr id="3" name="Group 21"/>
          <p:cNvGrpSpPr>
            <a:grpSpLocks/>
          </p:cNvGrpSpPr>
          <p:nvPr/>
        </p:nvGrpSpPr>
        <p:grpSpPr bwMode="auto">
          <a:xfrm>
            <a:off x="3352800" y="3048000"/>
            <a:ext cx="2743200" cy="1371600"/>
            <a:chOff x="2112" y="1920"/>
            <a:chExt cx="1728" cy="864"/>
          </a:xfrm>
        </p:grpSpPr>
        <p:sp>
          <p:nvSpPr>
            <p:cNvPr id="42003" name="Line 22"/>
            <p:cNvSpPr>
              <a:spLocks noChangeShapeType="1"/>
            </p:cNvSpPr>
            <p:nvPr/>
          </p:nvSpPr>
          <p:spPr bwMode="auto">
            <a:xfrm flipH="1">
              <a:off x="3600" y="1920"/>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4" name="Line 23"/>
            <p:cNvSpPr>
              <a:spLocks noChangeShapeType="1"/>
            </p:cNvSpPr>
            <p:nvPr/>
          </p:nvSpPr>
          <p:spPr bwMode="auto">
            <a:xfrm flipH="1">
              <a:off x="2112" y="2784"/>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5" name="Line 24"/>
            <p:cNvSpPr>
              <a:spLocks noChangeShapeType="1"/>
            </p:cNvSpPr>
            <p:nvPr/>
          </p:nvSpPr>
          <p:spPr bwMode="auto">
            <a:xfrm flipH="1">
              <a:off x="2352" y="225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6" name="Line 25"/>
            <p:cNvSpPr>
              <a:spLocks noChangeShapeType="1"/>
            </p:cNvSpPr>
            <p:nvPr/>
          </p:nvSpPr>
          <p:spPr bwMode="auto">
            <a:xfrm flipH="1">
              <a:off x="3648" y="249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7" name="Line 26"/>
            <p:cNvSpPr>
              <a:spLocks noChangeShapeType="1"/>
            </p:cNvSpPr>
            <p:nvPr/>
          </p:nvSpPr>
          <p:spPr bwMode="auto">
            <a:xfrm flipH="1">
              <a:off x="2832" y="273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05851" name="Line 27"/>
          <p:cNvSpPr>
            <a:spLocks noChangeShapeType="1"/>
          </p:cNvSpPr>
          <p:nvPr/>
        </p:nvSpPr>
        <p:spPr bwMode="auto">
          <a:xfrm flipH="1">
            <a:off x="1676400" y="36576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52" name="Text Box 28"/>
          <p:cNvSpPr txBox="1">
            <a:spLocks noChangeArrowheads="1"/>
          </p:cNvSpPr>
          <p:nvPr/>
        </p:nvSpPr>
        <p:spPr bwMode="auto">
          <a:xfrm>
            <a:off x="1763713" y="3622675"/>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E</a:t>
            </a:r>
          </a:p>
        </p:txBody>
      </p:sp>
      <p:sp>
        <p:nvSpPr>
          <p:cNvPr id="205853" name="Text Box 29"/>
          <p:cNvSpPr txBox="1">
            <a:spLocks noChangeArrowheads="1"/>
          </p:cNvSpPr>
          <p:nvPr/>
        </p:nvSpPr>
        <p:spPr bwMode="auto">
          <a:xfrm>
            <a:off x="228600" y="5029200"/>
            <a:ext cx="8534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In contrast to an </a:t>
            </a:r>
            <a:r>
              <a:rPr lang="en-US" altLang="en-US" b="1">
                <a:solidFill>
                  <a:srgbClr val="008000"/>
                </a:solidFill>
              </a:rPr>
              <a:t>insulator</a:t>
            </a:r>
            <a:r>
              <a:rPr lang="en-US" altLang="en-US">
                <a:solidFill>
                  <a:schemeClr val="accent2"/>
                </a:solidFill>
              </a:rPr>
              <a:t>, where electrons and nuclei can move only very </a:t>
            </a:r>
            <a:r>
              <a:rPr lang="en-US" altLang="en-US" b="1">
                <a:solidFill>
                  <a:srgbClr val="008000"/>
                </a:solidFill>
              </a:rPr>
              <a:t>small distances</a:t>
            </a:r>
            <a:r>
              <a:rPr lang="en-US" altLang="en-US">
                <a:solidFill>
                  <a:schemeClr val="accent2"/>
                </a:solidFill>
              </a:rPr>
              <a:t>, the charged particles in a </a:t>
            </a:r>
            <a:r>
              <a:rPr lang="en-US" altLang="en-US" b="1">
                <a:solidFill>
                  <a:srgbClr val="008000"/>
                </a:solidFill>
              </a:rPr>
              <a:t>conductor</a:t>
            </a:r>
            <a:r>
              <a:rPr lang="en-US" altLang="en-US">
                <a:solidFill>
                  <a:schemeClr val="accent2"/>
                </a:solidFill>
              </a:rPr>
              <a:t> are free to move </a:t>
            </a:r>
            <a:r>
              <a:rPr lang="en-US" altLang="en-US" b="1">
                <a:solidFill>
                  <a:srgbClr val="008000"/>
                </a:solidFill>
              </a:rPr>
              <a:t>large distances</a:t>
            </a:r>
            <a:r>
              <a:rPr lang="en-US" altLang="en-US">
                <a:solidFill>
                  <a:schemeClr val="accent2"/>
                </a:solidFill>
              </a:rPr>
              <a:t>.</a:t>
            </a:r>
            <a:endParaRPr lang="en-US" altLang="en-US"/>
          </a:p>
          <a:p>
            <a:pPr eaLnBrk="1" hangingPunct="1"/>
            <a:r>
              <a:rPr lang="en-US" altLang="en-US" b="1">
                <a:solidFill>
                  <a:srgbClr val="FF0000"/>
                </a:solidFill>
              </a:rPr>
              <a:t>Polarization of conductors differs from that of insulators.</a:t>
            </a:r>
            <a:endParaRPr lang="en-US" altLang="en-US"/>
          </a:p>
        </p:txBody>
      </p:sp>
      <p:sp>
        <p:nvSpPr>
          <p:cNvPr id="42002" name="Rectangle 31"/>
          <p:cNvSpPr>
            <a:spLocks noGrp="1" noChangeArrowheads="1"/>
          </p:cNvSpPr>
          <p:nvPr>
            <p:ph type="title"/>
          </p:nvPr>
        </p:nvSpPr>
        <p:spPr/>
        <p:txBody>
          <a:bodyPr/>
          <a:lstStyle/>
          <a:p>
            <a:pPr eaLnBrk="1" hangingPunct="1"/>
            <a:r>
              <a:rPr lang="en-US" altLang="en-US" smtClean="0"/>
              <a:t>Conductors</a:t>
            </a:r>
          </a:p>
        </p:txBody>
      </p:sp>
      <p:sp>
        <p:nvSpPr>
          <p:cNvPr id="4" name="Slide Number Placeholder 3"/>
          <p:cNvSpPr>
            <a:spLocks noGrp="1"/>
          </p:cNvSpPr>
          <p:nvPr>
            <p:ph type="sldNum" sz="quarter" idx="12"/>
          </p:nvPr>
        </p:nvSpPr>
        <p:spPr/>
        <p:txBody>
          <a:bodyPr/>
          <a:lstStyle/>
          <a:p>
            <a:fld id="{7FE837EA-23DC-48E1-B770-EB2912D500DF}" type="slidenum">
              <a:rPr lang="en-US" altLang="en-US" smtClean="0"/>
              <a:pPr/>
              <a:t>17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205851"/>
                                        </p:tgtEl>
                                        <p:attrNameLst>
                                          <p:attrName>style.visibility</p:attrName>
                                        </p:attrNameLst>
                                      </p:cBhvr>
                                      <p:to>
                                        <p:strVal val="visible"/>
                                      </p:to>
                                    </p:set>
                                    <p:anim calcmode="lin" valueType="num">
                                      <p:cBhvr>
                                        <p:cTn id="7" dur="500" fill="hold"/>
                                        <p:tgtEl>
                                          <p:spTgt spid="205851"/>
                                        </p:tgtEl>
                                        <p:attrNameLst>
                                          <p:attrName>ppt_x</p:attrName>
                                        </p:attrNameLst>
                                      </p:cBhvr>
                                      <p:tavLst>
                                        <p:tav tm="0">
                                          <p:val>
                                            <p:strVal val="#ppt_x+#ppt_w/2"/>
                                          </p:val>
                                        </p:tav>
                                        <p:tav tm="100000">
                                          <p:val>
                                            <p:strVal val="#ppt_x"/>
                                          </p:val>
                                        </p:tav>
                                      </p:tavLst>
                                    </p:anim>
                                    <p:anim calcmode="lin" valueType="num">
                                      <p:cBhvr>
                                        <p:cTn id="8" dur="500" fill="hold"/>
                                        <p:tgtEl>
                                          <p:spTgt spid="205851"/>
                                        </p:tgtEl>
                                        <p:attrNameLst>
                                          <p:attrName>ppt_y</p:attrName>
                                        </p:attrNameLst>
                                      </p:cBhvr>
                                      <p:tavLst>
                                        <p:tav tm="0">
                                          <p:val>
                                            <p:strVal val="#ppt_y"/>
                                          </p:val>
                                        </p:tav>
                                        <p:tav tm="100000">
                                          <p:val>
                                            <p:strVal val="#ppt_y"/>
                                          </p:val>
                                        </p:tav>
                                      </p:tavLst>
                                    </p:anim>
                                    <p:anim calcmode="lin" valueType="num">
                                      <p:cBhvr>
                                        <p:cTn id="9" dur="500" fill="hold"/>
                                        <p:tgtEl>
                                          <p:spTgt spid="205851"/>
                                        </p:tgtEl>
                                        <p:attrNameLst>
                                          <p:attrName>ppt_w</p:attrName>
                                        </p:attrNameLst>
                                      </p:cBhvr>
                                      <p:tavLst>
                                        <p:tav tm="0">
                                          <p:val>
                                            <p:fltVal val="0"/>
                                          </p:val>
                                        </p:tav>
                                        <p:tav tm="100000">
                                          <p:val>
                                            <p:strVal val="#ppt_w"/>
                                          </p:val>
                                        </p:tav>
                                      </p:tavLst>
                                    </p:anim>
                                    <p:anim calcmode="lin" valueType="num">
                                      <p:cBhvr>
                                        <p:cTn id="10" dur="500" fill="hold"/>
                                        <p:tgtEl>
                                          <p:spTgt spid="205851"/>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20585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05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51" grpId="0" animBg="1"/>
      <p:bldP spid="205852" grpId="0" autoUpdateAnimBg="0"/>
      <p:bldP spid="20585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descr="Fig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13" y="1066800"/>
            <a:ext cx="18684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ext Box 4"/>
          <p:cNvSpPr txBox="1">
            <a:spLocks noChangeArrowheads="1"/>
          </p:cNvSpPr>
          <p:nvPr/>
        </p:nvSpPr>
        <p:spPr bwMode="auto">
          <a:xfrm>
            <a:off x="1046163" y="3276600"/>
            <a:ext cx="1619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Salt water:</a:t>
            </a:r>
            <a:endParaRPr lang="en-US" altLang="en-US"/>
          </a:p>
          <a:p>
            <a:pPr eaLnBrk="1" hangingPunct="1"/>
            <a:r>
              <a:rPr lang="en-US" altLang="en-US"/>
              <a:t>Na</a:t>
            </a:r>
            <a:r>
              <a:rPr lang="en-US" altLang="en-US" baseline="30000"/>
              <a:t>+</a:t>
            </a:r>
            <a:r>
              <a:rPr lang="en-US" altLang="en-US"/>
              <a:t> and Cl</a:t>
            </a:r>
            <a:r>
              <a:rPr lang="en-US" altLang="en-US" baseline="30000"/>
              <a:t>-</a:t>
            </a:r>
            <a:endParaRPr lang="en-US" altLang="en-US"/>
          </a:p>
          <a:p>
            <a:pPr eaLnBrk="1" hangingPunct="1"/>
            <a:r>
              <a:rPr lang="en-US" altLang="en-US"/>
              <a:t>H</a:t>
            </a:r>
            <a:r>
              <a:rPr lang="en-US" altLang="en-US" baseline="30000"/>
              <a:t>+</a:t>
            </a:r>
            <a:r>
              <a:rPr lang="en-US" altLang="en-US"/>
              <a:t> and OH</a:t>
            </a:r>
            <a:r>
              <a:rPr lang="en-US" altLang="en-US" baseline="30000"/>
              <a:t>-</a:t>
            </a:r>
            <a:endParaRPr lang="en-US" altLang="en-US"/>
          </a:p>
        </p:txBody>
      </p:sp>
      <p:pic>
        <p:nvPicPr>
          <p:cNvPr id="206853" name="Picture 5" descr="Fig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143000"/>
            <a:ext cx="18764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4" name="Picture 6" descr="Fig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143000"/>
            <a:ext cx="17891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5" name="Text Box 7"/>
          <p:cNvSpPr txBox="1">
            <a:spLocks noChangeArrowheads="1"/>
          </p:cNvSpPr>
          <p:nvPr/>
        </p:nvSpPr>
        <p:spPr bwMode="auto">
          <a:xfrm>
            <a:off x="3657600" y="3444875"/>
            <a:ext cx="200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Apply external</a:t>
            </a:r>
          </a:p>
          <a:p>
            <a:pPr eaLnBrk="1" hangingPunct="1"/>
            <a:r>
              <a:rPr lang="en-US" altLang="en-US">
                <a:solidFill>
                  <a:schemeClr val="accent2"/>
                </a:solidFill>
              </a:rPr>
              <a:t>electric field</a:t>
            </a:r>
            <a:endParaRPr lang="en-US" altLang="en-US"/>
          </a:p>
        </p:txBody>
      </p:sp>
      <p:graphicFrame>
        <p:nvGraphicFramePr>
          <p:cNvPr id="206856" name="Object 2"/>
          <p:cNvGraphicFramePr>
            <a:graphicFrameLocks noChangeAspect="1"/>
          </p:cNvGraphicFramePr>
          <p:nvPr/>
        </p:nvGraphicFramePr>
        <p:xfrm>
          <a:off x="5943600" y="3622675"/>
          <a:ext cx="2895600" cy="568325"/>
        </p:xfrm>
        <a:graphic>
          <a:graphicData uri="http://schemas.openxmlformats.org/presentationml/2006/ole">
            <mc:AlternateContent xmlns:mc="http://schemas.openxmlformats.org/markup-compatibility/2006">
              <mc:Choice xmlns:v="urn:schemas-microsoft-com:vml" Requires="v">
                <p:oleObj spid="_x0000_s44104" name="Equation" r:id="rId7" imgW="1358900" imgH="266700" progId="Equation.DSMT4">
                  <p:embed/>
                </p:oleObj>
              </mc:Choice>
              <mc:Fallback>
                <p:oleObj name="Equation" r:id="rId7" imgW="1358900" imgH="2667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622675"/>
                        <a:ext cx="2895600"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39" name="Rectangle 9"/>
          <p:cNvSpPr>
            <a:spLocks noGrp="1" noChangeArrowheads="1"/>
          </p:cNvSpPr>
          <p:nvPr>
            <p:ph type="title"/>
          </p:nvPr>
        </p:nvSpPr>
        <p:spPr/>
        <p:txBody>
          <a:bodyPr/>
          <a:lstStyle/>
          <a:p>
            <a:pPr eaLnBrk="1" hangingPunct="1"/>
            <a:r>
              <a:rPr lang="en-US" altLang="en-US" smtClean="0"/>
              <a:t>Ionic Solutions are Conductors</a:t>
            </a:r>
          </a:p>
        </p:txBody>
      </p:sp>
      <p:sp>
        <p:nvSpPr>
          <p:cNvPr id="206858" name="Rectangle 10"/>
          <p:cNvSpPr>
            <a:spLocks noChangeArrowheads="1"/>
          </p:cNvSpPr>
          <p:nvPr/>
        </p:nvSpPr>
        <p:spPr bwMode="auto">
          <a:xfrm>
            <a:off x="152400" y="4495800"/>
            <a:ext cx="8763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a:solidFill>
                  <a:schemeClr val="accent2"/>
                </a:solidFill>
              </a:rPr>
              <a:t>When an electric filed is applied to a conductor, the mobile charged particles begin to move in the direction of the force exerted on them by the field.</a:t>
            </a:r>
          </a:p>
          <a:p>
            <a:pPr eaLnBrk="1" hangingPunct="1"/>
            <a:endParaRPr lang="en-US" altLang="en-US" sz="1000">
              <a:solidFill>
                <a:schemeClr val="accent2"/>
              </a:solidFill>
            </a:endParaRPr>
          </a:p>
          <a:p>
            <a:pPr eaLnBrk="1" hangingPunct="1"/>
            <a:r>
              <a:rPr lang="en-US" altLang="en-US" sz="2000">
                <a:solidFill>
                  <a:schemeClr val="accent2"/>
                </a:solidFill>
              </a:rPr>
              <a:t>As the charges move, they begin to pile up in one location, creating a concentration of charge </a:t>
            </a:r>
            <a:r>
              <a:rPr lang="en-US" altLang="en-US" sz="2000">
                <a:solidFill>
                  <a:srgbClr val="008000"/>
                </a:solidFill>
                <a:sym typeface="Wingdings" pitchFamily="2" charset="2"/>
              </a:rPr>
              <a:t></a:t>
            </a:r>
            <a:r>
              <a:rPr lang="en-US" altLang="en-US" sz="2000">
                <a:solidFill>
                  <a:srgbClr val="008000"/>
                </a:solidFill>
                <a:sym typeface="Symbol" pitchFamily="18" charset="2"/>
              </a:rPr>
              <a:t> creates electric field</a:t>
            </a:r>
            <a:r>
              <a:rPr lang="en-US" altLang="en-US" sz="2000">
                <a:solidFill>
                  <a:schemeClr val="accent2"/>
                </a:solidFill>
                <a:sym typeface="Symbol" pitchFamily="18" charset="2"/>
              </a:rPr>
              <a:t>.</a:t>
            </a:r>
          </a:p>
          <a:p>
            <a:pPr eaLnBrk="1" hangingPunct="1"/>
            <a:endParaRPr lang="en-US" altLang="en-US" sz="1000">
              <a:solidFill>
                <a:schemeClr val="accent2"/>
              </a:solidFill>
            </a:endParaRPr>
          </a:p>
          <a:p>
            <a:pPr eaLnBrk="1" hangingPunct="1"/>
            <a:r>
              <a:rPr lang="en-US" altLang="en-US" sz="2000">
                <a:solidFill>
                  <a:srgbClr val="FF0000"/>
                </a:solidFill>
              </a:rPr>
              <a:t>The net electric field is the superposition of the applied field and field created by the relocated charges.</a:t>
            </a:r>
            <a:endParaRPr lang="en-US" altLang="en-US"/>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descr="Fig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143000"/>
            <a:ext cx="17891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082" name="Object 2"/>
          <p:cNvGraphicFramePr>
            <a:graphicFrameLocks noChangeAspect="1"/>
          </p:cNvGraphicFramePr>
          <p:nvPr/>
        </p:nvGraphicFramePr>
        <p:xfrm>
          <a:off x="6423025" y="3440113"/>
          <a:ext cx="2317750" cy="441325"/>
        </p:xfrm>
        <a:graphic>
          <a:graphicData uri="http://schemas.openxmlformats.org/presentationml/2006/ole">
            <mc:AlternateContent xmlns:mc="http://schemas.openxmlformats.org/markup-compatibility/2006">
              <mc:Choice xmlns:v="urn:schemas-microsoft-com:vml" Requires="v">
                <p:oleObj spid="_x0000_s46159" name="Equation" r:id="rId5" imgW="1333500" imgH="254000" progId="Equation.3">
                  <p:embed/>
                </p:oleObj>
              </mc:Choice>
              <mc:Fallback>
                <p:oleObj name="Equation" r:id="rId5" imgW="1333500" imgH="2540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3025" y="3440113"/>
                        <a:ext cx="231775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8901" name="Text Box 5"/>
          <p:cNvSpPr txBox="1">
            <a:spLocks noChangeArrowheads="1"/>
          </p:cNvSpPr>
          <p:nvPr/>
        </p:nvSpPr>
        <p:spPr bwMode="auto">
          <a:xfrm>
            <a:off x="533400" y="1371600"/>
            <a:ext cx="579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solidFill>
                  <a:srgbClr val="FF0000"/>
                </a:solidFill>
              </a:rPr>
              <a:t>Assumption:</a:t>
            </a:r>
            <a:r>
              <a:rPr lang="en-US" altLang="en-US"/>
              <a:t> </a:t>
            </a:r>
            <a:r>
              <a:rPr lang="en-US" altLang="en-US">
                <a:solidFill>
                  <a:schemeClr val="accent2"/>
                </a:solidFill>
              </a:rPr>
              <a:t>charges will move until </a:t>
            </a:r>
            <a:r>
              <a:rPr lang="en-US" altLang="en-US" i="1">
                <a:solidFill>
                  <a:schemeClr val="accent2"/>
                </a:solidFill>
              </a:rPr>
              <a:t>E</a:t>
            </a:r>
            <a:r>
              <a:rPr lang="en-US" altLang="en-US" i="1" baseline="-25000">
                <a:solidFill>
                  <a:schemeClr val="accent2"/>
                </a:solidFill>
              </a:rPr>
              <a:t>net</a:t>
            </a:r>
            <a:r>
              <a:rPr lang="en-US" altLang="en-US" i="1">
                <a:solidFill>
                  <a:schemeClr val="accent2"/>
                </a:solidFill>
              </a:rPr>
              <a:t>=0 			</a:t>
            </a:r>
            <a:r>
              <a:rPr lang="en-US" altLang="en-US">
                <a:solidFill>
                  <a:schemeClr val="accent2"/>
                </a:solidFill>
              </a:rPr>
              <a:t>(static equilibrium)</a:t>
            </a:r>
            <a:endParaRPr lang="en-US" altLang="en-US" i="1">
              <a:solidFill>
                <a:schemeClr val="accent2"/>
              </a:solidFill>
            </a:endParaRPr>
          </a:p>
        </p:txBody>
      </p:sp>
      <p:sp>
        <p:nvSpPr>
          <p:cNvPr id="208902" name="Text Box 6"/>
          <p:cNvSpPr txBox="1">
            <a:spLocks noChangeArrowheads="1"/>
          </p:cNvSpPr>
          <p:nvPr/>
        </p:nvSpPr>
        <p:spPr bwMode="auto">
          <a:xfrm>
            <a:off x="533400" y="5791200"/>
            <a:ext cx="782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It is not a shielding effect, but a consequence of superposition!</a:t>
            </a:r>
          </a:p>
        </p:txBody>
      </p:sp>
      <p:sp>
        <p:nvSpPr>
          <p:cNvPr id="208903" name="Text Box 7"/>
          <p:cNvSpPr txBox="1">
            <a:spLocks noChangeArrowheads="1"/>
          </p:cNvSpPr>
          <p:nvPr/>
        </p:nvSpPr>
        <p:spPr bwMode="auto">
          <a:xfrm>
            <a:off x="533400" y="2209800"/>
            <a:ext cx="313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solidFill>
                  <a:srgbClr val="FF0000"/>
                </a:solidFill>
              </a:rPr>
              <a:t>Proof:</a:t>
            </a:r>
            <a:r>
              <a:rPr lang="en-US" altLang="en-US"/>
              <a:t> by contradiction:</a:t>
            </a:r>
            <a:endParaRPr lang="en-US" altLang="en-US" i="1"/>
          </a:p>
        </p:txBody>
      </p:sp>
      <p:sp>
        <p:nvSpPr>
          <p:cNvPr id="208904" name="Line 8"/>
          <p:cNvSpPr>
            <a:spLocks noChangeShapeType="1"/>
          </p:cNvSpPr>
          <p:nvPr/>
        </p:nvSpPr>
        <p:spPr bwMode="auto">
          <a:xfrm>
            <a:off x="4816475" y="2667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05" name="Text Box 9"/>
          <p:cNvSpPr txBox="1">
            <a:spLocks noChangeArrowheads="1"/>
          </p:cNvSpPr>
          <p:nvPr/>
        </p:nvSpPr>
        <p:spPr bwMode="auto">
          <a:xfrm>
            <a:off x="2743200" y="2895600"/>
            <a:ext cx="2952750"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Mobile ions will move</a:t>
            </a:r>
          </a:p>
        </p:txBody>
      </p:sp>
      <p:sp>
        <p:nvSpPr>
          <p:cNvPr id="208906" name="Line 10"/>
          <p:cNvSpPr>
            <a:spLocks noChangeShapeType="1"/>
          </p:cNvSpPr>
          <p:nvPr/>
        </p:nvSpPr>
        <p:spPr bwMode="auto">
          <a:xfrm>
            <a:off x="4816475" y="3352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07" name="Text Box 11"/>
          <p:cNvSpPr txBox="1">
            <a:spLocks noChangeArrowheads="1"/>
          </p:cNvSpPr>
          <p:nvPr/>
        </p:nvSpPr>
        <p:spPr bwMode="auto">
          <a:xfrm>
            <a:off x="2759075" y="3581400"/>
            <a:ext cx="2970213"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This is not equilibrium</a:t>
            </a:r>
          </a:p>
        </p:txBody>
      </p:sp>
      <p:sp>
        <p:nvSpPr>
          <p:cNvPr id="208908" name="Text Box 12"/>
          <p:cNvSpPr txBox="1">
            <a:spLocks noChangeArrowheads="1"/>
          </p:cNvSpPr>
          <p:nvPr/>
        </p:nvSpPr>
        <p:spPr bwMode="auto">
          <a:xfrm>
            <a:off x="3657600" y="2209800"/>
            <a:ext cx="2027238" cy="4619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Assume </a:t>
            </a:r>
            <a:r>
              <a:rPr lang="en-US" altLang="en-US" i="1"/>
              <a:t>E</a:t>
            </a:r>
            <a:r>
              <a:rPr lang="en-US" altLang="en-US" i="1" baseline="-25000"/>
              <a:t>net</a:t>
            </a:r>
            <a:r>
              <a:rPr lang="en-US" altLang="en-US" i="1">
                <a:sym typeface="Symbol" pitchFamily="18" charset="2"/>
              </a:rPr>
              <a:t>≠</a:t>
            </a:r>
            <a:r>
              <a:rPr lang="en-US" altLang="en-US">
                <a:sym typeface="Symbol" pitchFamily="18" charset="2"/>
              </a:rPr>
              <a:t>0</a:t>
            </a:r>
            <a:r>
              <a:rPr lang="en-US" altLang="en-US"/>
              <a:t> </a:t>
            </a:r>
          </a:p>
        </p:txBody>
      </p:sp>
      <p:sp>
        <p:nvSpPr>
          <p:cNvPr id="208909" name="Text Box 13"/>
          <p:cNvSpPr txBox="1">
            <a:spLocks noChangeArrowheads="1"/>
          </p:cNvSpPr>
          <p:nvPr/>
        </p:nvSpPr>
        <p:spPr bwMode="auto">
          <a:xfrm>
            <a:off x="2057400" y="4267200"/>
            <a:ext cx="3668713" cy="4619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Assumption </a:t>
            </a:r>
            <a:r>
              <a:rPr lang="en-US" altLang="en-US" i="1"/>
              <a:t>E</a:t>
            </a:r>
            <a:r>
              <a:rPr lang="en-US" altLang="en-US" i="1" baseline="-25000"/>
              <a:t>net</a:t>
            </a:r>
            <a:r>
              <a:rPr lang="en-US" altLang="en-US" i="1">
                <a:sym typeface="Symbol" pitchFamily="18" charset="2"/>
              </a:rPr>
              <a:t>≠</a:t>
            </a:r>
            <a:r>
              <a:rPr lang="en-US" altLang="en-US">
                <a:sym typeface="Symbol" pitchFamily="18" charset="2"/>
              </a:rPr>
              <a:t>0 is wrong</a:t>
            </a:r>
            <a:r>
              <a:rPr lang="en-US" altLang="en-US"/>
              <a:t> </a:t>
            </a:r>
          </a:p>
        </p:txBody>
      </p:sp>
      <p:sp>
        <p:nvSpPr>
          <p:cNvPr id="208910" name="Line 14"/>
          <p:cNvSpPr>
            <a:spLocks noChangeShapeType="1"/>
          </p:cNvSpPr>
          <p:nvPr/>
        </p:nvSpPr>
        <p:spPr bwMode="auto">
          <a:xfrm>
            <a:off x="4800600" y="4038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11" name="Text Box 15"/>
          <p:cNvSpPr txBox="1">
            <a:spLocks noChangeArrowheads="1"/>
          </p:cNvSpPr>
          <p:nvPr/>
        </p:nvSpPr>
        <p:spPr bwMode="auto">
          <a:xfrm>
            <a:off x="4660900" y="4959350"/>
            <a:ext cx="1052513"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E</a:t>
            </a:r>
            <a:r>
              <a:rPr lang="en-US" altLang="en-US" i="1" baseline="-25000"/>
              <a:t>net</a:t>
            </a:r>
            <a:r>
              <a:rPr lang="en-US" altLang="en-US" i="1"/>
              <a:t>=0</a:t>
            </a:r>
            <a:r>
              <a:rPr lang="en-US" altLang="en-US"/>
              <a:t> </a:t>
            </a:r>
          </a:p>
        </p:txBody>
      </p:sp>
      <p:sp>
        <p:nvSpPr>
          <p:cNvPr id="208912" name="Line 16"/>
          <p:cNvSpPr>
            <a:spLocks noChangeShapeType="1"/>
          </p:cNvSpPr>
          <p:nvPr/>
        </p:nvSpPr>
        <p:spPr bwMode="auto">
          <a:xfrm>
            <a:off x="4800600" y="4724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5" name="Rectangle 17"/>
          <p:cNvSpPr>
            <a:spLocks noGrp="1" noChangeArrowheads="1"/>
          </p:cNvSpPr>
          <p:nvPr>
            <p:ph type="title"/>
          </p:nvPr>
        </p:nvSpPr>
        <p:spPr/>
        <p:txBody>
          <a:bodyPr/>
          <a:lstStyle/>
          <a:p>
            <a:pPr eaLnBrk="1" hangingPunct="1"/>
            <a:r>
              <a:rPr lang="en-US" altLang="en-US" smtClean="0"/>
              <a:t>Ionic Solutions are Conductors</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0"/>
            <a:ext cx="7772400" cy="838200"/>
          </a:xfrm>
        </p:spPr>
        <p:txBody>
          <a:bodyPr/>
          <a:lstStyle/>
          <a:p>
            <a:pPr eaLnBrk="1" hangingPunct="1"/>
            <a:r>
              <a:rPr lang="en-US" altLang="en-US" smtClean="0"/>
              <a:t>Polarization</a:t>
            </a:r>
          </a:p>
        </p:txBody>
      </p:sp>
      <p:sp>
        <p:nvSpPr>
          <p:cNvPr id="43010" name="Text Box 6"/>
          <p:cNvSpPr txBox="1">
            <a:spLocks noChangeArrowheads="1"/>
          </p:cNvSpPr>
          <p:nvPr/>
        </p:nvSpPr>
        <p:spPr bwMode="auto">
          <a:xfrm>
            <a:off x="685800" y="3236913"/>
            <a:ext cx="4304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dirty="0">
                <a:solidFill>
                  <a:srgbClr val="FF0000"/>
                </a:solidFill>
                <a:latin typeface="Symbol" pitchFamily="18" charset="2"/>
                <a:sym typeface="Symbol" pitchFamily="18" charset="2"/>
              </a:rPr>
              <a:t></a:t>
            </a:r>
            <a:r>
              <a:rPr lang="en-US" altLang="en-US" dirty="0" smtClean="0">
                <a:solidFill>
                  <a:srgbClr val="FF0000"/>
                </a:solidFill>
                <a:sym typeface="Symbol" pitchFamily="18" charset="2"/>
              </a:rPr>
              <a:t>  </a:t>
            </a:r>
            <a:r>
              <a:rPr lang="en-US" altLang="en-US" dirty="0">
                <a:solidFill>
                  <a:srgbClr val="FF0000"/>
                </a:solidFill>
                <a:sym typeface="Symbol" pitchFamily="18" charset="2"/>
              </a:rPr>
              <a:t>- </a:t>
            </a:r>
            <a:r>
              <a:rPr lang="ja-JP" altLang="en-US" dirty="0">
                <a:solidFill>
                  <a:srgbClr val="FF0000"/>
                </a:solidFill>
                <a:sym typeface="Symbol" pitchFamily="18" charset="2"/>
              </a:rPr>
              <a:t>“</a:t>
            </a:r>
            <a:r>
              <a:rPr lang="en-US" altLang="ja-JP" i="1" dirty="0" err="1">
                <a:solidFill>
                  <a:srgbClr val="FF0000"/>
                </a:solidFill>
                <a:sym typeface="Symbol" pitchFamily="18" charset="2"/>
              </a:rPr>
              <a:t>polarizability</a:t>
            </a:r>
            <a:r>
              <a:rPr lang="ja-JP" altLang="en-US" i="1" dirty="0">
                <a:solidFill>
                  <a:srgbClr val="FF0000"/>
                </a:solidFill>
                <a:sym typeface="Symbol" pitchFamily="18" charset="2"/>
              </a:rPr>
              <a:t>”</a:t>
            </a:r>
            <a:r>
              <a:rPr lang="en-US" altLang="ja-JP" dirty="0">
                <a:solidFill>
                  <a:srgbClr val="FF0000"/>
                </a:solidFill>
                <a:sym typeface="Symbol" pitchFamily="18" charset="2"/>
              </a:rPr>
              <a:t> of a material</a:t>
            </a:r>
            <a:endParaRPr lang="en-US" altLang="en-US" dirty="0"/>
          </a:p>
        </p:txBody>
      </p:sp>
      <p:sp>
        <p:nvSpPr>
          <p:cNvPr id="43011" name="Text Box 7"/>
          <p:cNvSpPr txBox="1">
            <a:spLocks noChangeArrowheads="1"/>
          </p:cNvSpPr>
          <p:nvPr/>
        </p:nvSpPr>
        <p:spPr bwMode="auto">
          <a:xfrm>
            <a:off x="457200" y="5329238"/>
            <a:ext cx="8015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In an induced dipole, is the distance between the charges fixed?</a:t>
            </a:r>
          </a:p>
        </p:txBody>
      </p:sp>
      <p:cxnSp>
        <p:nvCxnSpPr>
          <p:cNvPr id="8" name="Straight Connector 6"/>
          <p:cNvCxnSpPr>
            <a:cxnSpLocks noChangeShapeType="1"/>
          </p:cNvCxnSpPr>
          <p:nvPr/>
        </p:nvCxnSpPr>
        <p:spPr bwMode="auto">
          <a:xfrm>
            <a:off x="0" y="1600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9" name="TextBox 8"/>
          <p:cNvSpPr txBox="1"/>
          <p:nvPr/>
        </p:nvSpPr>
        <p:spPr>
          <a:xfrm>
            <a:off x="0" y="3729038"/>
            <a:ext cx="9320213" cy="461962"/>
          </a:xfrm>
          <a:prstGeom prst="rect">
            <a:avLst/>
          </a:prstGeom>
          <a:noFill/>
        </p:spPr>
        <p:txBody>
          <a:bodyPr wrap="none">
            <a:spAutoFit/>
          </a:bodyPr>
          <a:lstStyle/>
          <a:p>
            <a:pPr>
              <a:defRPr/>
            </a:pPr>
            <a:r>
              <a:rPr lang="en-US" i="1">
                <a:solidFill>
                  <a:srgbClr val="0033CC"/>
                </a:solidFill>
                <a:latin typeface="+mj-lt"/>
                <a:ea typeface="ヒラギノ角ゴ Pro W3" charset="-128"/>
                <a:cs typeface="ヒラギノ角ゴ Pro W3" charset="-128"/>
              </a:rPr>
              <a:t>Magnitude of polarization = dipole moment of the atoms/molecules</a:t>
            </a:r>
          </a:p>
        </p:txBody>
      </p:sp>
      <p:pic>
        <p:nvPicPr>
          <p:cNvPr id="43014" name="Picture 9"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2139950"/>
            <a:ext cx="17621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2438400" y="2017713"/>
            <a:ext cx="2362200" cy="969962"/>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12" name="TextBox 11"/>
          <p:cNvSpPr txBox="1"/>
          <p:nvPr/>
        </p:nvSpPr>
        <p:spPr>
          <a:xfrm>
            <a:off x="5105400" y="2290763"/>
            <a:ext cx="2419350" cy="420687"/>
          </a:xfrm>
          <a:prstGeom prst="rect">
            <a:avLst/>
          </a:prstGeom>
          <a:noFill/>
        </p:spPr>
        <p:txBody>
          <a:bodyPr wrap="none">
            <a:spAutoFit/>
          </a:bodyPr>
          <a:lstStyle/>
          <a:p>
            <a:pPr>
              <a:defRPr/>
            </a:pPr>
            <a:r>
              <a:rPr lang="en-US">
                <a:solidFill>
                  <a:srgbClr val="0033CC"/>
                </a:solidFill>
                <a:latin typeface="+mj-lt"/>
                <a:ea typeface="ヒラギノ角ゴ Pro W3" charset="-128"/>
                <a:cs typeface="ヒラギノ角ゴ Pro W3" charset="-128"/>
              </a:rPr>
              <a:t>POLARIZATION</a:t>
            </a:r>
          </a:p>
        </p:txBody>
      </p:sp>
      <p:sp>
        <p:nvSpPr>
          <p:cNvPr id="13" name="TextBox 12"/>
          <p:cNvSpPr txBox="1">
            <a:spLocks noChangeArrowheads="1"/>
          </p:cNvSpPr>
          <p:nvPr/>
        </p:nvSpPr>
        <p:spPr bwMode="auto">
          <a:xfrm>
            <a:off x="457200" y="5867400"/>
            <a:ext cx="8567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No.  The distance is proportional to the strength of the applied field</a:t>
            </a:r>
            <a:r>
              <a:rPr lang="en-US" altLang="en-US"/>
              <a:t>.</a:t>
            </a:r>
          </a:p>
          <a:p>
            <a:pPr eaLnBrk="1" hangingPunct="1"/>
            <a:endParaRPr lang="en-US" altLang="en-US">
              <a:solidFill>
                <a:srgbClr val="0033CC"/>
              </a:solidFill>
              <a:latin typeface="Arial" pitchFamily="34" charset="0"/>
            </a:endParaRPr>
          </a:p>
        </p:txBody>
      </p:sp>
      <p:sp>
        <p:nvSpPr>
          <p:cNvPr id="14" name="TextBox 13"/>
          <p:cNvSpPr txBox="1"/>
          <p:nvPr/>
        </p:nvSpPr>
        <p:spPr>
          <a:xfrm>
            <a:off x="2590800" y="914400"/>
            <a:ext cx="1031875" cy="461963"/>
          </a:xfrm>
          <a:prstGeom prst="rect">
            <a:avLst/>
          </a:prstGeom>
          <a:noFill/>
        </p:spPr>
        <p:txBody>
          <a:bodyPr wrap="none">
            <a:spAutoFit/>
          </a:bodyPr>
          <a:lstStyle/>
          <a:p>
            <a:pPr>
              <a:defRPr/>
            </a:pPr>
            <a:r>
              <a:rPr lang="en-US" dirty="0">
                <a:latin typeface="+mj-lt"/>
                <a:ea typeface="ヒラギノ角ゴ Pro W3" charset="0"/>
                <a:cs typeface="ヒラギノ角ゴ Pro W3" charset="0"/>
              </a:rPr>
              <a:t>p = </a:t>
            </a:r>
            <a:r>
              <a:rPr lang="en-US" dirty="0" err="1">
                <a:latin typeface="+mj-lt"/>
                <a:ea typeface="ヒラギノ角ゴ Pro W3" charset="0"/>
                <a:cs typeface="ヒラギノ角ゴ Pro W3" charset="0"/>
              </a:rPr>
              <a:t>qs</a:t>
            </a:r>
            <a:endParaRPr lang="en-US" dirty="0">
              <a:latin typeface="+mj-lt"/>
              <a:ea typeface="ヒラギノ角ゴ Pro W3" charset="0"/>
              <a:cs typeface="ヒラギノ角ゴ Pro W3" charset="0"/>
            </a:endParaRPr>
          </a:p>
        </p:txBody>
      </p:sp>
      <p:sp>
        <p:nvSpPr>
          <p:cNvPr id="15" name="TextBox 14"/>
          <p:cNvSpPr txBox="1"/>
          <p:nvPr/>
        </p:nvSpPr>
        <p:spPr>
          <a:xfrm>
            <a:off x="2362200" y="939800"/>
            <a:ext cx="4343400" cy="461963"/>
          </a:xfrm>
          <a:prstGeom prst="rect">
            <a:avLst/>
          </a:prstGeom>
          <a:noFill/>
          <a:ln w="28575" cmpd="sng">
            <a:solidFill>
              <a:srgbClr val="800000"/>
            </a:solidFill>
          </a:ln>
        </p:spPr>
        <p:txBody>
          <a:bodyPr>
            <a:spAutoFit/>
          </a:bodyPr>
          <a:lstStyle/>
          <a:p>
            <a:pPr algn="r">
              <a:defRPr/>
            </a:pPr>
            <a:r>
              <a:rPr lang="en-US">
                <a:solidFill>
                  <a:srgbClr val="0033CC"/>
                </a:solidFill>
                <a:latin typeface="+mj-lt"/>
                <a:ea typeface="ヒラギノ角ゴ Pro W3" charset="0"/>
                <a:cs typeface="ヒラギノ角ゴ Pro W3" charset="0"/>
              </a:rPr>
              <a:t>DIPOLE  MOMENT</a:t>
            </a:r>
          </a:p>
        </p:txBody>
      </p:sp>
      <p:pic>
        <p:nvPicPr>
          <p:cNvPr id="43020" name="Picture 1"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406900"/>
            <a:ext cx="2298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C88553E-CA02-4D3A-97E7-C9329B7668DF}" type="slidenum">
              <a:rPr lang="en-US" smtClean="0"/>
              <a:t>2</a:t>
            </a:fld>
            <a:endParaRPr lang="en-US"/>
          </a:p>
        </p:txBody>
      </p:sp>
    </p:spTree>
    <p:extLst>
      <p:ext uri="{BB962C8B-B14F-4D97-AF65-F5344CB8AC3E}">
        <p14:creationId xmlns:p14="http://schemas.microsoft.com/office/powerpoint/2010/main" val="742428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Tape-finger-dipoles-field-fo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52578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8" name="Text Box 4"/>
          <p:cNvSpPr txBox="1">
            <a:spLocks noChangeArrowheads="1"/>
          </p:cNvSpPr>
          <p:nvPr/>
        </p:nvSpPr>
        <p:spPr bwMode="auto">
          <a:xfrm>
            <a:off x="1905000" y="47244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Your body consists mainly of salt water</a:t>
            </a:r>
            <a:endParaRPr lang="en-US" altLang="en-US"/>
          </a:p>
        </p:txBody>
      </p:sp>
      <p:sp>
        <p:nvSpPr>
          <p:cNvPr id="210949" name="Text Box 5"/>
          <p:cNvSpPr txBox="1">
            <a:spLocks noChangeArrowheads="1"/>
          </p:cNvSpPr>
          <p:nvPr/>
        </p:nvSpPr>
        <p:spPr bwMode="auto">
          <a:xfrm>
            <a:off x="1905000" y="5486400"/>
            <a:ext cx="548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Polarization of salt water has much higher effect than polarization of atoms!</a:t>
            </a:r>
          </a:p>
        </p:txBody>
      </p:sp>
      <p:pic>
        <p:nvPicPr>
          <p:cNvPr id="210950" name="Picture 6" descr="Fig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600200"/>
            <a:ext cx="18764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7"/>
          <p:cNvSpPr>
            <a:spLocks noGrp="1" noChangeArrowheads="1"/>
          </p:cNvSpPr>
          <p:nvPr>
            <p:ph type="title"/>
          </p:nvPr>
        </p:nvSpPr>
        <p:spPr/>
        <p:txBody>
          <a:bodyPr/>
          <a:lstStyle/>
          <a:p>
            <a:pPr eaLnBrk="1" hangingPunct="1"/>
            <a:r>
              <a:rPr lang="en-US" altLang="en-US" sz="4000" smtClean="0"/>
              <a:t>Polarization of Salt Water in the Body</a:t>
            </a:r>
            <a:endParaRPr lang="en-US" altLang="en-US" smtClean="0"/>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20</a:t>
            </a:fld>
            <a:endParaRPr lang="en-US"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descr="p435_latticeg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25908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2" name="Text Box 4"/>
          <p:cNvSpPr txBox="1">
            <a:spLocks noChangeArrowheads="1"/>
          </p:cNvSpPr>
          <p:nvPr/>
        </p:nvSpPr>
        <p:spPr bwMode="auto">
          <a:xfrm>
            <a:off x="4648200" y="2971800"/>
            <a:ext cx="3095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Positive atomic cores</a:t>
            </a:r>
          </a:p>
          <a:p>
            <a:pPr eaLnBrk="1" hangingPunct="1"/>
            <a:r>
              <a:rPr lang="en-US" altLang="en-US"/>
              <a:t>and mobile-electron sea</a:t>
            </a:r>
          </a:p>
        </p:txBody>
      </p:sp>
      <p:sp>
        <p:nvSpPr>
          <p:cNvPr id="211973" name="Text Box 5"/>
          <p:cNvSpPr txBox="1">
            <a:spLocks noChangeArrowheads="1"/>
          </p:cNvSpPr>
          <p:nvPr/>
        </p:nvSpPr>
        <p:spPr bwMode="auto">
          <a:xfrm>
            <a:off x="762000" y="4191000"/>
            <a:ext cx="731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Electrons are not completely free – they are bound to the metal as a whole.</a:t>
            </a:r>
            <a:endParaRPr lang="en-US" altLang="en-US"/>
          </a:p>
        </p:txBody>
      </p:sp>
      <p:sp>
        <p:nvSpPr>
          <p:cNvPr id="50180" name="Text Box 6"/>
          <p:cNvSpPr txBox="1">
            <a:spLocks noChangeArrowheads="1"/>
          </p:cNvSpPr>
          <p:nvPr/>
        </p:nvSpPr>
        <p:spPr bwMode="auto">
          <a:xfrm>
            <a:off x="1219200" y="31242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Metal lattice</a:t>
            </a:r>
          </a:p>
        </p:txBody>
      </p:sp>
      <p:pic>
        <p:nvPicPr>
          <p:cNvPr id="211975" name="Picture 7" descr="Fig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143000"/>
            <a:ext cx="35052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6" name="Text Box 8"/>
          <p:cNvSpPr txBox="1">
            <a:spLocks noChangeArrowheads="1"/>
          </p:cNvSpPr>
          <p:nvPr/>
        </p:nvSpPr>
        <p:spPr bwMode="auto">
          <a:xfrm>
            <a:off x="762000" y="5791200"/>
            <a:ext cx="6573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There is no net interaction between mobile electrons</a:t>
            </a:r>
            <a:endParaRPr lang="en-US" altLang="en-US"/>
          </a:p>
        </p:txBody>
      </p:sp>
      <p:sp>
        <p:nvSpPr>
          <p:cNvPr id="50183" name="Rectangle 9"/>
          <p:cNvSpPr>
            <a:spLocks noGrp="1" noChangeArrowheads="1"/>
          </p:cNvSpPr>
          <p:nvPr>
            <p:ph type="title"/>
          </p:nvPr>
        </p:nvSpPr>
        <p:spPr/>
        <p:txBody>
          <a:bodyPr/>
          <a:lstStyle/>
          <a:p>
            <a:pPr eaLnBrk="1" hangingPunct="1"/>
            <a:r>
              <a:rPr lang="en-US" altLang="en-US" smtClean="0"/>
              <a:t>A Model of a Metal</a:t>
            </a:r>
          </a:p>
        </p:txBody>
      </p:sp>
      <p:sp>
        <p:nvSpPr>
          <p:cNvPr id="9" name="TextBox 8"/>
          <p:cNvSpPr txBox="1">
            <a:spLocks noChangeArrowheads="1"/>
          </p:cNvSpPr>
          <p:nvPr/>
        </p:nvSpPr>
        <p:spPr bwMode="auto">
          <a:xfrm>
            <a:off x="754063" y="4960938"/>
            <a:ext cx="82375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We will return to this idea when we discuss the force on a current carrying wire in a magnetic field.</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descr="Fig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35150"/>
            <a:ext cx="34290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96" name="Picture 4" descr="Fig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1293813"/>
            <a:ext cx="361950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7" name="Line 5"/>
          <p:cNvSpPr>
            <a:spLocks noChangeShapeType="1"/>
          </p:cNvSpPr>
          <p:nvPr/>
        </p:nvSpPr>
        <p:spPr bwMode="auto">
          <a:xfrm>
            <a:off x="4191000" y="282257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12998" name="Picture 6" descr="Fig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648200"/>
            <a:ext cx="31242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9" name="Text Box 7"/>
          <p:cNvSpPr txBox="1">
            <a:spLocks noChangeArrowheads="1"/>
          </p:cNvSpPr>
          <p:nvPr/>
        </p:nvSpPr>
        <p:spPr bwMode="auto">
          <a:xfrm>
            <a:off x="533400" y="5181600"/>
            <a:ext cx="2606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Simplified diagram of polarized metal</a:t>
            </a:r>
            <a:endParaRPr lang="en-US" altLang="en-US"/>
          </a:p>
        </p:txBody>
      </p:sp>
      <p:sp>
        <p:nvSpPr>
          <p:cNvPr id="52230" name="Line 8"/>
          <p:cNvSpPr>
            <a:spLocks noChangeShapeType="1"/>
          </p:cNvSpPr>
          <p:nvPr/>
        </p:nvSpPr>
        <p:spPr bwMode="auto">
          <a:xfrm>
            <a:off x="152400" y="4419600"/>
            <a:ext cx="876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01" name="Text Box 9"/>
          <p:cNvSpPr txBox="1">
            <a:spLocks noChangeArrowheads="1"/>
          </p:cNvSpPr>
          <p:nvPr/>
        </p:nvSpPr>
        <p:spPr bwMode="auto">
          <a:xfrm>
            <a:off x="6781800" y="5105400"/>
            <a:ext cx="18446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Note:</a:t>
            </a:r>
            <a:r>
              <a:rPr lang="en-US" altLang="en-US">
                <a:solidFill>
                  <a:schemeClr val="accent2"/>
                </a:solidFill>
              </a:rPr>
              <a:t> </a:t>
            </a:r>
            <a:r>
              <a:rPr lang="en-US" altLang="en-US">
                <a:solidFill>
                  <a:srgbClr val="FF0000"/>
                </a:solidFill>
              </a:rPr>
              <a:t>It is not charged!</a:t>
            </a:r>
          </a:p>
          <a:p>
            <a:pPr eaLnBrk="1" hangingPunct="1"/>
            <a:r>
              <a:rPr lang="en-US" altLang="en-US">
                <a:solidFill>
                  <a:srgbClr val="FF0000"/>
                </a:solidFill>
              </a:rPr>
              <a:t>Net charge is still zero</a:t>
            </a:r>
          </a:p>
        </p:txBody>
      </p:sp>
      <p:sp>
        <p:nvSpPr>
          <p:cNvPr id="52232" name="Rectangle 10"/>
          <p:cNvSpPr>
            <a:spLocks noGrp="1" noChangeArrowheads="1"/>
          </p:cNvSpPr>
          <p:nvPr>
            <p:ph type="title"/>
          </p:nvPr>
        </p:nvSpPr>
        <p:spPr/>
        <p:txBody>
          <a:bodyPr/>
          <a:lstStyle/>
          <a:p>
            <a:pPr eaLnBrk="1" hangingPunct="1"/>
            <a:r>
              <a:rPr lang="en-US" altLang="en-US" smtClean="0"/>
              <a:t>Metal in Electric Field</a:t>
            </a:r>
          </a:p>
        </p:txBody>
      </p:sp>
      <p:grpSp>
        <p:nvGrpSpPr>
          <p:cNvPr id="2" name="Group 13"/>
          <p:cNvGrpSpPr>
            <a:grpSpLocks/>
          </p:cNvGrpSpPr>
          <p:nvPr/>
        </p:nvGrpSpPr>
        <p:grpSpPr bwMode="auto">
          <a:xfrm>
            <a:off x="3276600" y="4724400"/>
            <a:ext cx="3200400" cy="1752600"/>
            <a:chOff x="2064" y="2976"/>
            <a:chExt cx="2016" cy="1104"/>
          </a:xfrm>
        </p:grpSpPr>
        <p:sp>
          <p:nvSpPr>
            <p:cNvPr id="52234" name="Oval 11"/>
            <p:cNvSpPr>
              <a:spLocks noChangeArrowheads="1"/>
            </p:cNvSpPr>
            <p:nvPr/>
          </p:nvSpPr>
          <p:spPr bwMode="auto">
            <a:xfrm>
              <a:off x="2064" y="2976"/>
              <a:ext cx="240" cy="110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52235" name="Oval 12"/>
            <p:cNvSpPr>
              <a:spLocks noChangeArrowheads="1"/>
            </p:cNvSpPr>
            <p:nvPr/>
          </p:nvSpPr>
          <p:spPr bwMode="auto">
            <a:xfrm>
              <a:off x="3840" y="2976"/>
              <a:ext cx="240" cy="110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grpSp>
      <p:sp>
        <p:nvSpPr>
          <p:cNvPr id="3" name="Slide Number Placeholder 2"/>
          <p:cNvSpPr>
            <a:spLocks noGrp="1"/>
          </p:cNvSpPr>
          <p:nvPr>
            <p:ph type="sldNum" sz="quarter" idx="12"/>
          </p:nvPr>
        </p:nvSpPr>
        <p:spPr/>
        <p:txBody>
          <a:bodyPr/>
          <a:lstStyle/>
          <a:p>
            <a:fld id="{7FE837EA-23DC-48E1-B770-EB2912D500DF}" type="slidenum">
              <a:rPr lang="en-US" altLang="en-US" smtClean="0"/>
              <a:pPr/>
              <a:t>22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12997"/>
                                        </p:tgtEl>
                                        <p:attrNameLst>
                                          <p:attrName>style.visibility</p:attrName>
                                        </p:attrNameLst>
                                      </p:cBhvr>
                                      <p:to>
                                        <p:strVal val="visible"/>
                                      </p:to>
                                    </p:set>
                                    <p:anim calcmode="lin" valueType="num">
                                      <p:cBhvr>
                                        <p:cTn id="7" dur="500" fill="hold"/>
                                        <p:tgtEl>
                                          <p:spTgt spid="212997"/>
                                        </p:tgtEl>
                                        <p:attrNameLst>
                                          <p:attrName>ppt_x</p:attrName>
                                        </p:attrNameLst>
                                      </p:cBhvr>
                                      <p:tavLst>
                                        <p:tav tm="0">
                                          <p:val>
                                            <p:strVal val="#ppt_x-#ppt_w/2"/>
                                          </p:val>
                                        </p:tav>
                                        <p:tav tm="100000">
                                          <p:val>
                                            <p:strVal val="#ppt_x"/>
                                          </p:val>
                                        </p:tav>
                                      </p:tavLst>
                                    </p:anim>
                                    <p:anim calcmode="lin" valueType="num">
                                      <p:cBhvr>
                                        <p:cTn id="8" dur="500" fill="hold"/>
                                        <p:tgtEl>
                                          <p:spTgt spid="212997"/>
                                        </p:tgtEl>
                                        <p:attrNameLst>
                                          <p:attrName>ppt_y</p:attrName>
                                        </p:attrNameLst>
                                      </p:cBhvr>
                                      <p:tavLst>
                                        <p:tav tm="0">
                                          <p:val>
                                            <p:strVal val="#ppt_y"/>
                                          </p:val>
                                        </p:tav>
                                        <p:tav tm="100000">
                                          <p:val>
                                            <p:strVal val="#ppt_y"/>
                                          </p:val>
                                        </p:tav>
                                      </p:tavLst>
                                    </p:anim>
                                    <p:anim calcmode="lin" valueType="num">
                                      <p:cBhvr>
                                        <p:cTn id="9" dur="500" fill="hold"/>
                                        <p:tgtEl>
                                          <p:spTgt spid="212997"/>
                                        </p:tgtEl>
                                        <p:attrNameLst>
                                          <p:attrName>ppt_w</p:attrName>
                                        </p:attrNameLst>
                                      </p:cBhvr>
                                      <p:tavLst>
                                        <p:tav tm="0">
                                          <p:val>
                                            <p:fltVal val="0"/>
                                          </p:val>
                                        </p:tav>
                                        <p:tav tm="100000">
                                          <p:val>
                                            <p:strVal val="#ppt_w"/>
                                          </p:val>
                                        </p:tav>
                                      </p:tavLst>
                                    </p:anim>
                                    <p:anim calcmode="lin" valueType="num">
                                      <p:cBhvr>
                                        <p:cTn id="10" dur="500" fill="hold"/>
                                        <p:tgtEl>
                                          <p:spTgt spid="212997"/>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499"/>
                                          </p:stCondLst>
                                        </p:cTn>
                                        <p:tgtEl>
                                          <p:spTgt spid="21299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212998"/>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21299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1300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7" grpId="0" animBg="1"/>
      <p:bldP spid="212999" grpId="0" autoUpdateAnimBg="0"/>
      <p:bldP spid="21300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Fig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90600"/>
            <a:ext cx="32004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2387" name="Object 2"/>
          <p:cNvGraphicFramePr>
            <a:graphicFrameLocks noChangeAspect="1"/>
          </p:cNvGraphicFramePr>
          <p:nvPr/>
        </p:nvGraphicFramePr>
        <p:xfrm>
          <a:off x="4876800" y="2362200"/>
          <a:ext cx="3352800" cy="690563"/>
        </p:xfrm>
        <a:graphic>
          <a:graphicData uri="http://schemas.openxmlformats.org/presentationml/2006/ole">
            <mc:AlternateContent xmlns:mc="http://schemas.openxmlformats.org/markup-compatibility/2006">
              <mc:Choice xmlns:v="urn:schemas-microsoft-com:vml" Requires="v">
                <p:oleObj spid="_x0000_s54345" name="Equation" r:id="rId5" imgW="1295400" imgH="266700" progId="Equation.3">
                  <p:embed/>
                </p:oleObj>
              </mc:Choice>
              <mc:Fallback>
                <p:oleObj name="Equation" r:id="rId5" imgW="1295400" imgH="266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362200"/>
                        <a:ext cx="3352800"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4275" name="Text Box 4"/>
          <p:cNvSpPr txBox="1">
            <a:spLocks noChangeArrowheads="1"/>
          </p:cNvSpPr>
          <p:nvPr/>
        </p:nvSpPr>
        <p:spPr bwMode="auto">
          <a:xfrm>
            <a:off x="4800600" y="1752600"/>
            <a:ext cx="2989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solidFill>
                  <a:schemeClr val="accent2"/>
                </a:solidFill>
              </a:rPr>
              <a:t>In static equilibrium:</a:t>
            </a:r>
            <a:endParaRPr lang="en-US" altLang="en-US" b="1"/>
          </a:p>
        </p:txBody>
      </p:sp>
      <p:sp>
        <p:nvSpPr>
          <p:cNvPr id="272389" name="Text Box 5"/>
          <p:cNvSpPr txBox="1">
            <a:spLocks noChangeArrowheads="1"/>
          </p:cNvSpPr>
          <p:nvPr/>
        </p:nvSpPr>
        <p:spPr bwMode="auto">
          <a:xfrm>
            <a:off x="990600" y="3733800"/>
            <a:ext cx="6215063"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3200" i="1"/>
              <a:t>E</a:t>
            </a:r>
            <a:r>
              <a:rPr lang="en-US" altLang="en-US" sz="3200" i="1" baseline="-25000"/>
              <a:t>net</a:t>
            </a:r>
            <a:r>
              <a:rPr lang="en-US" altLang="en-US" sz="3200"/>
              <a:t>= 0 </a:t>
            </a:r>
            <a:r>
              <a:rPr lang="en-US" altLang="en-US" sz="3200">
                <a:solidFill>
                  <a:srgbClr val="FF0000"/>
                </a:solidFill>
              </a:rPr>
              <a:t>everywhere </a:t>
            </a:r>
            <a:r>
              <a:rPr lang="en-US" altLang="en-US" sz="3200" u="sng">
                <a:solidFill>
                  <a:srgbClr val="FF0000"/>
                </a:solidFill>
              </a:rPr>
              <a:t>inside</a:t>
            </a:r>
            <a:r>
              <a:rPr lang="en-US" altLang="en-US" sz="3200">
                <a:solidFill>
                  <a:srgbClr val="FF0000"/>
                </a:solidFill>
              </a:rPr>
              <a:t> the metal!</a:t>
            </a:r>
          </a:p>
        </p:txBody>
      </p:sp>
      <p:sp>
        <p:nvSpPr>
          <p:cNvPr id="272390" name="Text Box 6"/>
          <p:cNvSpPr txBox="1">
            <a:spLocks noChangeArrowheads="1"/>
          </p:cNvSpPr>
          <p:nvPr/>
        </p:nvSpPr>
        <p:spPr bwMode="auto">
          <a:xfrm>
            <a:off x="914400" y="4495800"/>
            <a:ext cx="7240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Mobile charges on </a:t>
            </a:r>
            <a:r>
              <a:rPr lang="en-US" altLang="en-US" u="sng"/>
              <a:t>surface</a:t>
            </a:r>
            <a:r>
              <a:rPr lang="en-US" altLang="en-US"/>
              <a:t> rearrange to achieve </a:t>
            </a:r>
            <a:r>
              <a:rPr lang="en-US" altLang="en-US" sz="3200" i="1"/>
              <a:t>E</a:t>
            </a:r>
            <a:r>
              <a:rPr lang="en-US" altLang="en-US" sz="3200" i="1" baseline="-25000"/>
              <a:t>net</a:t>
            </a:r>
            <a:r>
              <a:rPr lang="en-US" altLang="en-US" sz="3200"/>
              <a:t>= 0 </a:t>
            </a:r>
          </a:p>
        </p:txBody>
      </p:sp>
      <p:sp>
        <p:nvSpPr>
          <p:cNvPr id="272391" name="Text Box 7"/>
          <p:cNvSpPr txBox="1">
            <a:spLocks noChangeArrowheads="1"/>
          </p:cNvSpPr>
          <p:nvPr/>
        </p:nvSpPr>
        <p:spPr bwMode="auto">
          <a:xfrm>
            <a:off x="914400" y="5029200"/>
            <a:ext cx="559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Actual arrangement might be very complex!</a:t>
            </a:r>
            <a:endParaRPr lang="en-US" altLang="en-US"/>
          </a:p>
        </p:txBody>
      </p:sp>
      <p:sp>
        <p:nvSpPr>
          <p:cNvPr id="272392" name="Text Box 8"/>
          <p:cNvSpPr txBox="1">
            <a:spLocks noChangeArrowheads="1"/>
          </p:cNvSpPr>
          <p:nvPr/>
        </p:nvSpPr>
        <p:spPr bwMode="auto">
          <a:xfrm>
            <a:off x="898525" y="5486400"/>
            <a:ext cx="593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It is a consequence of 1/r</a:t>
            </a:r>
            <a:r>
              <a:rPr lang="en-US" altLang="en-US" baseline="30000">
                <a:solidFill>
                  <a:schemeClr val="accent2"/>
                </a:solidFill>
              </a:rPr>
              <a:t>2</a:t>
            </a:r>
            <a:r>
              <a:rPr lang="en-US" altLang="en-US">
                <a:solidFill>
                  <a:schemeClr val="accent2"/>
                </a:solidFill>
              </a:rPr>
              <a:t> distance dependence</a:t>
            </a:r>
            <a:endParaRPr lang="en-US" altLang="en-US"/>
          </a:p>
        </p:txBody>
      </p:sp>
      <p:sp>
        <p:nvSpPr>
          <p:cNvPr id="272393" name="Text Box 9"/>
          <p:cNvSpPr txBox="1">
            <a:spLocks noChangeArrowheads="1"/>
          </p:cNvSpPr>
          <p:nvPr/>
        </p:nvSpPr>
        <p:spPr bwMode="auto">
          <a:xfrm>
            <a:off x="898525" y="5962650"/>
            <a:ext cx="5737225"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3200" i="1"/>
              <a:t>E</a:t>
            </a:r>
            <a:r>
              <a:rPr lang="en-US" altLang="en-US" sz="3200" i="1" baseline="-25000"/>
              <a:t>net</a:t>
            </a:r>
            <a:r>
              <a:rPr lang="en-US" altLang="en-US" sz="3200"/>
              <a:t>= 0 </a:t>
            </a:r>
            <a:r>
              <a:rPr lang="en-US" altLang="en-US" sz="3200">
                <a:solidFill>
                  <a:srgbClr val="FF0000"/>
                </a:solidFill>
              </a:rPr>
              <a:t>only in </a:t>
            </a:r>
            <a:r>
              <a:rPr lang="en-US" altLang="en-US" sz="3200" u="sng">
                <a:solidFill>
                  <a:srgbClr val="FF0000"/>
                </a:solidFill>
              </a:rPr>
              <a:t>static</a:t>
            </a:r>
            <a:r>
              <a:rPr lang="en-US" altLang="en-US" sz="3200">
                <a:solidFill>
                  <a:srgbClr val="FF0000"/>
                </a:solidFill>
              </a:rPr>
              <a:t> equilibrium!</a:t>
            </a:r>
            <a:endParaRPr lang="en-US" altLang="en-US" sz="3200"/>
          </a:p>
        </p:txBody>
      </p:sp>
      <p:sp>
        <p:nvSpPr>
          <p:cNvPr id="54281" name="Rectangle 10"/>
          <p:cNvSpPr>
            <a:spLocks noGrp="1" noChangeArrowheads="1"/>
          </p:cNvSpPr>
          <p:nvPr>
            <p:ph type="title"/>
          </p:nvPr>
        </p:nvSpPr>
        <p:spPr/>
        <p:txBody>
          <a:bodyPr/>
          <a:lstStyle/>
          <a:p>
            <a:pPr eaLnBrk="1" hangingPunct="1"/>
            <a:r>
              <a:rPr lang="en-US" altLang="en-US" smtClean="0"/>
              <a:t>Electric Field inside Metal</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flipH="1">
            <a:off x="1676400" y="2038350"/>
            <a:ext cx="685800" cy="76200"/>
          </a:xfrm>
          <a:prstGeom prst="rightArrow">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defRPr/>
            </a:pPr>
            <a:endParaRPr lang="en-US" altLang="en-US" sz="1800" smtClean="0">
              <a:solidFill>
                <a:srgbClr val="FFFFFF"/>
              </a:solidFill>
              <a:latin typeface="Calibri" pitchFamily="34" charset="0"/>
              <a:ea typeface="MS PGothic" pitchFamily="34" charset="-128"/>
            </a:endParaRPr>
          </a:p>
        </p:txBody>
      </p:sp>
      <p:graphicFrame>
        <p:nvGraphicFramePr>
          <p:cNvPr id="15363" name="Object 4"/>
          <p:cNvGraphicFramePr>
            <a:graphicFrameLocks noChangeAspect="1"/>
          </p:cNvGraphicFramePr>
          <p:nvPr/>
        </p:nvGraphicFramePr>
        <p:xfrm>
          <a:off x="2438400" y="1885950"/>
          <a:ext cx="228600" cy="304800"/>
        </p:xfrm>
        <a:graphic>
          <a:graphicData uri="http://schemas.openxmlformats.org/presentationml/2006/ole">
            <mc:AlternateContent xmlns:mc="http://schemas.openxmlformats.org/markup-compatibility/2006">
              <mc:Choice xmlns:v="urn:schemas-microsoft-com:vml" Requires="v">
                <p:oleObj spid="_x0000_s76093" name="Equation" r:id="rId3" imgW="152268" imgH="203024" progId="Equation.3">
                  <p:embed/>
                </p:oleObj>
              </mc:Choice>
              <mc:Fallback>
                <p:oleObj name="Equation" r:id="rId3" imgW="152268" imgH="2030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88595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Oval 8"/>
          <p:cNvSpPr/>
          <p:nvPr/>
        </p:nvSpPr>
        <p:spPr>
          <a:xfrm>
            <a:off x="2992438" y="196215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defRPr/>
            </a:pPr>
            <a:endParaRPr lang="en-US" altLang="en-US" sz="1800" smtClean="0">
              <a:solidFill>
                <a:srgbClr val="FFFFFF"/>
              </a:solidFill>
              <a:latin typeface="Calibri" pitchFamily="34" charset="0"/>
              <a:ea typeface="MS PGothic" pitchFamily="34" charset="-128"/>
            </a:endParaRPr>
          </a:p>
        </p:txBody>
      </p:sp>
      <p:sp>
        <p:nvSpPr>
          <p:cNvPr id="15365" name="TextBox 9"/>
          <p:cNvSpPr txBox="1">
            <a:spLocks noChangeArrowheads="1"/>
          </p:cNvSpPr>
          <p:nvPr/>
        </p:nvSpPr>
        <p:spPr bwMode="auto">
          <a:xfrm>
            <a:off x="2971800" y="183038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r>
              <a:rPr lang="en-US" altLang="en-US" sz="2400">
                <a:solidFill>
                  <a:schemeClr val="accent1"/>
                </a:solidFill>
                <a:latin typeface="Calibri" pitchFamily="34" charset="0"/>
                <a:ea typeface="ヒラギノ角ゴ Pro W3" pitchFamily="-84" charset="-128"/>
              </a:rPr>
              <a:t>-</a:t>
            </a:r>
          </a:p>
        </p:txBody>
      </p:sp>
      <p:graphicFrame>
        <p:nvGraphicFramePr>
          <p:cNvPr id="15366" name="Object 7"/>
          <p:cNvGraphicFramePr>
            <a:graphicFrameLocks noChangeAspect="1"/>
          </p:cNvGraphicFramePr>
          <p:nvPr/>
        </p:nvGraphicFramePr>
        <p:xfrm>
          <a:off x="477838" y="762000"/>
          <a:ext cx="3408362" cy="819150"/>
        </p:xfrm>
        <a:graphic>
          <a:graphicData uri="http://schemas.openxmlformats.org/presentationml/2006/ole">
            <mc:AlternateContent xmlns:mc="http://schemas.openxmlformats.org/markup-compatibility/2006">
              <mc:Choice xmlns:v="urn:schemas-microsoft-com:vml" Requires="v">
                <p:oleObj spid="_x0000_s76094" name="Equation" r:id="rId5" imgW="1638300" imgH="393700" progId="Equation.3">
                  <p:embed/>
                </p:oleObj>
              </mc:Choice>
              <mc:Fallback>
                <p:oleObj name="Equation" r:id="rId5" imgW="16383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838" y="762000"/>
                        <a:ext cx="34083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ight Arrow 11"/>
          <p:cNvSpPr/>
          <p:nvPr/>
        </p:nvSpPr>
        <p:spPr>
          <a:xfrm>
            <a:off x="3429000" y="2038350"/>
            <a:ext cx="457200" cy="76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defRPr/>
            </a:pPr>
            <a:endParaRPr lang="en-US" altLang="en-US" sz="1800" smtClean="0">
              <a:solidFill>
                <a:srgbClr val="FFFFFF"/>
              </a:solidFill>
              <a:latin typeface="Calibri" pitchFamily="34" charset="0"/>
              <a:ea typeface="MS PGothic" pitchFamily="34" charset="-128"/>
            </a:endParaRPr>
          </a:p>
        </p:txBody>
      </p:sp>
      <p:graphicFrame>
        <p:nvGraphicFramePr>
          <p:cNvPr id="15368" name="Object 9"/>
          <p:cNvGraphicFramePr>
            <a:graphicFrameLocks noChangeAspect="1"/>
          </p:cNvGraphicFramePr>
          <p:nvPr/>
        </p:nvGraphicFramePr>
        <p:xfrm>
          <a:off x="533400" y="3200400"/>
          <a:ext cx="2251075" cy="1219200"/>
        </p:xfrm>
        <a:graphic>
          <a:graphicData uri="http://schemas.openxmlformats.org/presentationml/2006/ole">
            <mc:AlternateContent xmlns:mc="http://schemas.openxmlformats.org/markup-compatibility/2006">
              <mc:Choice xmlns:v="urn:schemas-microsoft-com:vml" Requires="v">
                <p:oleObj spid="_x0000_s76095" name="Equation" r:id="rId7" imgW="1219200" imgH="660400" progId="Equation.3">
                  <p:embed/>
                </p:oleObj>
              </mc:Choice>
              <mc:Fallback>
                <p:oleObj name="Equation" r:id="rId7" imgW="1219200" imgH="660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200400"/>
                        <a:ext cx="2251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9" name="TextBox 13"/>
          <p:cNvSpPr txBox="1">
            <a:spLocks noChangeArrowheads="1"/>
          </p:cNvSpPr>
          <p:nvPr/>
        </p:nvSpPr>
        <p:spPr bwMode="auto">
          <a:xfrm>
            <a:off x="76200" y="2362200"/>
            <a:ext cx="5586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r>
              <a:rPr lang="en-US" altLang="en-US" sz="2000">
                <a:solidFill>
                  <a:schemeClr val="tx1"/>
                </a:solidFill>
                <a:latin typeface="Calibri" pitchFamily="34" charset="0"/>
                <a:ea typeface="ヒラギノ角ゴ Pro W3" pitchFamily="-84" charset="-128"/>
              </a:rPr>
              <a:t>Negligible net interaction between mobile electrons</a:t>
            </a:r>
          </a:p>
          <a:p>
            <a:pPr eaLnBrk="1" hangingPunct="1">
              <a:spcBef>
                <a:spcPct val="0"/>
              </a:spcBef>
              <a:buFontTx/>
              <a:buNone/>
            </a:pPr>
            <a:r>
              <a:rPr lang="en-US" altLang="en-US" sz="2000">
                <a:solidFill>
                  <a:schemeClr val="tx1"/>
                </a:solidFill>
                <a:latin typeface="Calibri" pitchFamily="34" charset="0"/>
                <a:ea typeface="ヒラギノ角ゴ Pro W3" pitchFamily="-84" charset="-128"/>
              </a:rPr>
              <a:t>Forget previous velocity after collision</a:t>
            </a:r>
          </a:p>
        </p:txBody>
      </p:sp>
      <p:graphicFrame>
        <p:nvGraphicFramePr>
          <p:cNvPr id="15370" name="Object 11"/>
          <p:cNvGraphicFramePr>
            <a:graphicFrameLocks noChangeAspect="1"/>
          </p:cNvGraphicFramePr>
          <p:nvPr/>
        </p:nvGraphicFramePr>
        <p:xfrm>
          <a:off x="457200" y="5181600"/>
          <a:ext cx="2438400" cy="852488"/>
        </p:xfrm>
        <a:graphic>
          <a:graphicData uri="http://schemas.openxmlformats.org/presentationml/2006/ole">
            <mc:AlternateContent xmlns:mc="http://schemas.openxmlformats.org/markup-compatibility/2006">
              <mc:Choice xmlns:v="urn:schemas-microsoft-com:vml" Requires="v">
                <p:oleObj spid="_x0000_s76096" name="Equation" r:id="rId9" imgW="1308100" imgH="457200" progId="Equation.3">
                  <p:embed/>
                </p:oleObj>
              </mc:Choice>
              <mc:Fallback>
                <p:oleObj name="Equation" r:id="rId9" imgW="13081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5181600"/>
                        <a:ext cx="24384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1" name="Rectangle 13"/>
          <p:cNvSpPr>
            <a:spLocks noChangeArrowheads="1"/>
          </p:cNvSpPr>
          <p:nvPr/>
        </p:nvSpPr>
        <p:spPr bwMode="auto">
          <a:xfrm>
            <a:off x="4876800" y="3733800"/>
            <a:ext cx="25796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r>
              <a:rPr lang="en-US" altLang="en-US" sz="2000">
                <a:solidFill>
                  <a:schemeClr val="tx1"/>
                </a:solidFill>
                <a:latin typeface="Times New Roman" pitchFamily="18" charset="0"/>
                <a:ea typeface="ヒラギノ角ゴ Pro W3" pitchFamily="-84" charset="-128"/>
              </a:rPr>
              <a:t>Later we will show that</a:t>
            </a:r>
          </a:p>
          <a:p>
            <a:pPr eaLnBrk="1" hangingPunct="1">
              <a:spcBef>
                <a:spcPct val="0"/>
              </a:spcBef>
              <a:buFontTx/>
              <a:buNone/>
            </a:pPr>
            <a:r>
              <a:rPr lang="en-US" altLang="en-US" sz="2000">
                <a:solidFill>
                  <a:schemeClr val="tx1"/>
                </a:solidFill>
                <a:latin typeface="Times New Roman" pitchFamily="18" charset="0"/>
                <a:ea typeface="ヒラギノ角ゴ Pro W3" pitchFamily="-84" charset="-128"/>
              </a:rPr>
              <a:t>conductivity (</a:t>
            </a:r>
            <a:r>
              <a:rPr lang="en-US" altLang="en-US" sz="2000">
                <a:solidFill>
                  <a:schemeClr val="tx1"/>
                </a:solidFill>
                <a:latin typeface="Times New Roman" pitchFamily="18" charset="0"/>
                <a:ea typeface="ヒラギノ角ゴ Pro W3" pitchFamily="-84" charset="-128"/>
                <a:sym typeface="Symbol" pitchFamily="18" charset="2"/>
              </a:rPr>
              <a:t></a:t>
            </a:r>
            <a:r>
              <a:rPr lang="en-US" altLang="en-US" sz="2000">
                <a:solidFill>
                  <a:schemeClr val="tx1"/>
                </a:solidFill>
                <a:latin typeface="Times New Roman" pitchFamily="18" charset="0"/>
                <a:ea typeface="ヒラギノ角ゴ Pro W3" pitchFamily="-84" charset="-128"/>
              </a:rPr>
              <a:t>) </a:t>
            </a:r>
            <a:r>
              <a:rPr lang="en-US" altLang="en-US" sz="2400">
                <a:solidFill>
                  <a:schemeClr val="tx1"/>
                </a:solidFill>
                <a:latin typeface="Times New Roman" pitchFamily="18" charset="0"/>
                <a:ea typeface="ヒラギノ角ゴ Pro W3" pitchFamily="-84" charset="-128"/>
                <a:sym typeface="Symbol" pitchFamily="18" charset="2"/>
              </a:rPr>
              <a:t> </a:t>
            </a:r>
            <a:r>
              <a:rPr lang="el-GR" altLang="en-US" sz="2400">
                <a:solidFill>
                  <a:schemeClr val="tx1"/>
                </a:solidFill>
                <a:latin typeface="Times New Roman" pitchFamily="18" charset="0"/>
                <a:ea typeface="ヒラギノ角ゴ Pro W3" pitchFamily="-84" charset="-128"/>
                <a:cs typeface="Times New Roman" pitchFamily="18" charset="0"/>
                <a:sym typeface="Symbol" pitchFamily="18" charset="2"/>
              </a:rPr>
              <a:t>μ</a:t>
            </a:r>
          </a:p>
        </p:txBody>
      </p:sp>
      <p:sp>
        <p:nvSpPr>
          <p:cNvPr id="15372" name="Rectangle 14"/>
          <p:cNvSpPr>
            <a:spLocks noChangeArrowheads="1"/>
          </p:cNvSpPr>
          <p:nvPr/>
        </p:nvSpPr>
        <p:spPr bwMode="auto">
          <a:xfrm>
            <a:off x="4800600" y="4672013"/>
            <a:ext cx="36449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r>
              <a:rPr lang="en-US" altLang="en-US" sz="1800">
                <a:solidFill>
                  <a:schemeClr val="tx1"/>
                </a:solidFill>
                <a:latin typeface="Times New Roman" pitchFamily="18" charset="0"/>
                <a:ea typeface="ヒラギノ角ゴ Pro W3" pitchFamily="-84" charset="-128"/>
              </a:rPr>
              <a:t>Some important sources of collision:</a:t>
            </a:r>
          </a:p>
          <a:p>
            <a:pPr eaLnBrk="1" hangingPunct="1">
              <a:spcBef>
                <a:spcPct val="0"/>
              </a:spcBef>
              <a:buFontTx/>
              <a:buNone/>
            </a:pPr>
            <a:r>
              <a:rPr lang="en-US" altLang="en-US" sz="1800">
                <a:solidFill>
                  <a:schemeClr val="tx1"/>
                </a:solidFill>
                <a:latin typeface="Times New Roman" pitchFamily="18" charset="0"/>
                <a:ea typeface="ヒラギノ角ゴ Pro W3" pitchFamily="-84" charset="-128"/>
              </a:rPr>
              <a:t>- impurities</a:t>
            </a:r>
          </a:p>
          <a:p>
            <a:pPr eaLnBrk="1" hangingPunct="1">
              <a:spcBef>
                <a:spcPct val="0"/>
              </a:spcBef>
              <a:buFontTx/>
              <a:buNone/>
            </a:pPr>
            <a:r>
              <a:rPr lang="en-US" altLang="en-US" sz="1800">
                <a:solidFill>
                  <a:schemeClr val="tx1"/>
                </a:solidFill>
                <a:latin typeface="Times New Roman" pitchFamily="18" charset="0"/>
                <a:ea typeface="ヒラギノ角ゴ Pro W3" pitchFamily="-84" charset="-128"/>
              </a:rPr>
              <a:t>- thermal motion of atoms</a:t>
            </a:r>
          </a:p>
          <a:p>
            <a:pPr eaLnBrk="1" hangingPunct="1">
              <a:spcBef>
                <a:spcPct val="0"/>
              </a:spcBef>
              <a:buFontTx/>
              <a:buNone/>
            </a:pPr>
            <a:r>
              <a:rPr lang="en-US" altLang="en-US" sz="1800">
                <a:solidFill>
                  <a:schemeClr val="tx1"/>
                </a:solidFill>
                <a:latin typeface="Times New Roman" pitchFamily="18" charset="0"/>
                <a:ea typeface="ヒラギノ角ゴ Pro W3" pitchFamily="-84" charset="-128"/>
              </a:rPr>
              <a:t>(more motion at higher temperature T</a:t>
            </a:r>
          </a:p>
          <a:p>
            <a:pPr eaLnBrk="1" hangingPunct="1">
              <a:spcBef>
                <a:spcPct val="0"/>
              </a:spcBef>
              <a:buFontTx/>
              <a:buNone/>
            </a:pPr>
            <a:r>
              <a:rPr lang="en-US" altLang="en-US" sz="1800">
                <a:solidFill>
                  <a:schemeClr val="tx1"/>
                </a:solidFill>
                <a:latin typeface="Times New Roman" pitchFamily="18" charset="0"/>
                <a:ea typeface="ヒラギノ角ゴ Pro W3" pitchFamily="-84" charset="-128"/>
                <a:sym typeface="Wingdings" pitchFamily="2" charset="2"/>
              </a:rPr>
              <a:t> shorter         lower </a:t>
            </a:r>
            <a:r>
              <a:rPr lang="en-US" altLang="en-US" sz="1800">
                <a:solidFill>
                  <a:schemeClr val="tx1"/>
                </a:solidFill>
                <a:latin typeface="Times New Roman" pitchFamily="18" charset="0"/>
                <a:ea typeface="ヒラギノ角ゴ Pro W3" pitchFamily="-84" charset="-128"/>
                <a:sym typeface="Symbol" pitchFamily="18" charset="2"/>
              </a:rPr>
              <a:t> </a:t>
            </a:r>
          </a:p>
          <a:p>
            <a:pPr eaLnBrk="1" hangingPunct="1">
              <a:spcBef>
                <a:spcPct val="0"/>
              </a:spcBef>
              <a:buFontTx/>
              <a:buNone/>
            </a:pPr>
            <a:r>
              <a:rPr lang="en-US" altLang="en-US" sz="1800">
                <a:solidFill>
                  <a:schemeClr val="tx1"/>
                </a:solidFill>
                <a:latin typeface="Times New Roman" pitchFamily="18" charset="0"/>
                <a:ea typeface="ヒラギノ角ゴ Pro W3" pitchFamily="-84" charset="-128"/>
                <a:sym typeface="Symbol" pitchFamily="18" charset="2"/>
              </a:rPr>
              <a:t>[common feature of metals]</a:t>
            </a:r>
            <a:r>
              <a:rPr lang="en-US" altLang="en-US" sz="1800">
                <a:solidFill>
                  <a:schemeClr val="tx1"/>
                </a:solidFill>
                <a:latin typeface="Times New Roman" pitchFamily="18" charset="0"/>
                <a:ea typeface="ヒラギノ角ゴ Pro W3" pitchFamily="-84" charset="-128"/>
              </a:rPr>
              <a:t>)</a:t>
            </a:r>
          </a:p>
        </p:txBody>
      </p:sp>
      <p:grpSp>
        <p:nvGrpSpPr>
          <p:cNvPr id="15373" name="Group 18"/>
          <p:cNvGrpSpPr>
            <a:grpSpLocks/>
          </p:cNvGrpSpPr>
          <p:nvPr/>
        </p:nvGrpSpPr>
        <p:grpSpPr bwMode="auto">
          <a:xfrm>
            <a:off x="5867400" y="5811838"/>
            <a:ext cx="304800" cy="284162"/>
            <a:chOff x="3744" y="3744"/>
            <a:chExt cx="192" cy="179"/>
          </a:xfrm>
        </p:grpSpPr>
        <p:graphicFrame>
          <p:nvGraphicFramePr>
            <p:cNvPr id="15381" name="Object 15"/>
            <p:cNvGraphicFramePr>
              <a:graphicFrameLocks noChangeAspect="1"/>
            </p:cNvGraphicFramePr>
            <p:nvPr/>
          </p:nvGraphicFramePr>
          <p:xfrm>
            <a:off x="3744" y="3744"/>
            <a:ext cx="192" cy="179"/>
          </p:xfrm>
          <a:graphic>
            <a:graphicData uri="http://schemas.openxmlformats.org/presentationml/2006/ole">
              <mc:AlternateContent xmlns:mc="http://schemas.openxmlformats.org/markup-compatibility/2006">
                <mc:Choice xmlns:v="urn:schemas-microsoft-com:vml" Requires="v">
                  <p:oleObj spid="_x0000_s76097" name="Equation" r:id="rId11" imgW="190335" imgH="177646" progId="Equation.DSMT4">
                    <p:embed/>
                  </p:oleObj>
                </mc:Choice>
                <mc:Fallback>
                  <p:oleObj name="Equation" r:id="rId11" imgW="190335" imgH="177646"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4" y="3744"/>
                          <a:ext cx="192"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5382" name="Line 16"/>
            <p:cNvSpPr>
              <a:spLocks noChangeShapeType="1"/>
            </p:cNvSpPr>
            <p:nvPr/>
          </p:nvSpPr>
          <p:spPr bwMode="auto">
            <a:xfrm>
              <a:off x="3792" y="374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74" name="Title 17"/>
          <p:cNvSpPr>
            <a:spLocks noGrp="1"/>
          </p:cNvSpPr>
          <p:nvPr>
            <p:ph type="title"/>
          </p:nvPr>
        </p:nvSpPr>
        <p:spPr>
          <a:xfrm>
            <a:off x="-152400" y="-76200"/>
            <a:ext cx="9448800" cy="914400"/>
          </a:xfrm>
        </p:spPr>
        <p:txBody>
          <a:bodyPr/>
          <a:lstStyle/>
          <a:p>
            <a:r>
              <a:rPr lang="en-US" altLang="en-US" sz="3500" dirty="0" err="1" smtClean="0"/>
              <a:t>Drude</a:t>
            </a:r>
            <a:r>
              <a:rPr lang="en-US" altLang="en-US" sz="3500" dirty="0" smtClean="0"/>
              <a:t> Model of Electron Motion in a Metal</a:t>
            </a:r>
          </a:p>
        </p:txBody>
      </p:sp>
      <p:cxnSp>
        <p:nvCxnSpPr>
          <p:cNvPr id="19" name="Straight Connector 6"/>
          <p:cNvCxnSpPr>
            <a:cxnSpLocks noChangeShapeType="1"/>
          </p:cNvCxnSpPr>
          <p:nvPr/>
        </p:nvCxnSpPr>
        <p:spPr bwMode="auto">
          <a:xfrm>
            <a:off x="0" y="1752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15376" name="Picture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562600" y="1981200"/>
            <a:ext cx="3327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43388" y="762000"/>
            <a:ext cx="3605212" cy="830263"/>
          </a:xfrm>
          <a:prstGeom prst="rect">
            <a:avLst/>
          </a:prstGeom>
          <a:noFill/>
          <a:ln w="28575" cmpd="sng">
            <a:solidFill>
              <a:srgbClr val="800000"/>
            </a:solidFill>
          </a:ln>
        </p:spPr>
        <p:txBody>
          <a:bodyPr wrap="none">
            <a:spAutoFit/>
          </a:bodyPr>
          <a:lstStyle/>
          <a:p>
            <a:pPr>
              <a:defRPr/>
            </a:pPr>
            <a:r>
              <a:rPr lang="en-US">
                <a:solidFill>
                  <a:srgbClr val="0033CC"/>
                </a:solidFill>
                <a:latin typeface="+mj-lt"/>
                <a:ea typeface="ヒラギノ角ゴ Pro W3" charset="0"/>
                <a:cs typeface="ヒラギノ角ゴ Pro W3" charset="0"/>
              </a:rPr>
              <a:t>Blast from the Past!</a:t>
            </a:r>
          </a:p>
          <a:p>
            <a:pPr>
              <a:defRPr/>
            </a:pPr>
            <a:r>
              <a:rPr lang="en-US">
                <a:solidFill>
                  <a:srgbClr val="0033CC"/>
                </a:solidFill>
                <a:latin typeface="+mj-lt"/>
                <a:ea typeface="ヒラギノ角ゴ Pro W3" charset="0"/>
                <a:cs typeface="ヒラギノ角ゴ Pro W3" charset="0"/>
              </a:rPr>
              <a:t>The Momentum Principle</a:t>
            </a:r>
          </a:p>
        </p:txBody>
      </p:sp>
      <p:sp>
        <p:nvSpPr>
          <p:cNvPr id="15378" name="TextBox 2"/>
          <p:cNvSpPr txBox="1">
            <a:spLocks noChangeArrowheads="1"/>
          </p:cNvSpPr>
          <p:nvPr/>
        </p:nvSpPr>
        <p:spPr bwMode="auto">
          <a:xfrm>
            <a:off x="495300" y="4572000"/>
            <a:ext cx="306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Bar means </a:t>
            </a:r>
            <a:r>
              <a:rPr lang="en-US" altLang="en-US" sz="2400" b="1" i="1">
                <a:ea typeface="ヒラギノ角ゴ Pro W3" pitchFamily="-84" charset="-128"/>
              </a:rPr>
              <a:t>average</a:t>
            </a:r>
            <a:r>
              <a:rPr lang="en-US" altLang="en-US" sz="2400">
                <a:ea typeface="ヒラギノ角ゴ Pro W3" pitchFamily="-84" charset="-128"/>
              </a:rPr>
              <a:t>:</a:t>
            </a:r>
            <a:endParaRPr lang="en-US" altLang="en-US" sz="2400" i="1">
              <a:ea typeface="ヒラギノ角ゴ Pro W3" pitchFamily="-84" charset="-128"/>
            </a:endParaRPr>
          </a:p>
        </p:txBody>
      </p:sp>
      <p:sp>
        <p:nvSpPr>
          <p:cNvPr id="15379" name="TextBox 3"/>
          <p:cNvSpPr txBox="1">
            <a:spLocks noChangeArrowheads="1"/>
          </p:cNvSpPr>
          <p:nvPr/>
        </p:nvSpPr>
        <p:spPr bwMode="auto">
          <a:xfrm>
            <a:off x="457200" y="6172200"/>
            <a:ext cx="2009775" cy="461963"/>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μ is “Mobility”</a:t>
            </a:r>
          </a:p>
        </p:txBody>
      </p:sp>
      <p:sp>
        <p:nvSpPr>
          <p:cNvPr id="1538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04758681-5091-4867-BF93-227E9ED15F56}" type="slidenum">
              <a:rPr lang="en-US" altLang="en-US" sz="1400"/>
              <a:pPr eaLnBrk="1" hangingPunct="1"/>
              <a:t>24</a:t>
            </a:fld>
            <a:endParaRPr lang="en-US" altLang="en-US" sz="1400"/>
          </a:p>
        </p:txBody>
      </p:sp>
    </p:spTree>
    <p:extLst>
      <p:ext uri="{BB962C8B-B14F-4D97-AF65-F5344CB8AC3E}">
        <p14:creationId xmlns:p14="http://schemas.microsoft.com/office/powerpoint/2010/main" val="3285296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Fig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15566"/>
            <a:ext cx="3124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 Box 3"/>
          <p:cNvSpPr txBox="1">
            <a:spLocks noChangeArrowheads="1"/>
          </p:cNvSpPr>
          <p:nvPr/>
        </p:nvSpPr>
        <p:spPr bwMode="auto">
          <a:xfrm>
            <a:off x="4267200" y="1984160"/>
            <a:ext cx="4435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dirty="0">
                <a:solidFill>
                  <a:schemeClr val="accent2"/>
                </a:solidFill>
              </a:rPr>
              <a:t>Excess charges in any conductor are always found on an </a:t>
            </a:r>
            <a:r>
              <a:rPr lang="en-US" altLang="en-US" b="1" dirty="0">
                <a:solidFill>
                  <a:schemeClr val="accent2"/>
                </a:solidFill>
              </a:rPr>
              <a:t>inner</a:t>
            </a:r>
            <a:r>
              <a:rPr lang="en-US" altLang="en-US" dirty="0">
                <a:solidFill>
                  <a:schemeClr val="accent2"/>
                </a:solidFill>
              </a:rPr>
              <a:t> or </a:t>
            </a:r>
            <a:r>
              <a:rPr lang="en-US" altLang="en-US" b="1" dirty="0">
                <a:solidFill>
                  <a:schemeClr val="accent2"/>
                </a:solidFill>
              </a:rPr>
              <a:t>outer</a:t>
            </a:r>
            <a:r>
              <a:rPr lang="en-US" altLang="en-US" dirty="0">
                <a:solidFill>
                  <a:schemeClr val="accent2"/>
                </a:solidFill>
              </a:rPr>
              <a:t> surface!</a:t>
            </a:r>
            <a:endParaRPr lang="en-US" altLang="en-US" dirty="0"/>
          </a:p>
        </p:txBody>
      </p:sp>
      <p:sp>
        <p:nvSpPr>
          <p:cNvPr id="57347" name="Rectangle 4"/>
          <p:cNvSpPr>
            <a:spLocks noGrp="1" noChangeArrowheads="1"/>
          </p:cNvSpPr>
          <p:nvPr>
            <p:ph type="title"/>
          </p:nvPr>
        </p:nvSpPr>
        <p:spPr/>
        <p:txBody>
          <a:bodyPr/>
          <a:lstStyle/>
          <a:p>
            <a:pPr eaLnBrk="1" hangingPunct="1"/>
            <a:r>
              <a:rPr lang="en-US" altLang="en-US" smtClean="0"/>
              <a:t>Excess Charge on Conductors</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25</a:t>
            </a:fld>
            <a:endParaRPr lang="en-US" altLang="en-US" dirty="0"/>
          </a:p>
        </p:txBody>
      </p:sp>
      <p:pic>
        <p:nvPicPr>
          <p:cNvPr id="6" name="Picture 2" descr="Fig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62400"/>
            <a:ext cx="3124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1119108" y="4530456"/>
            <a:ext cx="1371600" cy="762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descr="Fig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36756"/>
            <a:ext cx="3124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5386308" y="4704812"/>
            <a:ext cx="1371600" cy="762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5861429" y="4971512"/>
            <a:ext cx="421357" cy="320944"/>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5212596" y="4583033"/>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12" name="TextBox 11"/>
          <p:cNvSpPr txBox="1"/>
          <p:nvPr/>
        </p:nvSpPr>
        <p:spPr>
          <a:xfrm>
            <a:off x="5809928" y="5116486"/>
            <a:ext cx="228600" cy="461665"/>
          </a:xfrm>
          <a:prstGeom prst="rect">
            <a:avLst/>
          </a:prstGeom>
          <a:noFill/>
        </p:spPr>
        <p:txBody>
          <a:bodyPr wrap="square" rtlCol="0">
            <a:spAutoFit/>
          </a:bodyPr>
          <a:lstStyle/>
          <a:p>
            <a:r>
              <a:rPr lang="en-US" dirty="0" smtClean="0"/>
              <a:t>-</a:t>
            </a:r>
            <a:endParaRPr lang="en-US" dirty="0"/>
          </a:p>
        </p:txBody>
      </p:sp>
      <p:sp>
        <p:nvSpPr>
          <p:cNvPr id="13" name="TextBox 12"/>
          <p:cNvSpPr txBox="1"/>
          <p:nvPr/>
        </p:nvSpPr>
        <p:spPr>
          <a:xfrm>
            <a:off x="6072108" y="4673441"/>
            <a:ext cx="228600" cy="461665"/>
          </a:xfrm>
          <a:prstGeom prst="rect">
            <a:avLst/>
          </a:prstGeom>
          <a:noFill/>
        </p:spPr>
        <p:txBody>
          <a:bodyPr wrap="square" rtlCol="0">
            <a:spAutoFit/>
          </a:bodyPr>
          <a:lstStyle/>
          <a:p>
            <a:r>
              <a:rPr lang="en-US" dirty="0" smtClean="0"/>
              <a:t>-</a:t>
            </a:r>
            <a:endParaRPr lang="en-US" dirty="0"/>
          </a:p>
        </p:txBody>
      </p:sp>
      <p:sp>
        <p:nvSpPr>
          <p:cNvPr id="14" name="TextBox 13"/>
          <p:cNvSpPr txBox="1"/>
          <p:nvPr/>
        </p:nvSpPr>
        <p:spPr>
          <a:xfrm>
            <a:off x="5800887" y="4685817"/>
            <a:ext cx="228600" cy="461665"/>
          </a:xfrm>
          <a:prstGeom prst="rect">
            <a:avLst/>
          </a:prstGeom>
          <a:noFill/>
        </p:spPr>
        <p:txBody>
          <a:bodyPr wrap="square" rtlCol="0">
            <a:spAutoFit/>
          </a:bodyPr>
          <a:lstStyle/>
          <a:p>
            <a:r>
              <a:rPr lang="en-US" dirty="0" smtClean="0"/>
              <a:t>-</a:t>
            </a:r>
            <a:endParaRPr lang="en-US" dirty="0"/>
          </a:p>
        </p:txBody>
      </p:sp>
      <p:sp>
        <p:nvSpPr>
          <p:cNvPr id="17" name="TextBox 16"/>
          <p:cNvSpPr txBox="1"/>
          <p:nvPr/>
        </p:nvSpPr>
        <p:spPr>
          <a:xfrm>
            <a:off x="6019800" y="5105400"/>
            <a:ext cx="228600" cy="461665"/>
          </a:xfrm>
          <a:prstGeom prst="rect">
            <a:avLst/>
          </a:prstGeom>
          <a:noFill/>
        </p:spPr>
        <p:txBody>
          <a:bodyPr wrap="square" rtlCol="0">
            <a:spAutoFit/>
          </a:bodyPr>
          <a:lstStyle/>
          <a:p>
            <a:r>
              <a:rPr lang="en-US" dirty="0" smtClean="0"/>
              <a:t>-</a:t>
            </a:r>
            <a:endParaRPr lang="en-US" dirty="0"/>
          </a:p>
        </p:txBody>
      </p:sp>
      <p:sp>
        <p:nvSpPr>
          <p:cNvPr id="18" name="TextBox 17"/>
          <p:cNvSpPr txBox="1"/>
          <p:nvPr/>
        </p:nvSpPr>
        <p:spPr>
          <a:xfrm>
            <a:off x="6218694" y="4876800"/>
            <a:ext cx="228600" cy="461665"/>
          </a:xfrm>
          <a:prstGeom prst="rect">
            <a:avLst/>
          </a:prstGeom>
          <a:noFill/>
        </p:spPr>
        <p:txBody>
          <a:bodyPr wrap="square" rtlCol="0">
            <a:spAutoFit/>
          </a:bodyPr>
          <a:lstStyle/>
          <a:p>
            <a:r>
              <a:rPr lang="en-US" dirty="0" smtClean="0"/>
              <a:t>-</a:t>
            </a:r>
            <a:endParaRPr lang="en-US" dirty="0"/>
          </a:p>
        </p:txBody>
      </p:sp>
      <p:sp>
        <p:nvSpPr>
          <p:cNvPr id="19" name="TextBox 18"/>
          <p:cNvSpPr txBox="1"/>
          <p:nvPr/>
        </p:nvSpPr>
        <p:spPr>
          <a:xfrm>
            <a:off x="5593596" y="4861302"/>
            <a:ext cx="228600" cy="461665"/>
          </a:xfrm>
          <a:prstGeom prst="rect">
            <a:avLst/>
          </a:prstGeom>
          <a:noFill/>
        </p:spPr>
        <p:txBody>
          <a:bodyPr wrap="square" rtlCol="0">
            <a:spAutoFit/>
          </a:bodyPr>
          <a:lstStyle/>
          <a:p>
            <a:r>
              <a:rPr lang="en-US" dirty="0" smtClean="0"/>
              <a:t>-</a:t>
            </a:r>
            <a:endParaRPr lang="en-US" dirty="0"/>
          </a:p>
        </p:txBody>
      </p:sp>
      <p:sp>
        <p:nvSpPr>
          <p:cNvPr id="20" name="TextBox 19"/>
          <p:cNvSpPr txBox="1"/>
          <p:nvPr/>
        </p:nvSpPr>
        <p:spPr>
          <a:xfrm>
            <a:off x="5562600" y="4419600"/>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1" name="TextBox 20"/>
          <p:cNvSpPr txBox="1"/>
          <p:nvPr/>
        </p:nvSpPr>
        <p:spPr>
          <a:xfrm>
            <a:off x="5105400" y="4872335"/>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2" name="TextBox 21"/>
          <p:cNvSpPr txBox="1"/>
          <p:nvPr/>
        </p:nvSpPr>
        <p:spPr>
          <a:xfrm>
            <a:off x="5410200" y="5253335"/>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3" name="TextBox 22"/>
          <p:cNvSpPr txBox="1"/>
          <p:nvPr/>
        </p:nvSpPr>
        <p:spPr>
          <a:xfrm>
            <a:off x="5943600" y="5405735"/>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4" name="TextBox 23"/>
          <p:cNvSpPr txBox="1"/>
          <p:nvPr/>
        </p:nvSpPr>
        <p:spPr>
          <a:xfrm>
            <a:off x="6477000" y="5257800"/>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5" name="TextBox 24"/>
          <p:cNvSpPr txBox="1"/>
          <p:nvPr/>
        </p:nvSpPr>
        <p:spPr>
          <a:xfrm>
            <a:off x="6691392" y="5029200"/>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6" name="TextBox 25"/>
          <p:cNvSpPr txBox="1"/>
          <p:nvPr/>
        </p:nvSpPr>
        <p:spPr>
          <a:xfrm>
            <a:off x="6705600" y="4800600"/>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7" name="TextBox 26"/>
          <p:cNvSpPr txBox="1"/>
          <p:nvPr/>
        </p:nvSpPr>
        <p:spPr>
          <a:xfrm>
            <a:off x="6400800" y="4419600"/>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8" name="TextBox 27"/>
          <p:cNvSpPr txBox="1"/>
          <p:nvPr/>
        </p:nvSpPr>
        <p:spPr>
          <a:xfrm>
            <a:off x="6019800" y="4343400"/>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7" name="Rectangle 6"/>
          <p:cNvSpPr/>
          <p:nvPr/>
        </p:nvSpPr>
        <p:spPr>
          <a:xfrm>
            <a:off x="258466" y="5990956"/>
            <a:ext cx="7894934" cy="1015663"/>
          </a:xfrm>
          <a:prstGeom prst="rect">
            <a:avLst/>
          </a:prstGeom>
        </p:spPr>
        <p:txBody>
          <a:bodyPr wrap="square">
            <a:spAutoFit/>
          </a:bodyPr>
          <a:lstStyle/>
          <a:p>
            <a:r>
              <a:rPr lang="en-US" sz="2000" dirty="0" smtClean="0"/>
              <a:t>5A-13 Gauss' Law--No Internal Field</a:t>
            </a:r>
          </a:p>
          <a:p>
            <a:r>
              <a:rPr lang="en-US" sz="2000" dirty="0" smtClean="0"/>
              <a:t>5A-12 Gauss' Law: Charge Within a Conductor. And radio in Faraday cage</a:t>
            </a:r>
          </a:p>
          <a:p>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18" name="Group 38"/>
          <p:cNvGraphicFramePr>
            <a:graphicFrameLocks noGrp="1"/>
          </p:cNvGraphicFramePr>
          <p:nvPr/>
        </p:nvGraphicFramePr>
        <p:xfrm>
          <a:off x="381000" y="1600200"/>
          <a:ext cx="8534400" cy="3924300"/>
        </p:xfrm>
        <a:graphic>
          <a:graphicData uri="http://schemas.openxmlformats.org/drawingml/2006/table">
            <a:tbl>
              <a:tblPr/>
              <a:tblGrid>
                <a:gridCol w="2057400">
                  <a:extLst>
                    <a:ext uri="{9D8B030D-6E8A-4147-A177-3AD203B41FA5}">
                      <a16:colId xmlns:a16="http://schemas.microsoft.com/office/drawing/2014/main" val="20000"/>
                    </a:ext>
                  </a:extLst>
                </a:gridCol>
                <a:gridCol w="3367088">
                  <a:extLst>
                    <a:ext uri="{9D8B030D-6E8A-4147-A177-3AD203B41FA5}">
                      <a16:colId xmlns:a16="http://schemas.microsoft.com/office/drawing/2014/main" val="20001"/>
                    </a:ext>
                  </a:extLst>
                </a:gridCol>
                <a:gridCol w="3109912">
                  <a:extLst>
                    <a:ext uri="{9D8B030D-6E8A-4147-A177-3AD203B41FA5}">
                      <a16:colId xmlns:a16="http://schemas.microsoft.com/office/drawing/2014/main" val="20002"/>
                    </a:ext>
                  </a:extLst>
                </a:gridCol>
              </a:tblGrid>
              <a:tr h="558800">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FF0000"/>
                          </a:solidFill>
                          <a:effectLst/>
                          <a:latin typeface="Times New Roman" pitchFamily="18" charset="0"/>
                          <a:ea typeface="ヒラギノ角ゴ Pro W3" pitchFamily="-84" charset="-128"/>
                        </a:rPr>
                        <a:t>Conductor</a:t>
                      </a:r>
                      <a:endParaRPr kumimoji="0" lang="en-US" altLang="en-US" sz="2400" b="1" i="0" u="none" strike="noStrike" cap="none" normalizeH="0" baseline="0" smtClean="0">
                        <a:ln>
                          <a:noFill/>
                        </a:ln>
                        <a:solidFill>
                          <a:schemeClr val="accent2"/>
                        </a:solidFill>
                        <a:effectLst/>
                        <a:latin typeface="Times New Roman" pitchFamily="18" charset="0"/>
                        <a:ea typeface="ヒラギノ角ゴ Pro W3" pitchFamily="-84" charset="-128"/>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63F"/>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FF0000"/>
                          </a:solidFill>
                          <a:effectLst/>
                          <a:latin typeface="Times New Roman" pitchFamily="18" charset="0"/>
                          <a:ea typeface="ヒラギノ角ゴ Pro W3" pitchFamily="-84" charset="-128"/>
                        </a:rPr>
                        <a:t>Insulator</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58800">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accent2"/>
                          </a:solidFill>
                          <a:effectLst/>
                          <a:latin typeface="Times New Roman" pitchFamily="18" charset="0"/>
                          <a:ea typeface="ヒラギノ角ゴ Pro W3" pitchFamily="-84" charset="-128"/>
                        </a:rPr>
                        <a:t>Mobile charges</a:t>
                      </a: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yes</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63F"/>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no</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701675">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accent2"/>
                          </a:solidFill>
                          <a:effectLst/>
                          <a:latin typeface="Times New Roman" pitchFamily="18" charset="0"/>
                          <a:ea typeface="ヒラギノ角ゴ Pro W3" pitchFamily="-84" charset="-128"/>
                        </a:rPr>
                        <a:t>Polarization</a:t>
                      </a: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entire sea of mobile charges moves</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63F"/>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individual atoms/molecules polarize</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701675">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accent2"/>
                          </a:solidFill>
                          <a:effectLst/>
                          <a:latin typeface="Times New Roman" pitchFamily="18" charset="0"/>
                          <a:ea typeface="ヒラギノ角ゴ Pro W3" pitchFamily="-84" charset="-128"/>
                        </a:rPr>
                        <a:t>Static equilibrium</a:t>
                      </a: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E</a:t>
                      </a:r>
                      <a:r>
                        <a:rPr kumimoji="0" lang="en-US" altLang="en-US" sz="2000" b="0" i="0" u="none" strike="noStrike" cap="none" normalizeH="0" baseline="-25000" smtClean="0">
                          <a:ln>
                            <a:noFill/>
                          </a:ln>
                          <a:solidFill>
                            <a:schemeClr val="tx1"/>
                          </a:solidFill>
                          <a:effectLst/>
                          <a:latin typeface="Times New Roman" pitchFamily="18" charset="0"/>
                          <a:ea typeface="ヒラギノ角ゴ Pro W3" pitchFamily="-84" charset="-128"/>
                        </a:rPr>
                        <a:t>net</a:t>
                      </a: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 0 inside</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63F"/>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E</a:t>
                      </a:r>
                      <a:r>
                        <a:rPr kumimoji="0" lang="en-US" altLang="en-US" sz="2000" b="0" i="0" u="none" strike="noStrike" cap="none" normalizeH="0" baseline="-25000" smtClean="0">
                          <a:ln>
                            <a:noFill/>
                          </a:ln>
                          <a:solidFill>
                            <a:schemeClr val="tx1"/>
                          </a:solidFill>
                          <a:effectLst/>
                          <a:latin typeface="Times New Roman" pitchFamily="18" charset="0"/>
                          <a:ea typeface="ヒラギノ角ゴ Pro W3" pitchFamily="-84" charset="-128"/>
                        </a:rPr>
                        <a:t>net</a:t>
                      </a: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 nonzero inside</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701675">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accent2"/>
                          </a:solidFill>
                          <a:effectLst/>
                          <a:latin typeface="Times New Roman" pitchFamily="18" charset="0"/>
                          <a:ea typeface="ヒラギノ角ゴ Pro W3" pitchFamily="-84" charset="-128"/>
                        </a:rPr>
                        <a:t>Excess charges</a:t>
                      </a: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only on surface</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63F"/>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anywhere on or inside material</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701675">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accent2"/>
                          </a:solidFill>
                          <a:effectLst/>
                          <a:latin typeface="Times New Roman" pitchFamily="18" charset="0"/>
                          <a:ea typeface="ヒラギノ角ゴ Pro W3" pitchFamily="-84" charset="-128"/>
                        </a:rPr>
                        <a:t>Distribution of excess charges</a:t>
                      </a: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Spread over entire surface</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63F"/>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located in patches</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sp>
        <p:nvSpPr>
          <p:cNvPr id="59423" name="Rectangle 33"/>
          <p:cNvSpPr>
            <a:spLocks noGrp="1" noChangeArrowheads="1"/>
          </p:cNvSpPr>
          <p:nvPr>
            <p:ph type="title"/>
          </p:nvPr>
        </p:nvSpPr>
        <p:spPr/>
        <p:txBody>
          <a:bodyPr/>
          <a:lstStyle/>
          <a:p>
            <a:pPr eaLnBrk="1" hangingPunct="1"/>
            <a:r>
              <a:rPr lang="en-US" altLang="en-US" smtClean="0"/>
              <a:t>Conductors versus Insulators</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2"/>
          <p:cNvSpPr txBox="1">
            <a:spLocks noChangeArrowheads="1"/>
          </p:cNvSpPr>
          <p:nvPr/>
        </p:nvSpPr>
        <p:spPr bwMode="auto">
          <a:xfrm>
            <a:off x="3048000" y="990600"/>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008000"/>
                </a:solidFill>
              </a:rPr>
              <a:t>Discharging by contact:</a:t>
            </a:r>
            <a:endParaRPr lang="en-US" altLang="en-US"/>
          </a:p>
        </p:txBody>
      </p:sp>
      <p:pic>
        <p:nvPicPr>
          <p:cNvPr id="280579" name="Picture 3" descr="Fig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1905000"/>
            <a:ext cx="25257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580" name="Picture 4" descr="Fig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752600"/>
            <a:ext cx="2328863"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581" name="Text Box 5"/>
          <p:cNvSpPr txBox="1">
            <a:spLocks noChangeArrowheads="1"/>
          </p:cNvSpPr>
          <p:nvPr/>
        </p:nvSpPr>
        <p:spPr bwMode="auto">
          <a:xfrm>
            <a:off x="1752600" y="4495800"/>
            <a:ext cx="2301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On approach:</a:t>
            </a:r>
            <a:r>
              <a:rPr lang="en-US" altLang="en-US"/>
              <a:t> body polarizes</a:t>
            </a:r>
          </a:p>
        </p:txBody>
      </p:sp>
      <p:sp>
        <p:nvSpPr>
          <p:cNvPr id="280582" name="Text Box 6"/>
          <p:cNvSpPr txBox="1">
            <a:spLocks noChangeArrowheads="1"/>
          </p:cNvSpPr>
          <p:nvPr/>
        </p:nvSpPr>
        <p:spPr bwMode="auto">
          <a:xfrm>
            <a:off x="5943600" y="4495800"/>
            <a:ext cx="2606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On contact:</a:t>
            </a:r>
            <a:endParaRPr lang="en-US" altLang="en-US"/>
          </a:p>
          <a:p>
            <a:pPr eaLnBrk="1" hangingPunct="1"/>
            <a:r>
              <a:rPr lang="en-US" altLang="en-US"/>
              <a:t>charge redistributes over larger surface</a:t>
            </a:r>
          </a:p>
        </p:txBody>
      </p:sp>
      <p:sp>
        <p:nvSpPr>
          <p:cNvPr id="280583" name="Text Box 7"/>
          <p:cNvSpPr txBox="1">
            <a:spLocks noChangeArrowheads="1"/>
          </p:cNvSpPr>
          <p:nvPr/>
        </p:nvSpPr>
        <p:spPr bwMode="auto">
          <a:xfrm>
            <a:off x="838200" y="6096000"/>
            <a:ext cx="763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solidFill>
                  <a:srgbClr val="FF0000"/>
                </a:solidFill>
              </a:rPr>
              <a:t>Grounding:</a:t>
            </a:r>
            <a:r>
              <a:rPr lang="en-US" altLang="en-US">
                <a:solidFill>
                  <a:srgbClr val="FF0000"/>
                </a:solidFill>
              </a:rPr>
              <a:t> connection to earth (ground) – very large object</a:t>
            </a:r>
          </a:p>
        </p:txBody>
      </p:sp>
      <p:sp>
        <p:nvSpPr>
          <p:cNvPr id="61447" name="Rectangle 8"/>
          <p:cNvSpPr>
            <a:spLocks noGrp="1" noChangeArrowheads="1"/>
          </p:cNvSpPr>
          <p:nvPr>
            <p:ph type="title"/>
          </p:nvPr>
        </p:nvSpPr>
        <p:spPr/>
        <p:txBody>
          <a:bodyPr/>
          <a:lstStyle/>
          <a:p>
            <a:pPr eaLnBrk="1" hangingPunct="1"/>
            <a:r>
              <a:rPr lang="en-US" altLang="en-US" smtClean="0"/>
              <a:t>Charging and Discharging</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Fig14-my-charge-induc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22500"/>
            <a:ext cx="6096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5" name="Picture 3" descr="Fig14-my-charge-inducti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22500"/>
            <a:ext cx="6096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6" name="Picture 4" descr="Fig14-my-charge-inductio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222500"/>
            <a:ext cx="6096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5"/>
          <p:cNvSpPr>
            <a:spLocks noGrp="1" noChangeArrowheads="1"/>
          </p:cNvSpPr>
          <p:nvPr>
            <p:ph type="title"/>
          </p:nvPr>
        </p:nvSpPr>
        <p:spPr/>
        <p:txBody>
          <a:bodyPr/>
          <a:lstStyle/>
          <a:p>
            <a:pPr eaLnBrk="1" hangingPunct="1"/>
            <a:r>
              <a:rPr lang="en-US" altLang="en-US" smtClean="0"/>
              <a:t>Charging by Induction</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28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46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4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Oval 2"/>
          <p:cNvSpPr>
            <a:spLocks noChangeArrowheads="1"/>
          </p:cNvSpPr>
          <p:nvPr/>
        </p:nvSpPr>
        <p:spPr bwMode="auto">
          <a:xfrm>
            <a:off x="2268538" y="2819400"/>
            <a:ext cx="381000" cy="381000"/>
          </a:xfrm>
          <a:prstGeom prst="ellipse">
            <a:avLst/>
          </a:prstGeom>
          <a:solidFill>
            <a:schemeClr val="accent2"/>
          </a:solidFill>
          <a:ln w="9525">
            <a:solidFill>
              <a:schemeClr val="accent2"/>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pic>
        <p:nvPicPr>
          <p:cNvPr id="67586" name="Picture 3" descr="Fig14-my-charge-induction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1481138"/>
            <a:ext cx="3236912"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24" name="Picture 4" descr="Fig14-my-charge-induction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3488" y="1481138"/>
            <a:ext cx="3236912"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25" name="Picture 5" descr="Fig14-my-charge-induction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3488" y="1481138"/>
            <a:ext cx="3236912"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26" name="Picture 6" descr="Fig14-my-charge-induction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3488" y="1481138"/>
            <a:ext cx="3236912"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27" name="Rectangle 7"/>
          <p:cNvSpPr>
            <a:spLocks noChangeArrowheads="1"/>
          </p:cNvSpPr>
          <p:nvPr/>
        </p:nvSpPr>
        <p:spPr bwMode="auto">
          <a:xfrm>
            <a:off x="2039938" y="2667000"/>
            <a:ext cx="990600" cy="10668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67591" name="Rectangle 8"/>
          <p:cNvSpPr>
            <a:spLocks noGrp="1" noChangeArrowheads="1"/>
          </p:cNvSpPr>
          <p:nvPr>
            <p:ph type="title"/>
          </p:nvPr>
        </p:nvSpPr>
        <p:spPr/>
        <p:txBody>
          <a:bodyPr/>
          <a:lstStyle/>
          <a:p>
            <a:pPr eaLnBrk="1" hangingPunct="1"/>
            <a:r>
              <a:rPr lang="en-US" altLang="en-US" smtClean="0"/>
              <a:t>Charging by Induction</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29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22"/>
                                        </p:tgtEl>
                                        <p:attrNameLst>
                                          <p:attrName>style.visibility</p:attrName>
                                        </p:attrNameLst>
                                      </p:cBhvr>
                                      <p:to>
                                        <p:strVal val="visible"/>
                                      </p:to>
                                    </p:set>
                                    <p:anim calcmode="lin" valueType="num">
                                      <p:cBhvr additive="base">
                                        <p:cTn id="7" dur="500" fill="hold"/>
                                        <p:tgtEl>
                                          <p:spTgt spid="286722"/>
                                        </p:tgtEl>
                                        <p:attrNameLst>
                                          <p:attrName>ppt_x</p:attrName>
                                        </p:attrNameLst>
                                      </p:cBhvr>
                                      <p:tavLst>
                                        <p:tav tm="0">
                                          <p:val>
                                            <p:strVal val="0-#ppt_w/2"/>
                                          </p:val>
                                        </p:tav>
                                        <p:tav tm="100000">
                                          <p:val>
                                            <p:strVal val="#ppt_x"/>
                                          </p:val>
                                        </p:tav>
                                      </p:tavLst>
                                    </p:anim>
                                    <p:anim calcmode="lin" valueType="num">
                                      <p:cBhvr additive="base">
                                        <p:cTn id="8" dur="500" fill="hold"/>
                                        <p:tgtEl>
                                          <p:spTgt spid="2867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867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867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867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86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animBg="1"/>
      <p:bldP spid="28672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7" name="Rectangle 10"/>
          <p:cNvSpPr>
            <a:spLocks noGrp="1" noChangeArrowheads="1"/>
          </p:cNvSpPr>
          <p:nvPr>
            <p:ph type="title"/>
          </p:nvPr>
        </p:nvSpPr>
        <p:spPr>
          <a:xfrm>
            <a:off x="457200" y="-152400"/>
            <a:ext cx="8229600" cy="1143000"/>
          </a:xfrm>
        </p:spPr>
        <p:txBody>
          <a:bodyPr/>
          <a:lstStyle/>
          <a:p>
            <a:pPr eaLnBrk="1" hangingPunct="1"/>
            <a:r>
              <a:rPr lang="en-US" altLang="en-US" dirty="0" smtClean="0"/>
              <a:t>Example</a:t>
            </a:r>
          </a:p>
        </p:txBody>
      </p:sp>
      <p:grpSp>
        <p:nvGrpSpPr>
          <p:cNvPr id="45058" name="Group 8"/>
          <p:cNvGrpSpPr>
            <a:grpSpLocks/>
          </p:cNvGrpSpPr>
          <p:nvPr/>
        </p:nvGrpSpPr>
        <p:grpSpPr bwMode="auto">
          <a:xfrm>
            <a:off x="457200" y="1295400"/>
            <a:ext cx="8462963" cy="4800600"/>
            <a:chOff x="457200" y="1295400"/>
            <a:chExt cx="8462963" cy="4800600"/>
          </a:xfrm>
        </p:grpSpPr>
        <p:sp>
          <p:nvSpPr>
            <p:cNvPr id="45060" name="Text Box 3"/>
            <p:cNvSpPr txBox="1">
              <a:spLocks noChangeArrowheads="1"/>
            </p:cNvSpPr>
            <p:nvPr/>
          </p:nvSpPr>
          <p:spPr bwMode="auto">
            <a:xfrm>
              <a:off x="457200" y="12954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buFont typeface="Webdings" pitchFamily="18" charset="2"/>
                <a:buNone/>
              </a:pPr>
              <a:r>
                <a:rPr lang="en-US" altLang="en-US">
                  <a:solidFill>
                    <a:schemeClr val="accent2"/>
                  </a:solidFill>
                </a:rPr>
                <a:t>A typical atomic polarizability is </a:t>
              </a:r>
              <a:r>
                <a:rPr lang="en-US" altLang="en-US">
                  <a:solidFill>
                    <a:schemeClr val="accent2"/>
                  </a:solidFill>
                  <a:latin typeface="Symbol" pitchFamily="18" charset="2"/>
                </a:rPr>
                <a:t>α</a:t>
              </a:r>
              <a:r>
                <a:rPr lang="en-US" altLang="en-US"/>
                <a:t>=10</a:t>
              </a:r>
              <a:r>
                <a:rPr lang="en-US" altLang="en-US" baseline="30000"/>
                <a:t>-40</a:t>
              </a:r>
              <a:r>
                <a:rPr lang="en-US" altLang="en-US"/>
                <a:t> C</a:t>
              </a:r>
              <a:r>
                <a:rPr lang="en-US" altLang="en-US">
                  <a:cs typeface="Times New Roman" pitchFamily="18" charset="0"/>
                </a:rPr>
                <a:t>•m/(N/C)</a:t>
              </a:r>
              <a:r>
                <a:rPr lang="en-US" altLang="en-US">
                  <a:solidFill>
                    <a:schemeClr val="accent2"/>
                  </a:solidFill>
                  <a:cs typeface="Times New Roman" pitchFamily="18" charset="0"/>
                </a:rPr>
                <a:t>. </a:t>
              </a:r>
            </a:p>
            <a:p>
              <a:pPr eaLnBrk="1" hangingPunct="1">
                <a:buFont typeface="Webdings" pitchFamily="18" charset="2"/>
                <a:buNone/>
              </a:pPr>
              <a:r>
                <a:rPr lang="en-US" altLang="en-US">
                  <a:solidFill>
                    <a:schemeClr val="accent2"/>
                  </a:solidFill>
                  <a:cs typeface="Times New Roman" pitchFamily="18" charset="0"/>
                </a:rPr>
                <a:t>If </a:t>
              </a:r>
              <a:r>
                <a:rPr lang="en-US" altLang="en-US">
                  <a:cs typeface="Times New Roman" pitchFamily="18" charset="0"/>
                </a:rPr>
                <a:t>q=e</a:t>
              </a:r>
              <a:r>
                <a:rPr lang="en-US" altLang="en-US">
                  <a:solidFill>
                    <a:schemeClr val="accent2"/>
                  </a:solidFill>
                  <a:cs typeface="Times New Roman" pitchFamily="18" charset="0"/>
                </a:rPr>
                <a:t> (proton charge), what is the charge separation by applying a field  </a:t>
              </a:r>
              <a:r>
                <a:rPr lang="en-US" altLang="en-US" i="1">
                  <a:cs typeface="Times New Roman" pitchFamily="18" charset="0"/>
                </a:rPr>
                <a:t>E</a:t>
              </a:r>
              <a:r>
                <a:rPr lang="en-US" altLang="en-US">
                  <a:cs typeface="Times New Roman" pitchFamily="18" charset="0"/>
                </a:rPr>
                <a:t>=3•10</a:t>
              </a:r>
              <a:r>
                <a:rPr lang="en-US" altLang="en-US" baseline="30000">
                  <a:cs typeface="Times New Roman" pitchFamily="18" charset="0"/>
                </a:rPr>
                <a:t>6</a:t>
              </a:r>
              <a:r>
                <a:rPr lang="en-US" altLang="en-US">
                  <a:cs typeface="Times New Roman" pitchFamily="18" charset="0"/>
                </a:rPr>
                <a:t> N/C</a:t>
              </a:r>
              <a:r>
                <a:rPr lang="en-US" altLang="en-US">
                  <a:solidFill>
                    <a:schemeClr val="accent2"/>
                  </a:solidFill>
                  <a:cs typeface="Times New Roman" pitchFamily="18" charset="0"/>
                </a:rPr>
                <a:t>?</a:t>
              </a:r>
              <a:endParaRPr lang="en-US" altLang="en-US">
                <a:cs typeface="Times New Roman" pitchFamily="18" charset="0"/>
              </a:endParaRPr>
            </a:p>
          </p:txBody>
        </p:sp>
        <p:sp>
          <p:nvSpPr>
            <p:cNvPr id="45061" name="Text Box 7"/>
            <p:cNvSpPr txBox="1">
              <a:spLocks noChangeArrowheads="1"/>
            </p:cNvSpPr>
            <p:nvPr/>
          </p:nvSpPr>
          <p:spPr bwMode="auto">
            <a:xfrm>
              <a:off x="762000" y="5638800"/>
              <a:ext cx="762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Shift is five orders of magnitude smaller than the atom itself!</a:t>
              </a:r>
            </a:p>
          </p:txBody>
        </p:sp>
        <p:graphicFrame>
          <p:nvGraphicFramePr>
            <p:cNvPr id="45062" name="Object 2"/>
            <p:cNvGraphicFramePr>
              <a:graphicFrameLocks noChangeAspect="1"/>
            </p:cNvGraphicFramePr>
            <p:nvPr/>
          </p:nvGraphicFramePr>
          <p:xfrm>
            <a:off x="757238" y="2582863"/>
            <a:ext cx="8162925" cy="671512"/>
          </p:xfrm>
          <a:graphic>
            <a:graphicData uri="http://schemas.openxmlformats.org/presentationml/2006/ole">
              <mc:AlternateContent xmlns:mc="http://schemas.openxmlformats.org/markup-compatibility/2006">
                <mc:Choice xmlns:v="urn:schemas-microsoft-com:vml" Requires="v">
                  <p:oleObj spid="_x0000_s85003" name="Equation" r:id="rId4" imgW="2781300" imgH="228600" progId="Equation.3">
                    <p:embed/>
                  </p:oleObj>
                </mc:Choice>
                <mc:Fallback>
                  <p:oleObj name="Equation" r:id="rId4" imgW="27813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8" y="2582863"/>
                          <a:ext cx="8162925"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063" name="Object 3"/>
            <p:cNvGraphicFramePr>
              <a:graphicFrameLocks noChangeAspect="1"/>
            </p:cNvGraphicFramePr>
            <p:nvPr/>
          </p:nvGraphicFramePr>
          <p:xfrm>
            <a:off x="533400" y="3505200"/>
            <a:ext cx="1371600" cy="509588"/>
          </p:xfrm>
          <a:graphic>
            <a:graphicData uri="http://schemas.openxmlformats.org/presentationml/2006/ole">
              <mc:AlternateContent xmlns:mc="http://schemas.openxmlformats.org/markup-compatibility/2006">
                <mc:Choice xmlns:v="urn:schemas-microsoft-com:vml" Requires="v">
                  <p:oleObj spid="_x0000_s85004" name="Equation" r:id="rId6" imgW="444500" imgH="165100" progId="Equation.DSMT4">
                    <p:embed/>
                  </p:oleObj>
                </mc:Choice>
                <mc:Fallback>
                  <p:oleObj name="Equation" r:id="rId6" imgW="444500" imgH="165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505200"/>
                          <a:ext cx="13716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064" name="Object 4"/>
            <p:cNvGraphicFramePr>
              <a:graphicFrameLocks noChangeAspect="1"/>
            </p:cNvGraphicFramePr>
            <p:nvPr/>
          </p:nvGraphicFramePr>
          <p:xfrm>
            <a:off x="762000" y="4114800"/>
            <a:ext cx="5638800" cy="1166813"/>
          </p:xfrm>
          <a:graphic>
            <a:graphicData uri="http://schemas.openxmlformats.org/presentationml/2006/ole">
              <mc:AlternateContent xmlns:mc="http://schemas.openxmlformats.org/markup-compatibility/2006">
                <mc:Choice xmlns:v="urn:schemas-microsoft-com:vml" Requires="v">
                  <p:oleObj spid="_x0000_s85005" name="Equation" r:id="rId8" imgW="2146300" imgH="444500" progId="Equation.DSMT4">
                    <p:embed/>
                  </p:oleObj>
                </mc:Choice>
                <mc:Fallback>
                  <p:oleObj name="Equation" r:id="rId8" imgW="2146300" imgH="444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4114800"/>
                          <a:ext cx="5638800" cy="11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cxnSp>
        <p:nvCxnSpPr>
          <p:cNvPr id="8"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DC88553E-CA02-4D3A-97E7-C9329B7668DF}" type="slidenum">
              <a:rPr lang="en-US" smtClean="0"/>
              <a:t>3</a:t>
            </a:fld>
            <a:endParaRPr lang="en-US"/>
          </a:p>
        </p:txBody>
      </p:sp>
    </p:spTree>
    <p:extLst>
      <p:ext uri="{BB962C8B-B14F-4D97-AF65-F5344CB8AC3E}">
        <p14:creationId xmlns:p14="http://schemas.microsoft.com/office/powerpoint/2010/main" val="44972422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5A-10 Motion in an Electric Field</a:t>
            </a:r>
            <a:endParaRPr lang="en-US" b="1" dirty="0"/>
          </a:p>
        </p:txBody>
      </p:sp>
      <p:sp>
        <p:nvSpPr>
          <p:cNvPr id="3" name="Slide Number Placeholder 2"/>
          <p:cNvSpPr>
            <a:spLocks noGrp="1"/>
          </p:cNvSpPr>
          <p:nvPr>
            <p:ph type="sldNum" sz="quarter" idx="12"/>
          </p:nvPr>
        </p:nvSpPr>
        <p:spPr/>
        <p:txBody>
          <a:bodyPr/>
          <a:lstStyle/>
          <a:p>
            <a:fld id="{7FE837EA-23DC-48E1-B770-EB2912D500DF}" type="slidenum">
              <a:rPr lang="en-US" altLang="en-US" smtClean="0"/>
              <a:pPr/>
              <a:t>30</a:t>
            </a:fld>
            <a:endParaRPr lang="en-US" altLang="en-US"/>
          </a:p>
        </p:txBody>
      </p:sp>
      <p:pic>
        <p:nvPicPr>
          <p:cNvPr id="76802" name="Picture 2" descr="https://www.physics.purdue.edu/demos/images/5A-10_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7045032"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48114" y="2546886"/>
            <a:ext cx="381000" cy="461665"/>
          </a:xfrm>
          <a:prstGeom prst="rect">
            <a:avLst/>
          </a:prstGeom>
          <a:noFill/>
        </p:spPr>
        <p:txBody>
          <a:bodyPr wrap="square" rtlCol="0">
            <a:spAutoFit/>
          </a:bodyPr>
          <a:lstStyle/>
          <a:p>
            <a:r>
              <a:rPr lang="en-US" dirty="0" smtClean="0"/>
              <a:t>+</a:t>
            </a:r>
            <a:endParaRPr lang="en-US" dirty="0"/>
          </a:p>
        </p:txBody>
      </p:sp>
      <p:sp>
        <p:nvSpPr>
          <p:cNvPr id="6" name="TextBox 5"/>
          <p:cNvSpPr txBox="1"/>
          <p:nvPr/>
        </p:nvSpPr>
        <p:spPr>
          <a:xfrm>
            <a:off x="6781800" y="2590800"/>
            <a:ext cx="381000" cy="461665"/>
          </a:xfrm>
          <a:prstGeom prst="rect">
            <a:avLst/>
          </a:prstGeom>
          <a:noFill/>
        </p:spPr>
        <p:txBody>
          <a:bodyPr wrap="square" rtlCol="0">
            <a:spAutoFit/>
          </a:bodyPr>
          <a:lstStyle/>
          <a:p>
            <a:r>
              <a:rPr lang="en-US" dirty="0"/>
              <a:t>-</a:t>
            </a:r>
          </a:p>
        </p:txBody>
      </p:sp>
      <p:sp>
        <p:nvSpPr>
          <p:cNvPr id="7" name="TextBox 6"/>
          <p:cNvSpPr txBox="1"/>
          <p:nvPr/>
        </p:nvSpPr>
        <p:spPr>
          <a:xfrm>
            <a:off x="5943600" y="2510135"/>
            <a:ext cx="381000" cy="461665"/>
          </a:xfrm>
          <a:prstGeom prst="rect">
            <a:avLst/>
          </a:prstGeom>
          <a:noFill/>
        </p:spPr>
        <p:txBody>
          <a:bodyPr wrap="square" rtlCol="0">
            <a:spAutoFit/>
          </a:bodyPr>
          <a:lstStyle/>
          <a:p>
            <a:r>
              <a:rPr lang="en-US" dirty="0" smtClean="0"/>
              <a:t>+</a:t>
            </a:r>
            <a:endParaRPr lang="en-US" dirty="0"/>
          </a:p>
        </p:txBody>
      </p:sp>
      <p:sp>
        <p:nvSpPr>
          <p:cNvPr id="8" name="TextBox 7"/>
          <p:cNvSpPr txBox="1"/>
          <p:nvPr/>
        </p:nvSpPr>
        <p:spPr>
          <a:xfrm>
            <a:off x="7391400" y="2590800"/>
            <a:ext cx="3810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573319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746125" y="1600200"/>
            <a:ext cx="7559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Charged tapes (and other objects) become discharged after some time.</a:t>
            </a:r>
            <a:endParaRPr lang="en-US" altLang="en-US"/>
          </a:p>
        </p:txBody>
      </p:sp>
      <p:sp>
        <p:nvSpPr>
          <p:cNvPr id="288771" name="Text Box 3"/>
          <p:cNvSpPr txBox="1">
            <a:spLocks noChangeArrowheads="1"/>
          </p:cNvSpPr>
          <p:nvPr/>
        </p:nvSpPr>
        <p:spPr bwMode="auto">
          <a:xfrm>
            <a:off x="762000" y="2625725"/>
            <a:ext cx="443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008000"/>
                </a:solidFill>
              </a:rPr>
              <a:t>Higher humidity – faster discharge</a:t>
            </a:r>
            <a:endParaRPr lang="en-US" altLang="en-US"/>
          </a:p>
        </p:txBody>
      </p:sp>
      <p:pic>
        <p:nvPicPr>
          <p:cNvPr id="288772" name="Picture 4" descr="Fig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387725"/>
            <a:ext cx="13716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3" name="Text Box 5"/>
          <p:cNvSpPr txBox="1">
            <a:spLocks noChangeArrowheads="1"/>
          </p:cNvSpPr>
          <p:nvPr/>
        </p:nvSpPr>
        <p:spPr bwMode="auto">
          <a:xfrm>
            <a:off x="3794125" y="3657600"/>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Water molecule - dipole</a:t>
            </a:r>
          </a:p>
        </p:txBody>
      </p:sp>
      <p:sp>
        <p:nvSpPr>
          <p:cNvPr id="288774" name="Text Box 6"/>
          <p:cNvSpPr txBox="1">
            <a:spLocks noChangeArrowheads="1"/>
          </p:cNvSpPr>
          <p:nvPr/>
        </p:nvSpPr>
        <p:spPr bwMode="auto">
          <a:xfrm>
            <a:off x="838200" y="4835525"/>
            <a:ext cx="748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Thin film of water is formed on surfaces – conductor (poor)</a:t>
            </a:r>
            <a:endParaRPr lang="en-US" altLang="en-US"/>
          </a:p>
        </p:txBody>
      </p:sp>
      <p:sp>
        <p:nvSpPr>
          <p:cNvPr id="73734" name="Rectangle 7"/>
          <p:cNvSpPr>
            <a:spLocks noGrp="1" noChangeArrowheads="1"/>
          </p:cNvSpPr>
          <p:nvPr>
            <p:ph type="title"/>
          </p:nvPr>
        </p:nvSpPr>
        <p:spPr/>
        <p:txBody>
          <a:bodyPr/>
          <a:lstStyle/>
          <a:p>
            <a:pPr eaLnBrk="1" hangingPunct="1"/>
            <a:r>
              <a:rPr lang="en-US" altLang="en-US" smtClean="0"/>
              <a:t>Humidity and Discharging Process</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hangingPunct="1"/>
            <a:r>
              <a:rPr lang="en-US" altLang="en-US" smtClean="0"/>
              <a:t>Clicker Question</a:t>
            </a:r>
          </a:p>
        </p:txBody>
      </p:sp>
      <p:grpSp>
        <p:nvGrpSpPr>
          <p:cNvPr id="17411" name="Group 1103"/>
          <p:cNvGrpSpPr>
            <a:grpSpLocks/>
          </p:cNvGrpSpPr>
          <p:nvPr/>
        </p:nvGrpSpPr>
        <p:grpSpPr bwMode="auto">
          <a:xfrm>
            <a:off x="457200" y="2743200"/>
            <a:ext cx="2176463" cy="1143000"/>
            <a:chOff x="1296" y="2844"/>
            <a:chExt cx="1371" cy="504"/>
          </a:xfrm>
        </p:grpSpPr>
        <p:grpSp>
          <p:nvGrpSpPr>
            <p:cNvPr id="17469" name="Group 1051"/>
            <p:cNvGrpSpPr>
              <a:grpSpLocks/>
            </p:cNvGrpSpPr>
            <p:nvPr/>
          </p:nvGrpSpPr>
          <p:grpSpPr bwMode="auto">
            <a:xfrm>
              <a:off x="1440" y="2844"/>
              <a:ext cx="1227" cy="504"/>
              <a:chOff x="4860" y="1800"/>
              <a:chExt cx="3068" cy="1260"/>
            </a:xfrm>
          </p:grpSpPr>
          <p:grpSp>
            <p:nvGrpSpPr>
              <p:cNvPr id="17471" name="Group 1052"/>
              <p:cNvGrpSpPr>
                <a:grpSpLocks/>
              </p:cNvGrpSpPr>
              <p:nvPr/>
            </p:nvGrpSpPr>
            <p:grpSpPr bwMode="auto">
              <a:xfrm>
                <a:off x="6405" y="2445"/>
                <a:ext cx="1374" cy="360"/>
                <a:chOff x="3960" y="5940"/>
                <a:chExt cx="1374" cy="360"/>
              </a:xfrm>
            </p:grpSpPr>
            <p:sp>
              <p:nvSpPr>
                <p:cNvPr id="17488" name="Oval 1053"/>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89" name="Text Box 1054"/>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90" name="Text Box 1055"/>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72" name="Group 1056"/>
              <p:cNvGrpSpPr>
                <a:grpSpLocks/>
              </p:cNvGrpSpPr>
              <p:nvPr/>
            </p:nvGrpSpPr>
            <p:grpSpPr bwMode="auto">
              <a:xfrm>
                <a:off x="6420" y="1995"/>
                <a:ext cx="1374" cy="360"/>
                <a:chOff x="3960" y="5940"/>
                <a:chExt cx="1374" cy="360"/>
              </a:xfrm>
            </p:grpSpPr>
            <p:sp>
              <p:nvSpPr>
                <p:cNvPr id="17485" name="Oval 1057"/>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86" name="Text Box 1058"/>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87" name="Text Box 1059"/>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73" name="Group 1060"/>
              <p:cNvGrpSpPr>
                <a:grpSpLocks/>
              </p:cNvGrpSpPr>
              <p:nvPr/>
            </p:nvGrpSpPr>
            <p:grpSpPr bwMode="auto">
              <a:xfrm>
                <a:off x="5250" y="2445"/>
                <a:ext cx="1374" cy="360"/>
                <a:chOff x="3960" y="5940"/>
                <a:chExt cx="1374" cy="360"/>
              </a:xfrm>
            </p:grpSpPr>
            <p:sp>
              <p:nvSpPr>
                <p:cNvPr id="17482" name="Oval 1061"/>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83" name="Text Box 1062"/>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84" name="Text Box 1063"/>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74" name="Group 1064"/>
              <p:cNvGrpSpPr>
                <a:grpSpLocks/>
              </p:cNvGrpSpPr>
              <p:nvPr/>
            </p:nvGrpSpPr>
            <p:grpSpPr bwMode="auto">
              <a:xfrm>
                <a:off x="5280" y="2010"/>
                <a:ext cx="1374" cy="360"/>
                <a:chOff x="3960" y="5940"/>
                <a:chExt cx="1374" cy="360"/>
              </a:xfrm>
            </p:grpSpPr>
            <p:sp>
              <p:nvSpPr>
                <p:cNvPr id="17479" name="Oval 1065"/>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80" name="Text Box 1066"/>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81" name="Text Box 1067"/>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75" name="Group 1068"/>
              <p:cNvGrpSpPr>
                <a:grpSpLocks/>
              </p:cNvGrpSpPr>
              <p:nvPr/>
            </p:nvGrpSpPr>
            <p:grpSpPr bwMode="auto">
              <a:xfrm>
                <a:off x="4860" y="1800"/>
                <a:ext cx="3068" cy="1260"/>
                <a:chOff x="5760" y="2880"/>
                <a:chExt cx="3068" cy="1260"/>
              </a:xfrm>
            </p:grpSpPr>
            <p:sp>
              <p:nvSpPr>
                <p:cNvPr id="17476" name="Rectangle 1069"/>
                <p:cNvSpPr>
                  <a:spLocks noChangeArrowheads="1"/>
                </p:cNvSpPr>
                <p:nvPr/>
              </p:nvSpPr>
              <p:spPr bwMode="auto">
                <a:xfrm>
                  <a:off x="6120" y="3060"/>
                  <a:ext cx="2340" cy="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77" name="Text Box 1070"/>
                <p:cNvSpPr txBox="1">
                  <a:spLocks noChangeArrowheads="1"/>
                </p:cNvSpPr>
                <p:nvPr/>
              </p:nvSpPr>
              <p:spPr bwMode="auto">
                <a:xfrm>
                  <a:off x="5760" y="2880"/>
                  <a:ext cx="447"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78" name="Text Box 1071"/>
                <p:cNvSpPr txBox="1">
                  <a:spLocks noChangeArrowheads="1"/>
                </p:cNvSpPr>
                <p:nvPr/>
              </p:nvSpPr>
              <p:spPr bwMode="auto">
                <a:xfrm>
                  <a:off x="8460" y="2880"/>
                  <a:ext cx="368"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sp>
          <p:nvSpPr>
            <p:cNvPr id="17470" name="Text Box 1094"/>
            <p:cNvSpPr txBox="1">
              <a:spLocks noChangeArrowheads="1"/>
            </p:cNvSpPr>
            <p:nvPr/>
          </p:nvSpPr>
          <p:spPr bwMode="auto">
            <a:xfrm>
              <a:off x="1296" y="2916"/>
              <a:ext cx="13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a:t>
              </a:r>
            </a:p>
          </p:txBody>
        </p:sp>
      </p:grpSp>
      <p:grpSp>
        <p:nvGrpSpPr>
          <p:cNvPr id="17412" name="Group 1104"/>
          <p:cNvGrpSpPr>
            <a:grpSpLocks/>
          </p:cNvGrpSpPr>
          <p:nvPr/>
        </p:nvGrpSpPr>
        <p:grpSpPr bwMode="auto">
          <a:xfrm>
            <a:off x="381000" y="4419600"/>
            <a:ext cx="2205038" cy="1143000"/>
            <a:chOff x="1296" y="3288"/>
            <a:chExt cx="1389" cy="504"/>
          </a:xfrm>
        </p:grpSpPr>
        <p:grpSp>
          <p:nvGrpSpPr>
            <p:cNvPr id="17464" name="Group 1047"/>
            <p:cNvGrpSpPr>
              <a:grpSpLocks/>
            </p:cNvGrpSpPr>
            <p:nvPr/>
          </p:nvGrpSpPr>
          <p:grpSpPr bwMode="auto">
            <a:xfrm>
              <a:off x="1458" y="3288"/>
              <a:ext cx="1227" cy="504"/>
              <a:chOff x="5760" y="2880"/>
              <a:chExt cx="3068" cy="1260"/>
            </a:xfrm>
          </p:grpSpPr>
          <p:sp>
            <p:nvSpPr>
              <p:cNvPr id="17466" name="Rectangle 1048"/>
              <p:cNvSpPr>
                <a:spLocks noChangeArrowheads="1"/>
              </p:cNvSpPr>
              <p:nvPr/>
            </p:nvSpPr>
            <p:spPr bwMode="auto">
              <a:xfrm>
                <a:off x="6120" y="3060"/>
                <a:ext cx="2340" cy="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67" name="Text Box 1049"/>
              <p:cNvSpPr txBox="1">
                <a:spLocks noChangeArrowheads="1"/>
              </p:cNvSpPr>
              <p:nvPr/>
            </p:nvSpPr>
            <p:spPr bwMode="auto">
              <a:xfrm>
                <a:off x="5760" y="2880"/>
                <a:ext cx="447"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68" name="Text Box 1050"/>
              <p:cNvSpPr txBox="1">
                <a:spLocks noChangeArrowheads="1"/>
              </p:cNvSpPr>
              <p:nvPr/>
            </p:nvSpPr>
            <p:spPr bwMode="auto">
              <a:xfrm>
                <a:off x="8460" y="2880"/>
                <a:ext cx="368"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sp>
          <p:nvSpPr>
            <p:cNvPr id="17465" name="Text Box 1095"/>
            <p:cNvSpPr txBox="1">
              <a:spLocks noChangeArrowheads="1"/>
            </p:cNvSpPr>
            <p:nvPr/>
          </p:nvSpPr>
          <p:spPr bwMode="auto">
            <a:xfrm>
              <a:off x="1296" y="3348"/>
              <a:ext cx="13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B)</a:t>
              </a:r>
            </a:p>
          </p:txBody>
        </p:sp>
      </p:grpSp>
      <p:grpSp>
        <p:nvGrpSpPr>
          <p:cNvPr id="17413" name="Group 1105"/>
          <p:cNvGrpSpPr>
            <a:grpSpLocks/>
          </p:cNvGrpSpPr>
          <p:nvPr/>
        </p:nvGrpSpPr>
        <p:grpSpPr bwMode="auto">
          <a:xfrm>
            <a:off x="5029200" y="2971800"/>
            <a:ext cx="2092325" cy="838200"/>
            <a:chOff x="2736" y="2916"/>
            <a:chExt cx="1318" cy="360"/>
          </a:xfrm>
        </p:grpSpPr>
        <p:grpSp>
          <p:nvGrpSpPr>
            <p:cNvPr id="17445" name="Group 1029"/>
            <p:cNvGrpSpPr>
              <a:grpSpLocks/>
            </p:cNvGrpSpPr>
            <p:nvPr/>
          </p:nvGrpSpPr>
          <p:grpSpPr bwMode="auto">
            <a:xfrm>
              <a:off x="3024" y="2916"/>
              <a:ext cx="1030" cy="360"/>
              <a:chOff x="1785" y="2970"/>
              <a:chExt cx="2574" cy="900"/>
            </a:xfrm>
          </p:grpSpPr>
          <p:sp>
            <p:nvSpPr>
              <p:cNvPr id="17447" name="Rectangle 1030"/>
              <p:cNvSpPr>
                <a:spLocks noChangeArrowheads="1"/>
              </p:cNvSpPr>
              <p:nvPr/>
            </p:nvSpPr>
            <p:spPr bwMode="auto">
              <a:xfrm>
                <a:off x="1800" y="2970"/>
                <a:ext cx="2340" cy="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grpSp>
            <p:nvGrpSpPr>
              <p:cNvPr id="17448" name="Group 1031"/>
              <p:cNvGrpSpPr>
                <a:grpSpLocks/>
              </p:cNvGrpSpPr>
              <p:nvPr/>
            </p:nvGrpSpPr>
            <p:grpSpPr bwMode="auto">
              <a:xfrm>
                <a:off x="2985" y="3480"/>
                <a:ext cx="1374" cy="360"/>
                <a:chOff x="3960" y="5940"/>
                <a:chExt cx="1374" cy="360"/>
              </a:xfrm>
            </p:grpSpPr>
            <p:sp>
              <p:nvSpPr>
                <p:cNvPr id="17461" name="Oval 1032"/>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62" name="Text Box 1033"/>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63" name="Text Box 1034"/>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49" name="Group 1035"/>
              <p:cNvGrpSpPr>
                <a:grpSpLocks/>
              </p:cNvGrpSpPr>
              <p:nvPr/>
            </p:nvGrpSpPr>
            <p:grpSpPr bwMode="auto">
              <a:xfrm>
                <a:off x="2955" y="3090"/>
                <a:ext cx="1374" cy="360"/>
                <a:chOff x="3960" y="5940"/>
                <a:chExt cx="1374" cy="360"/>
              </a:xfrm>
            </p:grpSpPr>
            <p:sp>
              <p:nvSpPr>
                <p:cNvPr id="17458" name="Oval 1036"/>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59" name="Text Box 1037"/>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60" name="Text Box 1038"/>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50" name="Group 1039"/>
              <p:cNvGrpSpPr>
                <a:grpSpLocks/>
              </p:cNvGrpSpPr>
              <p:nvPr/>
            </p:nvGrpSpPr>
            <p:grpSpPr bwMode="auto">
              <a:xfrm>
                <a:off x="1845" y="3465"/>
                <a:ext cx="1374" cy="360"/>
                <a:chOff x="3960" y="5940"/>
                <a:chExt cx="1374" cy="360"/>
              </a:xfrm>
            </p:grpSpPr>
            <p:sp>
              <p:nvSpPr>
                <p:cNvPr id="17455" name="Oval 1040"/>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56" name="Text Box 1041"/>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57" name="Text Box 1042"/>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51" name="Group 1043"/>
              <p:cNvGrpSpPr>
                <a:grpSpLocks/>
              </p:cNvGrpSpPr>
              <p:nvPr/>
            </p:nvGrpSpPr>
            <p:grpSpPr bwMode="auto">
              <a:xfrm>
                <a:off x="1785" y="3075"/>
                <a:ext cx="1374" cy="360"/>
                <a:chOff x="3960" y="5940"/>
                <a:chExt cx="1374" cy="360"/>
              </a:xfrm>
            </p:grpSpPr>
            <p:sp>
              <p:nvSpPr>
                <p:cNvPr id="17452" name="Oval 1044"/>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53" name="Text Box 1045"/>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54" name="Text Box 1046"/>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sp>
          <p:nvSpPr>
            <p:cNvPr id="17446" name="Text Box 1096"/>
            <p:cNvSpPr txBox="1">
              <a:spLocks noChangeArrowheads="1"/>
            </p:cNvSpPr>
            <p:nvPr/>
          </p:nvSpPr>
          <p:spPr bwMode="auto">
            <a:xfrm>
              <a:off x="2736" y="2916"/>
              <a:ext cx="13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C)</a:t>
              </a:r>
            </a:p>
          </p:txBody>
        </p:sp>
      </p:grpSp>
      <p:grpSp>
        <p:nvGrpSpPr>
          <p:cNvPr id="17414" name="Group 1106"/>
          <p:cNvGrpSpPr>
            <a:grpSpLocks/>
          </p:cNvGrpSpPr>
          <p:nvPr/>
        </p:nvGrpSpPr>
        <p:grpSpPr bwMode="auto">
          <a:xfrm>
            <a:off x="5011738" y="4419600"/>
            <a:ext cx="2227262" cy="1143000"/>
            <a:chOff x="2736" y="3276"/>
            <a:chExt cx="1403" cy="504"/>
          </a:xfrm>
        </p:grpSpPr>
        <p:grpSp>
          <p:nvGrpSpPr>
            <p:cNvPr id="17422" name="Group 1072"/>
            <p:cNvGrpSpPr>
              <a:grpSpLocks/>
            </p:cNvGrpSpPr>
            <p:nvPr/>
          </p:nvGrpSpPr>
          <p:grpSpPr bwMode="auto">
            <a:xfrm>
              <a:off x="2880" y="3276"/>
              <a:ext cx="1259" cy="504"/>
              <a:chOff x="540" y="5220"/>
              <a:chExt cx="3147" cy="1260"/>
            </a:xfrm>
          </p:grpSpPr>
          <p:grpSp>
            <p:nvGrpSpPr>
              <p:cNvPr id="17424" name="Group 1073"/>
              <p:cNvGrpSpPr>
                <a:grpSpLocks/>
              </p:cNvGrpSpPr>
              <p:nvPr/>
            </p:nvGrpSpPr>
            <p:grpSpPr bwMode="auto">
              <a:xfrm>
                <a:off x="945" y="5870"/>
                <a:ext cx="1374" cy="360"/>
                <a:chOff x="3960" y="5940"/>
                <a:chExt cx="1374" cy="360"/>
              </a:xfrm>
            </p:grpSpPr>
            <p:sp>
              <p:nvSpPr>
                <p:cNvPr id="17442" name="Oval 1074"/>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43" name="Text Box 1075"/>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44" name="Text Box 1076"/>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25" name="Group 1077"/>
              <p:cNvGrpSpPr>
                <a:grpSpLocks/>
              </p:cNvGrpSpPr>
              <p:nvPr/>
            </p:nvGrpSpPr>
            <p:grpSpPr bwMode="auto">
              <a:xfrm>
                <a:off x="2100" y="5415"/>
                <a:ext cx="1374" cy="360"/>
                <a:chOff x="3960" y="5940"/>
                <a:chExt cx="1374" cy="360"/>
              </a:xfrm>
            </p:grpSpPr>
            <p:sp>
              <p:nvSpPr>
                <p:cNvPr id="17439" name="Oval 1078"/>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40" name="Text Box 1079"/>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41" name="Text Box 1080"/>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26" name="Group 1081"/>
              <p:cNvGrpSpPr>
                <a:grpSpLocks/>
              </p:cNvGrpSpPr>
              <p:nvPr/>
            </p:nvGrpSpPr>
            <p:grpSpPr bwMode="auto">
              <a:xfrm>
                <a:off x="2100" y="5870"/>
                <a:ext cx="1374" cy="360"/>
                <a:chOff x="3960" y="5940"/>
                <a:chExt cx="1374" cy="360"/>
              </a:xfrm>
            </p:grpSpPr>
            <p:sp>
              <p:nvSpPr>
                <p:cNvPr id="17436" name="Oval 1082"/>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37" name="Text Box 1083"/>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38" name="Text Box 1084"/>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27" name="Group 1085"/>
              <p:cNvGrpSpPr>
                <a:grpSpLocks/>
              </p:cNvGrpSpPr>
              <p:nvPr/>
            </p:nvGrpSpPr>
            <p:grpSpPr bwMode="auto">
              <a:xfrm>
                <a:off x="540" y="5220"/>
                <a:ext cx="3147" cy="1260"/>
                <a:chOff x="5280" y="7010"/>
                <a:chExt cx="3147" cy="1260"/>
              </a:xfrm>
            </p:grpSpPr>
            <p:grpSp>
              <p:nvGrpSpPr>
                <p:cNvPr id="17428" name="Group 1086"/>
                <p:cNvGrpSpPr>
                  <a:grpSpLocks/>
                </p:cNvGrpSpPr>
                <p:nvPr/>
              </p:nvGrpSpPr>
              <p:grpSpPr bwMode="auto">
                <a:xfrm>
                  <a:off x="5700" y="7230"/>
                  <a:ext cx="1374" cy="360"/>
                  <a:chOff x="3960" y="5940"/>
                  <a:chExt cx="1374" cy="360"/>
                </a:xfrm>
              </p:grpSpPr>
              <p:sp>
                <p:nvSpPr>
                  <p:cNvPr id="17433" name="Oval 1087"/>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34" name="Text Box 1088"/>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35" name="Text Box 1089"/>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29" name="Group 1090"/>
                <p:cNvGrpSpPr>
                  <a:grpSpLocks/>
                </p:cNvGrpSpPr>
                <p:nvPr/>
              </p:nvGrpSpPr>
              <p:grpSpPr bwMode="auto">
                <a:xfrm>
                  <a:off x="5280" y="7010"/>
                  <a:ext cx="3147" cy="1260"/>
                  <a:chOff x="5760" y="2880"/>
                  <a:chExt cx="3147" cy="1260"/>
                </a:xfrm>
              </p:grpSpPr>
              <p:sp>
                <p:nvSpPr>
                  <p:cNvPr id="17430" name="Rectangle 1091"/>
                  <p:cNvSpPr>
                    <a:spLocks noChangeArrowheads="1"/>
                  </p:cNvSpPr>
                  <p:nvPr/>
                </p:nvSpPr>
                <p:spPr bwMode="auto">
                  <a:xfrm>
                    <a:off x="6120" y="3060"/>
                    <a:ext cx="2340" cy="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31" name="Text Box 1092"/>
                  <p:cNvSpPr txBox="1">
                    <a:spLocks noChangeArrowheads="1"/>
                  </p:cNvSpPr>
                  <p:nvPr/>
                </p:nvSpPr>
                <p:spPr bwMode="auto">
                  <a:xfrm>
                    <a:off x="5760" y="2880"/>
                    <a:ext cx="368"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32" name="Text Box 1093"/>
                  <p:cNvSpPr txBox="1">
                    <a:spLocks noChangeArrowheads="1"/>
                  </p:cNvSpPr>
                  <p:nvPr/>
                </p:nvSpPr>
                <p:spPr bwMode="auto">
                  <a:xfrm>
                    <a:off x="8460" y="2880"/>
                    <a:ext cx="447"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grpSp>
        <p:sp>
          <p:nvSpPr>
            <p:cNvPr id="17423" name="Text Box 1097"/>
            <p:cNvSpPr txBox="1">
              <a:spLocks noChangeArrowheads="1"/>
            </p:cNvSpPr>
            <p:nvPr/>
          </p:nvSpPr>
          <p:spPr bwMode="auto">
            <a:xfrm>
              <a:off x="2736" y="3348"/>
              <a:ext cx="13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D)</a:t>
              </a:r>
            </a:p>
          </p:txBody>
        </p:sp>
      </p:grpSp>
      <p:grpSp>
        <p:nvGrpSpPr>
          <p:cNvPr id="17415" name="Group 1100"/>
          <p:cNvGrpSpPr>
            <a:grpSpLocks/>
          </p:cNvGrpSpPr>
          <p:nvPr/>
        </p:nvGrpSpPr>
        <p:grpSpPr bwMode="auto">
          <a:xfrm>
            <a:off x="3733800" y="2362200"/>
            <a:ext cx="847725" cy="228600"/>
            <a:chOff x="1872" y="1224"/>
            <a:chExt cx="534" cy="144"/>
          </a:xfrm>
        </p:grpSpPr>
        <p:sp>
          <p:nvSpPr>
            <p:cNvPr id="17420" name="Line 1098"/>
            <p:cNvSpPr>
              <a:spLocks noChangeShapeType="1"/>
            </p:cNvSpPr>
            <p:nvPr/>
          </p:nvSpPr>
          <p:spPr bwMode="auto">
            <a:xfrm>
              <a:off x="1872" y="1308"/>
              <a:ext cx="36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421" name="Text Box 1099"/>
            <p:cNvSpPr txBox="1">
              <a:spLocks noChangeArrowheads="1"/>
            </p:cNvSpPr>
            <p:nvPr/>
          </p:nvSpPr>
          <p:spPr bwMode="auto">
            <a:xfrm>
              <a:off x="2262" y="1224"/>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E</a:t>
              </a:r>
            </a:p>
          </p:txBody>
        </p:sp>
      </p:grpSp>
      <p:sp>
        <p:nvSpPr>
          <p:cNvPr id="17416" name="Text Box 1102"/>
          <p:cNvSpPr txBox="1">
            <a:spLocks noChangeArrowheads="1"/>
          </p:cNvSpPr>
          <p:nvPr/>
        </p:nvSpPr>
        <p:spPr bwMode="auto">
          <a:xfrm>
            <a:off x="746125" y="1031875"/>
            <a:ext cx="7969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r>
              <a:rPr lang="en-US" altLang="en-US" sz="2400">
                <a:solidFill>
                  <a:schemeClr val="tx1"/>
                </a:solidFill>
                <a:latin typeface="Times New Roman" pitchFamily="18" charset="0"/>
                <a:ea typeface="ヒラギノ角ゴ Pro W3" pitchFamily="-84" charset="-128"/>
              </a:rPr>
              <a:t>An electric field polarizes a </a:t>
            </a:r>
            <a:r>
              <a:rPr lang="en-US" altLang="en-US" sz="2400" u="sng">
                <a:solidFill>
                  <a:schemeClr val="tx1"/>
                </a:solidFill>
                <a:latin typeface="Times New Roman" pitchFamily="18" charset="0"/>
                <a:ea typeface="ヒラギノ角ゴ Pro W3" pitchFamily="-84" charset="-128"/>
              </a:rPr>
              <a:t>metal</a:t>
            </a:r>
            <a:r>
              <a:rPr lang="en-US" altLang="en-US" sz="2400">
                <a:solidFill>
                  <a:schemeClr val="tx1"/>
                </a:solidFill>
                <a:latin typeface="Times New Roman" pitchFamily="18" charset="0"/>
                <a:ea typeface="ヒラギノ角ゴ Pro W3" pitchFamily="-84" charset="-128"/>
              </a:rPr>
              <a:t> block as shown below. Select</a:t>
            </a:r>
          </a:p>
          <a:p>
            <a:pPr eaLnBrk="1" hangingPunct="1">
              <a:spcBef>
                <a:spcPct val="0"/>
              </a:spcBef>
              <a:buFontTx/>
              <a:buNone/>
            </a:pPr>
            <a:r>
              <a:rPr lang="en-US" altLang="en-US" sz="2400">
                <a:solidFill>
                  <a:schemeClr val="tx1"/>
                </a:solidFill>
                <a:latin typeface="Times New Roman" pitchFamily="18" charset="0"/>
                <a:ea typeface="ヒラギノ角ゴ Pro W3" pitchFamily="-84" charset="-128"/>
              </a:rPr>
              <a:t>the diagram that represents the final state of the metal.</a:t>
            </a:r>
          </a:p>
        </p:txBody>
      </p:sp>
      <p:cxnSp>
        <p:nvCxnSpPr>
          <p:cNvPr id="80"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81" name="Rectangle 80"/>
          <p:cNvSpPr/>
          <p:nvPr/>
        </p:nvSpPr>
        <p:spPr>
          <a:xfrm>
            <a:off x="0" y="990600"/>
            <a:ext cx="9144000" cy="5791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defRPr/>
            </a:pPr>
            <a:endParaRPr lang="en-US" altLang="en-US" smtClean="0">
              <a:solidFill>
                <a:srgbClr val="FFFFFF"/>
              </a:solidFill>
            </a:endParaRPr>
          </a:p>
        </p:txBody>
      </p:sp>
      <p:sp>
        <p:nvSpPr>
          <p:cNvPr id="1741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F66D130F-15B8-488F-ADC8-5117BF18F799}" type="slidenum">
              <a:rPr lang="en-US" altLang="en-US" sz="1400"/>
              <a:pPr eaLnBrk="1" hangingPunct="1"/>
              <a:t>32</a:t>
            </a:fld>
            <a:endParaRPr lang="en-US" altLang="en-US" sz="1400"/>
          </a:p>
        </p:txBody>
      </p:sp>
    </p:spTree>
    <p:extLst>
      <p:ext uri="{BB962C8B-B14F-4D97-AF65-F5344CB8AC3E}">
        <p14:creationId xmlns:p14="http://schemas.microsoft.com/office/powerpoint/2010/main" val="1386879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838200"/>
          </a:xfrm>
          <a:prstGeom prst="rect">
            <a:avLst/>
          </a:prstGeom>
          <a:noFill/>
          <a:ln w="9525">
            <a:noFill/>
            <a:miter lim="800000"/>
            <a:headEnd/>
            <a:tailEnd/>
          </a:ln>
        </p:spPr>
        <p:txBody>
          <a:bodyPr anchor="ctr"/>
          <a:lstStyle/>
          <a:p>
            <a:pPr algn="ctr">
              <a:defRPr/>
            </a:pPr>
            <a:r>
              <a:rPr lang="en-US" sz="3600" b="1" kern="0">
                <a:solidFill>
                  <a:srgbClr val="CC0000"/>
                </a:solidFill>
                <a:latin typeface="+mj-lt"/>
                <a:ea typeface="ＭＳ Ｐゴシック" charset="-128"/>
                <a:cs typeface="ＭＳ Ｐゴシック" charset="-128"/>
              </a:rPr>
              <a:t>Today</a:t>
            </a:r>
          </a:p>
        </p:txBody>
      </p:sp>
      <p:cxnSp>
        <p:nvCxnSpPr>
          <p:cNvPr id="5"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1508" name="TextBox 5"/>
          <p:cNvSpPr txBox="1">
            <a:spLocks noChangeArrowheads="1"/>
          </p:cNvSpPr>
          <p:nvPr/>
        </p:nvSpPr>
        <p:spPr bwMode="auto">
          <a:xfrm>
            <a:off x="963613" y="1447800"/>
            <a:ext cx="7289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33CC"/>
                </a:solidFill>
                <a:latin typeface="Arial" pitchFamily="34" charset="0"/>
                <a:ea typeface="MS PGothic" pitchFamily="34" charset="-128"/>
              </a:defRPr>
            </a:lvl1pPr>
            <a:lvl2pPr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ea typeface="ヒラギノ角ゴ Pro W3" pitchFamily="-84" charset="-128"/>
            </a:endParaRPr>
          </a:p>
          <a:p>
            <a:pPr eaLnBrk="1" hangingPunct="1">
              <a:spcBef>
                <a:spcPct val="0"/>
              </a:spcBef>
            </a:pPr>
            <a:r>
              <a:rPr lang="en-US" altLang="en-US" sz="2400">
                <a:ea typeface="ヒラギノ角ゴ Pro W3" pitchFamily="-84" charset="-128"/>
              </a:rPr>
              <a:t>  Insulators: Electrons stay close to their own atoms</a:t>
            </a:r>
          </a:p>
          <a:p>
            <a:pPr eaLnBrk="1" hangingPunct="1">
              <a:spcBef>
                <a:spcPct val="0"/>
              </a:spcBef>
            </a:pPr>
            <a:endParaRPr lang="en-US" altLang="en-US" sz="2400">
              <a:ea typeface="ヒラギノ角ゴ Pro W3" pitchFamily="-84" charset="-128"/>
            </a:endParaRPr>
          </a:p>
          <a:p>
            <a:pPr eaLnBrk="1" hangingPunct="1">
              <a:spcBef>
                <a:spcPct val="0"/>
              </a:spcBef>
            </a:pPr>
            <a:r>
              <a:rPr lang="en-US" altLang="en-US" sz="2400">
                <a:ea typeface="ヒラギノ角ゴ Pro W3" pitchFamily="-84" charset="-128"/>
              </a:rPr>
              <a:t>  Conductors:  Charges are free to move</a:t>
            </a:r>
          </a:p>
          <a:p>
            <a:pPr lvl="1" eaLnBrk="1" hangingPunct="1">
              <a:spcBef>
                <a:spcPct val="0"/>
              </a:spcBef>
              <a:buFont typeface="Arial" pitchFamily="34" charset="0"/>
              <a:buChar char="•"/>
            </a:pPr>
            <a:r>
              <a:rPr lang="en-US" altLang="en-US" sz="2400">
                <a:ea typeface="ヒラギノ角ゴ Pro W3" pitchFamily="-84" charset="-128"/>
              </a:rPr>
              <a:t>  E = 0 inside conductor in equilibrium</a:t>
            </a:r>
          </a:p>
          <a:p>
            <a:pPr lvl="1" eaLnBrk="1" hangingPunct="1">
              <a:spcBef>
                <a:spcPct val="0"/>
              </a:spcBef>
              <a:buFont typeface="Arial" pitchFamily="34" charset="0"/>
              <a:buChar char="•"/>
            </a:pPr>
            <a:r>
              <a:rPr lang="en-US" altLang="en-US" sz="2400">
                <a:ea typeface="ヒラギノ角ゴ Pro W3" pitchFamily="-84" charset="-128"/>
              </a:rPr>
              <a:t>  Ionic solutions</a:t>
            </a:r>
          </a:p>
          <a:p>
            <a:pPr lvl="1" eaLnBrk="1" hangingPunct="1">
              <a:spcBef>
                <a:spcPct val="0"/>
              </a:spcBef>
              <a:buFont typeface="Arial" pitchFamily="34" charset="0"/>
              <a:buChar char="•"/>
            </a:pPr>
            <a:r>
              <a:rPr lang="en-US" altLang="en-US" sz="2400">
                <a:ea typeface="ヒラギノ角ゴ Pro W3" pitchFamily="-84" charset="-128"/>
              </a:rPr>
              <a:t>  Metals</a:t>
            </a:r>
          </a:p>
          <a:p>
            <a:pPr lvl="1" eaLnBrk="1" hangingPunct="1">
              <a:spcBef>
                <a:spcPct val="0"/>
              </a:spcBef>
              <a:buFont typeface="Arial" pitchFamily="34" charset="0"/>
              <a:buChar char="•"/>
            </a:pPr>
            <a:endParaRPr lang="en-US" altLang="en-US" sz="2400">
              <a:ea typeface="ヒラギノ角ゴ Pro W3" pitchFamily="-84" charset="-128"/>
            </a:endParaRPr>
          </a:p>
          <a:p>
            <a:pPr eaLnBrk="1" hangingPunct="1">
              <a:spcBef>
                <a:spcPct val="0"/>
              </a:spcBef>
            </a:pPr>
            <a:r>
              <a:rPr lang="en-US" altLang="en-US" sz="2400">
                <a:ea typeface="ヒラギノ角ゴ Pro W3" pitchFamily="-84" charset="-128"/>
              </a:rPr>
              <a:t>  Charging and Discharging Objects</a:t>
            </a:r>
          </a:p>
          <a:p>
            <a:pPr lvl="1" eaLnBrk="1" hangingPunct="1">
              <a:spcBef>
                <a:spcPct val="0"/>
              </a:spcBef>
              <a:buFontTx/>
              <a:buNone/>
            </a:pPr>
            <a:endParaRPr lang="en-US" altLang="en-US" sz="2400">
              <a:ea typeface="ヒラギノ角ゴ Pro W3" pitchFamily="-84" charset="-128"/>
            </a:endParaRPr>
          </a:p>
          <a:p>
            <a:pPr eaLnBrk="1" hangingPunct="1">
              <a:spcBef>
                <a:spcPct val="0"/>
              </a:spcBef>
            </a:pPr>
            <a:endParaRPr lang="en-US" altLang="en-US" sz="2400">
              <a:ea typeface="ヒラギノ角ゴ Pro W3" pitchFamily="-84" charset="-128"/>
            </a:endParaRPr>
          </a:p>
          <a:p>
            <a:pPr eaLnBrk="1" hangingPunct="1">
              <a:spcBef>
                <a:spcPct val="0"/>
              </a:spcBef>
            </a:pPr>
            <a:endParaRPr lang="en-US" altLang="en-US" sz="2400">
              <a:ea typeface="ヒラギノ角ゴ Pro W3" pitchFamily="-84" charset="-128"/>
            </a:endParaRPr>
          </a:p>
          <a:p>
            <a:pPr eaLnBrk="1" hangingPunct="1">
              <a:spcBef>
                <a:spcPct val="0"/>
              </a:spcBef>
            </a:pPr>
            <a:endParaRPr lang="en-US" altLang="en-US" sz="2400">
              <a:ea typeface="ヒラギノ角ゴ Pro W3" pitchFamily="-84" charset="-128"/>
            </a:endParaRPr>
          </a:p>
        </p:txBody>
      </p:sp>
      <p:sp>
        <p:nvSpPr>
          <p:cNvPr id="2150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4B3B2F3A-070B-404C-8E70-C9BC2810F517}" type="slidenum">
              <a:rPr lang="en-US" altLang="en-US" sz="1400"/>
              <a:pPr eaLnBrk="1" hangingPunct="1"/>
              <a:t>33</a:t>
            </a:fld>
            <a:endParaRPr lang="en-US" altLang="en-US" sz="1400"/>
          </a:p>
        </p:txBody>
      </p:sp>
    </p:spTree>
    <p:extLst>
      <p:ext uri="{BB962C8B-B14F-4D97-AF65-F5344CB8AC3E}">
        <p14:creationId xmlns:p14="http://schemas.microsoft.com/office/powerpoint/2010/main" val="598343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0600" y="2895600"/>
            <a:ext cx="20828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Box 3"/>
          <p:cNvSpPr txBox="1">
            <a:spLocks noChangeArrowheads="1"/>
          </p:cNvSpPr>
          <p:nvPr/>
        </p:nvSpPr>
        <p:spPr bwMode="auto">
          <a:xfrm>
            <a:off x="762000" y="762000"/>
            <a:ext cx="77358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You have three metal blocks marked A, B, and C, sitting on insulating stands. Block A is charged +, but blocks B and C are neutral. Without using any additional equipment, and without altering the amount of charge on block A, can you make block B be charged + and block C be charged -?</a:t>
            </a:r>
          </a:p>
        </p:txBody>
      </p:sp>
      <p:sp>
        <p:nvSpPr>
          <p:cNvPr id="19459" name="TextBox 4"/>
          <p:cNvSpPr txBox="1">
            <a:spLocks noChangeArrowheads="1"/>
          </p:cNvSpPr>
          <p:nvPr/>
        </p:nvSpPr>
        <p:spPr bwMode="auto">
          <a:xfrm>
            <a:off x="76200" y="4800600"/>
            <a:ext cx="8994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buFontTx/>
              <a:buAutoNum type="alphaUcPeriod"/>
            </a:pPr>
            <a:r>
              <a:rPr lang="en-US" altLang="en-US" dirty="0"/>
              <a:t>Yes, but one must change the ordering of blocks B &amp; C as an intermediate step.</a:t>
            </a:r>
          </a:p>
          <a:p>
            <a:pPr eaLnBrk="1" hangingPunct="1">
              <a:buFontTx/>
              <a:buAutoNum type="alphaUcPeriod"/>
            </a:pPr>
            <a:r>
              <a:rPr lang="en-US" altLang="en-US" dirty="0"/>
              <a:t>Yes, this can be done without changing the order of blocks B &amp; C.</a:t>
            </a:r>
          </a:p>
          <a:p>
            <a:pPr eaLnBrk="1" hangingPunct="1">
              <a:buFontTx/>
              <a:buAutoNum type="alphaUcPeriod"/>
            </a:pPr>
            <a:r>
              <a:rPr lang="en-US" altLang="en-US" dirty="0"/>
              <a:t>No way!</a:t>
            </a:r>
          </a:p>
        </p:txBody>
      </p:sp>
      <p:sp>
        <p:nvSpPr>
          <p:cNvPr id="5" name="Rectangle 4"/>
          <p:cNvSpPr/>
          <p:nvPr/>
        </p:nvSpPr>
        <p:spPr>
          <a:xfrm>
            <a:off x="1587" y="596900"/>
            <a:ext cx="9144000" cy="5791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defRPr/>
            </a:pPr>
            <a:endParaRPr lang="en-US" altLang="en-US" smtClean="0">
              <a:solidFill>
                <a:srgbClr val="FFFFFF"/>
              </a:solidFill>
            </a:endParaRPr>
          </a:p>
        </p:txBody>
      </p:sp>
    </p:spTree>
    <p:extLst>
      <p:ext uri="{BB962C8B-B14F-4D97-AF65-F5344CB8AC3E}">
        <p14:creationId xmlns:p14="http://schemas.microsoft.com/office/powerpoint/2010/main" val="12520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3"/>
          <p:cNvSpPr txBox="1">
            <a:spLocks noChangeArrowheads="1"/>
          </p:cNvSpPr>
          <p:nvPr/>
        </p:nvSpPr>
        <p:spPr bwMode="auto">
          <a:xfrm>
            <a:off x="762000" y="35052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1. Point charge creates field </a:t>
            </a:r>
            <a:r>
              <a:rPr lang="en-US" altLang="en-US" b="1">
                <a:solidFill>
                  <a:schemeClr val="accent2"/>
                </a:solidFill>
              </a:rPr>
              <a:t>E</a:t>
            </a:r>
            <a:r>
              <a:rPr lang="en-US" altLang="en-US" b="1" baseline="-25000">
                <a:solidFill>
                  <a:schemeClr val="accent2"/>
                </a:solidFill>
              </a:rPr>
              <a:t>1</a:t>
            </a:r>
            <a:r>
              <a:rPr lang="en-US" altLang="en-US">
                <a:solidFill>
                  <a:schemeClr val="accent2"/>
                </a:solidFill>
              </a:rPr>
              <a:t> at atom</a:t>
            </a:r>
            <a:endParaRPr lang="en-US" altLang="en-US"/>
          </a:p>
        </p:txBody>
      </p:sp>
      <p:pic>
        <p:nvPicPr>
          <p:cNvPr id="47106" name="Picture 4" descr="Fig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219200"/>
            <a:ext cx="3657600" cy="1828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7107" name="Object 2"/>
          <p:cNvGraphicFramePr>
            <a:graphicFrameLocks noChangeAspect="1"/>
          </p:cNvGraphicFramePr>
          <p:nvPr/>
        </p:nvGraphicFramePr>
        <p:xfrm>
          <a:off x="3124200" y="4419600"/>
          <a:ext cx="2324100" cy="1095375"/>
        </p:xfrm>
        <a:graphic>
          <a:graphicData uri="http://schemas.openxmlformats.org/presentationml/2006/ole">
            <mc:AlternateContent xmlns:mc="http://schemas.openxmlformats.org/markup-compatibility/2006">
              <mc:Choice xmlns:v="urn:schemas-microsoft-com:vml" Requires="v">
                <p:oleObj spid="_x0000_s86024" name="Equation" r:id="rId5" imgW="914400" imgH="431800" progId="Equation.3">
                  <p:embed/>
                </p:oleObj>
              </mc:Choice>
              <mc:Fallback>
                <p:oleObj name="Equation" r:id="rId5" imgW="9144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419600"/>
                        <a:ext cx="2324100"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7108" name="Rectangle 6"/>
          <p:cNvSpPr>
            <a:spLocks noGrp="1" noChangeArrowheads="1"/>
          </p:cNvSpPr>
          <p:nvPr>
            <p:ph type="title"/>
          </p:nvPr>
        </p:nvSpPr>
        <p:spPr>
          <a:xfrm>
            <a:off x="457200" y="-76200"/>
            <a:ext cx="8229600" cy="1143000"/>
          </a:xfrm>
        </p:spPr>
        <p:txBody>
          <a:bodyPr/>
          <a:lstStyle/>
          <a:p>
            <a:pPr eaLnBrk="1" hangingPunct="1"/>
            <a:r>
              <a:rPr lang="en-US" altLang="en-US" sz="4000" dirty="0" smtClean="0"/>
              <a:t>Force of a Point Charge on an Atom</a:t>
            </a:r>
          </a:p>
        </p:txBody>
      </p:sp>
      <p:cxnSp>
        <p:nvCxnSpPr>
          <p:cNvPr id="6"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aphicFrame>
        <p:nvGraphicFramePr>
          <p:cNvPr id="47110" name="Object 2"/>
          <p:cNvGraphicFramePr>
            <a:graphicFrameLocks noChangeAspect="1"/>
          </p:cNvGraphicFramePr>
          <p:nvPr/>
        </p:nvGraphicFramePr>
        <p:xfrm>
          <a:off x="457200" y="1219200"/>
          <a:ext cx="1600200" cy="754063"/>
        </p:xfrm>
        <a:graphic>
          <a:graphicData uri="http://schemas.openxmlformats.org/presentationml/2006/ole">
            <mc:AlternateContent xmlns:mc="http://schemas.openxmlformats.org/markup-compatibility/2006">
              <mc:Choice xmlns:v="urn:schemas-microsoft-com:vml" Requires="v">
                <p:oleObj spid="_x0000_s86025" name="Equation" r:id="rId7" imgW="914400" imgH="431800" progId="Equation.3">
                  <p:embed/>
                </p:oleObj>
              </mc:Choice>
              <mc:Fallback>
                <p:oleObj name="Equation" r:id="rId7" imgW="9144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1219200"/>
                        <a:ext cx="1600200" cy="7540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7111" name="Text Box 8"/>
          <p:cNvSpPr txBox="1">
            <a:spLocks noChangeArrowheads="1"/>
          </p:cNvSpPr>
          <p:nvPr/>
        </p:nvSpPr>
        <p:spPr bwMode="auto">
          <a:xfrm>
            <a:off x="0" y="13716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1)</a:t>
            </a:r>
          </a:p>
        </p:txBody>
      </p:sp>
      <p:sp>
        <p:nvSpPr>
          <p:cNvPr id="2" name="Slide Number Placeholder 1"/>
          <p:cNvSpPr>
            <a:spLocks noGrp="1"/>
          </p:cNvSpPr>
          <p:nvPr>
            <p:ph type="sldNum" sz="quarter" idx="12"/>
          </p:nvPr>
        </p:nvSpPr>
        <p:spPr/>
        <p:txBody>
          <a:bodyPr/>
          <a:lstStyle/>
          <a:p>
            <a:fld id="{DC88553E-CA02-4D3A-97E7-C9329B7668DF}" type="slidenum">
              <a:rPr lang="en-US" smtClean="0"/>
              <a:t>4</a:t>
            </a:fld>
            <a:endParaRPr lang="en-US"/>
          </a:p>
        </p:txBody>
      </p:sp>
    </p:spTree>
    <p:extLst>
      <p:ext uri="{BB962C8B-B14F-4D97-AF65-F5344CB8AC3E}">
        <p14:creationId xmlns:p14="http://schemas.microsoft.com/office/powerpoint/2010/main" val="2289881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3"/>
          <p:cNvSpPr txBox="1">
            <a:spLocks noChangeArrowheads="1"/>
          </p:cNvSpPr>
          <p:nvPr/>
        </p:nvSpPr>
        <p:spPr bwMode="auto">
          <a:xfrm>
            <a:off x="762000" y="3505200"/>
            <a:ext cx="3373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2. Field </a:t>
            </a:r>
            <a:r>
              <a:rPr lang="en-US" altLang="en-US" i="1">
                <a:solidFill>
                  <a:schemeClr val="accent2"/>
                </a:solidFill>
              </a:rPr>
              <a:t>E</a:t>
            </a:r>
            <a:r>
              <a:rPr lang="en-US" altLang="en-US" i="1" baseline="-25000">
                <a:solidFill>
                  <a:schemeClr val="accent2"/>
                </a:solidFill>
              </a:rPr>
              <a:t>1</a:t>
            </a:r>
            <a:r>
              <a:rPr lang="en-US" altLang="en-US">
                <a:solidFill>
                  <a:schemeClr val="accent2"/>
                </a:solidFill>
              </a:rPr>
              <a:t> polarizes atom</a:t>
            </a:r>
            <a:endParaRPr lang="en-US" altLang="en-US"/>
          </a:p>
        </p:txBody>
      </p:sp>
      <p:pic>
        <p:nvPicPr>
          <p:cNvPr id="49154" name="Picture 4" descr="Fig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219200"/>
            <a:ext cx="3657600" cy="1828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9155" name="Object 2"/>
          <p:cNvGraphicFramePr>
            <a:graphicFrameLocks noChangeAspect="1"/>
          </p:cNvGraphicFramePr>
          <p:nvPr/>
        </p:nvGraphicFramePr>
        <p:xfrm>
          <a:off x="457200" y="1219200"/>
          <a:ext cx="1600200" cy="754063"/>
        </p:xfrm>
        <a:graphic>
          <a:graphicData uri="http://schemas.openxmlformats.org/presentationml/2006/ole">
            <mc:AlternateContent xmlns:mc="http://schemas.openxmlformats.org/markup-compatibility/2006">
              <mc:Choice xmlns:v="urn:schemas-microsoft-com:vml" Requires="v">
                <p:oleObj spid="_x0000_s87051" name="Equation" r:id="rId5" imgW="914400" imgH="431800" progId="Equation.3">
                  <p:embed/>
                </p:oleObj>
              </mc:Choice>
              <mc:Fallback>
                <p:oleObj name="Equation" r:id="rId5" imgW="9144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219200"/>
                        <a:ext cx="1600200" cy="7540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9156" name="Object 3"/>
          <p:cNvGraphicFramePr>
            <a:graphicFrameLocks noChangeAspect="1"/>
          </p:cNvGraphicFramePr>
          <p:nvPr/>
        </p:nvGraphicFramePr>
        <p:xfrm>
          <a:off x="2438400" y="4267200"/>
          <a:ext cx="3454400" cy="1127125"/>
        </p:xfrm>
        <a:graphic>
          <a:graphicData uri="http://schemas.openxmlformats.org/presentationml/2006/ole">
            <mc:AlternateContent xmlns:mc="http://schemas.openxmlformats.org/markup-compatibility/2006">
              <mc:Choice xmlns:v="urn:schemas-microsoft-com:vml" Requires="v">
                <p:oleObj spid="_x0000_s87052" name="Equation" r:id="rId7" imgW="1320800" imgH="431800" progId="Equation.3">
                  <p:embed/>
                </p:oleObj>
              </mc:Choice>
              <mc:Fallback>
                <p:oleObj name="Equation" r:id="rId7" imgW="13208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4267200"/>
                        <a:ext cx="3454400"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157" name="Rectangle 7"/>
          <p:cNvSpPr>
            <a:spLocks noChangeArrowheads="1"/>
          </p:cNvSpPr>
          <p:nvPr/>
        </p:nvSpPr>
        <p:spPr bwMode="auto">
          <a:xfrm>
            <a:off x="5334000" y="1219200"/>
            <a:ext cx="7620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49158" name="Text Box 8"/>
          <p:cNvSpPr txBox="1">
            <a:spLocks noChangeArrowheads="1"/>
          </p:cNvSpPr>
          <p:nvPr/>
        </p:nvSpPr>
        <p:spPr bwMode="auto">
          <a:xfrm>
            <a:off x="0" y="13716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1)</a:t>
            </a:r>
          </a:p>
        </p:txBody>
      </p:sp>
      <p:cxnSp>
        <p:nvCxnSpPr>
          <p:cNvPr id="9"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49160" name="Rectangle 6"/>
          <p:cNvSpPr>
            <a:spLocks noGrp="1" noChangeArrowheads="1"/>
          </p:cNvSpPr>
          <p:nvPr>
            <p:ph type="title"/>
          </p:nvPr>
        </p:nvSpPr>
        <p:spPr>
          <a:xfrm>
            <a:off x="457200" y="-76200"/>
            <a:ext cx="8229600" cy="1143000"/>
          </a:xfrm>
        </p:spPr>
        <p:txBody>
          <a:bodyPr/>
          <a:lstStyle/>
          <a:p>
            <a:pPr eaLnBrk="1" hangingPunct="1"/>
            <a:r>
              <a:rPr lang="en-US" altLang="en-US" sz="4000" dirty="0" smtClean="0"/>
              <a:t>Force of a Point Charge on an Atom</a:t>
            </a:r>
          </a:p>
        </p:txBody>
      </p:sp>
      <p:sp>
        <p:nvSpPr>
          <p:cNvPr id="49161" name="Text Box 9"/>
          <p:cNvSpPr txBox="1">
            <a:spLocks noChangeArrowheads="1"/>
          </p:cNvSpPr>
          <p:nvPr/>
        </p:nvSpPr>
        <p:spPr bwMode="auto">
          <a:xfrm>
            <a:off x="0" y="22098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2)</a:t>
            </a:r>
          </a:p>
        </p:txBody>
      </p:sp>
      <p:graphicFrame>
        <p:nvGraphicFramePr>
          <p:cNvPr id="49162" name="Object 4"/>
          <p:cNvGraphicFramePr>
            <a:graphicFrameLocks noChangeAspect="1"/>
          </p:cNvGraphicFramePr>
          <p:nvPr/>
        </p:nvGraphicFramePr>
        <p:xfrm>
          <a:off x="381000" y="2084388"/>
          <a:ext cx="2286000" cy="746125"/>
        </p:xfrm>
        <a:graphic>
          <a:graphicData uri="http://schemas.openxmlformats.org/presentationml/2006/ole">
            <mc:AlternateContent xmlns:mc="http://schemas.openxmlformats.org/markup-compatibility/2006">
              <mc:Choice xmlns:v="urn:schemas-microsoft-com:vml" Requires="v">
                <p:oleObj spid="_x0000_s87053" name="Equation" r:id="rId9" imgW="1320800" imgH="431800" progId="Equation.3">
                  <p:embed/>
                </p:oleObj>
              </mc:Choice>
              <mc:Fallback>
                <p:oleObj name="Equation" r:id="rId9" imgW="13208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084388"/>
                        <a:ext cx="2286000" cy="7461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DC88553E-CA02-4D3A-97E7-C9329B7668DF}" type="slidenum">
              <a:rPr lang="en-US" smtClean="0"/>
              <a:t>5</a:t>
            </a:fld>
            <a:endParaRPr lang="en-US"/>
          </a:p>
        </p:txBody>
      </p:sp>
    </p:spTree>
    <p:extLst>
      <p:ext uri="{BB962C8B-B14F-4D97-AF65-F5344CB8AC3E}">
        <p14:creationId xmlns:p14="http://schemas.microsoft.com/office/powerpoint/2010/main" val="727816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3"/>
          <p:cNvSpPr txBox="1">
            <a:spLocks noChangeArrowheads="1"/>
          </p:cNvSpPr>
          <p:nvPr/>
        </p:nvSpPr>
        <p:spPr bwMode="auto">
          <a:xfrm>
            <a:off x="762000" y="3505200"/>
            <a:ext cx="618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3. Induced dipole creates field </a:t>
            </a:r>
            <a:r>
              <a:rPr lang="en-US" altLang="en-US" b="1">
                <a:solidFill>
                  <a:schemeClr val="accent2"/>
                </a:solidFill>
              </a:rPr>
              <a:t>E</a:t>
            </a:r>
            <a:r>
              <a:rPr lang="en-US" altLang="en-US" b="1" baseline="-25000">
                <a:solidFill>
                  <a:schemeClr val="accent2"/>
                </a:solidFill>
              </a:rPr>
              <a:t>2</a:t>
            </a:r>
            <a:r>
              <a:rPr lang="en-US" altLang="en-US">
                <a:solidFill>
                  <a:schemeClr val="accent2"/>
                </a:solidFill>
              </a:rPr>
              <a:t> at point charge</a:t>
            </a:r>
            <a:endParaRPr lang="en-US" altLang="en-US"/>
          </a:p>
        </p:txBody>
      </p:sp>
      <p:pic>
        <p:nvPicPr>
          <p:cNvPr id="51202" name="Picture 4" descr="Fig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219200"/>
            <a:ext cx="3657600" cy="1828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1203" name="Object 2"/>
          <p:cNvGraphicFramePr>
            <a:graphicFrameLocks noChangeAspect="1"/>
          </p:cNvGraphicFramePr>
          <p:nvPr/>
        </p:nvGraphicFramePr>
        <p:xfrm>
          <a:off x="468313" y="1219200"/>
          <a:ext cx="1577975" cy="754063"/>
        </p:xfrm>
        <a:graphic>
          <a:graphicData uri="http://schemas.openxmlformats.org/presentationml/2006/ole">
            <mc:AlternateContent xmlns:mc="http://schemas.openxmlformats.org/markup-compatibility/2006">
              <mc:Choice xmlns:v="urn:schemas-microsoft-com:vml" Requires="v">
                <p:oleObj spid="_x0000_s88081" name="Equation" r:id="rId5" imgW="901700" imgH="431800" progId="Equation.3">
                  <p:embed/>
                </p:oleObj>
              </mc:Choice>
              <mc:Fallback>
                <p:oleObj name="Equation" r:id="rId5" imgW="9017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219200"/>
                        <a:ext cx="1577975" cy="7540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1204" name="Object 3"/>
          <p:cNvGraphicFramePr>
            <a:graphicFrameLocks noChangeAspect="1"/>
          </p:cNvGraphicFramePr>
          <p:nvPr/>
        </p:nvGraphicFramePr>
        <p:xfrm>
          <a:off x="4648200" y="5334000"/>
          <a:ext cx="2362200" cy="1109663"/>
        </p:xfrm>
        <a:graphic>
          <a:graphicData uri="http://schemas.openxmlformats.org/presentationml/2006/ole">
            <mc:AlternateContent xmlns:mc="http://schemas.openxmlformats.org/markup-compatibility/2006">
              <mc:Choice xmlns:v="urn:schemas-microsoft-com:vml" Requires="v">
                <p:oleObj spid="_x0000_s88082" name="Equation" r:id="rId7" imgW="1079500" imgH="508000" progId="Equation.3">
                  <p:embed/>
                </p:oleObj>
              </mc:Choice>
              <mc:Fallback>
                <p:oleObj name="Equation" r:id="rId7" imgW="1079500" imgH="508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5334000"/>
                        <a:ext cx="23622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5" name="Text Box 8"/>
          <p:cNvSpPr txBox="1">
            <a:spLocks noChangeArrowheads="1"/>
          </p:cNvSpPr>
          <p:nvPr/>
        </p:nvSpPr>
        <p:spPr bwMode="auto">
          <a:xfrm>
            <a:off x="0" y="13716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1)</a:t>
            </a:r>
          </a:p>
        </p:txBody>
      </p:sp>
      <p:sp>
        <p:nvSpPr>
          <p:cNvPr id="51206" name="Text Box 9"/>
          <p:cNvSpPr txBox="1">
            <a:spLocks noChangeArrowheads="1"/>
          </p:cNvSpPr>
          <p:nvPr/>
        </p:nvSpPr>
        <p:spPr bwMode="auto">
          <a:xfrm>
            <a:off x="0" y="22098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2)</a:t>
            </a:r>
          </a:p>
        </p:txBody>
      </p:sp>
      <p:cxnSp>
        <p:nvCxnSpPr>
          <p:cNvPr id="10"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aphicFrame>
        <p:nvGraphicFramePr>
          <p:cNvPr id="51208" name="Object 4"/>
          <p:cNvGraphicFramePr>
            <a:graphicFrameLocks noChangeAspect="1"/>
          </p:cNvGraphicFramePr>
          <p:nvPr/>
        </p:nvGraphicFramePr>
        <p:xfrm>
          <a:off x="381000" y="2084388"/>
          <a:ext cx="2286000" cy="746125"/>
        </p:xfrm>
        <a:graphic>
          <a:graphicData uri="http://schemas.openxmlformats.org/presentationml/2006/ole">
            <mc:AlternateContent xmlns:mc="http://schemas.openxmlformats.org/markup-compatibility/2006">
              <mc:Choice xmlns:v="urn:schemas-microsoft-com:vml" Requires="v">
                <p:oleObj spid="_x0000_s88083" name="Equation" r:id="rId9" imgW="1320800" imgH="431800" progId="Equation.3">
                  <p:embed/>
                </p:oleObj>
              </mc:Choice>
              <mc:Fallback>
                <p:oleObj name="Equation" r:id="rId9" imgW="13208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2084388"/>
                        <a:ext cx="2286000" cy="7461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09" name="Rectangle 6"/>
          <p:cNvSpPr>
            <a:spLocks noGrp="1" noChangeArrowheads="1"/>
          </p:cNvSpPr>
          <p:nvPr>
            <p:ph type="title"/>
          </p:nvPr>
        </p:nvSpPr>
        <p:spPr>
          <a:xfrm>
            <a:off x="457200" y="-76200"/>
            <a:ext cx="8229600" cy="1143000"/>
          </a:xfrm>
        </p:spPr>
        <p:txBody>
          <a:bodyPr/>
          <a:lstStyle/>
          <a:p>
            <a:pPr eaLnBrk="1" hangingPunct="1"/>
            <a:r>
              <a:rPr lang="en-US" altLang="en-US" sz="4000" dirty="0" smtClean="0"/>
              <a:t>Force of a Point Charge on an Atom</a:t>
            </a:r>
          </a:p>
        </p:txBody>
      </p:sp>
      <p:graphicFrame>
        <p:nvGraphicFramePr>
          <p:cNvPr id="51210" name="Object 5"/>
          <p:cNvGraphicFramePr>
            <a:graphicFrameLocks noChangeAspect="1"/>
          </p:cNvGraphicFramePr>
          <p:nvPr/>
        </p:nvGraphicFramePr>
        <p:xfrm>
          <a:off x="7010400" y="1219200"/>
          <a:ext cx="1905000" cy="744538"/>
        </p:xfrm>
        <a:graphic>
          <a:graphicData uri="http://schemas.openxmlformats.org/presentationml/2006/ole">
            <mc:AlternateContent xmlns:mc="http://schemas.openxmlformats.org/markup-compatibility/2006">
              <mc:Choice xmlns:v="urn:schemas-microsoft-com:vml" Requires="v">
                <p:oleObj spid="_x0000_s88084" name="Equation" r:id="rId11" imgW="1295400" imgH="508000" progId="Equation.3">
                  <p:embed/>
                </p:oleObj>
              </mc:Choice>
              <mc:Fallback>
                <p:oleObj name="Equation" r:id="rId11" imgW="1295400" imgH="508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0400" y="1219200"/>
                        <a:ext cx="1905000" cy="7445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11" name="Text Box 11"/>
          <p:cNvSpPr txBox="1">
            <a:spLocks noChangeArrowheads="1"/>
          </p:cNvSpPr>
          <p:nvPr/>
        </p:nvSpPr>
        <p:spPr bwMode="auto">
          <a:xfrm>
            <a:off x="6572250" y="13716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3)</a:t>
            </a:r>
          </a:p>
        </p:txBody>
      </p:sp>
      <p:graphicFrame>
        <p:nvGraphicFramePr>
          <p:cNvPr id="51212" name="Object 3"/>
          <p:cNvGraphicFramePr>
            <a:graphicFrameLocks noChangeAspect="1"/>
          </p:cNvGraphicFramePr>
          <p:nvPr/>
        </p:nvGraphicFramePr>
        <p:xfrm>
          <a:off x="939800" y="4114800"/>
          <a:ext cx="6756400" cy="1054100"/>
        </p:xfrm>
        <a:graphic>
          <a:graphicData uri="http://schemas.openxmlformats.org/presentationml/2006/ole">
            <mc:AlternateContent xmlns:mc="http://schemas.openxmlformats.org/markup-compatibility/2006">
              <mc:Choice xmlns:v="urn:schemas-microsoft-com:vml" Requires="v">
                <p:oleObj spid="_x0000_s88085" name="Equation" r:id="rId13" imgW="3086100" imgH="482600" progId="Equation.3">
                  <p:embed/>
                </p:oleObj>
              </mc:Choice>
              <mc:Fallback>
                <p:oleObj name="Equation" r:id="rId13" imgW="3086100" imgH="482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9800" y="4114800"/>
                        <a:ext cx="6756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7510463" y="5745163"/>
            <a:ext cx="923925" cy="461962"/>
          </a:xfrm>
          <a:prstGeom prst="rect">
            <a:avLst/>
          </a:prstGeom>
          <a:noFill/>
          <a:ln w="28575" cmpd="sng">
            <a:solidFill>
              <a:srgbClr val="800000"/>
            </a:solidFill>
          </a:ln>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0033CC"/>
                </a:solidFill>
                <a:latin typeface="Arial" pitchFamily="34" charset="0"/>
              </a:rPr>
              <a:t>~ 1/r</a:t>
            </a:r>
            <a:r>
              <a:rPr lang="en-US" altLang="en-US" baseline="30000">
                <a:solidFill>
                  <a:srgbClr val="0033CC"/>
                </a:solidFill>
                <a:latin typeface="Arial" pitchFamily="34" charset="0"/>
              </a:rPr>
              <a:t>5</a:t>
            </a:r>
            <a:endParaRPr lang="en-US" altLang="en-US">
              <a:solidFill>
                <a:srgbClr val="0033CC"/>
              </a:solidFill>
              <a:latin typeface="Arial" pitchFamily="34" charset="0"/>
            </a:endParaRPr>
          </a:p>
        </p:txBody>
      </p:sp>
      <p:sp>
        <p:nvSpPr>
          <p:cNvPr id="3" name="Slide Number Placeholder 2"/>
          <p:cNvSpPr>
            <a:spLocks noGrp="1"/>
          </p:cNvSpPr>
          <p:nvPr>
            <p:ph type="sldNum" sz="quarter" idx="12"/>
          </p:nvPr>
        </p:nvSpPr>
        <p:spPr/>
        <p:txBody>
          <a:bodyPr/>
          <a:lstStyle/>
          <a:p>
            <a:fld id="{DC88553E-CA02-4D3A-97E7-C9329B7668DF}" type="slidenum">
              <a:rPr lang="en-US" smtClean="0"/>
              <a:t>6</a:t>
            </a:fld>
            <a:endParaRPr lang="en-US"/>
          </a:p>
        </p:txBody>
      </p:sp>
    </p:spTree>
    <p:extLst>
      <p:ext uri="{BB962C8B-B14F-4D97-AF65-F5344CB8AC3E}">
        <p14:creationId xmlns:p14="http://schemas.microsoft.com/office/powerpoint/2010/main" val="516429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3"/>
          <p:cNvSpPr txBox="1">
            <a:spLocks noChangeArrowheads="1"/>
          </p:cNvSpPr>
          <p:nvPr/>
        </p:nvSpPr>
        <p:spPr bwMode="auto">
          <a:xfrm>
            <a:off x="762000" y="3505200"/>
            <a:ext cx="499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4. Field </a:t>
            </a:r>
            <a:r>
              <a:rPr lang="en-US" altLang="en-US" b="1">
                <a:solidFill>
                  <a:schemeClr val="accent2"/>
                </a:solidFill>
              </a:rPr>
              <a:t>E</a:t>
            </a:r>
            <a:r>
              <a:rPr lang="en-US" altLang="en-US" b="1" baseline="-25000">
                <a:solidFill>
                  <a:schemeClr val="accent2"/>
                </a:solidFill>
              </a:rPr>
              <a:t>2</a:t>
            </a:r>
            <a:r>
              <a:rPr lang="en-US" altLang="en-US" baseline="-25000">
                <a:solidFill>
                  <a:schemeClr val="accent2"/>
                </a:solidFill>
              </a:rPr>
              <a:t> </a:t>
            </a:r>
            <a:r>
              <a:rPr lang="en-US" altLang="en-US">
                <a:solidFill>
                  <a:schemeClr val="accent2"/>
                </a:solidFill>
              </a:rPr>
              <a:t>exerts force on point charge </a:t>
            </a:r>
            <a:endParaRPr lang="en-US" altLang="en-US"/>
          </a:p>
        </p:txBody>
      </p:sp>
      <p:graphicFrame>
        <p:nvGraphicFramePr>
          <p:cNvPr id="53250" name="Object 2"/>
          <p:cNvGraphicFramePr>
            <a:graphicFrameLocks noChangeAspect="1"/>
          </p:cNvGraphicFramePr>
          <p:nvPr/>
        </p:nvGraphicFramePr>
        <p:xfrm>
          <a:off x="457200" y="1219200"/>
          <a:ext cx="1600200" cy="754063"/>
        </p:xfrm>
        <a:graphic>
          <a:graphicData uri="http://schemas.openxmlformats.org/presentationml/2006/ole">
            <mc:AlternateContent xmlns:mc="http://schemas.openxmlformats.org/markup-compatibility/2006">
              <mc:Choice xmlns:v="urn:schemas-microsoft-com:vml" Requires="v">
                <p:oleObj spid="_x0000_s89105" name="Equation" r:id="rId4" imgW="914400" imgH="431800" progId="Equation.3">
                  <p:embed/>
                </p:oleObj>
              </mc:Choice>
              <mc:Fallback>
                <p:oleObj name="Equation" r:id="rId4" imgW="9144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9200"/>
                        <a:ext cx="1600200" cy="7540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2025650" y="4244975"/>
          <a:ext cx="4483100" cy="1325563"/>
        </p:xfrm>
        <a:graphic>
          <a:graphicData uri="http://schemas.openxmlformats.org/presentationml/2006/ole">
            <mc:AlternateContent xmlns:mc="http://schemas.openxmlformats.org/markup-compatibility/2006">
              <mc:Choice xmlns:v="urn:schemas-microsoft-com:vml" Requires="v">
                <p:oleObj spid="_x0000_s89106" name="Equation" r:id="rId6" imgW="1714500" imgH="508000" progId="Equation.3">
                  <p:embed/>
                </p:oleObj>
              </mc:Choice>
              <mc:Fallback>
                <p:oleObj name="Equation" r:id="rId6" imgW="1714500" imgH="508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5650" y="4244975"/>
                        <a:ext cx="4483100"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3252" name="Object 5"/>
          <p:cNvGraphicFramePr>
            <a:graphicFrameLocks noChangeAspect="1"/>
          </p:cNvGraphicFramePr>
          <p:nvPr/>
        </p:nvGraphicFramePr>
        <p:xfrm>
          <a:off x="7010400" y="1219200"/>
          <a:ext cx="1905000" cy="744538"/>
        </p:xfrm>
        <a:graphic>
          <a:graphicData uri="http://schemas.openxmlformats.org/presentationml/2006/ole">
            <mc:AlternateContent xmlns:mc="http://schemas.openxmlformats.org/markup-compatibility/2006">
              <mc:Choice xmlns:v="urn:schemas-microsoft-com:vml" Requires="v">
                <p:oleObj spid="_x0000_s89107" name="Equation" r:id="rId8" imgW="1295400" imgH="508000" progId="Equation.3">
                  <p:embed/>
                </p:oleObj>
              </mc:Choice>
              <mc:Fallback>
                <p:oleObj name="Equation" r:id="rId8" imgW="12954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1219200"/>
                        <a:ext cx="1905000" cy="7445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53253" name="Picture 8" descr="Fig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1219200"/>
            <a:ext cx="3657600" cy="1828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3254" name="Text Box 9"/>
          <p:cNvSpPr txBox="1">
            <a:spLocks noChangeArrowheads="1"/>
          </p:cNvSpPr>
          <p:nvPr/>
        </p:nvSpPr>
        <p:spPr bwMode="auto">
          <a:xfrm>
            <a:off x="19050" y="13716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1)</a:t>
            </a:r>
          </a:p>
        </p:txBody>
      </p:sp>
      <p:sp>
        <p:nvSpPr>
          <p:cNvPr id="53255" name="Text Box 10"/>
          <p:cNvSpPr txBox="1">
            <a:spLocks noChangeArrowheads="1"/>
          </p:cNvSpPr>
          <p:nvPr/>
        </p:nvSpPr>
        <p:spPr bwMode="auto">
          <a:xfrm>
            <a:off x="0" y="22098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2)</a:t>
            </a:r>
          </a:p>
        </p:txBody>
      </p:sp>
      <p:sp>
        <p:nvSpPr>
          <p:cNvPr id="53256" name="Text Box 11"/>
          <p:cNvSpPr txBox="1">
            <a:spLocks noChangeArrowheads="1"/>
          </p:cNvSpPr>
          <p:nvPr/>
        </p:nvSpPr>
        <p:spPr bwMode="auto">
          <a:xfrm>
            <a:off x="6572250" y="13716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3)</a:t>
            </a:r>
          </a:p>
        </p:txBody>
      </p:sp>
      <p:cxnSp>
        <p:nvCxnSpPr>
          <p:cNvPr id="1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aphicFrame>
        <p:nvGraphicFramePr>
          <p:cNvPr id="53258" name="Object 5"/>
          <p:cNvGraphicFramePr>
            <a:graphicFrameLocks noChangeAspect="1"/>
          </p:cNvGraphicFramePr>
          <p:nvPr/>
        </p:nvGraphicFramePr>
        <p:xfrm>
          <a:off x="381000" y="2084388"/>
          <a:ext cx="2286000" cy="746125"/>
        </p:xfrm>
        <a:graphic>
          <a:graphicData uri="http://schemas.openxmlformats.org/presentationml/2006/ole">
            <mc:AlternateContent xmlns:mc="http://schemas.openxmlformats.org/markup-compatibility/2006">
              <mc:Choice xmlns:v="urn:schemas-microsoft-com:vml" Requires="v">
                <p:oleObj spid="_x0000_s89108" name="Equation" r:id="rId11" imgW="1320800" imgH="431800" progId="Equation.3">
                  <p:embed/>
                </p:oleObj>
              </mc:Choice>
              <mc:Fallback>
                <p:oleObj name="Equation" r:id="rId11" imgW="13208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2084388"/>
                        <a:ext cx="2286000" cy="7461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3259" name="Rectangle 6"/>
          <p:cNvSpPr>
            <a:spLocks noGrp="1" noChangeArrowheads="1"/>
          </p:cNvSpPr>
          <p:nvPr>
            <p:ph type="title"/>
          </p:nvPr>
        </p:nvSpPr>
        <p:spPr>
          <a:xfrm>
            <a:off x="457200" y="-76200"/>
            <a:ext cx="8229600" cy="1143000"/>
          </a:xfrm>
        </p:spPr>
        <p:txBody>
          <a:bodyPr/>
          <a:lstStyle/>
          <a:p>
            <a:pPr eaLnBrk="1" hangingPunct="1"/>
            <a:r>
              <a:rPr lang="en-US" altLang="en-US" sz="4000" dirty="0" smtClean="0"/>
              <a:t>Force of a Point Charge on an Atom</a:t>
            </a:r>
          </a:p>
        </p:txBody>
      </p:sp>
      <p:graphicFrame>
        <p:nvGraphicFramePr>
          <p:cNvPr id="53260" name="Object 6"/>
          <p:cNvGraphicFramePr>
            <a:graphicFrameLocks noChangeAspect="1"/>
          </p:cNvGraphicFramePr>
          <p:nvPr/>
        </p:nvGraphicFramePr>
        <p:xfrm>
          <a:off x="7010400" y="2057400"/>
          <a:ext cx="1928813" cy="762000"/>
        </p:xfrm>
        <a:graphic>
          <a:graphicData uri="http://schemas.openxmlformats.org/presentationml/2006/ole">
            <mc:AlternateContent xmlns:mc="http://schemas.openxmlformats.org/markup-compatibility/2006">
              <mc:Choice xmlns:v="urn:schemas-microsoft-com:vml" Requires="v">
                <p:oleObj spid="_x0000_s89109" name="Equation" r:id="rId13" imgW="1282700" imgH="508000" progId="Equation.3">
                  <p:embed/>
                </p:oleObj>
              </mc:Choice>
              <mc:Fallback>
                <p:oleObj name="Equation" r:id="rId13" imgW="1282700" imgH="5080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2057400"/>
                        <a:ext cx="1928813" cy="762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3261" name="Text Box 13"/>
          <p:cNvSpPr txBox="1">
            <a:spLocks noChangeArrowheads="1"/>
          </p:cNvSpPr>
          <p:nvPr/>
        </p:nvSpPr>
        <p:spPr bwMode="auto">
          <a:xfrm>
            <a:off x="6553200" y="22098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4)</a:t>
            </a:r>
          </a:p>
        </p:txBody>
      </p:sp>
      <p:sp>
        <p:nvSpPr>
          <p:cNvPr id="2" name="Slide Number Placeholder 1"/>
          <p:cNvSpPr>
            <a:spLocks noGrp="1"/>
          </p:cNvSpPr>
          <p:nvPr>
            <p:ph type="sldNum" sz="quarter" idx="12"/>
          </p:nvPr>
        </p:nvSpPr>
        <p:spPr/>
        <p:txBody>
          <a:bodyPr/>
          <a:lstStyle/>
          <a:p>
            <a:fld id="{DC88553E-CA02-4D3A-97E7-C9329B7668DF}" type="slidenum">
              <a:rPr lang="en-US" smtClean="0"/>
              <a:t>7</a:t>
            </a:fld>
            <a:endParaRPr lang="en-US"/>
          </a:p>
        </p:txBody>
      </p:sp>
    </p:spTree>
    <p:extLst>
      <p:ext uri="{BB962C8B-B14F-4D97-AF65-F5344CB8AC3E}">
        <p14:creationId xmlns:p14="http://schemas.microsoft.com/office/powerpoint/2010/main" val="3558638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3"/>
          <p:cNvSpPr txBox="1">
            <a:spLocks noChangeArrowheads="1"/>
          </p:cNvSpPr>
          <p:nvPr/>
        </p:nvSpPr>
        <p:spPr bwMode="auto">
          <a:xfrm>
            <a:off x="762000" y="3505200"/>
            <a:ext cx="6559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5. </a:t>
            </a:r>
            <a:r>
              <a:rPr lang="en-US" altLang="en-US" b="1">
                <a:solidFill>
                  <a:schemeClr val="accent2"/>
                </a:solidFill>
              </a:rPr>
              <a:t>F</a:t>
            </a:r>
            <a:r>
              <a:rPr lang="en-US" altLang="en-US" b="1" baseline="-25000">
                <a:solidFill>
                  <a:schemeClr val="accent2"/>
                </a:solidFill>
              </a:rPr>
              <a:t>1</a:t>
            </a:r>
            <a:r>
              <a:rPr lang="en-US" altLang="en-US">
                <a:solidFill>
                  <a:schemeClr val="accent2"/>
                </a:solidFill>
              </a:rPr>
              <a:t> is the force the </a:t>
            </a:r>
            <a:r>
              <a:rPr lang="en-US" altLang="en-US" i="1">
                <a:solidFill>
                  <a:schemeClr val="accent2"/>
                </a:solidFill>
              </a:rPr>
              <a:t>atom</a:t>
            </a:r>
            <a:r>
              <a:rPr lang="en-US" altLang="en-US">
                <a:solidFill>
                  <a:schemeClr val="accent2"/>
                </a:solidFill>
              </a:rPr>
              <a:t> exerts on the </a:t>
            </a:r>
            <a:r>
              <a:rPr lang="en-US" altLang="en-US" i="1">
                <a:solidFill>
                  <a:schemeClr val="accent2"/>
                </a:solidFill>
              </a:rPr>
              <a:t>charge</a:t>
            </a:r>
            <a:r>
              <a:rPr lang="en-US" altLang="en-US">
                <a:solidFill>
                  <a:schemeClr val="accent2"/>
                </a:solidFill>
              </a:rPr>
              <a:t>.</a:t>
            </a:r>
          </a:p>
          <a:p>
            <a:pPr eaLnBrk="1" hangingPunct="1"/>
            <a:r>
              <a:rPr lang="en-US" altLang="en-US" b="1">
                <a:solidFill>
                  <a:schemeClr val="accent2"/>
                </a:solidFill>
              </a:rPr>
              <a:t>    </a:t>
            </a:r>
            <a:r>
              <a:rPr lang="en-US" altLang="en-US">
                <a:solidFill>
                  <a:schemeClr val="accent2"/>
                </a:solidFill>
              </a:rPr>
              <a:t>What is the force the </a:t>
            </a:r>
            <a:r>
              <a:rPr lang="en-US" altLang="en-US" i="1">
                <a:solidFill>
                  <a:schemeClr val="accent2"/>
                </a:solidFill>
              </a:rPr>
              <a:t>charge</a:t>
            </a:r>
            <a:r>
              <a:rPr lang="en-US" altLang="en-US">
                <a:solidFill>
                  <a:schemeClr val="accent2"/>
                </a:solidFill>
              </a:rPr>
              <a:t> exerts on the </a:t>
            </a:r>
            <a:r>
              <a:rPr lang="en-US" altLang="en-US" i="1">
                <a:solidFill>
                  <a:schemeClr val="accent2"/>
                </a:solidFill>
              </a:rPr>
              <a:t>atom</a:t>
            </a:r>
            <a:r>
              <a:rPr lang="en-US" altLang="en-US">
                <a:solidFill>
                  <a:schemeClr val="accent2"/>
                </a:solidFill>
              </a:rPr>
              <a:t>?</a:t>
            </a:r>
            <a:endParaRPr lang="en-US" altLang="en-US" b="1"/>
          </a:p>
        </p:txBody>
      </p:sp>
      <p:graphicFrame>
        <p:nvGraphicFramePr>
          <p:cNvPr id="55298" name="Object 2"/>
          <p:cNvGraphicFramePr>
            <a:graphicFrameLocks noChangeAspect="1"/>
          </p:cNvGraphicFramePr>
          <p:nvPr/>
        </p:nvGraphicFramePr>
        <p:xfrm>
          <a:off x="457200" y="1219200"/>
          <a:ext cx="1600200" cy="754063"/>
        </p:xfrm>
        <a:graphic>
          <a:graphicData uri="http://schemas.openxmlformats.org/presentationml/2006/ole">
            <mc:AlternateContent xmlns:mc="http://schemas.openxmlformats.org/markup-compatibility/2006">
              <mc:Choice xmlns:v="urn:schemas-microsoft-com:vml" Requires="v">
                <p:oleObj spid="_x0000_s90129" name="Equation" r:id="rId4" imgW="914400" imgH="431800" progId="Equation.3">
                  <p:embed/>
                </p:oleObj>
              </mc:Choice>
              <mc:Fallback>
                <p:oleObj name="Equation" r:id="rId4" imgW="9144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9200"/>
                        <a:ext cx="1600200" cy="7540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2517" name="Object 3"/>
          <p:cNvGraphicFramePr>
            <a:graphicFrameLocks noChangeAspect="1"/>
          </p:cNvGraphicFramePr>
          <p:nvPr/>
        </p:nvGraphicFramePr>
        <p:xfrm>
          <a:off x="1981200" y="4648200"/>
          <a:ext cx="4614863" cy="1325563"/>
        </p:xfrm>
        <a:graphic>
          <a:graphicData uri="http://schemas.openxmlformats.org/presentationml/2006/ole">
            <mc:AlternateContent xmlns:mc="http://schemas.openxmlformats.org/markup-compatibility/2006">
              <mc:Choice xmlns:v="urn:schemas-microsoft-com:vml" Requires="v">
                <p:oleObj spid="_x0000_s90130" name="Equation" r:id="rId6" imgW="1765300" imgH="508000" progId="Equation.3">
                  <p:embed/>
                </p:oleObj>
              </mc:Choice>
              <mc:Fallback>
                <p:oleObj name="Equation" r:id="rId6" imgW="1765300" imgH="508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648200"/>
                        <a:ext cx="4614863"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55300" name="Picture 7" descr="Fig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1219200"/>
            <a:ext cx="3657600" cy="1828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5301" name="Object 5"/>
          <p:cNvGraphicFramePr>
            <a:graphicFrameLocks noChangeAspect="1"/>
          </p:cNvGraphicFramePr>
          <p:nvPr/>
        </p:nvGraphicFramePr>
        <p:xfrm>
          <a:off x="7010400" y="1219200"/>
          <a:ext cx="1905000" cy="744538"/>
        </p:xfrm>
        <a:graphic>
          <a:graphicData uri="http://schemas.openxmlformats.org/presentationml/2006/ole">
            <mc:AlternateContent xmlns:mc="http://schemas.openxmlformats.org/markup-compatibility/2006">
              <mc:Choice xmlns:v="urn:schemas-microsoft-com:vml" Requires="v">
                <p:oleObj spid="_x0000_s90131" name="Equation" r:id="rId9" imgW="1295400" imgH="508000" progId="Equation.3">
                  <p:embed/>
                </p:oleObj>
              </mc:Choice>
              <mc:Fallback>
                <p:oleObj name="Equation" r:id="rId9" imgW="1295400" imgH="508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1219200"/>
                        <a:ext cx="1905000" cy="7445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5302" name="Object 6"/>
          <p:cNvGraphicFramePr>
            <a:graphicFrameLocks noChangeAspect="1"/>
          </p:cNvGraphicFramePr>
          <p:nvPr/>
        </p:nvGraphicFramePr>
        <p:xfrm>
          <a:off x="7010400" y="2057400"/>
          <a:ext cx="1928813" cy="762000"/>
        </p:xfrm>
        <a:graphic>
          <a:graphicData uri="http://schemas.openxmlformats.org/presentationml/2006/ole">
            <mc:AlternateContent xmlns:mc="http://schemas.openxmlformats.org/markup-compatibility/2006">
              <mc:Choice xmlns:v="urn:schemas-microsoft-com:vml" Requires="v">
                <p:oleObj spid="_x0000_s90132" name="Equation" r:id="rId11" imgW="1282700" imgH="508000" progId="Equation.3">
                  <p:embed/>
                </p:oleObj>
              </mc:Choice>
              <mc:Fallback>
                <p:oleObj name="Equation" r:id="rId11" imgW="1282700" imgH="508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0400" y="2057400"/>
                        <a:ext cx="1928813" cy="762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5303" name="Text Box 10"/>
          <p:cNvSpPr txBox="1">
            <a:spLocks noChangeArrowheads="1"/>
          </p:cNvSpPr>
          <p:nvPr/>
        </p:nvSpPr>
        <p:spPr bwMode="auto">
          <a:xfrm>
            <a:off x="0" y="13716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1)</a:t>
            </a:r>
          </a:p>
        </p:txBody>
      </p:sp>
      <p:sp>
        <p:nvSpPr>
          <p:cNvPr id="55304" name="Text Box 11"/>
          <p:cNvSpPr txBox="1">
            <a:spLocks noChangeArrowheads="1"/>
          </p:cNvSpPr>
          <p:nvPr/>
        </p:nvSpPr>
        <p:spPr bwMode="auto">
          <a:xfrm>
            <a:off x="0" y="22098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2)</a:t>
            </a:r>
          </a:p>
        </p:txBody>
      </p:sp>
      <p:sp>
        <p:nvSpPr>
          <p:cNvPr id="55305" name="Text Box 12"/>
          <p:cNvSpPr txBox="1">
            <a:spLocks noChangeArrowheads="1"/>
          </p:cNvSpPr>
          <p:nvPr/>
        </p:nvSpPr>
        <p:spPr bwMode="auto">
          <a:xfrm>
            <a:off x="6572250" y="13716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3)</a:t>
            </a:r>
          </a:p>
        </p:txBody>
      </p:sp>
      <p:sp>
        <p:nvSpPr>
          <p:cNvPr id="55306" name="Text Box 13"/>
          <p:cNvSpPr txBox="1">
            <a:spLocks noChangeArrowheads="1"/>
          </p:cNvSpPr>
          <p:nvPr/>
        </p:nvSpPr>
        <p:spPr bwMode="auto">
          <a:xfrm>
            <a:off x="6553200" y="22098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4)</a:t>
            </a:r>
          </a:p>
        </p:txBody>
      </p:sp>
      <p:cxnSp>
        <p:nvCxnSpPr>
          <p:cNvPr id="14"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aphicFrame>
        <p:nvGraphicFramePr>
          <p:cNvPr id="55308" name="Object 6"/>
          <p:cNvGraphicFramePr>
            <a:graphicFrameLocks noChangeAspect="1"/>
          </p:cNvGraphicFramePr>
          <p:nvPr/>
        </p:nvGraphicFramePr>
        <p:xfrm>
          <a:off x="381000" y="2084388"/>
          <a:ext cx="2286000" cy="746125"/>
        </p:xfrm>
        <a:graphic>
          <a:graphicData uri="http://schemas.openxmlformats.org/presentationml/2006/ole">
            <mc:AlternateContent xmlns:mc="http://schemas.openxmlformats.org/markup-compatibility/2006">
              <mc:Choice xmlns:v="urn:schemas-microsoft-com:vml" Requires="v">
                <p:oleObj spid="_x0000_s90133" name="Equation" r:id="rId13" imgW="1320800" imgH="431800" progId="Equation.3">
                  <p:embed/>
                </p:oleObj>
              </mc:Choice>
              <mc:Fallback>
                <p:oleObj name="Equation" r:id="rId13" imgW="1320800" imgH="431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2084388"/>
                        <a:ext cx="2286000" cy="7461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5309" name="Rectangle 6"/>
          <p:cNvSpPr>
            <a:spLocks noGrp="1" noChangeArrowheads="1"/>
          </p:cNvSpPr>
          <p:nvPr>
            <p:ph type="title"/>
          </p:nvPr>
        </p:nvSpPr>
        <p:spPr>
          <a:xfrm>
            <a:off x="457200" y="-76200"/>
            <a:ext cx="8229600" cy="1143000"/>
          </a:xfrm>
        </p:spPr>
        <p:txBody>
          <a:bodyPr/>
          <a:lstStyle/>
          <a:p>
            <a:pPr eaLnBrk="1" hangingPunct="1"/>
            <a:r>
              <a:rPr lang="en-US" altLang="en-US" sz="4000" dirty="0" smtClean="0"/>
              <a:t>Force of a Point Charge on an Atom</a:t>
            </a:r>
          </a:p>
        </p:txBody>
      </p:sp>
      <p:sp>
        <p:nvSpPr>
          <p:cNvPr id="3" name="TextBox 2"/>
          <p:cNvSpPr txBox="1"/>
          <p:nvPr/>
        </p:nvSpPr>
        <p:spPr>
          <a:xfrm>
            <a:off x="1201738" y="6248400"/>
            <a:ext cx="5268912" cy="461963"/>
          </a:xfrm>
          <a:prstGeom prst="rect">
            <a:avLst/>
          </a:prstGeom>
          <a:noFill/>
        </p:spPr>
        <p:txBody>
          <a:bodyPr wrap="none">
            <a:spAutoFit/>
          </a:bodyPr>
          <a:lstStyle/>
          <a:p>
            <a:pPr>
              <a:defRPr/>
            </a:pPr>
            <a:r>
              <a:rPr lang="en-US">
                <a:solidFill>
                  <a:srgbClr val="0033CC"/>
                </a:solidFill>
                <a:latin typeface="+mn-lt"/>
                <a:ea typeface="ヒラギノ角ゴ Pro W3" charset="0"/>
                <a:cs typeface="ヒラギノ角ゴ Pro W3" charset="0"/>
              </a:rPr>
              <a:t>Equal and opposite forces!  (Reciprocity)</a:t>
            </a:r>
          </a:p>
        </p:txBody>
      </p:sp>
      <p:sp>
        <p:nvSpPr>
          <p:cNvPr id="2" name="Slide Number Placeholder 1"/>
          <p:cNvSpPr>
            <a:spLocks noGrp="1"/>
          </p:cNvSpPr>
          <p:nvPr>
            <p:ph type="sldNum" sz="quarter" idx="12"/>
          </p:nvPr>
        </p:nvSpPr>
        <p:spPr/>
        <p:txBody>
          <a:bodyPr/>
          <a:lstStyle/>
          <a:p>
            <a:fld id="{DC88553E-CA02-4D3A-97E7-C9329B7668DF}" type="slidenum">
              <a:rPr lang="en-US" smtClean="0"/>
              <a:t>8</a:t>
            </a:fld>
            <a:endParaRPr lang="en-US"/>
          </a:p>
        </p:txBody>
      </p:sp>
    </p:spTree>
    <p:extLst>
      <p:ext uri="{BB962C8B-B14F-4D97-AF65-F5344CB8AC3E}">
        <p14:creationId xmlns:p14="http://schemas.microsoft.com/office/powerpoint/2010/main" val="2117031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5" name="Object 2"/>
          <p:cNvGraphicFramePr>
            <a:graphicFrameLocks noChangeAspect="1"/>
          </p:cNvGraphicFramePr>
          <p:nvPr/>
        </p:nvGraphicFramePr>
        <p:xfrm>
          <a:off x="6562725" y="1581150"/>
          <a:ext cx="1600200" cy="754063"/>
        </p:xfrm>
        <a:graphic>
          <a:graphicData uri="http://schemas.openxmlformats.org/presentationml/2006/ole">
            <mc:AlternateContent xmlns:mc="http://schemas.openxmlformats.org/markup-compatibility/2006">
              <mc:Choice xmlns:v="urn:schemas-microsoft-com:vml" Requires="v">
                <p:oleObj spid="_x0000_s91153" name="Equation" r:id="rId4" imgW="914400" imgH="431800" progId="Equation.3">
                  <p:embed/>
                </p:oleObj>
              </mc:Choice>
              <mc:Fallback>
                <p:oleObj name="Equation" r:id="rId4" imgW="9144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2725" y="1581150"/>
                        <a:ext cx="1600200" cy="7540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7346" name="Object 4"/>
          <p:cNvGraphicFramePr>
            <a:graphicFrameLocks noChangeAspect="1"/>
          </p:cNvGraphicFramePr>
          <p:nvPr/>
        </p:nvGraphicFramePr>
        <p:xfrm>
          <a:off x="6597650" y="3257550"/>
          <a:ext cx="1905000" cy="744538"/>
        </p:xfrm>
        <a:graphic>
          <a:graphicData uri="http://schemas.openxmlformats.org/presentationml/2006/ole">
            <mc:AlternateContent xmlns:mc="http://schemas.openxmlformats.org/markup-compatibility/2006">
              <mc:Choice xmlns:v="urn:schemas-microsoft-com:vml" Requires="v">
                <p:oleObj spid="_x0000_s91154" name="Equation" r:id="rId6" imgW="1295400" imgH="508000" progId="Equation.3">
                  <p:embed/>
                </p:oleObj>
              </mc:Choice>
              <mc:Fallback>
                <p:oleObj name="Equation" r:id="rId6" imgW="1295400" imgH="508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7650" y="3257550"/>
                        <a:ext cx="1905000" cy="7445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7347" name="Object 5"/>
          <p:cNvGraphicFramePr>
            <a:graphicFrameLocks noChangeAspect="1"/>
          </p:cNvGraphicFramePr>
          <p:nvPr/>
        </p:nvGraphicFramePr>
        <p:xfrm>
          <a:off x="6597650" y="4095750"/>
          <a:ext cx="1928813" cy="762000"/>
        </p:xfrm>
        <a:graphic>
          <a:graphicData uri="http://schemas.openxmlformats.org/presentationml/2006/ole">
            <mc:AlternateContent xmlns:mc="http://schemas.openxmlformats.org/markup-compatibility/2006">
              <mc:Choice xmlns:v="urn:schemas-microsoft-com:vml" Requires="v">
                <p:oleObj spid="_x0000_s91155" name="Equation" r:id="rId8" imgW="1282700" imgH="508000" progId="Equation.3">
                  <p:embed/>
                </p:oleObj>
              </mc:Choice>
              <mc:Fallback>
                <p:oleObj name="Equation" r:id="rId8" imgW="12827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7650" y="4095750"/>
                        <a:ext cx="1928813" cy="762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7348" name="Text Box 8"/>
          <p:cNvSpPr txBox="1">
            <a:spLocks noChangeArrowheads="1"/>
          </p:cNvSpPr>
          <p:nvPr/>
        </p:nvSpPr>
        <p:spPr bwMode="auto">
          <a:xfrm>
            <a:off x="274638" y="1733550"/>
            <a:ext cx="499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1) Point charge creates field </a:t>
            </a:r>
            <a:r>
              <a:rPr lang="en-US" altLang="en-US" b="1"/>
              <a:t>E</a:t>
            </a:r>
            <a:r>
              <a:rPr lang="en-US" altLang="en-US" b="1" baseline="-25000"/>
              <a:t>1</a:t>
            </a:r>
            <a:r>
              <a:rPr lang="en-US" altLang="en-US"/>
              <a:t> at atom</a:t>
            </a:r>
          </a:p>
        </p:txBody>
      </p:sp>
      <p:sp>
        <p:nvSpPr>
          <p:cNvPr id="57349" name="Text Box 9"/>
          <p:cNvSpPr txBox="1">
            <a:spLocks noChangeArrowheads="1"/>
          </p:cNvSpPr>
          <p:nvPr/>
        </p:nvSpPr>
        <p:spPr bwMode="auto">
          <a:xfrm>
            <a:off x="274638" y="2571750"/>
            <a:ext cx="3441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2) Field </a:t>
            </a:r>
            <a:r>
              <a:rPr lang="en-US" altLang="en-US" b="1"/>
              <a:t>E</a:t>
            </a:r>
            <a:r>
              <a:rPr lang="en-US" altLang="en-US" baseline="-25000"/>
              <a:t>1  </a:t>
            </a:r>
            <a:r>
              <a:rPr lang="en-US" altLang="en-US"/>
              <a:t>polarizes atom </a:t>
            </a:r>
          </a:p>
        </p:txBody>
      </p:sp>
      <p:sp>
        <p:nvSpPr>
          <p:cNvPr id="57350" name="Text Box 10"/>
          <p:cNvSpPr txBox="1">
            <a:spLocks noChangeArrowheads="1"/>
          </p:cNvSpPr>
          <p:nvPr/>
        </p:nvSpPr>
        <p:spPr bwMode="auto">
          <a:xfrm>
            <a:off x="301625" y="3409950"/>
            <a:ext cx="6211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3) Induced dipole creates field </a:t>
            </a:r>
            <a:r>
              <a:rPr lang="en-US" altLang="en-US" b="1"/>
              <a:t>E</a:t>
            </a:r>
            <a:r>
              <a:rPr lang="en-US" altLang="en-US" b="1" baseline="-25000"/>
              <a:t>2</a:t>
            </a:r>
            <a:r>
              <a:rPr lang="en-US" altLang="en-US"/>
              <a:t> at point charge</a:t>
            </a:r>
          </a:p>
        </p:txBody>
      </p:sp>
      <p:sp>
        <p:nvSpPr>
          <p:cNvPr id="57351" name="Text Box 11"/>
          <p:cNvSpPr txBox="1">
            <a:spLocks noChangeArrowheads="1"/>
          </p:cNvSpPr>
          <p:nvPr/>
        </p:nvSpPr>
        <p:spPr bwMode="auto">
          <a:xfrm>
            <a:off x="309563" y="4248150"/>
            <a:ext cx="5041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4) Field </a:t>
            </a:r>
            <a:r>
              <a:rPr lang="en-US" altLang="en-US" b="1"/>
              <a:t>E</a:t>
            </a:r>
            <a:r>
              <a:rPr lang="en-US" altLang="en-US" b="1" baseline="-25000"/>
              <a:t>2</a:t>
            </a:r>
            <a:r>
              <a:rPr lang="en-US" altLang="en-US"/>
              <a:t> exerts force on point charge</a:t>
            </a:r>
          </a:p>
        </p:txBody>
      </p:sp>
      <p:graphicFrame>
        <p:nvGraphicFramePr>
          <p:cNvPr id="57352" name="Object 6"/>
          <p:cNvGraphicFramePr>
            <a:graphicFrameLocks noChangeAspect="1"/>
          </p:cNvGraphicFramePr>
          <p:nvPr/>
        </p:nvGraphicFramePr>
        <p:xfrm>
          <a:off x="6581775" y="4992688"/>
          <a:ext cx="1255713" cy="550862"/>
        </p:xfrm>
        <a:graphic>
          <a:graphicData uri="http://schemas.openxmlformats.org/presentationml/2006/ole">
            <mc:AlternateContent xmlns:mc="http://schemas.openxmlformats.org/markup-compatibility/2006">
              <mc:Choice xmlns:v="urn:schemas-microsoft-com:vml" Requires="v">
                <p:oleObj spid="_x0000_s91156" name="Equation" r:id="rId10" imgW="520700" imgH="228600" progId="Equation.3">
                  <p:embed/>
                </p:oleObj>
              </mc:Choice>
              <mc:Fallback>
                <p:oleObj name="Equation" r:id="rId10" imgW="5207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1775" y="4992688"/>
                        <a:ext cx="1255713" cy="550862"/>
                      </a:xfrm>
                      <a:prstGeom prst="rect">
                        <a:avLst/>
                      </a:prstGeom>
                      <a:solidFill>
                        <a:srgbClr val="FFFF99"/>
                      </a:solidFill>
                      <a:ln w="9525">
                        <a:solidFill>
                          <a:schemeClr val="tx1"/>
                        </a:solidFill>
                        <a:miter lim="800000"/>
                        <a:headEnd/>
                        <a:tailEnd/>
                      </a:ln>
                    </p:spPr>
                  </p:pic>
                </p:oleObj>
              </mc:Fallback>
            </mc:AlternateContent>
          </a:graphicData>
        </a:graphic>
      </p:graphicFrame>
      <p:sp>
        <p:nvSpPr>
          <p:cNvPr id="57353" name="Text Box 13"/>
          <p:cNvSpPr txBox="1">
            <a:spLocks noChangeArrowheads="1"/>
          </p:cNvSpPr>
          <p:nvPr/>
        </p:nvSpPr>
        <p:spPr bwMode="auto">
          <a:xfrm>
            <a:off x="309563" y="5086350"/>
            <a:ext cx="3706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5) Equal and opposite forces</a:t>
            </a:r>
          </a:p>
        </p:txBody>
      </p:sp>
      <p:sp>
        <p:nvSpPr>
          <p:cNvPr id="51216" name="Text Box 17"/>
          <p:cNvSpPr txBox="1">
            <a:spLocks noChangeArrowheads="1"/>
          </p:cNvSpPr>
          <p:nvPr/>
        </p:nvSpPr>
        <p:spPr bwMode="auto">
          <a:xfrm>
            <a:off x="533400" y="5837238"/>
            <a:ext cx="5372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solidFill>
                  <a:srgbClr val="FF0000"/>
                </a:solidFill>
              </a:rPr>
              <a:t>Neutral atoms are attracted by charges!</a:t>
            </a:r>
          </a:p>
          <a:p>
            <a:pPr eaLnBrk="1" hangingPunct="1"/>
            <a:r>
              <a:rPr lang="en-US" altLang="en-US" b="1">
                <a:solidFill>
                  <a:srgbClr val="FF0000"/>
                </a:solidFill>
              </a:rPr>
              <a:t>Interaction strength ~ 1/r</a:t>
            </a:r>
            <a:r>
              <a:rPr lang="en-US" altLang="en-US" b="1" baseline="30000">
                <a:solidFill>
                  <a:srgbClr val="FF0000"/>
                </a:solidFill>
              </a:rPr>
              <a:t>5</a:t>
            </a:r>
            <a:endParaRPr lang="en-US" altLang="en-US" i="1">
              <a:solidFill>
                <a:srgbClr val="FF3300"/>
              </a:solidFill>
            </a:endParaRPr>
          </a:p>
        </p:txBody>
      </p:sp>
      <p:cxnSp>
        <p:nvCxnSpPr>
          <p:cNvPr id="18"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aphicFrame>
        <p:nvGraphicFramePr>
          <p:cNvPr id="57356" name="Object 3"/>
          <p:cNvGraphicFramePr>
            <a:graphicFrameLocks noChangeAspect="1"/>
          </p:cNvGraphicFramePr>
          <p:nvPr/>
        </p:nvGraphicFramePr>
        <p:xfrm>
          <a:off x="6567488" y="2419350"/>
          <a:ext cx="2286000" cy="746125"/>
        </p:xfrm>
        <a:graphic>
          <a:graphicData uri="http://schemas.openxmlformats.org/presentationml/2006/ole">
            <mc:AlternateContent xmlns:mc="http://schemas.openxmlformats.org/markup-compatibility/2006">
              <mc:Choice xmlns:v="urn:schemas-microsoft-com:vml" Requires="v">
                <p:oleObj spid="_x0000_s91157" name="Equation" r:id="rId12" imgW="1320800" imgH="431800" progId="Equation.3">
                  <p:embed/>
                </p:oleObj>
              </mc:Choice>
              <mc:Fallback>
                <p:oleObj name="Equation" r:id="rId12" imgW="1320800" imgH="431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67488" y="2419350"/>
                        <a:ext cx="2286000" cy="7461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7357" name="Rectangle 6"/>
          <p:cNvSpPr>
            <a:spLocks noGrp="1" noChangeArrowheads="1"/>
          </p:cNvSpPr>
          <p:nvPr>
            <p:ph type="title"/>
          </p:nvPr>
        </p:nvSpPr>
        <p:spPr>
          <a:xfrm>
            <a:off x="457200" y="-76200"/>
            <a:ext cx="8229600" cy="1143000"/>
          </a:xfrm>
        </p:spPr>
        <p:txBody>
          <a:bodyPr/>
          <a:lstStyle/>
          <a:p>
            <a:pPr eaLnBrk="1" hangingPunct="1"/>
            <a:r>
              <a:rPr lang="en-US" altLang="en-US" sz="4000" dirty="0" smtClean="0"/>
              <a:t>Force of a Point Charge on an Atom</a:t>
            </a:r>
          </a:p>
        </p:txBody>
      </p:sp>
      <p:sp>
        <p:nvSpPr>
          <p:cNvPr id="2" name="Slide Number Placeholder 1"/>
          <p:cNvSpPr>
            <a:spLocks noGrp="1"/>
          </p:cNvSpPr>
          <p:nvPr>
            <p:ph type="sldNum" sz="quarter" idx="12"/>
          </p:nvPr>
        </p:nvSpPr>
        <p:spPr/>
        <p:txBody>
          <a:bodyPr/>
          <a:lstStyle/>
          <a:p>
            <a:fld id="{DC88553E-CA02-4D3A-97E7-C9329B7668DF}" type="slidenum">
              <a:rPr lang="en-US" smtClean="0"/>
              <a:t>9</a:t>
            </a:fld>
            <a:endParaRPr lang="en-US"/>
          </a:p>
        </p:txBody>
      </p:sp>
    </p:spTree>
    <p:extLst>
      <p:ext uri="{BB962C8B-B14F-4D97-AF65-F5344CB8AC3E}">
        <p14:creationId xmlns:p14="http://schemas.microsoft.com/office/powerpoint/2010/main" val="3299118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7202</TotalTime>
  <Words>1994</Words>
  <Application>Microsoft Office PowerPoint</Application>
  <PresentationFormat>On-screen Show (4:3)</PresentationFormat>
  <Paragraphs>390</Paragraphs>
  <Slides>34</Slides>
  <Notes>30</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6" baseType="lpstr">
      <vt:lpstr>MS PGothic</vt:lpstr>
      <vt:lpstr>MS PGothic</vt:lpstr>
      <vt:lpstr>Arial</vt:lpstr>
      <vt:lpstr>Calibri</vt:lpstr>
      <vt:lpstr>Symbol</vt:lpstr>
      <vt:lpstr>Times</vt:lpstr>
      <vt:lpstr>Times New Roman</vt:lpstr>
      <vt:lpstr>Webdings</vt:lpstr>
      <vt:lpstr>Wingdings</vt:lpstr>
      <vt:lpstr>ヒラギノ角ゴ Pro W3</vt:lpstr>
      <vt:lpstr>Default Design</vt:lpstr>
      <vt:lpstr>Equation</vt:lpstr>
      <vt:lpstr>PowerPoint Presentation</vt:lpstr>
      <vt:lpstr>Polarization</vt:lpstr>
      <vt:lpstr>Example</vt:lpstr>
      <vt:lpstr>Force of a Point Charge on an Atom</vt:lpstr>
      <vt:lpstr>Force of a Point Charge on an Atom</vt:lpstr>
      <vt:lpstr>Force of a Point Charge on an Atom</vt:lpstr>
      <vt:lpstr>Force of a Point Charge on an Atom</vt:lpstr>
      <vt:lpstr>Force of a Point Charge on an Atom</vt:lpstr>
      <vt:lpstr>Force of a Point Charge on an Atom</vt:lpstr>
      <vt:lpstr>iClicker</vt:lpstr>
      <vt:lpstr>iClicker:  Is my pencil charged?</vt:lpstr>
      <vt:lpstr>Clicker Question</vt:lpstr>
      <vt:lpstr>PowerPoint Presentation</vt:lpstr>
      <vt:lpstr>Conductors and Insulators</vt:lpstr>
      <vt:lpstr>Polarization of Insulators</vt:lpstr>
      <vt:lpstr>Low Density Approximation</vt:lpstr>
      <vt:lpstr>Conductors</vt:lpstr>
      <vt:lpstr>Ionic Solutions are Conductors</vt:lpstr>
      <vt:lpstr>Ionic Solutions are Conductors</vt:lpstr>
      <vt:lpstr>Polarization of Salt Water in the Body</vt:lpstr>
      <vt:lpstr>A Model of a Metal</vt:lpstr>
      <vt:lpstr>Metal in Electric Field</vt:lpstr>
      <vt:lpstr>Electric Field inside Metal</vt:lpstr>
      <vt:lpstr>Drude Model of Electron Motion in a Metal</vt:lpstr>
      <vt:lpstr>Excess Charge on Conductors</vt:lpstr>
      <vt:lpstr>Conductors versus Insulators</vt:lpstr>
      <vt:lpstr>Charging and Discharging</vt:lpstr>
      <vt:lpstr>Charging by Induction</vt:lpstr>
      <vt:lpstr>Charging by Induction</vt:lpstr>
      <vt:lpstr>5A-10 Motion in an Electric Field</vt:lpstr>
      <vt:lpstr>Humidity and Discharging Process</vt:lpstr>
      <vt:lpstr>Clicker Question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dc:title>
  <dc:subject>Physics 272H, Spring 2007</dc:subject>
  <dc:creator>Norbert Neumeister</dc:creator>
  <cp:lastModifiedBy>David King</cp:lastModifiedBy>
  <cp:revision>337</cp:revision>
  <cp:lastPrinted>2014-01-28T21:14:47Z</cp:lastPrinted>
  <dcterms:created xsi:type="dcterms:W3CDTF">2009-09-03T15:10:08Z</dcterms:created>
  <dcterms:modified xsi:type="dcterms:W3CDTF">2018-01-21T23:53:00Z</dcterms:modified>
</cp:coreProperties>
</file>