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89" r:id="rId3"/>
    <p:sldId id="290" r:id="rId4"/>
    <p:sldId id="288" r:id="rId5"/>
    <p:sldId id="299" r:id="rId6"/>
    <p:sldId id="300" r:id="rId7"/>
    <p:sldId id="301" r:id="rId8"/>
    <p:sldId id="302" r:id="rId9"/>
    <p:sldId id="283" r:id="rId10"/>
    <p:sldId id="260" r:id="rId11"/>
    <p:sldId id="284" r:id="rId12"/>
    <p:sldId id="266" r:id="rId13"/>
    <p:sldId id="264" r:id="rId14"/>
    <p:sldId id="261" r:id="rId15"/>
    <p:sldId id="28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35" autoAdjust="0"/>
  </p:normalViewPr>
  <p:slideViewPr>
    <p:cSldViewPr>
      <p:cViewPr varScale="1">
        <p:scale>
          <a:sx n="60" d="100"/>
          <a:sy n="60" d="100"/>
        </p:scale>
        <p:origin x="1454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5" Type="http://schemas.openxmlformats.org/officeDocument/2006/relationships/image" Target="../media/image73.emf"/><Relationship Id="rId4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5" Type="http://schemas.openxmlformats.org/officeDocument/2006/relationships/image" Target="../media/image65.emf"/><Relationship Id="rId4" Type="http://schemas.openxmlformats.org/officeDocument/2006/relationships/image" Target="../media/image7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5" Type="http://schemas.openxmlformats.org/officeDocument/2006/relationships/image" Target="../media/image65.emf"/><Relationship Id="rId4" Type="http://schemas.openxmlformats.org/officeDocument/2006/relationships/image" Target="../media/image8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BD539-C9AC-46B8-A945-613DD93D06E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5085-9350-483D-A9C8-90006F198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2AEF16A-D8E2-4485-83D2-D147F827E57E}" type="slidenum">
              <a:rPr lang="en-US" altLang="en-US" sz="1300"/>
              <a:pPr eaLnBrk="1" hangingPunct="1"/>
              <a:t>2</a:t>
            </a:fld>
            <a:endParaRPr lang="en-US" alt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Note that the magnitude of the electric field at a location along the y axis is HALF of the magnitude of the electric field at a location the same distance away on the x axis!</a:t>
            </a:r>
          </a:p>
        </p:txBody>
      </p:sp>
    </p:spTree>
    <p:extLst>
      <p:ext uri="{BB962C8B-B14F-4D97-AF65-F5344CB8AC3E}">
        <p14:creationId xmlns:p14="http://schemas.microsoft.com/office/powerpoint/2010/main" val="2423420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01FFC42D-C3E9-4A4D-AEA1-523F18F6D7E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379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Superposition of point charge + charged sphere.  </a:t>
            </a:r>
          </a:p>
        </p:txBody>
      </p:sp>
    </p:spTree>
    <p:extLst>
      <p:ext uri="{BB962C8B-B14F-4D97-AF65-F5344CB8AC3E}">
        <p14:creationId xmlns:p14="http://schemas.microsoft.com/office/powerpoint/2010/main" val="354801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25778C31-BD32-469D-9F59-B506C4C53D9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de Graff generator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shopping bag cut as a loop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Balloons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Scotch Tape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 plate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rod and fur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Demonstration 5A-03 “Two-by-Four Electroscope”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Demonstration 5A-10 “Motion in an Electric Field”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Demonstration 2C-06 “Ball in Air Stream”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3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61FD3EA7-A73F-4E65-B343-69D31D60F7A8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Example: when you comb your hair the comb gets charged and so does your hair, the magnitude is equal, sign is different. 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http://scienceblogs.com/startswithabang/2011/06/29/static-electricity-isnt-what-y/</a:t>
            </a:r>
          </a:p>
        </p:txBody>
      </p:sp>
    </p:spTree>
    <p:extLst>
      <p:ext uri="{BB962C8B-B14F-4D97-AF65-F5344CB8AC3E}">
        <p14:creationId xmlns:p14="http://schemas.microsoft.com/office/powerpoint/2010/main" val="1376770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294EDDC4-27C0-44EC-86AF-8ACBADE6216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0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8CD10340-5113-4D7E-B425-84CA37FAA18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79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7D7BF198-94F6-49F5-B790-F1A10727B528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89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1472391D-A5BD-4A93-8F01-9737A845261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33733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58D12A0C-6E1A-427A-B890-93AA5D67EDE5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7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F3F1DAD3-2964-4D12-882E-F1392305E9D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The value chosen for E here is that which causes air to become conducting. Turning the above argument around, we see that a displacement of only 2x10^-15 m causes an E field capable of ionizing air.</a:t>
            </a:r>
          </a:p>
        </p:txBody>
      </p:sp>
    </p:spTree>
    <p:extLst>
      <p:ext uri="{BB962C8B-B14F-4D97-AF65-F5344CB8AC3E}">
        <p14:creationId xmlns:p14="http://schemas.microsoft.com/office/powerpoint/2010/main" val="2145373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DA3BC2D3-8F71-44D5-9194-58652460278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3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49DE54C-D04A-4694-807C-5616EE43EC2C}" type="slidenum">
              <a:rPr lang="en-US" altLang="en-US" sz="1300"/>
              <a:pPr eaLnBrk="1" hangingPunct="1"/>
              <a:t>3</a:t>
            </a:fld>
            <a:endParaRPr lang="en-US" altLang="en-US" sz="13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Note – aproximate </a:t>
            </a:r>
          </a:p>
        </p:txBody>
      </p:sp>
    </p:spTree>
    <p:extLst>
      <p:ext uri="{BB962C8B-B14F-4D97-AF65-F5344CB8AC3E}">
        <p14:creationId xmlns:p14="http://schemas.microsoft.com/office/powerpoint/2010/main" val="3814052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081B4075-135C-4E9B-9A4F-A90900CCC216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01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A5B4F739-04B8-45EA-B104-5CFE7D81044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91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4127E206-6239-465A-A0FF-8B98546A5C05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1/r^5 because induced p proportional to 1/r^2 and it produces a field at q1 proportional to p/r^3.</a:t>
            </a:r>
          </a:p>
        </p:txBody>
      </p:sp>
    </p:spTree>
    <p:extLst>
      <p:ext uri="{BB962C8B-B14F-4D97-AF65-F5344CB8AC3E}">
        <p14:creationId xmlns:p14="http://schemas.microsoft.com/office/powerpoint/2010/main" val="503990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944BF96-1FF5-4893-B505-1F3A4689B872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36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02756" indent="-270291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081164" indent="-216233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513629" indent="-216233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1946095" indent="-216233" defTabSz="912983" eaLnBrk="0" hangingPunct="0"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5FEA8F33-4CC6-42FA-B30D-BE5C41797D25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7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06F99F2-4728-44E1-A7E2-75A32AE92B4D}" type="slidenum">
              <a:rPr lang="en-US" altLang="en-US" sz="1300"/>
              <a:pPr eaLnBrk="1" hangingPunct="1"/>
              <a:t>28</a:t>
            </a:fld>
            <a:endParaRPr lang="en-US" altLang="en-US" sz="1300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525740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3DDA2206-7310-41E8-A8C8-88CDB38D747A}" type="slidenum">
              <a:rPr lang="en-US" altLang="en-US" sz="1300"/>
              <a:pPr eaLnBrk="1" hangingPunct="1"/>
              <a:t>30</a:t>
            </a:fld>
            <a:endParaRPr lang="en-US" altLang="en-US" sz="13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All materials are made of atoms that contain electrons and protons, but different materials respond in different ways to electric fields.</a:t>
            </a: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Insulator: electrons are tightly bound to the molecules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Conductors: free moving charged particles</a:t>
            </a:r>
          </a:p>
        </p:txBody>
      </p:sp>
    </p:spTree>
    <p:extLst>
      <p:ext uri="{BB962C8B-B14F-4D97-AF65-F5344CB8AC3E}">
        <p14:creationId xmlns:p14="http://schemas.microsoft.com/office/powerpoint/2010/main" val="952255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1505609F-5BF3-45DA-9D62-0729D9063B12}" type="slidenum">
              <a:rPr lang="en-US" altLang="en-US" sz="1300"/>
              <a:pPr eaLnBrk="1" hangingPunct="1"/>
              <a:t>31</a:t>
            </a:fld>
            <a:endParaRPr lang="en-US" alt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We have seen that an individual atom or molecule can be polarized by an applied electric field, producing an induced dipole of atomic or molecular dimension.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No charged particles can move more than 10</a:t>
            </a:r>
            <a:r>
              <a:rPr lang="en-US" altLang="en-US" baseline="30000" smtClean="0">
                <a:latin typeface="Times New Roman" pitchFamily="18" charset="0"/>
              </a:rPr>
              <a:t>-10</a:t>
            </a:r>
            <a:r>
              <a:rPr lang="en-US" altLang="en-US" smtClean="0">
                <a:latin typeface="Times New Roman" pitchFamily="18" charset="0"/>
              </a:rPr>
              <a:t> m</a:t>
            </a: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26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B10B04B7-2D5B-448F-B857-4C3A493697F6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What happens if we apply an electric field to an insulator?</a:t>
            </a: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No mobile charges in an insulator, excess charges stay where they are.</a:t>
            </a:r>
          </a:p>
        </p:txBody>
      </p:sp>
    </p:spTree>
    <p:extLst>
      <p:ext uri="{BB962C8B-B14F-4D97-AF65-F5344CB8AC3E}">
        <p14:creationId xmlns:p14="http://schemas.microsoft.com/office/powerpoint/2010/main" val="397308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328C0388-86BE-48EF-BAC8-6CA24AB63D66}" type="slidenum">
              <a:rPr lang="en-US" altLang="en-US" sz="1300"/>
              <a:pPr eaLnBrk="1" hangingPunct="1"/>
              <a:t>33</a:t>
            </a:fld>
            <a:endParaRPr lang="en-US" alt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4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BC27BE9-BB80-4259-A014-C1E3858F93AA}" type="slidenum">
              <a:rPr lang="en-US" altLang="en-US" sz="1300"/>
              <a:pPr eaLnBrk="1" hangingPunct="1"/>
              <a:t>4</a:t>
            </a:fld>
            <a:endParaRPr lang="en-US" altLang="en-US" sz="13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consists of three parts: a Static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Genecon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a hand held electrostatic generator; an observation tank which consists of a fine electrified powder in oil; several different electrode plates.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Directions: Slide an electrode into the observation chamber. Attach the leads of the Static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Genecon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observation chamber and turn the crank. Electrical charge will collect on the electrodes and the powder will align itself in the oil following electric field lines.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81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86995CF-5076-45EB-94E8-AB74F3C5946E}" type="slidenum">
              <a:rPr lang="en-US" altLang="en-US" sz="1300"/>
              <a:pPr eaLnBrk="1" hangingPunct="1"/>
              <a:t>34</a:t>
            </a:fld>
            <a:endParaRPr lang="en-US" alt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Example: Sodium chloride : sodium ions and chloride ions</a:t>
            </a: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When electric field is applied: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Put electrodes in – field at all times, no static equilibrium.</a:t>
            </a: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99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F5409373-70AF-40C5-9C9A-8AC739910AEF}" type="slidenum">
              <a:rPr lang="en-US" altLang="en-US" sz="1300"/>
              <a:pPr eaLnBrk="1" hangingPunct="1"/>
              <a:t>35</a:t>
            </a:fld>
            <a:endParaRPr lang="en-US" alt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Polarization occurs very rapidly but it is not instantaneous (10</a:t>
            </a:r>
            <a:r>
              <a:rPr lang="en-US" altLang="en-US" baseline="30000" smtClean="0">
                <a:latin typeface="Times New Roman" pitchFamily="18" charset="0"/>
              </a:rPr>
              <a:t>-18</a:t>
            </a:r>
            <a:r>
              <a:rPr lang="en-US" altLang="en-US" smtClean="0">
                <a:latin typeface="Times New Roman" pitchFamily="18" charset="0"/>
              </a:rPr>
              <a:t> s). </a:t>
            </a:r>
          </a:p>
          <a:p>
            <a:pPr eaLnBrk="1" hangingPunct="1"/>
            <a:endParaRPr lang="en-US" altLang="en-US" smtClean="0">
              <a:latin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Only few ions move and only short distances until equilibrium is reached!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</a:rPr>
              <a:t>Put electrodes in – field at all times, no static equilibrium.</a:t>
            </a:r>
          </a:p>
        </p:txBody>
      </p:sp>
    </p:spTree>
    <p:extLst>
      <p:ext uri="{BB962C8B-B14F-4D97-AF65-F5344CB8AC3E}">
        <p14:creationId xmlns:p14="http://schemas.microsoft.com/office/powerpoint/2010/main" val="267412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9B48599-EF53-4ADE-8C69-B901E46C8FBD}" type="slidenum">
              <a:rPr lang="en-US" altLang="en-US" sz="1300"/>
              <a:pPr eaLnBrk="1" hangingPunct="1"/>
              <a:t>5</a:t>
            </a:fld>
            <a:endParaRPr lang="en-US" altLang="en-US" sz="13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Why is it possible? Total charge of dipole is zero! – the key lays in distance dependence</a:t>
            </a:r>
          </a:p>
        </p:txBody>
      </p:sp>
    </p:spTree>
    <p:extLst>
      <p:ext uri="{BB962C8B-B14F-4D97-AF65-F5344CB8AC3E}">
        <p14:creationId xmlns:p14="http://schemas.microsoft.com/office/powerpoint/2010/main" val="224989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79ECCF5-0E19-4075-8792-029B0CC52E4F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What would be equi</a:t>
            </a:r>
          </a:p>
        </p:txBody>
      </p:sp>
    </p:spTree>
    <p:extLst>
      <p:ext uri="{BB962C8B-B14F-4D97-AF65-F5344CB8AC3E}">
        <p14:creationId xmlns:p14="http://schemas.microsoft.com/office/powerpoint/2010/main" val="388196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75BB57B-5F54-4ABF-BB5B-AF949411D750}" type="slidenum">
              <a:rPr lang="en-US" altLang="en-US" sz="1300"/>
              <a:pPr eaLnBrk="1" hangingPunct="1"/>
              <a:t>7</a:t>
            </a:fld>
            <a:endParaRPr lang="en-US" altLang="en-US" sz="13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What would be equi</a:t>
            </a:r>
          </a:p>
        </p:txBody>
      </p:sp>
    </p:spTree>
    <p:extLst>
      <p:ext uri="{BB962C8B-B14F-4D97-AF65-F5344CB8AC3E}">
        <p14:creationId xmlns:p14="http://schemas.microsoft.com/office/powerpoint/2010/main" val="146463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027155B-3776-4E6B-927E-28D856FF2B56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Example: Suppose I am negatively charged sphere, move to one side ask student in back row to show the direction of E due to this charge.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Then move to the other side at ~speed of light and ask student what will happen to E. It is ~5 meters, so it takes 15 ns for E to change direction </a:t>
            </a:r>
            <a:r>
              <a:rPr lang="en-US" altLang="en-US" i="1" dirty="0" smtClean="0">
                <a:latin typeface="Times New Roman" pitchFamily="18" charset="0"/>
              </a:rPr>
              <a:t>after</a:t>
            </a:r>
            <a:r>
              <a:rPr lang="en-US" altLang="en-US" dirty="0" smtClean="0">
                <a:latin typeface="Times New Roman" pitchFamily="18" charset="0"/>
              </a:rPr>
              <a:t> I moved!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More drastic example – pretend that I hold electron and positron (dipole), ask student to show E. Collapse (annihilate) charges  and count time.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Conclusion: E can exist independently of charges!!!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Does not contain v – works only when speed is &lt;&lt; c</a:t>
            </a:r>
          </a:p>
        </p:txBody>
      </p:sp>
    </p:spTree>
    <p:extLst>
      <p:ext uri="{BB962C8B-B14F-4D97-AF65-F5344CB8AC3E}">
        <p14:creationId xmlns:p14="http://schemas.microsoft.com/office/powerpoint/2010/main" val="2835342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5486BB61-7DD3-4AC6-B11C-414D91BEC730}" type="slidenum">
              <a:rPr lang="ja-JP" altLang="en-US" sz="1200" b="0" i="0">
                <a:solidFill>
                  <a:schemeClr val="tx1"/>
                </a:solidFill>
              </a:rPr>
              <a:pPr/>
              <a:t>9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96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685817" indent="-263776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055103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477145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1899186" indent="-211021" defTabSz="914423"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15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370DEF3E-7901-4971-B4CC-DBE54B0654AD}" type="slidenum">
              <a:rPr lang="ja-JP" altLang="en-US" sz="1200" b="0" i="0">
                <a:solidFill>
                  <a:schemeClr val="tx1"/>
                </a:solidFill>
              </a:rPr>
              <a:pPr/>
              <a:t>11</a:t>
            </a:fld>
            <a:endParaRPr lang="en-US" altLang="ja-JP" sz="1200" b="0" i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05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652-7327-45F7-BFB7-F16B8DA22A3B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ABD-DE62-4B66-A5EE-01A0C4660537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8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D8-B368-4817-9AC3-B0A5768B14CC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7964-4C03-4843-B3D0-9996A49D2DB0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4A16-F01A-4E89-A2EE-4EA0B0CD72A8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739B-0526-4BF4-A78E-ECC54331231F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FE44-8453-4FB0-BC99-32369C3052E7}" type="datetime1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C144-9711-4231-A953-CBCB7EB59225}" type="datetime1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ABF9-41DE-4D98-8ED8-7EF32B3B7CE2}" type="datetime1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3B16-1369-487C-A616-BEDADEA6CD8A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7084-8251-472C-ACEC-47A4F1A471C1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6E26-892E-4D33-92C2-871D1E9EA643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553E-CA02-4D3A-97E7-C9329B76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image" Target="../media/image8.emf"/><Relationship Id="rId5" Type="http://schemas.openxmlformats.org/officeDocument/2006/relationships/image" Target="../media/image6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65.emf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7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2.emf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71.emf"/><Relationship Id="rId10" Type="http://schemas.openxmlformats.org/officeDocument/2006/relationships/image" Target="../media/image74.jpe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9.emf"/><Relationship Id="rId1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oleObject" Target="../embeddings/oleObject4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6.emf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75.emf"/><Relationship Id="rId10" Type="http://schemas.openxmlformats.org/officeDocument/2006/relationships/image" Target="../media/image77.e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5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15" Type="http://schemas.openxmlformats.org/officeDocument/2006/relationships/image" Target="../media/image20.png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86.emf"/><Relationship Id="rId4" Type="http://schemas.openxmlformats.org/officeDocument/2006/relationships/image" Target="../media/image83.jpe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9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e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2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Last Time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57200" y="990600"/>
            <a:ext cx="74818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>
                <a:solidFill>
                  <a:srgbClr val="0033CC"/>
                </a:solidFill>
                <a:latin typeface="Arial" pitchFamily="34" charset="0"/>
              </a:rPr>
              <a:t>  Electric forces are stronger than gravitational forces</a:t>
            </a:r>
          </a:p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>
                <a:solidFill>
                  <a:srgbClr val="0033CC"/>
                </a:solidFill>
                <a:latin typeface="Arial" pitchFamily="34" charset="0"/>
              </a:rPr>
              <a:t>  Electric field of: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90538" y="5732463"/>
            <a:ext cx="51482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>
                <a:solidFill>
                  <a:srgbClr val="0033CC"/>
                </a:solidFill>
                <a:latin typeface="Arial" pitchFamily="34" charset="0"/>
              </a:rPr>
              <a:t>  Superposition Principle </a:t>
            </a:r>
          </a:p>
          <a:p>
            <a:pPr lvl="1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en-US" altLang="en-US" b="1">
                <a:solidFill>
                  <a:srgbClr val="0033CC"/>
                </a:solidFill>
                <a:latin typeface="Arial" pitchFamily="34" charset="0"/>
              </a:rPr>
              <a:t>E</a:t>
            </a:r>
            <a:r>
              <a:rPr lang="en-US" altLang="en-US" b="1" baseline="-25000">
                <a:solidFill>
                  <a:srgbClr val="0033CC"/>
                </a:solidFill>
                <a:latin typeface="Arial" pitchFamily="34" charset="0"/>
              </a:rPr>
              <a:t>tot</a:t>
            </a:r>
            <a:r>
              <a:rPr lang="en-US" altLang="en-US">
                <a:solidFill>
                  <a:srgbClr val="0033CC"/>
                </a:solidFill>
                <a:latin typeface="Arial" pitchFamily="34" charset="0"/>
              </a:rPr>
              <a:t> is the sum from all charges</a:t>
            </a:r>
          </a:p>
          <a:p>
            <a:pPr eaLnBrk="1" hangingPunct="1"/>
            <a:endParaRPr lang="en-US" altLang="en-US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638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23034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20000" r="11029" b="20000"/>
          <a:stretch>
            <a:fillRect/>
          </a:stretch>
        </p:blipFill>
        <p:spPr bwMode="auto">
          <a:xfrm>
            <a:off x="6781800" y="2209800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4419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2057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0800" y="1947863"/>
            <a:ext cx="14843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Point Charges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1981200"/>
            <a:ext cx="16906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Charged Sphere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54946"/>
              </p:ext>
            </p:extLst>
          </p:nvPr>
        </p:nvGraphicFramePr>
        <p:xfrm>
          <a:off x="6256062" y="5696020"/>
          <a:ext cx="1981200" cy="80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7" imgW="1051200" imgH="420480" progId="Equation.DSMT4">
                  <p:embed/>
                </p:oleObj>
              </mc:Choice>
              <mc:Fallback>
                <p:oleObj name="Equation" r:id="rId7" imgW="1051200" imgH="420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062" y="5696020"/>
                        <a:ext cx="1981200" cy="80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More For Today</a:t>
            </a:r>
            <a:endParaRPr lang="en-US" sz="3600" b="1" kern="0" dirty="0">
              <a:solidFill>
                <a:srgbClr val="CC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963613" y="1660525"/>
            <a:ext cx="44476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  <a:latin typeface="Arial" pitchFamily="34" charset="0"/>
              </a:rPr>
              <a:t>Conservation of Charge</a:t>
            </a:r>
          </a:p>
          <a:p>
            <a:pPr eaLnBrk="1" hangingPunct="1"/>
            <a:r>
              <a:rPr lang="en-US" altLang="en-US" dirty="0" smtClean="0">
                <a:solidFill>
                  <a:srgbClr val="0033CC"/>
                </a:solidFill>
                <a:latin typeface="Arial" pitchFamily="34" charset="0"/>
              </a:rPr>
              <a:t>Polarization </a:t>
            </a:r>
            <a:r>
              <a:rPr lang="en-US" altLang="en-US" dirty="0">
                <a:solidFill>
                  <a:srgbClr val="0033CC"/>
                </a:solidFill>
                <a:latin typeface="Arial" pitchFamily="34" charset="0"/>
              </a:rPr>
              <a:t>of Atoms</a:t>
            </a:r>
          </a:p>
          <a:p>
            <a:pPr eaLnBrk="1" hangingPunct="1"/>
            <a:r>
              <a:rPr lang="en-US" altLang="en-US" dirty="0">
                <a:solidFill>
                  <a:srgbClr val="0033CC"/>
                </a:solidFill>
                <a:latin typeface="Arial" pitchFamily="34" charset="0"/>
              </a:rPr>
              <a:t>Neutral Atom and Point Charge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211138"/>
          </a:xfrm>
          <a:noFill/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Structure of matter in the Universe</a:t>
            </a:r>
            <a:br>
              <a:rPr lang="en-US" sz="3000" dirty="0" smtClean="0">
                <a:solidFill>
                  <a:srgbClr val="FF0000"/>
                </a:solidFill>
              </a:rPr>
            </a:br>
            <a:endParaRPr lang="en-GB" altLang="fr-FR" sz="3000" dirty="0" smtClean="0">
              <a:solidFill>
                <a:srgbClr val="FF0000"/>
              </a:solidFill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800600"/>
            <a:ext cx="2606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590800" y="4419600"/>
            <a:ext cx="199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 b="0" i="0">
                <a:solidFill>
                  <a:schemeClr val="bg1"/>
                </a:solidFill>
                <a:latin typeface="Times" pitchFamily="1" charset="0"/>
              </a:rPr>
              <a:t>scale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~ 10</a:t>
            </a:r>
            <a:r>
              <a:rPr lang="en-GB" altLang="fr-FR" sz="2400" b="0" i="0" baseline="30000">
                <a:solidFill>
                  <a:schemeClr val="bg1"/>
                </a:solidFill>
                <a:latin typeface="Times" pitchFamily="1" charset="0"/>
              </a:rPr>
              <a:t>-15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m</a:t>
            </a:r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505200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905000" y="3276600"/>
            <a:ext cx="199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400" b="0" i="0">
                <a:solidFill>
                  <a:schemeClr val="bg1"/>
                </a:solidFill>
                <a:latin typeface="Times" pitchFamily="1" charset="0"/>
              </a:rPr>
              <a:t>scale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~ 10</a:t>
            </a:r>
            <a:r>
              <a:rPr lang="en-GB" altLang="fr-FR" sz="2400" b="0" i="0" baseline="30000">
                <a:solidFill>
                  <a:schemeClr val="bg1"/>
                </a:solidFill>
                <a:latin typeface="Times" pitchFamily="1" charset="0"/>
              </a:rPr>
              <a:t>-10</a:t>
            </a:r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 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668963" y="1143000"/>
            <a:ext cx="160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n-GB" altLang="fr-FR" sz="2400" b="0" i="0">
                <a:solidFill>
                  <a:schemeClr val="bg1"/>
                </a:solidFill>
                <a:latin typeface="Times" pitchFamily="1" charset="0"/>
              </a:rPr>
              <a:t>Huge scale </a:t>
            </a:r>
          </a:p>
        </p:txBody>
      </p:sp>
      <p:pic>
        <p:nvPicPr>
          <p:cNvPr id="154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1" t="8946" r="22006"/>
          <a:stretch>
            <a:fillRect/>
          </a:stretch>
        </p:blipFill>
        <p:spPr bwMode="auto">
          <a:xfrm>
            <a:off x="2514600" y="4953000"/>
            <a:ext cx="13716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1066800"/>
            <a:ext cx="2438400" cy="1981200"/>
            <a:chOff x="1632" y="912"/>
            <a:chExt cx="1536" cy="1248"/>
          </a:xfrm>
        </p:grpSpPr>
        <p:sp>
          <p:nvSpPr>
            <p:cNvPr id="9243" name="Oval 10"/>
            <p:cNvSpPr>
              <a:spLocks noChangeArrowheads="1"/>
            </p:cNvSpPr>
            <p:nvPr/>
          </p:nvSpPr>
          <p:spPr bwMode="auto">
            <a:xfrm>
              <a:off x="1872" y="912"/>
              <a:ext cx="1056" cy="105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4" name="Group 11"/>
            <p:cNvGrpSpPr>
              <a:grpSpLocks/>
            </p:cNvGrpSpPr>
            <p:nvPr/>
          </p:nvGrpSpPr>
          <p:grpSpPr bwMode="auto">
            <a:xfrm>
              <a:off x="1776" y="1008"/>
              <a:ext cx="624" cy="336"/>
              <a:chOff x="1536" y="1056"/>
              <a:chExt cx="624" cy="336"/>
            </a:xfrm>
          </p:grpSpPr>
          <p:pic>
            <p:nvPicPr>
              <p:cNvPr id="9256" name="Picture 12" descr="image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01" t="13251" r="5800" b="18904"/>
              <a:stretch>
                <a:fillRect/>
              </a:stretch>
            </p:blipFill>
            <p:spPr bwMode="auto">
              <a:xfrm>
                <a:off x="1536" y="1056"/>
                <a:ext cx="5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7" name="Text Box 13"/>
              <p:cNvSpPr txBox="1">
                <a:spLocks noChangeArrowheads="1"/>
              </p:cNvSpPr>
              <p:nvPr/>
            </p:nvSpPr>
            <p:spPr bwMode="auto">
              <a:xfrm>
                <a:off x="1760" y="1200"/>
                <a:ext cx="4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1pPr>
                <a:lvl2pPr marL="742950" indent="-28575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2pPr>
                <a:lvl3pPr marL="11430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3pPr>
                <a:lvl4pPr marL="16002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4pPr>
                <a:lvl5pPr marL="20574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i="0">
                    <a:solidFill>
                      <a:schemeClr val="tx1"/>
                    </a:solidFill>
                  </a:rPr>
                  <a:t>Iron</a:t>
                </a:r>
              </a:p>
            </p:txBody>
          </p:sp>
        </p:grpSp>
        <p:pic>
          <p:nvPicPr>
            <p:cNvPr id="9245" name="Picture 14" descr="4elemen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2" t="67741" r="27373" b="6451"/>
            <a:stretch>
              <a:fillRect/>
            </a:stretch>
          </p:blipFill>
          <p:spPr bwMode="auto">
            <a:xfrm>
              <a:off x="1632" y="1488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15" descr="4elemen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" t="38710" r="66988" b="25806"/>
            <a:stretch>
              <a:fillRect/>
            </a:stretch>
          </p:blipFill>
          <p:spPr bwMode="auto">
            <a:xfrm>
              <a:off x="2208" y="1776"/>
              <a:ext cx="3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16" descr="4element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23" t="25807" r="4265" b="35483"/>
            <a:stretch>
              <a:fillRect/>
            </a:stretch>
          </p:blipFill>
          <p:spPr bwMode="auto">
            <a:xfrm>
              <a:off x="2640" y="1440"/>
              <a:ext cx="5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8" name="Group 17"/>
            <p:cNvGrpSpPr>
              <a:grpSpLocks/>
            </p:cNvGrpSpPr>
            <p:nvPr/>
          </p:nvGrpSpPr>
          <p:grpSpPr bwMode="auto">
            <a:xfrm>
              <a:off x="2448" y="912"/>
              <a:ext cx="576" cy="384"/>
              <a:chOff x="2496" y="1056"/>
              <a:chExt cx="576" cy="384"/>
            </a:xfrm>
          </p:grpSpPr>
          <p:pic>
            <p:nvPicPr>
              <p:cNvPr id="9254" name="Picture 1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6" t="23206" r="73660" b="32060"/>
              <a:stretch>
                <a:fillRect/>
              </a:stretch>
            </p:blipFill>
            <p:spPr bwMode="auto">
              <a:xfrm>
                <a:off x="2496" y="1091"/>
                <a:ext cx="54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5" name="Text Box 19"/>
              <p:cNvSpPr txBox="1">
                <a:spLocks noChangeArrowheads="1"/>
              </p:cNvSpPr>
              <p:nvPr/>
            </p:nvSpPr>
            <p:spPr bwMode="auto">
              <a:xfrm>
                <a:off x="2640" y="1056"/>
                <a:ext cx="4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1pPr>
                <a:lvl2pPr marL="742950" indent="-28575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2pPr>
                <a:lvl3pPr marL="11430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3pPr>
                <a:lvl4pPr marL="16002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4pPr>
                <a:lvl5pPr marL="2057400" indent="-228600"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 i="1">
                    <a:solidFill>
                      <a:schemeClr val="bg2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i="0">
                    <a:solidFill>
                      <a:srgbClr val="000000"/>
                    </a:solidFill>
                  </a:rPr>
                  <a:t>Wood</a:t>
                </a:r>
              </a:p>
            </p:txBody>
          </p:sp>
        </p:grpSp>
        <p:sp>
          <p:nvSpPr>
            <p:cNvPr id="9249" name="Line 20"/>
            <p:cNvSpPr>
              <a:spLocks noChangeShapeType="1"/>
            </p:cNvSpPr>
            <p:nvPr/>
          </p:nvSpPr>
          <p:spPr bwMode="auto">
            <a:xfrm>
              <a:off x="2448" y="912"/>
              <a:ext cx="144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21"/>
            <p:cNvSpPr>
              <a:spLocks noChangeShapeType="1"/>
            </p:cNvSpPr>
            <p:nvPr/>
          </p:nvSpPr>
          <p:spPr bwMode="auto">
            <a:xfrm>
              <a:off x="2928" y="1344"/>
              <a:ext cx="0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22"/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23"/>
            <p:cNvSpPr>
              <a:spLocks noChangeShapeType="1"/>
            </p:cNvSpPr>
            <p:nvPr/>
          </p:nvSpPr>
          <p:spPr bwMode="auto">
            <a:xfrm flipH="1">
              <a:off x="2592" y="1872"/>
              <a:ext cx="96" cy="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24"/>
            <p:cNvSpPr>
              <a:spLocks noChangeShapeType="1"/>
            </p:cNvSpPr>
            <p:nvPr/>
          </p:nvSpPr>
          <p:spPr bwMode="auto">
            <a:xfrm flipH="1" flipV="1">
              <a:off x="1968" y="1776"/>
              <a:ext cx="96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4650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6" t="12967" r="8510" b="9230"/>
          <a:stretch>
            <a:fillRect/>
          </a:stretch>
        </p:blipFill>
        <p:spPr bwMode="auto">
          <a:xfrm>
            <a:off x="7789863" y="2590800"/>
            <a:ext cx="12017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5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2967" r="54256" b="9230"/>
          <a:stretch>
            <a:fillRect/>
          </a:stretch>
        </p:blipFill>
        <p:spPr bwMode="auto">
          <a:xfrm>
            <a:off x="6400800" y="2590800"/>
            <a:ext cx="1389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58" name="Line 34"/>
          <p:cNvSpPr>
            <a:spLocks noChangeShapeType="1"/>
          </p:cNvSpPr>
          <p:nvPr/>
        </p:nvSpPr>
        <p:spPr bwMode="auto">
          <a:xfrm flipH="1">
            <a:off x="2514600" y="1371600"/>
            <a:ext cx="9144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9" name="Line 35"/>
          <p:cNvSpPr>
            <a:spLocks noChangeShapeType="1"/>
          </p:cNvSpPr>
          <p:nvPr/>
        </p:nvSpPr>
        <p:spPr bwMode="auto">
          <a:xfrm flipH="1">
            <a:off x="838200" y="2590800"/>
            <a:ext cx="381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0" name="Line 36"/>
          <p:cNvSpPr>
            <a:spLocks noChangeShapeType="1"/>
          </p:cNvSpPr>
          <p:nvPr/>
        </p:nvSpPr>
        <p:spPr bwMode="auto">
          <a:xfrm>
            <a:off x="3733800" y="5562600"/>
            <a:ext cx="1600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1" name="Line 37"/>
          <p:cNvSpPr>
            <a:spLocks noChangeShapeType="1"/>
          </p:cNvSpPr>
          <p:nvPr/>
        </p:nvSpPr>
        <p:spPr bwMode="auto">
          <a:xfrm flipV="1">
            <a:off x="6248400" y="3962400"/>
            <a:ext cx="13716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2" name="Group 38"/>
          <p:cNvGrpSpPr>
            <a:grpSpLocks/>
          </p:cNvGrpSpPr>
          <p:nvPr/>
        </p:nvGrpSpPr>
        <p:grpSpPr bwMode="auto">
          <a:xfrm>
            <a:off x="3352800" y="762000"/>
            <a:ext cx="2286000" cy="1641475"/>
            <a:chOff x="1968" y="1104"/>
            <a:chExt cx="1440" cy="1034"/>
          </a:xfrm>
        </p:grpSpPr>
        <p:pic>
          <p:nvPicPr>
            <p:cNvPr id="9241" name="Picture 39" descr="960139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6" t="8879" r="2238" b="38785"/>
            <a:stretch>
              <a:fillRect/>
            </a:stretch>
          </p:blipFill>
          <p:spPr bwMode="auto">
            <a:xfrm>
              <a:off x="1968" y="1104"/>
              <a:ext cx="1440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40"/>
            <p:cNvSpPr txBox="1">
              <a:spLocks noChangeArrowheads="1"/>
            </p:cNvSpPr>
            <p:nvPr/>
          </p:nvSpPr>
          <p:spPr bwMode="auto">
            <a:xfrm>
              <a:off x="2640" y="1728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i="0">
                  <a:solidFill>
                    <a:schemeClr val="tx1"/>
                  </a:solidFill>
                </a:rPr>
                <a:t>Universe</a:t>
              </a:r>
            </a:p>
          </p:txBody>
        </p:sp>
      </p:grpSp>
      <p:sp>
        <p:nvSpPr>
          <p:cNvPr id="154665" name="Line 41"/>
          <p:cNvSpPr>
            <a:spLocks noChangeShapeType="1"/>
          </p:cNvSpPr>
          <p:nvPr/>
        </p:nvSpPr>
        <p:spPr bwMode="auto">
          <a:xfrm>
            <a:off x="990600" y="4343400"/>
            <a:ext cx="19812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42"/>
          <p:cNvSpPr txBox="1">
            <a:spLocks noChangeArrowheads="1"/>
          </p:cNvSpPr>
          <p:nvPr/>
        </p:nvSpPr>
        <p:spPr bwMode="auto">
          <a:xfrm>
            <a:off x="5562600" y="15240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0">
                <a:solidFill>
                  <a:schemeClr val="tx1"/>
                </a:solidFill>
              </a:rPr>
              <a:t>Gravitational</a:t>
            </a:r>
          </a:p>
        </p:txBody>
      </p:sp>
      <p:sp>
        <p:nvSpPr>
          <p:cNvPr id="154667" name="Text Box 43"/>
          <p:cNvSpPr txBox="1">
            <a:spLocks noChangeArrowheads="1"/>
          </p:cNvSpPr>
          <p:nvPr/>
        </p:nvSpPr>
        <p:spPr bwMode="auto">
          <a:xfrm>
            <a:off x="1905000" y="37179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0">
                <a:solidFill>
                  <a:schemeClr val="tx1"/>
                </a:solidFill>
              </a:rPr>
              <a:t>Electromagnetic</a:t>
            </a:r>
          </a:p>
        </p:txBody>
      </p:sp>
      <p:sp>
        <p:nvSpPr>
          <p:cNvPr id="154668" name="Text Box 44"/>
          <p:cNvSpPr txBox="1">
            <a:spLocks noChangeArrowheads="1"/>
          </p:cNvSpPr>
          <p:nvPr/>
        </p:nvSpPr>
        <p:spPr bwMode="auto">
          <a:xfrm>
            <a:off x="4191000" y="447992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0">
                <a:solidFill>
                  <a:schemeClr val="tx1"/>
                </a:solidFill>
              </a:rPr>
              <a:t>Strong</a:t>
            </a:r>
          </a:p>
        </p:txBody>
      </p:sp>
      <p:sp>
        <p:nvSpPr>
          <p:cNvPr id="154669" name="Line 45"/>
          <p:cNvSpPr>
            <a:spLocks noChangeShapeType="1"/>
          </p:cNvSpPr>
          <p:nvPr/>
        </p:nvSpPr>
        <p:spPr bwMode="auto">
          <a:xfrm flipV="1">
            <a:off x="1066800" y="2895600"/>
            <a:ext cx="365760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0" name="Text Box 46"/>
          <p:cNvSpPr txBox="1">
            <a:spLocks noChangeArrowheads="1"/>
          </p:cNvSpPr>
          <p:nvPr/>
        </p:nvSpPr>
        <p:spPr bwMode="auto">
          <a:xfrm>
            <a:off x="4800600" y="2695575"/>
            <a:ext cx="106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i="0">
                <a:solidFill>
                  <a:schemeClr val="hlink"/>
                </a:solidFill>
                <a:latin typeface="Tahoma" pitchFamily="34" charset="0"/>
              </a:rPr>
              <a:t>Leptons: electron, muon, etc</a:t>
            </a:r>
          </a:p>
        </p:txBody>
      </p:sp>
      <p:sp>
        <p:nvSpPr>
          <p:cNvPr id="154671" name="Oval 47"/>
          <p:cNvSpPr>
            <a:spLocks noChangeArrowheads="1"/>
          </p:cNvSpPr>
          <p:nvPr/>
        </p:nvSpPr>
        <p:spPr bwMode="auto">
          <a:xfrm>
            <a:off x="4343400" y="2057400"/>
            <a:ext cx="50292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72" name="Text Box 48"/>
          <p:cNvSpPr txBox="1">
            <a:spLocks noChangeArrowheads="1"/>
          </p:cNvSpPr>
          <p:nvPr/>
        </p:nvSpPr>
        <p:spPr bwMode="auto">
          <a:xfrm>
            <a:off x="5638800" y="21336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0">
                <a:solidFill>
                  <a:srgbClr val="FF3300"/>
                </a:solidFill>
                <a:latin typeface="Tahoma" pitchFamily="34" charset="0"/>
              </a:rPr>
              <a:t>Current building block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1/7/2011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9B763-3D50-4ECB-B50E-3001940C64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58" grpId="0" animBg="1"/>
      <p:bldP spid="154659" grpId="0" animBg="1"/>
      <p:bldP spid="154660" grpId="0" animBg="1"/>
      <p:bldP spid="154661" grpId="0" animBg="1"/>
      <p:bldP spid="154665" grpId="0" animBg="1"/>
      <p:bldP spid="154667" grpId="0"/>
      <p:bldP spid="154668" grpId="0"/>
      <p:bldP spid="154669" grpId="0" animBg="1"/>
      <p:bldP spid="154670" grpId="0"/>
      <p:bldP spid="154671" grpId="0" animBg="1"/>
      <p:bldP spid="1546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tom-cloud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Line 3"/>
          <p:cNvSpPr>
            <a:spLocks noChangeShapeType="1"/>
          </p:cNvSpPr>
          <p:nvPr/>
        </p:nvSpPr>
        <p:spPr bwMode="auto">
          <a:xfrm>
            <a:off x="35052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35052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3733800" y="1828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870325" y="1870075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10</a:t>
            </a:r>
            <a:r>
              <a:rPr lang="en-US" altLang="en-US" baseline="30000"/>
              <a:t>-10 </a:t>
            </a:r>
            <a:r>
              <a:rPr lang="en-US" altLang="en-US"/>
              <a:t>m   (1 </a:t>
            </a:r>
            <a:r>
              <a:rPr lang="en-US" altLang="en-US">
                <a:cs typeface="Times New Roman" pitchFamily="18" charset="0"/>
              </a:rPr>
              <a:t>Å)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1752600" y="21336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1431925" y="2784475"/>
            <a:ext cx="238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Nucleus, ~10</a:t>
            </a:r>
            <a:r>
              <a:rPr lang="en-US" altLang="en-US" baseline="30000"/>
              <a:t>-15</a:t>
            </a:r>
            <a:r>
              <a:rPr lang="en-US" altLang="en-US"/>
              <a:t> m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685800" y="3795713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Charge of electron cloud equals that of nucleus </a:t>
            </a:r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altLang="en-US">
                <a:solidFill>
                  <a:schemeClr val="accent2"/>
                </a:solidFill>
              </a:rPr>
              <a:t> neutral atom.</a:t>
            </a:r>
            <a:endParaRPr lang="en-US" altLang="en-US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85800" y="4495800"/>
            <a:ext cx="8016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If the electron cloud is centered on the nucleus </a:t>
            </a:r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altLang="en-US">
                <a:solidFill>
                  <a:schemeClr val="accent2"/>
                </a:solidFill>
              </a:rPr>
              <a:t> electric field produced by electrons exactly cancels the field produced by nucleus.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838200" y="10668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Hydrogen</a:t>
            </a:r>
          </a:p>
        </p:txBody>
      </p:sp>
      <p:sp>
        <p:nvSpPr>
          <p:cNvPr id="32779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Structure of an Atom</a:t>
            </a:r>
          </a:p>
        </p:txBody>
      </p:sp>
      <p:cxnSp>
        <p:nvCxnSpPr>
          <p:cNvPr id="13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05200" y="4953000"/>
            <a:ext cx="1905000" cy="1452563"/>
            <a:chOff x="3505200" y="4953000"/>
            <a:chExt cx="1905000" cy="1452265"/>
          </a:xfrm>
        </p:grpSpPr>
        <p:sp>
          <p:nvSpPr>
            <p:cNvPr id="14" name="TextBox 13"/>
            <p:cNvSpPr txBox="1"/>
            <p:nvPr/>
          </p:nvSpPr>
          <p:spPr>
            <a:xfrm>
              <a:off x="3810000" y="5943397"/>
              <a:ext cx="1149350" cy="461868"/>
            </a:xfrm>
            <a:prstGeom prst="rect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CC0000"/>
                  </a:solidFill>
                  <a:latin typeface="+mj-lt"/>
                  <a:ea typeface="ヒラギノ角ゴ Pro W3" charset="-128"/>
                  <a:cs typeface="ヒラギノ角ゴ Pro W3" charset="-128"/>
                </a:rPr>
                <a:t>WHY?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05200" y="4953000"/>
              <a:ext cx="1905000" cy="380922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Arrow Connector 16"/>
            <p:cNvCxnSpPr>
              <a:cxnSpLocks noChangeShapeType="1"/>
              <a:stCxn id="14" idx="0"/>
              <a:endCxn id="15" idx="2"/>
            </p:cNvCxnSpPr>
            <p:nvPr/>
          </p:nvCxnSpPr>
          <p:spPr bwMode="auto">
            <a:xfrm rot="5400000" flipH="1" flipV="1">
              <a:off x="4116451" y="5602146"/>
              <a:ext cx="609475" cy="73025"/>
            </a:xfrm>
            <a:prstGeom prst="straightConnector1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174750" y="4191000"/>
            <a:ext cx="261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en-US" dirty="0">
                <a:solidFill>
                  <a:srgbClr val="FF0000"/>
                </a:solidFill>
              </a:rPr>
              <a:t> Why get charged?</a:t>
            </a:r>
            <a:endParaRPr lang="en-US" altLang="en-US" dirty="0"/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1616075" y="4689475"/>
            <a:ext cx="5143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Breaking large molecules, transfer ions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Transfer electrons</a:t>
            </a:r>
          </a:p>
        </p:txBody>
      </p:sp>
      <p:sp>
        <p:nvSpPr>
          <p:cNvPr id="2867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Charge an object</a:t>
            </a:r>
          </a:p>
        </p:txBody>
      </p:sp>
      <p:pic>
        <p:nvPicPr>
          <p:cNvPr id="2908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3"/>
          <a:stretch>
            <a:fillRect/>
          </a:stretch>
        </p:blipFill>
        <p:spPr bwMode="auto">
          <a:xfrm>
            <a:off x="4572000" y="1371600"/>
            <a:ext cx="2667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8680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897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5206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Demo 5A-01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09800" y="1371600"/>
            <a:ext cx="4724400" cy="830263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The net charge of a system and </a:t>
            </a:r>
          </a:p>
          <a:p>
            <a:pPr algn="ctr">
              <a:defRPr/>
            </a:pPr>
            <a:r>
              <a:rPr lang="en-US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its surroundings cannot change</a:t>
            </a: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Conservation of Charge</a:t>
            </a:r>
          </a:p>
        </p:txBody>
      </p: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" y="5080000"/>
            <a:ext cx="7404100" cy="1625600"/>
            <a:chOff x="685800" y="4191000"/>
            <a:chExt cx="7404591" cy="1625263"/>
          </a:xfrm>
        </p:grpSpPr>
        <p:sp>
          <p:nvSpPr>
            <p:cNvPr id="12" name="TextBox 11"/>
            <p:cNvSpPr txBox="1"/>
            <p:nvPr/>
          </p:nvSpPr>
          <p:spPr>
            <a:xfrm>
              <a:off x="6096359" y="4191000"/>
              <a:ext cx="858895" cy="461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>
                  <a:solidFill>
                    <a:srgbClr val="0033CC"/>
                  </a:solidFill>
                  <a:latin typeface="+mj-lt"/>
                  <a:ea typeface="ヒラギノ角ゴ Pro W3" charset="-128"/>
                  <a:cs typeface="ヒラギノ角ゴ Pro W3" charset="-128"/>
                </a:rPr>
                <a:t>Yes!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" y="4800474"/>
              <a:ext cx="7404591" cy="10157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>
                <a:buFont typeface="Wingdings" pitchFamily="2" charset="2"/>
                <a:buChar char="ü"/>
              </a:pPr>
              <a:r>
                <a:rPr lang="en-US" altLang="en-US">
                  <a:solidFill>
                    <a:srgbClr val="0033CC"/>
                  </a:solidFill>
                  <a:latin typeface="Arial" pitchFamily="34" charset="0"/>
                </a:rPr>
                <a:t>  Charges can be created or destroyed in (+,-) pairs</a:t>
              </a:r>
            </a:p>
            <a:p>
              <a:pPr lvl="2" eaLnBrk="1" hangingPunct="1"/>
              <a:endParaRPr lang="en-US" altLang="en-US" sz="1800" i="1">
                <a:solidFill>
                  <a:srgbClr val="0033CC"/>
                </a:solidFill>
                <a:latin typeface="Arial" pitchFamily="34" charset="0"/>
              </a:endParaRPr>
            </a:p>
            <a:p>
              <a:pPr lvl="2" eaLnBrk="1" hangingPunct="1"/>
              <a:r>
                <a:rPr lang="en-US" altLang="en-US" sz="1800" i="1">
                  <a:solidFill>
                    <a:srgbClr val="0033CC"/>
                  </a:solidFill>
                  <a:latin typeface="Arial" pitchFamily="34" charset="0"/>
                </a:rPr>
                <a:t>Example:  electron-positron annihilation. 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6913" y="7354888"/>
            <a:ext cx="1857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>
              <a:solidFill>
                <a:srgbClr val="0033CC"/>
              </a:solidFill>
              <a:latin typeface="Arial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85800" y="2743200"/>
            <a:ext cx="8077200" cy="2798763"/>
            <a:chOff x="685800" y="2743200"/>
            <a:chExt cx="8077200" cy="2798763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704850" y="5080000"/>
              <a:ext cx="53911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Lucida Grande"/>
                <a:buChar char="➡"/>
                <a:defRPr/>
              </a:pPr>
              <a:r>
                <a:rPr lang="en-US">
                  <a:solidFill>
                    <a:srgbClr val="0033CC"/>
                  </a:solidFill>
                  <a:latin typeface="+mj-lt"/>
                  <a:ea typeface="ヒラギノ角ゴ Pro W3" charset="-128"/>
                  <a:cs typeface="ヒラギノ角ゴ Pro W3" charset="-128"/>
                </a:rPr>
                <a:t>  Can you create or destroy charge?  </a:t>
              </a:r>
            </a:p>
          </p:txBody>
        </p:sp>
        <p:grpSp>
          <p:nvGrpSpPr>
            <p:cNvPr id="22536" name="Group 23"/>
            <p:cNvGrpSpPr>
              <a:grpSpLocks/>
            </p:cNvGrpSpPr>
            <p:nvPr/>
          </p:nvGrpSpPr>
          <p:grpSpPr bwMode="auto">
            <a:xfrm>
              <a:off x="685800" y="2743200"/>
              <a:ext cx="8077200" cy="2184400"/>
              <a:chOff x="685800" y="2743200"/>
              <a:chExt cx="8077200" cy="2184960"/>
            </a:xfrm>
          </p:grpSpPr>
          <p:grpSp>
            <p:nvGrpSpPr>
              <p:cNvPr id="22537" name="Group 16"/>
              <p:cNvGrpSpPr>
                <a:grpSpLocks/>
              </p:cNvGrpSpPr>
              <p:nvPr/>
            </p:nvGrpSpPr>
            <p:grpSpPr bwMode="auto">
              <a:xfrm>
                <a:off x="685800" y="2743200"/>
                <a:ext cx="8077200" cy="2184960"/>
                <a:chOff x="685800" y="2743200"/>
                <a:chExt cx="8077200" cy="2184960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685800" y="2743200"/>
                  <a:ext cx="8032750" cy="129255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1pPr>
                  <a:lvl2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ea typeface="ヒラギノ角ゴ Pro W3" pitchFamily="-84" charset="-128"/>
                    </a:defRPr>
                  </a:lvl9pPr>
                </a:lstStyle>
                <a:p>
                  <a:pPr eaLnBrk="1" hangingPunct="1">
                    <a:buFont typeface="Wingdings" pitchFamily="2" charset="2"/>
                    <a:buChar char="ü"/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pitchFamily="34" charset="0"/>
                    </a:rPr>
                    <a:t>  You can move charge from the system to surroundings</a:t>
                  </a:r>
                </a:p>
                <a:p>
                  <a:pPr lvl="1" eaLnBrk="1" hangingPunct="1"/>
                  <a:endParaRPr lang="en-US" altLang="en-US" sz="1800" i="1">
                    <a:solidFill>
                      <a:srgbClr val="0033CC"/>
                    </a:solidFill>
                    <a:latin typeface="Arial" pitchFamily="34" charset="0"/>
                  </a:endParaRPr>
                </a:p>
                <a:p>
                  <a:pPr lvl="1" eaLnBrk="1" hangingPunct="1"/>
                  <a:r>
                    <a:rPr lang="en-US" altLang="en-US" sz="1800" i="1">
                      <a:solidFill>
                        <a:srgbClr val="0033CC"/>
                      </a:solidFill>
                      <a:latin typeface="Arial" pitchFamily="34" charset="0"/>
                    </a:rPr>
                    <a:t>	</a:t>
                  </a:r>
                </a:p>
                <a:p>
                  <a:pPr lvl="1" eaLnBrk="1" hangingPunct="1"/>
                  <a:r>
                    <a:rPr lang="en-US" altLang="en-US" sz="1800" i="1">
                      <a:solidFill>
                        <a:srgbClr val="0033CC"/>
                      </a:solidFill>
                      <a:latin typeface="Arial" pitchFamily="34" charset="0"/>
                    </a:rPr>
                    <a:t>	Example:  Rub a balloon (or comb) on your hair</a:t>
                  </a:r>
                </a:p>
              </p:txBody>
            </p:sp>
            <p:pic>
              <p:nvPicPr>
                <p:cNvPr id="22543" name="Picture 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87" b="20200"/>
                <a:stretch>
                  <a:fillRect/>
                </a:stretch>
              </p:blipFill>
              <p:spPr bwMode="auto">
                <a:xfrm>
                  <a:off x="6629400" y="3200400"/>
                  <a:ext cx="2133600" cy="172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7407997" y="3754159"/>
                <a:ext cx="424315" cy="5847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>
                    <a:solidFill>
                      <a:srgbClr val="CC0000"/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+mj-lt"/>
                    <a:ea typeface="ヒラギノ角ゴ Pro W3" charset="-128"/>
                    <a:cs typeface="ヒラギノ角ゴ Pro W3" charset="-128"/>
                  </a:rPr>
                  <a:t>+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43800" y="3146791"/>
                <a:ext cx="321322" cy="5847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>
                    <a:solidFill>
                      <a:srgbClr val="CC0000"/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+mj-lt"/>
                    <a:ea typeface="ヒラギノ角ゴ Pro W3" charset="-128"/>
                    <a:cs typeface="ヒラギノ角ゴ Pro W3" charset="-128"/>
                  </a:rPr>
                  <a:t>-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34200" y="3530024"/>
                <a:ext cx="321322" cy="5847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>
                    <a:solidFill>
                      <a:srgbClr val="CC0000"/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+mj-lt"/>
                    <a:ea typeface="ヒラギノ角ゴ Pro W3" charset="-128"/>
                    <a:cs typeface="ヒラギノ角ゴ Pro W3" charset="-128"/>
                  </a:rPr>
                  <a:t>-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153400" y="3758624"/>
                <a:ext cx="321322" cy="5847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>
                    <a:solidFill>
                      <a:srgbClr val="CC0000"/>
                    </a:solidFill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  <a:latin typeface="+mj-lt"/>
                    <a:ea typeface="ヒラギノ角ゴ Pro W3" charset="-128"/>
                    <a:cs typeface="ヒラギノ角ゴ Pro W3" charset="-128"/>
                  </a:rPr>
                  <a:t>-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15</a:t>
            </a:fld>
            <a:endParaRPr lang="en-US"/>
          </a:p>
        </p:txBody>
      </p:sp>
      <p:pic>
        <p:nvPicPr>
          <p:cNvPr id="14338" name="Picture 2" descr="http://www.relativity.li/uploads/images/F/F5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50"/>
          <a:stretch/>
        </p:blipFill>
        <p:spPr bwMode="auto">
          <a:xfrm>
            <a:off x="76200" y="555100"/>
            <a:ext cx="3352800" cy="58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teachers.web.cern.ch/teachers/archiv/HST2002/Bubblech/mbitu/k2ep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953000" cy="52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Atom-cloud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2438400"/>
            <a:ext cx="357188" cy="457200"/>
            <a:chOff x="1056" y="1392"/>
            <a:chExt cx="225" cy="288"/>
          </a:xfrm>
        </p:grpSpPr>
        <p:sp>
          <p:nvSpPr>
            <p:cNvPr id="34836" name="Oval 5"/>
            <p:cNvSpPr>
              <a:spLocks noChangeArrowheads="1"/>
            </p:cNvSpPr>
            <p:nvPr/>
          </p:nvSpPr>
          <p:spPr bwMode="auto">
            <a:xfrm>
              <a:off x="1056" y="14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7" name="Text Box 6"/>
            <p:cNvSpPr txBox="1">
              <a:spLocks noChangeArrowheads="1"/>
            </p:cNvSpPr>
            <p:nvPr/>
          </p:nvSpPr>
          <p:spPr bwMode="auto">
            <a:xfrm>
              <a:off x="1056" y="1392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</a:p>
          </p:txBody>
        </p:sp>
      </p:grpSp>
      <p:pic>
        <p:nvPicPr>
          <p:cNvPr id="134151" name="Picture 7" descr="Atom-cloud-polar-ellips-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505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00600" y="2133600"/>
            <a:ext cx="1420813" cy="492125"/>
            <a:chOff x="4224" y="1034"/>
            <a:chExt cx="895" cy="310"/>
          </a:xfrm>
        </p:grpSpPr>
        <p:sp>
          <p:nvSpPr>
            <p:cNvPr id="34833" name="Line 9"/>
            <p:cNvSpPr>
              <a:spLocks noChangeShapeType="1"/>
            </p:cNvSpPr>
            <p:nvPr/>
          </p:nvSpPr>
          <p:spPr bwMode="auto">
            <a:xfrm>
              <a:off x="4224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Text Box 10"/>
            <p:cNvSpPr txBox="1">
              <a:spLocks noChangeArrowheads="1"/>
            </p:cNvSpPr>
            <p:nvPr/>
          </p:nvSpPr>
          <p:spPr bwMode="auto">
            <a:xfrm>
              <a:off x="4886" y="1034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 i="1"/>
                <a:t>E</a:t>
              </a:r>
            </a:p>
          </p:txBody>
        </p:sp>
        <p:sp>
          <p:nvSpPr>
            <p:cNvPr id="34835" name="Line 11"/>
            <p:cNvSpPr>
              <a:spLocks noChangeShapeType="1"/>
            </p:cNvSpPr>
            <p:nvPr/>
          </p:nvSpPr>
          <p:spPr bwMode="auto">
            <a:xfrm>
              <a:off x="4944" y="1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4161" name="Picture 17" descr="Atom-cloud-polar-ellips-transparent+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5052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Polarization of Atoms</a:t>
            </a:r>
          </a:p>
        </p:txBody>
      </p:sp>
      <p:cxnSp>
        <p:nvCxnSpPr>
          <p:cNvPr id="18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427413" y="1433513"/>
            <a:ext cx="3048000" cy="2438400"/>
            <a:chOff x="9144000" y="3505200"/>
            <a:chExt cx="3048000" cy="2438400"/>
          </a:xfrm>
        </p:grpSpPr>
        <p:sp>
          <p:nvSpPr>
            <p:cNvPr id="19" name="Rectangle 18"/>
            <p:cNvSpPr/>
            <p:nvPr/>
          </p:nvSpPr>
          <p:spPr>
            <a:xfrm>
              <a:off x="9144000" y="3505200"/>
              <a:ext cx="3048000" cy="24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34829" name="Group 20"/>
            <p:cNvGrpSpPr>
              <a:grpSpLocks/>
            </p:cNvGrpSpPr>
            <p:nvPr/>
          </p:nvGrpSpPr>
          <p:grpSpPr bwMode="auto">
            <a:xfrm>
              <a:off x="9525000" y="3886200"/>
              <a:ext cx="1676400" cy="1676400"/>
              <a:chOff x="6858000" y="2133600"/>
              <a:chExt cx="1676400" cy="1676400"/>
            </a:xfrm>
          </p:grpSpPr>
          <p:pic>
            <p:nvPicPr>
              <p:cNvPr id="34830" name="Picture 14" descr="Atom-polar-dipol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2133600"/>
                <a:ext cx="16764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1" name="Text Box 15"/>
              <p:cNvSpPr txBox="1">
                <a:spLocks noChangeArrowheads="1"/>
              </p:cNvSpPr>
              <p:nvPr/>
            </p:nvSpPr>
            <p:spPr bwMode="auto">
              <a:xfrm>
                <a:off x="7855649" y="2600029"/>
                <a:ext cx="44773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9pPr>
              </a:lstStyle>
              <a:p>
                <a:pPr eaLnBrk="1" hangingPunct="1"/>
                <a:r>
                  <a:rPr lang="en-US" altLang="en-US" sz="3600" b="1"/>
                  <a:t>+</a:t>
                </a:r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7163094" y="2579869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ヒラギノ角ゴ Pro W3" pitchFamily="-84" charset="-128"/>
                  </a:defRPr>
                </a:lvl9pPr>
              </a:lstStyle>
              <a:p>
                <a:pPr eaLnBrk="1" hangingPunct="1"/>
                <a:r>
                  <a:rPr lang="en-US" altLang="en-US" sz="3600" b="1"/>
                  <a:t>-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600200" y="4343400"/>
            <a:ext cx="5945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Atom becomes </a:t>
            </a:r>
            <a:r>
              <a:rPr lang="en-US" b="1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polarized</a:t>
            </a:r>
            <a:r>
              <a:rPr lang="en-US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 by Electric Field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5338" y="5503863"/>
            <a:ext cx="1857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3400" y="5410200"/>
            <a:ext cx="2835275" cy="523875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"Induced Dipole"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4"/>
          <p:cNvGrpSpPr>
            <a:grpSpLocks/>
          </p:cNvGrpSpPr>
          <p:nvPr/>
        </p:nvGrpSpPr>
        <p:grpSpPr bwMode="auto">
          <a:xfrm>
            <a:off x="1676400" y="2438400"/>
            <a:ext cx="357188" cy="457200"/>
            <a:chOff x="1056" y="1392"/>
            <a:chExt cx="225" cy="288"/>
          </a:xfrm>
        </p:grpSpPr>
        <p:sp>
          <p:nvSpPr>
            <p:cNvPr id="36874" name="Oval 5"/>
            <p:cNvSpPr>
              <a:spLocks noChangeArrowheads="1"/>
            </p:cNvSpPr>
            <p:nvPr/>
          </p:nvSpPr>
          <p:spPr bwMode="auto">
            <a:xfrm>
              <a:off x="1056" y="1440"/>
              <a:ext cx="192" cy="19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75" name="Text Box 6"/>
            <p:cNvSpPr txBox="1">
              <a:spLocks noChangeArrowheads="1"/>
            </p:cNvSpPr>
            <p:nvPr/>
          </p:nvSpPr>
          <p:spPr bwMode="auto">
            <a:xfrm>
              <a:off x="1056" y="1392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</a:p>
          </p:txBody>
        </p:sp>
      </p:grpSp>
      <p:sp>
        <p:nvSpPr>
          <p:cNvPr id="36866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Polarization of Atoms</a:t>
            </a:r>
          </a:p>
        </p:txBody>
      </p:sp>
      <p:cxnSp>
        <p:nvCxnSpPr>
          <p:cNvPr id="18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4605338" y="5503863"/>
            <a:ext cx="1857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3400" y="5410200"/>
            <a:ext cx="2835275" cy="523875"/>
          </a:xfrm>
          <a:prstGeom prst="rec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"Induced Dipole"</a:t>
            </a:r>
          </a:p>
        </p:txBody>
      </p:sp>
      <p:pic>
        <p:nvPicPr>
          <p:cNvPr id="368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133600"/>
            <a:ext cx="1168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600200" y="4343400"/>
            <a:ext cx="5945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Atom becomes </a:t>
            </a:r>
            <a:r>
              <a:rPr lang="en-US" b="1" dirty="0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polarized</a:t>
            </a:r>
            <a:r>
              <a:rPr lang="en-US" dirty="0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 by Electric Field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438400"/>
            <a:ext cx="10318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p = </a:t>
            </a:r>
            <a:r>
              <a:rPr lang="en-US" dirty="0" err="1">
                <a:latin typeface="+mj-lt"/>
                <a:ea typeface="ヒラギノ角ゴ Pro W3" charset="0"/>
                <a:cs typeface="ヒラギノ角ゴ Pro W3" charset="0"/>
              </a:rPr>
              <a:t>qs</a:t>
            </a:r>
            <a:endParaRPr lang="en-US" dirty="0"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282825"/>
            <a:ext cx="3043238" cy="83026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33CC"/>
                </a:solidFill>
                <a:latin typeface="+mj-lt"/>
                <a:ea typeface="ヒラギノ角ゴ Pro W3" charset="0"/>
                <a:cs typeface="ヒラギノ角ゴ Pro W3" charset="0"/>
              </a:rPr>
              <a:t>DIPOLE</a:t>
            </a:r>
          </a:p>
          <a:p>
            <a:pPr algn="r">
              <a:defRPr/>
            </a:pPr>
            <a:r>
              <a:rPr lang="en-US">
                <a:solidFill>
                  <a:srgbClr val="0033CC"/>
                </a:solidFill>
                <a:latin typeface="+mj-lt"/>
                <a:ea typeface="ヒラギノ角ゴ Pro W3" charset="0"/>
                <a:cs typeface="ヒラギノ角ゴ Pro W3" charset="0"/>
              </a:rPr>
              <a:t>MOMENT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Interaction of charged rod and Neutral Matter</a:t>
            </a:r>
          </a:p>
        </p:txBody>
      </p: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9218" name="Picture 2" descr="https://www.physics.purdue.edu/demos/images/5A-03_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59" y="1676400"/>
            <a:ext cx="476612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17220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Demo: 5A-03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600200" y="4114800"/>
            <a:ext cx="6019800" cy="1219200"/>
          </a:xfrm>
          <a:prstGeom prst="rect">
            <a:avLst/>
          </a:prstGeom>
          <a:solidFill>
            <a:srgbClr val="FFFFFF"/>
          </a:solidFill>
          <a:ln w="5080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600200" y="2743200"/>
            <a:ext cx="6019800" cy="1219200"/>
          </a:xfrm>
          <a:prstGeom prst="rect">
            <a:avLst/>
          </a:prstGeom>
          <a:solidFill>
            <a:srgbClr val="FFFFFF"/>
          </a:solidFill>
          <a:ln w="5080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Atom </a:t>
            </a:r>
            <a:r>
              <a:rPr lang="en-US" altLang="en-US"/>
              <a:t>A</a:t>
            </a:r>
            <a:r>
              <a:rPr lang="en-US" altLang="en-US">
                <a:solidFill>
                  <a:schemeClr val="accent2"/>
                </a:solidFill>
              </a:rPr>
              <a:t> is easier to polarize than atom </a:t>
            </a:r>
            <a:r>
              <a:rPr lang="en-US" altLang="en-US"/>
              <a:t>B</a:t>
            </a:r>
            <a:r>
              <a:rPr lang="en-US" altLang="en-US">
                <a:solidFill>
                  <a:schemeClr val="accent2"/>
                </a:solidFill>
              </a:rPr>
              <a:t>. Which atom would experience a greater attraction to a point charge a distance </a:t>
            </a:r>
            <a:r>
              <a:rPr lang="en-US" altLang="en-US" i="1"/>
              <a:t>r</a:t>
            </a:r>
            <a:r>
              <a:rPr lang="en-US" altLang="en-US">
                <a:solidFill>
                  <a:schemeClr val="accent2"/>
                </a:solidFill>
              </a:rPr>
              <a:t> away?</a:t>
            </a:r>
            <a:endParaRPr lang="en-US" altLang="en-US"/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6934200" y="3124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0965" name="Group 7"/>
          <p:cNvGrpSpPr>
            <a:grpSpLocks/>
          </p:cNvGrpSpPr>
          <p:nvPr/>
        </p:nvGrpSpPr>
        <p:grpSpPr bwMode="auto">
          <a:xfrm>
            <a:off x="2135188" y="4419600"/>
            <a:ext cx="1096962" cy="762000"/>
            <a:chOff x="3312" y="2832"/>
            <a:chExt cx="691" cy="480"/>
          </a:xfrm>
        </p:grpSpPr>
        <p:pic>
          <p:nvPicPr>
            <p:cNvPr id="40987" name="Picture 8" descr="Atom-polar-dipo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72" b="27274"/>
            <a:stretch>
              <a:fillRect/>
            </a:stretch>
          </p:blipFill>
          <p:spPr bwMode="auto">
            <a:xfrm>
              <a:off x="3312" y="2832"/>
              <a:ext cx="69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8" name="Text Box 9"/>
            <p:cNvSpPr txBox="1">
              <a:spLocks noChangeArrowheads="1"/>
            </p:cNvSpPr>
            <p:nvPr/>
          </p:nvSpPr>
          <p:spPr bwMode="auto">
            <a:xfrm>
              <a:off x="3696" y="2928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40989" name="Text Box 10"/>
            <p:cNvSpPr txBox="1">
              <a:spLocks noChangeArrowheads="1"/>
            </p:cNvSpPr>
            <p:nvPr/>
          </p:nvSpPr>
          <p:spPr bwMode="auto">
            <a:xfrm>
              <a:off x="3437" y="292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 b="1"/>
                <a:t>-</a:t>
              </a:r>
            </a:p>
          </p:txBody>
        </p:sp>
      </p:grpSp>
      <p:grpSp>
        <p:nvGrpSpPr>
          <p:cNvPr id="40966" name="Group 11"/>
          <p:cNvGrpSpPr>
            <a:grpSpLocks/>
          </p:cNvGrpSpPr>
          <p:nvPr/>
        </p:nvGrpSpPr>
        <p:grpSpPr bwMode="auto">
          <a:xfrm>
            <a:off x="1828800" y="2895600"/>
            <a:ext cx="1676400" cy="914400"/>
            <a:chOff x="3072" y="1824"/>
            <a:chExt cx="1056" cy="576"/>
          </a:xfrm>
        </p:grpSpPr>
        <p:pic>
          <p:nvPicPr>
            <p:cNvPr id="40984" name="Picture 12" descr="Atom-polar-dipo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26" b="22728"/>
            <a:stretch>
              <a:fillRect/>
            </a:stretch>
          </p:blipFill>
          <p:spPr bwMode="auto">
            <a:xfrm>
              <a:off x="3072" y="1824"/>
              <a:ext cx="105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5" name="Text Box 13"/>
            <p:cNvSpPr txBox="1">
              <a:spLocks noChangeArrowheads="1"/>
            </p:cNvSpPr>
            <p:nvPr/>
          </p:nvSpPr>
          <p:spPr bwMode="auto">
            <a:xfrm>
              <a:off x="3792" y="1968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40986" name="Text Box 14"/>
            <p:cNvSpPr txBox="1">
              <a:spLocks noChangeArrowheads="1"/>
            </p:cNvSpPr>
            <p:nvPr/>
          </p:nvSpPr>
          <p:spPr bwMode="auto">
            <a:xfrm>
              <a:off x="3264" y="196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 b="1"/>
                <a:t>-</a:t>
              </a:r>
            </a:p>
          </p:txBody>
        </p:sp>
      </p:grpSp>
      <p:sp>
        <p:nvSpPr>
          <p:cNvPr id="40967" name="Oval 15"/>
          <p:cNvSpPr>
            <a:spLocks noChangeArrowheads="1"/>
          </p:cNvSpPr>
          <p:nvPr/>
        </p:nvSpPr>
        <p:spPr bwMode="auto">
          <a:xfrm>
            <a:off x="6934200" y="4495800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1600200" y="3124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40969" name="Text Box 17"/>
          <p:cNvSpPr txBox="1">
            <a:spLocks noChangeArrowheads="1"/>
          </p:cNvSpPr>
          <p:nvPr/>
        </p:nvSpPr>
        <p:spPr bwMode="auto">
          <a:xfrm>
            <a:off x="1600200" y="4572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grpSp>
        <p:nvGrpSpPr>
          <p:cNvPr id="34827" name="Group 18"/>
          <p:cNvGrpSpPr>
            <a:grpSpLocks/>
          </p:cNvGrpSpPr>
          <p:nvPr/>
        </p:nvGrpSpPr>
        <p:grpSpPr bwMode="auto">
          <a:xfrm>
            <a:off x="2667000" y="3352800"/>
            <a:ext cx="1855788" cy="2016125"/>
            <a:chOff x="1680" y="1706"/>
            <a:chExt cx="1169" cy="1270"/>
          </a:xfrm>
        </p:grpSpPr>
        <p:sp>
          <p:nvSpPr>
            <p:cNvPr id="40980" name="Line 19"/>
            <p:cNvSpPr>
              <a:spLocks noChangeShapeType="1"/>
            </p:cNvSpPr>
            <p:nvPr/>
          </p:nvSpPr>
          <p:spPr bwMode="auto">
            <a:xfrm>
              <a:off x="1680" y="1728"/>
              <a:ext cx="1104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20"/>
            <p:cNvSpPr>
              <a:spLocks noChangeShapeType="1"/>
            </p:cNvSpPr>
            <p:nvPr/>
          </p:nvSpPr>
          <p:spPr bwMode="auto">
            <a:xfrm>
              <a:off x="1696" y="2640"/>
              <a:ext cx="576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Text Box 21"/>
            <p:cNvSpPr txBox="1">
              <a:spLocks noChangeArrowheads="1"/>
            </p:cNvSpPr>
            <p:nvPr/>
          </p:nvSpPr>
          <p:spPr bwMode="auto">
            <a:xfrm>
              <a:off x="2534" y="170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/>
                <a:t>F</a:t>
              </a:r>
              <a:r>
                <a:rPr lang="en-US" altLang="en-US" baseline="-25000"/>
                <a:t>A</a:t>
              </a:r>
              <a:endParaRPr lang="en-US" altLang="en-US"/>
            </a:p>
          </p:txBody>
        </p:sp>
        <p:sp>
          <p:nvSpPr>
            <p:cNvPr id="40983" name="Text Box 22"/>
            <p:cNvSpPr txBox="1">
              <a:spLocks noChangeArrowheads="1"/>
            </p:cNvSpPr>
            <p:nvPr/>
          </p:nvSpPr>
          <p:spPr bwMode="auto">
            <a:xfrm>
              <a:off x="2112" y="268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/>
                <a:t>F</a:t>
              </a:r>
              <a:r>
                <a:rPr lang="en-US" altLang="en-US" baseline="-25000"/>
                <a:t>B</a:t>
              </a:r>
              <a:endParaRPr lang="en-US" altLang="en-US"/>
            </a:p>
          </p:txBody>
        </p:sp>
      </p:grpSp>
      <p:sp>
        <p:nvSpPr>
          <p:cNvPr id="40971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Clicker Question</a:t>
            </a:r>
          </a:p>
        </p:txBody>
      </p:sp>
      <p:cxnSp>
        <p:nvCxnSpPr>
          <p:cNvPr id="2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6991350" y="3057525"/>
            <a:ext cx="2857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ヒラギノ角ゴ Pro W3" charset="0"/>
                <a:cs typeface="ヒラギノ角ゴ Pro W3" charset="0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1825" y="4430713"/>
            <a:ext cx="2873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ヒラギノ角ゴ Pro W3" charset="0"/>
                <a:cs typeface="ヒラギノ角ゴ Pro W3" charset="0"/>
              </a:rPr>
              <a:t>-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667000" y="2438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7137400" y="2438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667000" y="5638800"/>
            <a:ext cx="4419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lg" len="lg"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8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0"/>
            <a:ext cx="279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63500" y="963613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Summary:  Point Charge and Dipole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33400" y="914400"/>
            <a:ext cx="8267700" cy="2392363"/>
            <a:chOff x="336" y="576"/>
            <a:chExt cx="5208" cy="1507"/>
          </a:xfrm>
        </p:grpSpPr>
        <p:graphicFrame>
          <p:nvGraphicFramePr>
            <p:cNvPr id="66591" name="Object 5"/>
            <p:cNvGraphicFramePr>
              <a:graphicFrameLocks noChangeAspect="1"/>
            </p:cNvGraphicFramePr>
            <p:nvPr/>
          </p:nvGraphicFramePr>
          <p:xfrm>
            <a:off x="480" y="1056"/>
            <a:ext cx="1464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2" name="Equation" r:id="rId4" imgW="914400" imgH="431800" progId="Equation.DSMT4">
                    <p:embed/>
                  </p:oleObj>
                </mc:Choice>
                <mc:Fallback>
                  <p:oleObj name="Equation" r:id="rId4" imgW="9144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056"/>
                          <a:ext cx="1464" cy="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592" name="Group 23"/>
            <p:cNvGrpSpPr>
              <a:grpSpLocks/>
            </p:cNvGrpSpPr>
            <p:nvPr/>
          </p:nvGrpSpPr>
          <p:grpSpPr bwMode="auto">
            <a:xfrm>
              <a:off x="2160" y="720"/>
              <a:ext cx="1368" cy="1358"/>
              <a:chOff x="2160" y="994"/>
              <a:chExt cx="1368" cy="1358"/>
            </a:xfrm>
          </p:grpSpPr>
          <p:pic>
            <p:nvPicPr>
              <p:cNvPr id="66597" name="Picture 9" descr="p438_PosP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994"/>
                <a:ext cx="1368" cy="13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598" name="Rectangle 17"/>
              <p:cNvSpPr>
                <a:spLocks noChangeArrowheads="1"/>
              </p:cNvSpPr>
              <p:nvPr/>
            </p:nvSpPr>
            <p:spPr bwMode="auto">
              <a:xfrm>
                <a:off x="2736" y="1536"/>
                <a:ext cx="2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+</a:t>
                </a:r>
              </a:p>
            </p:txBody>
          </p:sp>
        </p:grpSp>
        <p:grpSp>
          <p:nvGrpSpPr>
            <p:cNvPr id="66593" name="Group 24"/>
            <p:cNvGrpSpPr>
              <a:grpSpLocks/>
            </p:cNvGrpSpPr>
            <p:nvPr/>
          </p:nvGrpSpPr>
          <p:grpSpPr bwMode="auto">
            <a:xfrm>
              <a:off x="4176" y="720"/>
              <a:ext cx="1368" cy="1363"/>
              <a:chOff x="4176" y="960"/>
              <a:chExt cx="1368" cy="1363"/>
            </a:xfrm>
          </p:grpSpPr>
          <p:pic>
            <p:nvPicPr>
              <p:cNvPr id="66595" name="Picture 14" descr="p440_NegPt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960"/>
                <a:ext cx="1368" cy="1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596" name="Rectangle 18"/>
              <p:cNvSpPr>
                <a:spLocks noChangeArrowheads="1"/>
              </p:cNvSpPr>
              <p:nvPr/>
            </p:nvSpPr>
            <p:spPr bwMode="auto">
              <a:xfrm>
                <a:off x="4764" y="1488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-</a:t>
                </a:r>
              </a:p>
            </p:txBody>
          </p:sp>
        </p:grpSp>
        <p:sp>
          <p:nvSpPr>
            <p:cNvPr id="66594" name="Rectangle 19"/>
            <p:cNvSpPr>
              <a:spLocks noChangeArrowheads="1"/>
            </p:cNvSpPr>
            <p:nvPr/>
          </p:nvSpPr>
          <p:spPr bwMode="auto">
            <a:xfrm>
              <a:off x="336" y="576"/>
              <a:ext cx="167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Arial" pitchFamily="34" charset="0"/>
                </a:rPr>
                <a:t>Point Charge:</a:t>
              </a:r>
              <a:endParaRPr lang="en-US" altLang="en-US" sz="4400">
                <a:solidFill>
                  <a:srgbClr val="10169D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28600" y="3581400"/>
            <a:ext cx="7629525" cy="3090863"/>
            <a:chOff x="144" y="2256"/>
            <a:chExt cx="4806" cy="1947"/>
          </a:xfrm>
        </p:grpSpPr>
        <p:sp>
          <p:nvSpPr>
            <p:cNvPr id="66565" name="Rectangle 20"/>
            <p:cNvSpPr>
              <a:spLocks noChangeArrowheads="1"/>
            </p:cNvSpPr>
            <p:nvPr/>
          </p:nvSpPr>
          <p:spPr bwMode="auto">
            <a:xfrm>
              <a:off x="336" y="2256"/>
              <a:ext cx="9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Arial" pitchFamily="34" charset="0"/>
                </a:rPr>
                <a:t>Dipole:</a:t>
              </a:r>
              <a:endParaRPr lang="en-US" altLang="en-US" sz="4400">
                <a:solidFill>
                  <a:srgbClr val="10169D"/>
                </a:solidFill>
                <a:latin typeface="Arial" pitchFamily="34" charset="0"/>
              </a:endParaRPr>
            </a:p>
          </p:txBody>
        </p:sp>
        <p:sp>
          <p:nvSpPr>
            <p:cNvPr id="66566" name="Text Box 25"/>
            <p:cNvSpPr txBox="1">
              <a:spLocks noChangeArrowheads="1"/>
            </p:cNvSpPr>
            <p:nvPr/>
          </p:nvSpPr>
          <p:spPr bwMode="auto">
            <a:xfrm>
              <a:off x="1344" y="2352"/>
              <a:ext cx="8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for r&gt;&gt;s :</a:t>
              </a:r>
              <a:endParaRPr lang="en-US" altLang="en-US"/>
            </a:p>
          </p:txBody>
        </p:sp>
        <p:grpSp>
          <p:nvGrpSpPr>
            <p:cNvPr id="66567" name="Group 57"/>
            <p:cNvGrpSpPr>
              <a:grpSpLocks/>
            </p:cNvGrpSpPr>
            <p:nvPr/>
          </p:nvGrpSpPr>
          <p:grpSpPr bwMode="auto">
            <a:xfrm>
              <a:off x="2304" y="2352"/>
              <a:ext cx="2646" cy="603"/>
              <a:chOff x="2304" y="2352"/>
              <a:chExt cx="2646" cy="603"/>
            </a:xfrm>
          </p:grpSpPr>
          <p:graphicFrame>
            <p:nvGraphicFramePr>
              <p:cNvPr id="66589" name="Object 4"/>
              <p:cNvGraphicFramePr>
                <a:graphicFrameLocks noChangeAspect="1"/>
              </p:cNvGraphicFramePr>
              <p:nvPr/>
            </p:nvGraphicFramePr>
            <p:xfrm>
              <a:off x="2304" y="2352"/>
              <a:ext cx="1657" cy="6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23" name="Equation" r:id="rId8" imgW="1333500" imgH="482600" progId="Equation.DSMT4">
                      <p:embed/>
                    </p:oleObj>
                  </mc:Choice>
                  <mc:Fallback>
                    <p:oleObj name="Equation" r:id="rId8" imgW="1333500" imgH="482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4" y="2352"/>
                            <a:ext cx="1657" cy="6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590" name="Text Box 27"/>
              <p:cNvSpPr txBox="1">
                <a:spLocks noChangeArrowheads="1"/>
              </p:cNvSpPr>
              <p:nvPr/>
            </p:nvSpPr>
            <p:spPr bwMode="auto">
              <a:xfrm>
                <a:off x="4080" y="2544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at &lt;r,0,0&gt;</a:t>
                </a:r>
              </a:p>
            </p:txBody>
          </p:sp>
        </p:grpSp>
        <p:grpSp>
          <p:nvGrpSpPr>
            <p:cNvPr id="66568" name="Group 58"/>
            <p:cNvGrpSpPr>
              <a:grpSpLocks/>
            </p:cNvGrpSpPr>
            <p:nvPr/>
          </p:nvGrpSpPr>
          <p:grpSpPr bwMode="auto">
            <a:xfrm>
              <a:off x="2304" y="2976"/>
              <a:ext cx="2646" cy="603"/>
              <a:chOff x="2304" y="2976"/>
              <a:chExt cx="2646" cy="603"/>
            </a:xfrm>
          </p:grpSpPr>
          <p:graphicFrame>
            <p:nvGraphicFramePr>
              <p:cNvPr id="66587" name="Object 3"/>
              <p:cNvGraphicFramePr>
                <a:graphicFrameLocks noChangeAspect="1"/>
              </p:cNvGraphicFramePr>
              <p:nvPr/>
            </p:nvGraphicFramePr>
            <p:xfrm>
              <a:off x="2304" y="2976"/>
              <a:ext cx="1546" cy="6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24" name="Equation" r:id="rId10" imgW="1244600" imgH="482600" progId="Equation.DSMT4">
                      <p:embed/>
                    </p:oleObj>
                  </mc:Choice>
                  <mc:Fallback>
                    <p:oleObj name="Equation" r:id="rId10" imgW="1244600" imgH="482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4" y="2976"/>
                            <a:ext cx="1546" cy="6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588" name="Text Box 30"/>
              <p:cNvSpPr txBox="1">
                <a:spLocks noChangeArrowheads="1"/>
              </p:cNvSpPr>
              <p:nvPr/>
            </p:nvSpPr>
            <p:spPr bwMode="auto">
              <a:xfrm>
                <a:off x="4080" y="3168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at &lt;0,r,0&gt;</a:t>
                </a:r>
              </a:p>
            </p:txBody>
          </p:sp>
        </p:grpSp>
        <p:pic>
          <p:nvPicPr>
            <p:cNvPr id="66569" name="Picture 39" descr="Ball-blue-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3341"/>
              <a:ext cx="15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0" name="Picture 40" descr="Ball-red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3341"/>
              <a:ext cx="15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1" name="Text Box 41"/>
            <p:cNvSpPr txBox="1">
              <a:spLocks noChangeArrowheads="1"/>
            </p:cNvSpPr>
            <p:nvPr/>
          </p:nvSpPr>
          <p:spPr bwMode="auto">
            <a:xfrm>
              <a:off x="768" y="3379"/>
              <a:ext cx="3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+q</a:t>
              </a:r>
            </a:p>
          </p:txBody>
        </p:sp>
        <p:sp>
          <p:nvSpPr>
            <p:cNvPr id="66572" name="Text Box 42"/>
            <p:cNvSpPr txBox="1">
              <a:spLocks noChangeArrowheads="1"/>
            </p:cNvSpPr>
            <p:nvPr/>
          </p:nvSpPr>
          <p:spPr bwMode="auto">
            <a:xfrm>
              <a:off x="144" y="3360"/>
              <a:ext cx="32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-q</a:t>
              </a:r>
            </a:p>
          </p:txBody>
        </p:sp>
        <p:sp>
          <p:nvSpPr>
            <p:cNvPr id="66573" name="Line 43"/>
            <p:cNvSpPr>
              <a:spLocks noChangeShapeType="1"/>
            </p:cNvSpPr>
            <p:nvPr/>
          </p:nvSpPr>
          <p:spPr bwMode="auto">
            <a:xfrm flipV="1">
              <a:off x="500" y="3171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44"/>
            <p:cNvSpPr>
              <a:spLocks noChangeShapeType="1"/>
            </p:cNvSpPr>
            <p:nvPr/>
          </p:nvSpPr>
          <p:spPr bwMode="auto">
            <a:xfrm flipV="1">
              <a:off x="974" y="3171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45"/>
            <p:cNvSpPr>
              <a:spLocks noChangeShapeType="1"/>
            </p:cNvSpPr>
            <p:nvPr/>
          </p:nvSpPr>
          <p:spPr bwMode="auto">
            <a:xfrm>
              <a:off x="500" y="3227"/>
              <a:ext cx="4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Text Box 46"/>
            <p:cNvSpPr txBox="1">
              <a:spLocks noChangeArrowheads="1"/>
            </p:cNvSpPr>
            <p:nvPr/>
          </p:nvSpPr>
          <p:spPr bwMode="auto">
            <a:xfrm>
              <a:off x="668" y="3040"/>
              <a:ext cx="2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3200"/>
                <a:t>s</a:t>
              </a:r>
            </a:p>
          </p:txBody>
        </p:sp>
        <p:grpSp>
          <p:nvGrpSpPr>
            <p:cNvPr id="66577" name="Group 47"/>
            <p:cNvGrpSpPr>
              <a:grpSpLocks/>
            </p:cNvGrpSpPr>
            <p:nvPr/>
          </p:nvGrpSpPr>
          <p:grpSpPr bwMode="auto">
            <a:xfrm>
              <a:off x="389" y="2688"/>
              <a:ext cx="1531" cy="1366"/>
              <a:chOff x="2064" y="1008"/>
              <a:chExt cx="2636" cy="2318"/>
            </a:xfrm>
          </p:grpSpPr>
          <p:sp>
            <p:nvSpPr>
              <p:cNvPr id="66581" name="Line 48"/>
              <p:cNvSpPr>
                <a:spLocks noChangeShapeType="1"/>
              </p:cNvSpPr>
              <p:nvPr/>
            </p:nvSpPr>
            <p:spPr bwMode="auto">
              <a:xfrm>
                <a:off x="2640" y="2256"/>
                <a:ext cx="1920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6582" name="Line 49"/>
              <p:cNvSpPr>
                <a:spLocks noChangeShapeType="1"/>
              </p:cNvSpPr>
              <p:nvPr/>
            </p:nvSpPr>
            <p:spPr bwMode="auto">
              <a:xfrm flipV="1">
                <a:off x="2640" y="1152"/>
                <a:ext cx="0" cy="1104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6583" name="Line 50"/>
              <p:cNvSpPr>
                <a:spLocks noChangeShapeType="1"/>
              </p:cNvSpPr>
              <p:nvPr/>
            </p:nvSpPr>
            <p:spPr bwMode="auto">
              <a:xfrm flipH="1">
                <a:off x="2064" y="2256"/>
                <a:ext cx="576" cy="48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6584" name="Text Box 51"/>
              <p:cNvSpPr txBox="1">
                <a:spLocks noChangeArrowheads="1"/>
              </p:cNvSpPr>
              <p:nvPr/>
            </p:nvSpPr>
            <p:spPr bwMode="auto">
              <a:xfrm>
                <a:off x="4280" y="2255"/>
                <a:ext cx="420" cy="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3600" i="1">
                    <a:solidFill>
                      <a:srgbClr val="009900"/>
                    </a:solidFill>
                  </a:rPr>
                  <a:t>x</a:t>
                </a:r>
              </a:p>
            </p:txBody>
          </p:sp>
          <p:sp>
            <p:nvSpPr>
              <p:cNvPr id="66585" name="Text Box 52"/>
              <p:cNvSpPr txBox="1">
                <a:spLocks noChangeArrowheads="1"/>
              </p:cNvSpPr>
              <p:nvPr/>
            </p:nvSpPr>
            <p:spPr bwMode="auto">
              <a:xfrm>
                <a:off x="2593" y="1008"/>
                <a:ext cx="420" cy="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3600" i="1">
                    <a:solidFill>
                      <a:srgbClr val="009900"/>
                    </a:solidFill>
                  </a:rPr>
                  <a:t>y</a:t>
                </a:r>
              </a:p>
            </p:txBody>
          </p:sp>
          <p:sp>
            <p:nvSpPr>
              <p:cNvPr id="66586" name="Text Box 53"/>
              <p:cNvSpPr txBox="1">
                <a:spLocks noChangeArrowheads="1"/>
              </p:cNvSpPr>
              <p:nvPr/>
            </p:nvSpPr>
            <p:spPr bwMode="auto">
              <a:xfrm>
                <a:off x="2085" y="2640"/>
                <a:ext cx="393" cy="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3600" i="1">
                    <a:solidFill>
                      <a:srgbClr val="009900"/>
                    </a:solidFill>
                  </a:rPr>
                  <a:t>z</a:t>
                </a:r>
              </a:p>
            </p:txBody>
          </p:sp>
        </p:grpSp>
        <p:grpSp>
          <p:nvGrpSpPr>
            <p:cNvPr id="66578" name="Group 59"/>
            <p:cNvGrpSpPr>
              <a:grpSpLocks/>
            </p:cNvGrpSpPr>
            <p:nvPr/>
          </p:nvGrpSpPr>
          <p:grpSpPr bwMode="auto">
            <a:xfrm>
              <a:off x="2304" y="3600"/>
              <a:ext cx="2646" cy="603"/>
              <a:chOff x="2304" y="3600"/>
              <a:chExt cx="2646" cy="603"/>
            </a:xfrm>
          </p:grpSpPr>
          <p:sp>
            <p:nvSpPr>
              <p:cNvPr id="66579" name="Text Box 55"/>
              <p:cNvSpPr txBox="1">
                <a:spLocks noChangeArrowheads="1"/>
              </p:cNvSpPr>
              <p:nvPr/>
            </p:nvSpPr>
            <p:spPr bwMode="auto">
              <a:xfrm>
                <a:off x="4080" y="3744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at &lt;0,0,r&gt;</a:t>
                </a:r>
              </a:p>
            </p:txBody>
          </p:sp>
          <p:graphicFrame>
            <p:nvGraphicFramePr>
              <p:cNvPr id="66580" name="Object 2"/>
              <p:cNvGraphicFramePr>
                <a:graphicFrameLocks noChangeAspect="1"/>
              </p:cNvGraphicFramePr>
              <p:nvPr/>
            </p:nvGraphicFramePr>
            <p:xfrm>
              <a:off x="2304" y="3600"/>
              <a:ext cx="1546" cy="6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25" name="Equation" r:id="rId14" imgW="1244600" imgH="482600" progId="Equation.DSMT4">
                      <p:embed/>
                    </p:oleObj>
                  </mc:Choice>
                  <mc:Fallback>
                    <p:oleObj name="Equation" r:id="rId14" imgW="1244600" imgH="482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4" y="3600"/>
                            <a:ext cx="1546" cy="60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39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4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Polarization</a:t>
            </a:r>
          </a:p>
        </p:txBody>
      </p:sp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685800" y="3236913"/>
            <a:ext cx="4304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- </a:t>
            </a:r>
            <a:r>
              <a:rPr lang="ja-JP" altLang="en-US" dirty="0">
                <a:solidFill>
                  <a:srgbClr val="FF0000"/>
                </a:solidFill>
                <a:sym typeface="Symbol" pitchFamily="18" charset="2"/>
              </a:rPr>
              <a:t>“</a:t>
            </a:r>
            <a:r>
              <a:rPr lang="en-US" altLang="ja-JP" i="1" dirty="0" err="1">
                <a:solidFill>
                  <a:srgbClr val="FF0000"/>
                </a:solidFill>
                <a:sym typeface="Symbol" pitchFamily="18" charset="2"/>
              </a:rPr>
              <a:t>polarizability</a:t>
            </a:r>
            <a:r>
              <a:rPr lang="ja-JP" altLang="en-US" i="1" dirty="0">
                <a:solidFill>
                  <a:srgbClr val="FF0000"/>
                </a:solidFill>
                <a:sym typeface="Symbol" pitchFamily="18" charset="2"/>
              </a:rPr>
              <a:t>”</a:t>
            </a:r>
            <a:r>
              <a:rPr lang="en-US" altLang="ja-JP" dirty="0">
                <a:solidFill>
                  <a:srgbClr val="FF0000"/>
                </a:solidFill>
                <a:sym typeface="Symbol" pitchFamily="18" charset="2"/>
              </a:rPr>
              <a:t> of a material</a:t>
            </a:r>
            <a:endParaRPr lang="en-US" altLang="en-US" dirty="0"/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457200" y="5329238"/>
            <a:ext cx="8015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In an induced dipole, is the distance between the charges fixed?</a:t>
            </a:r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0" y="16002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0" y="3729038"/>
            <a:ext cx="93202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Magnitude of polarization = dipole moment of the atoms/molecules</a:t>
            </a:r>
          </a:p>
        </p:txBody>
      </p:sp>
      <p:pic>
        <p:nvPicPr>
          <p:cNvPr id="43014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139950"/>
            <a:ext cx="17621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38400" y="2017713"/>
            <a:ext cx="2362200" cy="969962"/>
          </a:xfrm>
          <a:prstGeom prst="rect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290763"/>
            <a:ext cx="2419350" cy="4206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  <a:latin typeface="+mj-lt"/>
                <a:ea typeface="ヒラギノ角ゴ Pro W3" charset="-128"/>
                <a:cs typeface="ヒラギノ角ゴ Pro W3" charset="-128"/>
              </a:rPr>
              <a:t>POLARIZATION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5867400"/>
            <a:ext cx="856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No.  The distance is proportional to the strength of the applied field</a:t>
            </a:r>
            <a:r>
              <a:rPr lang="en-US" altLang="en-US"/>
              <a:t>.</a:t>
            </a:r>
          </a:p>
          <a:p>
            <a:pPr eaLnBrk="1" hangingPunct="1"/>
            <a:endParaRPr lang="en-US" altLang="en-US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914400"/>
            <a:ext cx="10318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ヒラギノ角ゴ Pro W3" charset="0"/>
                <a:cs typeface="ヒラギノ角ゴ Pro W3" charset="0"/>
              </a:rPr>
              <a:t>p = </a:t>
            </a:r>
            <a:r>
              <a:rPr lang="en-US" dirty="0" err="1">
                <a:latin typeface="+mj-lt"/>
                <a:ea typeface="ヒラギノ角ゴ Pro W3" charset="0"/>
                <a:cs typeface="ヒラギノ角ゴ Pro W3" charset="0"/>
              </a:rPr>
              <a:t>qs</a:t>
            </a:r>
            <a:endParaRPr lang="en-US" dirty="0">
              <a:latin typeface="+mj-lt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939800"/>
            <a:ext cx="4343400" cy="46196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solidFill>
                  <a:srgbClr val="0033CC"/>
                </a:solidFill>
                <a:latin typeface="+mj-lt"/>
                <a:ea typeface="ヒラギノ角ゴ Pro W3" charset="0"/>
                <a:cs typeface="ヒラギノ角ゴ Pro W3" charset="0"/>
              </a:rPr>
              <a:t>DIPOLE  MOMENT</a:t>
            </a:r>
          </a:p>
        </p:txBody>
      </p:sp>
      <p:pic>
        <p:nvPicPr>
          <p:cNvPr id="43020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06900"/>
            <a:ext cx="2298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grpSp>
        <p:nvGrpSpPr>
          <p:cNvPr id="45058" name="Group 8"/>
          <p:cNvGrpSpPr>
            <a:grpSpLocks/>
          </p:cNvGrpSpPr>
          <p:nvPr/>
        </p:nvGrpSpPr>
        <p:grpSpPr bwMode="auto">
          <a:xfrm>
            <a:off x="457200" y="1295400"/>
            <a:ext cx="8462963" cy="4800600"/>
            <a:chOff x="457200" y="1295400"/>
            <a:chExt cx="8462963" cy="4800600"/>
          </a:xfrm>
        </p:grpSpPr>
        <p:sp>
          <p:nvSpPr>
            <p:cNvPr id="45060" name="Text Box 3"/>
            <p:cNvSpPr txBox="1">
              <a:spLocks noChangeArrowheads="1"/>
            </p:cNvSpPr>
            <p:nvPr/>
          </p:nvSpPr>
          <p:spPr bwMode="auto">
            <a:xfrm>
              <a:off x="457200" y="1295400"/>
              <a:ext cx="8229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>
                <a:buFont typeface="Webdings" pitchFamily="18" charset="2"/>
                <a:buNone/>
              </a:pPr>
              <a:r>
                <a:rPr lang="en-US" altLang="en-US">
                  <a:solidFill>
                    <a:schemeClr val="accent2"/>
                  </a:solidFill>
                </a:rPr>
                <a:t>A typical atomic polarizability is </a:t>
              </a:r>
              <a:r>
                <a:rPr lang="en-US" altLang="en-US">
                  <a:solidFill>
                    <a:schemeClr val="accent2"/>
                  </a:solidFill>
                  <a:latin typeface="Symbol" pitchFamily="18" charset="2"/>
                </a:rPr>
                <a:t>α</a:t>
              </a:r>
              <a:r>
                <a:rPr lang="en-US" altLang="en-US"/>
                <a:t>=10</a:t>
              </a:r>
              <a:r>
                <a:rPr lang="en-US" altLang="en-US" baseline="30000"/>
                <a:t>-40</a:t>
              </a:r>
              <a:r>
                <a:rPr lang="en-US" altLang="en-US"/>
                <a:t> C</a:t>
              </a:r>
              <a:r>
                <a:rPr lang="en-US" altLang="en-US">
                  <a:cs typeface="Times New Roman" pitchFamily="18" charset="0"/>
                </a:rPr>
                <a:t>•m/(N/C)</a:t>
              </a:r>
              <a:r>
                <a:rPr lang="en-US" altLang="en-US">
                  <a:solidFill>
                    <a:schemeClr val="accent2"/>
                  </a:solidFill>
                  <a:cs typeface="Times New Roman" pitchFamily="18" charset="0"/>
                </a:rPr>
                <a:t>. </a:t>
              </a:r>
            </a:p>
            <a:p>
              <a:pPr eaLnBrk="1" hangingPunct="1">
                <a:buFont typeface="Webdings" pitchFamily="18" charset="2"/>
                <a:buNone/>
              </a:pPr>
              <a:r>
                <a:rPr lang="en-US" altLang="en-US">
                  <a:solidFill>
                    <a:schemeClr val="accent2"/>
                  </a:solidFill>
                  <a:cs typeface="Times New Roman" pitchFamily="18" charset="0"/>
                </a:rPr>
                <a:t>If </a:t>
              </a:r>
              <a:r>
                <a:rPr lang="en-US" altLang="en-US">
                  <a:cs typeface="Times New Roman" pitchFamily="18" charset="0"/>
                </a:rPr>
                <a:t>q=e</a:t>
              </a:r>
              <a:r>
                <a:rPr lang="en-US" altLang="en-US">
                  <a:solidFill>
                    <a:schemeClr val="accent2"/>
                  </a:solidFill>
                  <a:cs typeface="Times New Roman" pitchFamily="18" charset="0"/>
                </a:rPr>
                <a:t> (proton charge), what is the charge separation by applying a field  </a:t>
              </a:r>
              <a:r>
                <a:rPr lang="en-US" altLang="en-US" i="1">
                  <a:cs typeface="Times New Roman" pitchFamily="18" charset="0"/>
                </a:rPr>
                <a:t>E</a:t>
              </a:r>
              <a:r>
                <a:rPr lang="en-US" altLang="en-US">
                  <a:cs typeface="Times New Roman" pitchFamily="18" charset="0"/>
                </a:rPr>
                <a:t>=3•10</a:t>
              </a:r>
              <a:r>
                <a:rPr lang="en-US" altLang="en-US" baseline="30000">
                  <a:cs typeface="Times New Roman" pitchFamily="18" charset="0"/>
                </a:rPr>
                <a:t>6</a:t>
              </a:r>
              <a:r>
                <a:rPr lang="en-US" altLang="en-US">
                  <a:cs typeface="Times New Roman" pitchFamily="18" charset="0"/>
                </a:rPr>
                <a:t> N/C</a:t>
              </a:r>
              <a:r>
                <a:rPr lang="en-US" altLang="en-US">
                  <a:solidFill>
                    <a:schemeClr val="accent2"/>
                  </a:solidFill>
                  <a:cs typeface="Times New Roman" pitchFamily="18" charset="0"/>
                </a:rPr>
                <a:t>?</a:t>
              </a:r>
              <a:endParaRPr lang="en-US" altLang="en-US">
                <a:cs typeface="Times New Roman" pitchFamily="18" charset="0"/>
              </a:endParaRPr>
            </a:p>
          </p:txBody>
        </p:sp>
        <p:sp>
          <p:nvSpPr>
            <p:cNvPr id="45061" name="Text Box 7"/>
            <p:cNvSpPr txBox="1">
              <a:spLocks noChangeArrowheads="1"/>
            </p:cNvSpPr>
            <p:nvPr/>
          </p:nvSpPr>
          <p:spPr bwMode="auto">
            <a:xfrm>
              <a:off x="762000" y="5638800"/>
              <a:ext cx="7623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en-US" altLang="en-US"/>
                <a:t>Shift is five orders of magnitude smaller than the atom itself!</a:t>
              </a:r>
            </a:p>
          </p:txBody>
        </p:sp>
        <p:graphicFrame>
          <p:nvGraphicFramePr>
            <p:cNvPr id="45062" name="Object 2"/>
            <p:cNvGraphicFramePr>
              <a:graphicFrameLocks noChangeAspect="1"/>
            </p:cNvGraphicFramePr>
            <p:nvPr/>
          </p:nvGraphicFramePr>
          <p:xfrm>
            <a:off x="757238" y="2582863"/>
            <a:ext cx="8162925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2" name="Equation" r:id="rId4" imgW="2781300" imgH="228600" progId="Equation.3">
                    <p:embed/>
                  </p:oleObj>
                </mc:Choice>
                <mc:Fallback>
                  <p:oleObj name="Equation" r:id="rId4" imgW="2781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8" y="2582863"/>
                          <a:ext cx="8162925" cy="671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3" name="Object 3"/>
            <p:cNvGraphicFramePr>
              <a:graphicFrameLocks noChangeAspect="1"/>
            </p:cNvGraphicFramePr>
            <p:nvPr/>
          </p:nvGraphicFramePr>
          <p:xfrm>
            <a:off x="533400" y="3505200"/>
            <a:ext cx="1371600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3" name="Equation" r:id="rId6" imgW="444500" imgH="165100" progId="Equation.DSMT4">
                    <p:embed/>
                  </p:oleObj>
                </mc:Choice>
                <mc:Fallback>
                  <p:oleObj name="Equation" r:id="rId6" imgW="444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505200"/>
                          <a:ext cx="1371600" cy="509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4" name="Object 4"/>
            <p:cNvGraphicFramePr>
              <a:graphicFrameLocks noChangeAspect="1"/>
            </p:cNvGraphicFramePr>
            <p:nvPr/>
          </p:nvGraphicFramePr>
          <p:xfrm>
            <a:off x="762000" y="4114800"/>
            <a:ext cx="5638800" cy="1166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" name="Equation" r:id="rId8" imgW="2146300" imgH="444500" progId="Equation.DSMT4">
                    <p:embed/>
                  </p:oleObj>
                </mc:Choice>
                <mc:Fallback>
                  <p:oleObj name="Equation" r:id="rId8" imgW="21463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114800"/>
                          <a:ext cx="5638800" cy="1166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762000" y="35052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1. Point charge creates field </a:t>
            </a:r>
            <a:r>
              <a:rPr lang="en-US" altLang="en-US" b="1">
                <a:solidFill>
                  <a:schemeClr val="accent2"/>
                </a:solidFill>
              </a:rPr>
              <a:t>E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 at atom</a:t>
            </a:r>
            <a:endParaRPr lang="en-US" altLang="en-US"/>
          </a:p>
        </p:txBody>
      </p:sp>
      <p:pic>
        <p:nvPicPr>
          <p:cNvPr id="47106" name="Picture 4" descr="Fi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6576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107" name="Object 2"/>
          <p:cNvGraphicFramePr>
            <a:graphicFrameLocks noChangeAspect="1"/>
          </p:cNvGraphicFramePr>
          <p:nvPr/>
        </p:nvGraphicFramePr>
        <p:xfrm>
          <a:off x="3124200" y="4419600"/>
          <a:ext cx="23241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5" imgW="914400" imgH="431800" progId="Equation.3">
                  <p:embed/>
                </p:oleObj>
              </mc:Choice>
              <mc:Fallback>
                <p:oleObj name="Equation" r:id="rId5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23241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Force of a Point Charge on an Atom</a:t>
            </a:r>
          </a:p>
        </p:txBody>
      </p:sp>
      <p:cxnSp>
        <p:nvCxnSpPr>
          <p:cNvPr id="6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aphicFrame>
        <p:nvGraphicFramePr>
          <p:cNvPr id="47110" name="Object 2"/>
          <p:cNvGraphicFramePr>
            <a:graphicFrameLocks noChangeAspect="1"/>
          </p:cNvGraphicFramePr>
          <p:nvPr/>
        </p:nvGraphicFramePr>
        <p:xfrm>
          <a:off x="457200" y="1219200"/>
          <a:ext cx="1600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7" imgW="914400" imgH="431800" progId="Equation.3">
                  <p:embed/>
                </p:oleObj>
              </mc:Choice>
              <mc:Fallback>
                <p:oleObj name="Equation" r:id="rId7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1600200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/>
          <p:cNvSpPr txBox="1">
            <a:spLocks noChangeArrowheads="1"/>
          </p:cNvSpPr>
          <p:nvPr/>
        </p:nvSpPr>
        <p:spPr bwMode="auto">
          <a:xfrm>
            <a:off x="762000" y="3505200"/>
            <a:ext cx="3373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2. Field </a:t>
            </a:r>
            <a:r>
              <a:rPr lang="en-US" altLang="en-US" i="1">
                <a:solidFill>
                  <a:schemeClr val="accent2"/>
                </a:solidFill>
              </a:rPr>
              <a:t>E</a:t>
            </a:r>
            <a:r>
              <a:rPr lang="en-US" altLang="en-US" i="1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 polarizes atom</a:t>
            </a:r>
            <a:endParaRPr lang="en-US" altLang="en-US"/>
          </a:p>
        </p:txBody>
      </p:sp>
      <p:pic>
        <p:nvPicPr>
          <p:cNvPr id="49154" name="Picture 4" descr="Fi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6576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457200" y="1219200"/>
          <a:ext cx="1600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Equation" r:id="rId5" imgW="914400" imgH="431800" progId="Equation.3">
                  <p:embed/>
                </p:oleObj>
              </mc:Choice>
              <mc:Fallback>
                <p:oleObj name="Equation" r:id="rId5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1600200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2438400" y="4267200"/>
          <a:ext cx="34544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Equation" r:id="rId7" imgW="1320800" imgH="431800" progId="Equation.3">
                  <p:embed/>
                </p:oleObj>
              </mc:Choice>
              <mc:Fallback>
                <p:oleObj name="Equation" r:id="rId7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34544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5334000" y="12192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1)</a:t>
            </a:r>
          </a:p>
        </p:txBody>
      </p:sp>
      <p:cxnSp>
        <p:nvCxnSpPr>
          <p:cNvPr id="9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4916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Force of a Point Charge on an Atom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2)</a:t>
            </a:r>
          </a:p>
        </p:txBody>
      </p:sp>
      <p:graphicFrame>
        <p:nvGraphicFramePr>
          <p:cNvPr id="49162" name="Object 4"/>
          <p:cNvGraphicFramePr>
            <a:graphicFrameLocks noChangeAspect="1"/>
          </p:cNvGraphicFramePr>
          <p:nvPr/>
        </p:nvGraphicFramePr>
        <p:xfrm>
          <a:off x="381000" y="2084388"/>
          <a:ext cx="22860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Equation" r:id="rId9" imgW="1320800" imgH="431800" progId="Equation.3">
                  <p:embed/>
                </p:oleObj>
              </mc:Choice>
              <mc:Fallback>
                <p:oleObj name="Equation" r:id="rId9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84388"/>
                        <a:ext cx="2286000" cy="746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/>
          <p:cNvSpPr txBox="1">
            <a:spLocks noChangeArrowheads="1"/>
          </p:cNvSpPr>
          <p:nvPr/>
        </p:nvSpPr>
        <p:spPr bwMode="auto">
          <a:xfrm>
            <a:off x="762000" y="3505200"/>
            <a:ext cx="618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3. Induced dipole creates field </a:t>
            </a:r>
            <a:r>
              <a:rPr lang="en-US" altLang="en-US" b="1">
                <a:solidFill>
                  <a:schemeClr val="accent2"/>
                </a:solidFill>
              </a:rPr>
              <a:t>E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at point charge</a:t>
            </a:r>
            <a:endParaRPr lang="en-US" altLang="en-US"/>
          </a:p>
        </p:txBody>
      </p:sp>
      <p:pic>
        <p:nvPicPr>
          <p:cNvPr id="51202" name="Picture 4" descr="Fi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6576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468313" y="1219200"/>
          <a:ext cx="15779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" name="Equation" r:id="rId5" imgW="901700" imgH="431800" progId="Equation.3">
                  <p:embed/>
                </p:oleObj>
              </mc:Choice>
              <mc:Fallback>
                <p:oleObj name="Equation" r:id="rId5" imgW="901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19200"/>
                        <a:ext cx="1577975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3"/>
          <p:cNvGraphicFramePr>
            <a:graphicFrameLocks noChangeAspect="1"/>
          </p:cNvGraphicFramePr>
          <p:nvPr/>
        </p:nvGraphicFramePr>
        <p:xfrm>
          <a:off x="4648200" y="5334000"/>
          <a:ext cx="2362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" name="Equation" r:id="rId7" imgW="1079500" imgH="508000" progId="Equation.3">
                  <p:embed/>
                </p:oleObj>
              </mc:Choice>
              <mc:Fallback>
                <p:oleObj name="Equation" r:id="rId7" imgW="1079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34000"/>
                        <a:ext cx="23622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1)</a:t>
            </a: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2)</a:t>
            </a:r>
          </a:p>
        </p:txBody>
      </p:sp>
      <p:cxnSp>
        <p:nvCxnSpPr>
          <p:cNvPr id="10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aphicFrame>
        <p:nvGraphicFramePr>
          <p:cNvPr id="51208" name="Object 4"/>
          <p:cNvGraphicFramePr>
            <a:graphicFrameLocks noChangeAspect="1"/>
          </p:cNvGraphicFramePr>
          <p:nvPr/>
        </p:nvGraphicFramePr>
        <p:xfrm>
          <a:off x="381000" y="2084388"/>
          <a:ext cx="22860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" name="Equation" r:id="rId9" imgW="1320800" imgH="431800" progId="Equation.3">
                  <p:embed/>
                </p:oleObj>
              </mc:Choice>
              <mc:Fallback>
                <p:oleObj name="Equation" r:id="rId9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84388"/>
                        <a:ext cx="2286000" cy="746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Force of a Point Charge on an Atom</a:t>
            </a:r>
          </a:p>
        </p:txBody>
      </p:sp>
      <p:graphicFrame>
        <p:nvGraphicFramePr>
          <p:cNvPr id="51210" name="Object 5"/>
          <p:cNvGraphicFramePr>
            <a:graphicFrameLocks noChangeAspect="1"/>
          </p:cNvGraphicFramePr>
          <p:nvPr/>
        </p:nvGraphicFramePr>
        <p:xfrm>
          <a:off x="7010400" y="1219200"/>
          <a:ext cx="1905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" name="Equation" r:id="rId11" imgW="1295400" imgH="508000" progId="Equation.3">
                  <p:embed/>
                </p:oleObj>
              </mc:Choice>
              <mc:Fallback>
                <p:oleObj name="Equation" r:id="rId11" imgW="1295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1905000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57225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3)</a:t>
            </a:r>
          </a:p>
        </p:txBody>
      </p:sp>
      <p:graphicFrame>
        <p:nvGraphicFramePr>
          <p:cNvPr id="51212" name="Object 3"/>
          <p:cNvGraphicFramePr>
            <a:graphicFrameLocks noChangeAspect="1"/>
          </p:cNvGraphicFramePr>
          <p:nvPr/>
        </p:nvGraphicFramePr>
        <p:xfrm>
          <a:off x="939800" y="4114800"/>
          <a:ext cx="6756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" name="Equation" r:id="rId13" imgW="3086100" imgH="482600" progId="Equation.3">
                  <p:embed/>
                </p:oleObj>
              </mc:Choice>
              <mc:Fallback>
                <p:oleObj name="Equation" r:id="rId13" imgW="3086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4114800"/>
                        <a:ext cx="6756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10463" y="5745163"/>
            <a:ext cx="923925" cy="46196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  <a:latin typeface="Arial" pitchFamily="34" charset="0"/>
              </a:rPr>
              <a:t>~ 1/r</a:t>
            </a:r>
            <a:r>
              <a:rPr lang="en-US" altLang="en-US" baseline="30000">
                <a:solidFill>
                  <a:srgbClr val="0033CC"/>
                </a:solidFill>
                <a:latin typeface="Arial" pitchFamily="34" charset="0"/>
              </a:rPr>
              <a:t>5</a:t>
            </a:r>
            <a:endParaRPr lang="en-US" altLang="en-US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3"/>
          <p:cNvSpPr txBox="1">
            <a:spLocks noChangeArrowheads="1"/>
          </p:cNvSpPr>
          <p:nvPr/>
        </p:nvSpPr>
        <p:spPr bwMode="auto">
          <a:xfrm>
            <a:off x="762000" y="3505200"/>
            <a:ext cx="499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4. Field </a:t>
            </a:r>
            <a:r>
              <a:rPr lang="en-US" altLang="en-US" b="1">
                <a:solidFill>
                  <a:schemeClr val="accent2"/>
                </a:solidFill>
              </a:rPr>
              <a:t>E</a:t>
            </a:r>
            <a:r>
              <a:rPr lang="en-US" altLang="en-US" b="1" baseline="-25000">
                <a:solidFill>
                  <a:schemeClr val="accent2"/>
                </a:solidFill>
              </a:rPr>
              <a:t>2</a:t>
            </a:r>
            <a:r>
              <a:rPr lang="en-US" altLang="en-US" baseline="-25000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</a:rPr>
              <a:t>exerts force on point charge </a:t>
            </a:r>
            <a:endParaRPr lang="en-US" alt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57200" y="1219200"/>
          <a:ext cx="1600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" name="Equation" r:id="rId4" imgW="914400" imgH="431800" progId="Equation.3">
                  <p:embed/>
                </p:oleObj>
              </mc:Choice>
              <mc:Fallback>
                <p:oleObj name="Equation" r:id="rId4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1600200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025650" y="4244975"/>
          <a:ext cx="448310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" name="Equation" r:id="rId6" imgW="1714500" imgH="508000" progId="Equation.3">
                  <p:embed/>
                </p:oleObj>
              </mc:Choice>
              <mc:Fallback>
                <p:oleObj name="Equation" r:id="rId6" imgW="1714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244975"/>
                        <a:ext cx="4483100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5"/>
          <p:cNvGraphicFramePr>
            <a:graphicFrameLocks noChangeAspect="1"/>
          </p:cNvGraphicFramePr>
          <p:nvPr/>
        </p:nvGraphicFramePr>
        <p:xfrm>
          <a:off x="7010400" y="1219200"/>
          <a:ext cx="1905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" name="Equation" r:id="rId8" imgW="1295400" imgH="508000" progId="Equation.3">
                  <p:embed/>
                </p:oleObj>
              </mc:Choice>
              <mc:Fallback>
                <p:oleObj name="Equation" r:id="rId8" imgW="1295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1905000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Picture 8" descr="Fig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6576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1905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1)</a:t>
            </a: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2)</a:t>
            </a: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657225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3)</a:t>
            </a:r>
          </a:p>
        </p:txBody>
      </p:sp>
      <p:cxnSp>
        <p:nvCxnSpPr>
          <p:cNvPr id="12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aphicFrame>
        <p:nvGraphicFramePr>
          <p:cNvPr id="53258" name="Object 5"/>
          <p:cNvGraphicFramePr>
            <a:graphicFrameLocks noChangeAspect="1"/>
          </p:cNvGraphicFramePr>
          <p:nvPr/>
        </p:nvGraphicFramePr>
        <p:xfrm>
          <a:off x="381000" y="2084388"/>
          <a:ext cx="22860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" name="Equation" r:id="rId11" imgW="1320800" imgH="431800" progId="Equation.3">
                  <p:embed/>
                </p:oleObj>
              </mc:Choice>
              <mc:Fallback>
                <p:oleObj name="Equation" r:id="rId11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84388"/>
                        <a:ext cx="2286000" cy="746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Force of a Point Charge on an Atom</a:t>
            </a:r>
          </a:p>
        </p:txBody>
      </p:sp>
      <p:graphicFrame>
        <p:nvGraphicFramePr>
          <p:cNvPr id="53260" name="Object 6"/>
          <p:cNvGraphicFramePr>
            <a:graphicFrameLocks noChangeAspect="1"/>
          </p:cNvGraphicFramePr>
          <p:nvPr/>
        </p:nvGraphicFramePr>
        <p:xfrm>
          <a:off x="7010400" y="2057400"/>
          <a:ext cx="19288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" name="Equation" r:id="rId13" imgW="1282700" imgH="508000" progId="Equation.3">
                  <p:embed/>
                </p:oleObj>
              </mc:Choice>
              <mc:Fallback>
                <p:oleObj name="Equation" r:id="rId13" imgW="1282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057400"/>
                        <a:ext cx="1928813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55320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3"/>
          <p:cNvSpPr txBox="1">
            <a:spLocks noChangeArrowheads="1"/>
          </p:cNvSpPr>
          <p:nvPr/>
        </p:nvSpPr>
        <p:spPr bwMode="auto">
          <a:xfrm>
            <a:off x="762000" y="3505200"/>
            <a:ext cx="6559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5. </a:t>
            </a:r>
            <a:r>
              <a:rPr lang="en-US" altLang="en-US" b="1">
                <a:solidFill>
                  <a:schemeClr val="accent2"/>
                </a:solidFill>
              </a:rPr>
              <a:t>F</a:t>
            </a:r>
            <a:r>
              <a:rPr lang="en-US" altLang="en-US" b="1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 is the force the </a:t>
            </a:r>
            <a:r>
              <a:rPr lang="en-US" altLang="en-US" i="1">
                <a:solidFill>
                  <a:schemeClr val="accent2"/>
                </a:solidFill>
              </a:rPr>
              <a:t>atom</a:t>
            </a:r>
            <a:r>
              <a:rPr lang="en-US" altLang="en-US">
                <a:solidFill>
                  <a:schemeClr val="accent2"/>
                </a:solidFill>
              </a:rPr>
              <a:t> exerts on the </a:t>
            </a:r>
            <a:r>
              <a:rPr lang="en-US" altLang="en-US" i="1">
                <a:solidFill>
                  <a:schemeClr val="accent2"/>
                </a:solidFill>
              </a:rPr>
              <a:t>charge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    </a:t>
            </a:r>
            <a:r>
              <a:rPr lang="en-US" altLang="en-US">
                <a:solidFill>
                  <a:schemeClr val="accent2"/>
                </a:solidFill>
              </a:rPr>
              <a:t>What is the force the </a:t>
            </a:r>
            <a:r>
              <a:rPr lang="en-US" altLang="en-US" i="1">
                <a:solidFill>
                  <a:schemeClr val="accent2"/>
                </a:solidFill>
              </a:rPr>
              <a:t>charge</a:t>
            </a:r>
            <a:r>
              <a:rPr lang="en-US" altLang="en-US">
                <a:solidFill>
                  <a:schemeClr val="accent2"/>
                </a:solidFill>
              </a:rPr>
              <a:t> exerts on the </a:t>
            </a:r>
            <a:r>
              <a:rPr lang="en-US" altLang="en-US" i="1">
                <a:solidFill>
                  <a:schemeClr val="accent2"/>
                </a:solidFill>
              </a:rPr>
              <a:t>atom</a:t>
            </a:r>
            <a:r>
              <a:rPr lang="en-US" altLang="en-US">
                <a:solidFill>
                  <a:schemeClr val="accent2"/>
                </a:solidFill>
              </a:rPr>
              <a:t>?</a:t>
            </a:r>
            <a:endParaRPr lang="en-US" altLang="en-US" b="1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57200" y="1219200"/>
          <a:ext cx="1600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" name="Equation" r:id="rId4" imgW="914400" imgH="431800" progId="Equation.3">
                  <p:embed/>
                </p:oleObj>
              </mc:Choice>
              <mc:Fallback>
                <p:oleObj name="Equation" r:id="rId4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1600200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17" name="Object 3"/>
          <p:cNvGraphicFramePr>
            <a:graphicFrameLocks noChangeAspect="1"/>
          </p:cNvGraphicFramePr>
          <p:nvPr/>
        </p:nvGraphicFramePr>
        <p:xfrm>
          <a:off x="1981200" y="4648200"/>
          <a:ext cx="46148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" name="Equation" r:id="rId6" imgW="1765300" imgH="508000" progId="Equation.3">
                  <p:embed/>
                </p:oleObj>
              </mc:Choice>
              <mc:Fallback>
                <p:oleObj name="Equation" r:id="rId6" imgW="1765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4614863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0" name="Picture 7" descr="Fig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657600" cy="1828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7010400" y="1219200"/>
          <a:ext cx="1905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" name="Equation" r:id="rId9" imgW="1295400" imgH="508000" progId="Equation.3">
                  <p:embed/>
                </p:oleObj>
              </mc:Choice>
              <mc:Fallback>
                <p:oleObj name="Equation" r:id="rId9" imgW="1295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1905000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7010400" y="2057400"/>
          <a:ext cx="19288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" name="Equation" r:id="rId11" imgW="1282700" imgH="508000" progId="Equation.3">
                  <p:embed/>
                </p:oleObj>
              </mc:Choice>
              <mc:Fallback>
                <p:oleObj name="Equation" r:id="rId11" imgW="1282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057400"/>
                        <a:ext cx="1928813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1)</a:t>
            </a:r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auto">
          <a:xfrm>
            <a:off x="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2)</a:t>
            </a:r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6572250" y="1371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3)</a:t>
            </a:r>
          </a:p>
        </p:txBody>
      </p:sp>
      <p:sp>
        <p:nvSpPr>
          <p:cNvPr id="55306" name="Text Box 13"/>
          <p:cNvSpPr txBox="1">
            <a:spLocks noChangeArrowheads="1"/>
          </p:cNvSpPr>
          <p:nvPr/>
        </p:nvSpPr>
        <p:spPr bwMode="auto">
          <a:xfrm>
            <a:off x="655320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4)</a:t>
            </a:r>
          </a:p>
        </p:txBody>
      </p:sp>
      <p:cxnSp>
        <p:nvCxnSpPr>
          <p:cNvPr id="1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aphicFrame>
        <p:nvGraphicFramePr>
          <p:cNvPr id="55308" name="Object 6"/>
          <p:cNvGraphicFramePr>
            <a:graphicFrameLocks noChangeAspect="1"/>
          </p:cNvGraphicFramePr>
          <p:nvPr/>
        </p:nvGraphicFramePr>
        <p:xfrm>
          <a:off x="381000" y="2084388"/>
          <a:ext cx="22860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" name="Equation" r:id="rId13" imgW="1320800" imgH="431800" progId="Equation.3">
                  <p:embed/>
                </p:oleObj>
              </mc:Choice>
              <mc:Fallback>
                <p:oleObj name="Equation" r:id="rId13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84388"/>
                        <a:ext cx="2286000" cy="746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Force of a Point Charge on an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1738" y="6248400"/>
            <a:ext cx="52689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  <a:latin typeface="+mn-lt"/>
                <a:ea typeface="ヒラギノ角ゴ Pro W3" charset="0"/>
                <a:cs typeface="ヒラギノ角ゴ Pro W3" charset="0"/>
              </a:rPr>
              <a:t>Equal and opposite forces!  (Reciprocity)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Object 2"/>
          <p:cNvGraphicFramePr>
            <a:graphicFrameLocks noChangeAspect="1"/>
          </p:cNvGraphicFramePr>
          <p:nvPr/>
        </p:nvGraphicFramePr>
        <p:xfrm>
          <a:off x="6562725" y="1581150"/>
          <a:ext cx="1600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" name="Equation" r:id="rId4" imgW="914400" imgH="431800" progId="Equation.3">
                  <p:embed/>
                </p:oleObj>
              </mc:Choice>
              <mc:Fallback>
                <p:oleObj name="Equation" r:id="rId4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1581150"/>
                        <a:ext cx="1600200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6597650" y="3257550"/>
          <a:ext cx="19050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" name="Equation" r:id="rId6" imgW="1295400" imgH="508000" progId="Equation.3">
                  <p:embed/>
                </p:oleObj>
              </mc:Choice>
              <mc:Fallback>
                <p:oleObj name="Equation" r:id="rId6" imgW="1295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3257550"/>
                        <a:ext cx="1905000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5"/>
          <p:cNvGraphicFramePr>
            <a:graphicFrameLocks noChangeAspect="1"/>
          </p:cNvGraphicFramePr>
          <p:nvPr/>
        </p:nvGraphicFramePr>
        <p:xfrm>
          <a:off x="6597650" y="4095750"/>
          <a:ext cx="19288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6" name="Equation" r:id="rId8" imgW="1282700" imgH="508000" progId="Equation.3">
                  <p:embed/>
                </p:oleObj>
              </mc:Choice>
              <mc:Fallback>
                <p:oleObj name="Equation" r:id="rId8" imgW="1282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4095750"/>
                        <a:ext cx="1928813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274638" y="1733550"/>
            <a:ext cx="499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1) Point charge creates field </a:t>
            </a:r>
            <a:r>
              <a:rPr lang="en-US" altLang="en-US" b="1"/>
              <a:t>E</a:t>
            </a:r>
            <a:r>
              <a:rPr lang="en-US" altLang="en-US" b="1" baseline="-25000"/>
              <a:t>1</a:t>
            </a:r>
            <a:r>
              <a:rPr lang="en-US" altLang="en-US"/>
              <a:t> at atom</a:t>
            </a:r>
          </a:p>
        </p:txBody>
      </p:sp>
      <p:sp>
        <p:nvSpPr>
          <p:cNvPr id="57349" name="Text Box 9"/>
          <p:cNvSpPr txBox="1">
            <a:spLocks noChangeArrowheads="1"/>
          </p:cNvSpPr>
          <p:nvPr/>
        </p:nvSpPr>
        <p:spPr bwMode="auto">
          <a:xfrm>
            <a:off x="274638" y="2571750"/>
            <a:ext cx="344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2) Field </a:t>
            </a:r>
            <a:r>
              <a:rPr lang="en-US" altLang="en-US" b="1"/>
              <a:t>E</a:t>
            </a:r>
            <a:r>
              <a:rPr lang="en-US" altLang="en-US" baseline="-25000"/>
              <a:t>1  </a:t>
            </a:r>
            <a:r>
              <a:rPr lang="en-US" altLang="en-US"/>
              <a:t>polarizes atom </a:t>
            </a: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301625" y="3409950"/>
            <a:ext cx="621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3) Induced dipole creates field </a:t>
            </a:r>
            <a:r>
              <a:rPr lang="en-US" altLang="en-US" b="1"/>
              <a:t>E</a:t>
            </a:r>
            <a:r>
              <a:rPr lang="en-US" altLang="en-US" b="1" baseline="-25000"/>
              <a:t>2</a:t>
            </a:r>
            <a:r>
              <a:rPr lang="en-US" altLang="en-US"/>
              <a:t> at point charge</a:t>
            </a:r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309563" y="4248150"/>
            <a:ext cx="504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4) Field </a:t>
            </a:r>
            <a:r>
              <a:rPr lang="en-US" altLang="en-US" b="1"/>
              <a:t>E</a:t>
            </a:r>
            <a:r>
              <a:rPr lang="en-US" altLang="en-US" b="1" baseline="-25000"/>
              <a:t>2</a:t>
            </a:r>
            <a:r>
              <a:rPr lang="en-US" altLang="en-US"/>
              <a:t> exerts force on point charge</a:t>
            </a:r>
          </a:p>
        </p:txBody>
      </p:sp>
      <p:graphicFrame>
        <p:nvGraphicFramePr>
          <p:cNvPr id="57352" name="Object 6"/>
          <p:cNvGraphicFramePr>
            <a:graphicFrameLocks noChangeAspect="1"/>
          </p:cNvGraphicFramePr>
          <p:nvPr/>
        </p:nvGraphicFramePr>
        <p:xfrm>
          <a:off x="6581775" y="4992688"/>
          <a:ext cx="12557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" name="Equation" r:id="rId10" imgW="520700" imgH="228600" progId="Equation.3">
                  <p:embed/>
                </p:oleObj>
              </mc:Choice>
              <mc:Fallback>
                <p:oleObj name="Equation" r:id="rId10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4992688"/>
                        <a:ext cx="1255713" cy="550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09563" y="5086350"/>
            <a:ext cx="3706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5) Equal and opposite forces</a:t>
            </a:r>
          </a:p>
        </p:txBody>
      </p:sp>
      <p:sp>
        <p:nvSpPr>
          <p:cNvPr id="51216" name="Text Box 17"/>
          <p:cNvSpPr txBox="1">
            <a:spLocks noChangeArrowheads="1"/>
          </p:cNvSpPr>
          <p:nvPr/>
        </p:nvSpPr>
        <p:spPr bwMode="auto">
          <a:xfrm>
            <a:off x="533400" y="5837238"/>
            <a:ext cx="5372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Neutral atoms are attracted by charges!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Interaction strength ~ 1/r</a:t>
            </a:r>
            <a:r>
              <a:rPr lang="en-US" altLang="en-US" b="1" baseline="30000">
                <a:solidFill>
                  <a:srgbClr val="FF0000"/>
                </a:solidFill>
              </a:rPr>
              <a:t>5</a:t>
            </a:r>
            <a:endParaRPr lang="en-US" altLang="en-US" i="1">
              <a:solidFill>
                <a:srgbClr val="FF3300"/>
              </a:solidFill>
            </a:endParaRPr>
          </a:p>
        </p:txBody>
      </p:sp>
      <p:cxnSp>
        <p:nvCxnSpPr>
          <p:cNvPr id="18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aphicFrame>
        <p:nvGraphicFramePr>
          <p:cNvPr id="57356" name="Object 3"/>
          <p:cNvGraphicFramePr>
            <a:graphicFrameLocks noChangeAspect="1"/>
          </p:cNvGraphicFramePr>
          <p:nvPr/>
        </p:nvGraphicFramePr>
        <p:xfrm>
          <a:off x="6567488" y="2419350"/>
          <a:ext cx="22860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" name="Equation" r:id="rId12" imgW="1320800" imgH="431800" progId="Equation.3">
                  <p:embed/>
                </p:oleObj>
              </mc:Choice>
              <mc:Fallback>
                <p:oleObj name="Equation" r:id="rId12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2419350"/>
                        <a:ext cx="2286000" cy="746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Force of a Point Charge on an Atom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4582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b="1" dirty="0">
                <a:solidFill>
                  <a:schemeClr val="accent2"/>
                </a:solidFill>
                <a:latin typeface="Arial" pitchFamily="34" charset="0"/>
              </a:rPr>
              <a:t>Which one of the following is </a:t>
            </a:r>
            <a:r>
              <a:rPr lang="en-US" altLang="en-US" b="1" i="1" dirty="0">
                <a:solidFill>
                  <a:srgbClr val="FF0000"/>
                </a:solidFill>
                <a:latin typeface="Arial" pitchFamily="34" charset="0"/>
              </a:rPr>
              <a:t>not</a:t>
            </a:r>
            <a:r>
              <a:rPr lang="en-US" altLang="en-US" b="1" i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pitchFamily="34" charset="0"/>
              </a:rPr>
              <a:t>true?</a:t>
            </a:r>
          </a:p>
          <a:p>
            <a:pPr algn="just" eaLnBrk="1" hangingPunct="1"/>
            <a:r>
              <a:rPr lang="en-US" altLang="en-US" b="1" dirty="0">
                <a:solidFill>
                  <a:schemeClr val="accent2"/>
                </a:solidFill>
                <a:latin typeface="Arial" pitchFamily="34" charset="0"/>
              </a:rPr>
              <a:t>The electric force exerted by </a:t>
            </a:r>
            <a:r>
              <a:rPr lang="en-US" altLang="en-US" b="1" dirty="0" smtClean="0">
                <a:solidFill>
                  <a:schemeClr val="accent2"/>
                </a:solidFill>
                <a:latin typeface="Arial" pitchFamily="34" charset="0"/>
              </a:rPr>
              <a:t>a induced electric dipole on </a:t>
            </a:r>
            <a:r>
              <a:rPr lang="en-US" altLang="en-US" b="1" dirty="0">
                <a:solidFill>
                  <a:schemeClr val="accent2"/>
                </a:solidFill>
                <a:latin typeface="Arial" pitchFamily="34" charset="0"/>
              </a:rPr>
              <a:t>an </a:t>
            </a:r>
            <a:r>
              <a:rPr lang="en-US" altLang="en-US" b="1" dirty="0" smtClean="0">
                <a:solidFill>
                  <a:schemeClr val="accent2"/>
                </a:solidFill>
                <a:latin typeface="Arial" pitchFamily="34" charset="0"/>
              </a:rPr>
              <a:t>electron along the dipole moment direction: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</a:endParaRPr>
          </a:p>
          <a:p>
            <a:pPr algn="just" eaLnBrk="1" hangingPunct="1"/>
            <a:endParaRPr lang="en-US" altLang="en-US" sz="20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A. decreases by a factor of </a:t>
            </a:r>
            <a:r>
              <a:rPr lang="en-US" altLang="en-US" b="1" dirty="0" smtClean="0">
                <a:solidFill>
                  <a:schemeClr val="tx2"/>
                </a:solidFill>
                <a:latin typeface="Arial" pitchFamily="34" charset="0"/>
              </a:rPr>
              <a:t>32 </a:t>
            </a: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if the distance is increased by a factor of </a:t>
            </a:r>
            <a:r>
              <a:rPr lang="en-US" altLang="en-US" b="1" dirty="0" smtClean="0">
                <a:solidFill>
                  <a:schemeClr val="tx2"/>
                </a:solidFill>
                <a:latin typeface="Arial" pitchFamily="34" charset="0"/>
              </a:rPr>
              <a:t>2.</a:t>
            </a:r>
            <a:endParaRPr lang="en-US" altLang="en-US" b="1" dirty="0">
              <a:solidFill>
                <a:schemeClr val="tx2"/>
              </a:solidFill>
              <a:latin typeface="Arial" pitchFamily="34" charset="0"/>
            </a:endParaRPr>
          </a:p>
          <a:p>
            <a:pPr algn="just" eaLnBrk="1" hangingPunct="1"/>
            <a:endParaRPr lang="en-US" altLang="en-US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B. has the same magnitude as the electric force exerted by </a:t>
            </a:r>
            <a:r>
              <a:rPr lang="en-US" altLang="en-US" b="1" dirty="0" smtClean="0">
                <a:solidFill>
                  <a:schemeClr val="tx2"/>
                </a:solidFill>
                <a:latin typeface="Arial" pitchFamily="34" charset="0"/>
              </a:rPr>
              <a:t>the same dipole on </a:t>
            </a: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a proton at the same distance.</a:t>
            </a:r>
          </a:p>
          <a:p>
            <a:pPr algn="just" eaLnBrk="1" hangingPunct="1"/>
            <a:endParaRPr lang="en-US" altLang="en-US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C. has the same direction as the electric force exerted </a:t>
            </a:r>
            <a:r>
              <a:rPr lang="en-US" altLang="en-US" b="1" dirty="0" smtClean="0">
                <a:solidFill>
                  <a:schemeClr val="tx2"/>
                </a:solidFill>
                <a:latin typeface="Arial" pitchFamily="34" charset="0"/>
              </a:rPr>
              <a:t>by the same dipole </a:t>
            </a: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on a proton at the same distance.</a:t>
            </a:r>
          </a:p>
          <a:p>
            <a:pPr algn="just" eaLnBrk="1" hangingPunct="1"/>
            <a:endParaRPr lang="en-US" altLang="en-US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/>
            <a:r>
              <a:rPr lang="en-US" altLang="en-US" b="1" dirty="0">
                <a:latin typeface="Arial" pitchFamily="34" charset="0"/>
              </a:rPr>
              <a:t>D.</a:t>
            </a: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 has the </a:t>
            </a:r>
            <a:r>
              <a:rPr lang="en-US" altLang="en-US" b="1" dirty="0" smtClean="0">
                <a:solidFill>
                  <a:schemeClr val="tx2"/>
                </a:solidFill>
                <a:latin typeface="Arial" pitchFamily="34" charset="0"/>
              </a:rPr>
              <a:t>opposite direction </a:t>
            </a: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as the electric force exerted by the same dipole on a proton at the same distance.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2750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iClicker</a:t>
            </a:r>
            <a:endParaRPr lang="en-US" altLang="en-US" dirty="0" smtClean="0"/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03" y="798786"/>
            <a:ext cx="92964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3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More Today</a:t>
            </a:r>
            <a:endParaRPr lang="en-US" sz="3600" b="1" kern="0" dirty="0">
              <a:solidFill>
                <a:srgbClr val="CC00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963613" y="1447800"/>
            <a:ext cx="728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33CC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rgbClr val="0033CC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CC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33CC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33CC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ea typeface="ヒラギノ角ゴ Pro W3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ea typeface="ヒラギノ角ゴ Pro W3" pitchFamily="-84" charset="-128"/>
              </a:rPr>
              <a:t>  Insulators: Electrons stay close to their own atoms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ea typeface="ヒラギノ角ゴ Pro W3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ea typeface="ヒラギノ角ゴ Pro W3" pitchFamily="-84" charset="-128"/>
              </a:rPr>
              <a:t>  Conductors:  Charges are free to move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>
                <a:ea typeface="ヒラギノ角ゴ Pro W3" pitchFamily="-84" charset="-128"/>
              </a:rPr>
              <a:t>  E = 0 inside conductor in equilibrium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>
                <a:ea typeface="ヒラギノ角ゴ Pro W3" pitchFamily="-84" charset="-128"/>
              </a:rPr>
              <a:t>  Ionic solutions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>
                <a:ea typeface="ヒラギノ角ゴ Pro W3" pitchFamily="-84" charset="-128"/>
              </a:rPr>
              <a:t>  Metals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>
              <a:ea typeface="ヒラギノ角ゴ Pro W3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ea typeface="ヒラギノ角ゴ Pro W3" pitchFamily="-84" charset="-128"/>
              </a:rPr>
              <a:t>  Charging and Discharging Objects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ea typeface="ヒラギノ角ゴ Pro W3" pitchFamily="-8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ea typeface="ヒラギノ角ゴ Pro W3" pitchFamily="-8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ea typeface="ヒラギノ角ゴ Pro W3" pitchFamily="-84" charset="-128"/>
            </a:endParaRP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481ECA75-2291-4E0E-825E-76928955C37B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817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Definition of "Dipole Moment"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5257800" y="1219200"/>
          <a:ext cx="257968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4" imgW="1308100" imgH="482600" progId="Equation.3">
                  <p:embed/>
                </p:oleObj>
              </mc:Choice>
              <mc:Fallback>
                <p:oleObj name="Equation" r:id="rId4" imgW="1308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57968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5334000" y="2362200"/>
          <a:ext cx="24542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6" imgW="1244600" imgH="482600" progId="Equation.3">
                  <p:embed/>
                </p:oleObj>
              </mc:Choice>
              <mc:Fallback>
                <p:oleObj name="Equation" r:id="rId6" imgW="1244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24542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8" name="Picture 5" descr="p444_Edipol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2514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4495800" y="14478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i="1"/>
              <a:t>x:</a:t>
            </a: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4343400" y="2514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i="1"/>
              <a:t>y, z:</a:t>
            </a: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4114800" y="3810000"/>
            <a:ext cx="3462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Dipole moment:    </a:t>
            </a:r>
            <a:r>
              <a:rPr lang="en-US" altLang="en-US" sz="2800" i="1">
                <a:solidFill>
                  <a:srgbClr val="FF0000"/>
                </a:solidFill>
              </a:rPr>
              <a:t>p = qs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72712" name="Object 4"/>
          <p:cNvGraphicFramePr>
            <a:graphicFrameLocks noChangeAspect="1"/>
          </p:cNvGraphicFramePr>
          <p:nvPr/>
        </p:nvGraphicFramePr>
        <p:xfrm>
          <a:off x="4038600" y="4876800"/>
          <a:ext cx="13081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9" imgW="482600" imgH="254000" progId="Equation.3">
                  <p:embed/>
                </p:oleObj>
              </mc:Choice>
              <mc:Fallback>
                <p:oleObj name="Equation" r:id="rId9" imgW="482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76800"/>
                        <a:ext cx="13081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5"/>
          <p:cNvGraphicFramePr>
            <a:graphicFrameLocks noChangeAspect="1"/>
          </p:cNvGraphicFramePr>
          <p:nvPr/>
        </p:nvGraphicFramePr>
        <p:xfrm>
          <a:off x="5268913" y="1219200"/>
          <a:ext cx="25034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11" imgW="1270000" imgH="482600" progId="Equation.DSMT4">
                  <p:embed/>
                </p:oleObj>
              </mc:Choice>
              <mc:Fallback>
                <p:oleObj name="Equation" r:id="rId11" imgW="1270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1219200"/>
                        <a:ext cx="2503487" cy="954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6"/>
          <p:cNvGraphicFramePr>
            <a:graphicFrameLocks noChangeAspect="1"/>
          </p:cNvGraphicFramePr>
          <p:nvPr/>
        </p:nvGraphicFramePr>
        <p:xfrm>
          <a:off x="5334000" y="2362200"/>
          <a:ext cx="24288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13" imgW="1231900" imgH="482600" progId="Equation.3">
                  <p:embed/>
                </p:oleObj>
              </mc:Choice>
              <mc:Fallback>
                <p:oleObj name="Equation" r:id="rId13" imgW="1231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2428875" cy="954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Text Box 12"/>
          <p:cNvSpPr txBox="1">
            <a:spLocks noChangeArrowheads="1"/>
          </p:cNvSpPr>
          <p:nvPr/>
        </p:nvSpPr>
        <p:spPr bwMode="auto">
          <a:xfrm>
            <a:off x="5181600" y="4994275"/>
            <a:ext cx="321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, direction from </a:t>
            </a:r>
            <a:r>
              <a:rPr lang="en-US" altLang="en-US" i="1"/>
              <a:t>–q</a:t>
            </a:r>
            <a:r>
              <a:rPr lang="en-US" altLang="en-US"/>
              <a:t> to </a:t>
            </a:r>
            <a:r>
              <a:rPr lang="en-US" altLang="en-US" i="1"/>
              <a:t>+q</a:t>
            </a:r>
            <a:endParaRPr lang="en-US" altLang="en-US"/>
          </a:p>
        </p:txBody>
      </p:sp>
      <p:sp>
        <p:nvSpPr>
          <p:cNvPr id="72716" name="Line 14"/>
          <p:cNvSpPr>
            <a:spLocks noChangeShapeType="1"/>
          </p:cNvSpPr>
          <p:nvPr/>
        </p:nvSpPr>
        <p:spPr bwMode="auto">
          <a:xfrm>
            <a:off x="457200" y="3505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Text Box 15"/>
          <p:cNvSpPr txBox="1">
            <a:spLocks noChangeArrowheads="1"/>
          </p:cNvSpPr>
          <p:nvPr/>
        </p:nvSpPr>
        <p:spPr bwMode="auto">
          <a:xfrm>
            <a:off x="8153400" y="1981200"/>
            <a:ext cx="83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i="1"/>
              <a:t>r&gt;&gt;s</a:t>
            </a:r>
          </a:p>
        </p:txBody>
      </p:sp>
      <p:sp>
        <p:nvSpPr>
          <p:cNvPr id="72718" name="Rectangle 16"/>
          <p:cNvSpPr>
            <a:spLocks noChangeArrowheads="1"/>
          </p:cNvSpPr>
          <p:nvPr/>
        </p:nvSpPr>
        <p:spPr bwMode="auto">
          <a:xfrm>
            <a:off x="3913188" y="5856288"/>
            <a:ext cx="4697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Dipole moment is a vector pointing from  negative to positive charge</a:t>
            </a:r>
            <a:endParaRPr lang="en-US" altLang="en-US"/>
          </a:p>
        </p:txBody>
      </p:sp>
      <p:sp>
        <p:nvSpPr>
          <p:cNvPr id="72719" name="Rectangle 17"/>
          <p:cNvSpPr>
            <a:spLocks noChangeArrowheads="1"/>
          </p:cNvSpPr>
          <p:nvPr/>
        </p:nvSpPr>
        <p:spPr bwMode="auto">
          <a:xfrm>
            <a:off x="2798763" y="3505200"/>
            <a:ext cx="633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The electric field of a dipole is proportional to the </a:t>
            </a:r>
          </a:p>
        </p:txBody>
      </p:sp>
      <p:cxnSp>
        <p:nvCxnSpPr>
          <p:cNvPr id="18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72721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098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6818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Different materials respond differently to electric field</a:t>
            </a:r>
            <a:endParaRPr lang="en-US" altLang="en-US"/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8580438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Conductor</a:t>
            </a:r>
            <a:r>
              <a:rPr lang="en-US" altLang="en-US"/>
              <a:t>: contains mobile charges that can move through material</a:t>
            </a:r>
            <a:endParaRPr lang="en-US" altLang="en-US" b="1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381000" y="2971800"/>
            <a:ext cx="48736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Insulator</a:t>
            </a:r>
            <a:r>
              <a:rPr lang="en-US" altLang="en-US"/>
              <a:t>: contains no mobile charges</a:t>
            </a:r>
            <a:endParaRPr lang="en-US" altLang="en-US" b="1"/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Conductors and Insulators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EA-23DC-48E1-B770-EB2912D500DF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0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"/>
          <p:cNvSpPr txBox="1">
            <a:spLocks noChangeArrowheads="1"/>
          </p:cNvSpPr>
          <p:nvPr/>
        </p:nvSpPr>
        <p:spPr bwMode="auto">
          <a:xfrm>
            <a:off x="746125" y="1524000"/>
            <a:ext cx="715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Insulator:</a:t>
            </a:r>
            <a:r>
              <a:rPr lang="en-US" altLang="en-US"/>
              <a:t> Electrons are bound to the atoms or molecules.</a:t>
            </a:r>
          </a:p>
        </p:txBody>
      </p:sp>
      <p:pic>
        <p:nvPicPr>
          <p:cNvPr id="202756" name="Picture 4" descr="Fig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97125"/>
            <a:ext cx="2171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2473325"/>
            <a:ext cx="4892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Electrons can shift slightly (&lt;1 </a:t>
            </a:r>
            <a:r>
              <a:rPr lang="en-US" altLang="en-US">
                <a:solidFill>
                  <a:schemeClr val="accent2"/>
                </a:solidFill>
                <a:cs typeface="Times New Roman" pitchFamily="18" charset="0"/>
              </a:rPr>
              <a:t>Å), but remain bound to the molecule.</a:t>
            </a:r>
            <a:endParaRPr lang="en-US" altLang="en-US">
              <a:cs typeface="Times New Roman" pitchFamily="18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762000" y="3616325"/>
            <a:ext cx="4892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Individual atoms or molecules can be polarized by external electric field.</a:t>
            </a:r>
            <a:endParaRPr lang="en-US" altLang="en-US"/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762000" y="4683125"/>
            <a:ext cx="5121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There are a lot of molecules – the net effect produced by the induced dipoles can be very large.</a:t>
            </a:r>
            <a:endParaRPr lang="en-US" altLang="en-US"/>
          </a:p>
        </p:txBody>
      </p:sp>
      <p:sp>
        <p:nvSpPr>
          <p:cNvPr id="358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Polarization of Insulators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EA-23DC-48E1-B770-EB2912D500D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0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Fig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171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5410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Field </a:t>
            </a:r>
            <a:r>
              <a:rPr lang="en-US" altLang="en-US" i="1">
                <a:solidFill>
                  <a:schemeClr val="accent2"/>
                </a:solidFill>
              </a:rPr>
              <a:t>E</a:t>
            </a:r>
            <a:r>
              <a:rPr lang="en-US" altLang="en-US">
                <a:solidFill>
                  <a:schemeClr val="accent2"/>
                </a:solidFill>
              </a:rPr>
              <a:t> at a location of a molecule is a </a:t>
            </a:r>
            <a:r>
              <a:rPr lang="en-US" altLang="en-US" b="1">
                <a:solidFill>
                  <a:schemeClr val="accent2"/>
                </a:solidFill>
              </a:rPr>
              <a:t>superposition</a:t>
            </a:r>
            <a:r>
              <a:rPr lang="en-US" altLang="en-US">
                <a:solidFill>
                  <a:schemeClr val="accent2"/>
                </a:solidFill>
              </a:rPr>
              <a:t> of the </a:t>
            </a:r>
            <a:r>
              <a:rPr lang="en-US" altLang="en-US">
                <a:solidFill>
                  <a:srgbClr val="FF0000"/>
                </a:solidFill>
              </a:rPr>
              <a:t>external applied field</a:t>
            </a:r>
            <a:r>
              <a:rPr lang="en-US" altLang="en-US">
                <a:solidFill>
                  <a:schemeClr val="accent2"/>
                </a:solidFill>
              </a:rPr>
              <a:t> and the </a:t>
            </a:r>
            <a:r>
              <a:rPr lang="en-US" altLang="en-US">
                <a:solidFill>
                  <a:srgbClr val="FF0000"/>
                </a:solidFill>
              </a:rPr>
              <a:t>field created by other induced dipoles</a:t>
            </a:r>
            <a:r>
              <a:rPr lang="en-US" altLang="en-US">
                <a:solidFill>
                  <a:schemeClr val="accent2"/>
                </a:solidFill>
              </a:rPr>
              <a:t>:</a:t>
            </a:r>
            <a:endParaRPr lang="en-US" altLang="en-US"/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1905000" y="1295400"/>
          <a:ext cx="133191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5" imgW="495300" imgH="190500" progId="Equation.3">
                  <p:embed/>
                </p:oleObj>
              </mc:Choice>
              <mc:Fallback>
                <p:oleObj name="Equation" r:id="rId5" imgW="495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133191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3"/>
          <p:cNvGraphicFramePr>
            <a:graphicFrameLocks noChangeAspect="1"/>
          </p:cNvGraphicFramePr>
          <p:nvPr/>
        </p:nvGraphicFramePr>
        <p:xfrm>
          <a:off x="1905000" y="1185863"/>
          <a:ext cx="29718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7" imgW="1104900" imgH="266700" progId="Equation.3">
                  <p:embed/>
                </p:oleObj>
              </mc:Choice>
              <mc:Fallback>
                <p:oleObj name="Equation" r:id="rId7" imgW="1104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85863"/>
                        <a:ext cx="2971800" cy="71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7" name="Object 4"/>
          <p:cNvGraphicFramePr>
            <a:graphicFrameLocks noChangeAspect="1"/>
          </p:cNvGraphicFramePr>
          <p:nvPr/>
        </p:nvGraphicFramePr>
        <p:xfrm>
          <a:off x="1701800" y="3943350"/>
          <a:ext cx="38258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9" imgW="1422400" imgH="279400" progId="Equation.DSMT4">
                  <p:embed/>
                </p:oleObj>
              </mc:Choice>
              <mc:Fallback>
                <p:oleObj name="Equation" r:id="rId9" imgW="1422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943350"/>
                        <a:ext cx="38258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609600" y="4953000"/>
            <a:ext cx="318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Simplifying assumption:</a:t>
            </a:r>
            <a:endParaRPr lang="en-US" altLang="en-US"/>
          </a:p>
        </p:txBody>
      </p:sp>
      <p:graphicFrame>
        <p:nvGraphicFramePr>
          <p:cNvPr id="204809" name="Object 5"/>
          <p:cNvGraphicFramePr>
            <a:graphicFrameLocks noChangeAspect="1"/>
          </p:cNvGraphicFramePr>
          <p:nvPr/>
        </p:nvGraphicFramePr>
        <p:xfrm>
          <a:off x="3810000" y="4800600"/>
          <a:ext cx="28003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11" imgW="1041400" imgH="266700" progId="Equation.3">
                  <p:embed/>
                </p:oleObj>
              </mc:Choice>
              <mc:Fallback>
                <p:oleObj name="Equation" r:id="rId11" imgW="1041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00600"/>
                        <a:ext cx="28003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6"/>
          <p:cNvGraphicFramePr>
            <a:graphicFrameLocks noChangeAspect="1"/>
          </p:cNvGraphicFramePr>
          <p:nvPr/>
        </p:nvGraphicFramePr>
        <p:xfrm>
          <a:off x="3886200" y="5619750"/>
          <a:ext cx="20494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13" imgW="762000" imgH="254000" progId="Equation.DSMT4">
                  <p:embed/>
                </p:oleObj>
              </mc:Choice>
              <mc:Fallback>
                <p:oleObj name="Equation" r:id="rId13" imgW="762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619750"/>
                        <a:ext cx="20494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 Density Approximation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EA-23DC-48E1-B770-EB2912D500D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5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There are charges which can move freely throughout the material</a:t>
            </a:r>
            <a:endParaRPr lang="en-US" altLang="en-US"/>
          </a:p>
        </p:txBody>
      </p:sp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2743200" y="2743200"/>
            <a:ext cx="3810000" cy="190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7" name="Oval 5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8" name="Oval 6"/>
          <p:cNvSpPr>
            <a:spLocks noChangeArrowheads="1"/>
          </p:cNvSpPr>
          <p:nvPr/>
        </p:nvSpPr>
        <p:spPr bwMode="auto">
          <a:xfrm>
            <a:off x="59436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9" name="Oval 7"/>
          <p:cNvSpPr>
            <a:spLocks noChangeArrowheads="1"/>
          </p:cNvSpPr>
          <p:nvPr/>
        </p:nvSpPr>
        <p:spPr bwMode="auto">
          <a:xfrm>
            <a:off x="4419600" y="3048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0" name="Oval 8"/>
          <p:cNvSpPr>
            <a:spLocks noChangeArrowheads="1"/>
          </p:cNvSpPr>
          <p:nvPr/>
        </p:nvSpPr>
        <p:spPr bwMode="auto">
          <a:xfrm>
            <a:off x="5257800" y="4343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3048000" y="3886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10"/>
          <p:cNvSpPr>
            <a:spLocks noChangeArrowheads="1"/>
          </p:cNvSpPr>
          <p:nvPr/>
        </p:nvSpPr>
        <p:spPr bwMode="auto">
          <a:xfrm>
            <a:off x="3276600" y="3200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24200" y="3124200"/>
            <a:ext cx="2514600" cy="1295400"/>
            <a:chOff x="1968" y="1968"/>
            <a:chExt cx="1584" cy="816"/>
          </a:xfrm>
        </p:grpSpPr>
        <p:sp>
          <p:nvSpPr>
            <p:cNvPr id="42008" name="Line 12"/>
            <p:cNvSpPr>
              <a:spLocks noChangeShapeType="1"/>
            </p:cNvSpPr>
            <p:nvPr/>
          </p:nvSpPr>
          <p:spPr bwMode="auto">
            <a:xfrm>
              <a:off x="32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13"/>
            <p:cNvSpPr>
              <a:spLocks noChangeShapeType="1"/>
            </p:cNvSpPr>
            <p:nvPr/>
          </p:nvSpPr>
          <p:spPr bwMode="auto">
            <a:xfrm>
              <a:off x="2832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14"/>
            <p:cNvSpPr>
              <a:spLocks noChangeShapeType="1"/>
            </p:cNvSpPr>
            <p:nvPr/>
          </p:nvSpPr>
          <p:spPr bwMode="auto">
            <a:xfrm>
              <a:off x="3360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15"/>
            <p:cNvSpPr>
              <a:spLocks noChangeShapeType="1"/>
            </p:cNvSpPr>
            <p:nvPr/>
          </p:nvSpPr>
          <p:spPr bwMode="auto">
            <a:xfrm>
              <a:off x="1968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16"/>
            <p:cNvSpPr>
              <a:spLocks noChangeShapeType="1"/>
            </p:cNvSpPr>
            <p:nvPr/>
          </p:nvSpPr>
          <p:spPr bwMode="auto">
            <a:xfrm>
              <a:off x="211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5" name="Oval 18"/>
          <p:cNvSpPr>
            <a:spLocks noChangeArrowheads="1"/>
          </p:cNvSpPr>
          <p:nvPr/>
        </p:nvSpPr>
        <p:spPr bwMode="auto">
          <a:xfrm>
            <a:off x="39624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6" name="Oval 19"/>
          <p:cNvSpPr>
            <a:spLocks noChangeArrowheads="1"/>
          </p:cNvSpPr>
          <p:nvPr/>
        </p:nvSpPr>
        <p:spPr bwMode="auto">
          <a:xfrm>
            <a:off x="60198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7" name="Oval 20"/>
          <p:cNvSpPr>
            <a:spLocks noChangeArrowheads="1"/>
          </p:cNvSpPr>
          <p:nvPr/>
        </p:nvSpPr>
        <p:spPr bwMode="auto">
          <a:xfrm>
            <a:off x="47244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52800" y="3048000"/>
            <a:ext cx="2743200" cy="1371600"/>
            <a:chOff x="2112" y="1920"/>
            <a:chExt cx="1728" cy="864"/>
          </a:xfrm>
        </p:grpSpPr>
        <p:sp>
          <p:nvSpPr>
            <p:cNvPr id="42003" name="Line 22"/>
            <p:cNvSpPr>
              <a:spLocks noChangeShapeType="1"/>
            </p:cNvSpPr>
            <p:nvPr/>
          </p:nvSpPr>
          <p:spPr bwMode="auto">
            <a:xfrm flipH="1">
              <a:off x="3600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23"/>
            <p:cNvSpPr>
              <a:spLocks noChangeShapeType="1"/>
            </p:cNvSpPr>
            <p:nvPr/>
          </p:nvSpPr>
          <p:spPr bwMode="auto">
            <a:xfrm flipH="1">
              <a:off x="2112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24"/>
            <p:cNvSpPr>
              <a:spLocks noChangeShapeType="1"/>
            </p:cNvSpPr>
            <p:nvPr/>
          </p:nvSpPr>
          <p:spPr bwMode="auto">
            <a:xfrm flipH="1">
              <a:off x="2352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5"/>
            <p:cNvSpPr>
              <a:spLocks noChangeShapeType="1"/>
            </p:cNvSpPr>
            <p:nvPr/>
          </p:nvSpPr>
          <p:spPr bwMode="auto">
            <a:xfrm flipH="1">
              <a:off x="3648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6"/>
            <p:cNvSpPr>
              <a:spLocks noChangeShapeType="1"/>
            </p:cNvSpPr>
            <p:nvPr/>
          </p:nvSpPr>
          <p:spPr bwMode="auto">
            <a:xfrm flipH="1">
              <a:off x="2832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51" name="Line 27"/>
          <p:cNvSpPr>
            <a:spLocks noChangeShapeType="1"/>
          </p:cNvSpPr>
          <p:nvPr/>
        </p:nvSpPr>
        <p:spPr bwMode="auto">
          <a:xfrm flipH="1">
            <a:off x="1676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1763713" y="36226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i="1"/>
              <a:t>E</a:t>
            </a: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>
            <a:off x="228600" y="5029200"/>
            <a:ext cx="853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In contrast to an </a:t>
            </a:r>
            <a:r>
              <a:rPr lang="en-US" altLang="en-US" b="1">
                <a:solidFill>
                  <a:srgbClr val="008000"/>
                </a:solidFill>
              </a:rPr>
              <a:t>insulator</a:t>
            </a:r>
            <a:r>
              <a:rPr lang="en-US" altLang="en-US">
                <a:solidFill>
                  <a:schemeClr val="accent2"/>
                </a:solidFill>
              </a:rPr>
              <a:t>, where electrons and nuclei can move only very </a:t>
            </a:r>
            <a:r>
              <a:rPr lang="en-US" altLang="en-US" b="1">
                <a:solidFill>
                  <a:srgbClr val="008000"/>
                </a:solidFill>
              </a:rPr>
              <a:t>small distances</a:t>
            </a:r>
            <a:r>
              <a:rPr lang="en-US" altLang="en-US">
                <a:solidFill>
                  <a:schemeClr val="accent2"/>
                </a:solidFill>
              </a:rPr>
              <a:t>, the charged particles in a </a:t>
            </a:r>
            <a:r>
              <a:rPr lang="en-US" altLang="en-US" b="1">
                <a:solidFill>
                  <a:srgbClr val="008000"/>
                </a:solidFill>
              </a:rPr>
              <a:t>conductor</a:t>
            </a:r>
            <a:r>
              <a:rPr lang="en-US" altLang="en-US">
                <a:solidFill>
                  <a:schemeClr val="accent2"/>
                </a:solidFill>
              </a:rPr>
              <a:t> are free to move </a:t>
            </a:r>
            <a:r>
              <a:rPr lang="en-US" altLang="en-US" b="1">
                <a:solidFill>
                  <a:srgbClr val="008000"/>
                </a:solidFill>
              </a:rPr>
              <a:t>large distances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  <a:endParaRPr lang="en-US" altLang="en-US"/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Polarization of conductors differs from that of insulators.</a:t>
            </a:r>
            <a:endParaRPr lang="en-US" altLang="en-US"/>
          </a:p>
        </p:txBody>
      </p:sp>
      <p:sp>
        <p:nvSpPr>
          <p:cNvPr id="42002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EA-23DC-48E1-B770-EB2912D500D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1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1" grpId="0" animBg="1"/>
      <p:bldP spid="205852" grpId="0" autoUpdateAnimBg="0"/>
      <p:bldP spid="20585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Fig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066800"/>
            <a:ext cx="18684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046163" y="3276600"/>
            <a:ext cx="161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Salt water:</a:t>
            </a:r>
            <a:endParaRPr lang="en-US" altLang="en-US"/>
          </a:p>
          <a:p>
            <a:pPr eaLnBrk="1" hangingPunct="1"/>
            <a:r>
              <a:rPr lang="en-US" altLang="en-US"/>
              <a:t>Na</a:t>
            </a:r>
            <a:r>
              <a:rPr lang="en-US" altLang="en-US" baseline="30000"/>
              <a:t>+</a:t>
            </a:r>
            <a:r>
              <a:rPr lang="en-US" altLang="en-US"/>
              <a:t> and Cl</a:t>
            </a:r>
            <a:r>
              <a:rPr lang="en-US" altLang="en-US" baseline="30000"/>
              <a:t>-</a:t>
            </a:r>
            <a:endParaRPr lang="en-US" altLang="en-US"/>
          </a:p>
          <a:p>
            <a:pPr eaLnBrk="1" hangingPunct="1"/>
            <a:r>
              <a:rPr lang="en-US" altLang="en-US"/>
              <a:t>H</a:t>
            </a:r>
            <a:r>
              <a:rPr lang="en-US" altLang="en-US" baseline="30000"/>
              <a:t>+</a:t>
            </a:r>
            <a:r>
              <a:rPr lang="en-US" altLang="en-US"/>
              <a:t> and OH</a:t>
            </a:r>
            <a:r>
              <a:rPr lang="en-US" altLang="en-US" baseline="30000"/>
              <a:t>-</a:t>
            </a:r>
            <a:endParaRPr lang="en-US" altLang="en-US"/>
          </a:p>
        </p:txBody>
      </p:sp>
      <p:pic>
        <p:nvPicPr>
          <p:cNvPr id="206853" name="Picture 5" descr="Fig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1876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6" descr="Fig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789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3657600" y="3444875"/>
            <a:ext cx="200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Apply external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electric field</a:t>
            </a:r>
            <a:endParaRPr lang="en-US" altLang="en-US"/>
          </a:p>
        </p:txBody>
      </p:sp>
      <p:graphicFrame>
        <p:nvGraphicFramePr>
          <p:cNvPr id="206856" name="Object 2"/>
          <p:cNvGraphicFramePr>
            <a:graphicFrameLocks noChangeAspect="1"/>
          </p:cNvGraphicFramePr>
          <p:nvPr/>
        </p:nvGraphicFramePr>
        <p:xfrm>
          <a:off x="5943600" y="3622675"/>
          <a:ext cx="2895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7" imgW="1358900" imgH="266700" progId="Equation.DSMT4">
                  <p:embed/>
                </p:oleObj>
              </mc:Choice>
              <mc:Fallback>
                <p:oleObj name="Equation" r:id="rId7" imgW="1358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622675"/>
                        <a:ext cx="28956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Ionic Solutions are Conductors</a:t>
            </a:r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152400" y="4495800"/>
            <a:ext cx="8763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accent2"/>
                </a:solidFill>
              </a:rPr>
              <a:t>When an electric filed is applied to a conductor, the mobile charged particles begin to move in the direction of the force exerted on them by the field.</a:t>
            </a:r>
          </a:p>
          <a:p>
            <a:pPr eaLnBrk="1" hangingPunct="1"/>
            <a:endParaRPr lang="en-US" altLang="en-US" sz="100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000">
                <a:solidFill>
                  <a:schemeClr val="accent2"/>
                </a:solidFill>
              </a:rPr>
              <a:t>As the charges move, they begin to pile up in one location, creating a concentration of charge </a:t>
            </a:r>
            <a:r>
              <a:rPr lang="en-US" altLang="en-US" sz="2000">
                <a:solidFill>
                  <a:srgbClr val="008000"/>
                </a:solidFill>
                <a:sym typeface="Wingdings" pitchFamily="2" charset="2"/>
              </a:rPr>
              <a:t></a:t>
            </a:r>
            <a:r>
              <a:rPr lang="en-US" altLang="en-US" sz="2000">
                <a:solidFill>
                  <a:srgbClr val="008000"/>
                </a:solidFill>
                <a:sym typeface="Symbol" pitchFamily="18" charset="2"/>
              </a:rPr>
              <a:t> creates electric field</a:t>
            </a:r>
            <a:r>
              <a:rPr lang="en-US" altLang="en-US" sz="2000">
                <a:solidFill>
                  <a:schemeClr val="accent2"/>
                </a:solidFill>
                <a:sym typeface="Symbol" pitchFamily="18" charset="2"/>
              </a:rPr>
              <a:t>.</a:t>
            </a:r>
          </a:p>
          <a:p>
            <a:pPr eaLnBrk="1" hangingPunct="1"/>
            <a:endParaRPr lang="en-US" altLang="en-US" sz="100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The net electric field is the superposition of the applied field and field created by the relocated charges.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EA-23DC-48E1-B770-EB2912D500D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1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Fig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789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423025" y="3440113"/>
          <a:ext cx="2317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1333500" imgH="254000" progId="Equation.3">
                  <p:embed/>
                </p:oleObj>
              </mc:Choice>
              <mc:Fallback>
                <p:oleObj name="Equation" r:id="rId5" imgW="1333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3440113"/>
                        <a:ext cx="23177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579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Assumption:</a:t>
            </a: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charges will move until </a:t>
            </a:r>
            <a:r>
              <a:rPr lang="en-US" altLang="en-US" i="1">
                <a:solidFill>
                  <a:schemeClr val="accent2"/>
                </a:solidFill>
              </a:rPr>
              <a:t>E</a:t>
            </a:r>
            <a:r>
              <a:rPr lang="en-US" altLang="en-US" i="1" baseline="-25000">
                <a:solidFill>
                  <a:schemeClr val="accent2"/>
                </a:solidFill>
              </a:rPr>
              <a:t>net</a:t>
            </a:r>
            <a:r>
              <a:rPr lang="en-US" altLang="en-US" i="1">
                <a:solidFill>
                  <a:schemeClr val="accent2"/>
                </a:solidFill>
              </a:rPr>
              <a:t>=0 			</a:t>
            </a:r>
            <a:r>
              <a:rPr lang="en-US" altLang="en-US">
                <a:solidFill>
                  <a:schemeClr val="accent2"/>
                </a:solidFill>
              </a:rPr>
              <a:t>(static equilibrium)</a:t>
            </a:r>
            <a:endParaRPr lang="en-US" altLang="en-US" i="1">
              <a:solidFill>
                <a:schemeClr val="accent2"/>
              </a:solidFill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533400" y="5791200"/>
            <a:ext cx="782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It is not a shielding effect, but a consequence of superposition!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533400" y="2209800"/>
            <a:ext cx="313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Proof:</a:t>
            </a:r>
            <a:r>
              <a:rPr lang="en-US" altLang="en-US"/>
              <a:t> by contradiction:</a:t>
            </a:r>
            <a:endParaRPr lang="en-US" altLang="en-US" i="1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4816475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2743200" y="2895600"/>
            <a:ext cx="295275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Mobile ions will move</a:t>
            </a:r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>
            <a:off x="4816475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2759075" y="3581400"/>
            <a:ext cx="2970213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This is not equilibrium</a:t>
            </a: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3657600" y="2209800"/>
            <a:ext cx="2027238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Assume </a:t>
            </a:r>
            <a:r>
              <a:rPr lang="en-US" altLang="en-US" i="1"/>
              <a:t>E</a:t>
            </a:r>
            <a:r>
              <a:rPr lang="en-US" altLang="en-US" i="1" baseline="-25000"/>
              <a:t>net</a:t>
            </a:r>
            <a:r>
              <a:rPr lang="en-US" altLang="en-US" i="1">
                <a:sym typeface="Symbol" pitchFamily="18" charset="2"/>
              </a:rPr>
              <a:t>≠</a:t>
            </a:r>
            <a:r>
              <a:rPr lang="en-US" altLang="en-US">
                <a:sym typeface="Symbol" pitchFamily="18" charset="2"/>
              </a:rPr>
              <a:t>0</a:t>
            </a:r>
            <a:r>
              <a:rPr lang="en-US" altLang="en-US"/>
              <a:t> 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2057400" y="4267200"/>
            <a:ext cx="3668713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/>
              <a:t>Assumption </a:t>
            </a:r>
            <a:r>
              <a:rPr lang="en-US" altLang="en-US" i="1"/>
              <a:t>E</a:t>
            </a:r>
            <a:r>
              <a:rPr lang="en-US" altLang="en-US" i="1" baseline="-25000"/>
              <a:t>net</a:t>
            </a:r>
            <a:r>
              <a:rPr lang="en-US" altLang="en-US" i="1">
                <a:sym typeface="Symbol" pitchFamily="18" charset="2"/>
              </a:rPr>
              <a:t>≠</a:t>
            </a:r>
            <a:r>
              <a:rPr lang="en-US" altLang="en-US">
                <a:sym typeface="Symbol" pitchFamily="18" charset="2"/>
              </a:rPr>
              <a:t>0 is wrong</a:t>
            </a:r>
            <a:r>
              <a:rPr lang="en-US" altLang="en-US"/>
              <a:t> </a:t>
            </a:r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>
            <a:off x="48006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4660900" y="4959350"/>
            <a:ext cx="1052513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i="1"/>
              <a:t>E</a:t>
            </a:r>
            <a:r>
              <a:rPr lang="en-US" altLang="en-US" i="1" baseline="-25000"/>
              <a:t>net</a:t>
            </a:r>
            <a:r>
              <a:rPr lang="en-US" altLang="en-US" i="1"/>
              <a:t>=0</a:t>
            </a:r>
            <a:r>
              <a:rPr lang="en-US" altLang="en-US"/>
              <a:t> </a:t>
            </a:r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>
            <a:off x="4800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Ionic Solutions are Conductors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837EA-23DC-48E1-B770-EB2912D500D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1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Today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963613" y="1660525"/>
            <a:ext cx="44476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33CC"/>
                </a:solidFill>
                <a:latin typeface="Arial" pitchFamily="34" charset="0"/>
              </a:rPr>
              <a:t>Conservation of </a:t>
            </a:r>
            <a:r>
              <a:rPr lang="en-US" altLang="en-US" dirty="0" smtClean="0">
                <a:solidFill>
                  <a:srgbClr val="0033CC"/>
                </a:solidFill>
                <a:latin typeface="Arial" pitchFamily="34" charset="0"/>
              </a:rPr>
              <a:t>Charge</a:t>
            </a:r>
          </a:p>
          <a:p>
            <a:pPr eaLnBrk="1" hangingPunct="1"/>
            <a:r>
              <a:rPr lang="en-US" altLang="en-US" dirty="0" smtClean="0">
                <a:solidFill>
                  <a:srgbClr val="0033CC"/>
                </a:solidFill>
                <a:latin typeface="Arial" pitchFamily="34" charset="0"/>
              </a:rPr>
              <a:t>Polarization </a:t>
            </a:r>
            <a:r>
              <a:rPr lang="en-US" altLang="en-US" dirty="0">
                <a:solidFill>
                  <a:srgbClr val="0033CC"/>
                </a:solidFill>
                <a:latin typeface="Arial" pitchFamily="34" charset="0"/>
              </a:rPr>
              <a:t>of Atoms</a:t>
            </a:r>
          </a:p>
          <a:p>
            <a:pPr eaLnBrk="1" hangingPunct="1"/>
            <a:r>
              <a:rPr lang="en-US" altLang="en-US" dirty="0">
                <a:solidFill>
                  <a:srgbClr val="0033CC"/>
                </a:solidFill>
                <a:latin typeface="Arial" pitchFamily="34" charset="0"/>
              </a:rPr>
              <a:t>Neutral Atom and Point Charge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553E-CA02-4D3A-97E7-C9329B7668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Shape of Dipole Electric Field</a:t>
            </a:r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645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572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1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5245100"/>
            <a:ext cx="1922463" cy="30797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400" i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Wikimedia Commons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Demo: 5A-23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-477838" y="0"/>
            <a:ext cx="1013460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dirty="0" smtClean="0">
                <a:solidFill>
                  <a:srgbClr val="FF0000"/>
                </a:solidFill>
              </a:rPr>
              <a:t>Interaction of a Point Charge and a Dipole</a:t>
            </a:r>
          </a:p>
        </p:txBody>
      </p:sp>
      <p:pic>
        <p:nvPicPr>
          <p:cNvPr id="70658" name="Picture 3" descr="p445_Dipole&amp;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283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209800" y="8382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0660" name="Object 2"/>
          <p:cNvGraphicFramePr>
            <a:graphicFrameLocks noChangeAspect="1"/>
          </p:cNvGraphicFramePr>
          <p:nvPr/>
        </p:nvGraphicFramePr>
        <p:xfrm>
          <a:off x="2362200" y="2438400"/>
          <a:ext cx="42672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5" imgW="1981200" imgH="482600" progId="Equation.DSMT4">
                  <p:embed/>
                </p:oleObj>
              </mc:Choice>
              <mc:Fallback>
                <p:oleObj name="Equation" r:id="rId5" imgW="1981200" imgH="482600" progId="Equation.DSMT4">
                  <p:embed/>
                  <p:pic>
                    <p:nvPicPr>
                      <p:cNvPr id="706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42672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1" name="Group 6"/>
          <p:cNvGrpSpPr>
            <a:grpSpLocks/>
          </p:cNvGrpSpPr>
          <p:nvPr/>
        </p:nvGrpSpPr>
        <p:grpSpPr bwMode="auto">
          <a:xfrm>
            <a:off x="6019800" y="685800"/>
            <a:ext cx="914400" cy="1352550"/>
            <a:chOff x="3792" y="624"/>
            <a:chExt cx="576" cy="852"/>
          </a:xfrm>
        </p:grpSpPr>
        <p:sp>
          <p:nvSpPr>
            <p:cNvPr id="70668" name="Line 7"/>
            <p:cNvSpPr>
              <a:spLocks noChangeShapeType="1"/>
            </p:cNvSpPr>
            <p:nvPr/>
          </p:nvSpPr>
          <p:spPr bwMode="auto">
            <a:xfrm flipH="1">
              <a:off x="3840" y="960"/>
              <a:ext cx="52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0669" name="Object 4"/>
            <p:cNvGraphicFramePr>
              <a:graphicFrameLocks noChangeAspect="1"/>
            </p:cNvGraphicFramePr>
            <p:nvPr/>
          </p:nvGraphicFramePr>
          <p:xfrm>
            <a:off x="3792" y="624"/>
            <a:ext cx="499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Equation" r:id="rId7" imgW="368300" imgH="266700" progId="Equation.3">
                    <p:embed/>
                  </p:oleObj>
                </mc:Choice>
                <mc:Fallback>
                  <p:oleObj name="Equation" r:id="rId7" imgW="368300" imgH="266700" progId="Equation.3">
                    <p:embed/>
                    <p:pic>
                      <p:nvPicPr>
                        <p:cNvPr id="7066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624"/>
                          <a:ext cx="499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70" name="Line 9"/>
            <p:cNvSpPr>
              <a:spLocks noChangeShapeType="1"/>
            </p:cNvSpPr>
            <p:nvPr/>
          </p:nvSpPr>
          <p:spPr bwMode="auto">
            <a:xfrm flipH="1">
              <a:off x="4032" y="120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0671" name="Object 5"/>
            <p:cNvGraphicFramePr>
              <a:graphicFrameLocks noChangeAspect="1"/>
            </p:cNvGraphicFramePr>
            <p:nvPr/>
          </p:nvGraphicFramePr>
          <p:xfrm>
            <a:off x="4080" y="1200"/>
            <a:ext cx="224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Equation" r:id="rId9" imgW="165100" imgH="203200" progId="Equation.3">
                    <p:embed/>
                  </p:oleObj>
                </mc:Choice>
                <mc:Fallback>
                  <p:oleObj name="Equation" r:id="rId9" imgW="165100" imgH="203200" progId="Equation.3">
                    <p:embed/>
                    <p:pic>
                      <p:nvPicPr>
                        <p:cNvPr id="7067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200"/>
                          <a:ext cx="224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662" name="Group 14"/>
          <p:cNvGrpSpPr>
            <a:grpSpLocks/>
          </p:cNvGrpSpPr>
          <p:nvPr/>
        </p:nvGrpSpPr>
        <p:grpSpPr bwMode="auto">
          <a:xfrm>
            <a:off x="2590800" y="1676400"/>
            <a:ext cx="533400" cy="438150"/>
            <a:chOff x="1632" y="1248"/>
            <a:chExt cx="336" cy="276"/>
          </a:xfrm>
        </p:grpSpPr>
        <p:sp>
          <p:nvSpPr>
            <p:cNvPr id="70666" name="Line 15"/>
            <p:cNvSpPr>
              <a:spLocks noChangeShapeType="1"/>
            </p:cNvSpPr>
            <p:nvPr/>
          </p:nvSpPr>
          <p:spPr bwMode="auto">
            <a:xfrm>
              <a:off x="1632" y="1248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0667" name="Object 3"/>
            <p:cNvGraphicFramePr>
              <a:graphicFrameLocks noChangeAspect="1"/>
            </p:cNvGraphicFramePr>
            <p:nvPr/>
          </p:nvGraphicFramePr>
          <p:xfrm>
            <a:off x="1680" y="1248"/>
            <a:ext cx="224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Equation" r:id="rId11" imgW="165100" imgH="203200" progId="Equation.3">
                    <p:embed/>
                  </p:oleObj>
                </mc:Choice>
                <mc:Fallback>
                  <p:oleObj name="Equation" r:id="rId11" imgW="165100" imgH="203200" progId="Equation.3">
                    <p:embed/>
                    <p:pic>
                      <p:nvPicPr>
                        <p:cNvPr id="7066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248"/>
                          <a:ext cx="224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663" name="Rectangle 18"/>
          <p:cNvSpPr>
            <a:spLocks noChangeArrowheads="1"/>
          </p:cNvSpPr>
          <p:nvPr/>
        </p:nvSpPr>
        <p:spPr bwMode="auto">
          <a:xfrm>
            <a:off x="533400" y="3505200"/>
            <a:ext cx="81740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Times" pitchFamily="-8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 Direction makes sense?</a:t>
            </a:r>
            <a:endParaRPr lang="en-US" altLang="en-US"/>
          </a:p>
          <a:p>
            <a:pPr eaLnBrk="1" hangingPunct="1">
              <a:buFont typeface="Times" pitchFamily="-84" charset="0"/>
              <a:buNone/>
            </a:pPr>
            <a:r>
              <a:rPr lang="en-US" altLang="en-US"/>
              <a:t>  - negative end of dipole is closer, so its net contribution is larger</a:t>
            </a:r>
          </a:p>
          <a:p>
            <a:pPr eaLnBrk="1" hangingPunct="1">
              <a:buFont typeface="Times" pitchFamily="-84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 What is the force exerted on the dipole by the point charge?</a:t>
            </a:r>
            <a:endParaRPr lang="en-US" altLang="en-US"/>
          </a:p>
          <a:p>
            <a:pPr eaLnBrk="1" hangingPunct="1">
              <a:buFont typeface="Times" pitchFamily="-84" charset="0"/>
              <a:buNone/>
            </a:pPr>
            <a:r>
              <a:rPr lang="en-US" altLang="en-US"/>
              <a:t>  - Newton</a:t>
            </a:r>
            <a:r>
              <a:rPr lang="ja-JP" altLang="en-US"/>
              <a:t>’</a:t>
            </a:r>
            <a:r>
              <a:rPr lang="en-US" altLang="ja-JP"/>
              <a:t>s third law: equal but opposite sign</a:t>
            </a:r>
            <a:endParaRPr lang="en-US" altLang="en-US"/>
          </a:p>
        </p:txBody>
      </p:sp>
      <p:cxnSp>
        <p:nvCxnSpPr>
          <p:cNvPr id="16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70665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5588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0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Dipole in a Uniform Field</a:t>
            </a: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219200" y="1143000"/>
          <a:ext cx="1238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495300" imgH="241300" progId="Equation.3">
                  <p:embed/>
                </p:oleObj>
              </mc:Choice>
              <mc:Fallback>
                <p:oleObj name="Equation" r:id="rId4" imgW="495300" imgH="241300" progId="Equation.3">
                  <p:embed/>
                  <p:pic>
                    <p:nvPicPr>
                      <p:cNvPr id="747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12382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Line 4"/>
          <p:cNvSpPr>
            <a:spLocks noChangeShapeType="1"/>
          </p:cNvSpPr>
          <p:nvPr/>
        </p:nvSpPr>
        <p:spPr bwMode="auto">
          <a:xfrm>
            <a:off x="2819400" y="152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3657600" y="1066800"/>
            <a:ext cx="4664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Forces on </a:t>
            </a:r>
            <a:r>
              <a:rPr lang="en-US" altLang="en-US" i="1"/>
              <a:t>+q</a:t>
            </a:r>
            <a:r>
              <a:rPr lang="en-US" altLang="en-US"/>
              <a:t> and </a:t>
            </a:r>
            <a:r>
              <a:rPr lang="en-US" altLang="en-US" i="1"/>
              <a:t>–q</a:t>
            </a:r>
            <a:r>
              <a:rPr lang="en-US" altLang="en-US"/>
              <a:t> have the same magnitude but opposite direction</a:t>
            </a:r>
          </a:p>
        </p:txBody>
      </p:sp>
      <p:graphicFrame>
        <p:nvGraphicFramePr>
          <p:cNvPr id="74757" name="Object 3"/>
          <p:cNvGraphicFramePr>
            <a:graphicFrameLocks noChangeAspect="1"/>
          </p:cNvGraphicFramePr>
          <p:nvPr/>
        </p:nvGraphicFramePr>
        <p:xfrm>
          <a:off x="3733800" y="2133600"/>
          <a:ext cx="3111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6" imgW="1244600" imgH="254000" progId="Equation.3">
                  <p:embed/>
                </p:oleObj>
              </mc:Choice>
              <mc:Fallback>
                <p:oleObj name="Equation" r:id="rId6" imgW="1244600" imgH="254000" progId="Equation.3">
                  <p:embed/>
                  <p:pic>
                    <p:nvPicPr>
                      <p:cNvPr id="747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3111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58" name="Group 11"/>
          <p:cNvGrpSpPr>
            <a:grpSpLocks/>
          </p:cNvGrpSpPr>
          <p:nvPr/>
        </p:nvGrpSpPr>
        <p:grpSpPr bwMode="auto">
          <a:xfrm>
            <a:off x="533400" y="1905000"/>
            <a:ext cx="2667000" cy="1143000"/>
            <a:chOff x="336" y="1200"/>
            <a:chExt cx="1680" cy="720"/>
          </a:xfrm>
        </p:grpSpPr>
        <p:sp>
          <p:nvSpPr>
            <p:cNvPr id="74769" name="Line 12"/>
            <p:cNvSpPr>
              <a:spLocks noChangeShapeType="1"/>
            </p:cNvSpPr>
            <p:nvPr/>
          </p:nvSpPr>
          <p:spPr bwMode="auto">
            <a:xfrm>
              <a:off x="336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0" name="Line 13"/>
            <p:cNvSpPr>
              <a:spLocks noChangeShapeType="1"/>
            </p:cNvSpPr>
            <p:nvPr/>
          </p:nvSpPr>
          <p:spPr bwMode="auto">
            <a:xfrm>
              <a:off x="528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1" name="Line 14"/>
            <p:cNvSpPr>
              <a:spLocks noChangeShapeType="1"/>
            </p:cNvSpPr>
            <p:nvPr/>
          </p:nvSpPr>
          <p:spPr bwMode="auto">
            <a:xfrm>
              <a:off x="720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2" name="Line 15"/>
            <p:cNvSpPr>
              <a:spLocks noChangeShapeType="1"/>
            </p:cNvSpPr>
            <p:nvPr/>
          </p:nvSpPr>
          <p:spPr bwMode="auto">
            <a:xfrm>
              <a:off x="912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3" name="Line 16"/>
            <p:cNvSpPr>
              <a:spLocks noChangeShapeType="1"/>
            </p:cNvSpPr>
            <p:nvPr/>
          </p:nvSpPr>
          <p:spPr bwMode="auto">
            <a:xfrm>
              <a:off x="1104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4" name="Line 17"/>
            <p:cNvSpPr>
              <a:spLocks noChangeShapeType="1"/>
            </p:cNvSpPr>
            <p:nvPr/>
          </p:nvSpPr>
          <p:spPr bwMode="auto">
            <a:xfrm>
              <a:off x="1296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5" name="Line 18"/>
            <p:cNvSpPr>
              <a:spLocks noChangeShapeType="1"/>
            </p:cNvSpPr>
            <p:nvPr/>
          </p:nvSpPr>
          <p:spPr bwMode="auto">
            <a:xfrm>
              <a:off x="1488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6" name="Line 19"/>
            <p:cNvSpPr>
              <a:spLocks noChangeShapeType="1"/>
            </p:cNvSpPr>
            <p:nvPr/>
          </p:nvSpPr>
          <p:spPr bwMode="auto">
            <a:xfrm>
              <a:off x="1680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7" name="Line 20"/>
            <p:cNvSpPr>
              <a:spLocks noChangeShapeType="1"/>
            </p:cNvSpPr>
            <p:nvPr/>
          </p:nvSpPr>
          <p:spPr bwMode="auto">
            <a:xfrm>
              <a:off x="1872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8" name="Line 21"/>
            <p:cNvSpPr>
              <a:spLocks noChangeShapeType="1"/>
            </p:cNvSpPr>
            <p:nvPr/>
          </p:nvSpPr>
          <p:spPr bwMode="auto">
            <a:xfrm>
              <a:off x="336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79" name="Line 22"/>
            <p:cNvSpPr>
              <a:spLocks noChangeShapeType="1"/>
            </p:cNvSpPr>
            <p:nvPr/>
          </p:nvSpPr>
          <p:spPr bwMode="auto">
            <a:xfrm>
              <a:off x="528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0" name="Line 23"/>
            <p:cNvSpPr>
              <a:spLocks noChangeShapeType="1"/>
            </p:cNvSpPr>
            <p:nvPr/>
          </p:nvSpPr>
          <p:spPr bwMode="auto">
            <a:xfrm>
              <a:off x="720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1" name="Line 24"/>
            <p:cNvSpPr>
              <a:spLocks noChangeShapeType="1"/>
            </p:cNvSpPr>
            <p:nvPr/>
          </p:nvSpPr>
          <p:spPr bwMode="auto">
            <a:xfrm>
              <a:off x="912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2" name="Line 25"/>
            <p:cNvSpPr>
              <a:spLocks noChangeShapeType="1"/>
            </p:cNvSpPr>
            <p:nvPr/>
          </p:nvSpPr>
          <p:spPr bwMode="auto">
            <a:xfrm>
              <a:off x="1104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3" name="Line 26"/>
            <p:cNvSpPr>
              <a:spLocks noChangeShapeType="1"/>
            </p:cNvSpPr>
            <p:nvPr/>
          </p:nvSpPr>
          <p:spPr bwMode="auto">
            <a:xfrm>
              <a:off x="1296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4" name="Line 27"/>
            <p:cNvSpPr>
              <a:spLocks noChangeShapeType="1"/>
            </p:cNvSpPr>
            <p:nvPr/>
          </p:nvSpPr>
          <p:spPr bwMode="auto">
            <a:xfrm>
              <a:off x="1488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5" name="Line 28"/>
            <p:cNvSpPr>
              <a:spLocks noChangeShapeType="1"/>
            </p:cNvSpPr>
            <p:nvPr/>
          </p:nvSpPr>
          <p:spPr bwMode="auto">
            <a:xfrm>
              <a:off x="1680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6" name="Line 29"/>
            <p:cNvSpPr>
              <a:spLocks noChangeShapeType="1"/>
            </p:cNvSpPr>
            <p:nvPr/>
          </p:nvSpPr>
          <p:spPr bwMode="auto">
            <a:xfrm>
              <a:off x="1872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7" name="Line 30"/>
            <p:cNvSpPr>
              <a:spLocks noChangeShapeType="1"/>
            </p:cNvSpPr>
            <p:nvPr/>
          </p:nvSpPr>
          <p:spPr bwMode="auto">
            <a:xfrm>
              <a:off x="336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8" name="Line 31"/>
            <p:cNvSpPr>
              <a:spLocks noChangeShapeType="1"/>
            </p:cNvSpPr>
            <p:nvPr/>
          </p:nvSpPr>
          <p:spPr bwMode="auto">
            <a:xfrm>
              <a:off x="528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89" name="Line 32"/>
            <p:cNvSpPr>
              <a:spLocks noChangeShapeType="1"/>
            </p:cNvSpPr>
            <p:nvPr/>
          </p:nvSpPr>
          <p:spPr bwMode="auto">
            <a:xfrm>
              <a:off x="720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0" name="Line 33"/>
            <p:cNvSpPr>
              <a:spLocks noChangeShapeType="1"/>
            </p:cNvSpPr>
            <p:nvPr/>
          </p:nvSpPr>
          <p:spPr bwMode="auto">
            <a:xfrm>
              <a:off x="912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1" name="Line 34"/>
            <p:cNvSpPr>
              <a:spLocks noChangeShapeType="1"/>
            </p:cNvSpPr>
            <p:nvPr/>
          </p:nvSpPr>
          <p:spPr bwMode="auto">
            <a:xfrm>
              <a:off x="1104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2" name="Line 35"/>
            <p:cNvSpPr>
              <a:spLocks noChangeShapeType="1"/>
            </p:cNvSpPr>
            <p:nvPr/>
          </p:nvSpPr>
          <p:spPr bwMode="auto">
            <a:xfrm>
              <a:off x="1296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3" name="Line 36"/>
            <p:cNvSpPr>
              <a:spLocks noChangeShapeType="1"/>
            </p:cNvSpPr>
            <p:nvPr/>
          </p:nvSpPr>
          <p:spPr bwMode="auto">
            <a:xfrm>
              <a:off x="1488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4" name="Line 37"/>
            <p:cNvSpPr>
              <a:spLocks noChangeShapeType="1"/>
            </p:cNvSpPr>
            <p:nvPr/>
          </p:nvSpPr>
          <p:spPr bwMode="auto">
            <a:xfrm>
              <a:off x="1680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5" name="Line 38"/>
            <p:cNvSpPr>
              <a:spLocks noChangeShapeType="1"/>
            </p:cNvSpPr>
            <p:nvPr/>
          </p:nvSpPr>
          <p:spPr bwMode="auto">
            <a:xfrm>
              <a:off x="1872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6" name="Line 39"/>
            <p:cNvSpPr>
              <a:spLocks noChangeShapeType="1"/>
            </p:cNvSpPr>
            <p:nvPr/>
          </p:nvSpPr>
          <p:spPr bwMode="auto">
            <a:xfrm>
              <a:off x="336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7" name="Line 40"/>
            <p:cNvSpPr>
              <a:spLocks noChangeShapeType="1"/>
            </p:cNvSpPr>
            <p:nvPr/>
          </p:nvSpPr>
          <p:spPr bwMode="auto">
            <a:xfrm>
              <a:off x="528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8" name="Line 41"/>
            <p:cNvSpPr>
              <a:spLocks noChangeShapeType="1"/>
            </p:cNvSpPr>
            <p:nvPr/>
          </p:nvSpPr>
          <p:spPr bwMode="auto">
            <a:xfrm>
              <a:off x="720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799" name="Line 42"/>
            <p:cNvSpPr>
              <a:spLocks noChangeShapeType="1"/>
            </p:cNvSpPr>
            <p:nvPr/>
          </p:nvSpPr>
          <p:spPr bwMode="auto">
            <a:xfrm>
              <a:off x="912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0" name="Line 43"/>
            <p:cNvSpPr>
              <a:spLocks noChangeShapeType="1"/>
            </p:cNvSpPr>
            <p:nvPr/>
          </p:nvSpPr>
          <p:spPr bwMode="auto">
            <a:xfrm>
              <a:off x="1104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1" name="Line 44"/>
            <p:cNvSpPr>
              <a:spLocks noChangeShapeType="1"/>
            </p:cNvSpPr>
            <p:nvPr/>
          </p:nvSpPr>
          <p:spPr bwMode="auto">
            <a:xfrm>
              <a:off x="1296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2" name="Line 45"/>
            <p:cNvSpPr>
              <a:spLocks noChangeShapeType="1"/>
            </p:cNvSpPr>
            <p:nvPr/>
          </p:nvSpPr>
          <p:spPr bwMode="auto">
            <a:xfrm>
              <a:off x="1488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3" name="Line 46"/>
            <p:cNvSpPr>
              <a:spLocks noChangeShapeType="1"/>
            </p:cNvSpPr>
            <p:nvPr/>
          </p:nvSpPr>
          <p:spPr bwMode="auto">
            <a:xfrm>
              <a:off x="1680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4" name="Line 47"/>
            <p:cNvSpPr>
              <a:spLocks noChangeShapeType="1"/>
            </p:cNvSpPr>
            <p:nvPr/>
          </p:nvSpPr>
          <p:spPr bwMode="auto">
            <a:xfrm>
              <a:off x="1872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5" name="Line 48"/>
            <p:cNvSpPr>
              <a:spLocks noChangeShapeType="1"/>
            </p:cNvSpPr>
            <p:nvPr/>
          </p:nvSpPr>
          <p:spPr bwMode="auto">
            <a:xfrm>
              <a:off x="336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6" name="Line 49"/>
            <p:cNvSpPr>
              <a:spLocks noChangeShapeType="1"/>
            </p:cNvSpPr>
            <p:nvPr/>
          </p:nvSpPr>
          <p:spPr bwMode="auto">
            <a:xfrm>
              <a:off x="528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7" name="Line 50"/>
            <p:cNvSpPr>
              <a:spLocks noChangeShapeType="1"/>
            </p:cNvSpPr>
            <p:nvPr/>
          </p:nvSpPr>
          <p:spPr bwMode="auto">
            <a:xfrm>
              <a:off x="720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8" name="Line 51"/>
            <p:cNvSpPr>
              <a:spLocks noChangeShapeType="1"/>
            </p:cNvSpPr>
            <p:nvPr/>
          </p:nvSpPr>
          <p:spPr bwMode="auto">
            <a:xfrm>
              <a:off x="912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09" name="Line 52"/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10" name="Line 53"/>
            <p:cNvSpPr>
              <a:spLocks noChangeShapeType="1"/>
            </p:cNvSpPr>
            <p:nvPr/>
          </p:nvSpPr>
          <p:spPr bwMode="auto">
            <a:xfrm>
              <a:off x="1296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11" name="Line 54"/>
            <p:cNvSpPr>
              <a:spLocks noChangeShapeType="1"/>
            </p:cNvSpPr>
            <p:nvPr/>
          </p:nvSpPr>
          <p:spPr bwMode="auto">
            <a:xfrm>
              <a:off x="1488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12" name="Line 55"/>
            <p:cNvSpPr>
              <a:spLocks noChangeShapeType="1"/>
            </p:cNvSpPr>
            <p:nvPr/>
          </p:nvSpPr>
          <p:spPr bwMode="auto">
            <a:xfrm>
              <a:off x="1680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813" name="Line 56"/>
            <p:cNvSpPr>
              <a:spLocks noChangeShapeType="1"/>
            </p:cNvSpPr>
            <p:nvPr/>
          </p:nvSpPr>
          <p:spPr bwMode="auto">
            <a:xfrm>
              <a:off x="1872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4759" name="Line 57"/>
          <p:cNvSpPr>
            <a:spLocks noChangeShapeType="1"/>
          </p:cNvSpPr>
          <p:nvPr/>
        </p:nvSpPr>
        <p:spPr bwMode="auto">
          <a:xfrm>
            <a:off x="76200" y="3505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4760" name="Group 58"/>
          <p:cNvGrpSpPr>
            <a:grpSpLocks/>
          </p:cNvGrpSpPr>
          <p:nvPr/>
        </p:nvGrpSpPr>
        <p:grpSpPr bwMode="auto">
          <a:xfrm>
            <a:off x="838200" y="2362200"/>
            <a:ext cx="533400" cy="228600"/>
            <a:chOff x="4272" y="1728"/>
            <a:chExt cx="656" cy="272"/>
          </a:xfrm>
        </p:grpSpPr>
        <p:pic>
          <p:nvPicPr>
            <p:cNvPr id="74767" name="Picture 59" descr="Ball-blue-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72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8" name="Picture 60" descr="Ball-red-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2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761" name="Group 61"/>
          <p:cNvGrpSpPr>
            <a:grpSpLocks/>
          </p:cNvGrpSpPr>
          <p:nvPr/>
        </p:nvGrpSpPr>
        <p:grpSpPr bwMode="auto">
          <a:xfrm>
            <a:off x="2514600" y="2209800"/>
            <a:ext cx="220663" cy="533400"/>
            <a:chOff x="2304" y="1872"/>
            <a:chExt cx="139" cy="336"/>
          </a:xfrm>
        </p:grpSpPr>
        <p:pic>
          <p:nvPicPr>
            <p:cNvPr id="74765" name="Picture 62" descr="Ball-blue-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872"/>
              <a:ext cx="13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6" name="Picture 63" descr="Ball-red-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064"/>
              <a:ext cx="13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4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74763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401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430314" y="3993931"/>
            <a:ext cx="5561286" cy="267765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indent="228600">
              <a:defRPr/>
            </a:pPr>
            <a:r>
              <a:rPr lang="en-US" sz="2800" dirty="0">
                <a:solidFill>
                  <a:srgbClr val="0033CC"/>
                </a:solidFill>
                <a:latin typeface="+mj-lt"/>
                <a:ea typeface="+mn-ea"/>
              </a:rPr>
              <a:t>What happens in this </a:t>
            </a:r>
            <a:r>
              <a:rPr lang="en-US" sz="2800" dirty="0" smtClean="0">
                <a:solidFill>
                  <a:srgbClr val="0033CC"/>
                </a:solidFill>
                <a:latin typeface="+mj-lt"/>
                <a:ea typeface="+mn-ea"/>
              </a:rPr>
              <a:t>case?</a:t>
            </a:r>
          </a:p>
          <a:p>
            <a:pPr indent="228600">
              <a:defRPr/>
            </a:pPr>
            <a:endParaRPr lang="en-US" sz="2800" dirty="0" smtClean="0">
              <a:solidFill>
                <a:srgbClr val="0033CC"/>
              </a:solidFill>
              <a:latin typeface="+mj-lt"/>
              <a:ea typeface="+mn-ea"/>
            </a:endParaRPr>
          </a:p>
          <a:p>
            <a:pPr indent="228600">
              <a:defRPr/>
            </a:pPr>
            <a:r>
              <a:rPr lang="en-US" sz="2800" dirty="0" smtClean="0">
                <a:solidFill>
                  <a:srgbClr val="0033CC"/>
                </a:solidFill>
                <a:latin typeface="+mj-lt"/>
                <a:ea typeface="+mn-ea"/>
              </a:rPr>
              <a:t>What’s the direction of force on each charge?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 smtClean="0">
                <a:latin typeface="+mj-lt"/>
                <a:ea typeface="+mn-ea"/>
              </a:rPr>
              <a:t>blue</a:t>
            </a:r>
            <a:r>
              <a:rPr lang="en-US" sz="2800" dirty="0" err="1" smtClean="0">
                <a:latin typeface="+mj-lt"/>
                <a:ea typeface="+mn-ea"/>
                <a:sym typeface="Wingdings" panose="05000000000000000000" pitchFamily="2" charset="2"/>
              </a:rPr>
              <a:t>negative</a:t>
            </a:r>
            <a:r>
              <a:rPr lang="en-US" sz="2800" dirty="0" smtClean="0">
                <a:latin typeface="+mj-lt"/>
                <a:ea typeface="+mn-ea"/>
                <a:sym typeface="Wingdings" panose="05000000000000000000" pitchFamily="2" charset="2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n-ea"/>
                <a:sym typeface="Wingdings" panose="05000000000000000000" pitchFamily="2" charset="2"/>
              </a:rPr>
              <a:t>red positive</a:t>
            </a:r>
            <a:endParaRPr lang="en-US" sz="2800" dirty="0">
              <a:latin typeface="+mj-lt"/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-76200" y="3521076"/>
            <a:ext cx="3048000" cy="3336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735264" y="2574925"/>
            <a:ext cx="1562099" cy="1419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Dipole in a Uniform Field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219200" y="1143000"/>
          <a:ext cx="1238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495300" imgH="241300" progId="Equation.3">
                  <p:embed/>
                </p:oleObj>
              </mc:Choice>
              <mc:Fallback>
                <p:oleObj name="Equation" r:id="rId4" imgW="495300" imgH="241300" progId="Equation.3">
                  <p:embed/>
                  <p:pic>
                    <p:nvPicPr>
                      <p:cNvPr id="76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12382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Line 4"/>
          <p:cNvSpPr>
            <a:spLocks noChangeShapeType="1"/>
          </p:cNvSpPr>
          <p:nvPr/>
        </p:nvSpPr>
        <p:spPr bwMode="auto">
          <a:xfrm>
            <a:off x="2819400" y="152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3657600" y="1066800"/>
            <a:ext cx="4664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/>
              <a:t>Forces on </a:t>
            </a:r>
            <a:r>
              <a:rPr lang="en-US" altLang="en-US" i="1"/>
              <a:t>+q</a:t>
            </a:r>
            <a:r>
              <a:rPr lang="en-US" altLang="en-US"/>
              <a:t> and </a:t>
            </a:r>
            <a:r>
              <a:rPr lang="en-US" altLang="en-US" i="1"/>
              <a:t>–q</a:t>
            </a:r>
            <a:r>
              <a:rPr lang="en-US" altLang="en-US"/>
              <a:t> have the same magnitude but opposite direction</a:t>
            </a:r>
          </a:p>
        </p:txBody>
      </p:sp>
      <p:graphicFrame>
        <p:nvGraphicFramePr>
          <p:cNvPr id="76805" name="Object 3"/>
          <p:cNvGraphicFramePr>
            <a:graphicFrameLocks noChangeAspect="1"/>
          </p:cNvGraphicFramePr>
          <p:nvPr/>
        </p:nvGraphicFramePr>
        <p:xfrm>
          <a:off x="3733800" y="2133600"/>
          <a:ext cx="3111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6" imgW="1244600" imgH="254000" progId="Equation.3">
                  <p:embed/>
                </p:oleObj>
              </mc:Choice>
              <mc:Fallback>
                <p:oleObj name="Equation" r:id="rId6" imgW="1244600" imgH="254000" progId="Equation.3">
                  <p:embed/>
                  <p:pic>
                    <p:nvPicPr>
                      <p:cNvPr id="7680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3111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3581400" y="3665538"/>
            <a:ext cx="4892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Dipole experiences a torque about its center of mass.</a:t>
            </a:r>
            <a:endParaRPr lang="en-US" altLang="en-US"/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3581400" y="4724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the equilibrium position?</a:t>
            </a:r>
            <a:endParaRPr lang="en-US" altLang="en-US"/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>
            <a:off x="3581400" y="5410200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Electric dipole can be used to measure the direction of electric field.</a:t>
            </a:r>
            <a:endParaRPr lang="en-US" altLang="en-US"/>
          </a:p>
        </p:txBody>
      </p:sp>
      <p:grpSp>
        <p:nvGrpSpPr>
          <p:cNvPr id="76809" name="Group 11"/>
          <p:cNvGrpSpPr>
            <a:grpSpLocks/>
          </p:cNvGrpSpPr>
          <p:nvPr/>
        </p:nvGrpSpPr>
        <p:grpSpPr bwMode="auto">
          <a:xfrm>
            <a:off x="533400" y="1905000"/>
            <a:ext cx="2667000" cy="1143000"/>
            <a:chOff x="336" y="1200"/>
            <a:chExt cx="1680" cy="720"/>
          </a:xfrm>
        </p:grpSpPr>
        <p:sp>
          <p:nvSpPr>
            <p:cNvPr id="76819" name="Line 12"/>
            <p:cNvSpPr>
              <a:spLocks noChangeShapeType="1"/>
            </p:cNvSpPr>
            <p:nvPr/>
          </p:nvSpPr>
          <p:spPr bwMode="auto">
            <a:xfrm>
              <a:off x="336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0" name="Line 13"/>
            <p:cNvSpPr>
              <a:spLocks noChangeShapeType="1"/>
            </p:cNvSpPr>
            <p:nvPr/>
          </p:nvSpPr>
          <p:spPr bwMode="auto">
            <a:xfrm>
              <a:off x="528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1" name="Line 14"/>
            <p:cNvSpPr>
              <a:spLocks noChangeShapeType="1"/>
            </p:cNvSpPr>
            <p:nvPr/>
          </p:nvSpPr>
          <p:spPr bwMode="auto">
            <a:xfrm>
              <a:off x="720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2" name="Line 15"/>
            <p:cNvSpPr>
              <a:spLocks noChangeShapeType="1"/>
            </p:cNvSpPr>
            <p:nvPr/>
          </p:nvSpPr>
          <p:spPr bwMode="auto">
            <a:xfrm>
              <a:off x="912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3" name="Line 16"/>
            <p:cNvSpPr>
              <a:spLocks noChangeShapeType="1"/>
            </p:cNvSpPr>
            <p:nvPr/>
          </p:nvSpPr>
          <p:spPr bwMode="auto">
            <a:xfrm>
              <a:off x="1104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4" name="Line 17"/>
            <p:cNvSpPr>
              <a:spLocks noChangeShapeType="1"/>
            </p:cNvSpPr>
            <p:nvPr/>
          </p:nvSpPr>
          <p:spPr bwMode="auto">
            <a:xfrm>
              <a:off x="1296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5" name="Line 18"/>
            <p:cNvSpPr>
              <a:spLocks noChangeShapeType="1"/>
            </p:cNvSpPr>
            <p:nvPr/>
          </p:nvSpPr>
          <p:spPr bwMode="auto">
            <a:xfrm>
              <a:off x="1488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6" name="Line 19"/>
            <p:cNvSpPr>
              <a:spLocks noChangeShapeType="1"/>
            </p:cNvSpPr>
            <p:nvPr/>
          </p:nvSpPr>
          <p:spPr bwMode="auto">
            <a:xfrm>
              <a:off x="1680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7" name="Line 20"/>
            <p:cNvSpPr>
              <a:spLocks noChangeShapeType="1"/>
            </p:cNvSpPr>
            <p:nvPr/>
          </p:nvSpPr>
          <p:spPr bwMode="auto">
            <a:xfrm>
              <a:off x="1872" y="120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8" name="Line 21"/>
            <p:cNvSpPr>
              <a:spLocks noChangeShapeType="1"/>
            </p:cNvSpPr>
            <p:nvPr/>
          </p:nvSpPr>
          <p:spPr bwMode="auto">
            <a:xfrm>
              <a:off x="336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29" name="Line 22"/>
            <p:cNvSpPr>
              <a:spLocks noChangeShapeType="1"/>
            </p:cNvSpPr>
            <p:nvPr/>
          </p:nvSpPr>
          <p:spPr bwMode="auto">
            <a:xfrm>
              <a:off x="528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0" name="Line 23"/>
            <p:cNvSpPr>
              <a:spLocks noChangeShapeType="1"/>
            </p:cNvSpPr>
            <p:nvPr/>
          </p:nvSpPr>
          <p:spPr bwMode="auto">
            <a:xfrm>
              <a:off x="720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1" name="Line 24"/>
            <p:cNvSpPr>
              <a:spLocks noChangeShapeType="1"/>
            </p:cNvSpPr>
            <p:nvPr/>
          </p:nvSpPr>
          <p:spPr bwMode="auto">
            <a:xfrm>
              <a:off x="912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2" name="Line 25"/>
            <p:cNvSpPr>
              <a:spLocks noChangeShapeType="1"/>
            </p:cNvSpPr>
            <p:nvPr/>
          </p:nvSpPr>
          <p:spPr bwMode="auto">
            <a:xfrm>
              <a:off x="1104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3" name="Line 26"/>
            <p:cNvSpPr>
              <a:spLocks noChangeShapeType="1"/>
            </p:cNvSpPr>
            <p:nvPr/>
          </p:nvSpPr>
          <p:spPr bwMode="auto">
            <a:xfrm>
              <a:off x="1296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4" name="Line 27"/>
            <p:cNvSpPr>
              <a:spLocks noChangeShapeType="1"/>
            </p:cNvSpPr>
            <p:nvPr/>
          </p:nvSpPr>
          <p:spPr bwMode="auto">
            <a:xfrm>
              <a:off x="1488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5" name="Line 28"/>
            <p:cNvSpPr>
              <a:spLocks noChangeShapeType="1"/>
            </p:cNvSpPr>
            <p:nvPr/>
          </p:nvSpPr>
          <p:spPr bwMode="auto">
            <a:xfrm>
              <a:off x="1680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6" name="Line 29"/>
            <p:cNvSpPr>
              <a:spLocks noChangeShapeType="1"/>
            </p:cNvSpPr>
            <p:nvPr/>
          </p:nvSpPr>
          <p:spPr bwMode="auto">
            <a:xfrm>
              <a:off x="1872" y="1344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7" name="Line 30"/>
            <p:cNvSpPr>
              <a:spLocks noChangeShapeType="1"/>
            </p:cNvSpPr>
            <p:nvPr/>
          </p:nvSpPr>
          <p:spPr bwMode="auto">
            <a:xfrm>
              <a:off x="336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8" name="Line 31"/>
            <p:cNvSpPr>
              <a:spLocks noChangeShapeType="1"/>
            </p:cNvSpPr>
            <p:nvPr/>
          </p:nvSpPr>
          <p:spPr bwMode="auto">
            <a:xfrm>
              <a:off x="528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39" name="Line 32"/>
            <p:cNvSpPr>
              <a:spLocks noChangeShapeType="1"/>
            </p:cNvSpPr>
            <p:nvPr/>
          </p:nvSpPr>
          <p:spPr bwMode="auto">
            <a:xfrm>
              <a:off x="720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0" name="Line 33"/>
            <p:cNvSpPr>
              <a:spLocks noChangeShapeType="1"/>
            </p:cNvSpPr>
            <p:nvPr/>
          </p:nvSpPr>
          <p:spPr bwMode="auto">
            <a:xfrm>
              <a:off x="912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1" name="Line 34"/>
            <p:cNvSpPr>
              <a:spLocks noChangeShapeType="1"/>
            </p:cNvSpPr>
            <p:nvPr/>
          </p:nvSpPr>
          <p:spPr bwMode="auto">
            <a:xfrm>
              <a:off x="1104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2" name="Line 35"/>
            <p:cNvSpPr>
              <a:spLocks noChangeShapeType="1"/>
            </p:cNvSpPr>
            <p:nvPr/>
          </p:nvSpPr>
          <p:spPr bwMode="auto">
            <a:xfrm>
              <a:off x="1296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3" name="Line 36"/>
            <p:cNvSpPr>
              <a:spLocks noChangeShapeType="1"/>
            </p:cNvSpPr>
            <p:nvPr/>
          </p:nvSpPr>
          <p:spPr bwMode="auto">
            <a:xfrm>
              <a:off x="1488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4" name="Line 37"/>
            <p:cNvSpPr>
              <a:spLocks noChangeShapeType="1"/>
            </p:cNvSpPr>
            <p:nvPr/>
          </p:nvSpPr>
          <p:spPr bwMode="auto">
            <a:xfrm>
              <a:off x="1680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5" name="Line 38"/>
            <p:cNvSpPr>
              <a:spLocks noChangeShapeType="1"/>
            </p:cNvSpPr>
            <p:nvPr/>
          </p:nvSpPr>
          <p:spPr bwMode="auto">
            <a:xfrm>
              <a:off x="1872" y="1536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6" name="Line 39"/>
            <p:cNvSpPr>
              <a:spLocks noChangeShapeType="1"/>
            </p:cNvSpPr>
            <p:nvPr/>
          </p:nvSpPr>
          <p:spPr bwMode="auto">
            <a:xfrm>
              <a:off x="336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7" name="Line 40"/>
            <p:cNvSpPr>
              <a:spLocks noChangeShapeType="1"/>
            </p:cNvSpPr>
            <p:nvPr/>
          </p:nvSpPr>
          <p:spPr bwMode="auto">
            <a:xfrm>
              <a:off x="528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8" name="Line 41"/>
            <p:cNvSpPr>
              <a:spLocks noChangeShapeType="1"/>
            </p:cNvSpPr>
            <p:nvPr/>
          </p:nvSpPr>
          <p:spPr bwMode="auto">
            <a:xfrm>
              <a:off x="720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49" name="Line 42"/>
            <p:cNvSpPr>
              <a:spLocks noChangeShapeType="1"/>
            </p:cNvSpPr>
            <p:nvPr/>
          </p:nvSpPr>
          <p:spPr bwMode="auto">
            <a:xfrm>
              <a:off x="912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0" name="Line 43"/>
            <p:cNvSpPr>
              <a:spLocks noChangeShapeType="1"/>
            </p:cNvSpPr>
            <p:nvPr/>
          </p:nvSpPr>
          <p:spPr bwMode="auto">
            <a:xfrm>
              <a:off x="1104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1" name="Line 44"/>
            <p:cNvSpPr>
              <a:spLocks noChangeShapeType="1"/>
            </p:cNvSpPr>
            <p:nvPr/>
          </p:nvSpPr>
          <p:spPr bwMode="auto">
            <a:xfrm>
              <a:off x="1296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2" name="Line 45"/>
            <p:cNvSpPr>
              <a:spLocks noChangeShapeType="1"/>
            </p:cNvSpPr>
            <p:nvPr/>
          </p:nvSpPr>
          <p:spPr bwMode="auto">
            <a:xfrm>
              <a:off x="1488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3" name="Line 46"/>
            <p:cNvSpPr>
              <a:spLocks noChangeShapeType="1"/>
            </p:cNvSpPr>
            <p:nvPr/>
          </p:nvSpPr>
          <p:spPr bwMode="auto">
            <a:xfrm>
              <a:off x="1680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4" name="Line 47"/>
            <p:cNvSpPr>
              <a:spLocks noChangeShapeType="1"/>
            </p:cNvSpPr>
            <p:nvPr/>
          </p:nvSpPr>
          <p:spPr bwMode="auto">
            <a:xfrm>
              <a:off x="1872" y="1728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5" name="Line 48"/>
            <p:cNvSpPr>
              <a:spLocks noChangeShapeType="1"/>
            </p:cNvSpPr>
            <p:nvPr/>
          </p:nvSpPr>
          <p:spPr bwMode="auto">
            <a:xfrm>
              <a:off x="336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6" name="Line 49"/>
            <p:cNvSpPr>
              <a:spLocks noChangeShapeType="1"/>
            </p:cNvSpPr>
            <p:nvPr/>
          </p:nvSpPr>
          <p:spPr bwMode="auto">
            <a:xfrm>
              <a:off x="528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7" name="Line 50"/>
            <p:cNvSpPr>
              <a:spLocks noChangeShapeType="1"/>
            </p:cNvSpPr>
            <p:nvPr/>
          </p:nvSpPr>
          <p:spPr bwMode="auto">
            <a:xfrm>
              <a:off x="720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8" name="Line 51"/>
            <p:cNvSpPr>
              <a:spLocks noChangeShapeType="1"/>
            </p:cNvSpPr>
            <p:nvPr/>
          </p:nvSpPr>
          <p:spPr bwMode="auto">
            <a:xfrm>
              <a:off x="912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59" name="Line 52"/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60" name="Line 53"/>
            <p:cNvSpPr>
              <a:spLocks noChangeShapeType="1"/>
            </p:cNvSpPr>
            <p:nvPr/>
          </p:nvSpPr>
          <p:spPr bwMode="auto">
            <a:xfrm>
              <a:off x="1296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61" name="Line 54"/>
            <p:cNvSpPr>
              <a:spLocks noChangeShapeType="1"/>
            </p:cNvSpPr>
            <p:nvPr/>
          </p:nvSpPr>
          <p:spPr bwMode="auto">
            <a:xfrm>
              <a:off x="1488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62" name="Line 55"/>
            <p:cNvSpPr>
              <a:spLocks noChangeShapeType="1"/>
            </p:cNvSpPr>
            <p:nvPr/>
          </p:nvSpPr>
          <p:spPr bwMode="auto">
            <a:xfrm>
              <a:off x="1680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863" name="Line 56"/>
            <p:cNvSpPr>
              <a:spLocks noChangeShapeType="1"/>
            </p:cNvSpPr>
            <p:nvPr/>
          </p:nvSpPr>
          <p:spPr bwMode="auto">
            <a:xfrm>
              <a:off x="1872" y="1920"/>
              <a:ext cx="1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6810" name="Line 57"/>
          <p:cNvSpPr>
            <a:spLocks noChangeShapeType="1"/>
          </p:cNvSpPr>
          <p:nvPr/>
        </p:nvSpPr>
        <p:spPr bwMode="auto">
          <a:xfrm>
            <a:off x="76200" y="35052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6811" name="Group 58"/>
          <p:cNvGrpSpPr>
            <a:grpSpLocks/>
          </p:cNvGrpSpPr>
          <p:nvPr/>
        </p:nvGrpSpPr>
        <p:grpSpPr bwMode="auto">
          <a:xfrm>
            <a:off x="838200" y="2362200"/>
            <a:ext cx="533400" cy="228600"/>
            <a:chOff x="4272" y="1728"/>
            <a:chExt cx="656" cy="272"/>
          </a:xfrm>
        </p:grpSpPr>
        <p:pic>
          <p:nvPicPr>
            <p:cNvPr id="76817" name="Picture 59" descr="Ball-blue-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72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8" name="Picture 60" descr="Ball-red-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728"/>
              <a:ext cx="27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61"/>
          <p:cNvGrpSpPr>
            <a:grpSpLocks/>
          </p:cNvGrpSpPr>
          <p:nvPr/>
        </p:nvGrpSpPr>
        <p:grpSpPr bwMode="auto">
          <a:xfrm>
            <a:off x="2514600" y="2209800"/>
            <a:ext cx="220663" cy="533400"/>
            <a:chOff x="2304" y="1872"/>
            <a:chExt cx="139" cy="336"/>
          </a:xfrm>
        </p:grpSpPr>
        <p:pic>
          <p:nvPicPr>
            <p:cNvPr id="76815" name="Picture 62" descr="Ball-blue-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872"/>
              <a:ext cx="13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6" name="Picture 63" descr="Ball-red-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064"/>
              <a:ext cx="13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4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76814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1401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If know </a:t>
            </a:r>
            <a:r>
              <a:rPr lang="en-US" altLang="en-US" i="1"/>
              <a:t>E </a:t>
            </a:r>
            <a:r>
              <a:rPr lang="en-US" altLang="en-US"/>
              <a:t>at some location, then we know the electric force on any charge: 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1752600" y="2895600"/>
            <a:ext cx="61706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Example</a:t>
            </a:r>
            <a:r>
              <a:rPr lang="en-US" altLang="en-US">
                <a:solidFill>
                  <a:schemeClr val="accent2"/>
                </a:solidFill>
              </a:rPr>
              <a:t>:</a:t>
            </a:r>
            <a:r>
              <a:rPr lang="en-US" altLang="en-US"/>
              <a:t> if E&gt;3</a:t>
            </a:r>
            <a:r>
              <a:rPr lang="en-US" altLang="en-US">
                <a:sym typeface="Symbol" pitchFamily="18" charset="2"/>
              </a:rPr>
              <a:t>10</a:t>
            </a:r>
            <a:r>
              <a:rPr lang="en-US" altLang="en-US" baseline="30000">
                <a:sym typeface="Symbol" pitchFamily="18" charset="2"/>
              </a:rPr>
              <a:t>6</a:t>
            </a:r>
            <a:r>
              <a:rPr lang="en-US" altLang="en-US">
                <a:sym typeface="Symbol" pitchFamily="18" charset="2"/>
              </a:rPr>
              <a:t> N/C air becomes conductor</a:t>
            </a:r>
            <a:endParaRPr lang="en-US" altLang="en-US" i="1"/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85800" y="3302000"/>
            <a:ext cx="55451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Retardation</a:t>
            </a:r>
            <a:endParaRPr lang="en-US" altLang="en-US"/>
          </a:p>
          <a:p>
            <a:pPr eaLnBrk="1" hangingPunct="1"/>
            <a:r>
              <a:rPr lang="en-US" altLang="en-US"/>
              <a:t>	Nothing can move faster than light </a:t>
            </a:r>
            <a:r>
              <a:rPr lang="en-US" altLang="en-US" i="1"/>
              <a:t>c</a:t>
            </a:r>
            <a:endParaRPr lang="en-US" altLang="en-US"/>
          </a:p>
          <a:p>
            <a:pPr eaLnBrk="1" hangingPunct="1"/>
            <a:r>
              <a:rPr lang="en-US" altLang="en-US"/>
              <a:t>	</a:t>
            </a:r>
            <a:r>
              <a:rPr lang="en-US" altLang="en-US" i="1"/>
              <a:t>c</a:t>
            </a:r>
            <a:r>
              <a:rPr lang="en-US" altLang="en-US"/>
              <a:t> = 300,000 km/s  = 30 cm/ns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762000" y="1981200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Can describe the electric properties of matter in terms of electric field – </a:t>
            </a:r>
            <a:r>
              <a:rPr lang="en-US" altLang="en-US">
                <a:solidFill>
                  <a:schemeClr val="accent2"/>
                </a:solidFill>
              </a:rPr>
              <a:t>independent of how this field was produced.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1143000" y="4495800"/>
            <a:ext cx="702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Coulomb</a:t>
            </a:r>
            <a:r>
              <a:rPr lang="ja-JP" altLang="en-US">
                <a:solidFill>
                  <a:schemeClr val="accent2"/>
                </a:solidFill>
              </a:rPr>
              <a:t>’</a:t>
            </a:r>
            <a:r>
              <a:rPr lang="en-US" altLang="ja-JP">
                <a:solidFill>
                  <a:schemeClr val="accent2"/>
                </a:solidFill>
              </a:rPr>
              <a:t>s law is not completely correct – it does not contain time </a:t>
            </a:r>
            <a:r>
              <a:rPr lang="en-US" altLang="ja-JP" i="1">
                <a:solidFill>
                  <a:schemeClr val="accent2"/>
                </a:solidFill>
              </a:rPr>
              <a:t>t </a:t>
            </a:r>
            <a:r>
              <a:rPr lang="en-US" altLang="ja-JP">
                <a:solidFill>
                  <a:schemeClr val="accent2"/>
                </a:solidFill>
              </a:rPr>
              <a:t>nor speed of light </a:t>
            </a:r>
            <a:r>
              <a:rPr lang="en-US" altLang="ja-JP" i="1">
                <a:solidFill>
                  <a:schemeClr val="accent2"/>
                </a:solidFill>
              </a:rPr>
              <a:t>c</a:t>
            </a:r>
            <a:r>
              <a:rPr lang="en-US" altLang="ja-JP">
                <a:solidFill>
                  <a:schemeClr val="accent2"/>
                </a:solidFill>
              </a:rPr>
              <a:t>.</a:t>
            </a:r>
            <a:endParaRPr lang="en-US" altLang="en-US"/>
          </a:p>
        </p:txBody>
      </p:sp>
      <p:graphicFrame>
        <p:nvGraphicFramePr>
          <p:cNvPr id="80902" name="Object 2"/>
          <p:cNvGraphicFramePr>
            <a:graphicFrameLocks noChangeAspect="1"/>
          </p:cNvGraphicFramePr>
          <p:nvPr/>
        </p:nvGraphicFramePr>
        <p:xfrm>
          <a:off x="3962400" y="5562600"/>
          <a:ext cx="1752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4" imgW="889000" imgH="431800" progId="Equation.3">
                  <p:embed/>
                </p:oleObj>
              </mc:Choice>
              <mc:Fallback>
                <p:oleObj name="Equation" r:id="rId4" imgW="889000" imgH="431800" progId="Equation.3">
                  <p:embed/>
                  <p:pic>
                    <p:nvPicPr>
                      <p:cNvPr id="809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62600"/>
                        <a:ext cx="1752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3"/>
          <p:cNvGraphicFramePr>
            <a:graphicFrameLocks noChangeAspect="1"/>
          </p:cNvGraphicFramePr>
          <p:nvPr/>
        </p:nvGraphicFramePr>
        <p:xfrm>
          <a:off x="1447800" y="5562600"/>
          <a:ext cx="19780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6" imgW="1003300" imgH="431800" progId="Equation.3">
                  <p:embed/>
                </p:oleObj>
              </mc:Choice>
              <mc:Fallback>
                <p:oleObj name="Equation" r:id="rId6" imgW="1003300" imgH="431800" progId="Equation.3">
                  <p:embed/>
                  <p:pic>
                    <p:nvPicPr>
                      <p:cNvPr id="809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19780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6477000" y="5638800"/>
            <a:ext cx="174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i="1"/>
              <a:t>v &lt;&lt;c </a:t>
            </a:r>
            <a:r>
              <a:rPr lang="en-US" altLang="en-US" sz="3200"/>
              <a:t>!!!</a:t>
            </a:r>
          </a:p>
        </p:txBody>
      </p:sp>
      <p:graphicFrame>
        <p:nvGraphicFramePr>
          <p:cNvPr id="80905" name="Object 4"/>
          <p:cNvGraphicFramePr>
            <a:graphicFrameLocks noChangeAspect="1"/>
          </p:cNvGraphicFramePr>
          <p:nvPr/>
        </p:nvGraphicFramePr>
        <p:xfrm>
          <a:off x="3581400" y="1447800"/>
          <a:ext cx="10033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8" imgW="482600" imgH="228600" progId="Equation.DSMT4">
                  <p:embed/>
                </p:oleObj>
              </mc:Choice>
              <mc:Fallback>
                <p:oleObj name="Equation" r:id="rId8" imgW="482600" imgH="228600" progId="Equation.DSMT4">
                  <p:embed/>
                  <p:pic>
                    <p:nvPicPr>
                      <p:cNvPr id="809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47800"/>
                        <a:ext cx="10033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A Fundamental Rationale</a:t>
            </a:r>
          </a:p>
        </p:txBody>
      </p:sp>
      <p:cxnSp>
        <p:nvCxnSpPr>
          <p:cNvPr id="12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FB3B-F78B-47C2-8837-EC56BFCC282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25512" y="181535"/>
            <a:ext cx="707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ja-JP" sz="2400" b="0" i="0" dirty="0" smtClean="0">
                <a:solidFill>
                  <a:schemeClr val="tx1"/>
                </a:solidFill>
                <a:ea typeface="ＭＳ Ｐゴシック" pitchFamily="34" charset="-128"/>
              </a:rPr>
              <a:t>Clicker Question</a:t>
            </a:r>
            <a:endParaRPr lang="en-US" altLang="ja-JP" sz="2400" b="0" i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19200" y="914400"/>
            <a:ext cx="701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b="0" i="0">
                <a:solidFill>
                  <a:srgbClr val="FF0000"/>
                </a:solidFill>
                <a:ea typeface="ＭＳ Ｐゴシック" pitchFamily="34" charset="-128"/>
              </a:rPr>
              <a:t>Two point charges are separated by distance </a:t>
            </a:r>
            <a:r>
              <a:rPr lang="en-US" altLang="ja-JP" sz="2800">
                <a:solidFill>
                  <a:srgbClr val="FF0000"/>
                </a:solidFill>
                <a:ea typeface="ＭＳ Ｐゴシック" pitchFamily="34" charset="-128"/>
              </a:rPr>
              <a:t>d</a:t>
            </a:r>
            <a:r>
              <a:rPr lang="en-US" altLang="ja-JP" sz="2800" b="0" i="0">
                <a:solidFill>
                  <a:srgbClr val="FF0000"/>
                </a:solidFill>
                <a:ea typeface="ＭＳ Ｐゴシック" pitchFamily="34" charset="-128"/>
              </a:rPr>
              <a:t> as shown.  Where can you put a third charge of </a:t>
            </a:r>
          </a:p>
          <a:p>
            <a:pPr eaLnBrk="1" hangingPunct="1"/>
            <a:r>
              <a:rPr lang="en-US" altLang="ja-JP" sz="2800" b="0" i="0">
                <a:solidFill>
                  <a:srgbClr val="FF0000"/>
                </a:solidFill>
                <a:ea typeface="ＭＳ Ｐゴシック" pitchFamily="34" charset="-128"/>
              </a:rPr>
              <a:t>+1 C so that there is no net electric force acting on it? (Take </a:t>
            </a:r>
            <a:r>
              <a:rPr lang="en-US" altLang="ja-JP" sz="2800">
                <a:solidFill>
                  <a:srgbClr val="FF0000"/>
                </a:solidFill>
                <a:ea typeface="ＭＳ Ｐゴシック" pitchFamily="34" charset="-128"/>
              </a:rPr>
              <a:t>Q</a:t>
            </a:r>
            <a:r>
              <a:rPr lang="en-US" altLang="ja-JP" sz="2800" b="0" i="0">
                <a:solidFill>
                  <a:srgbClr val="FF0000"/>
                </a:solidFill>
                <a:ea typeface="ＭＳ Ｐゴシック" pitchFamily="34" charset="-128"/>
              </a:rPr>
              <a:t> &gt; 0.)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57150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400" b="0">
                <a:solidFill>
                  <a:schemeClr val="tx1"/>
                </a:solidFill>
                <a:ea typeface="ＭＳ Ｐゴシック" pitchFamily="34" charset="-128"/>
              </a:rPr>
              <a:t>e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 = 1.6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10</a:t>
            </a:r>
            <a:r>
              <a:rPr lang="en-US" altLang="ja-JP" sz="2400" b="0" i="0" baseline="3000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-19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C</a:t>
            </a:r>
          </a:p>
          <a:p>
            <a:pPr eaLnBrk="1" hangingPunct="1"/>
            <a:r>
              <a:rPr lang="en-US" altLang="ja-JP" sz="2400" b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k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= 8.9910</a:t>
            </a:r>
            <a:r>
              <a:rPr lang="en-US" altLang="ja-JP" sz="2400" b="0" i="0" baseline="3000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9 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Nm</a:t>
            </a:r>
            <a:r>
              <a:rPr lang="en-US" altLang="ja-JP" sz="2400" b="0" i="0" baseline="3000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/C</a:t>
            </a:r>
            <a:r>
              <a:rPr lang="en-US" altLang="ja-JP" sz="2400" b="0" i="0" baseline="3000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endParaRPr lang="en-US" altLang="ja-JP" sz="2400" b="0" i="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4114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Times" pitchFamily="1" charset="0"/>
              <a:buAutoNum type="alphaLcParenR"/>
            </a:pP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 to the right of charge -Q</a:t>
            </a:r>
            <a:endParaRPr lang="en-US" altLang="ja-JP" sz="2400" b="0" i="0" baseline="-2500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buFont typeface="Times" pitchFamily="1" charset="0"/>
              <a:buAutoNum type="alphaLcParenR"/>
            </a:pPr>
            <a:r>
              <a:rPr lang="en-US" altLang="ja-JP" sz="2400" b="0" i="0" baseline="-2500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to the left of charge 2Q</a:t>
            </a:r>
            <a:endParaRPr lang="en-US" altLang="ja-JP" sz="2400" b="0" i="0">
              <a:solidFill>
                <a:schemeClr val="tx1"/>
              </a:solidFill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buFont typeface="Times" pitchFamily="1" charset="0"/>
              <a:buAutoNum type="alphaLcParenR"/>
            </a:pP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between the two charges</a:t>
            </a:r>
          </a:p>
          <a:p>
            <a:pPr eaLnBrk="1" hangingPunct="1">
              <a:buFont typeface="Times" pitchFamily="1" charset="0"/>
              <a:buAutoNum type="alphaLcParenR"/>
            </a:pP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 some other place</a:t>
            </a:r>
          </a:p>
          <a:p>
            <a:pPr eaLnBrk="1" hangingPunct="1">
              <a:buFont typeface="Times" pitchFamily="1" charset="0"/>
              <a:buAutoNum type="alphaLcParenR"/>
            </a:pPr>
            <a:r>
              <a:rPr lang="en-US" altLang="ja-JP" sz="2400" b="0" i="0">
                <a:solidFill>
                  <a:schemeClr val="tx1"/>
                </a:solidFill>
                <a:ea typeface="ＭＳ Ｐゴシック" pitchFamily="34" charset="-128"/>
              </a:rPr>
              <a:t> nowhere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648200" y="4038600"/>
            <a:ext cx="4191000" cy="800100"/>
            <a:chOff x="720" y="4224"/>
            <a:chExt cx="2976" cy="672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720" y="4272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1440" y="42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2592" y="42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392" y="4368"/>
              <a:ext cx="33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800">
                  <a:solidFill>
                    <a:schemeClr val="tx1"/>
                  </a:solidFill>
                  <a:ea typeface="ＭＳ Ｐゴシック" pitchFamily="34" charset="-128"/>
                </a:rPr>
                <a:t>2Q</a:t>
              </a: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640" y="4368"/>
              <a:ext cx="48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itchFamily="34" charset="-128"/>
                </a:rPr>
                <a:t>- </a:t>
              </a:r>
              <a:r>
                <a:rPr lang="en-US" altLang="ja-JP" sz="1800">
                  <a:solidFill>
                    <a:schemeClr val="tx1"/>
                  </a:solidFill>
                  <a:ea typeface="ＭＳ Ｐゴシック" pitchFamily="34" charset="-128"/>
                </a:rPr>
                <a:t>Q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536" y="480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920" y="4512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400">
                  <a:solidFill>
                    <a:schemeClr val="tx1"/>
                  </a:solidFill>
                  <a:ea typeface="ＭＳ Ｐゴシック" pitchFamily="34" charset="-128"/>
                </a:rPr>
                <a:t>d</a:t>
              </a:r>
            </a:p>
          </p:txBody>
        </p:sp>
      </p:grpSp>
      <p:cxnSp>
        <p:nvCxnSpPr>
          <p:cNvPr id="14" name="Straight Connector 6"/>
          <p:cNvCxnSpPr>
            <a:cxnSpLocks noChangeShapeType="1"/>
          </p:cNvCxnSpPr>
          <p:nvPr/>
        </p:nvCxnSpPr>
        <p:spPr bwMode="auto">
          <a:xfrm>
            <a:off x="0" y="762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3500" y="963613"/>
            <a:ext cx="9144000" cy="5791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-8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2101</Words>
  <Application>Microsoft Office PowerPoint</Application>
  <PresentationFormat>On-screen Show (4:3)</PresentationFormat>
  <Paragraphs>368</Paragraphs>
  <Slides>36</Slides>
  <Notes>31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Lucida Grande</vt:lpstr>
      <vt:lpstr>Symbol</vt:lpstr>
      <vt:lpstr>Tahoma</vt:lpstr>
      <vt:lpstr>Times</vt:lpstr>
      <vt:lpstr>Times New Roman</vt:lpstr>
      <vt:lpstr>Webdings</vt:lpstr>
      <vt:lpstr>Wingdings</vt:lpstr>
      <vt:lpstr>ヒラギノ角ゴ Pro W3</vt:lpstr>
      <vt:lpstr>Office Theme</vt:lpstr>
      <vt:lpstr>Equation</vt:lpstr>
      <vt:lpstr>PowerPoint Presentation</vt:lpstr>
      <vt:lpstr>Summary:  Point Charge and Dipole</vt:lpstr>
      <vt:lpstr>Definition of "Dipole Moment"</vt:lpstr>
      <vt:lpstr>Shape of Dipole Electric Field</vt:lpstr>
      <vt:lpstr>Interaction of a Point Charge and a Dipole</vt:lpstr>
      <vt:lpstr>Dipole in a Uniform Field</vt:lpstr>
      <vt:lpstr>Dipole in a Uniform Field</vt:lpstr>
      <vt:lpstr>A Fundamental Rationale</vt:lpstr>
      <vt:lpstr>PowerPoint Presentation</vt:lpstr>
      <vt:lpstr>PowerPoint Presentation</vt:lpstr>
      <vt:lpstr>Structure of matter in the Universe </vt:lpstr>
      <vt:lpstr>The Structure of an Atom</vt:lpstr>
      <vt:lpstr>Charge an object</vt:lpstr>
      <vt:lpstr>Conservation of Charge</vt:lpstr>
      <vt:lpstr>PowerPoint Presentation</vt:lpstr>
      <vt:lpstr>Polarization of Atoms</vt:lpstr>
      <vt:lpstr>Polarization of Atoms</vt:lpstr>
      <vt:lpstr>Interaction of charged rod and Neutral Matter</vt:lpstr>
      <vt:lpstr>Clicker Question</vt:lpstr>
      <vt:lpstr>Polarization</vt:lpstr>
      <vt:lpstr>Example</vt:lpstr>
      <vt:lpstr>Force of a Point Charge on an Atom</vt:lpstr>
      <vt:lpstr>Force of a Point Charge on an Atom</vt:lpstr>
      <vt:lpstr>Force of a Point Charge on an Atom</vt:lpstr>
      <vt:lpstr>Force of a Point Charge on an Atom</vt:lpstr>
      <vt:lpstr>Force of a Point Charge on an Atom</vt:lpstr>
      <vt:lpstr>Force of a Point Charge on an Atom</vt:lpstr>
      <vt:lpstr>iClicker</vt:lpstr>
      <vt:lpstr>PowerPoint Presentation</vt:lpstr>
      <vt:lpstr>Conductors and Insulators</vt:lpstr>
      <vt:lpstr>Polarization of Insulators</vt:lpstr>
      <vt:lpstr>Low Density Approximation</vt:lpstr>
      <vt:lpstr>Conductors</vt:lpstr>
      <vt:lpstr>Ionic Solutions are Conductors</vt:lpstr>
      <vt:lpstr>Ionic Solutions are Conductors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David King</cp:lastModifiedBy>
  <cp:revision>63</cp:revision>
  <dcterms:created xsi:type="dcterms:W3CDTF">2014-01-21T15:14:18Z</dcterms:created>
  <dcterms:modified xsi:type="dcterms:W3CDTF">2018-01-16T15:45:34Z</dcterms:modified>
</cp:coreProperties>
</file>