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31" r:id="rId2"/>
    <p:sldId id="332" r:id="rId3"/>
    <p:sldId id="341" r:id="rId4"/>
    <p:sldId id="344" r:id="rId5"/>
    <p:sldId id="345" r:id="rId6"/>
    <p:sldId id="346" r:id="rId7"/>
    <p:sldId id="347" r:id="rId8"/>
    <p:sldId id="348" r:id="rId9"/>
    <p:sldId id="325" r:id="rId10"/>
    <p:sldId id="308" r:id="rId11"/>
    <p:sldId id="343" r:id="rId12"/>
    <p:sldId id="263" r:id="rId13"/>
    <p:sldId id="313" r:id="rId14"/>
    <p:sldId id="296" r:id="rId15"/>
    <p:sldId id="334" r:id="rId16"/>
    <p:sldId id="315" r:id="rId17"/>
    <p:sldId id="316" r:id="rId18"/>
    <p:sldId id="317" r:id="rId19"/>
    <p:sldId id="318" r:id="rId20"/>
    <p:sldId id="319" r:id="rId21"/>
    <p:sldId id="320" r:id="rId22"/>
    <p:sldId id="321" r:id="rId23"/>
    <p:sldId id="322" r:id="rId24"/>
    <p:sldId id="264" r:id="rId25"/>
    <p:sldId id="294" r:id="rId26"/>
    <p:sldId id="323" r:id="rId27"/>
    <p:sldId id="293" r:id="rId28"/>
    <p:sldId id="295" r:id="rId29"/>
    <p:sldId id="336" r:id="rId30"/>
    <p:sldId id="298" r:id="rId31"/>
    <p:sldId id="335" r:id="rId32"/>
    <p:sldId id="342" r:id="rId3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B3"/>
    <a:srgbClr val="0033CC"/>
    <a:srgbClr val="CC0000"/>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44" autoAdjust="0"/>
  </p:normalViewPr>
  <p:slideViewPr>
    <p:cSldViewPr>
      <p:cViewPr varScale="1">
        <p:scale>
          <a:sx n="73" d="100"/>
          <a:sy n="73" d="100"/>
        </p:scale>
        <p:origin x="1296" y="4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5" Type="http://schemas.openxmlformats.org/officeDocument/2006/relationships/image" Target="../media/image29.emf"/><Relationship Id="rId4"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29.emf"/><Relationship Id="rId5" Type="http://schemas.openxmlformats.org/officeDocument/2006/relationships/image" Target="../media/image56.emf"/><Relationship Id="rId4"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5" Type="http://schemas.openxmlformats.org/officeDocument/2006/relationships/image" Target="../media/image77.emf"/><Relationship Id="rId4" Type="http://schemas.openxmlformats.org/officeDocument/2006/relationships/image" Target="../media/image7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 Id="rId4"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4F00C1A-C695-49B5-9566-F441CB021E94}" type="slidenum">
              <a:rPr lang="en-US" altLang="en-US"/>
              <a:pPr/>
              <a:t>‹#›</a:t>
            </a:fld>
            <a:endParaRPr lang="en-US" altLang="en-US"/>
          </a:p>
        </p:txBody>
      </p:sp>
    </p:spTree>
    <p:extLst>
      <p:ext uri="{BB962C8B-B14F-4D97-AF65-F5344CB8AC3E}">
        <p14:creationId xmlns:p14="http://schemas.microsoft.com/office/powerpoint/2010/main" val="280728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BBA367C-40A4-4DF3-BA8D-251B316C4E62}" type="slidenum">
              <a:rPr lang="en-US" altLang="en-US"/>
              <a:pPr/>
              <a:t>‹#›</a:t>
            </a:fld>
            <a:endParaRPr lang="en-US" altLang="en-US"/>
          </a:p>
        </p:txBody>
      </p:sp>
    </p:spTree>
    <p:extLst>
      <p:ext uri="{BB962C8B-B14F-4D97-AF65-F5344CB8AC3E}">
        <p14:creationId xmlns:p14="http://schemas.microsoft.com/office/powerpoint/2010/main" val="2935760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1430136-8ED3-4F62-BE04-8BF75C7698FA}" type="slidenum">
              <a:rPr lang="en-US" altLang="en-US" sz="1300"/>
              <a:pPr eaLnBrk="1" hangingPunct="1"/>
              <a:t>1</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START TIME HERE:</a:t>
            </a:r>
          </a:p>
        </p:txBody>
      </p:sp>
    </p:spTree>
    <p:extLst>
      <p:ext uri="{BB962C8B-B14F-4D97-AF65-F5344CB8AC3E}">
        <p14:creationId xmlns:p14="http://schemas.microsoft.com/office/powerpoint/2010/main" val="356700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D4450C5-DE13-4D6D-916A-2895BB1682AD}" type="slidenum">
              <a:rPr lang="en-US" altLang="en-US" sz="1300"/>
              <a:pPr eaLnBrk="1" hangingPunct="1"/>
              <a:t>10</a:t>
            </a:fld>
            <a:endParaRPr lang="en-US" altLang="en-US" sz="1300"/>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87070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71A8F3-661D-431E-B4F7-2F5634C873B3}" type="slidenum">
              <a:rPr lang="en-US" altLang="en-US" sz="1300"/>
              <a:pPr eaLnBrk="1" hangingPunct="1"/>
              <a:t>11</a:t>
            </a:fld>
            <a:endParaRPr lang="en-US" altLang="en-US" sz="13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Answer: C</a:t>
            </a:r>
          </a:p>
        </p:txBody>
      </p:sp>
    </p:spTree>
    <p:extLst>
      <p:ext uri="{BB962C8B-B14F-4D97-AF65-F5344CB8AC3E}">
        <p14:creationId xmlns:p14="http://schemas.microsoft.com/office/powerpoint/2010/main" val="140951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CF79D12-C20A-4752-8026-4A4F383E5048}" type="slidenum">
              <a:rPr lang="en-US" altLang="en-US" sz="1300"/>
              <a:pPr eaLnBrk="1" hangingPunct="1"/>
              <a:t>12</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EC:  CLASS DISCUSSION.  </a:t>
            </a:r>
          </a:p>
          <a:p>
            <a:pPr eaLnBrk="1" hangingPunct="1"/>
            <a:r>
              <a:rPr lang="en-US" altLang="en-US" dirty="0" smtClean="0">
                <a:latin typeface="Times New Roman" pitchFamily="18" charset="0"/>
              </a:rPr>
              <a:t>Does E blow up?  Is it undefined, since r-hat is self-contradictory?</a:t>
            </a:r>
          </a:p>
          <a:p>
            <a:pPr eaLnBrk="1" hangingPunct="1"/>
            <a:r>
              <a:rPr lang="en-US" altLang="en-US" dirty="0" smtClean="0">
                <a:latin typeface="Times New Roman" pitchFamily="18" charset="0"/>
              </a:rPr>
              <a:t>Even if there were a force, which way would it point?</a:t>
            </a:r>
          </a:p>
        </p:txBody>
      </p:sp>
    </p:spTree>
    <p:extLst>
      <p:ext uri="{BB962C8B-B14F-4D97-AF65-F5344CB8AC3E}">
        <p14:creationId xmlns:p14="http://schemas.microsoft.com/office/powerpoint/2010/main" val="270719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02D41E-0E00-4AD8-A2F1-C13A7B4C7946}" type="slidenum">
              <a:rPr lang="en-US" altLang="en-US" sz="1300"/>
              <a:pPr eaLnBrk="1" hangingPunct="1"/>
              <a:t>13</a:t>
            </a:fld>
            <a:endParaRPr lang="en-US" altLang="en-US" sz="1300"/>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773532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719672C-5326-42AC-92A3-1461CC9DDC79}" type="slidenum">
              <a:rPr lang="en-US" altLang="en-US" sz="1300"/>
              <a:pPr eaLnBrk="1" hangingPunct="1"/>
              <a:t>14</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2400" dirty="0" smtClean="0">
                <a:latin typeface="Times New Roman" pitchFamily="18" charset="0"/>
              </a:rPr>
              <a:t>Uniformly charged sphere acts like a point charge! Not only its field is the same (outside), but it also interacts with other charge particles as a point charge.</a:t>
            </a:r>
          </a:p>
        </p:txBody>
      </p:sp>
    </p:spTree>
    <p:extLst>
      <p:ext uri="{BB962C8B-B14F-4D97-AF65-F5344CB8AC3E}">
        <p14:creationId xmlns:p14="http://schemas.microsoft.com/office/powerpoint/2010/main" val="94820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69E6829-DB1E-49A9-8CE0-4983998E6ED7}" type="slidenum">
              <a:rPr lang="en-US" altLang="en-US" sz="1300"/>
              <a:pPr eaLnBrk="1" hangingPunct="1"/>
              <a:t>15</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2400" smtClean="0">
                <a:latin typeface="Times New Roman" pitchFamily="18" charset="0"/>
              </a:rPr>
              <a:t>Uniformly charged sphere acts like a point charge! Not only its field is the same (outside), but it also interacts with other charge particles as a point charge.</a:t>
            </a:r>
          </a:p>
        </p:txBody>
      </p:sp>
    </p:spTree>
    <p:extLst>
      <p:ext uri="{BB962C8B-B14F-4D97-AF65-F5344CB8AC3E}">
        <p14:creationId xmlns:p14="http://schemas.microsoft.com/office/powerpoint/2010/main" val="260929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06B51A5-30A0-40F0-897B-9F3CB524B7FC}" type="slidenum">
              <a:rPr lang="en-US" altLang="en-US" sz="1300"/>
              <a:pPr eaLnBrk="1" hangingPunct="1"/>
              <a:t>16</a:t>
            </a:fld>
            <a:endParaRPr lang="en-US" altLang="en-US" sz="1300"/>
          </a:p>
        </p:txBody>
      </p:sp>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94956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60C7192-1426-43D0-AE88-2C6A82428D1E}" type="slidenum">
              <a:rPr lang="en-US" altLang="en-US" sz="1300"/>
              <a:pPr eaLnBrk="1" hangingPunct="1"/>
              <a:t>17</a:t>
            </a:fld>
            <a:endParaRPr lang="en-US" altLang="en-US" sz="1300"/>
          </a:p>
        </p:txBody>
      </p:sp>
      <p:sp>
        <p:nvSpPr>
          <p:cNvPr id="53250" name="Rectangle 1026"/>
          <p:cNvSpPr>
            <a:spLocks noGrp="1" noRot="1" noChangeAspect="1" noChangeArrowheads="1"/>
          </p:cNvSpPr>
          <p:nvPr>
            <p:ph type="sldImg"/>
          </p:nvPr>
        </p:nvSpPr>
        <p:spPr>
          <a:solidFill>
            <a:srgbClr val="FFFFFF"/>
          </a:solidFill>
          <a:ln/>
        </p:spPr>
      </p:sp>
      <p:sp>
        <p:nvSpPr>
          <p:cNvPr id="5325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00035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0E369DC-E3F2-4488-9BC7-731776C8000F}" type="slidenum">
              <a:rPr lang="en-US" altLang="en-US" sz="1300"/>
              <a:pPr eaLnBrk="1" hangingPunct="1"/>
              <a:t>18</a:t>
            </a:fld>
            <a:endParaRPr lang="en-US" altLang="en-US" sz="1300"/>
          </a:p>
        </p:txBody>
      </p:sp>
      <p:sp>
        <p:nvSpPr>
          <p:cNvPr id="55298" name="Rectangle 1026"/>
          <p:cNvSpPr>
            <a:spLocks noGrp="1" noRot="1" noChangeAspect="1" noChangeArrowheads="1"/>
          </p:cNvSpPr>
          <p:nvPr>
            <p:ph type="sldImg"/>
          </p:nvPr>
        </p:nvSpPr>
        <p:spPr>
          <a:solidFill>
            <a:srgbClr val="FFFFFF"/>
          </a:solidFill>
          <a:ln/>
        </p:spPr>
      </p:sp>
      <p:sp>
        <p:nvSpPr>
          <p:cNvPr id="5529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834178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057989E-89CA-4833-828C-67DF5C03A31F}" type="slidenum">
              <a:rPr lang="en-US" altLang="en-US" sz="1300"/>
              <a:pPr eaLnBrk="1" hangingPunct="1"/>
              <a:t>19</a:t>
            </a:fld>
            <a:endParaRPr lang="en-US" altLang="en-US" sz="1300"/>
          </a:p>
        </p:txBody>
      </p:sp>
      <p:sp>
        <p:nvSpPr>
          <p:cNvPr id="57346" name="Rectangle 1026"/>
          <p:cNvSpPr>
            <a:spLocks noGrp="1" noRot="1" noChangeAspect="1" noChangeArrowheads="1"/>
          </p:cNvSpPr>
          <p:nvPr>
            <p:ph type="sldImg"/>
          </p:nvPr>
        </p:nvSpPr>
        <p:spPr>
          <a:solidFill>
            <a:srgbClr val="FFFFFF"/>
          </a:solidFill>
          <a:ln/>
        </p:spPr>
      </p:sp>
      <p:sp>
        <p:nvSpPr>
          <p:cNvPr id="5734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53972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B313A9E-95CA-4754-B038-2DCFE1B634C7}" type="slidenum">
              <a:rPr lang="en-US" altLang="en-US" sz="1300"/>
              <a:pPr eaLnBrk="1" hangingPunct="1"/>
              <a:t>2</a:t>
            </a:fld>
            <a:endParaRPr lang="en-US" altLang="en-US" sz="13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itchFamily="18" charset="0"/>
              </a:rPr>
              <a:t>Charles Augustin de </a:t>
            </a:r>
            <a:r>
              <a:rPr lang="en-US" altLang="en-US"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3057596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8AF86B1-16EE-4ADC-8CB8-EAC9206B7B85}" type="slidenum">
              <a:rPr lang="en-US" altLang="en-US" sz="1300"/>
              <a:pPr eaLnBrk="1" hangingPunct="1"/>
              <a:t>20</a:t>
            </a:fld>
            <a:endParaRPr lang="en-US" altLang="en-US" sz="1300"/>
          </a:p>
        </p:txBody>
      </p:sp>
      <p:sp>
        <p:nvSpPr>
          <p:cNvPr id="59394" name="Rectangle 1026"/>
          <p:cNvSpPr>
            <a:spLocks noGrp="1" noRot="1" noChangeAspect="1" noChangeArrowheads="1"/>
          </p:cNvSpPr>
          <p:nvPr>
            <p:ph type="sldImg"/>
          </p:nvPr>
        </p:nvSpPr>
        <p:spPr>
          <a:solidFill>
            <a:srgbClr val="FFFFFF"/>
          </a:solidFill>
          <a:ln/>
        </p:spPr>
      </p:sp>
      <p:sp>
        <p:nvSpPr>
          <p:cNvPr id="5939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60597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0CF6822-377E-470D-B2F7-6026C78AE7E6}" type="slidenum">
              <a:rPr lang="en-US" altLang="en-US" sz="1300"/>
              <a:pPr eaLnBrk="1" hangingPunct="1"/>
              <a:t>21</a:t>
            </a:fld>
            <a:endParaRPr lang="en-US" altLang="en-US" sz="1300"/>
          </a:p>
        </p:txBody>
      </p:sp>
      <p:sp>
        <p:nvSpPr>
          <p:cNvPr id="61442" name="Rectangle 2"/>
          <p:cNvSpPr>
            <a:spLocks noGrp="1" noRot="1" noChangeAspect="1" noChangeArrowheads="1" noTextEdit="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Ask now about coordinate &lt;0,0,r&gt; - make them think about symmetry.</a:t>
            </a:r>
          </a:p>
        </p:txBody>
      </p:sp>
    </p:spTree>
    <p:extLst>
      <p:ext uri="{BB962C8B-B14F-4D97-AF65-F5344CB8AC3E}">
        <p14:creationId xmlns:p14="http://schemas.microsoft.com/office/powerpoint/2010/main" val="162630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523D4B0-66AE-48D9-8A86-435039965377}" type="slidenum">
              <a:rPr lang="en-US" altLang="en-US" sz="1300"/>
              <a:pPr eaLnBrk="1" hangingPunct="1"/>
              <a:t>22</a:t>
            </a:fld>
            <a:endParaRPr lang="en-US" altLang="en-US" sz="1300"/>
          </a:p>
        </p:txBody>
      </p:sp>
      <p:sp>
        <p:nvSpPr>
          <p:cNvPr id="63490" name="Rectangle 2"/>
          <p:cNvSpPr>
            <a:spLocks noGrp="1" noRot="1" noChangeAspect="1" noChangeArrowheads="1" noTextEdit="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Point out difference – direction and magnitude</a:t>
            </a:r>
          </a:p>
        </p:txBody>
      </p:sp>
    </p:spTree>
    <p:extLst>
      <p:ext uri="{BB962C8B-B14F-4D97-AF65-F5344CB8AC3E}">
        <p14:creationId xmlns:p14="http://schemas.microsoft.com/office/powerpoint/2010/main" val="5638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BC27BE9-BB80-4259-A014-C1E3858F93AA}" type="slidenum">
              <a:rPr lang="en-US" altLang="en-US" sz="1300"/>
              <a:pPr eaLnBrk="1" hangingPunct="1"/>
              <a:t>23</a:t>
            </a:fld>
            <a:endParaRPr lang="en-US" altLang="en-US" sz="1300"/>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Carlson got here, 8/22/12.    </a:t>
            </a:r>
          </a:p>
          <a:p>
            <a:pPr eaLnBrk="1" hangingPunct="1"/>
            <a:r>
              <a:rPr lang="en-US" altLang="en-US" dirty="0" smtClean="0">
                <a:latin typeface="Times New Roman" pitchFamily="18" charset="0"/>
              </a:rPr>
              <a:t>Ask students where is + and where is -.</a:t>
            </a:r>
          </a:p>
        </p:txBody>
      </p:sp>
    </p:spTree>
    <p:extLst>
      <p:ext uri="{BB962C8B-B14F-4D97-AF65-F5344CB8AC3E}">
        <p14:creationId xmlns:p14="http://schemas.microsoft.com/office/powerpoint/2010/main" val="2988956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2AEF16A-D8E2-4485-83D2-D147F827E57E}" type="slidenum">
              <a:rPr lang="en-US" altLang="en-US" sz="1300"/>
              <a:pPr eaLnBrk="1" hangingPunct="1"/>
              <a:t>24</a:t>
            </a:fld>
            <a:endParaRPr lang="en-US" altLang="en-US" sz="13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Note that the magnitude of the electric field at a location along the y axis is HALF of the magnitude of the electric field at a location the same distance away on the x axis!</a:t>
            </a:r>
          </a:p>
        </p:txBody>
      </p:sp>
    </p:spTree>
    <p:extLst>
      <p:ext uri="{BB962C8B-B14F-4D97-AF65-F5344CB8AC3E}">
        <p14:creationId xmlns:p14="http://schemas.microsoft.com/office/powerpoint/2010/main" val="2233999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49DE54C-D04A-4694-807C-5616EE43EC2C}" type="slidenum">
              <a:rPr lang="en-US" altLang="en-US" sz="1300"/>
              <a:pPr eaLnBrk="1" hangingPunct="1"/>
              <a:t>25</a:t>
            </a:fld>
            <a:endParaRPr lang="en-US" altLang="en-US" sz="1300"/>
          </a:p>
        </p:txBody>
      </p:sp>
      <p:sp>
        <p:nvSpPr>
          <p:cNvPr id="73730" name="Rectangle 2"/>
          <p:cNvSpPr>
            <a:spLocks noGrp="1" noRot="1" noChangeAspect="1" noChangeArrowheads="1" noTextEdit="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Note – aproximate </a:t>
            </a:r>
          </a:p>
        </p:txBody>
      </p:sp>
    </p:spTree>
    <p:extLst>
      <p:ext uri="{BB962C8B-B14F-4D97-AF65-F5344CB8AC3E}">
        <p14:creationId xmlns:p14="http://schemas.microsoft.com/office/powerpoint/2010/main" val="173407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32A36B2-A350-4665-873D-6D078598C812}" type="slidenum">
              <a:rPr lang="en-US" altLang="en-US" sz="1300"/>
              <a:pPr eaLnBrk="1" hangingPunct="1"/>
              <a:t>26</a:t>
            </a:fld>
            <a:endParaRPr lang="en-US" altLang="en-US" sz="1300"/>
          </a:p>
        </p:txBody>
      </p:sp>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2400" smtClean="0">
                <a:latin typeface="Times New Roman" pitchFamily="18" charset="0"/>
              </a:rPr>
              <a:t>A dipole is located at the origin, and is composed of particles with charge </a:t>
            </a:r>
            <a:r>
              <a:rPr lang="en-US" altLang="en-US" sz="2400" i="1" smtClean="0">
                <a:latin typeface="Times New Roman" pitchFamily="18" charset="0"/>
              </a:rPr>
              <a:t>e</a:t>
            </a:r>
            <a:r>
              <a:rPr lang="en-US" altLang="en-US" sz="2400" smtClean="0">
                <a:latin typeface="Times New Roman" pitchFamily="18" charset="0"/>
              </a:rPr>
              <a:t> and </a:t>
            </a:r>
            <a:r>
              <a:rPr lang="en-US" altLang="en-US" sz="2400" i="1" smtClean="0">
                <a:latin typeface="Times New Roman" pitchFamily="18" charset="0"/>
              </a:rPr>
              <a:t>–e</a:t>
            </a:r>
            <a:r>
              <a:rPr lang="en-US" altLang="en-US" sz="2400" smtClean="0">
                <a:latin typeface="Times New Roman" pitchFamily="18" charset="0"/>
              </a:rPr>
              <a:t>, separated by a distance 2</a:t>
            </a:r>
            <a:r>
              <a:rPr lang="en-US" altLang="en-US" sz="2400" smtClean="0">
                <a:latin typeface="Times New Roman" pitchFamily="18" charset="0"/>
                <a:sym typeface="Symbol" pitchFamily="18" charset="2"/>
              </a:rPr>
              <a:t>10</a:t>
            </a:r>
            <a:r>
              <a:rPr lang="en-US" altLang="en-US" sz="2400" baseline="30000" smtClean="0">
                <a:latin typeface="Times New Roman" pitchFamily="18" charset="0"/>
                <a:sym typeface="Symbol" pitchFamily="18" charset="2"/>
              </a:rPr>
              <a:t>-10</a:t>
            </a:r>
            <a:r>
              <a:rPr lang="en-US" altLang="en-US" sz="2400" smtClean="0">
                <a:latin typeface="Times New Roman" pitchFamily="18" charset="0"/>
                <a:sym typeface="Symbol" pitchFamily="18" charset="2"/>
              </a:rPr>
              <a:t> m along the </a:t>
            </a:r>
            <a:r>
              <a:rPr lang="en-US" altLang="en-US" sz="2400" i="1" smtClean="0">
                <a:latin typeface="Times New Roman" pitchFamily="18" charset="0"/>
                <a:sym typeface="Symbol" pitchFamily="18" charset="2"/>
              </a:rPr>
              <a:t>x</a:t>
            </a:r>
            <a:r>
              <a:rPr lang="en-US" altLang="en-US" sz="2400" smtClean="0">
                <a:latin typeface="Times New Roman" pitchFamily="18" charset="0"/>
                <a:sym typeface="Symbol" pitchFamily="18" charset="2"/>
              </a:rPr>
              <a:t>-axis. Calculate the magnitude of the E field at &lt;0,210</a:t>
            </a:r>
            <a:r>
              <a:rPr lang="en-US" altLang="en-US" sz="2400" baseline="30000" smtClean="0">
                <a:latin typeface="Times New Roman" pitchFamily="18" charset="0"/>
                <a:sym typeface="Symbol" pitchFamily="18" charset="2"/>
              </a:rPr>
              <a:t>-8</a:t>
            </a:r>
            <a:r>
              <a:rPr lang="en-US" altLang="en-US" sz="2400" smtClean="0">
                <a:latin typeface="Times New Roman" pitchFamily="18" charset="0"/>
                <a:sym typeface="Symbol" pitchFamily="18" charset="2"/>
              </a:rPr>
              <a:t>,0&gt; m.</a:t>
            </a:r>
          </a:p>
        </p:txBody>
      </p:sp>
    </p:spTree>
    <p:extLst>
      <p:ext uri="{BB962C8B-B14F-4D97-AF65-F5344CB8AC3E}">
        <p14:creationId xmlns:p14="http://schemas.microsoft.com/office/powerpoint/2010/main" val="193611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9B48599-EF53-4ADE-8C69-B901E46C8FBD}" type="slidenum">
              <a:rPr lang="en-US" altLang="en-US" sz="1300"/>
              <a:pPr eaLnBrk="1" hangingPunct="1"/>
              <a:t>27</a:t>
            </a:fld>
            <a:endParaRPr lang="en-US" altLang="en-US" sz="1300"/>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Why is it possible? Total charge of dipole is zero! – the key lays in distance dependence</a:t>
            </a:r>
          </a:p>
        </p:txBody>
      </p:sp>
    </p:spTree>
    <p:extLst>
      <p:ext uri="{BB962C8B-B14F-4D97-AF65-F5344CB8AC3E}">
        <p14:creationId xmlns:p14="http://schemas.microsoft.com/office/powerpoint/2010/main" val="564680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79ECCF5-0E19-4075-8792-029B0CC52E4F}" type="slidenum">
              <a:rPr lang="en-US" altLang="en-US" sz="1300"/>
              <a:pPr eaLnBrk="1" hangingPunct="1"/>
              <a:t>28</a:t>
            </a:fld>
            <a:endParaRPr lang="en-US" altLang="en-US" sz="1300"/>
          </a:p>
        </p:txBody>
      </p:sp>
      <p:sp>
        <p:nvSpPr>
          <p:cNvPr id="75778" name="Rectangle 2"/>
          <p:cNvSpPr>
            <a:spLocks noGrp="1" noRot="1" noChangeAspect="1" noChangeArrowheads="1" noTextEdit="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What would be equi</a:t>
            </a:r>
          </a:p>
        </p:txBody>
      </p:sp>
    </p:spTree>
    <p:extLst>
      <p:ext uri="{BB962C8B-B14F-4D97-AF65-F5344CB8AC3E}">
        <p14:creationId xmlns:p14="http://schemas.microsoft.com/office/powerpoint/2010/main" val="104228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75BB57B-5F54-4ABF-BB5B-AF949411D750}" type="slidenum">
              <a:rPr lang="en-US" altLang="en-US" sz="1300"/>
              <a:pPr eaLnBrk="1" hangingPunct="1"/>
              <a:t>29</a:t>
            </a:fld>
            <a:endParaRPr lang="en-US" altLang="en-US" sz="1300"/>
          </a:p>
        </p:txBody>
      </p:sp>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What would be equi</a:t>
            </a:r>
          </a:p>
        </p:txBody>
      </p:sp>
    </p:spTree>
    <p:extLst>
      <p:ext uri="{BB962C8B-B14F-4D97-AF65-F5344CB8AC3E}">
        <p14:creationId xmlns:p14="http://schemas.microsoft.com/office/powerpoint/2010/main" val="416641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C2E667F-6FE9-44FA-959F-2F93106F5CC5}" type="slidenum">
              <a:rPr lang="en-US" altLang="en-US" sz="1300">
                <a:ea typeface="ヒラギノ角ゴ Pro W3" pitchFamily="-84" charset="-128"/>
              </a:rPr>
              <a:pPr eaLnBrk="1" hangingPunct="1"/>
              <a:t>3</a:t>
            </a:fld>
            <a:endParaRPr lang="en-US" altLang="en-US" sz="1300">
              <a:ea typeface="ヒラギノ角ゴ Pro W3" pitchFamily="-84" charset="-128"/>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951618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027155B-3776-4E6B-927E-28D856FF2B56}" type="slidenum">
              <a:rPr lang="en-US" altLang="en-US" sz="1300"/>
              <a:pPr eaLnBrk="1" hangingPunct="1"/>
              <a:t>30</a:t>
            </a:fld>
            <a:endParaRPr lang="en-US" altLang="en-US" sz="1300"/>
          </a:p>
        </p:txBody>
      </p:sp>
      <p:sp>
        <p:nvSpPr>
          <p:cNvPr id="81922" name="Rectangle 2"/>
          <p:cNvSpPr>
            <a:spLocks noGrp="1" noRot="1" noChangeAspect="1" noChangeArrowheads="1" noTextEdit="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Example: Suppose I am negatively charged sphere, move to one side ask student in back row to show the direction of E due to this charge.</a:t>
            </a:r>
          </a:p>
          <a:p>
            <a:pPr eaLnBrk="1" hangingPunct="1"/>
            <a:r>
              <a:rPr lang="en-US" altLang="en-US" dirty="0" smtClean="0">
                <a:latin typeface="Times New Roman" pitchFamily="18" charset="0"/>
              </a:rPr>
              <a:t>Then move to the other side at ~speed of light and ask student what will happen to E. It is ~5 meters, so it takes 15 ns for E to change direction </a:t>
            </a:r>
            <a:r>
              <a:rPr lang="en-US" altLang="en-US" i="1" dirty="0" smtClean="0">
                <a:latin typeface="Times New Roman" pitchFamily="18" charset="0"/>
              </a:rPr>
              <a:t>after</a:t>
            </a:r>
            <a:r>
              <a:rPr lang="en-US" altLang="en-US" dirty="0" smtClean="0">
                <a:latin typeface="Times New Roman" pitchFamily="18" charset="0"/>
              </a:rPr>
              <a:t> I moved!</a:t>
            </a:r>
          </a:p>
          <a:p>
            <a:pPr eaLnBrk="1" hangingPunct="1"/>
            <a:r>
              <a:rPr lang="en-US" altLang="en-US" dirty="0" smtClean="0">
                <a:latin typeface="Times New Roman" pitchFamily="18" charset="0"/>
              </a:rPr>
              <a:t>More drastic example – pretend that I hold electron and positron (dipole), ask student to show E. Collapse (annihilate) charges  and count time.</a:t>
            </a:r>
          </a:p>
          <a:p>
            <a:pPr eaLnBrk="1" hangingPunct="1"/>
            <a:r>
              <a:rPr lang="en-US" altLang="en-US" dirty="0" smtClean="0">
                <a:latin typeface="Times New Roman" pitchFamily="18" charset="0"/>
              </a:rPr>
              <a:t>Conclusion: E can exist independently of charges!!!</a:t>
            </a:r>
          </a:p>
          <a:p>
            <a:pPr eaLnBrk="1" hangingPunct="1"/>
            <a:r>
              <a:rPr lang="en-US" altLang="en-US" dirty="0" smtClean="0">
                <a:latin typeface="Times New Roman" pitchFamily="18" charset="0"/>
              </a:rPr>
              <a:t>Does not contain v – works only when speed is &lt;&lt; c</a:t>
            </a:r>
          </a:p>
        </p:txBody>
      </p:sp>
    </p:spTree>
    <p:extLst>
      <p:ext uri="{BB962C8B-B14F-4D97-AF65-F5344CB8AC3E}">
        <p14:creationId xmlns:p14="http://schemas.microsoft.com/office/powerpoint/2010/main" val="4191562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B8D0288-1B1A-4516-9104-BB52B0AC4138}" type="slidenum">
              <a:rPr lang="en-US" altLang="en-US" sz="1300"/>
              <a:pPr eaLnBrk="1" hangingPunct="1"/>
              <a:t>31</a:t>
            </a:fld>
            <a:endParaRPr lang="en-US" altLang="en-US" sz="13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START TIME HERE:</a:t>
            </a:r>
          </a:p>
        </p:txBody>
      </p:sp>
    </p:spTree>
    <p:extLst>
      <p:ext uri="{BB962C8B-B14F-4D97-AF65-F5344CB8AC3E}">
        <p14:creationId xmlns:p14="http://schemas.microsoft.com/office/powerpoint/2010/main" val="2565313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06F99F2-4728-44E1-A7E2-75A32AE92B4D}" type="slidenum">
              <a:rPr lang="en-US" altLang="en-US" sz="1300"/>
              <a:pPr eaLnBrk="1" hangingPunct="1"/>
              <a:t>32</a:t>
            </a:fld>
            <a:endParaRPr lang="en-US" altLang="en-US" sz="13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Answer: D</a:t>
            </a:r>
          </a:p>
        </p:txBody>
      </p:sp>
    </p:spTree>
    <p:extLst>
      <p:ext uri="{BB962C8B-B14F-4D97-AF65-F5344CB8AC3E}">
        <p14:creationId xmlns:p14="http://schemas.microsoft.com/office/powerpoint/2010/main" val="107049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27643A0-AD78-4007-A7F8-5630294C19E5}" type="slidenum">
              <a:rPr lang="en-US" altLang="en-US" sz="1300"/>
              <a:pPr eaLnBrk="1" hangingPunct="1"/>
              <a:t>4</a:t>
            </a:fld>
            <a:endParaRPr lang="en-US" altLang="en-US" sz="13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Note: r – direction is from source to point of observation.</a:t>
            </a:r>
          </a:p>
        </p:txBody>
      </p:sp>
    </p:spTree>
    <p:extLst>
      <p:ext uri="{BB962C8B-B14F-4D97-AF65-F5344CB8AC3E}">
        <p14:creationId xmlns:p14="http://schemas.microsoft.com/office/powerpoint/2010/main" val="42967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F659685-0289-48F6-B431-2B799056B5B7}" type="slidenum">
              <a:rPr lang="en-US" altLang="en-US" sz="1300"/>
              <a:pPr eaLnBrk="1" hangingPunct="1"/>
              <a:t>5</a:t>
            </a:fld>
            <a:endParaRPr lang="en-US" altLang="en-US" sz="13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Note: r – direction is from source to point of observation.</a:t>
            </a:r>
          </a:p>
        </p:txBody>
      </p:sp>
    </p:spTree>
    <p:extLst>
      <p:ext uri="{BB962C8B-B14F-4D97-AF65-F5344CB8AC3E}">
        <p14:creationId xmlns:p14="http://schemas.microsoft.com/office/powerpoint/2010/main" val="142910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7EE85C3-5195-4300-9270-2F4B7FB688F4}" type="slidenum">
              <a:rPr lang="en-US" altLang="en-US" sz="1300"/>
              <a:pPr eaLnBrk="1" hangingPunct="1"/>
              <a:t>6</a:t>
            </a:fld>
            <a:endParaRPr lang="en-US" altLang="en-US" sz="13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2582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74F5A0C-812A-42D8-AC00-EFCAE7BBFA24}" type="slidenum">
              <a:rPr lang="en-US" altLang="en-US" sz="1300"/>
              <a:pPr eaLnBrk="1" hangingPunct="1"/>
              <a:t>7</a:t>
            </a:fld>
            <a:endParaRPr lang="en-US" altLang="en-US" sz="13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28621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FAEFBC97-6D90-42B8-A2BB-A9723B85755A}" type="slidenum">
              <a:rPr lang="en-US" altLang="en-US" sz="1300"/>
              <a:pPr eaLnBrk="1" hangingPunct="1"/>
              <a:t>8</a:t>
            </a:fld>
            <a:endParaRPr lang="en-US" altLang="en-US" sz="13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Iron: 26 protons and 30 neutrons</a:t>
            </a:r>
          </a:p>
        </p:txBody>
      </p:sp>
    </p:spTree>
    <p:extLst>
      <p:ext uri="{BB962C8B-B14F-4D97-AF65-F5344CB8AC3E}">
        <p14:creationId xmlns:p14="http://schemas.microsoft.com/office/powerpoint/2010/main" val="232883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71A8F3-661D-431E-B4F7-2F5634C873B3}" type="slidenum">
              <a:rPr lang="en-US" altLang="en-US" sz="1300"/>
              <a:pPr eaLnBrk="1" hangingPunct="1"/>
              <a:t>9</a:t>
            </a:fld>
            <a:endParaRPr lang="en-US" altLang="en-US" sz="13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Answer: C</a:t>
            </a:r>
          </a:p>
        </p:txBody>
      </p:sp>
    </p:spTree>
    <p:extLst>
      <p:ext uri="{BB962C8B-B14F-4D97-AF65-F5344CB8AC3E}">
        <p14:creationId xmlns:p14="http://schemas.microsoft.com/office/powerpoint/2010/main" val="26840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82DE7CB-CE69-4007-B82E-34F86119E77D}" type="slidenum">
              <a:rPr lang="en-US" altLang="en-US"/>
              <a:pPr/>
              <a:t>‹#›</a:t>
            </a:fld>
            <a:endParaRPr lang="en-US" altLang="en-US"/>
          </a:p>
        </p:txBody>
      </p:sp>
    </p:spTree>
    <p:extLst>
      <p:ext uri="{BB962C8B-B14F-4D97-AF65-F5344CB8AC3E}">
        <p14:creationId xmlns:p14="http://schemas.microsoft.com/office/powerpoint/2010/main" val="379506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98F90C9-8C6B-487F-B5D2-4B6E64A27B92}" type="slidenum">
              <a:rPr lang="en-US" altLang="en-US"/>
              <a:pPr/>
              <a:t>‹#›</a:t>
            </a:fld>
            <a:endParaRPr lang="en-US" altLang="en-US"/>
          </a:p>
        </p:txBody>
      </p:sp>
    </p:spTree>
    <p:extLst>
      <p:ext uri="{BB962C8B-B14F-4D97-AF65-F5344CB8AC3E}">
        <p14:creationId xmlns:p14="http://schemas.microsoft.com/office/powerpoint/2010/main" val="36069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E2228FD-3469-4791-B3C0-45A84FAE3C83}" type="slidenum">
              <a:rPr lang="en-US" altLang="en-US"/>
              <a:pPr/>
              <a:t>‹#›</a:t>
            </a:fld>
            <a:endParaRPr lang="en-US" altLang="en-US"/>
          </a:p>
        </p:txBody>
      </p:sp>
    </p:spTree>
    <p:extLst>
      <p:ext uri="{BB962C8B-B14F-4D97-AF65-F5344CB8AC3E}">
        <p14:creationId xmlns:p14="http://schemas.microsoft.com/office/powerpoint/2010/main" val="307820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EB27F4B-E749-42A0-864E-91BD036529BC}" type="slidenum">
              <a:rPr lang="en-US" altLang="en-US"/>
              <a:pPr/>
              <a:t>‹#›</a:t>
            </a:fld>
            <a:endParaRPr lang="en-US" altLang="en-US"/>
          </a:p>
        </p:txBody>
      </p:sp>
    </p:spTree>
    <p:extLst>
      <p:ext uri="{BB962C8B-B14F-4D97-AF65-F5344CB8AC3E}">
        <p14:creationId xmlns:p14="http://schemas.microsoft.com/office/powerpoint/2010/main" val="383206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7EDF974-2C7B-4341-9C58-AFF352112A36}" type="slidenum">
              <a:rPr lang="en-US" altLang="en-US"/>
              <a:pPr/>
              <a:t>‹#›</a:t>
            </a:fld>
            <a:endParaRPr lang="en-US" altLang="en-US"/>
          </a:p>
        </p:txBody>
      </p:sp>
    </p:spTree>
    <p:extLst>
      <p:ext uri="{BB962C8B-B14F-4D97-AF65-F5344CB8AC3E}">
        <p14:creationId xmlns:p14="http://schemas.microsoft.com/office/powerpoint/2010/main" val="62829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D92529E-F909-40DD-9CF1-783FDDDEB7FA}" type="slidenum">
              <a:rPr lang="en-US" altLang="en-US"/>
              <a:pPr/>
              <a:t>‹#›</a:t>
            </a:fld>
            <a:endParaRPr lang="en-US" altLang="en-US"/>
          </a:p>
        </p:txBody>
      </p:sp>
    </p:spTree>
    <p:extLst>
      <p:ext uri="{BB962C8B-B14F-4D97-AF65-F5344CB8AC3E}">
        <p14:creationId xmlns:p14="http://schemas.microsoft.com/office/powerpoint/2010/main" val="269199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7E2387C-ECD8-4819-8693-6DF4299B2F9B}" type="slidenum">
              <a:rPr lang="en-US" altLang="en-US"/>
              <a:pPr/>
              <a:t>‹#›</a:t>
            </a:fld>
            <a:endParaRPr lang="en-US" altLang="en-US"/>
          </a:p>
        </p:txBody>
      </p:sp>
    </p:spTree>
    <p:extLst>
      <p:ext uri="{BB962C8B-B14F-4D97-AF65-F5344CB8AC3E}">
        <p14:creationId xmlns:p14="http://schemas.microsoft.com/office/powerpoint/2010/main" val="245466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F4FFB3B-F78B-47C2-8837-EC56BFCC2822}" type="slidenum">
              <a:rPr lang="en-US" altLang="en-US"/>
              <a:pPr/>
              <a:t>‹#›</a:t>
            </a:fld>
            <a:endParaRPr lang="en-US" altLang="en-US"/>
          </a:p>
        </p:txBody>
      </p:sp>
    </p:spTree>
    <p:extLst>
      <p:ext uri="{BB962C8B-B14F-4D97-AF65-F5344CB8AC3E}">
        <p14:creationId xmlns:p14="http://schemas.microsoft.com/office/powerpoint/2010/main" val="294460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729CA5D-A488-4046-9F09-6589B28C612F}" type="slidenum">
              <a:rPr lang="en-US" altLang="en-US"/>
              <a:pPr/>
              <a:t>‹#›</a:t>
            </a:fld>
            <a:endParaRPr lang="en-US" altLang="en-US"/>
          </a:p>
        </p:txBody>
      </p:sp>
    </p:spTree>
    <p:extLst>
      <p:ext uri="{BB962C8B-B14F-4D97-AF65-F5344CB8AC3E}">
        <p14:creationId xmlns:p14="http://schemas.microsoft.com/office/powerpoint/2010/main" val="68342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4EA5FA3-085C-42D4-9D86-6F701A6841D3}" type="slidenum">
              <a:rPr lang="en-US" altLang="en-US"/>
              <a:pPr/>
              <a:t>‹#›</a:t>
            </a:fld>
            <a:endParaRPr lang="en-US" altLang="en-US"/>
          </a:p>
        </p:txBody>
      </p:sp>
    </p:spTree>
    <p:extLst>
      <p:ext uri="{BB962C8B-B14F-4D97-AF65-F5344CB8AC3E}">
        <p14:creationId xmlns:p14="http://schemas.microsoft.com/office/powerpoint/2010/main" val="259957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1CEFAC6-B297-4301-870E-3EC908DF6E96}" type="slidenum">
              <a:rPr lang="en-US" altLang="en-US"/>
              <a:pPr/>
              <a:t>‹#›</a:t>
            </a:fld>
            <a:endParaRPr lang="en-US" altLang="en-US"/>
          </a:p>
        </p:txBody>
      </p:sp>
    </p:spTree>
    <p:extLst>
      <p:ext uri="{BB962C8B-B14F-4D97-AF65-F5344CB8AC3E}">
        <p14:creationId xmlns:p14="http://schemas.microsoft.com/office/powerpoint/2010/main" val="50365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3600" b="1">
          <a:solidFill>
            <a:srgbClr val="CC0000"/>
          </a:solidFill>
          <a:latin typeface="+mj-lt"/>
          <a:ea typeface="MS PGothic" pitchFamily="34"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MS PGothic" pitchFamily="34"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rgbClr val="0033CC"/>
          </a:solidFill>
          <a:latin typeface="+mj-lt"/>
          <a:ea typeface="MS PGothic" pitchFamily="34"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emf"/><Relationship Id="rId9"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2.xml"/><Relationship Id="rId7" Type="http://schemas.openxmlformats.org/officeDocument/2006/relationships/image" Target="../media/image28.emf"/><Relationship Id="rId12"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5.bin"/><Relationship Id="rId11" Type="http://schemas.openxmlformats.org/officeDocument/2006/relationships/image" Target="../media/image31.emf"/><Relationship Id="rId5" Type="http://schemas.openxmlformats.org/officeDocument/2006/relationships/image" Target="../media/image1.emf"/><Relationship Id="rId10" Type="http://schemas.openxmlformats.org/officeDocument/2006/relationships/image" Target="../media/image30.png"/><Relationship Id="rId4" Type="http://schemas.openxmlformats.org/officeDocument/2006/relationships/oleObject" Target="../embeddings/oleObject14.bin"/><Relationship Id="rId9"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14.xml"/><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6.png"/><Relationship Id="rId5" Type="http://schemas.openxmlformats.org/officeDocument/2006/relationships/image" Target="../media/image35.emf"/><Relationship Id="rId10" Type="http://schemas.openxmlformats.org/officeDocument/2006/relationships/image" Target="../media/image32.emf"/><Relationship Id="rId4" Type="http://schemas.openxmlformats.org/officeDocument/2006/relationships/oleObject" Target="../embeddings/oleObject17.bin"/><Relationship Id="rId9"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39.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38.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5.bin"/><Relationship Id="rId3" Type="http://schemas.openxmlformats.org/officeDocument/2006/relationships/notesSlide" Target="../notesSlides/notesSlide18.xml"/><Relationship Id="rId7" Type="http://schemas.openxmlformats.org/officeDocument/2006/relationships/image" Target="../media/image44.emf"/><Relationship Id="rId12"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2.bin"/><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5.emf"/><Relationship Id="rId14" Type="http://schemas.openxmlformats.org/officeDocument/2006/relationships/image" Target="../media/image29.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9.xml"/><Relationship Id="rId7" Type="http://schemas.openxmlformats.org/officeDocument/2006/relationships/image" Target="../media/image49.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27.bin"/><Relationship Id="rId11" Type="http://schemas.openxmlformats.org/officeDocument/2006/relationships/image" Target="../media/image51.emf"/><Relationship Id="rId5" Type="http://schemas.openxmlformats.org/officeDocument/2006/relationships/image" Target="../media/image48.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56.emf"/><Relationship Id="rId3" Type="http://schemas.openxmlformats.org/officeDocument/2006/relationships/notesSlide" Target="../notesSlides/notesSlide20.xml"/><Relationship Id="rId7" Type="http://schemas.openxmlformats.org/officeDocument/2006/relationships/image" Target="../media/image53.emf"/><Relationship Id="rId12" Type="http://schemas.openxmlformats.org/officeDocument/2006/relationships/oleObject" Target="../embeddings/oleObject34.bin"/><Relationship Id="rId2" Type="http://schemas.openxmlformats.org/officeDocument/2006/relationships/slideLayout" Target="../slideLayouts/slideLayout6.xml"/><Relationship Id="rId16" Type="http://schemas.openxmlformats.org/officeDocument/2006/relationships/image" Target="../media/image29.emf"/><Relationship Id="rId1" Type="http://schemas.openxmlformats.org/officeDocument/2006/relationships/vmlDrawing" Target="../drawings/vmlDrawing13.vml"/><Relationship Id="rId6" Type="http://schemas.openxmlformats.org/officeDocument/2006/relationships/oleObject" Target="../embeddings/oleObject31.bin"/><Relationship Id="rId11" Type="http://schemas.openxmlformats.org/officeDocument/2006/relationships/image" Target="../media/image55.emf"/><Relationship Id="rId5" Type="http://schemas.openxmlformats.org/officeDocument/2006/relationships/image" Target="../media/image52.emf"/><Relationship Id="rId15" Type="http://schemas.openxmlformats.org/officeDocument/2006/relationships/oleObject" Target="../embeddings/oleObject35.bin"/><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54.emf"/><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2.emf"/><Relationship Id="rId3" Type="http://schemas.openxmlformats.org/officeDocument/2006/relationships/notesSlide" Target="../notesSlides/notesSlide21.xml"/><Relationship Id="rId7" Type="http://schemas.openxmlformats.org/officeDocument/2006/relationships/image" Target="../media/image59.emf"/><Relationship Id="rId12" Type="http://schemas.openxmlformats.org/officeDocument/2006/relationships/oleObject" Target="../embeddings/oleObject40.bin"/><Relationship Id="rId2" Type="http://schemas.openxmlformats.org/officeDocument/2006/relationships/slideLayout" Target="../slideLayouts/slideLayout6.xml"/><Relationship Id="rId16" Type="http://schemas.openxmlformats.org/officeDocument/2006/relationships/image" Target="../media/image57.png"/><Relationship Id="rId1" Type="http://schemas.openxmlformats.org/officeDocument/2006/relationships/vmlDrawing" Target="../drawings/vmlDrawing14.vml"/><Relationship Id="rId6" Type="http://schemas.openxmlformats.org/officeDocument/2006/relationships/oleObject" Target="../embeddings/oleObject37.bin"/><Relationship Id="rId11" Type="http://schemas.openxmlformats.org/officeDocument/2006/relationships/image" Target="../media/image61.emf"/><Relationship Id="rId5" Type="http://schemas.openxmlformats.org/officeDocument/2006/relationships/image" Target="../media/image58.emf"/><Relationship Id="rId15" Type="http://schemas.openxmlformats.org/officeDocument/2006/relationships/image" Target="../media/image63.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0.emf"/><Relationship Id="rId1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22.xml"/><Relationship Id="rId7"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4.emf"/><Relationship Id="rId5" Type="http://schemas.openxmlformats.org/officeDocument/2006/relationships/oleObject" Target="../embeddings/oleObject42.bin"/><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1.jpeg"/><Relationship Id="rId3" Type="http://schemas.openxmlformats.org/officeDocument/2006/relationships/notesSlide" Target="../notesSlides/notesSlide24.xml"/><Relationship Id="rId7" Type="http://schemas.openxmlformats.org/officeDocument/2006/relationships/image" Target="../media/image4.jpeg"/><Relationship Id="rId12"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jpeg"/><Relationship Id="rId11" Type="http://schemas.openxmlformats.org/officeDocument/2006/relationships/image" Target="../media/image71.emf"/><Relationship Id="rId5" Type="http://schemas.openxmlformats.org/officeDocument/2006/relationships/image" Target="../media/image69.emf"/><Relationship Id="rId15" Type="http://schemas.openxmlformats.org/officeDocument/2006/relationships/image" Target="../media/image72.emf"/><Relationship Id="rId10" Type="http://schemas.openxmlformats.org/officeDocument/2006/relationships/oleObject" Target="../embeddings/oleObject46.bin"/><Relationship Id="rId4" Type="http://schemas.openxmlformats.org/officeDocument/2006/relationships/oleObject" Target="../embeddings/oleObject44.bin"/><Relationship Id="rId9" Type="http://schemas.openxmlformats.org/officeDocument/2006/relationships/image" Target="../media/image70.emf"/><Relationship Id="rId1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oleObject" Target="../embeddings/oleObject52.bin"/><Relationship Id="rId3" Type="http://schemas.openxmlformats.org/officeDocument/2006/relationships/notesSlide" Target="../notesSlides/notesSlide25.xml"/><Relationship Id="rId7" Type="http://schemas.openxmlformats.org/officeDocument/2006/relationships/image" Target="../media/image74.emf"/><Relationship Id="rId12" Type="http://schemas.openxmlformats.org/officeDocument/2006/relationships/image" Target="../media/image76.e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49.bin"/><Relationship Id="rId11" Type="http://schemas.openxmlformats.org/officeDocument/2006/relationships/oleObject" Target="../embeddings/oleObject51.bin"/><Relationship Id="rId5" Type="http://schemas.openxmlformats.org/officeDocument/2006/relationships/image" Target="../media/image73.emf"/><Relationship Id="rId15" Type="http://schemas.openxmlformats.org/officeDocument/2006/relationships/image" Target="../media/image78.png"/><Relationship Id="rId10" Type="http://schemas.openxmlformats.org/officeDocument/2006/relationships/image" Target="../media/image75.emf"/><Relationship Id="rId4" Type="http://schemas.openxmlformats.org/officeDocument/2006/relationships/oleObject" Target="../embeddings/oleObject48.bin"/><Relationship Id="rId9" Type="http://schemas.openxmlformats.org/officeDocument/2006/relationships/oleObject" Target="../embeddings/oleObject50.bin"/><Relationship Id="rId14" Type="http://schemas.openxmlformats.org/officeDocument/2006/relationships/image" Target="../media/image77.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6.xml"/><Relationship Id="rId7" Type="http://schemas.openxmlformats.org/officeDocument/2006/relationships/image" Target="../media/image80.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54.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81.wmf"/></Relationships>
</file>

<file path=ppt/slides/_rels/slide27.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8.png"/><Relationship Id="rId3" Type="http://schemas.openxmlformats.org/officeDocument/2006/relationships/notesSlide" Target="../notesSlides/notesSlide27.xml"/><Relationship Id="rId7" Type="http://schemas.openxmlformats.org/officeDocument/2006/relationships/oleObject" Target="../embeddings/oleObject58.bin"/><Relationship Id="rId12" Type="http://schemas.openxmlformats.org/officeDocument/2006/relationships/image" Target="../media/image86.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83.e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85.emf"/><Relationship Id="rId4" Type="http://schemas.openxmlformats.org/officeDocument/2006/relationships/image" Target="../media/image87.jpeg"/><Relationship Id="rId9"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28.xml"/><Relationship Id="rId7" Type="http://schemas.openxmlformats.org/officeDocument/2006/relationships/image" Target="../media/image90.e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62.bin"/><Relationship Id="rId5" Type="http://schemas.openxmlformats.org/officeDocument/2006/relationships/image" Target="../media/image89.emf"/><Relationship Id="rId10" Type="http://schemas.openxmlformats.org/officeDocument/2006/relationships/image" Target="../media/image91.png"/><Relationship Id="rId4" Type="http://schemas.openxmlformats.org/officeDocument/2006/relationships/oleObject" Target="../embeddings/oleObject61.bin"/><Relationship Id="rId9" Type="http://schemas.openxmlformats.org/officeDocument/2006/relationships/image" Target="../media/image41.jpeg"/></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29.xml"/><Relationship Id="rId7" Type="http://schemas.openxmlformats.org/officeDocument/2006/relationships/image" Target="../media/image93.e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64.bin"/><Relationship Id="rId5" Type="http://schemas.openxmlformats.org/officeDocument/2006/relationships/image" Target="../media/image92.emf"/><Relationship Id="rId10" Type="http://schemas.openxmlformats.org/officeDocument/2006/relationships/image" Target="../media/image91.png"/><Relationship Id="rId4" Type="http://schemas.openxmlformats.org/officeDocument/2006/relationships/oleObject" Target="../embeddings/oleObject63.bin"/><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30.xml"/><Relationship Id="rId7" Type="http://schemas.openxmlformats.org/officeDocument/2006/relationships/image" Target="../media/image95.emf"/><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66.bin"/><Relationship Id="rId5" Type="http://schemas.openxmlformats.org/officeDocument/2006/relationships/image" Target="../media/image94.emf"/><Relationship Id="rId4" Type="http://schemas.openxmlformats.org/officeDocument/2006/relationships/oleObject" Target="../embeddings/oleObject65.bin"/><Relationship Id="rId9" Type="http://schemas.openxmlformats.org/officeDocument/2006/relationships/image" Target="../media/image9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6.xml"/><Relationship Id="rId7" Type="http://schemas.openxmlformats.org/officeDocument/2006/relationships/oleObject" Target="../embeddings/oleObject9.bin"/><Relationship Id="rId12"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8.emf"/><Relationship Id="rId11" Type="http://schemas.openxmlformats.org/officeDocument/2006/relationships/image" Target="../media/image12.emf"/><Relationship Id="rId5" Type="http://schemas.openxmlformats.org/officeDocument/2006/relationships/oleObject" Target="../embeddings/oleObject8.bin"/><Relationship Id="rId10" Type="http://schemas.openxmlformats.org/officeDocument/2006/relationships/image" Target="../media/image10.emf"/><Relationship Id="rId4" Type="http://schemas.openxmlformats.org/officeDocument/2006/relationships/image" Target="../media/image11.jpeg"/><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0" y="190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60000"/>
              </a:lnSpc>
              <a:spcBef>
                <a:spcPct val="115000"/>
              </a:spcBef>
            </a:pPr>
            <a:endParaRPr lang="en-US" altLang="en-US" sz="3600" b="1">
              <a:solidFill>
                <a:srgbClr val="CC0000"/>
              </a:solidFill>
            </a:endParaRPr>
          </a:p>
        </p:txBody>
      </p:sp>
      <p:sp>
        <p:nvSpPr>
          <p:cNvPr id="19458" name="Rectangle 31"/>
          <p:cNvSpPr>
            <a:spLocks noGrp="1" noChangeArrowheads="1"/>
          </p:cNvSpPr>
          <p:nvPr>
            <p:ph type="title" idx="4294967295"/>
          </p:nvPr>
        </p:nvSpPr>
        <p:spPr>
          <a:xfrm>
            <a:off x="0" y="-152400"/>
            <a:ext cx="9144000" cy="1143000"/>
          </a:xfrm>
        </p:spPr>
        <p:txBody>
          <a:bodyPr/>
          <a:lstStyle/>
          <a:p>
            <a:pPr eaLnBrk="1" hangingPunct="1"/>
            <a:r>
              <a:rPr lang="en-US" altLang="en-US" smtClean="0"/>
              <a:t>Key Ideas in Chapter 14: Electric Field </a:t>
            </a:r>
          </a:p>
        </p:txBody>
      </p:sp>
      <p:sp>
        <p:nvSpPr>
          <p:cNvPr id="9" name="TextBox 8"/>
          <p:cNvSpPr txBox="1"/>
          <p:nvPr/>
        </p:nvSpPr>
        <p:spPr>
          <a:xfrm>
            <a:off x="252413" y="1295400"/>
            <a:ext cx="8737600" cy="5262563"/>
          </a:xfrm>
          <a:prstGeom prst="rect">
            <a:avLst/>
          </a:prstGeom>
          <a:noFill/>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indent="2286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 typeface="Wingdings" pitchFamily="2" charset="2"/>
              <a:buChar char="§"/>
            </a:pPr>
            <a:r>
              <a:rPr lang="en-US" altLang="en-US" sz="1800" b="1">
                <a:solidFill>
                  <a:srgbClr val="0033CC"/>
                </a:solidFill>
                <a:latin typeface="Arial" pitchFamily="34" charset="0"/>
              </a:rPr>
              <a:t>A charged particle makes an electric field at every location in space </a:t>
            </a:r>
          </a:p>
          <a:p>
            <a:pPr lvl="1" eaLnBrk="1" hangingPunct="1"/>
            <a:r>
              <a:rPr lang="en-US" altLang="en-US" sz="1800" b="1">
                <a:solidFill>
                  <a:srgbClr val="0033CC"/>
                </a:solidFill>
                <a:latin typeface="Arial" pitchFamily="34" charset="0"/>
              </a:rPr>
              <a:t>(except its own location).</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field due to one particle affects other charged particles.</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force on a charged particle is proportional to </a:t>
            </a:r>
          </a:p>
          <a:p>
            <a:pPr lvl="1" eaLnBrk="1" hangingPunct="1"/>
            <a:r>
              <a:rPr lang="en-US" altLang="en-US" sz="1800" b="1">
                <a:solidFill>
                  <a:srgbClr val="0033CC"/>
                </a:solidFill>
                <a:latin typeface="Arial" pitchFamily="34" charset="0"/>
              </a:rPr>
              <a:t>the net electric field at the location of that particle.  </a:t>
            </a:r>
          </a:p>
          <a:p>
            <a:pPr eaLnBrk="1" hangingPunct="1">
              <a:buFont typeface="Arial" pitchFamily="34" charset="0"/>
              <a:buChar char="•"/>
            </a:pPr>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Superposition Principle:</a:t>
            </a:r>
          </a:p>
          <a:p>
            <a:pPr eaLnBrk="1" hangingPunct="1">
              <a:buFont typeface="Wingdings" pitchFamily="2" charset="2"/>
              <a:buChar char="§"/>
            </a:pPr>
            <a:endParaRPr lang="en-US" altLang="en-US" sz="600" b="1">
              <a:solidFill>
                <a:srgbClr val="0033CC"/>
              </a:solidFill>
              <a:latin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net electric field at any lecation is the vector sum </a:t>
            </a:r>
          </a:p>
          <a:p>
            <a:pPr lvl="1" eaLnBrk="1" hangingPunct="1"/>
            <a:r>
              <a:rPr lang="en-US" altLang="en-US" sz="1800">
                <a:latin typeface="Arial" pitchFamily="34" charset="0"/>
                <a:cs typeface="Arial" pitchFamily="34" charset="0"/>
              </a:rPr>
              <a:t>of the individual electric fields of all charge particles at other locations.</a:t>
            </a:r>
          </a:p>
          <a:p>
            <a:pPr lvl="1" eaLnBrk="1" hangingPunct="1"/>
            <a:endParaRPr lang="en-US" altLang="en-US" sz="600">
              <a:latin typeface="Arial" pitchFamily="34" charset="0"/>
              <a:cs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field due to one charged particle is not changed</a:t>
            </a:r>
          </a:p>
          <a:p>
            <a:pPr lvl="1" eaLnBrk="1" hangingPunct="1"/>
            <a:r>
              <a:rPr lang="en-US" altLang="en-US" sz="1800">
                <a:latin typeface="Arial" pitchFamily="34" charset="0"/>
                <a:cs typeface="Arial" pitchFamily="34" charset="0"/>
              </a:rPr>
              <a:t>by the presence of other charged particles.</a:t>
            </a:r>
          </a:p>
          <a:p>
            <a:pPr eaLnBrk="1" hangingPunct="1"/>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An electric dipole consists of two particles with charges equal in magnitude</a:t>
            </a:r>
          </a:p>
          <a:p>
            <a:pPr eaLnBrk="1" hangingPunct="1"/>
            <a:r>
              <a:rPr lang="en-US" altLang="en-US" sz="1800" b="1">
                <a:solidFill>
                  <a:srgbClr val="0033CC"/>
                </a:solidFill>
                <a:latin typeface="Arial" pitchFamily="34" charset="0"/>
              </a:rPr>
              <a:t>and opposite in sign, separated by a short distance.		</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Changes in electric fields travel at the speed of light ("retardation").</a:t>
            </a:r>
          </a:p>
        </p:txBody>
      </p:sp>
      <p:cxnSp>
        <p:nvCxnSpPr>
          <p:cNvPr id="6"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729CA5D-A488-4046-9F09-6589B28C612F}"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smtClean="0"/>
              <a:t>How Strong is the Coulomb Force?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9939" name="Picture 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28956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15975"/>
            <a:ext cx="2590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1" name="Group 18"/>
          <p:cNvGrpSpPr>
            <a:grpSpLocks/>
          </p:cNvGrpSpPr>
          <p:nvPr/>
        </p:nvGrpSpPr>
        <p:grpSpPr bwMode="auto">
          <a:xfrm>
            <a:off x="381000" y="3722688"/>
            <a:ext cx="6732588" cy="914400"/>
            <a:chOff x="1143000" y="3886200"/>
            <a:chExt cx="6731850" cy="914400"/>
          </a:xfrm>
        </p:grpSpPr>
        <p:pic>
          <p:nvPicPr>
            <p:cNvPr id="39958" name="Picture 3"/>
            <p:cNvPicPr>
              <a:picLocks noChangeAspect="1" noChangeArrowheads="1"/>
            </p:cNvPicPr>
            <p:nvPr/>
          </p:nvPicPr>
          <p:blipFill>
            <a:blip r:embed="rId5">
              <a:extLst>
                <a:ext uri="{28A0092B-C50C-407E-A947-70E740481C1C}">
                  <a14:useLocalDpi xmlns:a14="http://schemas.microsoft.com/office/drawing/2010/main" val="0"/>
                </a:ext>
              </a:extLst>
            </a:blip>
            <a:srcRect l="21507" t="9105" b="72684"/>
            <a:stretch>
              <a:fillRect/>
            </a:stretch>
          </p:blipFill>
          <p:spPr bwMode="auto">
            <a:xfrm>
              <a:off x="2590800" y="3886200"/>
              <a:ext cx="5284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TextBox 10"/>
            <p:cNvSpPr txBox="1">
              <a:spLocks noChangeArrowheads="1"/>
            </p:cNvSpPr>
            <p:nvPr/>
          </p:nvSpPr>
          <p:spPr bwMode="auto">
            <a:xfrm>
              <a:off x="1143000" y="3962400"/>
              <a:ext cx="11523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i="1">
                  <a:latin typeface="Arial" pitchFamily="34" charset="0"/>
                </a:rPr>
                <a:t>F</a:t>
              </a:r>
              <a:r>
                <a:rPr lang="en-US" altLang="en-US" sz="2800" baseline="-25000">
                  <a:latin typeface="Arial" pitchFamily="34" charset="0"/>
                </a:rPr>
                <a:t>elec </a:t>
              </a:r>
              <a:r>
                <a:rPr lang="en-US" altLang="en-US" sz="2800">
                  <a:latin typeface="Arial" pitchFamily="34" charset="0"/>
                </a:rPr>
                <a:t>=</a:t>
              </a:r>
            </a:p>
          </p:txBody>
        </p:sp>
      </p:grpSp>
      <p:sp>
        <p:nvSpPr>
          <p:cNvPr id="39942" name="TextBox 11"/>
          <p:cNvSpPr txBox="1">
            <a:spLocks noChangeArrowheads="1"/>
          </p:cNvSpPr>
          <p:nvPr/>
        </p:nvSpPr>
        <p:spPr bwMode="auto">
          <a:xfrm>
            <a:off x="533400" y="4789488"/>
            <a:ext cx="1177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i="1">
                <a:latin typeface="Arial" pitchFamily="34" charset="0"/>
              </a:rPr>
              <a:t>F</a:t>
            </a:r>
            <a:r>
              <a:rPr lang="en-US" altLang="en-US" sz="2800" baseline="-25000">
                <a:latin typeface="Arial" pitchFamily="34" charset="0"/>
              </a:rPr>
              <a:t>grav </a:t>
            </a:r>
            <a:r>
              <a:rPr lang="en-US" altLang="en-US" sz="2800">
                <a:latin typeface="Arial" pitchFamily="34" charset="0"/>
              </a:rPr>
              <a:t>=</a:t>
            </a:r>
          </a:p>
        </p:txBody>
      </p:sp>
      <p:sp>
        <p:nvSpPr>
          <p:cNvPr id="14" name="TextBox 13"/>
          <p:cNvSpPr txBox="1"/>
          <p:nvPr/>
        </p:nvSpPr>
        <p:spPr>
          <a:xfrm>
            <a:off x="-14288" y="1828800"/>
            <a:ext cx="519588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Example:  Hydrogen Atom = proton and electron</a:t>
            </a:r>
          </a:p>
        </p:txBody>
      </p:sp>
      <p:pic>
        <p:nvPicPr>
          <p:cNvPr id="39944"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454275"/>
            <a:ext cx="4213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974975"/>
            <a:ext cx="322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2895600"/>
            <a:ext cx="312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789488"/>
            <a:ext cx="70405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8" name="Group 27"/>
          <p:cNvGrpSpPr>
            <a:grpSpLocks/>
          </p:cNvGrpSpPr>
          <p:nvPr/>
        </p:nvGrpSpPr>
        <p:grpSpPr bwMode="auto">
          <a:xfrm>
            <a:off x="2932113" y="5646738"/>
            <a:ext cx="3163887" cy="1211262"/>
            <a:chOff x="3160627" y="5715000"/>
            <a:chExt cx="3163973" cy="1211263"/>
          </a:xfrm>
        </p:grpSpPr>
        <p:pic>
          <p:nvPicPr>
            <p:cNvPr id="39954" name="Picture 3"/>
            <p:cNvPicPr>
              <a:picLocks noChangeAspect="1" noChangeArrowheads="1"/>
            </p:cNvPicPr>
            <p:nvPr/>
          </p:nvPicPr>
          <p:blipFill>
            <a:blip r:embed="rId5">
              <a:extLst>
                <a:ext uri="{28A0092B-C50C-407E-A947-70E740481C1C}">
                  <a14:useLocalDpi xmlns:a14="http://schemas.microsoft.com/office/drawing/2010/main" val="0"/>
                </a:ext>
              </a:extLst>
            </a:blip>
            <a:srcRect l="52069" t="77396" r="18501"/>
            <a:stretch>
              <a:fillRect/>
            </a:stretch>
          </p:blipFill>
          <p:spPr bwMode="auto">
            <a:xfrm>
              <a:off x="4343400" y="5791200"/>
              <a:ext cx="19812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TextBox 23"/>
            <p:cNvSpPr txBox="1">
              <a:spLocks noChangeArrowheads="1"/>
            </p:cNvSpPr>
            <p:nvPr/>
          </p:nvSpPr>
          <p:spPr bwMode="auto">
            <a:xfrm>
              <a:off x="3160627" y="6248400"/>
              <a:ext cx="8017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latin typeface="Arial" pitchFamily="34" charset="0"/>
                </a:rPr>
                <a:t>F</a:t>
              </a:r>
              <a:r>
                <a:rPr lang="en-US" altLang="en-US" baseline="-25000">
                  <a:latin typeface="Arial" pitchFamily="34" charset="0"/>
                </a:rPr>
                <a:t>grav </a:t>
              </a:r>
              <a:endParaRPr lang="en-US" altLang="en-US">
                <a:latin typeface="Arial" pitchFamily="34" charset="0"/>
              </a:endParaRPr>
            </a:p>
          </p:txBody>
        </p:sp>
        <p:sp>
          <p:nvSpPr>
            <p:cNvPr id="39956" name="TextBox 24"/>
            <p:cNvSpPr txBox="1">
              <a:spLocks noChangeArrowheads="1"/>
            </p:cNvSpPr>
            <p:nvPr/>
          </p:nvSpPr>
          <p:spPr bwMode="auto">
            <a:xfrm>
              <a:off x="3200315" y="5715000"/>
              <a:ext cx="7763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latin typeface="Arial" pitchFamily="34" charset="0"/>
                </a:rPr>
                <a:t>F</a:t>
              </a:r>
              <a:r>
                <a:rPr lang="en-US" altLang="en-US" baseline="-25000">
                  <a:latin typeface="Arial" pitchFamily="34" charset="0"/>
                </a:rPr>
                <a:t>elec</a:t>
              </a:r>
              <a:endParaRPr lang="en-US" altLang="en-US">
                <a:latin typeface="Arial" pitchFamily="34" charset="0"/>
              </a:endParaRPr>
            </a:p>
          </p:txBody>
        </p:sp>
        <p:cxnSp>
          <p:nvCxnSpPr>
            <p:cNvPr id="27" name="Straight Connector 26"/>
            <p:cNvCxnSpPr>
              <a:cxnSpLocks noChangeShapeType="1"/>
            </p:cNvCxnSpPr>
            <p:nvPr/>
          </p:nvCxnSpPr>
          <p:spPr bwMode="auto">
            <a:xfrm>
              <a:off x="3352719" y="6257925"/>
              <a:ext cx="914425"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5" name="Group 31"/>
          <p:cNvGrpSpPr>
            <a:grpSpLocks/>
          </p:cNvGrpSpPr>
          <p:nvPr/>
        </p:nvGrpSpPr>
        <p:grpSpPr bwMode="auto">
          <a:xfrm>
            <a:off x="2971800" y="5638800"/>
            <a:ext cx="6172200" cy="1143000"/>
            <a:chOff x="2895600" y="5638800"/>
            <a:chExt cx="6172200" cy="1143000"/>
          </a:xfrm>
        </p:grpSpPr>
        <p:sp>
          <p:nvSpPr>
            <p:cNvPr id="30" name="TextBox 29"/>
            <p:cNvSpPr txBox="1"/>
            <p:nvPr/>
          </p:nvSpPr>
          <p:spPr>
            <a:xfrm>
              <a:off x="5715000" y="5867400"/>
              <a:ext cx="3352800" cy="646113"/>
            </a:xfrm>
            <a:prstGeom prst="rect">
              <a:avLst/>
            </a:prstGeom>
            <a:noFill/>
            <a:ln w="28575" cap="flat" cmpd="sng" algn="ctr">
              <a:noFill/>
              <a:prstDash val="solid"/>
              <a:round/>
              <a:headEnd type="none" w="med" len="med"/>
              <a:tailEnd type="none" w="med" len="med"/>
            </a:ln>
          </p:spPr>
          <p:txBody>
            <a:bodyPr>
              <a:spAutoFit/>
            </a:bodyPr>
            <a:lstStyle/>
            <a:p>
              <a:pPr indent="228600" algn="ctr">
                <a:defRPr/>
              </a:pPr>
              <a:r>
                <a:rPr lang="en-US" sz="1800">
                  <a:solidFill>
                    <a:srgbClr val="0033CC"/>
                  </a:solidFill>
                  <a:latin typeface="+mj-lt"/>
                  <a:ea typeface="+mn-ea"/>
                </a:rPr>
                <a:t>Electricity is </a:t>
              </a:r>
              <a:r>
                <a:rPr lang="en-US" sz="1800" b="1" i="1">
                  <a:solidFill>
                    <a:srgbClr val="0033CC"/>
                  </a:solidFill>
                  <a:latin typeface="+mj-lt"/>
                  <a:ea typeface="+mn-ea"/>
                </a:rPr>
                <a:t>much stronger</a:t>
              </a:r>
            </a:p>
            <a:p>
              <a:pPr indent="228600" algn="ctr">
                <a:defRPr/>
              </a:pPr>
              <a:r>
                <a:rPr lang="en-US" sz="1800">
                  <a:solidFill>
                    <a:srgbClr val="0033CC"/>
                  </a:solidFill>
                  <a:latin typeface="+mj-lt"/>
                  <a:ea typeface="+mn-ea"/>
                </a:rPr>
                <a:t>than Gravity</a:t>
              </a:r>
            </a:p>
          </p:txBody>
        </p:sp>
        <p:sp>
          <p:nvSpPr>
            <p:cNvPr id="29" name="Rectangle 28"/>
            <p:cNvSpPr>
              <a:spLocks noChangeArrowheads="1"/>
            </p:cNvSpPr>
            <p:nvPr/>
          </p:nvSpPr>
          <p:spPr bwMode="auto">
            <a:xfrm>
              <a:off x="2895600" y="5638800"/>
              <a:ext cx="2971800" cy="11430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 name="Slide Number Placeholder 1"/>
          <p:cNvSpPr>
            <a:spLocks noGrp="1"/>
          </p:cNvSpPr>
          <p:nvPr>
            <p:ph type="sldNum" sz="quarter" idx="12"/>
          </p:nvPr>
        </p:nvSpPr>
        <p:spPr/>
        <p:txBody>
          <a:bodyPr/>
          <a:lstStyle/>
          <a:p>
            <a:fld id="{8F4FFB3B-F78B-47C2-8837-EC56BFCC2822}" type="slidenum">
              <a:rPr lang="en-US" altLang="en-US" smtClean="0"/>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391064" y="838200"/>
            <a:ext cx="8610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r>
              <a:rPr lang="en-US" altLang="en-US" b="1" dirty="0" smtClean="0">
                <a:solidFill>
                  <a:schemeClr val="accent2"/>
                </a:solidFill>
                <a:latin typeface="Arial" pitchFamily="34" charset="0"/>
              </a:rPr>
              <a:t>A person weighs 150 lbs.  Which of the following statements is correct. </a:t>
            </a:r>
            <a:endParaRPr lang="en-US" altLang="en-US" sz="2000" b="1" dirty="0" smtClean="0">
              <a:solidFill>
                <a:schemeClr val="tx2"/>
              </a:solidFill>
              <a:latin typeface="Arial" pitchFamily="34" charset="0"/>
            </a:endParaRPr>
          </a:p>
          <a:p>
            <a:pPr algn="just" eaLnBrk="1" hangingPunct="1"/>
            <a:endParaRPr lang="en-US" altLang="en-US" sz="2000" b="1" dirty="0" smtClean="0">
              <a:solidFill>
                <a:schemeClr val="tx2"/>
              </a:solidFill>
              <a:latin typeface="Arial" pitchFamily="34" charset="0"/>
            </a:endParaRPr>
          </a:p>
          <a:p>
            <a:pPr algn="just" eaLnBrk="1" hangingPunct="1"/>
            <a:endParaRPr lang="en-US" altLang="en-US" sz="2000" b="1" dirty="0" smtClean="0">
              <a:solidFill>
                <a:schemeClr val="tx2"/>
              </a:solidFill>
              <a:latin typeface="Arial" pitchFamily="34" charset="0"/>
            </a:endParaRPr>
          </a:p>
          <a:p>
            <a:pPr marL="457200" indent="-457200" algn="just" eaLnBrk="1" hangingPunct="1">
              <a:buAutoNum type="alphaUcPeriod"/>
            </a:pPr>
            <a:r>
              <a:rPr lang="en-US" altLang="en-US" sz="2000" dirty="0" smtClean="0">
                <a:solidFill>
                  <a:schemeClr val="tx2"/>
                </a:solidFill>
                <a:latin typeface="Arial" pitchFamily="34" charset="0"/>
              </a:rPr>
              <a:t>The weight is caused by gravity</a:t>
            </a:r>
          </a:p>
          <a:p>
            <a:pPr marL="457200" indent="-457200" algn="just" eaLnBrk="1" hangingPunct="1">
              <a:buAutoNum type="alphaUcPeriod"/>
            </a:pPr>
            <a:r>
              <a:rPr lang="en-US" altLang="en-US" sz="2000" dirty="0" smtClean="0">
                <a:solidFill>
                  <a:schemeClr val="tx2"/>
                </a:solidFill>
                <a:latin typeface="Arial" pitchFamily="34" charset="0"/>
              </a:rPr>
              <a:t>The weight is caused by electric interaction since it’s so much stronger than gravity</a:t>
            </a:r>
          </a:p>
          <a:p>
            <a:pPr algn="just" eaLnBrk="1" hangingPunct="1"/>
            <a:r>
              <a:rPr lang="en-US" altLang="en-US" sz="2000" dirty="0" smtClean="0">
                <a:solidFill>
                  <a:schemeClr val="tx2"/>
                </a:solidFill>
                <a:latin typeface="Arial" pitchFamily="34" charset="0"/>
              </a:rPr>
              <a:t>C.   The weight is an intrinsic number to describe a body mass, regardless of existence of gravity or electric force. </a:t>
            </a:r>
            <a:endParaRPr lang="en-US" altLang="en-US" sz="2000" dirty="0">
              <a:solidFill>
                <a:schemeClr val="tx2"/>
              </a:solidFill>
              <a:latin typeface="Symbol" pitchFamily="18" charset="2"/>
            </a:endParaRPr>
          </a:p>
        </p:txBody>
      </p:sp>
      <p:sp>
        <p:nvSpPr>
          <p:cNvPr id="17412" name="Rectangle 5"/>
          <p:cNvSpPr>
            <a:spLocks noGrp="1" noChangeArrowheads="1"/>
          </p:cNvSpPr>
          <p:nvPr>
            <p:ph type="title"/>
          </p:nvPr>
        </p:nvSpPr>
        <p:spPr>
          <a:xfrm>
            <a:off x="0" y="-76200"/>
            <a:ext cx="9144000" cy="914400"/>
          </a:xfrm>
        </p:spPr>
        <p:txBody>
          <a:bodyPr/>
          <a:lstStyle/>
          <a:p>
            <a:pPr eaLnBrk="1" hangingPunct="1"/>
            <a:r>
              <a:rPr lang="en-US" altLang="en-US" dirty="0" err="1" smtClean="0"/>
              <a:t>iClicker</a:t>
            </a:r>
            <a:endParaRPr lang="en-US" altLang="en-US" dirty="0" smtClean="0"/>
          </a:p>
        </p:txBody>
      </p:sp>
      <p:cxnSp>
        <p:nvCxnSpPr>
          <p:cNvPr id="8"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Rectangle 6"/>
          <p:cNvSpPr>
            <a:spLocks noChangeArrowheads="1"/>
          </p:cNvSpPr>
          <p:nvPr/>
        </p:nvSpPr>
        <p:spPr bwMode="auto">
          <a:xfrm>
            <a:off x="0" y="813733"/>
            <a:ext cx="9296400" cy="60198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11</a:t>
            </a:fld>
            <a:endParaRPr lang="en-US" altLang="en-US"/>
          </a:p>
        </p:txBody>
      </p:sp>
    </p:spTree>
    <p:extLst>
      <p:ext uri="{BB962C8B-B14F-4D97-AF65-F5344CB8AC3E}">
        <p14:creationId xmlns:p14="http://schemas.microsoft.com/office/powerpoint/2010/main" val="1353459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8"/>
          <p:cNvSpPr>
            <a:spLocks noGrp="1" noChangeArrowheads="1"/>
          </p:cNvSpPr>
          <p:nvPr>
            <p:ph type="title"/>
          </p:nvPr>
        </p:nvSpPr>
        <p:spPr/>
        <p:txBody>
          <a:bodyPr/>
          <a:lstStyle/>
          <a:p>
            <a:pPr eaLnBrk="1" hangingPunct="1"/>
            <a:r>
              <a:rPr lang="en-US" altLang="en-US" smtClean="0"/>
              <a:t>Electric Field of Point Charges</a:t>
            </a:r>
          </a:p>
        </p:txBody>
      </p:sp>
      <p:cxnSp>
        <p:nvCxnSpPr>
          <p:cNvPr id="9" name="Straight Connector 6"/>
          <p:cNvCxnSpPr>
            <a:cxnSpLocks noChangeShapeType="1"/>
          </p:cNvCxnSpPr>
          <p:nvPr/>
        </p:nvCxnSpPr>
        <p:spPr bwMode="auto">
          <a:xfrm>
            <a:off x="0" y="2209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0" name="TextBox 9"/>
          <p:cNvSpPr txBox="1">
            <a:spLocks noChangeArrowheads="1"/>
          </p:cNvSpPr>
          <p:nvPr/>
        </p:nvSpPr>
        <p:spPr bwMode="auto">
          <a:xfrm>
            <a:off x="0" y="5730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i="1">
                <a:solidFill>
                  <a:srgbClr val="0033CC"/>
                </a:solidFill>
                <a:latin typeface="Arial" pitchFamily="34" charset="0"/>
              </a:rPr>
              <a:t>Key Idea:  A charged particle makes an electric field</a:t>
            </a:r>
          </a:p>
          <a:p>
            <a:pPr algn="ctr" eaLnBrk="1" hangingPunct="1"/>
            <a:r>
              <a:rPr lang="en-US" altLang="en-US" sz="1800" b="1" i="1">
                <a:solidFill>
                  <a:srgbClr val="0033CC"/>
                </a:solidFill>
                <a:latin typeface="Arial" pitchFamily="34" charset="0"/>
              </a:rPr>
              <a:t> at every location in space (except its own location).   </a:t>
            </a:r>
          </a:p>
          <a:p>
            <a:pPr algn="ctr" eaLnBrk="1" hangingPunct="1"/>
            <a:endParaRPr lang="en-US" altLang="en-US" sz="1800" b="1" i="1">
              <a:solidFill>
                <a:srgbClr val="0033CC"/>
              </a:solidFill>
              <a:latin typeface="Arial" pitchFamily="34" charset="0"/>
            </a:endParaRPr>
          </a:p>
        </p:txBody>
      </p:sp>
      <p:graphicFrame>
        <p:nvGraphicFramePr>
          <p:cNvPr id="41988" name="Object 2"/>
          <p:cNvGraphicFramePr>
            <a:graphicFrameLocks noChangeAspect="1"/>
          </p:cNvGraphicFramePr>
          <p:nvPr/>
        </p:nvGraphicFramePr>
        <p:xfrm>
          <a:off x="152400" y="1371600"/>
          <a:ext cx="2133600" cy="863600"/>
        </p:xfrm>
        <a:graphic>
          <a:graphicData uri="http://schemas.openxmlformats.org/presentationml/2006/ole">
            <mc:AlternateContent xmlns:mc="http://schemas.openxmlformats.org/markup-compatibility/2006">
              <mc:Choice xmlns:v="urn:schemas-microsoft-com:vml" Requires="v">
                <p:oleObj spid="_x0000_s42088" name="Equation" r:id="rId4" imgW="1066800" imgH="431800" progId="Equation.DSMT4">
                  <p:embed/>
                </p:oleObj>
              </mc:Choice>
              <mc:Fallback>
                <p:oleObj name="Equation" r:id="rId4" imgW="10668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21336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9" name="Object 3"/>
          <p:cNvGraphicFramePr>
            <a:graphicFrameLocks noChangeAspect="1"/>
          </p:cNvGraphicFramePr>
          <p:nvPr/>
        </p:nvGraphicFramePr>
        <p:xfrm>
          <a:off x="3505200" y="1447800"/>
          <a:ext cx="1447800" cy="573088"/>
        </p:xfrm>
        <a:graphic>
          <a:graphicData uri="http://schemas.openxmlformats.org/presentationml/2006/ole">
            <mc:AlternateContent xmlns:mc="http://schemas.openxmlformats.org/markup-compatibility/2006">
              <mc:Choice xmlns:v="urn:schemas-microsoft-com:vml" Requires="v">
                <p:oleObj spid="_x0000_s42089" name="Equation" r:id="rId6" imgW="609600" imgH="241300" progId="Equation.3">
                  <p:embed/>
                </p:oleObj>
              </mc:Choice>
              <mc:Fallback>
                <p:oleObj name="Equation" r:id="rId6" imgW="6096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447800"/>
                        <a:ext cx="1447800" cy="5730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90" name="Object 5"/>
          <p:cNvGraphicFramePr>
            <a:graphicFrameLocks noChangeAspect="1"/>
          </p:cNvGraphicFramePr>
          <p:nvPr/>
        </p:nvGraphicFramePr>
        <p:xfrm>
          <a:off x="6134100" y="1219200"/>
          <a:ext cx="2171700" cy="1023938"/>
        </p:xfrm>
        <a:graphic>
          <a:graphicData uri="http://schemas.openxmlformats.org/presentationml/2006/ole">
            <mc:AlternateContent xmlns:mc="http://schemas.openxmlformats.org/markup-compatibility/2006">
              <mc:Choice xmlns:v="urn:schemas-microsoft-com:vml" Requires="v">
                <p:oleObj spid="_x0000_s42090" name="Equation" r:id="rId8" imgW="914400" imgH="431800" progId="Equation.3">
                  <p:embed/>
                </p:oleObj>
              </mc:Choice>
              <mc:Fallback>
                <p:oleObj name="Equation" r:id="rId8" imgW="914400" imgH="431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100" y="1219200"/>
                        <a:ext cx="2171700"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 name="Text Box 4"/>
          <p:cNvSpPr txBox="1">
            <a:spLocks noChangeArrowheads="1"/>
          </p:cNvSpPr>
          <p:nvPr/>
        </p:nvSpPr>
        <p:spPr bwMode="auto">
          <a:xfrm>
            <a:off x="2590800" y="3810000"/>
            <a:ext cx="6330950" cy="523875"/>
          </a:xfrm>
          <a:prstGeom prst="rect">
            <a:avLst/>
          </a:prstGeom>
          <a:noFill/>
          <a:ln w="28575" cmpd="sng">
            <a:noFill/>
            <a:miter lim="800000"/>
            <a:headEnd/>
            <a:tailEnd/>
          </a:ln>
        </p:spPr>
        <p:txBody>
          <a:bodyPr wrap="none">
            <a:spAutoFit/>
          </a:bodyPr>
          <a:lstStyle/>
          <a:p>
            <a:pPr>
              <a:defRPr/>
            </a:pPr>
            <a:r>
              <a:rPr lang="en-US" sz="2800" dirty="0">
                <a:solidFill>
                  <a:srgbClr val="0033CC"/>
                </a:solidFill>
                <a:latin typeface="+mj-lt"/>
                <a:ea typeface="+mn-ea"/>
              </a:rPr>
              <a:t>Can the particle exert a force on itself?</a:t>
            </a:r>
          </a:p>
        </p:txBody>
      </p:sp>
      <p:pic>
        <p:nvPicPr>
          <p:cNvPr id="41992"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2766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2590800" y="3048000"/>
            <a:ext cx="4775200" cy="523875"/>
          </a:xfrm>
          <a:prstGeom prst="rect">
            <a:avLst/>
          </a:prstGeom>
          <a:noFill/>
          <a:ln w="28575" cmpd="sng">
            <a:noFill/>
            <a:miter lim="800000"/>
            <a:headEnd/>
            <a:tailEnd/>
          </a:ln>
        </p:spPr>
        <p:txBody>
          <a:bodyPr wrap="none">
            <a:spAutoFit/>
          </a:bodyPr>
          <a:lstStyle/>
          <a:p>
            <a:pPr>
              <a:defRPr/>
            </a:pPr>
            <a:r>
              <a:rPr lang="en-US" sz="2800">
                <a:solidFill>
                  <a:srgbClr val="0033CC"/>
                </a:solidFill>
                <a:latin typeface="+mj-lt"/>
                <a:ea typeface="+mn-ea"/>
              </a:rPr>
              <a:t>What happens as                ?</a:t>
            </a:r>
          </a:p>
        </p:txBody>
      </p:sp>
      <p:pic>
        <p:nvPicPr>
          <p:cNvPr id="41994" name="Picture 18"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65800" y="3124200"/>
            <a:ext cx="1168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p:cNvGrpSpPr>
            <a:grpSpLocks/>
          </p:cNvGrpSpPr>
          <p:nvPr/>
        </p:nvGrpSpPr>
        <p:grpSpPr bwMode="auto">
          <a:xfrm>
            <a:off x="685800" y="4572000"/>
            <a:ext cx="8259763" cy="2138363"/>
            <a:chOff x="685800" y="4572000"/>
            <a:chExt cx="8259443" cy="2138065"/>
          </a:xfrm>
        </p:grpSpPr>
        <p:sp>
          <p:nvSpPr>
            <p:cNvPr id="13" name="Text Box 4"/>
            <p:cNvSpPr txBox="1">
              <a:spLocks noChangeArrowheads="1"/>
            </p:cNvSpPr>
            <p:nvPr/>
          </p:nvSpPr>
          <p:spPr bwMode="auto">
            <a:xfrm>
              <a:off x="2819317" y="4572000"/>
              <a:ext cx="823881" cy="584119"/>
            </a:xfrm>
            <a:prstGeom prst="rect">
              <a:avLst/>
            </a:prstGeom>
            <a:noFill/>
            <a:ln w="28575" cmpd="sng">
              <a:solidFill>
                <a:srgbClr val="CC0000"/>
              </a:solidFill>
              <a:miter lim="800000"/>
              <a:headEnd/>
              <a:tailEnd/>
            </a:ln>
          </p:spPr>
          <p:txBody>
            <a:bodyPr wrap="none">
              <a:spAutoFit/>
            </a:bodyPr>
            <a:lstStyle/>
            <a:p>
              <a:pPr>
                <a:defRPr/>
              </a:pPr>
              <a:r>
                <a:rPr lang="en-US" sz="3200">
                  <a:solidFill>
                    <a:srgbClr val="0033CC"/>
                  </a:solidFill>
                  <a:latin typeface="+mj-lt"/>
                  <a:ea typeface="+mn-ea"/>
                </a:rPr>
                <a:t>No.</a:t>
              </a:r>
            </a:p>
          </p:txBody>
        </p:sp>
        <p:grpSp>
          <p:nvGrpSpPr>
            <p:cNvPr id="41997" name="Group 22"/>
            <p:cNvGrpSpPr>
              <a:grpSpLocks/>
            </p:cNvGrpSpPr>
            <p:nvPr/>
          </p:nvGrpSpPr>
          <p:grpSpPr bwMode="auto">
            <a:xfrm>
              <a:off x="2444140" y="5334000"/>
              <a:ext cx="4718660" cy="830997"/>
              <a:chOff x="2438400" y="5562600"/>
              <a:chExt cx="4718660" cy="830997"/>
            </a:xfrm>
          </p:grpSpPr>
          <p:sp>
            <p:nvSpPr>
              <p:cNvPr id="21" name="TextBox 20"/>
              <p:cNvSpPr txBox="1"/>
              <p:nvPr/>
            </p:nvSpPr>
            <p:spPr>
              <a:xfrm>
                <a:off x="2438942" y="5562494"/>
                <a:ext cx="4717867" cy="831734"/>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mn-ea"/>
                  </a:rPr>
                  <a:t>E is undefined at the origin, since</a:t>
                </a:r>
              </a:p>
              <a:p>
                <a:pPr indent="228600">
                  <a:defRPr/>
                </a:pPr>
                <a:r>
                  <a:rPr lang="en-US">
                    <a:solidFill>
                      <a:srgbClr val="0033CC"/>
                    </a:solidFill>
                    <a:latin typeface="+mj-lt"/>
                    <a:ea typeface="+mn-ea"/>
                  </a:rPr>
                  <a:t>	is self-contradictory. </a:t>
                </a:r>
              </a:p>
            </p:txBody>
          </p:sp>
          <p:pic>
            <p:nvPicPr>
              <p:cNvPr id="42000" name="Picture 21"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6019800"/>
                <a:ext cx="14816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685800" y="6248166"/>
              <a:ext cx="8259443" cy="46189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mn-ea"/>
                </a:rPr>
                <a:t>If there were a force at the origin, which way would it point?</a:t>
              </a:r>
            </a:p>
          </p:txBody>
        </p:sp>
      </p:grpSp>
      <p:sp>
        <p:nvSpPr>
          <p:cNvPr id="3" name="Slide Number Placeholder 2"/>
          <p:cNvSpPr>
            <a:spLocks noGrp="1"/>
          </p:cNvSpPr>
          <p:nvPr>
            <p:ph type="sldNum" sz="quarter" idx="12"/>
          </p:nvPr>
        </p:nvSpPr>
        <p:spPr/>
        <p:txBody>
          <a:bodyPr/>
          <a:lstStyle/>
          <a:p>
            <a:fld id="{8F4FFB3B-F78B-47C2-8837-EC56BFCC2822}" type="slidenum">
              <a:rPr lang="en-US" altLang="en-US" smtClean="0"/>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a:xfrm>
            <a:off x="0" y="0"/>
            <a:ext cx="9144000" cy="914400"/>
          </a:xfrm>
        </p:spPr>
        <p:txBody>
          <a:bodyPr/>
          <a:lstStyle/>
          <a:p>
            <a:pPr eaLnBrk="1" hangingPunct="1"/>
            <a:r>
              <a:rPr lang="en-US" altLang="en-US" smtClean="0"/>
              <a:t>The Superposition Principle</a:t>
            </a:r>
          </a:p>
        </p:txBody>
      </p:sp>
      <p:cxnSp>
        <p:nvCxnSpPr>
          <p:cNvPr id="7"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81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1463675"/>
            <a:ext cx="2413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762000" y="1320800"/>
            <a:ext cx="7620000" cy="5156200"/>
            <a:chOff x="762000" y="1320800"/>
            <a:chExt cx="7620000" cy="5156200"/>
          </a:xfrm>
        </p:grpSpPr>
        <p:sp>
          <p:nvSpPr>
            <p:cNvPr id="182276" name="Text Box 4"/>
            <p:cNvSpPr txBox="1">
              <a:spLocks noChangeArrowheads="1"/>
            </p:cNvSpPr>
            <p:nvPr/>
          </p:nvSpPr>
          <p:spPr bwMode="auto">
            <a:xfrm>
              <a:off x="762000" y="4473575"/>
              <a:ext cx="7559675" cy="1016000"/>
            </a:xfrm>
            <a:prstGeom prst="rect">
              <a:avLst/>
            </a:prstGeom>
            <a:noFill/>
            <a:ln w="28575" cap="flat" cmpd="sng" algn="ctr">
              <a:solidFill>
                <a:srgbClr val="CC0000"/>
              </a:solidFill>
              <a:prstDash val="solid"/>
              <a:miter lim="800000"/>
              <a:headEnd type="none" w="med" len="med"/>
              <a:tailEnd type="none" w="med" len="med"/>
            </a:ln>
          </p:spPr>
          <p:txBody>
            <a:bodyPr>
              <a:spAutoFit/>
            </a:bodyPr>
            <a:lstStyle/>
            <a:p>
              <a:pPr>
                <a:defRPr/>
              </a:pPr>
              <a:r>
                <a:rPr lang="en-US" sz="2000" b="1" i="1">
                  <a:solidFill>
                    <a:srgbClr val="0033CC"/>
                  </a:solidFill>
                  <a:latin typeface="+mj-lt"/>
                  <a:ea typeface="+mn-ea"/>
                </a:rPr>
                <a:t>Key Idea:  The net electric field at a location in space is a vector sum of the individual electric fields contributed by all charged particles located elsewhere.</a:t>
              </a:r>
            </a:p>
          </p:txBody>
        </p:sp>
        <p:sp>
          <p:nvSpPr>
            <p:cNvPr id="182278" name="Rectangle 6"/>
            <p:cNvSpPr>
              <a:spLocks noChangeArrowheads="1"/>
            </p:cNvSpPr>
            <p:nvPr/>
          </p:nvSpPr>
          <p:spPr bwMode="auto">
            <a:xfrm>
              <a:off x="762000" y="5768975"/>
              <a:ext cx="7620000" cy="708025"/>
            </a:xfrm>
            <a:prstGeom prst="rect">
              <a:avLst/>
            </a:prstGeom>
            <a:noFill/>
            <a:ln w="28575" cap="flat" cmpd="sng" algn="ctr">
              <a:solidFill>
                <a:srgbClr val="CC0000"/>
              </a:solidFill>
              <a:prstDash val="solid"/>
              <a:miter lim="800000"/>
              <a:headEnd type="none" w="med" len="med"/>
              <a:tailEnd type="none" w="med" len="med"/>
            </a:ln>
          </p:spPr>
          <p:txBody>
            <a:bodyPr>
              <a:spAutoFit/>
            </a:bodyPr>
            <a:lstStyle/>
            <a:p>
              <a:pPr>
                <a:defRPr/>
              </a:pPr>
              <a:r>
                <a:rPr lang="en-US" sz="2000" b="1" i="1">
                  <a:solidFill>
                    <a:srgbClr val="0033CC"/>
                  </a:solidFill>
                  <a:latin typeface="+mj-lt"/>
                  <a:ea typeface="+mn-ea"/>
                </a:rPr>
                <a:t>Key Idea:  The electric field contributed by a charged particle is unaffected by the presence of other charged particles.</a:t>
              </a:r>
            </a:p>
          </p:txBody>
        </p:sp>
        <p:pic>
          <p:nvPicPr>
            <p:cNvPr id="4813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320800"/>
              <a:ext cx="34925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8F4FFB3B-F78B-47C2-8837-EC56BFCC2822}" type="slidenum">
              <a:rPr lang="en-US" altLang="en-US" smtClean="0"/>
              <a:pPr/>
              <a:t>13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152400"/>
            <a:ext cx="9144000" cy="838200"/>
          </a:xfrm>
        </p:spPr>
        <p:txBody>
          <a:bodyPr/>
          <a:lstStyle/>
          <a:p>
            <a:pPr eaLnBrk="1" hangingPunct="1"/>
            <a:r>
              <a:rPr lang="en-US" altLang="en-US" smtClean="0"/>
              <a:t>Electric Field of a </a:t>
            </a:r>
            <a:br>
              <a:rPr lang="en-US" altLang="en-US" smtClean="0"/>
            </a:br>
            <a:r>
              <a:rPr lang="en-US" altLang="en-US" smtClean="0"/>
              <a:t>Uniformly Charged Spherical Shell</a:t>
            </a:r>
          </a:p>
        </p:txBody>
      </p:sp>
      <p:sp>
        <p:nvSpPr>
          <p:cNvPr id="44034" name="Text Box 3"/>
          <p:cNvSpPr txBox="1">
            <a:spLocks noChangeArrowheads="1"/>
          </p:cNvSpPr>
          <p:nvPr/>
        </p:nvSpPr>
        <p:spPr bwMode="auto">
          <a:xfrm>
            <a:off x="6699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nvGrpSpPr>
          <p:cNvPr id="2" name="Group 17"/>
          <p:cNvGrpSpPr>
            <a:grpSpLocks/>
          </p:cNvGrpSpPr>
          <p:nvPr/>
        </p:nvGrpSpPr>
        <p:grpSpPr bwMode="auto">
          <a:xfrm>
            <a:off x="4465638" y="3581400"/>
            <a:ext cx="4278312" cy="914400"/>
            <a:chOff x="4464866" y="3505200"/>
            <a:chExt cx="4279674" cy="914400"/>
          </a:xfrm>
        </p:grpSpPr>
        <p:graphicFrame>
          <p:nvGraphicFramePr>
            <p:cNvPr id="44047" name="Object 3"/>
            <p:cNvGraphicFramePr>
              <a:graphicFrameLocks noChangeAspect="1"/>
            </p:cNvGraphicFramePr>
            <p:nvPr/>
          </p:nvGraphicFramePr>
          <p:xfrm>
            <a:off x="4464866" y="3505200"/>
            <a:ext cx="2393134" cy="914400"/>
          </p:xfrm>
          <a:graphic>
            <a:graphicData uri="http://schemas.openxmlformats.org/presentationml/2006/ole">
              <mc:AlternateContent xmlns:mc="http://schemas.openxmlformats.org/markup-compatibility/2006">
                <mc:Choice xmlns:v="urn:schemas-microsoft-com:vml" Requires="v">
                  <p:oleObj spid="_x0000_s44107" name="Equation" r:id="rId4" imgW="1130300" imgH="431800" progId="Equation.3">
                    <p:embed/>
                  </p:oleObj>
                </mc:Choice>
                <mc:Fallback>
                  <p:oleObj name="Equation" r:id="rId4" imgW="11303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866" y="3505200"/>
                          <a:ext cx="239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8" name="Text Box 7"/>
            <p:cNvSpPr txBox="1">
              <a:spLocks noChangeArrowheads="1"/>
            </p:cNvSpPr>
            <p:nvPr/>
          </p:nvSpPr>
          <p:spPr bwMode="auto">
            <a:xfrm>
              <a:off x="7239000" y="3653135"/>
              <a:ext cx="150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for </a:t>
              </a:r>
              <a:r>
                <a:rPr lang="en-US" altLang="en-US" i="1"/>
                <a:t>r &gt;&gt; R</a:t>
              </a:r>
              <a:r>
                <a:rPr lang="en-US" altLang="en-US"/>
                <a:t> </a:t>
              </a:r>
            </a:p>
          </p:txBody>
        </p:sp>
      </p:grpSp>
      <p:cxnSp>
        <p:nvCxnSpPr>
          <p:cNvPr id="11" name="Straight Connector 6"/>
          <p:cNvCxnSpPr>
            <a:cxnSpLocks noChangeShapeType="1"/>
          </p:cNvCxnSpPr>
          <p:nvPr/>
        </p:nvCxnSpPr>
        <p:spPr bwMode="auto">
          <a:xfrm>
            <a:off x="0" y="2209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403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76500"/>
            <a:ext cx="3546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8" name="Object 5"/>
          <p:cNvGraphicFramePr>
            <a:graphicFrameLocks noChangeAspect="1"/>
          </p:cNvGraphicFramePr>
          <p:nvPr/>
        </p:nvGraphicFramePr>
        <p:xfrm>
          <a:off x="2667000" y="1158875"/>
          <a:ext cx="1905000" cy="898525"/>
        </p:xfrm>
        <a:graphic>
          <a:graphicData uri="http://schemas.openxmlformats.org/presentationml/2006/ole">
            <mc:AlternateContent xmlns:mc="http://schemas.openxmlformats.org/markup-compatibility/2006">
              <mc:Choice xmlns:v="urn:schemas-microsoft-com:vml" Requires="v">
                <p:oleObj spid="_x0000_s44108" name="Equation" r:id="rId7" imgW="914400" imgH="431800" progId="Equation.3">
                  <p:embed/>
                </p:oleObj>
              </mc:Choice>
              <mc:Fallback>
                <p:oleObj name="Equation" r:id="rId7" imgW="914400" imgH="431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1158875"/>
                        <a:ext cx="1905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 name="TextBox 13"/>
          <p:cNvSpPr txBox="1"/>
          <p:nvPr/>
        </p:nvSpPr>
        <p:spPr>
          <a:xfrm>
            <a:off x="5143500" y="1382713"/>
            <a:ext cx="201930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dirty="0">
                <a:solidFill>
                  <a:srgbClr val="0033CC"/>
                </a:solidFill>
                <a:latin typeface="+mj-lt"/>
                <a:ea typeface="+mn-ea"/>
              </a:rPr>
              <a:t>for a point particle</a:t>
            </a:r>
          </a:p>
        </p:txBody>
      </p:sp>
      <p:cxnSp>
        <p:nvCxnSpPr>
          <p:cNvPr id="16" name="Straight Arrow Connector 15"/>
          <p:cNvCxnSpPr>
            <a:cxnSpLocks noChangeShapeType="1"/>
          </p:cNvCxnSpPr>
          <p:nvPr/>
        </p:nvCxnSpPr>
        <p:spPr bwMode="auto">
          <a:xfrm rot="10800000">
            <a:off x="4724400" y="160020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16"/>
          <p:cNvSpPr txBox="1"/>
          <p:nvPr/>
        </p:nvSpPr>
        <p:spPr>
          <a:xfrm>
            <a:off x="4267200" y="2568575"/>
            <a:ext cx="346392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0033CC"/>
                </a:solidFill>
                <a:latin typeface="+mj-lt"/>
                <a:ea typeface="+mn-ea"/>
              </a:rPr>
              <a:t>What should the electric field </a:t>
            </a:r>
          </a:p>
          <a:p>
            <a:pPr indent="228600">
              <a:defRPr/>
            </a:pPr>
            <a:r>
              <a:rPr lang="en-US" sz="2000">
                <a:solidFill>
                  <a:srgbClr val="0033CC"/>
                </a:solidFill>
                <a:latin typeface="+mj-lt"/>
                <a:ea typeface="+mn-ea"/>
              </a:rPr>
              <a:t>look like from far away?  </a:t>
            </a:r>
          </a:p>
        </p:txBody>
      </p:sp>
      <p:sp>
        <p:nvSpPr>
          <p:cNvPr id="19" name="TextBox 18"/>
          <p:cNvSpPr txBox="1"/>
          <p:nvPr/>
        </p:nvSpPr>
        <p:spPr>
          <a:xfrm>
            <a:off x="457200" y="4953000"/>
            <a:ext cx="654367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0033CC"/>
                </a:solidFill>
                <a:latin typeface="+mj-lt"/>
                <a:ea typeface="+mn-ea"/>
              </a:rPr>
              <a:t>Which direction does the field point close to the sphere?  </a:t>
            </a:r>
          </a:p>
        </p:txBody>
      </p:sp>
      <p:grpSp>
        <p:nvGrpSpPr>
          <p:cNvPr id="3" name="Group 22"/>
          <p:cNvGrpSpPr>
            <a:grpSpLocks/>
          </p:cNvGrpSpPr>
          <p:nvPr/>
        </p:nvGrpSpPr>
        <p:grpSpPr bwMode="auto">
          <a:xfrm>
            <a:off x="955675" y="5791200"/>
            <a:ext cx="7807325" cy="646113"/>
            <a:chOff x="955040" y="5791200"/>
            <a:chExt cx="7807960" cy="646331"/>
          </a:xfrm>
        </p:grpSpPr>
        <p:sp>
          <p:nvSpPr>
            <p:cNvPr id="20" name="TextBox 19"/>
            <p:cNvSpPr txBox="1"/>
            <p:nvPr/>
          </p:nvSpPr>
          <p:spPr>
            <a:xfrm>
              <a:off x="955040" y="5791200"/>
              <a:ext cx="7807960" cy="646331"/>
            </a:xfrm>
            <a:prstGeom prst="rect">
              <a:avLst/>
            </a:prstGeom>
            <a:noFill/>
            <a:ln w="28575" cap="flat" cmpd="sng" algn="ctr">
              <a:solidFill>
                <a:srgbClr val="CC0000"/>
              </a:solidFill>
              <a:prstDash val="solid"/>
              <a:round/>
              <a:headEnd type="none" w="med" len="med"/>
              <a:tailEnd type="none" w="med" len="med"/>
            </a:ln>
          </p:spPr>
          <p:txBody>
            <a:bodyPr/>
            <a:lstStyle/>
            <a:p>
              <a:pPr indent="228600">
                <a:defRPr/>
              </a:pPr>
              <a:r>
                <a:rPr lang="en-US" sz="2000">
                  <a:solidFill>
                    <a:srgbClr val="0033CC"/>
                  </a:solidFill>
                  <a:latin typeface="+mj-lt"/>
                  <a:ea typeface="+mn-ea"/>
                </a:rPr>
                <a:t>Spherical symmetry              The field is in the         direction </a:t>
              </a:r>
            </a:p>
            <a:p>
              <a:pPr indent="228600">
                <a:defRPr/>
              </a:pPr>
              <a:r>
                <a:rPr lang="en-US" sz="2000">
                  <a:solidFill>
                    <a:srgbClr val="0033CC"/>
                  </a:solidFill>
                  <a:latin typeface="+mj-lt"/>
                  <a:ea typeface="+mn-ea"/>
                </a:rPr>
                <a:t>			          even close up to the sphere  </a:t>
              </a:r>
            </a:p>
          </p:txBody>
        </p:sp>
        <p:pic>
          <p:nvPicPr>
            <p:cNvPr id="44045" name="Picture 2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5867400"/>
              <a:ext cx="419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2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5791200"/>
              <a:ext cx="15240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8F4FFB3B-F78B-47C2-8837-EC56BFCC2822}" type="slidenum">
              <a:rPr lang="en-US" altLang="en-US" smtClean="0"/>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152400"/>
            <a:ext cx="9144000" cy="838200"/>
          </a:xfrm>
        </p:spPr>
        <p:txBody>
          <a:bodyPr/>
          <a:lstStyle/>
          <a:p>
            <a:pPr eaLnBrk="1" hangingPunct="1"/>
            <a:r>
              <a:rPr lang="en-US" altLang="en-US" smtClean="0"/>
              <a:t>Electric Field of a </a:t>
            </a:r>
            <a:br>
              <a:rPr lang="en-US" altLang="en-US" smtClean="0"/>
            </a:br>
            <a:r>
              <a:rPr lang="en-US" altLang="en-US" smtClean="0"/>
              <a:t>Uniformly Charged Spherical Shell</a:t>
            </a:r>
          </a:p>
        </p:txBody>
      </p:sp>
      <p:sp>
        <p:nvSpPr>
          <p:cNvPr id="46082" name="Text Box 3"/>
          <p:cNvSpPr txBox="1">
            <a:spLocks noChangeArrowheads="1"/>
          </p:cNvSpPr>
          <p:nvPr/>
        </p:nvSpPr>
        <p:spPr bwMode="auto">
          <a:xfrm>
            <a:off x="6699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6083" name="Text Box 5"/>
          <p:cNvSpPr txBox="1">
            <a:spLocks noChangeArrowheads="1"/>
          </p:cNvSpPr>
          <p:nvPr/>
        </p:nvSpPr>
        <p:spPr bwMode="auto">
          <a:xfrm>
            <a:off x="1295400" y="3581400"/>
            <a:ext cx="48744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chemeClr val="accent2"/>
                </a:solidFill>
              </a:rPr>
              <a:t>We'll calculate the whole thing </a:t>
            </a:r>
            <a:r>
              <a:rPr lang="en-US" altLang="en-US" dirty="0" smtClean="0">
                <a:solidFill>
                  <a:schemeClr val="accent2"/>
                </a:solidFill>
              </a:rPr>
              <a:t>later</a:t>
            </a:r>
            <a:endParaRPr lang="en-US" altLang="en-US" dirty="0">
              <a:solidFill>
                <a:schemeClr val="accent2"/>
              </a:solidFill>
            </a:endParaRPr>
          </a:p>
          <a:p>
            <a:pPr eaLnBrk="1" hangingPunct="1"/>
            <a:r>
              <a:rPr lang="en-US" altLang="en-US" dirty="0">
                <a:solidFill>
                  <a:schemeClr val="accent2"/>
                </a:solidFill>
              </a:rPr>
              <a:t> using the principle of superposition:</a:t>
            </a:r>
          </a:p>
        </p:txBody>
      </p:sp>
      <p:graphicFrame>
        <p:nvGraphicFramePr>
          <p:cNvPr id="46084" name="Object 2"/>
          <p:cNvGraphicFramePr>
            <a:graphicFrameLocks noChangeAspect="1"/>
          </p:cNvGraphicFramePr>
          <p:nvPr/>
        </p:nvGraphicFramePr>
        <p:xfrm>
          <a:off x="1905000" y="4800600"/>
          <a:ext cx="2517775" cy="962025"/>
        </p:xfrm>
        <a:graphic>
          <a:graphicData uri="http://schemas.openxmlformats.org/presentationml/2006/ole">
            <mc:AlternateContent xmlns:mc="http://schemas.openxmlformats.org/markup-compatibility/2006">
              <mc:Choice xmlns:v="urn:schemas-microsoft-com:vml" Requires="v">
                <p:oleObj spid="_x0000_s46148" name="Equation" r:id="rId4" imgW="1130300" imgH="431800" progId="Equation.3">
                  <p:embed/>
                </p:oleObj>
              </mc:Choice>
              <mc:Fallback>
                <p:oleObj name="Equation" r:id="rId4" imgW="11303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800600"/>
                        <a:ext cx="25177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85" name="Text Box 7"/>
          <p:cNvSpPr txBox="1">
            <a:spLocks noChangeArrowheads="1"/>
          </p:cNvSpPr>
          <p:nvPr/>
        </p:nvSpPr>
        <p:spPr bwMode="auto">
          <a:xfrm>
            <a:off x="4953000" y="4953000"/>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for </a:t>
            </a:r>
            <a:r>
              <a:rPr lang="en-US" altLang="en-US" i="1"/>
              <a:t>r &gt;R</a:t>
            </a:r>
            <a:r>
              <a:rPr lang="en-US" altLang="en-US"/>
              <a:t> (outside)</a:t>
            </a:r>
          </a:p>
        </p:txBody>
      </p:sp>
      <p:graphicFrame>
        <p:nvGraphicFramePr>
          <p:cNvPr id="46086" name="Object 3"/>
          <p:cNvGraphicFramePr>
            <a:graphicFrameLocks noChangeAspect="1"/>
          </p:cNvGraphicFramePr>
          <p:nvPr/>
        </p:nvGraphicFramePr>
        <p:xfrm>
          <a:off x="2514600" y="5867400"/>
          <a:ext cx="1414463" cy="593725"/>
        </p:xfrm>
        <a:graphic>
          <a:graphicData uri="http://schemas.openxmlformats.org/presentationml/2006/ole">
            <mc:AlternateContent xmlns:mc="http://schemas.openxmlformats.org/markup-compatibility/2006">
              <mc:Choice xmlns:v="urn:schemas-microsoft-com:vml" Requires="v">
                <p:oleObj spid="_x0000_s46149" name="Equation" r:id="rId6" imgW="635000" imgH="266700" progId="Equation.3">
                  <p:embed/>
                </p:oleObj>
              </mc:Choice>
              <mc:Fallback>
                <p:oleObj name="Equation" r:id="rId6" imgW="635000" imgH="266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867400"/>
                        <a:ext cx="1414463"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87" name="Text Box 9"/>
          <p:cNvSpPr txBox="1">
            <a:spLocks noChangeArrowheads="1"/>
          </p:cNvSpPr>
          <p:nvPr/>
        </p:nvSpPr>
        <p:spPr bwMode="auto">
          <a:xfrm>
            <a:off x="4953000" y="5867400"/>
            <a:ext cx="223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for </a:t>
            </a:r>
            <a:r>
              <a:rPr lang="en-US" altLang="en-US" i="1"/>
              <a:t>r &lt;R</a:t>
            </a:r>
            <a:r>
              <a:rPr lang="en-US" altLang="en-US"/>
              <a:t> (inside)</a:t>
            </a:r>
          </a:p>
        </p:txBody>
      </p:sp>
      <p:cxnSp>
        <p:nvCxnSpPr>
          <p:cNvPr id="11"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6089"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524000"/>
            <a:ext cx="32385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4FFB3B-F78B-47C2-8837-EC56BFCC2822}"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3336925" y="2174875"/>
            <a:ext cx="512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Electric dipole:</a:t>
            </a:r>
            <a:endParaRPr lang="en-US" altLang="en-US"/>
          </a:p>
          <a:p>
            <a:pPr eaLnBrk="1" hangingPunct="1"/>
            <a:r>
              <a:rPr lang="en-US" altLang="en-US"/>
              <a:t>Made of two equally but oppositely charged point-like objects </a:t>
            </a:r>
          </a:p>
        </p:txBody>
      </p:sp>
      <p:sp>
        <p:nvSpPr>
          <p:cNvPr id="50178" name="Text Box 3"/>
          <p:cNvSpPr txBox="1">
            <a:spLocks noChangeArrowheads="1"/>
          </p:cNvSpPr>
          <p:nvPr/>
        </p:nvSpPr>
        <p:spPr bwMode="auto">
          <a:xfrm>
            <a:off x="1905000" y="5486400"/>
            <a:ext cx="607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What is the </a:t>
            </a:r>
            <a:r>
              <a:rPr lang="en-US" altLang="en-US" i="1">
                <a:solidFill>
                  <a:schemeClr val="accent2"/>
                </a:solidFill>
              </a:rPr>
              <a:t>E</a:t>
            </a:r>
            <a:r>
              <a:rPr lang="en-US" altLang="en-US">
                <a:solidFill>
                  <a:schemeClr val="accent2"/>
                </a:solidFill>
              </a:rPr>
              <a:t> field </a:t>
            </a:r>
            <a:r>
              <a:rPr lang="en-US" altLang="en-US" b="1">
                <a:solidFill>
                  <a:schemeClr val="accent2"/>
                </a:solidFill>
              </a:rPr>
              <a:t>far </a:t>
            </a:r>
            <a:r>
              <a:rPr lang="en-US" altLang="en-US">
                <a:solidFill>
                  <a:schemeClr val="accent2"/>
                </a:solidFill>
              </a:rPr>
              <a:t>from the dipole (r &gt;&gt; s)?</a:t>
            </a:r>
            <a:endParaRPr lang="en-US" altLang="en-US"/>
          </a:p>
        </p:txBody>
      </p:sp>
      <p:grpSp>
        <p:nvGrpSpPr>
          <p:cNvPr id="50179" name="Group 4"/>
          <p:cNvGrpSpPr>
            <a:grpSpLocks/>
          </p:cNvGrpSpPr>
          <p:nvPr/>
        </p:nvGrpSpPr>
        <p:grpSpPr bwMode="auto">
          <a:xfrm>
            <a:off x="533400" y="2314575"/>
            <a:ext cx="2368550" cy="1595438"/>
            <a:chOff x="336" y="1458"/>
            <a:chExt cx="1492" cy="1005"/>
          </a:xfrm>
        </p:grpSpPr>
        <p:pic>
          <p:nvPicPr>
            <p:cNvPr id="50186" name="Picture 5" descr="Ball-blue-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96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6"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96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 Box 7"/>
            <p:cNvSpPr txBox="1">
              <a:spLocks noChangeArrowheads="1"/>
            </p:cNvSpPr>
            <p:nvPr/>
          </p:nvSpPr>
          <p:spPr bwMode="auto">
            <a:xfrm>
              <a:off x="1440" y="2098"/>
              <a:ext cx="3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+q</a:t>
              </a:r>
            </a:p>
          </p:txBody>
        </p:sp>
        <p:sp>
          <p:nvSpPr>
            <p:cNvPr id="50189" name="Text Box 8"/>
            <p:cNvSpPr txBox="1">
              <a:spLocks noChangeArrowheads="1"/>
            </p:cNvSpPr>
            <p:nvPr/>
          </p:nvSpPr>
          <p:spPr bwMode="auto">
            <a:xfrm>
              <a:off x="336" y="2098"/>
              <a:ext cx="32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-q</a:t>
              </a:r>
            </a:p>
          </p:txBody>
        </p:sp>
        <p:sp>
          <p:nvSpPr>
            <p:cNvPr id="50190" name="Line 9"/>
            <p:cNvSpPr>
              <a:spLocks noChangeShapeType="1"/>
            </p:cNvSpPr>
            <p:nvPr/>
          </p:nvSpPr>
          <p:spPr bwMode="auto">
            <a:xfrm flipV="1">
              <a:off x="624" y="1680"/>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10"/>
            <p:cNvSpPr>
              <a:spLocks noChangeShapeType="1"/>
            </p:cNvSpPr>
            <p:nvPr/>
          </p:nvSpPr>
          <p:spPr bwMode="auto">
            <a:xfrm flipV="1">
              <a:off x="1440" y="1680"/>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1"/>
            <p:cNvSpPr>
              <a:spLocks noChangeShapeType="1"/>
            </p:cNvSpPr>
            <p:nvPr/>
          </p:nvSpPr>
          <p:spPr bwMode="auto">
            <a:xfrm>
              <a:off x="624" y="1776"/>
              <a:ext cx="816"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Text Box 12"/>
            <p:cNvSpPr txBox="1">
              <a:spLocks noChangeArrowheads="1"/>
            </p:cNvSpPr>
            <p:nvPr/>
          </p:nvSpPr>
          <p:spPr bwMode="auto">
            <a:xfrm>
              <a:off x="912" y="1458"/>
              <a:ext cx="2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s</a:t>
              </a:r>
            </a:p>
          </p:txBody>
        </p:sp>
      </p:grpSp>
      <p:grpSp>
        <p:nvGrpSpPr>
          <p:cNvPr id="50180" name="Group 13"/>
          <p:cNvGrpSpPr>
            <a:grpSpLocks/>
          </p:cNvGrpSpPr>
          <p:nvPr/>
        </p:nvGrpSpPr>
        <p:grpSpPr bwMode="auto">
          <a:xfrm>
            <a:off x="1905000" y="4191000"/>
            <a:ext cx="6594475" cy="798513"/>
            <a:chOff x="1200" y="2640"/>
            <a:chExt cx="4154" cy="503"/>
          </a:xfrm>
        </p:grpSpPr>
        <p:sp>
          <p:nvSpPr>
            <p:cNvPr id="50184" name="Text Box 14"/>
            <p:cNvSpPr txBox="1">
              <a:spLocks noChangeArrowheads="1"/>
            </p:cNvSpPr>
            <p:nvPr/>
          </p:nvSpPr>
          <p:spPr bwMode="auto">
            <a:xfrm>
              <a:off x="1200" y="2736"/>
              <a:ext cx="33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Example of electric dipole:</a:t>
              </a:r>
              <a:r>
                <a:rPr lang="en-US" altLang="en-US"/>
                <a:t> HCl molecule</a:t>
              </a:r>
            </a:p>
          </p:txBody>
        </p:sp>
        <p:pic>
          <p:nvPicPr>
            <p:cNvPr id="5018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640"/>
              <a:ext cx="74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1" name="Rectangle 16"/>
          <p:cNvSpPr>
            <a:spLocks noGrp="1" noChangeArrowheads="1"/>
          </p:cNvSpPr>
          <p:nvPr>
            <p:ph type="title"/>
          </p:nvPr>
        </p:nvSpPr>
        <p:spPr>
          <a:xfrm>
            <a:off x="0" y="0"/>
            <a:ext cx="9144000" cy="914400"/>
          </a:xfrm>
        </p:spPr>
        <p:txBody>
          <a:bodyPr/>
          <a:lstStyle/>
          <a:p>
            <a:pPr eaLnBrk="1" hangingPunct="1"/>
            <a:r>
              <a:rPr lang="en-US" altLang="en-US" smtClean="0"/>
              <a:t>The Superposition Principle</a:t>
            </a:r>
          </a:p>
        </p:txBody>
      </p:sp>
      <p:sp>
        <p:nvSpPr>
          <p:cNvPr id="50182" name="Rectangle 17"/>
          <p:cNvSpPr>
            <a:spLocks noChangeArrowheads="1"/>
          </p:cNvSpPr>
          <p:nvPr/>
        </p:nvSpPr>
        <p:spPr bwMode="auto">
          <a:xfrm>
            <a:off x="838200" y="1143000"/>
            <a:ext cx="461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u="sng">
                <a:solidFill>
                  <a:srgbClr val="10169D"/>
                </a:solidFill>
                <a:latin typeface="Arial" pitchFamily="34" charset="0"/>
              </a:rPr>
              <a:t>The electric field of a dipole:</a:t>
            </a:r>
            <a:endParaRPr lang="en-US" altLang="en-US" sz="2800">
              <a:solidFill>
                <a:srgbClr val="10169D"/>
              </a:solidFill>
              <a:latin typeface="Arial" pitchFamily="34" charset="0"/>
            </a:endParaRPr>
          </a:p>
        </p:txBody>
      </p:sp>
      <p:cxnSp>
        <p:nvCxnSpPr>
          <p:cNvPr id="18"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8F4FFB3B-F78B-47C2-8837-EC56BFCC2822}"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2"/>
          <p:cNvGrpSpPr>
            <a:grpSpLocks/>
          </p:cNvGrpSpPr>
          <p:nvPr/>
        </p:nvGrpSpPr>
        <p:grpSpPr bwMode="auto">
          <a:xfrm>
            <a:off x="3124200" y="2547938"/>
            <a:ext cx="2368550" cy="1595437"/>
            <a:chOff x="336" y="1458"/>
            <a:chExt cx="1492" cy="1005"/>
          </a:xfrm>
        </p:grpSpPr>
        <p:pic>
          <p:nvPicPr>
            <p:cNvPr id="52238" name="Picture 3" descr="Ball-blue-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96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4"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96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5"/>
            <p:cNvSpPr txBox="1">
              <a:spLocks noChangeArrowheads="1"/>
            </p:cNvSpPr>
            <p:nvPr/>
          </p:nvSpPr>
          <p:spPr bwMode="auto">
            <a:xfrm>
              <a:off x="1440" y="2098"/>
              <a:ext cx="3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+q</a:t>
              </a:r>
            </a:p>
          </p:txBody>
        </p:sp>
        <p:sp>
          <p:nvSpPr>
            <p:cNvPr id="52241" name="Text Box 6"/>
            <p:cNvSpPr txBox="1">
              <a:spLocks noChangeArrowheads="1"/>
            </p:cNvSpPr>
            <p:nvPr/>
          </p:nvSpPr>
          <p:spPr bwMode="auto">
            <a:xfrm>
              <a:off x="336" y="2098"/>
              <a:ext cx="32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-q</a:t>
              </a:r>
            </a:p>
          </p:txBody>
        </p:sp>
        <p:sp>
          <p:nvSpPr>
            <p:cNvPr id="52242" name="Line 7"/>
            <p:cNvSpPr>
              <a:spLocks noChangeShapeType="1"/>
            </p:cNvSpPr>
            <p:nvPr/>
          </p:nvSpPr>
          <p:spPr bwMode="auto">
            <a:xfrm flipV="1">
              <a:off x="624" y="1680"/>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8"/>
            <p:cNvSpPr>
              <a:spLocks noChangeShapeType="1"/>
            </p:cNvSpPr>
            <p:nvPr/>
          </p:nvSpPr>
          <p:spPr bwMode="auto">
            <a:xfrm flipV="1">
              <a:off x="1440" y="1680"/>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9"/>
            <p:cNvSpPr>
              <a:spLocks noChangeShapeType="1"/>
            </p:cNvSpPr>
            <p:nvPr/>
          </p:nvSpPr>
          <p:spPr bwMode="auto">
            <a:xfrm>
              <a:off x="624" y="1776"/>
              <a:ext cx="816"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5" name="Text Box 10"/>
            <p:cNvSpPr txBox="1">
              <a:spLocks noChangeArrowheads="1"/>
            </p:cNvSpPr>
            <p:nvPr/>
          </p:nvSpPr>
          <p:spPr bwMode="auto">
            <a:xfrm>
              <a:off x="912" y="1458"/>
              <a:ext cx="2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s</a:t>
              </a:r>
            </a:p>
          </p:txBody>
        </p:sp>
      </p:grpSp>
      <p:grpSp>
        <p:nvGrpSpPr>
          <p:cNvPr id="3" name="Group 20"/>
          <p:cNvGrpSpPr>
            <a:grpSpLocks/>
          </p:cNvGrpSpPr>
          <p:nvPr/>
        </p:nvGrpSpPr>
        <p:grpSpPr bwMode="auto">
          <a:xfrm>
            <a:off x="1371600" y="1600200"/>
            <a:ext cx="5975350" cy="4298950"/>
            <a:chOff x="1371600" y="1600200"/>
            <a:chExt cx="5975350" cy="4298950"/>
          </a:xfrm>
        </p:grpSpPr>
        <p:grpSp>
          <p:nvGrpSpPr>
            <p:cNvPr id="52230" name="Group 11"/>
            <p:cNvGrpSpPr>
              <a:grpSpLocks/>
            </p:cNvGrpSpPr>
            <p:nvPr/>
          </p:nvGrpSpPr>
          <p:grpSpPr bwMode="auto">
            <a:xfrm>
              <a:off x="3276600" y="1600200"/>
              <a:ext cx="4044950" cy="3232150"/>
              <a:chOff x="2064" y="1008"/>
              <a:chExt cx="2548" cy="2036"/>
            </a:xfrm>
          </p:grpSpPr>
          <p:sp>
            <p:nvSpPr>
              <p:cNvPr id="52232" name="Line 12"/>
              <p:cNvSpPr>
                <a:spLocks noChangeShapeType="1"/>
              </p:cNvSpPr>
              <p:nvPr/>
            </p:nvSpPr>
            <p:spPr bwMode="auto">
              <a:xfrm>
                <a:off x="2640" y="2256"/>
                <a:ext cx="1920" cy="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2233" name="Line 13"/>
              <p:cNvSpPr>
                <a:spLocks noChangeShapeType="1"/>
              </p:cNvSpPr>
              <p:nvPr/>
            </p:nvSpPr>
            <p:spPr bwMode="auto">
              <a:xfrm flipV="1">
                <a:off x="2640" y="1152"/>
                <a:ext cx="0" cy="1104"/>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2234" name="Line 14"/>
              <p:cNvSpPr>
                <a:spLocks noChangeShapeType="1"/>
              </p:cNvSpPr>
              <p:nvPr/>
            </p:nvSpPr>
            <p:spPr bwMode="auto">
              <a:xfrm flipH="1">
                <a:off x="2064" y="2256"/>
                <a:ext cx="576" cy="48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2235" name="Text Box 15"/>
              <p:cNvSpPr txBox="1">
                <a:spLocks noChangeArrowheads="1"/>
              </p:cNvSpPr>
              <p:nvPr/>
            </p:nvSpPr>
            <p:spPr bwMode="auto">
              <a:xfrm>
                <a:off x="4368" y="2256"/>
                <a:ext cx="2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i="1">
                    <a:solidFill>
                      <a:srgbClr val="009900"/>
                    </a:solidFill>
                  </a:rPr>
                  <a:t>x</a:t>
                </a:r>
              </a:p>
            </p:txBody>
          </p:sp>
          <p:sp>
            <p:nvSpPr>
              <p:cNvPr id="52236" name="Text Box 16"/>
              <p:cNvSpPr txBox="1">
                <a:spLocks noChangeArrowheads="1"/>
              </p:cNvSpPr>
              <p:nvPr/>
            </p:nvSpPr>
            <p:spPr bwMode="auto">
              <a:xfrm>
                <a:off x="2680" y="1008"/>
                <a:ext cx="2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i="1">
                    <a:solidFill>
                      <a:srgbClr val="009900"/>
                    </a:solidFill>
                  </a:rPr>
                  <a:t>y</a:t>
                </a:r>
              </a:p>
            </p:txBody>
          </p:sp>
          <p:sp>
            <p:nvSpPr>
              <p:cNvPr id="52237" name="Text Box 17"/>
              <p:cNvSpPr txBox="1">
                <a:spLocks noChangeArrowheads="1"/>
              </p:cNvSpPr>
              <p:nvPr/>
            </p:nvSpPr>
            <p:spPr bwMode="auto">
              <a:xfrm>
                <a:off x="2168" y="2640"/>
                <a:ext cx="2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i="1">
                    <a:solidFill>
                      <a:srgbClr val="009900"/>
                    </a:solidFill>
                  </a:rPr>
                  <a:t>z</a:t>
                </a:r>
              </a:p>
            </p:txBody>
          </p:sp>
        </p:grpSp>
        <p:sp>
          <p:nvSpPr>
            <p:cNvPr id="52231" name="Text Box 18"/>
            <p:cNvSpPr txBox="1">
              <a:spLocks noChangeArrowheads="1"/>
            </p:cNvSpPr>
            <p:nvPr/>
          </p:nvSpPr>
          <p:spPr bwMode="auto">
            <a:xfrm>
              <a:off x="1371600" y="5257800"/>
              <a:ext cx="597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600">
                  <a:solidFill>
                    <a:schemeClr val="tx2"/>
                  </a:solidFill>
                </a:rPr>
                <a:t>Choice of origin: </a:t>
              </a:r>
              <a:r>
                <a:rPr lang="en-US" altLang="en-US" sz="3600">
                  <a:solidFill>
                    <a:srgbClr val="FF0000"/>
                  </a:solidFill>
                </a:rPr>
                <a:t>use symmetry</a:t>
              </a:r>
            </a:p>
          </p:txBody>
        </p:sp>
      </p:grpSp>
      <p:sp>
        <p:nvSpPr>
          <p:cNvPr id="52227" name="Rectangle 19"/>
          <p:cNvSpPr>
            <a:spLocks noGrp="1" noChangeArrowheads="1"/>
          </p:cNvSpPr>
          <p:nvPr>
            <p:ph type="title"/>
          </p:nvPr>
        </p:nvSpPr>
        <p:spPr>
          <a:xfrm>
            <a:off x="0" y="152400"/>
            <a:ext cx="9144000" cy="914400"/>
          </a:xfrm>
        </p:spPr>
        <p:txBody>
          <a:bodyPr/>
          <a:lstStyle/>
          <a:p>
            <a:pPr eaLnBrk="1" hangingPunct="1"/>
            <a:r>
              <a:rPr lang="en-US" altLang="en-US" smtClean="0"/>
              <a:t>Calculating Electric Field</a:t>
            </a:r>
          </a:p>
        </p:txBody>
      </p:sp>
      <p:sp>
        <p:nvSpPr>
          <p:cNvPr id="52228" name="Rectangle 20"/>
          <p:cNvSpPr>
            <a:spLocks noChangeArrowheads="1"/>
          </p:cNvSpPr>
          <p:nvPr/>
        </p:nvSpPr>
        <p:spPr bwMode="auto">
          <a:xfrm>
            <a:off x="838200" y="1447800"/>
            <a:ext cx="3254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a:solidFill>
                  <a:srgbClr val="10169D"/>
                </a:solidFill>
                <a:latin typeface="Arial" pitchFamily="34" charset="0"/>
              </a:rPr>
              <a:t>Choice of the origin</a:t>
            </a:r>
          </a:p>
        </p:txBody>
      </p:sp>
      <p:cxnSp>
        <p:nvCxnSpPr>
          <p:cNvPr id="22"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8F4FFB3B-F78B-47C2-8837-EC56BFCC2822}" type="slidenum">
              <a:rPr lang="en-US" altLang="en-US" smtClean="0"/>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smtClean="0"/>
              <a:t>1. </a:t>
            </a:r>
            <a:r>
              <a:rPr lang="en-US" altLang="en-US" i="1" smtClean="0"/>
              <a:t>E</a:t>
            </a:r>
            <a:r>
              <a:rPr lang="en-US" altLang="en-US" smtClean="0"/>
              <a:t> along the </a:t>
            </a:r>
            <a:r>
              <a:rPr lang="en-US" altLang="en-US" i="1" smtClean="0"/>
              <a:t>x</a:t>
            </a:r>
            <a:r>
              <a:rPr lang="en-US" altLang="en-US" smtClean="0"/>
              <a:t>-axis</a:t>
            </a:r>
          </a:p>
        </p:txBody>
      </p:sp>
      <p:graphicFrame>
        <p:nvGraphicFramePr>
          <p:cNvPr id="54274" name="Object 2"/>
          <p:cNvGraphicFramePr>
            <a:graphicFrameLocks noChangeAspect="1"/>
          </p:cNvGraphicFramePr>
          <p:nvPr/>
        </p:nvGraphicFramePr>
        <p:xfrm>
          <a:off x="1066800" y="3344863"/>
          <a:ext cx="2320925" cy="538162"/>
        </p:xfrm>
        <a:graphic>
          <a:graphicData uri="http://schemas.openxmlformats.org/presentationml/2006/ole">
            <mc:AlternateContent xmlns:mc="http://schemas.openxmlformats.org/markup-compatibility/2006">
              <mc:Choice xmlns:v="urn:schemas-microsoft-com:vml" Requires="v">
                <p:oleObj spid="_x0000_s54440" name="Equation" r:id="rId4" imgW="1041400" imgH="241300" progId="Equation.3">
                  <p:embed/>
                </p:oleObj>
              </mc:Choice>
              <mc:Fallback>
                <p:oleObj name="Equation" r:id="rId4" imgW="10414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344863"/>
                        <a:ext cx="232092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0472" name="Object 3"/>
          <p:cNvGraphicFramePr>
            <a:graphicFrameLocks noChangeAspect="1"/>
          </p:cNvGraphicFramePr>
          <p:nvPr/>
        </p:nvGraphicFramePr>
        <p:xfrm>
          <a:off x="3286125" y="3090863"/>
          <a:ext cx="4953000" cy="1023937"/>
        </p:xfrm>
        <a:graphic>
          <a:graphicData uri="http://schemas.openxmlformats.org/presentationml/2006/ole">
            <mc:AlternateContent xmlns:mc="http://schemas.openxmlformats.org/markup-compatibility/2006">
              <mc:Choice xmlns:v="urn:schemas-microsoft-com:vml" Requires="v">
                <p:oleObj spid="_x0000_s54441" name="Equation" r:id="rId6" imgW="2222500" imgH="457200" progId="Equation.DSMT4">
                  <p:embed/>
                </p:oleObj>
              </mc:Choice>
              <mc:Fallback>
                <p:oleObj name="Equation" r:id="rId6" imgW="222250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25" y="3090863"/>
                        <a:ext cx="4953000"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0473" name="Object 4"/>
          <p:cNvGraphicFramePr>
            <a:graphicFrameLocks noChangeAspect="1"/>
          </p:cNvGraphicFramePr>
          <p:nvPr/>
        </p:nvGraphicFramePr>
        <p:xfrm>
          <a:off x="1044575" y="4411663"/>
          <a:ext cx="6961188" cy="1074737"/>
        </p:xfrm>
        <a:graphic>
          <a:graphicData uri="http://schemas.openxmlformats.org/presentationml/2006/ole">
            <mc:AlternateContent xmlns:mc="http://schemas.openxmlformats.org/markup-compatibility/2006">
              <mc:Choice xmlns:v="urn:schemas-microsoft-com:vml" Requires="v">
                <p:oleObj spid="_x0000_s54442" name="Equation" r:id="rId8" imgW="3124200" imgH="482600" progId="Equation.DSMT4">
                  <p:embed/>
                </p:oleObj>
              </mc:Choice>
              <mc:Fallback>
                <p:oleObj name="Equation" r:id="rId8" imgW="3124200" imgH="482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575" y="4411663"/>
                        <a:ext cx="6961188"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10"/>
          <p:cNvGrpSpPr>
            <a:grpSpLocks/>
          </p:cNvGrpSpPr>
          <p:nvPr/>
        </p:nvGrpSpPr>
        <p:grpSpPr bwMode="auto">
          <a:xfrm>
            <a:off x="2743200" y="4440238"/>
            <a:ext cx="3200400" cy="533400"/>
            <a:chOff x="1728" y="2400"/>
            <a:chExt cx="2016" cy="336"/>
          </a:xfrm>
        </p:grpSpPr>
        <p:sp>
          <p:nvSpPr>
            <p:cNvPr id="54293" name="Oval 11"/>
            <p:cNvSpPr>
              <a:spLocks noChangeArrowheads="1"/>
            </p:cNvSpPr>
            <p:nvPr/>
          </p:nvSpPr>
          <p:spPr bwMode="auto">
            <a:xfrm>
              <a:off x="1728" y="2400"/>
              <a:ext cx="336" cy="336"/>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4294" name="Oval 12"/>
            <p:cNvSpPr>
              <a:spLocks noChangeArrowheads="1"/>
            </p:cNvSpPr>
            <p:nvPr/>
          </p:nvSpPr>
          <p:spPr bwMode="auto">
            <a:xfrm>
              <a:off x="3408" y="2400"/>
              <a:ext cx="336" cy="336"/>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3" name="Group 13"/>
          <p:cNvGrpSpPr>
            <a:grpSpLocks/>
          </p:cNvGrpSpPr>
          <p:nvPr/>
        </p:nvGrpSpPr>
        <p:grpSpPr bwMode="auto">
          <a:xfrm>
            <a:off x="4267200" y="4440238"/>
            <a:ext cx="3581400" cy="533400"/>
            <a:chOff x="2688" y="2400"/>
            <a:chExt cx="2256" cy="336"/>
          </a:xfrm>
        </p:grpSpPr>
        <p:sp>
          <p:nvSpPr>
            <p:cNvPr id="54291" name="Oval 14"/>
            <p:cNvSpPr>
              <a:spLocks noChangeArrowheads="1"/>
            </p:cNvSpPr>
            <p:nvPr/>
          </p:nvSpPr>
          <p:spPr bwMode="auto">
            <a:xfrm>
              <a:off x="2688" y="2400"/>
              <a:ext cx="576" cy="336"/>
            </a:xfrm>
            <a:prstGeom prst="ellipse">
              <a:avLst/>
            </a:prstGeom>
            <a:solidFill>
              <a:srgbClr val="CC99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4292" name="Oval 15"/>
            <p:cNvSpPr>
              <a:spLocks noChangeArrowheads="1"/>
            </p:cNvSpPr>
            <p:nvPr/>
          </p:nvSpPr>
          <p:spPr bwMode="auto">
            <a:xfrm>
              <a:off x="4368" y="2400"/>
              <a:ext cx="576" cy="336"/>
            </a:xfrm>
            <a:prstGeom prst="ellipse">
              <a:avLst/>
            </a:prstGeom>
            <a:solidFill>
              <a:srgbClr val="CC99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aphicFrame>
        <p:nvGraphicFramePr>
          <p:cNvPr id="190480" name="Object 5"/>
          <p:cNvGraphicFramePr>
            <a:graphicFrameLocks noChangeAspect="1"/>
          </p:cNvGraphicFramePr>
          <p:nvPr/>
        </p:nvGraphicFramePr>
        <p:xfrm>
          <a:off x="1135063" y="5683250"/>
          <a:ext cx="4413250" cy="1022350"/>
        </p:xfrm>
        <a:graphic>
          <a:graphicData uri="http://schemas.openxmlformats.org/presentationml/2006/ole">
            <mc:AlternateContent xmlns:mc="http://schemas.openxmlformats.org/markup-compatibility/2006">
              <mc:Choice xmlns:v="urn:schemas-microsoft-com:vml" Requires="v">
                <p:oleObj spid="_x0000_s54443" name="Equation" r:id="rId10" imgW="1981200" imgH="457200" progId="Equation.DSMT4">
                  <p:embed/>
                </p:oleObj>
              </mc:Choice>
              <mc:Fallback>
                <p:oleObj name="Equation" r:id="rId10" imgW="1981200" imgH="457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5063" y="5683250"/>
                        <a:ext cx="441325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4" name="Group 17"/>
          <p:cNvGrpSpPr>
            <a:grpSpLocks/>
          </p:cNvGrpSpPr>
          <p:nvPr/>
        </p:nvGrpSpPr>
        <p:grpSpPr bwMode="auto">
          <a:xfrm>
            <a:off x="1905000" y="3121025"/>
            <a:ext cx="3849688" cy="990600"/>
            <a:chOff x="1296" y="1440"/>
            <a:chExt cx="2425" cy="624"/>
          </a:xfrm>
        </p:grpSpPr>
        <p:sp>
          <p:nvSpPr>
            <p:cNvPr id="54289" name="Rectangle 18"/>
            <p:cNvSpPr>
              <a:spLocks noChangeArrowheads="1"/>
            </p:cNvSpPr>
            <p:nvPr/>
          </p:nvSpPr>
          <p:spPr bwMode="auto">
            <a:xfrm>
              <a:off x="2377" y="1440"/>
              <a:ext cx="1344" cy="624"/>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4290" name="Rectangle 19"/>
            <p:cNvSpPr>
              <a:spLocks noChangeArrowheads="1"/>
            </p:cNvSpPr>
            <p:nvPr/>
          </p:nvSpPr>
          <p:spPr bwMode="auto">
            <a:xfrm>
              <a:off x="1296" y="1440"/>
              <a:ext cx="384" cy="624"/>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 name="Group 20"/>
          <p:cNvGrpSpPr>
            <a:grpSpLocks/>
          </p:cNvGrpSpPr>
          <p:nvPr/>
        </p:nvGrpSpPr>
        <p:grpSpPr bwMode="auto">
          <a:xfrm>
            <a:off x="2743200" y="3121025"/>
            <a:ext cx="5373688" cy="990600"/>
            <a:chOff x="1824" y="1440"/>
            <a:chExt cx="3385" cy="624"/>
          </a:xfrm>
        </p:grpSpPr>
        <p:sp>
          <p:nvSpPr>
            <p:cNvPr id="54287" name="Rectangle 21"/>
            <p:cNvSpPr>
              <a:spLocks noChangeArrowheads="1"/>
            </p:cNvSpPr>
            <p:nvPr/>
          </p:nvSpPr>
          <p:spPr bwMode="auto">
            <a:xfrm>
              <a:off x="3865" y="1440"/>
              <a:ext cx="1344" cy="624"/>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4288" name="Rectangle 22"/>
            <p:cNvSpPr>
              <a:spLocks noChangeArrowheads="1"/>
            </p:cNvSpPr>
            <p:nvPr/>
          </p:nvSpPr>
          <p:spPr bwMode="auto">
            <a:xfrm>
              <a:off x="1824" y="1440"/>
              <a:ext cx="384" cy="624"/>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cxnSp>
        <p:nvCxnSpPr>
          <p:cNvPr id="23" name="Straight Connector 6"/>
          <p:cNvCxnSpPr>
            <a:cxnSpLocks noChangeShapeType="1"/>
          </p:cNvCxnSpPr>
          <p:nvPr/>
        </p:nvCxnSpPr>
        <p:spPr bwMode="auto">
          <a:xfrm>
            <a:off x="0" y="1676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4283" name="Picture 2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39900" y="1981200"/>
            <a:ext cx="5664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84" name="Object 5"/>
          <p:cNvGraphicFramePr>
            <a:graphicFrameLocks noChangeAspect="1"/>
          </p:cNvGraphicFramePr>
          <p:nvPr/>
        </p:nvGraphicFramePr>
        <p:xfrm>
          <a:off x="2514600" y="609600"/>
          <a:ext cx="1905000" cy="898525"/>
        </p:xfrm>
        <a:graphic>
          <a:graphicData uri="http://schemas.openxmlformats.org/presentationml/2006/ole">
            <mc:AlternateContent xmlns:mc="http://schemas.openxmlformats.org/markup-compatibility/2006">
              <mc:Choice xmlns:v="urn:schemas-microsoft-com:vml" Requires="v">
                <p:oleObj spid="_x0000_s54444" name="Equation" r:id="rId13" imgW="914400" imgH="431800" progId="Equation.3">
                  <p:embed/>
                </p:oleObj>
              </mc:Choice>
              <mc:Fallback>
                <p:oleObj name="Equation" r:id="rId13" imgW="914400" imgH="43180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609600"/>
                        <a:ext cx="1905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p:nvPr/>
        </p:nvSpPr>
        <p:spPr>
          <a:xfrm>
            <a:off x="5988050" y="5943600"/>
            <a:ext cx="2390775" cy="646113"/>
          </a:xfrm>
          <a:prstGeom prst="rect">
            <a:avLst/>
          </a:prstGeom>
          <a:noFill/>
          <a:ln w="28575" cap="flat" cmpd="sng" algn="ctr">
            <a:solidFill>
              <a:srgbClr val="80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ＭＳ Ｐゴシック" charset="0"/>
                <a:cs typeface="ＭＳ Ｐゴシック" charset="0"/>
              </a:rPr>
              <a:t>Dipole Electric Field</a:t>
            </a:r>
          </a:p>
          <a:p>
            <a:pPr indent="228600" algn="ctr">
              <a:defRPr/>
            </a:pPr>
            <a:r>
              <a:rPr lang="en-US" sz="1800" b="1" dirty="0">
                <a:solidFill>
                  <a:srgbClr val="0033CC"/>
                </a:solidFill>
                <a:latin typeface="+mj-lt"/>
                <a:ea typeface="ＭＳ Ｐゴシック" charset="0"/>
                <a:cs typeface="ＭＳ Ｐゴシック" charset="0"/>
              </a:rPr>
              <a:t>(Along X-Axis)</a:t>
            </a:r>
          </a:p>
        </p:txBody>
      </p:sp>
      <p:sp>
        <p:nvSpPr>
          <p:cNvPr id="25" name="TextBox 24"/>
          <p:cNvSpPr txBox="1"/>
          <p:nvPr/>
        </p:nvSpPr>
        <p:spPr>
          <a:xfrm>
            <a:off x="5181600" y="838200"/>
            <a:ext cx="1660525" cy="369888"/>
          </a:xfrm>
          <a:prstGeom prst="rect">
            <a:avLst/>
          </a:prstGeom>
          <a:noFill/>
          <a:ln w="28575" cap="flat" cmpd="sng" algn="ctr">
            <a:solidFill>
              <a:srgbClr val="CC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ＭＳ Ｐゴシック" charset="0"/>
                <a:cs typeface="ＭＳ Ｐゴシック" charset="0"/>
              </a:rPr>
              <a:t>Point Particle</a:t>
            </a:r>
          </a:p>
        </p:txBody>
      </p:sp>
      <p:sp>
        <p:nvSpPr>
          <p:cNvPr id="6" name="Slide Number Placeholder 5"/>
          <p:cNvSpPr>
            <a:spLocks noGrp="1"/>
          </p:cNvSpPr>
          <p:nvPr>
            <p:ph type="sldNum" sz="quarter" idx="12"/>
          </p:nvPr>
        </p:nvSpPr>
        <p:spPr/>
        <p:txBody>
          <a:bodyPr/>
          <a:lstStyle/>
          <a:p>
            <a:fld id="{8F4FFB3B-F78B-47C2-8837-EC56BFCC2822}" type="slidenum">
              <a:rPr lang="en-US" altLang="en-US" smtClean="0"/>
              <a:pPr/>
              <a:t>18</a:t>
            </a:fld>
            <a:endParaRPr lang="en-US" altLang="en-US"/>
          </a:p>
        </p:txBody>
      </p:sp>
      <p:sp>
        <p:nvSpPr>
          <p:cNvPr id="8" name="Rectangle 7"/>
          <p:cNvSpPr/>
          <p:nvPr/>
        </p:nvSpPr>
        <p:spPr>
          <a:xfrm>
            <a:off x="2120900" y="2120900"/>
            <a:ext cx="381000" cy="152400"/>
          </a:xfrm>
          <a:prstGeom prst="rect">
            <a:avLst/>
          </a:prstGeom>
          <a:solidFill>
            <a:schemeClr val="bg1"/>
          </a:solidFill>
          <a:ln>
            <a:solidFill>
              <a:schemeClr val="bg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0472"/>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ppt_x</p:attrName>
                                        </p:attrNameLst>
                                      </p:cBhvr>
                                      <p:tavLst>
                                        <p:tav tm="0">
                                          <p:val>
                                            <p:strVal val="#ppt_x"/>
                                          </p:val>
                                        </p:tav>
                                        <p:tav tm="100000">
                                          <p:val>
                                            <p:strVal val="#ppt_x"/>
                                          </p:val>
                                        </p:tav>
                                      </p:tavLst>
                                    </p:anim>
                                    <p:anim calcmode="lin" valueType="num">
                                      <p:cBhvr>
                                        <p:cTn id="11" dur="500" fill="hold"/>
                                        <p:tgtEl>
                                          <p:spTgt spid="4"/>
                                        </p:tgtEl>
                                        <p:attrNameLst>
                                          <p:attrName>ppt_y</p:attrName>
                                        </p:attrNameLst>
                                      </p:cBhvr>
                                      <p:tavLst>
                                        <p:tav tm="0">
                                          <p:val>
                                            <p:strVal val="#ppt_y+#ppt_h/2"/>
                                          </p:val>
                                        </p:tav>
                                        <p:tav tm="100000">
                                          <p:val>
                                            <p:strVal val="#ppt_y"/>
                                          </p:val>
                                        </p:tav>
                                      </p:tavLst>
                                    </p:anim>
                                    <p:anim calcmode="lin" valueType="num">
                                      <p:cBhvr>
                                        <p:cTn id="12" dur="500" fill="hold"/>
                                        <p:tgtEl>
                                          <p:spTgt spid="4"/>
                                        </p:tgtEl>
                                        <p:attrNameLst>
                                          <p:attrName>ppt_w</p:attrName>
                                        </p:attrNameLst>
                                      </p:cBhvr>
                                      <p:tavLst>
                                        <p:tav tm="0">
                                          <p:val>
                                            <p:strVal val="#ppt_w"/>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7"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ppt_h/2"/>
                                          </p:val>
                                        </p:tav>
                                        <p:tav tm="100000">
                                          <p:val>
                                            <p:strVal val="#ppt_y"/>
                                          </p:val>
                                        </p:tav>
                                      </p:tavLst>
                                    </p:anim>
                                    <p:anim calcmode="lin" valueType="num">
                                      <p:cBhvr>
                                        <p:cTn id="19" dur="500" fill="hold"/>
                                        <p:tgtEl>
                                          <p:spTgt spid="5"/>
                                        </p:tgtEl>
                                        <p:attrNameLst>
                                          <p:attrName>ppt_w</p:attrName>
                                        </p:attrNameLst>
                                      </p:cBhvr>
                                      <p:tavLst>
                                        <p:tav tm="0">
                                          <p:val>
                                            <p:strVal val="#ppt_w"/>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904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1" name="Object 2"/>
          <p:cNvGraphicFramePr>
            <a:graphicFrameLocks noChangeAspect="1"/>
          </p:cNvGraphicFramePr>
          <p:nvPr/>
        </p:nvGraphicFramePr>
        <p:xfrm>
          <a:off x="838200" y="762000"/>
          <a:ext cx="3352800" cy="1196975"/>
        </p:xfrm>
        <a:graphic>
          <a:graphicData uri="http://schemas.openxmlformats.org/presentationml/2006/ole">
            <mc:AlternateContent xmlns:mc="http://schemas.openxmlformats.org/markup-compatibility/2006">
              <mc:Choice xmlns:v="urn:schemas-microsoft-com:vml" Requires="v">
                <p:oleObj spid="_x0000_s56447" name="Equation" r:id="rId4" imgW="1816100" imgH="647700" progId="Equation.3">
                  <p:embed/>
                </p:oleObj>
              </mc:Choice>
              <mc:Fallback>
                <p:oleObj name="Equation" r:id="rId4" imgW="1816100" imgH="647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0"/>
                        <a:ext cx="335280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2" name="Text Box 3"/>
          <p:cNvSpPr txBox="1">
            <a:spLocks noChangeArrowheads="1"/>
          </p:cNvSpPr>
          <p:nvPr/>
        </p:nvSpPr>
        <p:spPr bwMode="auto">
          <a:xfrm>
            <a:off x="609600" y="2819400"/>
            <a:ext cx="668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To find the Electric field far from the dipole (r &gt;&gt; s):  </a:t>
            </a:r>
            <a:endParaRPr lang="en-US" altLang="en-US"/>
          </a:p>
        </p:txBody>
      </p:sp>
      <p:graphicFrame>
        <p:nvGraphicFramePr>
          <p:cNvPr id="56323" name="Object 3"/>
          <p:cNvGraphicFramePr>
            <a:graphicFrameLocks noChangeAspect="1"/>
          </p:cNvGraphicFramePr>
          <p:nvPr/>
        </p:nvGraphicFramePr>
        <p:xfrm>
          <a:off x="1066800" y="3429000"/>
          <a:ext cx="2954338" cy="927100"/>
        </p:xfrm>
        <a:graphic>
          <a:graphicData uri="http://schemas.openxmlformats.org/presentationml/2006/ole">
            <mc:AlternateContent xmlns:mc="http://schemas.openxmlformats.org/markup-compatibility/2006">
              <mc:Choice xmlns:v="urn:schemas-microsoft-com:vml" Requires="v">
                <p:oleObj spid="_x0000_s56448" name="Equation" r:id="rId6" imgW="1498600" imgH="469900" progId="Equation.DSMT4">
                  <p:embed/>
                </p:oleObj>
              </mc:Choice>
              <mc:Fallback>
                <p:oleObj name="Equation" r:id="rId6" imgW="1498600" imgH="469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29000"/>
                        <a:ext cx="2954338"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24" name="Object 4"/>
          <p:cNvGraphicFramePr>
            <a:graphicFrameLocks noChangeAspect="1"/>
          </p:cNvGraphicFramePr>
          <p:nvPr/>
        </p:nvGraphicFramePr>
        <p:xfrm>
          <a:off x="5715000" y="3505200"/>
          <a:ext cx="1978025" cy="852488"/>
        </p:xfrm>
        <a:graphic>
          <a:graphicData uri="http://schemas.openxmlformats.org/presentationml/2006/ole">
            <mc:AlternateContent xmlns:mc="http://schemas.openxmlformats.org/markup-compatibility/2006">
              <mc:Choice xmlns:v="urn:schemas-microsoft-com:vml" Requires="v">
                <p:oleObj spid="_x0000_s56449" name="Equation" r:id="rId8" imgW="1003300" imgH="431800" progId="Equation.3">
                  <p:embed/>
                </p:oleObj>
              </mc:Choice>
              <mc:Fallback>
                <p:oleObj name="Equation" r:id="rId8" imgW="10033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505200"/>
                        <a:ext cx="1978025"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25" name="Object 5"/>
          <p:cNvGraphicFramePr>
            <a:graphicFrameLocks noChangeAspect="1"/>
          </p:cNvGraphicFramePr>
          <p:nvPr/>
        </p:nvGraphicFramePr>
        <p:xfrm>
          <a:off x="2971800" y="4724400"/>
          <a:ext cx="2579688" cy="954088"/>
        </p:xfrm>
        <a:graphic>
          <a:graphicData uri="http://schemas.openxmlformats.org/presentationml/2006/ole">
            <mc:AlternateContent xmlns:mc="http://schemas.openxmlformats.org/markup-compatibility/2006">
              <mc:Choice xmlns:v="urn:schemas-microsoft-com:vml" Requires="v">
                <p:oleObj spid="_x0000_s56450" name="Equation" r:id="rId10" imgW="1308100" imgH="482600" progId="Equation.3">
                  <p:embed/>
                </p:oleObj>
              </mc:Choice>
              <mc:Fallback>
                <p:oleObj name="Equation" r:id="rId10" imgW="1308100" imgH="482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4724400"/>
                        <a:ext cx="2579688"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6" name="Text Box 7"/>
          <p:cNvSpPr txBox="1">
            <a:spLocks noChangeArrowheads="1"/>
          </p:cNvSpPr>
          <p:nvPr/>
        </p:nvSpPr>
        <p:spPr bwMode="auto">
          <a:xfrm>
            <a:off x="381000" y="58674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Electric Field of Point Particle:  ~ 1/</a:t>
            </a:r>
            <a:r>
              <a:rPr lang="en-US" altLang="en-US" i="1">
                <a:solidFill>
                  <a:schemeClr val="accent2"/>
                </a:solidFill>
              </a:rPr>
              <a:t>r</a:t>
            </a:r>
            <a:r>
              <a:rPr lang="en-US" altLang="en-US" baseline="30000">
                <a:solidFill>
                  <a:schemeClr val="accent2"/>
                </a:solidFill>
              </a:rPr>
              <a:t>2</a:t>
            </a:r>
            <a:r>
              <a:rPr lang="en-US" altLang="en-US">
                <a:solidFill>
                  <a:schemeClr val="accent2"/>
                </a:solidFill>
              </a:rPr>
              <a:t> </a:t>
            </a:r>
          </a:p>
          <a:p>
            <a:pPr eaLnBrk="1" hangingPunct="1"/>
            <a:r>
              <a:rPr lang="en-US" altLang="en-US">
                <a:solidFill>
                  <a:schemeClr val="accent2"/>
                </a:solidFill>
              </a:rPr>
              <a:t>Electric Field of Dipole:  ~ 1/</a:t>
            </a:r>
            <a:r>
              <a:rPr lang="en-US" altLang="en-US" i="1">
                <a:solidFill>
                  <a:schemeClr val="accent2"/>
                </a:solidFill>
              </a:rPr>
              <a:t>r</a:t>
            </a:r>
            <a:r>
              <a:rPr lang="en-US" altLang="en-US" baseline="30000">
                <a:solidFill>
                  <a:schemeClr val="accent2"/>
                </a:solidFill>
              </a:rPr>
              <a:t>3</a:t>
            </a:r>
            <a:endParaRPr lang="en-US" altLang="en-US">
              <a:solidFill>
                <a:schemeClr val="accent2"/>
              </a:solidFill>
            </a:endParaRPr>
          </a:p>
        </p:txBody>
      </p:sp>
      <p:sp>
        <p:nvSpPr>
          <p:cNvPr id="56327" name="Rectangle 8"/>
          <p:cNvSpPr>
            <a:spLocks noGrp="1" noChangeArrowheads="1"/>
          </p:cNvSpPr>
          <p:nvPr>
            <p:ph type="title"/>
          </p:nvPr>
        </p:nvSpPr>
        <p:spPr/>
        <p:txBody>
          <a:bodyPr/>
          <a:lstStyle/>
          <a:p>
            <a:pPr eaLnBrk="1" hangingPunct="1"/>
            <a:r>
              <a:rPr lang="en-US" altLang="en-US" smtClean="0"/>
              <a:t>Far from the Dipole along the x-axis</a:t>
            </a:r>
          </a:p>
        </p:txBody>
      </p:sp>
      <p:cxnSp>
        <p:nvCxnSpPr>
          <p:cNvPr id="10" name="Straight Connector 6"/>
          <p:cNvCxnSpPr>
            <a:cxnSpLocks noChangeShapeType="1"/>
          </p:cNvCxnSpPr>
          <p:nvPr/>
        </p:nvCxnSpPr>
        <p:spPr bwMode="auto">
          <a:xfrm>
            <a:off x="0" y="2360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3" name="TextBox 12"/>
          <p:cNvSpPr txBox="1"/>
          <p:nvPr/>
        </p:nvSpPr>
        <p:spPr>
          <a:xfrm>
            <a:off x="5867400" y="4876800"/>
            <a:ext cx="2843213" cy="646113"/>
          </a:xfrm>
          <a:prstGeom prst="rect">
            <a:avLst/>
          </a:prstGeom>
          <a:noFill/>
          <a:ln w="28575" cap="flat" cmpd="sng" algn="ctr">
            <a:solidFill>
              <a:srgbClr val="80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ＭＳ Ｐゴシック" charset="0"/>
                <a:cs typeface="ＭＳ Ｐゴシック" charset="0"/>
              </a:rPr>
              <a:t>Dipole Electric Field</a:t>
            </a:r>
          </a:p>
          <a:p>
            <a:pPr indent="228600" algn="ctr">
              <a:defRPr/>
            </a:pPr>
            <a:r>
              <a:rPr lang="en-US" sz="1800" b="1" dirty="0">
                <a:solidFill>
                  <a:srgbClr val="0033CC"/>
                </a:solidFill>
                <a:latin typeface="+mj-lt"/>
                <a:ea typeface="ＭＳ Ｐゴシック" charset="0"/>
                <a:cs typeface="ＭＳ Ｐゴシック" charset="0"/>
              </a:rPr>
              <a:t>(Far Away Along X-Axis)</a:t>
            </a:r>
          </a:p>
        </p:txBody>
      </p:sp>
      <p:sp>
        <p:nvSpPr>
          <p:cNvPr id="14" name="TextBox 13"/>
          <p:cNvSpPr txBox="1"/>
          <p:nvPr/>
        </p:nvSpPr>
        <p:spPr>
          <a:xfrm>
            <a:off x="4876800" y="990600"/>
            <a:ext cx="2390775" cy="646113"/>
          </a:xfrm>
          <a:prstGeom prst="rect">
            <a:avLst/>
          </a:prstGeom>
          <a:noFill/>
          <a:ln w="28575" cap="flat" cmpd="sng" algn="ctr">
            <a:solidFill>
              <a:srgbClr val="80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ＭＳ Ｐゴシック" charset="0"/>
                <a:cs typeface="ＭＳ Ｐゴシック" charset="0"/>
              </a:rPr>
              <a:t>Dipole Electric Field</a:t>
            </a:r>
          </a:p>
          <a:p>
            <a:pPr indent="228600" algn="ctr">
              <a:defRPr/>
            </a:pPr>
            <a:r>
              <a:rPr lang="en-US" sz="1800" b="1" dirty="0">
                <a:solidFill>
                  <a:srgbClr val="0033CC"/>
                </a:solidFill>
                <a:latin typeface="+mj-lt"/>
                <a:ea typeface="ＭＳ Ｐゴシック" charset="0"/>
                <a:cs typeface="ＭＳ Ｐゴシック" charset="0"/>
              </a:rPr>
              <a:t>(Along X-Axis)</a:t>
            </a: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ChangeArrowheads="1"/>
          </p:cNvSpPr>
          <p:nvPr/>
        </p:nvSpPr>
        <p:spPr bwMode="auto">
          <a:xfrm>
            <a:off x="990600" y="1600200"/>
            <a:ext cx="7162800" cy="1295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506" name="Line 19"/>
          <p:cNvSpPr>
            <a:spLocks noChangeShapeType="1"/>
          </p:cNvSpPr>
          <p:nvPr/>
        </p:nvSpPr>
        <p:spPr bwMode="auto">
          <a:xfrm>
            <a:off x="1511300" y="2235200"/>
            <a:ext cx="6261100" cy="793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Oval 8"/>
          <p:cNvSpPr>
            <a:spLocks noChangeArrowheads="1"/>
          </p:cNvSpPr>
          <p:nvPr/>
        </p:nvSpPr>
        <p:spPr bwMode="auto">
          <a:xfrm>
            <a:off x="2971800" y="2032000"/>
            <a:ext cx="457200" cy="4318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508" name="Oval 9"/>
          <p:cNvSpPr>
            <a:spLocks noChangeArrowheads="1"/>
          </p:cNvSpPr>
          <p:nvPr/>
        </p:nvSpPr>
        <p:spPr bwMode="auto">
          <a:xfrm>
            <a:off x="5943600" y="2032000"/>
            <a:ext cx="457200" cy="431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509" name="Line 10"/>
          <p:cNvSpPr>
            <a:spLocks noChangeShapeType="1"/>
          </p:cNvSpPr>
          <p:nvPr/>
        </p:nvSpPr>
        <p:spPr bwMode="auto">
          <a:xfrm>
            <a:off x="6180138" y="2252663"/>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Line 11"/>
          <p:cNvSpPr>
            <a:spLocks noChangeShapeType="1"/>
          </p:cNvSpPr>
          <p:nvPr/>
        </p:nvSpPr>
        <p:spPr bwMode="auto">
          <a:xfrm flipH="1">
            <a:off x="2057400" y="22352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Text Box 12"/>
          <p:cNvSpPr txBox="1">
            <a:spLocks noChangeArrowheads="1"/>
          </p:cNvSpPr>
          <p:nvPr/>
        </p:nvSpPr>
        <p:spPr bwMode="auto">
          <a:xfrm>
            <a:off x="29718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t>Q</a:t>
            </a:r>
            <a:r>
              <a:rPr lang="en-US" altLang="en-US" b="1" baseline="-25000"/>
              <a:t>1</a:t>
            </a:r>
            <a:endParaRPr lang="en-US" altLang="en-US" b="1"/>
          </a:p>
        </p:txBody>
      </p:sp>
      <p:sp>
        <p:nvSpPr>
          <p:cNvPr id="21512" name="Text Box 13"/>
          <p:cNvSpPr txBox="1">
            <a:spLocks noChangeArrowheads="1"/>
          </p:cNvSpPr>
          <p:nvPr/>
        </p:nvSpPr>
        <p:spPr bwMode="auto">
          <a:xfrm>
            <a:off x="59436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t>Q</a:t>
            </a:r>
            <a:r>
              <a:rPr lang="en-US" altLang="en-US" b="1" baseline="-25000"/>
              <a:t>2</a:t>
            </a:r>
            <a:endParaRPr lang="en-US" altLang="en-US" b="1"/>
          </a:p>
        </p:txBody>
      </p:sp>
      <p:sp>
        <p:nvSpPr>
          <p:cNvPr id="21513" name="Rectangle 28"/>
          <p:cNvSpPr>
            <a:spLocks noGrp="1" noChangeArrowheads="1"/>
          </p:cNvSpPr>
          <p:nvPr>
            <p:ph type="title"/>
          </p:nvPr>
        </p:nvSpPr>
        <p:spPr>
          <a:xfrm>
            <a:off x="0" y="-76200"/>
            <a:ext cx="9144000" cy="914400"/>
          </a:xfrm>
        </p:spPr>
        <p:txBody>
          <a:bodyPr/>
          <a:lstStyle/>
          <a:p>
            <a:pPr eaLnBrk="1" hangingPunct="1"/>
            <a:r>
              <a:rPr lang="en-US" altLang="en-US" smtClean="0"/>
              <a:t>The Coulomb Force Law</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21515" name="Object 2"/>
          <p:cNvGraphicFramePr>
            <a:graphicFrameLocks noChangeAspect="1"/>
          </p:cNvGraphicFramePr>
          <p:nvPr/>
        </p:nvGraphicFramePr>
        <p:xfrm>
          <a:off x="2895600" y="3124200"/>
          <a:ext cx="3352800" cy="1357313"/>
        </p:xfrm>
        <a:graphic>
          <a:graphicData uri="http://schemas.openxmlformats.org/presentationml/2006/ole">
            <mc:AlternateContent xmlns:mc="http://schemas.openxmlformats.org/markup-compatibility/2006">
              <mc:Choice xmlns:v="urn:schemas-microsoft-com:vml" Requires="v">
                <p:oleObj spid="_x0000_s21552" name="Equation" r:id="rId4" imgW="1066800" imgH="431800" progId="Equation.DSMT4">
                  <p:embed/>
                </p:oleObj>
              </mc:Choice>
              <mc:Fallback>
                <p:oleObj name="Equation" r:id="rId4" imgW="10668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352800"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 name="TextBox 19"/>
          <p:cNvSpPr txBox="1"/>
          <p:nvPr/>
        </p:nvSpPr>
        <p:spPr>
          <a:xfrm>
            <a:off x="1125538" y="4757738"/>
            <a:ext cx="6875462" cy="1490662"/>
          </a:xfrm>
          <a:prstGeom prst="rect">
            <a:avLst/>
          </a:prstGeom>
          <a:noFill/>
          <a:ln w="28575" cap="flat" cmpd="sng" algn="ctr">
            <a:solidFill>
              <a:srgbClr val="CC0000"/>
            </a:solidFill>
            <a:prstDash val="solid"/>
            <a:round/>
            <a:headEnd type="none" w="med" len="med"/>
            <a:tailEnd type="none" w="med" len="med"/>
          </a:ln>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0033CC"/>
                </a:solidFill>
                <a:latin typeface="Arial" pitchFamily="34" charset="0"/>
              </a:rPr>
              <a:t>Direction of Force is:</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ATTRACTIVE if charges have OPPOSITE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rPr>
              <a:t>	</a:t>
            </a:r>
            <a:r>
              <a:rPr lang="en-US" altLang="en-US" sz="1800" b="1">
                <a:solidFill>
                  <a:srgbClr val="0033CC"/>
                </a:solidFill>
                <a:latin typeface="Arial" pitchFamily="34" charset="0"/>
              </a:rPr>
              <a:t>REPULSIVE if charges have SAME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Always acts along a line connecting the charges </a:t>
            </a:r>
          </a:p>
          <a:p>
            <a:pPr eaLnBrk="1" hangingPunct="1"/>
            <a:r>
              <a:rPr lang="en-US" altLang="en-US" sz="1800" b="1">
                <a:solidFill>
                  <a:srgbClr val="0033CC"/>
                </a:solidFill>
                <a:latin typeface="Arial" pitchFamily="34" charset="0"/>
              </a:rPr>
              <a:t>  </a:t>
            </a:r>
          </a:p>
          <a:p>
            <a:pPr eaLnBrk="1" hangingPunct="1"/>
            <a:r>
              <a:rPr lang="en-US" altLang="en-US" sz="1800" b="1">
                <a:solidFill>
                  <a:srgbClr val="0033CC"/>
                </a:solidFill>
                <a:latin typeface="Arial" pitchFamily="34" charset="0"/>
              </a:rPr>
              <a:t>	</a:t>
            </a:r>
          </a:p>
        </p:txBody>
      </p:sp>
      <p:sp>
        <p:nvSpPr>
          <p:cNvPr id="21517" name="Text Box 14"/>
          <p:cNvSpPr txBox="1">
            <a:spLocks noChangeArrowheads="1"/>
          </p:cNvSpPr>
          <p:nvPr/>
        </p:nvSpPr>
        <p:spPr bwMode="auto">
          <a:xfrm>
            <a:off x="3794125" y="24034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F</a:t>
            </a:r>
          </a:p>
        </p:txBody>
      </p:sp>
      <p:sp>
        <p:nvSpPr>
          <p:cNvPr id="21518" name="Line 15"/>
          <p:cNvSpPr>
            <a:spLocks noChangeShapeType="1"/>
          </p:cNvSpPr>
          <p:nvPr/>
        </p:nvSpPr>
        <p:spPr bwMode="auto">
          <a:xfrm>
            <a:off x="38862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9" name="Text Box 16"/>
          <p:cNvSpPr txBox="1">
            <a:spLocks noChangeArrowheads="1"/>
          </p:cNvSpPr>
          <p:nvPr/>
        </p:nvSpPr>
        <p:spPr bwMode="auto">
          <a:xfrm>
            <a:off x="5029200" y="2438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F</a:t>
            </a:r>
          </a:p>
        </p:txBody>
      </p:sp>
      <p:sp>
        <p:nvSpPr>
          <p:cNvPr id="21520" name="Line 18"/>
          <p:cNvSpPr>
            <a:spLocks noChangeShapeType="1"/>
          </p:cNvSpPr>
          <p:nvPr/>
        </p:nvSpPr>
        <p:spPr bwMode="auto">
          <a:xfrm flipH="1">
            <a:off x="51054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TextBox 18"/>
          <p:cNvSpPr txBox="1">
            <a:spLocks noChangeArrowheads="1"/>
          </p:cNvSpPr>
          <p:nvPr/>
        </p:nvSpPr>
        <p:spPr bwMode="auto">
          <a:xfrm>
            <a:off x="1971675" y="64928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i="1">
                <a:solidFill>
                  <a:srgbClr val="0033CC"/>
                </a:solidFill>
                <a:latin typeface="Arial" pitchFamily="34" charset="0"/>
              </a:rPr>
              <a:t>Key Idea:  Charges exert forces on each other </a:t>
            </a:r>
          </a:p>
          <a:p>
            <a:pPr algn="ctr" eaLnBrk="1" hangingPunct="1"/>
            <a:endParaRPr lang="en-US" altLang="en-US" sz="1800" b="1" i="1">
              <a:solidFill>
                <a:srgbClr val="0033CC"/>
              </a:solidFill>
              <a:latin typeface="Arial" pitchFamily="34" charset="0"/>
            </a:endParaRPr>
          </a:p>
        </p:txBody>
      </p:sp>
      <p:sp>
        <p:nvSpPr>
          <p:cNvPr id="21" name="TextBox 20"/>
          <p:cNvSpPr txBox="1"/>
          <p:nvPr/>
        </p:nvSpPr>
        <p:spPr>
          <a:xfrm rot="19111089">
            <a:off x="6503988" y="6080125"/>
            <a:ext cx="4038600" cy="461963"/>
          </a:xfrm>
          <a:prstGeom prst="rect">
            <a:avLst/>
          </a:prstGeom>
          <a:solidFill>
            <a:srgbClr val="FEFCB3"/>
          </a:solidFill>
          <a:ln w="28575" cap="flat" cmpd="sng" algn="ctr">
            <a:solidFill>
              <a:schemeClr val="tx1"/>
            </a:solidFill>
            <a:prstDash val="solid"/>
            <a:round/>
            <a:headEnd type="none" w="med" len="med"/>
            <a:tailEnd type="none" w="med" len="med"/>
          </a:ln>
        </p:spPr>
        <p:txBody>
          <a:bodyPr>
            <a:spAutoFit/>
          </a:bodyPr>
          <a:lstStyle/>
          <a:p>
            <a:pPr algn="ctr">
              <a:defRPr/>
            </a:pPr>
            <a:r>
              <a:rPr lang="en-US">
                <a:latin typeface="+mj-lt"/>
                <a:ea typeface="+mn-ea"/>
              </a:rPr>
              <a:t>Lecture 1</a:t>
            </a: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0" y="0"/>
            <a:ext cx="9144000" cy="838200"/>
          </a:xfrm>
        </p:spPr>
        <p:txBody>
          <a:bodyPr/>
          <a:lstStyle/>
          <a:p>
            <a:pPr eaLnBrk="1" hangingPunct="1"/>
            <a:r>
              <a:rPr lang="en-US" altLang="en-US" smtClean="0"/>
              <a:t>2. </a:t>
            </a:r>
            <a:r>
              <a:rPr lang="en-US" altLang="en-US" i="1" smtClean="0"/>
              <a:t>E</a:t>
            </a:r>
            <a:r>
              <a:rPr lang="en-US" altLang="en-US" smtClean="0"/>
              <a:t> along the </a:t>
            </a:r>
            <a:r>
              <a:rPr lang="en-US" altLang="en-US" i="1" smtClean="0"/>
              <a:t>y</a:t>
            </a:r>
            <a:r>
              <a:rPr lang="en-US" altLang="en-US" smtClean="0"/>
              <a:t>-axis</a:t>
            </a:r>
          </a:p>
        </p:txBody>
      </p:sp>
      <p:graphicFrame>
        <p:nvGraphicFramePr>
          <p:cNvPr id="58370" name="Object 2"/>
          <p:cNvGraphicFramePr>
            <a:graphicFrameLocks noChangeAspect="1"/>
          </p:cNvGraphicFramePr>
          <p:nvPr/>
        </p:nvGraphicFramePr>
        <p:xfrm>
          <a:off x="2209800" y="1776413"/>
          <a:ext cx="3835400" cy="1576387"/>
        </p:xfrm>
        <a:graphic>
          <a:graphicData uri="http://schemas.openxmlformats.org/presentationml/2006/ole">
            <mc:AlternateContent xmlns:mc="http://schemas.openxmlformats.org/markup-compatibility/2006">
              <mc:Choice xmlns:v="urn:schemas-microsoft-com:vml" Requires="v">
                <p:oleObj spid="_x0000_s58554" name="Equation" r:id="rId4" imgW="2222500" imgH="914400" progId="Equation.3">
                  <p:embed/>
                </p:oleObj>
              </mc:Choice>
              <mc:Fallback>
                <p:oleObj name="Equation" r:id="rId4" imgW="22225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776413"/>
                        <a:ext cx="3835400" cy="157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1" name="Object 3"/>
          <p:cNvGraphicFramePr>
            <a:graphicFrameLocks noChangeAspect="1"/>
          </p:cNvGraphicFramePr>
          <p:nvPr/>
        </p:nvGraphicFramePr>
        <p:xfrm>
          <a:off x="2209800" y="1776413"/>
          <a:ext cx="6507163" cy="1576387"/>
        </p:xfrm>
        <a:graphic>
          <a:graphicData uri="http://schemas.openxmlformats.org/presentationml/2006/ole">
            <mc:AlternateContent xmlns:mc="http://schemas.openxmlformats.org/markup-compatibility/2006">
              <mc:Choice xmlns:v="urn:schemas-microsoft-com:vml" Requires="v">
                <p:oleObj spid="_x0000_s58555" name="Equation" r:id="rId6" imgW="3771900" imgH="914400" progId="Equation.3">
                  <p:embed/>
                </p:oleObj>
              </mc:Choice>
              <mc:Fallback>
                <p:oleObj name="Equation" r:id="rId6" imgW="3771900" imgH="914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776413"/>
                        <a:ext cx="6507163" cy="15763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1600200" y="4876800"/>
          <a:ext cx="762000" cy="508000"/>
        </p:xfrm>
        <a:graphic>
          <a:graphicData uri="http://schemas.openxmlformats.org/presentationml/2006/ole">
            <mc:AlternateContent xmlns:mc="http://schemas.openxmlformats.org/markup-compatibility/2006">
              <mc:Choice xmlns:v="urn:schemas-microsoft-com:vml" Requires="v">
                <p:oleObj spid="_x0000_s58556" name="Equation" r:id="rId8" imgW="762000" imgH="508000" progId="Equation.3">
                  <p:embed/>
                </p:oleObj>
              </mc:Choice>
              <mc:Fallback>
                <p:oleObj name="Equation" r:id="rId8" imgW="762000" imgH="5080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876800"/>
                        <a:ext cx="762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3581400" y="3452813"/>
          <a:ext cx="3614738" cy="1576387"/>
        </p:xfrm>
        <a:graphic>
          <a:graphicData uri="http://schemas.openxmlformats.org/presentationml/2006/ole">
            <mc:AlternateContent xmlns:mc="http://schemas.openxmlformats.org/markup-compatibility/2006">
              <mc:Choice xmlns:v="urn:schemas-microsoft-com:vml" Requires="v">
                <p:oleObj spid="_x0000_s58557" name="Equation" r:id="rId10" imgW="2095500" imgH="914400" progId="Equation.3">
                  <p:embed/>
                </p:oleObj>
              </mc:Choice>
              <mc:Fallback>
                <p:oleObj name="Equation" r:id="rId10" imgW="2095500" imgH="9144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452813"/>
                        <a:ext cx="3614738" cy="15763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4" name="Object 6"/>
          <p:cNvGraphicFramePr>
            <a:graphicFrameLocks noChangeAspect="1"/>
          </p:cNvGraphicFramePr>
          <p:nvPr/>
        </p:nvGraphicFramePr>
        <p:xfrm>
          <a:off x="3581400" y="5205413"/>
          <a:ext cx="3614738" cy="1576387"/>
        </p:xfrm>
        <a:graphic>
          <a:graphicData uri="http://schemas.openxmlformats.org/presentationml/2006/ole">
            <mc:AlternateContent xmlns:mc="http://schemas.openxmlformats.org/markup-compatibility/2006">
              <mc:Choice xmlns:v="urn:schemas-microsoft-com:vml" Requires="v">
                <p:oleObj spid="_x0000_s58558" name="Equation" r:id="rId12" imgW="2095500" imgH="914400" progId="Equation.3">
                  <p:embed/>
                </p:oleObj>
              </mc:Choice>
              <mc:Fallback>
                <p:oleObj name="Equation" r:id="rId12" imgW="2095500" imgH="9144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5205413"/>
                        <a:ext cx="3614738" cy="15763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10" name="Straight Connector 6"/>
          <p:cNvCxnSpPr>
            <a:cxnSpLocks noChangeShapeType="1"/>
          </p:cNvCxnSpPr>
          <p:nvPr/>
        </p:nvCxnSpPr>
        <p:spPr bwMode="auto">
          <a:xfrm>
            <a:off x="0" y="1676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8376"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1828800"/>
            <a:ext cx="104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7" name="Object 5"/>
          <p:cNvGraphicFramePr>
            <a:graphicFrameLocks noChangeAspect="1"/>
          </p:cNvGraphicFramePr>
          <p:nvPr/>
        </p:nvGraphicFramePr>
        <p:xfrm>
          <a:off x="2514600" y="701675"/>
          <a:ext cx="1905000" cy="898525"/>
        </p:xfrm>
        <a:graphic>
          <a:graphicData uri="http://schemas.openxmlformats.org/presentationml/2006/ole">
            <mc:AlternateContent xmlns:mc="http://schemas.openxmlformats.org/markup-compatibility/2006">
              <mc:Choice xmlns:v="urn:schemas-microsoft-com:vml" Requires="v">
                <p:oleObj spid="_x0000_s58559" name="Equation" r:id="rId15" imgW="914400" imgH="431800" progId="Equation.3">
                  <p:embed/>
                </p:oleObj>
              </mc:Choice>
              <mc:Fallback>
                <p:oleObj name="Equation" r:id="rId15" imgW="914400" imgH="431800" progId="Equation.3">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701675"/>
                        <a:ext cx="1905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TextBox 12"/>
          <p:cNvSpPr txBox="1"/>
          <p:nvPr/>
        </p:nvSpPr>
        <p:spPr>
          <a:xfrm>
            <a:off x="4991100" y="925513"/>
            <a:ext cx="201930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for a point particle</a:t>
            </a:r>
          </a:p>
        </p:txBody>
      </p:sp>
      <p:cxnSp>
        <p:nvCxnSpPr>
          <p:cNvPr id="14" name="Straight Arrow Connector 13"/>
          <p:cNvCxnSpPr>
            <a:cxnSpLocks noChangeShapeType="1"/>
          </p:cNvCxnSpPr>
          <p:nvPr/>
        </p:nvCxnSpPr>
        <p:spPr bwMode="auto">
          <a:xfrm rot="10800000">
            <a:off x="4572000" y="114300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F4FFB3B-F78B-47C2-8837-EC56BFCC2822}"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0" y="0"/>
            <a:ext cx="9144000" cy="838200"/>
          </a:xfrm>
        </p:spPr>
        <p:txBody>
          <a:bodyPr/>
          <a:lstStyle/>
          <a:p>
            <a:pPr eaLnBrk="1" hangingPunct="1"/>
            <a:r>
              <a:rPr lang="en-US" altLang="en-US" smtClean="0"/>
              <a:t>2. </a:t>
            </a:r>
            <a:r>
              <a:rPr lang="en-US" altLang="en-US" i="1" smtClean="0"/>
              <a:t>E</a:t>
            </a:r>
            <a:r>
              <a:rPr lang="en-US" altLang="en-US" smtClean="0"/>
              <a:t> along the </a:t>
            </a:r>
            <a:r>
              <a:rPr lang="en-US" altLang="en-US" i="1" smtClean="0"/>
              <a:t>y</a:t>
            </a:r>
            <a:r>
              <a:rPr lang="en-US" altLang="en-US" smtClean="0"/>
              <a:t>-axis</a:t>
            </a:r>
          </a:p>
        </p:txBody>
      </p:sp>
      <p:graphicFrame>
        <p:nvGraphicFramePr>
          <p:cNvPr id="60418" name="Object 2"/>
          <p:cNvGraphicFramePr>
            <a:graphicFrameLocks noChangeAspect="1"/>
          </p:cNvGraphicFramePr>
          <p:nvPr/>
        </p:nvGraphicFramePr>
        <p:xfrm>
          <a:off x="1676400" y="838200"/>
          <a:ext cx="3048000" cy="1328738"/>
        </p:xfrm>
        <a:graphic>
          <a:graphicData uri="http://schemas.openxmlformats.org/presentationml/2006/ole">
            <mc:AlternateContent xmlns:mc="http://schemas.openxmlformats.org/markup-compatibility/2006">
              <mc:Choice xmlns:v="urn:schemas-microsoft-com:vml" Requires="v">
                <p:oleObj spid="_x0000_s60602" name="Equation" r:id="rId4" imgW="2095500" imgH="914400" progId="Equation.DSMT4">
                  <p:embed/>
                </p:oleObj>
              </mc:Choice>
              <mc:Fallback>
                <p:oleObj name="Equation" r:id="rId4" imgW="2095500" imgH="914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838200"/>
                        <a:ext cx="3048000" cy="1328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2806700" y="3048000"/>
          <a:ext cx="5435600" cy="1597025"/>
        </p:xfrm>
        <a:graphic>
          <a:graphicData uri="http://schemas.openxmlformats.org/presentationml/2006/ole">
            <mc:AlternateContent xmlns:mc="http://schemas.openxmlformats.org/markup-compatibility/2006">
              <mc:Choice xmlns:v="urn:schemas-microsoft-com:vml" Requires="v">
                <p:oleObj spid="_x0000_s60603" name="Equation" r:id="rId6" imgW="2679700" imgH="787400" progId="Equation.3">
                  <p:embed/>
                </p:oleObj>
              </mc:Choice>
              <mc:Fallback>
                <p:oleObj name="Equation" r:id="rId6" imgW="2679700" imgH="787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6700" y="3048000"/>
                        <a:ext cx="5435600" cy="1597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2819400" y="3048000"/>
          <a:ext cx="5410200" cy="1597025"/>
        </p:xfrm>
        <a:graphic>
          <a:graphicData uri="http://schemas.openxmlformats.org/presentationml/2006/ole">
            <mc:AlternateContent xmlns:mc="http://schemas.openxmlformats.org/markup-compatibility/2006">
              <mc:Choice xmlns:v="urn:schemas-microsoft-com:vml" Requires="v">
                <p:oleObj spid="_x0000_s60604" name="Equation" r:id="rId8" imgW="2667000" imgH="787400" progId="Equation.3">
                  <p:embed/>
                </p:oleObj>
              </mc:Choice>
              <mc:Fallback>
                <p:oleObj name="Equation" r:id="rId8" imgW="2667000" imgH="7874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3048000"/>
                        <a:ext cx="5410200" cy="1597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1" name="Text Box 9"/>
          <p:cNvSpPr txBox="1">
            <a:spLocks noChangeArrowheads="1"/>
          </p:cNvSpPr>
          <p:nvPr/>
        </p:nvSpPr>
        <p:spPr bwMode="auto">
          <a:xfrm>
            <a:off x="2819400" y="5257800"/>
            <a:ext cx="176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if r&gt;&gt;s, then</a:t>
            </a:r>
            <a:r>
              <a:rPr lang="en-US" altLang="en-US"/>
              <a:t> </a:t>
            </a:r>
          </a:p>
        </p:txBody>
      </p:sp>
      <p:graphicFrame>
        <p:nvGraphicFramePr>
          <p:cNvPr id="60422" name="Object 5"/>
          <p:cNvGraphicFramePr>
            <a:graphicFrameLocks noChangeAspect="1"/>
          </p:cNvGraphicFramePr>
          <p:nvPr/>
        </p:nvGraphicFramePr>
        <p:xfrm>
          <a:off x="4597400" y="5027613"/>
          <a:ext cx="2555875" cy="957262"/>
        </p:xfrm>
        <a:graphic>
          <a:graphicData uri="http://schemas.openxmlformats.org/presentationml/2006/ole">
            <mc:AlternateContent xmlns:mc="http://schemas.openxmlformats.org/markup-compatibility/2006">
              <mc:Choice xmlns:v="urn:schemas-microsoft-com:vml" Requires="v">
                <p:oleObj spid="_x0000_s60605" name="Equation" r:id="rId10" imgW="1295400" imgH="482600" progId="Equation.DSMT4">
                  <p:embed/>
                </p:oleObj>
              </mc:Choice>
              <mc:Fallback>
                <p:oleObj name="Equation" r:id="rId10" imgW="1295400" imgH="482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7400" y="5027613"/>
                        <a:ext cx="2555875"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0423" name="Object 6"/>
          <p:cNvGraphicFramePr>
            <a:graphicFrameLocks noChangeAspect="1"/>
          </p:cNvGraphicFramePr>
          <p:nvPr/>
        </p:nvGraphicFramePr>
        <p:xfrm>
          <a:off x="5334000" y="685800"/>
          <a:ext cx="3048000" cy="1328738"/>
        </p:xfrm>
        <a:graphic>
          <a:graphicData uri="http://schemas.openxmlformats.org/presentationml/2006/ole">
            <mc:AlternateContent xmlns:mc="http://schemas.openxmlformats.org/markup-compatibility/2006">
              <mc:Choice xmlns:v="urn:schemas-microsoft-com:vml" Requires="v">
                <p:oleObj spid="_x0000_s60606" name="Equation" r:id="rId12" imgW="2095500" imgH="914400" progId="Equation.DSMT4">
                  <p:embed/>
                </p:oleObj>
              </mc:Choice>
              <mc:Fallback>
                <p:oleObj name="Equation" r:id="rId12" imgW="2095500" imgH="9144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685800"/>
                        <a:ext cx="3048000" cy="1328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4" name="Text Box 12"/>
          <p:cNvSpPr txBox="1">
            <a:spLocks noChangeArrowheads="1"/>
          </p:cNvSpPr>
          <p:nvPr/>
        </p:nvSpPr>
        <p:spPr bwMode="auto">
          <a:xfrm>
            <a:off x="7315200" y="5257800"/>
            <a:ext cx="138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at &lt;0,r,0&gt;</a:t>
            </a:r>
          </a:p>
        </p:txBody>
      </p:sp>
      <p:graphicFrame>
        <p:nvGraphicFramePr>
          <p:cNvPr id="60425" name="Object 7"/>
          <p:cNvGraphicFramePr>
            <a:graphicFrameLocks noChangeAspect="1"/>
          </p:cNvGraphicFramePr>
          <p:nvPr/>
        </p:nvGraphicFramePr>
        <p:xfrm>
          <a:off x="1600200" y="4876800"/>
          <a:ext cx="762000" cy="508000"/>
        </p:xfrm>
        <a:graphic>
          <a:graphicData uri="http://schemas.openxmlformats.org/presentationml/2006/ole">
            <mc:AlternateContent xmlns:mc="http://schemas.openxmlformats.org/markup-compatibility/2006">
              <mc:Choice xmlns:v="urn:schemas-microsoft-com:vml" Requires="v">
                <p:oleObj spid="_x0000_s60607" name="Equation" r:id="rId14" imgW="762000" imgH="508000" progId="Equation.3">
                  <p:embed/>
                </p:oleObj>
              </mc:Choice>
              <mc:Fallback>
                <p:oleObj name="Equation" r:id="rId14" imgW="762000" imgH="5080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4876800"/>
                        <a:ext cx="762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15" name="Straight Connector 6"/>
          <p:cNvCxnSpPr>
            <a:cxnSpLocks noChangeShapeType="1"/>
          </p:cNvCxnSpPr>
          <p:nvPr/>
        </p:nvCxnSpPr>
        <p:spPr bwMode="auto">
          <a:xfrm>
            <a:off x="609600" y="2514600"/>
            <a:ext cx="85344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60427"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1828800"/>
            <a:ext cx="104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4FFB3B-F78B-47C2-8837-EC56BFCC2822}"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0"/>
            <a:ext cx="9144000" cy="838200"/>
          </a:xfrm>
        </p:spPr>
        <p:txBody>
          <a:bodyPr/>
          <a:lstStyle/>
          <a:p>
            <a:pPr eaLnBrk="1" hangingPunct="1"/>
            <a:r>
              <a:rPr lang="en-US" altLang="en-US" smtClean="0"/>
              <a:t>3. </a:t>
            </a:r>
            <a:r>
              <a:rPr lang="en-US" altLang="en-US" i="1" smtClean="0"/>
              <a:t>E</a:t>
            </a:r>
            <a:r>
              <a:rPr lang="en-US" altLang="en-US" smtClean="0"/>
              <a:t> along the </a:t>
            </a:r>
            <a:r>
              <a:rPr lang="en-US" altLang="en-US" i="1" smtClean="0"/>
              <a:t>z</a:t>
            </a:r>
            <a:r>
              <a:rPr lang="en-US" altLang="en-US" smtClean="0"/>
              <a:t>-axis</a:t>
            </a:r>
          </a:p>
        </p:txBody>
      </p:sp>
      <p:pic>
        <p:nvPicPr>
          <p:cNvPr id="62466" name="Picture 3" descr="p444_Edipol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4800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Text Box 4"/>
          <p:cNvSpPr txBox="1">
            <a:spLocks noChangeArrowheads="1"/>
          </p:cNvSpPr>
          <p:nvPr/>
        </p:nvSpPr>
        <p:spPr bwMode="auto">
          <a:xfrm>
            <a:off x="914400" y="53340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By symmetry,  </a:t>
            </a:r>
          </a:p>
          <a:p>
            <a:pPr eaLnBrk="1" hangingPunct="1"/>
            <a:r>
              <a:rPr lang="en-US" altLang="en-US" i="1">
                <a:solidFill>
                  <a:schemeClr val="accent2"/>
                </a:solidFill>
              </a:rPr>
              <a:t>E</a:t>
            </a:r>
            <a:r>
              <a:rPr lang="en-US" altLang="en-US">
                <a:solidFill>
                  <a:schemeClr val="accent2"/>
                </a:solidFill>
              </a:rPr>
              <a:t> along the </a:t>
            </a:r>
            <a:r>
              <a:rPr lang="en-US" altLang="en-US" i="1">
                <a:solidFill>
                  <a:schemeClr val="accent2"/>
                </a:solidFill>
              </a:rPr>
              <a:t>z</a:t>
            </a:r>
            <a:r>
              <a:rPr lang="en-US" altLang="en-US">
                <a:solidFill>
                  <a:schemeClr val="accent2"/>
                </a:solidFill>
              </a:rPr>
              <a:t>-axis must be the same as </a:t>
            </a:r>
          </a:p>
          <a:p>
            <a:pPr eaLnBrk="1" hangingPunct="1"/>
            <a:r>
              <a:rPr lang="en-US" altLang="en-US" i="1">
                <a:solidFill>
                  <a:schemeClr val="accent2"/>
                </a:solidFill>
              </a:rPr>
              <a:t>E</a:t>
            </a:r>
            <a:r>
              <a:rPr lang="en-US" altLang="en-US">
                <a:solidFill>
                  <a:schemeClr val="accent2"/>
                </a:solidFill>
              </a:rPr>
              <a:t> along the </a:t>
            </a:r>
            <a:r>
              <a:rPr lang="en-US" altLang="en-US" i="1">
                <a:solidFill>
                  <a:schemeClr val="accent2"/>
                </a:solidFill>
              </a:rPr>
              <a:t>y</a:t>
            </a:r>
            <a:r>
              <a:rPr lang="en-US" altLang="en-US">
                <a:solidFill>
                  <a:schemeClr val="accent2"/>
                </a:solidFill>
              </a:rPr>
              <a:t>-axis!</a:t>
            </a:r>
            <a:endParaRPr lang="en-US" altLang="en-US"/>
          </a:p>
        </p:txBody>
      </p:sp>
      <p:graphicFrame>
        <p:nvGraphicFramePr>
          <p:cNvPr id="198661" name="Object 2"/>
          <p:cNvGraphicFramePr>
            <a:graphicFrameLocks noChangeAspect="1"/>
          </p:cNvGraphicFramePr>
          <p:nvPr/>
        </p:nvGraphicFramePr>
        <p:xfrm>
          <a:off x="304800" y="2209800"/>
          <a:ext cx="2454275" cy="954088"/>
        </p:xfrm>
        <a:graphic>
          <a:graphicData uri="http://schemas.openxmlformats.org/presentationml/2006/ole">
            <mc:AlternateContent xmlns:mc="http://schemas.openxmlformats.org/markup-compatibility/2006">
              <mc:Choice xmlns:v="urn:schemas-microsoft-com:vml" Requires="v">
                <p:oleObj spid="_x0000_s62542" name="Equation" r:id="rId5" imgW="1244600" imgH="482600" progId="Equation.3">
                  <p:embed/>
                </p:oleObj>
              </mc:Choice>
              <mc:Fallback>
                <p:oleObj name="Equation" r:id="rId5" imgW="1244600" imgH="482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09800"/>
                        <a:ext cx="2454275"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8662" name="Oval 6"/>
          <p:cNvSpPr>
            <a:spLocks noChangeArrowheads="1"/>
          </p:cNvSpPr>
          <p:nvPr/>
        </p:nvSpPr>
        <p:spPr bwMode="auto">
          <a:xfrm>
            <a:off x="3124200" y="3124200"/>
            <a:ext cx="609600" cy="609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8663" name="Line 7"/>
          <p:cNvSpPr>
            <a:spLocks noChangeShapeType="1"/>
          </p:cNvSpPr>
          <p:nvPr/>
        </p:nvSpPr>
        <p:spPr bwMode="auto">
          <a:xfrm>
            <a:off x="2819400" y="2895600"/>
            <a:ext cx="3810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64" name="Oval 8"/>
          <p:cNvSpPr>
            <a:spLocks noChangeArrowheads="1"/>
          </p:cNvSpPr>
          <p:nvPr/>
        </p:nvSpPr>
        <p:spPr bwMode="auto">
          <a:xfrm>
            <a:off x="4114800" y="1676400"/>
            <a:ext cx="609600" cy="609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8665" name="Line 9"/>
          <p:cNvSpPr>
            <a:spLocks noChangeShapeType="1"/>
          </p:cNvSpPr>
          <p:nvPr/>
        </p:nvSpPr>
        <p:spPr bwMode="auto">
          <a:xfrm flipH="1">
            <a:off x="2819400" y="2133600"/>
            <a:ext cx="1295400" cy="3810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98666" name="Text Box 10"/>
          <p:cNvSpPr txBox="1">
            <a:spLocks noChangeArrowheads="1"/>
          </p:cNvSpPr>
          <p:nvPr/>
        </p:nvSpPr>
        <p:spPr bwMode="auto">
          <a:xfrm>
            <a:off x="304800" y="3352800"/>
            <a:ext cx="141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&lt;0,r,0&gt;</a:t>
            </a:r>
          </a:p>
          <a:p>
            <a:pPr eaLnBrk="1" hangingPunct="1"/>
            <a:r>
              <a:rPr lang="en-US" altLang="en-US"/>
              <a:t>or &lt;0,0,r&gt;</a:t>
            </a:r>
          </a:p>
        </p:txBody>
      </p:sp>
      <p:sp>
        <p:nvSpPr>
          <p:cNvPr id="198667" name="Oval 11"/>
          <p:cNvSpPr>
            <a:spLocks noChangeArrowheads="1"/>
          </p:cNvSpPr>
          <p:nvPr/>
        </p:nvSpPr>
        <p:spPr bwMode="auto">
          <a:xfrm>
            <a:off x="4114800" y="3886200"/>
            <a:ext cx="609600" cy="609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8668" name="Oval 12"/>
          <p:cNvSpPr>
            <a:spLocks noChangeArrowheads="1"/>
          </p:cNvSpPr>
          <p:nvPr/>
        </p:nvSpPr>
        <p:spPr bwMode="auto">
          <a:xfrm>
            <a:off x="4876800" y="2819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nvGrpSpPr>
          <p:cNvPr id="2" name="Group 13"/>
          <p:cNvGrpSpPr>
            <a:grpSpLocks/>
          </p:cNvGrpSpPr>
          <p:nvPr/>
        </p:nvGrpSpPr>
        <p:grpSpPr bwMode="auto">
          <a:xfrm>
            <a:off x="3657600" y="1524000"/>
            <a:ext cx="4865688" cy="2362200"/>
            <a:chOff x="2304" y="960"/>
            <a:chExt cx="3065" cy="1488"/>
          </a:xfrm>
        </p:grpSpPr>
        <p:graphicFrame>
          <p:nvGraphicFramePr>
            <p:cNvPr id="62478" name="Object 3"/>
            <p:cNvGraphicFramePr>
              <a:graphicFrameLocks noChangeAspect="1"/>
            </p:cNvGraphicFramePr>
            <p:nvPr/>
          </p:nvGraphicFramePr>
          <p:xfrm>
            <a:off x="3744" y="960"/>
            <a:ext cx="1625" cy="601"/>
          </p:xfrm>
          <a:graphic>
            <a:graphicData uri="http://schemas.openxmlformats.org/presentationml/2006/ole">
              <mc:AlternateContent xmlns:mc="http://schemas.openxmlformats.org/markup-compatibility/2006">
                <mc:Choice xmlns:v="urn:schemas-microsoft-com:vml" Requires="v">
                  <p:oleObj spid="_x0000_s62543" name="Equation" r:id="rId7" imgW="1308100" imgH="482600" progId="Equation.3">
                    <p:embed/>
                  </p:oleObj>
                </mc:Choice>
                <mc:Fallback>
                  <p:oleObj name="Equation" r:id="rId7" imgW="1308100" imgH="482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 y="960"/>
                          <a:ext cx="1625" cy="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2479" name="Oval 15"/>
            <p:cNvSpPr>
              <a:spLocks noChangeArrowheads="1"/>
            </p:cNvSpPr>
            <p:nvPr/>
          </p:nvSpPr>
          <p:spPr bwMode="auto">
            <a:xfrm>
              <a:off x="2304" y="1824"/>
              <a:ext cx="432" cy="24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80" name="Oval 16"/>
            <p:cNvSpPr>
              <a:spLocks noChangeArrowheads="1"/>
            </p:cNvSpPr>
            <p:nvPr/>
          </p:nvSpPr>
          <p:spPr bwMode="auto">
            <a:xfrm>
              <a:off x="3360" y="2016"/>
              <a:ext cx="768" cy="432"/>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81" name="Line 17"/>
            <p:cNvSpPr>
              <a:spLocks noChangeShapeType="1"/>
            </p:cNvSpPr>
            <p:nvPr/>
          </p:nvSpPr>
          <p:spPr bwMode="auto">
            <a:xfrm flipH="1">
              <a:off x="2592" y="1344"/>
              <a:ext cx="1104" cy="48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2" name="Line 18"/>
            <p:cNvSpPr>
              <a:spLocks noChangeShapeType="1"/>
            </p:cNvSpPr>
            <p:nvPr/>
          </p:nvSpPr>
          <p:spPr bwMode="auto">
            <a:xfrm flipH="1">
              <a:off x="3744" y="1344"/>
              <a:ext cx="48" cy="67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3" name="Text Box 19"/>
            <p:cNvSpPr txBox="1">
              <a:spLocks noChangeArrowheads="1"/>
            </p:cNvSpPr>
            <p:nvPr/>
          </p:nvSpPr>
          <p:spPr bwMode="auto">
            <a:xfrm>
              <a:off x="4416" y="1632"/>
              <a:ext cx="8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&lt;r,0,0&gt;</a:t>
              </a:r>
            </a:p>
          </p:txBody>
        </p:sp>
      </p:grpSp>
      <p:cxnSp>
        <p:nvCxnSpPr>
          <p:cNvPr id="20"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8F4FFB3B-F78B-47C2-8837-EC56BFCC2822}" type="slidenum">
              <a:rPr lang="en-US" altLang="en-US" smtClean="0"/>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6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866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866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9866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9866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98662"/>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98667"/>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98668"/>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986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P spid="198662" grpId="0" animBg="1"/>
      <p:bldP spid="198663" grpId="0" animBg="1"/>
      <p:bldP spid="198664" grpId="0" animBg="1"/>
      <p:bldP spid="198665" grpId="0" animBg="1"/>
      <p:bldP spid="198666" grpId="0" autoUpdateAnimBg="0"/>
      <p:bldP spid="198667" grpId="0" animBg="1"/>
      <p:bldP spid="1986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title"/>
          </p:nvPr>
        </p:nvSpPr>
        <p:spPr/>
        <p:txBody>
          <a:bodyPr/>
          <a:lstStyle/>
          <a:p>
            <a:pPr eaLnBrk="1" hangingPunct="1"/>
            <a:r>
              <a:rPr lang="en-US" altLang="en-US" smtClean="0"/>
              <a:t>Shape of Dipole Electric Field</a:t>
            </a: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645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45720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 descr="imgres.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098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48400" y="5245100"/>
            <a:ext cx="1922463" cy="3079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i="1" dirty="0">
                <a:solidFill>
                  <a:srgbClr val="000000"/>
                </a:solidFill>
                <a:latin typeface="+mj-lt"/>
                <a:ea typeface="ＭＳ Ｐゴシック" charset="0"/>
                <a:cs typeface="ＭＳ Ｐゴシック" charset="0"/>
              </a:rPr>
              <a:t>Wikimedia Commons</a:t>
            </a: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6"/>
          <p:cNvSpPr>
            <a:spLocks noGrp="1" noChangeArrowheads="1"/>
          </p:cNvSpPr>
          <p:nvPr>
            <p:ph type="title"/>
          </p:nvPr>
        </p:nvSpPr>
        <p:spPr/>
        <p:txBody>
          <a:bodyPr/>
          <a:lstStyle/>
          <a:p>
            <a:pPr eaLnBrk="1" hangingPunct="1"/>
            <a:r>
              <a:rPr lang="en-US" altLang="en-US" smtClean="0"/>
              <a:t>Summary:  Point Charge and Dipole</a:t>
            </a:r>
          </a:p>
        </p:txBody>
      </p:sp>
      <p:grpSp>
        <p:nvGrpSpPr>
          <p:cNvPr id="2" name="Group 60"/>
          <p:cNvGrpSpPr>
            <a:grpSpLocks/>
          </p:cNvGrpSpPr>
          <p:nvPr/>
        </p:nvGrpSpPr>
        <p:grpSpPr bwMode="auto">
          <a:xfrm>
            <a:off x="533400" y="914400"/>
            <a:ext cx="8267700" cy="2392363"/>
            <a:chOff x="336" y="576"/>
            <a:chExt cx="5208" cy="1507"/>
          </a:xfrm>
        </p:grpSpPr>
        <p:graphicFrame>
          <p:nvGraphicFramePr>
            <p:cNvPr id="66591" name="Object 5"/>
            <p:cNvGraphicFramePr>
              <a:graphicFrameLocks noChangeAspect="1"/>
            </p:cNvGraphicFramePr>
            <p:nvPr/>
          </p:nvGraphicFramePr>
          <p:xfrm>
            <a:off x="480" y="1056"/>
            <a:ext cx="1464" cy="690"/>
          </p:xfrm>
          <a:graphic>
            <a:graphicData uri="http://schemas.openxmlformats.org/presentationml/2006/ole">
              <mc:AlternateContent xmlns:mc="http://schemas.openxmlformats.org/markup-compatibility/2006">
                <mc:Choice xmlns:v="urn:schemas-microsoft-com:vml" Requires="v">
                  <p:oleObj spid="_x0000_s66715" name="Equation" r:id="rId4" imgW="914400" imgH="431800" progId="Equation.DSMT4">
                    <p:embed/>
                  </p:oleObj>
                </mc:Choice>
                <mc:Fallback>
                  <p:oleObj name="Equation" r:id="rId4" imgW="914400" imgH="431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056"/>
                          <a:ext cx="1464" cy="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66592" name="Group 23"/>
            <p:cNvGrpSpPr>
              <a:grpSpLocks/>
            </p:cNvGrpSpPr>
            <p:nvPr/>
          </p:nvGrpSpPr>
          <p:grpSpPr bwMode="auto">
            <a:xfrm>
              <a:off x="2160" y="720"/>
              <a:ext cx="1368" cy="1358"/>
              <a:chOff x="2160" y="994"/>
              <a:chExt cx="1368" cy="1358"/>
            </a:xfrm>
          </p:grpSpPr>
          <p:pic>
            <p:nvPicPr>
              <p:cNvPr id="66597" name="Picture 9" descr="p438_Pos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994"/>
                <a:ext cx="1368" cy="1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98" name="Rectangle 17"/>
              <p:cNvSpPr>
                <a:spLocks noChangeArrowheads="1"/>
              </p:cNvSpPr>
              <p:nvPr/>
            </p:nvSpPr>
            <p:spPr bwMode="auto">
              <a:xfrm>
                <a:off x="2736" y="153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a:r>
              </a:p>
            </p:txBody>
          </p:sp>
        </p:grpSp>
        <p:grpSp>
          <p:nvGrpSpPr>
            <p:cNvPr id="66593" name="Group 24"/>
            <p:cNvGrpSpPr>
              <a:grpSpLocks/>
            </p:cNvGrpSpPr>
            <p:nvPr/>
          </p:nvGrpSpPr>
          <p:grpSpPr bwMode="auto">
            <a:xfrm>
              <a:off x="4176" y="720"/>
              <a:ext cx="1368" cy="1363"/>
              <a:chOff x="4176" y="960"/>
              <a:chExt cx="1368" cy="1363"/>
            </a:xfrm>
          </p:grpSpPr>
          <p:pic>
            <p:nvPicPr>
              <p:cNvPr id="66595" name="Picture 14" descr="p440_Neg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 y="960"/>
                <a:ext cx="1368" cy="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96" name="Rectangle 18"/>
              <p:cNvSpPr>
                <a:spLocks noChangeArrowheads="1"/>
              </p:cNvSpPr>
              <p:nvPr/>
            </p:nvSpPr>
            <p:spPr bwMode="auto">
              <a:xfrm>
                <a:off x="4764" y="1488"/>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a:r>
              </a:p>
            </p:txBody>
          </p:sp>
        </p:grpSp>
        <p:sp>
          <p:nvSpPr>
            <p:cNvPr id="66594" name="Rectangle 19"/>
            <p:cNvSpPr>
              <a:spLocks noChangeArrowheads="1"/>
            </p:cNvSpPr>
            <p:nvPr/>
          </p:nvSpPr>
          <p:spPr bwMode="auto">
            <a:xfrm>
              <a:off x="336" y="576"/>
              <a:ext cx="1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solidFill>
                    <a:srgbClr val="FF0000"/>
                  </a:solidFill>
                  <a:latin typeface="Arial" pitchFamily="34" charset="0"/>
                </a:rPr>
                <a:t>Point Charge:</a:t>
              </a:r>
              <a:endParaRPr lang="en-US" altLang="en-US" sz="4400">
                <a:solidFill>
                  <a:srgbClr val="10169D"/>
                </a:solidFill>
                <a:latin typeface="Arial" pitchFamily="34" charset="0"/>
              </a:endParaRPr>
            </a:p>
          </p:txBody>
        </p:sp>
      </p:grpSp>
      <p:grpSp>
        <p:nvGrpSpPr>
          <p:cNvPr id="5" name="Group 61"/>
          <p:cNvGrpSpPr>
            <a:grpSpLocks/>
          </p:cNvGrpSpPr>
          <p:nvPr/>
        </p:nvGrpSpPr>
        <p:grpSpPr bwMode="auto">
          <a:xfrm>
            <a:off x="228600" y="3581400"/>
            <a:ext cx="7629525" cy="3090863"/>
            <a:chOff x="144" y="2256"/>
            <a:chExt cx="4806" cy="1947"/>
          </a:xfrm>
        </p:grpSpPr>
        <p:sp>
          <p:nvSpPr>
            <p:cNvPr id="66565" name="Rectangle 20"/>
            <p:cNvSpPr>
              <a:spLocks noChangeArrowheads="1"/>
            </p:cNvSpPr>
            <p:nvPr/>
          </p:nvSpPr>
          <p:spPr bwMode="auto">
            <a:xfrm>
              <a:off x="336" y="2256"/>
              <a:ext cx="9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solidFill>
                    <a:srgbClr val="FF0000"/>
                  </a:solidFill>
                  <a:latin typeface="Arial" pitchFamily="34" charset="0"/>
                </a:rPr>
                <a:t>Dipole:</a:t>
              </a:r>
              <a:endParaRPr lang="en-US" altLang="en-US" sz="4400">
                <a:solidFill>
                  <a:srgbClr val="10169D"/>
                </a:solidFill>
                <a:latin typeface="Arial" pitchFamily="34" charset="0"/>
              </a:endParaRPr>
            </a:p>
          </p:txBody>
        </p:sp>
        <p:sp>
          <p:nvSpPr>
            <p:cNvPr id="66566" name="Text Box 25"/>
            <p:cNvSpPr txBox="1">
              <a:spLocks noChangeArrowheads="1"/>
            </p:cNvSpPr>
            <p:nvPr/>
          </p:nvSpPr>
          <p:spPr bwMode="auto">
            <a:xfrm>
              <a:off x="1344" y="2352"/>
              <a:ext cx="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for r&gt;&gt;s :</a:t>
              </a:r>
              <a:endParaRPr lang="en-US" altLang="en-US"/>
            </a:p>
          </p:txBody>
        </p:sp>
        <p:grpSp>
          <p:nvGrpSpPr>
            <p:cNvPr id="66567" name="Group 57"/>
            <p:cNvGrpSpPr>
              <a:grpSpLocks/>
            </p:cNvGrpSpPr>
            <p:nvPr/>
          </p:nvGrpSpPr>
          <p:grpSpPr bwMode="auto">
            <a:xfrm>
              <a:off x="2304" y="2352"/>
              <a:ext cx="2646" cy="603"/>
              <a:chOff x="2304" y="2352"/>
              <a:chExt cx="2646" cy="603"/>
            </a:xfrm>
          </p:grpSpPr>
          <p:graphicFrame>
            <p:nvGraphicFramePr>
              <p:cNvPr id="66589" name="Object 4"/>
              <p:cNvGraphicFramePr>
                <a:graphicFrameLocks noChangeAspect="1"/>
              </p:cNvGraphicFramePr>
              <p:nvPr/>
            </p:nvGraphicFramePr>
            <p:xfrm>
              <a:off x="2304" y="2352"/>
              <a:ext cx="1657" cy="603"/>
            </p:xfrm>
            <a:graphic>
              <a:graphicData uri="http://schemas.openxmlformats.org/presentationml/2006/ole">
                <mc:AlternateContent xmlns:mc="http://schemas.openxmlformats.org/markup-compatibility/2006">
                  <mc:Choice xmlns:v="urn:schemas-microsoft-com:vml" Requires="v">
                    <p:oleObj spid="_x0000_s66716" name="Equation" r:id="rId8" imgW="1333500" imgH="482600" progId="Equation.DSMT4">
                      <p:embed/>
                    </p:oleObj>
                  </mc:Choice>
                  <mc:Fallback>
                    <p:oleObj name="Equation" r:id="rId8" imgW="1333500" imgH="482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2352"/>
                            <a:ext cx="1657" cy="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590" name="Text Box 27"/>
              <p:cNvSpPr txBox="1">
                <a:spLocks noChangeArrowheads="1"/>
              </p:cNvSpPr>
              <p:nvPr/>
            </p:nvSpPr>
            <p:spPr bwMode="auto">
              <a:xfrm>
                <a:off x="4080" y="2544"/>
                <a:ext cx="8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&lt;r,0,0&gt;</a:t>
                </a:r>
              </a:p>
            </p:txBody>
          </p:sp>
        </p:grpSp>
        <p:grpSp>
          <p:nvGrpSpPr>
            <p:cNvPr id="66568" name="Group 58"/>
            <p:cNvGrpSpPr>
              <a:grpSpLocks/>
            </p:cNvGrpSpPr>
            <p:nvPr/>
          </p:nvGrpSpPr>
          <p:grpSpPr bwMode="auto">
            <a:xfrm>
              <a:off x="2304" y="2976"/>
              <a:ext cx="2646" cy="603"/>
              <a:chOff x="2304" y="2976"/>
              <a:chExt cx="2646" cy="603"/>
            </a:xfrm>
          </p:grpSpPr>
          <p:graphicFrame>
            <p:nvGraphicFramePr>
              <p:cNvPr id="66587" name="Object 3"/>
              <p:cNvGraphicFramePr>
                <a:graphicFrameLocks noChangeAspect="1"/>
              </p:cNvGraphicFramePr>
              <p:nvPr/>
            </p:nvGraphicFramePr>
            <p:xfrm>
              <a:off x="2304" y="2976"/>
              <a:ext cx="1546" cy="603"/>
            </p:xfrm>
            <a:graphic>
              <a:graphicData uri="http://schemas.openxmlformats.org/presentationml/2006/ole">
                <mc:AlternateContent xmlns:mc="http://schemas.openxmlformats.org/markup-compatibility/2006">
                  <mc:Choice xmlns:v="urn:schemas-microsoft-com:vml" Requires="v">
                    <p:oleObj spid="_x0000_s66717" name="Equation" r:id="rId10" imgW="1244600" imgH="482600" progId="Equation.DSMT4">
                      <p:embed/>
                    </p:oleObj>
                  </mc:Choice>
                  <mc:Fallback>
                    <p:oleObj name="Equation" r:id="rId10" imgW="1244600" imgH="4826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4" y="2976"/>
                            <a:ext cx="1546" cy="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588" name="Text Box 30"/>
              <p:cNvSpPr txBox="1">
                <a:spLocks noChangeArrowheads="1"/>
              </p:cNvSpPr>
              <p:nvPr/>
            </p:nvSpPr>
            <p:spPr bwMode="auto">
              <a:xfrm>
                <a:off x="4080" y="3168"/>
                <a:ext cx="8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&lt;0,r,0&gt;</a:t>
                </a:r>
              </a:p>
            </p:txBody>
          </p:sp>
        </p:grpSp>
        <p:pic>
          <p:nvPicPr>
            <p:cNvPr id="66569" name="Picture 39" descr="Ball-blue-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 y="3341"/>
              <a:ext cx="1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40" descr="Ball-red-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1" y="3341"/>
              <a:ext cx="1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41"/>
            <p:cNvSpPr txBox="1">
              <a:spLocks noChangeArrowheads="1"/>
            </p:cNvSpPr>
            <p:nvPr/>
          </p:nvSpPr>
          <p:spPr bwMode="auto">
            <a:xfrm>
              <a:off x="768" y="3379"/>
              <a:ext cx="3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+q</a:t>
              </a:r>
            </a:p>
          </p:txBody>
        </p:sp>
        <p:sp>
          <p:nvSpPr>
            <p:cNvPr id="66572" name="Text Box 42"/>
            <p:cNvSpPr txBox="1">
              <a:spLocks noChangeArrowheads="1"/>
            </p:cNvSpPr>
            <p:nvPr/>
          </p:nvSpPr>
          <p:spPr bwMode="auto">
            <a:xfrm>
              <a:off x="144" y="3360"/>
              <a:ext cx="32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-q</a:t>
              </a:r>
            </a:p>
          </p:txBody>
        </p:sp>
        <p:sp>
          <p:nvSpPr>
            <p:cNvPr id="66573" name="Line 43"/>
            <p:cNvSpPr>
              <a:spLocks noChangeShapeType="1"/>
            </p:cNvSpPr>
            <p:nvPr/>
          </p:nvSpPr>
          <p:spPr bwMode="auto">
            <a:xfrm flipV="1">
              <a:off x="500" y="3171"/>
              <a:ext cx="0" cy="1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44"/>
            <p:cNvSpPr>
              <a:spLocks noChangeShapeType="1"/>
            </p:cNvSpPr>
            <p:nvPr/>
          </p:nvSpPr>
          <p:spPr bwMode="auto">
            <a:xfrm flipV="1">
              <a:off x="974" y="3171"/>
              <a:ext cx="0" cy="1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45"/>
            <p:cNvSpPr>
              <a:spLocks noChangeShapeType="1"/>
            </p:cNvSpPr>
            <p:nvPr/>
          </p:nvSpPr>
          <p:spPr bwMode="auto">
            <a:xfrm>
              <a:off x="500" y="3227"/>
              <a:ext cx="474"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6" name="Text Box 46"/>
            <p:cNvSpPr txBox="1">
              <a:spLocks noChangeArrowheads="1"/>
            </p:cNvSpPr>
            <p:nvPr/>
          </p:nvSpPr>
          <p:spPr bwMode="auto">
            <a:xfrm>
              <a:off x="668" y="3040"/>
              <a:ext cx="2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t>s</a:t>
              </a:r>
            </a:p>
          </p:txBody>
        </p:sp>
        <p:grpSp>
          <p:nvGrpSpPr>
            <p:cNvPr id="66577" name="Group 47"/>
            <p:cNvGrpSpPr>
              <a:grpSpLocks/>
            </p:cNvGrpSpPr>
            <p:nvPr/>
          </p:nvGrpSpPr>
          <p:grpSpPr bwMode="auto">
            <a:xfrm>
              <a:off x="389" y="2688"/>
              <a:ext cx="1531" cy="1366"/>
              <a:chOff x="2064" y="1008"/>
              <a:chExt cx="2636" cy="2318"/>
            </a:xfrm>
          </p:grpSpPr>
          <p:sp>
            <p:nvSpPr>
              <p:cNvPr id="66581" name="Line 48"/>
              <p:cNvSpPr>
                <a:spLocks noChangeShapeType="1"/>
              </p:cNvSpPr>
              <p:nvPr/>
            </p:nvSpPr>
            <p:spPr bwMode="auto">
              <a:xfrm>
                <a:off x="2640" y="2256"/>
                <a:ext cx="1920" cy="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66582" name="Line 49"/>
              <p:cNvSpPr>
                <a:spLocks noChangeShapeType="1"/>
              </p:cNvSpPr>
              <p:nvPr/>
            </p:nvSpPr>
            <p:spPr bwMode="auto">
              <a:xfrm flipV="1">
                <a:off x="2640" y="1152"/>
                <a:ext cx="0" cy="1104"/>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66583" name="Line 50"/>
              <p:cNvSpPr>
                <a:spLocks noChangeShapeType="1"/>
              </p:cNvSpPr>
              <p:nvPr/>
            </p:nvSpPr>
            <p:spPr bwMode="auto">
              <a:xfrm flipH="1">
                <a:off x="2064" y="2256"/>
                <a:ext cx="576" cy="48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66584" name="Text Box 51"/>
              <p:cNvSpPr txBox="1">
                <a:spLocks noChangeArrowheads="1"/>
              </p:cNvSpPr>
              <p:nvPr/>
            </p:nvSpPr>
            <p:spPr bwMode="auto">
              <a:xfrm>
                <a:off x="4280" y="2255"/>
                <a:ext cx="420"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i="1">
                    <a:solidFill>
                      <a:srgbClr val="009900"/>
                    </a:solidFill>
                  </a:rPr>
                  <a:t>x</a:t>
                </a:r>
              </a:p>
            </p:txBody>
          </p:sp>
          <p:sp>
            <p:nvSpPr>
              <p:cNvPr id="66585" name="Text Box 52"/>
              <p:cNvSpPr txBox="1">
                <a:spLocks noChangeArrowheads="1"/>
              </p:cNvSpPr>
              <p:nvPr/>
            </p:nvSpPr>
            <p:spPr bwMode="auto">
              <a:xfrm>
                <a:off x="2593" y="1008"/>
                <a:ext cx="420"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i="1">
                    <a:solidFill>
                      <a:srgbClr val="009900"/>
                    </a:solidFill>
                  </a:rPr>
                  <a:t>y</a:t>
                </a:r>
              </a:p>
            </p:txBody>
          </p:sp>
          <p:sp>
            <p:nvSpPr>
              <p:cNvPr id="66586" name="Text Box 53"/>
              <p:cNvSpPr txBox="1">
                <a:spLocks noChangeArrowheads="1"/>
              </p:cNvSpPr>
              <p:nvPr/>
            </p:nvSpPr>
            <p:spPr bwMode="auto">
              <a:xfrm>
                <a:off x="2085" y="2640"/>
                <a:ext cx="393"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i="1">
                    <a:solidFill>
                      <a:srgbClr val="009900"/>
                    </a:solidFill>
                  </a:rPr>
                  <a:t>z</a:t>
                </a:r>
              </a:p>
            </p:txBody>
          </p:sp>
        </p:grpSp>
        <p:grpSp>
          <p:nvGrpSpPr>
            <p:cNvPr id="66578" name="Group 59"/>
            <p:cNvGrpSpPr>
              <a:grpSpLocks/>
            </p:cNvGrpSpPr>
            <p:nvPr/>
          </p:nvGrpSpPr>
          <p:grpSpPr bwMode="auto">
            <a:xfrm>
              <a:off x="2304" y="3600"/>
              <a:ext cx="2646" cy="603"/>
              <a:chOff x="2304" y="3600"/>
              <a:chExt cx="2646" cy="603"/>
            </a:xfrm>
          </p:grpSpPr>
          <p:sp>
            <p:nvSpPr>
              <p:cNvPr id="66579" name="Text Box 55"/>
              <p:cNvSpPr txBox="1">
                <a:spLocks noChangeArrowheads="1"/>
              </p:cNvSpPr>
              <p:nvPr/>
            </p:nvSpPr>
            <p:spPr bwMode="auto">
              <a:xfrm>
                <a:off x="4080" y="3744"/>
                <a:ext cx="8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&lt;0,0,r&gt;</a:t>
                </a:r>
              </a:p>
            </p:txBody>
          </p:sp>
          <p:graphicFrame>
            <p:nvGraphicFramePr>
              <p:cNvPr id="66580" name="Object 2"/>
              <p:cNvGraphicFramePr>
                <a:graphicFrameLocks noChangeAspect="1"/>
              </p:cNvGraphicFramePr>
              <p:nvPr/>
            </p:nvGraphicFramePr>
            <p:xfrm>
              <a:off x="2304" y="3600"/>
              <a:ext cx="1546" cy="603"/>
            </p:xfrm>
            <a:graphic>
              <a:graphicData uri="http://schemas.openxmlformats.org/presentationml/2006/ole">
                <mc:AlternateContent xmlns:mc="http://schemas.openxmlformats.org/markup-compatibility/2006">
                  <mc:Choice xmlns:v="urn:schemas-microsoft-com:vml" Requires="v">
                    <p:oleObj spid="_x0000_s66718" name="Equation" r:id="rId14" imgW="1244600" imgH="482600" progId="Equation.DSMT4">
                      <p:embed/>
                    </p:oleObj>
                  </mc:Choice>
                  <mc:Fallback>
                    <p:oleObj name="Equation" r:id="rId14" imgW="1244600" imgH="482600" progId="Equation.DSMT4">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4" y="3600"/>
                            <a:ext cx="1546" cy="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cxnSp>
        <p:nvCxnSpPr>
          <p:cNvPr id="39"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8F4FFB3B-F78B-47C2-8837-EC56BFCC2822}" type="slidenum">
              <a:rPr lang="en-US" altLang="en-US" smtClean="0"/>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smtClean="0"/>
              <a:t>Definition of "Dipole Moment"</a:t>
            </a:r>
          </a:p>
        </p:txBody>
      </p:sp>
      <p:graphicFrame>
        <p:nvGraphicFramePr>
          <p:cNvPr id="72706" name="Object 2"/>
          <p:cNvGraphicFramePr>
            <a:graphicFrameLocks noChangeAspect="1"/>
          </p:cNvGraphicFramePr>
          <p:nvPr/>
        </p:nvGraphicFramePr>
        <p:xfrm>
          <a:off x="5257800" y="1219200"/>
          <a:ext cx="2579688" cy="954088"/>
        </p:xfrm>
        <a:graphic>
          <a:graphicData uri="http://schemas.openxmlformats.org/presentationml/2006/ole">
            <mc:AlternateContent xmlns:mc="http://schemas.openxmlformats.org/markup-compatibility/2006">
              <mc:Choice xmlns:v="urn:schemas-microsoft-com:vml" Requires="v">
                <p:oleObj spid="_x0000_s72867" name="Equation" r:id="rId4" imgW="1308100" imgH="482600" progId="Equation.3">
                  <p:embed/>
                </p:oleObj>
              </mc:Choice>
              <mc:Fallback>
                <p:oleObj name="Equation" r:id="rId4" imgW="1308100" imgH="482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2579688"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5334000" y="2362200"/>
          <a:ext cx="2454275" cy="954088"/>
        </p:xfrm>
        <a:graphic>
          <a:graphicData uri="http://schemas.openxmlformats.org/presentationml/2006/ole">
            <mc:AlternateContent xmlns:mc="http://schemas.openxmlformats.org/markup-compatibility/2006">
              <mc:Choice xmlns:v="urn:schemas-microsoft-com:vml" Requires="v">
                <p:oleObj spid="_x0000_s72868" name="Equation" r:id="rId6" imgW="1244600" imgH="482600" progId="Equation.3">
                  <p:embed/>
                </p:oleObj>
              </mc:Choice>
              <mc:Fallback>
                <p:oleObj name="Equation" r:id="rId6" imgW="1244600" imgH="482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362200"/>
                        <a:ext cx="2454275"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72708" name="Picture 5" descr="p444_Edipole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219200"/>
            <a:ext cx="25146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6"/>
          <p:cNvSpPr txBox="1">
            <a:spLocks noChangeArrowheads="1"/>
          </p:cNvSpPr>
          <p:nvPr/>
        </p:nvSpPr>
        <p:spPr bwMode="auto">
          <a:xfrm>
            <a:off x="4495800" y="14478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x:</a:t>
            </a:r>
          </a:p>
        </p:txBody>
      </p:sp>
      <p:sp>
        <p:nvSpPr>
          <p:cNvPr id="72710" name="Text Box 7"/>
          <p:cNvSpPr txBox="1">
            <a:spLocks noChangeArrowheads="1"/>
          </p:cNvSpPr>
          <p:nvPr/>
        </p:nvSpPr>
        <p:spPr bwMode="auto">
          <a:xfrm>
            <a:off x="4343400" y="2514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y, z:</a:t>
            </a:r>
          </a:p>
        </p:txBody>
      </p:sp>
      <p:sp>
        <p:nvSpPr>
          <p:cNvPr id="72711" name="Text Box 8"/>
          <p:cNvSpPr txBox="1">
            <a:spLocks noChangeArrowheads="1"/>
          </p:cNvSpPr>
          <p:nvPr/>
        </p:nvSpPr>
        <p:spPr bwMode="auto">
          <a:xfrm>
            <a:off x="4114800" y="3810000"/>
            <a:ext cx="346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Dipole moment:    </a:t>
            </a:r>
            <a:r>
              <a:rPr lang="en-US" altLang="en-US" sz="2800" i="1">
                <a:solidFill>
                  <a:srgbClr val="FF0000"/>
                </a:solidFill>
              </a:rPr>
              <a:t>p = qs</a:t>
            </a:r>
            <a:r>
              <a:rPr lang="en-US" altLang="en-US">
                <a:solidFill>
                  <a:srgbClr val="FF0000"/>
                </a:solidFill>
              </a:rPr>
              <a:t> </a:t>
            </a:r>
          </a:p>
        </p:txBody>
      </p:sp>
      <p:graphicFrame>
        <p:nvGraphicFramePr>
          <p:cNvPr id="72712" name="Object 4"/>
          <p:cNvGraphicFramePr>
            <a:graphicFrameLocks noChangeAspect="1"/>
          </p:cNvGraphicFramePr>
          <p:nvPr/>
        </p:nvGraphicFramePr>
        <p:xfrm>
          <a:off x="4038600" y="4876800"/>
          <a:ext cx="1308100" cy="688975"/>
        </p:xfrm>
        <a:graphic>
          <a:graphicData uri="http://schemas.openxmlformats.org/presentationml/2006/ole">
            <mc:AlternateContent xmlns:mc="http://schemas.openxmlformats.org/markup-compatibility/2006">
              <mc:Choice xmlns:v="urn:schemas-microsoft-com:vml" Requires="v">
                <p:oleObj spid="_x0000_s72869" name="Equation" r:id="rId9" imgW="482600" imgH="254000" progId="Equation.3">
                  <p:embed/>
                </p:oleObj>
              </mc:Choice>
              <mc:Fallback>
                <p:oleObj name="Equation" r:id="rId9" imgW="482600" imgH="2540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4876800"/>
                        <a:ext cx="13081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13" name="Object 5"/>
          <p:cNvGraphicFramePr>
            <a:graphicFrameLocks noChangeAspect="1"/>
          </p:cNvGraphicFramePr>
          <p:nvPr/>
        </p:nvGraphicFramePr>
        <p:xfrm>
          <a:off x="5268913" y="1219200"/>
          <a:ext cx="2503487" cy="954088"/>
        </p:xfrm>
        <a:graphic>
          <a:graphicData uri="http://schemas.openxmlformats.org/presentationml/2006/ole">
            <mc:AlternateContent xmlns:mc="http://schemas.openxmlformats.org/markup-compatibility/2006">
              <mc:Choice xmlns:v="urn:schemas-microsoft-com:vml" Requires="v">
                <p:oleObj spid="_x0000_s72870" name="Equation" r:id="rId11" imgW="1270000" imgH="482600" progId="Equation.DSMT4">
                  <p:embed/>
                </p:oleObj>
              </mc:Choice>
              <mc:Fallback>
                <p:oleObj name="Equation" r:id="rId11" imgW="1270000" imgH="482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8913" y="1219200"/>
                        <a:ext cx="2503487" cy="9540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14" name="Object 6"/>
          <p:cNvGraphicFramePr>
            <a:graphicFrameLocks noChangeAspect="1"/>
          </p:cNvGraphicFramePr>
          <p:nvPr/>
        </p:nvGraphicFramePr>
        <p:xfrm>
          <a:off x="5334000" y="2362200"/>
          <a:ext cx="2428875" cy="954088"/>
        </p:xfrm>
        <a:graphic>
          <a:graphicData uri="http://schemas.openxmlformats.org/presentationml/2006/ole">
            <mc:AlternateContent xmlns:mc="http://schemas.openxmlformats.org/markup-compatibility/2006">
              <mc:Choice xmlns:v="urn:schemas-microsoft-com:vml" Requires="v">
                <p:oleObj spid="_x0000_s72871" name="Equation" r:id="rId13" imgW="1231900" imgH="482600" progId="Equation.3">
                  <p:embed/>
                </p:oleObj>
              </mc:Choice>
              <mc:Fallback>
                <p:oleObj name="Equation" r:id="rId13" imgW="1231900" imgH="4826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2362200"/>
                        <a:ext cx="2428875" cy="9540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2715" name="Text Box 12"/>
          <p:cNvSpPr txBox="1">
            <a:spLocks noChangeArrowheads="1"/>
          </p:cNvSpPr>
          <p:nvPr/>
        </p:nvSpPr>
        <p:spPr bwMode="auto">
          <a:xfrm>
            <a:off x="5181600" y="4994275"/>
            <a:ext cx="321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 direction from </a:t>
            </a:r>
            <a:r>
              <a:rPr lang="en-US" altLang="en-US" i="1"/>
              <a:t>–q</a:t>
            </a:r>
            <a:r>
              <a:rPr lang="en-US" altLang="en-US"/>
              <a:t> to </a:t>
            </a:r>
            <a:r>
              <a:rPr lang="en-US" altLang="en-US" i="1"/>
              <a:t>+q</a:t>
            </a:r>
            <a:endParaRPr lang="en-US" altLang="en-US"/>
          </a:p>
        </p:txBody>
      </p:sp>
      <p:sp>
        <p:nvSpPr>
          <p:cNvPr id="72716" name="Line 14"/>
          <p:cNvSpPr>
            <a:spLocks noChangeShapeType="1"/>
          </p:cNvSpPr>
          <p:nvPr/>
        </p:nvSpPr>
        <p:spPr bwMode="auto">
          <a:xfrm>
            <a:off x="457200" y="35052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7" name="Text Box 15"/>
          <p:cNvSpPr txBox="1">
            <a:spLocks noChangeArrowheads="1"/>
          </p:cNvSpPr>
          <p:nvPr/>
        </p:nvSpPr>
        <p:spPr bwMode="auto">
          <a:xfrm>
            <a:off x="8153400" y="198120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r&gt;&gt;s</a:t>
            </a:r>
          </a:p>
        </p:txBody>
      </p:sp>
      <p:sp>
        <p:nvSpPr>
          <p:cNvPr id="72718" name="Rectangle 16"/>
          <p:cNvSpPr>
            <a:spLocks noChangeArrowheads="1"/>
          </p:cNvSpPr>
          <p:nvPr/>
        </p:nvSpPr>
        <p:spPr bwMode="auto">
          <a:xfrm>
            <a:off x="3913188" y="5856288"/>
            <a:ext cx="4697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Dipole moment is a vector pointing from  negative to positive charge</a:t>
            </a:r>
            <a:endParaRPr lang="en-US" altLang="en-US"/>
          </a:p>
        </p:txBody>
      </p:sp>
      <p:sp>
        <p:nvSpPr>
          <p:cNvPr id="72719" name="Rectangle 17"/>
          <p:cNvSpPr>
            <a:spLocks noChangeArrowheads="1"/>
          </p:cNvSpPr>
          <p:nvPr/>
        </p:nvSpPr>
        <p:spPr bwMode="auto">
          <a:xfrm>
            <a:off x="2798763" y="3505200"/>
            <a:ext cx="633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The electric field of a dipole is proportional to the </a:t>
            </a:r>
          </a:p>
        </p:txBody>
      </p:sp>
      <p:cxnSp>
        <p:nvCxnSpPr>
          <p:cNvPr id="18"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72721" name="Picture 1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4038600"/>
            <a:ext cx="3098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4FFB3B-F78B-47C2-8837-EC56BFCC2822}"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58813" y="0"/>
            <a:ext cx="8402637" cy="914400"/>
          </a:xfrm>
        </p:spPr>
        <p:txBody>
          <a:bodyPr/>
          <a:lstStyle/>
          <a:p>
            <a:pPr eaLnBrk="1" hangingPunct="1"/>
            <a:r>
              <a:rPr lang="en-US" altLang="en-US" smtClean="0"/>
              <a:t>Example Problem</a:t>
            </a:r>
          </a:p>
        </p:txBody>
      </p:sp>
      <p:sp>
        <p:nvSpPr>
          <p:cNvPr id="68610" name="Text Box 3"/>
          <p:cNvSpPr txBox="1">
            <a:spLocks noChangeArrowheads="1"/>
          </p:cNvSpPr>
          <p:nvPr/>
        </p:nvSpPr>
        <p:spPr bwMode="auto">
          <a:xfrm>
            <a:off x="1828800" y="990600"/>
            <a:ext cx="7010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000">
                <a:solidFill>
                  <a:schemeClr val="accent2"/>
                </a:solidFill>
              </a:rPr>
              <a:t>A dipole is located at the origin, and is composed of particles with charges </a:t>
            </a:r>
            <a:r>
              <a:rPr lang="en-US" altLang="en-US" sz="2000" i="1">
                <a:solidFill>
                  <a:schemeClr val="accent2"/>
                </a:solidFill>
              </a:rPr>
              <a:t>e</a:t>
            </a:r>
            <a:r>
              <a:rPr lang="en-US" altLang="en-US" sz="2000">
                <a:solidFill>
                  <a:schemeClr val="accent2"/>
                </a:solidFill>
              </a:rPr>
              <a:t> and </a:t>
            </a:r>
            <a:r>
              <a:rPr lang="en-US" altLang="en-US" sz="2000" i="1">
                <a:solidFill>
                  <a:schemeClr val="accent2"/>
                </a:solidFill>
              </a:rPr>
              <a:t>–e</a:t>
            </a:r>
            <a:r>
              <a:rPr lang="en-US" altLang="en-US" sz="2000">
                <a:solidFill>
                  <a:schemeClr val="accent2"/>
                </a:solidFill>
              </a:rPr>
              <a:t>, separated by a distance 2</a:t>
            </a:r>
            <a:r>
              <a:rPr lang="en-US" altLang="en-US" sz="2000">
                <a:solidFill>
                  <a:schemeClr val="accent2"/>
                </a:solidFill>
                <a:sym typeface="Symbol" pitchFamily="18" charset="2"/>
              </a:rPr>
              <a:t>10</a:t>
            </a:r>
            <a:r>
              <a:rPr lang="en-US" altLang="en-US" sz="2000" baseline="30000">
                <a:solidFill>
                  <a:schemeClr val="accent2"/>
                </a:solidFill>
                <a:sym typeface="Symbol" pitchFamily="18" charset="2"/>
              </a:rPr>
              <a:t>-10</a:t>
            </a:r>
            <a:r>
              <a:rPr lang="en-US" altLang="en-US" sz="2000">
                <a:solidFill>
                  <a:schemeClr val="accent2"/>
                </a:solidFill>
                <a:sym typeface="Symbol" pitchFamily="18" charset="2"/>
              </a:rPr>
              <a:t> m along the </a:t>
            </a:r>
            <a:r>
              <a:rPr lang="en-US" altLang="en-US" sz="2000" i="1">
                <a:solidFill>
                  <a:schemeClr val="accent2"/>
                </a:solidFill>
                <a:sym typeface="Symbol" pitchFamily="18" charset="2"/>
              </a:rPr>
              <a:t>x</a:t>
            </a:r>
            <a:r>
              <a:rPr lang="en-US" altLang="en-US" sz="2000">
                <a:solidFill>
                  <a:schemeClr val="accent2"/>
                </a:solidFill>
                <a:sym typeface="Symbol" pitchFamily="18" charset="2"/>
              </a:rPr>
              <a:t>-axis. Calculate the magnitude of the </a:t>
            </a:r>
            <a:r>
              <a:rPr lang="en-US" altLang="en-US" sz="2000" i="1">
                <a:solidFill>
                  <a:schemeClr val="accent2"/>
                </a:solidFill>
                <a:sym typeface="Symbol" pitchFamily="18" charset="2"/>
              </a:rPr>
              <a:t>E</a:t>
            </a:r>
            <a:r>
              <a:rPr lang="en-US" altLang="en-US" sz="2000">
                <a:solidFill>
                  <a:schemeClr val="accent2"/>
                </a:solidFill>
                <a:sym typeface="Symbol" pitchFamily="18" charset="2"/>
              </a:rPr>
              <a:t> field at &lt;0,210</a:t>
            </a:r>
            <a:r>
              <a:rPr lang="en-US" altLang="en-US" sz="2000" baseline="30000">
                <a:solidFill>
                  <a:schemeClr val="accent2"/>
                </a:solidFill>
                <a:sym typeface="Symbol" pitchFamily="18" charset="2"/>
              </a:rPr>
              <a:t>-8</a:t>
            </a:r>
            <a:r>
              <a:rPr lang="en-US" altLang="en-US" sz="2000">
                <a:solidFill>
                  <a:schemeClr val="accent2"/>
                </a:solidFill>
                <a:sym typeface="Symbol" pitchFamily="18" charset="2"/>
              </a:rPr>
              <a:t>,0&gt; m.</a:t>
            </a:r>
            <a:endParaRPr lang="en-US" altLang="en-US" sz="1600"/>
          </a:p>
        </p:txBody>
      </p:sp>
      <p:sp>
        <p:nvSpPr>
          <p:cNvPr id="68611" name="Oval 4"/>
          <p:cNvSpPr>
            <a:spLocks noChangeArrowheads="1"/>
          </p:cNvSpPr>
          <p:nvPr/>
        </p:nvSpPr>
        <p:spPr bwMode="auto">
          <a:xfrm>
            <a:off x="762000" y="44958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8612" name="Oval 5"/>
          <p:cNvSpPr>
            <a:spLocks noChangeArrowheads="1"/>
          </p:cNvSpPr>
          <p:nvPr/>
        </p:nvSpPr>
        <p:spPr bwMode="auto">
          <a:xfrm>
            <a:off x="457200" y="4495800"/>
            <a:ext cx="152400" cy="1524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8613" name="Line 6"/>
          <p:cNvSpPr>
            <a:spLocks noChangeShapeType="1"/>
          </p:cNvSpPr>
          <p:nvPr/>
        </p:nvSpPr>
        <p:spPr bwMode="auto">
          <a:xfrm>
            <a:off x="533400" y="4724400"/>
            <a:ext cx="304800" cy="0"/>
          </a:xfrm>
          <a:prstGeom prst="line">
            <a:avLst/>
          </a:prstGeom>
          <a:noFill/>
          <a:ln w="9525">
            <a:solidFill>
              <a:srgbClr val="00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4" name="Line 7"/>
          <p:cNvSpPr>
            <a:spLocks noChangeShapeType="1"/>
          </p:cNvSpPr>
          <p:nvPr/>
        </p:nvSpPr>
        <p:spPr bwMode="auto">
          <a:xfrm flipV="1">
            <a:off x="685800" y="914400"/>
            <a:ext cx="0" cy="3657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5" name="Text Box 8"/>
          <p:cNvSpPr txBox="1">
            <a:spLocks noChangeArrowheads="1"/>
          </p:cNvSpPr>
          <p:nvPr/>
        </p:nvSpPr>
        <p:spPr bwMode="auto">
          <a:xfrm>
            <a:off x="381000" y="8382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y</a:t>
            </a:r>
          </a:p>
        </p:txBody>
      </p:sp>
      <p:sp>
        <p:nvSpPr>
          <p:cNvPr id="68616" name="Text Box 9"/>
          <p:cNvSpPr txBox="1">
            <a:spLocks noChangeArrowheads="1"/>
          </p:cNvSpPr>
          <p:nvPr/>
        </p:nvSpPr>
        <p:spPr bwMode="auto">
          <a:xfrm>
            <a:off x="457200" y="48006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9900"/>
                </a:solidFill>
              </a:rPr>
              <a:t>2</a:t>
            </a:r>
            <a:r>
              <a:rPr lang="en-US" altLang="en-US">
                <a:solidFill>
                  <a:srgbClr val="009900"/>
                </a:solidFill>
                <a:cs typeface="Times New Roman" pitchFamily="18" charset="0"/>
              </a:rPr>
              <a:t>Å</a:t>
            </a:r>
          </a:p>
        </p:txBody>
      </p:sp>
      <p:sp>
        <p:nvSpPr>
          <p:cNvPr id="68617" name="Line 10"/>
          <p:cNvSpPr>
            <a:spLocks noChangeShapeType="1"/>
          </p:cNvSpPr>
          <p:nvPr/>
        </p:nvSpPr>
        <p:spPr bwMode="auto">
          <a:xfrm>
            <a:off x="685800" y="1676400"/>
            <a:ext cx="0" cy="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8618" name="Line 11"/>
          <p:cNvSpPr>
            <a:spLocks noChangeShapeType="1"/>
          </p:cNvSpPr>
          <p:nvPr/>
        </p:nvSpPr>
        <p:spPr bwMode="auto">
          <a:xfrm flipV="1">
            <a:off x="990600" y="1676400"/>
            <a:ext cx="0" cy="2895600"/>
          </a:xfrm>
          <a:prstGeom prst="line">
            <a:avLst/>
          </a:prstGeom>
          <a:noFill/>
          <a:ln w="9525">
            <a:solidFill>
              <a:srgbClr val="00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9" name="Text Box 12"/>
          <p:cNvSpPr txBox="1">
            <a:spLocks noChangeArrowheads="1"/>
          </p:cNvSpPr>
          <p:nvPr/>
        </p:nvSpPr>
        <p:spPr bwMode="auto">
          <a:xfrm>
            <a:off x="914400" y="28194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9900"/>
                </a:solidFill>
              </a:rPr>
              <a:t>200</a:t>
            </a:r>
            <a:r>
              <a:rPr lang="en-US" altLang="en-US">
                <a:solidFill>
                  <a:srgbClr val="009900"/>
                </a:solidFill>
                <a:cs typeface="Times New Roman" pitchFamily="18" charset="0"/>
              </a:rPr>
              <a:t>Å</a:t>
            </a:r>
          </a:p>
        </p:txBody>
      </p:sp>
      <p:sp>
        <p:nvSpPr>
          <p:cNvPr id="68620" name="Text Box 13"/>
          <p:cNvSpPr txBox="1">
            <a:spLocks noChangeArrowheads="1"/>
          </p:cNvSpPr>
          <p:nvPr/>
        </p:nvSpPr>
        <p:spPr bwMode="auto">
          <a:xfrm>
            <a:off x="1066800" y="14478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a:t>
            </a:r>
          </a:p>
        </p:txBody>
      </p:sp>
      <p:sp>
        <p:nvSpPr>
          <p:cNvPr id="68621" name="Line 18"/>
          <p:cNvSpPr>
            <a:spLocks noChangeShapeType="1"/>
          </p:cNvSpPr>
          <p:nvPr/>
        </p:nvSpPr>
        <p:spPr bwMode="auto">
          <a:xfrm flipV="1">
            <a:off x="304800" y="4572000"/>
            <a:ext cx="9144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2" name="Text Box 19"/>
          <p:cNvSpPr txBox="1">
            <a:spLocks noChangeArrowheads="1"/>
          </p:cNvSpPr>
          <p:nvPr/>
        </p:nvSpPr>
        <p:spPr bwMode="auto">
          <a:xfrm>
            <a:off x="990600" y="44958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x</a:t>
            </a:r>
          </a:p>
        </p:txBody>
      </p:sp>
      <p:grpSp>
        <p:nvGrpSpPr>
          <p:cNvPr id="2" name="Group 22"/>
          <p:cNvGrpSpPr>
            <a:grpSpLocks/>
          </p:cNvGrpSpPr>
          <p:nvPr/>
        </p:nvGrpSpPr>
        <p:grpSpPr bwMode="auto">
          <a:xfrm>
            <a:off x="2501900" y="2209800"/>
            <a:ext cx="5934075" cy="3902075"/>
            <a:chOff x="2501900" y="2209800"/>
            <a:chExt cx="5934075" cy="3902075"/>
          </a:xfrm>
        </p:grpSpPr>
        <p:sp>
          <p:nvSpPr>
            <p:cNvPr id="68625" name="Text Box 14"/>
            <p:cNvSpPr txBox="1">
              <a:spLocks noChangeArrowheads="1"/>
            </p:cNvSpPr>
            <p:nvPr/>
          </p:nvSpPr>
          <p:spPr bwMode="auto">
            <a:xfrm>
              <a:off x="2590800" y="2362200"/>
              <a:ext cx="1601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Since </a:t>
              </a:r>
              <a:r>
                <a:rPr lang="en-US" altLang="en-US" i="1"/>
                <a:t>r</a:t>
              </a:r>
              <a:r>
                <a:rPr lang="en-US" altLang="en-US"/>
                <a:t>&gt;&gt;</a:t>
              </a:r>
              <a:r>
                <a:rPr lang="en-US" altLang="en-US" i="1"/>
                <a:t>s</a:t>
              </a:r>
              <a:r>
                <a:rPr lang="en-US" altLang="en-US"/>
                <a:t>:</a:t>
              </a:r>
            </a:p>
          </p:txBody>
        </p:sp>
        <p:graphicFrame>
          <p:nvGraphicFramePr>
            <p:cNvPr id="68626" name="Object 2"/>
            <p:cNvGraphicFramePr>
              <a:graphicFrameLocks noChangeAspect="1"/>
            </p:cNvGraphicFramePr>
            <p:nvPr>
              <p:extLst>
                <p:ext uri="{D42A27DB-BD31-4B8C-83A1-F6EECF244321}">
                  <p14:modId xmlns:p14="http://schemas.microsoft.com/office/powerpoint/2010/main" val="1609211657"/>
                </p:ext>
              </p:extLst>
            </p:nvPr>
          </p:nvGraphicFramePr>
          <p:xfrm>
            <a:off x="4341813" y="2209800"/>
            <a:ext cx="1827212" cy="854075"/>
          </p:xfrm>
          <a:graphic>
            <a:graphicData uri="http://schemas.openxmlformats.org/presentationml/2006/ole">
              <mc:AlternateContent xmlns:mc="http://schemas.openxmlformats.org/markup-compatibility/2006">
                <mc:Choice xmlns:v="urn:schemas-microsoft-com:vml" Requires="v">
                  <p:oleObj spid="_x0000_s68747" name="Equation" r:id="rId4" imgW="927000" imgH="431640" progId="Equation.DSMT4">
                    <p:embed/>
                  </p:oleObj>
                </mc:Choice>
                <mc:Fallback>
                  <p:oleObj name="Equation" r:id="rId4" imgW="927000" imgH="431640" progId="Equation.DSMT4">
                    <p:embed/>
                    <p:pic>
                      <p:nvPicPr>
                        <p:cNvPr id="0" name="Object 2"/>
                        <p:cNvPicPr>
                          <a:picLocks noChangeAspect="1" noChangeArrowheads="1"/>
                        </p:cNvPicPr>
                        <p:nvPr/>
                      </p:nvPicPr>
                      <p:blipFill>
                        <a:blip r:embed="rId5"/>
                        <a:srcRect/>
                        <a:stretch>
                          <a:fillRect/>
                        </a:stretch>
                      </p:blipFill>
                      <p:spPr bwMode="auto">
                        <a:xfrm>
                          <a:off x="4341813" y="2209800"/>
                          <a:ext cx="1827212"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8627" name="Object 3"/>
            <p:cNvGraphicFramePr>
              <a:graphicFrameLocks noChangeAspect="1"/>
            </p:cNvGraphicFramePr>
            <p:nvPr>
              <p:extLst>
                <p:ext uri="{D42A27DB-BD31-4B8C-83A1-F6EECF244321}">
                  <p14:modId xmlns:p14="http://schemas.microsoft.com/office/powerpoint/2010/main" val="1986731546"/>
                </p:ext>
              </p:extLst>
            </p:nvPr>
          </p:nvGraphicFramePr>
          <p:xfrm>
            <a:off x="2701925" y="2922588"/>
            <a:ext cx="5734050" cy="1257300"/>
          </p:xfrm>
          <a:graphic>
            <a:graphicData uri="http://schemas.openxmlformats.org/presentationml/2006/ole">
              <mc:AlternateContent xmlns:mc="http://schemas.openxmlformats.org/markup-compatibility/2006">
                <mc:Choice xmlns:v="urn:schemas-microsoft-com:vml" Requires="v">
                  <p:oleObj spid="_x0000_s68748" name="Equation" r:id="rId6" imgW="2908080" imgH="634680" progId="Equation.DSMT4">
                    <p:embed/>
                  </p:oleObj>
                </mc:Choice>
                <mc:Fallback>
                  <p:oleObj name="Equation" r:id="rId6" imgW="2908080" imgH="634680" progId="Equation.DSMT4">
                    <p:embed/>
                    <p:pic>
                      <p:nvPicPr>
                        <p:cNvPr id="0" name="Object 3"/>
                        <p:cNvPicPr>
                          <a:picLocks noChangeAspect="1" noChangeArrowheads="1"/>
                        </p:cNvPicPr>
                        <p:nvPr/>
                      </p:nvPicPr>
                      <p:blipFill>
                        <a:blip r:embed="rId7"/>
                        <a:srcRect/>
                        <a:stretch>
                          <a:fillRect/>
                        </a:stretch>
                      </p:blipFill>
                      <p:spPr bwMode="auto">
                        <a:xfrm>
                          <a:off x="2701925" y="2922588"/>
                          <a:ext cx="573405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28" name="Text Box 17"/>
            <p:cNvSpPr txBox="1">
              <a:spLocks noChangeArrowheads="1"/>
            </p:cNvSpPr>
            <p:nvPr/>
          </p:nvSpPr>
          <p:spPr bwMode="auto">
            <a:xfrm>
              <a:off x="2590800" y="4876800"/>
              <a:ext cx="277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Using exact solution:</a:t>
              </a:r>
              <a:endParaRPr lang="en-US" altLang="en-US"/>
            </a:p>
          </p:txBody>
        </p:sp>
        <p:graphicFrame>
          <p:nvGraphicFramePr>
            <p:cNvPr id="68629" name="Object 4"/>
            <p:cNvGraphicFramePr>
              <a:graphicFrameLocks noChangeAspect="1"/>
            </p:cNvGraphicFramePr>
            <p:nvPr>
              <p:extLst>
                <p:ext uri="{D42A27DB-BD31-4B8C-83A1-F6EECF244321}">
                  <p14:modId xmlns:p14="http://schemas.microsoft.com/office/powerpoint/2010/main" val="2075213039"/>
                </p:ext>
              </p:extLst>
            </p:nvPr>
          </p:nvGraphicFramePr>
          <p:xfrm>
            <a:off x="2514600" y="4038600"/>
            <a:ext cx="2154238" cy="777875"/>
          </p:xfrm>
          <a:graphic>
            <a:graphicData uri="http://schemas.openxmlformats.org/presentationml/2006/ole">
              <mc:AlternateContent xmlns:mc="http://schemas.openxmlformats.org/markup-compatibility/2006">
                <mc:Choice xmlns:v="urn:schemas-microsoft-com:vml" Requires="v">
                  <p:oleObj spid="_x0000_s68749" name="Equation" r:id="rId8" imgW="1091880" imgH="393480" progId="Equation.DSMT4">
                    <p:embed/>
                  </p:oleObj>
                </mc:Choice>
                <mc:Fallback>
                  <p:oleObj name="Equation" r:id="rId8" imgW="1091880" imgH="393480" progId="Equation.DSMT4">
                    <p:embed/>
                    <p:pic>
                      <p:nvPicPr>
                        <p:cNvPr id="0" name="Object 4"/>
                        <p:cNvPicPr>
                          <a:picLocks noChangeAspect="1" noChangeArrowheads="1"/>
                        </p:cNvPicPr>
                        <p:nvPr/>
                      </p:nvPicPr>
                      <p:blipFill>
                        <a:blip r:embed="rId9"/>
                        <a:srcRect/>
                        <a:stretch>
                          <a:fillRect/>
                        </a:stretch>
                      </p:blipFill>
                      <p:spPr bwMode="auto">
                        <a:xfrm>
                          <a:off x="2514600" y="4038600"/>
                          <a:ext cx="215423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8630" name="Object 5"/>
            <p:cNvGraphicFramePr>
              <a:graphicFrameLocks noChangeAspect="1"/>
            </p:cNvGraphicFramePr>
            <p:nvPr>
              <p:extLst>
                <p:ext uri="{D42A27DB-BD31-4B8C-83A1-F6EECF244321}">
                  <p14:modId xmlns:p14="http://schemas.microsoft.com/office/powerpoint/2010/main" val="84781462"/>
                </p:ext>
              </p:extLst>
            </p:nvPr>
          </p:nvGraphicFramePr>
          <p:xfrm>
            <a:off x="2501900" y="5334000"/>
            <a:ext cx="3055938" cy="777875"/>
          </p:xfrm>
          <a:graphic>
            <a:graphicData uri="http://schemas.openxmlformats.org/presentationml/2006/ole">
              <mc:AlternateContent xmlns:mc="http://schemas.openxmlformats.org/markup-compatibility/2006">
                <mc:Choice xmlns:v="urn:schemas-microsoft-com:vml" Requires="v">
                  <p:oleObj spid="_x0000_s68750" name="Equation" r:id="rId10" imgW="1549080" imgH="393480" progId="Equation.DSMT4">
                    <p:embed/>
                  </p:oleObj>
                </mc:Choice>
                <mc:Fallback>
                  <p:oleObj name="Equation" r:id="rId10" imgW="1549080" imgH="393480" progId="Equation.DSMT4">
                    <p:embed/>
                    <p:pic>
                      <p:nvPicPr>
                        <p:cNvPr id="0" name="Object 5"/>
                        <p:cNvPicPr>
                          <a:picLocks noChangeAspect="1" noChangeArrowheads="1"/>
                        </p:cNvPicPr>
                        <p:nvPr/>
                      </p:nvPicPr>
                      <p:blipFill>
                        <a:blip r:embed="rId11"/>
                        <a:srcRect/>
                        <a:stretch>
                          <a:fillRect/>
                        </a:stretch>
                      </p:blipFill>
                      <p:spPr bwMode="auto">
                        <a:xfrm>
                          <a:off x="2501900" y="5334000"/>
                          <a:ext cx="305593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cxnSp>
        <p:nvCxnSpPr>
          <p:cNvPr id="22"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8F4FFB3B-F78B-47C2-8837-EC56BFCC2822}" type="slidenum">
              <a:rPr lang="en-US" altLang="en-US" smtClean="0"/>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77838" y="0"/>
            <a:ext cx="10134601" cy="762000"/>
          </a:xfrm>
        </p:spPr>
        <p:txBody>
          <a:bodyPr/>
          <a:lstStyle/>
          <a:p>
            <a:pPr eaLnBrk="1" hangingPunct="1"/>
            <a:r>
              <a:rPr lang="en-US" altLang="en-US" smtClean="0"/>
              <a:t>Interaction of a Point Charge and a Dipole</a:t>
            </a:r>
          </a:p>
        </p:txBody>
      </p:sp>
      <p:pic>
        <p:nvPicPr>
          <p:cNvPr id="70658" name="Picture 3" descr="p445_Dipole&am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14400"/>
            <a:ext cx="52832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4"/>
          <p:cNvSpPr>
            <a:spLocks noChangeArrowheads="1"/>
          </p:cNvSpPr>
          <p:nvPr/>
        </p:nvSpPr>
        <p:spPr bwMode="auto">
          <a:xfrm>
            <a:off x="2209800" y="838200"/>
            <a:ext cx="762000" cy="3810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aphicFrame>
        <p:nvGraphicFramePr>
          <p:cNvPr id="70660" name="Object 2"/>
          <p:cNvGraphicFramePr>
            <a:graphicFrameLocks noChangeAspect="1"/>
          </p:cNvGraphicFramePr>
          <p:nvPr/>
        </p:nvGraphicFramePr>
        <p:xfrm>
          <a:off x="2362200" y="2438400"/>
          <a:ext cx="4267200" cy="1039813"/>
        </p:xfrm>
        <a:graphic>
          <a:graphicData uri="http://schemas.openxmlformats.org/presentationml/2006/ole">
            <mc:AlternateContent xmlns:mc="http://schemas.openxmlformats.org/markup-compatibility/2006">
              <mc:Choice xmlns:v="urn:schemas-microsoft-com:vml" Requires="v">
                <p:oleObj spid="_x0000_s70788" name="Equation" r:id="rId5" imgW="1981200" imgH="482600" progId="Equation.DSMT4">
                  <p:embed/>
                </p:oleObj>
              </mc:Choice>
              <mc:Fallback>
                <p:oleObj name="Equation" r:id="rId5" imgW="19812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438400"/>
                        <a:ext cx="4267200"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0661" name="Group 6"/>
          <p:cNvGrpSpPr>
            <a:grpSpLocks/>
          </p:cNvGrpSpPr>
          <p:nvPr/>
        </p:nvGrpSpPr>
        <p:grpSpPr bwMode="auto">
          <a:xfrm>
            <a:off x="6019800" y="685800"/>
            <a:ext cx="914400" cy="1352550"/>
            <a:chOff x="3792" y="624"/>
            <a:chExt cx="576" cy="852"/>
          </a:xfrm>
        </p:grpSpPr>
        <p:sp>
          <p:nvSpPr>
            <p:cNvPr id="70668" name="Line 7"/>
            <p:cNvSpPr>
              <a:spLocks noChangeShapeType="1"/>
            </p:cNvSpPr>
            <p:nvPr/>
          </p:nvSpPr>
          <p:spPr bwMode="auto">
            <a:xfrm flipH="1">
              <a:off x="3840" y="960"/>
              <a:ext cx="52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0669" name="Object 4"/>
            <p:cNvGraphicFramePr>
              <a:graphicFrameLocks noChangeAspect="1"/>
            </p:cNvGraphicFramePr>
            <p:nvPr/>
          </p:nvGraphicFramePr>
          <p:xfrm>
            <a:off x="3792" y="624"/>
            <a:ext cx="499" cy="362"/>
          </p:xfrm>
          <a:graphic>
            <a:graphicData uri="http://schemas.openxmlformats.org/presentationml/2006/ole">
              <mc:AlternateContent xmlns:mc="http://schemas.openxmlformats.org/markup-compatibility/2006">
                <mc:Choice xmlns:v="urn:schemas-microsoft-com:vml" Requires="v">
                  <p:oleObj spid="_x0000_s70789" name="Equation" r:id="rId7" imgW="368300" imgH="266700" progId="Equation.3">
                    <p:embed/>
                  </p:oleObj>
                </mc:Choice>
                <mc:Fallback>
                  <p:oleObj name="Equation" r:id="rId7" imgW="368300" imgH="266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624"/>
                          <a:ext cx="499"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0670" name="Line 9"/>
            <p:cNvSpPr>
              <a:spLocks noChangeShapeType="1"/>
            </p:cNvSpPr>
            <p:nvPr/>
          </p:nvSpPr>
          <p:spPr bwMode="auto">
            <a:xfrm flipH="1">
              <a:off x="4032" y="1200"/>
              <a:ext cx="3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0671" name="Object 5"/>
            <p:cNvGraphicFramePr>
              <a:graphicFrameLocks noChangeAspect="1"/>
            </p:cNvGraphicFramePr>
            <p:nvPr/>
          </p:nvGraphicFramePr>
          <p:xfrm>
            <a:off x="4080" y="1200"/>
            <a:ext cx="224" cy="276"/>
          </p:xfrm>
          <a:graphic>
            <a:graphicData uri="http://schemas.openxmlformats.org/presentationml/2006/ole">
              <mc:AlternateContent xmlns:mc="http://schemas.openxmlformats.org/markup-compatibility/2006">
                <mc:Choice xmlns:v="urn:schemas-microsoft-com:vml" Requires="v">
                  <p:oleObj spid="_x0000_s70790" name="Equation" r:id="rId9" imgW="165100" imgH="203200" progId="Equation.3">
                    <p:embed/>
                  </p:oleObj>
                </mc:Choice>
                <mc:Fallback>
                  <p:oleObj name="Equation" r:id="rId9" imgW="165100" imgH="203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0" y="1200"/>
                          <a:ext cx="224"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70662" name="Group 14"/>
          <p:cNvGrpSpPr>
            <a:grpSpLocks/>
          </p:cNvGrpSpPr>
          <p:nvPr/>
        </p:nvGrpSpPr>
        <p:grpSpPr bwMode="auto">
          <a:xfrm>
            <a:off x="2590800" y="1676400"/>
            <a:ext cx="533400" cy="438150"/>
            <a:chOff x="1632" y="1248"/>
            <a:chExt cx="336" cy="276"/>
          </a:xfrm>
        </p:grpSpPr>
        <p:sp>
          <p:nvSpPr>
            <p:cNvPr id="70666" name="Line 15"/>
            <p:cNvSpPr>
              <a:spLocks noChangeShapeType="1"/>
            </p:cNvSpPr>
            <p:nvPr/>
          </p:nvSpPr>
          <p:spPr bwMode="auto">
            <a:xfrm>
              <a:off x="1632" y="1248"/>
              <a:ext cx="3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0667" name="Object 3"/>
            <p:cNvGraphicFramePr>
              <a:graphicFrameLocks noChangeAspect="1"/>
            </p:cNvGraphicFramePr>
            <p:nvPr/>
          </p:nvGraphicFramePr>
          <p:xfrm>
            <a:off x="1680" y="1248"/>
            <a:ext cx="224" cy="276"/>
          </p:xfrm>
          <a:graphic>
            <a:graphicData uri="http://schemas.openxmlformats.org/presentationml/2006/ole">
              <mc:AlternateContent xmlns:mc="http://schemas.openxmlformats.org/markup-compatibility/2006">
                <mc:Choice xmlns:v="urn:schemas-microsoft-com:vml" Requires="v">
                  <p:oleObj spid="_x0000_s70791" name="Equation" r:id="rId11" imgW="165100" imgH="203200" progId="Equation.3">
                    <p:embed/>
                  </p:oleObj>
                </mc:Choice>
                <mc:Fallback>
                  <p:oleObj name="Equation" r:id="rId11" imgW="165100" imgH="2032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0" y="1248"/>
                          <a:ext cx="224"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70663" name="Rectangle 18"/>
          <p:cNvSpPr>
            <a:spLocks noChangeArrowheads="1"/>
          </p:cNvSpPr>
          <p:nvPr/>
        </p:nvSpPr>
        <p:spPr bwMode="auto">
          <a:xfrm>
            <a:off x="533400" y="3505200"/>
            <a:ext cx="81740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 typeface="Times" pitchFamily="-84" charset="0"/>
              <a:buChar char="•"/>
            </a:pPr>
            <a:r>
              <a:rPr lang="en-US" altLang="en-US">
                <a:solidFill>
                  <a:srgbClr val="FF0000"/>
                </a:solidFill>
              </a:rPr>
              <a:t> Direction makes sense?</a:t>
            </a:r>
            <a:endParaRPr lang="en-US" altLang="en-US"/>
          </a:p>
          <a:p>
            <a:pPr eaLnBrk="1" hangingPunct="1">
              <a:buFont typeface="Times" pitchFamily="-84" charset="0"/>
              <a:buNone/>
            </a:pPr>
            <a:r>
              <a:rPr lang="en-US" altLang="en-US"/>
              <a:t>  - negative end of dipole is closer, so its net contribution is larger</a:t>
            </a:r>
          </a:p>
          <a:p>
            <a:pPr eaLnBrk="1" hangingPunct="1">
              <a:buFont typeface="Times" pitchFamily="-84" charset="0"/>
              <a:buChar char="•"/>
            </a:pPr>
            <a:r>
              <a:rPr lang="en-US" altLang="en-US">
                <a:solidFill>
                  <a:srgbClr val="FF0000"/>
                </a:solidFill>
              </a:rPr>
              <a:t> What is the force exerted on the dipole by the point charge?</a:t>
            </a:r>
            <a:endParaRPr lang="en-US" altLang="en-US"/>
          </a:p>
          <a:p>
            <a:pPr eaLnBrk="1" hangingPunct="1">
              <a:buFont typeface="Times" pitchFamily="-84" charset="0"/>
              <a:buNone/>
            </a:pPr>
            <a:r>
              <a:rPr lang="en-US" altLang="en-US"/>
              <a:t>  - Newton</a:t>
            </a:r>
            <a:r>
              <a:rPr lang="ja-JP" altLang="en-US"/>
              <a:t>’</a:t>
            </a:r>
            <a:r>
              <a:rPr lang="en-US" altLang="ja-JP"/>
              <a:t>s third law: equal but opposite sign</a:t>
            </a:r>
            <a:endParaRPr lang="en-US" altLang="en-US"/>
          </a:p>
        </p:txBody>
      </p:sp>
      <p:cxnSp>
        <p:nvCxnSpPr>
          <p:cNvPr id="16"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70665" name="Pictur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5105400"/>
            <a:ext cx="5588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4FFB3B-F78B-47C2-8837-EC56BFCC2822}"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0"/>
            <a:ext cx="9144000" cy="838200"/>
          </a:xfrm>
        </p:spPr>
        <p:txBody>
          <a:bodyPr/>
          <a:lstStyle/>
          <a:p>
            <a:pPr eaLnBrk="1" hangingPunct="1"/>
            <a:r>
              <a:rPr lang="en-US" altLang="en-US" smtClean="0"/>
              <a:t>Dipole in a Uniform Field</a:t>
            </a:r>
          </a:p>
        </p:txBody>
      </p:sp>
      <p:graphicFrame>
        <p:nvGraphicFramePr>
          <p:cNvPr id="74754" name="Object 2"/>
          <p:cNvGraphicFramePr>
            <a:graphicFrameLocks noChangeAspect="1"/>
          </p:cNvGraphicFramePr>
          <p:nvPr/>
        </p:nvGraphicFramePr>
        <p:xfrm>
          <a:off x="1219200" y="1143000"/>
          <a:ext cx="1238250" cy="603250"/>
        </p:xfrm>
        <a:graphic>
          <a:graphicData uri="http://schemas.openxmlformats.org/presentationml/2006/ole">
            <mc:AlternateContent xmlns:mc="http://schemas.openxmlformats.org/markup-compatibility/2006">
              <mc:Choice xmlns:v="urn:schemas-microsoft-com:vml" Requires="v">
                <p:oleObj spid="_x0000_s74872" name="Equation" r:id="rId4" imgW="495300" imgH="241300" progId="Equation.3">
                  <p:embed/>
                </p:oleObj>
              </mc:Choice>
              <mc:Fallback>
                <p:oleObj name="Equation" r:id="rId4" imgW="4953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3000"/>
                        <a:ext cx="123825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755" name="Line 4"/>
          <p:cNvSpPr>
            <a:spLocks noChangeShapeType="1"/>
          </p:cNvSpPr>
          <p:nvPr/>
        </p:nvSpPr>
        <p:spPr bwMode="auto">
          <a:xfrm>
            <a:off x="2819400" y="1524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56" name="Text Box 5"/>
          <p:cNvSpPr txBox="1">
            <a:spLocks noChangeArrowheads="1"/>
          </p:cNvSpPr>
          <p:nvPr/>
        </p:nvSpPr>
        <p:spPr bwMode="auto">
          <a:xfrm>
            <a:off x="3657600" y="1066800"/>
            <a:ext cx="4664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Forces on </a:t>
            </a:r>
            <a:r>
              <a:rPr lang="en-US" altLang="en-US" i="1"/>
              <a:t>+q</a:t>
            </a:r>
            <a:r>
              <a:rPr lang="en-US" altLang="en-US"/>
              <a:t> and </a:t>
            </a:r>
            <a:r>
              <a:rPr lang="en-US" altLang="en-US" i="1"/>
              <a:t>–q</a:t>
            </a:r>
            <a:r>
              <a:rPr lang="en-US" altLang="en-US"/>
              <a:t> have the same magnitude but opposite direction</a:t>
            </a:r>
          </a:p>
        </p:txBody>
      </p:sp>
      <p:graphicFrame>
        <p:nvGraphicFramePr>
          <p:cNvPr id="74757" name="Object 3"/>
          <p:cNvGraphicFramePr>
            <a:graphicFrameLocks noChangeAspect="1"/>
          </p:cNvGraphicFramePr>
          <p:nvPr/>
        </p:nvGraphicFramePr>
        <p:xfrm>
          <a:off x="3733800" y="2133600"/>
          <a:ext cx="3111500" cy="635000"/>
        </p:xfrm>
        <a:graphic>
          <a:graphicData uri="http://schemas.openxmlformats.org/presentationml/2006/ole">
            <mc:AlternateContent xmlns:mc="http://schemas.openxmlformats.org/markup-compatibility/2006">
              <mc:Choice xmlns:v="urn:schemas-microsoft-com:vml" Requires="v">
                <p:oleObj spid="_x0000_s74873" name="Equation" r:id="rId6" imgW="1244600" imgH="254000" progId="Equation.3">
                  <p:embed/>
                </p:oleObj>
              </mc:Choice>
              <mc:Fallback>
                <p:oleObj name="Equation" r:id="rId6" imgW="1244600" imgH="254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133600"/>
                        <a:ext cx="31115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4758" name="Group 11"/>
          <p:cNvGrpSpPr>
            <a:grpSpLocks/>
          </p:cNvGrpSpPr>
          <p:nvPr/>
        </p:nvGrpSpPr>
        <p:grpSpPr bwMode="auto">
          <a:xfrm>
            <a:off x="533400" y="1905000"/>
            <a:ext cx="2667000" cy="1143000"/>
            <a:chOff x="336" y="1200"/>
            <a:chExt cx="1680" cy="720"/>
          </a:xfrm>
        </p:grpSpPr>
        <p:sp>
          <p:nvSpPr>
            <p:cNvPr id="74769" name="Line 12"/>
            <p:cNvSpPr>
              <a:spLocks noChangeShapeType="1"/>
            </p:cNvSpPr>
            <p:nvPr/>
          </p:nvSpPr>
          <p:spPr bwMode="auto">
            <a:xfrm>
              <a:off x="336"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0" name="Line 13"/>
            <p:cNvSpPr>
              <a:spLocks noChangeShapeType="1"/>
            </p:cNvSpPr>
            <p:nvPr/>
          </p:nvSpPr>
          <p:spPr bwMode="auto">
            <a:xfrm>
              <a:off x="528"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1" name="Line 14"/>
            <p:cNvSpPr>
              <a:spLocks noChangeShapeType="1"/>
            </p:cNvSpPr>
            <p:nvPr/>
          </p:nvSpPr>
          <p:spPr bwMode="auto">
            <a:xfrm>
              <a:off x="720"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2" name="Line 15"/>
            <p:cNvSpPr>
              <a:spLocks noChangeShapeType="1"/>
            </p:cNvSpPr>
            <p:nvPr/>
          </p:nvSpPr>
          <p:spPr bwMode="auto">
            <a:xfrm>
              <a:off x="912"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3" name="Line 16"/>
            <p:cNvSpPr>
              <a:spLocks noChangeShapeType="1"/>
            </p:cNvSpPr>
            <p:nvPr/>
          </p:nvSpPr>
          <p:spPr bwMode="auto">
            <a:xfrm>
              <a:off x="1104"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4" name="Line 17"/>
            <p:cNvSpPr>
              <a:spLocks noChangeShapeType="1"/>
            </p:cNvSpPr>
            <p:nvPr/>
          </p:nvSpPr>
          <p:spPr bwMode="auto">
            <a:xfrm>
              <a:off x="1296"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5" name="Line 18"/>
            <p:cNvSpPr>
              <a:spLocks noChangeShapeType="1"/>
            </p:cNvSpPr>
            <p:nvPr/>
          </p:nvSpPr>
          <p:spPr bwMode="auto">
            <a:xfrm>
              <a:off x="1488"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6" name="Line 19"/>
            <p:cNvSpPr>
              <a:spLocks noChangeShapeType="1"/>
            </p:cNvSpPr>
            <p:nvPr/>
          </p:nvSpPr>
          <p:spPr bwMode="auto">
            <a:xfrm>
              <a:off x="1680"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7" name="Line 20"/>
            <p:cNvSpPr>
              <a:spLocks noChangeShapeType="1"/>
            </p:cNvSpPr>
            <p:nvPr/>
          </p:nvSpPr>
          <p:spPr bwMode="auto">
            <a:xfrm>
              <a:off x="1872"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8" name="Line 21"/>
            <p:cNvSpPr>
              <a:spLocks noChangeShapeType="1"/>
            </p:cNvSpPr>
            <p:nvPr/>
          </p:nvSpPr>
          <p:spPr bwMode="auto">
            <a:xfrm>
              <a:off x="336"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79" name="Line 22"/>
            <p:cNvSpPr>
              <a:spLocks noChangeShapeType="1"/>
            </p:cNvSpPr>
            <p:nvPr/>
          </p:nvSpPr>
          <p:spPr bwMode="auto">
            <a:xfrm>
              <a:off x="528"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0" name="Line 23"/>
            <p:cNvSpPr>
              <a:spLocks noChangeShapeType="1"/>
            </p:cNvSpPr>
            <p:nvPr/>
          </p:nvSpPr>
          <p:spPr bwMode="auto">
            <a:xfrm>
              <a:off x="720"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1" name="Line 24"/>
            <p:cNvSpPr>
              <a:spLocks noChangeShapeType="1"/>
            </p:cNvSpPr>
            <p:nvPr/>
          </p:nvSpPr>
          <p:spPr bwMode="auto">
            <a:xfrm>
              <a:off x="912"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2" name="Line 25"/>
            <p:cNvSpPr>
              <a:spLocks noChangeShapeType="1"/>
            </p:cNvSpPr>
            <p:nvPr/>
          </p:nvSpPr>
          <p:spPr bwMode="auto">
            <a:xfrm>
              <a:off x="1104"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3" name="Line 26"/>
            <p:cNvSpPr>
              <a:spLocks noChangeShapeType="1"/>
            </p:cNvSpPr>
            <p:nvPr/>
          </p:nvSpPr>
          <p:spPr bwMode="auto">
            <a:xfrm>
              <a:off x="1296"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4" name="Line 27"/>
            <p:cNvSpPr>
              <a:spLocks noChangeShapeType="1"/>
            </p:cNvSpPr>
            <p:nvPr/>
          </p:nvSpPr>
          <p:spPr bwMode="auto">
            <a:xfrm>
              <a:off x="1488"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5" name="Line 28"/>
            <p:cNvSpPr>
              <a:spLocks noChangeShapeType="1"/>
            </p:cNvSpPr>
            <p:nvPr/>
          </p:nvSpPr>
          <p:spPr bwMode="auto">
            <a:xfrm>
              <a:off x="1680"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6" name="Line 29"/>
            <p:cNvSpPr>
              <a:spLocks noChangeShapeType="1"/>
            </p:cNvSpPr>
            <p:nvPr/>
          </p:nvSpPr>
          <p:spPr bwMode="auto">
            <a:xfrm>
              <a:off x="1872"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7" name="Line 30"/>
            <p:cNvSpPr>
              <a:spLocks noChangeShapeType="1"/>
            </p:cNvSpPr>
            <p:nvPr/>
          </p:nvSpPr>
          <p:spPr bwMode="auto">
            <a:xfrm>
              <a:off x="336"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8" name="Line 31"/>
            <p:cNvSpPr>
              <a:spLocks noChangeShapeType="1"/>
            </p:cNvSpPr>
            <p:nvPr/>
          </p:nvSpPr>
          <p:spPr bwMode="auto">
            <a:xfrm>
              <a:off x="528"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89" name="Line 32"/>
            <p:cNvSpPr>
              <a:spLocks noChangeShapeType="1"/>
            </p:cNvSpPr>
            <p:nvPr/>
          </p:nvSpPr>
          <p:spPr bwMode="auto">
            <a:xfrm>
              <a:off x="720"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0" name="Line 33"/>
            <p:cNvSpPr>
              <a:spLocks noChangeShapeType="1"/>
            </p:cNvSpPr>
            <p:nvPr/>
          </p:nvSpPr>
          <p:spPr bwMode="auto">
            <a:xfrm>
              <a:off x="912"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1" name="Line 34"/>
            <p:cNvSpPr>
              <a:spLocks noChangeShapeType="1"/>
            </p:cNvSpPr>
            <p:nvPr/>
          </p:nvSpPr>
          <p:spPr bwMode="auto">
            <a:xfrm>
              <a:off x="1104"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2" name="Line 35"/>
            <p:cNvSpPr>
              <a:spLocks noChangeShapeType="1"/>
            </p:cNvSpPr>
            <p:nvPr/>
          </p:nvSpPr>
          <p:spPr bwMode="auto">
            <a:xfrm>
              <a:off x="1296"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3" name="Line 36"/>
            <p:cNvSpPr>
              <a:spLocks noChangeShapeType="1"/>
            </p:cNvSpPr>
            <p:nvPr/>
          </p:nvSpPr>
          <p:spPr bwMode="auto">
            <a:xfrm>
              <a:off x="1488"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4" name="Line 37"/>
            <p:cNvSpPr>
              <a:spLocks noChangeShapeType="1"/>
            </p:cNvSpPr>
            <p:nvPr/>
          </p:nvSpPr>
          <p:spPr bwMode="auto">
            <a:xfrm>
              <a:off x="1680"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5" name="Line 38"/>
            <p:cNvSpPr>
              <a:spLocks noChangeShapeType="1"/>
            </p:cNvSpPr>
            <p:nvPr/>
          </p:nvSpPr>
          <p:spPr bwMode="auto">
            <a:xfrm>
              <a:off x="1872"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6" name="Line 39"/>
            <p:cNvSpPr>
              <a:spLocks noChangeShapeType="1"/>
            </p:cNvSpPr>
            <p:nvPr/>
          </p:nvSpPr>
          <p:spPr bwMode="auto">
            <a:xfrm>
              <a:off x="336"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7" name="Line 40"/>
            <p:cNvSpPr>
              <a:spLocks noChangeShapeType="1"/>
            </p:cNvSpPr>
            <p:nvPr/>
          </p:nvSpPr>
          <p:spPr bwMode="auto">
            <a:xfrm>
              <a:off x="528"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8" name="Line 41"/>
            <p:cNvSpPr>
              <a:spLocks noChangeShapeType="1"/>
            </p:cNvSpPr>
            <p:nvPr/>
          </p:nvSpPr>
          <p:spPr bwMode="auto">
            <a:xfrm>
              <a:off x="720"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99" name="Line 42"/>
            <p:cNvSpPr>
              <a:spLocks noChangeShapeType="1"/>
            </p:cNvSpPr>
            <p:nvPr/>
          </p:nvSpPr>
          <p:spPr bwMode="auto">
            <a:xfrm>
              <a:off x="912"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0" name="Line 43"/>
            <p:cNvSpPr>
              <a:spLocks noChangeShapeType="1"/>
            </p:cNvSpPr>
            <p:nvPr/>
          </p:nvSpPr>
          <p:spPr bwMode="auto">
            <a:xfrm>
              <a:off x="1104"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1" name="Line 44"/>
            <p:cNvSpPr>
              <a:spLocks noChangeShapeType="1"/>
            </p:cNvSpPr>
            <p:nvPr/>
          </p:nvSpPr>
          <p:spPr bwMode="auto">
            <a:xfrm>
              <a:off x="1296"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2" name="Line 45"/>
            <p:cNvSpPr>
              <a:spLocks noChangeShapeType="1"/>
            </p:cNvSpPr>
            <p:nvPr/>
          </p:nvSpPr>
          <p:spPr bwMode="auto">
            <a:xfrm>
              <a:off x="1488"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3" name="Line 46"/>
            <p:cNvSpPr>
              <a:spLocks noChangeShapeType="1"/>
            </p:cNvSpPr>
            <p:nvPr/>
          </p:nvSpPr>
          <p:spPr bwMode="auto">
            <a:xfrm>
              <a:off x="1680"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4" name="Line 47"/>
            <p:cNvSpPr>
              <a:spLocks noChangeShapeType="1"/>
            </p:cNvSpPr>
            <p:nvPr/>
          </p:nvSpPr>
          <p:spPr bwMode="auto">
            <a:xfrm>
              <a:off x="1872"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5" name="Line 48"/>
            <p:cNvSpPr>
              <a:spLocks noChangeShapeType="1"/>
            </p:cNvSpPr>
            <p:nvPr/>
          </p:nvSpPr>
          <p:spPr bwMode="auto">
            <a:xfrm>
              <a:off x="336"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6" name="Line 49"/>
            <p:cNvSpPr>
              <a:spLocks noChangeShapeType="1"/>
            </p:cNvSpPr>
            <p:nvPr/>
          </p:nvSpPr>
          <p:spPr bwMode="auto">
            <a:xfrm>
              <a:off x="528"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7" name="Line 50"/>
            <p:cNvSpPr>
              <a:spLocks noChangeShapeType="1"/>
            </p:cNvSpPr>
            <p:nvPr/>
          </p:nvSpPr>
          <p:spPr bwMode="auto">
            <a:xfrm>
              <a:off x="720"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8" name="Line 51"/>
            <p:cNvSpPr>
              <a:spLocks noChangeShapeType="1"/>
            </p:cNvSpPr>
            <p:nvPr/>
          </p:nvSpPr>
          <p:spPr bwMode="auto">
            <a:xfrm>
              <a:off x="912"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09" name="Line 52"/>
            <p:cNvSpPr>
              <a:spLocks noChangeShapeType="1"/>
            </p:cNvSpPr>
            <p:nvPr/>
          </p:nvSpPr>
          <p:spPr bwMode="auto">
            <a:xfrm>
              <a:off x="1104"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10" name="Line 53"/>
            <p:cNvSpPr>
              <a:spLocks noChangeShapeType="1"/>
            </p:cNvSpPr>
            <p:nvPr/>
          </p:nvSpPr>
          <p:spPr bwMode="auto">
            <a:xfrm>
              <a:off x="1296"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11" name="Line 54"/>
            <p:cNvSpPr>
              <a:spLocks noChangeShapeType="1"/>
            </p:cNvSpPr>
            <p:nvPr/>
          </p:nvSpPr>
          <p:spPr bwMode="auto">
            <a:xfrm>
              <a:off x="1488"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12" name="Line 55"/>
            <p:cNvSpPr>
              <a:spLocks noChangeShapeType="1"/>
            </p:cNvSpPr>
            <p:nvPr/>
          </p:nvSpPr>
          <p:spPr bwMode="auto">
            <a:xfrm>
              <a:off x="1680"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813" name="Line 56"/>
            <p:cNvSpPr>
              <a:spLocks noChangeShapeType="1"/>
            </p:cNvSpPr>
            <p:nvPr/>
          </p:nvSpPr>
          <p:spPr bwMode="auto">
            <a:xfrm>
              <a:off x="1872"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74759" name="Line 57"/>
          <p:cNvSpPr>
            <a:spLocks noChangeShapeType="1"/>
          </p:cNvSpPr>
          <p:nvPr/>
        </p:nvSpPr>
        <p:spPr bwMode="auto">
          <a:xfrm>
            <a:off x="76200" y="35052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74760" name="Group 58"/>
          <p:cNvGrpSpPr>
            <a:grpSpLocks/>
          </p:cNvGrpSpPr>
          <p:nvPr/>
        </p:nvGrpSpPr>
        <p:grpSpPr bwMode="auto">
          <a:xfrm>
            <a:off x="838200" y="2362200"/>
            <a:ext cx="533400" cy="228600"/>
            <a:chOff x="4272" y="1728"/>
            <a:chExt cx="656" cy="272"/>
          </a:xfrm>
        </p:grpSpPr>
        <p:pic>
          <p:nvPicPr>
            <p:cNvPr id="74767" name="Picture 59" descr="Ball-blue-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172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60" descr="Ball-red-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6" y="172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1" name="Group 61"/>
          <p:cNvGrpSpPr>
            <a:grpSpLocks/>
          </p:cNvGrpSpPr>
          <p:nvPr/>
        </p:nvGrpSpPr>
        <p:grpSpPr bwMode="auto">
          <a:xfrm>
            <a:off x="2514600" y="2209800"/>
            <a:ext cx="220663" cy="533400"/>
            <a:chOff x="2304" y="1872"/>
            <a:chExt cx="139" cy="336"/>
          </a:xfrm>
        </p:grpSpPr>
        <p:pic>
          <p:nvPicPr>
            <p:cNvPr id="74765" name="Picture 62" descr="Ball-blue-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1872"/>
              <a:ext cx="13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63" descr="Ball-red-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2064"/>
              <a:ext cx="13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74763" name="Picture 6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038600"/>
            <a:ext cx="14017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p:nvPr/>
        </p:nvSpPr>
        <p:spPr>
          <a:xfrm>
            <a:off x="3430314" y="3993931"/>
            <a:ext cx="5561286" cy="2677656"/>
          </a:xfrm>
          <a:prstGeom prst="rect">
            <a:avLst/>
          </a:prstGeom>
          <a:noFill/>
          <a:ln w="28575" cap="flat" cmpd="sng" algn="ctr">
            <a:noFill/>
            <a:prstDash val="solid"/>
            <a:round/>
            <a:headEnd type="none" w="med" len="med"/>
            <a:tailEnd type="none" w="med" len="med"/>
          </a:ln>
        </p:spPr>
        <p:txBody>
          <a:bodyPr wrap="square">
            <a:spAutoFit/>
          </a:bodyPr>
          <a:lstStyle/>
          <a:p>
            <a:pPr indent="228600">
              <a:defRPr/>
            </a:pPr>
            <a:r>
              <a:rPr lang="en-US" sz="2800" dirty="0">
                <a:solidFill>
                  <a:srgbClr val="0033CC"/>
                </a:solidFill>
                <a:latin typeface="+mj-lt"/>
                <a:ea typeface="+mn-ea"/>
              </a:rPr>
              <a:t>What happens in this </a:t>
            </a:r>
            <a:r>
              <a:rPr lang="en-US" sz="2800" dirty="0" smtClean="0">
                <a:solidFill>
                  <a:srgbClr val="0033CC"/>
                </a:solidFill>
                <a:latin typeface="+mj-lt"/>
                <a:ea typeface="+mn-ea"/>
              </a:rPr>
              <a:t>case?</a:t>
            </a:r>
          </a:p>
          <a:p>
            <a:pPr indent="228600">
              <a:defRPr/>
            </a:pPr>
            <a:endParaRPr lang="en-US" sz="2800" dirty="0" smtClean="0">
              <a:solidFill>
                <a:srgbClr val="0033CC"/>
              </a:solidFill>
              <a:latin typeface="+mj-lt"/>
              <a:ea typeface="+mn-ea"/>
            </a:endParaRPr>
          </a:p>
          <a:p>
            <a:pPr indent="228600">
              <a:defRPr/>
            </a:pPr>
            <a:r>
              <a:rPr lang="en-US" sz="2800" dirty="0" smtClean="0">
                <a:solidFill>
                  <a:srgbClr val="0033CC"/>
                </a:solidFill>
                <a:latin typeface="+mj-lt"/>
                <a:ea typeface="+mn-ea"/>
              </a:rPr>
              <a:t>What’s the direction of force on each charge?</a:t>
            </a:r>
          </a:p>
          <a:p>
            <a:pPr marL="914400" lvl="1" indent="-457200">
              <a:buFont typeface="Arial" panose="020B0604020202020204" pitchFamily="34" charset="0"/>
              <a:buChar char="•"/>
              <a:defRPr/>
            </a:pPr>
            <a:r>
              <a:rPr lang="en-US" sz="2800" dirty="0" err="1" smtClean="0">
                <a:latin typeface="+mj-lt"/>
                <a:ea typeface="+mn-ea"/>
              </a:rPr>
              <a:t>blue</a:t>
            </a:r>
            <a:r>
              <a:rPr lang="en-US" sz="2800" dirty="0" err="1" smtClean="0">
                <a:latin typeface="+mj-lt"/>
                <a:ea typeface="+mn-ea"/>
                <a:sym typeface="Wingdings" panose="05000000000000000000" pitchFamily="2" charset="2"/>
              </a:rPr>
              <a:t>negative</a:t>
            </a:r>
            <a:r>
              <a:rPr lang="en-US" sz="2800" dirty="0" smtClean="0">
                <a:latin typeface="+mj-lt"/>
                <a:ea typeface="+mn-ea"/>
                <a:sym typeface="Wingdings" panose="05000000000000000000" pitchFamily="2" charset="2"/>
              </a:rPr>
              <a:t> </a:t>
            </a:r>
          </a:p>
          <a:p>
            <a:pPr marL="914400" lvl="1" indent="-457200">
              <a:buFont typeface="Arial" panose="020B0604020202020204" pitchFamily="34" charset="0"/>
              <a:buChar char="•"/>
              <a:defRPr/>
            </a:pPr>
            <a:r>
              <a:rPr lang="en-US" sz="2800" dirty="0" smtClean="0">
                <a:latin typeface="+mj-lt"/>
                <a:ea typeface="+mn-ea"/>
                <a:sym typeface="Wingdings" panose="05000000000000000000" pitchFamily="2" charset="2"/>
              </a:rPr>
              <a:t>red positive</a:t>
            </a:r>
            <a:endParaRPr lang="en-US" sz="2800" dirty="0">
              <a:latin typeface="+mj-lt"/>
              <a:ea typeface="+mn-ea"/>
            </a:endParaRP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28</a:t>
            </a:fld>
            <a:endParaRPr lang="en-US" altLang="en-US"/>
          </a:p>
        </p:txBody>
      </p:sp>
      <p:sp>
        <p:nvSpPr>
          <p:cNvPr id="65" name="Rectangle 64"/>
          <p:cNvSpPr>
            <a:spLocks noChangeArrowheads="1"/>
          </p:cNvSpPr>
          <p:nvPr/>
        </p:nvSpPr>
        <p:spPr bwMode="auto">
          <a:xfrm>
            <a:off x="-76200" y="3521076"/>
            <a:ext cx="3048000" cy="333692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4" name="Straight Arrow Connector 3"/>
          <p:cNvCxnSpPr/>
          <p:nvPr/>
        </p:nvCxnSpPr>
        <p:spPr>
          <a:xfrm flipH="1" flipV="1">
            <a:off x="2735264" y="2574925"/>
            <a:ext cx="1562099" cy="1419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0" y="0"/>
            <a:ext cx="9144000" cy="838200"/>
          </a:xfrm>
        </p:spPr>
        <p:txBody>
          <a:bodyPr/>
          <a:lstStyle/>
          <a:p>
            <a:pPr eaLnBrk="1" hangingPunct="1"/>
            <a:r>
              <a:rPr lang="en-US" altLang="en-US" smtClean="0"/>
              <a:t>Dipole in a Uniform Field</a:t>
            </a:r>
          </a:p>
        </p:txBody>
      </p:sp>
      <p:graphicFrame>
        <p:nvGraphicFramePr>
          <p:cNvPr id="76802" name="Object 2"/>
          <p:cNvGraphicFramePr>
            <a:graphicFrameLocks noChangeAspect="1"/>
          </p:cNvGraphicFramePr>
          <p:nvPr/>
        </p:nvGraphicFramePr>
        <p:xfrm>
          <a:off x="1219200" y="1143000"/>
          <a:ext cx="1238250" cy="603250"/>
        </p:xfrm>
        <a:graphic>
          <a:graphicData uri="http://schemas.openxmlformats.org/presentationml/2006/ole">
            <mc:AlternateContent xmlns:mc="http://schemas.openxmlformats.org/markup-compatibility/2006">
              <mc:Choice xmlns:v="urn:schemas-microsoft-com:vml" Requires="v">
                <p:oleObj spid="_x0000_s76922" name="Equation" r:id="rId4" imgW="495300" imgH="241300" progId="Equation.3">
                  <p:embed/>
                </p:oleObj>
              </mc:Choice>
              <mc:Fallback>
                <p:oleObj name="Equation" r:id="rId4" imgW="4953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3000"/>
                        <a:ext cx="123825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6803" name="Line 4"/>
          <p:cNvSpPr>
            <a:spLocks noChangeShapeType="1"/>
          </p:cNvSpPr>
          <p:nvPr/>
        </p:nvSpPr>
        <p:spPr bwMode="auto">
          <a:xfrm>
            <a:off x="2819400" y="1524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4" name="Text Box 5"/>
          <p:cNvSpPr txBox="1">
            <a:spLocks noChangeArrowheads="1"/>
          </p:cNvSpPr>
          <p:nvPr/>
        </p:nvSpPr>
        <p:spPr bwMode="auto">
          <a:xfrm>
            <a:off x="3657600" y="1066800"/>
            <a:ext cx="4664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Forces on </a:t>
            </a:r>
            <a:r>
              <a:rPr lang="en-US" altLang="en-US" i="1"/>
              <a:t>+q</a:t>
            </a:r>
            <a:r>
              <a:rPr lang="en-US" altLang="en-US"/>
              <a:t> and </a:t>
            </a:r>
            <a:r>
              <a:rPr lang="en-US" altLang="en-US" i="1"/>
              <a:t>–q</a:t>
            </a:r>
            <a:r>
              <a:rPr lang="en-US" altLang="en-US"/>
              <a:t> have the same magnitude but opposite direction</a:t>
            </a:r>
          </a:p>
        </p:txBody>
      </p:sp>
      <p:graphicFrame>
        <p:nvGraphicFramePr>
          <p:cNvPr id="76805" name="Object 3"/>
          <p:cNvGraphicFramePr>
            <a:graphicFrameLocks noChangeAspect="1"/>
          </p:cNvGraphicFramePr>
          <p:nvPr/>
        </p:nvGraphicFramePr>
        <p:xfrm>
          <a:off x="3733800" y="2133600"/>
          <a:ext cx="3111500" cy="635000"/>
        </p:xfrm>
        <a:graphic>
          <a:graphicData uri="http://schemas.openxmlformats.org/presentationml/2006/ole">
            <mc:AlternateContent xmlns:mc="http://schemas.openxmlformats.org/markup-compatibility/2006">
              <mc:Choice xmlns:v="urn:schemas-microsoft-com:vml" Requires="v">
                <p:oleObj spid="_x0000_s76923" name="Equation" r:id="rId6" imgW="1244600" imgH="254000" progId="Equation.3">
                  <p:embed/>
                </p:oleObj>
              </mc:Choice>
              <mc:Fallback>
                <p:oleObj name="Equation" r:id="rId6" imgW="1244600" imgH="254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133600"/>
                        <a:ext cx="31115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6806" name="Text Box 8"/>
          <p:cNvSpPr txBox="1">
            <a:spLocks noChangeArrowheads="1"/>
          </p:cNvSpPr>
          <p:nvPr/>
        </p:nvSpPr>
        <p:spPr bwMode="auto">
          <a:xfrm>
            <a:off x="3581400" y="3665538"/>
            <a:ext cx="4892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Dipole experiences a torque about its center of mass.</a:t>
            </a:r>
            <a:endParaRPr lang="en-US" altLang="en-US"/>
          </a:p>
        </p:txBody>
      </p:sp>
      <p:sp>
        <p:nvSpPr>
          <p:cNvPr id="76807" name="Text Box 9"/>
          <p:cNvSpPr txBox="1">
            <a:spLocks noChangeArrowheads="1"/>
          </p:cNvSpPr>
          <p:nvPr/>
        </p:nvSpPr>
        <p:spPr bwMode="auto">
          <a:xfrm>
            <a:off x="3581400" y="4724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What is the equilibrium position?</a:t>
            </a:r>
            <a:endParaRPr lang="en-US" altLang="en-US"/>
          </a:p>
        </p:txBody>
      </p:sp>
      <p:sp>
        <p:nvSpPr>
          <p:cNvPr id="76808" name="Text Box 10"/>
          <p:cNvSpPr txBox="1">
            <a:spLocks noChangeArrowheads="1"/>
          </p:cNvSpPr>
          <p:nvPr/>
        </p:nvSpPr>
        <p:spPr bwMode="auto">
          <a:xfrm>
            <a:off x="3581400" y="54102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Electric dipole can be used to measure the direction of electric field.</a:t>
            </a:r>
            <a:endParaRPr lang="en-US" altLang="en-US"/>
          </a:p>
        </p:txBody>
      </p:sp>
      <p:grpSp>
        <p:nvGrpSpPr>
          <p:cNvPr id="76809" name="Group 11"/>
          <p:cNvGrpSpPr>
            <a:grpSpLocks/>
          </p:cNvGrpSpPr>
          <p:nvPr/>
        </p:nvGrpSpPr>
        <p:grpSpPr bwMode="auto">
          <a:xfrm>
            <a:off x="533400" y="1905000"/>
            <a:ext cx="2667000" cy="1143000"/>
            <a:chOff x="336" y="1200"/>
            <a:chExt cx="1680" cy="720"/>
          </a:xfrm>
        </p:grpSpPr>
        <p:sp>
          <p:nvSpPr>
            <p:cNvPr id="76819" name="Line 12"/>
            <p:cNvSpPr>
              <a:spLocks noChangeShapeType="1"/>
            </p:cNvSpPr>
            <p:nvPr/>
          </p:nvSpPr>
          <p:spPr bwMode="auto">
            <a:xfrm>
              <a:off x="336"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0" name="Line 13"/>
            <p:cNvSpPr>
              <a:spLocks noChangeShapeType="1"/>
            </p:cNvSpPr>
            <p:nvPr/>
          </p:nvSpPr>
          <p:spPr bwMode="auto">
            <a:xfrm>
              <a:off x="528"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1" name="Line 14"/>
            <p:cNvSpPr>
              <a:spLocks noChangeShapeType="1"/>
            </p:cNvSpPr>
            <p:nvPr/>
          </p:nvSpPr>
          <p:spPr bwMode="auto">
            <a:xfrm>
              <a:off x="720"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2" name="Line 15"/>
            <p:cNvSpPr>
              <a:spLocks noChangeShapeType="1"/>
            </p:cNvSpPr>
            <p:nvPr/>
          </p:nvSpPr>
          <p:spPr bwMode="auto">
            <a:xfrm>
              <a:off x="912"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3" name="Line 16"/>
            <p:cNvSpPr>
              <a:spLocks noChangeShapeType="1"/>
            </p:cNvSpPr>
            <p:nvPr/>
          </p:nvSpPr>
          <p:spPr bwMode="auto">
            <a:xfrm>
              <a:off x="1104"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4" name="Line 17"/>
            <p:cNvSpPr>
              <a:spLocks noChangeShapeType="1"/>
            </p:cNvSpPr>
            <p:nvPr/>
          </p:nvSpPr>
          <p:spPr bwMode="auto">
            <a:xfrm>
              <a:off x="1296"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5" name="Line 18"/>
            <p:cNvSpPr>
              <a:spLocks noChangeShapeType="1"/>
            </p:cNvSpPr>
            <p:nvPr/>
          </p:nvSpPr>
          <p:spPr bwMode="auto">
            <a:xfrm>
              <a:off x="1488"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6" name="Line 19"/>
            <p:cNvSpPr>
              <a:spLocks noChangeShapeType="1"/>
            </p:cNvSpPr>
            <p:nvPr/>
          </p:nvSpPr>
          <p:spPr bwMode="auto">
            <a:xfrm>
              <a:off x="1680"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7" name="Line 20"/>
            <p:cNvSpPr>
              <a:spLocks noChangeShapeType="1"/>
            </p:cNvSpPr>
            <p:nvPr/>
          </p:nvSpPr>
          <p:spPr bwMode="auto">
            <a:xfrm>
              <a:off x="1872" y="120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8" name="Line 21"/>
            <p:cNvSpPr>
              <a:spLocks noChangeShapeType="1"/>
            </p:cNvSpPr>
            <p:nvPr/>
          </p:nvSpPr>
          <p:spPr bwMode="auto">
            <a:xfrm>
              <a:off x="336"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29" name="Line 22"/>
            <p:cNvSpPr>
              <a:spLocks noChangeShapeType="1"/>
            </p:cNvSpPr>
            <p:nvPr/>
          </p:nvSpPr>
          <p:spPr bwMode="auto">
            <a:xfrm>
              <a:off x="528"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0" name="Line 23"/>
            <p:cNvSpPr>
              <a:spLocks noChangeShapeType="1"/>
            </p:cNvSpPr>
            <p:nvPr/>
          </p:nvSpPr>
          <p:spPr bwMode="auto">
            <a:xfrm>
              <a:off x="720"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1" name="Line 24"/>
            <p:cNvSpPr>
              <a:spLocks noChangeShapeType="1"/>
            </p:cNvSpPr>
            <p:nvPr/>
          </p:nvSpPr>
          <p:spPr bwMode="auto">
            <a:xfrm>
              <a:off x="912"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2" name="Line 25"/>
            <p:cNvSpPr>
              <a:spLocks noChangeShapeType="1"/>
            </p:cNvSpPr>
            <p:nvPr/>
          </p:nvSpPr>
          <p:spPr bwMode="auto">
            <a:xfrm>
              <a:off x="1104"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3" name="Line 26"/>
            <p:cNvSpPr>
              <a:spLocks noChangeShapeType="1"/>
            </p:cNvSpPr>
            <p:nvPr/>
          </p:nvSpPr>
          <p:spPr bwMode="auto">
            <a:xfrm>
              <a:off x="1296"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4" name="Line 27"/>
            <p:cNvSpPr>
              <a:spLocks noChangeShapeType="1"/>
            </p:cNvSpPr>
            <p:nvPr/>
          </p:nvSpPr>
          <p:spPr bwMode="auto">
            <a:xfrm>
              <a:off x="1488"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5" name="Line 28"/>
            <p:cNvSpPr>
              <a:spLocks noChangeShapeType="1"/>
            </p:cNvSpPr>
            <p:nvPr/>
          </p:nvSpPr>
          <p:spPr bwMode="auto">
            <a:xfrm>
              <a:off x="1680"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6" name="Line 29"/>
            <p:cNvSpPr>
              <a:spLocks noChangeShapeType="1"/>
            </p:cNvSpPr>
            <p:nvPr/>
          </p:nvSpPr>
          <p:spPr bwMode="auto">
            <a:xfrm>
              <a:off x="1872" y="1344"/>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7" name="Line 30"/>
            <p:cNvSpPr>
              <a:spLocks noChangeShapeType="1"/>
            </p:cNvSpPr>
            <p:nvPr/>
          </p:nvSpPr>
          <p:spPr bwMode="auto">
            <a:xfrm>
              <a:off x="336"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8" name="Line 31"/>
            <p:cNvSpPr>
              <a:spLocks noChangeShapeType="1"/>
            </p:cNvSpPr>
            <p:nvPr/>
          </p:nvSpPr>
          <p:spPr bwMode="auto">
            <a:xfrm>
              <a:off x="528"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39" name="Line 32"/>
            <p:cNvSpPr>
              <a:spLocks noChangeShapeType="1"/>
            </p:cNvSpPr>
            <p:nvPr/>
          </p:nvSpPr>
          <p:spPr bwMode="auto">
            <a:xfrm>
              <a:off x="720"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0" name="Line 33"/>
            <p:cNvSpPr>
              <a:spLocks noChangeShapeType="1"/>
            </p:cNvSpPr>
            <p:nvPr/>
          </p:nvSpPr>
          <p:spPr bwMode="auto">
            <a:xfrm>
              <a:off x="912"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1" name="Line 34"/>
            <p:cNvSpPr>
              <a:spLocks noChangeShapeType="1"/>
            </p:cNvSpPr>
            <p:nvPr/>
          </p:nvSpPr>
          <p:spPr bwMode="auto">
            <a:xfrm>
              <a:off x="1104"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2" name="Line 35"/>
            <p:cNvSpPr>
              <a:spLocks noChangeShapeType="1"/>
            </p:cNvSpPr>
            <p:nvPr/>
          </p:nvSpPr>
          <p:spPr bwMode="auto">
            <a:xfrm>
              <a:off x="1296"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3" name="Line 36"/>
            <p:cNvSpPr>
              <a:spLocks noChangeShapeType="1"/>
            </p:cNvSpPr>
            <p:nvPr/>
          </p:nvSpPr>
          <p:spPr bwMode="auto">
            <a:xfrm>
              <a:off x="1488"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4" name="Line 37"/>
            <p:cNvSpPr>
              <a:spLocks noChangeShapeType="1"/>
            </p:cNvSpPr>
            <p:nvPr/>
          </p:nvSpPr>
          <p:spPr bwMode="auto">
            <a:xfrm>
              <a:off x="1680"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5" name="Line 38"/>
            <p:cNvSpPr>
              <a:spLocks noChangeShapeType="1"/>
            </p:cNvSpPr>
            <p:nvPr/>
          </p:nvSpPr>
          <p:spPr bwMode="auto">
            <a:xfrm>
              <a:off x="1872" y="1536"/>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6" name="Line 39"/>
            <p:cNvSpPr>
              <a:spLocks noChangeShapeType="1"/>
            </p:cNvSpPr>
            <p:nvPr/>
          </p:nvSpPr>
          <p:spPr bwMode="auto">
            <a:xfrm>
              <a:off x="336"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7" name="Line 40"/>
            <p:cNvSpPr>
              <a:spLocks noChangeShapeType="1"/>
            </p:cNvSpPr>
            <p:nvPr/>
          </p:nvSpPr>
          <p:spPr bwMode="auto">
            <a:xfrm>
              <a:off x="528"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8" name="Line 41"/>
            <p:cNvSpPr>
              <a:spLocks noChangeShapeType="1"/>
            </p:cNvSpPr>
            <p:nvPr/>
          </p:nvSpPr>
          <p:spPr bwMode="auto">
            <a:xfrm>
              <a:off x="720"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49" name="Line 42"/>
            <p:cNvSpPr>
              <a:spLocks noChangeShapeType="1"/>
            </p:cNvSpPr>
            <p:nvPr/>
          </p:nvSpPr>
          <p:spPr bwMode="auto">
            <a:xfrm>
              <a:off x="912"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0" name="Line 43"/>
            <p:cNvSpPr>
              <a:spLocks noChangeShapeType="1"/>
            </p:cNvSpPr>
            <p:nvPr/>
          </p:nvSpPr>
          <p:spPr bwMode="auto">
            <a:xfrm>
              <a:off x="1104"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1" name="Line 44"/>
            <p:cNvSpPr>
              <a:spLocks noChangeShapeType="1"/>
            </p:cNvSpPr>
            <p:nvPr/>
          </p:nvSpPr>
          <p:spPr bwMode="auto">
            <a:xfrm>
              <a:off x="1296"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2" name="Line 45"/>
            <p:cNvSpPr>
              <a:spLocks noChangeShapeType="1"/>
            </p:cNvSpPr>
            <p:nvPr/>
          </p:nvSpPr>
          <p:spPr bwMode="auto">
            <a:xfrm>
              <a:off x="1488"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3" name="Line 46"/>
            <p:cNvSpPr>
              <a:spLocks noChangeShapeType="1"/>
            </p:cNvSpPr>
            <p:nvPr/>
          </p:nvSpPr>
          <p:spPr bwMode="auto">
            <a:xfrm>
              <a:off x="1680"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4" name="Line 47"/>
            <p:cNvSpPr>
              <a:spLocks noChangeShapeType="1"/>
            </p:cNvSpPr>
            <p:nvPr/>
          </p:nvSpPr>
          <p:spPr bwMode="auto">
            <a:xfrm>
              <a:off x="1872" y="1728"/>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5" name="Line 48"/>
            <p:cNvSpPr>
              <a:spLocks noChangeShapeType="1"/>
            </p:cNvSpPr>
            <p:nvPr/>
          </p:nvSpPr>
          <p:spPr bwMode="auto">
            <a:xfrm>
              <a:off x="336"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6" name="Line 49"/>
            <p:cNvSpPr>
              <a:spLocks noChangeShapeType="1"/>
            </p:cNvSpPr>
            <p:nvPr/>
          </p:nvSpPr>
          <p:spPr bwMode="auto">
            <a:xfrm>
              <a:off x="528"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7" name="Line 50"/>
            <p:cNvSpPr>
              <a:spLocks noChangeShapeType="1"/>
            </p:cNvSpPr>
            <p:nvPr/>
          </p:nvSpPr>
          <p:spPr bwMode="auto">
            <a:xfrm>
              <a:off x="720"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8" name="Line 51"/>
            <p:cNvSpPr>
              <a:spLocks noChangeShapeType="1"/>
            </p:cNvSpPr>
            <p:nvPr/>
          </p:nvSpPr>
          <p:spPr bwMode="auto">
            <a:xfrm>
              <a:off x="912"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59" name="Line 52"/>
            <p:cNvSpPr>
              <a:spLocks noChangeShapeType="1"/>
            </p:cNvSpPr>
            <p:nvPr/>
          </p:nvSpPr>
          <p:spPr bwMode="auto">
            <a:xfrm>
              <a:off x="1104"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60" name="Line 53"/>
            <p:cNvSpPr>
              <a:spLocks noChangeShapeType="1"/>
            </p:cNvSpPr>
            <p:nvPr/>
          </p:nvSpPr>
          <p:spPr bwMode="auto">
            <a:xfrm>
              <a:off x="1296"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61" name="Line 54"/>
            <p:cNvSpPr>
              <a:spLocks noChangeShapeType="1"/>
            </p:cNvSpPr>
            <p:nvPr/>
          </p:nvSpPr>
          <p:spPr bwMode="auto">
            <a:xfrm>
              <a:off x="1488"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62" name="Line 55"/>
            <p:cNvSpPr>
              <a:spLocks noChangeShapeType="1"/>
            </p:cNvSpPr>
            <p:nvPr/>
          </p:nvSpPr>
          <p:spPr bwMode="auto">
            <a:xfrm>
              <a:off x="1680"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63" name="Line 56"/>
            <p:cNvSpPr>
              <a:spLocks noChangeShapeType="1"/>
            </p:cNvSpPr>
            <p:nvPr/>
          </p:nvSpPr>
          <p:spPr bwMode="auto">
            <a:xfrm>
              <a:off x="1872" y="1920"/>
              <a:ext cx="14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76810" name="Line 57"/>
          <p:cNvSpPr>
            <a:spLocks noChangeShapeType="1"/>
          </p:cNvSpPr>
          <p:nvPr/>
        </p:nvSpPr>
        <p:spPr bwMode="auto">
          <a:xfrm>
            <a:off x="76200" y="35052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76811" name="Group 58"/>
          <p:cNvGrpSpPr>
            <a:grpSpLocks/>
          </p:cNvGrpSpPr>
          <p:nvPr/>
        </p:nvGrpSpPr>
        <p:grpSpPr bwMode="auto">
          <a:xfrm>
            <a:off x="838200" y="2362200"/>
            <a:ext cx="533400" cy="228600"/>
            <a:chOff x="4272" y="1728"/>
            <a:chExt cx="656" cy="272"/>
          </a:xfrm>
        </p:grpSpPr>
        <p:pic>
          <p:nvPicPr>
            <p:cNvPr id="76817" name="Picture 59" descr="Ball-blue-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172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8" name="Picture 60" descr="Ball-red-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6" y="1728"/>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2" name="Group 61"/>
          <p:cNvGrpSpPr>
            <a:grpSpLocks/>
          </p:cNvGrpSpPr>
          <p:nvPr/>
        </p:nvGrpSpPr>
        <p:grpSpPr bwMode="auto">
          <a:xfrm>
            <a:off x="2514600" y="2209800"/>
            <a:ext cx="220663" cy="533400"/>
            <a:chOff x="2304" y="1872"/>
            <a:chExt cx="139" cy="336"/>
          </a:xfrm>
        </p:grpSpPr>
        <p:pic>
          <p:nvPicPr>
            <p:cNvPr id="76815" name="Picture 62" descr="Ball-blue-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1872"/>
              <a:ext cx="13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Picture 63" descr="Ball-red-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2064"/>
              <a:ext cx="13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76814" name="Picture 6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038600"/>
            <a:ext cx="14017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4FFB3B-F78B-47C2-8837-EC56BFCC2822}"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descr="p438_Pos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87700"/>
            <a:ext cx="2171700" cy="215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8" name="Rectangle 16"/>
          <p:cNvSpPr>
            <a:spLocks noGrp="1" noChangeArrowheads="1"/>
          </p:cNvSpPr>
          <p:nvPr>
            <p:ph type="title"/>
          </p:nvPr>
        </p:nvSpPr>
        <p:spPr>
          <a:xfrm>
            <a:off x="0" y="-76200"/>
            <a:ext cx="9144000" cy="914400"/>
          </a:xfrm>
        </p:spPr>
        <p:txBody>
          <a:bodyPr/>
          <a:lstStyle/>
          <a:p>
            <a:pPr eaLnBrk="1" hangingPunct="1"/>
            <a:r>
              <a:rPr lang="en-US" altLang="en-US" smtClean="0"/>
              <a:t>Which way does the field point?</a:t>
            </a:r>
          </a:p>
        </p:txBody>
      </p:sp>
      <p:grpSp>
        <p:nvGrpSpPr>
          <p:cNvPr id="29699" name="Group 20"/>
          <p:cNvGrpSpPr>
            <a:grpSpLocks/>
          </p:cNvGrpSpPr>
          <p:nvPr/>
        </p:nvGrpSpPr>
        <p:grpSpPr bwMode="auto">
          <a:xfrm>
            <a:off x="5410200" y="3187700"/>
            <a:ext cx="2171700" cy="2163763"/>
            <a:chOff x="4176" y="2592"/>
            <a:chExt cx="1368" cy="1363"/>
          </a:xfrm>
        </p:grpSpPr>
        <p:pic>
          <p:nvPicPr>
            <p:cNvPr id="29712" name="Picture 14" descr="p440_Neg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592"/>
              <a:ext cx="1368" cy="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13" name="Rectangle 18"/>
            <p:cNvSpPr>
              <a:spLocks noChangeArrowheads="1"/>
            </p:cNvSpPr>
            <p:nvPr/>
          </p:nvSpPr>
          <p:spPr bwMode="auto">
            <a:xfrm>
              <a:off x="4764" y="3120"/>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t>
              </a:r>
            </a:p>
          </p:txBody>
        </p:sp>
      </p:grpSp>
      <p:cxnSp>
        <p:nvCxnSpPr>
          <p:cNvPr id="20" name="Straight Connector 6"/>
          <p:cNvCxnSpPr>
            <a:cxnSpLocks noChangeShapeType="1"/>
          </p:cNvCxnSpPr>
          <p:nvPr/>
        </p:nvCxnSpPr>
        <p:spPr bwMode="auto">
          <a:xfrm>
            <a:off x="63500" y="22717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701" name="TextBox 20"/>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i="1">
                <a:solidFill>
                  <a:srgbClr val="0033CC"/>
                </a:solidFill>
                <a:latin typeface="Arial" pitchFamily="34" charset="0"/>
                <a:ea typeface="ヒラギノ角ゴ Pro W3" pitchFamily="-84" charset="-128"/>
              </a:rPr>
              <a:t>Key Idea: A charged particle makes an electric field at every location in space </a:t>
            </a:r>
          </a:p>
          <a:p>
            <a:pPr eaLnBrk="1" hangingPunct="1"/>
            <a:endParaRPr lang="en-US" altLang="en-US" sz="1800" b="1" i="1">
              <a:solidFill>
                <a:srgbClr val="0033CC"/>
              </a:solidFill>
              <a:latin typeface="Arial" pitchFamily="34" charset="0"/>
              <a:ea typeface="ヒラギノ角ゴ Pro W3" pitchFamily="-84" charset="-128"/>
            </a:endParaRPr>
          </a:p>
        </p:txBody>
      </p:sp>
      <p:sp>
        <p:nvSpPr>
          <p:cNvPr id="29702" name="TextBox 21"/>
          <p:cNvSpPr txBox="1">
            <a:spLocks noChangeArrowheads="1"/>
          </p:cNvSpPr>
          <p:nvPr/>
        </p:nvSpPr>
        <p:spPr bwMode="auto">
          <a:xfrm>
            <a:off x="2700338" y="2514600"/>
            <a:ext cx="37766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b="1">
                <a:solidFill>
                  <a:srgbClr val="0033CC"/>
                </a:solidFill>
                <a:latin typeface="Arial" pitchFamily="34" charset="0"/>
                <a:ea typeface="ヒラギノ角ゴ Pro W3" pitchFamily="-84" charset="-128"/>
              </a:rPr>
              <a:t>Here is a useful mnemonic:  </a:t>
            </a:r>
          </a:p>
        </p:txBody>
      </p:sp>
      <p:sp>
        <p:nvSpPr>
          <p:cNvPr id="29703" name="TextBox 22"/>
          <p:cNvSpPr txBox="1">
            <a:spLocks noChangeArrowheads="1"/>
          </p:cNvSpPr>
          <p:nvPr/>
        </p:nvSpPr>
        <p:spPr bwMode="auto">
          <a:xfrm>
            <a:off x="1084263" y="5846763"/>
            <a:ext cx="2420937" cy="762000"/>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33CC"/>
                </a:solidFill>
                <a:latin typeface="Arial" pitchFamily="34" charset="0"/>
                <a:ea typeface="ヒラギノ角ゴ Pro W3" pitchFamily="-84" charset="-128"/>
              </a:rPr>
              <a:t>Positive people</a:t>
            </a:r>
          </a:p>
          <a:p>
            <a:pPr algn="ctr" eaLnBrk="1" hangingPunct="1"/>
            <a:r>
              <a:rPr lang="en-US" altLang="en-US" sz="1800" b="1">
                <a:solidFill>
                  <a:srgbClr val="0033CC"/>
                </a:solidFill>
                <a:latin typeface="Arial" pitchFamily="34" charset="0"/>
                <a:ea typeface="ヒラギノ角ゴ Pro W3" pitchFamily="-84" charset="-128"/>
              </a:rPr>
              <a:t>care about others</a:t>
            </a:r>
          </a:p>
        </p:txBody>
      </p:sp>
      <p:sp>
        <p:nvSpPr>
          <p:cNvPr id="29704" name="TextBox 23"/>
          <p:cNvSpPr txBox="1">
            <a:spLocks noChangeArrowheads="1"/>
          </p:cNvSpPr>
          <p:nvPr/>
        </p:nvSpPr>
        <p:spPr bwMode="auto">
          <a:xfrm>
            <a:off x="5448300" y="5778500"/>
            <a:ext cx="2057400" cy="914400"/>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33CC"/>
                </a:solidFill>
                <a:latin typeface="Arial" pitchFamily="34" charset="0"/>
                <a:ea typeface="ヒラギノ角ゴ Pro W3" pitchFamily="-84" charset="-128"/>
              </a:rPr>
              <a:t>Negative people</a:t>
            </a:r>
          </a:p>
          <a:p>
            <a:pPr algn="ctr" eaLnBrk="1" hangingPunct="1"/>
            <a:r>
              <a:rPr lang="en-US" altLang="en-US" sz="1800" b="1">
                <a:solidFill>
                  <a:srgbClr val="0033CC"/>
                </a:solidFill>
                <a:latin typeface="Arial" pitchFamily="34" charset="0"/>
                <a:ea typeface="ヒラギノ角ゴ Pro W3" pitchFamily="-84" charset="-128"/>
              </a:rPr>
              <a:t>care only about</a:t>
            </a:r>
          </a:p>
          <a:p>
            <a:pPr algn="ctr" eaLnBrk="1" hangingPunct="1"/>
            <a:r>
              <a:rPr lang="en-US" altLang="en-US" sz="1800" b="1">
                <a:solidFill>
                  <a:srgbClr val="0033CC"/>
                </a:solidFill>
                <a:latin typeface="Arial" pitchFamily="34" charset="0"/>
                <a:ea typeface="ヒラギノ角ゴ Pro W3" pitchFamily="-84" charset="-128"/>
              </a:rPr>
              <a:t>themselves</a:t>
            </a:r>
          </a:p>
        </p:txBody>
      </p:sp>
      <p:grpSp>
        <p:nvGrpSpPr>
          <p:cNvPr id="29705" name="Group 25"/>
          <p:cNvGrpSpPr>
            <a:grpSpLocks/>
          </p:cNvGrpSpPr>
          <p:nvPr/>
        </p:nvGrpSpPr>
        <p:grpSpPr bwMode="auto">
          <a:xfrm>
            <a:off x="2090738" y="3932238"/>
            <a:ext cx="447675" cy="646112"/>
            <a:chOff x="2091267" y="3412069"/>
            <a:chExt cx="447734" cy="646331"/>
          </a:xfrm>
        </p:grpSpPr>
        <p:sp>
          <p:nvSpPr>
            <p:cNvPr id="25" name="Oval 24"/>
            <p:cNvSpPr>
              <a:spLocks noChangeArrowheads="1"/>
            </p:cNvSpPr>
            <p:nvPr/>
          </p:nvSpPr>
          <p:spPr bwMode="auto">
            <a:xfrm>
              <a:off x="2200818" y="3648686"/>
              <a:ext cx="212753" cy="228677"/>
            </a:xfrm>
            <a:prstGeom prst="ellipse">
              <a:avLst/>
            </a:prstGeom>
            <a:gradFill rotWithShape="1">
              <a:gsLst>
                <a:gs pos="0">
                  <a:srgbClr val="85FFDB"/>
                </a:gs>
                <a:gs pos="100000">
                  <a:srgbClr val="00EBA8"/>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a typeface="ヒラギノ角ゴ Pro W3" pitchFamily="-84" charset="-128"/>
              </a:endParaRPr>
            </a:p>
          </p:txBody>
        </p:sp>
        <p:sp>
          <p:nvSpPr>
            <p:cNvPr id="29711" name="Rectangle 17"/>
            <p:cNvSpPr>
              <a:spLocks noChangeArrowheads="1"/>
            </p:cNvSpPr>
            <p:nvPr/>
          </p:nvSpPr>
          <p:spPr bwMode="auto">
            <a:xfrm>
              <a:off x="2091267" y="3412069"/>
              <a:ext cx="4477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600" b="1">
                  <a:solidFill>
                    <a:srgbClr val="CC0000"/>
                  </a:solidFill>
                </a:rPr>
                <a:t>+</a:t>
              </a:r>
            </a:p>
          </p:txBody>
        </p:sp>
      </p:grpSp>
      <p:sp>
        <p:nvSpPr>
          <p:cNvPr id="28" name="Oval 27"/>
          <p:cNvSpPr>
            <a:spLocks noChangeArrowheads="1"/>
          </p:cNvSpPr>
          <p:nvPr/>
        </p:nvSpPr>
        <p:spPr bwMode="auto">
          <a:xfrm>
            <a:off x="6380163" y="4176713"/>
            <a:ext cx="211137" cy="228600"/>
          </a:xfrm>
          <a:prstGeom prst="ellipse">
            <a:avLst/>
          </a:prstGeom>
          <a:gradFill rotWithShape="1">
            <a:gsLst>
              <a:gs pos="0">
                <a:srgbClr val="85FFDB"/>
              </a:gs>
              <a:gs pos="100000">
                <a:srgbClr val="00EBA8"/>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a typeface="ヒラギノ角ゴ Pro W3" pitchFamily="-84" charset="-128"/>
            </a:endParaRPr>
          </a:p>
        </p:txBody>
      </p:sp>
      <p:sp>
        <p:nvSpPr>
          <p:cNvPr id="29707" name="Rectangle 17"/>
          <p:cNvSpPr>
            <a:spLocks noChangeArrowheads="1"/>
          </p:cNvSpPr>
          <p:nvPr/>
        </p:nvSpPr>
        <p:spPr bwMode="auto">
          <a:xfrm>
            <a:off x="6311900" y="3890963"/>
            <a:ext cx="338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600" b="1">
                <a:solidFill>
                  <a:srgbClr val="CC0000"/>
                </a:solidFill>
              </a:rPr>
              <a:t>-</a:t>
            </a:r>
          </a:p>
        </p:txBody>
      </p:sp>
      <p:graphicFrame>
        <p:nvGraphicFramePr>
          <p:cNvPr id="29708" name="Object 5"/>
          <p:cNvGraphicFramePr>
            <a:graphicFrameLocks noChangeAspect="1"/>
          </p:cNvGraphicFramePr>
          <p:nvPr/>
        </p:nvGraphicFramePr>
        <p:xfrm>
          <a:off x="2327275" y="1054100"/>
          <a:ext cx="2292350" cy="1095375"/>
        </p:xfrm>
        <a:graphic>
          <a:graphicData uri="http://schemas.openxmlformats.org/presentationml/2006/ole">
            <mc:AlternateContent xmlns:mc="http://schemas.openxmlformats.org/markup-compatibility/2006">
              <mc:Choice xmlns:v="urn:schemas-microsoft-com:vml" Requires="v">
                <p:oleObj spid="_x0000_s29743" name="Equation" r:id="rId6" imgW="901700" imgH="431800" progId="Equation.3">
                  <p:embed/>
                </p:oleObj>
              </mc:Choice>
              <mc:Fallback>
                <p:oleObj name="Equation" r:id="rId6" imgW="9017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7275" y="1054100"/>
                        <a:ext cx="22923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p:cNvSpPr txBox="1"/>
          <p:nvPr/>
        </p:nvSpPr>
        <p:spPr>
          <a:xfrm>
            <a:off x="5156200" y="1333500"/>
            <a:ext cx="1660525" cy="369888"/>
          </a:xfrm>
          <a:prstGeom prst="rect">
            <a:avLst/>
          </a:prstGeom>
          <a:noFill/>
          <a:ln w="28575" cap="flat" cmpd="sng" algn="ctr">
            <a:solidFill>
              <a:srgbClr val="CC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ＭＳ Ｐゴシック" charset="0"/>
                <a:cs typeface="ＭＳ Ｐゴシック" charset="0"/>
              </a:rPr>
              <a:t>Point Particle</a:t>
            </a:r>
          </a:p>
        </p:txBody>
      </p:sp>
      <p:sp>
        <p:nvSpPr>
          <p:cNvPr id="3" name="Slide Number Placeholder 2"/>
          <p:cNvSpPr>
            <a:spLocks noGrp="1"/>
          </p:cNvSpPr>
          <p:nvPr>
            <p:ph type="sldNum" sz="quarter" idx="12"/>
          </p:nvPr>
        </p:nvSpPr>
        <p:spPr/>
        <p:txBody>
          <a:bodyPr/>
          <a:lstStyle/>
          <a:p>
            <a:fld id="{8F4FFB3B-F78B-47C2-8837-EC56BFCC2822}"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3"/>
          <p:cNvSpPr txBox="1">
            <a:spLocks noChangeArrowheads="1"/>
          </p:cNvSpPr>
          <p:nvPr/>
        </p:nvSpPr>
        <p:spPr bwMode="auto">
          <a:xfrm>
            <a:off x="762000" y="1066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a:t>If know </a:t>
            </a:r>
            <a:r>
              <a:rPr lang="en-US" altLang="en-US" i="1"/>
              <a:t>E </a:t>
            </a:r>
            <a:r>
              <a:rPr lang="en-US" altLang="en-US"/>
              <a:t>at some location, then we know the electric force on any charge: </a:t>
            </a:r>
          </a:p>
        </p:txBody>
      </p:sp>
      <p:sp>
        <p:nvSpPr>
          <p:cNvPr id="80898" name="Text Box 4"/>
          <p:cNvSpPr txBox="1">
            <a:spLocks noChangeArrowheads="1"/>
          </p:cNvSpPr>
          <p:nvPr/>
        </p:nvSpPr>
        <p:spPr bwMode="auto">
          <a:xfrm>
            <a:off x="1752600" y="2895600"/>
            <a:ext cx="61706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solidFill>
                  <a:schemeClr val="accent2"/>
                </a:solidFill>
              </a:rPr>
              <a:t>Example</a:t>
            </a:r>
            <a:r>
              <a:rPr lang="en-US" altLang="en-US">
                <a:solidFill>
                  <a:schemeClr val="accent2"/>
                </a:solidFill>
              </a:rPr>
              <a:t>:</a:t>
            </a:r>
            <a:r>
              <a:rPr lang="en-US" altLang="en-US"/>
              <a:t> if E&gt;3</a:t>
            </a:r>
            <a:r>
              <a:rPr lang="en-US" altLang="en-US">
                <a:sym typeface="Symbol" pitchFamily="18" charset="2"/>
              </a:rPr>
              <a:t>10</a:t>
            </a:r>
            <a:r>
              <a:rPr lang="en-US" altLang="en-US" baseline="30000">
                <a:sym typeface="Symbol" pitchFamily="18" charset="2"/>
              </a:rPr>
              <a:t>6</a:t>
            </a:r>
            <a:r>
              <a:rPr lang="en-US" altLang="en-US">
                <a:sym typeface="Symbol" pitchFamily="18" charset="2"/>
              </a:rPr>
              <a:t> N/C air becomes conductor</a:t>
            </a:r>
            <a:endParaRPr lang="en-US" altLang="en-US" i="1"/>
          </a:p>
        </p:txBody>
      </p:sp>
      <p:sp>
        <p:nvSpPr>
          <p:cNvPr id="80899" name="Text Box 5"/>
          <p:cNvSpPr txBox="1">
            <a:spLocks noChangeArrowheads="1"/>
          </p:cNvSpPr>
          <p:nvPr/>
        </p:nvSpPr>
        <p:spPr bwMode="auto">
          <a:xfrm>
            <a:off x="685800" y="3302000"/>
            <a:ext cx="5545138"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2800" b="1"/>
              <a:t> </a:t>
            </a:r>
            <a:r>
              <a:rPr lang="en-US" altLang="en-US" sz="2800" b="1">
                <a:solidFill>
                  <a:srgbClr val="FF0000"/>
                </a:solidFill>
              </a:rPr>
              <a:t>Retardation</a:t>
            </a:r>
            <a:endParaRPr lang="en-US" altLang="en-US"/>
          </a:p>
          <a:p>
            <a:pPr eaLnBrk="1" hangingPunct="1"/>
            <a:r>
              <a:rPr lang="en-US" altLang="en-US"/>
              <a:t>	Nothing can move faster than light </a:t>
            </a:r>
            <a:r>
              <a:rPr lang="en-US" altLang="en-US" i="1"/>
              <a:t>c</a:t>
            </a:r>
            <a:endParaRPr lang="en-US" altLang="en-US"/>
          </a:p>
          <a:p>
            <a:pPr eaLnBrk="1" hangingPunct="1"/>
            <a:r>
              <a:rPr lang="en-US" altLang="en-US"/>
              <a:t>	</a:t>
            </a:r>
            <a:r>
              <a:rPr lang="en-US" altLang="en-US" i="1"/>
              <a:t>c</a:t>
            </a:r>
            <a:r>
              <a:rPr lang="en-US" altLang="en-US"/>
              <a:t> = 300,000 km/s  = 30 cm/ns</a:t>
            </a:r>
          </a:p>
        </p:txBody>
      </p:sp>
      <p:sp>
        <p:nvSpPr>
          <p:cNvPr id="80900" name="Text Box 6"/>
          <p:cNvSpPr txBox="1">
            <a:spLocks noChangeArrowheads="1"/>
          </p:cNvSpPr>
          <p:nvPr/>
        </p:nvSpPr>
        <p:spPr bwMode="auto">
          <a:xfrm>
            <a:off x="762000" y="19812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a:t>Can describe the electric properties of matter in terms of electric field – </a:t>
            </a:r>
            <a:r>
              <a:rPr lang="en-US" altLang="en-US">
                <a:solidFill>
                  <a:schemeClr val="accent2"/>
                </a:solidFill>
              </a:rPr>
              <a:t>independent of how this field was produced.</a:t>
            </a:r>
          </a:p>
        </p:txBody>
      </p:sp>
      <p:sp>
        <p:nvSpPr>
          <p:cNvPr id="80901" name="Text Box 7"/>
          <p:cNvSpPr txBox="1">
            <a:spLocks noChangeArrowheads="1"/>
          </p:cNvSpPr>
          <p:nvPr/>
        </p:nvSpPr>
        <p:spPr bwMode="auto">
          <a:xfrm>
            <a:off x="1143000" y="4495800"/>
            <a:ext cx="702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Coulomb</a:t>
            </a:r>
            <a:r>
              <a:rPr lang="ja-JP" altLang="en-US">
                <a:solidFill>
                  <a:schemeClr val="accent2"/>
                </a:solidFill>
              </a:rPr>
              <a:t>’</a:t>
            </a:r>
            <a:r>
              <a:rPr lang="en-US" altLang="ja-JP">
                <a:solidFill>
                  <a:schemeClr val="accent2"/>
                </a:solidFill>
              </a:rPr>
              <a:t>s law is not completely correct – it does not contain time </a:t>
            </a:r>
            <a:r>
              <a:rPr lang="en-US" altLang="ja-JP" i="1">
                <a:solidFill>
                  <a:schemeClr val="accent2"/>
                </a:solidFill>
              </a:rPr>
              <a:t>t </a:t>
            </a:r>
            <a:r>
              <a:rPr lang="en-US" altLang="ja-JP">
                <a:solidFill>
                  <a:schemeClr val="accent2"/>
                </a:solidFill>
              </a:rPr>
              <a:t>nor speed of light </a:t>
            </a:r>
            <a:r>
              <a:rPr lang="en-US" altLang="ja-JP" i="1">
                <a:solidFill>
                  <a:schemeClr val="accent2"/>
                </a:solidFill>
              </a:rPr>
              <a:t>c</a:t>
            </a:r>
            <a:r>
              <a:rPr lang="en-US" altLang="ja-JP">
                <a:solidFill>
                  <a:schemeClr val="accent2"/>
                </a:solidFill>
              </a:rPr>
              <a:t>.</a:t>
            </a:r>
            <a:endParaRPr lang="en-US" altLang="en-US"/>
          </a:p>
        </p:txBody>
      </p:sp>
      <p:graphicFrame>
        <p:nvGraphicFramePr>
          <p:cNvPr id="80902" name="Object 2"/>
          <p:cNvGraphicFramePr>
            <a:graphicFrameLocks noChangeAspect="1"/>
          </p:cNvGraphicFramePr>
          <p:nvPr/>
        </p:nvGraphicFramePr>
        <p:xfrm>
          <a:off x="3962400" y="5562600"/>
          <a:ext cx="1752600" cy="854075"/>
        </p:xfrm>
        <a:graphic>
          <a:graphicData uri="http://schemas.openxmlformats.org/presentationml/2006/ole">
            <mc:AlternateContent xmlns:mc="http://schemas.openxmlformats.org/markup-compatibility/2006">
              <mc:Choice xmlns:v="urn:schemas-microsoft-com:vml" Requires="v">
                <p:oleObj spid="_x0000_s80995" name="Equation" r:id="rId4" imgW="889000" imgH="431800" progId="Equation.3">
                  <p:embed/>
                </p:oleObj>
              </mc:Choice>
              <mc:Fallback>
                <p:oleObj name="Equation" r:id="rId4" imgW="8890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562600"/>
                        <a:ext cx="17526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0903" name="Object 3"/>
          <p:cNvGraphicFramePr>
            <a:graphicFrameLocks noChangeAspect="1"/>
          </p:cNvGraphicFramePr>
          <p:nvPr/>
        </p:nvGraphicFramePr>
        <p:xfrm>
          <a:off x="1447800" y="5562600"/>
          <a:ext cx="1978025" cy="854075"/>
        </p:xfrm>
        <a:graphic>
          <a:graphicData uri="http://schemas.openxmlformats.org/presentationml/2006/ole">
            <mc:AlternateContent xmlns:mc="http://schemas.openxmlformats.org/markup-compatibility/2006">
              <mc:Choice xmlns:v="urn:schemas-microsoft-com:vml" Requires="v">
                <p:oleObj spid="_x0000_s80996" name="Equation" r:id="rId6" imgW="1003300" imgH="431800" progId="Equation.3">
                  <p:embed/>
                </p:oleObj>
              </mc:Choice>
              <mc:Fallback>
                <p:oleObj name="Equation" r:id="rId6" imgW="10033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562600"/>
                        <a:ext cx="1978025"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0904" name="Text Box 10"/>
          <p:cNvSpPr txBox="1">
            <a:spLocks noChangeArrowheads="1"/>
          </p:cNvSpPr>
          <p:nvPr/>
        </p:nvSpPr>
        <p:spPr bwMode="auto">
          <a:xfrm>
            <a:off x="6477000" y="5638800"/>
            <a:ext cx="1747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i="1"/>
              <a:t>v &lt;&lt;c </a:t>
            </a:r>
            <a:r>
              <a:rPr lang="en-US" altLang="en-US" sz="3200"/>
              <a:t>!!!</a:t>
            </a:r>
          </a:p>
        </p:txBody>
      </p:sp>
      <p:graphicFrame>
        <p:nvGraphicFramePr>
          <p:cNvPr id="80905" name="Object 4"/>
          <p:cNvGraphicFramePr>
            <a:graphicFrameLocks noChangeAspect="1"/>
          </p:cNvGraphicFramePr>
          <p:nvPr/>
        </p:nvGraphicFramePr>
        <p:xfrm>
          <a:off x="3581400" y="1447800"/>
          <a:ext cx="1003300" cy="474663"/>
        </p:xfrm>
        <a:graphic>
          <a:graphicData uri="http://schemas.openxmlformats.org/presentationml/2006/ole">
            <mc:AlternateContent xmlns:mc="http://schemas.openxmlformats.org/markup-compatibility/2006">
              <mc:Choice xmlns:v="urn:schemas-microsoft-com:vml" Requires="v">
                <p:oleObj spid="_x0000_s80997" name="Equation" r:id="rId8" imgW="482600" imgH="228600" progId="Equation.DSMT4">
                  <p:embed/>
                </p:oleObj>
              </mc:Choice>
              <mc:Fallback>
                <p:oleObj name="Equation" r:id="rId8" imgW="482600" imgH="228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1447800"/>
                        <a:ext cx="10033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0906" name="Rectangle 13"/>
          <p:cNvSpPr>
            <a:spLocks noGrp="1" noChangeArrowheads="1"/>
          </p:cNvSpPr>
          <p:nvPr>
            <p:ph type="title"/>
          </p:nvPr>
        </p:nvSpPr>
        <p:spPr/>
        <p:txBody>
          <a:bodyPr/>
          <a:lstStyle/>
          <a:p>
            <a:pPr eaLnBrk="1" hangingPunct="1"/>
            <a:r>
              <a:rPr lang="en-US" altLang="en-US" smtClean="0"/>
              <a:t>A Fundamental Rationale</a:t>
            </a:r>
          </a:p>
        </p:txBody>
      </p:sp>
      <p:cxnSp>
        <p:nvCxnSpPr>
          <p:cNvPr id="12"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8F4FFB3B-F78B-47C2-8837-EC56BFCC2822}" type="slidenum">
              <a:rPr lang="en-US" altLang="en-US" smtClean="0"/>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6"/>
          <p:cNvSpPr txBox="1">
            <a:spLocks noChangeArrowheads="1"/>
          </p:cNvSpPr>
          <p:nvPr/>
        </p:nvSpPr>
        <p:spPr bwMode="auto">
          <a:xfrm>
            <a:off x="0" y="190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60000"/>
              </a:lnSpc>
              <a:spcBef>
                <a:spcPct val="115000"/>
              </a:spcBef>
            </a:pPr>
            <a:endParaRPr lang="en-US" altLang="en-US" sz="3600" b="1">
              <a:solidFill>
                <a:srgbClr val="CC0000"/>
              </a:solidFill>
            </a:endParaRPr>
          </a:p>
        </p:txBody>
      </p:sp>
      <p:sp>
        <p:nvSpPr>
          <p:cNvPr id="82946" name="Rectangle 31"/>
          <p:cNvSpPr>
            <a:spLocks noGrp="1" noChangeArrowheads="1"/>
          </p:cNvSpPr>
          <p:nvPr>
            <p:ph type="title" idx="4294967295"/>
          </p:nvPr>
        </p:nvSpPr>
        <p:spPr>
          <a:xfrm>
            <a:off x="0" y="-152400"/>
            <a:ext cx="9144000" cy="1143000"/>
          </a:xfrm>
        </p:spPr>
        <p:txBody>
          <a:bodyPr/>
          <a:lstStyle/>
          <a:p>
            <a:pPr eaLnBrk="1" hangingPunct="1"/>
            <a:r>
              <a:rPr lang="en-US" altLang="en-US" smtClean="0"/>
              <a:t>Key Ideas in Chapter 14: Electric Field </a:t>
            </a:r>
          </a:p>
        </p:txBody>
      </p:sp>
      <p:sp>
        <p:nvSpPr>
          <p:cNvPr id="9" name="TextBox 8"/>
          <p:cNvSpPr txBox="1"/>
          <p:nvPr/>
        </p:nvSpPr>
        <p:spPr>
          <a:xfrm>
            <a:off x="252413" y="1295400"/>
            <a:ext cx="8737600" cy="5262563"/>
          </a:xfrm>
          <a:prstGeom prst="rect">
            <a:avLst/>
          </a:prstGeom>
          <a:noFill/>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indent="2286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 typeface="Wingdings" pitchFamily="2" charset="2"/>
              <a:buChar char="§"/>
            </a:pPr>
            <a:r>
              <a:rPr lang="en-US" altLang="en-US" sz="1800" b="1">
                <a:solidFill>
                  <a:srgbClr val="0033CC"/>
                </a:solidFill>
                <a:latin typeface="Arial" pitchFamily="34" charset="0"/>
              </a:rPr>
              <a:t>A charged particle makes an electric field at every location in space </a:t>
            </a:r>
          </a:p>
          <a:p>
            <a:pPr lvl="1" eaLnBrk="1" hangingPunct="1"/>
            <a:r>
              <a:rPr lang="en-US" altLang="en-US" sz="1800" b="1">
                <a:solidFill>
                  <a:srgbClr val="0033CC"/>
                </a:solidFill>
                <a:latin typeface="Arial" pitchFamily="34" charset="0"/>
              </a:rPr>
              <a:t>(except its own location).</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field due to one particle affects other charged particles.</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force on a charged particle is proportional to </a:t>
            </a:r>
          </a:p>
          <a:p>
            <a:pPr lvl="1" eaLnBrk="1" hangingPunct="1"/>
            <a:r>
              <a:rPr lang="en-US" altLang="en-US" sz="1800" b="1">
                <a:solidFill>
                  <a:srgbClr val="0033CC"/>
                </a:solidFill>
                <a:latin typeface="Arial" pitchFamily="34" charset="0"/>
              </a:rPr>
              <a:t>the net electric field at the location of that particle.  </a:t>
            </a:r>
          </a:p>
          <a:p>
            <a:pPr eaLnBrk="1" hangingPunct="1">
              <a:buFont typeface="Arial" pitchFamily="34" charset="0"/>
              <a:buChar char="•"/>
            </a:pPr>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Superposition Principle:</a:t>
            </a:r>
          </a:p>
          <a:p>
            <a:pPr eaLnBrk="1" hangingPunct="1">
              <a:buFont typeface="Wingdings" pitchFamily="2" charset="2"/>
              <a:buChar char="§"/>
            </a:pPr>
            <a:endParaRPr lang="en-US" altLang="en-US" sz="600" b="1">
              <a:solidFill>
                <a:srgbClr val="0033CC"/>
              </a:solidFill>
              <a:latin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net electric field at any lecation is the vector sum </a:t>
            </a:r>
          </a:p>
          <a:p>
            <a:pPr lvl="1" eaLnBrk="1" hangingPunct="1"/>
            <a:r>
              <a:rPr lang="en-US" altLang="en-US" sz="1800">
                <a:latin typeface="Arial" pitchFamily="34" charset="0"/>
                <a:cs typeface="Arial" pitchFamily="34" charset="0"/>
              </a:rPr>
              <a:t>of the individual electric fields of all charge particles at other locations.</a:t>
            </a:r>
          </a:p>
          <a:p>
            <a:pPr lvl="1" eaLnBrk="1" hangingPunct="1"/>
            <a:endParaRPr lang="en-US" altLang="en-US" sz="600">
              <a:latin typeface="Arial" pitchFamily="34" charset="0"/>
              <a:cs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field due to one charged particle is not changed</a:t>
            </a:r>
          </a:p>
          <a:p>
            <a:pPr lvl="1" eaLnBrk="1" hangingPunct="1"/>
            <a:r>
              <a:rPr lang="en-US" altLang="en-US" sz="1800">
                <a:latin typeface="Arial" pitchFamily="34" charset="0"/>
                <a:cs typeface="Arial" pitchFamily="34" charset="0"/>
              </a:rPr>
              <a:t>by the presence of other charged particles.</a:t>
            </a:r>
          </a:p>
          <a:p>
            <a:pPr eaLnBrk="1" hangingPunct="1"/>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An electric dipole consists of two particles with charges equal in magnitude</a:t>
            </a:r>
          </a:p>
          <a:p>
            <a:pPr eaLnBrk="1" hangingPunct="1"/>
            <a:r>
              <a:rPr lang="en-US" altLang="en-US" sz="1800" b="1">
                <a:solidFill>
                  <a:srgbClr val="0033CC"/>
                </a:solidFill>
                <a:latin typeface="Arial" pitchFamily="34" charset="0"/>
              </a:rPr>
              <a:t>and opposite in sign, separated by a short distance.		</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Changes in electric fields travel at the speed of light ("retardation").</a:t>
            </a:r>
          </a:p>
        </p:txBody>
      </p:sp>
      <p:cxnSp>
        <p:nvCxnSpPr>
          <p:cNvPr id="6"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729CA5D-A488-4046-9F09-6589B28C612F}"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04800" y="1066800"/>
            <a:ext cx="8458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r>
              <a:rPr lang="en-US" altLang="en-US" b="1">
                <a:solidFill>
                  <a:schemeClr val="accent2"/>
                </a:solidFill>
                <a:latin typeface="Arial" pitchFamily="34" charset="0"/>
              </a:rPr>
              <a:t>Which one of the following is </a:t>
            </a:r>
            <a:r>
              <a:rPr lang="en-US" altLang="en-US" b="1" i="1">
                <a:solidFill>
                  <a:srgbClr val="FF0000"/>
                </a:solidFill>
                <a:latin typeface="Arial" pitchFamily="34" charset="0"/>
              </a:rPr>
              <a:t>not</a:t>
            </a:r>
            <a:r>
              <a:rPr lang="en-US" altLang="en-US" b="1" i="1">
                <a:solidFill>
                  <a:schemeClr val="accent2"/>
                </a:solidFill>
                <a:latin typeface="Arial" pitchFamily="34" charset="0"/>
              </a:rPr>
              <a:t> </a:t>
            </a:r>
            <a:r>
              <a:rPr lang="en-US" altLang="en-US" b="1">
                <a:solidFill>
                  <a:schemeClr val="accent2"/>
                </a:solidFill>
                <a:latin typeface="Arial" pitchFamily="34" charset="0"/>
              </a:rPr>
              <a:t>true?</a:t>
            </a:r>
          </a:p>
          <a:p>
            <a:pPr algn="just" eaLnBrk="1" hangingPunct="1"/>
            <a:r>
              <a:rPr lang="en-US" altLang="en-US" b="1">
                <a:solidFill>
                  <a:schemeClr val="accent2"/>
                </a:solidFill>
                <a:latin typeface="Arial" pitchFamily="34" charset="0"/>
              </a:rPr>
              <a:t>The electric force exerted by an electron on an electron:</a:t>
            </a:r>
            <a:endParaRPr lang="en-US" altLang="en-US" sz="2000" b="1">
              <a:solidFill>
                <a:schemeClr val="tx2"/>
              </a:solidFill>
              <a:latin typeface="Arial" pitchFamily="34" charset="0"/>
            </a:endParaRPr>
          </a:p>
          <a:p>
            <a:pPr algn="just" eaLnBrk="1" hangingPunct="1"/>
            <a:endParaRPr lang="en-US" altLang="en-US" sz="2000" b="1">
              <a:solidFill>
                <a:schemeClr val="tx2"/>
              </a:solidFill>
              <a:latin typeface="Arial" pitchFamily="34" charset="0"/>
            </a:endParaRPr>
          </a:p>
          <a:p>
            <a:pPr eaLnBrk="1" hangingPunct="1"/>
            <a:r>
              <a:rPr lang="en-US" altLang="en-US" b="1">
                <a:solidFill>
                  <a:schemeClr val="tx2"/>
                </a:solidFill>
                <a:latin typeface="Arial" pitchFamily="34" charset="0"/>
              </a:rPr>
              <a:t>A. decreases by a factor of 25 if the distance is increased by a factor of 5.</a:t>
            </a:r>
          </a:p>
          <a:p>
            <a:pPr algn="just" eaLnBrk="1" hangingPunct="1"/>
            <a:endParaRPr lang="en-US" altLang="en-US" b="1">
              <a:solidFill>
                <a:schemeClr val="tx2"/>
              </a:solidFill>
              <a:latin typeface="Arial" pitchFamily="34" charset="0"/>
            </a:endParaRPr>
          </a:p>
          <a:p>
            <a:pPr eaLnBrk="1" hangingPunct="1"/>
            <a:r>
              <a:rPr lang="en-US" altLang="en-US" b="1">
                <a:solidFill>
                  <a:schemeClr val="tx2"/>
                </a:solidFill>
                <a:latin typeface="Arial" pitchFamily="34" charset="0"/>
              </a:rPr>
              <a:t>B. has the same magnitude as the electric force exerted by a proton on a proton at the same distance.</a:t>
            </a:r>
          </a:p>
          <a:p>
            <a:pPr algn="just" eaLnBrk="1" hangingPunct="1"/>
            <a:endParaRPr lang="en-US" altLang="en-US" b="1">
              <a:solidFill>
                <a:schemeClr val="tx2"/>
              </a:solidFill>
              <a:latin typeface="Arial" pitchFamily="34" charset="0"/>
            </a:endParaRPr>
          </a:p>
          <a:p>
            <a:pPr eaLnBrk="1" hangingPunct="1"/>
            <a:r>
              <a:rPr lang="en-US" altLang="en-US" b="1">
                <a:solidFill>
                  <a:schemeClr val="tx2"/>
                </a:solidFill>
                <a:latin typeface="Arial" pitchFamily="34" charset="0"/>
              </a:rPr>
              <a:t>C. has the same direction as the electric force exerted by a proton on a proton at the same distance.</a:t>
            </a:r>
          </a:p>
          <a:p>
            <a:pPr algn="just" eaLnBrk="1" hangingPunct="1"/>
            <a:endParaRPr lang="en-US" altLang="en-US" b="1">
              <a:solidFill>
                <a:schemeClr val="tx2"/>
              </a:solidFill>
              <a:latin typeface="Arial" pitchFamily="34" charset="0"/>
            </a:endParaRPr>
          </a:p>
          <a:p>
            <a:pPr eaLnBrk="1" hangingPunct="1"/>
            <a:r>
              <a:rPr lang="en-US" altLang="en-US" b="1">
                <a:latin typeface="Arial" pitchFamily="34" charset="0"/>
              </a:rPr>
              <a:t>D.</a:t>
            </a:r>
            <a:r>
              <a:rPr lang="en-US" altLang="en-US" b="1">
                <a:solidFill>
                  <a:schemeClr val="tx2"/>
                </a:solidFill>
                <a:latin typeface="Arial" pitchFamily="34" charset="0"/>
              </a:rPr>
              <a:t> is much weaker than the gravitational force between them.</a:t>
            </a:r>
          </a:p>
        </p:txBody>
      </p:sp>
      <p:sp>
        <p:nvSpPr>
          <p:cNvPr id="23554" name="Rectangle 3"/>
          <p:cNvSpPr>
            <a:spLocks noGrp="1" noChangeArrowheads="1"/>
          </p:cNvSpPr>
          <p:nvPr>
            <p:ph type="title"/>
          </p:nvPr>
        </p:nvSpPr>
        <p:spPr/>
        <p:txBody>
          <a:bodyPr/>
          <a:lstStyle/>
          <a:p>
            <a:pPr eaLnBrk="1" hangingPunct="1"/>
            <a:r>
              <a:rPr lang="en-US" altLang="en-US" smtClean="0"/>
              <a:t>iClicker</a:t>
            </a:r>
          </a:p>
        </p:txBody>
      </p:sp>
      <p:cxnSp>
        <p:nvCxnSpPr>
          <p:cNvPr id="4"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Rectangle 4"/>
          <p:cNvSpPr>
            <a:spLocks noChangeArrowheads="1"/>
          </p:cNvSpPr>
          <p:nvPr/>
        </p:nvSpPr>
        <p:spPr bwMode="auto">
          <a:xfrm>
            <a:off x="-76200" y="838200"/>
            <a:ext cx="9296400" cy="60198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32</a:t>
            </a:fld>
            <a:endParaRPr lang="en-US" altLang="en-US"/>
          </a:p>
        </p:txBody>
      </p:sp>
    </p:spTree>
    <p:extLst>
      <p:ext uri="{BB962C8B-B14F-4D97-AF65-F5344CB8AC3E}">
        <p14:creationId xmlns:p14="http://schemas.microsoft.com/office/powerpoint/2010/main" val="324395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3"/>
          <p:cNvSpPr txBox="1">
            <a:spLocks noChangeArrowheads="1"/>
          </p:cNvSpPr>
          <p:nvPr/>
        </p:nvSpPr>
        <p:spPr bwMode="auto">
          <a:xfrm>
            <a:off x="1981200" y="2209800"/>
            <a:ext cx="598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rgbClr val="CC0000"/>
                </a:solidFill>
              </a:rPr>
              <a:t>A particle with charge  q</a:t>
            </a:r>
            <a:r>
              <a:rPr lang="en-US" altLang="en-US" sz="2000" baseline="-25000">
                <a:solidFill>
                  <a:srgbClr val="CC0000"/>
                </a:solidFill>
              </a:rPr>
              <a:t>1</a:t>
            </a:r>
            <a:r>
              <a:rPr lang="en-US" altLang="en-US" sz="2000">
                <a:solidFill>
                  <a:srgbClr val="CC0000"/>
                </a:solidFill>
              </a:rPr>
              <a:t>=2 nC = 2 x 10</a:t>
            </a:r>
            <a:r>
              <a:rPr lang="en-US" altLang="en-US" sz="2000" baseline="30000">
                <a:solidFill>
                  <a:srgbClr val="CC0000"/>
                </a:solidFill>
              </a:rPr>
              <a:t>-9</a:t>
            </a:r>
            <a:r>
              <a:rPr lang="en-US" altLang="en-US" sz="2000">
                <a:solidFill>
                  <a:srgbClr val="CC0000"/>
                </a:solidFill>
              </a:rPr>
              <a:t> C </a:t>
            </a:r>
          </a:p>
          <a:p>
            <a:pPr eaLnBrk="1" hangingPunct="1"/>
            <a:r>
              <a:rPr lang="en-US" altLang="en-US" sz="2000">
                <a:solidFill>
                  <a:srgbClr val="CC0000"/>
                </a:solidFill>
              </a:rPr>
              <a:t>is located at the origin. What is the electric field </a:t>
            </a:r>
          </a:p>
          <a:p>
            <a:pPr eaLnBrk="1" hangingPunct="1"/>
            <a:r>
              <a:rPr lang="en-US" altLang="en-US" sz="2000">
                <a:solidFill>
                  <a:srgbClr val="CC0000"/>
                </a:solidFill>
              </a:rPr>
              <a:t>due to this particle at a location &lt;-0.2,-0.2,-0.2&gt; m?</a:t>
            </a:r>
          </a:p>
        </p:txBody>
      </p:sp>
      <p:sp>
        <p:nvSpPr>
          <p:cNvPr id="60418" name="Oval 9"/>
          <p:cNvSpPr>
            <a:spLocks noChangeArrowheads="1"/>
          </p:cNvSpPr>
          <p:nvPr/>
        </p:nvSpPr>
        <p:spPr bwMode="auto">
          <a:xfrm>
            <a:off x="2147888" y="4922838"/>
            <a:ext cx="184150" cy="177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0419" name="Line 10"/>
          <p:cNvSpPr>
            <a:spLocks noChangeShapeType="1"/>
          </p:cNvSpPr>
          <p:nvPr/>
        </p:nvSpPr>
        <p:spPr bwMode="auto">
          <a:xfrm flipH="1">
            <a:off x="1411288" y="5041900"/>
            <a:ext cx="798512" cy="5889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60420" name="Object 3"/>
          <p:cNvGraphicFramePr>
            <a:graphicFrameLocks noChangeAspect="1"/>
          </p:cNvGraphicFramePr>
          <p:nvPr/>
        </p:nvGraphicFramePr>
        <p:xfrm>
          <a:off x="1841500" y="5218113"/>
          <a:ext cx="287338" cy="358775"/>
        </p:xfrm>
        <a:graphic>
          <a:graphicData uri="http://schemas.openxmlformats.org/presentationml/2006/ole">
            <mc:AlternateContent xmlns:mc="http://schemas.openxmlformats.org/markup-compatibility/2006">
              <mc:Choice xmlns:v="urn:schemas-microsoft-com:vml" Requires="v">
                <p:oleObj spid="_x0000_s81928" name="Equation" r:id="rId4" imgW="127000" imgH="165100" progId="Equation.3">
                  <p:embed/>
                </p:oleObj>
              </mc:Choice>
              <mc:Fallback>
                <p:oleObj name="Equation" r:id="rId4" imgW="1270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0" y="5218113"/>
                        <a:ext cx="2873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1" name="Freeform 13"/>
          <p:cNvSpPr>
            <a:spLocks/>
          </p:cNvSpPr>
          <p:nvPr/>
        </p:nvSpPr>
        <p:spPr bwMode="auto">
          <a:xfrm>
            <a:off x="430213" y="5386388"/>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0422" name="Object 4"/>
          <p:cNvGraphicFramePr>
            <a:graphicFrameLocks noChangeAspect="1"/>
          </p:cNvGraphicFramePr>
          <p:nvPr/>
        </p:nvGraphicFramePr>
        <p:xfrm>
          <a:off x="3619500" y="982663"/>
          <a:ext cx="1866900" cy="879475"/>
        </p:xfrm>
        <a:graphic>
          <a:graphicData uri="http://schemas.openxmlformats.org/presentationml/2006/ole">
            <mc:AlternateContent xmlns:mc="http://schemas.openxmlformats.org/markup-compatibility/2006">
              <mc:Choice xmlns:v="urn:schemas-microsoft-com:vml" Requires="v">
                <p:oleObj spid="_x0000_s81929" name="Equation" r:id="rId6" imgW="914400" imgH="431800" progId="Equation.DSMT4">
                  <p:embed/>
                </p:oleObj>
              </mc:Choice>
              <mc:Fallback>
                <p:oleObj name="Equation" r:id="rId6" imgW="9144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0" y="982663"/>
                        <a:ext cx="1866900" cy="87947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3" name="Rectangle 17"/>
          <p:cNvSpPr>
            <a:spLocks noGrp="1" noChangeArrowheads="1"/>
          </p:cNvSpPr>
          <p:nvPr>
            <p:ph type="title"/>
          </p:nvPr>
        </p:nvSpPr>
        <p:spPr>
          <a:xfrm>
            <a:off x="0" y="-76200"/>
            <a:ext cx="9144000" cy="914400"/>
          </a:xfrm>
        </p:spPr>
        <p:txBody>
          <a:bodyPr/>
          <a:lstStyle/>
          <a:p>
            <a:pPr eaLnBrk="1" hangingPunct="1"/>
            <a:r>
              <a:rPr lang="en-US" altLang="en-US" smtClean="0"/>
              <a:t>Example 1: Electric Field </a:t>
            </a:r>
          </a:p>
        </p:txBody>
      </p:sp>
      <p:cxnSp>
        <p:nvCxnSpPr>
          <p:cNvPr id="1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0425" name="TextBox 12"/>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60426" name="Freeform 13"/>
          <p:cNvSpPr>
            <a:spLocks/>
          </p:cNvSpPr>
          <p:nvPr/>
        </p:nvSpPr>
        <p:spPr bwMode="auto">
          <a:xfrm rot="3016199" flipH="1">
            <a:off x="2206626" y="5108575"/>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27" name="TextBox 15"/>
          <p:cNvSpPr txBox="1">
            <a:spLocks noChangeArrowheads="1"/>
          </p:cNvSpPr>
          <p:nvPr/>
        </p:nvSpPr>
        <p:spPr bwMode="auto">
          <a:xfrm>
            <a:off x="-26988" y="5808663"/>
            <a:ext cx="914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observed</a:t>
            </a:r>
          </a:p>
          <a:p>
            <a:pPr eaLnBrk="1" hangingPunct="1"/>
            <a:r>
              <a:rPr lang="en-US" altLang="en-US" sz="1800" b="1">
                <a:solidFill>
                  <a:srgbClr val="0033CC"/>
                </a:solidFill>
                <a:latin typeface="Arial" pitchFamily="34" charset="0"/>
              </a:rPr>
              <a:t>location</a:t>
            </a:r>
          </a:p>
        </p:txBody>
      </p:sp>
      <p:sp>
        <p:nvSpPr>
          <p:cNvPr id="60428" name="TextBox 16"/>
          <p:cNvSpPr txBox="1">
            <a:spLocks noChangeArrowheads="1"/>
          </p:cNvSpPr>
          <p:nvPr/>
        </p:nvSpPr>
        <p:spPr bwMode="auto">
          <a:xfrm>
            <a:off x="2128838" y="5759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source </a:t>
            </a:r>
          </a:p>
          <a:p>
            <a:pPr eaLnBrk="1" hangingPunct="1"/>
            <a:r>
              <a:rPr lang="en-US" altLang="en-US" sz="1800" b="1">
                <a:solidFill>
                  <a:srgbClr val="0033CC"/>
                </a:solidFill>
                <a:latin typeface="Arial" pitchFamily="34" charset="0"/>
              </a:rPr>
              <a:t>location</a:t>
            </a:r>
          </a:p>
        </p:txBody>
      </p:sp>
      <p:sp>
        <p:nvSpPr>
          <p:cNvPr id="60429" name="TextBox 17"/>
          <p:cNvSpPr txBox="1">
            <a:spLocks noChangeArrowheads="1"/>
          </p:cNvSpPr>
          <p:nvPr/>
        </p:nvSpPr>
        <p:spPr bwMode="auto">
          <a:xfrm>
            <a:off x="430213" y="205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Problem</a:t>
            </a:r>
            <a:r>
              <a:rPr lang="en-US" altLang="en-US" sz="1800" b="1">
                <a:latin typeface="Arial" pitchFamily="34" charset="0"/>
              </a:rPr>
              <a:t>:</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4</a:t>
            </a:fld>
            <a:endParaRPr lang="en-US" altLang="en-US"/>
          </a:p>
        </p:txBody>
      </p:sp>
    </p:spTree>
    <p:extLst>
      <p:ext uri="{BB962C8B-B14F-4D97-AF65-F5344CB8AC3E}">
        <p14:creationId xmlns:p14="http://schemas.microsoft.com/office/powerpoint/2010/main" val="43561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3"/>
          <p:cNvSpPr txBox="1">
            <a:spLocks noChangeArrowheads="1"/>
          </p:cNvSpPr>
          <p:nvPr/>
        </p:nvSpPr>
        <p:spPr bwMode="auto">
          <a:xfrm>
            <a:off x="1981200" y="2209800"/>
            <a:ext cx="598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rgbClr val="CC0000"/>
                </a:solidFill>
              </a:rPr>
              <a:t>A particle with charge  q</a:t>
            </a:r>
            <a:r>
              <a:rPr lang="en-US" altLang="en-US" sz="2000" baseline="-25000">
                <a:solidFill>
                  <a:srgbClr val="CC0000"/>
                </a:solidFill>
              </a:rPr>
              <a:t>1</a:t>
            </a:r>
            <a:r>
              <a:rPr lang="en-US" altLang="en-US" sz="2000">
                <a:solidFill>
                  <a:srgbClr val="CC0000"/>
                </a:solidFill>
              </a:rPr>
              <a:t>=2 nC = 2 x 10</a:t>
            </a:r>
            <a:r>
              <a:rPr lang="en-US" altLang="en-US" sz="2000" baseline="30000">
                <a:solidFill>
                  <a:srgbClr val="CC0000"/>
                </a:solidFill>
              </a:rPr>
              <a:t>-9</a:t>
            </a:r>
            <a:r>
              <a:rPr lang="en-US" altLang="en-US" sz="2000">
                <a:solidFill>
                  <a:srgbClr val="CC0000"/>
                </a:solidFill>
              </a:rPr>
              <a:t> C </a:t>
            </a:r>
          </a:p>
          <a:p>
            <a:pPr eaLnBrk="1" hangingPunct="1"/>
            <a:r>
              <a:rPr lang="en-US" altLang="en-US" sz="2000">
                <a:solidFill>
                  <a:srgbClr val="CC0000"/>
                </a:solidFill>
              </a:rPr>
              <a:t>is located at the origin. What is the electric field </a:t>
            </a:r>
          </a:p>
          <a:p>
            <a:pPr eaLnBrk="1" hangingPunct="1"/>
            <a:r>
              <a:rPr lang="en-US" altLang="en-US" sz="2000">
                <a:solidFill>
                  <a:srgbClr val="CC0000"/>
                </a:solidFill>
              </a:rPr>
              <a:t>due to this particle at a location &lt;-0.2,-0.2,-0.2&gt; m?</a:t>
            </a:r>
          </a:p>
        </p:txBody>
      </p:sp>
      <p:graphicFrame>
        <p:nvGraphicFramePr>
          <p:cNvPr id="17416" name="Object 2"/>
          <p:cNvGraphicFramePr>
            <a:graphicFrameLocks noChangeAspect="1"/>
          </p:cNvGraphicFramePr>
          <p:nvPr/>
        </p:nvGraphicFramePr>
        <p:xfrm>
          <a:off x="3794125" y="4168775"/>
          <a:ext cx="4819650" cy="2098675"/>
        </p:xfrm>
        <a:graphic>
          <a:graphicData uri="http://schemas.openxmlformats.org/presentationml/2006/ole">
            <mc:AlternateContent xmlns:mc="http://schemas.openxmlformats.org/markup-compatibility/2006">
              <mc:Choice xmlns:v="urn:schemas-microsoft-com:vml" Requires="v">
                <p:oleObj spid="_x0000_s82955" name="Equation" r:id="rId4" imgW="3035300" imgH="1320800" progId="Equation.3">
                  <p:embed/>
                </p:oleObj>
              </mc:Choice>
              <mc:Fallback>
                <p:oleObj name="Equation" r:id="rId4" imgW="3035300" imgH="132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25" y="4168775"/>
                        <a:ext cx="4819650"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5" name="Oval 9"/>
          <p:cNvSpPr>
            <a:spLocks noChangeArrowheads="1"/>
          </p:cNvSpPr>
          <p:nvPr/>
        </p:nvSpPr>
        <p:spPr bwMode="auto">
          <a:xfrm>
            <a:off x="2147888" y="4922838"/>
            <a:ext cx="184150" cy="177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4516" name="Line 10"/>
          <p:cNvSpPr>
            <a:spLocks noChangeShapeType="1"/>
          </p:cNvSpPr>
          <p:nvPr/>
        </p:nvSpPr>
        <p:spPr bwMode="auto">
          <a:xfrm flipH="1">
            <a:off x="1411288" y="5041900"/>
            <a:ext cx="798512" cy="5889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64517" name="Object 3"/>
          <p:cNvGraphicFramePr>
            <a:graphicFrameLocks noChangeAspect="1"/>
          </p:cNvGraphicFramePr>
          <p:nvPr/>
        </p:nvGraphicFramePr>
        <p:xfrm>
          <a:off x="1841500" y="5218113"/>
          <a:ext cx="287338" cy="358775"/>
        </p:xfrm>
        <a:graphic>
          <a:graphicData uri="http://schemas.openxmlformats.org/presentationml/2006/ole">
            <mc:AlternateContent xmlns:mc="http://schemas.openxmlformats.org/markup-compatibility/2006">
              <mc:Choice xmlns:v="urn:schemas-microsoft-com:vml" Requires="v">
                <p:oleObj spid="_x0000_s82956" name="Equation" r:id="rId6" imgW="127000" imgH="165100" progId="Equation.3">
                  <p:embed/>
                </p:oleObj>
              </mc:Choice>
              <mc:Fallback>
                <p:oleObj name="Equation" r:id="rId6" imgW="1270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0" y="5218113"/>
                        <a:ext cx="2873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8" name="Freeform 13"/>
          <p:cNvSpPr>
            <a:spLocks/>
          </p:cNvSpPr>
          <p:nvPr/>
        </p:nvSpPr>
        <p:spPr bwMode="auto">
          <a:xfrm>
            <a:off x="430213" y="5386388"/>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3" name="Text Box 15"/>
          <p:cNvSpPr txBox="1">
            <a:spLocks noChangeArrowheads="1"/>
          </p:cNvSpPr>
          <p:nvPr/>
        </p:nvSpPr>
        <p:spPr bwMode="auto">
          <a:xfrm>
            <a:off x="571500" y="3814763"/>
            <a:ext cx="3024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Solution:</a:t>
            </a:r>
            <a:endParaRPr lang="en-US" altLang="en-US" sz="2000" u="sng">
              <a:latin typeface="Arial" pitchFamily="34" charset="0"/>
            </a:endParaRPr>
          </a:p>
          <a:p>
            <a:pPr eaLnBrk="1" hangingPunct="1">
              <a:buFontTx/>
              <a:buAutoNum type="arabicPeriod"/>
            </a:pPr>
            <a:r>
              <a:rPr lang="en-US" altLang="en-US" sz="2000">
                <a:solidFill>
                  <a:schemeClr val="accent2"/>
                </a:solidFill>
              </a:rPr>
              <a:t>Distance and direction</a:t>
            </a:r>
            <a:r>
              <a:rPr lang="en-US" altLang="en-US" sz="2000"/>
              <a:t>:</a:t>
            </a:r>
          </a:p>
          <a:p>
            <a:pPr eaLnBrk="1" hangingPunct="1"/>
            <a:endParaRPr lang="en-US" altLang="en-US" sz="2000"/>
          </a:p>
        </p:txBody>
      </p:sp>
      <p:graphicFrame>
        <p:nvGraphicFramePr>
          <p:cNvPr id="64520" name="Object 4"/>
          <p:cNvGraphicFramePr>
            <a:graphicFrameLocks noChangeAspect="1"/>
          </p:cNvGraphicFramePr>
          <p:nvPr/>
        </p:nvGraphicFramePr>
        <p:xfrm>
          <a:off x="3619500" y="982663"/>
          <a:ext cx="1866900" cy="879475"/>
        </p:xfrm>
        <a:graphic>
          <a:graphicData uri="http://schemas.openxmlformats.org/presentationml/2006/ole">
            <mc:AlternateContent xmlns:mc="http://schemas.openxmlformats.org/markup-compatibility/2006">
              <mc:Choice xmlns:v="urn:schemas-microsoft-com:vml" Requires="v">
                <p:oleObj spid="_x0000_s82957" name="Equation" r:id="rId8" imgW="914400" imgH="431800" progId="Equation.DSMT4">
                  <p:embed/>
                </p:oleObj>
              </mc:Choice>
              <mc:Fallback>
                <p:oleObj name="Equation" r:id="rId8" imgW="9144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00" y="982663"/>
                        <a:ext cx="1866900" cy="87947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21" name="Rectangle 17"/>
          <p:cNvSpPr>
            <a:spLocks noGrp="1" noChangeArrowheads="1"/>
          </p:cNvSpPr>
          <p:nvPr>
            <p:ph type="title"/>
          </p:nvPr>
        </p:nvSpPr>
        <p:spPr>
          <a:xfrm>
            <a:off x="0" y="-76200"/>
            <a:ext cx="9144000" cy="914400"/>
          </a:xfrm>
        </p:spPr>
        <p:txBody>
          <a:bodyPr/>
          <a:lstStyle/>
          <a:p>
            <a:pPr eaLnBrk="1" hangingPunct="1"/>
            <a:r>
              <a:rPr lang="en-US" altLang="en-US" smtClean="0"/>
              <a:t>Example 1: Electric Field </a:t>
            </a:r>
          </a:p>
        </p:txBody>
      </p:sp>
      <p:cxnSp>
        <p:nvCxnSpPr>
          <p:cNvPr id="1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4523" name="TextBox 12"/>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64524" name="Freeform 13"/>
          <p:cNvSpPr>
            <a:spLocks/>
          </p:cNvSpPr>
          <p:nvPr/>
        </p:nvSpPr>
        <p:spPr bwMode="auto">
          <a:xfrm rot="3016199" flipH="1">
            <a:off x="2206626" y="5108575"/>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TextBox 15"/>
          <p:cNvSpPr txBox="1">
            <a:spLocks noChangeArrowheads="1"/>
          </p:cNvSpPr>
          <p:nvPr/>
        </p:nvSpPr>
        <p:spPr bwMode="auto">
          <a:xfrm>
            <a:off x="-26988" y="5808663"/>
            <a:ext cx="914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observed</a:t>
            </a:r>
          </a:p>
          <a:p>
            <a:pPr eaLnBrk="1" hangingPunct="1"/>
            <a:r>
              <a:rPr lang="en-US" altLang="en-US" sz="1800" b="1">
                <a:solidFill>
                  <a:srgbClr val="0033CC"/>
                </a:solidFill>
                <a:latin typeface="Arial" pitchFamily="34" charset="0"/>
              </a:rPr>
              <a:t>location</a:t>
            </a:r>
          </a:p>
        </p:txBody>
      </p:sp>
      <p:sp>
        <p:nvSpPr>
          <p:cNvPr id="64526" name="TextBox 16"/>
          <p:cNvSpPr txBox="1">
            <a:spLocks noChangeArrowheads="1"/>
          </p:cNvSpPr>
          <p:nvPr/>
        </p:nvSpPr>
        <p:spPr bwMode="auto">
          <a:xfrm>
            <a:off x="2128838" y="5759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source </a:t>
            </a:r>
          </a:p>
          <a:p>
            <a:pPr eaLnBrk="1" hangingPunct="1"/>
            <a:r>
              <a:rPr lang="en-US" altLang="en-US" sz="1800" b="1">
                <a:solidFill>
                  <a:srgbClr val="0033CC"/>
                </a:solidFill>
                <a:latin typeface="Arial" pitchFamily="34" charset="0"/>
              </a:rPr>
              <a:t>location</a:t>
            </a:r>
          </a:p>
        </p:txBody>
      </p:sp>
      <p:sp>
        <p:nvSpPr>
          <p:cNvPr id="64527" name="TextBox 17"/>
          <p:cNvSpPr txBox="1">
            <a:spLocks noChangeArrowheads="1"/>
          </p:cNvSpPr>
          <p:nvPr/>
        </p:nvSpPr>
        <p:spPr bwMode="auto">
          <a:xfrm>
            <a:off x="430213" y="205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Problem</a:t>
            </a:r>
            <a:r>
              <a:rPr lang="en-US" altLang="en-US" sz="1800" b="1">
                <a:latin typeface="Arial" pitchFamily="34" charset="0"/>
              </a:rPr>
              <a:t>:</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5</a:t>
            </a:fld>
            <a:endParaRPr lang="en-US" altLang="en-US"/>
          </a:p>
        </p:txBody>
      </p:sp>
    </p:spTree>
    <p:extLst>
      <p:ext uri="{BB962C8B-B14F-4D97-AF65-F5344CB8AC3E}">
        <p14:creationId xmlns:p14="http://schemas.microsoft.com/office/powerpoint/2010/main" val="2771527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0" descr="p439_examp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27019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562" name="Object 2"/>
          <p:cNvGraphicFramePr>
            <a:graphicFrameLocks noChangeAspect="1"/>
          </p:cNvGraphicFramePr>
          <p:nvPr/>
        </p:nvGraphicFramePr>
        <p:xfrm>
          <a:off x="746125" y="3240088"/>
          <a:ext cx="5105400" cy="798512"/>
        </p:xfrm>
        <a:graphic>
          <a:graphicData uri="http://schemas.openxmlformats.org/presentationml/2006/ole">
            <mc:AlternateContent xmlns:mc="http://schemas.openxmlformats.org/markup-compatibility/2006">
              <mc:Choice xmlns:v="urn:schemas-microsoft-com:vml" Requires="v">
                <p:oleObj spid="_x0000_s83979" name="Equation" r:id="rId5" imgW="3086100" imgH="482600" progId="Equation.3">
                  <p:embed/>
                </p:oleObj>
              </mc:Choice>
              <mc:Fallback>
                <p:oleObj name="Equation" r:id="rId5" imgW="30861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3240088"/>
                        <a:ext cx="5105400"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563" name="Text Box 6"/>
          <p:cNvSpPr txBox="1">
            <a:spLocks noChangeArrowheads="1"/>
          </p:cNvSpPr>
          <p:nvPr/>
        </p:nvSpPr>
        <p:spPr bwMode="auto">
          <a:xfrm>
            <a:off x="457200" y="2571750"/>
            <a:ext cx="478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2. The magnitude of the electric field</a:t>
            </a:r>
            <a:r>
              <a:rPr lang="en-US" altLang="en-US"/>
              <a:t>:</a:t>
            </a:r>
          </a:p>
        </p:txBody>
      </p:sp>
      <p:sp>
        <p:nvSpPr>
          <p:cNvPr id="66564" name="Text Box 7"/>
          <p:cNvSpPr txBox="1">
            <a:spLocks noChangeArrowheads="1"/>
          </p:cNvSpPr>
          <p:nvPr/>
        </p:nvSpPr>
        <p:spPr bwMode="auto">
          <a:xfrm>
            <a:off x="457200" y="4648200"/>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3. The electric field in vector form</a:t>
            </a:r>
            <a:r>
              <a:rPr lang="en-US" altLang="en-US"/>
              <a:t>: </a:t>
            </a:r>
          </a:p>
        </p:txBody>
      </p:sp>
      <p:graphicFrame>
        <p:nvGraphicFramePr>
          <p:cNvPr id="66565" name="Object 3"/>
          <p:cNvGraphicFramePr>
            <a:graphicFrameLocks noChangeAspect="1"/>
          </p:cNvGraphicFramePr>
          <p:nvPr/>
        </p:nvGraphicFramePr>
        <p:xfrm>
          <a:off x="1143000" y="5257800"/>
          <a:ext cx="3352800" cy="1171575"/>
        </p:xfrm>
        <a:graphic>
          <a:graphicData uri="http://schemas.openxmlformats.org/presentationml/2006/ole">
            <mc:AlternateContent xmlns:mc="http://schemas.openxmlformats.org/markup-compatibility/2006">
              <mc:Choice xmlns:v="urn:schemas-microsoft-com:vml" Requires="v">
                <p:oleObj spid="_x0000_s83980" name="Equation" r:id="rId7" imgW="2400300" imgH="838200" progId="Equation.3">
                  <p:embed/>
                </p:oleObj>
              </mc:Choice>
              <mc:Fallback>
                <p:oleObj name="Equation" r:id="rId7" imgW="2400300" imgH="838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33528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6" name="Object 4"/>
          <p:cNvGraphicFramePr>
            <a:graphicFrameLocks noChangeAspect="1"/>
          </p:cNvGraphicFramePr>
          <p:nvPr/>
        </p:nvGraphicFramePr>
        <p:xfrm>
          <a:off x="457200" y="1181100"/>
          <a:ext cx="1866900" cy="879475"/>
        </p:xfrm>
        <a:graphic>
          <a:graphicData uri="http://schemas.openxmlformats.org/presentationml/2006/ole">
            <mc:AlternateContent xmlns:mc="http://schemas.openxmlformats.org/markup-compatibility/2006">
              <mc:Choice xmlns:v="urn:schemas-microsoft-com:vml" Requires="v">
                <p:oleObj spid="_x0000_s83981" name="Equation" r:id="rId9" imgW="914400" imgH="431800" progId="Equation.DSMT4">
                  <p:embed/>
                </p:oleObj>
              </mc:Choice>
              <mc:Fallback>
                <p:oleObj name="Equation" r:id="rId9" imgW="9144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181100"/>
                        <a:ext cx="1866900" cy="879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9" name="Straight Connector 6"/>
          <p:cNvCxnSpPr>
            <a:cxnSpLocks noChangeShapeType="1"/>
          </p:cNvCxnSpPr>
          <p:nvPr/>
        </p:nvCxnSpPr>
        <p:spPr bwMode="auto">
          <a:xfrm>
            <a:off x="0" y="2132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66568" name="Picture 12"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13338" y="1392238"/>
            <a:ext cx="34972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3"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46400" y="1392238"/>
            <a:ext cx="1549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 Box 3"/>
          <p:cNvSpPr txBox="1">
            <a:spLocks noChangeArrowheads="1"/>
          </p:cNvSpPr>
          <p:nvPr/>
        </p:nvSpPr>
        <p:spPr bwMode="auto">
          <a:xfrm>
            <a:off x="2424113" y="101600"/>
            <a:ext cx="598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rgbClr val="CC0000"/>
                </a:solidFill>
              </a:rPr>
              <a:t>A particle with charge  q</a:t>
            </a:r>
            <a:r>
              <a:rPr lang="en-US" altLang="en-US" sz="2000" baseline="-25000">
                <a:solidFill>
                  <a:srgbClr val="CC0000"/>
                </a:solidFill>
              </a:rPr>
              <a:t>1</a:t>
            </a:r>
            <a:r>
              <a:rPr lang="en-US" altLang="en-US" sz="2000">
                <a:solidFill>
                  <a:srgbClr val="CC0000"/>
                </a:solidFill>
              </a:rPr>
              <a:t>=2 nC = 2 x 10</a:t>
            </a:r>
            <a:r>
              <a:rPr lang="en-US" altLang="en-US" sz="2000" baseline="30000">
                <a:solidFill>
                  <a:srgbClr val="CC0000"/>
                </a:solidFill>
              </a:rPr>
              <a:t>-9</a:t>
            </a:r>
            <a:r>
              <a:rPr lang="en-US" altLang="en-US" sz="2000">
                <a:solidFill>
                  <a:srgbClr val="CC0000"/>
                </a:solidFill>
              </a:rPr>
              <a:t> C </a:t>
            </a:r>
          </a:p>
          <a:p>
            <a:pPr eaLnBrk="1" hangingPunct="1"/>
            <a:r>
              <a:rPr lang="en-US" altLang="en-US" sz="2000">
                <a:solidFill>
                  <a:srgbClr val="CC0000"/>
                </a:solidFill>
              </a:rPr>
              <a:t>is located at the origin. What is the electric field </a:t>
            </a:r>
          </a:p>
          <a:p>
            <a:pPr eaLnBrk="1" hangingPunct="1"/>
            <a:r>
              <a:rPr lang="en-US" altLang="en-US" sz="2000">
                <a:solidFill>
                  <a:srgbClr val="CC0000"/>
                </a:solidFill>
              </a:rPr>
              <a:t>due to this particle at a location &lt;-0.2,-0.2,-0.2&gt; m?</a:t>
            </a:r>
          </a:p>
        </p:txBody>
      </p:sp>
      <p:sp>
        <p:nvSpPr>
          <p:cNvPr id="66571" name="TextBox 17"/>
          <p:cNvSpPr txBox="1">
            <a:spLocks noChangeArrowheads="1"/>
          </p:cNvSpPr>
          <p:nvPr/>
        </p:nvSpPr>
        <p:spPr bwMode="auto">
          <a:xfrm>
            <a:off x="796925" y="127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Problem</a:t>
            </a:r>
            <a:r>
              <a:rPr lang="en-US" altLang="en-US" sz="1800" b="1">
                <a:latin typeface="Arial" pitchFamily="34" charset="0"/>
              </a:rPr>
              <a:t>:</a:t>
            </a:r>
          </a:p>
        </p:txBody>
      </p:sp>
      <p:sp>
        <p:nvSpPr>
          <p:cNvPr id="66572" name="Rectangle 2"/>
          <p:cNvSpPr>
            <a:spLocks noChangeArrowheads="1"/>
          </p:cNvSpPr>
          <p:nvPr/>
        </p:nvSpPr>
        <p:spPr bwMode="auto">
          <a:xfrm>
            <a:off x="6350" y="2133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Solution:</a:t>
            </a:r>
            <a:endParaRPr lang="en-US" altLang="en-US" sz="2000" u="sng">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6</a:t>
            </a:fld>
            <a:endParaRPr lang="en-US" altLang="en-US"/>
          </a:p>
        </p:txBody>
      </p:sp>
    </p:spTree>
    <p:extLst>
      <p:ext uri="{BB962C8B-B14F-4D97-AF65-F5344CB8AC3E}">
        <p14:creationId xmlns:p14="http://schemas.microsoft.com/office/powerpoint/2010/main" val="2776124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4"/>
          <p:cNvSpPr txBox="1">
            <a:spLocks noChangeArrowheads="1"/>
          </p:cNvSpPr>
          <p:nvPr/>
        </p:nvSpPr>
        <p:spPr bwMode="auto">
          <a:xfrm>
            <a:off x="838200" y="2219325"/>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a:latin typeface="Arial" pitchFamily="34" charset="0"/>
              </a:rPr>
              <a:t>Problem:</a:t>
            </a:r>
            <a:r>
              <a:rPr lang="en-US" altLang="en-US" sz="2000">
                <a:solidFill>
                  <a:schemeClr val="accent2"/>
                </a:solidFill>
                <a:latin typeface="Arial" pitchFamily="34" charset="0"/>
              </a:rPr>
              <a:t> </a:t>
            </a:r>
            <a:r>
              <a:rPr lang="en-US" altLang="en-US" sz="2000">
                <a:latin typeface="Arial" pitchFamily="34" charset="0"/>
              </a:rPr>
              <a:t> </a:t>
            </a:r>
            <a:r>
              <a:rPr lang="en-US" altLang="en-US" sz="2000">
                <a:solidFill>
                  <a:srgbClr val="CC0000"/>
                </a:solidFill>
                <a:latin typeface="Arial" pitchFamily="34" charset="0"/>
              </a:rPr>
              <a:t>The electric field at a particular location </a:t>
            </a:r>
          </a:p>
          <a:p>
            <a:pPr eaLnBrk="1" hangingPunct="1"/>
            <a:r>
              <a:rPr lang="en-US" altLang="en-US" sz="2000">
                <a:solidFill>
                  <a:srgbClr val="CC0000"/>
                </a:solidFill>
                <a:latin typeface="Arial" pitchFamily="34" charset="0"/>
              </a:rPr>
              <a:t>is &lt;-300,0,0&gt; N/C. What force would an electron experience if it were placed in this location?</a:t>
            </a:r>
          </a:p>
        </p:txBody>
      </p:sp>
      <p:sp>
        <p:nvSpPr>
          <p:cNvPr id="68610" name="Oval 5"/>
          <p:cNvSpPr>
            <a:spLocks noChangeArrowheads="1"/>
          </p:cNvSpPr>
          <p:nvPr/>
        </p:nvSpPr>
        <p:spPr bwMode="auto">
          <a:xfrm>
            <a:off x="3962400" y="4225925"/>
            <a:ext cx="304800" cy="3048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8611" name="Line 6"/>
          <p:cNvSpPr>
            <a:spLocks noChangeShapeType="1"/>
          </p:cNvSpPr>
          <p:nvPr/>
        </p:nvSpPr>
        <p:spPr bwMode="auto">
          <a:xfrm flipH="1">
            <a:off x="1752600" y="4378325"/>
            <a:ext cx="2362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2" name="Text Box 7"/>
          <p:cNvSpPr txBox="1">
            <a:spLocks noChangeArrowheads="1"/>
          </p:cNvSpPr>
          <p:nvPr/>
        </p:nvSpPr>
        <p:spPr bwMode="auto">
          <a:xfrm>
            <a:off x="3962400" y="38449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e</a:t>
            </a:r>
          </a:p>
        </p:txBody>
      </p:sp>
      <p:sp>
        <p:nvSpPr>
          <p:cNvPr id="68613" name="Text Box 8"/>
          <p:cNvSpPr txBox="1">
            <a:spLocks noChangeArrowheads="1"/>
          </p:cNvSpPr>
          <p:nvPr/>
        </p:nvSpPr>
        <p:spPr bwMode="auto">
          <a:xfrm>
            <a:off x="403225" y="4679950"/>
            <a:ext cx="1577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latin typeface="Arial" pitchFamily="34" charset="0"/>
              </a:rPr>
              <a:t>Solution:</a:t>
            </a:r>
            <a:endParaRPr lang="en-US" altLang="en-US" b="1" i="1">
              <a:latin typeface="Arial" pitchFamily="34" charset="0"/>
            </a:endParaRPr>
          </a:p>
        </p:txBody>
      </p:sp>
      <p:graphicFrame>
        <p:nvGraphicFramePr>
          <p:cNvPr id="68614" name="Object 2"/>
          <p:cNvGraphicFramePr>
            <a:graphicFrameLocks noChangeAspect="1"/>
          </p:cNvGraphicFramePr>
          <p:nvPr/>
        </p:nvGraphicFramePr>
        <p:xfrm>
          <a:off x="1528763" y="5391150"/>
          <a:ext cx="4751387" cy="1076325"/>
        </p:xfrm>
        <a:graphic>
          <a:graphicData uri="http://schemas.openxmlformats.org/presentationml/2006/ole">
            <mc:AlternateContent xmlns:mc="http://schemas.openxmlformats.org/markup-compatibility/2006">
              <mc:Choice xmlns:v="urn:schemas-microsoft-com:vml" Requires="v">
                <p:oleObj spid="_x0000_s84998" name="Equation" r:id="rId4" imgW="2463800" imgH="558800" progId="Equation.3">
                  <p:embed/>
                </p:oleObj>
              </mc:Choice>
              <mc:Fallback>
                <p:oleObj name="Equation" r:id="rId4" imgW="2463800" imgH="55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3" y="5391150"/>
                        <a:ext cx="4751387"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5" name="Text Box 10"/>
          <p:cNvSpPr txBox="1">
            <a:spLocks noChangeArrowheads="1"/>
          </p:cNvSpPr>
          <p:nvPr/>
        </p:nvSpPr>
        <p:spPr bwMode="auto">
          <a:xfrm>
            <a:off x="1981200" y="384492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E</a:t>
            </a:r>
          </a:p>
        </p:txBody>
      </p:sp>
      <p:sp>
        <p:nvSpPr>
          <p:cNvPr id="68616" name="Line 11"/>
          <p:cNvSpPr>
            <a:spLocks noChangeShapeType="1"/>
          </p:cNvSpPr>
          <p:nvPr/>
        </p:nvSpPr>
        <p:spPr bwMode="auto">
          <a:xfrm>
            <a:off x="2073275" y="3879850"/>
            <a:ext cx="228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7" name="Line 12"/>
          <p:cNvSpPr>
            <a:spLocks noChangeShapeType="1"/>
          </p:cNvSpPr>
          <p:nvPr/>
        </p:nvSpPr>
        <p:spPr bwMode="auto">
          <a:xfrm>
            <a:off x="4114800" y="4378325"/>
            <a:ext cx="68580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8" name="Text Box 13"/>
          <p:cNvSpPr txBox="1">
            <a:spLocks noChangeArrowheads="1"/>
          </p:cNvSpPr>
          <p:nvPr/>
        </p:nvSpPr>
        <p:spPr bwMode="auto">
          <a:xfrm>
            <a:off x="4479925" y="3810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8000"/>
                </a:solidFill>
              </a:rPr>
              <a:t>F</a:t>
            </a:r>
          </a:p>
        </p:txBody>
      </p:sp>
      <p:sp>
        <p:nvSpPr>
          <p:cNvPr id="68619" name="Line 14"/>
          <p:cNvSpPr>
            <a:spLocks noChangeShapeType="1"/>
          </p:cNvSpPr>
          <p:nvPr/>
        </p:nvSpPr>
        <p:spPr bwMode="auto">
          <a:xfrm>
            <a:off x="4572000" y="3844925"/>
            <a:ext cx="2286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0" name="Rectangle 15"/>
          <p:cNvSpPr>
            <a:spLocks noGrp="1" noChangeArrowheads="1"/>
          </p:cNvSpPr>
          <p:nvPr>
            <p:ph type="title"/>
          </p:nvPr>
        </p:nvSpPr>
        <p:spPr>
          <a:xfrm>
            <a:off x="0" y="-76200"/>
            <a:ext cx="9144000" cy="914400"/>
          </a:xfrm>
        </p:spPr>
        <p:txBody>
          <a:bodyPr/>
          <a:lstStyle/>
          <a:p>
            <a:pPr eaLnBrk="1" hangingPunct="1"/>
            <a:r>
              <a:rPr lang="en-US" altLang="en-US" smtClean="0"/>
              <a:t>Example 2:  Electric Force</a:t>
            </a:r>
          </a:p>
        </p:txBody>
      </p:sp>
      <p:sp>
        <p:nvSpPr>
          <p:cNvPr id="68621" name="Line 16"/>
          <p:cNvSpPr>
            <a:spLocks noChangeShapeType="1"/>
          </p:cNvSpPr>
          <p:nvPr/>
        </p:nvSpPr>
        <p:spPr bwMode="auto">
          <a:xfrm>
            <a:off x="6096000" y="4454525"/>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2" name="Line 17"/>
          <p:cNvSpPr>
            <a:spLocks noChangeShapeType="1"/>
          </p:cNvSpPr>
          <p:nvPr/>
        </p:nvSpPr>
        <p:spPr bwMode="auto">
          <a:xfrm>
            <a:off x="7239000" y="3616325"/>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3" name="Text Box 18"/>
          <p:cNvSpPr txBox="1">
            <a:spLocks noChangeArrowheads="1"/>
          </p:cNvSpPr>
          <p:nvPr/>
        </p:nvSpPr>
        <p:spPr bwMode="auto">
          <a:xfrm>
            <a:off x="7070725" y="3048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Y</a:t>
            </a:r>
          </a:p>
        </p:txBody>
      </p:sp>
      <p:sp>
        <p:nvSpPr>
          <p:cNvPr id="68624" name="Text Box 19"/>
          <p:cNvSpPr txBox="1">
            <a:spLocks noChangeArrowheads="1"/>
          </p:cNvSpPr>
          <p:nvPr/>
        </p:nvSpPr>
        <p:spPr bwMode="auto">
          <a:xfrm>
            <a:off x="8289925" y="4343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X</a:t>
            </a:r>
          </a:p>
        </p:txBody>
      </p:sp>
      <p:cxnSp>
        <p:nvCxnSpPr>
          <p:cNvPr id="18" name="Straight Connector 6"/>
          <p:cNvCxnSpPr>
            <a:cxnSpLocks noChangeShapeType="1"/>
          </p:cNvCxnSpPr>
          <p:nvPr/>
        </p:nvCxnSpPr>
        <p:spPr bwMode="auto">
          <a:xfrm>
            <a:off x="0" y="1981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8626" name="TextBox 18"/>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graphicFrame>
        <p:nvGraphicFramePr>
          <p:cNvPr id="68627" name="Object 3"/>
          <p:cNvGraphicFramePr>
            <a:graphicFrameLocks noChangeAspect="1"/>
          </p:cNvGraphicFramePr>
          <p:nvPr/>
        </p:nvGraphicFramePr>
        <p:xfrm>
          <a:off x="1514475" y="1147763"/>
          <a:ext cx="1685925" cy="681037"/>
        </p:xfrm>
        <a:graphic>
          <a:graphicData uri="http://schemas.openxmlformats.org/presentationml/2006/ole">
            <mc:AlternateContent xmlns:mc="http://schemas.openxmlformats.org/markup-compatibility/2006">
              <mc:Choice xmlns:v="urn:schemas-microsoft-com:vml" Requires="v">
                <p:oleObj spid="_x0000_s84999" name="Equation" r:id="rId6" imgW="596900" imgH="241300" progId="Equation.DSMT4">
                  <p:embed/>
                </p:oleObj>
              </mc:Choice>
              <mc:Fallback>
                <p:oleObj name="Equation" r:id="rId6" imgW="5969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4475" y="1147763"/>
                        <a:ext cx="1685925" cy="681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28" name="TextBox 20"/>
          <p:cNvSpPr txBox="1">
            <a:spLocks noChangeArrowheads="1"/>
          </p:cNvSpPr>
          <p:nvPr/>
        </p:nvSpPr>
        <p:spPr bwMode="auto">
          <a:xfrm>
            <a:off x="5130800" y="1219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rgbClr val="000000"/>
                </a:solidFill>
              </a:rPr>
              <a:t>Electron:  q = -e</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7</a:t>
            </a:fld>
            <a:endParaRPr lang="en-US" altLang="en-US"/>
          </a:p>
        </p:txBody>
      </p:sp>
    </p:spTree>
    <p:extLst>
      <p:ext uri="{BB962C8B-B14F-4D97-AF65-F5344CB8AC3E}">
        <p14:creationId xmlns:p14="http://schemas.microsoft.com/office/powerpoint/2010/main" val="1705051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58813" y="0"/>
            <a:ext cx="8402637" cy="838200"/>
          </a:xfrm>
        </p:spPr>
        <p:txBody>
          <a:bodyPr/>
          <a:lstStyle/>
          <a:p>
            <a:pPr eaLnBrk="1" hangingPunct="1"/>
            <a:r>
              <a:rPr lang="en-US" altLang="en-US" smtClean="0"/>
              <a:t>Structure of Atom</a:t>
            </a:r>
          </a:p>
        </p:txBody>
      </p:sp>
      <p:pic>
        <p:nvPicPr>
          <p:cNvPr id="9222" name="Picture 6" descr="atom_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221773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Atom-c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71600"/>
            <a:ext cx="221773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0" descr="p435_lattice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1"/>
          <p:cNvSpPr txBox="1">
            <a:spLocks noChangeArrowheads="1"/>
          </p:cNvSpPr>
          <p:nvPr/>
        </p:nvSpPr>
        <p:spPr bwMode="auto">
          <a:xfrm>
            <a:off x="838200" y="914400"/>
            <a:ext cx="3170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Matter consists of atoms</a:t>
            </a:r>
            <a:endParaRPr lang="en-US" altLang="en-US"/>
          </a:p>
          <a:p>
            <a:pPr eaLnBrk="1" hangingPunct="1"/>
            <a:r>
              <a:rPr lang="en-US" altLang="en-US"/>
              <a:t>1 cm</a:t>
            </a:r>
            <a:r>
              <a:rPr lang="en-US" altLang="en-US" baseline="30000"/>
              <a:t>3</a:t>
            </a:r>
            <a:r>
              <a:rPr lang="en-US" altLang="en-US"/>
              <a:t> : ~10</a:t>
            </a:r>
            <a:r>
              <a:rPr lang="en-US" altLang="en-US" baseline="30000"/>
              <a:t>24</a:t>
            </a:r>
            <a:r>
              <a:rPr lang="en-US" altLang="en-US"/>
              <a:t> atoms</a:t>
            </a:r>
          </a:p>
        </p:txBody>
      </p:sp>
      <p:sp>
        <p:nvSpPr>
          <p:cNvPr id="9228" name="Oval 12"/>
          <p:cNvSpPr>
            <a:spLocks noChangeArrowheads="1"/>
          </p:cNvSpPr>
          <p:nvPr/>
        </p:nvSpPr>
        <p:spPr bwMode="auto">
          <a:xfrm>
            <a:off x="3276600" y="2590800"/>
            <a:ext cx="304800" cy="304800"/>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9229" name="Line 13"/>
          <p:cNvSpPr>
            <a:spLocks noChangeShapeType="1"/>
          </p:cNvSpPr>
          <p:nvPr/>
        </p:nvSpPr>
        <p:spPr bwMode="auto">
          <a:xfrm flipV="1">
            <a:off x="3581400" y="2590800"/>
            <a:ext cx="2209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Text Box 17"/>
          <p:cNvSpPr txBox="1">
            <a:spLocks noChangeArrowheads="1"/>
          </p:cNvSpPr>
          <p:nvPr/>
        </p:nvSpPr>
        <p:spPr bwMode="auto">
          <a:xfrm>
            <a:off x="6308725" y="4003675"/>
            <a:ext cx="154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1</a:t>
            </a:r>
            <a:r>
              <a:rPr lang="en-US" altLang="en-US">
                <a:solidFill>
                  <a:srgbClr val="FF0000"/>
                </a:solidFill>
                <a:cs typeface="Times New Roman" pitchFamily="18" charset="0"/>
              </a:rPr>
              <a:t>Å=10</a:t>
            </a:r>
            <a:r>
              <a:rPr lang="en-US" altLang="en-US" baseline="30000">
                <a:solidFill>
                  <a:srgbClr val="FF0000"/>
                </a:solidFill>
                <a:cs typeface="Times New Roman" pitchFamily="18" charset="0"/>
              </a:rPr>
              <a:t>-10</a:t>
            </a:r>
            <a:r>
              <a:rPr lang="en-US" altLang="en-US">
                <a:solidFill>
                  <a:srgbClr val="FF0000"/>
                </a:solidFill>
                <a:cs typeface="Times New Roman" pitchFamily="18" charset="0"/>
              </a:rPr>
              <a:t>m</a:t>
            </a:r>
            <a:endParaRPr lang="en-US" altLang="en-US">
              <a:cs typeface="Times New Roman" pitchFamily="18" charset="0"/>
            </a:endParaRPr>
          </a:p>
        </p:txBody>
      </p:sp>
      <p:cxnSp>
        <p:nvCxnSpPr>
          <p:cNvPr id="15"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 name="Group 16"/>
          <p:cNvGrpSpPr>
            <a:grpSpLocks/>
          </p:cNvGrpSpPr>
          <p:nvPr/>
        </p:nvGrpSpPr>
        <p:grpSpPr bwMode="auto">
          <a:xfrm>
            <a:off x="1524000" y="4572000"/>
            <a:ext cx="5980113" cy="1828800"/>
            <a:chOff x="1524000" y="4572426"/>
            <a:chExt cx="5980641" cy="1828374"/>
          </a:xfrm>
        </p:grpSpPr>
        <p:pic>
          <p:nvPicPr>
            <p:cNvPr id="46091" name="Picture 14" descr="p436_FeNucle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75" y="4572426"/>
              <a:ext cx="981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5"/>
            <p:cNvSpPr txBox="1">
              <a:spLocks noChangeArrowheads="1"/>
            </p:cNvSpPr>
            <p:nvPr/>
          </p:nvSpPr>
          <p:spPr bwMode="auto">
            <a:xfrm>
              <a:off x="1524000" y="4766101"/>
              <a:ext cx="3257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Nucleus</a:t>
              </a:r>
              <a:r>
                <a:rPr lang="en-US" altLang="en-US"/>
                <a:t> of the iron atom</a:t>
              </a:r>
            </a:p>
            <a:p>
              <a:pPr eaLnBrk="1" hangingPunct="1"/>
              <a:r>
                <a:rPr lang="en-US" altLang="en-US"/>
                <a:t>Size: ~10</a:t>
              </a:r>
              <a:r>
                <a:rPr lang="en-US" altLang="en-US" baseline="30000"/>
                <a:t>–15</a:t>
              </a:r>
              <a:r>
                <a:rPr lang="en-US" altLang="en-US"/>
                <a:t> m</a:t>
              </a:r>
            </a:p>
          </p:txBody>
        </p:sp>
        <p:sp>
          <p:nvSpPr>
            <p:cNvPr id="46093" name="Line 16"/>
            <p:cNvSpPr>
              <a:spLocks noChangeShapeType="1"/>
            </p:cNvSpPr>
            <p:nvPr/>
          </p:nvSpPr>
          <p:spPr bwMode="auto">
            <a:xfrm>
              <a:off x="5883275" y="5029626"/>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TextBox 15"/>
            <p:cNvSpPr txBox="1">
              <a:spLocks noChangeArrowheads="1"/>
            </p:cNvSpPr>
            <p:nvPr/>
          </p:nvSpPr>
          <p:spPr bwMode="auto">
            <a:xfrm>
              <a:off x="1639898" y="6019889"/>
              <a:ext cx="5864743" cy="380911"/>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Atoms are 99.999999999999999% EMPTY SPACE</a:t>
              </a:r>
            </a:p>
          </p:txBody>
        </p:sp>
      </p:grpSp>
      <p:sp>
        <p:nvSpPr>
          <p:cNvPr id="3" name="Slide Number Placeholder 2"/>
          <p:cNvSpPr>
            <a:spLocks noGrp="1"/>
          </p:cNvSpPr>
          <p:nvPr>
            <p:ph type="sldNum" sz="quarter" idx="12"/>
          </p:nvPr>
        </p:nvSpPr>
        <p:spPr/>
        <p:txBody>
          <a:bodyPr/>
          <a:lstStyle/>
          <a:p>
            <a:fld id="{BEEE3196-B7AE-4A8A-A1A2-DCB138D5E112}" type="slidenum">
              <a:rPr lang="en-US" altLang="en-US" smtClean="0"/>
              <a:pPr/>
              <a:t>8</a:t>
            </a:fld>
            <a:endParaRPr lang="en-US" altLang="en-US"/>
          </a:p>
        </p:txBody>
      </p:sp>
    </p:spTree>
    <p:extLst>
      <p:ext uri="{BB962C8B-B14F-4D97-AF65-F5344CB8AC3E}">
        <p14:creationId xmlns:p14="http://schemas.microsoft.com/office/powerpoint/2010/main" val="50658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2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linds(horizontal)">
                                      <p:cBhvr>
                                        <p:cTn id="17" dur="500"/>
                                        <p:tgtEl>
                                          <p:spTgt spid="9224"/>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92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9" grpId="0" animBg="1"/>
      <p:bldP spid="923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304800" y="762000"/>
            <a:ext cx="861060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r>
              <a:rPr lang="en-US" altLang="en-US" b="1" dirty="0">
                <a:solidFill>
                  <a:schemeClr val="accent2"/>
                </a:solidFill>
                <a:latin typeface="Arial" pitchFamily="34" charset="0"/>
              </a:rPr>
              <a:t>A penny carrying a positive charge </a:t>
            </a:r>
            <a:r>
              <a:rPr lang="en-US" altLang="en-US" b="1" i="1" dirty="0" err="1">
                <a:solidFill>
                  <a:schemeClr val="accent2"/>
                </a:solidFill>
                <a:latin typeface="Arial" pitchFamily="34" charset="0"/>
              </a:rPr>
              <a:t>Q</a:t>
            </a:r>
            <a:r>
              <a:rPr lang="en-US" altLang="en-US" b="1" i="1" baseline="-25000" dirty="0" err="1">
                <a:solidFill>
                  <a:schemeClr val="accent2"/>
                </a:solidFill>
                <a:latin typeface="Arial" pitchFamily="34" charset="0"/>
              </a:rPr>
              <a:t>p</a:t>
            </a:r>
            <a:r>
              <a:rPr lang="en-US" altLang="en-US" b="1" i="1" dirty="0">
                <a:solidFill>
                  <a:schemeClr val="accent2"/>
                </a:solidFill>
                <a:latin typeface="Arial" pitchFamily="34" charset="0"/>
              </a:rPr>
              <a:t> </a:t>
            </a:r>
            <a:r>
              <a:rPr lang="en-US" altLang="en-US" b="1" dirty="0">
                <a:solidFill>
                  <a:schemeClr val="accent2"/>
                </a:solidFill>
                <a:latin typeface="Arial" pitchFamily="34" charset="0"/>
              </a:rPr>
              <a:t>exerts an electric force of magnitude </a:t>
            </a:r>
            <a:r>
              <a:rPr lang="en-US" altLang="en-US" b="1" i="1" dirty="0">
                <a:solidFill>
                  <a:schemeClr val="accent2"/>
                </a:solidFill>
                <a:latin typeface="Arial" pitchFamily="34" charset="0"/>
              </a:rPr>
              <a:t>F </a:t>
            </a:r>
            <a:r>
              <a:rPr lang="en-US" altLang="en-US" b="1" dirty="0">
                <a:solidFill>
                  <a:schemeClr val="accent2"/>
                </a:solidFill>
                <a:latin typeface="Arial" pitchFamily="34" charset="0"/>
              </a:rPr>
              <a:t>on a nickel carrying positive charge </a:t>
            </a:r>
            <a:r>
              <a:rPr lang="en-US" altLang="en-US" b="1" i="1" dirty="0" err="1">
                <a:solidFill>
                  <a:schemeClr val="accent2"/>
                </a:solidFill>
                <a:latin typeface="Arial" pitchFamily="34" charset="0"/>
              </a:rPr>
              <a:t>Q</a:t>
            </a:r>
            <a:r>
              <a:rPr lang="en-US" altLang="en-US" b="1" i="1" baseline="-25000" dirty="0" err="1">
                <a:solidFill>
                  <a:schemeClr val="accent2"/>
                </a:solidFill>
                <a:latin typeface="Arial" pitchFamily="34" charset="0"/>
              </a:rPr>
              <a:t>n</a:t>
            </a:r>
            <a:r>
              <a:rPr lang="en-US" altLang="en-US" b="1" i="1" dirty="0">
                <a:solidFill>
                  <a:schemeClr val="accent2"/>
                </a:solidFill>
                <a:latin typeface="Arial" pitchFamily="34" charset="0"/>
              </a:rPr>
              <a:t> </a:t>
            </a:r>
            <a:r>
              <a:rPr lang="en-US" altLang="en-US" b="1" dirty="0">
                <a:solidFill>
                  <a:schemeClr val="accent2"/>
                </a:solidFill>
                <a:latin typeface="Arial" pitchFamily="34" charset="0"/>
              </a:rPr>
              <a:t>that is a distance </a:t>
            </a:r>
            <a:r>
              <a:rPr lang="en-US" altLang="en-US" b="1" i="1" dirty="0">
                <a:solidFill>
                  <a:schemeClr val="accent2"/>
                </a:solidFill>
                <a:latin typeface="Arial" pitchFamily="34" charset="0"/>
              </a:rPr>
              <a:t>d </a:t>
            </a:r>
            <a:r>
              <a:rPr lang="en-US" altLang="en-US" b="1" dirty="0">
                <a:solidFill>
                  <a:schemeClr val="accent2"/>
                </a:solidFill>
                <a:latin typeface="Arial" pitchFamily="34" charset="0"/>
              </a:rPr>
              <a:t>away </a:t>
            </a:r>
            <a:r>
              <a:rPr lang="en-US" altLang="en-US" b="1" i="1" dirty="0">
                <a:solidFill>
                  <a:schemeClr val="accent2"/>
                </a:solidFill>
                <a:latin typeface="Arial" pitchFamily="34" charset="0"/>
              </a:rPr>
              <a:t>(</a:t>
            </a:r>
            <a:r>
              <a:rPr lang="en-US" altLang="en-US" b="1" i="1" dirty="0" err="1">
                <a:solidFill>
                  <a:schemeClr val="accent2"/>
                </a:solidFill>
                <a:latin typeface="Arial" pitchFamily="34" charset="0"/>
              </a:rPr>
              <a:t>Q</a:t>
            </a:r>
            <a:r>
              <a:rPr lang="en-US" altLang="en-US" b="1" i="1" baseline="-25000" dirty="0" err="1">
                <a:solidFill>
                  <a:schemeClr val="accent2"/>
                </a:solidFill>
                <a:latin typeface="Arial" pitchFamily="34" charset="0"/>
              </a:rPr>
              <a:t>n</a:t>
            </a:r>
            <a:r>
              <a:rPr lang="en-US" altLang="en-US" b="1" i="1" dirty="0">
                <a:solidFill>
                  <a:schemeClr val="accent2"/>
                </a:solidFill>
                <a:latin typeface="Arial" pitchFamily="34" charset="0"/>
              </a:rPr>
              <a:t> </a:t>
            </a:r>
            <a:r>
              <a:rPr lang="en-US" altLang="en-US" b="1" dirty="0">
                <a:solidFill>
                  <a:schemeClr val="accent2"/>
                </a:solidFill>
                <a:latin typeface="Arial" pitchFamily="34" charset="0"/>
              </a:rPr>
              <a:t>&gt; </a:t>
            </a:r>
            <a:r>
              <a:rPr lang="en-US" altLang="en-US" b="1" i="1" dirty="0" err="1">
                <a:solidFill>
                  <a:schemeClr val="accent2"/>
                </a:solidFill>
                <a:latin typeface="Arial" pitchFamily="34" charset="0"/>
              </a:rPr>
              <a:t>Q</a:t>
            </a:r>
            <a:r>
              <a:rPr lang="en-US" altLang="en-US" b="1" i="1" baseline="-25000" dirty="0" err="1">
                <a:solidFill>
                  <a:schemeClr val="accent2"/>
                </a:solidFill>
                <a:latin typeface="Arial" pitchFamily="34" charset="0"/>
              </a:rPr>
              <a:t>p</a:t>
            </a:r>
            <a:r>
              <a:rPr lang="en-US" altLang="en-US" b="1" i="1" dirty="0">
                <a:solidFill>
                  <a:schemeClr val="accent2"/>
                </a:solidFill>
                <a:latin typeface="Arial" pitchFamily="34" charset="0"/>
              </a:rPr>
              <a:t> </a:t>
            </a:r>
            <a:r>
              <a:rPr lang="en-US" altLang="en-US" b="1" dirty="0">
                <a:solidFill>
                  <a:schemeClr val="accent2"/>
                </a:solidFill>
                <a:latin typeface="Arial" pitchFamily="34" charset="0"/>
              </a:rPr>
              <a:t>). Which one of the following is </a:t>
            </a:r>
            <a:r>
              <a:rPr lang="en-US" altLang="en-US" b="1" i="1" dirty="0">
                <a:solidFill>
                  <a:srgbClr val="FF0000"/>
                </a:solidFill>
                <a:latin typeface="Arial" pitchFamily="34" charset="0"/>
              </a:rPr>
              <a:t>not</a:t>
            </a:r>
            <a:r>
              <a:rPr lang="en-US" altLang="en-US" b="1" i="1" dirty="0">
                <a:solidFill>
                  <a:schemeClr val="accent2"/>
                </a:solidFill>
                <a:latin typeface="Arial" pitchFamily="34" charset="0"/>
              </a:rPr>
              <a:t> </a:t>
            </a:r>
            <a:r>
              <a:rPr lang="en-US" altLang="en-US" b="1" dirty="0">
                <a:solidFill>
                  <a:schemeClr val="accent2"/>
                </a:solidFill>
                <a:latin typeface="Arial" pitchFamily="34" charset="0"/>
              </a:rPr>
              <a:t>true?</a:t>
            </a:r>
            <a:endParaRPr lang="en-US" altLang="en-US" sz="2000" b="1" dirty="0">
              <a:solidFill>
                <a:schemeClr val="tx2"/>
              </a:solidFill>
              <a:latin typeface="Arial" pitchFamily="34" charset="0"/>
            </a:endParaRPr>
          </a:p>
          <a:p>
            <a:pPr algn="just" eaLnBrk="1" hangingPunct="1"/>
            <a:endParaRPr lang="en-US" altLang="en-US" sz="2000" b="1" dirty="0">
              <a:solidFill>
                <a:schemeClr val="tx2"/>
              </a:solidFill>
              <a:latin typeface="Arial" pitchFamily="34" charset="0"/>
            </a:endParaRPr>
          </a:p>
          <a:p>
            <a:pPr algn="just" eaLnBrk="1" hangingPunct="1">
              <a:buFont typeface="Arial" pitchFamily="34" charset="0"/>
              <a:buAutoNum type="alphaUcPeriod"/>
            </a:pPr>
            <a:r>
              <a:rPr lang="en-US" altLang="en-US" b="1" dirty="0">
                <a:solidFill>
                  <a:schemeClr val="tx2"/>
                </a:solidFill>
                <a:latin typeface="Arial" pitchFamily="34" charset="0"/>
              </a:rPr>
              <a:t> The electric force exerted on the penny by the nickel is</a:t>
            </a:r>
          </a:p>
          <a:p>
            <a:pPr algn="just" eaLnBrk="1" hangingPunct="1">
              <a:buFont typeface="Arial" pitchFamily="34" charset="0"/>
              <a:buNone/>
            </a:pPr>
            <a:r>
              <a:rPr lang="en-US" altLang="en-US" b="1" dirty="0">
                <a:solidFill>
                  <a:schemeClr val="tx2"/>
                </a:solidFill>
                <a:latin typeface="Arial" pitchFamily="34" charset="0"/>
              </a:rPr>
              <a:t>     also equal to </a:t>
            </a:r>
            <a:r>
              <a:rPr lang="en-US" altLang="en-US" b="1" i="1" dirty="0">
                <a:solidFill>
                  <a:schemeClr val="tx2"/>
                </a:solidFill>
                <a:latin typeface="Arial" pitchFamily="34" charset="0"/>
              </a:rPr>
              <a:t>F</a:t>
            </a:r>
            <a:r>
              <a:rPr lang="en-US" altLang="en-US" b="1" dirty="0">
                <a:solidFill>
                  <a:schemeClr val="tx2"/>
                </a:solidFill>
                <a:latin typeface="Arial" pitchFamily="34" charset="0"/>
              </a:rPr>
              <a:t>.</a:t>
            </a:r>
          </a:p>
          <a:p>
            <a:pPr algn="just" eaLnBrk="1" hangingPunct="1">
              <a:buFontTx/>
              <a:buChar char="•"/>
            </a:pPr>
            <a:endParaRPr lang="en-US" altLang="en-US" sz="1000" b="1" dirty="0">
              <a:solidFill>
                <a:schemeClr val="tx2"/>
              </a:solidFill>
              <a:latin typeface="Arial" pitchFamily="34" charset="0"/>
            </a:endParaRPr>
          </a:p>
          <a:p>
            <a:pPr algn="just" eaLnBrk="1" hangingPunct="1"/>
            <a:r>
              <a:rPr lang="en-US" altLang="en-US" b="1" dirty="0">
                <a:solidFill>
                  <a:schemeClr val="tx2"/>
                </a:solidFill>
                <a:latin typeface="Arial" pitchFamily="34" charset="0"/>
              </a:rPr>
              <a:t>B. The number of electrons in the penny is less than the  </a:t>
            </a:r>
          </a:p>
          <a:p>
            <a:pPr algn="just" eaLnBrk="1" hangingPunct="1"/>
            <a:r>
              <a:rPr lang="en-US" altLang="en-US" b="1" dirty="0">
                <a:solidFill>
                  <a:schemeClr val="tx2"/>
                </a:solidFill>
                <a:latin typeface="Arial" pitchFamily="34" charset="0"/>
              </a:rPr>
              <a:t>    number of protons in the penny.</a:t>
            </a:r>
          </a:p>
          <a:p>
            <a:pPr algn="just" eaLnBrk="1" hangingPunct="1"/>
            <a:endParaRPr lang="en-US" altLang="en-US" sz="1000" b="1" dirty="0">
              <a:solidFill>
                <a:schemeClr val="tx2"/>
              </a:solidFill>
              <a:latin typeface="Arial" pitchFamily="34" charset="0"/>
            </a:endParaRPr>
          </a:p>
          <a:p>
            <a:pPr algn="just" eaLnBrk="1" hangingPunct="1"/>
            <a:r>
              <a:rPr lang="en-US" altLang="en-US" b="1" dirty="0" smtClean="0">
                <a:latin typeface="Arial" pitchFamily="34" charset="0"/>
              </a:rPr>
              <a:t>C. </a:t>
            </a:r>
            <a:r>
              <a:rPr lang="en-US" altLang="en-US" b="1" dirty="0" smtClean="0">
                <a:solidFill>
                  <a:schemeClr val="tx2"/>
                </a:solidFill>
                <a:latin typeface="Arial" pitchFamily="34" charset="0"/>
              </a:rPr>
              <a:t>The </a:t>
            </a:r>
            <a:r>
              <a:rPr lang="en-US" altLang="en-US" b="1" dirty="0">
                <a:solidFill>
                  <a:schemeClr val="tx2"/>
                </a:solidFill>
                <a:latin typeface="Arial" pitchFamily="34" charset="0"/>
              </a:rPr>
              <a:t>number of electrons in the penny is </a:t>
            </a:r>
            <a:r>
              <a:rPr lang="en-US" altLang="en-US" b="1" dirty="0" smtClean="0">
                <a:solidFill>
                  <a:schemeClr val="tx2"/>
                </a:solidFill>
                <a:latin typeface="Arial" pitchFamily="34" charset="0"/>
              </a:rPr>
              <a:t>larger than </a:t>
            </a:r>
          </a:p>
          <a:p>
            <a:pPr algn="just" eaLnBrk="1" hangingPunct="1"/>
            <a:r>
              <a:rPr lang="en-US" altLang="en-US" b="1" dirty="0">
                <a:solidFill>
                  <a:schemeClr val="tx2"/>
                </a:solidFill>
                <a:latin typeface="Arial" pitchFamily="34" charset="0"/>
              </a:rPr>
              <a:t> </a:t>
            </a:r>
            <a:r>
              <a:rPr lang="en-US" altLang="en-US" b="1" dirty="0" smtClean="0">
                <a:solidFill>
                  <a:schemeClr val="tx2"/>
                </a:solidFill>
                <a:latin typeface="Arial" pitchFamily="34" charset="0"/>
              </a:rPr>
              <a:t>    the  number </a:t>
            </a:r>
            <a:r>
              <a:rPr lang="en-US" altLang="en-US" b="1" dirty="0">
                <a:solidFill>
                  <a:schemeClr val="tx2"/>
                </a:solidFill>
                <a:latin typeface="Arial" pitchFamily="34" charset="0"/>
              </a:rPr>
              <a:t>of protons in the penny.</a:t>
            </a:r>
          </a:p>
          <a:p>
            <a:pPr algn="just" eaLnBrk="1" hangingPunct="1"/>
            <a:endParaRPr lang="en-US" altLang="en-US" sz="1000" b="1" dirty="0">
              <a:solidFill>
                <a:schemeClr val="tx2"/>
              </a:solidFill>
              <a:latin typeface="Arial" pitchFamily="34" charset="0"/>
            </a:endParaRPr>
          </a:p>
          <a:p>
            <a:pPr algn="just" eaLnBrk="1" hangingPunct="1"/>
            <a:endParaRPr lang="en-US" altLang="en-US" sz="1000" b="1" dirty="0">
              <a:solidFill>
                <a:schemeClr val="tx2"/>
              </a:solidFill>
              <a:latin typeface="Arial" pitchFamily="34" charset="0"/>
            </a:endParaRPr>
          </a:p>
          <a:p>
            <a:pPr algn="just" eaLnBrk="1" hangingPunct="1"/>
            <a:r>
              <a:rPr lang="en-US" altLang="en-US" b="1" dirty="0">
                <a:solidFill>
                  <a:schemeClr val="tx2"/>
                </a:solidFill>
                <a:latin typeface="Arial" pitchFamily="34" charset="0"/>
              </a:rPr>
              <a:t>D.                         , if </a:t>
            </a:r>
            <a:r>
              <a:rPr lang="en-US" altLang="en-US" b="1" i="1" dirty="0">
                <a:solidFill>
                  <a:schemeClr val="tx2"/>
                </a:solidFill>
                <a:latin typeface="Arial" pitchFamily="34" charset="0"/>
              </a:rPr>
              <a:t>d </a:t>
            </a:r>
            <a:r>
              <a:rPr lang="en-US" altLang="en-US" b="1" dirty="0">
                <a:solidFill>
                  <a:schemeClr val="tx2"/>
                </a:solidFill>
                <a:latin typeface="Arial" pitchFamily="34" charset="0"/>
              </a:rPr>
              <a:t>is large compared to the size of the </a:t>
            </a:r>
          </a:p>
          <a:p>
            <a:pPr algn="just" eaLnBrk="1" hangingPunct="1"/>
            <a:r>
              <a:rPr lang="en-US" altLang="en-US" sz="900" b="1" dirty="0">
                <a:solidFill>
                  <a:schemeClr val="tx2"/>
                </a:solidFill>
                <a:latin typeface="Arial" pitchFamily="34" charset="0"/>
              </a:rPr>
              <a:t>     </a:t>
            </a:r>
          </a:p>
          <a:p>
            <a:pPr algn="just" eaLnBrk="1" hangingPunct="1"/>
            <a:r>
              <a:rPr lang="en-US" altLang="en-US" b="1" dirty="0">
                <a:solidFill>
                  <a:schemeClr val="tx2"/>
                </a:solidFill>
                <a:latin typeface="Arial" pitchFamily="34" charset="0"/>
              </a:rPr>
              <a:t>     coins.</a:t>
            </a:r>
            <a:endParaRPr lang="en-US" altLang="en-US" sz="2000" dirty="0">
              <a:solidFill>
                <a:schemeClr val="tx2"/>
              </a:solidFill>
              <a:latin typeface="Symbol" pitchFamily="18" charset="2"/>
            </a:endParaRPr>
          </a:p>
        </p:txBody>
      </p:sp>
      <p:graphicFrame>
        <p:nvGraphicFramePr>
          <p:cNvPr id="17411" name="Object 3"/>
          <p:cNvGraphicFramePr>
            <a:graphicFrameLocks noChangeAspect="1"/>
          </p:cNvGraphicFramePr>
          <p:nvPr/>
        </p:nvGraphicFramePr>
        <p:xfrm>
          <a:off x="849313" y="5229225"/>
          <a:ext cx="1778000" cy="779463"/>
        </p:xfrm>
        <a:graphic>
          <a:graphicData uri="http://schemas.openxmlformats.org/presentationml/2006/ole">
            <mc:AlternateContent xmlns:mc="http://schemas.openxmlformats.org/markup-compatibility/2006">
              <mc:Choice xmlns:v="urn:schemas-microsoft-com:vml" Requires="v">
                <p:oleObj spid="_x0000_s17450" name="Equation" r:id="rId4" imgW="1016000" imgH="444500" progId="Equation.DSMT4">
                  <p:embed/>
                </p:oleObj>
              </mc:Choice>
              <mc:Fallback>
                <p:oleObj name="Equation" r:id="rId4" imgW="1016000" imgH="4445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3" y="5229225"/>
                        <a:ext cx="1778000"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412" name="Rectangle 5"/>
          <p:cNvSpPr>
            <a:spLocks noGrp="1" noChangeArrowheads="1"/>
          </p:cNvSpPr>
          <p:nvPr>
            <p:ph type="title"/>
          </p:nvPr>
        </p:nvSpPr>
        <p:spPr>
          <a:xfrm>
            <a:off x="0" y="-76200"/>
            <a:ext cx="9144000" cy="914400"/>
          </a:xfrm>
        </p:spPr>
        <p:txBody>
          <a:bodyPr/>
          <a:lstStyle/>
          <a:p>
            <a:pPr eaLnBrk="1" hangingPunct="1"/>
            <a:r>
              <a:rPr lang="en-US" altLang="en-US" smtClean="0"/>
              <a:t>iClicker</a:t>
            </a:r>
          </a:p>
        </p:txBody>
      </p:sp>
      <p:cxnSp>
        <p:nvCxnSpPr>
          <p:cNvPr id="8"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Rectangle 6"/>
          <p:cNvSpPr>
            <a:spLocks noChangeArrowheads="1"/>
          </p:cNvSpPr>
          <p:nvPr/>
        </p:nvSpPr>
        <p:spPr bwMode="auto">
          <a:xfrm>
            <a:off x="-76200" y="762000"/>
            <a:ext cx="9296400" cy="60198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9</a:t>
            </a:fld>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1800">
            <a:solidFill>
              <a:srgbClr val="0033CC"/>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4409</TotalTime>
  <Words>2344</Words>
  <Application>Microsoft Office PowerPoint</Application>
  <PresentationFormat>On-screen Show (4:3)</PresentationFormat>
  <Paragraphs>380</Paragraphs>
  <Slides>32</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ＭＳ Ｐゴシック</vt:lpstr>
      <vt:lpstr>ＭＳ Ｐゴシック</vt:lpstr>
      <vt:lpstr>ヒラギノ角ゴ Pro W3</vt:lpstr>
      <vt:lpstr>Arial</vt:lpstr>
      <vt:lpstr>Symbol</vt:lpstr>
      <vt:lpstr>Times</vt:lpstr>
      <vt:lpstr>Times New Roman</vt:lpstr>
      <vt:lpstr>Wingdings</vt:lpstr>
      <vt:lpstr>Default Design</vt:lpstr>
      <vt:lpstr>Equation</vt:lpstr>
      <vt:lpstr>Key Ideas in Chapter 14: Electric Field </vt:lpstr>
      <vt:lpstr>The Coulomb Force Law</vt:lpstr>
      <vt:lpstr>Which way does the field point?</vt:lpstr>
      <vt:lpstr>Example 1: Electric Field </vt:lpstr>
      <vt:lpstr>Example 1: Electric Field </vt:lpstr>
      <vt:lpstr>PowerPoint Presentation</vt:lpstr>
      <vt:lpstr>Example 2:  Electric Force</vt:lpstr>
      <vt:lpstr>Structure of Atom</vt:lpstr>
      <vt:lpstr>iClicker</vt:lpstr>
      <vt:lpstr>How Strong is the Coulomb Force?</vt:lpstr>
      <vt:lpstr>iClicker</vt:lpstr>
      <vt:lpstr>Electric Field of Point Charges</vt:lpstr>
      <vt:lpstr>The Superposition Principle</vt:lpstr>
      <vt:lpstr>Electric Field of a  Uniformly Charged Spherical Shell</vt:lpstr>
      <vt:lpstr>Electric Field of a  Uniformly Charged Spherical Shell</vt:lpstr>
      <vt:lpstr>The Superposition Principle</vt:lpstr>
      <vt:lpstr>Calculating Electric Field</vt:lpstr>
      <vt:lpstr>1. E along the x-axis</vt:lpstr>
      <vt:lpstr>Far from the Dipole along the x-axis</vt:lpstr>
      <vt:lpstr>2. E along the y-axis</vt:lpstr>
      <vt:lpstr>2. E along the y-axis</vt:lpstr>
      <vt:lpstr>3. E along the z-axis</vt:lpstr>
      <vt:lpstr>Shape of Dipole Electric Field</vt:lpstr>
      <vt:lpstr>Summary:  Point Charge and Dipole</vt:lpstr>
      <vt:lpstr>Definition of "Dipole Moment"</vt:lpstr>
      <vt:lpstr>Example Problem</vt:lpstr>
      <vt:lpstr>Interaction of a Point Charge and a Dipole</vt:lpstr>
      <vt:lpstr>Dipole in a Uniform Field</vt:lpstr>
      <vt:lpstr>Dipole in a Uniform Field</vt:lpstr>
      <vt:lpstr>A Fundamental Rationale</vt:lpstr>
      <vt:lpstr>Key Ideas in Chapter 14: Electric Field </vt:lpstr>
      <vt:lpstr>iClicker</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349</cp:revision>
  <cp:lastPrinted>2013-08-21T03:19:44Z</cp:lastPrinted>
  <dcterms:created xsi:type="dcterms:W3CDTF">2012-08-26T23:56:12Z</dcterms:created>
  <dcterms:modified xsi:type="dcterms:W3CDTF">2018-01-09T15:18:01Z</dcterms:modified>
</cp:coreProperties>
</file>