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78" r:id="rId2"/>
    <p:sldId id="310" r:id="rId3"/>
    <p:sldId id="309" r:id="rId4"/>
    <p:sldId id="311" r:id="rId5"/>
    <p:sldId id="312" r:id="rId6"/>
    <p:sldId id="313" r:id="rId7"/>
    <p:sldId id="314" r:id="rId8"/>
    <p:sldId id="299" r:id="rId9"/>
    <p:sldId id="319" r:id="rId10"/>
    <p:sldId id="322" r:id="rId11"/>
    <p:sldId id="300" r:id="rId12"/>
    <p:sldId id="256" r:id="rId13"/>
    <p:sldId id="257" r:id="rId14"/>
    <p:sldId id="302" r:id="rId15"/>
    <p:sldId id="303" r:id="rId16"/>
    <p:sldId id="304" r:id="rId17"/>
    <p:sldId id="258" r:id="rId18"/>
    <p:sldId id="259" r:id="rId19"/>
    <p:sldId id="260" r:id="rId20"/>
    <p:sldId id="306" r:id="rId21"/>
    <p:sldId id="261" r:id="rId22"/>
    <p:sldId id="264" r:id="rId23"/>
    <p:sldId id="316" r:id="rId24"/>
    <p:sldId id="315" r:id="rId25"/>
    <p:sldId id="265" r:id="rId26"/>
    <p:sldId id="317" r:id="rId27"/>
    <p:sldId id="266" r:id="rId28"/>
    <p:sldId id="268" r:id="rId29"/>
    <p:sldId id="305" r:id="rId30"/>
    <p:sldId id="267" r:id="rId31"/>
    <p:sldId id="320" r:id="rId32"/>
    <p:sldId id="321" r:id="rId3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5pPr>
    <a:lvl6pPr marL="2286000" algn="l" defTabSz="914400" rtl="0" eaLnBrk="1" latinLnBrk="0" hangingPunct="1">
      <a:defRPr sz="2400" kern="1200">
        <a:solidFill>
          <a:schemeClr val="tx1"/>
        </a:solidFill>
        <a:latin typeface="Times New Roman" pitchFamily="18" charset="0"/>
        <a:ea typeface="ヒラギノ角ゴ Pro W3" pitchFamily="-84" charset="-128"/>
        <a:cs typeface="+mn-cs"/>
      </a:defRPr>
    </a:lvl6pPr>
    <a:lvl7pPr marL="2743200" algn="l" defTabSz="914400" rtl="0" eaLnBrk="1" latinLnBrk="0" hangingPunct="1">
      <a:defRPr sz="2400" kern="1200">
        <a:solidFill>
          <a:schemeClr val="tx1"/>
        </a:solidFill>
        <a:latin typeface="Times New Roman" pitchFamily="18" charset="0"/>
        <a:ea typeface="ヒラギノ角ゴ Pro W3" pitchFamily="-84" charset="-128"/>
        <a:cs typeface="+mn-cs"/>
      </a:defRPr>
    </a:lvl7pPr>
    <a:lvl8pPr marL="3200400" algn="l" defTabSz="914400" rtl="0" eaLnBrk="1" latinLnBrk="0" hangingPunct="1">
      <a:defRPr sz="2400" kern="1200">
        <a:solidFill>
          <a:schemeClr val="tx1"/>
        </a:solidFill>
        <a:latin typeface="Times New Roman" pitchFamily="18" charset="0"/>
        <a:ea typeface="ヒラギノ角ゴ Pro W3" pitchFamily="-84" charset="-128"/>
        <a:cs typeface="+mn-cs"/>
      </a:defRPr>
    </a:lvl8pPr>
    <a:lvl9pPr marL="3657600" algn="l" defTabSz="914400" rtl="0" eaLnBrk="1" latinLnBrk="0" hangingPunct="1">
      <a:defRPr sz="2400" kern="1200">
        <a:solidFill>
          <a:schemeClr val="tx1"/>
        </a:solidFill>
        <a:latin typeface="Times New Roman" pitchFamily="18"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33CC"/>
    <a:srgbClr val="B7BDC8"/>
    <a:srgbClr val="CC0000"/>
    <a:srgbClr val="F6F63F"/>
    <a:srgbClr val="D3ED18"/>
    <a:srgbClr val="10169D"/>
    <a:srgbClr val="008000"/>
    <a:srgbClr val="FFAF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03" autoAdjust="0"/>
  </p:normalViewPr>
  <p:slideViewPr>
    <p:cSldViewPr snapToGrid="0">
      <p:cViewPr varScale="1">
        <p:scale>
          <a:sx n="70" d="100"/>
          <a:sy n="70" d="100"/>
        </p:scale>
        <p:origin x="1386" y="78"/>
      </p:cViewPr>
      <p:guideLst>
        <p:guide orient="horz" pos="2160"/>
        <p:guide pos="2880"/>
      </p:guideLst>
    </p:cSldViewPr>
  </p:slideViewPr>
  <p:outlineViewPr>
    <p:cViewPr>
      <p:scale>
        <a:sx n="33" d="100"/>
        <a:sy n="33" d="100"/>
      </p:scale>
      <p:origin x="0" y="504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117" d="100"/>
          <a:sy n="117" d="100"/>
        </p:scale>
        <p:origin x="-3960" y="-120"/>
      </p:cViewPr>
      <p:guideLst>
        <p:guide orient="horz" pos="3024"/>
        <p:guide pos="2304"/>
      </p:guideLst>
    </p:cSldViewPr>
  </p:notesViewPr>
  <p:gridSpacing cx="1828800" cy="18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14.emf"/><Relationship Id="rId4"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5" Type="http://schemas.openxmlformats.org/officeDocument/2006/relationships/image" Target="../media/image22.emf"/><Relationship Id="rId4"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07B2BC28-5952-4450-980E-122D7B7B31F5}" type="slidenum">
              <a:rPr lang="en-US" altLang="en-US"/>
              <a:pPr/>
              <a:t>‹#›</a:t>
            </a:fld>
            <a:endParaRPr lang="en-US" altLang="en-US"/>
          </a:p>
        </p:txBody>
      </p:sp>
    </p:spTree>
    <p:extLst>
      <p:ext uri="{BB962C8B-B14F-4D97-AF65-F5344CB8AC3E}">
        <p14:creationId xmlns:p14="http://schemas.microsoft.com/office/powerpoint/2010/main" val="1468665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29F808CF-78C7-45C3-BD9E-FDB57D0C9658}" type="slidenum">
              <a:rPr lang="en-US" altLang="en-US"/>
              <a:pPr/>
              <a:t>‹#›</a:t>
            </a:fld>
            <a:endParaRPr lang="en-US" altLang="en-US"/>
          </a:p>
        </p:txBody>
      </p:sp>
    </p:spTree>
    <p:extLst>
      <p:ext uri="{BB962C8B-B14F-4D97-AF65-F5344CB8AC3E}">
        <p14:creationId xmlns:p14="http://schemas.microsoft.com/office/powerpoint/2010/main" val="2468700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70CAA2F7-0EC3-4778-9FFC-945570788978}" type="slidenum">
              <a:rPr lang="en-US" altLang="en-US" sz="1300"/>
              <a:pPr eaLnBrk="1" hangingPunct="1"/>
              <a:t>1</a:t>
            </a:fld>
            <a:endParaRPr lang="en-US" altLang="en-US" sz="13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194192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999F3747-6F98-4578-A75A-5AD063E3EF5C}" type="slidenum">
              <a:rPr lang="en-US" altLang="en-US" sz="1300"/>
              <a:pPr eaLnBrk="1" hangingPunct="1"/>
              <a:t>11</a:t>
            </a:fld>
            <a:endParaRPr lang="en-US" altLang="en-US" sz="13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START TIME HERE:</a:t>
            </a:r>
          </a:p>
        </p:txBody>
      </p:sp>
    </p:spTree>
    <p:extLst>
      <p:ext uri="{BB962C8B-B14F-4D97-AF65-F5344CB8AC3E}">
        <p14:creationId xmlns:p14="http://schemas.microsoft.com/office/powerpoint/2010/main" val="1214537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CD660539-1F1F-462C-A7BA-A33585FB5222}" type="slidenum">
              <a:rPr lang="en-US" altLang="en-US" sz="1300"/>
              <a:pPr eaLnBrk="1" hangingPunct="1"/>
              <a:t>12</a:t>
            </a:fld>
            <a:endParaRPr lang="en-US" altLang="en-US" sz="13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Positive/negative – just definition, can call red-green.</a:t>
            </a:r>
          </a:p>
          <a:p>
            <a:pPr eaLnBrk="1" hangingPunct="1"/>
            <a:r>
              <a:rPr lang="en-US" altLang="en-US" smtClean="0">
                <a:latin typeface="Times New Roman" pitchFamily="18" charset="0"/>
              </a:rPr>
              <a:t>Electron/protons – often are treated as point charges. Proton=1e-15 m.</a:t>
            </a:r>
          </a:p>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202184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5DE82223-DA2B-4B12-B2CD-C1C8DCE42064}" type="slidenum">
              <a:rPr lang="en-US" altLang="en-US" sz="1300"/>
              <a:pPr eaLnBrk="1" hangingPunct="1"/>
              <a:t>13</a:t>
            </a:fld>
            <a:endParaRPr lang="en-US" altLang="en-US" sz="13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rPr>
              <a:t>Charles Augustin de </a:t>
            </a:r>
            <a:r>
              <a:rPr lang="en-US" altLang="en-US" dirty="0"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dirty="0"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dirty="0"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228252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123B4FD6-5681-4AFE-8BF6-F8D7CE09D654}" type="slidenum">
              <a:rPr lang="en-US" altLang="en-US" sz="1300"/>
              <a:pPr eaLnBrk="1" hangingPunct="1"/>
              <a:t>14</a:t>
            </a:fld>
            <a:endParaRPr lang="en-US" altLang="en-US" sz="13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Times New Roman" pitchFamily="18" charset="0"/>
              </a:rPr>
              <a:t>Charles Augustin de </a:t>
            </a:r>
            <a:r>
              <a:rPr lang="en-US" altLang="en-US"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4250761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898A90FB-37F1-4EBC-A5E1-F299D196FDB1}" type="slidenum">
              <a:rPr lang="en-US" altLang="en-US" sz="1300"/>
              <a:pPr eaLnBrk="1" hangingPunct="1"/>
              <a:t>15</a:t>
            </a:fld>
            <a:endParaRPr lang="en-US" altLang="en-US" sz="13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rPr>
              <a:t>Charles </a:t>
            </a:r>
            <a:r>
              <a:rPr lang="en-US" altLang="en-US" b="1" dirty="0" err="1" smtClean="0">
                <a:latin typeface="Times New Roman" pitchFamily="18" charset="0"/>
              </a:rPr>
              <a:t>Augustin</a:t>
            </a:r>
            <a:r>
              <a:rPr lang="en-US" altLang="en-US" b="1" dirty="0" smtClean="0">
                <a:latin typeface="Times New Roman" pitchFamily="18" charset="0"/>
              </a:rPr>
              <a:t> de </a:t>
            </a:r>
            <a:r>
              <a:rPr lang="en-US" altLang="en-US" dirty="0"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dirty="0"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dirty="0"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227843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DB064CA4-5611-4556-935C-F6A8872F50A2}" type="slidenum">
              <a:rPr lang="en-US" altLang="en-US" sz="1300"/>
              <a:pPr eaLnBrk="1" hangingPunct="1"/>
              <a:t>16</a:t>
            </a:fld>
            <a:endParaRPr lang="en-US" altLang="en-US" sz="13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Times New Roman" pitchFamily="18" charset="0"/>
              </a:rPr>
              <a:t>Charles Augustin de </a:t>
            </a:r>
            <a:r>
              <a:rPr lang="en-US" altLang="en-US"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1753445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E0835F92-6EB2-45B9-ADA3-2D4F9F0825E3}" type="slidenum">
              <a:rPr lang="en-US" altLang="en-US" sz="1300"/>
              <a:pPr eaLnBrk="1" hangingPunct="1"/>
              <a:t>17</a:t>
            </a:fld>
            <a:endParaRPr lang="en-US" altLang="en-US" sz="13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820793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FAEFBC97-6D90-42B8-A2BB-A9723B85755A}" type="slidenum">
              <a:rPr lang="en-US" altLang="en-US" sz="1300"/>
              <a:pPr eaLnBrk="1" hangingPunct="1"/>
              <a:t>18</a:t>
            </a:fld>
            <a:endParaRPr lang="en-US" altLang="en-US" sz="13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Iron: 26 protons and 30 neutrons</a:t>
            </a:r>
          </a:p>
        </p:txBody>
      </p:sp>
    </p:spTree>
    <p:extLst>
      <p:ext uri="{BB962C8B-B14F-4D97-AF65-F5344CB8AC3E}">
        <p14:creationId xmlns:p14="http://schemas.microsoft.com/office/powerpoint/2010/main" val="161324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9CA56D27-8F8E-4293-A495-1894F1182F90}" type="slidenum">
              <a:rPr lang="en-US" altLang="en-US" sz="1300"/>
              <a:pPr eaLnBrk="1" hangingPunct="1"/>
              <a:t>19</a:t>
            </a:fld>
            <a:endParaRPr lang="en-US" altLang="en-US" sz="13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Follow movement for longer time – can differentiate between scenarios</a:t>
            </a:r>
          </a:p>
          <a:p>
            <a:pPr eaLnBrk="1" hangingPunct="1"/>
            <a:r>
              <a:rPr lang="en-US" altLang="en-US" smtClean="0">
                <a:latin typeface="Times New Roman" pitchFamily="18" charset="0"/>
              </a:rPr>
              <a:t>If place electron instead of proton – what will happen?</a:t>
            </a:r>
          </a:p>
        </p:txBody>
      </p:sp>
    </p:spTree>
    <p:extLst>
      <p:ext uri="{BB962C8B-B14F-4D97-AF65-F5344CB8AC3E}">
        <p14:creationId xmlns:p14="http://schemas.microsoft.com/office/powerpoint/2010/main" val="1248805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1B00E39B-60CA-4587-84E0-9D91DDADECB9}" type="slidenum">
              <a:rPr lang="en-US" altLang="en-US" sz="1300"/>
              <a:pPr eaLnBrk="1" hangingPunct="1"/>
              <a:t>20</a:t>
            </a:fld>
            <a:endParaRPr lang="en-US" altLang="en-US" sz="13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Follow movement for longer time – can differentiate between scenarios</a:t>
            </a:r>
          </a:p>
          <a:p>
            <a:pPr eaLnBrk="1" hangingPunct="1"/>
            <a:r>
              <a:rPr lang="en-US" altLang="en-US" smtClean="0">
                <a:latin typeface="Times New Roman" pitchFamily="18" charset="0"/>
              </a:rPr>
              <a:t>If place electron instead of proton – what will happen?</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Many possible charge configurations</a:t>
            </a:r>
          </a:p>
        </p:txBody>
      </p:sp>
    </p:spTree>
    <p:extLst>
      <p:ext uri="{BB962C8B-B14F-4D97-AF65-F5344CB8AC3E}">
        <p14:creationId xmlns:p14="http://schemas.microsoft.com/office/powerpoint/2010/main" val="379197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1949566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A79F1352-F80E-4F88-A6EA-02D4EC5447CF}" type="slidenum">
              <a:rPr lang="en-US" altLang="en-US" sz="1300"/>
              <a:pPr eaLnBrk="1" hangingPunct="1"/>
              <a:t>21</a:t>
            </a:fld>
            <a:endParaRPr lang="en-US" altLang="en-US" sz="13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175113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D0B151DB-3D62-4179-8776-B28BE9E3CFC1}" type="slidenum">
              <a:rPr lang="en-US" altLang="en-US" sz="1300"/>
              <a:pPr eaLnBrk="1" hangingPunct="1"/>
              <a:t>22</a:t>
            </a:fld>
            <a:endParaRPr lang="en-US" altLang="en-US" sz="13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4260315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DEAC60E3-8880-449E-87B1-015624FFD192}" type="slidenum">
              <a:rPr lang="en-US" altLang="en-US" sz="1300"/>
              <a:pPr eaLnBrk="1" hangingPunct="1"/>
              <a:t>23</a:t>
            </a:fld>
            <a:endParaRPr lang="en-US" altLang="en-US" sz="13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078520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70256890-7CCA-44DE-BF65-F5DCE14118A9}" type="slidenum">
              <a:rPr lang="en-US" altLang="en-US" sz="1300"/>
              <a:pPr eaLnBrk="1" hangingPunct="1"/>
              <a:t>24</a:t>
            </a:fld>
            <a:endParaRPr lang="en-US" altLang="en-US" sz="13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914081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027643A0-AD78-4007-A7F8-5630294C19E5}" type="slidenum">
              <a:rPr lang="en-US" altLang="en-US" sz="1300"/>
              <a:pPr eaLnBrk="1" hangingPunct="1"/>
              <a:t>25</a:t>
            </a:fld>
            <a:endParaRPr lang="en-US" altLang="en-US" sz="13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Note: r – direction is from source to point of observation.</a:t>
            </a:r>
          </a:p>
        </p:txBody>
      </p:sp>
    </p:spTree>
    <p:extLst>
      <p:ext uri="{BB962C8B-B14F-4D97-AF65-F5344CB8AC3E}">
        <p14:creationId xmlns:p14="http://schemas.microsoft.com/office/powerpoint/2010/main" val="2019068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7F659685-0289-48F6-B431-2B799056B5B7}" type="slidenum">
              <a:rPr lang="en-US" altLang="en-US" sz="1300"/>
              <a:pPr eaLnBrk="1" hangingPunct="1"/>
              <a:t>26</a:t>
            </a:fld>
            <a:endParaRPr lang="en-US" altLang="en-US" sz="13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Note: r – direction is from source to point of observation.</a:t>
            </a:r>
          </a:p>
        </p:txBody>
      </p:sp>
    </p:spTree>
    <p:extLst>
      <p:ext uri="{BB962C8B-B14F-4D97-AF65-F5344CB8AC3E}">
        <p14:creationId xmlns:p14="http://schemas.microsoft.com/office/powerpoint/2010/main" val="655966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67EE85C3-5195-4300-9270-2F4B7FB688F4}" type="slidenum">
              <a:rPr lang="en-US" altLang="en-US" sz="1300"/>
              <a:pPr eaLnBrk="1" hangingPunct="1"/>
              <a:t>27</a:t>
            </a:fld>
            <a:endParaRPr lang="en-US" altLang="en-US" sz="13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775215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074F5A0C-812A-42D8-AC00-EFCAE7BBFA24}" type="slidenum">
              <a:rPr lang="en-US" altLang="en-US" sz="1300"/>
              <a:pPr eaLnBrk="1" hangingPunct="1"/>
              <a:t>28</a:t>
            </a:fld>
            <a:endParaRPr lang="en-US" altLang="en-US" sz="13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858722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75B92E03-A333-41AD-ABB4-4AB158525CFC}" type="slidenum">
              <a:rPr lang="en-US" altLang="en-US" sz="1300"/>
              <a:pPr eaLnBrk="1" hangingPunct="1"/>
              <a:t>29</a:t>
            </a:fld>
            <a:endParaRPr lang="en-US" altLang="en-US" sz="13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START TIME HERE:</a:t>
            </a:r>
          </a:p>
        </p:txBody>
      </p:sp>
    </p:spTree>
    <p:extLst>
      <p:ext uri="{BB962C8B-B14F-4D97-AF65-F5344CB8AC3E}">
        <p14:creationId xmlns:p14="http://schemas.microsoft.com/office/powerpoint/2010/main" val="1257927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13E53793-9468-42B2-9ED4-EC0A9AB65BA0}" type="slidenum">
              <a:rPr lang="en-US" altLang="en-US" sz="1300"/>
              <a:pPr eaLnBrk="1" hangingPunct="1"/>
              <a:t>30</a:t>
            </a:fld>
            <a:endParaRPr lang="en-US" altLang="en-US" sz="13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itchFamily="18" charset="0"/>
            </a:endParaRPr>
          </a:p>
        </p:txBody>
      </p:sp>
    </p:spTree>
    <p:extLst>
      <p:ext uri="{BB962C8B-B14F-4D97-AF65-F5344CB8AC3E}">
        <p14:creationId xmlns:p14="http://schemas.microsoft.com/office/powerpoint/2010/main" val="326650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474C8506-5E23-4263-883E-D2A717DB6521}" type="slidenum">
              <a:rPr lang="en-US" altLang="en-US" sz="1300"/>
              <a:pPr eaLnBrk="1" hangingPunct="1"/>
              <a:t>3</a:t>
            </a:fld>
            <a:endParaRPr lang="en-US" altLang="en-US" sz="1300"/>
          </a:p>
        </p:txBody>
      </p:sp>
    </p:spTree>
    <p:extLst>
      <p:ext uri="{BB962C8B-B14F-4D97-AF65-F5344CB8AC3E}">
        <p14:creationId xmlns:p14="http://schemas.microsoft.com/office/powerpoint/2010/main" val="163310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D4450C5-DE13-4D6D-916A-2895BB1682AD}" type="slidenum">
              <a:rPr lang="en-US" altLang="en-US" sz="1300"/>
              <a:pPr eaLnBrk="1" hangingPunct="1"/>
              <a:t>31</a:t>
            </a:fld>
            <a:endParaRPr lang="en-US" altLang="en-US" sz="1300"/>
          </a:p>
        </p:txBody>
      </p:sp>
      <p:sp>
        <p:nvSpPr>
          <p:cNvPr id="40962" name="Rectangle 1026"/>
          <p:cNvSpPr>
            <a:spLocks noGrp="1" noRot="1" noChangeAspect="1" noChangeArrowheads="1" noTextEdit="1"/>
          </p:cNvSpPr>
          <p:nvPr>
            <p:ph type="sldImg"/>
          </p:nvPr>
        </p:nvSpPr>
        <p:spPr>
          <a:ln/>
        </p:spPr>
      </p:sp>
      <p:sp>
        <p:nvSpPr>
          <p:cNvPr id="409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65153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F71A8F3-661D-431E-B4F7-2F5634C873B3}" type="slidenum">
              <a:rPr lang="en-US" altLang="en-US" sz="1300"/>
              <a:pPr eaLnBrk="1" hangingPunct="1"/>
              <a:t>32</a:t>
            </a:fld>
            <a:endParaRPr lang="en-US" altLang="en-US" sz="1300"/>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Answer: C</a:t>
            </a:r>
          </a:p>
        </p:txBody>
      </p:sp>
    </p:spTree>
    <p:extLst>
      <p:ext uri="{BB962C8B-B14F-4D97-AF65-F5344CB8AC3E}">
        <p14:creationId xmlns:p14="http://schemas.microsoft.com/office/powerpoint/2010/main" val="52875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24650AE8-68FE-4453-8698-6F6F92B69643}" type="slidenum">
              <a:rPr lang="en-US" altLang="en-US" sz="1300"/>
              <a:pPr eaLnBrk="1" hangingPunct="1"/>
              <a:t>4</a:t>
            </a:fld>
            <a:endParaRPr lang="en-US" altLang="en-US" sz="1300"/>
          </a:p>
        </p:txBody>
      </p:sp>
    </p:spTree>
    <p:extLst>
      <p:ext uri="{BB962C8B-B14F-4D97-AF65-F5344CB8AC3E}">
        <p14:creationId xmlns:p14="http://schemas.microsoft.com/office/powerpoint/2010/main" val="2098554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13B750C5-41AB-4B06-902D-643AD32263B4}" type="slidenum">
              <a:rPr lang="en-US" altLang="en-US" sz="1300"/>
              <a:pPr eaLnBrk="1" hangingPunct="1"/>
              <a:t>5</a:t>
            </a:fld>
            <a:endParaRPr lang="en-US" altLang="en-US" sz="1300"/>
          </a:p>
        </p:txBody>
      </p:sp>
    </p:spTree>
    <p:extLst>
      <p:ext uri="{BB962C8B-B14F-4D97-AF65-F5344CB8AC3E}">
        <p14:creationId xmlns:p14="http://schemas.microsoft.com/office/powerpoint/2010/main" val="267350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ja-JP" dirty="0" smtClean="0">
              <a:latin typeface="Times New Roman" pitchFamily="18" charset="0"/>
            </a:endParaRPr>
          </a:p>
          <a:p>
            <a:pPr marL="228600" indent="-228600"/>
            <a:endParaRPr lang="en-US" altLang="en-US" dirty="0" smtClean="0">
              <a:latin typeface="Times New Roman" pitchFamily="18" charset="0"/>
            </a:endParaRPr>
          </a:p>
        </p:txBody>
      </p:sp>
    </p:spTree>
    <p:extLst>
      <p:ext uri="{BB962C8B-B14F-4D97-AF65-F5344CB8AC3E}">
        <p14:creationId xmlns:p14="http://schemas.microsoft.com/office/powerpoint/2010/main" val="188187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233385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76C35F35-86E8-49D5-AD09-8D8E306AA568}" type="slidenum">
              <a:rPr lang="en-US" altLang="en-US" sz="1300"/>
              <a:pPr eaLnBrk="1" hangingPunct="1"/>
              <a:t>8</a:t>
            </a:fld>
            <a:endParaRPr lang="en-US" altLang="en-US" sz="1300"/>
          </a:p>
        </p:txBody>
      </p:sp>
      <p:sp>
        <p:nvSpPr>
          <p:cNvPr id="30722" name="Rectangle 1026"/>
          <p:cNvSpPr>
            <a:spLocks noGrp="1" noRot="1" noChangeAspect="1" noChangeArrowheads="1" noTextEdit="1"/>
          </p:cNvSpPr>
          <p:nvPr>
            <p:ph type="sldImg"/>
          </p:nvPr>
        </p:nvSpPr>
        <p:spPr>
          <a:ln/>
        </p:spPr>
      </p:sp>
      <p:sp>
        <p:nvSpPr>
          <p:cNvPr id="307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668899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mn-lt"/>
                <a:ea typeface="+mn-ea"/>
                <a:cs typeface="+mn-cs"/>
              </a:rPr>
              <a:t>One final piece of Purdue business before we begin:  as we start this semester I want to take a few minutes to discuss emergency preparedness.  Purdue University is a very safe campus and there is a low probability that a serious incident will occur here.  However, just as we receive a safety briefing each time we get on an aircraft, we want to emphasize our emergency procedures for evacuation and shelter in place incidents.  Our preparedness will be critical if an unexpected event occurs.</a:t>
            </a:r>
          </a:p>
          <a:p>
            <a:r>
              <a:rPr lang="en-US" sz="1300" dirty="0">
                <a:latin typeface="+mn-lt"/>
                <a:ea typeface="+mn-ea"/>
                <a:cs typeface="+mn-cs"/>
              </a:rPr>
              <a:t> </a:t>
            </a:r>
          </a:p>
          <a:p>
            <a:r>
              <a:rPr lang="en-US" sz="1300" dirty="0">
                <a:latin typeface="+mn-lt"/>
                <a:ea typeface="+mn-ea"/>
                <a:cs typeface="+mn-cs"/>
              </a:rPr>
              <a:t>Purdue prepares for natural disasters or human‑caused incidents with the ultimate goal of maintaining a safe and secure campus, but </a:t>
            </a:r>
            <a:r>
              <a:rPr lang="en-US" sz="1300" dirty="0" err="1">
                <a:latin typeface="+mn-lt"/>
                <a:ea typeface="+mn-ea"/>
                <a:cs typeface="+mn-cs"/>
              </a:rPr>
              <a:t>nin</a:t>
            </a:r>
            <a:r>
              <a:rPr lang="en-US" sz="1300" dirty="0">
                <a:latin typeface="+mn-lt"/>
                <a:ea typeface="+mn-ea"/>
                <a:cs typeface="+mn-cs"/>
              </a:rPr>
              <a:t> the end, emergency preparedness is your personal responsibility.  Let</a:t>
            </a:r>
            <a:r>
              <a:rPr lang="en-US" sz="1300" dirty="0">
                <a:latin typeface="+mn-lt"/>
                <a:ea typeface="+mn-ea"/>
                <a:cs typeface="+mn-cs"/>
                <a:sym typeface="WP TypographicSymbols"/>
              </a:rPr>
              <a:t>’</a:t>
            </a:r>
            <a:r>
              <a:rPr lang="en-US" sz="1300" dirty="0">
                <a:latin typeface="+mn-lt"/>
                <a:ea typeface="+mn-ea"/>
                <a:cs typeface="+mn-cs"/>
              </a:rPr>
              <a:t>s quickly review the following procedures:</a:t>
            </a:r>
            <a:endParaRPr lang="en-US" dirty="0"/>
          </a:p>
        </p:txBody>
      </p:sp>
      <p:sp>
        <p:nvSpPr>
          <p:cNvPr id="4" name="Slide Number Placeholder 3"/>
          <p:cNvSpPr>
            <a:spLocks noGrp="1"/>
          </p:cNvSpPr>
          <p:nvPr>
            <p:ph type="sldNum" sz="quarter" idx="10"/>
          </p:nvPr>
        </p:nvSpPr>
        <p:spPr/>
        <p:txBody>
          <a:bodyPr/>
          <a:lstStyle/>
          <a:p>
            <a:fld id="{73A1DA85-2780-4375-BC18-CA01E9CC7D04}" type="slidenum">
              <a:rPr lang="en-US" smtClean="0"/>
              <a:t>9</a:t>
            </a:fld>
            <a:endParaRPr lang="en-US"/>
          </a:p>
        </p:txBody>
      </p:sp>
    </p:spTree>
    <p:extLst>
      <p:ext uri="{BB962C8B-B14F-4D97-AF65-F5344CB8AC3E}">
        <p14:creationId xmlns:p14="http://schemas.microsoft.com/office/powerpoint/2010/main" val="1649066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79ECCDA-3576-4482-9950-69B8A5B6A51C}" type="slidenum">
              <a:rPr lang="en-US" altLang="en-US"/>
              <a:pPr/>
              <a:t>‹#›</a:t>
            </a:fld>
            <a:endParaRPr lang="en-US" altLang="en-US"/>
          </a:p>
        </p:txBody>
      </p:sp>
    </p:spTree>
    <p:extLst>
      <p:ext uri="{BB962C8B-B14F-4D97-AF65-F5344CB8AC3E}">
        <p14:creationId xmlns:p14="http://schemas.microsoft.com/office/powerpoint/2010/main" val="264568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26E29EC-0446-47BF-A1F0-BD638672440A}" type="slidenum">
              <a:rPr lang="en-US" altLang="en-US"/>
              <a:pPr/>
              <a:t>‹#›</a:t>
            </a:fld>
            <a:endParaRPr lang="en-US" altLang="en-US"/>
          </a:p>
        </p:txBody>
      </p:sp>
    </p:spTree>
    <p:extLst>
      <p:ext uri="{BB962C8B-B14F-4D97-AF65-F5344CB8AC3E}">
        <p14:creationId xmlns:p14="http://schemas.microsoft.com/office/powerpoint/2010/main" val="11143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079B231-D4FD-4392-B458-0F6D35B0590B}" type="slidenum">
              <a:rPr lang="en-US" altLang="en-US"/>
              <a:pPr/>
              <a:t>‹#›</a:t>
            </a:fld>
            <a:endParaRPr lang="en-US" altLang="en-US"/>
          </a:p>
        </p:txBody>
      </p:sp>
    </p:spTree>
    <p:extLst>
      <p:ext uri="{BB962C8B-B14F-4D97-AF65-F5344CB8AC3E}">
        <p14:creationId xmlns:p14="http://schemas.microsoft.com/office/powerpoint/2010/main" val="341798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F8C944C-B82F-487C-8A70-7B7D925746C8}" type="slidenum">
              <a:rPr lang="en-US" altLang="en-US"/>
              <a:pPr/>
              <a:t>‹#›</a:t>
            </a:fld>
            <a:endParaRPr lang="en-US" altLang="en-US"/>
          </a:p>
        </p:txBody>
      </p:sp>
    </p:spTree>
    <p:extLst>
      <p:ext uri="{BB962C8B-B14F-4D97-AF65-F5344CB8AC3E}">
        <p14:creationId xmlns:p14="http://schemas.microsoft.com/office/powerpoint/2010/main" val="297105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027782C-41D5-421F-8485-D02679CB3B17}" type="slidenum">
              <a:rPr lang="en-US" altLang="en-US"/>
              <a:pPr/>
              <a:t>‹#›</a:t>
            </a:fld>
            <a:endParaRPr lang="en-US" altLang="en-US"/>
          </a:p>
        </p:txBody>
      </p:sp>
    </p:spTree>
    <p:extLst>
      <p:ext uri="{BB962C8B-B14F-4D97-AF65-F5344CB8AC3E}">
        <p14:creationId xmlns:p14="http://schemas.microsoft.com/office/powerpoint/2010/main" val="36453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2C2A191-E02B-43ED-8292-F2B441989EB7}" type="slidenum">
              <a:rPr lang="en-US" altLang="en-US"/>
              <a:pPr/>
              <a:t>‹#›</a:t>
            </a:fld>
            <a:endParaRPr lang="en-US" altLang="en-US"/>
          </a:p>
        </p:txBody>
      </p:sp>
    </p:spTree>
    <p:extLst>
      <p:ext uri="{BB962C8B-B14F-4D97-AF65-F5344CB8AC3E}">
        <p14:creationId xmlns:p14="http://schemas.microsoft.com/office/powerpoint/2010/main" val="199428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0BF10FC8-F660-4BF5-B587-A4D268B337EC}" type="slidenum">
              <a:rPr lang="en-US" altLang="en-US"/>
              <a:pPr/>
              <a:t>‹#›</a:t>
            </a:fld>
            <a:endParaRPr lang="en-US" altLang="en-US"/>
          </a:p>
        </p:txBody>
      </p:sp>
    </p:spTree>
    <p:extLst>
      <p:ext uri="{BB962C8B-B14F-4D97-AF65-F5344CB8AC3E}">
        <p14:creationId xmlns:p14="http://schemas.microsoft.com/office/powerpoint/2010/main" val="336014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BEEE3196-B7AE-4A8A-A1A2-DCB138D5E112}" type="slidenum">
              <a:rPr lang="en-US" altLang="en-US"/>
              <a:pPr/>
              <a:t>‹#›</a:t>
            </a:fld>
            <a:endParaRPr lang="en-US" altLang="en-US"/>
          </a:p>
        </p:txBody>
      </p:sp>
    </p:spTree>
    <p:extLst>
      <p:ext uri="{BB962C8B-B14F-4D97-AF65-F5344CB8AC3E}">
        <p14:creationId xmlns:p14="http://schemas.microsoft.com/office/powerpoint/2010/main" val="183436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2E62630D-8838-4397-A9C4-E88A6E82F40C}" type="slidenum">
              <a:rPr lang="en-US" altLang="en-US"/>
              <a:pPr/>
              <a:t>‹#›</a:t>
            </a:fld>
            <a:endParaRPr lang="en-US" altLang="en-US"/>
          </a:p>
        </p:txBody>
      </p:sp>
    </p:spTree>
    <p:extLst>
      <p:ext uri="{BB962C8B-B14F-4D97-AF65-F5344CB8AC3E}">
        <p14:creationId xmlns:p14="http://schemas.microsoft.com/office/powerpoint/2010/main" val="155741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03713E4-4353-428A-A751-9FE4512FAAF5}" type="slidenum">
              <a:rPr lang="en-US" altLang="en-US"/>
              <a:pPr/>
              <a:t>‹#›</a:t>
            </a:fld>
            <a:endParaRPr lang="en-US" altLang="en-US"/>
          </a:p>
        </p:txBody>
      </p:sp>
    </p:spTree>
    <p:extLst>
      <p:ext uri="{BB962C8B-B14F-4D97-AF65-F5344CB8AC3E}">
        <p14:creationId xmlns:p14="http://schemas.microsoft.com/office/powerpoint/2010/main" val="307191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F2989D3-5768-42B7-9B78-3D111634640C}" type="slidenum">
              <a:rPr lang="en-US" altLang="en-US"/>
              <a:pPr/>
              <a:t>‹#›</a:t>
            </a:fld>
            <a:endParaRPr lang="en-US" altLang="en-US"/>
          </a:p>
        </p:txBody>
      </p:sp>
    </p:spTree>
    <p:extLst>
      <p:ext uri="{BB962C8B-B14F-4D97-AF65-F5344CB8AC3E}">
        <p14:creationId xmlns:p14="http://schemas.microsoft.com/office/powerpoint/2010/main" val="44868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0668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282A4D7-2A4D-4E5D-8B89-82D5E828478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b="1">
          <a:solidFill>
            <a:srgbClr val="CC0000"/>
          </a:solidFill>
          <a:latin typeface="+mj-lt"/>
          <a:ea typeface="MS PGothic" pitchFamily="34" charset="-128"/>
          <a:cs typeface="ＭＳ Ｐゴシック" pitchFamily="36" charset="-128"/>
        </a:defRPr>
      </a:lvl1pPr>
      <a:lvl2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36" charset="-128"/>
        </a:defRPr>
      </a:lvl2pPr>
      <a:lvl3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36" charset="-128"/>
        </a:defRPr>
      </a:lvl3pPr>
      <a:lvl4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36" charset="-128"/>
        </a:defRPr>
      </a:lvl4pPr>
      <a:lvl5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3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Font typeface="Wingdings" pitchFamily="2" charset="2"/>
        <a:buChar char="§"/>
        <a:defRPr sz="3200" b="1">
          <a:solidFill>
            <a:srgbClr val="0033CC"/>
          </a:solidFill>
          <a:latin typeface="+mj-lt"/>
          <a:ea typeface="MS PGothic" pitchFamily="34" charset="-128"/>
          <a:cs typeface="ＭＳ Ｐゴシック" pitchFamily="36" charset="-128"/>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j-lt"/>
          <a:ea typeface="MS PGothic" pitchFamily="34" charset="-128"/>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j-lt"/>
          <a:ea typeface="ヒラギノ角ゴ Pro W3" charset="-128"/>
          <a:cs typeface="ヒラギノ角ゴ Pro W3" charset="-128"/>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j-lt"/>
          <a:ea typeface="ヒラギノ角ゴ Pro W3" charset="-128"/>
          <a:cs typeface="ヒラギノ角ゴ Pro W3" charset="0"/>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j-lt"/>
          <a:ea typeface="ヒラギノ角ゴ Pro W3" charset="-128"/>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6.jpeg"/><Relationship Id="rId3" Type="http://schemas.openxmlformats.org/officeDocument/2006/relationships/notesSlide" Target="../notesSlides/notesSlide21.xml"/><Relationship Id="rId7" Type="http://schemas.openxmlformats.org/officeDocument/2006/relationships/image" Target="../media/image12.emf"/><Relationship Id="rId12" Type="http://schemas.openxmlformats.org/officeDocument/2006/relationships/image" Target="../media/image15.jpeg"/><Relationship Id="rId2" Type="http://schemas.openxmlformats.org/officeDocument/2006/relationships/slideLayout" Target="../slideLayouts/slideLayout6.xml"/><Relationship Id="rId16" Type="http://schemas.openxmlformats.org/officeDocument/2006/relationships/image" Target="../media/image14.emf"/><Relationship Id="rId1" Type="http://schemas.openxmlformats.org/officeDocument/2006/relationships/vmlDrawing" Target="../drawings/vmlDrawing6.vml"/><Relationship Id="rId6" Type="http://schemas.openxmlformats.org/officeDocument/2006/relationships/oleObject" Target="../embeddings/oleObject7.bin"/><Relationship Id="rId11" Type="http://schemas.openxmlformats.org/officeDocument/2006/relationships/image" Target="../media/image3.emf"/><Relationship Id="rId5" Type="http://schemas.openxmlformats.org/officeDocument/2006/relationships/image" Target="../media/image11.emf"/><Relationship Id="rId15" Type="http://schemas.openxmlformats.org/officeDocument/2006/relationships/oleObject" Target="../embeddings/oleObject10.bin"/><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3.emf"/><Relationship Id="rId14" Type="http://schemas.openxmlformats.org/officeDocument/2006/relationships/image" Target="../media/image17.jpe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5.bin"/><Relationship Id="rId3" Type="http://schemas.openxmlformats.org/officeDocument/2006/relationships/notesSlide" Target="../notesSlides/notesSlide22.xml"/><Relationship Id="rId7" Type="http://schemas.openxmlformats.org/officeDocument/2006/relationships/image" Target="../media/image19.emf"/><Relationship Id="rId12" Type="http://schemas.openxmlformats.org/officeDocument/2006/relationships/image" Target="../media/image21.emf"/><Relationship Id="rId2" Type="http://schemas.openxmlformats.org/officeDocument/2006/relationships/slideLayout" Target="../slideLayouts/slideLayout6.xml"/><Relationship Id="rId16" Type="http://schemas.openxmlformats.org/officeDocument/2006/relationships/image" Target="../media/image25.jpeg"/><Relationship Id="rId1" Type="http://schemas.openxmlformats.org/officeDocument/2006/relationships/vmlDrawing" Target="../drawings/vmlDrawing7.vml"/><Relationship Id="rId6" Type="http://schemas.openxmlformats.org/officeDocument/2006/relationships/oleObject" Target="../embeddings/oleObject12.bin"/><Relationship Id="rId11" Type="http://schemas.openxmlformats.org/officeDocument/2006/relationships/oleObject" Target="../embeddings/oleObject14.bin"/><Relationship Id="rId5" Type="http://schemas.openxmlformats.org/officeDocument/2006/relationships/image" Target="../media/image18.emf"/><Relationship Id="rId15" Type="http://schemas.openxmlformats.org/officeDocument/2006/relationships/image" Target="../media/image24.jpeg"/><Relationship Id="rId10" Type="http://schemas.openxmlformats.org/officeDocument/2006/relationships/image" Target="../media/image23.jpeg"/><Relationship Id="rId4" Type="http://schemas.openxmlformats.org/officeDocument/2006/relationships/oleObject" Target="../embeddings/oleObject11.bin"/><Relationship Id="rId9" Type="http://schemas.openxmlformats.org/officeDocument/2006/relationships/image" Target="../media/image20.emf"/><Relationship Id="rId1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2.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7.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26.e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5.xml"/><Relationship Id="rId7" Type="http://schemas.openxmlformats.org/officeDocument/2006/relationships/image" Target="../media/image26.e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28.emf"/><Relationship Id="rId4" Type="http://schemas.openxmlformats.org/officeDocument/2006/relationships/oleObject" Target="../embeddings/oleObject19.bin"/><Relationship Id="rId9" Type="http://schemas.openxmlformats.org/officeDocument/2006/relationships/image" Target="../media/image27.emf"/></Relationships>
</file>

<file path=ppt/slides/_rels/slide2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26.xml"/><Relationship Id="rId7" Type="http://schemas.openxmlformats.org/officeDocument/2006/relationships/oleObject" Target="../embeddings/oleObject23.bin"/><Relationship Id="rId12" Type="http://schemas.openxmlformats.org/officeDocument/2006/relationships/image" Target="../media/image34.e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29.emf"/><Relationship Id="rId11" Type="http://schemas.openxmlformats.org/officeDocument/2006/relationships/image" Target="../media/image33.emf"/><Relationship Id="rId5" Type="http://schemas.openxmlformats.org/officeDocument/2006/relationships/oleObject" Target="../embeddings/oleObject22.bin"/><Relationship Id="rId10" Type="http://schemas.openxmlformats.org/officeDocument/2006/relationships/image" Target="../media/image31.emf"/><Relationship Id="rId4" Type="http://schemas.openxmlformats.org/officeDocument/2006/relationships/image" Target="../media/image32.jpeg"/><Relationship Id="rId9"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6.e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26.bin"/><Relationship Id="rId5" Type="http://schemas.openxmlformats.org/officeDocument/2006/relationships/image" Target="../media/image35.emf"/><Relationship Id="rId4" Type="http://schemas.openxmlformats.org/officeDocument/2006/relationships/oleObject" Target="../embeddings/oleObject2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9.xml"/><Relationship Id="rId7" Type="http://schemas.openxmlformats.org/officeDocument/2006/relationships/image" Target="../media/image37.e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25.jpeg"/><Relationship Id="rId4" Type="http://schemas.openxmlformats.org/officeDocument/2006/relationships/image" Target="../media/image39.jpeg"/><Relationship Id="rId9" Type="http://schemas.openxmlformats.org/officeDocument/2006/relationships/image" Target="../media/image38.emf"/></Relationships>
</file>

<file path=ppt/slides/_rels/slide31.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3.emf"/><Relationship Id="rId5" Type="http://schemas.openxmlformats.org/officeDocument/2006/relationships/image" Target="../media/image42.png"/><Relationship Id="rId4" Type="http://schemas.openxmlformats.org/officeDocument/2006/relationships/image" Target="../media/image41.emf"/><Relationship Id="rId9" Type="http://schemas.openxmlformats.org/officeDocument/2006/relationships/image" Target="../media/image46.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purdue.edu/e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purdue.edu/ehps/emergency_preparedness/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ctrTitle"/>
          </p:nvPr>
        </p:nvSpPr>
        <p:spPr>
          <a:xfrm>
            <a:off x="685800" y="762000"/>
            <a:ext cx="7848600" cy="1828800"/>
          </a:xfrm>
          <a:noFill/>
          <a:ln w="38100" cap="flat" algn="ctr">
            <a:gradFill flip="none" rotWithShape="1">
              <a:gsLst>
                <a:gs pos="0">
                  <a:srgbClr val="CC0000"/>
                </a:gs>
                <a:gs pos="48000">
                  <a:srgbClr val="0033CC"/>
                </a:gs>
                <a:gs pos="100000">
                  <a:srgbClr val="CC0000"/>
                </a:gs>
              </a:gsLst>
              <a:lin ang="0" scaled="1"/>
              <a:tileRect/>
            </a:gradFill>
            <a:miter lim="800000"/>
            <a:headEnd type="none" w="med" len="med"/>
            <a:tailEnd type="none" w="med" len="med"/>
          </a:ln>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defRPr/>
            </a:pPr>
            <a:r>
              <a:rPr lang="en-US" sz="3600">
                <a:solidFill>
                  <a:srgbClr val="CC0000"/>
                </a:solidFill>
                <a:latin typeface="Arial" charset="0"/>
                <a:ea typeface="ＭＳ Ｐゴシック" charset="0"/>
                <a:cs typeface="ＭＳ Ｐゴシック" charset="0"/>
              </a:rPr>
              <a:t>PHYSICS 272</a:t>
            </a:r>
            <a:br>
              <a:rPr lang="en-US" sz="3600">
                <a:solidFill>
                  <a:srgbClr val="CC0000"/>
                </a:solidFill>
                <a:latin typeface="Arial" charset="0"/>
                <a:ea typeface="ＭＳ Ｐゴシック" charset="0"/>
                <a:cs typeface="ＭＳ Ｐゴシック" charset="0"/>
              </a:rPr>
            </a:br>
            <a:r>
              <a:rPr lang="en-US" sz="3600">
                <a:solidFill>
                  <a:srgbClr val="CC0000"/>
                </a:solidFill>
                <a:latin typeface="Arial" charset="0"/>
                <a:ea typeface="ＭＳ Ｐゴシック" charset="0"/>
                <a:cs typeface="ＭＳ Ｐゴシック" charset="0"/>
              </a:rPr>
              <a:t>Electric &amp; Magnetic Interactions</a:t>
            </a:r>
          </a:p>
        </p:txBody>
      </p:sp>
      <p:sp>
        <p:nvSpPr>
          <p:cNvPr id="15364" name="TextBox 4"/>
          <p:cNvSpPr txBox="1">
            <a:spLocks noChangeArrowheads="1"/>
          </p:cNvSpPr>
          <p:nvPr/>
        </p:nvSpPr>
        <p:spPr bwMode="auto">
          <a:xfrm>
            <a:off x="381000" y="2971800"/>
            <a:ext cx="61642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r>
              <a:rPr lang="en-US" altLang="en-US" sz="1600" b="1" dirty="0">
                <a:solidFill>
                  <a:srgbClr val="000000"/>
                </a:solidFill>
              </a:rPr>
              <a:t>Professor in Charge:</a:t>
            </a:r>
            <a:r>
              <a:rPr lang="en-US" altLang="en-US" sz="1600" dirty="0">
                <a:solidFill>
                  <a:srgbClr val="000000"/>
                </a:solidFill>
              </a:rPr>
              <a:t> Prof. </a:t>
            </a:r>
            <a:r>
              <a:rPr lang="en-US" altLang="en-US" sz="1600" dirty="0" smtClean="0">
                <a:solidFill>
                  <a:srgbClr val="000000"/>
                </a:solidFill>
              </a:rPr>
              <a:t>Wei </a:t>
            </a:r>
            <a:r>
              <a:rPr lang="en-US" altLang="en-US" sz="1600" dirty="0" err="1" smtClean="0">
                <a:solidFill>
                  <a:srgbClr val="000000"/>
                </a:solidFill>
              </a:rPr>
              <a:t>Xie</a:t>
            </a:r>
            <a:r>
              <a:rPr lang="en-US" altLang="en-US" sz="1600" dirty="0">
                <a:solidFill>
                  <a:srgbClr val="000000"/>
                </a:solidFill>
              </a:rPr>
              <a:t> </a:t>
            </a:r>
            <a:r>
              <a:rPr lang="en-US" altLang="en-US" sz="1600" dirty="0" smtClean="0">
                <a:solidFill>
                  <a:srgbClr val="000000"/>
                </a:solidFill>
              </a:rPr>
              <a:t>                      </a:t>
            </a:r>
            <a:r>
              <a:rPr lang="en-US" altLang="en-US" sz="1600" b="1" dirty="0" err="1" smtClean="0">
                <a:solidFill>
                  <a:srgbClr val="000000"/>
                </a:solidFill>
              </a:rPr>
              <a:t>WebAsssign</a:t>
            </a:r>
            <a:r>
              <a:rPr lang="en-US" altLang="en-US" sz="1600" b="1" dirty="0" smtClean="0">
                <a:solidFill>
                  <a:srgbClr val="000000"/>
                </a:solidFill>
              </a:rPr>
              <a:t> </a:t>
            </a:r>
            <a:r>
              <a:rPr lang="en-US" altLang="en-US" sz="1600" b="1" dirty="0">
                <a:solidFill>
                  <a:srgbClr val="000000"/>
                </a:solidFill>
              </a:rPr>
              <a:t>Administrator:</a:t>
            </a:r>
            <a:r>
              <a:rPr lang="en-US" altLang="en-US" sz="1600" dirty="0">
                <a:solidFill>
                  <a:srgbClr val="000000"/>
                </a:solidFill>
              </a:rPr>
              <a:t> </a:t>
            </a:r>
            <a:r>
              <a:rPr lang="en-US" sz="1600" dirty="0"/>
              <a:t>Dr. D. Huckleberry</a:t>
            </a:r>
            <a:endParaRPr lang="en-US" altLang="en-US" sz="1600" dirty="0">
              <a:solidFill>
                <a:srgbClr val="000000"/>
              </a:solidFill>
            </a:endParaRPr>
          </a:p>
          <a:p>
            <a:pPr eaLnBrk="1" hangingPunct="1"/>
            <a:r>
              <a:rPr lang="en-US" altLang="en-US" sz="1600" b="1" dirty="0">
                <a:solidFill>
                  <a:srgbClr val="000000"/>
                </a:solidFill>
              </a:rPr>
              <a:t>Office:</a:t>
            </a:r>
            <a:r>
              <a:rPr lang="en-US" altLang="en-US" sz="1600" dirty="0">
                <a:solidFill>
                  <a:srgbClr val="000000"/>
                </a:solidFill>
              </a:rPr>
              <a:t> PHYS </a:t>
            </a:r>
            <a:r>
              <a:rPr lang="en-US" altLang="en-US" sz="1600" dirty="0" smtClean="0">
                <a:solidFill>
                  <a:srgbClr val="000000"/>
                </a:solidFill>
              </a:rPr>
              <a:t>254</a:t>
            </a:r>
            <a:r>
              <a:rPr lang="en-US" altLang="en-US" sz="1600" dirty="0">
                <a:solidFill>
                  <a:srgbClr val="000000"/>
                </a:solidFill>
              </a:rPr>
              <a:t>		</a:t>
            </a:r>
            <a:r>
              <a:rPr lang="en-US" altLang="en-US" sz="1600" dirty="0">
                <a:solidFill>
                  <a:srgbClr val="000000"/>
                </a:solidFill>
              </a:rPr>
              <a:t> </a:t>
            </a:r>
            <a:r>
              <a:rPr lang="en-US" altLang="en-US" sz="1600" dirty="0" smtClean="0">
                <a:solidFill>
                  <a:srgbClr val="000000"/>
                </a:solidFill>
              </a:rPr>
              <a:t>  	          </a:t>
            </a:r>
            <a:r>
              <a:rPr lang="en-US" altLang="en-US" sz="1600" b="1" dirty="0" smtClean="0">
                <a:solidFill>
                  <a:srgbClr val="000000"/>
                </a:solidFill>
              </a:rPr>
              <a:t>Office</a:t>
            </a:r>
            <a:r>
              <a:rPr lang="en-US" altLang="en-US" sz="1600" b="1" dirty="0">
                <a:solidFill>
                  <a:srgbClr val="000000"/>
                </a:solidFill>
              </a:rPr>
              <a:t>:</a:t>
            </a:r>
            <a:r>
              <a:rPr lang="en-US" altLang="en-US" sz="1600" dirty="0">
                <a:solidFill>
                  <a:srgbClr val="000000"/>
                </a:solidFill>
              </a:rPr>
              <a:t> PHYS </a:t>
            </a:r>
            <a:r>
              <a:rPr lang="en-US" altLang="en-US" sz="1600" dirty="0" smtClean="0">
                <a:solidFill>
                  <a:srgbClr val="000000"/>
                </a:solidFill>
              </a:rPr>
              <a:t>176</a:t>
            </a:r>
            <a:r>
              <a:rPr lang="en-US" altLang="en-US" sz="1600" dirty="0">
                <a:solidFill>
                  <a:srgbClr val="000000"/>
                </a:solidFill>
              </a:rPr>
              <a:t>		</a:t>
            </a:r>
          </a:p>
          <a:p>
            <a:pPr eaLnBrk="1" hangingPunct="1"/>
            <a:r>
              <a:rPr lang="en-US" altLang="en-US" sz="1600" b="1" dirty="0">
                <a:solidFill>
                  <a:srgbClr val="000000"/>
                </a:solidFill>
              </a:rPr>
              <a:t>Email:</a:t>
            </a:r>
            <a:r>
              <a:rPr lang="en-US" altLang="en-US" sz="1600" dirty="0">
                <a:solidFill>
                  <a:srgbClr val="000000"/>
                </a:solidFill>
              </a:rPr>
              <a:t> </a:t>
            </a:r>
            <a:r>
              <a:rPr lang="en-US" altLang="en-US" sz="1600" dirty="0"/>
              <a:t> </a:t>
            </a:r>
            <a:r>
              <a:rPr lang="en-US" altLang="en-US" sz="1600" u="sng" dirty="0" smtClean="0"/>
              <a:t>wxie@purdue.edu</a:t>
            </a:r>
            <a:r>
              <a:rPr lang="en-US" altLang="en-US" sz="1600" dirty="0"/>
              <a:t>	</a:t>
            </a:r>
            <a:r>
              <a:rPr lang="en-US" altLang="en-US" sz="1600" dirty="0">
                <a:solidFill>
                  <a:srgbClr val="000000"/>
                </a:solidFill>
              </a:rPr>
              <a:t>	</a:t>
            </a:r>
            <a:r>
              <a:rPr lang="en-US" altLang="en-US" sz="1600" dirty="0">
                <a:solidFill>
                  <a:srgbClr val="000000"/>
                </a:solidFill>
              </a:rPr>
              <a:t> </a:t>
            </a:r>
            <a:r>
              <a:rPr lang="en-US" altLang="en-US" sz="1600" dirty="0" smtClean="0">
                <a:solidFill>
                  <a:srgbClr val="000000"/>
                </a:solidFill>
              </a:rPr>
              <a:t>         </a:t>
            </a:r>
            <a:r>
              <a:rPr lang="it-IT" altLang="en-US" sz="1600" b="1" dirty="0" smtClean="0">
                <a:solidFill>
                  <a:srgbClr val="000000"/>
                </a:solidFill>
              </a:rPr>
              <a:t>E-Mail</a:t>
            </a:r>
            <a:r>
              <a:rPr lang="it-IT" altLang="en-US" sz="1600" b="1" dirty="0">
                <a:solidFill>
                  <a:srgbClr val="000000"/>
                </a:solidFill>
              </a:rPr>
              <a:t>:</a:t>
            </a:r>
            <a:r>
              <a:rPr lang="it-IT" altLang="en-US" sz="1600" dirty="0">
                <a:solidFill>
                  <a:srgbClr val="000000"/>
                </a:solidFill>
              </a:rPr>
              <a:t> </a:t>
            </a:r>
            <a:r>
              <a:rPr lang="it-IT" sz="1600" u="sng" dirty="0"/>
              <a:t>dhuckleb@purdue.edu</a:t>
            </a:r>
            <a:endParaRPr lang="it-IT" altLang="en-US" sz="1600" dirty="0" smtClean="0">
              <a:solidFill>
                <a:srgbClr val="000000"/>
              </a:solidFill>
            </a:endParaRPr>
          </a:p>
          <a:p>
            <a:pPr eaLnBrk="1" hangingPunct="1"/>
            <a:r>
              <a:rPr lang="it-IT" altLang="en-US" sz="1600" b="1" dirty="0">
                <a:solidFill>
                  <a:srgbClr val="000000"/>
                </a:solidFill>
              </a:rPr>
              <a:t>	</a:t>
            </a:r>
            <a:r>
              <a:rPr lang="it-IT" altLang="en-US" sz="1600" b="1" dirty="0" smtClean="0">
                <a:solidFill>
                  <a:srgbClr val="000000"/>
                </a:solidFill>
              </a:rPr>
              <a:t>			</a:t>
            </a:r>
            <a:r>
              <a:rPr lang="it-IT" altLang="en-US" sz="1600" b="1" dirty="0">
                <a:solidFill>
                  <a:srgbClr val="000000"/>
                </a:solidFill>
              </a:rPr>
              <a:t> </a:t>
            </a:r>
            <a:r>
              <a:rPr lang="it-IT" altLang="en-US" sz="1600" b="1" dirty="0" smtClean="0">
                <a:solidFill>
                  <a:srgbClr val="000000"/>
                </a:solidFill>
              </a:rPr>
              <a:t>        </a:t>
            </a:r>
            <a:r>
              <a:rPr lang="en-US" altLang="en-US" sz="1600" b="1" dirty="0" smtClean="0">
                <a:solidFill>
                  <a:srgbClr val="000000"/>
                </a:solidFill>
              </a:rPr>
              <a:t>Office </a:t>
            </a:r>
            <a:r>
              <a:rPr lang="en-US" altLang="en-US" sz="1600" b="1" dirty="0">
                <a:solidFill>
                  <a:srgbClr val="000000"/>
                </a:solidFill>
              </a:rPr>
              <a:t>Hours:</a:t>
            </a:r>
            <a:r>
              <a:rPr lang="en-US" altLang="en-US" sz="1600" dirty="0">
                <a:solidFill>
                  <a:srgbClr val="000000"/>
                </a:solidFill>
              </a:rPr>
              <a:t> </a:t>
            </a:r>
            <a:r>
              <a:rPr lang="en-US" altLang="en-US" sz="1600" dirty="0" smtClean="0">
                <a:solidFill>
                  <a:srgbClr val="000000"/>
                </a:solidFill>
              </a:rPr>
              <a:t>by appointment</a:t>
            </a:r>
            <a:r>
              <a:rPr lang="en-US" altLang="en-US" sz="1600" dirty="0">
                <a:solidFill>
                  <a:srgbClr val="000000"/>
                </a:solidFill>
              </a:rPr>
              <a:t>		</a:t>
            </a:r>
          </a:p>
          <a:p>
            <a:pPr eaLnBrk="1" hangingPunct="1"/>
            <a:r>
              <a:rPr lang="en-US" altLang="en-US" sz="1600" dirty="0">
                <a:solidFill>
                  <a:srgbClr val="000000"/>
                </a:solidFill>
              </a:rPr>
              <a:t> </a:t>
            </a:r>
          </a:p>
          <a:p>
            <a:pPr eaLnBrk="1" hangingPunct="1"/>
            <a:r>
              <a:rPr lang="en-US" altLang="en-US" sz="1600" dirty="0">
                <a:solidFill>
                  <a:srgbClr val="000000"/>
                </a:solidFill>
              </a:rPr>
              <a:t> </a:t>
            </a:r>
          </a:p>
          <a:p>
            <a:pPr eaLnBrk="1" hangingPunct="1"/>
            <a:endParaRPr lang="en-US" altLang="en-US" sz="1600" b="1" dirty="0">
              <a:solidFill>
                <a:srgbClr val="000000"/>
              </a:solidFill>
              <a:latin typeface="Arial" pitchFamily="34" charset="0"/>
            </a:endParaRPr>
          </a:p>
        </p:txBody>
      </p:sp>
      <p:sp>
        <p:nvSpPr>
          <p:cNvPr id="15365" name="TextBox 5"/>
          <p:cNvSpPr txBox="1">
            <a:spLocks noChangeArrowheads="1"/>
          </p:cNvSpPr>
          <p:nvPr/>
        </p:nvSpPr>
        <p:spPr bwMode="auto">
          <a:xfrm>
            <a:off x="4610100" y="4433248"/>
            <a:ext cx="426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r>
              <a:rPr lang="en-US" altLang="en-US" sz="1600" b="1" dirty="0">
                <a:solidFill>
                  <a:srgbClr val="000000"/>
                </a:solidFill>
              </a:rPr>
              <a:t>Laboratory Coordinator: </a:t>
            </a:r>
            <a:r>
              <a:rPr lang="en-US" sz="1600" dirty="0" smtClean="0"/>
              <a:t> </a:t>
            </a:r>
            <a:r>
              <a:rPr lang="en-US" sz="1600" dirty="0" err="1"/>
              <a:t>Riddhi</a:t>
            </a:r>
            <a:r>
              <a:rPr lang="en-US" sz="1600" dirty="0"/>
              <a:t> Mehta</a:t>
            </a:r>
            <a:endParaRPr lang="en-US" altLang="en-US" sz="1600" dirty="0">
              <a:solidFill>
                <a:srgbClr val="000000"/>
              </a:solidFill>
            </a:endParaRPr>
          </a:p>
          <a:p>
            <a:pPr eaLnBrk="1" hangingPunct="1"/>
            <a:r>
              <a:rPr lang="en-US" altLang="en-US" sz="1600" b="1" dirty="0">
                <a:solidFill>
                  <a:srgbClr val="000000"/>
                </a:solidFill>
              </a:rPr>
              <a:t>Office:  </a:t>
            </a:r>
            <a:r>
              <a:rPr lang="en-US" altLang="en-US" sz="1600" dirty="0">
                <a:solidFill>
                  <a:srgbClr val="000000"/>
                </a:solidFill>
              </a:rPr>
              <a:t>PHYS </a:t>
            </a:r>
            <a:r>
              <a:rPr lang="en-US" altLang="en-US" sz="1600" dirty="0" smtClean="0">
                <a:solidFill>
                  <a:srgbClr val="000000"/>
                </a:solidFill>
              </a:rPr>
              <a:t>136</a:t>
            </a:r>
            <a:endParaRPr lang="en-US" altLang="en-US" sz="1600" dirty="0">
              <a:solidFill>
                <a:srgbClr val="000000"/>
              </a:solidFill>
            </a:endParaRPr>
          </a:p>
          <a:p>
            <a:r>
              <a:rPr lang="it-IT" altLang="en-US" sz="1600" b="1" dirty="0">
                <a:solidFill>
                  <a:srgbClr val="000000"/>
                </a:solidFill>
              </a:rPr>
              <a:t>E-Mail:</a:t>
            </a:r>
            <a:r>
              <a:rPr lang="it-IT" altLang="en-US" sz="1600" dirty="0">
                <a:solidFill>
                  <a:srgbClr val="000000"/>
                </a:solidFill>
              </a:rPr>
              <a:t> </a:t>
            </a:r>
            <a:r>
              <a:rPr lang="en-US" sz="1600" dirty="0" smtClean="0"/>
              <a:t> </a:t>
            </a:r>
            <a:r>
              <a:rPr lang="en-US" sz="1600" dirty="0"/>
              <a:t>mehta74@purdue.edu</a:t>
            </a:r>
            <a:endParaRPr lang="en-US" sz="1600" dirty="0" smtClean="0"/>
          </a:p>
          <a:p>
            <a:r>
              <a:rPr lang="en-US" altLang="en-US" sz="1600" b="1" dirty="0" smtClean="0">
                <a:solidFill>
                  <a:srgbClr val="000000"/>
                </a:solidFill>
              </a:rPr>
              <a:t>Office </a:t>
            </a:r>
            <a:r>
              <a:rPr lang="en-US" altLang="en-US" sz="1600" b="1" dirty="0">
                <a:solidFill>
                  <a:srgbClr val="000000"/>
                </a:solidFill>
              </a:rPr>
              <a:t>Hours:</a:t>
            </a:r>
            <a:r>
              <a:rPr lang="en-US" altLang="en-US" sz="1600" dirty="0">
                <a:solidFill>
                  <a:srgbClr val="000000"/>
                </a:solidFill>
              </a:rPr>
              <a:t>  by appointment</a:t>
            </a:r>
          </a:p>
          <a:p>
            <a:pPr eaLnBrk="1" hangingPunct="1"/>
            <a:endParaRPr lang="en-US" altLang="en-US" sz="1600" b="1" dirty="0">
              <a:solidFill>
                <a:srgbClr val="000000"/>
              </a:solidFill>
              <a:latin typeface="Arial" pitchFamily="34" charset="0"/>
            </a:endParaRPr>
          </a:p>
        </p:txBody>
      </p:sp>
      <p:sp>
        <p:nvSpPr>
          <p:cNvPr id="2" name="Slide Number Placeholder 1"/>
          <p:cNvSpPr>
            <a:spLocks noGrp="1"/>
          </p:cNvSpPr>
          <p:nvPr>
            <p:ph type="sldNum" sz="quarter" idx="12"/>
          </p:nvPr>
        </p:nvSpPr>
        <p:spPr/>
        <p:txBody>
          <a:bodyPr/>
          <a:lstStyle/>
          <a:p>
            <a:fld id="{F79ECCDA-3576-4482-9950-69B8A5B6A51C}"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62630D-8838-4397-A9C4-E88A6E82F40C}" type="slidenum">
              <a:rPr lang="en-US" altLang="en-US" smtClean="0"/>
              <a:pPr/>
              <a:t>10</a:t>
            </a:fld>
            <a:endParaRPr lang="en-US" altLang="en-US"/>
          </a:p>
        </p:txBody>
      </p:sp>
      <p:sp>
        <p:nvSpPr>
          <p:cNvPr id="3" name="Rectangle 2"/>
          <p:cNvSpPr/>
          <p:nvPr/>
        </p:nvSpPr>
        <p:spPr>
          <a:xfrm>
            <a:off x="327546" y="866985"/>
            <a:ext cx="8308075" cy="3785652"/>
          </a:xfrm>
          <a:prstGeom prst="rect">
            <a:avLst/>
          </a:prstGeom>
        </p:spPr>
        <p:txBody>
          <a:bodyPr wrap="square">
            <a:spAutoFit/>
          </a:bodyPr>
          <a:lstStyle/>
          <a:p>
            <a:pPr marR="0" lvl="0" algn="just">
              <a:spcBef>
                <a:spcPts val="0"/>
              </a:spcBef>
              <a:spcAft>
                <a:spcPts val="0"/>
              </a:spcAft>
            </a:pPr>
            <a:endParaRPr lang="en-US" dirty="0" smtClean="0">
              <a:solidFill>
                <a:srgbClr val="000000"/>
              </a:solidFill>
              <a:ea typeface="Times New Roman" panose="02020603050405020304" pitchFamily="18" charset="0"/>
            </a:endParaRPr>
          </a:p>
          <a:p>
            <a:pPr marR="0" lvl="0" algn="just">
              <a:spcBef>
                <a:spcPts val="0"/>
              </a:spcBef>
              <a:spcAft>
                <a:spcPts val="0"/>
              </a:spcAft>
            </a:pPr>
            <a:r>
              <a:rPr lang="en-US" dirty="0" smtClean="0">
                <a:solidFill>
                  <a:srgbClr val="000000"/>
                </a:solidFill>
                <a:ea typeface="Times New Roman" panose="02020603050405020304" pitchFamily="18" charset="0"/>
              </a:rPr>
              <a:t>Purdue </a:t>
            </a:r>
            <a:r>
              <a:rPr lang="en-US" dirty="0">
                <a:solidFill>
                  <a:srgbClr val="000000"/>
                </a:solidFill>
                <a:ea typeface="Times New Roman" panose="02020603050405020304" pitchFamily="18" charset="0"/>
              </a:rPr>
              <a:t>University is committed to advancing the mental health and well-being of its students. If you or someone you know is feeling overwhelmed, depressed, and/or in need of support, services are available. For help, such individuals should contact Counseling and Psychological Services (</a:t>
            </a:r>
            <a:r>
              <a:rPr lang="en-US" b="1" dirty="0">
                <a:solidFill>
                  <a:srgbClr val="000000"/>
                </a:solidFill>
                <a:ea typeface="Times New Roman" panose="02020603050405020304" pitchFamily="18" charset="0"/>
              </a:rPr>
              <a:t>CAPS</a:t>
            </a:r>
            <a:r>
              <a:rPr lang="en-US" dirty="0">
                <a:solidFill>
                  <a:srgbClr val="000000"/>
                </a:solidFill>
                <a:ea typeface="Times New Roman" panose="02020603050405020304" pitchFamily="18" charset="0"/>
              </a:rPr>
              <a:t>) at (765)494-6995 and http://www.purdue.edu/caps/ during and after hours, on weekends and holidays, or through its counselors physically located in the Purdue University Student Health Center (PUSH) during business hours. </a:t>
            </a:r>
            <a:endParaRPr lang="en-US" dirty="0">
              <a:ea typeface="Times New Roman" panose="02020603050405020304" pitchFamily="18" charset="0"/>
            </a:endParaRPr>
          </a:p>
        </p:txBody>
      </p:sp>
      <p:sp>
        <p:nvSpPr>
          <p:cNvPr id="4" name="Rectangle 3"/>
          <p:cNvSpPr/>
          <p:nvPr/>
        </p:nvSpPr>
        <p:spPr>
          <a:xfrm>
            <a:off x="1214652" y="405320"/>
            <a:ext cx="7001300" cy="553998"/>
          </a:xfrm>
          <a:prstGeom prst="rect">
            <a:avLst/>
          </a:prstGeom>
        </p:spPr>
        <p:txBody>
          <a:bodyPr wrap="square">
            <a:spAutoFit/>
          </a:bodyPr>
          <a:lstStyle/>
          <a:p>
            <a:r>
              <a:rPr lang="en-US" sz="3000" b="1" dirty="0">
                <a:solidFill>
                  <a:srgbClr val="FF0000"/>
                </a:solidFill>
                <a:ea typeface="Times New Roman" panose="02020603050405020304" pitchFamily="18" charset="0"/>
              </a:rPr>
              <a:t>Counseling and Psychological Services </a:t>
            </a:r>
            <a:endParaRPr lang="en-US" sz="3000" b="1" dirty="0">
              <a:solidFill>
                <a:srgbClr val="FF0000"/>
              </a:solidFill>
            </a:endParaRPr>
          </a:p>
        </p:txBody>
      </p:sp>
    </p:spTree>
    <p:extLst>
      <p:ext uri="{BB962C8B-B14F-4D97-AF65-F5344CB8AC3E}">
        <p14:creationId xmlns:p14="http://schemas.microsoft.com/office/powerpoint/2010/main" val="101237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6"/>
          <p:cNvSpPr txBox="1">
            <a:spLocks noChangeArrowheads="1"/>
          </p:cNvSpPr>
          <p:nvPr/>
        </p:nvSpPr>
        <p:spPr bwMode="auto">
          <a:xfrm>
            <a:off x="0" y="190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lnSpc>
                <a:spcPct val="160000"/>
              </a:lnSpc>
              <a:spcBef>
                <a:spcPct val="115000"/>
              </a:spcBef>
            </a:pPr>
            <a:endParaRPr lang="en-US" altLang="en-US" sz="3600" b="1">
              <a:solidFill>
                <a:srgbClr val="CC0000"/>
              </a:solidFill>
            </a:endParaRPr>
          </a:p>
        </p:txBody>
      </p:sp>
      <p:sp>
        <p:nvSpPr>
          <p:cNvPr id="31746" name="Rectangle 31"/>
          <p:cNvSpPr>
            <a:spLocks noGrp="1" noChangeArrowheads="1"/>
          </p:cNvSpPr>
          <p:nvPr>
            <p:ph type="title" idx="4294967295"/>
          </p:nvPr>
        </p:nvSpPr>
        <p:spPr>
          <a:xfrm>
            <a:off x="0" y="-152400"/>
            <a:ext cx="9144000" cy="1143000"/>
          </a:xfrm>
        </p:spPr>
        <p:txBody>
          <a:bodyPr/>
          <a:lstStyle/>
          <a:p>
            <a:pPr eaLnBrk="1" hangingPunct="1"/>
            <a:r>
              <a:rPr lang="en-US" altLang="en-US" smtClean="0"/>
              <a:t>Key Ideas in Chapter 14: Electric Field </a:t>
            </a:r>
          </a:p>
        </p:txBody>
      </p:sp>
      <p:cxnSp>
        <p:nvCxnSpPr>
          <p:cNvPr id="33796"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1748" name="TextBox 8"/>
          <p:cNvSpPr txBox="1">
            <a:spLocks noChangeArrowheads="1"/>
          </p:cNvSpPr>
          <p:nvPr/>
        </p:nvSpPr>
        <p:spPr bwMode="auto">
          <a:xfrm>
            <a:off x="252413" y="1295400"/>
            <a:ext cx="8737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indent="22860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buFont typeface="Wingdings" pitchFamily="2" charset="2"/>
              <a:buChar char="§"/>
            </a:pPr>
            <a:r>
              <a:rPr lang="en-US" altLang="en-US" sz="1800" b="1">
                <a:solidFill>
                  <a:srgbClr val="0033CC"/>
                </a:solidFill>
                <a:latin typeface="Arial" pitchFamily="34" charset="0"/>
              </a:rPr>
              <a:t>A charged particle makes an electric field at every location in space </a:t>
            </a:r>
          </a:p>
          <a:p>
            <a:pPr lvl="1" eaLnBrk="1" hangingPunct="1"/>
            <a:r>
              <a:rPr lang="en-US" altLang="en-US" sz="1800" b="1">
                <a:solidFill>
                  <a:srgbClr val="0033CC"/>
                </a:solidFill>
                <a:latin typeface="Arial" pitchFamily="34" charset="0"/>
              </a:rPr>
              <a:t>(except its own location).</a:t>
            </a:r>
          </a:p>
          <a:p>
            <a:pPr eaLnBrk="1" hangingPunct="1"/>
            <a:endParaRPr lang="en-US" altLang="en-US" sz="1800" b="1">
              <a:solidFill>
                <a:srgbClr val="0033CC"/>
              </a:solidFill>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The electric field due to one particle affects other charged particles.</a:t>
            </a:r>
          </a:p>
          <a:p>
            <a:pPr eaLnBrk="1" hangingPunct="1"/>
            <a:endParaRPr lang="en-US" altLang="en-US" sz="1800" b="1">
              <a:solidFill>
                <a:srgbClr val="0033CC"/>
              </a:solidFill>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The electric force on a charged particle is proportional to </a:t>
            </a:r>
          </a:p>
          <a:p>
            <a:pPr lvl="1" eaLnBrk="1" hangingPunct="1"/>
            <a:r>
              <a:rPr lang="en-US" altLang="en-US" sz="1800" b="1">
                <a:solidFill>
                  <a:srgbClr val="0033CC"/>
                </a:solidFill>
                <a:latin typeface="Arial" pitchFamily="34" charset="0"/>
              </a:rPr>
              <a:t>the net electric field at the location of that particle.  </a:t>
            </a:r>
          </a:p>
          <a:p>
            <a:pPr eaLnBrk="1" hangingPunct="1">
              <a:buFont typeface="Arial" pitchFamily="34" charset="0"/>
              <a:buChar char="•"/>
            </a:pPr>
            <a:endParaRPr lang="en-US" altLang="en-US" sz="1800">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The Superposition Principle:</a:t>
            </a:r>
          </a:p>
          <a:p>
            <a:pPr eaLnBrk="1" hangingPunct="1">
              <a:buFont typeface="Wingdings" pitchFamily="2" charset="2"/>
              <a:buChar char="§"/>
            </a:pPr>
            <a:endParaRPr lang="en-US" altLang="en-US" sz="600" b="1">
              <a:solidFill>
                <a:srgbClr val="0033CC"/>
              </a:solidFill>
              <a:latin typeface="Arial" pitchFamily="34" charset="0"/>
            </a:endParaRPr>
          </a:p>
          <a:p>
            <a:pPr lvl="1" eaLnBrk="1" hangingPunct="1">
              <a:buFont typeface="Wingdings" pitchFamily="2" charset="2"/>
              <a:buChar char="§"/>
            </a:pPr>
            <a:r>
              <a:rPr lang="en-US" altLang="en-US" sz="1800">
                <a:latin typeface="Arial" pitchFamily="34" charset="0"/>
                <a:cs typeface="Arial" pitchFamily="34" charset="0"/>
              </a:rPr>
              <a:t>The net electric field at any location is the vector sum </a:t>
            </a:r>
          </a:p>
          <a:p>
            <a:pPr lvl="1" eaLnBrk="1" hangingPunct="1"/>
            <a:r>
              <a:rPr lang="en-US" altLang="en-US" sz="1800">
                <a:latin typeface="Arial" pitchFamily="34" charset="0"/>
                <a:cs typeface="Arial" pitchFamily="34" charset="0"/>
              </a:rPr>
              <a:t>of the individual electric fields of all charge particles at other locations.</a:t>
            </a:r>
          </a:p>
          <a:p>
            <a:pPr lvl="1" eaLnBrk="1" hangingPunct="1"/>
            <a:endParaRPr lang="en-US" altLang="en-US" sz="600">
              <a:latin typeface="Arial" pitchFamily="34" charset="0"/>
              <a:cs typeface="Arial" pitchFamily="34" charset="0"/>
            </a:endParaRPr>
          </a:p>
          <a:p>
            <a:pPr lvl="1" eaLnBrk="1" hangingPunct="1">
              <a:buFont typeface="Wingdings" pitchFamily="2" charset="2"/>
              <a:buChar char="§"/>
            </a:pPr>
            <a:r>
              <a:rPr lang="en-US" altLang="en-US" sz="1800">
                <a:latin typeface="Arial" pitchFamily="34" charset="0"/>
                <a:cs typeface="Arial" pitchFamily="34" charset="0"/>
              </a:rPr>
              <a:t>The field due to one charged particle is not changed</a:t>
            </a:r>
          </a:p>
          <a:p>
            <a:pPr lvl="1" eaLnBrk="1" hangingPunct="1"/>
            <a:r>
              <a:rPr lang="en-US" altLang="en-US" sz="1800">
                <a:latin typeface="Arial" pitchFamily="34" charset="0"/>
                <a:cs typeface="Arial" pitchFamily="34" charset="0"/>
              </a:rPr>
              <a:t>by the presence of other charged particles.</a:t>
            </a:r>
          </a:p>
          <a:p>
            <a:pPr eaLnBrk="1" hangingPunct="1"/>
            <a:endParaRPr lang="en-US" altLang="en-US" sz="1800">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An electric dipole consists of two particles with charges equal in magnitude</a:t>
            </a:r>
          </a:p>
          <a:p>
            <a:pPr eaLnBrk="1" hangingPunct="1"/>
            <a:r>
              <a:rPr lang="en-US" altLang="en-US" sz="1800" b="1">
                <a:solidFill>
                  <a:srgbClr val="0033CC"/>
                </a:solidFill>
                <a:latin typeface="Arial" pitchFamily="34" charset="0"/>
              </a:rPr>
              <a:t>and opposite in sign, separated by a short distance.		</a:t>
            </a:r>
          </a:p>
          <a:p>
            <a:pPr eaLnBrk="1" hangingPunct="1"/>
            <a:endParaRPr lang="en-US" altLang="en-US" sz="1800" b="1">
              <a:solidFill>
                <a:srgbClr val="0033CC"/>
              </a:solidFill>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Changes in electric fields travel at the speed of light ("retardation").</a:t>
            </a:r>
          </a:p>
        </p:txBody>
      </p:sp>
      <p:sp>
        <p:nvSpPr>
          <p:cNvPr id="2" name="Slide Number Placeholder 1"/>
          <p:cNvSpPr>
            <a:spLocks noGrp="1"/>
          </p:cNvSpPr>
          <p:nvPr>
            <p:ph type="sldNum" sz="quarter" idx="12"/>
          </p:nvPr>
        </p:nvSpPr>
        <p:spPr/>
        <p:txBody>
          <a:bodyPr/>
          <a:lstStyle/>
          <a:p>
            <a:fld id="{2E62630D-8838-4397-A9C4-E88A6E82F40C}"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24"/>
          <p:cNvGrpSpPr>
            <a:grpSpLocks/>
          </p:cNvGrpSpPr>
          <p:nvPr/>
        </p:nvGrpSpPr>
        <p:grpSpPr bwMode="auto">
          <a:xfrm>
            <a:off x="609600" y="1609725"/>
            <a:ext cx="8001000" cy="2124075"/>
            <a:chOff x="609600" y="1305342"/>
            <a:chExt cx="8001000" cy="2123658"/>
          </a:xfrm>
        </p:grpSpPr>
        <p:sp>
          <p:nvSpPr>
            <p:cNvPr id="33798" name="Text Box 3"/>
            <p:cNvSpPr txBox="1">
              <a:spLocks noChangeArrowheads="1"/>
            </p:cNvSpPr>
            <p:nvPr/>
          </p:nvSpPr>
          <p:spPr bwMode="auto">
            <a:xfrm>
              <a:off x="609600" y="1305342"/>
              <a:ext cx="8001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spcBef>
                  <a:spcPct val="50000"/>
                </a:spcBef>
                <a:buFontTx/>
                <a:buChar char="•"/>
              </a:pPr>
              <a:r>
                <a:rPr lang="en-US" altLang="en-US"/>
                <a:t> Two types: </a:t>
              </a:r>
              <a:r>
                <a:rPr lang="en-US" altLang="en-US" i="1">
                  <a:solidFill>
                    <a:srgbClr val="FF0000"/>
                  </a:solidFill>
                </a:rPr>
                <a:t>positive</a:t>
              </a:r>
              <a:r>
                <a:rPr lang="en-US" altLang="en-US"/>
                <a:t> and </a:t>
              </a:r>
              <a:r>
                <a:rPr lang="en-US" altLang="en-US" i="1">
                  <a:solidFill>
                    <a:schemeClr val="accent2"/>
                  </a:solidFill>
                </a:rPr>
                <a:t>negative</a:t>
              </a:r>
              <a:endParaRPr lang="en-US" altLang="en-US" i="1"/>
            </a:p>
            <a:p>
              <a:pPr eaLnBrk="1" hangingPunct="1">
                <a:spcBef>
                  <a:spcPct val="50000"/>
                </a:spcBef>
                <a:buFontTx/>
                <a:buChar char="•"/>
              </a:pPr>
              <a:r>
                <a:rPr lang="en-US" altLang="en-US" i="1"/>
                <a:t> </a:t>
              </a:r>
              <a:r>
                <a:rPr lang="en-US" altLang="en-US"/>
                <a:t>Like charges: </a:t>
              </a:r>
              <a:r>
                <a:rPr lang="en-US" altLang="en-US">
                  <a:solidFill>
                    <a:schemeClr val="accent2"/>
                  </a:solidFill>
                </a:rPr>
                <a:t>repel</a:t>
              </a:r>
              <a:r>
                <a:rPr lang="en-US" altLang="en-US"/>
                <a:t> </a:t>
              </a:r>
            </a:p>
            <a:p>
              <a:pPr eaLnBrk="1" hangingPunct="1">
                <a:spcBef>
                  <a:spcPct val="50000"/>
                </a:spcBef>
                <a:buFontTx/>
                <a:buChar char="•"/>
              </a:pPr>
              <a:r>
                <a:rPr lang="en-US" altLang="en-US"/>
                <a:t> Opposite charges: </a:t>
              </a:r>
              <a:r>
                <a:rPr lang="en-US" altLang="en-US">
                  <a:solidFill>
                    <a:schemeClr val="accent2"/>
                  </a:solidFill>
                </a:rPr>
                <a:t>attract</a:t>
              </a:r>
              <a:r>
                <a:rPr lang="en-US" altLang="en-US"/>
                <a:t> </a:t>
              </a:r>
            </a:p>
            <a:p>
              <a:pPr eaLnBrk="1" hangingPunct="1">
                <a:spcBef>
                  <a:spcPct val="50000"/>
                </a:spcBef>
                <a:buFontTx/>
                <a:buChar char="•"/>
              </a:pPr>
              <a:r>
                <a:rPr lang="en-US" altLang="en-US"/>
                <a:t> Charge is </a:t>
              </a:r>
              <a:r>
                <a:rPr lang="en-US" altLang="en-US" b="1">
                  <a:solidFill>
                    <a:srgbClr val="008000"/>
                  </a:solidFill>
                </a:rPr>
                <a:t>quantized</a:t>
              </a:r>
              <a:r>
                <a:rPr lang="en-US" altLang="en-US"/>
                <a:t> in units of </a:t>
              </a:r>
              <a:r>
                <a:rPr lang="en-US" altLang="en-US" i="1"/>
                <a:t>e</a:t>
              </a:r>
            </a:p>
          </p:txBody>
        </p:sp>
        <p:grpSp>
          <p:nvGrpSpPr>
            <p:cNvPr id="33799" name="Group 14"/>
            <p:cNvGrpSpPr>
              <a:grpSpLocks/>
            </p:cNvGrpSpPr>
            <p:nvPr/>
          </p:nvGrpSpPr>
          <p:grpSpPr bwMode="auto">
            <a:xfrm>
              <a:off x="5334000" y="1905000"/>
              <a:ext cx="1524000" cy="457200"/>
              <a:chOff x="576" y="1584"/>
              <a:chExt cx="960" cy="288"/>
            </a:xfrm>
          </p:grpSpPr>
          <p:sp>
            <p:nvSpPr>
              <p:cNvPr id="33812" name="Rectangle 10"/>
              <p:cNvSpPr>
                <a:spLocks noChangeArrowheads="1"/>
              </p:cNvSpPr>
              <p:nvPr/>
            </p:nvSpPr>
            <p:spPr bwMode="auto">
              <a:xfrm>
                <a:off x="576" y="1584"/>
                <a:ext cx="960" cy="288"/>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3813" name="Oval 4"/>
              <p:cNvSpPr>
                <a:spLocks noChangeArrowheads="1"/>
              </p:cNvSpPr>
              <p:nvPr/>
            </p:nvSpPr>
            <p:spPr bwMode="auto">
              <a:xfrm>
                <a:off x="864" y="1680"/>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3814" name="Oval 5"/>
              <p:cNvSpPr>
                <a:spLocks noChangeArrowheads="1"/>
              </p:cNvSpPr>
              <p:nvPr/>
            </p:nvSpPr>
            <p:spPr bwMode="auto">
              <a:xfrm>
                <a:off x="1152" y="1680"/>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3815" name="Line 12"/>
              <p:cNvSpPr>
                <a:spLocks noChangeShapeType="1"/>
              </p:cNvSpPr>
              <p:nvPr/>
            </p:nvSpPr>
            <p:spPr bwMode="auto">
              <a:xfrm>
                <a:off x="1200" y="172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6" name="Line 13"/>
              <p:cNvSpPr>
                <a:spLocks noChangeShapeType="1"/>
              </p:cNvSpPr>
              <p:nvPr/>
            </p:nvSpPr>
            <p:spPr bwMode="auto">
              <a:xfrm flipH="1">
                <a:off x="672" y="172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3800" name="Group 28"/>
            <p:cNvGrpSpPr>
              <a:grpSpLocks/>
            </p:cNvGrpSpPr>
            <p:nvPr/>
          </p:nvGrpSpPr>
          <p:grpSpPr bwMode="auto">
            <a:xfrm>
              <a:off x="3505200" y="1905000"/>
              <a:ext cx="1524000" cy="457200"/>
              <a:chOff x="576" y="2016"/>
              <a:chExt cx="960" cy="288"/>
            </a:xfrm>
          </p:grpSpPr>
          <p:sp>
            <p:nvSpPr>
              <p:cNvPr id="33807" name="Rectangle 16"/>
              <p:cNvSpPr>
                <a:spLocks noChangeArrowheads="1"/>
              </p:cNvSpPr>
              <p:nvPr/>
            </p:nvSpPr>
            <p:spPr bwMode="auto">
              <a:xfrm>
                <a:off x="576" y="2016"/>
                <a:ext cx="960" cy="288"/>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3808" name="Oval 17"/>
              <p:cNvSpPr>
                <a:spLocks noChangeArrowheads="1"/>
              </p:cNvSpPr>
              <p:nvPr/>
            </p:nvSpPr>
            <p:spPr bwMode="auto">
              <a:xfrm>
                <a:off x="864" y="2112"/>
                <a:ext cx="96" cy="96"/>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3809" name="Oval 18"/>
              <p:cNvSpPr>
                <a:spLocks noChangeArrowheads="1"/>
              </p:cNvSpPr>
              <p:nvPr/>
            </p:nvSpPr>
            <p:spPr bwMode="auto">
              <a:xfrm>
                <a:off x="1152" y="2112"/>
                <a:ext cx="96" cy="96"/>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3810" name="Line 19"/>
              <p:cNvSpPr>
                <a:spLocks noChangeShapeType="1"/>
              </p:cNvSpPr>
              <p:nvPr/>
            </p:nvSpPr>
            <p:spPr bwMode="auto">
              <a:xfrm>
                <a:off x="1200" y="216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1" name="Line 20"/>
              <p:cNvSpPr>
                <a:spLocks noChangeShapeType="1"/>
              </p:cNvSpPr>
              <p:nvPr/>
            </p:nvSpPr>
            <p:spPr bwMode="auto">
              <a:xfrm flipH="1">
                <a:off x="672" y="216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3801" name="Group 27"/>
            <p:cNvGrpSpPr>
              <a:grpSpLocks/>
            </p:cNvGrpSpPr>
            <p:nvPr/>
          </p:nvGrpSpPr>
          <p:grpSpPr bwMode="auto">
            <a:xfrm>
              <a:off x="4343400" y="2438400"/>
              <a:ext cx="1524000" cy="457200"/>
              <a:chOff x="2688" y="1536"/>
              <a:chExt cx="960" cy="288"/>
            </a:xfrm>
          </p:grpSpPr>
          <p:sp>
            <p:nvSpPr>
              <p:cNvPr id="33802" name="Rectangle 21"/>
              <p:cNvSpPr>
                <a:spLocks noChangeArrowheads="1"/>
              </p:cNvSpPr>
              <p:nvPr/>
            </p:nvSpPr>
            <p:spPr bwMode="auto">
              <a:xfrm>
                <a:off x="2688" y="1536"/>
                <a:ext cx="960" cy="288"/>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3803" name="Oval 22"/>
              <p:cNvSpPr>
                <a:spLocks noChangeArrowheads="1"/>
              </p:cNvSpPr>
              <p:nvPr/>
            </p:nvSpPr>
            <p:spPr bwMode="auto">
              <a:xfrm>
                <a:off x="2832" y="1632"/>
                <a:ext cx="96" cy="96"/>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3804" name="Oval 23"/>
              <p:cNvSpPr>
                <a:spLocks noChangeArrowheads="1"/>
              </p:cNvSpPr>
              <p:nvPr/>
            </p:nvSpPr>
            <p:spPr bwMode="auto">
              <a:xfrm>
                <a:off x="3456" y="1632"/>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3805" name="Line 24"/>
              <p:cNvSpPr>
                <a:spLocks noChangeShapeType="1"/>
              </p:cNvSpPr>
              <p:nvPr/>
            </p:nvSpPr>
            <p:spPr bwMode="auto">
              <a:xfrm>
                <a:off x="2880" y="168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6" name="Line 25"/>
              <p:cNvSpPr>
                <a:spLocks noChangeShapeType="1"/>
              </p:cNvSpPr>
              <p:nvPr/>
            </p:nvSpPr>
            <p:spPr bwMode="auto">
              <a:xfrm flipH="1">
                <a:off x="3264" y="168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33794" name="Text Box 26"/>
          <p:cNvSpPr txBox="1">
            <a:spLocks noChangeArrowheads="1"/>
          </p:cNvSpPr>
          <p:nvPr/>
        </p:nvSpPr>
        <p:spPr bwMode="auto">
          <a:xfrm>
            <a:off x="609600" y="3962400"/>
            <a:ext cx="80010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5263" indent="-195263"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spcBef>
                <a:spcPct val="50000"/>
              </a:spcBef>
              <a:buFontTx/>
              <a:buChar char="•"/>
            </a:pPr>
            <a:r>
              <a:rPr lang="en-US" altLang="en-US"/>
              <a:t>Point charge: Size is small compared to the distance between     it and other objects of interest</a:t>
            </a:r>
          </a:p>
          <a:p>
            <a:pPr eaLnBrk="1" hangingPunct="1">
              <a:spcBef>
                <a:spcPct val="50000"/>
              </a:spcBef>
              <a:buFontTx/>
              <a:buChar char="•"/>
            </a:pPr>
            <a:r>
              <a:rPr lang="en-US" altLang="en-US"/>
              <a:t>Electric charge is an </a:t>
            </a:r>
            <a:r>
              <a:rPr lang="en-US" altLang="en-US" b="1">
                <a:solidFill>
                  <a:srgbClr val="008000"/>
                </a:solidFill>
              </a:rPr>
              <a:t>intrinsic property</a:t>
            </a:r>
            <a:r>
              <a:rPr lang="en-US" altLang="en-US"/>
              <a:t> of the fundamental particles that everything is made of</a:t>
            </a:r>
          </a:p>
        </p:txBody>
      </p:sp>
      <p:sp>
        <p:nvSpPr>
          <p:cNvPr id="33795" name="Rectangle 29"/>
          <p:cNvSpPr>
            <a:spLocks noGrp="1" noChangeArrowheads="1"/>
          </p:cNvSpPr>
          <p:nvPr>
            <p:ph type="title"/>
          </p:nvPr>
        </p:nvSpPr>
        <p:spPr>
          <a:xfrm>
            <a:off x="0" y="-76200"/>
            <a:ext cx="9144000" cy="914400"/>
          </a:xfrm>
        </p:spPr>
        <p:txBody>
          <a:bodyPr/>
          <a:lstStyle/>
          <a:p>
            <a:pPr eaLnBrk="1" hangingPunct="1"/>
            <a:r>
              <a:rPr lang="en-US" altLang="en-US" smtClean="0"/>
              <a:t>Point Charges</a:t>
            </a:r>
          </a:p>
        </p:txBody>
      </p:sp>
      <p:sp>
        <p:nvSpPr>
          <p:cNvPr id="33796" name="TextBox 22"/>
          <p:cNvSpPr txBox="1">
            <a:spLocks noChangeArrowheads="1"/>
          </p:cNvSpPr>
          <p:nvPr/>
        </p:nvSpPr>
        <p:spPr bwMode="auto">
          <a:xfrm>
            <a:off x="1971675" y="649288"/>
            <a:ext cx="5267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Charges exert forces on each other </a:t>
            </a:r>
          </a:p>
          <a:p>
            <a:pPr eaLnBrk="1" hangingPunct="1"/>
            <a:endParaRPr lang="en-US" altLang="en-US" sz="1800" b="1" i="1">
              <a:solidFill>
                <a:srgbClr val="0033CC"/>
              </a:solidFill>
              <a:latin typeface="Arial" pitchFamily="34" charset="0"/>
            </a:endParaRPr>
          </a:p>
        </p:txBody>
      </p:sp>
      <p:cxnSp>
        <p:nvCxnSpPr>
          <p:cNvPr id="2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BEEE3196-B7AE-4A8A-A1A2-DCB138D5E112}" type="slidenum">
              <a:rPr lang="en-US" altLang="en-US" smtClean="0"/>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2"/>
          <p:cNvGraphicFramePr>
            <a:graphicFrameLocks noChangeAspect="1"/>
          </p:cNvGraphicFramePr>
          <p:nvPr/>
        </p:nvGraphicFramePr>
        <p:xfrm>
          <a:off x="2819400" y="3181350"/>
          <a:ext cx="3581400" cy="1238250"/>
        </p:xfrm>
        <a:graphic>
          <a:graphicData uri="http://schemas.openxmlformats.org/presentationml/2006/ole">
            <mc:AlternateContent xmlns:mc="http://schemas.openxmlformats.org/markup-compatibility/2006">
              <mc:Choice xmlns:v="urn:schemas-microsoft-com:vml" Requires="v">
                <p:oleObj spid="_x0000_s35912" name="Equation" r:id="rId4" imgW="1320800" imgH="457200" progId="Equation.DSMT4">
                  <p:embed/>
                </p:oleObj>
              </mc:Choice>
              <mc:Fallback>
                <p:oleObj name="Equation" r:id="rId4" imgW="1320800" imgH="457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181350"/>
                        <a:ext cx="3581400" cy="123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35842" name="Group 20"/>
          <p:cNvGrpSpPr>
            <a:grpSpLocks/>
          </p:cNvGrpSpPr>
          <p:nvPr/>
        </p:nvGrpSpPr>
        <p:grpSpPr bwMode="auto">
          <a:xfrm>
            <a:off x="2286000" y="1600200"/>
            <a:ext cx="4572000" cy="1295400"/>
            <a:chOff x="1248" y="2592"/>
            <a:chExt cx="2880" cy="816"/>
          </a:xfrm>
        </p:grpSpPr>
        <p:sp>
          <p:nvSpPr>
            <p:cNvPr id="35847" name="Rectangle 7"/>
            <p:cNvSpPr>
              <a:spLocks noChangeArrowheads="1"/>
            </p:cNvSpPr>
            <p:nvPr/>
          </p:nvSpPr>
          <p:spPr bwMode="auto">
            <a:xfrm>
              <a:off x="1248" y="2592"/>
              <a:ext cx="2880" cy="816"/>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5848" name="Oval 8"/>
            <p:cNvSpPr>
              <a:spLocks noChangeArrowheads="1"/>
            </p:cNvSpPr>
            <p:nvPr/>
          </p:nvSpPr>
          <p:spPr bwMode="auto">
            <a:xfrm>
              <a:off x="1680" y="2864"/>
              <a:ext cx="288" cy="272"/>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5849" name="Oval 9"/>
            <p:cNvSpPr>
              <a:spLocks noChangeArrowheads="1"/>
            </p:cNvSpPr>
            <p:nvPr/>
          </p:nvSpPr>
          <p:spPr bwMode="auto">
            <a:xfrm>
              <a:off x="3552" y="2864"/>
              <a:ext cx="288" cy="272"/>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5850" name="Line 10"/>
            <p:cNvSpPr>
              <a:spLocks noChangeShapeType="1"/>
            </p:cNvSpPr>
            <p:nvPr/>
          </p:nvSpPr>
          <p:spPr bwMode="auto">
            <a:xfrm>
              <a:off x="1824" y="3000"/>
              <a:ext cx="72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1" name="Line 11"/>
            <p:cNvSpPr>
              <a:spLocks noChangeShapeType="1"/>
            </p:cNvSpPr>
            <p:nvPr/>
          </p:nvSpPr>
          <p:spPr bwMode="auto">
            <a:xfrm flipH="1">
              <a:off x="2976" y="3000"/>
              <a:ext cx="72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2" name="Text Box 12"/>
            <p:cNvSpPr txBox="1">
              <a:spLocks noChangeArrowheads="1"/>
            </p:cNvSpPr>
            <p:nvPr/>
          </p:nvSpPr>
          <p:spPr bwMode="auto">
            <a:xfrm>
              <a:off x="1680" y="2592"/>
              <a:ext cx="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t>Q</a:t>
              </a:r>
              <a:r>
                <a:rPr lang="en-US" altLang="en-US" b="1" baseline="-25000"/>
                <a:t>1</a:t>
              </a:r>
              <a:endParaRPr lang="en-US" altLang="en-US" b="1"/>
            </a:p>
          </p:txBody>
        </p:sp>
        <p:sp>
          <p:nvSpPr>
            <p:cNvPr id="35853" name="Text Box 13"/>
            <p:cNvSpPr txBox="1">
              <a:spLocks noChangeArrowheads="1"/>
            </p:cNvSpPr>
            <p:nvPr/>
          </p:nvSpPr>
          <p:spPr bwMode="auto">
            <a:xfrm>
              <a:off x="3552" y="2592"/>
              <a:ext cx="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t>Q</a:t>
              </a:r>
              <a:r>
                <a:rPr lang="en-US" altLang="en-US" b="1" baseline="-25000"/>
                <a:t>2</a:t>
              </a:r>
              <a:endParaRPr lang="en-US" altLang="en-US" b="1"/>
            </a:p>
          </p:txBody>
        </p:sp>
        <p:sp>
          <p:nvSpPr>
            <p:cNvPr id="35854" name="Text Box 14"/>
            <p:cNvSpPr txBox="1">
              <a:spLocks noChangeArrowheads="1"/>
            </p:cNvSpPr>
            <p:nvPr/>
          </p:nvSpPr>
          <p:spPr bwMode="auto">
            <a:xfrm>
              <a:off x="2198" y="305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F</a:t>
              </a:r>
            </a:p>
          </p:txBody>
        </p:sp>
        <p:sp>
          <p:nvSpPr>
            <p:cNvPr id="35855" name="Line 15"/>
            <p:cNvSpPr>
              <a:spLocks noChangeShapeType="1"/>
            </p:cNvSpPr>
            <p:nvPr/>
          </p:nvSpPr>
          <p:spPr bwMode="auto">
            <a:xfrm>
              <a:off x="2256" y="3072"/>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6" name="Text Box 16"/>
            <p:cNvSpPr txBox="1">
              <a:spLocks noChangeArrowheads="1"/>
            </p:cNvSpPr>
            <p:nvPr/>
          </p:nvSpPr>
          <p:spPr bwMode="auto">
            <a:xfrm>
              <a:off x="2976" y="3072"/>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F</a:t>
              </a:r>
            </a:p>
          </p:txBody>
        </p:sp>
        <p:sp>
          <p:nvSpPr>
            <p:cNvPr id="35857" name="Line 18"/>
            <p:cNvSpPr>
              <a:spLocks noChangeShapeType="1"/>
            </p:cNvSpPr>
            <p:nvPr/>
          </p:nvSpPr>
          <p:spPr bwMode="auto">
            <a:xfrm flipH="1">
              <a:off x="3024" y="3072"/>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8" name="Line 19"/>
            <p:cNvSpPr>
              <a:spLocks noChangeShapeType="1"/>
            </p:cNvSpPr>
            <p:nvPr/>
          </p:nvSpPr>
          <p:spPr bwMode="auto">
            <a:xfrm>
              <a:off x="1390" y="2997"/>
              <a:ext cx="264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843" name="Rectangle 28"/>
          <p:cNvSpPr>
            <a:spLocks noGrp="1" noChangeArrowheads="1"/>
          </p:cNvSpPr>
          <p:nvPr>
            <p:ph type="title"/>
          </p:nvPr>
        </p:nvSpPr>
        <p:spPr>
          <a:xfrm>
            <a:off x="0" y="-76200"/>
            <a:ext cx="9144000" cy="914400"/>
          </a:xfrm>
        </p:spPr>
        <p:txBody>
          <a:bodyPr/>
          <a:lstStyle/>
          <a:p>
            <a:pPr eaLnBrk="1" hangingPunct="1"/>
            <a:r>
              <a:rPr lang="en-US" altLang="en-US" smtClean="0"/>
              <a:t>The Coulomb Force Law</a:t>
            </a:r>
          </a:p>
        </p:txBody>
      </p:sp>
      <p:cxnSp>
        <p:nvCxnSpPr>
          <p:cNvPr id="22"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5845" name="TextBox 22"/>
          <p:cNvSpPr txBox="1">
            <a:spLocks noChangeArrowheads="1"/>
          </p:cNvSpPr>
          <p:nvPr/>
        </p:nvSpPr>
        <p:spPr bwMode="auto">
          <a:xfrm>
            <a:off x="1125538" y="4757738"/>
            <a:ext cx="6875462" cy="1109662"/>
          </a:xfrm>
          <a:prstGeom prst="rect">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Magnitude of Force is:</a:t>
            </a:r>
          </a:p>
          <a:p>
            <a:pPr eaLnBrk="1" hangingPunct="1"/>
            <a:endParaRPr lang="en-US" altLang="en-US" sz="600" b="1">
              <a:solidFill>
                <a:srgbClr val="0033CC"/>
              </a:solidFill>
              <a:latin typeface="Arial" pitchFamily="34" charset="0"/>
            </a:endParaRPr>
          </a:p>
          <a:p>
            <a:pPr eaLnBrk="1" hangingPunct="1"/>
            <a:r>
              <a:rPr lang="en-US" altLang="en-US" sz="1800" b="1">
                <a:solidFill>
                  <a:srgbClr val="0033CC"/>
                </a:solidFill>
                <a:latin typeface="Arial" pitchFamily="34" charset="0"/>
              </a:rPr>
              <a:t>	Proportional to the magnitude of each charge</a:t>
            </a:r>
          </a:p>
          <a:p>
            <a:pPr eaLnBrk="1" hangingPunct="1"/>
            <a:r>
              <a:rPr lang="en-US" altLang="en-US" sz="1800" b="1">
                <a:solidFill>
                  <a:srgbClr val="0033CC"/>
                </a:solidFill>
                <a:latin typeface="Arial" pitchFamily="34" charset="0"/>
              </a:rPr>
              <a:t>	Inversely proportional to the distance squared  </a:t>
            </a:r>
          </a:p>
          <a:p>
            <a:pPr eaLnBrk="1" hangingPunct="1"/>
            <a:r>
              <a:rPr lang="en-US" altLang="en-US" sz="1800" b="1">
                <a:solidFill>
                  <a:srgbClr val="0033CC"/>
                </a:solidFill>
                <a:latin typeface="Arial" pitchFamily="34" charset="0"/>
              </a:rPr>
              <a:t>	</a:t>
            </a:r>
          </a:p>
        </p:txBody>
      </p:sp>
      <p:sp>
        <p:nvSpPr>
          <p:cNvPr id="35846" name="TextBox 25"/>
          <p:cNvSpPr txBox="1">
            <a:spLocks noChangeArrowheads="1"/>
          </p:cNvSpPr>
          <p:nvPr/>
        </p:nvSpPr>
        <p:spPr bwMode="auto">
          <a:xfrm>
            <a:off x="1971675" y="649288"/>
            <a:ext cx="5267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Charges exert forces on each other </a:t>
            </a:r>
          </a:p>
          <a:p>
            <a:pPr eaLnBrk="1" hangingPunct="1"/>
            <a:endParaRPr lang="en-US" altLang="en-US" sz="1800" b="1" i="1">
              <a:solidFill>
                <a:srgbClr val="0033CC"/>
              </a:solidFill>
              <a:latin typeface="Arial" pitchFamily="34" charset="0"/>
            </a:endParaRP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ChangeArrowheads="1"/>
          </p:cNvSpPr>
          <p:nvPr/>
        </p:nvSpPr>
        <p:spPr bwMode="auto">
          <a:xfrm>
            <a:off x="990600" y="1600200"/>
            <a:ext cx="7162800" cy="12954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7890" name="Line 19"/>
          <p:cNvSpPr>
            <a:spLocks noChangeShapeType="1"/>
          </p:cNvSpPr>
          <p:nvPr/>
        </p:nvSpPr>
        <p:spPr bwMode="auto">
          <a:xfrm>
            <a:off x="1511300" y="2235200"/>
            <a:ext cx="6261100" cy="793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891" name="Oval 8"/>
          <p:cNvSpPr>
            <a:spLocks noChangeArrowheads="1"/>
          </p:cNvSpPr>
          <p:nvPr/>
        </p:nvSpPr>
        <p:spPr bwMode="auto">
          <a:xfrm>
            <a:off x="2971800" y="2032000"/>
            <a:ext cx="457200" cy="4318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7892" name="Oval 9"/>
          <p:cNvSpPr>
            <a:spLocks noChangeArrowheads="1"/>
          </p:cNvSpPr>
          <p:nvPr/>
        </p:nvSpPr>
        <p:spPr bwMode="auto">
          <a:xfrm>
            <a:off x="5943600" y="2032000"/>
            <a:ext cx="457200" cy="4318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7893" name="Line 10"/>
          <p:cNvSpPr>
            <a:spLocks noChangeShapeType="1"/>
          </p:cNvSpPr>
          <p:nvPr/>
        </p:nvSpPr>
        <p:spPr bwMode="auto">
          <a:xfrm>
            <a:off x="3192463" y="2243138"/>
            <a:ext cx="114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4" name="Line 11"/>
          <p:cNvSpPr>
            <a:spLocks noChangeShapeType="1"/>
          </p:cNvSpPr>
          <p:nvPr/>
        </p:nvSpPr>
        <p:spPr bwMode="auto">
          <a:xfrm flipH="1">
            <a:off x="5029200" y="2252663"/>
            <a:ext cx="114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5" name="Text Box 12"/>
          <p:cNvSpPr txBox="1">
            <a:spLocks noChangeArrowheads="1"/>
          </p:cNvSpPr>
          <p:nvPr/>
        </p:nvSpPr>
        <p:spPr bwMode="auto">
          <a:xfrm>
            <a:off x="2971800" y="1600200"/>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t>Q</a:t>
            </a:r>
            <a:r>
              <a:rPr lang="en-US" altLang="en-US" b="1" baseline="-25000"/>
              <a:t>1</a:t>
            </a:r>
            <a:endParaRPr lang="en-US" altLang="en-US" b="1"/>
          </a:p>
        </p:txBody>
      </p:sp>
      <p:sp>
        <p:nvSpPr>
          <p:cNvPr id="37896" name="Text Box 13"/>
          <p:cNvSpPr txBox="1">
            <a:spLocks noChangeArrowheads="1"/>
          </p:cNvSpPr>
          <p:nvPr/>
        </p:nvSpPr>
        <p:spPr bwMode="auto">
          <a:xfrm>
            <a:off x="5943600" y="1600200"/>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t>Q</a:t>
            </a:r>
            <a:r>
              <a:rPr lang="en-US" altLang="en-US" b="1" baseline="-25000"/>
              <a:t>2</a:t>
            </a:r>
            <a:endParaRPr lang="en-US" altLang="en-US" b="1"/>
          </a:p>
        </p:txBody>
      </p:sp>
      <p:sp>
        <p:nvSpPr>
          <p:cNvPr id="37897" name="Text Box 14"/>
          <p:cNvSpPr txBox="1">
            <a:spLocks noChangeArrowheads="1"/>
          </p:cNvSpPr>
          <p:nvPr/>
        </p:nvSpPr>
        <p:spPr bwMode="auto">
          <a:xfrm>
            <a:off x="3794125" y="2403475"/>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F</a:t>
            </a:r>
          </a:p>
        </p:txBody>
      </p:sp>
      <p:sp>
        <p:nvSpPr>
          <p:cNvPr id="37898" name="Line 15"/>
          <p:cNvSpPr>
            <a:spLocks noChangeShapeType="1"/>
          </p:cNvSpPr>
          <p:nvPr/>
        </p:nvSpPr>
        <p:spPr bwMode="auto">
          <a:xfrm>
            <a:off x="3886200" y="2438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9" name="Text Box 16"/>
          <p:cNvSpPr txBox="1">
            <a:spLocks noChangeArrowheads="1"/>
          </p:cNvSpPr>
          <p:nvPr/>
        </p:nvSpPr>
        <p:spPr bwMode="auto">
          <a:xfrm>
            <a:off x="5029200" y="24384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F</a:t>
            </a:r>
          </a:p>
        </p:txBody>
      </p:sp>
      <p:sp>
        <p:nvSpPr>
          <p:cNvPr id="37900" name="Line 18"/>
          <p:cNvSpPr>
            <a:spLocks noChangeShapeType="1"/>
          </p:cNvSpPr>
          <p:nvPr/>
        </p:nvSpPr>
        <p:spPr bwMode="auto">
          <a:xfrm flipH="1">
            <a:off x="5105400" y="2438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1" name="Rectangle 28"/>
          <p:cNvSpPr>
            <a:spLocks noGrp="1" noChangeArrowheads="1"/>
          </p:cNvSpPr>
          <p:nvPr>
            <p:ph type="title"/>
          </p:nvPr>
        </p:nvSpPr>
        <p:spPr>
          <a:xfrm>
            <a:off x="0" y="-76200"/>
            <a:ext cx="9144000" cy="914400"/>
          </a:xfrm>
        </p:spPr>
        <p:txBody>
          <a:bodyPr/>
          <a:lstStyle/>
          <a:p>
            <a:pPr eaLnBrk="1" hangingPunct="1"/>
            <a:r>
              <a:rPr lang="en-US" altLang="en-US" smtClean="0"/>
              <a:t>The Coulomb Force Law</a:t>
            </a:r>
          </a:p>
        </p:txBody>
      </p:sp>
      <p:cxnSp>
        <p:nvCxnSpPr>
          <p:cNvPr id="22"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aphicFrame>
        <p:nvGraphicFramePr>
          <p:cNvPr id="37903" name="Object 2"/>
          <p:cNvGraphicFramePr>
            <a:graphicFrameLocks noChangeAspect="1"/>
          </p:cNvGraphicFramePr>
          <p:nvPr/>
        </p:nvGraphicFramePr>
        <p:xfrm>
          <a:off x="2895600" y="3124200"/>
          <a:ext cx="3352800" cy="1357313"/>
        </p:xfrm>
        <a:graphic>
          <a:graphicData uri="http://schemas.openxmlformats.org/presentationml/2006/ole">
            <mc:AlternateContent xmlns:mc="http://schemas.openxmlformats.org/markup-compatibility/2006">
              <mc:Choice xmlns:v="urn:schemas-microsoft-com:vml" Requires="v">
                <p:oleObj spid="_x0000_s37959" name="Equation" r:id="rId4" imgW="1066800" imgH="431800" progId="Equation.DSMT4">
                  <p:embed/>
                </p:oleObj>
              </mc:Choice>
              <mc:Fallback>
                <p:oleObj name="Equation" r:id="rId4" imgW="1066800" imgH="431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124200"/>
                        <a:ext cx="3352800"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904" name="TextBox 18"/>
          <p:cNvSpPr txBox="1">
            <a:spLocks noChangeArrowheads="1"/>
          </p:cNvSpPr>
          <p:nvPr/>
        </p:nvSpPr>
        <p:spPr bwMode="auto">
          <a:xfrm>
            <a:off x="1125538" y="4757738"/>
            <a:ext cx="6875462" cy="1490662"/>
          </a:xfrm>
          <a:prstGeom prst="rect">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Direction of Force is:</a:t>
            </a:r>
          </a:p>
          <a:p>
            <a:pPr eaLnBrk="1" hangingPunct="1"/>
            <a:endParaRPr lang="en-US" altLang="en-US" sz="600" b="1">
              <a:solidFill>
                <a:srgbClr val="0033CC"/>
              </a:solidFill>
              <a:latin typeface="Arial" pitchFamily="34" charset="0"/>
            </a:endParaRPr>
          </a:p>
          <a:p>
            <a:pPr eaLnBrk="1" hangingPunct="1"/>
            <a:r>
              <a:rPr lang="en-US" altLang="en-US" sz="1800" b="1">
                <a:solidFill>
                  <a:srgbClr val="0033CC"/>
                </a:solidFill>
                <a:latin typeface="Arial" pitchFamily="34" charset="0"/>
              </a:rPr>
              <a:t>	ATTRACTIVE if charges have OPPOSITE sign</a:t>
            </a:r>
          </a:p>
          <a:p>
            <a:pPr eaLnBrk="1" hangingPunct="1"/>
            <a:endParaRPr lang="en-US" altLang="en-US" sz="600" b="1">
              <a:solidFill>
                <a:srgbClr val="0033CC"/>
              </a:solidFill>
              <a:latin typeface="Arial" pitchFamily="34" charset="0"/>
            </a:endParaRPr>
          </a:p>
          <a:p>
            <a:pPr eaLnBrk="1" hangingPunct="1"/>
            <a:r>
              <a:rPr lang="en-US" altLang="en-US" sz="1800" b="1">
                <a:solidFill>
                  <a:srgbClr val="0033CC"/>
                </a:solidFill>
              </a:rPr>
              <a:t>	</a:t>
            </a:r>
            <a:r>
              <a:rPr lang="en-US" altLang="en-US" sz="1800" b="1">
                <a:solidFill>
                  <a:srgbClr val="0033CC"/>
                </a:solidFill>
                <a:latin typeface="Arial" pitchFamily="34" charset="0"/>
              </a:rPr>
              <a:t> </a:t>
            </a:r>
          </a:p>
          <a:p>
            <a:pPr eaLnBrk="1" hangingPunct="1"/>
            <a:r>
              <a:rPr lang="en-US" altLang="en-US" sz="1800" b="1">
                <a:solidFill>
                  <a:srgbClr val="0033CC"/>
                </a:solidFill>
                <a:latin typeface="Arial" pitchFamily="34" charset="0"/>
              </a:rPr>
              <a:t>  </a:t>
            </a:r>
          </a:p>
          <a:p>
            <a:pPr eaLnBrk="1" hangingPunct="1"/>
            <a:r>
              <a:rPr lang="en-US" altLang="en-US" sz="1800" b="1">
                <a:solidFill>
                  <a:srgbClr val="0033CC"/>
                </a:solidFill>
                <a:latin typeface="Arial" pitchFamily="34" charset="0"/>
              </a:rPr>
              <a:t>	</a:t>
            </a:r>
          </a:p>
        </p:txBody>
      </p:sp>
      <p:sp>
        <p:nvSpPr>
          <p:cNvPr id="37905" name="TextBox 19"/>
          <p:cNvSpPr txBox="1">
            <a:spLocks noChangeArrowheads="1"/>
          </p:cNvSpPr>
          <p:nvPr/>
        </p:nvSpPr>
        <p:spPr bwMode="auto">
          <a:xfrm>
            <a:off x="1971675" y="649288"/>
            <a:ext cx="5267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Charges exert forces on each other </a:t>
            </a:r>
          </a:p>
          <a:p>
            <a:pPr eaLnBrk="1" hangingPunct="1"/>
            <a:endParaRPr lang="en-US" altLang="en-US" sz="1800" b="1" i="1">
              <a:solidFill>
                <a:srgbClr val="0033CC"/>
              </a:solidFill>
              <a:latin typeface="Arial" pitchFamily="34" charset="0"/>
            </a:endParaRP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ChangeArrowheads="1"/>
          </p:cNvSpPr>
          <p:nvPr/>
        </p:nvSpPr>
        <p:spPr bwMode="auto">
          <a:xfrm>
            <a:off x="990600" y="1600200"/>
            <a:ext cx="7162800" cy="12954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9938" name="Line 19"/>
          <p:cNvSpPr>
            <a:spLocks noChangeShapeType="1"/>
          </p:cNvSpPr>
          <p:nvPr/>
        </p:nvSpPr>
        <p:spPr bwMode="auto">
          <a:xfrm>
            <a:off x="1511300" y="2235200"/>
            <a:ext cx="6261100" cy="793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939" name="Oval 8"/>
          <p:cNvSpPr>
            <a:spLocks noChangeArrowheads="1"/>
          </p:cNvSpPr>
          <p:nvPr/>
        </p:nvSpPr>
        <p:spPr bwMode="auto">
          <a:xfrm>
            <a:off x="2971800" y="2032000"/>
            <a:ext cx="457200" cy="4318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9940" name="Oval 9"/>
          <p:cNvSpPr>
            <a:spLocks noChangeArrowheads="1"/>
          </p:cNvSpPr>
          <p:nvPr/>
        </p:nvSpPr>
        <p:spPr bwMode="auto">
          <a:xfrm>
            <a:off x="5943600" y="2032000"/>
            <a:ext cx="457200" cy="4318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9941" name="Line 10"/>
          <p:cNvSpPr>
            <a:spLocks noChangeShapeType="1"/>
          </p:cNvSpPr>
          <p:nvPr/>
        </p:nvSpPr>
        <p:spPr bwMode="auto">
          <a:xfrm>
            <a:off x="6180138" y="2252663"/>
            <a:ext cx="114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2" name="Line 11"/>
          <p:cNvSpPr>
            <a:spLocks noChangeShapeType="1"/>
          </p:cNvSpPr>
          <p:nvPr/>
        </p:nvSpPr>
        <p:spPr bwMode="auto">
          <a:xfrm flipH="1">
            <a:off x="2057400" y="2235200"/>
            <a:ext cx="114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3" name="Text Box 12"/>
          <p:cNvSpPr txBox="1">
            <a:spLocks noChangeArrowheads="1"/>
          </p:cNvSpPr>
          <p:nvPr/>
        </p:nvSpPr>
        <p:spPr bwMode="auto">
          <a:xfrm>
            <a:off x="2971800" y="1600200"/>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t>Q</a:t>
            </a:r>
            <a:r>
              <a:rPr lang="en-US" altLang="en-US" b="1" baseline="-25000"/>
              <a:t>1</a:t>
            </a:r>
            <a:endParaRPr lang="en-US" altLang="en-US" b="1"/>
          </a:p>
        </p:txBody>
      </p:sp>
      <p:sp>
        <p:nvSpPr>
          <p:cNvPr id="39944" name="Text Box 13"/>
          <p:cNvSpPr txBox="1">
            <a:spLocks noChangeArrowheads="1"/>
          </p:cNvSpPr>
          <p:nvPr/>
        </p:nvSpPr>
        <p:spPr bwMode="auto">
          <a:xfrm>
            <a:off x="5943600" y="1600200"/>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t>Q</a:t>
            </a:r>
            <a:r>
              <a:rPr lang="en-US" altLang="en-US" b="1" baseline="-25000"/>
              <a:t>2</a:t>
            </a:r>
            <a:endParaRPr lang="en-US" altLang="en-US" b="1"/>
          </a:p>
        </p:txBody>
      </p:sp>
      <p:sp>
        <p:nvSpPr>
          <p:cNvPr id="39945" name="Rectangle 28"/>
          <p:cNvSpPr>
            <a:spLocks noGrp="1" noChangeArrowheads="1"/>
          </p:cNvSpPr>
          <p:nvPr>
            <p:ph type="title"/>
          </p:nvPr>
        </p:nvSpPr>
        <p:spPr>
          <a:xfrm>
            <a:off x="0" y="-76200"/>
            <a:ext cx="9144000" cy="914400"/>
          </a:xfrm>
        </p:spPr>
        <p:txBody>
          <a:bodyPr/>
          <a:lstStyle/>
          <a:p>
            <a:pPr eaLnBrk="1" hangingPunct="1"/>
            <a:r>
              <a:rPr lang="en-US" altLang="en-US" smtClean="0"/>
              <a:t>The Coulomb Force Law</a:t>
            </a:r>
          </a:p>
        </p:txBody>
      </p:sp>
      <p:cxnSp>
        <p:nvCxnSpPr>
          <p:cNvPr id="22"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aphicFrame>
        <p:nvGraphicFramePr>
          <p:cNvPr id="39947" name="Object 2"/>
          <p:cNvGraphicFramePr>
            <a:graphicFrameLocks noChangeAspect="1"/>
          </p:cNvGraphicFramePr>
          <p:nvPr/>
        </p:nvGraphicFramePr>
        <p:xfrm>
          <a:off x="2895600" y="3124200"/>
          <a:ext cx="3352800" cy="1357313"/>
        </p:xfrm>
        <a:graphic>
          <a:graphicData uri="http://schemas.openxmlformats.org/presentationml/2006/ole">
            <mc:AlternateContent xmlns:mc="http://schemas.openxmlformats.org/markup-compatibility/2006">
              <mc:Choice xmlns:v="urn:schemas-microsoft-com:vml" Requires="v">
                <p:oleObj spid="_x0000_s40007" name="Equation" r:id="rId4" imgW="1066800" imgH="431800" progId="Equation.DSMT4">
                  <p:embed/>
                </p:oleObj>
              </mc:Choice>
              <mc:Fallback>
                <p:oleObj name="Equation" r:id="rId4" imgW="1066800" imgH="431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124200"/>
                        <a:ext cx="3352800"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9948" name="TextBox 19"/>
          <p:cNvSpPr txBox="1">
            <a:spLocks noChangeArrowheads="1"/>
          </p:cNvSpPr>
          <p:nvPr/>
        </p:nvSpPr>
        <p:spPr bwMode="auto">
          <a:xfrm>
            <a:off x="1125538" y="4757738"/>
            <a:ext cx="6875462" cy="1490662"/>
          </a:xfrm>
          <a:prstGeom prst="rect">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Direction of Force is:</a:t>
            </a:r>
          </a:p>
          <a:p>
            <a:pPr eaLnBrk="1" hangingPunct="1"/>
            <a:endParaRPr lang="en-US" altLang="en-US" sz="600" b="1">
              <a:solidFill>
                <a:srgbClr val="0033CC"/>
              </a:solidFill>
              <a:latin typeface="Arial" pitchFamily="34" charset="0"/>
            </a:endParaRPr>
          </a:p>
          <a:p>
            <a:pPr eaLnBrk="1" hangingPunct="1"/>
            <a:r>
              <a:rPr lang="en-US" altLang="en-US" sz="1800" b="1">
                <a:solidFill>
                  <a:srgbClr val="0033CC"/>
                </a:solidFill>
                <a:latin typeface="Arial" pitchFamily="34" charset="0"/>
              </a:rPr>
              <a:t>	ATTRACTIVE if charges have OPPOSITE sign</a:t>
            </a:r>
          </a:p>
          <a:p>
            <a:pPr eaLnBrk="1" hangingPunct="1"/>
            <a:endParaRPr lang="en-US" altLang="en-US" sz="600" b="1">
              <a:solidFill>
                <a:srgbClr val="0033CC"/>
              </a:solidFill>
              <a:latin typeface="Arial" pitchFamily="34" charset="0"/>
            </a:endParaRPr>
          </a:p>
          <a:p>
            <a:pPr eaLnBrk="1" hangingPunct="1"/>
            <a:r>
              <a:rPr lang="en-US" altLang="en-US" sz="1800" b="1">
                <a:solidFill>
                  <a:srgbClr val="0033CC"/>
                </a:solidFill>
              </a:rPr>
              <a:t>	</a:t>
            </a:r>
            <a:r>
              <a:rPr lang="en-US" altLang="en-US" sz="1800" b="1">
                <a:solidFill>
                  <a:srgbClr val="0033CC"/>
                </a:solidFill>
                <a:latin typeface="Arial" pitchFamily="34" charset="0"/>
              </a:rPr>
              <a:t>REPULSIVE if charges have SAME sign</a:t>
            </a:r>
          </a:p>
          <a:p>
            <a:pPr eaLnBrk="1" hangingPunct="1"/>
            <a:endParaRPr lang="en-US" altLang="en-US" sz="600" b="1">
              <a:solidFill>
                <a:srgbClr val="0033CC"/>
              </a:solidFill>
              <a:latin typeface="Arial" pitchFamily="34" charset="0"/>
            </a:endParaRPr>
          </a:p>
          <a:p>
            <a:pPr eaLnBrk="1" hangingPunct="1"/>
            <a:r>
              <a:rPr lang="en-US" altLang="en-US" sz="1800" b="1">
                <a:solidFill>
                  <a:srgbClr val="0033CC"/>
                </a:solidFill>
                <a:latin typeface="Arial" pitchFamily="34" charset="0"/>
              </a:rPr>
              <a:t>	</a:t>
            </a:r>
          </a:p>
          <a:p>
            <a:pPr eaLnBrk="1" hangingPunct="1"/>
            <a:r>
              <a:rPr lang="en-US" altLang="en-US" sz="1800" b="1">
                <a:solidFill>
                  <a:srgbClr val="0033CC"/>
                </a:solidFill>
                <a:latin typeface="Arial" pitchFamily="34" charset="0"/>
              </a:rPr>
              <a:t>  </a:t>
            </a:r>
          </a:p>
          <a:p>
            <a:pPr eaLnBrk="1" hangingPunct="1"/>
            <a:r>
              <a:rPr lang="en-US" altLang="en-US" sz="1800" b="1">
                <a:solidFill>
                  <a:srgbClr val="0033CC"/>
                </a:solidFill>
                <a:latin typeface="Arial" pitchFamily="34" charset="0"/>
              </a:rPr>
              <a:t>	</a:t>
            </a:r>
          </a:p>
        </p:txBody>
      </p:sp>
      <p:sp>
        <p:nvSpPr>
          <p:cNvPr id="39949" name="Text Box 14"/>
          <p:cNvSpPr txBox="1">
            <a:spLocks noChangeArrowheads="1"/>
          </p:cNvSpPr>
          <p:nvPr/>
        </p:nvSpPr>
        <p:spPr bwMode="auto">
          <a:xfrm>
            <a:off x="3794125" y="2403475"/>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F</a:t>
            </a:r>
          </a:p>
        </p:txBody>
      </p:sp>
      <p:sp>
        <p:nvSpPr>
          <p:cNvPr id="39950" name="Line 15"/>
          <p:cNvSpPr>
            <a:spLocks noChangeShapeType="1"/>
          </p:cNvSpPr>
          <p:nvPr/>
        </p:nvSpPr>
        <p:spPr bwMode="auto">
          <a:xfrm>
            <a:off x="3886200" y="2438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1" name="Text Box 16"/>
          <p:cNvSpPr txBox="1">
            <a:spLocks noChangeArrowheads="1"/>
          </p:cNvSpPr>
          <p:nvPr/>
        </p:nvSpPr>
        <p:spPr bwMode="auto">
          <a:xfrm>
            <a:off x="5029200" y="24384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F</a:t>
            </a:r>
          </a:p>
        </p:txBody>
      </p:sp>
      <p:sp>
        <p:nvSpPr>
          <p:cNvPr id="39952" name="Line 18"/>
          <p:cNvSpPr>
            <a:spLocks noChangeShapeType="1"/>
          </p:cNvSpPr>
          <p:nvPr/>
        </p:nvSpPr>
        <p:spPr bwMode="auto">
          <a:xfrm flipH="1">
            <a:off x="5105400" y="2438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3" name="TextBox 27"/>
          <p:cNvSpPr txBox="1">
            <a:spLocks noChangeArrowheads="1"/>
          </p:cNvSpPr>
          <p:nvPr/>
        </p:nvSpPr>
        <p:spPr bwMode="auto">
          <a:xfrm>
            <a:off x="1971675" y="649288"/>
            <a:ext cx="5267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r>
              <a:rPr lang="en-US" altLang="en-US" sz="1800" b="1" i="1">
                <a:solidFill>
                  <a:srgbClr val="0033CC"/>
                </a:solidFill>
                <a:latin typeface="Arial" pitchFamily="34" charset="0"/>
              </a:rPr>
              <a:t>Key Idea:  Charges exert forces on each other </a:t>
            </a:r>
          </a:p>
          <a:p>
            <a:pPr algn="ctr" eaLnBrk="1" hangingPunct="1"/>
            <a:endParaRPr lang="en-US" altLang="en-US" sz="1800" b="1" i="1">
              <a:solidFill>
                <a:srgbClr val="0033CC"/>
              </a:solidFill>
              <a:latin typeface="Arial" pitchFamily="34" charset="0"/>
            </a:endParaRP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ChangeArrowheads="1"/>
          </p:cNvSpPr>
          <p:nvPr/>
        </p:nvSpPr>
        <p:spPr bwMode="auto">
          <a:xfrm>
            <a:off x="990600" y="1600200"/>
            <a:ext cx="7162800" cy="12954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41986" name="Line 19"/>
          <p:cNvSpPr>
            <a:spLocks noChangeShapeType="1"/>
          </p:cNvSpPr>
          <p:nvPr/>
        </p:nvSpPr>
        <p:spPr bwMode="auto">
          <a:xfrm>
            <a:off x="1511300" y="2235200"/>
            <a:ext cx="6261100" cy="793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987" name="Oval 8"/>
          <p:cNvSpPr>
            <a:spLocks noChangeArrowheads="1"/>
          </p:cNvSpPr>
          <p:nvPr/>
        </p:nvSpPr>
        <p:spPr bwMode="auto">
          <a:xfrm>
            <a:off x="2971800" y="2032000"/>
            <a:ext cx="457200" cy="4318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41988" name="Oval 9"/>
          <p:cNvSpPr>
            <a:spLocks noChangeArrowheads="1"/>
          </p:cNvSpPr>
          <p:nvPr/>
        </p:nvSpPr>
        <p:spPr bwMode="auto">
          <a:xfrm>
            <a:off x="5943600" y="2032000"/>
            <a:ext cx="457200" cy="4318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41989" name="Line 10"/>
          <p:cNvSpPr>
            <a:spLocks noChangeShapeType="1"/>
          </p:cNvSpPr>
          <p:nvPr/>
        </p:nvSpPr>
        <p:spPr bwMode="auto">
          <a:xfrm>
            <a:off x="6180138" y="2252663"/>
            <a:ext cx="114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0" name="Line 11"/>
          <p:cNvSpPr>
            <a:spLocks noChangeShapeType="1"/>
          </p:cNvSpPr>
          <p:nvPr/>
        </p:nvSpPr>
        <p:spPr bwMode="auto">
          <a:xfrm flipH="1">
            <a:off x="2057400" y="2235200"/>
            <a:ext cx="114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1" name="Text Box 12"/>
          <p:cNvSpPr txBox="1">
            <a:spLocks noChangeArrowheads="1"/>
          </p:cNvSpPr>
          <p:nvPr/>
        </p:nvSpPr>
        <p:spPr bwMode="auto">
          <a:xfrm>
            <a:off x="2971800" y="1600200"/>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t>Q</a:t>
            </a:r>
            <a:r>
              <a:rPr lang="en-US" altLang="en-US" b="1" baseline="-25000"/>
              <a:t>1</a:t>
            </a:r>
            <a:endParaRPr lang="en-US" altLang="en-US" b="1"/>
          </a:p>
        </p:txBody>
      </p:sp>
      <p:sp>
        <p:nvSpPr>
          <p:cNvPr id="41992" name="Text Box 13"/>
          <p:cNvSpPr txBox="1">
            <a:spLocks noChangeArrowheads="1"/>
          </p:cNvSpPr>
          <p:nvPr/>
        </p:nvSpPr>
        <p:spPr bwMode="auto">
          <a:xfrm>
            <a:off x="5943600" y="1600200"/>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t>Q</a:t>
            </a:r>
            <a:r>
              <a:rPr lang="en-US" altLang="en-US" b="1" baseline="-25000"/>
              <a:t>2</a:t>
            </a:r>
            <a:endParaRPr lang="en-US" altLang="en-US" b="1"/>
          </a:p>
        </p:txBody>
      </p:sp>
      <p:sp>
        <p:nvSpPr>
          <p:cNvPr id="41993" name="Rectangle 28"/>
          <p:cNvSpPr>
            <a:spLocks noGrp="1" noChangeArrowheads="1"/>
          </p:cNvSpPr>
          <p:nvPr>
            <p:ph type="title"/>
          </p:nvPr>
        </p:nvSpPr>
        <p:spPr>
          <a:xfrm>
            <a:off x="0" y="-76200"/>
            <a:ext cx="9144000" cy="914400"/>
          </a:xfrm>
        </p:spPr>
        <p:txBody>
          <a:bodyPr/>
          <a:lstStyle/>
          <a:p>
            <a:pPr eaLnBrk="1" hangingPunct="1"/>
            <a:r>
              <a:rPr lang="en-US" altLang="en-US" smtClean="0"/>
              <a:t>The Coulomb Force Law</a:t>
            </a:r>
          </a:p>
        </p:txBody>
      </p:sp>
      <p:cxnSp>
        <p:nvCxnSpPr>
          <p:cNvPr id="22"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aphicFrame>
        <p:nvGraphicFramePr>
          <p:cNvPr id="41995" name="Object 2"/>
          <p:cNvGraphicFramePr>
            <a:graphicFrameLocks noChangeAspect="1"/>
          </p:cNvGraphicFramePr>
          <p:nvPr/>
        </p:nvGraphicFramePr>
        <p:xfrm>
          <a:off x="2895600" y="3124200"/>
          <a:ext cx="3352800" cy="1357313"/>
        </p:xfrm>
        <a:graphic>
          <a:graphicData uri="http://schemas.openxmlformats.org/presentationml/2006/ole">
            <mc:AlternateContent xmlns:mc="http://schemas.openxmlformats.org/markup-compatibility/2006">
              <mc:Choice xmlns:v="urn:schemas-microsoft-com:vml" Requires="v">
                <p:oleObj spid="_x0000_s42055" name="Equation" r:id="rId4" imgW="1066800" imgH="431800" progId="Equation.DSMT4">
                  <p:embed/>
                </p:oleObj>
              </mc:Choice>
              <mc:Fallback>
                <p:oleObj name="Equation" r:id="rId4" imgW="1066800" imgH="431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124200"/>
                        <a:ext cx="3352800"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996" name="TextBox 19"/>
          <p:cNvSpPr txBox="1">
            <a:spLocks noChangeArrowheads="1"/>
          </p:cNvSpPr>
          <p:nvPr/>
        </p:nvSpPr>
        <p:spPr bwMode="auto">
          <a:xfrm>
            <a:off x="1125538" y="4757738"/>
            <a:ext cx="6875462" cy="1490662"/>
          </a:xfrm>
          <a:prstGeom prst="rect">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Direction of Force is:</a:t>
            </a:r>
          </a:p>
          <a:p>
            <a:pPr eaLnBrk="1" hangingPunct="1"/>
            <a:endParaRPr lang="en-US" altLang="en-US" sz="600" b="1">
              <a:solidFill>
                <a:srgbClr val="0033CC"/>
              </a:solidFill>
              <a:latin typeface="Arial" pitchFamily="34" charset="0"/>
            </a:endParaRPr>
          </a:p>
          <a:p>
            <a:pPr eaLnBrk="1" hangingPunct="1"/>
            <a:r>
              <a:rPr lang="en-US" altLang="en-US" sz="1800" b="1">
                <a:solidFill>
                  <a:srgbClr val="0033CC"/>
                </a:solidFill>
                <a:latin typeface="Arial" pitchFamily="34" charset="0"/>
              </a:rPr>
              <a:t>	ATTRACTIVE if charges have OPPOSITE sign</a:t>
            </a:r>
          </a:p>
          <a:p>
            <a:pPr eaLnBrk="1" hangingPunct="1"/>
            <a:endParaRPr lang="en-US" altLang="en-US" sz="600" b="1">
              <a:solidFill>
                <a:srgbClr val="0033CC"/>
              </a:solidFill>
              <a:latin typeface="Arial" pitchFamily="34" charset="0"/>
            </a:endParaRPr>
          </a:p>
          <a:p>
            <a:pPr eaLnBrk="1" hangingPunct="1"/>
            <a:r>
              <a:rPr lang="en-US" altLang="en-US" sz="1800" b="1">
                <a:solidFill>
                  <a:srgbClr val="0033CC"/>
                </a:solidFill>
              </a:rPr>
              <a:t>	</a:t>
            </a:r>
            <a:r>
              <a:rPr lang="en-US" altLang="en-US" sz="1800" b="1">
                <a:solidFill>
                  <a:srgbClr val="0033CC"/>
                </a:solidFill>
                <a:latin typeface="Arial" pitchFamily="34" charset="0"/>
              </a:rPr>
              <a:t>REPULSIVE if charges have SAME sign</a:t>
            </a:r>
          </a:p>
          <a:p>
            <a:pPr eaLnBrk="1" hangingPunct="1"/>
            <a:endParaRPr lang="en-US" altLang="en-US" sz="600" b="1">
              <a:solidFill>
                <a:srgbClr val="0033CC"/>
              </a:solidFill>
              <a:latin typeface="Arial" pitchFamily="34" charset="0"/>
            </a:endParaRPr>
          </a:p>
          <a:p>
            <a:pPr eaLnBrk="1" hangingPunct="1"/>
            <a:r>
              <a:rPr lang="en-US" altLang="en-US" sz="1800" b="1">
                <a:solidFill>
                  <a:srgbClr val="0033CC"/>
                </a:solidFill>
                <a:latin typeface="Arial" pitchFamily="34" charset="0"/>
              </a:rPr>
              <a:t>	Always acts along a line connecting the charges </a:t>
            </a:r>
          </a:p>
          <a:p>
            <a:pPr eaLnBrk="1" hangingPunct="1"/>
            <a:r>
              <a:rPr lang="en-US" altLang="en-US" sz="1800" b="1">
                <a:solidFill>
                  <a:srgbClr val="0033CC"/>
                </a:solidFill>
                <a:latin typeface="Arial" pitchFamily="34" charset="0"/>
              </a:rPr>
              <a:t>  </a:t>
            </a:r>
          </a:p>
          <a:p>
            <a:pPr eaLnBrk="1" hangingPunct="1"/>
            <a:r>
              <a:rPr lang="en-US" altLang="en-US" sz="1800" b="1">
                <a:solidFill>
                  <a:srgbClr val="0033CC"/>
                </a:solidFill>
                <a:latin typeface="Arial" pitchFamily="34" charset="0"/>
              </a:rPr>
              <a:t>	</a:t>
            </a:r>
          </a:p>
        </p:txBody>
      </p:sp>
      <p:sp>
        <p:nvSpPr>
          <p:cNvPr id="41997" name="Text Box 14"/>
          <p:cNvSpPr txBox="1">
            <a:spLocks noChangeArrowheads="1"/>
          </p:cNvSpPr>
          <p:nvPr/>
        </p:nvSpPr>
        <p:spPr bwMode="auto">
          <a:xfrm>
            <a:off x="3794125" y="2403475"/>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F</a:t>
            </a:r>
          </a:p>
        </p:txBody>
      </p:sp>
      <p:sp>
        <p:nvSpPr>
          <p:cNvPr id="41998" name="Line 15"/>
          <p:cNvSpPr>
            <a:spLocks noChangeShapeType="1"/>
          </p:cNvSpPr>
          <p:nvPr/>
        </p:nvSpPr>
        <p:spPr bwMode="auto">
          <a:xfrm>
            <a:off x="3886200" y="2438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9" name="Text Box 16"/>
          <p:cNvSpPr txBox="1">
            <a:spLocks noChangeArrowheads="1"/>
          </p:cNvSpPr>
          <p:nvPr/>
        </p:nvSpPr>
        <p:spPr bwMode="auto">
          <a:xfrm>
            <a:off x="5029200" y="24384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F</a:t>
            </a:r>
          </a:p>
        </p:txBody>
      </p:sp>
      <p:sp>
        <p:nvSpPr>
          <p:cNvPr id="42000" name="Line 18"/>
          <p:cNvSpPr>
            <a:spLocks noChangeShapeType="1"/>
          </p:cNvSpPr>
          <p:nvPr/>
        </p:nvSpPr>
        <p:spPr bwMode="auto">
          <a:xfrm flipH="1">
            <a:off x="5105400" y="2438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1" name="TextBox 18"/>
          <p:cNvSpPr txBox="1">
            <a:spLocks noChangeArrowheads="1"/>
          </p:cNvSpPr>
          <p:nvPr/>
        </p:nvSpPr>
        <p:spPr bwMode="auto">
          <a:xfrm>
            <a:off x="1971675" y="649288"/>
            <a:ext cx="5267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r>
              <a:rPr lang="en-US" altLang="en-US" sz="1800" b="1" i="1">
                <a:solidFill>
                  <a:srgbClr val="0033CC"/>
                </a:solidFill>
                <a:latin typeface="Arial" pitchFamily="34" charset="0"/>
              </a:rPr>
              <a:t>Key Idea:  Charges exert forces on each other </a:t>
            </a:r>
          </a:p>
          <a:p>
            <a:pPr algn="ctr" eaLnBrk="1" hangingPunct="1"/>
            <a:endParaRPr lang="en-US" altLang="en-US" sz="1800" b="1" i="1">
              <a:solidFill>
                <a:srgbClr val="0033CC"/>
              </a:solidFill>
              <a:latin typeface="Arial" pitchFamily="34" charset="0"/>
            </a:endParaRP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762000" y="0"/>
            <a:ext cx="7772400" cy="838200"/>
          </a:xfrm>
        </p:spPr>
        <p:txBody>
          <a:bodyPr/>
          <a:lstStyle/>
          <a:p>
            <a:pPr eaLnBrk="1" hangingPunct="1"/>
            <a:r>
              <a:rPr lang="en-US" altLang="en-US" smtClean="0"/>
              <a:t>Units and Constants</a:t>
            </a:r>
          </a:p>
        </p:txBody>
      </p:sp>
      <p:sp>
        <p:nvSpPr>
          <p:cNvPr id="44034" name="Text Box 3"/>
          <p:cNvSpPr txBox="1">
            <a:spLocks noChangeArrowheads="1"/>
          </p:cNvSpPr>
          <p:nvPr/>
        </p:nvSpPr>
        <p:spPr bwMode="auto">
          <a:xfrm>
            <a:off x="639763" y="3038475"/>
            <a:ext cx="786447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a:latin typeface="Arial" pitchFamily="34" charset="0"/>
              </a:rPr>
              <a:t>SI units of electric charge</a:t>
            </a:r>
            <a:r>
              <a:rPr lang="en-US" altLang="en-US" sz="1800"/>
              <a:t>: </a:t>
            </a:r>
            <a:r>
              <a:rPr lang="en-US" altLang="en-US" sz="1800">
                <a:solidFill>
                  <a:srgbClr val="FF0000"/>
                </a:solidFill>
              </a:rPr>
              <a:t>Coulomb, C</a:t>
            </a:r>
            <a:endParaRPr lang="en-US" altLang="en-US" sz="1800"/>
          </a:p>
          <a:p>
            <a:pPr eaLnBrk="1" hangingPunct="1"/>
            <a:endParaRPr lang="en-US" altLang="en-US" sz="1800">
              <a:solidFill>
                <a:srgbClr val="008000"/>
              </a:solidFill>
              <a:latin typeface="Arial" pitchFamily="34" charset="0"/>
            </a:endParaRPr>
          </a:p>
          <a:p>
            <a:pPr eaLnBrk="1" hangingPunct="1"/>
            <a:r>
              <a:rPr lang="en-US" altLang="en-US" sz="1800">
                <a:solidFill>
                  <a:srgbClr val="008000"/>
                </a:solidFill>
                <a:latin typeface="Arial" pitchFamily="34" charset="0"/>
              </a:rPr>
              <a:t>Constants</a:t>
            </a:r>
            <a:r>
              <a:rPr lang="en-US" altLang="en-US" sz="1800">
                <a:solidFill>
                  <a:srgbClr val="008000"/>
                </a:solidFill>
              </a:rPr>
              <a:t>:</a:t>
            </a:r>
            <a:endParaRPr lang="en-US" altLang="en-US" sz="1800"/>
          </a:p>
          <a:p>
            <a:pPr eaLnBrk="1" hangingPunct="1"/>
            <a:r>
              <a:rPr lang="en-US" altLang="en-US" sz="1800">
                <a:cs typeface="Times New Roman" pitchFamily="18" charset="0"/>
                <a:sym typeface="Symbol" pitchFamily="18" charset="2"/>
              </a:rPr>
              <a:t>	</a:t>
            </a:r>
            <a:r>
              <a:rPr lang="en-US" altLang="en-US" sz="1800" baseline="-25000">
                <a:cs typeface="Times New Roman" pitchFamily="18" charset="0"/>
                <a:sym typeface="Symbol" pitchFamily="18" charset="2"/>
              </a:rPr>
              <a:t>0 </a:t>
            </a:r>
            <a:r>
              <a:rPr lang="en-US" altLang="en-US" sz="1800">
                <a:cs typeface="Times New Roman" pitchFamily="18" charset="0"/>
                <a:sym typeface="Symbol" pitchFamily="18" charset="2"/>
              </a:rPr>
              <a:t>= 8.85x10</a:t>
            </a:r>
            <a:r>
              <a:rPr lang="en-US" altLang="en-US" sz="1800" baseline="30000">
                <a:cs typeface="Times New Roman" pitchFamily="18" charset="0"/>
                <a:sym typeface="Symbol" pitchFamily="18" charset="2"/>
              </a:rPr>
              <a:t>-12</a:t>
            </a:r>
            <a:r>
              <a:rPr lang="en-US" altLang="en-US" sz="1800">
                <a:cs typeface="Times New Roman" pitchFamily="18" charset="0"/>
                <a:sym typeface="Symbol" pitchFamily="18" charset="2"/>
              </a:rPr>
              <a:t> C</a:t>
            </a:r>
            <a:r>
              <a:rPr lang="en-US" altLang="en-US" sz="1800" baseline="30000">
                <a:cs typeface="Times New Roman" pitchFamily="18" charset="0"/>
                <a:sym typeface="Symbol" pitchFamily="18" charset="2"/>
              </a:rPr>
              <a:t>2</a:t>
            </a:r>
            <a:r>
              <a:rPr lang="en-US" altLang="en-US" sz="1800">
                <a:cs typeface="Times New Roman" pitchFamily="18" charset="0"/>
                <a:sym typeface="Symbol" pitchFamily="18" charset="2"/>
              </a:rPr>
              <a:t>/N</a:t>
            </a:r>
            <a:r>
              <a:rPr lang="en-US" altLang="en-US" sz="1800" baseline="30000">
                <a:cs typeface="Times New Roman" pitchFamily="18" charset="0"/>
                <a:sym typeface="Symbol" pitchFamily="18" charset="2"/>
              </a:rPr>
              <a:t>.</a:t>
            </a:r>
            <a:r>
              <a:rPr lang="en-US" altLang="en-US" sz="1800">
                <a:cs typeface="Times New Roman" pitchFamily="18" charset="0"/>
                <a:sym typeface="Symbol" pitchFamily="18" charset="2"/>
              </a:rPr>
              <a:t>m</a:t>
            </a:r>
            <a:r>
              <a:rPr lang="en-US" altLang="en-US" sz="1800" baseline="30000">
                <a:cs typeface="Times New Roman" pitchFamily="18" charset="0"/>
                <a:sym typeface="Symbol" pitchFamily="18" charset="2"/>
              </a:rPr>
              <a:t>2   </a:t>
            </a:r>
            <a:r>
              <a:rPr lang="en-US" altLang="en-US" sz="1800">
                <a:solidFill>
                  <a:srgbClr val="FF0000"/>
                </a:solidFill>
                <a:cs typeface="Times New Roman" pitchFamily="18" charset="0"/>
                <a:sym typeface="Symbol" pitchFamily="18" charset="2"/>
              </a:rPr>
              <a:t>permittivity constant</a:t>
            </a:r>
          </a:p>
          <a:p>
            <a:pPr eaLnBrk="1" hangingPunct="1"/>
            <a:r>
              <a:rPr lang="en-US" altLang="en-US" sz="1800"/>
              <a:t>	1/4</a:t>
            </a:r>
            <a:r>
              <a:rPr lang="en-US" altLang="en-US" sz="1800">
                <a:sym typeface="Symbol" pitchFamily="18" charset="2"/>
              </a:rPr>
              <a:t></a:t>
            </a:r>
            <a:r>
              <a:rPr lang="en-US" altLang="en-US" sz="1800" baseline="-25000">
                <a:sym typeface="Symbol" pitchFamily="18" charset="2"/>
              </a:rPr>
              <a:t>0 </a:t>
            </a:r>
            <a:r>
              <a:rPr lang="en-US" altLang="en-US" sz="1800">
                <a:sym typeface="Symbol" pitchFamily="18" charset="2"/>
              </a:rPr>
              <a:t>= 9</a:t>
            </a:r>
            <a:r>
              <a:rPr lang="en-US" altLang="en-US" sz="1800">
                <a:cs typeface="Times New Roman" pitchFamily="18" charset="0"/>
                <a:sym typeface="Symbol" pitchFamily="18" charset="2"/>
              </a:rPr>
              <a:t>x10</a:t>
            </a:r>
            <a:r>
              <a:rPr lang="en-US" altLang="en-US" sz="1800" baseline="30000">
                <a:cs typeface="Times New Roman" pitchFamily="18" charset="0"/>
                <a:sym typeface="Symbol" pitchFamily="18" charset="2"/>
              </a:rPr>
              <a:t>9</a:t>
            </a:r>
            <a:r>
              <a:rPr lang="en-US" altLang="en-US" sz="1800">
                <a:cs typeface="Times New Roman" pitchFamily="18" charset="0"/>
                <a:sym typeface="Symbol" pitchFamily="18" charset="2"/>
              </a:rPr>
              <a:t> </a:t>
            </a:r>
            <a:r>
              <a:rPr lang="en-US" altLang="en-US" sz="2000">
                <a:cs typeface="Times New Roman" pitchFamily="18" charset="0"/>
                <a:sym typeface="Symbol" pitchFamily="18" charset="2"/>
              </a:rPr>
              <a:t>N</a:t>
            </a:r>
            <a:r>
              <a:rPr lang="en-US" altLang="en-US" sz="2000" baseline="30000">
                <a:cs typeface="Times New Roman" pitchFamily="18" charset="0"/>
                <a:sym typeface="Symbol" pitchFamily="18" charset="2"/>
              </a:rPr>
              <a:t>.</a:t>
            </a:r>
            <a:r>
              <a:rPr lang="en-US" altLang="en-US" sz="2000">
                <a:cs typeface="Times New Roman" pitchFamily="18" charset="0"/>
                <a:sym typeface="Symbol" pitchFamily="18" charset="2"/>
              </a:rPr>
              <a:t>m</a:t>
            </a:r>
            <a:r>
              <a:rPr lang="en-US" altLang="en-US" sz="2000" baseline="30000">
                <a:cs typeface="Times New Roman" pitchFamily="18" charset="0"/>
                <a:sym typeface="Symbol" pitchFamily="18" charset="2"/>
              </a:rPr>
              <a:t>2</a:t>
            </a:r>
            <a:r>
              <a:rPr lang="en-US" altLang="en-US" sz="1800">
                <a:cs typeface="Times New Roman" pitchFamily="18" charset="0"/>
                <a:sym typeface="Symbol" pitchFamily="18" charset="2"/>
              </a:rPr>
              <a:t>/C</a:t>
            </a:r>
            <a:r>
              <a:rPr lang="en-US" altLang="en-US" sz="1800" baseline="30000">
                <a:cs typeface="Times New Roman" pitchFamily="18" charset="0"/>
                <a:sym typeface="Symbol" pitchFamily="18" charset="2"/>
              </a:rPr>
              <a:t>2</a:t>
            </a:r>
            <a:endParaRPr lang="en-US" altLang="en-US" sz="1800">
              <a:solidFill>
                <a:srgbClr val="FF0000"/>
              </a:solidFill>
              <a:cs typeface="Times New Roman" pitchFamily="18" charset="0"/>
              <a:sym typeface="Symbol" pitchFamily="18" charset="2"/>
            </a:endParaRPr>
          </a:p>
          <a:p>
            <a:pPr eaLnBrk="1" hangingPunct="1"/>
            <a:r>
              <a:rPr lang="en-US" altLang="en-US" sz="1800" i="1">
                <a:cs typeface="Times New Roman" pitchFamily="18" charset="0"/>
                <a:sym typeface="Symbol" pitchFamily="18" charset="2"/>
              </a:rPr>
              <a:t>	e</a:t>
            </a:r>
            <a:r>
              <a:rPr lang="en-US" altLang="en-US" sz="1800">
                <a:cs typeface="Times New Roman" pitchFamily="18" charset="0"/>
                <a:sym typeface="Symbol" pitchFamily="18" charset="2"/>
              </a:rPr>
              <a:t> = 1.602x10</a:t>
            </a:r>
            <a:r>
              <a:rPr lang="en-US" altLang="en-US" sz="1800" baseline="30000">
                <a:cs typeface="Times New Roman" pitchFamily="18" charset="0"/>
                <a:sym typeface="Symbol" pitchFamily="18" charset="2"/>
              </a:rPr>
              <a:t>-19</a:t>
            </a:r>
            <a:r>
              <a:rPr lang="en-US" altLang="en-US" sz="1800">
                <a:cs typeface="Times New Roman" pitchFamily="18" charset="0"/>
                <a:sym typeface="Symbol" pitchFamily="18" charset="2"/>
              </a:rPr>
              <a:t> C</a:t>
            </a:r>
          </a:p>
          <a:p>
            <a:pPr eaLnBrk="1" hangingPunct="1"/>
            <a:r>
              <a:rPr lang="en-US" altLang="en-US" sz="1800">
                <a:solidFill>
                  <a:srgbClr val="000000"/>
                </a:solidFill>
                <a:latin typeface="Helvetica" pitchFamily="-84" charset="0"/>
                <a:cs typeface="Times New Roman" pitchFamily="18" charset="0"/>
              </a:rPr>
              <a:t>	</a:t>
            </a:r>
            <a:endParaRPr lang="en-US" altLang="en-US" sz="1800">
              <a:cs typeface="Times New Roman" pitchFamily="18" charset="0"/>
              <a:sym typeface="Symbol" pitchFamily="18" charset="2"/>
            </a:endParaRPr>
          </a:p>
          <a:p>
            <a:pPr lvl="1" eaLnBrk="1" hangingPunct="1"/>
            <a:r>
              <a:rPr lang="en-US" altLang="en-US" sz="1800">
                <a:cs typeface="Times New Roman" pitchFamily="18" charset="0"/>
                <a:sym typeface="Symbol" pitchFamily="18" charset="2"/>
              </a:rPr>
              <a:t>	</a:t>
            </a:r>
          </a:p>
          <a:p>
            <a:pPr lvl="1" eaLnBrk="1" hangingPunct="1"/>
            <a:r>
              <a:rPr lang="en-US" altLang="en-US" sz="1800">
                <a:cs typeface="Times New Roman" pitchFamily="18" charset="0"/>
                <a:sym typeface="Symbol" pitchFamily="18" charset="2"/>
              </a:rPr>
              <a:t>		</a:t>
            </a:r>
            <a:endParaRPr lang="en-US" altLang="en-US" sz="1800">
              <a:latin typeface="Arial" pitchFamily="34" charset="0"/>
              <a:cs typeface="Times New Roman" pitchFamily="18" charset="0"/>
            </a:endParaRPr>
          </a:p>
        </p:txBody>
      </p:sp>
      <p:cxnSp>
        <p:nvCxnSpPr>
          <p:cNvPr id="5"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aphicFrame>
        <p:nvGraphicFramePr>
          <p:cNvPr id="44036" name="Object 2"/>
          <p:cNvGraphicFramePr>
            <a:graphicFrameLocks noChangeAspect="1"/>
          </p:cNvGraphicFramePr>
          <p:nvPr/>
        </p:nvGraphicFramePr>
        <p:xfrm>
          <a:off x="3124200" y="1295400"/>
          <a:ext cx="2895600" cy="1171575"/>
        </p:xfrm>
        <a:graphic>
          <a:graphicData uri="http://schemas.openxmlformats.org/presentationml/2006/ole">
            <mc:AlternateContent xmlns:mc="http://schemas.openxmlformats.org/markup-compatibility/2006">
              <mc:Choice xmlns:v="urn:schemas-microsoft-com:vml" Requires="v">
                <p:oleObj spid="_x0000_s44091" name="Equation" r:id="rId4" imgW="1066800" imgH="431800" progId="Equation.3">
                  <p:embed/>
                </p:oleObj>
              </mc:Choice>
              <mc:Fallback>
                <p:oleObj name="Equation" r:id="rId4" imgW="10668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295400"/>
                        <a:ext cx="2895600"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37" name="TextBox 6"/>
          <p:cNvSpPr txBox="1">
            <a:spLocks noChangeArrowheads="1"/>
          </p:cNvSpPr>
          <p:nvPr/>
        </p:nvSpPr>
        <p:spPr bwMode="auto">
          <a:xfrm>
            <a:off x="2532063" y="5321300"/>
            <a:ext cx="3487737" cy="668338"/>
          </a:xfrm>
          <a:prstGeom prst="rect">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Electrons:  	Q = -e</a:t>
            </a:r>
          </a:p>
          <a:p>
            <a:pPr eaLnBrk="1" hangingPunct="1"/>
            <a:r>
              <a:rPr lang="en-US" altLang="en-US" sz="1800" b="1">
                <a:solidFill>
                  <a:srgbClr val="0033CC"/>
                </a:solidFill>
                <a:latin typeface="Arial" pitchFamily="34" charset="0"/>
              </a:rPr>
              <a:t>Protons: 	Q = +e	</a:t>
            </a: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58813" y="0"/>
            <a:ext cx="8402637" cy="838200"/>
          </a:xfrm>
        </p:spPr>
        <p:txBody>
          <a:bodyPr/>
          <a:lstStyle/>
          <a:p>
            <a:pPr eaLnBrk="1" hangingPunct="1"/>
            <a:r>
              <a:rPr lang="en-US" altLang="en-US" smtClean="0"/>
              <a:t>Structure of Atom</a:t>
            </a:r>
          </a:p>
        </p:txBody>
      </p:sp>
      <p:pic>
        <p:nvPicPr>
          <p:cNvPr id="9222" name="Picture 6" descr="atom_anim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71600"/>
            <a:ext cx="2217738"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Atom-clo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371600"/>
            <a:ext cx="2217738"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0" descr="p435_lattice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76400"/>
            <a:ext cx="28194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11"/>
          <p:cNvSpPr txBox="1">
            <a:spLocks noChangeArrowheads="1"/>
          </p:cNvSpPr>
          <p:nvPr/>
        </p:nvSpPr>
        <p:spPr bwMode="auto">
          <a:xfrm>
            <a:off x="838200" y="914400"/>
            <a:ext cx="31702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Matter consists of atoms</a:t>
            </a:r>
            <a:endParaRPr lang="en-US" altLang="en-US"/>
          </a:p>
          <a:p>
            <a:pPr eaLnBrk="1" hangingPunct="1"/>
            <a:r>
              <a:rPr lang="en-US" altLang="en-US"/>
              <a:t>1 cm</a:t>
            </a:r>
            <a:r>
              <a:rPr lang="en-US" altLang="en-US" baseline="30000"/>
              <a:t>3</a:t>
            </a:r>
            <a:r>
              <a:rPr lang="en-US" altLang="en-US"/>
              <a:t> : ~10</a:t>
            </a:r>
            <a:r>
              <a:rPr lang="en-US" altLang="en-US" baseline="30000"/>
              <a:t>24</a:t>
            </a:r>
            <a:r>
              <a:rPr lang="en-US" altLang="en-US"/>
              <a:t> atoms</a:t>
            </a:r>
          </a:p>
        </p:txBody>
      </p:sp>
      <p:sp>
        <p:nvSpPr>
          <p:cNvPr id="9228" name="Oval 12"/>
          <p:cNvSpPr>
            <a:spLocks noChangeArrowheads="1"/>
          </p:cNvSpPr>
          <p:nvPr/>
        </p:nvSpPr>
        <p:spPr bwMode="auto">
          <a:xfrm>
            <a:off x="3276600" y="2590800"/>
            <a:ext cx="304800" cy="304800"/>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9229" name="Line 13"/>
          <p:cNvSpPr>
            <a:spLocks noChangeShapeType="1"/>
          </p:cNvSpPr>
          <p:nvPr/>
        </p:nvSpPr>
        <p:spPr bwMode="auto">
          <a:xfrm flipV="1">
            <a:off x="3581400" y="2590800"/>
            <a:ext cx="2209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3" name="Text Box 17"/>
          <p:cNvSpPr txBox="1">
            <a:spLocks noChangeArrowheads="1"/>
          </p:cNvSpPr>
          <p:nvPr/>
        </p:nvSpPr>
        <p:spPr bwMode="auto">
          <a:xfrm>
            <a:off x="6308725" y="4003675"/>
            <a:ext cx="1541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1</a:t>
            </a:r>
            <a:r>
              <a:rPr lang="en-US" altLang="en-US">
                <a:solidFill>
                  <a:srgbClr val="FF0000"/>
                </a:solidFill>
                <a:cs typeface="Times New Roman" pitchFamily="18" charset="0"/>
              </a:rPr>
              <a:t>Å=10</a:t>
            </a:r>
            <a:r>
              <a:rPr lang="en-US" altLang="en-US" baseline="30000">
                <a:solidFill>
                  <a:srgbClr val="FF0000"/>
                </a:solidFill>
                <a:cs typeface="Times New Roman" pitchFamily="18" charset="0"/>
              </a:rPr>
              <a:t>-10</a:t>
            </a:r>
            <a:r>
              <a:rPr lang="en-US" altLang="en-US">
                <a:solidFill>
                  <a:srgbClr val="FF0000"/>
                </a:solidFill>
                <a:cs typeface="Times New Roman" pitchFamily="18" charset="0"/>
              </a:rPr>
              <a:t>m</a:t>
            </a:r>
            <a:endParaRPr lang="en-US" altLang="en-US">
              <a:cs typeface="Times New Roman" pitchFamily="18" charset="0"/>
            </a:endParaRPr>
          </a:p>
        </p:txBody>
      </p:sp>
      <p:cxnSp>
        <p:nvCxnSpPr>
          <p:cNvPr id="15"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2" name="Group 16"/>
          <p:cNvGrpSpPr>
            <a:grpSpLocks/>
          </p:cNvGrpSpPr>
          <p:nvPr/>
        </p:nvGrpSpPr>
        <p:grpSpPr bwMode="auto">
          <a:xfrm>
            <a:off x="1524000" y="4572000"/>
            <a:ext cx="5980113" cy="1828800"/>
            <a:chOff x="1524000" y="4572426"/>
            <a:chExt cx="5980641" cy="1828374"/>
          </a:xfrm>
        </p:grpSpPr>
        <p:pic>
          <p:nvPicPr>
            <p:cNvPr id="46091" name="Picture 14" descr="p436_FeNucle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2875" y="4572426"/>
              <a:ext cx="981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Text Box 15"/>
            <p:cNvSpPr txBox="1">
              <a:spLocks noChangeArrowheads="1"/>
            </p:cNvSpPr>
            <p:nvPr/>
          </p:nvSpPr>
          <p:spPr bwMode="auto">
            <a:xfrm>
              <a:off x="1524000" y="4766101"/>
              <a:ext cx="32573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Nucleus</a:t>
              </a:r>
              <a:r>
                <a:rPr lang="en-US" altLang="en-US"/>
                <a:t> of the iron atom</a:t>
              </a:r>
            </a:p>
            <a:p>
              <a:pPr eaLnBrk="1" hangingPunct="1"/>
              <a:r>
                <a:rPr lang="en-US" altLang="en-US"/>
                <a:t>Size: ~10</a:t>
              </a:r>
              <a:r>
                <a:rPr lang="en-US" altLang="en-US" baseline="30000"/>
                <a:t>–15</a:t>
              </a:r>
              <a:r>
                <a:rPr lang="en-US" altLang="en-US"/>
                <a:t> m</a:t>
              </a:r>
            </a:p>
          </p:txBody>
        </p:sp>
        <p:sp>
          <p:nvSpPr>
            <p:cNvPr id="46093" name="Line 16"/>
            <p:cNvSpPr>
              <a:spLocks noChangeShapeType="1"/>
            </p:cNvSpPr>
            <p:nvPr/>
          </p:nvSpPr>
          <p:spPr bwMode="auto">
            <a:xfrm>
              <a:off x="5883275" y="5029626"/>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4" name="TextBox 15"/>
            <p:cNvSpPr txBox="1">
              <a:spLocks noChangeArrowheads="1"/>
            </p:cNvSpPr>
            <p:nvPr/>
          </p:nvSpPr>
          <p:spPr bwMode="auto">
            <a:xfrm>
              <a:off x="1639898" y="6019889"/>
              <a:ext cx="5864743" cy="380911"/>
            </a:xfrm>
            <a:prstGeom prst="rect">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Atoms are 99.999999999999999% EMPTY SPACE</a:t>
              </a:r>
            </a:p>
          </p:txBody>
        </p:sp>
      </p:grpSp>
      <p:sp>
        <p:nvSpPr>
          <p:cNvPr id="3" name="Slide Number Placeholder 2"/>
          <p:cNvSpPr>
            <a:spLocks noGrp="1"/>
          </p:cNvSpPr>
          <p:nvPr>
            <p:ph type="sldNum" sz="quarter" idx="12"/>
          </p:nvPr>
        </p:nvSpPr>
        <p:spPr/>
        <p:txBody>
          <a:bodyPr/>
          <a:lstStyle/>
          <a:p>
            <a:fld id="{BEEE3196-B7AE-4A8A-A1A2-DCB138D5E112}" type="slidenum">
              <a:rPr lang="en-US" altLang="en-US" smtClean="0"/>
              <a:pPr/>
              <a:t>18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22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92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blinds(horizontal)">
                                      <p:cBhvr>
                                        <p:cTn id="17" dur="500"/>
                                        <p:tgtEl>
                                          <p:spTgt spid="9224"/>
                                        </p:tgtEl>
                                      </p:cBhvr>
                                    </p:animEffec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923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P spid="9229" grpId="0" animBg="1"/>
      <p:bldP spid="923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58813" y="-76200"/>
            <a:ext cx="8402637" cy="914400"/>
          </a:xfrm>
        </p:spPr>
        <p:txBody>
          <a:bodyPr/>
          <a:lstStyle/>
          <a:p>
            <a:pPr eaLnBrk="1" hangingPunct="1"/>
            <a:r>
              <a:rPr lang="en-US" altLang="en-US" smtClean="0"/>
              <a:t>The Concept of Electric Field</a:t>
            </a:r>
          </a:p>
        </p:txBody>
      </p:sp>
      <p:pic>
        <p:nvPicPr>
          <p:cNvPr id="11267" name="Picture 3" descr="p436_prt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406525"/>
            <a:ext cx="3429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1524000" y="1371600"/>
            <a:ext cx="3938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Accelerates at 9.8 m/s</a:t>
            </a:r>
            <a:r>
              <a:rPr lang="en-US" altLang="en-US" baseline="30000">
                <a:solidFill>
                  <a:schemeClr val="accent2"/>
                </a:solidFill>
              </a:rPr>
              <a:t>2</a:t>
            </a:r>
            <a:r>
              <a:rPr lang="en-US" altLang="en-US"/>
              <a:t> – why?</a:t>
            </a:r>
          </a:p>
        </p:txBody>
      </p:sp>
      <p:cxnSp>
        <p:nvCxnSpPr>
          <p:cNvPr id="9"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8133" name="TextBox 9"/>
          <p:cNvSpPr txBox="1">
            <a:spLocks noChangeArrowheads="1"/>
          </p:cNvSpPr>
          <p:nvPr/>
        </p:nvSpPr>
        <p:spPr bwMode="auto">
          <a:xfrm>
            <a:off x="228600" y="649288"/>
            <a:ext cx="872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A charged particle makes an electric field at every location in space </a:t>
            </a:r>
          </a:p>
          <a:p>
            <a:pPr eaLnBrk="1" hangingPunct="1"/>
            <a:endParaRPr lang="en-US" altLang="en-US" sz="1800" b="1" i="1">
              <a:solidFill>
                <a:srgbClr val="0033CC"/>
              </a:solidFill>
              <a:latin typeface="Arial" pitchFamily="34" charset="0"/>
            </a:endParaRP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19</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0" y="152400"/>
            <a:ext cx="9144000" cy="609600"/>
          </a:xfrm>
        </p:spPr>
        <p:txBody>
          <a:bodyPr/>
          <a:lstStyle/>
          <a:p>
            <a:r>
              <a:rPr lang="en-US" altLang="en-US" smtClean="0">
                <a:solidFill>
                  <a:srgbClr val="0000FF"/>
                </a:solidFill>
              </a:rPr>
              <a:t>Today</a:t>
            </a:r>
          </a:p>
        </p:txBody>
      </p:sp>
      <p:cxnSp>
        <p:nvCxnSpPr>
          <p:cNvPr id="17410" name="Straight Connector 61"/>
          <p:cNvCxnSpPr>
            <a:cxnSpLocks noChangeShapeType="1"/>
          </p:cNvCxnSpPr>
          <p:nvPr/>
        </p:nvCxnSpPr>
        <p:spPr bwMode="auto">
          <a:xfrm>
            <a:off x="0" y="914400"/>
            <a:ext cx="9144000" cy="1588"/>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cxnSp>
      <p:sp>
        <p:nvSpPr>
          <p:cNvPr id="17411" name="TextBox 61"/>
          <p:cNvSpPr txBox="1">
            <a:spLocks noChangeArrowheads="1"/>
          </p:cNvSpPr>
          <p:nvPr/>
        </p:nvSpPr>
        <p:spPr bwMode="auto">
          <a:xfrm>
            <a:off x="1335088" y="2052638"/>
            <a:ext cx="51863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buFont typeface="Arial" pitchFamily="34" charset="0"/>
              <a:buChar char="•"/>
            </a:pPr>
            <a:r>
              <a:rPr lang="en-US" altLang="en-US" sz="2800">
                <a:solidFill>
                  <a:srgbClr val="000090"/>
                </a:solidFill>
                <a:cs typeface="Arial" pitchFamily="34" charset="0"/>
              </a:rPr>
              <a:t>General Course Information</a:t>
            </a:r>
          </a:p>
          <a:p>
            <a:pPr eaLnBrk="1" hangingPunct="1">
              <a:buFont typeface="Arial" pitchFamily="34" charset="0"/>
              <a:buChar char="•"/>
            </a:pPr>
            <a:r>
              <a:rPr lang="en-US" altLang="en-US" sz="2800">
                <a:solidFill>
                  <a:srgbClr val="000090"/>
                </a:solidFill>
                <a:cs typeface="Arial" pitchFamily="34" charset="0"/>
              </a:rPr>
              <a:t>Charges, forces, and electric field.  </a:t>
            </a:r>
          </a:p>
        </p:txBody>
      </p:sp>
      <p:sp>
        <p:nvSpPr>
          <p:cNvPr id="17412" name="TextBox 62"/>
          <p:cNvSpPr txBox="1">
            <a:spLocks noChangeArrowheads="1"/>
          </p:cNvSpPr>
          <p:nvPr/>
        </p:nvSpPr>
        <p:spPr bwMode="auto">
          <a:xfrm>
            <a:off x="1325563" y="15732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58813" y="-76200"/>
            <a:ext cx="8402637" cy="914400"/>
          </a:xfrm>
        </p:spPr>
        <p:txBody>
          <a:bodyPr/>
          <a:lstStyle/>
          <a:p>
            <a:pPr eaLnBrk="1" hangingPunct="1"/>
            <a:r>
              <a:rPr lang="en-US" altLang="en-US" smtClean="0"/>
              <a:t>The Concept of Electric Field</a:t>
            </a:r>
          </a:p>
        </p:txBody>
      </p:sp>
      <p:pic>
        <p:nvPicPr>
          <p:cNvPr id="11268" name="Picture 4" descr="p436_prt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2540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3352800" y="2590800"/>
            <a:ext cx="406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Accelerates at 10</a:t>
            </a:r>
            <a:r>
              <a:rPr lang="en-US" altLang="en-US" baseline="30000">
                <a:solidFill>
                  <a:schemeClr val="accent2"/>
                </a:solidFill>
              </a:rPr>
              <a:t>11</a:t>
            </a:r>
            <a:r>
              <a:rPr lang="en-US" altLang="en-US">
                <a:solidFill>
                  <a:schemeClr val="accent2"/>
                </a:solidFill>
              </a:rPr>
              <a:t> m/s</a:t>
            </a:r>
            <a:r>
              <a:rPr lang="en-US" altLang="en-US" baseline="30000">
                <a:solidFill>
                  <a:schemeClr val="accent2"/>
                </a:solidFill>
              </a:rPr>
              <a:t>2</a:t>
            </a:r>
            <a:r>
              <a:rPr lang="en-US" altLang="en-US"/>
              <a:t> – why?</a:t>
            </a:r>
          </a:p>
        </p:txBody>
      </p:sp>
      <p:pic>
        <p:nvPicPr>
          <p:cNvPr id="11271" name="Picture 7" descr="p436_prtn_char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733800"/>
            <a:ext cx="29337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8"/>
          <p:cNvSpPr txBox="1">
            <a:spLocks noChangeArrowheads="1"/>
          </p:cNvSpPr>
          <p:nvPr/>
        </p:nvSpPr>
        <p:spPr bwMode="auto">
          <a:xfrm>
            <a:off x="4572000" y="4729163"/>
            <a:ext cx="388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Many charge configurations</a:t>
            </a:r>
          </a:p>
          <a:p>
            <a:pPr eaLnBrk="1" hangingPunct="1"/>
            <a:r>
              <a:rPr lang="en-US" altLang="en-US">
                <a:solidFill>
                  <a:schemeClr val="accent2"/>
                </a:solidFill>
              </a:rPr>
              <a:t>could cause the motion</a:t>
            </a:r>
          </a:p>
          <a:p>
            <a:pPr eaLnBrk="1" hangingPunct="1"/>
            <a:endParaRPr lang="en-US" altLang="en-US">
              <a:solidFill>
                <a:schemeClr val="accent2"/>
              </a:solidFill>
            </a:endParaRPr>
          </a:p>
        </p:txBody>
      </p:sp>
      <p:cxnSp>
        <p:nvCxnSpPr>
          <p:cNvPr id="9"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0183" name="TextBox 9"/>
          <p:cNvSpPr txBox="1">
            <a:spLocks noChangeArrowheads="1"/>
          </p:cNvSpPr>
          <p:nvPr/>
        </p:nvSpPr>
        <p:spPr bwMode="auto">
          <a:xfrm>
            <a:off x="228600" y="649288"/>
            <a:ext cx="872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A charged particle makes an electric field at every location in space </a:t>
            </a:r>
          </a:p>
          <a:p>
            <a:pPr eaLnBrk="1" hangingPunct="1"/>
            <a:endParaRPr lang="en-US" altLang="en-US" sz="1800" b="1" i="1">
              <a:solidFill>
                <a:srgbClr val="0033CC"/>
              </a:solidFill>
              <a:latin typeface="Arial" pitchFamily="34" charset="0"/>
            </a:endParaRP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20</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0-#ppt_w/2"/>
                                          </p:val>
                                        </p:tav>
                                        <p:tav tm="100000">
                                          <p:val>
                                            <p:strVal val="#ppt_x"/>
                                          </p:val>
                                        </p:tav>
                                      </p:tavLst>
                                    </p:anim>
                                    <p:anim calcmode="lin" valueType="num">
                                      <p:cBhvr additive="base">
                                        <p:cTn id="8" dur="500" fill="hold"/>
                                        <p:tgtEl>
                                          <p:spTgt spid="1126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127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11271"/>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utoUpdateAnimBg="0"/>
      <p:bldP spid="1127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descr="p436_prtn_char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1371600"/>
            <a:ext cx="29337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 Box 7"/>
          <p:cNvSpPr txBox="1">
            <a:spLocks noChangeArrowheads="1"/>
          </p:cNvSpPr>
          <p:nvPr/>
        </p:nvSpPr>
        <p:spPr bwMode="auto">
          <a:xfrm>
            <a:off x="4175125" y="2428875"/>
            <a:ext cx="4283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i="1">
                <a:solidFill>
                  <a:srgbClr val="0033CC"/>
                </a:solidFill>
              </a:rPr>
              <a:t>Something</a:t>
            </a:r>
            <a:r>
              <a:rPr lang="en-US" altLang="en-US">
                <a:solidFill>
                  <a:srgbClr val="0033CC"/>
                </a:solidFill>
              </a:rPr>
              <a:t> is already there,</a:t>
            </a:r>
          </a:p>
          <a:p>
            <a:pPr eaLnBrk="1" hangingPunct="1"/>
            <a:r>
              <a:rPr lang="en-US" altLang="en-US">
                <a:solidFill>
                  <a:srgbClr val="0033CC"/>
                </a:solidFill>
              </a:rPr>
              <a:t>waiting to push any charge.</a:t>
            </a:r>
          </a:p>
        </p:txBody>
      </p:sp>
      <p:sp>
        <p:nvSpPr>
          <p:cNvPr id="52227" name="Text Box 10"/>
          <p:cNvSpPr txBox="1">
            <a:spLocks noChangeArrowheads="1"/>
          </p:cNvSpPr>
          <p:nvPr/>
        </p:nvSpPr>
        <p:spPr bwMode="auto">
          <a:xfrm>
            <a:off x="800100" y="4572000"/>
            <a:ext cx="7543800" cy="120015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solidFill>
                  <a:srgbClr val="0033CC"/>
                </a:solidFill>
              </a:rPr>
              <a:t>An </a:t>
            </a:r>
            <a:r>
              <a:rPr lang="en-US" altLang="en-US" b="1">
                <a:solidFill>
                  <a:srgbClr val="CC0000"/>
                </a:solidFill>
              </a:rPr>
              <a:t>Electric Field</a:t>
            </a:r>
            <a:r>
              <a:rPr lang="en-US" altLang="en-US" b="1">
                <a:solidFill>
                  <a:srgbClr val="0033CC"/>
                </a:solidFill>
              </a:rPr>
              <a:t> created by other charges is present throughout space at all times, whether or not there is another charge around to feel its effect.</a:t>
            </a:r>
            <a:endParaRPr lang="en-US" altLang="en-US">
              <a:solidFill>
                <a:srgbClr val="0033CC"/>
              </a:solidFill>
            </a:endParaRPr>
          </a:p>
        </p:txBody>
      </p:sp>
      <p:sp>
        <p:nvSpPr>
          <p:cNvPr id="52228" name="Rectangle 11"/>
          <p:cNvSpPr>
            <a:spLocks noGrp="1" noChangeArrowheads="1"/>
          </p:cNvSpPr>
          <p:nvPr>
            <p:ph type="title"/>
          </p:nvPr>
        </p:nvSpPr>
        <p:spPr>
          <a:xfrm>
            <a:off x="0" y="-76200"/>
            <a:ext cx="9144000" cy="914400"/>
          </a:xfrm>
        </p:spPr>
        <p:txBody>
          <a:bodyPr/>
          <a:lstStyle/>
          <a:p>
            <a:pPr eaLnBrk="1" hangingPunct="1"/>
            <a:r>
              <a:rPr lang="en-US" altLang="en-US" smtClean="0"/>
              <a:t>Electric Field</a:t>
            </a:r>
          </a:p>
        </p:txBody>
      </p:sp>
      <p:cxnSp>
        <p:nvCxnSpPr>
          <p:cNvPr id="8"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2230" name="TextBox 8"/>
          <p:cNvSpPr txBox="1">
            <a:spLocks noChangeArrowheads="1"/>
          </p:cNvSpPr>
          <p:nvPr/>
        </p:nvSpPr>
        <p:spPr bwMode="auto">
          <a:xfrm>
            <a:off x="228600" y="649288"/>
            <a:ext cx="872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A charged particle makes an electric field at every location in space </a:t>
            </a:r>
          </a:p>
          <a:p>
            <a:pPr eaLnBrk="1" hangingPunct="1"/>
            <a:endParaRPr lang="en-US" altLang="en-US" sz="1800" b="1" i="1">
              <a:solidFill>
                <a:srgbClr val="0033CC"/>
              </a:solidFill>
              <a:latin typeface="Arial" pitchFamily="34" charset="0"/>
            </a:endParaRP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21</a:t>
            </a:fld>
            <a:endParaRPr lang="en-US" alt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3" name="Object 3"/>
          <p:cNvGraphicFramePr>
            <a:graphicFrameLocks noChangeAspect="1"/>
          </p:cNvGraphicFramePr>
          <p:nvPr/>
        </p:nvGraphicFramePr>
        <p:xfrm>
          <a:off x="636588" y="3440113"/>
          <a:ext cx="1387475" cy="542925"/>
        </p:xfrm>
        <a:graphic>
          <a:graphicData uri="http://schemas.openxmlformats.org/presentationml/2006/ole">
            <mc:AlternateContent xmlns:mc="http://schemas.openxmlformats.org/markup-compatibility/2006">
              <mc:Choice xmlns:v="urn:schemas-microsoft-com:vml" Requires="v">
                <p:oleObj spid="_x0000_s54555" name="Equation" r:id="rId4" imgW="584200" imgH="228600" progId="Equation.3">
                  <p:embed/>
                </p:oleObj>
              </mc:Choice>
              <mc:Fallback>
                <p:oleObj name="Equation" r:id="rId4" imgW="584200" imgH="228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3440113"/>
                        <a:ext cx="1387475" cy="5429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54274" name="Group 21"/>
          <p:cNvGrpSpPr>
            <a:grpSpLocks/>
          </p:cNvGrpSpPr>
          <p:nvPr/>
        </p:nvGrpSpPr>
        <p:grpSpPr bwMode="auto">
          <a:xfrm>
            <a:off x="3273425" y="2892425"/>
            <a:ext cx="838200" cy="990600"/>
            <a:chOff x="2064" y="1330"/>
            <a:chExt cx="528" cy="624"/>
          </a:xfrm>
        </p:grpSpPr>
        <p:sp>
          <p:nvSpPr>
            <p:cNvPr id="54287" name="Line 6"/>
            <p:cNvSpPr>
              <a:spLocks noChangeShapeType="1"/>
            </p:cNvSpPr>
            <p:nvPr/>
          </p:nvSpPr>
          <p:spPr bwMode="auto">
            <a:xfrm>
              <a:off x="2352" y="1618"/>
              <a:ext cx="24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8" name="Line 7"/>
            <p:cNvSpPr>
              <a:spLocks noChangeShapeType="1"/>
            </p:cNvSpPr>
            <p:nvPr/>
          </p:nvSpPr>
          <p:spPr bwMode="auto">
            <a:xfrm>
              <a:off x="2064" y="1330"/>
              <a:ext cx="288" cy="2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9" name="Line 8"/>
            <p:cNvSpPr>
              <a:spLocks noChangeShapeType="1"/>
            </p:cNvSpPr>
            <p:nvPr/>
          </p:nvSpPr>
          <p:spPr bwMode="auto">
            <a:xfrm flipH="1">
              <a:off x="2064" y="1618"/>
              <a:ext cx="288" cy="33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54275" name="Object 5"/>
          <p:cNvGraphicFramePr>
            <a:graphicFrameLocks noChangeAspect="1"/>
          </p:cNvGraphicFramePr>
          <p:nvPr/>
        </p:nvGraphicFramePr>
        <p:xfrm>
          <a:off x="4483100" y="2774950"/>
          <a:ext cx="2292350" cy="1095375"/>
        </p:xfrm>
        <a:graphic>
          <a:graphicData uri="http://schemas.openxmlformats.org/presentationml/2006/ole">
            <mc:AlternateContent xmlns:mc="http://schemas.openxmlformats.org/markup-compatibility/2006">
              <mc:Choice xmlns:v="urn:schemas-microsoft-com:vml" Requires="v">
                <p:oleObj spid="_x0000_s54556" name="Equation" r:id="rId6" imgW="901700" imgH="431800" progId="Equation.3">
                  <p:embed/>
                </p:oleObj>
              </mc:Choice>
              <mc:Fallback>
                <p:oleObj name="Equation" r:id="rId6" imgW="901700" imgH="4318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3100" y="2774950"/>
                        <a:ext cx="2292350"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276" name="Rectangle 16"/>
          <p:cNvSpPr>
            <a:spLocks noGrp="1" noChangeArrowheads="1"/>
          </p:cNvSpPr>
          <p:nvPr>
            <p:ph type="title"/>
          </p:nvPr>
        </p:nvSpPr>
        <p:spPr>
          <a:xfrm>
            <a:off x="0" y="-76200"/>
            <a:ext cx="9144000" cy="914400"/>
          </a:xfrm>
        </p:spPr>
        <p:txBody>
          <a:bodyPr/>
          <a:lstStyle/>
          <a:p>
            <a:pPr eaLnBrk="1" hangingPunct="1"/>
            <a:r>
              <a:rPr lang="en-US" altLang="en-US" smtClean="0"/>
              <a:t>The Electric Field of a Point Charge</a:t>
            </a:r>
          </a:p>
        </p:txBody>
      </p:sp>
      <p:cxnSp>
        <p:nvCxnSpPr>
          <p:cNvPr id="20" name="Straight Connector 6"/>
          <p:cNvCxnSpPr>
            <a:cxnSpLocks noChangeShapeType="1"/>
          </p:cNvCxnSpPr>
          <p:nvPr/>
        </p:nvCxnSpPr>
        <p:spPr bwMode="auto">
          <a:xfrm>
            <a:off x="0" y="1928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4278" name="TextBox 20"/>
          <p:cNvSpPr txBox="1">
            <a:spLocks noChangeArrowheads="1"/>
          </p:cNvSpPr>
          <p:nvPr/>
        </p:nvSpPr>
        <p:spPr bwMode="auto">
          <a:xfrm>
            <a:off x="228600" y="649288"/>
            <a:ext cx="872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A charged particle makes an electric field at every location in space </a:t>
            </a:r>
          </a:p>
          <a:p>
            <a:pPr eaLnBrk="1" hangingPunct="1"/>
            <a:endParaRPr lang="en-US" altLang="en-US" sz="1800" b="1" i="1">
              <a:solidFill>
                <a:srgbClr val="0033CC"/>
              </a:solidFill>
              <a:latin typeface="Arial" pitchFamily="34" charset="0"/>
            </a:endParaRPr>
          </a:p>
        </p:txBody>
      </p:sp>
      <p:graphicFrame>
        <p:nvGraphicFramePr>
          <p:cNvPr id="54279" name="Object 3"/>
          <p:cNvGraphicFramePr>
            <a:graphicFrameLocks noChangeAspect="1"/>
          </p:cNvGraphicFramePr>
          <p:nvPr/>
        </p:nvGraphicFramePr>
        <p:xfrm>
          <a:off x="258763" y="2198688"/>
          <a:ext cx="2611437" cy="1160462"/>
        </p:xfrm>
        <a:graphic>
          <a:graphicData uri="http://schemas.openxmlformats.org/presentationml/2006/ole">
            <mc:AlternateContent xmlns:mc="http://schemas.openxmlformats.org/markup-compatibility/2006">
              <mc:Choice xmlns:v="urn:schemas-microsoft-com:vml" Requires="v">
                <p:oleObj spid="_x0000_s54557" name="Equation" r:id="rId8" imgW="1028700" imgH="457200" progId="Equation.3">
                  <p:embed/>
                </p:oleObj>
              </mc:Choice>
              <mc:Fallback>
                <p:oleObj name="Equation" r:id="rId8" imgW="1028700" imgH="4572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763" y="2198688"/>
                        <a:ext cx="2611437" cy="1160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4280" name="Object 2"/>
          <p:cNvGraphicFramePr>
            <a:graphicFrameLocks noChangeAspect="1"/>
          </p:cNvGraphicFramePr>
          <p:nvPr/>
        </p:nvGraphicFramePr>
        <p:xfrm>
          <a:off x="460375" y="1082675"/>
          <a:ext cx="2108200" cy="852488"/>
        </p:xfrm>
        <a:graphic>
          <a:graphicData uri="http://schemas.openxmlformats.org/presentationml/2006/ole">
            <mc:AlternateContent xmlns:mc="http://schemas.openxmlformats.org/markup-compatibility/2006">
              <mc:Choice xmlns:v="urn:schemas-microsoft-com:vml" Requires="v">
                <p:oleObj spid="_x0000_s54558" name="Equation" r:id="rId10" imgW="1066800" imgH="431800" progId="Equation.3">
                  <p:embed/>
                </p:oleObj>
              </mc:Choice>
              <mc:Fallback>
                <p:oleObj name="Equation" r:id="rId10" imgW="1066800" imgH="431800" progId="Equation.3">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375" y="1082675"/>
                        <a:ext cx="21082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4281" name="Picture 1" descr="Ch13-page452-5.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362700" y="4635500"/>
            <a:ext cx="1384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2" descr="Ch13-page453-2.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 y="4508500"/>
            <a:ext cx="28781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3" descr="Ch13-page451-4.jpg"/>
          <p:cNvPicPr>
            <a:picLocks noChangeAspect="1"/>
          </p:cNvPicPr>
          <p:nvPr/>
        </p:nvPicPr>
        <p:blipFill>
          <a:blip r:embed="rId14">
            <a:extLst>
              <a:ext uri="{28A0092B-C50C-407E-A947-70E740481C1C}">
                <a14:useLocalDpi xmlns:a14="http://schemas.microsoft.com/office/drawing/2010/main" val="0"/>
              </a:ext>
            </a:extLst>
          </a:blip>
          <a:srcRect r="-14285" b="56349"/>
          <a:stretch>
            <a:fillRect/>
          </a:stretch>
        </p:blipFill>
        <p:spPr bwMode="auto">
          <a:xfrm>
            <a:off x="5670550" y="6127750"/>
            <a:ext cx="406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54638" y="6394450"/>
            <a:ext cx="828675" cy="369888"/>
          </a:xfrm>
          <a:prstGeom prst="rect">
            <a:avLst/>
          </a:prstGeom>
          <a:noFill/>
          <a:ln w="28575" cap="flat" cmpd="sng" algn="ctr">
            <a:noFill/>
            <a:prstDash val="solid"/>
            <a:round/>
            <a:headEnd type="none" w="med" len="med"/>
            <a:tailEnd type="none" w="med" len="med"/>
          </a:ln>
        </p:spPr>
        <p:txBody>
          <a:bodyPr>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r>
              <a:rPr lang="en-US" altLang="en-US" sz="1800" i="1"/>
              <a:t>q</a:t>
            </a:r>
            <a:r>
              <a:rPr lang="en-US" altLang="en-US" sz="1800" i="1" baseline="-25000"/>
              <a:t>1</a:t>
            </a:r>
            <a:endParaRPr lang="en-US" altLang="en-US" sz="1800" i="1"/>
          </a:p>
        </p:txBody>
      </p:sp>
      <p:sp>
        <p:nvSpPr>
          <p:cNvPr id="30" name="TextBox 29"/>
          <p:cNvSpPr txBox="1"/>
          <p:nvPr/>
        </p:nvSpPr>
        <p:spPr>
          <a:xfrm>
            <a:off x="6938963" y="3116263"/>
            <a:ext cx="1658937" cy="368300"/>
          </a:xfrm>
          <a:prstGeom prst="rect">
            <a:avLst/>
          </a:prstGeom>
          <a:noFill/>
          <a:ln w="28575" cap="flat" cmpd="sng" algn="ctr">
            <a:solidFill>
              <a:srgbClr val="CC0000"/>
            </a:solidFill>
            <a:prstDash val="solid"/>
            <a:round/>
            <a:headEnd type="none" w="med" len="med"/>
            <a:tailEnd type="none" w="med" len="med"/>
          </a:ln>
        </p:spPr>
        <p:txBody>
          <a:bodyPr wrap="none">
            <a:spAutoFit/>
          </a:bodyPr>
          <a:lstStyle/>
          <a:p>
            <a:pPr indent="228600" algn="ctr">
              <a:defRPr/>
            </a:pPr>
            <a:r>
              <a:rPr lang="en-US" sz="1800" b="1" dirty="0">
                <a:solidFill>
                  <a:srgbClr val="0033CC"/>
                </a:solidFill>
                <a:latin typeface="+mj-lt"/>
                <a:ea typeface="ヒラギノ角ゴ Pro W3" charset="0"/>
                <a:cs typeface="ヒラギノ角ゴ Pro W3" charset="0"/>
              </a:rPr>
              <a:t>Point Particle</a:t>
            </a:r>
          </a:p>
        </p:txBody>
      </p:sp>
      <p:graphicFrame>
        <p:nvGraphicFramePr>
          <p:cNvPr id="31" name="Object 2"/>
          <p:cNvGraphicFramePr>
            <a:graphicFrameLocks noChangeAspect="1"/>
          </p:cNvGraphicFramePr>
          <p:nvPr/>
        </p:nvGraphicFramePr>
        <p:xfrm>
          <a:off x="4298950" y="1282700"/>
          <a:ext cx="4456113" cy="382588"/>
        </p:xfrm>
        <a:graphic>
          <a:graphicData uri="http://schemas.openxmlformats.org/presentationml/2006/ole">
            <mc:AlternateContent xmlns:mc="http://schemas.openxmlformats.org/markup-compatibility/2006">
              <mc:Choice xmlns:v="urn:schemas-microsoft-com:vml" Requires="v">
                <p:oleObj spid="_x0000_s54559" name="Equation" r:id="rId15" imgW="2806700" imgH="241300" progId="Equation.3">
                  <p:embed/>
                </p:oleObj>
              </mc:Choice>
              <mc:Fallback>
                <p:oleObj name="Equation" r:id="rId15" imgW="2806700" imgH="241300" progId="Equation.3">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98950" y="1282700"/>
                        <a:ext cx="4456113"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EEE3196-B7AE-4A8A-A1A2-DCB138D5E112}" type="slidenum">
              <a:rPr lang="en-US" altLang="en-US" smtClean="0"/>
              <a:pPr/>
              <a:t>22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6387" name="Object 2"/>
          <p:cNvGraphicFramePr>
            <a:graphicFrameLocks noChangeAspect="1"/>
          </p:cNvGraphicFramePr>
          <p:nvPr/>
        </p:nvGraphicFramePr>
        <p:xfrm>
          <a:off x="609600" y="1501775"/>
          <a:ext cx="2667000" cy="1150938"/>
        </p:xfrm>
        <a:graphic>
          <a:graphicData uri="http://schemas.openxmlformats.org/presentationml/2006/ole">
            <mc:AlternateContent xmlns:mc="http://schemas.openxmlformats.org/markup-compatibility/2006">
              <mc:Choice xmlns:v="urn:schemas-microsoft-com:vml" Requires="v">
                <p:oleObj spid="_x0000_s56606" name="Equation" r:id="rId4" imgW="1117600" imgH="482600" progId="Equation.3">
                  <p:embed/>
                </p:oleObj>
              </mc:Choice>
              <mc:Fallback>
                <p:oleObj name="Equation" r:id="rId4" imgW="1117600" imgH="482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01775"/>
                        <a:ext cx="2667000" cy="115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88" name="Object 3"/>
          <p:cNvGraphicFramePr>
            <a:graphicFrameLocks noChangeAspect="1"/>
          </p:cNvGraphicFramePr>
          <p:nvPr/>
        </p:nvGraphicFramePr>
        <p:xfrm>
          <a:off x="609600" y="2644775"/>
          <a:ext cx="1447800" cy="573088"/>
        </p:xfrm>
        <a:graphic>
          <a:graphicData uri="http://schemas.openxmlformats.org/presentationml/2006/ole">
            <mc:AlternateContent xmlns:mc="http://schemas.openxmlformats.org/markup-compatibility/2006">
              <mc:Choice xmlns:v="urn:schemas-microsoft-com:vml" Requires="v">
                <p:oleObj spid="_x0000_s56607" name="Equation" r:id="rId6" imgW="609600" imgH="241300" progId="Equation.3">
                  <p:embed/>
                </p:oleObj>
              </mc:Choice>
              <mc:Fallback>
                <p:oleObj name="Equation" r:id="rId6" imgW="609600" imgH="241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644775"/>
                        <a:ext cx="1447800" cy="5730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89" name="Object 4"/>
          <p:cNvGraphicFramePr>
            <a:graphicFrameLocks noChangeAspect="1"/>
          </p:cNvGraphicFramePr>
          <p:nvPr/>
        </p:nvGraphicFramePr>
        <p:xfrm>
          <a:off x="4191000" y="2035175"/>
          <a:ext cx="2193925" cy="1160463"/>
        </p:xfrm>
        <a:graphic>
          <a:graphicData uri="http://schemas.openxmlformats.org/presentationml/2006/ole">
            <mc:AlternateContent xmlns:mc="http://schemas.openxmlformats.org/markup-compatibility/2006">
              <mc:Choice xmlns:v="urn:schemas-microsoft-com:vml" Requires="v">
                <p:oleObj spid="_x0000_s56608" name="Equation" r:id="rId8" imgW="863600" imgH="457200" progId="Equation.3">
                  <p:embed/>
                </p:oleObj>
              </mc:Choice>
              <mc:Fallback>
                <p:oleObj name="Equation" r:id="rId8" imgW="863600" imgH="4572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2035175"/>
                        <a:ext cx="2193925"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 name="Group 21"/>
          <p:cNvGrpSpPr>
            <a:grpSpLocks/>
          </p:cNvGrpSpPr>
          <p:nvPr/>
        </p:nvGrpSpPr>
        <p:grpSpPr bwMode="auto">
          <a:xfrm>
            <a:off x="3276600" y="2111375"/>
            <a:ext cx="838200" cy="990600"/>
            <a:chOff x="2064" y="1330"/>
            <a:chExt cx="528" cy="624"/>
          </a:xfrm>
        </p:grpSpPr>
        <p:sp>
          <p:nvSpPr>
            <p:cNvPr id="56338" name="Line 6"/>
            <p:cNvSpPr>
              <a:spLocks noChangeShapeType="1"/>
            </p:cNvSpPr>
            <p:nvPr/>
          </p:nvSpPr>
          <p:spPr bwMode="auto">
            <a:xfrm>
              <a:off x="2352" y="1618"/>
              <a:ext cx="24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9" name="Line 7"/>
            <p:cNvSpPr>
              <a:spLocks noChangeShapeType="1"/>
            </p:cNvSpPr>
            <p:nvPr/>
          </p:nvSpPr>
          <p:spPr bwMode="auto">
            <a:xfrm>
              <a:off x="2064" y="1330"/>
              <a:ext cx="288" cy="2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0" name="Line 8"/>
            <p:cNvSpPr>
              <a:spLocks noChangeShapeType="1"/>
            </p:cNvSpPr>
            <p:nvPr/>
          </p:nvSpPr>
          <p:spPr bwMode="auto">
            <a:xfrm flipH="1">
              <a:off x="2064" y="1618"/>
              <a:ext cx="288" cy="33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6394" name="Picture 10" descr="p438_unitvect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419600"/>
            <a:ext cx="229235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96" name="Object 5"/>
          <p:cNvGraphicFramePr>
            <a:graphicFrameLocks noChangeAspect="1"/>
          </p:cNvGraphicFramePr>
          <p:nvPr/>
        </p:nvGraphicFramePr>
        <p:xfrm>
          <a:off x="3505200" y="4648200"/>
          <a:ext cx="2324100" cy="1095375"/>
        </p:xfrm>
        <a:graphic>
          <a:graphicData uri="http://schemas.openxmlformats.org/presentationml/2006/ole">
            <mc:AlternateContent xmlns:mc="http://schemas.openxmlformats.org/markup-compatibility/2006">
              <mc:Choice xmlns:v="urn:schemas-microsoft-com:vml" Requires="v">
                <p:oleObj spid="_x0000_s56609" name="Equation" r:id="rId11" imgW="914400" imgH="431800" progId="Equation.3">
                  <p:embed/>
                </p:oleObj>
              </mc:Choice>
              <mc:Fallback>
                <p:oleObj name="Equation" r:id="rId11" imgW="914400" imgH="4318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0" y="4648200"/>
                        <a:ext cx="2324100"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397" name="Text Box 13"/>
          <p:cNvSpPr txBox="1">
            <a:spLocks noChangeArrowheads="1"/>
          </p:cNvSpPr>
          <p:nvPr/>
        </p:nvSpPr>
        <p:spPr bwMode="auto">
          <a:xfrm>
            <a:off x="1981200" y="3810000"/>
            <a:ext cx="259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Including direction:</a:t>
            </a:r>
            <a:endParaRPr lang="en-US" altLang="en-US"/>
          </a:p>
        </p:txBody>
      </p:sp>
      <p:graphicFrame>
        <p:nvGraphicFramePr>
          <p:cNvPr id="16399" name="Object 6">
            <a:hlinkClick r:id="" action="ppaction://ole?verb=0"/>
          </p:cNvPr>
          <p:cNvGraphicFramePr>
            <a:graphicFrameLocks noChangeAspect="1"/>
          </p:cNvGraphicFramePr>
          <p:nvPr/>
        </p:nvGraphicFramePr>
        <p:xfrm>
          <a:off x="4114800" y="6096000"/>
          <a:ext cx="1692275" cy="427038"/>
        </p:xfrm>
        <a:graphic>
          <a:graphicData uri="http://schemas.openxmlformats.org/presentationml/2006/ole">
            <mc:AlternateContent xmlns:mc="http://schemas.openxmlformats.org/markup-compatibility/2006">
              <mc:Choice xmlns:v="urn:schemas-microsoft-com:vml" Requires="v">
                <p:oleObj spid="_x0000_s56610" name="Package" r:id="rId13" imgW="1701800" imgH="431800" progId="Package">
                  <p:embed/>
                </p:oleObj>
              </mc:Choice>
              <mc:Fallback>
                <p:oleObj name="Package" r:id="rId13" imgW="1701800" imgH="431800" progId="Package">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14800" y="6096000"/>
                        <a:ext cx="1692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6329" name="Rectangle 16"/>
          <p:cNvSpPr>
            <a:spLocks noGrp="1" noChangeArrowheads="1"/>
          </p:cNvSpPr>
          <p:nvPr>
            <p:ph type="title"/>
          </p:nvPr>
        </p:nvSpPr>
        <p:spPr>
          <a:xfrm>
            <a:off x="0" y="-76200"/>
            <a:ext cx="9144000" cy="914400"/>
          </a:xfrm>
        </p:spPr>
        <p:txBody>
          <a:bodyPr/>
          <a:lstStyle/>
          <a:p>
            <a:pPr eaLnBrk="1" hangingPunct="1"/>
            <a:r>
              <a:rPr lang="en-US" altLang="en-US" smtClean="0"/>
              <a:t>The Electric Field of a Point Charge</a:t>
            </a:r>
          </a:p>
        </p:txBody>
      </p:sp>
      <p:grpSp>
        <p:nvGrpSpPr>
          <p:cNvPr id="3" name="Group 19"/>
          <p:cNvGrpSpPr>
            <a:grpSpLocks/>
          </p:cNvGrpSpPr>
          <p:nvPr/>
        </p:nvGrpSpPr>
        <p:grpSpPr bwMode="auto">
          <a:xfrm>
            <a:off x="6629400" y="1577975"/>
            <a:ext cx="2171700" cy="2155825"/>
            <a:chOff x="4176" y="994"/>
            <a:chExt cx="1368" cy="1358"/>
          </a:xfrm>
        </p:grpSpPr>
        <p:pic>
          <p:nvPicPr>
            <p:cNvPr id="56336" name="Picture 9" descr="p438_PosP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76" y="994"/>
              <a:ext cx="1368" cy="13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37" name="Rectangle 17"/>
            <p:cNvSpPr>
              <a:spLocks noChangeArrowheads="1"/>
            </p:cNvSpPr>
            <p:nvPr/>
          </p:nvSpPr>
          <p:spPr bwMode="auto">
            <a:xfrm>
              <a:off x="4752" y="1536"/>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a:t>
              </a:r>
            </a:p>
          </p:txBody>
        </p:sp>
      </p:grpSp>
      <p:grpSp>
        <p:nvGrpSpPr>
          <p:cNvPr id="4" name="Group 20"/>
          <p:cNvGrpSpPr>
            <a:grpSpLocks/>
          </p:cNvGrpSpPr>
          <p:nvPr/>
        </p:nvGrpSpPr>
        <p:grpSpPr bwMode="auto">
          <a:xfrm>
            <a:off x="6629400" y="4114800"/>
            <a:ext cx="2171700" cy="2163763"/>
            <a:chOff x="4176" y="2592"/>
            <a:chExt cx="1368" cy="1363"/>
          </a:xfrm>
        </p:grpSpPr>
        <p:pic>
          <p:nvPicPr>
            <p:cNvPr id="56334" name="Picture 14" descr="p440_NegP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76" y="2592"/>
              <a:ext cx="1368" cy="1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35" name="Rectangle 18"/>
            <p:cNvSpPr>
              <a:spLocks noChangeArrowheads="1"/>
            </p:cNvSpPr>
            <p:nvPr/>
          </p:nvSpPr>
          <p:spPr bwMode="auto">
            <a:xfrm>
              <a:off x="4764" y="3120"/>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a:t>
              </a:r>
            </a:p>
          </p:txBody>
        </p:sp>
      </p:grpSp>
      <p:cxnSp>
        <p:nvCxnSpPr>
          <p:cNvPr id="20"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6333" name="TextBox 20"/>
          <p:cNvSpPr txBox="1">
            <a:spLocks noChangeArrowheads="1"/>
          </p:cNvSpPr>
          <p:nvPr/>
        </p:nvSpPr>
        <p:spPr bwMode="auto">
          <a:xfrm>
            <a:off x="228600" y="649288"/>
            <a:ext cx="872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A charged particle makes an electric field at every location in space </a:t>
            </a:r>
          </a:p>
          <a:p>
            <a:pPr eaLnBrk="1" hangingPunct="1"/>
            <a:endParaRPr lang="en-US" altLang="en-US" sz="1800" b="1" i="1">
              <a:solidFill>
                <a:srgbClr val="0033CC"/>
              </a:solidFill>
              <a:latin typeface="Arial" pitchFamily="34" charset="0"/>
            </a:endParaRPr>
          </a:p>
        </p:txBody>
      </p:sp>
      <p:sp>
        <p:nvSpPr>
          <p:cNvPr id="5" name="Slide Number Placeholder 4"/>
          <p:cNvSpPr>
            <a:spLocks noGrp="1"/>
          </p:cNvSpPr>
          <p:nvPr>
            <p:ph type="sldNum" sz="quarter" idx="12"/>
          </p:nvPr>
        </p:nvSpPr>
        <p:spPr/>
        <p:txBody>
          <a:bodyPr/>
          <a:lstStyle/>
          <a:p>
            <a:fld id="{BEEE3196-B7AE-4A8A-A1A2-DCB138D5E112}" type="slidenum">
              <a:rPr lang="en-US" altLang="en-US" smtClean="0"/>
              <a:pPr/>
              <a:t>23</a:t>
            </a:fld>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97"/>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499"/>
                                          </p:stCondLst>
                                        </p:cTn>
                                        <p:tgtEl>
                                          <p:spTgt spid="16394"/>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nodeType="afterEffect">
                                  <p:stCondLst>
                                    <p:cond delay="0"/>
                                  </p:stCondLst>
                                  <p:childTnLst>
                                    <p:set>
                                      <p:cBhvr>
                                        <p:cTn id="32" dur="1" fill="hold">
                                          <p:stCondLst>
                                            <p:cond delay="499"/>
                                          </p:stCondLst>
                                        </p:cTn>
                                        <p:tgtEl>
                                          <p:spTgt spid="1639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par>
                          <p:cTn id="37" fill="hold" nodeType="afterGroup">
                            <p:stCondLst>
                              <p:cond delay="0"/>
                            </p:stCondLst>
                            <p:childTnLst>
                              <p:par>
                                <p:cTn id="38" presetID="1" presetClass="verb" presetSubtype="0" fill="hold" nodeType="afterEffect">
                                  <p:stCondLst>
                                    <p:cond delay="0"/>
                                  </p:stCondLst>
                                  <p:childTnLst>
                                    <p:cmd type="verb" cmd="1">
                                      <p:cBhvr>
                                        <p:cTn id="39" dur="1" fill="hold"/>
                                        <p:tgtEl>
                                          <p:spTgt spid="1639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9" descr="p438_Pos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187700"/>
            <a:ext cx="2171700" cy="2155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8370" name="Rectangle 16"/>
          <p:cNvSpPr>
            <a:spLocks noGrp="1" noChangeArrowheads="1"/>
          </p:cNvSpPr>
          <p:nvPr>
            <p:ph type="title"/>
          </p:nvPr>
        </p:nvSpPr>
        <p:spPr>
          <a:xfrm>
            <a:off x="0" y="-76200"/>
            <a:ext cx="9144000" cy="914400"/>
          </a:xfrm>
        </p:spPr>
        <p:txBody>
          <a:bodyPr/>
          <a:lstStyle/>
          <a:p>
            <a:pPr eaLnBrk="1" hangingPunct="1"/>
            <a:r>
              <a:rPr lang="en-US" altLang="en-US" smtClean="0"/>
              <a:t>Which way does the field point?</a:t>
            </a:r>
          </a:p>
        </p:txBody>
      </p:sp>
      <p:grpSp>
        <p:nvGrpSpPr>
          <p:cNvPr id="58371" name="Group 20"/>
          <p:cNvGrpSpPr>
            <a:grpSpLocks/>
          </p:cNvGrpSpPr>
          <p:nvPr/>
        </p:nvGrpSpPr>
        <p:grpSpPr bwMode="auto">
          <a:xfrm>
            <a:off x="5410200" y="3187700"/>
            <a:ext cx="2171700" cy="2163763"/>
            <a:chOff x="4176" y="2592"/>
            <a:chExt cx="1368" cy="1363"/>
          </a:xfrm>
        </p:grpSpPr>
        <p:pic>
          <p:nvPicPr>
            <p:cNvPr id="58384" name="Picture 14" descr="p440_Neg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2592"/>
              <a:ext cx="1368" cy="1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8385" name="Rectangle 18"/>
            <p:cNvSpPr>
              <a:spLocks noChangeArrowheads="1"/>
            </p:cNvSpPr>
            <p:nvPr/>
          </p:nvSpPr>
          <p:spPr bwMode="auto">
            <a:xfrm>
              <a:off x="4764" y="3120"/>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a:t>
              </a:r>
            </a:p>
          </p:txBody>
        </p:sp>
      </p:grpSp>
      <p:cxnSp>
        <p:nvCxnSpPr>
          <p:cNvPr id="20" name="Straight Connector 6"/>
          <p:cNvCxnSpPr>
            <a:cxnSpLocks noChangeShapeType="1"/>
          </p:cNvCxnSpPr>
          <p:nvPr/>
        </p:nvCxnSpPr>
        <p:spPr bwMode="auto">
          <a:xfrm>
            <a:off x="63500" y="22717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8373" name="TextBox 20"/>
          <p:cNvSpPr txBox="1">
            <a:spLocks noChangeArrowheads="1"/>
          </p:cNvSpPr>
          <p:nvPr/>
        </p:nvSpPr>
        <p:spPr bwMode="auto">
          <a:xfrm>
            <a:off x="228600" y="649288"/>
            <a:ext cx="872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A charged particle makes an electric field at every location in space </a:t>
            </a:r>
          </a:p>
          <a:p>
            <a:pPr eaLnBrk="1" hangingPunct="1"/>
            <a:endParaRPr lang="en-US" altLang="en-US" sz="1800" b="1" i="1">
              <a:solidFill>
                <a:srgbClr val="0033CC"/>
              </a:solidFill>
              <a:latin typeface="Arial" pitchFamily="34" charset="0"/>
            </a:endParaRPr>
          </a:p>
        </p:txBody>
      </p:sp>
      <p:sp>
        <p:nvSpPr>
          <p:cNvPr id="58374" name="TextBox 21"/>
          <p:cNvSpPr txBox="1">
            <a:spLocks noChangeArrowheads="1"/>
          </p:cNvSpPr>
          <p:nvPr/>
        </p:nvSpPr>
        <p:spPr bwMode="auto">
          <a:xfrm>
            <a:off x="2700338" y="2514600"/>
            <a:ext cx="37766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r>
              <a:rPr lang="en-US" altLang="en-US" b="1">
                <a:solidFill>
                  <a:srgbClr val="0033CC"/>
                </a:solidFill>
                <a:latin typeface="Arial" pitchFamily="34" charset="0"/>
              </a:rPr>
              <a:t>Here is a useful mnemonic:  </a:t>
            </a:r>
          </a:p>
        </p:txBody>
      </p:sp>
      <p:sp>
        <p:nvSpPr>
          <p:cNvPr id="58375" name="TextBox 22"/>
          <p:cNvSpPr txBox="1">
            <a:spLocks noChangeArrowheads="1"/>
          </p:cNvSpPr>
          <p:nvPr/>
        </p:nvSpPr>
        <p:spPr bwMode="auto">
          <a:xfrm>
            <a:off x="1084263" y="5846763"/>
            <a:ext cx="2420937" cy="762000"/>
          </a:xfrm>
          <a:prstGeom prst="rect">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r>
              <a:rPr lang="en-US" altLang="en-US" sz="1800" b="1">
                <a:solidFill>
                  <a:srgbClr val="0033CC"/>
                </a:solidFill>
                <a:latin typeface="Arial" pitchFamily="34" charset="0"/>
              </a:rPr>
              <a:t>Positive people</a:t>
            </a:r>
          </a:p>
          <a:p>
            <a:pPr algn="ctr" eaLnBrk="1" hangingPunct="1"/>
            <a:r>
              <a:rPr lang="en-US" altLang="en-US" sz="1800" b="1">
                <a:solidFill>
                  <a:srgbClr val="0033CC"/>
                </a:solidFill>
                <a:latin typeface="Arial" pitchFamily="34" charset="0"/>
              </a:rPr>
              <a:t>care about others</a:t>
            </a:r>
          </a:p>
        </p:txBody>
      </p:sp>
      <p:sp>
        <p:nvSpPr>
          <p:cNvPr id="58376" name="TextBox 23"/>
          <p:cNvSpPr txBox="1">
            <a:spLocks noChangeArrowheads="1"/>
          </p:cNvSpPr>
          <p:nvPr/>
        </p:nvSpPr>
        <p:spPr bwMode="auto">
          <a:xfrm>
            <a:off x="5448300" y="5778500"/>
            <a:ext cx="2057400" cy="914400"/>
          </a:xfrm>
          <a:prstGeom prst="rect">
            <a:avLst/>
          </a:pr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r>
              <a:rPr lang="en-US" altLang="en-US" sz="1800" b="1">
                <a:solidFill>
                  <a:srgbClr val="0033CC"/>
                </a:solidFill>
                <a:latin typeface="Arial" pitchFamily="34" charset="0"/>
              </a:rPr>
              <a:t>Negative people</a:t>
            </a:r>
          </a:p>
          <a:p>
            <a:pPr algn="ctr" eaLnBrk="1" hangingPunct="1"/>
            <a:r>
              <a:rPr lang="en-US" altLang="en-US" sz="1800" b="1">
                <a:solidFill>
                  <a:srgbClr val="0033CC"/>
                </a:solidFill>
                <a:latin typeface="Arial" pitchFamily="34" charset="0"/>
              </a:rPr>
              <a:t>care only about</a:t>
            </a:r>
          </a:p>
          <a:p>
            <a:pPr algn="ctr" eaLnBrk="1" hangingPunct="1"/>
            <a:r>
              <a:rPr lang="en-US" altLang="en-US" sz="1800" b="1">
                <a:solidFill>
                  <a:srgbClr val="0033CC"/>
                </a:solidFill>
                <a:latin typeface="Arial" pitchFamily="34" charset="0"/>
              </a:rPr>
              <a:t>themselves</a:t>
            </a:r>
          </a:p>
        </p:txBody>
      </p:sp>
      <p:grpSp>
        <p:nvGrpSpPr>
          <p:cNvPr id="58377" name="Group 25"/>
          <p:cNvGrpSpPr>
            <a:grpSpLocks/>
          </p:cNvGrpSpPr>
          <p:nvPr/>
        </p:nvGrpSpPr>
        <p:grpSpPr bwMode="auto">
          <a:xfrm>
            <a:off x="2090738" y="3932238"/>
            <a:ext cx="447675" cy="646112"/>
            <a:chOff x="2091267" y="3412069"/>
            <a:chExt cx="447734" cy="646331"/>
          </a:xfrm>
        </p:grpSpPr>
        <p:sp>
          <p:nvSpPr>
            <p:cNvPr id="25" name="Oval 24"/>
            <p:cNvSpPr>
              <a:spLocks noChangeArrowheads="1"/>
            </p:cNvSpPr>
            <p:nvPr/>
          </p:nvSpPr>
          <p:spPr bwMode="auto">
            <a:xfrm>
              <a:off x="2200818" y="3648686"/>
              <a:ext cx="212753" cy="228677"/>
            </a:xfrm>
            <a:prstGeom prst="ellipse">
              <a:avLst/>
            </a:prstGeom>
            <a:gradFill rotWithShape="1">
              <a:gsLst>
                <a:gs pos="0">
                  <a:srgbClr val="85FFDB"/>
                </a:gs>
                <a:gs pos="100000">
                  <a:srgbClr val="00EBA8"/>
                </a:gs>
              </a:gsLst>
              <a:lin ang="5400000"/>
            </a:gradFill>
            <a:ln w="9525">
              <a:solidFill>
                <a:srgbClr val="00CC98"/>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58383" name="Rectangle 17"/>
            <p:cNvSpPr>
              <a:spLocks noChangeArrowheads="1"/>
            </p:cNvSpPr>
            <p:nvPr/>
          </p:nvSpPr>
          <p:spPr bwMode="auto">
            <a:xfrm>
              <a:off x="2091267" y="3412069"/>
              <a:ext cx="4477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3600" b="1">
                  <a:solidFill>
                    <a:srgbClr val="CC0000"/>
                  </a:solidFill>
                </a:rPr>
                <a:t>+</a:t>
              </a:r>
            </a:p>
          </p:txBody>
        </p:sp>
      </p:grpSp>
      <p:sp>
        <p:nvSpPr>
          <p:cNvPr id="28" name="Oval 27"/>
          <p:cNvSpPr>
            <a:spLocks noChangeArrowheads="1"/>
          </p:cNvSpPr>
          <p:nvPr/>
        </p:nvSpPr>
        <p:spPr bwMode="auto">
          <a:xfrm>
            <a:off x="6380163" y="4176713"/>
            <a:ext cx="211137" cy="228600"/>
          </a:xfrm>
          <a:prstGeom prst="ellipse">
            <a:avLst/>
          </a:prstGeom>
          <a:gradFill rotWithShape="1">
            <a:gsLst>
              <a:gs pos="0">
                <a:srgbClr val="85FFDB"/>
              </a:gs>
              <a:gs pos="100000">
                <a:srgbClr val="00EBA8"/>
              </a:gs>
            </a:gsLst>
            <a:lin ang="5400000"/>
          </a:gradFill>
          <a:ln w="9525">
            <a:solidFill>
              <a:srgbClr val="00CC98"/>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58379" name="Rectangle 17"/>
          <p:cNvSpPr>
            <a:spLocks noChangeArrowheads="1"/>
          </p:cNvSpPr>
          <p:nvPr/>
        </p:nvSpPr>
        <p:spPr bwMode="auto">
          <a:xfrm>
            <a:off x="6311900" y="3890963"/>
            <a:ext cx="338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3600" b="1">
                <a:solidFill>
                  <a:srgbClr val="CC0000"/>
                </a:solidFill>
              </a:rPr>
              <a:t>-</a:t>
            </a:r>
          </a:p>
        </p:txBody>
      </p:sp>
      <p:graphicFrame>
        <p:nvGraphicFramePr>
          <p:cNvPr id="58380" name="Object 5"/>
          <p:cNvGraphicFramePr>
            <a:graphicFrameLocks noChangeAspect="1"/>
          </p:cNvGraphicFramePr>
          <p:nvPr/>
        </p:nvGraphicFramePr>
        <p:xfrm>
          <a:off x="2327275" y="1054100"/>
          <a:ext cx="2292350" cy="1095375"/>
        </p:xfrm>
        <a:graphic>
          <a:graphicData uri="http://schemas.openxmlformats.org/presentationml/2006/ole">
            <mc:AlternateContent xmlns:mc="http://schemas.openxmlformats.org/markup-compatibility/2006">
              <mc:Choice xmlns:v="urn:schemas-microsoft-com:vml" Requires="v">
                <p:oleObj spid="_x0000_s58439" name="Equation" r:id="rId6" imgW="901700" imgH="431800" progId="Equation.3">
                  <p:embed/>
                </p:oleObj>
              </mc:Choice>
              <mc:Fallback>
                <p:oleObj name="Equation" r:id="rId6" imgW="901700" imgH="4318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7275" y="1054100"/>
                        <a:ext cx="2292350"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extBox 1"/>
          <p:cNvSpPr txBox="1"/>
          <p:nvPr/>
        </p:nvSpPr>
        <p:spPr>
          <a:xfrm>
            <a:off x="5156200" y="1333500"/>
            <a:ext cx="1660525" cy="369888"/>
          </a:xfrm>
          <a:prstGeom prst="rect">
            <a:avLst/>
          </a:prstGeom>
          <a:noFill/>
          <a:ln w="28575" cap="flat" cmpd="sng" algn="ctr">
            <a:solidFill>
              <a:srgbClr val="CC0000"/>
            </a:solidFill>
            <a:prstDash val="solid"/>
            <a:round/>
            <a:headEnd type="none" w="med" len="med"/>
            <a:tailEnd type="none" w="med" len="med"/>
          </a:ln>
        </p:spPr>
        <p:txBody>
          <a:bodyPr wrap="none">
            <a:spAutoFit/>
          </a:bodyPr>
          <a:lstStyle/>
          <a:p>
            <a:pPr indent="228600" algn="ctr">
              <a:defRPr/>
            </a:pPr>
            <a:r>
              <a:rPr lang="en-US" sz="1800" b="1" dirty="0">
                <a:solidFill>
                  <a:srgbClr val="0033CC"/>
                </a:solidFill>
                <a:latin typeface="+mj-lt"/>
                <a:ea typeface="ヒラギノ角ゴ Pro W3" charset="0"/>
                <a:cs typeface="ヒラギノ角ゴ Pro W3" charset="0"/>
              </a:rPr>
              <a:t>Point Particle</a:t>
            </a:r>
          </a:p>
        </p:txBody>
      </p:sp>
      <p:sp>
        <p:nvSpPr>
          <p:cNvPr id="3" name="Slide Number Placeholder 2"/>
          <p:cNvSpPr>
            <a:spLocks noGrp="1"/>
          </p:cNvSpPr>
          <p:nvPr>
            <p:ph type="sldNum" sz="quarter" idx="12"/>
          </p:nvPr>
        </p:nvSpPr>
        <p:spPr/>
        <p:txBody>
          <a:bodyPr/>
          <a:lstStyle/>
          <a:p>
            <a:fld id="{BEEE3196-B7AE-4A8A-A1A2-DCB138D5E112}" type="slidenum">
              <a:rPr lang="en-US" altLang="en-US" smtClean="0"/>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3"/>
          <p:cNvSpPr txBox="1">
            <a:spLocks noChangeArrowheads="1"/>
          </p:cNvSpPr>
          <p:nvPr/>
        </p:nvSpPr>
        <p:spPr bwMode="auto">
          <a:xfrm>
            <a:off x="1981200" y="2209800"/>
            <a:ext cx="5981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a:solidFill>
                  <a:srgbClr val="CC0000"/>
                </a:solidFill>
              </a:rPr>
              <a:t>A particle with charge  q</a:t>
            </a:r>
            <a:r>
              <a:rPr lang="en-US" altLang="en-US" sz="2000" baseline="-25000">
                <a:solidFill>
                  <a:srgbClr val="CC0000"/>
                </a:solidFill>
              </a:rPr>
              <a:t>1</a:t>
            </a:r>
            <a:r>
              <a:rPr lang="en-US" altLang="en-US" sz="2000">
                <a:solidFill>
                  <a:srgbClr val="CC0000"/>
                </a:solidFill>
              </a:rPr>
              <a:t>=2 nC = 2 x 10</a:t>
            </a:r>
            <a:r>
              <a:rPr lang="en-US" altLang="en-US" sz="2000" baseline="30000">
                <a:solidFill>
                  <a:srgbClr val="CC0000"/>
                </a:solidFill>
              </a:rPr>
              <a:t>-9</a:t>
            </a:r>
            <a:r>
              <a:rPr lang="en-US" altLang="en-US" sz="2000">
                <a:solidFill>
                  <a:srgbClr val="CC0000"/>
                </a:solidFill>
              </a:rPr>
              <a:t> C </a:t>
            </a:r>
          </a:p>
          <a:p>
            <a:pPr eaLnBrk="1" hangingPunct="1"/>
            <a:r>
              <a:rPr lang="en-US" altLang="en-US" sz="2000">
                <a:solidFill>
                  <a:srgbClr val="CC0000"/>
                </a:solidFill>
              </a:rPr>
              <a:t>is located at the origin. What is the electric field </a:t>
            </a:r>
          </a:p>
          <a:p>
            <a:pPr eaLnBrk="1" hangingPunct="1"/>
            <a:r>
              <a:rPr lang="en-US" altLang="en-US" sz="2000">
                <a:solidFill>
                  <a:srgbClr val="CC0000"/>
                </a:solidFill>
              </a:rPr>
              <a:t>due to this particle at a location &lt;-0.2,-0.2,-0.2&gt; m?</a:t>
            </a:r>
          </a:p>
        </p:txBody>
      </p:sp>
      <p:sp>
        <p:nvSpPr>
          <p:cNvPr id="60418" name="Oval 9"/>
          <p:cNvSpPr>
            <a:spLocks noChangeArrowheads="1"/>
          </p:cNvSpPr>
          <p:nvPr/>
        </p:nvSpPr>
        <p:spPr bwMode="auto">
          <a:xfrm>
            <a:off x="2147888" y="4922838"/>
            <a:ext cx="184150" cy="1778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60419" name="Line 10"/>
          <p:cNvSpPr>
            <a:spLocks noChangeShapeType="1"/>
          </p:cNvSpPr>
          <p:nvPr/>
        </p:nvSpPr>
        <p:spPr bwMode="auto">
          <a:xfrm flipH="1">
            <a:off x="1411288" y="5041900"/>
            <a:ext cx="798512" cy="5889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60420" name="Object 3"/>
          <p:cNvGraphicFramePr>
            <a:graphicFrameLocks noChangeAspect="1"/>
          </p:cNvGraphicFramePr>
          <p:nvPr/>
        </p:nvGraphicFramePr>
        <p:xfrm>
          <a:off x="1841500" y="5218113"/>
          <a:ext cx="287338" cy="358775"/>
        </p:xfrm>
        <a:graphic>
          <a:graphicData uri="http://schemas.openxmlformats.org/presentationml/2006/ole">
            <mc:AlternateContent xmlns:mc="http://schemas.openxmlformats.org/markup-compatibility/2006">
              <mc:Choice xmlns:v="urn:schemas-microsoft-com:vml" Requires="v">
                <p:oleObj spid="_x0000_s60536" name="Equation" r:id="rId4" imgW="127000" imgH="165100" progId="Equation.3">
                  <p:embed/>
                </p:oleObj>
              </mc:Choice>
              <mc:Fallback>
                <p:oleObj name="Equation" r:id="rId4" imgW="127000" imgH="165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500" y="5218113"/>
                        <a:ext cx="28733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0421" name="Freeform 13"/>
          <p:cNvSpPr>
            <a:spLocks/>
          </p:cNvSpPr>
          <p:nvPr/>
        </p:nvSpPr>
        <p:spPr bwMode="auto">
          <a:xfrm>
            <a:off x="430213" y="5386388"/>
            <a:ext cx="920750" cy="422275"/>
          </a:xfrm>
          <a:custGeom>
            <a:avLst/>
            <a:gdLst>
              <a:gd name="T0" fmla="*/ 0 w 720"/>
              <a:gd name="T1" fmla="*/ 2147483647 h 344"/>
              <a:gd name="T2" fmla="*/ 2147483647 w 720"/>
              <a:gd name="T3" fmla="*/ 2147483647 h 344"/>
              <a:gd name="T4" fmla="*/ 2147483647 w 720"/>
              <a:gd name="T5" fmla="*/ 2147483647 h 344"/>
              <a:gd name="T6" fmla="*/ 2147483647 w 720"/>
              <a:gd name="T7" fmla="*/ 2147483647 h 344"/>
              <a:gd name="T8" fmla="*/ 2147483647 w 720"/>
              <a:gd name="T9" fmla="*/ 2147483647 h 344"/>
              <a:gd name="T10" fmla="*/ 0 60000 65536"/>
              <a:gd name="T11" fmla="*/ 0 60000 65536"/>
              <a:gd name="T12" fmla="*/ 0 60000 65536"/>
              <a:gd name="T13" fmla="*/ 0 60000 65536"/>
              <a:gd name="T14" fmla="*/ 0 60000 65536"/>
              <a:gd name="T15" fmla="*/ 0 w 720"/>
              <a:gd name="T16" fmla="*/ 0 h 344"/>
              <a:gd name="T17" fmla="*/ 720 w 720"/>
              <a:gd name="T18" fmla="*/ 344 h 344"/>
            </a:gdLst>
            <a:ahLst/>
            <a:cxnLst>
              <a:cxn ang="T10">
                <a:pos x="T0" y="T1"/>
              </a:cxn>
              <a:cxn ang="T11">
                <a:pos x="T2" y="T3"/>
              </a:cxn>
              <a:cxn ang="T12">
                <a:pos x="T4" y="T5"/>
              </a:cxn>
              <a:cxn ang="T13">
                <a:pos x="T6" y="T7"/>
              </a:cxn>
              <a:cxn ang="T14">
                <a:pos x="T8" y="T9"/>
              </a:cxn>
            </a:cxnLst>
            <a:rect l="T15" t="T16" r="T17" b="T18"/>
            <a:pathLst>
              <a:path w="720" h="344">
                <a:moveTo>
                  <a:pt x="0" y="344"/>
                </a:moveTo>
                <a:cubicBezTo>
                  <a:pt x="40" y="252"/>
                  <a:pt x="80" y="160"/>
                  <a:pt x="144" y="104"/>
                </a:cubicBezTo>
                <a:cubicBezTo>
                  <a:pt x="208" y="48"/>
                  <a:pt x="312" y="16"/>
                  <a:pt x="384" y="8"/>
                </a:cubicBezTo>
                <a:cubicBezTo>
                  <a:pt x="456" y="0"/>
                  <a:pt x="520" y="32"/>
                  <a:pt x="576" y="56"/>
                </a:cubicBezTo>
                <a:cubicBezTo>
                  <a:pt x="632" y="80"/>
                  <a:pt x="676" y="116"/>
                  <a:pt x="720" y="152"/>
                </a:cubicBezTo>
              </a:path>
            </a:pathLst>
          </a:custGeom>
          <a:noFill/>
          <a:ln w="635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60422" name="Object 4"/>
          <p:cNvGraphicFramePr>
            <a:graphicFrameLocks noChangeAspect="1"/>
          </p:cNvGraphicFramePr>
          <p:nvPr/>
        </p:nvGraphicFramePr>
        <p:xfrm>
          <a:off x="3619500" y="982663"/>
          <a:ext cx="1866900" cy="879475"/>
        </p:xfrm>
        <a:graphic>
          <a:graphicData uri="http://schemas.openxmlformats.org/presentationml/2006/ole">
            <mc:AlternateContent xmlns:mc="http://schemas.openxmlformats.org/markup-compatibility/2006">
              <mc:Choice xmlns:v="urn:schemas-microsoft-com:vml" Requires="v">
                <p:oleObj spid="_x0000_s60537" name="Equation" r:id="rId6" imgW="914400" imgH="431800" progId="Equation.DSMT4">
                  <p:embed/>
                </p:oleObj>
              </mc:Choice>
              <mc:Fallback>
                <p:oleObj name="Equation" r:id="rId6" imgW="914400" imgH="4318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9500" y="982663"/>
                        <a:ext cx="1866900" cy="879475"/>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0423" name="Rectangle 17"/>
          <p:cNvSpPr>
            <a:spLocks noGrp="1" noChangeArrowheads="1"/>
          </p:cNvSpPr>
          <p:nvPr>
            <p:ph type="title"/>
          </p:nvPr>
        </p:nvSpPr>
        <p:spPr>
          <a:xfrm>
            <a:off x="0" y="-76200"/>
            <a:ext cx="9144000" cy="914400"/>
          </a:xfrm>
        </p:spPr>
        <p:txBody>
          <a:bodyPr/>
          <a:lstStyle/>
          <a:p>
            <a:pPr eaLnBrk="1" hangingPunct="1"/>
            <a:r>
              <a:rPr lang="en-US" altLang="en-US" smtClean="0"/>
              <a:t>Example 1: Electric Field </a:t>
            </a:r>
          </a:p>
        </p:txBody>
      </p:sp>
      <p:cxnSp>
        <p:nvCxnSpPr>
          <p:cNvPr id="12" name="Straight Connector 6"/>
          <p:cNvCxnSpPr>
            <a:cxnSpLocks noChangeShapeType="1"/>
          </p:cNvCxnSpPr>
          <p:nvPr/>
        </p:nvCxnSpPr>
        <p:spPr bwMode="auto">
          <a:xfrm>
            <a:off x="0" y="1903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0425" name="TextBox 12"/>
          <p:cNvSpPr txBox="1">
            <a:spLocks noChangeArrowheads="1"/>
          </p:cNvSpPr>
          <p:nvPr/>
        </p:nvSpPr>
        <p:spPr bwMode="auto">
          <a:xfrm>
            <a:off x="228600" y="649288"/>
            <a:ext cx="872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A charged particle makes an electric field at every location in space </a:t>
            </a:r>
          </a:p>
          <a:p>
            <a:pPr eaLnBrk="1" hangingPunct="1"/>
            <a:endParaRPr lang="en-US" altLang="en-US" sz="1800" b="1" i="1">
              <a:solidFill>
                <a:srgbClr val="0033CC"/>
              </a:solidFill>
              <a:latin typeface="Arial" pitchFamily="34" charset="0"/>
            </a:endParaRPr>
          </a:p>
        </p:txBody>
      </p:sp>
      <p:sp>
        <p:nvSpPr>
          <p:cNvPr id="60426" name="Freeform 13"/>
          <p:cNvSpPr>
            <a:spLocks/>
          </p:cNvSpPr>
          <p:nvPr/>
        </p:nvSpPr>
        <p:spPr bwMode="auto">
          <a:xfrm rot="3016199" flipH="1">
            <a:off x="2206626" y="5108575"/>
            <a:ext cx="920750" cy="422275"/>
          </a:xfrm>
          <a:custGeom>
            <a:avLst/>
            <a:gdLst>
              <a:gd name="T0" fmla="*/ 0 w 720"/>
              <a:gd name="T1" fmla="*/ 2147483647 h 344"/>
              <a:gd name="T2" fmla="*/ 2147483647 w 720"/>
              <a:gd name="T3" fmla="*/ 2147483647 h 344"/>
              <a:gd name="T4" fmla="*/ 2147483647 w 720"/>
              <a:gd name="T5" fmla="*/ 2147483647 h 344"/>
              <a:gd name="T6" fmla="*/ 2147483647 w 720"/>
              <a:gd name="T7" fmla="*/ 2147483647 h 344"/>
              <a:gd name="T8" fmla="*/ 2147483647 w 720"/>
              <a:gd name="T9" fmla="*/ 2147483647 h 344"/>
              <a:gd name="T10" fmla="*/ 0 60000 65536"/>
              <a:gd name="T11" fmla="*/ 0 60000 65536"/>
              <a:gd name="T12" fmla="*/ 0 60000 65536"/>
              <a:gd name="T13" fmla="*/ 0 60000 65536"/>
              <a:gd name="T14" fmla="*/ 0 60000 65536"/>
              <a:gd name="T15" fmla="*/ 0 w 720"/>
              <a:gd name="T16" fmla="*/ 0 h 344"/>
              <a:gd name="T17" fmla="*/ 720 w 720"/>
              <a:gd name="T18" fmla="*/ 344 h 344"/>
            </a:gdLst>
            <a:ahLst/>
            <a:cxnLst>
              <a:cxn ang="T10">
                <a:pos x="T0" y="T1"/>
              </a:cxn>
              <a:cxn ang="T11">
                <a:pos x="T2" y="T3"/>
              </a:cxn>
              <a:cxn ang="T12">
                <a:pos x="T4" y="T5"/>
              </a:cxn>
              <a:cxn ang="T13">
                <a:pos x="T6" y="T7"/>
              </a:cxn>
              <a:cxn ang="T14">
                <a:pos x="T8" y="T9"/>
              </a:cxn>
            </a:cxnLst>
            <a:rect l="T15" t="T16" r="T17" b="T18"/>
            <a:pathLst>
              <a:path w="720" h="344">
                <a:moveTo>
                  <a:pt x="0" y="344"/>
                </a:moveTo>
                <a:cubicBezTo>
                  <a:pt x="40" y="252"/>
                  <a:pt x="80" y="160"/>
                  <a:pt x="144" y="104"/>
                </a:cubicBezTo>
                <a:cubicBezTo>
                  <a:pt x="208" y="48"/>
                  <a:pt x="312" y="16"/>
                  <a:pt x="384" y="8"/>
                </a:cubicBezTo>
                <a:cubicBezTo>
                  <a:pt x="456" y="0"/>
                  <a:pt x="520" y="32"/>
                  <a:pt x="576" y="56"/>
                </a:cubicBezTo>
                <a:cubicBezTo>
                  <a:pt x="632" y="80"/>
                  <a:pt x="676" y="116"/>
                  <a:pt x="720" y="152"/>
                </a:cubicBezTo>
              </a:path>
            </a:pathLst>
          </a:custGeom>
          <a:noFill/>
          <a:ln w="635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27" name="TextBox 15"/>
          <p:cNvSpPr txBox="1">
            <a:spLocks noChangeArrowheads="1"/>
          </p:cNvSpPr>
          <p:nvPr/>
        </p:nvSpPr>
        <p:spPr bwMode="auto">
          <a:xfrm>
            <a:off x="-26988" y="5808663"/>
            <a:ext cx="9144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observed</a:t>
            </a:r>
          </a:p>
          <a:p>
            <a:pPr eaLnBrk="1" hangingPunct="1"/>
            <a:r>
              <a:rPr lang="en-US" altLang="en-US" sz="1800" b="1">
                <a:solidFill>
                  <a:srgbClr val="0033CC"/>
                </a:solidFill>
                <a:latin typeface="Arial" pitchFamily="34" charset="0"/>
              </a:rPr>
              <a:t>location</a:t>
            </a:r>
          </a:p>
        </p:txBody>
      </p:sp>
      <p:sp>
        <p:nvSpPr>
          <p:cNvPr id="60428" name="TextBox 16"/>
          <p:cNvSpPr txBox="1">
            <a:spLocks noChangeArrowheads="1"/>
          </p:cNvSpPr>
          <p:nvPr/>
        </p:nvSpPr>
        <p:spPr bwMode="auto">
          <a:xfrm>
            <a:off x="2128838" y="57594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source </a:t>
            </a:r>
          </a:p>
          <a:p>
            <a:pPr eaLnBrk="1" hangingPunct="1"/>
            <a:r>
              <a:rPr lang="en-US" altLang="en-US" sz="1800" b="1">
                <a:solidFill>
                  <a:srgbClr val="0033CC"/>
                </a:solidFill>
                <a:latin typeface="Arial" pitchFamily="34" charset="0"/>
              </a:rPr>
              <a:t>location</a:t>
            </a:r>
          </a:p>
        </p:txBody>
      </p:sp>
      <p:sp>
        <p:nvSpPr>
          <p:cNvPr id="60429" name="TextBox 17"/>
          <p:cNvSpPr txBox="1">
            <a:spLocks noChangeArrowheads="1"/>
          </p:cNvSpPr>
          <p:nvPr/>
        </p:nvSpPr>
        <p:spPr bwMode="auto">
          <a:xfrm>
            <a:off x="430213" y="2057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b="1" u="sng">
                <a:latin typeface="Arial" pitchFamily="34" charset="0"/>
              </a:rPr>
              <a:t>Problem</a:t>
            </a:r>
            <a:r>
              <a:rPr lang="en-US" altLang="en-US" sz="1800" b="1">
                <a:latin typeface="Arial" pitchFamily="34" charset="0"/>
              </a:rPr>
              <a:t>:</a:t>
            </a: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3"/>
          <p:cNvSpPr txBox="1">
            <a:spLocks noChangeArrowheads="1"/>
          </p:cNvSpPr>
          <p:nvPr/>
        </p:nvSpPr>
        <p:spPr bwMode="auto">
          <a:xfrm>
            <a:off x="1981200" y="2209800"/>
            <a:ext cx="5981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a:solidFill>
                  <a:srgbClr val="CC0000"/>
                </a:solidFill>
              </a:rPr>
              <a:t>A particle with charge  q</a:t>
            </a:r>
            <a:r>
              <a:rPr lang="en-US" altLang="en-US" sz="2000" baseline="-25000">
                <a:solidFill>
                  <a:srgbClr val="CC0000"/>
                </a:solidFill>
              </a:rPr>
              <a:t>1</a:t>
            </a:r>
            <a:r>
              <a:rPr lang="en-US" altLang="en-US" sz="2000">
                <a:solidFill>
                  <a:srgbClr val="CC0000"/>
                </a:solidFill>
              </a:rPr>
              <a:t>=2 nC = 2 x 10</a:t>
            </a:r>
            <a:r>
              <a:rPr lang="en-US" altLang="en-US" sz="2000" baseline="30000">
                <a:solidFill>
                  <a:srgbClr val="CC0000"/>
                </a:solidFill>
              </a:rPr>
              <a:t>-9</a:t>
            </a:r>
            <a:r>
              <a:rPr lang="en-US" altLang="en-US" sz="2000">
                <a:solidFill>
                  <a:srgbClr val="CC0000"/>
                </a:solidFill>
              </a:rPr>
              <a:t> C </a:t>
            </a:r>
          </a:p>
          <a:p>
            <a:pPr eaLnBrk="1" hangingPunct="1"/>
            <a:r>
              <a:rPr lang="en-US" altLang="en-US" sz="2000">
                <a:solidFill>
                  <a:srgbClr val="CC0000"/>
                </a:solidFill>
              </a:rPr>
              <a:t>is located at the origin. What is the electric field </a:t>
            </a:r>
          </a:p>
          <a:p>
            <a:pPr eaLnBrk="1" hangingPunct="1"/>
            <a:r>
              <a:rPr lang="en-US" altLang="en-US" sz="2000">
                <a:solidFill>
                  <a:srgbClr val="CC0000"/>
                </a:solidFill>
              </a:rPr>
              <a:t>due to this particle at a location &lt;-0.2,-0.2,-0.2&gt; m?</a:t>
            </a:r>
          </a:p>
        </p:txBody>
      </p:sp>
      <p:graphicFrame>
        <p:nvGraphicFramePr>
          <p:cNvPr id="17416" name="Object 2"/>
          <p:cNvGraphicFramePr>
            <a:graphicFrameLocks noChangeAspect="1"/>
          </p:cNvGraphicFramePr>
          <p:nvPr/>
        </p:nvGraphicFramePr>
        <p:xfrm>
          <a:off x="3794125" y="4168775"/>
          <a:ext cx="4819650" cy="2098675"/>
        </p:xfrm>
        <a:graphic>
          <a:graphicData uri="http://schemas.openxmlformats.org/presentationml/2006/ole">
            <mc:AlternateContent xmlns:mc="http://schemas.openxmlformats.org/markup-compatibility/2006">
              <mc:Choice xmlns:v="urn:schemas-microsoft-com:vml" Requires="v">
                <p:oleObj spid="_x0000_s64687" name="Equation" r:id="rId4" imgW="3035300" imgH="1320800" progId="Equation.3">
                  <p:embed/>
                </p:oleObj>
              </mc:Choice>
              <mc:Fallback>
                <p:oleObj name="Equation" r:id="rId4" imgW="3035300" imgH="1320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25" y="4168775"/>
                        <a:ext cx="4819650" cy="209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4515" name="Oval 9"/>
          <p:cNvSpPr>
            <a:spLocks noChangeArrowheads="1"/>
          </p:cNvSpPr>
          <p:nvPr/>
        </p:nvSpPr>
        <p:spPr bwMode="auto">
          <a:xfrm>
            <a:off x="2147888" y="4922838"/>
            <a:ext cx="184150" cy="1778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64516" name="Line 10"/>
          <p:cNvSpPr>
            <a:spLocks noChangeShapeType="1"/>
          </p:cNvSpPr>
          <p:nvPr/>
        </p:nvSpPr>
        <p:spPr bwMode="auto">
          <a:xfrm flipH="1">
            <a:off x="1411288" y="5041900"/>
            <a:ext cx="798512" cy="5889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64517" name="Object 3"/>
          <p:cNvGraphicFramePr>
            <a:graphicFrameLocks noChangeAspect="1"/>
          </p:cNvGraphicFramePr>
          <p:nvPr/>
        </p:nvGraphicFramePr>
        <p:xfrm>
          <a:off x="1841500" y="5218113"/>
          <a:ext cx="287338" cy="358775"/>
        </p:xfrm>
        <a:graphic>
          <a:graphicData uri="http://schemas.openxmlformats.org/presentationml/2006/ole">
            <mc:AlternateContent xmlns:mc="http://schemas.openxmlformats.org/markup-compatibility/2006">
              <mc:Choice xmlns:v="urn:schemas-microsoft-com:vml" Requires="v">
                <p:oleObj spid="_x0000_s64688" name="Equation" r:id="rId6" imgW="127000" imgH="165100" progId="Equation.3">
                  <p:embed/>
                </p:oleObj>
              </mc:Choice>
              <mc:Fallback>
                <p:oleObj name="Equation" r:id="rId6" imgW="127000" imgH="1651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500" y="5218113"/>
                        <a:ext cx="28733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4518" name="Freeform 13"/>
          <p:cNvSpPr>
            <a:spLocks/>
          </p:cNvSpPr>
          <p:nvPr/>
        </p:nvSpPr>
        <p:spPr bwMode="auto">
          <a:xfrm>
            <a:off x="430213" y="5386388"/>
            <a:ext cx="920750" cy="422275"/>
          </a:xfrm>
          <a:custGeom>
            <a:avLst/>
            <a:gdLst>
              <a:gd name="T0" fmla="*/ 0 w 720"/>
              <a:gd name="T1" fmla="*/ 2147483647 h 344"/>
              <a:gd name="T2" fmla="*/ 2147483647 w 720"/>
              <a:gd name="T3" fmla="*/ 2147483647 h 344"/>
              <a:gd name="T4" fmla="*/ 2147483647 w 720"/>
              <a:gd name="T5" fmla="*/ 2147483647 h 344"/>
              <a:gd name="T6" fmla="*/ 2147483647 w 720"/>
              <a:gd name="T7" fmla="*/ 2147483647 h 344"/>
              <a:gd name="T8" fmla="*/ 2147483647 w 720"/>
              <a:gd name="T9" fmla="*/ 2147483647 h 344"/>
              <a:gd name="T10" fmla="*/ 0 60000 65536"/>
              <a:gd name="T11" fmla="*/ 0 60000 65536"/>
              <a:gd name="T12" fmla="*/ 0 60000 65536"/>
              <a:gd name="T13" fmla="*/ 0 60000 65536"/>
              <a:gd name="T14" fmla="*/ 0 60000 65536"/>
              <a:gd name="T15" fmla="*/ 0 w 720"/>
              <a:gd name="T16" fmla="*/ 0 h 344"/>
              <a:gd name="T17" fmla="*/ 720 w 720"/>
              <a:gd name="T18" fmla="*/ 344 h 344"/>
            </a:gdLst>
            <a:ahLst/>
            <a:cxnLst>
              <a:cxn ang="T10">
                <a:pos x="T0" y="T1"/>
              </a:cxn>
              <a:cxn ang="T11">
                <a:pos x="T2" y="T3"/>
              </a:cxn>
              <a:cxn ang="T12">
                <a:pos x="T4" y="T5"/>
              </a:cxn>
              <a:cxn ang="T13">
                <a:pos x="T6" y="T7"/>
              </a:cxn>
              <a:cxn ang="T14">
                <a:pos x="T8" y="T9"/>
              </a:cxn>
            </a:cxnLst>
            <a:rect l="T15" t="T16" r="T17" b="T18"/>
            <a:pathLst>
              <a:path w="720" h="344">
                <a:moveTo>
                  <a:pt x="0" y="344"/>
                </a:moveTo>
                <a:cubicBezTo>
                  <a:pt x="40" y="252"/>
                  <a:pt x="80" y="160"/>
                  <a:pt x="144" y="104"/>
                </a:cubicBezTo>
                <a:cubicBezTo>
                  <a:pt x="208" y="48"/>
                  <a:pt x="312" y="16"/>
                  <a:pt x="384" y="8"/>
                </a:cubicBezTo>
                <a:cubicBezTo>
                  <a:pt x="456" y="0"/>
                  <a:pt x="520" y="32"/>
                  <a:pt x="576" y="56"/>
                </a:cubicBezTo>
                <a:cubicBezTo>
                  <a:pt x="632" y="80"/>
                  <a:pt x="676" y="116"/>
                  <a:pt x="720" y="152"/>
                </a:cubicBezTo>
              </a:path>
            </a:pathLst>
          </a:custGeom>
          <a:noFill/>
          <a:ln w="635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3" name="Text Box 15"/>
          <p:cNvSpPr txBox="1">
            <a:spLocks noChangeArrowheads="1"/>
          </p:cNvSpPr>
          <p:nvPr/>
        </p:nvSpPr>
        <p:spPr bwMode="auto">
          <a:xfrm>
            <a:off x="571500" y="3814763"/>
            <a:ext cx="30241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b="1" u="sng">
                <a:latin typeface="Arial" pitchFamily="34" charset="0"/>
              </a:rPr>
              <a:t>Solution:</a:t>
            </a:r>
            <a:endParaRPr lang="en-US" altLang="en-US" sz="2000" u="sng">
              <a:latin typeface="Arial" pitchFamily="34" charset="0"/>
            </a:endParaRPr>
          </a:p>
          <a:p>
            <a:pPr eaLnBrk="1" hangingPunct="1">
              <a:buFontTx/>
              <a:buAutoNum type="arabicPeriod"/>
            </a:pPr>
            <a:r>
              <a:rPr lang="en-US" altLang="en-US" sz="2000">
                <a:solidFill>
                  <a:schemeClr val="accent2"/>
                </a:solidFill>
              </a:rPr>
              <a:t>Distance and direction</a:t>
            </a:r>
            <a:r>
              <a:rPr lang="en-US" altLang="en-US" sz="2000"/>
              <a:t>:</a:t>
            </a:r>
          </a:p>
          <a:p>
            <a:pPr eaLnBrk="1" hangingPunct="1"/>
            <a:endParaRPr lang="en-US" altLang="en-US" sz="2000"/>
          </a:p>
        </p:txBody>
      </p:sp>
      <p:graphicFrame>
        <p:nvGraphicFramePr>
          <p:cNvPr id="64520" name="Object 4"/>
          <p:cNvGraphicFramePr>
            <a:graphicFrameLocks noChangeAspect="1"/>
          </p:cNvGraphicFramePr>
          <p:nvPr/>
        </p:nvGraphicFramePr>
        <p:xfrm>
          <a:off x="3619500" y="982663"/>
          <a:ext cx="1866900" cy="879475"/>
        </p:xfrm>
        <a:graphic>
          <a:graphicData uri="http://schemas.openxmlformats.org/presentationml/2006/ole">
            <mc:AlternateContent xmlns:mc="http://schemas.openxmlformats.org/markup-compatibility/2006">
              <mc:Choice xmlns:v="urn:schemas-microsoft-com:vml" Requires="v">
                <p:oleObj spid="_x0000_s64689" name="Equation" r:id="rId8" imgW="914400" imgH="431800" progId="Equation.DSMT4">
                  <p:embed/>
                </p:oleObj>
              </mc:Choice>
              <mc:Fallback>
                <p:oleObj name="Equation" r:id="rId8" imgW="914400" imgH="4318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9500" y="982663"/>
                        <a:ext cx="1866900" cy="879475"/>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4521" name="Rectangle 17"/>
          <p:cNvSpPr>
            <a:spLocks noGrp="1" noChangeArrowheads="1"/>
          </p:cNvSpPr>
          <p:nvPr>
            <p:ph type="title"/>
          </p:nvPr>
        </p:nvSpPr>
        <p:spPr>
          <a:xfrm>
            <a:off x="0" y="-76200"/>
            <a:ext cx="9144000" cy="914400"/>
          </a:xfrm>
        </p:spPr>
        <p:txBody>
          <a:bodyPr/>
          <a:lstStyle/>
          <a:p>
            <a:pPr eaLnBrk="1" hangingPunct="1"/>
            <a:r>
              <a:rPr lang="en-US" altLang="en-US" smtClean="0"/>
              <a:t>Example 1: Electric Field </a:t>
            </a:r>
          </a:p>
        </p:txBody>
      </p:sp>
      <p:cxnSp>
        <p:nvCxnSpPr>
          <p:cNvPr id="12" name="Straight Connector 6"/>
          <p:cNvCxnSpPr>
            <a:cxnSpLocks noChangeShapeType="1"/>
          </p:cNvCxnSpPr>
          <p:nvPr/>
        </p:nvCxnSpPr>
        <p:spPr bwMode="auto">
          <a:xfrm>
            <a:off x="0" y="1903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4523" name="TextBox 12"/>
          <p:cNvSpPr txBox="1">
            <a:spLocks noChangeArrowheads="1"/>
          </p:cNvSpPr>
          <p:nvPr/>
        </p:nvSpPr>
        <p:spPr bwMode="auto">
          <a:xfrm>
            <a:off x="228600" y="649288"/>
            <a:ext cx="872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A charged particle makes an electric field at every location in space </a:t>
            </a:r>
          </a:p>
          <a:p>
            <a:pPr eaLnBrk="1" hangingPunct="1"/>
            <a:endParaRPr lang="en-US" altLang="en-US" sz="1800" b="1" i="1">
              <a:solidFill>
                <a:srgbClr val="0033CC"/>
              </a:solidFill>
              <a:latin typeface="Arial" pitchFamily="34" charset="0"/>
            </a:endParaRPr>
          </a:p>
        </p:txBody>
      </p:sp>
      <p:sp>
        <p:nvSpPr>
          <p:cNvPr id="64524" name="Freeform 13"/>
          <p:cNvSpPr>
            <a:spLocks/>
          </p:cNvSpPr>
          <p:nvPr/>
        </p:nvSpPr>
        <p:spPr bwMode="auto">
          <a:xfrm rot="3016199" flipH="1">
            <a:off x="2206626" y="5108575"/>
            <a:ext cx="920750" cy="422275"/>
          </a:xfrm>
          <a:custGeom>
            <a:avLst/>
            <a:gdLst>
              <a:gd name="T0" fmla="*/ 0 w 720"/>
              <a:gd name="T1" fmla="*/ 2147483647 h 344"/>
              <a:gd name="T2" fmla="*/ 2147483647 w 720"/>
              <a:gd name="T3" fmla="*/ 2147483647 h 344"/>
              <a:gd name="T4" fmla="*/ 2147483647 w 720"/>
              <a:gd name="T5" fmla="*/ 2147483647 h 344"/>
              <a:gd name="T6" fmla="*/ 2147483647 w 720"/>
              <a:gd name="T7" fmla="*/ 2147483647 h 344"/>
              <a:gd name="T8" fmla="*/ 2147483647 w 720"/>
              <a:gd name="T9" fmla="*/ 2147483647 h 344"/>
              <a:gd name="T10" fmla="*/ 0 60000 65536"/>
              <a:gd name="T11" fmla="*/ 0 60000 65536"/>
              <a:gd name="T12" fmla="*/ 0 60000 65536"/>
              <a:gd name="T13" fmla="*/ 0 60000 65536"/>
              <a:gd name="T14" fmla="*/ 0 60000 65536"/>
              <a:gd name="T15" fmla="*/ 0 w 720"/>
              <a:gd name="T16" fmla="*/ 0 h 344"/>
              <a:gd name="T17" fmla="*/ 720 w 720"/>
              <a:gd name="T18" fmla="*/ 344 h 344"/>
            </a:gdLst>
            <a:ahLst/>
            <a:cxnLst>
              <a:cxn ang="T10">
                <a:pos x="T0" y="T1"/>
              </a:cxn>
              <a:cxn ang="T11">
                <a:pos x="T2" y="T3"/>
              </a:cxn>
              <a:cxn ang="T12">
                <a:pos x="T4" y="T5"/>
              </a:cxn>
              <a:cxn ang="T13">
                <a:pos x="T6" y="T7"/>
              </a:cxn>
              <a:cxn ang="T14">
                <a:pos x="T8" y="T9"/>
              </a:cxn>
            </a:cxnLst>
            <a:rect l="T15" t="T16" r="T17" b="T18"/>
            <a:pathLst>
              <a:path w="720" h="344">
                <a:moveTo>
                  <a:pt x="0" y="344"/>
                </a:moveTo>
                <a:cubicBezTo>
                  <a:pt x="40" y="252"/>
                  <a:pt x="80" y="160"/>
                  <a:pt x="144" y="104"/>
                </a:cubicBezTo>
                <a:cubicBezTo>
                  <a:pt x="208" y="48"/>
                  <a:pt x="312" y="16"/>
                  <a:pt x="384" y="8"/>
                </a:cubicBezTo>
                <a:cubicBezTo>
                  <a:pt x="456" y="0"/>
                  <a:pt x="520" y="32"/>
                  <a:pt x="576" y="56"/>
                </a:cubicBezTo>
                <a:cubicBezTo>
                  <a:pt x="632" y="80"/>
                  <a:pt x="676" y="116"/>
                  <a:pt x="720" y="152"/>
                </a:cubicBezTo>
              </a:path>
            </a:pathLst>
          </a:custGeom>
          <a:noFill/>
          <a:ln w="635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5" name="TextBox 15"/>
          <p:cNvSpPr txBox="1">
            <a:spLocks noChangeArrowheads="1"/>
          </p:cNvSpPr>
          <p:nvPr/>
        </p:nvSpPr>
        <p:spPr bwMode="auto">
          <a:xfrm>
            <a:off x="-26988" y="5808663"/>
            <a:ext cx="9144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observed</a:t>
            </a:r>
          </a:p>
          <a:p>
            <a:pPr eaLnBrk="1" hangingPunct="1"/>
            <a:r>
              <a:rPr lang="en-US" altLang="en-US" sz="1800" b="1">
                <a:solidFill>
                  <a:srgbClr val="0033CC"/>
                </a:solidFill>
                <a:latin typeface="Arial" pitchFamily="34" charset="0"/>
              </a:rPr>
              <a:t>location</a:t>
            </a:r>
          </a:p>
        </p:txBody>
      </p:sp>
      <p:sp>
        <p:nvSpPr>
          <p:cNvPr id="64526" name="TextBox 16"/>
          <p:cNvSpPr txBox="1">
            <a:spLocks noChangeArrowheads="1"/>
          </p:cNvSpPr>
          <p:nvPr/>
        </p:nvSpPr>
        <p:spPr bwMode="auto">
          <a:xfrm>
            <a:off x="2128838" y="57594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a:solidFill>
                  <a:srgbClr val="0033CC"/>
                </a:solidFill>
                <a:latin typeface="Arial" pitchFamily="34" charset="0"/>
              </a:rPr>
              <a:t>source </a:t>
            </a:r>
          </a:p>
          <a:p>
            <a:pPr eaLnBrk="1" hangingPunct="1"/>
            <a:r>
              <a:rPr lang="en-US" altLang="en-US" sz="1800" b="1">
                <a:solidFill>
                  <a:srgbClr val="0033CC"/>
                </a:solidFill>
                <a:latin typeface="Arial" pitchFamily="34" charset="0"/>
              </a:rPr>
              <a:t>location</a:t>
            </a:r>
          </a:p>
        </p:txBody>
      </p:sp>
      <p:sp>
        <p:nvSpPr>
          <p:cNvPr id="64527" name="TextBox 17"/>
          <p:cNvSpPr txBox="1">
            <a:spLocks noChangeArrowheads="1"/>
          </p:cNvSpPr>
          <p:nvPr/>
        </p:nvSpPr>
        <p:spPr bwMode="auto">
          <a:xfrm>
            <a:off x="430213" y="2057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b="1" u="sng">
                <a:latin typeface="Arial" pitchFamily="34" charset="0"/>
              </a:rPr>
              <a:t>Problem</a:t>
            </a:r>
            <a:r>
              <a:rPr lang="en-US" altLang="en-US" sz="1800" b="1">
                <a:latin typeface="Arial" pitchFamily="34" charset="0"/>
              </a:rPr>
              <a:t>:</a:t>
            </a: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26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0" descr="p439_exampl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038600"/>
            <a:ext cx="27019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6562" name="Object 2"/>
          <p:cNvGraphicFramePr>
            <a:graphicFrameLocks noChangeAspect="1"/>
          </p:cNvGraphicFramePr>
          <p:nvPr/>
        </p:nvGraphicFramePr>
        <p:xfrm>
          <a:off x="746125" y="3240088"/>
          <a:ext cx="5105400" cy="798512"/>
        </p:xfrm>
        <a:graphic>
          <a:graphicData uri="http://schemas.openxmlformats.org/presentationml/2006/ole">
            <mc:AlternateContent xmlns:mc="http://schemas.openxmlformats.org/markup-compatibility/2006">
              <mc:Choice xmlns:v="urn:schemas-microsoft-com:vml" Requires="v">
                <p:oleObj spid="_x0000_s66733" name="Equation" r:id="rId5" imgW="3086100" imgH="482600" progId="Equation.3">
                  <p:embed/>
                </p:oleObj>
              </mc:Choice>
              <mc:Fallback>
                <p:oleObj name="Equation" r:id="rId5" imgW="3086100" imgH="482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25" y="3240088"/>
                        <a:ext cx="5105400" cy="79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6563" name="Text Box 6"/>
          <p:cNvSpPr txBox="1">
            <a:spLocks noChangeArrowheads="1"/>
          </p:cNvSpPr>
          <p:nvPr/>
        </p:nvSpPr>
        <p:spPr bwMode="auto">
          <a:xfrm>
            <a:off x="457200" y="2571750"/>
            <a:ext cx="478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2. The magnitude of the electric field</a:t>
            </a:r>
            <a:r>
              <a:rPr lang="en-US" altLang="en-US"/>
              <a:t>:</a:t>
            </a:r>
          </a:p>
        </p:txBody>
      </p:sp>
      <p:sp>
        <p:nvSpPr>
          <p:cNvPr id="66564" name="Text Box 7"/>
          <p:cNvSpPr txBox="1">
            <a:spLocks noChangeArrowheads="1"/>
          </p:cNvSpPr>
          <p:nvPr/>
        </p:nvSpPr>
        <p:spPr bwMode="auto">
          <a:xfrm>
            <a:off x="457200" y="4648200"/>
            <a:ext cx="454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3. The electric field in vector form</a:t>
            </a:r>
            <a:r>
              <a:rPr lang="en-US" altLang="en-US"/>
              <a:t>: </a:t>
            </a:r>
          </a:p>
        </p:txBody>
      </p:sp>
      <p:graphicFrame>
        <p:nvGraphicFramePr>
          <p:cNvPr id="66565" name="Object 3"/>
          <p:cNvGraphicFramePr>
            <a:graphicFrameLocks noChangeAspect="1"/>
          </p:cNvGraphicFramePr>
          <p:nvPr/>
        </p:nvGraphicFramePr>
        <p:xfrm>
          <a:off x="1143000" y="5257800"/>
          <a:ext cx="3352800" cy="1171575"/>
        </p:xfrm>
        <a:graphic>
          <a:graphicData uri="http://schemas.openxmlformats.org/presentationml/2006/ole">
            <mc:AlternateContent xmlns:mc="http://schemas.openxmlformats.org/markup-compatibility/2006">
              <mc:Choice xmlns:v="urn:schemas-microsoft-com:vml" Requires="v">
                <p:oleObj spid="_x0000_s66734" name="Equation" r:id="rId7" imgW="2400300" imgH="838200" progId="Equation.3">
                  <p:embed/>
                </p:oleObj>
              </mc:Choice>
              <mc:Fallback>
                <p:oleObj name="Equation" r:id="rId7" imgW="2400300" imgH="838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257800"/>
                        <a:ext cx="3352800"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6566" name="Object 4"/>
          <p:cNvGraphicFramePr>
            <a:graphicFrameLocks noChangeAspect="1"/>
          </p:cNvGraphicFramePr>
          <p:nvPr/>
        </p:nvGraphicFramePr>
        <p:xfrm>
          <a:off x="457200" y="1181100"/>
          <a:ext cx="1866900" cy="879475"/>
        </p:xfrm>
        <a:graphic>
          <a:graphicData uri="http://schemas.openxmlformats.org/presentationml/2006/ole">
            <mc:AlternateContent xmlns:mc="http://schemas.openxmlformats.org/markup-compatibility/2006">
              <mc:Choice xmlns:v="urn:schemas-microsoft-com:vml" Requires="v">
                <p:oleObj spid="_x0000_s66735" name="Equation" r:id="rId9" imgW="914400" imgH="431800" progId="Equation.DSMT4">
                  <p:embed/>
                </p:oleObj>
              </mc:Choice>
              <mc:Fallback>
                <p:oleObj name="Equation" r:id="rId9" imgW="914400" imgH="4318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181100"/>
                        <a:ext cx="1866900" cy="8794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9" name="Straight Connector 6"/>
          <p:cNvCxnSpPr>
            <a:cxnSpLocks noChangeShapeType="1"/>
          </p:cNvCxnSpPr>
          <p:nvPr/>
        </p:nvCxnSpPr>
        <p:spPr bwMode="auto">
          <a:xfrm>
            <a:off x="0" y="2132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66568" name="Picture 12"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13338" y="1392238"/>
            <a:ext cx="349726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13"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46400" y="1392238"/>
            <a:ext cx="15494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Text Box 3"/>
          <p:cNvSpPr txBox="1">
            <a:spLocks noChangeArrowheads="1"/>
          </p:cNvSpPr>
          <p:nvPr/>
        </p:nvSpPr>
        <p:spPr bwMode="auto">
          <a:xfrm>
            <a:off x="2424113" y="101600"/>
            <a:ext cx="5981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a:solidFill>
                  <a:srgbClr val="CC0000"/>
                </a:solidFill>
              </a:rPr>
              <a:t>A particle with charge  q</a:t>
            </a:r>
            <a:r>
              <a:rPr lang="en-US" altLang="en-US" sz="2000" baseline="-25000">
                <a:solidFill>
                  <a:srgbClr val="CC0000"/>
                </a:solidFill>
              </a:rPr>
              <a:t>1</a:t>
            </a:r>
            <a:r>
              <a:rPr lang="en-US" altLang="en-US" sz="2000">
                <a:solidFill>
                  <a:srgbClr val="CC0000"/>
                </a:solidFill>
              </a:rPr>
              <a:t>=2 nC = 2 x 10</a:t>
            </a:r>
            <a:r>
              <a:rPr lang="en-US" altLang="en-US" sz="2000" baseline="30000">
                <a:solidFill>
                  <a:srgbClr val="CC0000"/>
                </a:solidFill>
              </a:rPr>
              <a:t>-9</a:t>
            </a:r>
            <a:r>
              <a:rPr lang="en-US" altLang="en-US" sz="2000">
                <a:solidFill>
                  <a:srgbClr val="CC0000"/>
                </a:solidFill>
              </a:rPr>
              <a:t> C </a:t>
            </a:r>
          </a:p>
          <a:p>
            <a:pPr eaLnBrk="1" hangingPunct="1"/>
            <a:r>
              <a:rPr lang="en-US" altLang="en-US" sz="2000">
                <a:solidFill>
                  <a:srgbClr val="CC0000"/>
                </a:solidFill>
              </a:rPr>
              <a:t>is located at the origin. What is the electric field </a:t>
            </a:r>
          </a:p>
          <a:p>
            <a:pPr eaLnBrk="1" hangingPunct="1"/>
            <a:r>
              <a:rPr lang="en-US" altLang="en-US" sz="2000">
                <a:solidFill>
                  <a:srgbClr val="CC0000"/>
                </a:solidFill>
              </a:rPr>
              <a:t>due to this particle at a location &lt;-0.2,-0.2,-0.2&gt; m?</a:t>
            </a:r>
          </a:p>
        </p:txBody>
      </p:sp>
      <p:sp>
        <p:nvSpPr>
          <p:cNvPr id="66571" name="TextBox 17"/>
          <p:cNvSpPr txBox="1">
            <a:spLocks noChangeArrowheads="1"/>
          </p:cNvSpPr>
          <p:nvPr/>
        </p:nvSpPr>
        <p:spPr bwMode="auto">
          <a:xfrm>
            <a:off x="796925" y="127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b="1" u="sng">
                <a:latin typeface="Arial" pitchFamily="34" charset="0"/>
              </a:rPr>
              <a:t>Problem</a:t>
            </a:r>
            <a:r>
              <a:rPr lang="en-US" altLang="en-US" sz="1800" b="1">
                <a:latin typeface="Arial" pitchFamily="34" charset="0"/>
              </a:rPr>
              <a:t>:</a:t>
            </a:r>
          </a:p>
        </p:txBody>
      </p:sp>
      <p:sp>
        <p:nvSpPr>
          <p:cNvPr id="66572" name="Rectangle 2"/>
          <p:cNvSpPr>
            <a:spLocks noChangeArrowheads="1"/>
          </p:cNvSpPr>
          <p:nvPr/>
        </p:nvSpPr>
        <p:spPr bwMode="auto">
          <a:xfrm>
            <a:off x="6350" y="21336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b="1" u="sng">
                <a:latin typeface="Arial" pitchFamily="34" charset="0"/>
              </a:rPr>
              <a:t>Solution:</a:t>
            </a:r>
            <a:endParaRPr lang="en-US" altLang="en-US" sz="2000" u="sng">
              <a:latin typeface="Arial" pitchFamily="34" charset="0"/>
            </a:endParaRP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4"/>
          <p:cNvSpPr txBox="1">
            <a:spLocks noChangeArrowheads="1"/>
          </p:cNvSpPr>
          <p:nvPr/>
        </p:nvSpPr>
        <p:spPr bwMode="auto">
          <a:xfrm>
            <a:off x="838200" y="2219325"/>
            <a:ext cx="762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b="1">
                <a:latin typeface="Arial" pitchFamily="34" charset="0"/>
              </a:rPr>
              <a:t>Problem:</a:t>
            </a:r>
            <a:r>
              <a:rPr lang="en-US" altLang="en-US" sz="2000">
                <a:solidFill>
                  <a:schemeClr val="accent2"/>
                </a:solidFill>
                <a:latin typeface="Arial" pitchFamily="34" charset="0"/>
              </a:rPr>
              <a:t> </a:t>
            </a:r>
            <a:r>
              <a:rPr lang="en-US" altLang="en-US" sz="2000">
                <a:latin typeface="Arial" pitchFamily="34" charset="0"/>
              </a:rPr>
              <a:t> </a:t>
            </a:r>
            <a:r>
              <a:rPr lang="en-US" altLang="en-US" sz="2000">
                <a:solidFill>
                  <a:srgbClr val="CC0000"/>
                </a:solidFill>
                <a:latin typeface="Arial" pitchFamily="34" charset="0"/>
              </a:rPr>
              <a:t>The electric field at a particular location </a:t>
            </a:r>
          </a:p>
          <a:p>
            <a:pPr eaLnBrk="1" hangingPunct="1"/>
            <a:r>
              <a:rPr lang="en-US" altLang="en-US" sz="2000">
                <a:solidFill>
                  <a:srgbClr val="CC0000"/>
                </a:solidFill>
                <a:latin typeface="Arial" pitchFamily="34" charset="0"/>
              </a:rPr>
              <a:t>is &lt;-300,0,0&gt; N/C. What force would an electron experience if it were placed in this location?</a:t>
            </a:r>
          </a:p>
        </p:txBody>
      </p:sp>
      <p:sp>
        <p:nvSpPr>
          <p:cNvPr id="68610" name="Oval 5"/>
          <p:cNvSpPr>
            <a:spLocks noChangeArrowheads="1"/>
          </p:cNvSpPr>
          <p:nvPr/>
        </p:nvSpPr>
        <p:spPr bwMode="auto">
          <a:xfrm>
            <a:off x="3962400" y="4225925"/>
            <a:ext cx="304800" cy="3048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68611" name="Line 6"/>
          <p:cNvSpPr>
            <a:spLocks noChangeShapeType="1"/>
          </p:cNvSpPr>
          <p:nvPr/>
        </p:nvSpPr>
        <p:spPr bwMode="auto">
          <a:xfrm flipH="1">
            <a:off x="1752600" y="4378325"/>
            <a:ext cx="2362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2" name="Text Box 7"/>
          <p:cNvSpPr txBox="1">
            <a:spLocks noChangeArrowheads="1"/>
          </p:cNvSpPr>
          <p:nvPr/>
        </p:nvSpPr>
        <p:spPr bwMode="auto">
          <a:xfrm>
            <a:off x="3962400" y="384492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e</a:t>
            </a:r>
          </a:p>
        </p:txBody>
      </p:sp>
      <p:sp>
        <p:nvSpPr>
          <p:cNvPr id="68613" name="Text Box 8"/>
          <p:cNvSpPr txBox="1">
            <a:spLocks noChangeArrowheads="1"/>
          </p:cNvSpPr>
          <p:nvPr/>
        </p:nvSpPr>
        <p:spPr bwMode="auto">
          <a:xfrm>
            <a:off x="403225" y="4679950"/>
            <a:ext cx="1577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b="1">
                <a:latin typeface="Arial" pitchFamily="34" charset="0"/>
              </a:rPr>
              <a:t>Solution:</a:t>
            </a:r>
            <a:endParaRPr lang="en-US" altLang="en-US" b="1" i="1">
              <a:latin typeface="Arial" pitchFamily="34" charset="0"/>
            </a:endParaRPr>
          </a:p>
        </p:txBody>
      </p:sp>
      <p:graphicFrame>
        <p:nvGraphicFramePr>
          <p:cNvPr id="68614" name="Object 2"/>
          <p:cNvGraphicFramePr>
            <a:graphicFrameLocks noChangeAspect="1"/>
          </p:cNvGraphicFramePr>
          <p:nvPr/>
        </p:nvGraphicFramePr>
        <p:xfrm>
          <a:off x="1528763" y="5391150"/>
          <a:ext cx="4751387" cy="1076325"/>
        </p:xfrm>
        <a:graphic>
          <a:graphicData uri="http://schemas.openxmlformats.org/presentationml/2006/ole">
            <mc:AlternateContent xmlns:mc="http://schemas.openxmlformats.org/markup-compatibility/2006">
              <mc:Choice xmlns:v="urn:schemas-microsoft-com:vml" Requires="v">
                <p:oleObj spid="_x0000_s68736" name="Equation" r:id="rId4" imgW="2463800" imgH="558800" progId="Equation.3">
                  <p:embed/>
                </p:oleObj>
              </mc:Choice>
              <mc:Fallback>
                <p:oleObj name="Equation" r:id="rId4" imgW="2463800" imgH="558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763" y="5391150"/>
                        <a:ext cx="4751387"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8615" name="Text Box 10"/>
          <p:cNvSpPr txBox="1">
            <a:spLocks noChangeArrowheads="1"/>
          </p:cNvSpPr>
          <p:nvPr/>
        </p:nvSpPr>
        <p:spPr bwMode="auto">
          <a:xfrm>
            <a:off x="1981200" y="3844925"/>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E</a:t>
            </a:r>
          </a:p>
        </p:txBody>
      </p:sp>
      <p:sp>
        <p:nvSpPr>
          <p:cNvPr id="68616" name="Line 11"/>
          <p:cNvSpPr>
            <a:spLocks noChangeShapeType="1"/>
          </p:cNvSpPr>
          <p:nvPr/>
        </p:nvSpPr>
        <p:spPr bwMode="auto">
          <a:xfrm>
            <a:off x="2073275" y="3879850"/>
            <a:ext cx="228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7" name="Line 12"/>
          <p:cNvSpPr>
            <a:spLocks noChangeShapeType="1"/>
          </p:cNvSpPr>
          <p:nvPr/>
        </p:nvSpPr>
        <p:spPr bwMode="auto">
          <a:xfrm>
            <a:off x="4114800" y="4378325"/>
            <a:ext cx="685800"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8" name="Text Box 13"/>
          <p:cNvSpPr txBox="1">
            <a:spLocks noChangeArrowheads="1"/>
          </p:cNvSpPr>
          <p:nvPr/>
        </p:nvSpPr>
        <p:spPr bwMode="auto">
          <a:xfrm>
            <a:off x="4479925" y="3810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008000"/>
                </a:solidFill>
              </a:rPr>
              <a:t>F</a:t>
            </a:r>
          </a:p>
        </p:txBody>
      </p:sp>
      <p:sp>
        <p:nvSpPr>
          <p:cNvPr id="68619" name="Line 14"/>
          <p:cNvSpPr>
            <a:spLocks noChangeShapeType="1"/>
          </p:cNvSpPr>
          <p:nvPr/>
        </p:nvSpPr>
        <p:spPr bwMode="auto">
          <a:xfrm>
            <a:off x="4572000" y="3844925"/>
            <a:ext cx="228600"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20" name="Rectangle 15"/>
          <p:cNvSpPr>
            <a:spLocks noGrp="1" noChangeArrowheads="1"/>
          </p:cNvSpPr>
          <p:nvPr>
            <p:ph type="title"/>
          </p:nvPr>
        </p:nvSpPr>
        <p:spPr>
          <a:xfrm>
            <a:off x="0" y="-76200"/>
            <a:ext cx="9144000" cy="914400"/>
          </a:xfrm>
        </p:spPr>
        <p:txBody>
          <a:bodyPr/>
          <a:lstStyle/>
          <a:p>
            <a:pPr eaLnBrk="1" hangingPunct="1"/>
            <a:r>
              <a:rPr lang="en-US" altLang="en-US" smtClean="0"/>
              <a:t>Example 2:  Electric Force</a:t>
            </a:r>
          </a:p>
        </p:txBody>
      </p:sp>
      <p:sp>
        <p:nvSpPr>
          <p:cNvPr id="68621" name="Line 16"/>
          <p:cNvSpPr>
            <a:spLocks noChangeShapeType="1"/>
          </p:cNvSpPr>
          <p:nvPr/>
        </p:nvSpPr>
        <p:spPr bwMode="auto">
          <a:xfrm>
            <a:off x="6096000" y="4454525"/>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2" name="Line 17"/>
          <p:cNvSpPr>
            <a:spLocks noChangeShapeType="1"/>
          </p:cNvSpPr>
          <p:nvPr/>
        </p:nvSpPr>
        <p:spPr bwMode="auto">
          <a:xfrm>
            <a:off x="7239000" y="3616325"/>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3" name="Text Box 18"/>
          <p:cNvSpPr txBox="1">
            <a:spLocks noChangeArrowheads="1"/>
          </p:cNvSpPr>
          <p:nvPr/>
        </p:nvSpPr>
        <p:spPr bwMode="auto">
          <a:xfrm>
            <a:off x="7070725" y="30480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Y</a:t>
            </a:r>
          </a:p>
        </p:txBody>
      </p:sp>
      <p:sp>
        <p:nvSpPr>
          <p:cNvPr id="68624" name="Text Box 19"/>
          <p:cNvSpPr txBox="1">
            <a:spLocks noChangeArrowheads="1"/>
          </p:cNvSpPr>
          <p:nvPr/>
        </p:nvSpPr>
        <p:spPr bwMode="auto">
          <a:xfrm>
            <a:off x="8289925" y="4343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X</a:t>
            </a:r>
          </a:p>
        </p:txBody>
      </p:sp>
      <p:cxnSp>
        <p:nvCxnSpPr>
          <p:cNvPr id="18" name="Straight Connector 6"/>
          <p:cNvCxnSpPr>
            <a:cxnSpLocks noChangeShapeType="1"/>
          </p:cNvCxnSpPr>
          <p:nvPr/>
        </p:nvCxnSpPr>
        <p:spPr bwMode="auto">
          <a:xfrm>
            <a:off x="0" y="1981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8626" name="TextBox 18"/>
          <p:cNvSpPr txBox="1">
            <a:spLocks noChangeArrowheads="1"/>
          </p:cNvSpPr>
          <p:nvPr/>
        </p:nvSpPr>
        <p:spPr bwMode="auto">
          <a:xfrm>
            <a:off x="228600" y="649288"/>
            <a:ext cx="872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A charged particle makes an electric field at every location in space </a:t>
            </a:r>
          </a:p>
          <a:p>
            <a:pPr eaLnBrk="1" hangingPunct="1"/>
            <a:endParaRPr lang="en-US" altLang="en-US" sz="1800" b="1" i="1">
              <a:solidFill>
                <a:srgbClr val="0033CC"/>
              </a:solidFill>
              <a:latin typeface="Arial" pitchFamily="34" charset="0"/>
            </a:endParaRPr>
          </a:p>
        </p:txBody>
      </p:sp>
      <p:graphicFrame>
        <p:nvGraphicFramePr>
          <p:cNvPr id="68627" name="Object 3"/>
          <p:cNvGraphicFramePr>
            <a:graphicFrameLocks noChangeAspect="1"/>
          </p:cNvGraphicFramePr>
          <p:nvPr/>
        </p:nvGraphicFramePr>
        <p:xfrm>
          <a:off x="1514475" y="1147763"/>
          <a:ext cx="1685925" cy="681037"/>
        </p:xfrm>
        <a:graphic>
          <a:graphicData uri="http://schemas.openxmlformats.org/presentationml/2006/ole">
            <mc:AlternateContent xmlns:mc="http://schemas.openxmlformats.org/markup-compatibility/2006">
              <mc:Choice xmlns:v="urn:schemas-microsoft-com:vml" Requires="v">
                <p:oleObj spid="_x0000_s68737" name="Equation" r:id="rId6" imgW="596900" imgH="241300" progId="Equation.DSMT4">
                  <p:embed/>
                </p:oleObj>
              </mc:Choice>
              <mc:Fallback>
                <p:oleObj name="Equation" r:id="rId6" imgW="5969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4475" y="1147763"/>
                        <a:ext cx="1685925" cy="6810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8628" name="TextBox 20"/>
          <p:cNvSpPr txBox="1">
            <a:spLocks noChangeArrowheads="1"/>
          </p:cNvSpPr>
          <p:nvPr/>
        </p:nvSpPr>
        <p:spPr bwMode="auto">
          <a:xfrm>
            <a:off x="5130800" y="1219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solidFill>
                  <a:srgbClr val="000000"/>
                </a:solidFill>
              </a:rPr>
              <a:t>Electron:  q = -e</a:t>
            </a:r>
          </a:p>
        </p:txBody>
      </p:sp>
      <p:sp>
        <p:nvSpPr>
          <p:cNvPr id="2" name="Slide Number Placeholder 1"/>
          <p:cNvSpPr>
            <a:spLocks noGrp="1"/>
          </p:cNvSpPr>
          <p:nvPr>
            <p:ph type="sldNum" sz="quarter" idx="12"/>
          </p:nvPr>
        </p:nvSpPr>
        <p:spPr/>
        <p:txBody>
          <a:bodyPr/>
          <a:lstStyle/>
          <a:p>
            <a:fld id="{BEEE3196-B7AE-4A8A-A1A2-DCB138D5E112}" type="slidenum">
              <a:rPr lang="en-US" altLang="en-US" smtClean="0"/>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6"/>
          <p:cNvSpPr txBox="1">
            <a:spLocks noChangeArrowheads="1"/>
          </p:cNvSpPr>
          <p:nvPr/>
        </p:nvSpPr>
        <p:spPr bwMode="auto">
          <a:xfrm>
            <a:off x="0" y="190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lnSpc>
                <a:spcPct val="160000"/>
              </a:lnSpc>
              <a:spcBef>
                <a:spcPct val="115000"/>
              </a:spcBef>
            </a:pPr>
            <a:endParaRPr lang="en-US" altLang="en-US" sz="3600" b="1">
              <a:solidFill>
                <a:srgbClr val="CC0000"/>
              </a:solidFill>
            </a:endParaRPr>
          </a:p>
        </p:txBody>
      </p:sp>
      <p:sp>
        <p:nvSpPr>
          <p:cNvPr id="70658" name="Rectangle 31"/>
          <p:cNvSpPr>
            <a:spLocks noGrp="1" noChangeArrowheads="1"/>
          </p:cNvSpPr>
          <p:nvPr>
            <p:ph type="title" idx="4294967295"/>
          </p:nvPr>
        </p:nvSpPr>
        <p:spPr>
          <a:xfrm>
            <a:off x="0" y="-152400"/>
            <a:ext cx="9144000" cy="1143000"/>
          </a:xfrm>
        </p:spPr>
        <p:txBody>
          <a:bodyPr/>
          <a:lstStyle/>
          <a:p>
            <a:pPr eaLnBrk="1" hangingPunct="1"/>
            <a:r>
              <a:rPr lang="en-US" altLang="en-US" smtClean="0"/>
              <a:t>Key Ideas in Chapter 14: Electric Field </a:t>
            </a:r>
          </a:p>
        </p:txBody>
      </p:sp>
      <p:cxnSp>
        <p:nvCxnSpPr>
          <p:cNvPr id="33796"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0660" name="TextBox 8"/>
          <p:cNvSpPr txBox="1">
            <a:spLocks noChangeArrowheads="1"/>
          </p:cNvSpPr>
          <p:nvPr/>
        </p:nvSpPr>
        <p:spPr bwMode="auto">
          <a:xfrm>
            <a:off x="252413" y="1295400"/>
            <a:ext cx="8737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indent="22860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buFont typeface="Wingdings" pitchFamily="2" charset="2"/>
              <a:buChar char="§"/>
            </a:pPr>
            <a:r>
              <a:rPr lang="en-US" altLang="en-US" sz="1800" b="1">
                <a:solidFill>
                  <a:srgbClr val="0033CC"/>
                </a:solidFill>
                <a:latin typeface="Arial" pitchFamily="34" charset="0"/>
              </a:rPr>
              <a:t>A charged particle makes an electric field at every location in space </a:t>
            </a:r>
          </a:p>
          <a:p>
            <a:pPr lvl="1" eaLnBrk="1" hangingPunct="1"/>
            <a:r>
              <a:rPr lang="en-US" altLang="en-US" sz="1800" b="1">
                <a:solidFill>
                  <a:srgbClr val="0033CC"/>
                </a:solidFill>
                <a:latin typeface="Arial" pitchFamily="34" charset="0"/>
              </a:rPr>
              <a:t>(except its own location).</a:t>
            </a:r>
          </a:p>
          <a:p>
            <a:pPr eaLnBrk="1" hangingPunct="1"/>
            <a:endParaRPr lang="en-US" altLang="en-US" sz="1800" b="1">
              <a:solidFill>
                <a:srgbClr val="0033CC"/>
              </a:solidFill>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The electric field due to one particle affects other charged particles.</a:t>
            </a:r>
          </a:p>
          <a:p>
            <a:pPr eaLnBrk="1" hangingPunct="1"/>
            <a:endParaRPr lang="en-US" altLang="en-US" sz="1800" b="1">
              <a:solidFill>
                <a:srgbClr val="0033CC"/>
              </a:solidFill>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The electric force on a charged particle is proportional to </a:t>
            </a:r>
          </a:p>
          <a:p>
            <a:pPr lvl="1" eaLnBrk="1" hangingPunct="1"/>
            <a:r>
              <a:rPr lang="en-US" altLang="en-US" sz="1800" b="1">
                <a:solidFill>
                  <a:srgbClr val="0033CC"/>
                </a:solidFill>
                <a:latin typeface="Arial" pitchFamily="34" charset="0"/>
              </a:rPr>
              <a:t>the net electric field at the location of that particle.  </a:t>
            </a:r>
          </a:p>
          <a:p>
            <a:pPr eaLnBrk="1" hangingPunct="1">
              <a:buFont typeface="Arial" pitchFamily="34" charset="0"/>
              <a:buChar char="•"/>
            </a:pPr>
            <a:endParaRPr lang="en-US" altLang="en-US" sz="1800">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The Superposition Principle:</a:t>
            </a:r>
          </a:p>
          <a:p>
            <a:pPr eaLnBrk="1" hangingPunct="1">
              <a:buFont typeface="Wingdings" pitchFamily="2" charset="2"/>
              <a:buChar char="§"/>
            </a:pPr>
            <a:endParaRPr lang="en-US" altLang="en-US" sz="600" b="1">
              <a:solidFill>
                <a:srgbClr val="0033CC"/>
              </a:solidFill>
              <a:latin typeface="Arial" pitchFamily="34" charset="0"/>
            </a:endParaRPr>
          </a:p>
          <a:p>
            <a:pPr lvl="1" eaLnBrk="1" hangingPunct="1">
              <a:buFont typeface="Wingdings" pitchFamily="2" charset="2"/>
              <a:buChar char="§"/>
            </a:pPr>
            <a:r>
              <a:rPr lang="en-US" altLang="en-US" sz="1800">
                <a:latin typeface="Arial" pitchFamily="34" charset="0"/>
                <a:cs typeface="Arial" pitchFamily="34" charset="0"/>
              </a:rPr>
              <a:t>The net electric field at any lecation is the vector sum </a:t>
            </a:r>
          </a:p>
          <a:p>
            <a:pPr lvl="1" eaLnBrk="1" hangingPunct="1"/>
            <a:r>
              <a:rPr lang="en-US" altLang="en-US" sz="1800">
                <a:latin typeface="Arial" pitchFamily="34" charset="0"/>
                <a:cs typeface="Arial" pitchFamily="34" charset="0"/>
              </a:rPr>
              <a:t>of the individual electric fields of all charge particles at other locations.</a:t>
            </a:r>
          </a:p>
          <a:p>
            <a:pPr lvl="1" eaLnBrk="1" hangingPunct="1"/>
            <a:endParaRPr lang="en-US" altLang="en-US" sz="600">
              <a:latin typeface="Arial" pitchFamily="34" charset="0"/>
              <a:cs typeface="Arial" pitchFamily="34" charset="0"/>
            </a:endParaRPr>
          </a:p>
          <a:p>
            <a:pPr lvl="1" eaLnBrk="1" hangingPunct="1">
              <a:buFont typeface="Wingdings" pitchFamily="2" charset="2"/>
              <a:buChar char="§"/>
            </a:pPr>
            <a:r>
              <a:rPr lang="en-US" altLang="en-US" sz="1800">
                <a:latin typeface="Arial" pitchFamily="34" charset="0"/>
                <a:cs typeface="Arial" pitchFamily="34" charset="0"/>
              </a:rPr>
              <a:t>The field due to one charged particle is not changed</a:t>
            </a:r>
          </a:p>
          <a:p>
            <a:pPr lvl="1" eaLnBrk="1" hangingPunct="1"/>
            <a:r>
              <a:rPr lang="en-US" altLang="en-US" sz="1800">
                <a:latin typeface="Arial" pitchFamily="34" charset="0"/>
                <a:cs typeface="Arial" pitchFamily="34" charset="0"/>
              </a:rPr>
              <a:t>by the presence of other charged particles.</a:t>
            </a:r>
          </a:p>
          <a:p>
            <a:pPr eaLnBrk="1" hangingPunct="1"/>
            <a:endParaRPr lang="en-US" altLang="en-US" sz="1800">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An electric dipole consists of two particles with charges equal in magnitude</a:t>
            </a:r>
          </a:p>
          <a:p>
            <a:pPr eaLnBrk="1" hangingPunct="1"/>
            <a:r>
              <a:rPr lang="en-US" altLang="en-US" sz="1800" b="1">
                <a:solidFill>
                  <a:srgbClr val="0033CC"/>
                </a:solidFill>
                <a:latin typeface="Arial" pitchFamily="34" charset="0"/>
              </a:rPr>
              <a:t>and opposite in sign, separated by a short distance.		</a:t>
            </a:r>
          </a:p>
          <a:p>
            <a:pPr eaLnBrk="1" hangingPunct="1"/>
            <a:endParaRPr lang="en-US" altLang="en-US" sz="1800" b="1">
              <a:solidFill>
                <a:srgbClr val="0033CC"/>
              </a:solidFill>
              <a:latin typeface="Arial" pitchFamily="34" charset="0"/>
            </a:endParaRPr>
          </a:p>
          <a:p>
            <a:pPr eaLnBrk="1" hangingPunct="1">
              <a:buFont typeface="Wingdings" pitchFamily="2" charset="2"/>
              <a:buChar char="§"/>
            </a:pPr>
            <a:r>
              <a:rPr lang="en-US" altLang="en-US" sz="1800" b="1">
                <a:solidFill>
                  <a:srgbClr val="0033CC"/>
                </a:solidFill>
                <a:latin typeface="Arial" pitchFamily="34" charset="0"/>
              </a:rPr>
              <a:t>Changes in electric fields travel at the speed of light ("retardation").</a:t>
            </a:r>
          </a:p>
        </p:txBody>
      </p:sp>
      <p:sp>
        <p:nvSpPr>
          <p:cNvPr id="2" name="Slide Number Placeholder 1"/>
          <p:cNvSpPr>
            <a:spLocks noGrp="1"/>
          </p:cNvSpPr>
          <p:nvPr>
            <p:ph type="sldNum" sz="quarter" idx="12"/>
          </p:nvPr>
        </p:nvSpPr>
        <p:spPr/>
        <p:txBody>
          <a:bodyPr/>
          <a:lstStyle/>
          <a:p>
            <a:fld id="{2E62630D-8838-4397-A9C4-E88A6E82F40C}" type="slidenum">
              <a:rPr lang="en-US" altLang="en-US" smtClean="0"/>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609600" y="965200"/>
            <a:ext cx="76200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300" dirty="0">
                <a:solidFill>
                  <a:srgbClr val="000090"/>
                </a:solidFill>
                <a:latin typeface="Times" pitchFamily="-84" charset="0"/>
              </a:rPr>
              <a:t>Prof </a:t>
            </a:r>
            <a:r>
              <a:rPr lang="en-US" altLang="en-US" sz="2300" dirty="0" err="1" smtClean="0">
                <a:solidFill>
                  <a:srgbClr val="000090"/>
                </a:solidFill>
                <a:latin typeface="Times" pitchFamily="-84" charset="0"/>
              </a:rPr>
              <a:t>Xie</a:t>
            </a:r>
            <a:r>
              <a:rPr lang="en-US" altLang="en-US" sz="2300" dirty="0">
                <a:solidFill>
                  <a:srgbClr val="000090"/>
                </a:solidFill>
                <a:latin typeface="Times" pitchFamily="-84" charset="0"/>
              </a:rPr>
              <a:t> </a:t>
            </a:r>
            <a:r>
              <a:rPr lang="en-US" altLang="en-US" sz="2300" dirty="0" smtClean="0">
                <a:solidFill>
                  <a:srgbClr val="000090"/>
                </a:solidFill>
                <a:latin typeface="Times" pitchFamily="-84" charset="0"/>
              </a:rPr>
              <a:t>Office </a:t>
            </a:r>
            <a:r>
              <a:rPr lang="en-US" altLang="en-US" sz="2300" dirty="0">
                <a:solidFill>
                  <a:srgbClr val="000090"/>
                </a:solidFill>
                <a:latin typeface="Times" pitchFamily="-84" charset="0"/>
              </a:rPr>
              <a:t>Hours:</a:t>
            </a:r>
          </a:p>
          <a:p>
            <a:pPr eaLnBrk="1" hangingPunct="1"/>
            <a:r>
              <a:rPr lang="en-US" altLang="en-US" sz="2300" dirty="0">
                <a:solidFill>
                  <a:srgbClr val="0033CC"/>
                </a:solidFill>
                <a:latin typeface="Times" pitchFamily="-84" charset="0"/>
              </a:rPr>
              <a:t>	</a:t>
            </a:r>
            <a:r>
              <a:rPr lang="en-US" altLang="en-US" sz="2300" dirty="0" smtClean="0">
                <a:solidFill>
                  <a:srgbClr val="0033CC"/>
                </a:solidFill>
                <a:latin typeface="Times" pitchFamily="-84" charset="0"/>
              </a:rPr>
              <a:t>by appointment</a:t>
            </a:r>
            <a:endParaRPr lang="en-US" altLang="en-US" sz="2300" dirty="0">
              <a:solidFill>
                <a:srgbClr val="0033CC"/>
              </a:solidFill>
              <a:latin typeface="Times" pitchFamily="-84" charset="0"/>
            </a:endParaRPr>
          </a:p>
          <a:p>
            <a:pPr eaLnBrk="1" hangingPunct="1"/>
            <a:endParaRPr lang="en-US" altLang="en-US" sz="2300" dirty="0">
              <a:solidFill>
                <a:srgbClr val="000090"/>
              </a:solidFill>
              <a:latin typeface="Times" pitchFamily="-84" charset="0"/>
            </a:endParaRPr>
          </a:p>
          <a:p>
            <a:pPr eaLnBrk="1" hangingPunct="1"/>
            <a:r>
              <a:rPr lang="en-US" altLang="en-US" sz="2300" dirty="0">
                <a:solidFill>
                  <a:srgbClr val="000090"/>
                </a:solidFill>
                <a:latin typeface="Times" pitchFamily="-84" charset="0"/>
              </a:rPr>
              <a:t>Find everything you need in </a:t>
            </a:r>
            <a:r>
              <a:rPr lang="en-US" altLang="en-US" sz="2300" dirty="0" smtClean="0">
                <a:solidFill>
                  <a:srgbClr val="000090"/>
                </a:solidFill>
                <a:latin typeface="Times" pitchFamily="-84" charset="0"/>
              </a:rPr>
              <a:t>Blackboard:  </a:t>
            </a:r>
            <a:endParaRPr lang="en-US" altLang="en-US" sz="2300" dirty="0">
              <a:solidFill>
                <a:srgbClr val="000090"/>
              </a:solidFill>
              <a:latin typeface="Times" pitchFamily="-84" charset="0"/>
            </a:endParaRPr>
          </a:p>
          <a:p>
            <a:pPr eaLnBrk="1" hangingPunct="1"/>
            <a:r>
              <a:rPr lang="en-US" altLang="en-US" sz="2300" dirty="0">
                <a:solidFill>
                  <a:srgbClr val="000090"/>
                </a:solidFill>
                <a:latin typeface="Times" pitchFamily="-84" charset="0"/>
              </a:rPr>
              <a:t>	Lecture Notes</a:t>
            </a:r>
          </a:p>
          <a:p>
            <a:pPr eaLnBrk="1" hangingPunct="1"/>
            <a:r>
              <a:rPr lang="en-US" altLang="en-US" sz="2300" dirty="0">
                <a:solidFill>
                  <a:srgbClr val="000090"/>
                </a:solidFill>
                <a:latin typeface="Times" pitchFamily="-84" charset="0"/>
              </a:rPr>
              <a:t>	Lecture Audio (</a:t>
            </a:r>
            <a:r>
              <a:rPr lang="en-US" altLang="en-US" sz="2300" dirty="0" err="1">
                <a:solidFill>
                  <a:srgbClr val="000090"/>
                </a:solidFill>
                <a:latin typeface="Times" pitchFamily="-84" charset="0"/>
              </a:rPr>
              <a:t>Boilercast</a:t>
            </a:r>
            <a:r>
              <a:rPr lang="en-US" altLang="en-US" sz="2300" dirty="0" smtClean="0">
                <a:solidFill>
                  <a:srgbClr val="000090"/>
                </a:solidFill>
                <a:latin typeface="Times" pitchFamily="-84" charset="0"/>
              </a:rPr>
              <a:t>): requested</a:t>
            </a:r>
            <a:endParaRPr lang="en-US" altLang="en-US" sz="2300" dirty="0">
              <a:solidFill>
                <a:srgbClr val="000090"/>
              </a:solidFill>
              <a:latin typeface="Times" pitchFamily="-84" charset="0"/>
            </a:endParaRPr>
          </a:p>
          <a:p>
            <a:pPr eaLnBrk="1" hangingPunct="1"/>
            <a:r>
              <a:rPr lang="en-US" altLang="en-US" sz="2300" dirty="0">
                <a:solidFill>
                  <a:srgbClr val="000090"/>
                </a:solidFill>
                <a:latin typeface="Times" pitchFamily="-84" charset="0"/>
              </a:rPr>
              <a:t>	Syllabus</a:t>
            </a:r>
          </a:p>
          <a:p>
            <a:pPr eaLnBrk="1" hangingPunct="1"/>
            <a:r>
              <a:rPr lang="en-US" altLang="en-US" sz="2300" dirty="0">
                <a:solidFill>
                  <a:srgbClr val="000090"/>
                </a:solidFill>
                <a:latin typeface="Times" pitchFamily="-84" charset="0"/>
              </a:rPr>
              <a:t>	Homework (</a:t>
            </a:r>
            <a:r>
              <a:rPr lang="en-US" altLang="en-US" sz="2300" dirty="0" err="1">
                <a:solidFill>
                  <a:srgbClr val="000090"/>
                </a:solidFill>
                <a:latin typeface="Times" pitchFamily="-84" charset="0"/>
              </a:rPr>
              <a:t>WebAssign</a:t>
            </a:r>
            <a:r>
              <a:rPr lang="en-US" altLang="en-US" sz="2300" dirty="0" smtClean="0">
                <a:solidFill>
                  <a:srgbClr val="000090"/>
                </a:solidFill>
                <a:latin typeface="Times" pitchFamily="-84" charset="0"/>
              </a:rPr>
              <a:t>)</a:t>
            </a:r>
          </a:p>
          <a:p>
            <a:pPr eaLnBrk="1" hangingPunct="1"/>
            <a:r>
              <a:rPr lang="en-US" altLang="en-US" sz="2300" dirty="0">
                <a:solidFill>
                  <a:srgbClr val="000090"/>
                </a:solidFill>
                <a:latin typeface="Times" pitchFamily="-84" charset="0"/>
              </a:rPr>
              <a:t>	</a:t>
            </a:r>
            <a:r>
              <a:rPr lang="en-US" altLang="en-US" sz="2300" dirty="0" err="1" smtClean="0">
                <a:solidFill>
                  <a:srgbClr val="000090"/>
                </a:solidFill>
                <a:latin typeface="Times" pitchFamily="-84" charset="0"/>
              </a:rPr>
              <a:t>Gradebook</a:t>
            </a:r>
            <a:endParaRPr lang="en-US" altLang="en-US" sz="2300" dirty="0">
              <a:solidFill>
                <a:srgbClr val="000090"/>
              </a:solidFill>
              <a:latin typeface="Times" pitchFamily="-84" charset="0"/>
            </a:endParaRPr>
          </a:p>
          <a:p>
            <a:pPr eaLnBrk="1" hangingPunct="1"/>
            <a:r>
              <a:rPr lang="en-US" altLang="en-US" sz="2300" dirty="0">
                <a:solidFill>
                  <a:srgbClr val="000090"/>
                </a:solidFill>
                <a:latin typeface="Times" pitchFamily="-84" charset="0"/>
              </a:rPr>
              <a:t>	Labs</a:t>
            </a:r>
          </a:p>
          <a:p>
            <a:pPr eaLnBrk="1" hangingPunct="1"/>
            <a:r>
              <a:rPr lang="en-US" altLang="en-US" sz="2300" dirty="0">
                <a:solidFill>
                  <a:srgbClr val="000090"/>
                </a:solidFill>
                <a:latin typeface="Times" pitchFamily="-84" charset="0"/>
              </a:rPr>
              <a:t>	</a:t>
            </a:r>
            <a:r>
              <a:rPr lang="en-US" altLang="en-US" sz="2300" dirty="0" err="1">
                <a:solidFill>
                  <a:srgbClr val="000090"/>
                </a:solidFill>
                <a:latin typeface="Times" pitchFamily="-84" charset="0"/>
              </a:rPr>
              <a:t>iClicker</a:t>
            </a:r>
            <a:r>
              <a:rPr lang="en-US" altLang="en-US" sz="2300" dirty="0">
                <a:solidFill>
                  <a:srgbClr val="000090"/>
                </a:solidFill>
                <a:latin typeface="Times" pitchFamily="-84" charset="0"/>
              </a:rPr>
              <a:t> </a:t>
            </a:r>
            <a:r>
              <a:rPr lang="en-US" altLang="en-US" sz="2300" dirty="0" smtClean="0">
                <a:solidFill>
                  <a:srgbClr val="000090"/>
                </a:solidFill>
                <a:latin typeface="Times" pitchFamily="-84" charset="0"/>
              </a:rPr>
              <a:t>registration</a:t>
            </a:r>
          </a:p>
          <a:p>
            <a:pPr eaLnBrk="1" hangingPunct="1"/>
            <a:r>
              <a:rPr lang="en-US" altLang="en-US" sz="2300" dirty="0">
                <a:solidFill>
                  <a:srgbClr val="000090"/>
                </a:solidFill>
                <a:latin typeface="Times" pitchFamily="-84" charset="0"/>
              </a:rPr>
              <a:t>	</a:t>
            </a:r>
          </a:p>
          <a:p>
            <a:pPr eaLnBrk="1" hangingPunct="1"/>
            <a:r>
              <a:rPr lang="en-US" altLang="en-US" sz="2300" dirty="0" smtClean="0">
                <a:solidFill>
                  <a:srgbClr val="000090"/>
                </a:solidFill>
                <a:latin typeface="Times" pitchFamily="-84" charset="0"/>
              </a:rPr>
              <a:t>Course website:</a:t>
            </a:r>
            <a:endParaRPr lang="en-US" altLang="en-US" sz="2300" dirty="0">
              <a:solidFill>
                <a:srgbClr val="000090"/>
              </a:solidFill>
              <a:latin typeface="Times" pitchFamily="-84" charset="0"/>
            </a:endParaRPr>
          </a:p>
          <a:p>
            <a:pPr eaLnBrk="1" hangingPunct="1"/>
            <a:r>
              <a:rPr lang="en-US" altLang="en-US" sz="2300" dirty="0">
                <a:solidFill>
                  <a:srgbClr val="000090"/>
                </a:solidFill>
                <a:latin typeface="Times" pitchFamily="-84" charset="0"/>
              </a:rPr>
              <a:t>http://</a:t>
            </a:r>
            <a:r>
              <a:rPr lang="en-US" altLang="en-US" sz="2300" dirty="0" smtClean="0">
                <a:solidFill>
                  <a:srgbClr val="000090"/>
                </a:solidFill>
                <a:latin typeface="Times" pitchFamily="-84" charset="0"/>
              </a:rPr>
              <a:t>www.physics.purdue.edu/phys272</a:t>
            </a:r>
            <a:r>
              <a:rPr lang="en-US" altLang="en-US" sz="2300" dirty="0">
                <a:solidFill>
                  <a:srgbClr val="000090"/>
                </a:solidFill>
                <a:latin typeface="Times" pitchFamily="-84" charset="0"/>
              </a:rPr>
              <a:t>/</a:t>
            </a:r>
          </a:p>
          <a:p>
            <a:pPr eaLnBrk="1" hangingPunct="1"/>
            <a:r>
              <a:rPr lang="en-US" altLang="en-US" dirty="0">
                <a:solidFill>
                  <a:srgbClr val="000090"/>
                </a:solidFill>
                <a:latin typeface="Times" pitchFamily="-84" charset="0"/>
              </a:rPr>
              <a:t> </a:t>
            </a:r>
          </a:p>
          <a:p>
            <a:pPr algn="ctr" eaLnBrk="1" hangingPunct="1"/>
            <a:endParaRPr lang="en-US" altLang="en-US" dirty="0">
              <a:solidFill>
                <a:srgbClr val="000090"/>
              </a:solidFill>
            </a:endParaRPr>
          </a:p>
        </p:txBody>
      </p:sp>
      <p:sp>
        <p:nvSpPr>
          <p:cNvPr id="19458" name="Text Box 3"/>
          <p:cNvSpPr txBox="1">
            <a:spLocks noChangeArrowheads="1"/>
          </p:cNvSpPr>
          <p:nvPr/>
        </p:nvSpPr>
        <p:spPr bwMode="auto">
          <a:xfrm>
            <a:off x="685800" y="32766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spcBef>
                <a:spcPct val="50000"/>
              </a:spcBef>
            </a:pPr>
            <a:endParaRPr lang="en-US" altLang="en-US"/>
          </a:p>
        </p:txBody>
      </p:sp>
      <p:sp>
        <p:nvSpPr>
          <p:cNvPr id="19459" name="Text Box 42"/>
          <p:cNvSpPr txBox="1">
            <a:spLocks noChangeArrowheads="1"/>
          </p:cNvSpPr>
          <p:nvPr/>
        </p:nvSpPr>
        <p:spPr bwMode="auto">
          <a:xfrm>
            <a:off x="1981200" y="228600"/>
            <a:ext cx="571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spcBef>
                <a:spcPct val="50000"/>
              </a:spcBef>
            </a:pPr>
            <a:r>
              <a:rPr lang="en-US" altLang="en-US" sz="3600" b="1">
                <a:solidFill>
                  <a:srgbClr val="0000FF"/>
                </a:solidFill>
              </a:rPr>
              <a:t>Announcements</a:t>
            </a:r>
          </a:p>
        </p:txBody>
      </p:sp>
      <p:cxnSp>
        <p:nvCxnSpPr>
          <p:cNvPr id="19460" name="Straight Connector 4"/>
          <p:cNvCxnSpPr>
            <a:cxnSpLocks noChangeShapeType="1"/>
          </p:cNvCxnSpPr>
          <p:nvPr/>
        </p:nvCxnSpPr>
        <p:spPr bwMode="auto">
          <a:xfrm>
            <a:off x="0" y="914400"/>
            <a:ext cx="9144000" cy="1588"/>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2E62630D-8838-4397-A9C4-E88A6E82F40C}" type="slidenum">
              <a:rPr lang="en-US" altLang="en-US" smtClean="0"/>
              <a:pPr/>
              <a:t>3</a:t>
            </a:fld>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76200"/>
            <a:ext cx="7924800" cy="914400"/>
          </a:xfrm>
        </p:spPr>
        <p:txBody>
          <a:bodyPr/>
          <a:lstStyle/>
          <a:p>
            <a:pPr eaLnBrk="1" hangingPunct="1"/>
            <a:r>
              <a:rPr lang="en-US" altLang="en-US" smtClean="0"/>
              <a:t>The Physical Concept of </a:t>
            </a:r>
            <a:r>
              <a:rPr lang="ja-JP" altLang="en-US" smtClean="0"/>
              <a:t>‘</a:t>
            </a:r>
            <a:r>
              <a:rPr lang="en-US" altLang="ja-JP" smtClean="0"/>
              <a:t>Field</a:t>
            </a:r>
            <a:r>
              <a:rPr lang="ja-JP" altLang="en-US" smtClean="0"/>
              <a:t>’</a:t>
            </a:r>
            <a:endParaRPr lang="en-US" altLang="en-US" smtClean="0"/>
          </a:p>
        </p:txBody>
      </p:sp>
      <p:sp>
        <p:nvSpPr>
          <p:cNvPr id="74754" name="Text Box 3"/>
          <p:cNvSpPr txBox="1">
            <a:spLocks noChangeArrowheads="1"/>
          </p:cNvSpPr>
          <p:nvPr/>
        </p:nvSpPr>
        <p:spPr bwMode="auto">
          <a:xfrm>
            <a:off x="609600" y="1295400"/>
            <a:ext cx="59483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Field:</a:t>
            </a:r>
            <a:r>
              <a:rPr lang="en-US" altLang="en-US"/>
              <a:t> physical quantity, can be scalar or vector</a:t>
            </a:r>
          </a:p>
          <a:p>
            <a:pPr eaLnBrk="1" hangingPunct="1"/>
            <a:endParaRPr lang="en-US" altLang="en-US"/>
          </a:p>
          <a:p>
            <a:pPr eaLnBrk="1" hangingPunct="1"/>
            <a:r>
              <a:rPr lang="en-US" altLang="en-US" i="1">
                <a:solidFill>
                  <a:schemeClr val="accent2"/>
                </a:solidFill>
              </a:rPr>
              <a:t>Examples:</a:t>
            </a:r>
            <a:endParaRPr lang="en-US" altLang="en-US" i="1"/>
          </a:p>
          <a:p>
            <a:pPr eaLnBrk="1" hangingPunct="1"/>
            <a:r>
              <a:rPr lang="en-US" altLang="en-US"/>
              <a:t>Temperature </a:t>
            </a:r>
            <a:r>
              <a:rPr lang="en-US" altLang="en-US" i="1"/>
              <a:t>T(x,y,z,t)</a:t>
            </a:r>
            <a:endParaRPr lang="en-US" altLang="en-US"/>
          </a:p>
          <a:p>
            <a:pPr eaLnBrk="1" hangingPunct="1"/>
            <a:r>
              <a:rPr lang="en-US" altLang="en-US"/>
              <a:t>Air flow, gravitational field</a:t>
            </a:r>
          </a:p>
        </p:txBody>
      </p:sp>
      <p:pic>
        <p:nvPicPr>
          <p:cNvPr id="19461" name="Picture 5" descr="p439_Earthf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05200"/>
            <a:ext cx="26670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p440_Neg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29000"/>
            <a:ext cx="26670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64" name="Object 2"/>
          <p:cNvGraphicFramePr>
            <a:graphicFrameLocks noChangeAspect="1"/>
          </p:cNvGraphicFramePr>
          <p:nvPr/>
        </p:nvGraphicFramePr>
        <p:xfrm>
          <a:off x="3886200" y="4038600"/>
          <a:ext cx="1371600" cy="652463"/>
        </p:xfrm>
        <a:graphic>
          <a:graphicData uri="http://schemas.openxmlformats.org/presentationml/2006/ole">
            <mc:AlternateContent xmlns:mc="http://schemas.openxmlformats.org/markup-compatibility/2006">
              <mc:Choice xmlns:v="urn:schemas-microsoft-com:vml" Requires="v">
                <p:oleObj spid="_x0000_s74877" name="Equation" r:id="rId6" imgW="508000" imgH="241300" progId="Equation.3">
                  <p:embed/>
                </p:oleObj>
              </mc:Choice>
              <mc:Fallback>
                <p:oleObj name="Equation" r:id="rId6" imgW="508000" imgH="2413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038600"/>
                        <a:ext cx="1371600"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465" name="Object 3"/>
          <p:cNvGraphicFramePr>
            <a:graphicFrameLocks noChangeAspect="1"/>
          </p:cNvGraphicFramePr>
          <p:nvPr/>
        </p:nvGraphicFramePr>
        <p:xfrm>
          <a:off x="3810000" y="4876800"/>
          <a:ext cx="1560513" cy="760413"/>
        </p:xfrm>
        <a:graphic>
          <a:graphicData uri="http://schemas.openxmlformats.org/presentationml/2006/ole">
            <mc:AlternateContent xmlns:mc="http://schemas.openxmlformats.org/markup-compatibility/2006">
              <mc:Choice xmlns:v="urn:schemas-microsoft-com:vml" Requires="v">
                <p:oleObj spid="_x0000_s74878" name="Equation" r:id="rId8" imgW="495300" imgH="241300" progId="Equation.3">
                  <p:embed/>
                </p:oleObj>
              </mc:Choice>
              <mc:Fallback>
                <p:oleObj name="Equation" r:id="rId8" imgW="495300" imgH="2413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876800"/>
                        <a:ext cx="1560513"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 name="Group 20"/>
          <p:cNvGrpSpPr>
            <a:grpSpLocks/>
          </p:cNvGrpSpPr>
          <p:nvPr/>
        </p:nvGrpSpPr>
        <p:grpSpPr bwMode="auto">
          <a:xfrm>
            <a:off x="2971800" y="3962400"/>
            <a:ext cx="496888" cy="533400"/>
            <a:chOff x="1872" y="2496"/>
            <a:chExt cx="313" cy="336"/>
          </a:xfrm>
        </p:grpSpPr>
        <p:sp>
          <p:nvSpPr>
            <p:cNvPr id="74768" name="Oval 12"/>
            <p:cNvSpPr>
              <a:spLocks noChangeArrowheads="1"/>
            </p:cNvSpPr>
            <p:nvPr/>
          </p:nvSpPr>
          <p:spPr bwMode="auto">
            <a:xfrm>
              <a:off x="1968" y="2736"/>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74769" name="Line 13"/>
            <p:cNvSpPr>
              <a:spLocks noChangeShapeType="1"/>
            </p:cNvSpPr>
            <p:nvPr/>
          </p:nvSpPr>
          <p:spPr bwMode="auto">
            <a:xfrm flipH="1">
              <a:off x="1872" y="2784"/>
              <a:ext cx="144"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70" name="Text Box 14"/>
            <p:cNvSpPr txBox="1">
              <a:spLocks noChangeArrowheads="1"/>
            </p:cNvSpPr>
            <p:nvPr/>
          </p:nvSpPr>
          <p:spPr bwMode="auto">
            <a:xfrm>
              <a:off x="1920" y="249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m</a:t>
              </a:r>
            </a:p>
          </p:txBody>
        </p:sp>
      </p:grpSp>
      <p:sp>
        <p:nvSpPr>
          <p:cNvPr id="19473" name="Freeform 17"/>
          <p:cNvSpPr>
            <a:spLocks/>
          </p:cNvSpPr>
          <p:nvPr/>
        </p:nvSpPr>
        <p:spPr bwMode="auto">
          <a:xfrm>
            <a:off x="3352800" y="4254500"/>
            <a:ext cx="533400" cy="165100"/>
          </a:xfrm>
          <a:custGeom>
            <a:avLst/>
            <a:gdLst>
              <a:gd name="T0" fmla="*/ 2147483647 w 336"/>
              <a:gd name="T1" fmla="*/ 2147483647 h 104"/>
              <a:gd name="T2" fmla="*/ 2147483647 w 336"/>
              <a:gd name="T3" fmla="*/ 2147483647 h 104"/>
              <a:gd name="T4" fmla="*/ 2147483647 w 336"/>
              <a:gd name="T5" fmla="*/ 2147483647 h 104"/>
              <a:gd name="T6" fmla="*/ 0 w 336"/>
              <a:gd name="T7" fmla="*/ 2147483647 h 104"/>
              <a:gd name="T8" fmla="*/ 0 60000 65536"/>
              <a:gd name="T9" fmla="*/ 0 60000 65536"/>
              <a:gd name="T10" fmla="*/ 0 60000 65536"/>
              <a:gd name="T11" fmla="*/ 0 60000 65536"/>
              <a:gd name="T12" fmla="*/ 0 w 336"/>
              <a:gd name="T13" fmla="*/ 0 h 104"/>
              <a:gd name="T14" fmla="*/ 336 w 336"/>
              <a:gd name="T15" fmla="*/ 104 h 104"/>
            </a:gdLst>
            <a:ahLst/>
            <a:cxnLst>
              <a:cxn ang="T8">
                <a:pos x="T0" y="T1"/>
              </a:cxn>
              <a:cxn ang="T9">
                <a:pos x="T2" y="T3"/>
              </a:cxn>
              <a:cxn ang="T10">
                <a:pos x="T4" y="T5"/>
              </a:cxn>
              <a:cxn ang="T11">
                <a:pos x="T6" y="T7"/>
              </a:cxn>
            </a:cxnLst>
            <a:rect l="T12" t="T13" r="T14" b="T15"/>
            <a:pathLst>
              <a:path w="336" h="104">
                <a:moveTo>
                  <a:pt x="336" y="104"/>
                </a:moveTo>
                <a:cubicBezTo>
                  <a:pt x="304" y="60"/>
                  <a:pt x="272" y="16"/>
                  <a:pt x="240" y="8"/>
                </a:cubicBezTo>
                <a:cubicBezTo>
                  <a:pt x="208" y="0"/>
                  <a:pt x="184" y="40"/>
                  <a:pt x="144" y="56"/>
                </a:cubicBezTo>
                <a:cubicBezTo>
                  <a:pt x="104" y="72"/>
                  <a:pt x="24" y="96"/>
                  <a:pt x="0" y="104"/>
                </a:cubicBezTo>
              </a:path>
            </a:pathLst>
          </a:custGeom>
          <a:noFill/>
          <a:ln w="952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4" name="Freeform 18"/>
          <p:cNvSpPr>
            <a:spLocks/>
          </p:cNvSpPr>
          <p:nvPr/>
        </p:nvSpPr>
        <p:spPr bwMode="auto">
          <a:xfrm>
            <a:off x="4038600" y="5486400"/>
            <a:ext cx="1828800" cy="495300"/>
          </a:xfrm>
          <a:custGeom>
            <a:avLst/>
            <a:gdLst>
              <a:gd name="T0" fmla="*/ 0 w 1152"/>
              <a:gd name="T1" fmla="*/ 2147483647 h 312"/>
              <a:gd name="T2" fmla="*/ 2147483647 w 1152"/>
              <a:gd name="T3" fmla="*/ 2147483647 h 312"/>
              <a:gd name="T4" fmla="*/ 2147483647 w 1152"/>
              <a:gd name="T5" fmla="*/ 2147483647 h 312"/>
              <a:gd name="T6" fmla="*/ 2147483647 w 1152"/>
              <a:gd name="T7" fmla="*/ 2147483647 h 312"/>
              <a:gd name="T8" fmla="*/ 2147483647 w 1152"/>
              <a:gd name="T9" fmla="*/ 0 h 312"/>
              <a:gd name="T10" fmla="*/ 0 60000 65536"/>
              <a:gd name="T11" fmla="*/ 0 60000 65536"/>
              <a:gd name="T12" fmla="*/ 0 60000 65536"/>
              <a:gd name="T13" fmla="*/ 0 60000 65536"/>
              <a:gd name="T14" fmla="*/ 0 60000 65536"/>
              <a:gd name="T15" fmla="*/ 0 w 1152"/>
              <a:gd name="T16" fmla="*/ 0 h 312"/>
              <a:gd name="T17" fmla="*/ 1152 w 1152"/>
              <a:gd name="T18" fmla="*/ 312 h 312"/>
            </a:gdLst>
            <a:ahLst/>
            <a:cxnLst>
              <a:cxn ang="T10">
                <a:pos x="T0" y="T1"/>
              </a:cxn>
              <a:cxn ang="T11">
                <a:pos x="T2" y="T3"/>
              </a:cxn>
              <a:cxn ang="T12">
                <a:pos x="T4" y="T5"/>
              </a:cxn>
              <a:cxn ang="T13">
                <a:pos x="T6" y="T7"/>
              </a:cxn>
              <a:cxn ang="T14">
                <a:pos x="T8" y="T9"/>
              </a:cxn>
            </a:cxnLst>
            <a:rect l="T15" t="T16" r="T17" b="T18"/>
            <a:pathLst>
              <a:path w="1152" h="312">
                <a:moveTo>
                  <a:pt x="0" y="48"/>
                </a:moveTo>
                <a:cubicBezTo>
                  <a:pt x="48" y="124"/>
                  <a:pt x="96" y="200"/>
                  <a:pt x="192" y="240"/>
                </a:cubicBezTo>
                <a:cubicBezTo>
                  <a:pt x="288" y="280"/>
                  <a:pt x="464" y="312"/>
                  <a:pt x="576" y="288"/>
                </a:cubicBezTo>
                <a:cubicBezTo>
                  <a:pt x="688" y="264"/>
                  <a:pt x="768" y="144"/>
                  <a:pt x="864" y="96"/>
                </a:cubicBezTo>
                <a:cubicBezTo>
                  <a:pt x="960" y="48"/>
                  <a:pt x="1104" y="16"/>
                  <a:pt x="1152" y="0"/>
                </a:cubicBezTo>
              </a:path>
            </a:pathLst>
          </a:custGeom>
          <a:noFill/>
          <a:ln w="952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21"/>
          <p:cNvGrpSpPr>
            <a:grpSpLocks/>
          </p:cNvGrpSpPr>
          <p:nvPr/>
        </p:nvGrpSpPr>
        <p:grpSpPr bwMode="auto">
          <a:xfrm>
            <a:off x="5943600" y="5257800"/>
            <a:ext cx="336550" cy="533400"/>
            <a:chOff x="3744" y="3312"/>
            <a:chExt cx="212" cy="336"/>
          </a:xfrm>
        </p:grpSpPr>
        <p:sp>
          <p:nvSpPr>
            <p:cNvPr id="74765" name="Oval 15"/>
            <p:cNvSpPr>
              <a:spLocks noChangeArrowheads="1"/>
            </p:cNvSpPr>
            <p:nvPr/>
          </p:nvSpPr>
          <p:spPr bwMode="auto">
            <a:xfrm>
              <a:off x="3744" y="3360"/>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74766" name="Line 16"/>
            <p:cNvSpPr>
              <a:spLocks noChangeShapeType="1"/>
            </p:cNvSpPr>
            <p:nvPr/>
          </p:nvSpPr>
          <p:spPr bwMode="auto">
            <a:xfrm flipV="1">
              <a:off x="3792" y="3312"/>
              <a:ext cx="144"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7" name="Text Box 19"/>
            <p:cNvSpPr txBox="1">
              <a:spLocks noChangeArrowheads="1"/>
            </p:cNvSpPr>
            <p:nvPr/>
          </p:nvSpPr>
          <p:spPr bwMode="auto">
            <a:xfrm>
              <a:off x="3744" y="336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q</a:t>
              </a:r>
            </a:p>
          </p:txBody>
        </p:sp>
      </p:grpSp>
      <p:cxnSp>
        <p:nvCxnSpPr>
          <p:cNvPr id="18"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4764" name="TextBox 18"/>
          <p:cNvSpPr txBox="1">
            <a:spLocks noChangeArrowheads="1"/>
          </p:cNvSpPr>
          <p:nvPr/>
        </p:nvSpPr>
        <p:spPr bwMode="auto">
          <a:xfrm>
            <a:off x="228600" y="649288"/>
            <a:ext cx="872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286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800" b="1" i="1">
                <a:solidFill>
                  <a:srgbClr val="0033CC"/>
                </a:solidFill>
                <a:latin typeface="Arial" pitchFamily="34" charset="0"/>
              </a:rPr>
              <a:t>Key Idea: A charged particle makes an electric field at every location in space </a:t>
            </a:r>
          </a:p>
          <a:p>
            <a:pPr eaLnBrk="1" hangingPunct="1"/>
            <a:endParaRPr lang="en-US" altLang="en-US" sz="1800" b="1" i="1">
              <a:solidFill>
                <a:srgbClr val="0033CC"/>
              </a:solidFill>
              <a:latin typeface="Arial" pitchFamily="34" charset="0"/>
            </a:endParaRPr>
          </a:p>
        </p:txBody>
      </p:sp>
      <p:sp>
        <p:nvSpPr>
          <p:cNvPr id="4" name="Slide Number Placeholder 3"/>
          <p:cNvSpPr>
            <a:spLocks noGrp="1"/>
          </p:cNvSpPr>
          <p:nvPr>
            <p:ph type="sldNum" sz="quarter" idx="12"/>
          </p:nvPr>
        </p:nvSpPr>
        <p:spPr/>
        <p:txBody>
          <a:bodyPr/>
          <a:lstStyle/>
          <a:p>
            <a:fld id="{BEEE3196-B7AE-4A8A-A1A2-DCB138D5E112}" type="slidenum">
              <a:rPr lang="en-US" altLang="en-US" smtClean="0"/>
              <a:pPr/>
              <a:t>30</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46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9464"/>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947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19462"/>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nodeType="after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499"/>
                                          </p:stCondLst>
                                        </p:cTn>
                                        <p:tgtEl>
                                          <p:spTgt spid="19465"/>
                                        </p:tgtEl>
                                        <p:attrNameLst>
                                          <p:attrName>style.visibility</p:attrName>
                                        </p:attrNameLst>
                                      </p:cBhvr>
                                      <p:to>
                                        <p:strVal val="visible"/>
                                      </p:to>
                                    </p:set>
                                  </p:childTnLst>
                                </p:cTn>
                              </p:par>
                            </p:childTnLst>
                          </p:cTn>
                        </p:par>
                        <p:par>
                          <p:cTn id="26" fill="hold" nodeType="afterGroup">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19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3" grpId="0" animBg="1"/>
      <p:bldP spid="1947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altLang="en-US" smtClean="0"/>
              <a:t>How Strong is the Coulomb Force?</a:t>
            </a:r>
          </a:p>
        </p:txBody>
      </p:sp>
      <p:cxnSp>
        <p:nvCxnSpPr>
          <p:cNvPr id="4" name="Straight Connector 6"/>
          <p:cNvCxnSpPr>
            <a:cxnSpLocks noChangeShapeType="1"/>
          </p:cNvCxnSpPr>
          <p:nvPr/>
        </p:nvCxnSpPr>
        <p:spPr bwMode="auto">
          <a:xfrm>
            <a:off x="0" y="1600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9939" name="Picture 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28956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815975"/>
            <a:ext cx="2590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1" name="Group 18"/>
          <p:cNvGrpSpPr>
            <a:grpSpLocks/>
          </p:cNvGrpSpPr>
          <p:nvPr/>
        </p:nvGrpSpPr>
        <p:grpSpPr bwMode="auto">
          <a:xfrm>
            <a:off x="381000" y="3722688"/>
            <a:ext cx="6732588" cy="914400"/>
            <a:chOff x="1143000" y="3886200"/>
            <a:chExt cx="6731850" cy="914400"/>
          </a:xfrm>
        </p:grpSpPr>
        <p:pic>
          <p:nvPicPr>
            <p:cNvPr id="39958" name="Picture 3"/>
            <p:cNvPicPr>
              <a:picLocks noChangeAspect="1" noChangeArrowheads="1"/>
            </p:cNvPicPr>
            <p:nvPr/>
          </p:nvPicPr>
          <p:blipFill>
            <a:blip r:embed="rId5">
              <a:extLst>
                <a:ext uri="{28A0092B-C50C-407E-A947-70E740481C1C}">
                  <a14:useLocalDpi xmlns:a14="http://schemas.microsoft.com/office/drawing/2010/main" val="0"/>
                </a:ext>
              </a:extLst>
            </a:blip>
            <a:srcRect l="21507" t="9105" b="72684"/>
            <a:stretch>
              <a:fillRect/>
            </a:stretch>
          </p:blipFill>
          <p:spPr bwMode="auto">
            <a:xfrm>
              <a:off x="2590800" y="3886200"/>
              <a:ext cx="5284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9" name="TextBox 10"/>
            <p:cNvSpPr txBox="1">
              <a:spLocks noChangeArrowheads="1"/>
            </p:cNvSpPr>
            <p:nvPr/>
          </p:nvSpPr>
          <p:spPr bwMode="auto">
            <a:xfrm>
              <a:off x="1143000" y="3962400"/>
              <a:ext cx="115239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800" i="1">
                  <a:latin typeface="Arial" pitchFamily="34" charset="0"/>
                </a:rPr>
                <a:t>F</a:t>
              </a:r>
              <a:r>
                <a:rPr lang="en-US" altLang="en-US" sz="2800" baseline="-25000">
                  <a:latin typeface="Arial" pitchFamily="34" charset="0"/>
                </a:rPr>
                <a:t>elec </a:t>
              </a:r>
              <a:r>
                <a:rPr lang="en-US" altLang="en-US" sz="2800">
                  <a:latin typeface="Arial" pitchFamily="34" charset="0"/>
                </a:rPr>
                <a:t>=</a:t>
              </a:r>
            </a:p>
          </p:txBody>
        </p:sp>
      </p:grpSp>
      <p:sp>
        <p:nvSpPr>
          <p:cNvPr id="39942" name="TextBox 11"/>
          <p:cNvSpPr txBox="1">
            <a:spLocks noChangeArrowheads="1"/>
          </p:cNvSpPr>
          <p:nvPr/>
        </p:nvSpPr>
        <p:spPr bwMode="auto">
          <a:xfrm>
            <a:off x="533400" y="4789488"/>
            <a:ext cx="1177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800" i="1">
                <a:latin typeface="Arial" pitchFamily="34" charset="0"/>
              </a:rPr>
              <a:t>F</a:t>
            </a:r>
            <a:r>
              <a:rPr lang="en-US" altLang="en-US" sz="2800" baseline="-25000">
                <a:latin typeface="Arial" pitchFamily="34" charset="0"/>
              </a:rPr>
              <a:t>grav </a:t>
            </a:r>
            <a:r>
              <a:rPr lang="en-US" altLang="en-US" sz="2800">
                <a:latin typeface="Arial" pitchFamily="34" charset="0"/>
              </a:rPr>
              <a:t>=</a:t>
            </a:r>
          </a:p>
        </p:txBody>
      </p:sp>
      <p:sp>
        <p:nvSpPr>
          <p:cNvPr id="14" name="TextBox 13"/>
          <p:cNvSpPr txBox="1"/>
          <p:nvPr/>
        </p:nvSpPr>
        <p:spPr>
          <a:xfrm>
            <a:off x="-14288" y="1828800"/>
            <a:ext cx="519588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Example:  Hydrogen Atom = proton and electron</a:t>
            </a:r>
          </a:p>
        </p:txBody>
      </p:sp>
      <p:pic>
        <p:nvPicPr>
          <p:cNvPr id="39944" name="Picture 1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454275"/>
            <a:ext cx="42132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6"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974975"/>
            <a:ext cx="322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2895600"/>
            <a:ext cx="312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1"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789488"/>
            <a:ext cx="704056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8" name="Group 27"/>
          <p:cNvGrpSpPr>
            <a:grpSpLocks/>
          </p:cNvGrpSpPr>
          <p:nvPr/>
        </p:nvGrpSpPr>
        <p:grpSpPr bwMode="auto">
          <a:xfrm>
            <a:off x="2932113" y="5646738"/>
            <a:ext cx="3163887" cy="1211262"/>
            <a:chOff x="3160627" y="5715000"/>
            <a:chExt cx="3163973" cy="1211263"/>
          </a:xfrm>
        </p:grpSpPr>
        <p:pic>
          <p:nvPicPr>
            <p:cNvPr id="39954" name="Picture 3"/>
            <p:cNvPicPr>
              <a:picLocks noChangeAspect="1" noChangeArrowheads="1"/>
            </p:cNvPicPr>
            <p:nvPr/>
          </p:nvPicPr>
          <p:blipFill>
            <a:blip r:embed="rId5">
              <a:extLst>
                <a:ext uri="{28A0092B-C50C-407E-A947-70E740481C1C}">
                  <a14:useLocalDpi xmlns:a14="http://schemas.microsoft.com/office/drawing/2010/main" val="0"/>
                </a:ext>
              </a:extLst>
            </a:blip>
            <a:srcRect l="52069" t="77396" r="18501"/>
            <a:stretch>
              <a:fillRect/>
            </a:stretch>
          </p:blipFill>
          <p:spPr bwMode="auto">
            <a:xfrm>
              <a:off x="4343400" y="5791200"/>
              <a:ext cx="198120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5" name="TextBox 23"/>
            <p:cNvSpPr txBox="1">
              <a:spLocks noChangeArrowheads="1"/>
            </p:cNvSpPr>
            <p:nvPr/>
          </p:nvSpPr>
          <p:spPr bwMode="auto">
            <a:xfrm>
              <a:off x="3160627" y="6248400"/>
              <a:ext cx="80170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latin typeface="Arial" pitchFamily="34" charset="0"/>
                </a:rPr>
                <a:t>F</a:t>
              </a:r>
              <a:r>
                <a:rPr lang="en-US" altLang="en-US" baseline="-25000">
                  <a:latin typeface="Arial" pitchFamily="34" charset="0"/>
                </a:rPr>
                <a:t>grav </a:t>
              </a:r>
              <a:endParaRPr lang="en-US" altLang="en-US">
                <a:latin typeface="Arial" pitchFamily="34" charset="0"/>
              </a:endParaRPr>
            </a:p>
          </p:txBody>
        </p:sp>
        <p:sp>
          <p:nvSpPr>
            <p:cNvPr id="39956" name="TextBox 24"/>
            <p:cNvSpPr txBox="1">
              <a:spLocks noChangeArrowheads="1"/>
            </p:cNvSpPr>
            <p:nvPr/>
          </p:nvSpPr>
          <p:spPr bwMode="auto">
            <a:xfrm>
              <a:off x="3200315" y="5715000"/>
              <a:ext cx="77630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i="1">
                  <a:latin typeface="Arial" pitchFamily="34" charset="0"/>
                </a:rPr>
                <a:t>F</a:t>
              </a:r>
              <a:r>
                <a:rPr lang="en-US" altLang="en-US" baseline="-25000">
                  <a:latin typeface="Arial" pitchFamily="34" charset="0"/>
                </a:rPr>
                <a:t>elec</a:t>
              </a:r>
              <a:endParaRPr lang="en-US" altLang="en-US">
                <a:latin typeface="Arial" pitchFamily="34" charset="0"/>
              </a:endParaRPr>
            </a:p>
          </p:txBody>
        </p:sp>
        <p:cxnSp>
          <p:nvCxnSpPr>
            <p:cNvPr id="27" name="Straight Connector 26"/>
            <p:cNvCxnSpPr>
              <a:cxnSpLocks noChangeShapeType="1"/>
            </p:cNvCxnSpPr>
            <p:nvPr/>
          </p:nvCxnSpPr>
          <p:spPr bwMode="auto">
            <a:xfrm>
              <a:off x="3352719" y="6257925"/>
              <a:ext cx="914425"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5" name="Group 31"/>
          <p:cNvGrpSpPr>
            <a:grpSpLocks/>
          </p:cNvGrpSpPr>
          <p:nvPr/>
        </p:nvGrpSpPr>
        <p:grpSpPr bwMode="auto">
          <a:xfrm>
            <a:off x="2971800" y="5638800"/>
            <a:ext cx="6172200" cy="1143000"/>
            <a:chOff x="2895600" y="5638800"/>
            <a:chExt cx="6172200" cy="1143000"/>
          </a:xfrm>
        </p:grpSpPr>
        <p:sp>
          <p:nvSpPr>
            <p:cNvPr id="30" name="TextBox 29"/>
            <p:cNvSpPr txBox="1"/>
            <p:nvPr/>
          </p:nvSpPr>
          <p:spPr>
            <a:xfrm>
              <a:off x="5715000" y="5867400"/>
              <a:ext cx="3352800" cy="646113"/>
            </a:xfrm>
            <a:prstGeom prst="rect">
              <a:avLst/>
            </a:prstGeom>
            <a:noFill/>
            <a:ln w="28575" cap="flat" cmpd="sng" algn="ctr">
              <a:noFill/>
              <a:prstDash val="solid"/>
              <a:round/>
              <a:headEnd type="none" w="med" len="med"/>
              <a:tailEnd type="none" w="med" len="med"/>
            </a:ln>
          </p:spPr>
          <p:txBody>
            <a:bodyPr>
              <a:spAutoFit/>
            </a:bodyPr>
            <a:lstStyle/>
            <a:p>
              <a:pPr indent="228600" algn="ctr">
                <a:defRPr/>
              </a:pPr>
              <a:r>
                <a:rPr lang="en-US" sz="1800">
                  <a:solidFill>
                    <a:srgbClr val="0033CC"/>
                  </a:solidFill>
                  <a:latin typeface="+mj-lt"/>
                  <a:ea typeface="+mn-ea"/>
                </a:rPr>
                <a:t>Electricity is </a:t>
              </a:r>
              <a:r>
                <a:rPr lang="en-US" sz="1800" b="1" i="1">
                  <a:solidFill>
                    <a:srgbClr val="0033CC"/>
                  </a:solidFill>
                  <a:latin typeface="+mj-lt"/>
                  <a:ea typeface="+mn-ea"/>
                </a:rPr>
                <a:t>much stronger</a:t>
              </a:r>
            </a:p>
            <a:p>
              <a:pPr indent="228600" algn="ctr">
                <a:defRPr/>
              </a:pPr>
              <a:r>
                <a:rPr lang="en-US" sz="1800">
                  <a:solidFill>
                    <a:srgbClr val="0033CC"/>
                  </a:solidFill>
                  <a:latin typeface="+mj-lt"/>
                  <a:ea typeface="+mn-ea"/>
                </a:rPr>
                <a:t>than Gravity</a:t>
              </a:r>
            </a:p>
          </p:txBody>
        </p:sp>
        <p:sp>
          <p:nvSpPr>
            <p:cNvPr id="29" name="Rectangle 28"/>
            <p:cNvSpPr>
              <a:spLocks noChangeArrowheads="1"/>
            </p:cNvSpPr>
            <p:nvPr/>
          </p:nvSpPr>
          <p:spPr bwMode="auto">
            <a:xfrm>
              <a:off x="2895600" y="5638800"/>
              <a:ext cx="2971800" cy="11430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sp>
        <p:nvSpPr>
          <p:cNvPr id="2" name="Slide Number Placeholder 1"/>
          <p:cNvSpPr>
            <a:spLocks noGrp="1"/>
          </p:cNvSpPr>
          <p:nvPr>
            <p:ph type="sldNum" sz="quarter" idx="12"/>
          </p:nvPr>
        </p:nvSpPr>
        <p:spPr/>
        <p:txBody>
          <a:bodyPr/>
          <a:lstStyle/>
          <a:p>
            <a:fld id="{8F4FFB3B-F78B-47C2-8837-EC56BFCC2822}" type="slidenum">
              <a:rPr lang="en-US" altLang="en-US" smtClean="0"/>
              <a:pPr/>
              <a:t>31</a:t>
            </a:fld>
            <a:endParaRPr lang="en-US" altLang="en-US"/>
          </a:p>
        </p:txBody>
      </p:sp>
    </p:spTree>
    <p:extLst>
      <p:ext uri="{BB962C8B-B14F-4D97-AF65-F5344CB8AC3E}">
        <p14:creationId xmlns:p14="http://schemas.microsoft.com/office/powerpoint/2010/main" val="703408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391064" y="838200"/>
            <a:ext cx="8610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just" eaLnBrk="1" hangingPunct="1"/>
            <a:r>
              <a:rPr lang="en-US" altLang="en-US" b="1" dirty="0" smtClean="0">
                <a:solidFill>
                  <a:schemeClr val="accent2"/>
                </a:solidFill>
                <a:latin typeface="Arial" pitchFamily="34" charset="0"/>
              </a:rPr>
              <a:t>A person weighs 150 lbs.  Which of the following statements is correct. </a:t>
            </a:r>
            <a:endParaRPr lang="en-US" altLang="en-US" sz="2000" b="1" dirty="0" smtClean="0">
              <a:solidFill>
                <a:schemeClr val="tx2"/>
              </a:solidFill>
              <a:latin typeface="Arial" pitchFamily="34" charset="0"/>
            </a:endParaRPr>
          </a:p>
          <a:p>
            <a:pPr algn="just" eaLnBrk="1" hangingPunct="1"/>
            <a:endParaRPr lang="en-US" altLang="en-US" sz="2000" b="1" dirty="0" smtClean="0">
              <a:solidFill>
                <a:schemeClr val="tx2"/>
              </a:solidFill>
              <a:latin typeface="Arial" pitchFamily="34" charset="0"/>
            </a:endParaRPr>
          </a:p>
          <a:p>
            <a:pPr algn="just" eaLnBrk="1" hangingPunct="1"/>
            <a:endParaRPr lang="en-US" altLang="en-US" sz="2000" b="1" dirty="0" smtClean="0">
              <a:solidFill>
                <a:schemeClr val="tx2"/>
              </a:solidFill>
              <a:latin typeface="Arial" pitchFamily="34" charset="0"/>
            </a:endParaRPr>
          </a:p>
          <a:p>
            <a:pPr marL="457200" indent="-457200" algn="just" eaLnBrk="1" hangingPunct="1">
              <a:buAutoNum type="alphaUcPeriod"/>
            </a:pPr>
            <a:r>
              <a:rPr lang="en-US" altLang="en-US" sz="2000" dirty="0" smtClean="0">
                <a:solidFill>
                  <a:schemeClr val="tx2"/>
                </a:solidFill>
                <a:latin typeface="Arial" pitchFamily="34" charset="0"/>
              </a:rPr>
              <a:t>The weight is caused by gravity</a:t>
            </a:r>
          </a:p>
          <a:p>
            <a:pPr marL="457200" indent="-457200" algn="just" eaLnBrk="1" hangingPunct="1">
              <a:buAutoNum type="alphaUcPeriod"/>
            </a:pPr>
            <a:r>
              <a:rPr lang="en-US" altLang="en-US" sz="2000" dirty="0" smtClean="0">
                <a:solidFill>
                  <a:schemeClr val="tx2"/>
                </a:solidFill>
                <a:latin typeface="Arial" pitchFamily="34" charset="0"/>
              </a:rPr>
              <a:t>The weight is caused by electric interaction.</a:t>
            </a:r>
          </a:p>
          <a:p>
            <a:pPr algn="just" eaLnBrk="1" hangingPunct="1"/>
            <a:r>
              <a:rPr lang="en-US" altLang="en-US" sz="2000" dirty="0" smtClean="0">
                <a:solidFill>
                  <a:schemeClr val="tx2"/>
                </a:solidFill>
                <a:latin typeface="Arial" pitchFamily="34" charset="0"/>
              </a:rPr>
              <a:t>C.   The weight is an intrinsic number to describe a body mass, regardless of existence of gravity of electric force. </a:t>
            </a:r>
            <a:endParaRPr lang="en-US" altLang="en-US" sz="2000" dirty="0">
              <a:solidFill>
                <a:schemeClr val="tx2"/>
              </a:solidFill>
              <a:latin typeface="Symbol" pitchFamily="18" charset="2"/>
            </a:endParaRPr>
          </a:p>
        </p:txBody>
      </p:sp>
      <p:sp>
        <p:nvSpPr>
          <p:cNvPr id="17412" name="Rectangle 5"/>
          <p:cNvSpPr>
            <a:spLocks noGrp="1" noChangeArrowheads="1"/>
          </p:cNvSpPr>
          <p:nvPr>
            <p:ph type="title"/>
          </p:nvPr>
        </p:nvSpPr>
        <p:spPr>
          <a:xfrm>
            <a:off x="0" y="-76200"/>
            <a:ext cx="9144000" cy="914400"/>
          </a:xfrm>
        </p:spPr>
        <p:txBody>
          <a:bodyPr/>
          <a:lstStyle/>
          <a:p>
            <a:pPr eaLnBrk="1" hangingPunct="1"/>
            <a:r>
              <a:rPr lang="en-US" altLang="en-US" dirty="0" err="1" smtClean="0"/>
              <a:t>iClicker</a:t>
            </a:r>
            <a:endParaRPr lang="en-US" altLang="en-US" dirty="0" smtClean="0"/>
          </a:p>
        </p:txBody>
      </p:sp>
      <p:cxnSp>
        <p:nvCxnSpPr>
          <p:cNvPr id="8"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 name="Rectangle 6"/>
          <p:cNvSpPr>
            <a:spLocks noChangeArrowheads="1"/>
          </p:cNvSpPr>
          <p:nvPr/>
        </p:nvSpPr>
        <p:spPr bwMode="auto">
          <a:xfrm>
            <a:off x="48164" y="838200"/>
            <a:ext cx="9296400" cy="60198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2" name="Slide Number Placeholder 1"/>
          <p:cNvSpPr>
            <a:spLocks noGrp="1"/>
          </p:cNvSpPr>
          <p:nvPr>
            <p:ph type="sldNum" sz="quarter" idx="12"/>
          </p:nvPr>
        </p:nvSpPr>
        <p:spPr/>
        <p:txBody>
          <a:bodyPr/>
          <a:lstStyle/>
          <a:p>
            <a:fld id="{8F4FFB3B-F78B-47C2-8837-EC56BFCC2822}" type="slidenum">
              <a:rPr lang="en-US" altLang="en-US" smtClean="0"/>
              <a:pPr/>
              <a:t>32</a:t>
            </a:fld>
            <a:endParaRPr lang="en-US" altLang="en-US"/>
          </a:p>
        </p:txBody>
      </p:sp>
    </p:spTree>
    <p:extLst>
      <p:ext uri="{BB962C8B-B14F-4D97-AF65-F5344CB8AC3E}">
        <p14:creationId xmlns:p14="http://schemas.microsoft.com/office/powerpoint/2010/main" val="41200260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762000" y="1524000"/>
            <a:ext cx="7620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dirty="0">
                <a:latin typeface="Times" pitchFamily="-84" charset="0"/>
              </a:rPr>
              <a:t>This is a 4 credit hour course. </a:t>
            </a:r>
          </a:p>
          <a:p>
            <a:pPr eaLnBrk="1" hangingPunct="1"/>
            <a:endParaRPr lang="en-US" altLang="en-US" dirty="0" smtClean="0">
              <a:latin typeface="Times" pitchFamily="-84" charset="0"/>
            </a:endParaRPr>
          </a:p>
          <a:p>
            <a:pPr eaLnBrk="1" hangingPunct="1"/>
            <a:r>
              <a:rPr lang="en-US" altLang="en-US" b="1" dirty="0" smtClean="0"/>
              <a:t>Lectures will not cover everything you need to learn from this course. </a:t>
            </a:r>
            <a:endParaRPr lang="en-US" altLang="en-US" b="1" dirty="0"/>
          </a:p>
          <a:p>
            <a:pPr eaLnBrk="1" hangingPunct="1"/>
            <a:endParaRPr lang="en-US" altLang="en-US" dirty="0">
              <a:latin typeface="Times" pitchFamily="-84" charset="0"/>
            </a:endParaRPr>
          </a:p>
          <a:p>
            <a:pPr eaLnBrk="1" hangingPunct="1"/>
            <a:r>
              <a:rPr lang="en-US" altLang="en-US" dirty="0">
                <a:latin typeface="Times" pitchFamily="-84" charset="0"/>
              </a:rPr>
              <a:t>Expect to spend 2 x 4 = 8 hours outside of class time:</a:t>
            </a:r>
          </a:p>
          <a:p>
            <a:pPr lvl="1" eaLnBrk="1" hangingPunct="1">
              <a:buFont typeface="Arial" pitchFamily="34" charset="0"/>
              <a:buChar char="•"/>
            </a:pPr>
            <a:r>
              <a:rPr lang="en-US" altLang="en-US" dirty="0">
                <a:latin typeface="Times" pitchFamily="-84" charset="0"/>
              </a:rPr>
              <a:t>Reading the textbook</a:t>
            </a:r>
          </a:p>
          <a:p>
            <a:pPr lvl="1" eaLnBrk="1" hangingPunct="1">
              <a:buFont typeface="Arial" pitchFamily="34" charset="0"/>
              <a:buChar char="•"/>
            </a:pPr>
            <a:r>
              <a:rPr lang="en-US" altLang="en-US" dirty="0">
                <a:latin typeface="Times" pitchFamily="-84" charset="0"/>
              </a:rPr>
              <a:t>Homework (HW)</a:t>
            </a:r>
          </a:p>
          <a:p>
            <a:pPr lvl="1" eaLnBrk="1" hangingPunct="1">
              <a:buFont typeface="Arial" pitchFamily="34" charset="0"/>
              <a:buChar char="•"/>
            </a:pPr>
            <a:r>
              <a:rPr lang="en-US" altLang="en-US" dirty="0">
                <a:latin typeface="Times" pitchFamily="-84" charset="0"/>
              </a:rPr>
              <a:t>Recitation</a:t>
            </a:r>
          </a:p>
          <a:p>
            <a:pPr lvl="1" eaLnBrk="1" hangingPunct="1">
              <a:buFont typeface="Arial" pitchFamily="34" charset="0"/>
              <a:buChar char="•"/>
            </a:pPr>
            <a:r>
              <a:rPr lang="en-US" altLang="en-US" dirty="0">
                <a:latin typeface="Times" pitchFamily="-84" charset="0"/>
              </a:rPr>
              <a:t>Lab </a:t>
            </a:r>
            <a:r>
              <a:rPr lang="en-US" altLang="en-US" dirty="0" smtClean="0">
                <a:latin typeface="Times" pitchFamily="-84" charset="0"/>
              </a:rPr>
              <a:t>assignments</a:t>
            </a:r>
          </a:p>
        </p:txBody>
      </p:sp>
      <p:sp>
        <p:nvSpPr>
          <p:cNvPr id="21506" name="Text Box 3"/>
          <p:cNvSpPr txBox="1">
            <a:spLocks noChangeArrowheads="1"/>
          </p:cNvSpPr>
          <p:nvPr/>
        </p:nvSpPr>
        <p:spPr bwMode="auto">
          <a:xfrm>
            <a:off x="685800" y="3276600"/>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spcBef>
                <a:spcPct val="50000"/>
              </a:spcBef>
            </a:pPr>
            <a:endParaRPr lang="en-US" altLang="en-US"/>
          </a:p>
        </p:txBody>
      </p:sp>
      <p:sp>
        <p:nvSpPr>
          <p:cNvPr id="21507" name="Text Box 42"/>
          <p:cNvSpPr txBox="1">
            <a:spLocks noChangeArrowheads="1"/>
          </p:cNvSpPr>
          <p:nvPr/>
        </p:nvSpPr>
        <p:spPr bwMode="auto">
          <a:xfrm>
            <a:off x="1981200" y="2286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spcBef>
                <a:spcPct val="50000"/>
              </a:spcBef>
            </a:pPr>
            <a:r>
              <a:rPr lang="en-US" altLang="en-US" b="1">
                <a:solidFill>
                  <a:srgbClr val="0000FF"/>
                </a:solidFill>
              </a:rPr>
              <a:t>Syllabus &amp; General Information:</a:t>
            </a:r>
          </a:p>
        </p:txBody>
      </p:sp>
      <p:cxnSp>
        <p:nvCxnSpPr>
          <p:cNvPr id="21508" name="Straight Connector 4"/>
          <p:cNvCxnSpPr>
            <a:cxnSpLocks noChangeShapeType="1"/>
          </p:cNvCxnSpPr>
          <p:nvPr/>
        </p:nvCxnSpPr>
        <p:spPr bwMode="auto">
          <a:xfrm>
            <a:off x="0" y="914400"/>
            <a:ext cx="9144000" cy="1588"/>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2E62630D-8838-4397-A9C4-E88A6E82F40C}" type="slidenum">
              <a:rPr lang="en-US" altLang="en-US" smtClean="0"/>
              <a:pPr/>
              <a:t>4</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Group 1026"/>
          <p:cNvGraphicFramePr>
            <a:graphicFrameLocks noGrp="1"/>
          </p:cNvGraphicFramePr>
          <p:nvPr>
            <p:extLst>
              <p:ext uri="{D42A27DB-BD31-4B8C-83A1-F6EECF244321}">
                <p14:modId xmlns:p14="http://schemas.microsoft.com/office/powerpoint/2010/main" val="207125203"/>
              </p:ext>
            </p:extLst>
          </p:nvPr>
        </p:nvGraphicFramePr>
        <p:xfrm>
          <a:off x="2008188" y="1447800"/>
          <a:ext cx="4545012" cy="2928940"/>
        </p:xfrm>
        <a:graphic>
          <a:graphicData uri="http://schemas.openxmlformats.org/drawingml/2006/table">
            <a:tbl>
              <a:tblPr/>
              <a:tblGrid>
                <a:gridCol w="3251200"/>
                <a:gridCol w="1293812"/>
              </a:tblGrid>
              <a:tr h="414338">
                <a:tc>
                  <a:txBody>
                    <a:bodyPr/>
                    <a:lstStyle>
                      <a:lvl1pPr eaLnBrk="0" hangingPunct="0">
                        <a:spcBef>
                          <a:spcPct val="20000"/>
                        </a:spcBef>
                        <a:buFont typeface="Wingdings" pitchFamily="2" charset="2"/>
                        <a:defRPr sz="2800" b="1">
                          <a:solidFill>
                            <a:srgbClr val="0033CC"/>
                          </a:solidFill>
                          <a:latin typeface="Arial" pitchFamily="34" charset="0"/>
                          <a:ea typeface="MS PGothic" pitchFamily="34" charset="-128"/>
                        </a:defRPr>
                      </a:lvl1pPr>
                      <a:lvl2pPr marL="742950" indent="-285750" eaLnBrk="0" hangingPunct="0">
                        <a:spcBef>
                          <a:spcPct val="20000"/>
                        </a:spcBef>
                        <a:buFont typeface="Wingdings" pitchFamily="2" charset="2"/>
                        <a:defRPr sz="2400">
                          <a:solidFill>
                            <a:schemeClr val="tx1"/>
                          </a:solidFill>
                          <a:latin typeface="Arial"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Arial" pitchFamily="34" charset="0"/>
                          <a:ea typeface="ヒラギノ角ゴ Pro W3" pitchFamily="-84" charset="-128"/>
                        </a:defRPr>
                      </a:lvl3pPr>
                      <a:lvl4pPr marL="16002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4pPr>
                      <a:lvl5pPr marL="20574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pitchFamily="-84" charset="0"/>
                          <a:ea typeface="MS PGothic" pitchFamily="34" charset="-128"/>
                        </a:rPr>
                        <a:t>Mid-term Exams (2)</a:t>
                      </a:r>
                      <a:endParaRPr kumimoji="0" lang="en-US"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b="1">
                          <a:solidFill>
                            <a:srgbClr val="0033CC"/>
                          </a:solidFill>
                          <a:latin typeface="Arial" pitchFamily="34" charset="0"/>
                          <a:ea typeface="MS PGothic" pitchFamily="34" charset="-128"/>
                        </a:defRPr>
                      </a:lvl1pPr>
                      <a:lvl2pPr marL="742950" indent="-285750" eaLnBrk="0" hangingPunct="0">
                        <a:spcBef>
                          <a:spcPct val="20000"/>
                        </a:spcBef>
                        <a:buFont typeface="Wingdings" pitchFamily="2" charset="2"/>
                        <a:defRPr sz="2400">
                          <a:solidFill>
                            <a:schemeClr val="tx1"/>
                          </a:solidFill>
                          <a:latin typeface="Arial"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Arial" pitchFamily="34" charset="0"/>
                          <a:ea typeface="ヒラギノ角ゴ Pro W3" pitchFamily="-84" charset="-128"/>
                        </a:defRPr>
                      </a:lvl3pPr>
                      <a:lvl4pPr marL="16002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4pPr>
                      <a:lvl5pPr marL="20574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pitchFamily="-84" charset="0"/>
                          <a:ea typeface="MS PGothic" pitchFamily="34" charset="-128"/>
                        </a:rPr>
                        <a:t>30%</a:t>
                      </a:r>
                      <a:endParaRPr kumimoji="0" lang="en-US" altLang="en-US" sz="1800" b="0" i="0" u="none" strike="noStrike" cap="none" normalizeH="0" baseline="0" smtClean="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lvl1pPr eaLnBrk="0" hangingPunct="0">
                        <a:spcBef>
                          <a:spcPct val="20000"/>
                        </a:spcBef>
                        <a:buFont typeface="Wingdings" pitchFamily="2" charset="2"/>
                        <a:defRPr sz="2800" b="1">
                          <a:solidFill>
                            <a:srgbClr val="0033CC"/>
                          </a:solidFill>
                          <a:latin typeface="Arial" pitchFamily="34" charset="0"/>
                          <a:ea typeface="MS PGothic" pitchFamily="34" charset="-128"/>
                        </a:defRPr>
                      </a:lvl1pPr>
                      <a:lvl2pPr marL="742950" indent="-285750" eaLnBrk="0" hangingPunct="0">
                        <a:spcBef>
                          <a:spcPct val="20000"/>
                        </a:spcBef>
                        <a:buFont typeface="Wingdings" pitchFamily="2" charset="2"/>
                        <a:defRPr sz="2400">
                          <a:solidFill>
                            <a:schemeClr val="tx1"/>
                          </a:solidFill>
                          <a:latin typeface="Arial"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Arial" pitchFamily="34" charset="0"/>
                          <a:ea typeface="ヒラギノ角ゴ Pro W3" pitchFamily="-84" charset="-128"/>
                        </a:defRPr>
                      </a:lvl3pPr>
                      <a:lvl4pPr marL="16002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4pPr>
                      <a:lvl5pPr marL="20574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pitchFamily="-84" charset="0"/>
                          <a:ea typeface="MS PGothic" pitchFamily="34" charset="-128"/>
                        </a:rPr>
                        <a:t>Final Exam</a:t>
                      </a:r>
                      <a:endParaRPr kumimoji="0" lang="en-US" altLang="en-US" sz="1800" b="0" i="0" u="none" strike="noStrike" cap="none" normalizeH="0" baseline="0" smtClean="0">
                        <a:ln>
                          <a:noFill/>
                        </a:ln>
                        <a:solidFill>
                          <a:schemeClr val="tx1"/>
                        </a:solidFill>
                        <a:effectLst/>
                        <a:latin typeface="Arial" pitchFamily="34"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b="1">
                          <a:solidFill>
                            <a:srgbClr val="0033CC"/>
                          </a:solidFill>
                          <a:latin typeface="Arial" pitchFamily="34" charset="0"/>
                          <a:ea typeface="MS PGothic" pitchFamily="34" charset="-128"/>
                        </a:defRPr>
                      </a:lvl1pPr>
                      <a:lvl2pPr marL="742950" indent="-285750" eaLnBrk="0" hangingPunct="0">
                        <a:spcBef>
                          <a:spcPct val="20000"/>
                        </a:spcBef>
                        <a:buFont typeface="Wingdings" pitchFamily="2" charset="2"/>
                        <a:defRPr sz="2400">
                          <a:solidFill>
                            <a:schemeClr val="tx1"/>
                          </a:solidFill>
                          <a:latin typeface="Arial"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Arial" pitchFamily="34" charset="0"/>
                          <a:ea typeface="ヒラギノ角ゴ Pro W3" pitchFamily="-84" charset="-128"/>
                        </a:defRPr>
                      </a:lvl3pPr>
                      <a:lvl4pPr marL="16002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4pPr>
                      <a:lvl5pPr marL="20574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pitchFamily="-84" charset="0"/>
                          <a:ea typeface="MS PGothic" pitchFamily="34" charset="-128"/>
                        </a:rPr>
                        <a:t>15%</a:t>
                      </a:r>
                      <a:endParaRPr kumimoji="0" lang="en-US"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lvl1pPr eaLnBrk="0" hangingPunct="0">
                        <a:spcBef>
                          <a:spcPct val="20000"/>
                        </a:spcBef>
                        <a:buFont typeface="Wingdings" pitchFamily="2" charset="2"/>
                        <a:defRPr sz="2800" b="1">
                          <a:solidFill>
                            <a:srgbClr val="0033CC"/>
                          </a:solidFill>
                          <a:latin typeface="Arial" pitchFamily="34" charset="0"/>
                          <a:ea typeface="MS PGothic" pitchFamily="34" charset="-128"/>
                        </a:defRPr>
                      </a:lvl1pPr>
                      <a:lvl2pPr marL="742950" indent="-285750" eaLnBrk="0" hangingPunct="0">
                        <a:spcBef>
                          <a:spcPct val="20000"/>
                        </a:spcBef>
                        <a:buFont typeface="Wingdings" pitchFamily="2" charset="2"/>
                        <a:defRPr sz="2400">
                          <a:solidFill>
                            <a:schemeClr val="tx1"/>
                          </a:solidFill>
                          <a:latin typeface="Arial"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Arial" pitchFamily="34" charset="0"/>
                          <a:ea typeface="ヒラギノ角ゴ Pro W3" pitchFamily="-84" charset="-128"/>
                        </a:defRPr>
                      </a:lvl3pPr>
                      <a:lvl4pPr marL="16002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4pPr>
                      <a:lvl5pPr marL="20574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pitchFamily="-84" charset="0"/>
                          <a:ea typeface="MS PGothic" pitchFamily="34" charset="-128"/>
                        </a:rPr>
                        <a:t>Labs</a:t>
                      </a:r>
                      <a:endParaRPr kumimoji="0" lang="en-US" altLang="en-US" sz="1800" b="0" i="0" u="none" strike="noStrike" cap="none" normalizeH="0" baseline="0" smtClean="0">
                        <a:ln>
                          <a:noFill/>
                        </a:ln>
                        <a:solidFill>
                          <a:schemeClr val="tx1"/>
                        </a:solidFill>
                        <a:effectLst/>
                        <a:latin typeface="Arial" pitchFamily="34"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b="1">
                          <a:solidFill>
                            <a:srgbClr val="0033CC"/>
                          </a:solidFill>
                          <a:latin typeface="Arial" pitchFamily="34" charset="0"/>
                          <a:ea typeface="MS PGothic" pitchFamily="34" charset="-128"/>
                        </a:defRPr>
                      </a:lvl1pPr>
                      <a:lvl2pPr marL="742950" indent="-285750" eaLnBrk="0" hangingPunct="0">
                        <a:spcBef>
                          <a:spcPct val="20000"/>
                        </a:spcBef>
                        <a:buFont typeface="Wingdings" pitchFamily="2" charset="2"/>
                        <a:defRPr sz="2400">
                          <a:solidFill>
                            <a:schemeClr val="tx1"/>
                          </a:solidFill>
                          <a:latin typeface="Arial"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Arial" pitchFamily="34" charset="0"/>
                          <a:ea typeface="ヒラギノ角ゴ Pro W3" pitchFamily="-84" charset="-128"/>
                        </a:defRPr>
                      </a:lvl3pPr>
                      <a:lvl4pPr marL="16002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4pPr>
                      <a:lvl5pPr marL="20574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pitchFamily="-84" charset="0"/>
                          <a:ea typeface="MS PGothic" pitchFamily="34" charset="-128"/>
                        </a:rPr>
                        <a:t>15%</a:t>
                      </a:r>
                      <a:endParaRPr kumimoji="0" lang="en-US" altLang="en-US" sz="1800" b="0" i="0" u="none" strike="noStrike" cap="none" normalizeH="0" baseline="0" smtClean="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lvl1pPr eaLnBrk="0" hangingPunct="0">
                        <a:spcBef>
                          <a:spcPct val="20000"/>
                        </a:spcBef>
                        <a:buFont typeface="Wingdings" pitchFamily="2" charset="2"/>
                        <a:defRPr sz="2800" b="1">
                          <a:solidFill>
                            <a:srgbClr val="0033CC"/>
                          </a:solidFill>
                          <a:latin typeface="Arial" pitchFamily="34" charset="0"/>
                          <a:ea typeface="MS PGothic" pitchFamily="34" charset="-128"/>
                        </a:defRPr>
                      </a:lvl1pPr>
                      <a:lvl2pPr marL="742950" indent="-285750" eaLnBrk="0" hangingPunct="0">
                        <a:spcBef>
                          <a:spcPct val="20000"/>
                        </a:spcBef>
                        <a:buFont typeface="Wingdings" pitchFamily="2" charset="2"/>
                        <a:defRPr sz="2400">
                          <a:solidFill>
                            <a:schemeClr val="tx1"/>
                          </a:solidFill>
                          <a:latin typeface="Arial"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Arial" pitchFamily="34" charset="0"/>
                          <a:ea typeface="ヒラギノ角ゴ Pro W3" pitchFamily="-84" charset="-128"/>
                        </a:defRPr>
                      </a:lvl3pPr>
                      <a:lvl4pPr marL="16002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4pPr>
                      <a:lvl5pPr marL="20574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pitchFamily="-84" charset="0"/>
                          <a:ea typeface="MS PGothic" pitchFamily="34" charset="-128"/>
                        </a:rPr>
                        <a:t>Homework (WebAssign)</a:t>
                      </a:r>
                      <a:endParaRPr kumimoji="0" lang="en-US" altLang="en-US" sz="1800" b="0" i="0" u="none" strike="noStrike" cap="none" normalizeH="0" baseline="0" smtClean="0">
                        <a:ln>
                          <a:noFill/>
                        </a:ln>
                        <a:solidFill>
                          <a:schemeClr val="tx1"/>
                        </a:solidFill>
                        <a:effectLst/>
                        <a:latin typeface="Arial" pitchFamily="34"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b="1">
                          <a:solidFill>
                            <a:srgbClr val="0033CC"/>
                          </a:solidFill>
                          <a:latin typeface="Arial" pitchFamily="34" charset="0"/>
                          <a:ea typeface="MS PGothic" pitchFamily="34" charset="-128"/>
                        </a:defRPr>
                      </a:lvl1pPr>
                      <a:lvl2pPr marL="742950" indent="-285750" eaLnBrk="0" hangingPunct="0">
                        <a:spcBef>
                          <a:spcPct val="20000"/>
                        </a:spcBef>
                        <a:buFont typeface="Wingdings" pitchFamily="2" charset="2"/>
                        <a:defRPr sz="2400">
                          <a:solidFill>
                            <a:schemeClr val="tx1"/>
                          </a:solidFill>
                          <a:latin typeface="Arial"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Arial" pitchFamily="34" charset="0"/>
                          <a:ea typeface="ヒラギノ角ゴ Pro W3" pitchFamily="-84" charset="-128"/>
                        </a:defRPr>
                      </a:lvl3pPr>
                      <a:lvl4pPr marL="16002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4pPr>
                      <a:lvl5pPr marL="20574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pitchFamily="-84" charset="0"/>
                          <a:ea typeface="MS PGothic" pitchFamily="34" charset="-128"/>
                        </a:rPr>
                        <a:t>15%</a:t>
                      </a:r>
                      <a:endParaRPr kumimoji="0" lang="en-US" altLang="en-US" sz="1800" b="0" i="0" u="none" strike="noStrike" cap="none" normalizeH="0" baseline="0" smtClean="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lvl1pPr eaLnBrk="0" hangingPunct="0">
                        <a:spcBef>
                          <a:spcPct val="20000"/>
                        </a:spcBef>
                        <a:buFont typeface="Wingdings" pitchFamily="2" charset="2"/>
                        <a:defRPr sz="2800" b="1">
                          <a:solidFill>
                            <a:srgbClr val="0033CC"/>
                          </a:solidFill>
                          <a:latin typeface="Arial" pitchFamily="34" charset="0"/>
                          <a:ea typeface="MS PGothic" pitchFamily="34" charset="-128"/>
                        </a:defRPr>
                      </a:lvl1pPr>
                      <a:lvl2pPr marL="742950" indent="-285750" eaLnBrk="0" hangingPunct="0">
                        <a:spcBef>
                          <a:spcPct val="20000"/>
                        </a:spcBef>
                        <a:buFont typeface="Wingdings" pitchFamily="2" charset="2"/>
                        <a:defRPr sz="2400">
                          <a:solidFill>
                            <a:schemeClr val="tx1"/>
                          </a:solidFill>
                          <a:latin typeface="Arial"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Arial" pitchFamily="34" charset="0"/>
                          <a:ea typeface="ヒラギノ角ゴ Pro W3" pitchFamily="-84" charset="-128"/>
                        </a:defRPr>
                      </a:lvl3pPr>
                      <a:lvl4pPr marL="16002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4pPr>
                      <a:lvl5pPr marL="20574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pitchFamily="-84" charset="0"/>
                          <a:ea typeface="MS PGothic" pitchFamily="34" charset="-128"/>
                        </a:rPr>
                        <a:t>Clicker questions</a:t>
                      </a:r>
                      <a:endParaRPr kumimoji="0" lang="en-US" altLang="en-US" sz="1800" b="0" i="0" u="none" strike="noStrike" cap="none" normalizeH="0" baseline="0" smtClean="0">
                        <a:ln>
                          <a:noFill/>
                        </a:ln>
                        <a:solidFill>
                          <a:schemeClr val="tx1"/>
                        </a:solidFill>
                        <a:effectLst/>
                        <a:latin typeface="Arial" pitchFamily="34"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b="1">
                          <a:solidFill>
                            <a:srgbClr val="0033CC"/>
                          </a:solidFill>
                          <a:latin typeface="Arial" pitchFamily="34" charset="0"/>
                          <a:ea typeface="MS PGothic" pitchFamily="34" charset="-128"/>
                        </a:defRPr>
                      </a:lvl1pPr>
                      <a:lvl2pPr marL="742950" indent="-285750" eaLnBrk="0" hangingPunct="0">
                        <a:spcBef>
                          <a:spcPct val="20000"/>
                        </a:spcBef>
                        <a:buFont typeface="Wingdings" pitchFamily="2" charset="2"/>
                        <a:defRPr sz="2400">
                          <a:solidFill>
                            <a:schemeClr val="tx1"/>
                          </a:solidFill>
                          <a:latin typeface="Arial"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Arial" pitchFamily="34" charset="0"/>
                          <a:ea typeface="ヒラギノ角ゴ Pro W3" pitchFamily="-84" charset="-128"/>
                        </a:defRPr>
                      </a:lvl3pPr>
                      <a:lvl4pPr marL="16002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4pPr>
                      <a:lvl5pPr marL="20574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pitchFamily="-84" charset="0"/>
                          <a:ea typeface="MS PGothic" pitchFamily="34" charset="-128"/>
                        </a:rPr>
                        <a:t>10%</a:t>
                      </a:r>
                      <a:endParaRPr kumimoji="0" lang="en-US" altLang="en-US" sz="1800" b="0" i="0" u="none" strike="noStrike" cap="none" normalizeH="0" baseline="0" dirty="0" smtClean="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lvl1pPr eaLnBrk="0" hangingPunct="0">
                        <a:spcBef>
                          <a:spcPct val="20000"/>
                        </a:spcBef>
                        <a:buFont typeface="Wingdings" pitchFamily="2" charset="2"/>
                        <a:defRPr sz="2800" b="1">
                          <a:solidFill>
                            <a:srgbClr val="0033CC"/>
                          </a:solidFill>
                          <a:latin typeface="Arial" pitchFamily="34" charset="0"/>
                          <a:ea typeface="MS PGothic" pitchFamily="34" charset="-128"/>
                        </a:defRPr>
                      </a:lvl1pPr>
                      <a:lvl2pPr marL="742950" indent="-285750" eaLnBrk="0" hangingPunct="0">
                        <a:spcBef>
                          <a:spcPct val="20000"/>
                        </a:spcBef>
                        <a:buFont typeface="Wingdings" pitchFamily="2" charset="2"/>
                        <a:defRPr sz="2400">
                          <a:solidFill>
                            <a:schemeClr val="tx1"/>
                          </a:solidFill>
                          <a:latin typeface="Arial"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Arial" pitchFamily="34" charset="0"/>
                          <a:ea typeface="ヒラギノ角ゴ Pro W3" pitchFamily="-84" charset="-128"/>
                        </a:defRPr>
                      </a:lvl3pPr>
                      <a:lvl4pPr marL="16002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4pPr>
                      <a:lvl5pPr marL="20574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pitchFamily="-84" charset="0"/>
                          <a:ea typeface="MS PGothic" pitchFamily="34" charset="-128"/>
                        </a:rPr>
                        <a:t>Recitation</a:t>
                      </a:r>
                      <a:endParaRPr kumimoji="0" lang="en-US" altLang="en-US" sz="1800" b="0" i="0" u="none" strike="noStrike" cap="none" normalizeH="0" baseline="0" smtClean="0">
                        <a:ln>
                          <a:noFill/>
                        </a:ln>
                        <a:solidFill>
                          <a:schemeClr val="tx1"/>
                        </a:solidFill>
                        <a:effectLst/>
                        <a:latin typeface="Arial" pitchFamily="34"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b="1">
                          <a:solidFill>
                            <a:srgbClr val="0033CC"/>
                          </a:solidFill>
                          <a:latin typeface="Arial" pitchFamily="34" charset="0"/>
                          <a:ea typeface="MS PGothic" pitchFamily="34" charset="-128"/>
                        </a:defRPr>
                      </a:lvl1pPr>
                      <a:lvl2pPr marL="742950" indent="-285750" eaLnBrk="0" hangingPunct="0">
                        <a:spcBef>
                          <a:spcPct val="20000"/>
                        </a:spcBef>
                        <a:buFont typeface="Wingdings" pitchFamily="2" charset="2"/>
                        <a:defRPr sz="2400">
                          <a:solidFill>
                            <a:schemeClr val="tx1"/>
                          </a:solidFill>
                          <a:latin typeface="Arial"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Arial" pitchFamily="34" charset="0"/>
                          <a:ea typeface="ヒラギノ角ゴ Pro W3" pitchFamily="-84" charset="-128"/>
                        </a:defRPr>
                      </a:lvl3pPr>
                      <a:lvl4pPr marL="16002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4pPr>
                      <a:lvl5pPr marL="20574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pitchFamily="-84" charset="0"/>
                          <a:ea typeface="MS PGothic" pitchFamily="34" charset="-128"/>
                        </a:rPr>
                        <a:t>15%</a:t>
                      </a:r>
                      <a:endParaRPr kumimoji="0" lang="en-US" altLang="en-US" sz="1800" b="0" i="0" u="none" strike="noStrike" cap="none" normalizeH="0" baseline="0" smtClean="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lvl1pPr eaLnBrk="0" hangingPunct="0">
                        <a:spcBef>
                          <a:spcPct val="20000"/>
                        </a:spcBef>
                        <a:buFont typeface="Wingdings" pitchFamily="2" charset="2"/>
                        <a:defRPr sz="2800" b="1">
                          <a:solidFill>
                            <a:srgbClr val="0033CC"/>
                          </a:solidFill>
                          <a:latin typeface="Arial" pitchFamily="34" charset="0"/>
                          <a:ea typeface="MS PGothic" pitchFamily="34" charset="-128"/>
                        </a:defRPr>
                      </a:lvl1pPr>
                      <a:lvl2pPr marL="742950" indent="-285750" eaLnBrk="0" hangingPunct="0">
                        <a:spcBef>
                          <a:spcPct val="20000"/>
                        </a:spcBef>
                        <a:buFont typeface="Wingdings" pitchFamily="2" charset="2"/>
                        <a:defRPr sz="2400">
                          <a:solidFill>
                            <a:schemeClr val="tx1"/>
                          </a:solidFill>
                          <a:latin typeface="Arial"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Arial" pitchFamily="34" charset="0"/>
                          <a:ea typeface="ヒラギノ角ゴ Pro W3" pitchFamily="-84" charset="-128"/>
                        </a:defRPr>
                      </a:lvl3pPr>
                      <a:lvl4pPr marL="16002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4pPr>
                      <a:lvl5pPr marL="20574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pitchFamily="-84" charset="0"/>
                          <a:ea typeface="MS PGothic" pitchFamily="34" charset="-128"/>
                        </a:rPr>
                        <a:t>TOTAL</a:t>
                      </a:r>
                      <a:endParaRPr kumimoji="0" lang="en-US" altLang="en-US" sz="1800" b="0" i="0" u="none" strike="noStrike" cap="none" normalizeH="0" baseline="0" smtClean="0">
                        <a:ln>
                          <a:noFill/>
                        </a:ln>
                        <a:solidFill>
                          <a:schemeClr val="tx1"/>
                        </a:solidFill>
                        <a:effectLst/>
                        <a:latin typeface="Arial" pitchFamily="34"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b="1">
                          <a:solidFill>
                            <a:srgbClr val="0033CC"/>
                          </a:solidFill>
                          <a:latin typeface="Arial" pitchFamily="34" charset="0"/>
                          <a:ea typeface="MS PGothic" pitchFamily="34" charset="-128"/>
                        </a:defRPr>
                      </a:lvl1pPr>
                      <a:lvl2pPr marL="742950" indent="-285750" eaLnBrk="0" hangingPunct="0">
                        <a:spcBef>
                          <a:spcPct val="20000"/>
                        </a:spcBef>
                        <a:buFont typeface="Wingdings" pitchFamily="2" charset="2"/>
                        <a:defRPr sz="2400">
                          <a:solidFill>
                            <a:schemeClr val="tx1"/>
                          </a:solidFill>
                          <a:latin typeface="Arial" pitchFamily="34" charset="0"/>
                          <a:ea typeface="MS PGothic" pitchFamily="34" charset="-128"/>
                        </a:defRPr>
                      </a:lvl2pPr>
                      <a:lvl3pPr marL="1143000" indent="-228600" eaLnBrk="0" hangingPunct="0">
                        <a:spcBef>
                          <a:spcPct val="20000"/>
                        </a:spcBef>
                        <a:buFont typeface="Wingdings" pitchFamily="2" charset="2"/>
                        <a:defRPr sz="2000">
                          <a:solidFill>
                            <a:schemeClr val="tx1"/>
                          </a:solidFill>
                          <a:latin typeface="Arial" pitchFamily="34" charset="0"/>
                          <a:ea typeface="ヒラギノ角ゴ Pro W3" pitchFamily="-84" charset="-128"/>
                        </a:defRPr>
                      </a:lvl3pPr>
                      <a:lvl4pPr marL="16002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4pPr>
                      <a:lvl5pPr marL="2057400" indent="-228600" eaLnBrk="0" hangingPunct="0">
                        <a:spcBef>
                          <a:spcPct val="20000"/>
                        </a:spcBef>
                        <a:buFont typeface="Wingdings" pitchFamily="2" charset="2"/>
                        <a:defRPr>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Font typeface="Wingdings" pitchFamily="2" charset="2"/>
                        <a:defRPr>
                          <a:solidFill>
                            <a:schemeClr val="tx1"/>
                          </a:solidFill>
                          <a:latin typeface="Arial" pitchFamily="34" charset="0"/>
                          <a:ea typeface="ヒラギノ角ゴ Pro W3" pitchFamily="-8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pitchFamily="-84" charset="0"/>
                          <a:ea typeface="MS PGothic" pitchFamily="34" charset="-128"/>
                        </a:rPr>
                        <a:t>100%</a:t>
                      </a:r>
                      <a:endParaRPr kumimoji="0" lang="en-US" altLang="en-US" sz="1800" b="0" i="0" u="none" strike="noStrike" cap="none" normalizeH="0" baseline="0" smtClean="0">
                        <a:ln>
                          <a:noFill/>
                        </a:ln>
                        <a:solidFill>
                          <a:schemeClr val="tx1"/>
                        </a:solidFill>
                        <a:effectLst/>
                        <a:latin typeface="Arial"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79" name="Text Box 1063"/>
          <p:cNvSpPr txBox="1">
            <a:spLocks noChangeArrowheads="1"/>
          </p:cNvSpPr>
          <p:nvPr/>
        </p:nvSpPr>
        <p:spPr bwMode="auto">
          <a:xfrm>
            <a:off x="936625" y="4868863"/>
            <a:ext cx="416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spcBef>
                <a:spcPct val="50000"/>
              </a:spcBef>
            </a:pPr>
            <a:endParaRPr lang="en-US" altLang="en-US"/>
          </a:p>
        </p:txBody>
      </p:sp>
      <p:cxnSp>
        <p:nvCxnSpPr>
          <p:cNvPr id="23580" name="Straight Connector 8"/>
          <p:cNvCxnSpPr>
            <a:cxnSpLocks noChangeShapeType="1"/>
          </p:cNvCxnSpPr>
          <p:nvPr/>
        </p:nvCxnSpPr>
        <p:spPr bwMode="auto">
          <a:xfrm>
            <a:off x="0" y="914400"/>
            <a:ext cx="9144000" cy="1588"/>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cxnSp>
      <p:sp>
        <p:nvSpPr>
          <p:cNvPr id="23581" name="Text Box 42"/>
          <p:cNvSpPr txBox="1">
            <a:spLocks noChangeArrowheads="1"/>
          </p:cNvSpPr>
          <p:nvPr/>
        </p:nvSpPr>
        <p:spPr bwMode="auto">
          <a:xfrm>
            <a:off x="1981200" y="2286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spcBef>
                <a:spcPct val="50000"/>
              </a:spcBef>
            </a:pPr>
            <a:r>
              <a:rPr lang="en-US" altLang="en-US" b="1">
                <a:solidFill>
                  <a:srgbClr val="0000FF"/>
                </a:solidFill>
              </a:rPr>
              <a:t>Syllabus &amp; General Information:</a:t>
            </a:r>
          </a:p>
        </p:txBody>
      </p:sp>
      <p:sp>
        <p:nvSpPr>
          <p:cNvPr id="2" name="Slide Number Placeholder 1"/>
          <p:cNvSpPr>
            <a:spLocks noGrp="1"/>
          </p:cNvSpPr>
          <p:nvPr>
            <p:ph type="sldNum" sz="quarter" idx="12"/>
          </p:nvPr>
        </p:nvSpPr>
        <p:spPr/>
        <p:txBody>
          <a:bodyPr/>
          <a:lstStyle/>
          <a:p>
            <a:fld id="{2E62630D-8838-4397-A9C4-E88A6E82F40C}" type="slidenum">
              <a:rPr lang="en-US" altLang="en-US" smtClean="0"/>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457200" y="901700"/>
            <a:ext cx="8051800" cy="597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spcBef>
                <a:spcPct val="50000"/>
              </a:spcBef>
            </a:pPr>
            <a:r>
              <a:rPr lang="en-US" altLang="en-US" sz="2250" dirty="0"/>
              <a:t>Reminders:</a:t>
            </a:r>
          </a:p>
          <a:p>
            <a:pPr eaLnBrk="1" hangingPunct="1">
              <a:spcBef>
                <a:spcPct val="50000"/>
              </a:spcBef>
            </a:pPr>
            <a:r>
              <a:rPr lang="en-US" altLang="en-US" sz="2250" dirty="0"/>
              <a:t>For help with homework problems, go to the Physics Learning Center in Room </a:t>
            </a:r>
            <a:r>
              <a:rPr lang="en-US" altLang="en-US" sz="2250" dirty="0" smtClean="0"/>
              <a:t>11 </a:t>
            </a:r>
            <a:r>
              <a:rPr lang="en-US" altLang="en-US" sz="2250" dirty="0"/>
              <a:t>(PHYS </a:t>
            </a:r>
            <a:r>
              <a:rPr lang="en-US" altLang="en-US" sz="2250" dirty="0" err="1"/>
              <a:t>Bldg</a:t>
            </a:r>
            <a:r>
              <a:rPr lang="en-US" altLang="en-US" sz="2250" dirty="0"/>
              <a:t>) during the assigned hours. Schedule </a:t>
            </a:r>
            <a:r>
              <a:rPr lang="en-US" altLang="en-US" sz="2250" dirty="0" smtClean="0"/>
              <a:t>announced in </a:t>
            </a:r>
            <a:r>
              <a:rPr lang="en-US" altLang="en-US" sz="2250" dirty="0"/>
              <a:t>in Blackboard and course website. It is staffed by trained teaching assistants assigned to this course. Use it!</a:t>
            </a:r>
          </a:p>
          <a:p>
            <a:pPr eaLnBrk="1" hangingPunct="1">
              <a:spcBef>
                <a:spcPct val="50000"/>
              </a:spcBef>
              <a:buFont typeface="Arial" pitchFamily="34" charset="0"/>
              <a:buAutoNum type="arabicPeriod"/>
            </a:pPr>
            <a:r>
              <a:rPr lang="en-US" sz="2250" dirty="0"/>
              <a:t>50% credit is given until 24x7=168 hours after the primary deadline and within the attempt number limits. No credit will be given after </a:t>
            </a:r>
            <a:r>
              <a:rPr lang="en-US" sz="2250" dirty="0" smtClean="0"/>
              <a:t>that. </a:t>
            </a:r>
            <a:endParaRPr lang="en-US" altLang="en-US" sz="2250" dirty="0" smtClean="0"/>
          </a:p>
          <a:p>
            <a:pPr eaLnBrk="1" hangingPunct="1">
              <a:spcBef>
                <a:spcPct val="50000"/>
              </a:spcBef>
              <a:buFont typeface="Arial" pitchFamily="34" charset="0"/>
              <a:buAutoNum type="arabicPeriod"/>
            </a:pPr>
            <a:r>
              <a:rPr lang="en-US" altLang="en-US" sz="2250" dirty="0" smtClean="0"/>
              <a:t>Extensions </a:t>
            </a:r>
            <a:r>
              <a:rPr lang="en-US" altLang="en-US" sz="2250" dirty="0"/>
              <a:t>can be granted for Homework assignments, if you have a good reason and don</a:t>
            </a:r>
            <a:r>
              <a:rPr lang="ja-JP" altLang="en-US" sz="2250" dirty="0"/>
              <a:t>’</a:t>
            </a:r>
            <a:r>
              <a:rPr lang="en-US" altLang="ja-JP" sz="2250" dirty="0"/>
              <a:t>t abuse the privilege</a:t>
            </a:r>
            <a:r>
              <a:rPr lang="en-US" altLang="ja-JP" sz="2250" dirty="0" smtClean="0"/>
              <a:t>.</a:t>
            </a:r>
            <a:endParaRPr lang="en-US" altLang="ja-JP" sz="2250" dirty="0"/>
          </a:p>
          <a:p>
            <a:pPr eaLnBrk="1" hangingPunct="1">
              <a:spcBef>
                <a:spcPct val="50000"/>
              </a:spcBef>
              <a:buFont typeface="Arial" pitchFamily="34" charset="0"/>
              <a:buAutoNum type="arabicPeriod"/>
            </a:pPr>
            <a:r>
              <a:rPr lang="en-US" altLang="en-US" sz="2250" dirty="0"/>
              <a:t>To request an Excused Grade for a lab, recitation, or an exam due to a valid reason (illness, </a:t>
            </a:r>
            <a:r>
              <a:rPr lang="en-US" altLang="en-US" sz="2250" dirty="0" err="1"/>
              <a:t>etc</a:t>
            </a:r>
            <a:r>
              <a:rPr lang="en-US" altLang="en-US" sz="2250" dirty="0" smtClean="0"/>
              <a:t>), </a:t>
            </a:r>
            <a:r>
              <a:rPr lang="en-US" altLang="en-US" sz="2250" dirty="0"/>
              <a:t> </a:t>
            </a:r>
            <a:r>
              <a:rPr lang="en-US" altLang="en-US" sz="2250" dirty="0" smtClean="0"/>
              <a:t>go to room 144 and fill a class </a:t>
            </a:r>
            <a:r>
              <a:rPr lang="en-US" altLang="en-US" sz="2250" b="1" dirty="0" smtClean="0"/>
              <a:t>exemption form</a:t>
            </a:r>
            <a:r>
              <a:rPr lang="en-US" altLang="ja-JP" sz="2250" dirty="0" smtClean="0"/>
              <a:t>.  </a:t>
            </a:r>
            <a:r>
              <a:rPr lang="en-US" altLang="ja-JP" sz="2250" dirty="0"/>
              <a:t>Do this in advance if at all possible. Advance notification is required for Exams.</a:t>
            </a:r>
            <a:endParaRPr lang="en-US" altLang="en-US" sz="2250" dirty="0"/>
          </a:p>
        </p:txBody>
      </p:sp>
      <p:sp>
        <p:nvSpPr>
          <p:cNvPr id="25602" name="Text Box 42"/>
          <p:cNvSpPr txBox="1">
            <a:spLocks noChangeArrowheads="1"/>
          </p:cNvSpPr>
          <p:nvPr/>
        </p:nvSpPr>
        <p:spPr bwMode="auto">
          <a:xfrm>
            <a:off x="1981200" y="2286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spcBef>
                <a:spcPct val="50000"/>
              </a:spcBef>
            </a:pPr>
            <a:r>
              <a:rPr lang="en-US" altLang="en-US" b="1">
                <a:solidFill>
                  <a:srgbClr val="0000FF"/>
                </a:solidFill>
              </a:rPr>
              <a:t>Syllabus &amp; General Information:</a:t>
            </a:r>
          </a:p>
        </p:txBody>
      </p:sp>
      <p:cxnSp>
        <p:nvCxnSpPr>
          <p:cNvPr id="25603" name="Straight Connector 4"/>
          <p:cNvCxnSpPr>
            <a:cxnSpLocks noChangeShapeType="1"/>
          </p:cNvCxnSpPr>
          <p:nvPr/>
        </p:nvCxnSpPr>
        <p:spPr bwMode="auto">
          <a:xfrm>
            <a:off x="0" y="914400"/>
            <a:ext cx="9144000" cy="1588"/>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2E62630D-8838-4397-A9C4-E88A6E82F40C}" type="slidenum">
              <a:rPr lang="en-US" altLang="en-US" smtClean="0"/>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42"/>
          <p:cNvSpPr txBox="1">
            <a:spLocks noChangeArrowheads="1"/>
          </p:cNvSpPr>
          <p:nvPr/>
        </p:nvSpPr>
        <p:spPr bwMode="auto">
          <a:xfrm>
            <a:off x="762000" y="115888"/>
            <a:ext cx="769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spcBef>
                <a:spcPct val="50000"/>
              </a:spcBef>
            </a:pPr>
            <a:r>
              <a:rPr lang="en-US" altLang="en-US" b="1">
                <a:solidFill>
                  <a:srgbClr val="0000FF"/>
                </a:solidFill>
              </a:rPr>
              <a:t>Syllabus &amp; General Information:</a:t>
            </a:r>
          </a:p>
        </p:txBody>
      </p:sp>
      <p:cxnSp>
        <p:nvCxnSpPr>
          <p:cNvPr id="27650" name="Straight Connector 4"/>
          <p:cNvCxnSpPr>
            <a:cxnSpLocks noChangeShapeType="1"/>
          </p:cNvCxnSpPr>
          <p:nvPr/>
        </p:nvCxnSpPr>
        <p:spPr bwMode="auto">
          <a:xfrm>
            <a:off x="0" y="914400"/>
            <a:ext cx="9144000" cy="1588"/>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cxnSp>
      <p:sp>
        <p:nvSpPr>
          <p:cNvPr id="27651" name="Rectangle 5"/>
          <p:cNvSpPr>
            <a:spLocks noChangeArrowheads="1"/>
          </p:cNvSpPr>
          <p:nvPr/>
        </p:nvSpPr>
        <p:spPr bwMode="auto">
          <a:xfrm>
            <a:off x="457200" y="1063625"/>
            <a:ext cx="8458200"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eaLnBrk="0" hangingPunct="0">
              <a:defRPr sz="2400">
                <a:solidFill>
                  <a:schemeClr val="tx1"/>
                </a:solidFill>
                <a:latin typeface="Times New Roman" pitchFamily="18" charset="0"/>
                <a:ea typeface="ヒラギノ角ゴ Pro W3" pitchFamily="-84" charset="-128"/>
              </a:defRPr>
            </a:lvl2pPr>
            <a:lvl3pPr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lvl="1" eaLnBrk="1" hangingPunct="1">
              <a:spcBef>
                <a:spcPts val="1200"/>
              </a:spcBef>
              <a:spcAft>
                <a:spcPts val="600"/>
              </a:spcAft>
            </a:pPr>
            <a:endParaRPr lang="en-US" altLang="en-US" b="1" dirty="0">
              <a:latin typeface="Times" pitchFamily="-84" charset="0"/>
            </a:endParaRPr>
          </a:p>
          <a:p>
            <a:pPr eaLnBrk="1" hangingPunct="1"/>
            <a:r>
              <a:rPr lang="en-US" altLang="en-US" dirty="0"/>
              <a:t>You are encouraged to work on homework together – discussing ideas and concepts reinforces the material for everyone involved in the conversation.  Just be sure that what you turn in is your own work that you fully understand.</a:t>
            </a:r>
          </a:p>
          <a:p>
            <a:pPr eaLnBrk="1" hangingPunct="1"/>
            <a:endParaRPr lang="en-US" altLang="en-US" dirty="0"/>
          </a:p>
          <a:p>
            <a:pPr eaLnBrk="1" hangingPunct="1"/>
            <a:r>
              <a:rPr lang="en-US" altLang="en-US" dirty="0"/>
              <a:t>The following are examples of cheating:  </a:t>
            </a:r>
          </a:p>
          <a:p>
            <a:pPr lvl="2" eaLnBrk="1" hangingPunct="1">
              <a:buFont typeface="Times" pitchFamily="-84" charset="0"/>
              <a:buChar char="•"/>
            </a:pPr>
            <a:r>
              <a:rPr lang="en-US" altLang="en-US" dirty="0"/>
              <a:t>   Any effort to represent somebody else</a:t>
            </a:r>
            <a:r>
              <a:rPr lang="ja-JP" altLang="en-US" dirty="0"/>
              <a:t>’</a:t>
            </a:r>
            <a:r>
              <a:rPr lang="en-US" altLang="ja-JP" dirty="0"/>
              <a:t>s work as your own, or allowing </a:t>
            </a:r>
            <a:r>
              <a:rPr lang="en-US" altLang="en-US" dirty="0" smtClean="0"/>
              <a:t>your </a:t>
            </a:r>
            <a:r>
              <a:rPr lang="en-US" altLang="en-US" dirty="0"/>
              <a:t>work to be represented as somebody </a:t>
            </a:r>
            <a:r>
              <a:rPr lang="en-US" altLang="en-US" dirty="0" smtClean="0"/>
              <a:t>else</a:t>
            </a:r>
            <a:r>
              <a:rPr lang="ja-JP" altLang="en-US" dirty="0" smtClean="0"/>
              <a:t>’</a:t>
            </a:r>
            <a:r>
              <a:rPr lang="en-US" altLang="ja-JP" dirty="0" smtClean="0"/>
              <a:t>s</a:t>
            </a:r>
            <a:endParaRPr lang="en-US" altLang="ja-JP" dirty="0"/>
          </a:p>
          <a:p>
            <a:pPr lvl="2" eaLnBrk="1" hangingPunct="1">
              <a:buFont typeface="Times" pitchFamily="-84" charset="0"/>
              <a:buChar char="•"/>
            </a:pPr>
            <a:r>
              <a:rPr lang="en-US" altLang="en-US" dirty="0"/>
              <a:t>   Having somebody else solve assigned problems for you </a:t>
            </a:r>
          </a:p>
          <a:p>
            <a:pPr lvl="2" eaLnBrk="1" hangingPunct="1">
              <a:buFont typeface="Times" pitchFamily="-84" charset="0"/>
              <a:buChar char="•"/>
            </a:pPr>
            <a:r>
              <a:rPr lang="en-US" altLang="en-US" dirty="0"/>
              <a:t>   Entering </a:t>
            </a:r>
            <a:r>
              <a:rPr lang="en-US" altLang="en-US" dirty="0" err="1"/>
              <a:t>iClicker</a:t>
            </a:r>
            <a:r>
              <a:rPr lang="en-US" altLang="en-US" dirty="0"/>
              <a:t> responses for anybody </a:t>
            </a:r>
            <a:r>
              <a:rPr lang="en-US" altLang="en-US" dirty="0" smtClean="0"/>
              <a:t>else. </a:t>
            </a:r>
            <a:endParaRPr lang="en-US" altLang="en-US" dirty="0"/>
          </a:p>
          <a:p>
            <a:pPr lvl="2" eaLnBrk="1" hangingPunct="1">
              <a:buFont typeface="Times" pitchFamily="-84" charset="0"/>
              <a:buChar char="•"/>
            </a:pPr>
            <a:r>
              <a:rPr lang="en-US" altLang="en-US" dirty="0"/>
              <a:t>   Being in possession of more than one </a:t>
            </a:r>
            <a:r>
              <a:rPr lang="en-US" altLang="en-US" dirty="0" err="1"/>
              <a:t>iClicker</a:t>
            </a:r>
            <a:r>
              <a:rPr lang="en-US" altLang="en-US" dirty="0"/>
              <a:t> in lecture</a:t>
            </a:r>
          </a:p>
        </p:txBody>
      </p:sp>
      <p:sp>
        <p:nvSpPr>
          <p:cNvPr id="27652" name="Text Box 1027"/>
          <p:cNvSpPr txBox="1">
            <a:spLocks noChangeArrowheads="1"/>
          </p:cNvSpPr>
          <p:nvPr/>
        </p:nvSpPr>
        <p:spPr bwMode="auto">
          <a:xfrm>
            <a:off x="228600" y="6096000"/>
            <a:ext cx="538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r" eaLnBrk="1" hangingPunct="1">
              <a:spcBef>
                <a:spcPct val="50000"/>
              </a:spcBef>
            </a:pPr>
            <a:r>
              <a:rPr lang="en-US" altLang="en-US" b="1">
                <a:solidFill>
                  <a:srgbClr val="CC0000"/>
                </a:solidFill>
              </a:rPr>
              <a:t>Read the syllabus.</a:t>
            </a:r>
            <a:endParaRPr lang="en-US" altLang="en-US" sz="1800"/>
          </a:p>
        </p:txBody>
      </p:sp>
      <p:sp>
        <p:nvSpPr>
          <p:cNvPr id="27653" name="TextBox 7"/>
          <p:cNvSpPr txBox="1">
            <a:spLocks noChangeArrowheads="1"/>
          </p:cNvSpPr>
          <p:nvPr/>
        </p:nvSpPr>
        <p:spPr bwMode="auto">
          <a:xfrm>
            <a:off x="3048000" y="1063625"/>
            <a:ext cx="263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pitchFamily="18" charset="0"/>
                <a:ea typeface="ヒラギノ角ゴ Pro W3" pitchFamily="-84" charset="-128"/>
              </a:defRPr>
            </a:lvl1pPr>
            <a:lvl2pPr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marL="0" lvl="1" eaLnBrk="1" hangingPunct="1"/>
            <a:r>
              <a:rPr lang="en-US" altLang="en-US" b="1">
                <a:latin typeface="Times" pitchFamily="-84" charset="0"/>
              </a:rPr>
              <a:t>Academic Honesty</a:t>
            </a:r>
          </a:p>
        </p:txBody>
      </p:sp>
      <p:sp>
        <p:nvSpPr>
          <p:cNvPr id="2" name="Slide Number Placeholder 1"/>
          <p:cNvSpPr>
            <a:spLocks noGrp="1"/>
          </p:cNvSpPr>
          <p:nvPr>
            <p:ph type="sldNum" sz="quarter" idx="12"/>
          </p:nvPr>
        </p:nvSpPr>
        <p:spPr/>
        <p:txBody>
          <a:bodyPr/>
          <a:lstStyle/>
          <a:p>
            <a:fld id="{2E62630D-8838-4397-A9C4-E88A6E82F40C}" type="slidenum">
              <a:rPr lang="en-US" altLang="en-US" smtClean="0"/>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263525" y="98425"/>
            <a:ext cx="8377238"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spcBef>
                <a:spcPct val="50000"/>
              </a:spcBef>
            </a:pPr>
            <a:r>
              <a:rPr lang="en-US" altLang="en-US" sz="2800" b="1" dirty="0">
                <a:solidFill>
                  <a:srgbClr val="000090"/>
                </a:solidFill>
              </a:rPr>
              <a:t>Got an </a:t>
            </a:r>
            <a:r>
              <a:rPr lang="en-US" altLang="en-US" sz="2800" b="1" dirty="0" err="1">
                <a:solidFill>
                  <a:srgbClr val="000090"/>
                </a:solidFill>
              </a:rPr>
              <a:t>iClicker</a:t>
            </a:r>
            <a:r>
              <a:rPr lang="en-US" altLang="en-US" sz="2800" b="1" dirty="0">
                <a:solidFill>
                  <a:srgbClr val="000090"/>
                </a:solidFill>
              </a:rPr>
              <a:t>? </a:t>
            </a:r>
            <a:r>
              <a:rPr lang="en-US" altLang="en-US" b="1" dirty="0">
                <a:solidFill>
                  <a:srgbClr val="000090"/>
                </a:solidFill>
              </a:rPr>
              <a:t> </a:t>
            </a:r>
            <a:endParaRPr lang="en-US" altLang="en-US" dirty="0"/>
          </a:p>
          <a:p>
            <a:pPr eaLnBrk="1" hangingPunct="1">
              <a:spcBef>
                <a:spcPct val="50000"/>
              </a:spcBef>
            </a:pPr>
            <a:r>
              <a:rPr lang="en-US" altLang="en-US" dirty="0"/>
              <a:t>Turn the Power on</a:t>
            </a:r>
            <a:r>
              <a:rPr lang="en-US" altLang="en-US" dirty="0" smtClean="0"/>
              <a:t>. </a:t>
            </a:r>
            <a:r>
              <a:rPr lang="en-US" altLang="en-US" b="1" dirty="0" smtClean="0">
                <a:solidFill>
                  <a:srgbClr val="FF0000"/>
                </a:solidFill>
              </a:rPr>
              <a:t>“AB” frequency</a:t>
            </a:r>
            <a:endParaRPr lang="en-US" altLang="en-US" b="1" dirty="0">
              <a:solidFill>
                <a:srgbClr val="FF0000"/>
              </a:solidFill>
            </a:endParaRPr>
          </a:p>
          <a:p>
            <a:pPr eaLnBrk="1" hangingPunct="1">
              <a:spcBef>
                <a:spcPct val="50000"/>
              </a:spcBef>
            </a:pPr>
            <a:r>
              <a:rPr lang="en-US" altLang="en-US" dirty="0"/>
              <a:t>After the question is declared </a:t>
            </a:r>
            <a:r>
              <a:rPr lang="ja-JP" altLang="en-US" dirty="0"/>
              <a:t>“</a:t>
            </a:r>
            <a:r>
              <a:rPr lang="en-US" altLang="ja-JP" dirty="0"/>
              <a:t>Open</a:t>
            </a:r>
            <a:r>
              <a:rPr lang="ja-JP" altLang="en-US" dirty="0"/>
              <a:t>”</a:t>
            </a:r>
            <a:r>
              <a:rPr lang="en-US" altLang="ja-JP" dirty="0"/>
              <a:t>, choose one:</a:t>
            </a:r>
          </a:p>
          <a:p>
            <a:pPr eaLnBrk="1" hangingPunct="1">
              <a:spcBef>
                <a:spcPct val="50000"/>
              </a:spcBef>
            </a:pPr>
            <a:endParaRPr lang="en-US" altLang="en-US" dirty="0"/>
          </a:p>
          <a:p>
            <a:pPr eaLnBrk="1" hangingPunct="1">
              <a:spcBef>
                <a:spcPct val="50000"/>
              </a:spcBef>
              <a:buFont typeface="Arial" pitchFamily="34" charset="0"/>
              <a:buAutoNum type="alphaUcPeriod"/>
            </a:pPr>
            <a:r>
              <a:rPr lang="en-US" altLang="en-US" sz="2000" dirty="0"/>
              <a:t>I got 8 or more hours of sleep last night</a:t>
            </a:r>
          </a:p>
          <a:p>
            <a:pPr eaLnBrk="1" hangingPunct="1">
              <a:spcBef>
                <a:spcPct val="50000"/>
              </a:spcBef>
              <a:buFont typeface="Arial" pitchFamily="34" charset="0"/>
              <a:buAutoNum type="alphaUcPeriod"/>
            </a:pPr>
            <a:r>
              <a:rPr lang="en-US" altLang="en-US" sz="2000" dirty="0"/>
              <a:t>I got 7 hours of sleep last night</a:t>
            </a:r>
          </a:p>
          <a:p>
            <a:pPr eaLnBrk="1" hangingPunct="1">
              <a:spcBef>
                <a:spcPct val="50000"/>
              </a:spcBef>
              <a:buFont typeface="Arial" pitchFamily="34" charset="0"/>
              <a:buAutoNum type="alphaUcPeriod"/>
            </a:pPr>
            <a:r>
              <a:rPr lang="en-US" altLang="en-US" sz="2000" dirty="0"/>
              <a:t>I got 5 or 6 hours of sleep last night</a:t>
            </a:r>
          </a:p>
          <a:p>
            <a:pPr eaLnBrk="1" hangingPunct="1">
              <a:spcBef>
                <a:spcPct val="50000"/>
              </a:spcBef>
              <a:buFont typeface="Arial" pitchFamily="34" charset="0"/>
              <a:buAutoNum type="alphaUcPeriod"/>
            </a:pPr>
            <a:r>
              <a:rPr lang="en-US" altLang="en-US" sz="2000" dirty="0"/>
              <a:t>I got less than 5 hours of sleep last night</a:t>
            </a:r>
          </a:p>
          <a:p>
            <a:pPr eaLnBrk="1" hangingPunct="1">
              <a:spcBef>
                <a:spcPct val="50000"/>
              </a:spcBef>
              <a:buFont typeface="Arial" pitchFamily="34" charset="0"/>
              <a:buAutoNum type="alphaUcPeriod"/>
            </a:pPr>
            <a:r>
              <a:rPr lang="en-US" altLang="en-US" sz="2000" dirty="0"/>
              <a:t>Sleep?   What's sleep?</a:t>
            </a:r>
          </a:p>
        </p:txBody>
      </p:sp>
      <p:sp>
        <p:nvSpPr>
          <p:cNvPr id="77827" name="Text Box 3"/>
          <p:cNvSpPr txBox="1">
            <a:spLocks noChangeArrowheads="1"/>
          </p:cNvSpPr>
          <p:nvPr/>
        </p:nvSpPr>
        <p:spPr bwMode="auto">
          <a:xfrm>
            <a:off x="376238" y="5237163"/>
            <a:ext cx="8348662"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spcBef>
                <a:spcPct val="50000"/>
              </a:spcBef>
            </a:pPr>
            <a:r>
              <a:rPr lang="en-US" altLang="en-US" sz="2000" dirty="0"/>
              <a:t>NOTE: From now on, always bring your </a:t>
            </a:r>
            <a:r>
              <a:rPr lang="en-US" altLang="en-US" sz="2000" dirty="0" err="1"/>
              <a:t>iClicker</a:t>
            </a:r>
            <a:r>
              <a:rPr lang="en-US" altLang="en-US" sz="2000" dirty="0"/>
              <a:t> to lecture with you.   The </a:t>
            </a:r>
            <a:r>
              <a:rPr lang="en-US" altLang="en-US" sz="2000" b="1" i="1" dirty="0"/>
              <a:t>clicker questions </a:t>
            </a:r>
            <a:r>
              <a:rPr lang="en-US" altLang="en-US" sz="2000" dirty="0"/>
              <a:t>count towards </a:t>
            </a:r>
            <a:r>
              <a:rPr lang="en-US" altLang="en-US" sz="2000" dirty="0" smtClean="0"/>
              <a:t>10% </a:t>
            </a:r>
            <a:r>
              <a:rPr lang="en-US" altLang="en-US" sz="2000" dirty="0"/>
              <a:t>of your grade.  </a:t>
            </a:r>
          </a:p>
        </p:txBody>
      </p:sp>
      <p:pic>
        <p:nvPicPr>
          <p:cNvPr id="29699" name="Picture 5" descr="31V2SM52VBL"/>
          <p:cNvPicPr>
            <a:picLocks noChangeAspect="1" noChangeArrowheads="1"/>
          </p:cNvPicPr>
          <p:nvPr/>
        </p:nvPicPr>
        <p:blipFill>
          <a:blip r:embed="rId3">
            <a:lum bright="-24000" contrast="42000"/>
            <a:extLst>
              <a:ext uri="{28A0092B-C50C-407E-A947-70E740481C1C}">
                <a14:useLocalDpi xmlns:a14="http://schemas.microsoft.com/office/drawing/2010/main" val="0"/>
              </a:ext>
            </a:extLst>
          </a:blip>
          <a:srcRect l="31874" r="31459"/>
          <a:stretch>
            <a:fillRect/>
          </a:stretch>
        </p:blipFill>
        <p:spPr bwMode="auto">
          <a:xfrm>
            <a:off x="7816850" y="242888"/>
            <a:ext cx="10223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 Box 6"/>
          <p:cNvSpPr txBox="1">
            <a:spLocks noChangeArrowheads="1"/>
          </p:cNvSpPr>
          <p:nvPr/>
        </p:nvSpPr>
        <p:spPr bwMode="auto">
          <a:xfrm>
            <a:off x="331788" y="6210300"/>
            <a:ext cx="8054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000" u="sng"/>
              <a:t>iClicker questions may be asked any time during lecture: don</a:t>
            </a:r>
            <a:r>
              <a:rPr lang="ja-JP" altLang="en-US" sz="2000" u="sng"/>
              <a:t>’</a:t>
            </a:r>
            <a:r>
              <a:rPr lang="en-US" altLang="ja-JP" sz="2000" u="sng"/>
              <a:t>t be late!</a:t>
            </a:r>
            <a:endParaRPr lang="en-US" altLang="en-US" sz="2000" u="sng"/>
          </a:p>
        </p:txBody>
      </p:sp>
      <p:sp>
        <p:nvSpPr>
          <p:cNvPr id="29701" name="Rectangle 5"/>
          <p:cNvSpPr>
            <a:spLocks noChangeArrowheads="1"/>
          </p:cNvSpPr>
          <p:nvPr/>
        </p:nvSpPr>
        <p:spPr bwMode="auto">
          <a:xfrm>
            <a:off x="190500" y="1876425"/>
            <a:ext cx="6407150" cy="2955925"/>
          </a:xfrm>
          <a:prstGeom prst="rect">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29702" name="TextBox 6"/>
          <p:cNvSpPr txBox="1">
            <a:spLocks noChangeArrowheads="1"/>
          </p:cNvSpPr>
          <p:nvPr/>
        </p:nvSpPr>
        <p:spPr bwMode="auto">
          <a:xfrm rot="-2083466">
            <a:off x="5656263" y="3617913"/>
            <a:ext cx="2386012" cy="831850"/>
          </a:xfrm>
          <a:prstGeom prst="rect">
            <a:avLst/>
          </a:prstGeom>
          <a:solidFill>
            <a:srgbClr val="FFFF00"/>
          </a:solidFill>
          <a:ln w="9525">
            <a:solidFill>
              <a:srgbClr val="0000FF"/>
            </a:solidFill>
            <a:miter lim="800000"/>
            <a:headEnd/>
            <a:tailEnd/>
          </a:ln>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000090"/>
                </a:solidFill>
              </a:rPr>
              <a:t>"Clicker Poll"</a:t>
            </a:r>
          </a:p>
          <a:p>
            <a:pPr eaLnBrk="1" hangingPunct="1"/>
            <a:r>
              <a:rPr lang="en-US" altLang="en-US">
                <a:solidFill>
                  <a:srgbClr val="000090"/>
                </a:solidFill>
              </a:rPr>
              <a:t>= Not Graded </a:t>
            </a:r>
            <a:r>
              <a:rPr lang="en-US" altLang="en-US">
                <a:solidFill>
                  <a:srgbClr val="000090"/>
                </a:solidFill>
                <a:sym typeface="Wingdings" pitchFamily="2" charset="2"/>
              </a:rPr>
              <a:t></a:t>
            </a:r>
            <a:endParaRPr lang="en-US" altLang="en-US">
              <a:solidFill>
                <a:srgbClr val="000090"/>
              </a:solidFill>
            </a:endParaRPr>
          </a:p>
        </p:txBody>
      </p:sp>
      <p:sp>
        <p:nvSpPr>
          <p:cNvPr id="29703" name="TextBox 7"/>
          <p:cNvSpPr txBox="1">
            <a:spLocks noChangeArrowheads="1"/>
          </p:cNvSpPr>
          <p:nvPr/>
        </p:nvSpPr>
        <p:spPr bwMode="auto">
          <a:xfrm>
            <a:off x="1125538" y="1909763"/>
            <a:ext cx="4227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CLICKER POLL (not graded):  </a:t>
            </a:r>
          </a:p>
        </p:txBody>
      </p:sp>
      <p:sp>
        <p:nvSpPr>
          <p:cNvPr id="29704" name="TextBox 8"/>
          <p:cNvSpPr txBox="1">
            <a:spLocks noChangeArrowheads="1"/>
          </p:cNvSpPr>
          <p:nvPr/>
        </p:nvSpPr>
        <p:spPr bwMode="auto">
          <a:xfrm>
            <a:off x="9664700" y="4281488"/>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2E62630D-8838-4397-A9C4-E88A6E82F40C}" type="slidenum">
              <a:rPr lang="en-US" altLang="en-US" smtClean="0"/>
              <a:pPr/>
              <a:t>8</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nimBg="1"/>
      <p:bldP spid="778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 y="870089"/>
            <a:ext cx="9283700" cy="5940088"/>
          </a:xfrm>
          <a:prstGeom prst="rect">
            <a:avLst/>
          </a:prstGeom>
          <a:noFill/>
        </p:spPr>
        <p:txBody>
          <a:bodyPr wrap="square" rtlCol="0">
            <a:spAutoFit/>
          </a:bodyPr>
          <a:lstStyle/>
          <a:p>
            <a:r>
              <a:rPr lang="en-US" sz="1900" dirty="0" smtClean="0">
                <a:latin typeface="Arial" pitchFamily="34" charset="0"/>
                <a:cs typeface="Arial" pitchFamily="34" charset="0"/>
              </a:rPr>
              <a:t>    To report an emergency, </a:t>
            </a:r>
            <a:r>
              <a:rPr lang="en-US" sz="1900" dirty="0" smtClean="0">
                <a:solidFill>
                  <a:srgbClr val="FF0000"/>
                </a:solidFill>
                <a:latin typeface="Arial" pitchFamily="34" charset="0"/>
                <a:cs typeface="Arial" pitchFamily="34" charset="0"/>
              </a:rPr>
              <a:t>call 911</a:t>
            </a:r>
            <a:r>
              <a:rPr lang="en-US" sz="1900" dirty="0" smtClean="0">
                <a:latin typeface="Arial" pitchFamily="34" charset="0"/>
                <a:cs typeface="Arial" pitchFamily="34" charset="0"/>
              </a:rPr>
              <a:t>.  To obtain updates regarding an ongoing emergency, sign up for Purdue Alert text messages, view </a:t>
            </a:r>
            <a:r>
              <a:rPr lang="en-US" sz="1900" u="sng" dirty="0" smtClean="0">
                <a:latin typeface="Arial" pitchFamily="34" charset="0"/>
                <a:cs typeface="Arial" pitchFamily="34" charset="0"/>
                <a:hlinkClick r:id="rId3"/>
              </a:rPr>
              <a:t>www.purdue.edu/ea.</a:t>
            </a:r>
          </a:p>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    There are nearly 300 </a:t>
            </a:r>
            <a:r>
              <a:rPr lang="en-US" sz="1900" dirty="0" smtClean="0">
                <a:solidFill>
                  <a:srgbClr val="FF0000"/>
                </a:solidFill>
                <a:latin typeface="Arial" pitchFamily="34" charset="0"/>
                <a:cs typeface="Arial" pitchFamily="34" charset="0"/>
              </a:rPr>
              <a:t>Emergency Telephones</a:t>
            </a:r>
            <a:r>
              <a:rPr lang="en-US" sz="1900" dirty="0" smtClean="0">
                <a:latin typeface="Arial" pitchFamily="34" charset="0"/>
                <a:cs typeface="Arial" pitchFamily="34" charset="0"/>
              </a:rPr>
              <a:t> outdoors across campus and in parking garages that connect directly to the PUPD.  If you feel threatened or need help, push the button and you will be connected immediately.</a:t>
            </a:r>
          </a:p>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    If we hear a </a:t>
            </a:r>
            <a:r>
              <a:rPr lang="en-US" sz="1900" dirty="0" smtClean="0">
                <a:solidFill>
                  <a:srgbClr val="FF0000"/>
                </a:solidFill>
                <a:latin typeface="Arial" pitchFamily="34" charset="0"/>
                <a:cs typeface="Arial" pitchFamily="34" charset="0"/>
              </a:rPr>
              <a:t>fire alarm </a:t>
            </a:r>
            <a:r>
              <a:rPr lang="en-US" sz="1900" dirty="0" smtClean="0">
                <a:latin typeface="Arial" pitchFamily="34" charset="0"/>
                <a:cs typeface="Arial" pitchFamily="34" charset="0"/>
              </a:rPr>
              <a:t>during class we will immediately suspend class, evacuate the building, and proceed outdoors.  Do not use the elevator.</a:t>
            </a:r>
          </a:p>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     If we are notified during class of a </a:t>
            </a:r>
            <a:r>
              <a:rPr lang="en-US" sz="1900" dirty="0" smtClean="0">
                <a:solidFill>
                  <a:srgbClr val="FF0000"/>
                </a:solidFill>
                <a:latin typeface="Arial" pitchFamily="34" charset="0"/>
                <a:cs typeface="Arial" pitchFamily="34" charset="0"/>
              </a:rPr>
              <a:t>Shelter in Place requirement for a tornado </a:t>
            </a:r>
            <a:r>
              <a:rPr lang="en-US" sz="1900" dirty="0" smtClean="0">
                <a:latin typeface="Arial" pitchFamily="34" charset="0"/>
                <a:cs typeface="Arial" pitchFamily="34" charset="0"/>
              </a:rPr>
              <a:t>warning, we will suspend class and shelter in [the basement].  </a:t>
            </a:r>
          </a:p>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    If we are notified during class of a </a:t>
            </a:r>
            <a:r>
              <a:rPr lang="en-US" sz="1900" dirty="0" smtClean="0">
                <a:solidFill>
                  <a:srgbClr val="FF0000"/>
                </a:solidFill>
                <a:latin typeface="Arial" pitchFamily="34" charset="0"/>
                <a:cs typeface="Arial" pitchFamily="34" charset="0"/>
              </a:rPr>
              <a:t>Shelter in Place requirement for a hazardous materials release, or a civil disturbance</a:t>
            </a:r>
            <a:r>
              <a:rPr lang="en-US" sz="1900" dirty="0" smtClean="0">
                <a:latin typeface="Arial" pitchFamily="34" charset="0"/>
                <a:cs typeface="Arial" pitchFamily="34" charset="0"/>
              </a:rPr>
              <a:t>, including a shooting or other use of weapons, we will suspend class and shelter in the classroom, shutting the door and turning off the lights.  </a:t>
            </a:r>
          </a:p>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Please review the Emergency Preparedness website for additional information.      </a:t>
            </a:r>
            <a:r>
              <a:rPr lang="en-US" sz="1900" u="sng" dirty="0" smtClean="0">
                <a:latin typeface="Arial" pitchFamily="34" charset="0"/>
                <a:cs typeface="Arial" pitchFamily="34" charset="0"/>
                <a:hlinkClick r:id="rId4"/>
              </a:rPr>
              <a:t>http://www.purdue.edu/ehps/emergency_preparedness/index.html</a:t>
            </a:r>
            <a:endParaRPr lang="en-US" sz="1900" baseline="0" dirty="0" smtClean="0">
              <a:latin typeface="Arial" pitchFamily="34" charset="0"/>
              <a:cs typeface="Arial" pitchFamily="34" charset="0"/>
            </a:endParaRPr>
          </a:p>
        </p:txBody>
      </p:sp>
      <p:sp>
        <p:nvSpPr>
          <p:cNvPr id="3" name="TextBox 2"/>
          <p:cNvSpPr txBox="1"/>
          <p:nvPr/>
        </p:nvSpPr>
        <p:spPr>
          <a:xfrm>
            <a:off x="50800" y="304800"/>
            <a:ext cx="7152599" cy="369332"/>
          </a:xfrm>
          <a:prstGeom prst="rect">
            <a:avLst/>
          </a:prstGeom>
          <a:noFill/>
        </p:spPr>
        <p:txBody>
          <a:bodyPr wrap="none" rtlCol="0">
            <a:spAutoFit/>
          </a:bodyPr>
          <a:lstStyle/>
          <a:p>
            <a:r>
              <a:rPr lang="en-US" dirty="0" smtClean="0">
                <a:solidFill>
                  <a:srgbClr val="0000FF"/>
                </a:solidFill>
                <a:latin typeface="Arial" pitchFamily="34" charset="0"/>
                <a:cs typeface="Arial" pitchFamily="34" charset="0"/>
              </a:rPr>
              <a:t>EMERGENCY PREPAREDNESS – A MESSAGE FROM PURDUE</a:t>
            </a:r>
            <a:endParaRPr lang="en-US" dirty="0">
              <a:solidFill>
                <a:srgbClr val="0000FF"/>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E62630D-8838-4397-A9C4-E88A6E82F40C}" type="slidenum">
              <a:rPr lang="en-US" altLang="en-US" smtClean="0"/>
              <a:pPr/>
              <a:t>9</a:t>
            </a:fld>
            <a:endParaRPr lang="en-US" altLang="en-US"/>
          </a:p>
        </p:txBody>
      </p:sp>
    </p:spTree>
    <p:extLst>
      <p:ext uri="{BB962C8B-B14F-4D97-AF65-F5344CB8AC3E}">
        <p14:creationId xmlns:p14="http://schemas.microsoft.com/office/powerpoint/2010/main" val="322005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cap="flat" cmpd="sng" algn="ctr">
          <a:solidFill>
            <a:srgbClr val="CC0000"/>
          </a:solidFill>
          <a:prstDash val="solid"/>
          <a:round/>
          <a:headEnd type="none" w="med" len="med"/>
          <a:tailEnd type="none" w="med" len="med"/>
        </a:ln>
      </a:spPr>
      <a:bodyPr wrap="none" rtlCol="0">
        <a:spAutoFit/>
      </a:bodyPr>
      <a:lstStyle>
        <a:defPPr indent="228600" algn="ctr">
          <a:defRPr sz="1800" b="1" dirty="0" smtClean="0">
            <a:solidFill>
              <a:srgbClr val="0033CC"/>
            </a:solidFill>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6494</TotalTime>
  <Words>2887</Words>
  <Application>Microsoft Office PowerPoint</Application>
  <PresentationFormat>On-screen Show (4:3)</PresentationFormat>
  <Paragraphs>407</Paragraphs>
  <Slides>32</Slides>
  <Notes>31</Notes>
  <HiddenSlides>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6" baseType="lpstr">
      <vt:lpstr>ＭＳ Ｐゴシック</vt:lpstr>
      <vt:lpstr>ＭＳ Ｐゴシック</vt:lpstr>
      <vt:lpstr>WP TypographicSymbols</vt:lpstr>
      <vt:lpstr>ヒラギノ角ゴ Pro W3</vt:lpstr>
      <vt:lpstr>Arial</vt:lpstr>
      <vt:lpstr>Calibri</vt:lpstr>
      <vt:lpstr>Helvetica</vt:lpstr>
      <vt:lpstr>Symbol</vt:lpstr>
      <vt:lpstr>Times</vt:lpstr>
      <vt:lpstr>Times New Roman</vt:lpstr>
      <vt:lpstr>Wingdings</vt:lpstr>
      <vt:lpstr>Default Design</vt:lpstr>
      <vt:lpstr>Equation</vt:lpstr>
      <vt:lpstr>Package</vt:lpstr>
      <vt:lpstr>PHYSICS 272 Electric &amp; Magnetic Interactions</vt:lpstr>
      <vt:lpstr>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Ideas in Chapter 14: Electric Field </vt:lpstr>
      <vt:lpstr>Point Charges</vt:lpstr>
      <vt:lpstr>The Coulomb Force Law</vt:lpstr>
      <vt:lpstr>The Coulomb Force Law</vt:lpstr>
      <vt:lpstr>The Coulomb Force Law</vt:lpstr>
      <vt:lpstr>The Coulomb Force Law</vt:lpstr>
      <vt:lpstr>Units and Constants</vt:lpstr>
      <vt:lpstr>Structure of Atom</vt:lpstr>
      <vt:lpstr>The Concept of Electric Field</vt:lpstr>
      <vt:lpstr>The Concept of Electric Field</vt:lpstr>
      <vt:lpstr>Electric Field</vt:lpstr>
      <vt:lpstr>The Electric Field of a Point Charge</vt:lpstr>
      <vt:lpstr>The Electric Field of a Point Charge</vt:lpstr>
      <vt:lpstr>Which way does the field point?</vt:lpstr>
      <vt:lpstr>Example 1: Electric Field </vt:lpstr>
      <vt:lpstr>Example 1: Electric Field </vt:lpstr>
      <vt:lpstr>PowerPoint Presentation</vt:lpstr>
      <vt:lpstr>Example 2:  Electric Force</vt:lpstr>
      <vt:lpstr>Key Ideas in Chapter 14: Electric Field </vt:lpstr>
      <vt:lpstr>The Physical Concept of ‘Field’</vt:lpstr>
      <vt:lpstr>How Strong is the Coulomb Force?</vt:lpstr>
      <vt:lpstr>iClicker</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subject>Physics 272H, Spring 2007</dc:subject>
  <dc:creator>Norbert Neumeister</dc:creator>
  <cp:lastModifiedBy>wxie</cp:lastModifiedBy>
  <cp:revision>369</cp:revision>
  <cp:lastPrinted>2013-08-19T20:10:04Z</cp:lastPrinted>
  <dcterms:created xsi:type="dcterms:W3CDTF">2013-08-16T15:26:01Z</dcterms:created>
  <dcterms:modified xsi:type="dcterms:W3CDTF">2018-01-05T16:33:48Z</dcterms:modified>
</cp:coreProperties>
</file>