
<file path=[Content_Types].xml><?xml version="1.0" encoding="utf-8"?>
<Types xmlns="http://schemas.openxmlformats.org/package/2006/content-types">
  <Default Extension="bin" ContentType="application/vnd.openxmlformats-officedocument.oleObject"/>
  <Default Extension="gif" ContentType="video/unknown"/>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79" r:id="rId2"/>
    <p:sldId id="260" r:id="rId3"/>
    <p:sldId id="263" r:id="rId4"/>
    <p:sldId id="370" r:id="rId5"/>
    <p:sldId id="371" r:id="rId6"/>
    <p:sldId id="373" r:id="rId7"/>
    <p:sldId id="374" r:id="rId8"/>
    <p:sldId id="375" r:id="rId9"/>
    <p:sldId id="376" r:id="rId10"/>
    <p:sldId id="365" r:id="rId11"/>
    <p:sldId id="366" r:id="rId12"/>
    <p:sldId id="367" r:id="rId13"/>
    <p:sldId id="368" r:id="rId14"/>
    <p:sldId id="369" r:id="rId15"/>
    <p:sldId id="343" r:id="rId16"/>
    <p:sldId id="282" r:id="rId17"/>
    <p:sldId id="283" r:id="rId18"/>
    <p:sldId id="345" r:id="rId19"/>
    <p:sldId id="285" r:id="rId20"/>
    <p:sldId id="347" r:id="rId21"/>
    <p:sldId id="286" r:id="rId22"/>
    <p:sldId id="378" r:id="rId23"/>
    <p:sldId id="295" r:id="rId24"/>
    <p:sldId id="293" r:id="rId25"/>
    <p:sldId id="358" r:id="rId26"/>
    <p:sldId id="364" r:id="rId27"/>
    <p:sldId id="296" r:id="rId28"/>
    <p:sldId id="297" r:id="rId29"/>
    <p:sldId id="298" r:id="rId30"/>
    <p:sldId id="299" r:id="rId31"/>
    <p:sldId id="363" r:id="rId32"/>
    <p:sldId id="301" r:id="rId33"/>
    <p:sldId id="302" r:id="rId34"/>
    <p:sldId id="303" r:id="rId35"/>
    <p:sldId id="30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2739" autoAdjust="0"/>
  </p:normalViewPr>
  <p:slideViewPr>
    <p:cSldViewPr>
      <p:cViewPr varScale="1">
        <p:scale>
          <a:sx n="79" d="100"/>
          <a:sy n="79" d="100"/>
        </p:scale>
        <p:origin x="69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38B99-D69A-4253-AB23-4B303B3E5122}" type="datetimeFigureOut">
              <a:rPr lang="en-US" smtClean="0"/>
              <a:t>3/18/2021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B779E-B25A-4D88-80D2-518E48F3A034}" type="slidenum">
              <a:rPr lang="en-US" smtClean="0"/>
              <a:t>‹#›</a:t>
            </a:fld>
            <a:endParaRPr lang="en-US"/>
          </a:p>
        </p:txBody>
      </p:sp>
    </p:spTree>
    <p:extLst>
      <p:ext uri="{BB962C8B-B14F-4D97-AF65-F5344CB8AC3E}">
        <p14:creationId xmlns:p14="http://schemas.microsoft.com/office/powerpoint/2010/main" val="290463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49E20-CAEE-4C3C-AC17-6AD2FAFAC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3BE8B-E5D7-4576-B990-E658421E557F}" type="slidenum">
              <a:rPr lang="en-US"/>
              <a:pPr/>
              <a:t>10</a:t>
            </a:fld>
            <a:endParaRPr lang="en-US" dirty="0"/>
          </a:p>
        </p:txBody>
      </p:sp>
      <p:sp>
        <p:nvSpPr>
          <p:cNvPr id="1538050" name="Rectangle 2"/>
          <p:cNvSpPr>
            <a:spLocks noGrp="1" noRot="1" noChangeAspect="1" noChangeArrowheads="1" noTextEdit="1"/>
          </p:cNvSpPr>
          <p:nvPr>
            <p:ph type="sldImg"/>
          </p:nvPr>
        </p:nvSpPr>
        <p:spPr>
          <a:ln/>
        </p:spPr>
      </p:sp>
      <p:sp>
        <p:nvSpPr>
          <p:cNvPr id="1538051" name="Rectangle 3"/>
          <p:cNvSpPr>
            <a:spLocks noGrp="1" noChangeArrowheads="1"/>
          </p:cNvSpPr>
          <p:nvPr>
            <p:ph type="body" idx="1"/>
          </p:nvPr>
        </p:nvSpPr>
        <p:spPr/>
        <p:txBody>
          <a:bodyPr/>
          <a:lstStyle/>
          <a:p>
            <a:r>
              <a:rPr lang="en-US" dirty="0"/>
              <a:t>Is</a:t>
            </a:r>
            <a:r>
              <a:rPr lang="en-US" baseline="0" dirty="0"/>
              <a:t> adding heat the only way of increasing the temperature?  Two </a:t>
            </a:r>
            <a:r>
              <a:rPr lang="en-US" baseline="0" dirty="0" err="1"/>
              <a:t>pullys</a:t>
            </a:r>
            <a:r>
              <a:rPr lang="en-US" baseline="0" dirty="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F951-A565-446C-B478-847811D5956F}" type="slidenum">
              <a:rPr lang="en-US"/>
              <a:pPr/>
              <a:t>11</a:t>
            </a:fld>
            <a:endParaRPr lang="en-US"/>
          </a:p>
        </p:txBody>
      </p:sp>
      <p:sp>
        <p:nvSpPr>
          <p:cNvPr id="1568770" name="Rectangle 2"/>
          <p:cNvSpPr>
            <a:spLocks noGrp="1" noRot="1" noChangeAspect="1" noChangeArrowheads="1" noTextEdit="1"/>
          </p:cNvSpPr>
          <p:nvPr>
            <p:ph type="sldImg"/>
          </p:nvPr>
        </p:nvSpPr>
        <p:spPr>
          <a:ln/>
        </p:spPr>
      </p:sp>
      <p:sp>
        <p:nvSpPr>
          <p:cNvPr id="156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9B0DC-3510-4D2D-832C-BEDEA99F19DC}" type="slidenum">
              <a:rPr lang="en-US"/>
              <a:pPr/>
              <a:t>12</a:t>
            </a:fld>
            <a:endParaRPr lang="en-US"/>
          </a:p>
        </p:txBody>
      </p:sp>
      <p:sp>
        <p:nvSpPr>
          <p:cNvPr id="1570818" name="Rectangle 2"/>
          <p:cNvSpPr>
            <a:spLocks noGrp="1" noRot="1" noChangeAspect="1" noChangeArrowheads="1" noTextEdit="1"/>
          </p:cNvSpPr>
          <p:nvPr>
            <p:ph type="sldImg"/>
          </p:nvPr>
        </p:nvSpPr>
        <p:spPr>
          <a:ln/>
        </p:spPr>
      </p:sp>
      <p:sp>
        <p:nvSpPr>
          <p:cNvPr id="157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8C01A-80AF-4AF0-8657-BE2CF2968863}" type="slidenum">
              <a:rPr lang="en-US"/>
              <a:pPr/>
              <a:t>13</a:t>
            </a:fld>
            <a:endParaRPr lang="en-US"/>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EF112-F1CB-4043-82A1-1FCBB7936E8E}" type="slidenum">
              <a:rPr lang="en-US"/>
              <a:pPr/>
              <a:t>14</a:t>
            </a:fld>
            <a:endParaRPr lang="en-US"/>
          </a:p>
        </p:txBody>
      </p:sp>
      <p:sp>
        <p:nvSpPr>
          <p:cNvPr id="1572866" name="Rectangle 2"/>
          <p:cNvSpPr>
            <a:spLocks noGrp="1" noRot="1" noChangeAspect="1" noChangeArrowheads="1" noTextEdit="1"/>
          </p:cNvSpPr>
          <p:nvPr>
            <p:ph type="sldImg"/>
          </p:nvPr>
        </p:nvSpPr>
        <p:spPr>
          <a:ln/>
        </p:spPr>
      </p:sp>
      <p:sp>
        <p:nvSpPr>
          <p:cNvPr id="157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adiabatic compression causes a rapid rise in temperature in a chamber of confined air. The temperature reached is sufficient to initiate combustion of a flammable material. </a:t>
            </a:r>
            <a:br>
              <a:rPr lang="en-US" dirty="0"/>
            </a:br>
            <a:br>
              <a:rPr lang="en-US" dirty="0"/>
            </a:br>
            <a:r>
              <a:rPr lang="en-US" b="1" dirty="0"/>
              <a:t>Directions: </a:t>
            </a:r>
            <a:r>
              <a:rPr lang="en-US" dirty="0"/>
              <a:t>A small amount of combustible material is placed in the bottom of a thick-walled glass tube. Insert the piston and with the lights dimmed in the room, drive the piston downward into the tube with a rapid, forceful stroke. (You may need to do this a couple of times.) If done properly, the material in the tube will ignite, creating a brilliant flash of light in the tube. (You might wish to practice this ahead of time to make sure it works. It is very reliable, so the success rate is high.) </a:t>
            </a:r>
          </a:p>
        </p:txBody>
      </p:sp>
      <p:sp>
        <p:nvSpPr>
          <p:cNvPr id="4" name="Slide Number Placeholder 3"/>
          <p:cNvSpPr>
            <a:spLocks noGrp="1"/>
          </p:cNvSpPr>
          <p:nvPr>
            <p:ph type="sldNum" sz="quarter" idx="10"/>
          </p:nvPr>
        </p:nvSpPr>
        <p:spPr/>
        <p:txBody>
          <a:bodyPr/>
          <a:lstStyle/>
          <a:p>
            <a:fld id="{56AB779E-B25A-4D88-80D2-518E48F3A034}" type="slidenum">
              <a:rPr lang="en-US" smtClean="0"/>
              <a:t>15</a:t>
            </a:fld>
            <a:endParaRPr lang="en-US"/>
          </a:p>
        </p:txBody>
      </p:sp>
    </p:spTree>
    <p:extLst>
      <p:ext uri="{BB962C8B-B14F-4D97-AF65-F5344CB8AC3E}">
        <p14:creationId xmlns:p14="http://schemas.microsoft.com/office/powerpoint/2010/main" val="238571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83835-8CAC-477A-AA61-59A2AC8BFF69}" type="slidenum">
              <a:rPr lang="en-US"/>
              <a:pPr/>
              <a:t>16</a:t>
            </a:fld>
            <a:endParaRPr lang="en-US"/>
          </a:p>
        </p:txBody>
      </p:sp>
      <p:sp>
        <p:nvSpPr>
          <p:cNvPr id="1583106" name="Rectangle 2"/>
          <p:cNvSpPr>
            <a:spLocks noGrp="1" noRot="1" noChangeAspect="1" noChangeArrowheads="1" noTextEdit="1"/>
          </p:cNvSpPr>
          <p:nvPr>
            <p:ph type="sldImg"/>
          </p:nvPr>
        </p:nvSpPr>
        <p:spPr>
          <a:ln/>
        </p:spPr>
      </p:sp>
      <p:sp>
        <p:nvSpPr>
          <p:cNvPr id="158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paper cup is filled with water and supported in a ring on a stand. A flame is put beneath the cup and eventually the water boils without burning the cup. This demonstration actually illustrates two concepts: (1) The thinness of the cup allows heat to pass through quickly (conduction); (2) Because water boils at well below the kindling temperature of paper, the paper will not burn. Also, the convection of the water keeps the temperature of the water fairly uniform throughout, even though water itself is a poor conductor. </a:t>
            </a:r>
          </a:p>
        </p:txBody>
      </p:sp>
      <p:sp>
        <p:nvSpPr>
          <p:cNvPr id="4" name="Slide Number Placeholder 3"/>
          <p:cNvSpPr>
            <a:spLocks noGrp="1"/>
          </p:cNvSpPr>
          <p:nvPr>
            <p:ph type="sldNum" sz="quarter" idx="10"/>
          </p:nvPr>
        </p:nvSpPr>
        <p:spPr/>
        <p:txBody>
          <a:bodyPr/>
          <a:lstStyle/>
          <a:p>
            <a:fld id="{56AB779E-B25A-4D88-80D2-518E48F3A034}" type="slidenum">
              <a:rPr lang="en-US" smtClean="0"/>
              <a:t>18</a:t>
            </a:fld>
            <a:endParaRPr lang="en-US"/>
          </a:p>
        </p:txBody>
      </p:sp>
    </p:spTree>
    <p:extLst>
      <p:ext uri="{BB962C8B-B14F-4D97-AF65-F5344CB8AC3E}">
        <p14:creationId xmlns:p14="http://schemas.microsoft.com/office/powerpoint/2010/main" val="403197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76506-F62F-4052-BAC1-C381646179F7}" type="slidenum">
              <a:rPr lang="en-US"/>
              <a:pPr/>
              <a:t>19</a:t>
            </a:fld>
            <a:endParaRPr lang="en-US"/>
          </a:p>
        </p:txBody>
      </p:sp>
      <p:sp>
        <p:nvSpPr>
          <p:cNvPr id="1587202" name="Rectangle 2"/>
          <p:cNvSpPr>
            <a:spLocks noGrp="1" noRot="1" noChangeAspect="1" noChangeArrowheads="1" noTextEdit="1"/>
          </p:cNvSpPr>
          <p:nvPr>
            <p:ph type="sldImg"/>
          </p:nvPr>
        </p:nvSpPr>
        <p:spPr>
          <a:ln/>
        </p:spPr>
      </p:sp>
      <p:sp>
        <p:nvSpPr>
          <p:cNvPr id="1587203" name="Rectangle 3"/>
          <p:cNvSpPr>
            <a:spLocks noGrp="1" noChangeArrowheads="1"/>
          </p:cNvSpPr>
          <p:nvPr>
            <p:ph type="body" idx="1"/>
          </p:nvPr>
        </p:nvSpPr>
        <p:spPr/>
        <p:txBody>
          <a:bodyPr/>
          <a:lstStyle/>
          <a:p>
            <a:r>
              <a:rPr lang="en-US" dirty="0"/>
              <a:t>Heater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coil-wire heater is placed at the focal point of a spherical mirror. An unlighted match is placed at the focal point of an identical mirror located about a meter away. Upon reflection from the mirror, the rays from the heater are parallel so that when they encounter the other mirror, these rays focus at the focal point. The concentrated radiation is enough to ignite the match. </a:t>
            </a:r>
          </a:p>
        </p:txBody>
      </p:sp>
      <p:sp>
        <p:nvSpPr>
          <p:cNvPr id="4" name="Slide Number Placeholder 3"/>
          <p:cNvSpPr>
            <a:spLocks noGrp="1"/>
          </p:cNvSpPr>
          <p:nvPr>
            <p:ph type="sldNum" sz="quarter" idx="10"/>
          </p:nvPr>
        </p:nvSpPr>
        <p:spPr/>
        <p:txBody>
          <a:bodyPr/>
          <a:lstStyle/>
          <a:p>
            <a:fld id="{56AB779E-B25A-4D88-80D2-518E48F3A034}" type="slidenum">
              <a:rPr lang="en-US" smtClean="0"/>
              <a:t>20</a:t>
            </a:fld>
            <a:endParaRPr lang="en-US"/>
          </a:p>
        </p:txBody>
      </p:sp>
    </p:spTree>
    <p:extLst>
      <p:ext uri="{BB962C8B-B14F-4D97-AF65-F5344CB8AC3E}">
        <p14:creationId xmlns:p14="http://schemas.microsoft.com/office/powerpoint/2010/main" val="312624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3E272-2C41-4D7C-9E8D-75E60BAAF16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46242" name="Rectangle 2"/>
          <p:cNvSpPr>
            <a:spLocks noGrp="1" noRot="1" noChangeAspect="1" noChangeArrowheads="1" noTextEdit="1"/>
          </p:cNvSpPr>
          <p:nvPr>
            <p:ph type="sldImg"/>
          </p:nvPr>
        </p:nvSpPr>
        <p:spPr>
          <a:ln/>
        </p:spPr>
      </p:sp>
      <p:sp>
        <p:nvSpPr>
          <p:cNvPr id="1546243" name="Rectangle 3"/>
          <p:cNvSpPr>
            <a:spLocks noGrp="1" noChangeArrowheads="1"/>
          </p:cNvSpPr>
          <p:nvPr>
            <p:ph type="body" idx="1"/>
          </p:nvPr>
        </p:nvSpPr>
        <p:spPr/>
        <p:txBody>
          <a:bodyPr/>
          <a:lstStyle/>
          <a:p>
            <a:r>
              <a:rPr lang="en-US" dirty="0"/>
              <a:t>0</a:t>
            </a:r>
            <a:r>
              <a:rPr lang="en-US" baseline="0" dirty="0"/>
              <a:t>F ~ -18c,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EA751-DBEE-442A-9A15-DB3E9B776D68}" type="slidenum">
              <a:rPr lang="en-US"/>
              <a:pPr/>
              <a:t>21</a:t>
            </a:fld>
            <a:endParaRPr lang="en-US"/>
          </a:p>
        </p:txBody>
      </p:sp>
      <p:sp>
        <p:nvSpPr>
          <p:cNvPr id="1589250" name="Rectangle 2"/>
          <p:cNvSpPr>
            <a:spLocks noGrp="1" noRot="1" noChangeAspect="1" noChangeArrowheads="1" noTextEdit="1"/>
          </p:cNvSpPr>
          <p:nvPr>
            <p:ph type="sldImg"/>
          </p:nvPr>
        </p:nvSpPr>
        <p:spPr>
          <a:ln/>
        </p:spPr>
      </p:sp>
      <p:sp>
        <p:nvSpPr>
          <p:cNvPr id="1589251" name="Rectangle 3"/>
          <p:cNvSpPr>
            <a:spLocks noGrp="1" noChangeArrowheads="1"/>
          </p:cNvSpPr>
          <p:nvPr>
            <p:ph type="body" idx="1"/>
          </p:nvPr>
        </p:nvSpPr>
        <p:spPr/>
        <p:txBody>
          <a:bodyPr/>
          <a:lstStyle/>
          <a:p>
            <a:r>
              <a:rPr lang="en-US" dirty="0"/>
              <a:t>thermo bottle, cork</a:t>
            </a:r>
            <a:r>
              <a:rPr lang="en-US" baseline="0" dirty="0"/>
              <a:t> </a:t>
            </a:r>
            <a:r>
              <a:rPr lang="zh-CN" altLang="en-US" baseline="0" dirty="0"/>
              <a:t>（软</a:t>
            </a:r>
            <a:r>
              <a:rPr lang="zh-CN" altLang="en-US" baseline="0"/>
              <a:t>木塞）</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paper cup is filled with water and supported in a ring on a stand. A flame is put beneath the cup and eventually the water boils without burning the cup. This demonstration actually illustrates two concepts: (1) The thinness of the cup allows heat to pass through quickly (conduction); (2) Because water boils at well below the kindling temperature of paper, the paper will not burn. Also, the convection of the water keeps the temperature of the water fairly uniform throughout, even though water itself is a poor conductor. </a:t>
            </a:r>
          </a:p>
        </p:txBody>
      </p:sp>
      <p:sp>
        <p:nvSpPr>
          <p:cNvPr id="4" name="Slide Number Placeholder 3"/>
          <p:cNvSpPr>
            <a:spLocks noGrp="1"/>
          </p:cNvSpPr>
          <p:nvPr>
            <p:ph type="sldNum" sz="quarter" idx="10"/>
          </p:nvPr>
        </p:nvSpPr>
        <p:spPr/>
        <p:txBody>
          <a:bodyPr/>
          <a:lstStyle/>
          <a:p>
            <a:fld id="{56AB779E-B25A-4D88-80D2-518E48F3A034}" type="slidenum">
              <a:rPr lang="en-US" smtClean="0"/>
              <a:t>22</a:t>
            </a:fld>
            <a:endParaRPr lang="en-US"/>
          </a:p>
        </p:txBody>
      </p:sp>
    </p:spTree>
    <p:extLst>
      <p:ext uri="{BB962C8B-B14F-4D97-AF65-F5344CB8AC3E}">
        <p14:creationId xmlns:p14="http://schemas.microsoft.com/office/powerpoint/2010/main" val="6761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FE1C5-5272-49EC-851F-7390BABB7598}" type="slidenum">
              <a:rPr lang="en-US"/>
              <a:pPr/>
              <a:t>23</a:t>
            </a:fld>
            <a:endParaRPr lang="en-US" dirty="0"/>
          </a:p>
        </p:txBody>
      </p:sp>
      <p:sp>
        <p:nvSpPr>
          <p:cNvPr id="1630210" name="Rectangle 2"/>
          <p:cNvSpPr>
            <a:spLocks noGrp="1" noRot="1" noChangeAspect="1" noChangeArrowheads="1" noTextEdit="1"/>
          </p:cNvSpPr>
          <p:nvPr>
            <p:ph type="sldImg"/>
          </p:nvPr>
        </p:nvSpPr>
        <p:spPr>
          <a:ln/>
        </p:spPr>
      </p:sp>
      <p:sp>
        <p:nvSpPr>
          <p:cNvPr id="1630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81566-537A-4ECB-A756-E00CCCBC5569}" type="slidenum">
              <a:rPr lang="en-US"/>
              <a:pPr/>
              <a:t>24</a:t>
            </a:fld>
            <a:endParaRPr lang="en-US" dirty="0"/>
          </a:p>
        </p:txBody>
      </p:sp>
      <p:sp>
        <p:nvSpPr>
          <p:cNvPr id="1626114" name="Rectangle 2"/>
          <p:cNvSpPr>
            <a:spLocks noGrp="1" noRot="1" noChangeAspect="1" noChangeArrowheads="1" noTextEdit="1"/>
          </p:cNvSpPr>
          <p:nvPr>
            <p:ph type="sldImg"/>
          </p:nvPr>
        </p:nvSpPr>
        <p:spPr>
          <a:ln/>
        </p:spPr>
      </p:sp>
      <p:sp>
        <p:nvSpPr>
          <p:cNvPr id="1626115" name="Rectangle 3"/>
          <p:cNvSpPr>
            <a:spLocks noGrp="1" noChangeArrowheads="1"/>
          </p:cNvSpPr>
          <p:nvPr>
            <p:ph type="body" idx="1"/>
          </p:nvPr>
        </p:nvSpPr>
        <p:spPr/>
        <p:txBody>
          <a:bodyPr/>
          <a:lstStyle/>
          <a:p>
            <a:r>
              <a:rPr lang="en-US" dirty="0"/>
              <a:t>Crank the starter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B779E-B25A-4D88-80D2-518E48F3A034}" type="slidenum">
              <a:rPr lang="en-US" smtClean="0"/>
              <a:t>25</a:t>
            </a:fld>
            <a:endParaRPr lang="en-US"/>
          </a:p>
        </p:txBody>
      </p:sp>
    </p:spTree>
    <p:extLst>
      <p:ext uri="{BB962C8B-B14F-4D97-AF65-F5344CB8AC3E}">
        <p14:creationId xmlns:p14="http://schemas.microsoft.com/office/powerpoint/2010/main" val="268150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Boiler chimney</a:t>
            </a:r>
          </a:p>
        </p:txBody>
      </p:sp>
      <p:sp>
        <p:nvSpPr>
          <p:cNvPr id="4" name="Slide Number Placeholder 3"/>
          <p:cNvSpPr>
            <a:spLocks noGrp="1"/>
          </p:cNvSpPr>
          <p:nvPr>
            <p:ph type="sldNum" sz="quarter" idx="10"/>
          </p:nvPr>
        </p:nvSpPr>
        <p:spPr/>
        <p:txBody>
          <a:bodyPr/>
          <a:lstStyle/>
          <a:p>
            <a:fld id="{56AB779E-B25A-4D88-80D2-518E48F3A034}" type="slidenum">
              <a:rPr lang="en-US" smtClean="0"/>
              <a:t>26</a:t>
            </a:fld>
            <a:endParaRPr lang="en-US"/>
          </a:p>
        </p:txBody>
      </p:sp>
    </p:spTree>
    <p:extLst>
      <p:ext uri="{BB962C8B-B14F-4D97-AF65-F5344CB8AC3E}">
        <p14:creationId xmlns:p14="http://schemas.microsoft.com/office/powerpoint/2010/main" val="3265043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23639-DFC8-4834-9823-0E6E3DEEA4ED}" type="slidenum">
              <a:rPr lang="en-US"/>
              <a:pPr/>
              <a:t>27</a:t>
            </a:fld>
            <a:endParaRPr lang="en-US"/>
          </a:p>
        </p:txBody>
      </p:sp>
      <p:sp>
        <p:nvSpPr>
          <p:cNvPr id="1632258" name="Rectangle 2"/>
          <p:cNvSpPr>
            <a:spLocks noGrp="1" noRot="1" noChangeAspect="1" noChangeArrowheads="1" noTextEdit="1"/>
          </p:cNvSpPr>
          <p:nvPr>
            <p:ph type="sldImg"/>
          </p:nvPr>
        </p:nvSpPr>
        <p:spPr>
          <a:ln/>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A60B8-D7E5-41EB-BDF4-2BFDD3C3AD62}" type="slidenum">
              <a:rPr lang="en-US"/>
              <a:pPr/>
              <a:t>28</a:t>
            </a:fld>
            <a:endParaRPr lang="en-US"/>
          </a:p>
        </p:txBody>
      </p:sp>
      <p:sp>
        <p:nvSpPr>
          <p:cNvPr id="1646594" name="Rectangle 2"/>
          <p:cNvSpPr>
            <a:spLocks noGrp="1" noRot="1" noChangeAspect="1" noChangeArrowheads="1" noTextEdit="1"/>
          </p:cNvSpPr>
          <p:nvPr>
            <p:ph type="sldImg"/>
          </p:nvPr>
        </p:nvSpPr>
        <p:spPr>
          <a:ln/>
        </p:spPr>
      </p:sp>
      <p:sp>
        <p:nvSpPr>
          <p:cNvPr id="164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6CC25-74EC-4530-8E5B-F71CBE01BEC3}" type="slidenum">
              <a:rPr lang="en-US"/>
              <a:pPr/>
              <a:t>29</a:t>
            </a:fld>
            <a:endParaRPr lang="en-US"/>
          </a:p>
        </p:txBody>
      </p:sp>
      <p:sp>
        <p:nvSpPr>
          <p:cNvPr id="1634306" name="Rectangle 2"/>
          <p:cNvSpPr>
            <a:spLocks noGrp="1" noRot="1" noChangeAspect="1" noChangeArrowheads="1" noTextEdit="1"/>
          </p:cNvSpPr>
          <p:nvPr>
            <p:ph type="sldImg"/>
          </p:nvPr>
        </p:nvSpPr>
        <p:spPr>
          <a:ln/>
        </p:spPr>
      </p:sp>
      <p:sp>
        <p:nvSpPr>
          <p:cNvPr id="163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5D2F1-6434-4DAA-AE13-23450FCFA3E5}" type="slidenum">
              <a:rPr lang="en-US"/>
              <a:pPr/>
              <a:t>30</a:t>
            </a:fld>
            <a:endParaRPr lang="en-US"/>
          </a:p>
        </p:txBody>
      </p:sp>
      <p:sp>
        <p:nvSpPr>
          <p:cNvPr id="1636354" name="Rectangle 2"/>
          <p:cNvSpPr>
            <a:spLocks noGrp="1" noRot="1" noChangeAspect="1" noChangeArrowheads="1" noTextEdit="1"/>
          </p:cNvSpPr>
          <p:nvPr>
            <p:ph type="sldImg"/>
          </p:nvPr>
        </p:nvSpPr>
        <p:spPr>
          <a:ln/>
        </p:spPr>
      </p:sp>
      <p:sp>
        <p:nvSpPr>
          <p:cNvPr id="1636355" name="Rectangle 3"/>
          <p:cNvSpPr>
            <a:spLocks noGrp="1" noChangeArrowheads="1"/>
          </p:cNvSpPr>
          <p:nvPr>
            <p:ph type="body" idx="1"/>
          </p:nvPr>
        </p:nvSpPr>
        <p:spPr/>
        <p:txBody>
          <a:bodyPr/>
          <a:lstStyle/>
          <a:p>
            <a:r>
              <a:rPr lang="en-US" dirty="0"/>
              <a:t>Can not be 100% efficiency</a:t>
            </a:r>
            <a:r>
              <a:rPr lang="en-US" baseline="0" dirty="0"/>
              <a:t> since you can not completely control heat which is the kinetic energy of each </a:t>
            </a:r>
            <a:r>
              <a:rPr lang="en-US" baseline="0" dirty="0" err="1"/>
              <a:t>moleclur</a:t>
            </a:r>
            <a:r>
              <a:rPr lang="en-US" baseline="0" dirty="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F3641-2551-4509-87D6-0D0F8E807B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54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4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8411D-3265-4462-A1F7-66A83A04CD24}" type="slidenum">
              <a:rPr lang="en-US"/>
              <a:pPr/>
              <a:t>31</a:t>
            </a:fld>
            <a:endParaRPr lang="en-US"/>
          </a:p>
        </p:txBody>
      </p:sp>
      <p:sp>
        <p:nvSpPr>
          <p:cNvPr id="1579010" name="Rectangle 2"/>
          <p:cNvSpPr>
            <a:spLocks noGrp="1" noRot="1" noChangeAspect="1" noChangeArrowheads="1" noTextEdit="1"/>
          </p:cNvSpPr>
          <p:nvPr>
            <p:ph type="sldImg"/>
          </p:nvPr>
        </p:nvSpPr>
        <p:spPr>
          <a:ln/>
        </p:spPr>
      </p:sp>
      <p:sp>
        <p:nvSpPr>
          <p:cNvPr id="157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2209F-0159-4F69-BFC3-F88B6D655A8D}" type="slidenum">
              <a:rPr lang="en-US"/>
              <a:pPr/>
              <a:t>32</a:t>
            </a:fld>
            <a:endParaRPr lang="en-US"/>
          </a:p>
        </p:txBody>
      </p:sp>
      <p:sp>
        <p:nvSpPr>
          <p:cNvPr id="1640450" name="Rectangle 2"/>
          <p:cNvSpPr>
            <a:spLocks noGrp="1" noRot="1" noChangeAspect="1" noChangeArrowheads="1" noTextEdit="1"/>
          </p:cNvSpPr>
          <p:nvPr>
            <p:ph type="sldImg"/>
          </p:nvPr>
        </p:nvSpPr>
        <p:spPr>
          <a:ln/>
        </p:spPr>
      </p:sp>
      <p:sp>
        <p:nvSpPr>
          <p:cNvPr id="1640451" name="Rectangle 3"/>
          <p:cNvSpPr>
            <a:spLocks noGrp="1" noChangeArrowheads="1"/>
          </p:cNvSpPr>
          <p:nvPr>
            <p:ph type="body" idx="1"/>
          </p:nvPr>
        </p:nvSpPr>
        <p:spPr/>
        <p:txBody>
          <a:bodyPr/>
          <a:lstStyle/>
          <a:p>
            <a:r>
              <a:rPr lang="en-US" dirty="0"/>
              <a:t>The 2</a:t>
            </a:r>
            <a:r>
              <a:rPr lang="en-US" baseline="30000" dirty="0"/>
              <a:t>nd</a:t>
            </a:r>
            <a:r>
              <a:rPr lang="en-US" baseline="0" dirty="0"/>
              <a:t> step can not continue to be isothermal since the piston will not come back. </a:t>
            </a:r>
            <a:endParaRPr lang="en-US" dirty="0"/>
          </a:p>
          <a:p>
            <a:r>
              <a:rPr lang="en-US" dirty="0"/>
              <a:t>The last step need to be</a:t>
            </a:r>
            <a:r>
              <a:rPr lang="en-US" baseline="0" dirty="0"/>
              <a:t> adiabatic otherwise the piston will hit the cylinder and got damaged.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2EF2D-F5C8-4A5F-882C-BC0D0650055C}" type="slidenum">
              <a:rPr lang="en-US"/>
              <a:pPr/>
              <a:t>33</a:t>
            </a:fld>
            <a:endParaRPr lang="en-US"/>
          </a:p>
        </p:txBody>
      </p:sp>
      <p:sp>
        <p:nvSpPr>
          <p:cNvPr id="1642498" name="Rectangle 2"/>
          <p:cNvSpPr>
            <a:spLocks noGrp="1" noRot="1" noChangeAspect="1" noChangeArrowheads="1" noTextEdit="1"/>
          </p:cNvSpPr>
          <p:nvPr>
            <p:ph type="sldImg"/>
          </p:nvPr>
        </p:nvSpPr>
        <p:spPr>
          <a:ln/>
        </p:spPr>
      </p:sp>
      <p:sp>
        <p:nvSpPr>
          <p:cNvPr id="164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EE7D2-3DA8-4218-8B0D-29E67F5D8F2C}" type="slidenum">
              <a:rPr lang="en-US"/>
              <a:pPr/>
              <a:t>34</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1921A-E1BC-4BEC-8A73-C2520FD112B7}" type="slidenum">
              <a:rPr lang="en-US"/>
              <a:pPr/>
              <a:t>35</a:t>
            </a:fld>
            <a:endParaRPr lang="en-US"/>
          </a:p>
        </p:txBody>
      </p:sp>
      <p:sp>
        <p:nvSpPr>
          <p:cNvPr id="1648642" name="Rectangle 2"/>
          <p:cNvSpPr>
            <a:spLocks noGrp="1" noRot="1" noChangeAspect="1" noChangeArrowheads="1" noTextEdit="1"/>
          </p:cNvSpPr>
          <p:nvPr>
            <p:ph type="sldImg"/>
          </p:nvPr>
        </p:nvSpPr>
        <p:spPr>
          <a:ln/>
        </p:spPr>
      </p:sp>
      <p:sp>
        <p:nvSpPr>
          <p:cNvPr id="164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BCAE2-32E5-45CA-93DD-4471D0EF6CF7}" type="slidenum">
              <a:rPr lang="en-US"/>
              <a:pPr/>
              <a:t>4</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682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4EBE6-573E-4741-BB9E-B35D9E278439}" type="slidenum">
              <a:rPr lang="en-US"/>
              <a:pPr/>
              <a:t>5</a:t>
            </a:fld>
            <a:endParaRPr lang="en-US"/>
          </a:p>
        </p:txBody>
      </p:sp>
      <p:sp>
        <p:nvSpPr>
          <p:cNvPr id="1562626" name="Rectangle 2"/>
          <p:cNvSpPr>
            <a:spLocks noGrp="1" noRot="1" noChangeAspect="1" noChangeArrowheads="1" noTextEdit="1"/>
          </p:cNvSpPr>
          <p:nvPr>
            <p:ph type="sldImg"/>
          </p:nvPr>
        </p:nvSpPr>
        <p:spPr>
          <a:ln/>
        </p:spPr>
      </p:sp>
      <p:sp>
        <p:nvSpPr>
          <p:cNvPr id="156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446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C25A7-563D-45CC-B561-9849C6C76E96}" type="slidenum">
              <a:rPr lang="en-US"/>
              <a:pPr/>
              <a:t>6</a:t>
            </a:fld>
            <a:endParaRPr lang="en-US"/>
          </a:p>
        </p:txBody>
      </p:sp>
      <p:sp>
        <p:nvSpPr>
          <p:cNvPr id="1560578" name="Rectangle 2"/>
          <p:cNvSpPr>
            <a:spLocks noGrp="1" noRot="1" noChangeAspect="1" noChangeArrowheads="1" noTextEdit="1"/>
          </p:cNvSpPr>
          <p:nvPr>
            <p:ph type="sldImg"/>
          </p:nvPr>
        </p:nvSpPr>
        <p:spPr>
          <a:ln/>
        </p:spPr>
      </p:sp>
      <p:sp>
        <p:nvSpPr>
          <p:cNvPr id="1560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801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AE0D2-81BD-4C1F-AEEA-418D0D8109FF}" type="slidenum">
              <a:rPr lang="en-US"/>
              <a:pPr/>
              <a:t>7</a:t>
            </a:fld>
            <a:endParaRPr lang="en-US"/>
          </a:p>
        </p:txBody>
      </p:sp>
      <p:sp>
        <p:nvSpPr>
          <p:cNvPr id="1564674" name="Rectangle 2"/>
          <p:cNvSpPr>
            <a:spLocks noGrp="1" noRot="1" noChangeAspect="1" noChangeArrowheads="1" noTextEdit="1"/>
          </p:cNvSpPr>
          <p:nvPr>
            <p:ph type="sldImg"/>
          </p:nvPr>
        </p:nvSpPr>
        <p:spPr>
          <a:ln/>
        </p:spPr>
      </p:sp>
      <p:sp>
        <p:nvSpPr>
          <p:cNvPr id="156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106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33143-FC7C-4962-BDD3-E065CDB750D3}" type="slidenum">
              <a:rPr lang="en-US"/>
              <a:pPr/>
              <a:t>8</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76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1EE83-0692-48F7-BD7C-B9E45A711517}" type="slidenum">
              <a:rPr lang="en-US"/>
              <a:pPr/>
              <a:t>9</a:t>
            </a:fld>
            <a:endParaRPr lang="en-US"/>
          </a:p>
        </p:txBody>
      </p:sp>
      <p:sp>
        <p:nvSpPr>
          <p:cNvPr id="1566722" name="Rectangle 2"/>
          <p:cNvSpPr>
            <a:spLocks noGrp="1" noRot="1" noChangeAspect="1" noChangeArrowheads="1" noTextEdit="1"/>
          </p:cNvSpPr>
          <p:nvPr>
            <p:ph type="sldImg"/>
          </p:nvPr>
        </p:nvSpPr>
        <p:spPr>
          <a:ln/>
        </p:spPr>
      </p:sp>
      <p:sp>
        <p:nvSpPr>
          <p:cNvPr id="1566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328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14B8C-37DB-4C31-8C64-4D0305B3AF69}"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96529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2C9E2-2056-49E8-8B9C-BDC06C5E9049}"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60609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1BA85-C7DF-433D-BB29-9009BD54D924}"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8418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F4BB3-7BBB-4BCA-909D-EC3FDAFAFD94}"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288641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0CE77-7A20-44AB-BFB3-539442F1BA05}"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233188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E52D2A-64D8-4956-B133-8A9971C38ABC}" type="datetime1">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6344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660C8F-4504-493A-ACDF-6F895CF4EBB4}" type="datetime1">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79423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EAD5F4-D8C6-42E2-B114-EA68776CCA2B}" type="datetime1">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02457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B623A-C1C7-416A-BC0A-5CC3A923608C}" type="datetime1">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17783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3AB2-D76F-4EDB-8ADA-B6E9AB81D1B6}" type="datetime1">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05864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1216B6-F5F6-4622-8BF6-FBD561AA2AE1}" type="datetime1">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985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BBD63-9023-4434-94ED-02616AE327E9}" type="datetime1">
              <a:rPr lang="en-US" smtClean="0"/>
              <a:t>3/18/2021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096D9-08B4-41FC-AFED-ED3B1DF954E0}" type="slidenum">
              <a:rPr lang="en-US" smtClean="0"/>
              <a:t>‹#›</a:t>
            </a:fld>
            <a:endParaRPr lang="en-US"/>
          </a:p>
        </p:txBody>
      </p:sp>
    </p:spTree>
    <p:extLst>
      <p:ext uri="{BB962C8B-B14F-4D97-AF65-F5344CB8AC3E}">
        <p14:creationId xmlns:p14="http://schemas.microsoft.com/office/powerpoint/2010/main" val="171708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SkWJdWGdga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ptUj8JRAYu8"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19.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Exam#1 (</a:t>
            </a:r>
            <a:r>
              <a:rPr kumimoji="0" lang="en-US" sz="2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chapter 1-8</a:t>
            </a:r>
            <a:r>
              <a:rPr kumimoji="0" lang="en-US" sz="2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time:  </a:t>
            </a:r>
            <a:r>
              <a:rPr kumimoji="0" lang="nn-NO" sz="2000" b="0" i="0" u="none" strike="noStrike" kern="1200" cap="none" spc="0" normalizeH="0" baseline="0" noProof="0" dirty="0">
                <a:ln>
                  <a:noFill/>
                </a:ln>
                <a:solidFill>
                  <a:prstClr val="black"/>
                </a:solidFill>
                <a:effectLst/>
                <a:uLnTx/>
                <a:uFillTx/>
                <a:latin typeface="Calibri"/>
                <a:ea typeface="+mn-ea"/>
                <a:cs typeface="+mn-cs"/>
              </a:rPr>
              <a:t>Wednesday  03/24  8:30 am- 9:20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Location:  </a:t>
            </a:r>
            <a:r>
              <a:rPr kumimoji="0" lang="en-US" sz="2000" b="0" i="0" u="none" strike="noStrike" kern="1200" cap="none" spc="0" normalizeH="0" baseline="0" noProof="0" dirty="0">
                <a:ln>
                  <a:noFill/>
                </a:ln>
                <a:solidFill>
                  <a:prstClr val="black"/>
                </a:solidFill>
                <a:effectLst/>
                <a:uLnTx/>
                <a:uFillTx/>
                <a:latin typeface="Calibri"/>
                <a:ea typeface="+mn-ea"/>
                <a:cs typeface="+mn-cs"/>
              </a:rPr>
              <a:t>physics building room 112</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you have special needs, e.g. exam time extension, and has not contact me before, please bring me the letter from the Office of the Dean of Students before 03/17.</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multiple choice problems.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Prepare your own scratch paper, pencils, erasers, etc.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Use only </a:t>
            </a: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pencil</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for the answer sheet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Bring your own calculators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 cell phones, no text messaging, no computers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 crib sheet of any kind is allowed. Equation sheet will be provided.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1FB43-DC72-41E5-917A-30F8E658928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0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title"/>
          </p:nvPr>
        </p:nvSpPr>
        <p:spPr>
          <a:xfrm>
            <a:off x="685800" y="130175"/>
            <a:ext cx="7772400" cy="2101850"/>
          </a:xfrm>
        </p:spPr>
        <p:txBody>
          <a:bodyPr>
            <a:normAutofit fontScale="90000"/>
          </a:bodyPr>
          <a:lstStyle/>
          <a:p>
            <a:r>
              <a:rPr lang="en-US" dirty="0">
                <a:solidFill>
                  <a:srgbClr val="FF0000"/>
                </a:solidFill>
              </a:rPr>
              <a:t>Joule’s Experiment </a:t>
            </a:r>
            <a:br>
              <a:rPr lang="en-US" dirty="0">
                <a:solidFill>
                  <a:srgbClr val="FF0000"/>
                </a:solidFill>
              </a:rPr>
            </a:br>
            <a:r>
              <a:rPr lang="en-US" dirty="0">
                <a:solidFill>
                  <a:srgbClr val="FF0000"/>
                </a:solidFill>
              </a:rPr>
              <a:t>and the First Law of Thermodynamics</a:t>
            </a:r>
          </a:p>
        </p:txBody>
      </p:sp>
      <p:sp>
        <p:nvSpPr>
          <p:cNvPr id="1537027" name="Rectangle 3"/>
          <p:cNvSpPr>
            <a:spLocks noGrp="1" noChangeArrowheads="1"/>
          </p:cNvSpPr>
          <p:nvPr>
            <p:ph type="body" idx="1"/>
          </p:nvPr>
        </p:nvSpPr>
        <p:spPr>
          <a:xfrm>
            <a:off x="4343400" y="2133600"/>
            <a:ext cx="4800600" cy="4724400"/>
          </a:xfrm>
        </p:spPr>
        <p:txBody>
          <a:bodyPr>
            <a:normAutofit/>
          </a:bodyPr>
          <a:lstStyle/>
          <a:p>
            <a:pPr marL="0" indent="0">
              <a:lnSpc>
                <a:spcPct val="80000"/>
              </a:lnSpc>
              <a:buNone/>
            </a:pPr>
            <a:endParaRPr lang="en-US" sz="2400" dirty="0"/>
          </a:p>
          <a:p>
            <a:pPr>
              <a:lnSpc>
                <a:spcPct val="80000"/>
              </a:lnSpc>
            </a:pPr>
            <a:r>
              <a:rPr lang="en-US" sz="2400" dirty="0"/>
              <a:t>Joule performed a series of experiments showing that mechanical work could raise the temperature of a system.</a:t>
            </a:r>
          </a:p>
          <a:p>
            <a:pPr>
              <a:lnSpc>
                <a:spcPct val="80000"/>
              </a:lnSpc>
            </a:pPr>
            <a:endParaRPr lang="en-US" sz="2400" dirty="0"/>
          </a:p>
          <a:p>
            <a:pPr>
              <a:lnSpc>
                <a:spcPct val="80000"/>
              </a:lnSpc>
            </a:pPr>
            <a:r>
              <a:rPr lang="en-US" sz="2400" dirty="0"/>
              <a:t>In one such experiment, a falling mass turns a paddle in an insulated beaker of water, producing an increase in temperature. </a:t>
            </a:r>
          </a:p>
        </p:txBody>
      </p:sp>
      <p:pic>
        <p:nvPicPr>
          <p:cNvPr id="1537031" name="Picture 7" descr="10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4413"/>
            <a:ext cx="40259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10</a:t>
            </a:fld>
            <a:endParaRPr lang="en-US" dirty="0"/>
          </a:p>
        </p:txBody>
      </p:sp>
    </p:spTree>
    <p:extLst>
      <p:ext uri="{BB962C8B-B14F-4D97-AF65-F5344CB8AC3E}">
        <p14:creationId xmlns:p14="http://schemas.microsoft.com/office/powerpoint/2010/main" val="56722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a:xfrm>
            <a:off x="685800" y="130175"/>
            <a:ext cx="7772400" cy="1622425"/>
          </a:xfrm>
        </p:spPr>
        <p:txBody>
          <a:bodyPr>
            <a:normAutofit/>
          </a:bodyPr>
          <a:lstStyle/>
          <a:p>
            <a:r>
              <a:rPr lang="en-US" dirty="0">
                <a:solidFill>
                  <a:srgbClr val="FF0000"/>
                </a:solidFill>
              </a:rPr>
              <a:t>Joule’s Experiment and the First Law of Thermodynamics</a:t>
            </a:r>
          </a:p>
        </p:txBody>
      </p:sp>
      <p:sp>
        <p:nvSpPr>
          <p:cNvPr id="1567747" name="Rectangle 3"/>
          <p:cNvSpPr>
            <a:spLocks noGrp="1" noChangeArrowheads="1"/>
          </p:cNvSpPr>
          <p:nvPr>
            <p:ph type="body" idx="1"/>
          </p:nvPr>
        </p:nvSpPr>
        <p:spPr>
          <a:xfrm>
            <a:off x="0" y="1676400"/>
            <a:ext cx="9144000" cy="4800600"/>
          </a:xfrm>
        </p:spPr>
        <p:txBody>
          <a:bodyPr/>
          <a:lstStyle/>
          <a:p>
            <a:pPr>
              <a:lnSpc>
                <a:spcPct val="80000"/>
              </a:lnSpc>
            </a:pPr>
            <a:r>
              <a:rPr lang="en-US" sz="2400" dirty="0"/>
              <a:t>Joule’s experiments led to Kelvin’s statement of the </a:t>
            </a:r>
            <a:r>
              <a:rPr lang="en-US" sz="2400" b="1" i="1" dirty="0">
                <a:solidFill>
                  <a:schemeClr val="accent1"/>
                </a:solidFill>
              </a:rPr>
              <a:t>first law of thermodynamics</a:t>
            </a:r>
            <a:r>
              <a:rPr lang="en-US" sz="2400" dirty="0"/>
              <a:t>.</a:t>
            </a:r>
          </a:p>
          <a:p>
            <a:pPr lvl="1">
              <a:lnSpc>
                <a:spcPct val="80000"/>
              </a:lnSpc>
            </a:pPr>
            <a:r>
              <a:rPr lang="en-US" sz="2000" dirty="0"/>
              <a:t>Both work and heat represent transfers of energy into or out of a system.</a:t>
            </a:r>
          </a:p>
          <a:p>
            <a:pPr lvl="1">
              <a:lnSpc>
                <a:spcPct val="80000"/>
              </a:lnSpc>
            </a:pPr>
            <a:r>
              <a:rPr lang="en-US" sz="2000" dirty="0"/>
              <a:t>If energy is added to a system either as work or heat, the </a:t>
            </a:r>
            <a:r>
              <a:rPr lang="en-US" sz="2000" dirty="0">
                <a:solidFill>
                  <a:srgbClr val="FF0000"/>
                </a:solidFill>
              </a:rPr>
              <a:t>internal energy </a:t>
            </a:r>
            <a:r>
              <a:rPr lang="en-US" sz="2000" dirty="0"/>
              <a:t>of the system increases accordingly.</a:t>
            </a:r>
          </a:p>
          <a:p>
            <a:pPr lvl="1">
              <a:lnSpc>
                <a:spcPct val="80000"/>
              </a:lnSpc>
            </a:pPr>
            <a:endParaRPr lang="en-US" sz="2000" dirty="0"/>
          </a:p>
          <a:p>
            <a:pPr lvl="1">
              <a:lnSpc>
                <a:spcPct val="80000"/>
              </a:lnSpc>
            </a:pPr>
            <a:endParaRPr lang="en-US" sz="2000" dirty="0"/>
          </a:p>
          <a:p>
            <a:pPr>
              <a:lnSpc>
                <a:spcPct val="80000"/>
              </a:lnSpc>
            </a:pPr>
            <a:r>
              <a:rPr lang="en-US" sz="2400" b="1" dirty="0">
                <a:solidFill>
                  <a:schemeClr val="tx2"/>
                </a:solidFill>
              </a:rPr>
              <a:t>The increase in the </a:t>
            </a:r>
            <a:r>
              <a:rPr lang="en-US" sz="2400" b="1" dirty="0">
                <a:solidFill>
                  <a:srgbClr val="FF0000"/>
                </a:solidFill>
              </a:rPr>
              <a:t>internal </a:t>
            </a:r>
          </a:p>
          <a:p>
            <a:pPr>
              <a:lnSpc>
                <a:spcPct val="80000"/>
              </a:lnSpc>
              <a:buFont typeface="Wingdings" pitchFamily="2" charset="2"/>
              <a:buNone/>
            </a:pPr>
            <a:r>
              <a:rPr lang="en-US" sz="2400" b="1" dirty="0">
                <a:solidFill>
                  <a:srgbClr val="FF0000"/>
                </a:solidFill>
              </a:rPr>
              <a:t>	energy </a:t>
            </a:r>
            <a:r>
              <a:rPr lang="en-US" sz="2400" b="1" dirty="0">
                <a:solidFill>
                  <a:schemeClr val="tx2"/>
                </a:solidFill>
              </a:rPr>
              <a:t>of a system is equal </a:t>
            </a:r>
          </a:p>
          <a:p>
            <a:pPr>
              <a:lnSpc>
                <a:spcPct val="80000"/>
              </a:lnSpc>
              <a:buFont typeface="Wingdings" pitchFamily="2" charset="2"/>
              <a:buNone/>
            </a:pPr>
            <a:r>
              <a:rPr lang="en-US" sz="2400" b="1" dirty="0">
                <a:solidFill>
                  <a:schemeClr val="tx2"/>
                </a:solidFill>
              </a:rPr>
              <a:t>	to the amount of heat added </a:t>
            </a:r>
          </a:p>
          <a:p>
            <a:pPr>
              <a:lnSpc>
                <a:spcPct val="80000"/>
              </a:lnSpc>
              <a:buFont typeface="Wingdings" pitchFamily="2" charset="2"/>
              <a:buNone/>
            </a:pPr>
            <a:r>
              <a:rPr lang="en-US" sz="2400" b="1" dirty="0">
                <a:solidFill>
                  <a:schemeClr val="tx2"/>
                </a:solidFill>
              </a:rPr>
              <a:t>	to a system minus the </a:t>
            </a:r>
          </a:p>
          <a:p>
            <a:pPr>
              <a:lnSpc>
                <a:spcPct val="80000"/>
              </a:lnSpc>
              <a:buFont typeface="Wingdings" pitchFamily="2" charset="2"/>
              <a:buNone/>
            </a:pPr>
            <a:r>
              <a:rPr lang="en-US" sz="2400" b="1" dirty="0">
                <a:solidFill>
                  <a:schemeClr val="tx2"/>
                </a:solidFill>
              </a:rPr>
              <a:t>	amount of work done by the </a:t>
            </a:r>
          </a:p>
          <a:p>
            <a:pPr>
              <a:lnSpc>
                <a:spcPct val="80000"/>
              </a:lnSpc>
              <a:buFont typeface="Wingdings" pitchFamily="2" charset="2"/>
              <a:buNone/>
            </a:pPr>
            <a:r>
              <a:rPr lang="en-US" sz="2400" b="1" dirty="0">
                <a:solidFill>
                  <a:schemeClr val="tx2"/>
                </a:solidFill>
              </a:rPr>
              <a:t>	system.	</a:t>
            </a:r>
            <a:r>
              <a:rPr lang="en-US" sz="2400" b="1" dirty="0">
                <a:solidFill>
                  <a:schemeClr val="tx2"/>
                </a:solidFill>
                <a:sym typeface="Symbol" pitchFamily="18" charset="2"/>
              </a:rPr>
              <a:t></a:t>
            </a:r>
            <a:r>
              <a:rPr lang="en-US" sz="2400" b="1" i="1" dirty="0">
                <a:solidFill>
                  <a:schemeClr val="tx2"/>
                </a:solidFill>
                <a:latin typeface="Times New Roman" pitchFamily="18" charset="0"/>
              </a:rPr>
              <a:t>U = Q - W</a:t>
            </a:r>
          </a:p>
        </p:txBody>
      </p:sp>
      <p:pic>
        <p:nvPicPr>
          <p:cNvPr id="1567750" name="Picture 6" descr="10_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038600"/>
            <a:ext cx="44958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11</a:t>
            </a:fld>
            <a:endParaRPr lang="en-US"/>
          </a:p>
        </p:txBody>
      </p:sp>
    </p:spTree>
    <p:extLst>
      <p:ext uri="{BB962C8B-B14F-4D97-AF65-F5344CB8AC3E}">
        <p14:creationId xmlns:p14="http://schemas.microsoft.com/office/powerpoint/2010/main" val="201489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a:xfrm>
            <a:off x="685800" y="130175"/>
            <a:ext cx="7772400" cy="2101850"/>
          </a:xfrm>
        </p:spPr>
        <p:txBody>
          <a:bodyPr>
            <a:normAutofit/>
          </a:bodyPr>
          <a:lstStyle/>
          <a:p>
            <a:r>
              <a:rPr lang="en-US" dirty="0">
                <a:solidFill>
                  <a:srgbClr val="FF0000"/>
                </a:solidFill>
              </a:rPr>
              <a:t>Joule’s Experiment and the First Law of Thermodynamics</a:t>
            </a:r>
          </a:p>
        </p:txBody>
      </p:sp>
      <p:sp>
        <p:nvSpPr>
          <p:cNvPr id="1569795" name="Rectangle 3"/>
          <p:cNvSpPr>
            <a:spLocks noGrp="1" noChangeArrowheads="1"/>
          </p:cNvSpPr>
          <p:nvPr>
            <p:ph type="body" idx="1"/>
          </p:nvPr>
        </p:nvSpPr>
        <p:spPr>
          <a:xfrm>
            <a:off x="152400" y="2209800"/>
            <a:ext cx="8839200" cy="4495800"/>
          </a:xfrm>
        </p:spPr>
        <p:txBody>
          <a:bodyPr>
            <a:normAutofit/>
          </a:bodyPr>
          <a:lstStyle/>
          <a:p>
            <a:pPr>
              <a:lnSpc>
                <a:spcPct val="80000"/>
              </a:lnSpc>
            </a:pPr>
            <a:r>
              <a:rPr lang="en-US" sz="2500" b="1" dirty="0">
                <a:solidFill>
                  <a:schemeClr val="tx2"/>
                </a:solidFill>
              </a:rPr>
              <a:t>The internal energy of the system is the sum of the kinetic and potential energies of the atoms and molecules making up the system.</a:t>
            </a:r>
          </a:p>
          <a:p>
            <a:pPr>
              <a:lnSpc>
                <a:spcPct val="80000"/>
              </a:lnSpc>
            </a:pPr>
            <a:endParaRPr lang="en-US" sz="2500" dirty="0"/>
          </a:p>
          <a:p>
            <a:pPr>
              <a:lnSpc>
                <a:spcPct val="80000"/>
              </a:lnSpc>
            </a:pPr>
            <a:r>
              <a:rPr lang="en-US" sz="2500" dirty="0"/>
              <a:t>An increase in internal energy may show up as an increase in </a:t>
            </a:r>
            <a:r>
              <a:rPr lang="en-US" sz="2500" b="1" dirty="0">
                <a:solidFill>
                  <a:srgbClr val="FF0000"/>
                </a:solidFill>
              </a:rPr>
              <a:t>temperature</a:t>
            </a:r>
            <a:r>
              <a:rPr lang="en-US" sz="2500" dirty="0"/>
              <a:t>, or as a </a:t>
            </a:r>
            <a:r>
              <a:rPr lang="en-US" sz="2500" b="1" dirty="0">
                <a:solidFill>
                  <a:srgbClr val="FF0000"/>
                </a:solidFill>
              </a:rPr>
              <a:t>change in phase</a:t>
            </a:r>
            <a:r>
              <a:rPr lang="en-US" sz="2500" dirty="0"/>
              <a:t>, or </a:t>
            </a:r>
            <a:r>
              <a:rPr lang="en-US" sz="2500" b="1" dirty="0">
                <a:solidFill>
                  <a:srgbClr val="FF0000"/>
                </a:solidFill>
              </a:rPr>
              <a:t>any other increase in the kinetic and/or potential energy </a:t>
            </a:r>
            <a:r>
              <a:rPr lang="en-US" sz="2500" dirty="0"/>
              <a:t>of the atoms or molecules making up the system.</a:t>
            </a:r>
          </a:p>
          <a:p>
            <a:pPr>
              <a:lnSpc>
                <a:spcPct val="80000"/>
              </a:lnSpc>
            </a:pPr>
            <a:endParaRPr lang="en-US" sz="2500" dirty="0"/>
          </a:p>
          <a:p>
            <a:pPr>
              <a:lnSpc>
                <a:spcPct val="80000"/>
              </a:lnSpc>
            </a:pPr>
            <a:r>
              <a:rPr lang="en-US" sz="2500" dirty="0"/>
              <a:t>Internal energy is a property of the system uniquely determined by the state of the system.</a:t>
            </a:r>
          </a:p>
          <a:p>
            <a:pPr lvl="1">
              <a:lnSpc>
                <a:spcPct val="80000"/>
              </a:lnSpc>
            </a:pPr>
            <a:endParaRPr lang="en-US" sz="2000" dirty="0"/>
          </a:p>
        </p:txBody>
      </p:sp>
      <p:sp>
        <p:nvSpPr>
          <p:cNvPr id="2" name="Slide Number Placeholder 1"/>
          <p:cNvSpPr>
            <a:spLocks noGrp="1"/>
          </p:cNvSpPr>
          <p:nvPr>
            <p:ph type="sldNum" sz="quarter" idx="12"/>
          </p:nvPr>
        </p:nvSpPr>
        <p:spPr/>
        <p:txBody>
          <a:bodyPr/>
          <a:lstStyle/>
          <a:p>
            <a:fld id="{BFE096D9-08B4-41FC-AFED-ED3B1DF954E0}" type="slidenum">
              <a:rPr lang="en-US" smtClean="0"/>
              <a:t>12</a:t>
            </a:fld>
            <a:endParaRPr lang="en-US"/>
          </a:p>
        </p:txBody>
      </p:sp>
    </p:spTree>
    <p:extLst>
      <p:ext uri="{BB962C8B-B14F-4D97-AF65-F5344CB8AC3E}">
        <p14:creationId xmlns:p14="http://schemas.microsoft.com/office/powerpoint/2010/main" val="180150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a:xfrm>
            <a:off x="0" y="228600"/>
            <a:ext cx="5486400" cy="2647950"/>
          </a:xfrm>
        </p:spPr>
        <p:txBody>
          <a:bodyPr>
            <a:normAutofit fontScale="90000"/>
          </a:bodyPr>
          <a:lstStyle/>
          <a:p>
            <a:pPr algn="l"/>
            <a:r>
              <a:rPr lang="en-US" sz="2400" dirty="0">
                <a:solidFill>
                  <a:schemeClr val="tx2"/>
                </a:solidFill>
                <a:latin typeface="Comic Sans MS" pitchFamily="66" charset="0"/>
              </a:rPr>
              <a:t>A hot plate is used to transfer 400 </a:t>
            </a:r>
            <a:r>
              <a:rPr lang="en-US" sz="2400" dirty="0" err="1">
                <a:solidFill>
                  <a:schemeClr val="tx2"/>
                </a:solidFill>
                <a:latin typeface="Comic Sans MS" pitchFamily="66" charset="0"/>
              </a:rPr>
              <a:t>cal</a:t>
            </a:r>
            <a:r>
              <a:rPr lang="en-US" sz="2400" dirty="0">
                <a:solidFill>
                  <a:schemeClr val="tx2"/>
                </a:solidFill>
                <a:latin typeface="Comic Sans MS" pitchFamily="66" charset="0"/>
              </a:rPr>
              <a:t> of heat to a beaker containing ice and water; 500 J of work are also done on the contents of the beaker by stirring.  What is the increase in internal energy of the ice-water mixture? (note: 1 </a:t>
            </a:r>
            <a:r>
              <a:rPr lang="en-US" sz="2400" dirty="0" err="1">
                <a:solidFill>
                  <a:schemeClr val="tx2"/>
                </a:solidFill>
                <a:latin typeface="Comic Sans MS" pitchFamily="66" charset="0"/>
              </a:rPr>
              <a:t>cal</a:t>
            </a:r>
            <a:r>
              <a:rPr lang="en-US" sz="2400" dirty="0">
                <a:solidFill>
                  <a:schemeClr val="tx2"/>
                </a:solidFill>
                <a:latin typeface="Comic Sans MS" pitchFamily="66" charset="0"/>
              </a:rPr>
              <a:t> = 4.19J) </a:t>
            </a:r>
            <a:endParaRPr lang="en-US" sz="4000" dirty="0">
              <a:solidFill>
                <a:schemeClr val="tx2"/>
              </a:solidFill>
              <a:latin typeface="Comic Sans MS" pitchFamily="66" charset="0"/>
            </a:endParaRPr>
          </a:p>
        </p:txBody>
      </p:sp>
      <p:sp>
        <p:nvSpPr>
          <p:cNvPr id="1389573" name="Rectangle 5"/>
          <p:cNvSpPr>
            <a:spLocks noChangeArrowheads="1"/>
          </p:cNvSpPr>
          <p:nvPr/>
        </p:nvSpPr>
        <p:spPr bwMode="auto">
          <a:xfrm>
            <a:off x="381000" y="3581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900 J</a:t>
            </a:r>
            <a:endParaRPr lang="en-US" sz="2000">
              <a:latin typeface="Comic Sans MS" pitchFamily="66"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1180 J</a:t>
            </a:r>
            <a:endParaRPr lang="en-US" sz="2000">
              <a:latin typeface="Comic Sans MS" pitchFamily="66"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1680 J</a:t>
            </a:r>
            <a:endParaRPr lang="en-US" sz="2000">
              <a:latin typeface="Comic Sans MS" pitchFamily="66"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2180 J</a:t>
            </a:r>
            <a:endParaRPr lang="en-US" sz="2000">
              <a:latin typeface="Comic Sans MS" pitchFamily="66" charset="0"/>
            </a:endParaRPr>
          </a:p>
        </p:txBody>
      </p:sp>
      <p:pic>
        <p:nvPicPr>
          <p:cNvPr id="1389575" name="Picture 7" descr="10_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0"/>
            <a:ext cx="3733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9576" name="Text Box 8"/>
          <p:cNvSpPr txBox="1">
            <a:spLocks noChangeArrowheads="1"/>
          </p:cNvSpPr>
          <p:nvPr/>
        </p:nvSpPr>
        <p:spPr bwMode="auto">
          <a:xfrm>
            <a:off x="4267200" y="3505200"/>
            <a:ext cx="4648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W </a:t>
            </a:r>
            <a:r>
              <a:rPr lang="en-US">
                <a:latin typeface="Arial" charset="0"/>
                <a:sym typeface="Symbol" pitchFamily="18" charset="2"/>
              </a:rPr>
              <a:t>= -500 J</a:t>
            </a:r>
            <a:endParaRPr lang="en-US" i="1"/>
          </a:p>
          <a:p>
            <a:pPr>
              <a:buFont typeface="Symbol" pitchFamily="18" charset="2"/>
              <a:buNone/>
            </a:pPr>
            <a:r>
              <a:rPr lang="en-US" i="1"/>
              <a:t>Q</a:t>
            </a:r>
            <a:r>
              <a:rPr lang="en-US">
                <a:latin typeface="Arial" charset="0"/>
                <a:sym typeface="Symbol" pitchFamily="18" charset="2"/>
              </a:rPr>
              <a:t> = 400 cal </a:t>
            </a:r>
          </a:p>
          <a:p>
            <a:pPr>
              <a:buFont typeface="Symbol" pitchFamily="18" charset="2"/>
              <a:buNone/>
            </a:pPr>
            <a:r>
              <a:rPr lang="en-US">
                <a:latin typeface="Arial" charset="0"/>
                <a:sym typeface="Symbol" pitchFamily="18" charset="2"/>
              </a:rPr>
              <a:t>	= (400 cal)(4.19 J/cal) </a:t>
            </a:r>
          </a:p>
          <a:p>
            <a:pPr>
              <a:buFont typeface="Symbol" pitchFamily="18" charset="2"/>
              <a:buNone/>
            </a:pPr>
            <a:r>
              <a:rPr lang="en-US">
                <a:latin typeface="Arial" charset="0"/>
                <a:sym typeface="Symbol" pitchFamily="18" charset="2"/>
              </a:rPr>
              <a:t>	= 1680 J		</a:t>
            </a:r>
          </a:p>
          <a:p>
            <a:pPr>
              <a:buFont typeface="Symbol" pitchFamily="18" charset="2"/>
              <a:buNone/>
            </a:pPr>
            <a:r>
              <a:rPr lang="en-US" i="1">
                <a:sym typeface="Symbol" pitchFamily="18" charset="2"/>
              </a:rPr>
              <a:t></a:t>
            </a:r>
            <a:r>
              <a:rPr lang="en-US" i="1"/>
              <a:t>U</a:t>
            </a:r>
            <a:r>
              <a:rPr lang="en-US">
                <a:latin typeface="Arial" charset="0"/>
                <a:sym typeface="Symbol" pitchFamily="18" charset="2"/>
              </a:rPr>
              <a:t> = </a:t>
            </a:r>
            <a:r>
              <a:rPr lang="en-US" i="1"/>
              <a:t>Q</a:t>
            </a:r>
            <a:r>
              <a:rPr lang="en-US">
                <a:latin typeface="Arial" charset="0"/>
                <a:sym typeface="Symbol" pitchFamily="18" charset="2"/>
              </a:rPr>
              <a:t> - </a:t>
            </a:r>
            <a:r>
              <a:rPr lang="en-US" i="1"/>
              <a:t>W</a:t>
            </a:r>
            <a:r>
              <a:rPr lang="en-US">
                <a:latin typeface="Arial" charset="0"/>
                <a:sym typeface="Symbol" pitchFamily="18" charset="2"/>
              </a:rPr>
              <a:t> </a:t>
            </a:r>
          </a:p>
          <a:p>
            <a:pPr>
              <a:buFont typeface="Symbol" pitchFamily="18" charset="2"/>
              <a:buNone/>
            </a:pPr>
            <a:r>
              <a:rPr lang="en-US">
                <a:latin typeface="Arial" charset="0"/>
                <a:sym typeface="Symbol" pitchFamily="18" charset="2"/>
              </a:rPr>
              <a:t>	= 1680 J - (-500 J)</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2180 J</a:t>
            </a:r>
            <a:endParaRPr lang="en-US">
              <a:solidFill>
                <a:srgbClr val="FA4F9F"/>
              </a:solidFill>
              <a:latin typeface="Arial" charset="0"/>
            </a:endParaRPr>
          </a:p>
        </p:txBody>
      </p:sp>
      <p:sp>
        <p:nvSpPr>
          <p:cNvPr id="2" name="Slide Number Placeholder 1"/>
          <p:cNvSpPr>
            <a:spLocks noGrp="1"/>
          </p:cNvSpPr>
          <p:nvPr>
            <p:ph type="sldNum" sz="quarter" idx="12"/>
          </p:nvPr>
        </p:nvSpPr>
        <p:spPr/>
        <p:txBody>
          <a:bodyPr/>
          <a:lstStyle/>
          <a:p>
            <a:fld id="{BFE096D9-08B4-41FC-AFED-ED3B1DF954E0}" type="slidenum">
              <a:rPr lang="en-US" smtClean="0"/>
              <a:t>13</a:t>
            </a:fld>
            <a:endParaRPr lang="en-US"/>
          </a:p>
        </p:txBody>
      </p:sp>
    </p:spTree>
    <p:extLst>
      <p:ext uri="{BB962C8B-B14F-4D97-AF65-F5344CB8AC3E}">
        <p14:creationId xmlns:p14="http://schemas.microsoft.com/office/powerpoint/2010/main" val="2359173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89576"/>
                                        </p:tgtEl>
                                        <p:attrNameLst>
                                          <p:attrName>style.visibility</p:attrName>
                                        </p:attrNameLst>
                                      </p:cBhvr>
                                      <p:to>
                                        <p:strVal val="visible"/>
                                      </p:to>
                                    </p:set>
                                    <p:anim from="(-#ppt_w/2)" to="(#ppt_x)" calcmode="lin" valueType="num">
                                      <p:cBhvr>
                                        <p:cTn id="7" dur="600" fill="hold">
                                          <p:stCondLst>
                                            <p:cond delay="0"/>
                                          </p:stCondLst>
                                        </p:cTn>
                                        <p:tgtEl>
                                          <p:spTgt spid="1389576"/>
                                        </p:tgtEl>
                                        <p:attrNameLst>
                                          <p:attrName>ppt_x</p:attrName>
                                        </p:attrNameLst>
                                      </p:cBhvr>
                                    </p:anim>
                                    <p:anim from="0" to="-1.0" calcmode="lin" valueType="num">
                                      <p:cBhvr>
                                        <p:cTn id="8" dur="200" decel="50000" autoRev="1" fill="hold">
                                          <p:stCondLst>
                                            <p:cond delay="600"/>
                                          </p:stCondLst>
                                        </p:cTn>
                                        <p:tgtEl>
                                          <p:spTgt spid="1389576"/>
                                        </p:tgtEl>
                                        <p:attrNameLst>
                                          <p:attrName>xshear</p:attrName>
                                        </p:attrNameLst>
                                      </p:cBhvr>
                                    </p:anim>
                                    <p:animScale>
                                      <p:cBhvr>
                                        <p:cTn id="9" dur="200" decel="100000" autoRev="1" fill="hold">
                                          <p:stCondLst>
                                            <p:cond delay="600"/>
                                          </p:stCondLst>
                                        </p:cTn>
                                        <p:tgtEl>
                                          <p:spTgt spid="1389576"/>
                                        </p:tgtEl>
                                      </p:cBhvr>
                                      <p:from x="100000" y="100000"/>
                                      <p:to x="80000" y="100000"/>
                                    </p:animScale>
                                    <p:anim by="(#ppt_h/3+#ppt_w*0.1)" calcmode="lin" valueType="num">
                                      <p:cBhvr additive="sum">
                                        <p:cTn id="10" dur="200" decel="100000" autoRev="1" fill="hold">
                                          <p:stCondLst>
                                            <p:cond delay="600"/>
                                          </p:stCondLst>
                                        </p:cTn>
                                        <p:tgtEl>
                                          <p:spTgt spid="138957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a:xfrm>
            <a:off x="0" y="411163"/>
            <a:ext cx="5486400" cy="2282825"/>
          </a:xfrm>
        </p:spPr>
        <p:txBody>
          <a:bodyPr>
            <a:normAutofit fontScale="90000"/>
          </a:bodyPr>
          <a:lstStyle/>
          <a:p>
            <a:pPr algn="l"/>
            <a:r>
              <a:rPr lang="en-US" sz="2400" dirty="0">
                <a:solidFill>
                  <a:schemeClr val="tx2"/>
                </a:solidFill>
                <a:latin typeface="Comic Sans MS" pitchFamily="66" charset="0"/>
              </a:rPr>
              <a:t>A hot plate is used to transfer 400 </a:t>
            </a:r>
            <a:r>
              <a:rPr lang="en-US" sz="2400" dirty="0" err="1">
                <a:solidFill>
                  <a:schemeClr val="tx2"/>
                </a:solidFill>
                <a:latin typeface="Comic Sans MS" pitchFamily="66" charset="0"/>
              </a:rPr>
              <a:t>cal</a:t>
            </a:r>
            <a:r>
              <a:rPr lang="en-US" sz="2400" dirty="0">
                <a:solidFill>
                  <a:schemeClr val="tx2"/>
                </a:solidFill>
                <a:latin typeface="Comic Sans MS" pitchFamily="66" charset="0"/>
              </a:rPr>
              <a:t> of heat to a beaker containing ice and water; 500 J of work are also done on the contents of the beaker by stirring.  How much ice melts in this process? (latent heat: 80 </a:t>
            </a:r>
            <a:r>
              <a:rPr lang="en-US" sz="2400" dirty="0" err="1">
                <a:solidFill>
                  <a:schemeClr val="tx2"/>
                </a:solidFill>
                <a:latin typeface="Comic Sans MS" pitchFamily="66" charset="0"/>
              </a:rPr>
              <a:t>cal</a:t>
            </a:r>
            <a:r>
              <a:rPr lang="en-US" sz="2400" dirty="0">
                <a:solidFill>
                  <a:schemeClr val="tx2"/>
                </a:solidFill>
                <a:latin typeface="Comic Sans MS" pitchFamily="66" charset="0"/>
              </a:rPr>
              <a:t>/g. 1 </a:t>
            </a:r>
            <a:r>
              <a:rPr lang="en-US" sz="2400" dirty="0" err="1">
                <a:solidFill>
                  <a:schemeClr val="tx2"/>
                </a:solidFill>
                <a:latin typeface="Comic Sans MS" pitchFamily="66" charset="0"/>
              </a:rPr>
              <a:t>cal</a:t>
            </a:r>
            <a:r>
              <a:rPr lang="en-US" sz="2400" dirty="0">
                <a:solidFill>
                  <a:schemeClr val="tx2"/>
                </a:solidFill>
                <a:latin typeface="Comic Sans MS" pitchFamily="66" charset="0"/>
              </a:rPr>
              <a:t> = 4.19J).</a:t>
            </a:r>
            <a:endParaRPr lang="en-US" sz="4000" dirty="0">
              <a:solidFill>
                <a:schemeClr val="tx2"/>
              </a:solidFill>
              <a:latin typeface="Comic Sans MS" pitchFamily="66" charset="0"/>
            </a:endParaRPr>
          </a:p>
        </p:txBody>
      </p:sp>
      <p:sp>
        <p:nvSpPr>
          <p:cNvPr id="1571843" name="Rectangle 3"/>
          <p:cNvSpPr>
            <a:spLocks noChangeArrowheads="1"/>
          </p:cNvSpPr>
          <p:nvPr/>
        </p:nvSpPr>
        <p:spPr bwMode="auto">
          <a:xfrm>
            <a:off x="381000" y="3581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0.037 g</a:t>
            </a:r>
            <a:endParaRPr lang="en-US" sz="2000">
              <a:latin typeface="Comic Sans MS" pitchFamily="66"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0.154 g</a:t>
            </a:r>
            <a:endParaRPr lang="en-US" sz="2000">
              <a:latin typeface="Comic Sans MS" pitchFamily="66"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6.5 g</a:t>
            </a:r>
            <a:endParaRPr lang="en-US" sz="2000">
              <a:latin typeface="Comic Sans MS" pitchFamily="66"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27.25 g</a:t>
            </a:r>
            <a:endParaRPr lang="en-US" sz="2000">
              <a:latin typeface="Comic Sans MS" pitchFamily="66" charset="0"/>
            </a:endParaRPr>
          </a:p>
        </p:txBody>
      </p:sp>
      <p:pic>
        <p:nvPicPr>
          <p:cNvPr id="1571844" name="Picture 4" descr="10_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0"/>
            <a:ext cx="3733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1845" name="Text Box 5"/>
          <p:cNvSpPr txBox="1">
            <a:spLocks noChangeArrowheads="1"/>
          </p:cNvSpPr>
          <p:nvPr/>
        </p:nvSpPr>
        <p:spPr bwMode="auto">
          <a:xfrm>
            <a:off x="4267200" y="3505200"/>
            <a:ext cx="4648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L</a:t>
            </a:r>
            <a:r>
              <a:rPr lang="en-US" i="1" baseline="-25000"/>
              <a:t>f</a:t>
            </a:r>
            <a:r>
              <a:rPr lang="en-US" i="1"/>
              <a:t> </a:t>
            </a:r>
            <a:r>
              <a:rPr lang="en-US">
                <a:latin typeface="Arial" charset="0"/>
                <a:sym typeface="Symbol" pitchFamily="18" charset="2"/>
              </a:rPr>
              <a:t>= 80 cal/g </a:t>
            </a:r>
          </a:p>
          <a:p>
            <a:pPr>
              <a:buFont typeface="Symbol" pitchFamily="18" charset="2"/>
              <a:buNone/>
            </a:pPr>
            <a:r>
              <a:rPr lang="en-US">
                <a:latin typeface="Arial" charset="0"/>
                <a:sym typeface="Symbol" pitchFamily="18" charset="2"/>
              </a:rPr>
              <a:t>	= (80 cal/g)(4.19 J/cal) </a:t>
            </a:r>
          </a:p>
          <a:p>
            <a:pPr>
              <a:buFont typeface="Symbol" pitchFamily="18" charset="2"/>
              <a:buNone/>
            </a:pPr>
            <a:r>
              <a:rPr lang="en-US">
                <a:latin typeface="Arial" charset="0"/>
                <a:sym typeface="Symbol" pitchFamily="18" charset="2"/>
              </a:rPr>
              <a:t>	= 335 J/g	</a:t>
            </a:r>
          </a:p>
          <a:p>
            <a:pPr>
              <a:buFont typeface="Symbol" pitchFamily="18" charset="2"/>
              <a:buNone/>
            </a:pPr>
            <a:r>
              <a:rPr lang="en-US" i="1">
                <a:sym typeface="Symbol" pitchFamily="18" charset="2"/>
              </a:rPr>
              <a:t></a:t>
            </a:r>
            <a:r>
              <a:rPr lang="en-US" i="1"/>
              <a:t>U</a:t>
            </a:r>
            <a:r>
              <a:rPr lang="en-US">
                <a:latin typeface="Arial" charset="0"/>
                <a:sym typeface="Symbol" pitchFamily="18" charset="2"/>
              </a:rPr>
              <a:t> = </a:t>
            </a:r>
            <a:r>
              <a:rPr lang="en-US" i="1"/>
              <a:t>mL</a:t>
            </a:r>
            <a:r>
              <a:rPr lang="en-US" i="1" baseline="-25000"/>
              <a:t>f</a:t>
            </a:r>
            <a:endParaRPr lang="en-US" i="1"/>
          </a:p>
          <a:p>
            <a:pPr>
              <a:buFont typeface="Symbol" pitchFamily="18" charset="2"/>
              <a:buNone/>
            </a:pPr>
            <a:r>
              <a:rPr lang="en-US" i="1"/>
              <a:t>m</a:t>
            </a:r>
            <a:r>
              <a:rPr lang="en-US">
                <a:latin typeface="Arial" charset="0"/>
                <a:sym typeface="Symbol" pitchFamily="18" charset="2"/>
              </a:rPr>
              <a:t> = </a:t>
            </a:r>
            <a:r>
              <a:rPr lang="en-US" i="1">
                <a:sym typeface="Symbol" pitchFamily="18" charset="2"/>
              </a:rPr>
              <a:t></a:t>
            </a:r>
            <a:r>
              <a:rPr lang="en-US" i="1"/>
              <a:t>U</a:t>
            </a:r>
            <a:r>
              <a:rPr lang="en-US">
                <a:latin typeface="Arial" charset="0"/>
                <a:sym typeface="Symbol" pitchFamily="18" charset="2"/>
              </a:rPr>
              <a:t> </a:t>
            </a:r>
            <a:r>
              <a:rPr lang="en-US" i="1"/>
              <a:t>/ L</a:t>
            </a:r>
            <a:r>
              <a:rPr lang="en-US" i="1" baseline="-25000"/>
              <a:t>f</a:t>
            </a:r>
            <a:r>
              <a:rPr lang="en-US" i="1"/>
              <a:t> </a:t>
            </a:r>
            <a:r>
              <a:rPr lang="en-US">
                <a:latin typeface="Arial" charset="0"/>
                <a:sym typeface="Symbol" pitchFamily="18" charset="2"/>
              </a:rPr>
              <a:t>	</a:t>
            </a:r>
          </a:p>
          <a:p>
            <a:pPr>
              <a:buFont typeface="Symbol" pitchFamily="18" charset="2"/>
              <a:buNone/>
            </a:pPr>
            <a:r>
              <a:rPr lang="en-US">
                <a:latin typeface="Arial" charset="0"/>
                <a:sym typeface="Symbol" pitchFamily="18" charset="2"/>
              </a:rPr>
              <a:t>	= (2180 J) / (335 J/g) </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6.5 g</a:t>
            </a:r>
          </a:p>
        </p:txBody>
      </p:sp>
      <p:sp>
        <p:nvSpPr>
          <p:cNvPr id="2" name="Slide Number Placeholder 1"/>
          <p:cNvSpPr>
            <a:spLocks noGrp="1"/>
          </p:cNvSpPr>
          <p:nvPr>
            <p:ph type="sldNum" sz="quarter" idx="12"/>
          </p:nvPr>
        </p:nvSpPr>
        <p:spPr/>
        <p:txBody>
          <a:bodyPr/>
          <a:lstStyle/>
          <a:p>
            <a:fld id="{BFE096D9-08B4-41FC-AFED-ED3B1DF954E0}" type="slidenum">
              <a:rPr lang="en-US" smtClean="0"/>
              <a:t>14</a:t>
            </a:fld>
            <a:endParaRPr lang="en-US"/>
          </a:p>
        </p:txBody>
      </p:sp>
    </p:spTree>
    <p:extLst>
      <p:ext uri="{BB962C8B-B14F-4D97-AF65-F5344CB8AC3E}">
        <p14:creationId xmlns:p14="http://schemas.microsoft.com/office/powerpoint/2010/main" val="275941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71845"/>
                                        </p:tgtEl>
                                        <p:attrNameLst>
                                          <p:attrName>style.visibility</p:attrName>
                                        </p:attrNameLst>
                                      </p:cBhvr>
                                      <p:to>
                                        <p:strVal val="visible"/>
                                      </p:to>
                                    </p:set>
                                    <p:anim from="(-#ppt_w/2)" to="(#ppt_x)" calcmode="lin" valueType="num">
                                      <p:cBhvr>
                                        <p:cTn id="7" dur="600" fill="hold">
                                          <p:stCondLst>
                                            <p:cond delay="0"/>
                                          </p:stCondLst>
                                        </p:cTn>
                                        <p:tgtEl>
                                          <p:spTgt spid="1571845"/>
                                        </p:tgtEl>
                                        <p:attrNameLst>
                                          <p:attrName>ppt_x</p:attrName>
                                        </p:attrNameLst>
                                      </p:cBhvr>
                                    </p:anim>
                                    <p:anim from="0" to="-1.0" calcmode="lin" valueType="num">
                                      <p:cBhvr>
                                        <p:cTn id="8" dur="200" decel="50000" autoRev="1" fill="hold">
                                          <p:stCondLst>
                                            <p:cond delay="600"/>
                                          </p:stCondLst>
                                        </p:cTn>
                                        <p:tgtEl>
                                          <p:spTgt spid="1571845"/>
                                        </p:tgtEl>
                                        <p:attrNameLst>
                                          <p:attrName>xshear</p:attrName>
                                        </p:attrNameLst>
                                      </p:cBhvr>
                                    </p:anim>
                                    <p:animScale>
                                      <p:cBhvr>
                                        <p:cTn id="9" dur="200" decel="100000" autoRev="1" fill="hold">
                                          <p:stCondLst>
                                            <p:cond delay="600"/>
                                          </p:stCondLst>
                                        </p:cTn>
                                        <p:tgtEl>
                                          <p:spTgt spid="1571845"/>
                                        </p:tgtEl>
                                      </p:cBhvr>
                                      <p:from x="100000" y="100000"/>
                                      <p:to x="80000" y="100000"/>
                                    </p:animScale>
                                    <p:anim by="(#ppt_h/3+#ppt_w*0.1)" calcmode="lin" valueType="num">
                                      <p:cBhvr additive="sum">
                                        <p:cTn id="10" dur="200" decel="100000" autoRev="1" fill="hold">
                                          <p:stCondLst>
                                            <p:cond delay="600"/>
                                          </p:stCondLst>
                                        </p:cTn>
                                        <p:tgtEl>
                                          <p:spTgt spid="15718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A943C2-5006-4133-992E-CE055F478CA8}" type="slidenum">
              <a:rPr lang="en-US"/>
              <a:pPr eaLnBrk="1" hangingPunct="1"/>
              <a:t>15</a:t>
            </a:fld>
            <a:endParaRPr lang="en-US" dirty="0"/>
          </a:p>
        </p:txBody>
      </p:sp>
      <p:pic>
        <p:nvPicPr>
          <p:cNvPr id="22533" name="Picture 2" descr="3E-03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898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3"/>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chemeClr val="bg1"/>
                </a:solidFill>
                <a:ea typeface="宋体" pitchFamily="2" charset="-122"/>
              </a:rPr>
              <a:t>3E-03 Fire Syringe</a:t>
            </a:r>
          </a:p>
        </p:txBody>
      </p:sp>
      <p:sp>
        <p:nvSpPr>
          <p:cNvPr id="134148" name="Rectangle 4"/>
          <p:cNvSpPr>
            <a:spLocks noChangeArrowheads="1"/>
          </p:cNvSpPr>
          <p:nvPr/>
        </p:nvSpPr>
        <p:spPr bwMode="auto">
          <a:xfrm>
            <a:off x="838200" y="5105400"/>
            <a:ext cx="7772400" cy="990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b="1" dirty="0">
                <a:solidFill>
                  <a:schemeClr val="bg1"/>
                </a:solidFill>
                <a:ea typeface="宋体" pitchFamily="2" charset="-122"/>
              </a:rPr>
              <a:t>RAPID COMPRESSION IS ADIABATIC GIVING  RAPID RISE OF AIR TEMPERATURE IN THE CHAMBER WHICH EXCEEDS THE IGNITION TEMPERATURE OF THE FLAMMABLE MATERIAL. </a:t>
            </a:r>
          </a:p>
        </p:txBody>
      </p:sp>
      <p:sp>
        <p:nvSpPr>
          <p:cNvPr id="22536" name="Text Box 5"/>
          <p:cNvSpPr txBox="1">
            <a:spLocks noChangeArrowheads="1"/>
          </p:cNvSpPr>
          <p:nvPr/>
        </p:nvSpPr>
        <p:spPr bwMode="auto">
          <a:xfrm>
            <a:off x="2438400" y="914400"/>
            <a:ext cx="47244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Compression and rise in air temperature</a:t>
            </a:r>
          </a:p>
        </p:txBody>
      </p:sp>
      <p:sp>
        <p:nvSpPr>
          <p:cNvPr id="134152" name="AutoShape 8"/>
          <p:cNvSpPr>
            <a:spLocks noChangeArrowheads="1"/>
          </p:cNvSpPr>
          <p:nvPr/>
        </p:nvSpPr>
        <p:spPr bwMode="auto">
          <a:xfrm>
            <a:off x="2971800" y="1371600"/>
            <a:ext cx="2667000" cy="2057400"/>
          </a:xfrm>
          <a:prstGeom prst="wedgeEllipseCallout">
            <a:avLst>
              <a:gd name="adj1" fmla="val -55236"/>
              <a:gd name="adj2" fmla="val 2531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will happen to the combustible material when the plunger is rapidly pushed down</a:t>
            </a:r>
            <a:r>
              <a:rPr lang="en-US" altLang="zh-CN" sz="1600" b="1">
                <a:solidFill>
                  <a:schemeClr val="bg1"/>
                </a:solidFill>
                <a:ea typeface="宋体" pitchFamily="2" charset="-122"/>
              </a:rPr>
              <a:t> </a:t>
            </a:r>
            <a:r>
              <a:rPr lang="en-US" altLang="zh-CN" sz="1600" b="1">
                <a:solidFill>
                  <a:srgbClr val="CC0000"/>
                </a:solidFill>
                <a:ea typeface="宋体" pitchFamily="2" charset="-122"/>
              </a:rPr>
              <a:t>?</a:t>
            </a:r>
          </a:p>
        </p:txBody>
      </p:sp>
      <p:sp>
        <p:nvSpPr>
          <p:cNvPr id="2" name="Rectangle 1"/>
          <p:cNvSpPr/>
          <p:nvPr/>
        </p:nvSpPr>
        <p:spPr>
          <a:xfrm>
            <a:off x="4607169" y="3791634"/>
            <a:ext cx="4363915" cy="923330"/>
          </a:xfrm>
          <a:prstGeom prst="rect">
            <a:avLst/>
          </a:prstGeom>
        </p:spPr>
        <p:txBody>
          <a:bodyPr wrap="square">
            <a:spAutoFit/>
          </a:bodyPr>
          <a:lstStyle/>
          <a:p>
            <a:r>
              <a:rPr lang="en-US" dirty="0">
                <a:hlinkClick r:id="rId4"/>
              </a:rPr>
              <a:t>https://www.youtube.com/watch?v=SkWJdWGdgaM</a:t>
            </a:r>
            <a:endParaRPr lang="en-US" dirty="0"/>
          </a:p>
          <a:p>
            <a:endParaRPr lang="en-US" dirty="0"/>
          </a:p>
        </p:txBody>
      </p:sp>
    </p:spTree>
    <p:extLst>
      <p:ext uri="{BB962C8B-B14F-4D97-AF65-F5344CB8AC3E}">
        <p14:creationId xmlns:p14="http://schemas.microsoft.com/office/powerpoint/2010/main" val="43170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a:xfrm>
            <a:off x="685800" y="800100"/>
            <a:ext cx="7772400" cy="762000"/>
          </a:xfrm>
        </p:spPr>
        <p:txBody>
          <a:bodyPr/>
          <a:lstStyle/>
          <a:p>
            <a:r>
              <a:rPr lang="en-US" dirty="0">
                <a:solidFill>
                  <a:srgbClr val="FF0000"/>
                </a:solidFill>
              </a:rPr>
              <a:t>The Flow of Heat</a:t>
            </a:r>
          </a:p>
        </p:txBody>
      </p:sp>
      <p:sp>
        <p:nvSpPr>
          <p:cNvPr id="1582083" name="Rectangle 3"/>
          <p:cNvSpPr>
            <a:spLocks noGrp="1" noChangeArrowheads="1"/>
          </p:cNvSpPr>
          <p:nvPr>
            <p:ph type="body" idx="1"/>
          </p:nvPr>
        </p:nvSpPr>
        <p:spPr/>
        <p:txBody>
          <a:bodyPr/>
          <a:lstStyle/>
          <a:p>
            <a:pPr>
              <a:lnSpc>
                <a:spcPct val="100000"/>
              </a:lnSpc>
              <a:spcBef>
                <a:spcPct val="25000"/>
              </a:spcBef>
              <a:spcAft>
                <a:spcPct val="25000"/>
              </a:spcAft>
            </a:pPr>
            <a:r>
              <a:rPr lang="en-US" sz="3600" dirty="0"/>
              <a:t>There are three basic processes for heat flow:</a:t>
            </a:r>
          </a:p>
          <a:p>
            <a:pPr lvl="1">
              <a:lnSpc>
                <a:spcPct val="100000"/>
              </a:lnSpc>
              <a:spcBef>
                <a:spcPct val="25000"/>
              </a:spcBef>
              <a:spcAft>
                <a:spcPct val="25000"/>
              </a:spcAft>
            </a:pPr>
            <a:r>
              <a:rPr lang="en-US" sz="3600" dirty="0"/>
              <a:t>Conduction</a:t>
            </a:r>
          </a:p>
          <a:p>
            <a:pPr lvl="1">
              <a:lnSpc>
                <a:spcPct val="100000"/>
              </a:lnSpc>
              <a:spcBef>
                <a:spcPct val="25000"/>
              </a:spcBef>
              <a:spcAft>
                <a:spcPct val="25000"/>
              </a:spcAft>
            </a:pPr>
            <a:r>
              <a:rPr lang="en-US" sz="3600" dirty="0"/>
              <a:t>Convection</a:t>
            </a:r>
          </a:p>
          <a:p>
            <a:pPr lvl="1">
              <a:lnSpc>
                <a:spcPct val="100000"/>
              </a:lnSpc>
              <a:spcBef>
                <a:spcPct val="25000"/>
              </a:spcBef>
              <a:spcAft>
                <a:spcPct val="25000"/>
              </a:spcAft>
            </a:pPr>
            <a:r>
              <a:rPr lang="en-US" sz="3600" dirty="0"/>
              <a:t>Radiation</a:t>
            </a:r>
          </a:p>
        </p:txBody>
      </p:sp>
      <p:sp>
        <p:nvSpPr>
          <p:cNvPr id="2" name="Slide Number Placeholder 1"/>
          <p:cNvSpPr>
            <a:spLocks noGrp="1"/>
          </p:cNvSpPr>
          <p:nvPr>
            <p:ph type="sldNum" sz="quarter" idx="12"/>
          </p:nvPr>
        </p:nvSpPr>
        <p:spPr/>
        <p:txBody>
          <a:bodyPr/>
          <a:lstStyle/>
          <a:p>
            <a:fld id="{BFE096D9-08B4-41FC-AFED-ED3B1DF954E0}" type="slidenum">
              <a:rPr lang="en-US" smtClean="0"/>
              <a:t>16</a:t>
            </a:fld>
            <a:endParaRPr lang="en-US"/>
          </a:p>
        </p:txBody>
      </p:sp>
    </p:spTree>
    <p:extLst>
      <p:ext uri="{BB962C8B-B14F-4D97-AF65-F5344CB8AC3E}">
        <p14:creationId xmlns:p14="http://schemas.microsoft.com/office/powerpoint/2010/main" val="298794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9" name="Rectangle 3"/>
          <p:cNvSpPr>
            <a:spLocks noGrp="1" noChangeArrowheads="1"/>
          </p:cNvSpPr>
          <p:nvPr>
            <p:ph type="body" idx="1"/>
          </p:nvPr>
        </p:nvSpPr>
        <p:spPr>
          <a:xfrm>
            <a:off x="762000" y="1143000"/>
            <a:ext cx="7772400" cy="4114800"/>
          </a:xfrm>
        </p:spPr>
        <p:txBody>
          <a:bodyPr/>
          <a:lstStyle/>
          <a:p>
            <a:pPr lvl="1">
              <a:lnSpc>
                <a:spcPct val="80000"/>
              </a:lnSpc>
            </a:pPr>
            <a:r>
              <a:rPr lang="en-US" sz="2400"/>
              <a:t>In </a:t>
            </a:r>
            <a:r>
              <a:rPr lang="en-US" sz="2400" b="1" i="1">
                <a:solidFill>
                  <a:schemeClr val="accent1"/>
                </a:solidFill>
              </a:rPr>
              <a:t>conduction</a:t>
            </a:r>
            <a:r>
              <a:rPr lang="en-US" sz="2400"/>
              <a:t>, heat flows through a material when objects at different temperatures are placed in contact with one another.</a:t>
            </a:r>
          </a:p>
          <a:p>
            <a:pPr>
              <a:buFont typeface="Wingdings" pitchFamily="2" charset="2"/>
              <a:buNone/>
            </a:pPr>
            <a:endParaRPr lang="en-US"/>
          </a:p>
        </p:txBody>
      </p:sp>
      <p:pic>
        <p:nvPicPr>
          <p:cNvPr id="1596420" name="Picture 4" descr="10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78486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17</a:t>
            </a:fld>
            <a:endParaRPr lang="en-US"/>
          </a:p>
        </p:txBody>
      </p:sp>
    </p:spTree>
    <p:extLst>
      <p:ext uri="{BB962C8B-B14F-4D97-AF65-F5344CB8AC3E}">
        <p14:creationId xmlns:p14="http://schemas.microsoft.com/office/powerpoint/2010/main" val="227597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3B-04 Boiling Water in Cup</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38100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1752600"/>
            <a:ext cx="4419600" cy="2400657"/>
          </a:xfrm>
          <a:prstGeom prst="rect">
            <a:avLst/>
          </a:prstGeom>
          <a:noFill/>
        </p:spPr>
        <p:txBody>
          <a:bodyPr wrap="square" rtlCol="0">
            <a:spAutoFit/>
          </a:bodyPr>
          <a:lstStyle/>
          <a:p>
            <a:r>
              <a:rPr lang="en-US" sz="3000" dirty="0"/>
              <a:t>When there’s water inside, will the paper cup burn? </a:t>
            </a:r>
          </a:p>
          <a:p>
            <a:endParaRPr lang="en-US" sz="3000" dirty="0"/>
          </a:p>
          <a:p>
            <a:pPr marL="342900" indent="-342900">
              <a:buAutoNum type="alphaUcPeriod"/>
            </a:pPr>
            <a:r>
              <a:rPr lang="en-US" sz="3000" dirty="0"/>
              <a:t>yes. </a:t>
            </a:r>
          </a:p>
          <a:p>
            <a:pPr marL="342900" indent="-342900">
              <a:buAutoNum type="alphaUcPeriod"/>
            </a:pPr>
            <a:r>
              <a:rPr lang="en-US" sz="3000" dirty="0"/>
              <a:t>No. </a:t>
            </a:r>
          </a:p>
        </p:txBody>
      </p:sp>
      <p:sp>
        <p:nvSpPr>
          <p:cNvPr id="4" name="Slide Number Placeholder 3"/>
          <p:cNvSpPr>
            <a:spLocks noGrp="1"/>
          </p:cNvSpPr>
          <p:nvPr>
            <p:ph type="sldNum" sz="quarter" idx="12"/>
          </p:nvPr>
        </p:nvSpPr>
        <p:spPr/>
        <p:txBody>
          <a:bodyPr/>
          <a:lstStyle/>
          <a:p>
            <a:fld id="{BFE096D9-08B4-41FC-AFED-ED3B1DF954E0}" type="slidenum">
              <a:rPr lang="en-US" smtClean="0"/>
              <a:t>18</a:t>
            </a:fld>
            <a:endParaRPr lang="en-US"/>
          </a:p>
        </p:txBody>
      </p:sp>
    </p:spTree>
    <p:extLst>
      <p:ext uri="{BB962C8B-B14F-4D97-AF65-F5344CB8AC3E}">
        <p14:creationId xmlns:p14="http://schemas.microsoft.com/office/powerpoint/2010/main" val="296446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body" idx="1"/>
          </p:nvPr>
        </p:nvSpPr>
        <p:spPr>
          <a:xfrm>
            <a:off x="-3412" y="485775"/>
            <a:ext cx="8991600" cy="5562600"/>
          </a:xfrm>
        </p:spPr>
        <p:txBody>
          <a:bodyPr/>
          <a:lstStyle/>
          <a:p>
            <a:pPr lvl="1">
              <a:lnSpc>
                <a:spcPct val="85000"/>
              </a:lnSpc>
              <a:spcBef>
                <a:spcPct val="25000"/>
              </a:spcBef>
            </a:pPr>
            <a:r>
              <a:rPr lang="en-US" sz="2400"/>
              <a:t>In </a:t>
            </a:r>
            <a:r>
              <a:rPr lang="en-US" sz="2400" b="1" i="1">
                <a:solidFill>
                  <a:schemeClr val="accent1"/>
                </a:solidFill>
              </a:rPr>
              <a:t>convection</a:t>
            </a:r>
            <a:r>
              <a:rPr lang="en-US" sz="2400"/>
              <a:t>, heat is transferred by the motion of a fluid containing thermal energy.</a:t>
            </a:r>
          </a:p>
          <a:p>
            <a:pPr lvl="2">
              <a:lnSpc>
                <a:spcPct val="85000"/>
              </a:lnSpc>
              <a:spcBef>
                <a:spcPct val="25000"/>
              </a:spcBef>
            </a:pPr>
            <a:r>
              <a:rPr lang="en-US" sz="1800"/>
              <a:t>Convection is the main method of heating a house.</a:t>
            </a:r>
          </a:p>
          <a:p>
            <a:pPr lvl="2">
              <a:lnSpc>
                <a:spcPct val="85000"/>
              </a:lnSpc>
              <a:spcBef>
                <a:spcPct val="25000"/>
              </a:spcBef>
            </a:pPr>
            <a:r>
              <a:rPr lang="en-US" sz="1800"/>
              <a:t>It is also the main method heat is lost from buildings.</a:t>
            </a:r>
          </a:p>
        </p:txBody>
      </p:sp>
      <p:pic>
        <p:nvPicPr>
          <p:cNvPr id="2" name="How Convection Technology Work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19200" y="1981200"/>
            <a:ext cx="6629400" cy="4660736"/>
          </a:xfrm>
          <a:prstGeom prst="rect">
            <a:avLst/>
          </a:prstGeom>
        </p:spPr>
      </p:pic>
      <p:sp>
        <p:nvSpPr>
          <p:cNvPr id="3" name="Slide Number Placeholder 2"/>
          <p:cNvSpPr>
            <a:spLocks noGrp="1"/>
          </p:cNvSpPr>
          <p:nvPr>
            <p:ph type="sldNum" sz="quarter" idx="12"/>
          </p:nvPr>
        </p:nvSpPr>
        <p:spPr/>
        <p:txBody>
          <a:bodyPr/>
          <a:lstStyle/>
          <a:p>
            <a:fld id="{BFE096D9-08B4-41FC-AFED-ED3B1DF954E0}" type="slidenum">
              <a:rPr lang="en-US" smtClean="0"/>
              <a:t>19</a:t>
            </a:fld>
            <a:endParaRPr lang="en-US"/>
          </a:p>
        </p:txBody>
      </p:sp>
    </p:spTree>
    <p:extLst>
      <p:ext uri="{BB962C8B-B14F-4D97-AF65-F5344CB8AC3E}">
        <p14:creationId xmlns:p14="http://schemas.microsoft.com/office/powerpoint/2010/main" val="3939308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9" name="Rectangle 3"/>
          <p:cNvSpPr>
            <a:spLocks noGrp="1" noChangeArrowheads="1"/>
          </p:cNvSpPr>
          <p:nvPr>
            <p:ph type="body" idx="1"/>
          </p:nvPr>
        </p:nvSpPr>
        <p:spPr>
          <a:xfrm>
            <a:off x="0" y="228600"/>
            <a:ext cx="5410200" cy="6400800"/>
          </a:xfrm>
        </p:spPr>
        <p:txBody>
          <a:bodyPr/>
          <a:lstStyle/>
          <a:p>
            <a:pPr>
              <a:lnSpc>
                <a:spcPct val="80000"/>
              </a:lnSpc>
            </a:pPr>
            <a:r>
              <a:rPr lang="en-US" sz="2800" dirty="0"/>
              <a:t>The first widely used temperature scale was devised by Gabriel Fahrenheit.</a:t>
            </a:r>
          </a:p>
          <a:p>
            <a:pPr>
              <a:lnSpc>
                <a:spcPct val="80000"/>
              </a:lnSpc>
            </a:pPr>
            <a:r>
              <a:rPr lang="en-US" sz="2800" dirty="0"/>
              <a:t>Another widely used scale was devised by Anders Celsius.</a:t>
            </a:r>
          </a:p>
          <a:p>
            <a:pPr>
              <a:lnSpc>
                <a:spcPct val="80000"/>
              </a:lnSpc>
            </a:pPr>
            <a:r>
              <a:rPr lang="en-US" sz="2800" dirty="0"/>
              <a:t>The Celsius degree is larger than the Fahrenheit degree</a:t>
            </a:r>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r>
              <a:rPr lang="en-US" sz="2800" dirty="0"/>
              <a:t>They are both equal at -40</a:t>
            </a:r>
            <a:r>
              <a:rPr lang="en-US" sz="2800" dirty="0">
                <a:sym typeface="Symbol" pitchFamily="18" charset="2"/>
              </a:rPr>
              <a:t>.</a:t>
            </a:r>
            <a:endParaRPr lang="en-US" sz="2800" dirty="0"/>
          </a:p>
        </p:txBody>
      </p:sp>
      <p:pic>
        <p:nvPicPr>
          <p:cNvPr id="1545221" name="Picture 5" descr="10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850" y="77788"/>
            <a:ext cx="3740150" cy="678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45223" name="Object 7"/>
          <p:cNvGraphicFramePr>
            <a:graphicFrameLocks noChangeAspect="1"/>
          </p:cNvGraphicFramePr>
          <p:nvPr/>
        </p:nvGraphicFramePr>
        <p:xfrm>
          <a:off x="1752600" y="3581400"/>
          <a:ext cx="2308225" cy="1857375"/>
        </p:xfrm>
        <a:graphic>
          <a:graphicData uri="http://schemas.openxmlformats.org/presentationml/2006/ole">
            <mc:AlternateContent xmlns:mc="http://schemas.openxmlformats.org/markup-compatibility/2006">
              <mc:Choice xmlns:v="urn:schemas-microsoft-com:vml" Requires="v">
                <p:oleObj spid="_x0000_s7195" name="Equation" r:id="rId5" imgW="977900" imgH="787400" progId="Equation.3">
                  <p:embed/>
                </p:oleObj>
              </mc:Choice>
              <mc:Fallback>
                <p:oleObj name="Equation" r:id="rId5" imgW="977900" imgH="787400" progId="Equation.3">
                  <p:embed/>
                  <p:pic>
                    <p:nvPicPr>
                      <p:cNvPr id="1545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81400"/>
                        <a:ext cx="2308225" cy="18573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096D9-08B4-41FC-AFED-ED3B1DF954E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699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477962"/>
          </a:xfrm>
        </p:spPr>
        <p:txBody>
          <a:bodyPr>
            <a:normAutofit fontScale="90000"/>
          </a:bodyPr>
          <a:lstStyle/>
          <a:p>
            <a:r>
              <a:rPr lang="en-US" b="1" dirty="0"/>
              <a:t>3D-05 Solar Panel</a:t>
            </a:r>
            <a:br>
              <a:rPr lang="en-US" b="1" dirty="0"/>
            </a:br>
            <a:r>
              <a:rPr lang="en-US" b="1" dirty="0"/>
              <a:t>3D-03 Radiation--Match</a:t>
            </a:r>
            <a:br>
              <a:rPr lang="en-US" b="1" dirty="0"/>
            </a:b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2685"/>
            <a:ext cx="3429000" cy="236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8" y="16002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00" y="1447800"/>
            <a:ext cx="4038600" cy="923330"/>
          </a:xfrm>
          <a:prstGeom prst="rect">
            <a:avLst/>
          </a:prstGeom>
        </p:spPr>
        <p:txBody>
          <a:bodyPr wrap="square">
            <a:spAutoFit/>
          </a:bodyPr>
          <a:lstStyle/>
          <a:p>
            <a:r>
              <a:rPr lang="en-US" dirty="0">
                <a:hlinkClick r:id="rId5"/>
              </a:rPr>
              <a:t>https://www.youtube.com/watch?v=ptUj8JRAYu8</a:t>
            </a:r>
            <a:endParaRPr lang="en-US" dirty="0"/>
          </a:p>
          <a:p>
            <a:endParaRPr lang="en-US" dirty="0"/>
          </a:p>
        </p:txBody>
      </p:sp>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2590800"/>
            <a:ext cx="42291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86200" y="6172199"/>
            <a:ext cx="5029200" cy="646331"/>
          </a:xfrm>
          <a:prstGeom prst="rect">
            <a:avLst/>
          </a:prstGeom>
        </p:spPr>
        <p:txBody>
          <a:bodyPr wrap="square">
            <a:spAutoFit/>
          </a:bodyPr>
          <a:lstStyle/>
          <a:p>
            <a:r>
              <a:rPr lang="en-US" dirty="0"/>
              <a:t>"Archimedes heat ray", was used to focus sunlight onto approaching ships, causing them to catch fire.</a:t>
            </a:r>
          </a:p>
        </p:txBody>
      </p:sp>
      <p:sp>
        <p:nvSpPr>
          <p:cNvPr id="5" name="Slide Number Placeholder 4"/>
          <p:cNvSpPr>
            <a:spLocks noGrp="1"/>
          </p:cNvSpPr>
          <p:nvPr>
            <p:ph type="sldNum" sz="quarter" idx="12"/>
          </p:nvPr>
        </p:nvSpPr>
        <p:spPr/>
        <p:txBody>
          <a:bodyPr/>
          <a:lstStyle/>
          <a:p>
            <a:fld id="{BFE096D9-08B4-41FC-AFED-ED3B1DF954E0}" type="slidenum">
              <a:rPr lang="en-US" smtClean="0"/>
              <a:t>20</a:t>
            </a:fld>
            <a:endParaRPr lang="en-US"/>
          </a:p>
        </p:txBody>
      </p:sp>
    </p:spTree>
    <p:extLst>
      <p:ext uri="{BB962C8B-B14F-4D97-AF65-F5344CB8AC3E}">
        <p14:creationId xmlns:p14="http://schemas.microsoft.com/office/powerpoint/2010/main" val="333555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body" idx="1"/>
          </p:nvPr>
        </p:nvSpPr>
        <p:spPr>
          <a:xfrm>
            <a:off x="762000" y="152400"/>
            <a:ext cx="5486400" cy="5562600"/>
          </a:xfrm>
        </p:spPr>
        <p:txBody>
          <a:bodyPr/>
          <a:lstStyle/>
          <a:p>
            <a:pPr lvl="1">
              <a:lnSpc>
                <a:spcPct val="85000"/>
              </a:lnSpc>
              <a:spcBef>
                <a:spcPct val="25000"/>
              </a:spcBef>
            </a:pPr>
            <a:r>
              <a:rPr lang="en-US" sz="2400" dirty="0"/>
              <a:t>To minimize heat loss</a:t>
            </a:r>
          </a:p>
          <a:p>
            <a:pPr lvl="2">
              <a:lnSpc>
                <a:spcPct val="85000"/>
              </a:lnSpc>
              <a:spcBef>
                <a:spcPct val="25000"/>
              </a:spcBef>
            </a:pPr>
            <a:r>
              <a:rPr lang="en-US" sz="2000" dirty="0"/>
              <a:t>Minimize all three kind of heat exchange.</a:t>
            </a:r>
          </a:p>
        </p:txBody>
      </p:sp>
      <p:pic>
        <p:nvPicPr>
          <p:cNvPr id="1588228" name="Picture 4" descr="10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6" y="1371600"/>
            <a:ext cx="3325812"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21</a:t>
            </a:fld>
            <a:endParaRPr lang="en-US"/>
          </a:p>
        </p:txBody>
      </p:sp>
    </p:spTree>
    <p:extLst>
      <p:ext uri="{BB962C8B-B14F-4D97-AF65-F5344CB8AC3E}">
        <p14:creationId xmlns:p14="http://schemas.microsoft.com/office/powerpoint/2010/main" val="147060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Quiz</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38100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1752600"/>
            <a:ext cx="4419600" cy="2862322"/>
          </a:xfrm>
          <a:prstGeom prst="rect">
            <a:avLst/>
          </a:prstGeom>
          <a:noFill/>
        </p:spPr>
        <p:txBody>
          <a:bodyPr wrap="square" rtlCol="0">
            <a:spAutoFit/>
          </a:bodyPr>
          <a:lstStyle/>
          <a:p>
            <a:r>
              <a:rPr lang="en-US" sz="3000" dirty="0"/>
              <a:t>When there’s </a:t>
            </a:r>
            <a:br>
              <a:rPr lang="en-US" sz="3000" dirty="0"/>
            </a:br>
            <a:r>
              <a:rPr lang="en-US" sz="3000" dirty="0"/>
              <a:t>NO water inside, will the paper cup burn? </a:t>
            </a:r>
          </a:p>
          <a:p>
            <a:endParaRPr lang="en-US" sz="3000" dirty="0"/>
          </a:p>
          <a:p>
            <a:pPr marL="342900" indent="-342900">
              <a:buAutoNum type="alphaUcPeriod"/>
            </a:pPr>
            <a:r>
              <a:rPr lang="en-US" sz="3000" dirty="0"/>
              <a:t>yes. </a:t>
            </a:r>
          </a:p>
          <a:p>
            <a:pPr marL="342900" indent="-342900">
              <a:buAutoNum type="alphaUcPeriod"/>
            </a:pPr>
            <a:r>
              <a:rPr lang="en-US" sz="3000" dirty="0"/>
              <a:t>No. </a:t>
            </a:r>
          </a:p>
        </p:txBody>
      </p:sp>
      <p:sp>
        <p:nvSpPr>
          <p:cNvPr id="4" name="Slide Number Placeholder 3"/>
          <p:cNvSpPr>
            <a:spLocks noGrp="1"/>
          </p:cNvSpPr>
          <p:nvPr>
            <p:ph type="sldNum" sz="quarter" idx="12"/>
          </p:nvPr>
        </p:nvSpPr>
        <p:spPr/>
        <p:txBody>
          <a:bodyPr/>
          <a:lstStyle/>
          <a:p>
            <a:fld id="{BFE096D9-08B4-41FC-AFED-ED3B1DF954E0}" type="slidenum">
              <a:rPr lang="en-US" smtClean="0"/>
              <a:t>22</a:t>
            </a:fld>
            <a:endParaRPr lang="en-US"/>
          </a:p>
        </p:txBody>
      </p:sp>
    </p:spTree>
    <p:extLst>
      <p:ext uri="{BB962C8B-B14F-4D97-AF65-F5344CB8AC3E}">
        <p14:creationId xmlns:p14="http://schemas.microsoft.com/office/powerpoint/2010/main" val="17457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685800" y="381000"/>
            <a:ext cx="7772400" cy="762000"/>
          </a:xfrm>
        </p:spPr>
        <p:txBody>
          <a:bodyPr/>
          <a:lstStyle/>
          <a:p>
            <a:r>
              <a:rPr lang="en-US" dirty="0">
                <a:solidFill>
                  <a:srgbClr val="FF0000"/>
                </a:solidFill>
              </a:rPr>
              <a:t>Heat Engines</a:t>
            </a:r>
          </a:p>
        </p:txBody>
      </p:sp>
      <p:sp>
        <p:nvSpPr>
          <p:cNvPr id="1629187" name="Rectangle 3"/>
          <p:cNvSpPr>
            <a:spLocks noGrp="1" noChangeArrowheads="1"/>
          </p:cNvSpPr>
          <p:nvPr>
            <p:ph type="body" idx="1"/>
          </p:nvPr>
        </p:nvSpPr>
        <p:spPr>
          <a:xfrm>
            <a:off x="0" y="1524000"/>
            <a:ext cx="4800600" cy="4724400"/>
          </a:xfrm>
        </p:spPr>
        <p:txBody>
          <a:bodyPr/>
          <a:lstStyle/>
          <a:p>
            <a:pPr>
              <a:lnSpc>
                <a:spcPct val="80000"/>
              </a:lnSpc>
            </a:pPr>
            <a:r>
              <a:rPr lang="en-US" sz="2800" dirty="0"/>
              <a:t>All heat engines share these main features of operation:</a:t>
            </a:r>
          </a:p>
          <a:p>
            <a:pPr lvl="1">
              <a:lnSpc>
                <a:spcPct val="80000"/>
              </a:lnSpc>
            </a:pPr>
            <a:r>
              <a:rPr lang="en-US" sz="2400" dirty="0"/>
              <a:t>Thermal energy (heat) is introduced into the engine.</a:t>
            </a:r>
          </a:p>
          <a:p>
            <a:pPr lvl="1">
              <a:lnSpc>
                <a:spcPct val="80000"/>
              </a:lnSpc>
            </a:pPr>
            <a:r>
              <a:rPr lang="en-US" sz="2400" dirty="0"/>
              <a:t>Some of this energy is converted to mechanical work.</a:t>
            </a:r>
          </a:p>
          <a:p>
            <a:pPr lvl="1">
              <a:lnSpc>
                <a:spcPct val="80000"/>
              </a:lnSpc>
            </a:pPr>
            <a:r>
              <a:rPr lang="en-US" sz="2400" dirty="0"/>
              <a:t>Some heat (waste heat) is released into the environment at a temperature lower than the input temperature.</a:t>
            </a:r>
          </a:p>
        </p:txBody>
      </p:sp>
      <p:pic>
        <p:nvPicPr>
          <p:cNvPr id="1629190" name="Picture 6" descr="11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1495425"/>
            <a:ext cx="440213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29191" name="Object 7"/>
          <p:cNvGraphicFramePr>
            <a:graphicFrameLocks noChangeAspect="1"/>
          </p:cNvGraphicFramePr>
          <p:nvPr>
            <p:extLst>
              <p:ext uri="{D42A27DB-BD31-4B8C-83A1-F6EECF244321}">
                <p14:modId xmlns:p14="http://schemas.microsoft.com/office/powerpoint/2010/main" val="844774222"/>
              </p:ext>
            </p:extLst>
          </p:nvPr>
        </p:nvGraphicFramePr>
        <p:xfrm>
          <a:off x="1066800" y="5638800"/>
          <a:ext cx="2362200" cy="514350"/>
        </p:xfrm>
        <a:graphic>
          <a:graphicData uri="http://schemas.openxmlformats.org/presentationml/2006/ole">
            <mc:AlternateContent xmlns:mc="http://schemas.openxmlformats.org/markup-compatibility/2006">
              <mc:Choice xmlns:v="urn:schemas-microsoft-com:vml" Requires="v">
                <p:oleObj spid="_x0000_s4322" name="Equation" r:id="rId5" imgW="838200" imgH="177800" progId="Equation.3">
                  <p:embed/>
                </p:oleObj>
              </mc:Choice>
              <mc:Fallback>
                <p:oleObj name="Equation" r:id="rId5" imgW="8382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9729" t="-11250" r="-9729" b="-11250"/>
                      <a:stretch>
                        <a:fillRect/>
                      </a:stretch>
                    </p:blipFill>
                    <p:spPr bwMode="auto">
                      <a:xfrm>
                        <a:off x="1066800" y="5638800"/>
                        <a:ext cx="2362200" cy="5143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23</a:t>
            </a:fld>
            <a:endParaRPr lang="en-US" dirty="0"/>
          </a:p>
        </p:txBody>
      </p:sp>
    </p:spTree>
    <p:extLst>
      <p:ext uri="{BB962C8B-B14F-4D97-AF65-F5344CB8AC3E}">
        <p14:creationId xmlns:p14="http://schemas.microsoft.com/office/powerpoint/2010/main" val="2992204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a:xfrm>
            <a:off x="685800" y="0"/>
            <a:ext cx="7772400" cy="762000"/>
          </a:xfrm>
        </p:spPr>
        <p:txBody>
          <a:bodyPr/>
          <a:lstStyle/>
          <a:p>
            <a:r>
              <a:rPr lang="en-US" dirty="0">
                <a:solidFill>
                  <a:srgbClr val="FF0000"/>
                </a:solidFill>
              </a:rPr>
              <a:t>Heat Engines</a:t>
            </a:r>
          </a:p>
        </p:txBody>
      </p:sp>
      <p:pic>
        <p:nvPicPr>
          <p:cNvPr id="2" name="4StrokeEngine_Ortho_3D_Small.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95950" y="990600"/>
            <a:ext cx="3600450" cy="4800600"/>
          </a:xfrm>
          <a:prstGeom prst="rect">
            <a:avLst/>
          </a:prstGeom>
          <a:noFill/>
          <a:ln>
            <a:noFill/>
          </a:ln>
        </p:spPr>
      </p:pic>
      <p:sp>
        <p:nvSpPr>
          <p:cNvPr id="3" name="TextBox 2"/>
          <p:cNvSpPr txBox="1"/>
          <p:nvPr/>
        </p:nvSpPr>
        <p:spPr>
          <a:xfrm>
            <a:off x="152400" y="685800"/>
            <a:ext cx="6324600" cy="6093976"/>
          </a:xfrm>
          <a:prstGeom prst="rect">
            <a:avLst/>
          </a:prstGeom>
          <a:noFill/>
        </p:spPr>
        <p:txBody>
          <a:bodyPr wrap="square" rtlCol="0">
            <a:spAutoFit/>
          </a:bodyPr>
          <a:lstStyle/>
          <a:p>
            <a:pPr>
              <a:lnSpc>
                <a:spcPct val="80000"/>
              </a:lnSpc>
            </a:pPr>
            <a:r>
              <a:rPr lang="en-US" sz="2000" dirty="0"/>
              <a:t>A gasoline engine is a form of a</a:t>
            </a:r>
            <a:r>
              <a:rPr lang="en-US" sz="2000" b="1" i="1" dirty="0">
                <a:solidFill>
                  <a:schemeClr val="accent1"/>
                </a:solidFill>
              </a:rPr>
              <a:t> heat engine</a:t>
            </a:r>
            <a:r>
              <a:rPr lang="en-US" sz="2000" dirty="0"/>
              <a:t>, e.g. a 4-stroke engine</a:t>
            </a:r>
          </a:p>
          <a:p>
            <a:pPr>
              <a:lnSpc>
                <a:spcPct val="80000"/>
              </a:lnSpc>
            </a:pPr>
            <a:endParaRPr lang="en-US" sz="2000" dirty="0"/>
          </a:p>
          <a:p>
            <a:pPr>
              <a:lnSpc>
                <a:spcPct val="80000"/>
              </a:lnSpc>
            </a:pPr>
            <a:r>
              <a:rPr lang="en-US" b="1" dirty="0"/>
              <a:t>INTAKE stroke</a:t>
            </a:r>
            <a:r>
              <a:rPr lang="en-US" dirty="0"/>
              <a:t>: </a:t>
            </a:r>
          </a:p>
          <a:p>
            <a:pPr lvl="1">
              <a:lnSpc>
                <a:spcPct val="80000"/>
              </a:lnSpc>
            </a:pPr>
            <a:r>
              <a:rPr lang="en-US" dirty="0"/>
              <a:t>the piston descends from the top to the bottom of the cylinder, reducing the pressure inside. A mixture of fuel and air, is forced by atmospheric pressure into the cylinder through the intake port. The intake valve then close. </a:t>
            </a:r>
          </a:p>
          <a:p>
            <a:endParaRPr lang="en-US" dirty="0"/>
          </a:p>
          <a:p>
            <a:r>
              <a:rPr lang="en-US" b="1" dirty="0"/>
              <a:t>COMPRESSION stroke: </a:t>
            </a:r>
          </a:p>
          <a:p>
            <a:pPr lvl="1"/>
            <a:r>
              <a:rPr lang="en-US" dirty="0"/>
              <a:t>with both intake and exhaust valves closed, the piston returns to the top of the cylinder compressing the fuel-air mixture.</a:t>
            </a:r>
          </a:p>
          <a:p>
            <a:endParaRPr lang="en-US" dirty="0"/>
          </a:p>
          <a:p>
            <a:r>
              <a:rPr lang="en-US" b="1" dirty="0"/>
              <a:t>POWER stroke</a:t>
            </a:r>
            <a:r>
              <a:rPr lang="en-US" dirty="0"/>
              <a:t>: </a:t>
            </a:r>
          </a:p>
          <a:p>
            <a:pPr lvl="1"/>
            <a:r>
              <a:rPr lang="en-US" dirty="0"/>
              <a:t>the compressed air–fuel mixture in a gasoline engine is ignited by a spark plug. The compressed fuel-air mixture expand and move the piston back</a:t>
            </a:r>
          </a:p>
          <a:p>
            <a:endParaRPr lang="en-US" dirty="0"/>
          </a:p>
          <a:p>
            <a:r>
              <a:rPr lang="en-US" b="1" dirty="0"/>
              <a:t>EXHAUST stroke: </a:t>
            </a:r>
          </a:p>
          <a:p>
            <a:pPr lvl="1"/>
            <a:r>
              <a:rPr lang="en-US" dirty="0"/>
              <a:t>during the </a:t>
            </a:r>
            <a:r>
              <a:rPr lang="en-US" i="1" dirty="0"/>
              <a:t>exhaust</a:t>
            </a:r>
            <a:r>
              <a:rPr lang="en-US" dirty="0"/>
              <a:t> stroke, the piston once again returns to top while the exhaust valve is open and  expel the spent fuel-air mixture out through the exhaust valve(s).</a:t>
            </a:r>
          </a:p>
        </p:txBody>
      </p:sp>
      <p:sp>
        <p:nvSpPr>
          <p:cNvPr id="4" name="Slide Number Placeholder 3"/>
          <p:cNvSpPr>
            <a:spLocks noGrp="1"/>
          </p:cNvSpPr>
          <p:nvPr>
            <p:ph type="sldNum" sz="quarter" idx="12"/>
          </p:nvPr>
        </p:nvSpPr>
        <p:spPr/>
        <p:txBody>
          <a:bodyPr/>
          <a:lstStyle/>
          <a:p>
            <a:fld id="{BFE096D9-08B4-41FC-AFED-ED3B1DF954E0}" type="slidenum">
              <a:rPr lang="en-US" smtClean="0"/>
              <a:t>24</a:t>
            </a:fld>
            <a:endParaRPr lang="en-US" dirty="0"/>
          </a:p>
        </p:txBody>
      </p:sp>
    </p:spTree>
    <p:extLst>
      <p:ext uri="{BB962C8B-B14F-4D97-AF65-F5344CB8AC3E}">
        <p14:creationId xmlns:p14="http://schemas.microsoft.com/office/powerpoint/2010/main" val="2008896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52400"/>
            <a:ext cx="8229600" cy="639762"/>
          </a:xfrm>
        </p:spPr>
        <p:txBody>
          <a:bodyPr>
            <a:normAutofit fontScale="90000"/>
          </a:bodyPr>
          <a:lstStyle/>
          <a:p>
            <a:r>
              <a:rPr lang="en-US" dirty="0"/>
              <a:t>3E09,  3E10, 2E12 Engines</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914400"/>
            <a:ext cx="355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8769" y="4114800"/>
            <a:ext cx="1480277" cy="369332"/>
          </a:xfrm>
          <a:prstGeom prst="rect">
            <a:avLst/>
          </a:prstGeom>
        </p:spPr>
        <p:txBody>
          <a:bodyPr wrap="none">
            <a:spAutoFit/>
          </a:bodyPr>
          <a:lstStyle/>
          <a:p>
            <a:r>
              <a:rPr lang="en-US" b="1" dirty="0">
                <a:solidFill>
                  <a:schemeClr val="bg1"/>
                </a:solidFill>
              </a:rPr>
              <a:t>Steam Engine</a:t>
            </a:r>
          </a:p>
        </p:txBody>
      </p:sp>
      <p:sp>
        <p:nvSpPr>
          <p:cNvPr id="9" name="Rectangle 8"/>
          <p:cNvSpPr/>
          <p:nvPr/>
        </p:nvSpPr>
        <p:spPr>
          <a:xfrm>
            <a:off x="112059" y="1371600"/>
            <a:ext cx="1548822" cy="369332"/>
          </a:xfrm>
          <a:prstGeom prst="rect">
            <a:avLst/>
          </a:prstGeom>
        </p:spPr>
        <p:txBody>
          <a:bodyPr wrap="none">
            <a:spAutoFit/>
          </a:bodyPr>
          <a:lstStyle/>
          <a:p>
            <a:r>
              <a:rPr lang="en-US" b="1" dirty="0" err="1">
                <a:solidFill>
                  <a:schemeClr val="bg1"/>
                </a:solidFill>
              </a:rPr>
              <a:t>Stirling</a:t>
            </a:r>
            <a:r>
              <a:rPr lang="en-US" b="1" dirty="0">
                <a:solidFill>
                  <a:schemeClr val="bg1"/>
                </a:solidFill>
              </a:rPr>
              <a:t> Engine</a:t>
            </a:r>
          </a:p>
        </p:txBody>
      </p:sp>
      <p:sp>
        <p:nvSpPr>
          <p:cNvPr id="3" name="Rectangle 2"/>
          <p:cNvSpPr/>
          <p:nvPr/>
        </p:nvSpPr>
        <p:spPr>
          <a:xfrm>
            <a:off x="4343400" y="721953"/>
            <a:ext cx="4572000" cy="3693319"/>
          </a:xfrm>
          <a:prstGeom prst="rect">
            <a:avLst/>
          </a:prstGeom>
        </p:spPr>
        <p:txBody>
          <a:bodyPr>
            <a:spAutoFit/>
          </a:bodyPr>
          <a:lstStyle/>
          <a:p>
            <a:r>
              <a:rPr lang="en-US" b="1" u="sng" dirty="0"/>
              <a:t>running on a cup of hot water: </a:t>
            </a:r>
          </a:p>
          <a:p>
            <a:pPr marL="285750" indent="-285750">
              <a:buFont typeface="Arial" pitchFamily="34" charset="0"/>
              <a:buChar char="•"/>
            </a:pPr>
            <a:r>
              <a:rPr lang="en-US" dirty="0"/>
              <a:t>When the yellow foam inside the engine is near the top of the cylinder most of the air is on the bottom side (the hot side) where it is heated. </a:t>
            </a:r>
          </a:p>
          <a:p>
            <a:pPr marL="285750" indent="-285750">
              <a:buFont typeface="Arial" pitchFamily="34" charset="0"/>
              <a:buChar char="•"/>
            </a:pPr>
            <a:r>
              <a:rPr lang="en-US" dirty="0"/>
              <a:t>When the air gets hot it expands and pushes up on the piston. When the foam moves to the bottom of the engine it moves most of the air to the top of the engine. </a:t>
            </a:r>
          </a:p>
          <a:p>
            <a:pPr marL="285750" indent="-285750">
              <a:buFont typeface="Arial" pitchFamily="34" charset="0"/>
              <a:buChar char="•"/>
            </a:pPr>
            <a:r>
              <a:rPr lang="en-US" dirty="0"/>
              <a:t>The top of the engine is cool, allowing the air inside the engine to cool off (reject heat to the environment) and </a:t>
            </a:r>
          </a:p>
          <a:p>
            <a:pPr marL="285750" indent="-285750">
              <a:buFont typeface="Arial" pitchFamily="34" charset="0"/>
              <a:buChar char="•"/>
            </a:pPr>
            <a:r>
              <a:rPr lang="en-US" dirty="0"/>
              <a:t>the piston receives a downward push.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93" y="3644086"/>
            <a:ext cx="3425787" cy="309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705" y="4555761"/>
            <a:ext cx="2416403" cy="218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FE096D9-08B4-41FC-AFED-ED3B1DF954E0}" type="slidenum">
              <a:rPr lang="en-US" smtClean="0"/>
              <a:t>25</a:t>
            </a:fld>
            <a:endParaRPr lang="en-US"/>
          </a:p>
        </p:txBody>
      </p:sp>
    </p:spTree>
    <p:extLst>
      <p:ext uri="{BB962C8B-B14F-4D97-AF65-F5344CB8AC3E}">
        <p14:creationId xmlns:p14="http://schemas.microsoft.com/office/powerpoint/2010/main" val="230488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52400"/>
            <a:ext cx="8229600" cy="639762"/>
          </a:xfrm>
        </p:spPr>
        <p:txBody>
          <a:bodyPr>
            <a:normAutofit fontScale="90000"/>
          </a:bodyPr>
          <a:lstStyle/>
          <a:p>
            <a:r>
              <a:rPr lang="en-US" dirty="0"/>
              <a:t>3E09,  3E10, 2E12 Engines</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711388" cy="278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8769" y="4114800"/>
            <a:ext cx="1480277" cy="369332"/>
          </a:xfrm>
          <a:prstGeom prst="rect">
            <a:avLst/>
          </a:prstGeom>
        </p:spPr>
        <p:txBody>
          <a:bodyPr wrap="none">
            <a:spAutoFit/>
          </a:bodyPr>
          <a:lstStyle/>
          <a:p>
            <a:r>
              <a:rPr lang="en-US" b="1" dirty="0">
                <a:solidFill>
                  <a:schemeClr val="bg1"/>
                </a:solidFill>
              </a:rPr>
              <a:t>Steam Engine</a:t>
            </a:r>
          </a:p>
        </p:txBody>
      </p:sp>
      <p:sp>
        <p:nvSpPr>
          <p:cNvPr id="9" name="Rectangle 8"/>
          <p:cNvSpPr/>
          <p:nvPr/>
        </p:nvSpPr>
        <p:spPr>
          <a:xfrm>
            <a:off x="112059" y="1371600"/>
            <a:ext cx="1480277" cy="369332"/>
          </a:xfrm>
          <a:prstGeom prst="rect">
            <a:avLst/>
          </a:prstGeom>
        </p:spPr>
        <p:txBody>
          <a:bodyPr wrap="none">
            <a:spAutoFit/>
          </a:bodyPr>
          <a:lstStyle/>
          <a:p>
            <a:r>
              <a:rPr lang="en-US" b="1" dirty="0">
                <a:solidFill>
                  <a:schemeClr val="bg1"/>
                </a:solidFill>
              </a:rPr>
              <a:t>Steam Engine</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262438" cy="272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43400" y="990600"/>
            <a:ext cx="4572000" cy="4801314"/>
          </a:xfrm>
          <a:prstGeom prst="rect">
            <a:avLst/>
          </a:prstGeom>
        </p:spPr>
        <p:txBody>
          <a:bodyPr>
            <a:spAutoFit/>
          </a:bodyPr>
          <a:lstStyle/>
          <a:p>
            <a:pPr marL="342900" indent="-342900">
              <a:buFont typeface="+mj-lt"/>
              <a:buAutoNum type="arabicPeriod"/>
            </a:pPr>
            <a:r>
              <a:rPr lang="en-US" dirty="0"/>
              <a:t>A fire where the coal burns.</a:t>
            </a:r>
          </a:p>
          <a:p>
            <a:pPr marL="342900" indent="-342900">
              <a:buFont typeface="+mj-lt"/>
              <a:buAutoNum type="arabicPeriod"/>
            </a:pPr>
            <a:endParaRPr lang="en-US" dirty="0"/>
          </a:p>
          <a:p>
            <a:pPr marL="342900" indent="-342900">
              <a:buFont typeface="+mj-lt"/>
              <a:buAutoNum type="arabicPeriod"/>
            </a:pPr>
            <a:r>
              <a:rPr lang="en-US" dirty="0"/>
              <a:t>A boiler full of water that the fire heats up to make steam.</a:t>
            </a:r>
          </a:p>
          <a:p>
            <a:pPr marL="342900" indent="-342900">
              <a:buFont typeface="+mj-lt"/>
              <a:buAutoNum type="arabicPeriod"/>
            </a:pPr>
            <a:endParaRPr lang="en-US" dirty="0"/>
          </a:p>
          <a:p>
            <a:pPr marL="342900" indent="-342900">
              <a:buFont typeface="+mj-lt"/>
              <a:buAutoNum type="arabicPeriod"/>
            </a:pPr>
            <a:r>
              <a:rPr lang="en-US" dirty="0"/>
              <a:t>A cylinder and piston. Steam from the boiler is piped into the cylinder, causing the piston to move first one way then the other. This in and out movement (which is also known as "reciprocating") is used to drive...</a:t>
            </a:r>
          </a:p>
          <a:p>
            <a:pPr marL="342900" indent="-342900">
              <a:buFont typeface="+mj-lt"/>
              <a:buAutoNum type="arabicPeriod"/>
            </a:pPr>
            <a:endParaRPr lang="en-US" dirty="0"/>
          </a:p>
          <a:p>
            <a:pPr marL="342900" indent="-342900">
              <a:buFont typeface="+mj-lt"/>
              <a:buAutoNum type="arabicPeriod"/>
            </a:pPr>
            <a:r>
              <a:rPr lang="en-US" dirty="0"/>
              <a:t>A machine attached to the piston. That could be anything from a water pump to a factory machine... or even a giant steam locomotive running up and down a railroad.</a:t>
            </a:r>
          </a:p>
        </p:txBody>
      </p:sp>
      <p:sp>
        <p:nvSpPr>
          <p:cNvPr id="3" name="Slide Number Placeholder 2"/>
          <p:cNvSpPr>
            <a:spLocks noGrp="1"/>
          </p:cNvSpPr>
          <p:nvPr>
            <p:ph type="sldNum" sz="quarter" idx="12"/>
          </p:nvPr>
        </p:nvSpPr>
        <p:spPr/>
        <p:txBody>
          <a:bodyPr/>
          <a:lstStyle/>
          <a:p>
            <a:fld id="{BFE096D9-08B4-41FC-AFED-ED3B1DF954E0}" type="slidenum">
              <a:rPr lang="en-US" smtClean="0"/>
              <a:t>26</a:t>
            </a:fld>
            <a:endParaRPr lang="en-US"/>
          </a:p>
        </p:txBody>
      </p:sp>
    </p:spTree>
    <p:extLst>
      <p:ext uri="{BB962C8B-B14F-4D97-AF65-F5344CB8AC3E}">
        <p14:creationId xmlns:p14="http://schemas.microsoft.com/office/powerpoint/2010/main" val="426335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685800" y="800100"/>
            <a:ext cx="7772400" cy="762000"/>
          </a:xfrm>
        </p:spPr>
        <p:txBody>
          <a:bodyPr/>
          <a:lstStyle/>
          <a:p>
            <a:r>
              <a:rPr lang="en-US" dirty="0">
                <a:solidFill>
                  <a:srgbClr val="FF0000"/>
                </a:solidFill>
              </a:rPr>
              <a:t>Efficiency</a:t>
            </a:r>
          </a:p>
        </p:txBody>
      </p:sp>
      <p:sp>
        <p:nvSpPr>
          <p:cNvPr id="1631235" name="Rectangle 3"/>
          <p:cNvSpPr>
            <a:spLocks noGrp="1" noChangeArrowheads="1"/>
          </p:cNvSpPr>
          <p:nvPr>
            <p:ph type="body" idx="1"/>
          </p:nvPr>
        </p:nvSpPr>
        <p:spPr>
          <a:xfrm>
            <a:off x="0" y="1905000"/>
            <a:ext cx="4648200" cy="4724400"/>
          </a:xfrm>
        </p:spPr>
        <p:txBody>
          <a:bodyPr/>
          <a:lstStyle/>
          <a:p>
            <a:pPr>
              <a:lnSpc>
                <a:spcPct val="80000"/>
              </a:lnSpc>
            </a:pPr>
            <a:r>
              <a:rPr lang="en-US" sz="2800"/>
              <a:t>Efficiency is the ratio of the net work done by the engine to the amount of heat that must be supplied to accomplish this work.</a:t>
            </a:r>
          </a:p>
        </p:txBody>
      </p:sp>
      <p:pic>
        <p:nvPicPr>
          <p:cNvPr id="1631237" name="Picture 5" descr="11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1876425"/>
            <a:ext cx="440213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31238" name="Object 6"/>
          <p:cNvGraphicFramePr>
            <a:graphicFrameLocks noChangeAspect="1"/>
          </p:cNvGraphicFramePr>
          <p:nvPr/>
        </p:nvGraphicFramePr>
        <p:xfrm>
          <a:off x="1600200" y="4419600"/>
          <a:ext cx="1323975" cy="1174750"/>
        </p:xfrm>
        <a:graphic>
          <a:graphicData uri="http://schemas.openxmlformats.org/presentationml/2006/ole">
            <mc:AlternateContent xmlns:mc="http://schemas.openxmlformats.org/markup-compatibility/2006">
              <mc:Choice xmlns:v="urn:schemas-microsoft-com:vml" Requires="v">
                <p:oleObj spid="_x0000_s5346" name="Equation" r:id="rId5" imgW="469900" imgH="406400" progId="Equation.3">
                  <p:embed/>
                </p:oleObj>
              </mc:Choice>
              <mc:Fallback>
                <p:oleObj name="Equation" r:id="rId5" imgW="4699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9729" t="-11250" r="-9729" b="-11250"/>
                      <a:stretch>
                        <a:fillRect/>
                      </a:stretch>
                    </p:blipFill>
                    <p:spPr bwMode="auto">
                      <a:xfrm>
                        <a:off x="1600200" y="4419600"/>
                        <a:ext cx="1323975" cy="11747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27</a:t>
            </a:fld>
            <a:endParaRPr lang="en-US"/>
          </a:p>
        </p:txBody>
      </p:sp>
    </p:spTree>
    <p:extLst>
      <p:ext uri="{BB962C8B-B14F-4D97-AF65-F5344CB8AC3E}">
        <p14:creationId xmlns:p14="http://schemas.microsoft.com/office/powerpoint/2010/main" val="104819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a:xfrm>
            <a:off x="0" y="474663"/>
            <a:ext cx="9144000" cy="2041525"/>
          </a:xfrm>
        </p:spPr>
        <p:txBody>
          <a:bodyPr>
            <a:normAutofit fontScale="90000"/>
          </a:bodyPr>
          <a:lstStyle/>
          <a:p>
            <a:r>
              <a:rPr lang="en-US" sz="3200" dirty="0">
                <a:solidFill>
                  <a:schemeClr val="tx2"/>
                </a:solidFill>
                <a:latin typeface="Comic Sans MS" pitchFamily="66" charset="0"/>
              </a:rPr>
              <a:t>A heat engine takes in 1200 J of heat from the high-temperature heat source in each cycle, and does 400 J of work in each cycle.  What is the efficiency of this engine?</a:t>
            </a:r>
            <a:endParaRPr lang="en-US" dirty="0">
              <a:solidFill>
                <a:schemeClr val="tx2"/>
              </a:solidFill>
            </a:endParaRPr>
          </a:p>
        </p:txBody>
      </p:sp>
      <p:sp>
        <p:nvSpPr>
          <p:cNvPr id="1645571" name="Rectangle 3"/>
          <p:cNvSpPr>
            <a:spLocks noGrp="1" noChangeArrowheads="1"/>
          </p:cNvSpPr>
          <p:nvPr>
            <p:ph type="body" idx="1"/>
          </p:nvPr>
        </p:nvSpPr>
        <p:spPr>
          <a:xfrm>
            <a:off x="685800" y="2667000"/>
            <a:ext cx="7315200" cy="1524000"/>
          </a:xfrm>
        </p:spPr>
        <p:txBody>
          <a:bodyPr/>
          <a:lstStyle/>
          <a:p>
            <a:pPr marL="609600" indent="-609600">
              <a:lnSpc>
                <a:spcPct val="80000"/>
              </a:lnSpc>
              <a:buFont typeface="Arial" charset="0"/>
              <a:buAutoNum type="alphaLcParenR"/>
            </a:pPr>
            <a:r>
              <a:rPr lang="en-US" sz="2400">
                <a:latin typeface="Comic Sans MS" pitchFamily="66" charset="0"/>
              </a:rPr>
              <a:t>33%</a:t>
            </a:r>
          </a:p>
          <a:p>
            <a:pPr marL="609600" indent="-609600">
              <a:lnSpc>
                <a:spcPct val="80000"/>
              </a:lnSpc>
              <a:buFont typeface="Arial" charset="0"/>
              <a:buAutoNum type="alphaLcParenR"/>
            </a:pPr>
            <a:r>
              <a:rPr lang="en-US" sz="2400">
                <a:latin typeface="Comic Sans MS" pitchFamily="66" charset="0"/>
              </a:rPr>
              <a:t>40%</a:t>
            </a:r>
          </a:p>
          <a:p>
            <a:pPr marL="609600" indent="-609600">
              <a:lnSpc>
                <a:spcPct val="80000"/>
              </a:lnSpc>
              <a:buFont typeface="Arial" charset="0"/>
              <a:buAutoNum type="alphaLcParenR"/>
            </a:pPr>
            <a:r>
              <a:rPr lang="en-US" sz="2400">
                <a:latin typeface="Comic Sans MS" pitchFamily="66" charset="0"/>
              </a:rPr>
              <a:t>66%</a:t>
            </a:r>
          </a:p>
          <a:p>
            <a:pPr marL="609600" indent="-609600">
              <a:lnSpc>
                <a:spcPct val="80000"/>
              </a:lnSpc>
              <a:buFont typeface="Arial" charset="0"/>
              <a:buNone/>
            </a:pPr>
            <a:endParaRPr lang="en-US" sz="2400">
              <a:latin typeface="Comic Sans MS" pitchFamily="66" charset="0"/>
            </a:endParaRPr>
          </a:p>
        </p:txBody>
      </p:sp>
      <p:pic>
        <p:nvPicPr>
          <p:cNvPr id="1645572" name="Picture 4" descr="11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2590800"/>
            <a:ext cx="41513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5573" name="Text Box 5"/>
          <p:cNvSpPr txBox="1">
            <a:spLocks noChangeArrowheads="1"/>
          </p:cNvSpPr>
          <p:nvPr/>
        </p:nvSpPr>
        <p:spPr bwMode="auto">
          <a:xfrm>
            <a:off x="685800" y="3962400"/>
            <a:ext cx="373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Q</a:t>
            </a:r>
            <a:r>
              <a:rPr lang="en-US" i="1" baseline="-25000"/>
              <a:t>H</a:t>
            </a:r>
            <a:r>
              <a:rPr lang="en-US" i="1"/>
              <a:t> </a:t>
            </a:r>
            <a:r>
              <a:rPr lang="en-US">
                <a:latin typeface="Arial" charset="0"/>
                <a:sym typeface="Symbol" pitchFamily="18" charset="2"/>
              </a:rPr>
              <a:t>= 1200 J</a:t>
            </a:r>
          </a:p>
          <a:p>
            <a:pPr>
              <a:buFont typeface="Symbol" pitchFamily="18" charset="2"/>
              <a:buNone/>
            </a:pPr>
            <a:r>
              <a:rPr lang="en-US" i="1"/>
              <a:t>W </a:t>
            </a:r>
            <a:r>
              <a:rPr lang="en-US">
                <a:latin typeface="Arial" charset="0"/>
                <a:sym typeface="Symbol" pitchFamily="18" charset="2"/>
              </a:rPr>
              <a:t>= 400 J</a:t>
            </a:r>
          </a:p>
          <a:p>
            <a:pPr>
              <a:buFont typeface="Symbol" pitchFamily="18" charset="2"/>
              <a:buNone/>
            </a:pPr>
            <a:r>
              <a:rPr lang="en-US" i="1"/>
              <a:t>e</a:t>
            </a:r>
            <a:r>
              <a:rPr lang="en-US">
                <a:latin typeface="Arial" charset="0"/>
              </a:rPr>
              <a:t> = </a:t>
            </a:r>
            <a:r>
              <a:rPr lang="en-US" i="1"/>
              <a:t>W </a:t>
            </a:r>
            <a:r>
              <a:rPr lang="en-US">
                <a:latin typeface="Arial" charset="0"/>
                <a:sym typeface="Symbol" pitchFamily="18" charset="2"/>
              </a:rPr>
              <a:t>/</a:t>
            </a:r>
            <a:r>
              <a:rPr lang="en-US" i="1"/>
              <a:t> Q</a:t>
            </a:r>
            <a:r>
              <a:rPr lang="en-US" i="1" baseline="-25000"/>
              <a:t>H </a:t>
            </a:r>
          </a:p>
          <a:p>
            <a:pPr>
              <a:buFont typeface="Symbol" pitchFamily="18" charset="2"/>
              <a:buNone/>
            </a:pPr>
            <a:r>
              <a:rPr lang="en-US" i="1" baseline="-25000"/>
              <a:t>	</a:t>
            </a:r>
            <a:r>
              <a:rPr lang="en-US">
                <a:latin typeface="Arial" charset="0"/>
                <a:sym typeface="Symbol" pitchFamily="18" charset="2"/>
              </a:rPr>
              <a:t>= (400 J) / (1200 J)</a:t>
            </a:r>
          </a:p>
          <a:p>
            <a:pPr>
              <a:buFont typeface="Symbol" pitchFamily="18" charset="2"/>
              <a:buNone/>
            </a:pPr>
            <a:r>
              <a:rPr lang="en-US">
                <a:latin typeface="Arial" charset="0"/>
                <a:sym typeface="Symbol" pitchFamily="18" charset="2"/>
              </a:rPr>
              <a:t>	= 1/3 = 0.33</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33%</a:t>
            </a:r>
          </a:p>
        </p:txBody>
      </p:sp>
      <p:sp>
        <p:nvSpPr>
          <p:cNvPr id="2" name="Slide Number Placeholder 1"/>
          <p:cNvSpPr>
            <a:spLocks noGrp="1"/>
          </p:cNvSpPr>
          <p:nvPr>
            <p:ph type="sldNum" sz="quarter" idx="12"/>
          </p:nvPr>
        </p:nvSpPr>
        <p:spPr/>
        <p:txBody>
          <a:bodyPr/>
          <a:lstStyle/>
          <a:p>
            <a:fld id="{BFE096D9-08B4-41FC-AFED-ED3B1DF954E0}" type="slidenum">
              <a:rPr lang="en-US" smtClean="0"/>
              <a:t>28</a:t>
            </a:fld>
            <a:endParaRPr lang="en-US"/>
          </a:p>
        </p:txBody>
      </p:sp>
    </p:spTree>
    <p:extLst>
      <p:ext uri="{BB962C8B-B14F-4D97-AF65-F5344CB8AC3E}">
        <p14:creationId xmlns:p14="http://schemas.microsoft.com/office/powerpoint/2010/main" val="2264789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45573"/>
                                        </p:tgtEl>
                                        <p:attrNameLst>
                                          <p:attrName>style.visibility</p:attrName>
                                        </p:attrNameLst>
                                      </p:cBhvr>
                                      <p:to>
                                        <p:strVal val="visible"/>
                                      </p:to>
                                    </p:set>
                                    <p:anim from="(-#ppt_w/2)" to="(#ppt_x)" calcmode="lin" valueType="num">
                                      <p:cBhvr>
                                        <p:cTn id="7" dur="600" fill="hold">
                                          <p:stCondLst>
                                            <p:cond delay="0"/>
                                          </p:stCondLst>
                                        </p:cTn>
                                        <p:tgtEl>
                                          <p:spTgt spid="1645573"/>
                                        </p:tgtEl>
                                        <p:attrNameLst>
                                          <p:attrName>ppt_x</p:attrName>
                                        </p:attrNameLst>
                                      </p:cBhvr>
                                    </p:anim>
                                    <p:anim from="0" to="-1.0" calcmode="lin" valueType="num">
                                      <p:cBhvr>
                                        <p:cTn id="8" dur="200" decel="50000" autoRev="1" fill="hold">
                                          <p:stCondLst>
                                            <p:cond delay="600"/>
                                          </p:stCondLst>
                                        </p:cTn>
                                        <p:tgtEl>
                                          <p:spTgt spid="1645573"/>
                                        </p:tgtEl>
                                        <p:attrNameLst>
                                          <p:attrName>xshear</p:attrName>
                                        </p:attrNameLst>
                                      </p:cBhvr>
                                    </p:anim>
                                    <p:animScale>
                                      <p:cBhvr>
                                        <p:cTn id="9" dur="200" decel="100000" autoRev="1" fill="hold">
                                          <p:stCondLst>
                                            <p:cond delay="600"/>
                                          </p:stCondLst>
                                        </p:cTn>
                                        <p:tgtEl>
                                          <p:spTgt spid="1645573"/>
                                        </p:tgtEl>
                                      </p:cBhvr>
                                      <p:from x="100000" y="100000"/>
                                      <p:to x="80000" y="100000"/>
                                    </p:animScale>
                                    <p:anim by="(#ppt_h/3+#ppt_w*0.1)" calcmode="lin" valueType="num">
                                      <p:cBhvr additive="sum">
                                        <p:cTn id="10" dur="200" decel="100000" autoRev="1" fill="hold">
                                          <p:stCondLst>
                                            <p:cond delay="600"/>
                                          </p:stCondLst>
                                        </p:cTn>
                                        <p:tgtEl>
                                          <p:spTgt spid="16455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5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xfrm>
            <a:off x="0" y="962025"/>
            <a:ext cx="9144000" cy="1066800"/>
          </a:xfrm>
        </p:spPr>
        <p:txBody>
          <a:bodyPr/>
          <a:lstStyle/>
          <a:p>
            <a:r>
              <a:rPr lang="en-US" sz="3200" dirty="0">
                <a:solidFill>
                  <a:schemeClr val="tx2"/>
                </a:solidFill>
                <a:latin typeface="Comic Sans MS" pitchFamily="66" charset="0"/>
              </a:rPr>
              <a:t>How much heat is released into the environment in each cycle?</a:t>
            </a:r>
            <a:endParaRPr lang="en-US" dirty="0">
              <a:solidFill>
                <a:schemeClr val="tx2"/>
              </a:solidFill>
            </a:endParaRPr>
          </a:p>
        </p:txBody>
      </p:sp>
      <p:sp>
        <p:nvSpPr>
          <p:cNvPr id="1633283" name="Rectangle 3"/>
          <p:cNvSpPr>
            <a:spLocks noGrp="1" noChangeArrowheads="1"/>
          </p:cNvSpPr>
          <p:nvPr>
            <p:ph type="body" idx="1"/>
          </p:nvPr>
        </p:nvSpPr>
        <p:spPr>
          <a:xfrm>
            <a:off x="685800" y="2667000"/>
            <a:ext cx="7162800" cy="1524000"/>
          </a:xfrm>
        </p:spPr>
        <p:txBody>
          <a:bodyPr/>
          <a:lstStyle/>
          <a:p>
            <a:pPr marL="609600" indent="-609600">
              <a:lnSpc>
                <a:spcPct val="80000"/>
              </a:lnSpc>
              <a:buFont typeface="Arial" charset="0"/>
              <a:buAutoNum type="alphaLcParenR"/>
            </a:pPr>
            <a:r>
              <a:rPr lang="en-US" sz="2000">
                <a:latin typeface="Comic Sans MS" pitchFamily="66" charset="0"/>
              </a:rPr>
              <a:t>33 J</a:t>
            </a:r>
          </a:p>
          <a:p>
            <a:pPr marL="609600" indent="-609600">
              <a:lnSpc>
                <a:spcPct val="80000"/>
              </a:lnSpc>
              <a:buFont typeface="Arial" charset="0"/>
              <a:buAutoNum type="alphaLcParenR"/>
            </a:pPr>
            <a:r>
              <a:rPr lang="en-US" sz="2000">
                <a:latin typeface="Comic Sans MS" pitchFamily="66" charset="0"/>
              </a:rPr>
              <a:t>400 J</a:t>
            </a:r>
          </a:p>
          <a:p>
            <a:pPr marL="609600" indent="-609600">
              <a:lnSpc>
                <a:spcPct val="80000"/>
              </a:lnSpc>
              <a:buFont typeface="Arial" charset="0"/>
              <a:buAutoNum type="alphaLcParenR"/>
            </a:pPr>
            <a:r>
              <a:rPr lang="en-US" sz="2000">
                <a:latin typeface="Comic Sans MS" pitchFamily="66" charset="0"/>
              </a:rPr>
              <a:t>800 J</a:t>
            </a:r>
          </a:p>
          <a:p>
            <a:pPr marL="609600" indent="-609600">
              <a:lnSpc>
                <a:spcPct val="80000"/>
              </a:lnSpc>
              <a:buFont typeface="Arial" charset="0"/>
              <a:buAutoNum type="alphaLcParenR"/>
            </a:pPr>
            <a:r>
              <a:rPr lang="en-US" sz="2000">
                <a:latin typeface="Comic Sans MS" pitchFamily="66" charset="0"/>
              </a:rPr>
              <a:t>1200 J</a:t>
            </a:r>
          </a:p>
          <a:p>
            <a:pPr marL="609600" indent="-609600">
              <a:lnSpc>
                <a:spcPct val="80000"/>
              </a:lnSpc>
              <a:buFont typeface="Arial" charset="0"/>
              <a:buNone/>
            </a:pPr>
            <a:endParaRPr lang="en-US" sz="2000">
              <a:latin typeface="Comic Sans MS" pitchFamily="66" charset="0"/>
            </a:endParaRPr>
          </a:p>
        </p:txBody>
      </p:sp>
      <p:pic>
        <p:nvPicPr>
          <p:cNvPr id="1633284" name="Picture 4" descr="11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2590800"/>
            <a:ext cx="41513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3285" name="Text Box 5"/>
          <p:cNvSpPr txBox="1">
            <a:spLocks noChangeArrowheads="1"/>
          </p:cNvSpPr>
          <p:nvPr/>
        </p:nvSpPr>
        <p:spPr bwMode="auto">
          <a:xfrm>
            <a:off x="609600" y="4572000"/>
            <a:ext cx="350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Q</a:t>
            </a:r>
            <a:r>
              <a:rPr lang="en-US" i="1" baseline="-25000"/>
              <a:t>C</a:t>
            </a:r>
            <a:r>
              <a:rPr lang="en-US" i="1"/>
              <a:t> </a:t>
            </a:r>
            <a:r>
              <a:rPr lang="en-US">
                <a:latin typeface="Arial" charset="0"/>
                <a:sym typeface="Symbol" pitchFamily="18" charset="2"/>
              </a:rPr>
              <a:t>= </a:t>
            </a:r>
            <a:r>
              <a:rPr lang="en-US" i="1"/>
              <a:t>Q</a:t>
            </a:r>
            <a:r>
              <a:rPr lang="en-US" i="1" baseline="-25000"/>
              <a:t>H</a:t>
            </a:r>
            <a:r>
              <a:rPr lang="en-US" i="1"/>
              <a:t> - W </a:t>
            </a:r>
            <a:endParaRPr lang="en-US">
              <a:latin typeface="Arial" charset="0"/>
              <a:sym typeface="Symbol" pitchFamily="18" charset="2"/>
            </a:endParaRPr>
          </a:p>
          <a:p>
            <a:pPr>
              <a:buFont typeface="Symbol" pitchFamily="18" charset="2"/>
              <a:buNone/>
            </a:pPr>
            <a:r>
              <a:rPr lang="en-US" i="1" baseline="-25000"/>
              <a:t>	</a:t>
            </a:r>
            <a:r>
              <a:rPr lang="en-US">
                <a:latin typeface="Arial" charset="0"/>
                <a:sym typeface="Symbol" pitchFamily="18" charset="2"/>
              </a:rPr>
              <a:t>= 1200 J - 400 J</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800 J</a:t>
            </a:r>
          </a:p>
        </p:txBody>
      </p:sp>
      <p:sp>
        <p:nvSpPr>
          <p:cNvPr id="2" name="Slide Number Placeholder 1"/>
          <p:cNvSpPr>
            <a:spLocks noGrp="1"/>
          </p:cNvSpPr>
          <p:nvPr>
            <p:ph type="sldNum" sz="quarter" idx="12"/>
          </p:nvPr>
        </p:nvSpPr>
        <p:spPr/>
        <p:txBody>
          <a:bodyPr/>
          <a:lstStyle/>
          <a:p>
            <a:fld id="{BFE096D9-08B4-41FC-AFED-ED3B1DF954E0}" type="slidenum">
              <a:rPr lang="en-US" smtClean="0"/>
              <a:t>29</a:t>
            </a:fld>
            <a:endParaRPr lang="en-US"/>
          </a:p>
        </p:txBody>
      </p:sp>
    </p:spTree>
    <p:extLst>
      <p:ext uri="{BB962C8B-B14F-4D97-AF65-F5344CB8AC3E}">
        <p14:creationId xmlns:p14="http://schemas.microsoft.com/office/powerpoint/2010/main" val="388567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3285"/>
                                        </p:tgtEl>
                                        <p:attrNameLst>
                                          <p:attrName>style.visibility</p:attrName>
                                        </p:attrNameLst>
                                      </p:cBhvr>
                                      <p:to>
                                        <p:strVal val="visible"/>
                                      </p:to>
                                    </p:set>
                                    <p:anim from="(-#ppt_w/2)" to="(#ppt_x)" calcmode="lin" valueType="num">
                                      <p:cBhvr>
                                        <p:cTn id="7" dur="600" fill="hold">
                                          <p:stCondLst>
                                            <p:cond delay="0"/>
                                          </p:stCondLst>
                                        </p:cTn>
                                        <p:tgtEl>
                                          <p:spTgt spid="1633285"/>
                                        </p:tgtEl>
                                        <p:attrNameLst>
                                          <p:attrName>ppt_x</p:attrName>
                                        </p:attrNameLst>
                                      </p:cBhvr>
                                    </p:anim>
                                    <p:anim from="0" to="-1.0" calcmode="lin" valueType="num">
                                      <p:cBhvr>
                                        <p:cTn id="8" dur="200" decel="50000" autoRev="1" fill="hold">
                                          <p:stCondLst>
                                            <p:cond delay="600"/>
                                          </p:stCondLst>
                                        </p:cTn>
                                        <p:tgtEl>
                                          <p:spTgt spid="1633285"/>
                                        </p:tgtEl>
                                        <p:attrNameLst>
                                          <p:attrName>xshear</p:attrName>
                                        </p:attrNameLst>
                                      </p:cBhvr>
                                    </p:anim>
                                    <p:animScale>
                                      <p:cBhvr>
                                        <p:cTn id="9" dur="200" decel="100000" autoRev="1" fill="hold">
                                          <p:stCondLst>
                                            <p:cond delay="600"/>
                                          </p:stCondLst>
                                        </p:cTn>
                                        <p:tgtEl>
                                          <p:spTgt spid="1633285"/>
                                        </p:tgtEl>
                                      </p:cBhvr>
                                      <p:from x="100000" y="100000"/>
                                      <p:to x="80000" y="100000"/>
                                    </p:animScale>
                                    <p:anim by="(#ppt_h/3+#ppt_w*0.1)" calcmode="lin" valueType="num">
                                      <p:cBhvr additive="sum">
                                        <p:cTn id="10" dur="200" decel="100000" autoRev="1" fill="hold">
                                          <p:stCondLst>
                                            <p:cond delay="600"/>
                                          </p:stCondLst>
                                        </p:cTn>
                                        <p:tgtEl>
                                          <p:spTgt spid="163328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2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1" name="Rectangle 3"/>
          <p:cNvSpPr>
            <a:spLocks noGrp="1" noChangeArrowheads="1"/>
          </p:cNvSpPr>
          <p:nvPr>
            <p:ph type="body" idx="1"/>
          </p:nvPr>
        </p:nvSpPr>
        <p:spPr>
          <a:xfrm>
            <a:off x="0" y="228600"/>
            <a:ext cx="9144000" cy="2667000"/>
          </a:xfrm>
        </p:spPr>
        <p:txBody>
          <a:bodyPr>
            <a:normAutofit lnSpcReduction="10000"/>
          </a:bodyPr>
          <a:lstStyle/>
          <a:p>
            <a:pPr>
              <a:lnSpc>
                <a:spcPct val="80000"/>
              </a:lnSpc>
            </a:pPr>
            <a:r>
              <a:rPr lang="en-US" sz="2400" dirty="0"/>
              <a:t>We can then plot the pressure of a gas as a function of the temperature. PV=  </a:t>
            </a:r>
            <a:r>
              <a:rPr lang="en-US" sz="2400" dirty="0" err="1"/>
              <a:t>nkT</a:t>
            </a:r>
            <a:endParaRPr lang="en-US" sz="2400" dirty="0"/>
          </a:p>
          <a:p>
            <a:pPr marL="0" indent="0">
              <a:lnSpc>
                <a:spcPct val="80000"/>
              </a:lnSpc>
              <a:buNone/>
            </a:pPr>
            <a:endParaRPr lang="en-US" sz="2400" dirty="0"/>
          </a:p>
          <a:p>
            <a:pPr>
              <a:lnSpc>
                <a:spcPct val="80000"/>
              </a:lnSpc>
            </a:pPr>
            <a:r>
              <a:rPr lang="en-US" sz="2400" dirty="0"/>
              <a:t>The curves for different gases or amounts are all straight lines.</a:t>
            </a:r>
          </a:p>
          <a:p>
            <a:pPr>
              <a:lnSpc>
                <a:spcPct val="80000"/>
              </a:lnSpc>
            </a:pPr>
            <a:r>
              <a:rPr lang="en-US" sz="2400" dirty="0"/>
              <a:t>When these lines are extended backward to zero pressure, they all intersect at the same temperature, </a:t>
            </a:r>
            <a:r>
              <a:rPr lang="en-US" sz="2400" b="1" dirty="0"/>
              <a:t>-</a:t>
            </a:r>
            <a:r>
              <a:rPr lang="en-US" sz="2400" b="1" i="1" dirty="0"/>
              <a:t>273.2</a:t>
            </a:r>
            <a:r>
              <a:rPr lang="en-US" sz="2400" b="1" dirty="0">
                <a:sym typeface="Symbol" pitchFamily="18" charset="2"/>
              </a:rPr>
              <a:t></a:t>
            </a:r>
            <a:r>
              <a:rPr lang="en-US" sz="2400" b="1" i="1" dirty="0">
                <a:sym typeface="Symbol" pitchFamily="18" charset="2"/>
              </a:rPr>
              <a:t>C</a:t>
            </a:r>
            <a:r>
              <a:rPr lang="en-US" sz="2400" dirty="0">
                <a:sym typeface="Symbol" pitchFamily="18" charset="2"/>
              </a:rPr>
              <a:t>.</a:t>
            </a:r>
          </a:p>
          <a:p>
            <a:pPr>
              <a:lnSpc>
                <a:spcPct val="80000"/>
              </a:lnSpc>
            </a:pPr>
            <a:r>
              <a:rPr lang="en-US" sz="2400" dirty="0">
                <a:sym typeface="Symbol" pitchFamily="18" charset="2"/>
              </a:rPr>
              <a:t>Since negative pressure has no meaning, this suggests that the temperature can never get lower than </a:t>
            </a:r>
            <a:r>
              <a:rPr lang="en-US" sz="2400" b="1" dirty="0"/>
              <a:t>-</a:t>
            </a:r>
            <a:r>
              <a:rPr lang="en-US" sz="2400" b="1" i="1" dirty="0"/>
              <a:t>273.2</a:t>
            </a:r>
            <a:r>
              <a:rPr lang="en-US" sz="2400" b="1" dirty="0">
                <a:sym typeface="Symbol" pitchFamily="18" charset="2"/>
              </a:rPr>
              <a:t></a:t>
            </a:r>
            <a:r>
              <a:rPr lang="en-US" sz="2400" b="1" i="1" dirty="0">
                <a:sym typeface="Symbol" pitchFamily="18" charset="2"/>
              </a:rPr>
              <a:t>C</a:t>
            </a:r>
            <a:r>
              <a:rPr lang="en-US" sz="2400" dirty="0">
                <a:sym typeface="Symbol" pitchFamily="18" charset="2"/>
              </a:rPr>
              <a:t>, or </a:t>
            </a:r>
            <a:r>
              <a:rPr lang="en-US" sz="2400" b="1" i="1" dirty="0">
                <a:sym typeface="Symbol" pitchFamily="18" charset="2"/>
              </a:rPr>
              <a:t>0 K (kelvin)</a:t>
            </a:r>
            <a:r>
              <a:rPr lang="en-US" sz="2400" dirty="0">
                <a:sym typeface="Symbol" pitchFamily="18" charset="2"/>
              </a:rPr>
              <a:t>.</a:t>
            </a:r>
          </a:p>
        </p:txBody>
      </p:sp>
      <p:pic>
        <p:nvPicPr>
          <p:cNvPr id="1553413" name="Picture 5" descr="10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24200"/>
            <a:ext cx="6553200"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53415" name="Object 7"/>
          <p:cNvGraphicFramePr>
            <a:graphicFrameLocks noChangeAspect="1"/>
          </p:cNvGraphicFramePr>
          <p:nvPr/>
        </p:nvGraphicFramePr>
        <p:xfrm>
          <a:off x="1600200" y="3352800"/>
          <a:ext cx="2278063" cy="420688"/>
        </p:xfrm>
        <a:graphic>
          <a:graphicData uri="http://schemas.openxmlformats.org/presentationml/2006/ole">
            <mc:AlternateContent xmlns:mc="http://schemas.openxmlformats.org/markup-compatibility/2006">
              <mc:Choice xmlns:v="urn:schemas-microsoft-com:vml" Requires="v">
                <p:oleObj spid="_x0000_s8219" name="Equation" r:id="rId5" imgW="965200" imgH="177800" progId="Equation.3">
                  <p:embed/>
                </p:oleObj>
              </mc:Choice>
              <mc:Fallback>
                <p:oleObj name="Equation" r:id="rId5" imgW="965200" imgH="177800" progId="Equation.3">
                  <p:embed/>
                  <p:pic>
                    <p:nvPicPr>
                      <p:cNvPr id="155341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352800"/>
                        <a:ext cx="2278063" cy="4206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096D9-08B4-41FC-AFED-ED3B1DF954E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213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a:xfrm>
            <a:off x="609600" y="304800"/>
            <a:ext cx="7772400" cy="762000"/>
          </a:xfrm>
        </p:spPr>
        <p:txBody>
          <a:bodyPr/>
          <a:lstStyle/>
          <a:p>
            <a:r>
              <a:rPr lang="en-US" b="1" dirty="0">
                <a:solidFill>
                  <a:srgbClr val="FF0000"/>
                </a:solidFill>
              </a:rPr>
              <a:t>Carnot Engine</a:t>
            </a:r>
          </a:p>
        </p:txBody>
      </p:sp>
      <p:sp>
        <p:nvSpPr>
          <p:cNvPr id="1635331" name="Rectangle 3"/>
          <p:cNvSpPr>
            <a:spLocks noGrp="1" noChangeArrowheads="1"/>
          </p:cNvSpPr>
          <p:nvPr>
            <p:ph type="body" idx="1"/>
          </p:nvPr>
        </p:nvSpPr>
        <p:spPr>
          <a:xfrm>
            <a:off x="685800" y="1143000"/>
            <a:ext cx="7924800" cy="5029200"/>
          </a:xfrm>
        </p:spPr>
        <p:txBody>
          <a:bodyPr>
            <a:normAutofit/>
          </a:bodyPr>
          <a:lstStyle/>
          <a:p>
            <a:pPr>
              <a:lnSpc>
                <a:spcPct val="80000"/>
              </a:lnSpc>
            </a:pPr>
            <a:r>
              <a:rPr lang="en-US" sz="2800" dirty="0"/>
              <a:t>The efficiency of a typical automobile engine is less than 30%.</a:t>
            </a:r>
          </a:p>
          <a:p>
            <a:pPr lvl="1">
              <a:lnSpc>
                <a:spcPct val="80000"/>
              </a:lnSpc>
            </a:pPr>
            <a:r>
              <a:rPr lang="en-US" sz="2400" dirty="0"/>
              <a:t>This seems to be wasting a lot of energy.</a:t>
            </a:r>
          </a:p>
          <a:p>
            <a:pPr lvl="1">
              <a:lnSpc>
                <a:spcPct val="80000"/>
              </a:lnSpc>
            </a:pPr>
            <a:r>
              <a:rPr lang="en-US" sz="2400" dirty="0"/>
              <a:t>What is the best efficiency we could achieve?</a:t>
            </a:r>
          </a:p>
          <a:p>
            <a:pPr lvl="1">
              <a:lnSpc>
                <a:spcPct val="80000"/>
              </a:lnSpc>
            </a:pPr>
            <a:r>
              <a:rPr lang="en-US" sz="2400" dirty="0"/>
              <a:t>What factors determine efficiency?</a:t>
            </a:r>
          </a:p>
          <a:p>
            <a:pPr>
              <a:lnSpc>
                <a:spcPct val="80000"/>
              </a:lnSpc>
            </a:pPr>
            <a:endParaRPr lang="en-US" sz="2800" dirty="0"/>
          </a:p>
          <a:p>
            <a:pPr>
              <a:lnSpc>
                <a:spcPct val="80000"/>
              </a:lnSpc>
            </a:pPr>
            <a:r>
              <a:rPr lang="en-US" sz="2800" dirty="0"/>
              <a:t>The cycle devised by Carnot that an ideal engine would have to follow is called a </a:t>
            </a:r>
            <a:r>
              <a:rPr lang="en-US" sz="2800" b="1" i="1" dirty="0">
                <a:solidFill>
                  <a:schemeClr val="accent1"/>
                </a:solidFill>
              </a:rPr>
              <a:t>Carnot cycle</a:t>
            </a:r>
            <a:r>
              <a:rPr lang="en-US" sz="2800" dirty="0"/>
              <a:t>.</a:t>
            </a:r>
          </a:p>
          <a:p>
            <a:pPr>
              <a:lnSpc>
                <a:spcPct val="80000"/>
              </a:lnSpc>
            </a:pPr>
            <a:endParaRPr lang="en-US" sz="2800" dirty="0"/>
          </a:p>
          <a:p>
            <a:pPr>
              <a:lnSpc>
                <a:spcPct val="80000"/>
              </a:lnSpc>
            </a:pPr>
            <a:r>
              <a:rPr lang="en-US" sz="2800" dirty="0"/>
              <a:t>An (ideal, not real) engine following this cycle is called a </a:t>
            </a:r>
            <a:r>
              <a:rPr lang="en-US" sz="2800" b="1" i="1" dirty="0">
                <a:solidFill>
                  <a:schemeClr val="accent1"/>
                </a:solidFill>
              </a:rPr>
              <a:t>Carnot engine</a:t>
            </a:r>
            <a:r>
              <a:rPr lang="en-US" sz="2800" dirty="0"/>
              <a:t>.</a:t>
            </a:r>
          </a:p>
          <a:p>
            <a:pPr>
              <a:lnSpc>
                <a:spcPct val="80000"/>
              </a:lnSpc>
            </a:pPr>
            <a:endParaRPr lang="en-US" sz="2800" dirty="0"/>
          </a:p>
        </p:txBody>
      </p:sp>
      <p:sp>
        <p:nvSpPr>
          <p:cNvPr id="2" name="Slide Number Placeholder 1"/>
          <p:cNvSpPr>
            <a:spLocks noGrp="1"/>
          </p:cNvSpPr>
          <p:nvPr>
            <p:ph type="sldNum" sz="quarter" idx="12"/>
          </p:nvPr>
        </p:nvSpPr>
        <p:spPr/>
        <p:txBody>
          <a:bodyPr/>
          <a:lstStyle/>
          <a:p>
            <a:fld id="{BFE096D9-08B4-41FC-AFED-ED3B1DF954E0}" type="slidenum">
              <a:rPr lang="en-US" smtClean="0"/>
              <a:t>30</a:t>
            </a:fld>
            <a:endParaRPr lang="en-US"/>
          </a:p>
        </p:txBody>
      </p:sp>
    </p:spTree>
    <p:extLst>
      <p:ext uri="{BB962C8B-B14F-4D97-AF65-F5344CB8AC3E}">
        <p14:creationId xmlns:p14="http://schemas.microsoft.com/office/powerpoint/2010/main" val="64584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body" idx="1"/>
          </p:nvPr>
        </p:nvSpPr>
        <p:spPr>
          <a:xfrm>
            <a:off x="0" y="1219200"/>
            <a:ext cx="9144000" cy="5486400"/>
          </a:xfrm>
        </p:spPr>
        <p:txBody>
          <a:bodyPr>
            <a:normAutofit fontScale="92500" lnSpcReduction="10000"/>
          </a:bodyPr>
          <a:lstStyle/>
          <a:p>
            <a:pPr>
              <a:lnSpc>
                <a:spcPct val="100000"/>
              </a:lnSpc>
            </a:pPr>
            <a:r>
              <a:rPr lang="en-US" sz="2400" dirty="0"/>
              <a:t>If the process is </a:t>
            </a:r>
            <a:r>
              <a:rPr lang="en-US" sz="2400" b="1" i="1" dirty="0">
                <a:solidFill>
                  <a:schemeClr val="accent1"/>
                </a:solidFill>
              </a:rPr>
              <a:t>adiabatic</a:t>
            </a:r>
            <a:r>
              <a:rPr lang="en-US" sz="2400" dirty="0"/>
              <a:t>, no heat flows into or out of the gas</a:t>
            </a:r>
          </a:p>
          <a:p>
            <a:pPr>
              <a:lnSpc>
                <a:spcPct val="100000"/>
              </a:lnSpc>
            </a:pPr>
            <a:endParaRPr lang="en-US" sz="2400" dirty="0"/>
          </a:p>
          <a:p>
            <a:pPr>
              <a:lnSpc>
                <a:spcPct val="100000"/>
              </a:lnSpc>
            </a:pPr>
            <a:r>
              <a:rPr lang="en-US" sz="2400" dirty="0"/>
              <a:t>In an </a:t>
            </a:r>
            <a:r>
              <a:rPr lang="en-US" sz="2400" b="1" i="1" dirty="0">
                <a:solidFill>
                  <a:schemeClr val="accent1"/>
                </a:solidFill>
              </a:rPr>
              <a:t>isothermal</a:t>
            </a:r>
            <a:r>
              <a:rPr lang="en-US" sz="2400" dirty="0"/>
              <a:t> process, the temperature does not change.</a:t>
            </a:r>
          </a:p>
          <a:p>
            <a:pPr lvl="1">
              <a:lnSpc>
                <a:spcPct val="100000"/>
              </a:lnSpc>
            </a:pPr>
            <a:r>
              <a:rPr lang="en-US" sz="2000" dirty="0"/>
              <a:t>The internal energy must be constant.</a:t>
            </a:r>
          </a:p>
          <a:p>
            <a:pPr lvl="1">
              <a:lnSpc>
                <a:spcPct val="100000"/>
              </a:lnSpc>
            </a:pPr>
            <a:r>
              <a:rPr lang="en-US" sz="2000" dirty="0"/>
              <a:t>The change in internal energy, </a:t>
            </a:r>
            <a:r>
              <a:rPr lang="en-US" sz="2000" b="1" dirty="0">
                <a:solidFill>
                  <a:schemeClr val="tx2"/>
                </a:solidFill>
                <a:sym typeface="Symbol" pitchFamily="18" charset="2"/>
              </a:rPr>
              <a:t></a:t>
            </a:r>
            <a:r>
              <a:rPr lang="en-US" sz="2000" b="1" i="1" dirty="0">
                <a:solidFill>
                  <a:schemeClr val="tx2"/>
                </a:solidFill>
                <a:latin typeface="Times New Roman" pitchFamily="18" charset="0"/>
              </a:rPr>
              <a:t>U</a:t>
            </a:r>
            <a:r>
              <a:rPr lang="en-US" sz="2000" dirty="0"/>
              <a:t>, is zero.</a:t>
            </a:r>
          </a:p>
          <a:p>
            <a:pPr lvl="1">
              <a:lnSpc>
                <a:spcPct val="100000"/>
              </a:lnSpc>
            </a:pPr>
            <a:r>
              <a:rPr lang="en-US" sz="2000" dirty="0"/>
              <a:t>If an amount of heat Q is added to the gas, an equal amount of work W will be done by the gas on its surroundings, from </a:t>
            </a:r>
            <a:r>
              <a:rPr lang="en-US" sz="2000" b="1" dirty="0">
                <a:solidFill>
                  <a:schemeClr val="tx2"/>
                </a:solidFill>
                <a:sym typeface="Symbol" pitchFamily="18" charset="2"/>
              </a:rPr>
              <a:t></a:t>
            </a:r>
            <a:r>
              <a:rPr lang="en-US" sz="2000" b="1" i="1" dirty="0">
                <a:solidFill>
                  <a:schemeClr val="tx2"/>
                </a:solidFill>
                <a:latin typeface="Times New Roman" pitchFamily="18" charset="0"/>
              </a:rPr>
              <a:t>U = Q - W</a:t>
            </a:r>
            <a:r>
              <a:rPr lang="en-US" sz="2000" dirty="0">
                <a:solidFill>
                  <a:schemeClr val="tx2"/>
                </a:solidFill>
              </a:rPr>
              <a:t>.</a:t>
            </a:r>
          </a:p>
          <a:p>
            <a:pPr>
              <a:lnSpc>
                <a:spcPct val="100000"/>
              </a:lnSpc>
            </a:pPr>
            <a:r>
              <a:rPr lang="en-US" sz="2400" dirty="0"/>
              <a:t>In an </a:t>
            </a:r>
            <a:r>
              <a:rPr lang="en-US" sz="2400" b="1" i="1" dirty="0">
                <a:solidFill>
                  <a:schemeClr val="accent1"/>
                </a:solidFill>
              </a:rPr>
              <a:t>isobaric</a:t>
            </a:r>
            <a:r>
              <a:rPr lang="en-US" sz="2400" dirty="0"/>
              <a:t> process, the pressure of the gas remains constant.</a:t>
            </a:r>
          </a:p>
          <a:p>
            <a:pPr lvl="1">
              <a:lnSpc>
                <a:spcPct val="100000"/>
              </a:lnSpc>
            </a:pPr>
            <a:r>
              <a:rPr lang="en-US" sz="2000" dirty="0"/>
              <a:t>The internal energy increases as the gas is heated, and so does the temperature.</a:t>
            </a:r>
          </a:p>
          <a:p>
            <a:pPr lvl="1">
              <a:lnSpc>
                <a:spcPct val="100000"/>
              </a:lnSpc>
            </a:pPr>
            <a:r>
              <a:rPr lang="en-US" sz="2000" dirty="0"/>
              <a:t>The gas also expands, removing some of the internal energy.</a:t>
            </a:r>
          </a:p>
          <a:p>
            <a:pPr lvl="1">
              <a:lnSpc>
                <a:spcPct val="100000"/>
              </a:lnSpc>
            </a:pPr>
            <a:endParaRPr lang="en-US" sz="2000" dirty="0"/>
          </a:p>
          <a:p>
            <a:r>
              <a:rPr lang="en-US" sz="2400" dirty="0"/>
              <a:t>Experiments determined that the pressure, volume, and absolute temperature of an ideal gas are related by the </a:t>
            </a:r>
            <a:r>
              <a:rPr lang="en-US" sz="2400" b="1" i="1" dirty="0">
                <a:solidFill>
                  <a:schemeClr val="accent1"/>
                </a:solidFill>
              </a:rPr>
              <a:t>equation of state</a:t>
            </a:r>
            <a:r>
              <a:rPr lang="en-US" sz="2400" dirty="0"/>
              <a:t>: </a:t>
            </a:r>
          </a:p>
          <a:p>
            <a:pPr lvl="1">
              <a:lnSpc>
                <a:spcPct val="100000"/>
              </a:lnSpc>
              <a:buFont typeface="Wingdings" pitchFamily="2" charset="2"/>
              <a:buNone/>
            </a:pPr>
            <a:r>
              <a:rPr lang="en-US" sz="2000" dirty="0"/>
              <a:t>			</a:t>
            </a:r>
            <a:r>
              <a:rPr lang="en-US" sz="2400" b="1" i="1" dirty="0">
                <a:solidFill>
                  <a:schemeClr val="tx2"/>
                </a:solidFill>
                <a:latin typeface="Times New Roman" pitchFamily="18" charset="0"/>
              </a:rPr>
              <a:t>PV = </a:t>
            </a:r>
            <a:r>
              <a:rPr lang="en-US" sz="2400" b="1" i="1" dirty="0" err="1">
                <a:solidFill>
                  <a:schemeClr val="tx2"/>
                </a:solidFill>
                <a:latin typeface="Times New Roman" pitchFamily="18" charset="0"/>
              </a:rPr>
              <a:t>NkT</a:t>
            </a:r>
            <a:r>
              <a:rPr lang="en-US" sz="2400" b="1" i="1" dirty="0">
                <a:solidFill>
                  <a:srgbClr val="FAA368"/>
                </a:solidFill>
                <a:latin typeface="Times New Roman" pitchFamily="18" charset="0"/>
              </a:rPr>
              <a:t>	</a:t>
            </a:r>
            <a:r>
              <a:rPr lang="en-US" sz="2000" dirty="0"/>
              <a:t>where </a:t>
            </a:r>
            <a:r>
              <a:rPr lang="en-US" sz="2000" b="1" i="1" dirty="0">
                <a:latin typeface="Times New Roman" pitchFamily="18" charset="0"/>
              </a:rPr>
              <a:t>N</a:t>
            </a:r>
            <a:r>
              <a:rPr lang="en-US" sz="2000" dirty="0"/>
              <a:t> is the number of molecules</a:t>
            </a:r>
            <a:endParaRPr lang="en-US" sz="2000" b="1" i="1" dirty="0">
              <a:solidFill>
                <a:srgbClr val="FAA368"/>
              </a:solidFill>
            </a:endParaRPr>
          </a:p>
          <a:p>
            <a:pPr lvl="1">
              <a:lnSpc>
                <a:spcPct val="100000"/>
              </a:lnSpc>
              <a:buFont typeface="Wingdings" pitchFamily="2" charset="2"/>
              <a:buNone/>
            </a:pPr>
            <a:r>
              <a:rPr lang="en-US" sz="2000" dirty="0"/>
              <a:t>					and </a:t>
            </a:r>
            <a:r>
              <a:rPr lang="en-US" sz="2000" b="1" i="1" dirty="0">
                <a:latin typeface="Times New Roman" pitchFamily="18" charset="0"/>
              </a:rPr>
              <a:t>k</a:t>
            </a:r>
            <a:r>
              <a:rPr lang="en-US" sz="2000" dirty="0"/>
              <a:t> is Boltzmann’s constant.</a:t>
            </a:r>
          </a:p>
        </p:txBody>
      </p:sp>
      <p:sp>
        <p:nvSpPr>
          <p:cNvPr id="3" name="TextBox 2"/>
          <p:cNvSpPr txBox="1"/>
          <p:nvPr/>
        </p:nvSpPr>
        <p:spPr>
          <a:xfrm>
            <a:off x="1219200" y="276999"/>
            <a:ext cx="6705600" cy="553998"/>
          </a:xfrm>
          <a:prstGeom prst="rect">
            <a:avLst/>
          </a:prstGeom>
          <a:noFill/>
        </p:spPr>
        <p:txBody>
          <a:bodyPr wrap="square" rtlCol="0">
            <a:spAutoFit/>
          </a:bodyPr>
          <a:lstStyle/>
          <a:p>
            <a:pPr algn="ctr"/>
            <a:r>
              <a:rPr lang="en-US" sz="3000" b="1" dirty="0">
                <a:solidFill>
                  <a:srgbClr val="FF0000"/>
                </a:solidFill>
              </a:rPr>
              <a:t>Different Thermal Process</a:t>
            </a:r>
          </a:p>
        </p:txBody>
      </p:sp>
      <p:sp>
        <p:nvSpPr>
          <p:cNvPr id="2" name="Slide Number Placeholder 1"/>
          <p:cNvSpPr>
            <a:spLocks noGrp="1"/>
          </p:cNvSpPr>
          <p:nvPr>
            <p:ph type="sldNum" sz="quarter" idx="12"/>
          </p:nvPr>
        </p:nvSpPr>
        <p:spPr/>
        <p:txBody>
          <a:bodyPr/>
          <a:lstStyle/>
          <a:p>
            <a:fld id="{BFE096D9-08B4-41FC-AFED-ED3B1DF954E0}" type="slidenum">
              <a:rPr lang="en-US" smtClean="0"/>
              <a:t>31</a:t>
            </a:fld>
            <a:endParaRPr lang="en-US"/>
          </a:p>
        </p:txBody>
      </p:sp>
    </p:spTree>
    <p:extLst>
      <p:ext uri="{BB962C8B-B14F-4D97-AF65-F5344CB8AC3E}">
        <p14:creationId xmlns:p14="http://schemas.microsoft.com/office/powerpoint/2010/main" val="1341162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7" name="Rectangle 3"/>
          <p:cNvSpPr>
            <a:spLocks noGrp="1" noChangeArrowheads="1"/>
          </p:cNvSpPr>
          <p:nvPr>
            <p:ph type="body" idx="1"/>
          </p:nvPr>
        </p:nvSpPr>
        <p:spPr>
          <a:xfrm>
            <a:off x="685800" y="152400"/>
            <a:ext cx="7772400" cy="4114800"/>
          </a:xfrm>
        </p:spPr>
        <p:txBody>
          <a:bodyPr/>
          <a:lstStyle/>
          <a:p>
            <a:pPr marL="609600" indent="-609600">
              <a:lnSpc>
                <a:spcPct val="80000"/>
              </a:lnSpc>
              <a:buClrTx/>
              <a:buFont typeface="Arial" charset="0"/>
              <a:buAutoNum type="arabicPeriod"/>
            </a:pPr>
            <a:r>
              <a:rPr lang="en-US" sz="2800" dirty="0">
                <a:solidFill>
                  <a:schemeClr val="accent1"/>
                </a:solidFill>
              </a:rPr>
              <a:t>Heat flows into cylinder at temperature </a:t>
            </a:r>
            <a:r>
              <a:rPr lang="en-US" sz="2800" i="1" dirty="0">
                <a:solidFill>
                  <a:schemeClr val="accent1"/>
                </a:solidFill>
              </a:rPr>
              <a:t>T</a:t>
            </a:r>
            <a:r>
              <a:rPr lang="en-US" sz="2800" i="1" baseline="-25000" dirty="0">
                <a:solidFill>
                  <a:schemeClr val="accent1"/>
                </a:solidFill>
              </a:rPr>
              <a:t>H</a:t>
            </a:r>
            <a:r>
              <a:rPr lang="en-US" sz="2800" dirty="0">
                <a:solidFill>
                  <a:schemeClr val="accent1"/>
                </a:solidFill>
              </a:rPr>
              <a:t>.  The fluid </a:t>
            </a:r>
            <a:r>
              <a:rPr lang="en-US" sz="2800" b="1" i="1" dirty="0">
                <a:solidFill>
                  <a:schemeClr val="accent1"/>
                </a:solidFill>
              </a:rPr>
              <a:t>expands isothermally </a:t>
            </a:r>
            <a:r>
              <a:rPr lang="en-US" sz="2800" dirty="0">
                <a:solidFill>
                  <a:schemeClr val="accent1"/>
                </a:solidFill>
              </a:rPr>
              <a:t>and does work on the piston.</a:t>
            </a:r>
          </a:p>
          <a:p>
            <a:pPr marL="609600" indent="-609600">
              <a:lnSpc>
                <a:spcPct val="80000"/>
              </a:lnSpc>
              <a:buClrTx/>
              <a:buFont typeface="Arial" charset="0"/>
              <a:buAutoNum type="arabicPeriod"/>
            </a:pPr>
            <a:r>
              <a:rPr lang="en-US" sz="2800" dirty="0">
                <a:solidFill>
                  <a:schemeClr val="accent1"/>
                </a:solidFill>
              </a:rPr>
              <a:t>The fluid continues to </a:t>
            </a:r>
            <a:r>
              <a:rPr lang="en-US" sz="2800" b="1" i="1" dirty="0">
                <a:solidFill>
                  <a:schemeClr val="accent1"/>
                </a:solidFill>
              </a:rPr>
              <a:t>expand, adiabatically</a:t>
            </a:r>
            <a:r>
              <a:rPr lang="en-US" sz="2800" dirty="0">
                <a:solidFill>
                  <a:schemeClr val="accent1"/>
                </a:solidFill>
              </a:rPr>
              <a:t>.</a:t>
            </a:r>
          </a:p>
          <a:p>
            <a:pPr marL="609600" indent="-609600">
              <a:lnSpc>
                <a:spcPct val="80000"/>
              </a:lnSpc>
              <a:buClrTx/>
              <a:buFont typeface="Arial" charset="0"/>
              <a:buAutoNum type="arabicPeriod"/>
            </a:pPr>
            <a:r>
              <a:rPr lang="en-US" sz="2800" dirty="0">
                <a:solidFill>
                  <a:schemeClr val="accent1"/>
                </a:solidFill>
              </a:rPr>
              <a:t>Work is done by the piston on the fluid, which undergoes an </a:t>
            </a:r>
            <a:r>
              <a:rPr lang="en-US" sz="2800" b="1" i="1" dirty="0">
                <a:solidFill>
                  <a:schemeClr val="accent1"/>
                </a:solidFill>
              </a:rPr>
              <a:t>isothermal compression</a:t>
            </a:r>
            <a:r>
              <a:rPr lang="en-US" sz="2800" dirty="0">
                <a:solidFill>
                  <a:schemeClr val="accent1"/>
                </a:solidFill>
              </a:rPr>
              <a:t>.</a:t>
            </a:r>
          </a:p>
          <a:p>
            <a:pPr marL="609600" indent="-609600">
              <a:lnSpc>
                <a:spcPct val="80000"/>
              </a:lnSpc>
              <a:buClrTx/>
              <a:buFont typeface="Arial" charset="0"/>
              <a:buAutoNum type="arabicPeriod"/>
            </a:pPr>
            <a:r>
              <a:rPr lang="en-US" sz="2800" dirty="0">
                <a:solidFill>
                  <a:schemeClr val="accent1"/>
                </a:solidFill>
              </a:rPr>
              <a:t>The fluid returns to its initial condition by an </a:t>
            </a:r>
            <a:r>
              <a:rPr lang="en-US" sz="2800" b="1" i="1" dirty="0">
                <a:solidFill>
                  <a:schemeClr val="accent1"/>
                </a:solidFill>
              </a:rPr>
              <a:t>adiabatic compression</a:t>
            </a:r>
            <a:r>
              <a:rPr lang="en-US" sz="2800" dirty="0">
                <a:solidFill>
                  <a:schemeClr val="accent1"/>
                </a:solidFill>
              </a:rPr>
              <a:t>.</a:t>
            </a:r>
          </a:p>
        </p:txBody>
      </p:sp>
      <p:pic>
        <p:nvPicPr>
          <p:cNvPr id="1639428" name="Picture 4" descr="11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4575"/>
            <a:ext cx="74676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32</a:t>
            </a:fld>
            <a:endParaRPr lang="en-US"/>
          </a:p>
        </p:txBody>
      </p:sp>
    </p:spTree>
    <p:extLst>
      <p:ext uri="{BB962C8B-B14F-4D97-AF65-F5344CB8AC3E}">
        <p14:creationId xmlns:p14="http://schemas.microsoft.com/office/powerpoint/2010/main" val="3956398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title"/>
          </p:nvPr>
        </p:nvSpPr>
        <p:spPr>
          <a:xfrm>
            <a:off x="685800" y="800100"/>
            <a:ext cx="7772400" cy="762000"/>
          </a:xfrm>
        </p:spPr>
        <p:txBody>
          <a:bodyPr/>
          <a:lstStyle/>
          <a:p>
            <a:r>
              <a:rPr lang="en-US" dirty="0">
                <a:solidFill>
                  <a:srgbClr val="FF0000"/>
                </a:solidFill>
              </a:rPr>
              <a:t>Carnot Efficiency</a:t>
            </a:r>
          </a:p>
        </p:txBody>
      </p:sp>
      <p:sp>
        <p:nvSpPr>
          <p:cNvPr id="1641475" name="Rectangle 3"/>
          <p:cNvSpPr>
            <a:spLocks noGrp="1" noChangeArrowheads="1"/>
          </p:cNvSpPr>
          <p:nvPr>
            <p:ph type="body" idx="1"/>
          </p:nvPr>
        </p:nvSpPr>
        <p:spPr>
          <a:xfrm>
            <a:off x="0" y="1828800"/>
            <a:ext cx="9144000" cy="4495800"/>
          </a:xfrm>
        </p:spPr>
        <p:txBody>
          <a:bodyPr>
            <a:normAutofit fontScale="92500" lnSpcReduction="10000"/>
          </a:bodyPr>
          <a:lstStyle/>
          <a:p>
            <a:pPr>
              <a:lnSpc>
                <a:spcPct val="80000"/>
              </a:lnSpc>
            </a:pPr>
            <a:r>
              <a:rPr lang="en-US" sz="2800" dirty="0"/>
              <a:t>The efficiency of Carnot’s ideal engine is called the </a:t>
            </a:r>
            <a:r>
              <a:rPr lang="en-US" sz="2800" b="1" i="1" dirty="0">
                <a:solidFill>
                  <a:schemeClr val="accent1"/>
                </a:solidFill>
              </a:rPr>
              <a:t>Carnot efficiency</a:t>
            </a:r>
            <a:r>
              <a:rPr lang="en-US" sz="2800" dirty="0"/>
              <a:t> and is given by:</a:t>
            </a:r>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r>
              <a:rPr lang="en-US" sz="2800" dirty="0"/>
              <a:t>Note: T is in the unit of Kelvin. </a:t>
            </a:r>
          </a:p>
          <a:p>
            <a:pPr>
              <a:lnSpc>
                <a:spcPct val="80000"/>
              </a:lnSpc>
            </a:pPr>
            <a:endParaRPr lang="en-US" sz="2800" dirty="0"/>
          </a:p>
          <a:p>
            <a:pPr>
              <a:lnSpc>
                <a:spcPct val="80000"/>
              </a:lnSpc>
            </a:pPr>
            <a:r>
              <a:rPr lang="en-US" sz="2800" dirty="0"/>
              <a:t>This is the </a:t>
            </a:r>
            <a:r>
              <a:rPr lang="en-US" sz="2800" b="1" i="1" dirty="0"/>
              <a:t>maximum efficiency possible</a:t>
            </a:r>
            <a:r>
              <a:rPr lang="en-US" sz="2800" dirty="0"/>
              <a:t> for </a:t>
            </a:r>
            <a:r>
              <a:rPr lang="en-US" sz="2800" b="1" i="1" u="sng" dirty="0"/>
              <a:t>any</a:t>
            </a:r>
            <a:r>
              <a:rPr lang="en-US" sz="2800" dirty="0"/>
              <a:t> engine taking in heat from a reservoir at absolute temperature </a:t>
            </a:r>
            <a:r>
              <a:rPr lang="en-US" sz="2800" i="1" dirty="0"/>
              <a:t>T</a:t>
            </a:r>
            <a:r>
              <a:rPr lang="en-US" sz="2800" i="1" baseline="-25000" dirty="0"/>
              <a:t>H</a:t>
            </a:r>
            <a:r>
              <a:rPr lang="en-US" sz="2800" dirty="0"/>
              <a:t> and releasing heat to a reservoir at temperature </a:t>
            </a:r>
            <a:r>
              <a:rPr lang="en-US" sz="2800" i="1" dirty="0"/>
              <a:t>T</a:t>
            </a:r>
            <a:r>
              <a:rPr lang="en-US" sz="2800" i="1" baseline="-25000" dirty="0"/>
              <a:t>C</a:t>
            </a:r>
            <a:r>
              <a:rPr lang="en-US" sz="2800" dirty="0"/>
              <a:t>.</a:t>
            </a:r>
          </a:p>
          <a:p>
            <a:pPr lvl="1">
              <a:lnSpc>
                <a:spcPct val="80000"/>
              </a:lnSpc>
            </a:pPr>
            <a:r>
              <a:rPr lang="en-US" sz="2400" dirty="0">
                <a:solidFill>
                  <a:srgbClr val="FF0000"/>
                </a:solidFill>
              </a:rPr>
              <a:t>The temperature must be measured in absolute degrees. </a:t>
            </a:r>
          </a:p>
          <a:p>
            <a:pPr>
              <a:lnSpc>
                <a:spcPct val="80000"/>
              </a:lnSpc>
              <a:spcBef>
                <a:spcPct val="40000"/>
              </a:spcBef>
            </a:pPr>
            <a:r>
              <a:rPr lang="en-US" sz="2800" dirty="0"/>
              <a:t>Even Carnot’s ideal engine is less than 100% efficient.</a:t>
            </a:r>
          </a:p>
        </p:txBody>
      </p:sp>
      <p:graphicFrame>
        <p:nvGraphicFramePr>
          <p:cNvPr id="1641477" name="Object 5"/>
          <p:cNvGraphicFramePr>
            <a:graphicFrameLocks noChangeAspect="1"/>
          </p:cNvGraphicFramePr>
          <p:nvPr>
            <p:extLst>
              <p:ext uri="{D42A27DB-BD31-4B8C-83A1-F6EECF244321}">
                <p14:modId xmlns:p14="http://schemas.microsoft.com/office/powerpoint/2010/main" val="4060913843"/>
              </p:ext>
            </p:extLst>
          </p:nvPr>
        </p:nvGraphicFramePr>
        <p:xfrm>
          <a:off x="3460750" y="2590800"/>
          <a:ext cx="2254250" cy="1174750"/>
        </p:xfrm>
        <a:graphic>
          <a:graphicData uri="http://schemas.openxmlformats.org/presentationml/2006/ole">
            <mc:AlternateContent xmlns:mc="http://schemas.openxmlformats.org/markup-compatibility/2006">
              <mc:Choice xmlns:v="urn:schemas-microsoft-com:vml" Requires="v">
                <p:oleObj spid="_x0000_s6370" name="Equation" r:id="rId4" imgW="800100" imgH="406400" progId="Equation.3">
                  <p:embed/>
                </p:oleObj>
              </mc:Choice>
              <mc:Fallback>
                <p:oleObj name="Equation" r:id="rId4" imgW="8001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9729" t="-11250" r="-9729" b="-11250"/>
                      <a:stretch>
                        <a:fillRect/>
                      </a:stretch>
                    </p:blipFill>
                    <p:spPr bwMode="auto">
                      <a:xfrm>
                        <a:off x="3460750" y="2590800"/>
                        <a:ext cx="2254250" cy="11747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33</a:t>
            </a:fld>
            <a:endParaRPr lang="en-US"/>
          </a:p>
        </p:txBody>
      </p:sp>
    </p:spTree>
    <p:extLst>
      <p:ext uri="{BB962C8B-B14F-4D97-AF65-F5344CB8AC3E}">
        <p14:creationId xmlns:p14="http://schemas.microsoft.com/office/powerpoint/2010/main" val="2961987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0" y="228600"/>
            <a:ext cx="9144000" cy="2041525"/>
          </a:xfrm>
        </p:spPr>
        <p:txBody>
          <a:bodyPr>
            <a:normAutofit fontScale="90000"/>
          </a:bodyPr>
          <a:lstStyle/>
          <a:p>
            <a:r>
              <a:rPr lang="en-US" sz="3200" dirty="0">
                <a:solidFill>
                  <a:schemeClr val="accent1"/>
                </a:solidFill>
                <a:latin typeface="Comic Sans MS" pitchFamily="66" charset="0"/>
              </a:rPr>
              <a:t>A steam turbine takes in steam at a temperature of 400</a:t>
            </a:r>
            <a:r>
              <a:rPr lang="en-US" sz="3200" dirty="0">
                <a:solidFill>
                  <a:schemeClr val="accent1"/>
                </a:solidFill>
                <a:latin typeface="Comic Sans MS" pitchFamily="66" charset="0"/>
                <a:sym typeface="Symbol" pitchFamily="18" charset="2"/>
              </a:rPr>
              <a:t>C and releases steam to the condenser at a temperature of 120C.  What is the Carnot efficiency for this engine?</a:t>
            </a:r>
          </a:p>
        </p:txBody>
      </p:sp>
      <p:sp>
        <p:nvSpPr>
          <p:cNvPr id="779267" name="Rectangle 3"/>
          <p:cNvSpPr>
            <a:spLocks noGrp="1" noChangeArrowheads="1"/>
          </p:cNvSpPr>
          <p:nvPr>
            <p:ph type="body" idx="1"/>
          </p:nvPr>
        </p:nvSpPr>
        <p:spPr>
          <a:xfrm>
            <a:off x="457200" y="2438400"/>
            <a:ext cx="2362200" cy="1524000"/>
          </a:xfrm>
        </p:spPr>
        <p:txBody>
          <a:bodyPr/>
          <a:lstStyle/>
          <a:p>
            <a:pPr marL="609600" indent="-609600">
              <a:lnSpc>
                <a:spcPct val="80000"/>
              </a:lnSpc>
              <a:buFont typeface="Arial" charset="0"/>
              <a:buAutoNum type="alphaLcParenR"/>
            </a:pPr>
            <a:r>
              <a:rPr lang="en-US" sz="2400">
                <a:latin typeface="Comic Sans MS" pitchFamily="66" charset="0"/>
              </a:rPr>
              <a:t>30%</a:t>
            </a:r>
          </a:p>
          <a:p>
            <a:pPr marL="609600" indent="-609600">
              <a:lnSpc>
                <a:spcPct val="80000"/>
              </a:lnSpc>
              <a:buFont typeface="Arial" charset="0"/>
              <a:buAutoNum type="alphaLcParenR"/>
            </a:pPr>
            <a:r>
              <a:rPr lang="en-US" sz="2400">
                <a:latin typeface="Comic Sans MS" pitchFamily="66" charset="0"/>
              </a:rPr>
              <a:t>41.6%</a:t>
            </a:r>
          </a:p>
          <a:p>
            <a:pPr marL="609600" indent="-609600">
              <a:lnSpc>
                <a:spcPct val="80000"/>
              </a:lnSpc>
              <a:buFont typeface="Arial" charset="0"/>
              <a:buAutoNum type="alphaLcParenR"/>
            </a:pPr>
            <a:r>
              <a:rPr lang="en-US" sz="2400">
                <a:latin typeface="Comic Sans MS" pitchFamily="66" charset="0"/>
              </a:rPr>
              <a:t>58.4%</a:t>
            </a:r>
          </a:p>
          <a:p>
            <a:pPr marL="609600" indent="-609600">
              <a:lnSpc>
                <a:spcPct val="80000"/>
              </a:lnSpc>
              <a:buFont typeface="Arial" charset="0"/>
              <a:buAutoNum type="alphaLcParenR"/>
            </a:pPr>
            <a:r>
              <a:rPr lang="en-US" sz="2400">
                <a:latin typeface="Comic Sans MS" pitchFamily="66" charset="0"/>
              </a:rPr>
              <a:t>70%</a:t>
            </a:r>
          </a:p>
          <a:p>
            <a:pPr marL="609600" indent="-609600">
              <a:lnSpc>
                <a:spcPct val="80000"/>
              </a:lnSpc>
              <a:buFont typeface="Arial" charset="0"/>
              <a:buNone/>
            </a:pPr>
            <a:endParaRPr lang="en-US" sz="2400">
              <a:latin typeface="Comic Sans MS" pitchFamily="66" charset="0"/>
            </a:endParaRPr>
          </a:p>
        </p:txBody>
      </p:sp>
      <p:sp>
        <p:nvSpPr>
          <p:cNvPr id="779273" name="Text Box 9"/>
          <p:cNvSpPr txBox="1">
            <a:spLocks noChangeArrowheads="1"/>
          </p:cNvSpPr>
          <p:nvPr/>
        </p:nvSpPr>
        <p:spPr bwMode="auto">
          <a:xfrm>
            <a:off x="381000" y="4038600"/>
            <a:ext cx="472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T</a:t>
            </a:r>
            <a:r>
              <a:rPr lang="en-US" i="1" baseline="-25000"/>
              <a:t>H</a:t>
            </a:r>
            <a:r>
              <a:rPr lang="en-US" i="1"/>
              <a:t> </a:t>
            </a:r>
            <a:r>
              <a:rPr lang="en-US">
                <a:latin typeface="Arial" charset="0"/>
                <a:sym typeface="Symbol" pitchFamily="18" charset="2"/>
              </a:rPr>
              <a:t>= 400C = 673 K</a:t>
            </a:r>
          </a:p>
          <a:p>
            <a:pPr>
              <a:buFont typeface="Symbol" pitchFamily="18" charset="2"/>
              <a:buNone/>
            </a:pPr>
            <a:r>
              <a:rPr lang="en-US" i="1"/>
              <a:t>T</a:t>
            </a:r>
            <a:r>
              <a:rPr lang="en-US" i="1" baseline="-25000"/>
              <a:t>C</a:t>
            </a:r>
            <a:r>
              <a:rPr lang="en-US" i="1"/>
              <a:t> </a:t>
            </a:r>
            <a:r>
              <a:rPr lang="en-US">
                <a:latin typeface="Arial" charset="0"/>
                <a:sym typeface="Symbol" pitchFamily="18" charset="2"/>
              </a:rPr>
              <a:t>= 120C = 393 K</a:t>
            </a:r>
          </a:p>
          <a:p>
            <a:pPr>
              <a:buFont typeface="Symbol" pitchFamily="18" charset="2"/>
              <a:buNone/>
            </a:pPr>
            <a:r>
              <a:rPr lang="en-US" i="1"/>
              <a:t>e</a:t>
            </a:r>
            <a:r>
              <a:rPr lang="en-US" i="1" baseline="-25000"/>
              <a:t>C</a:t>
            </a:r>
            <a:r>
              <a:rPr lang="en-US">
                <a:latin typeface="Arial" charset="0"/>
              </a:rPr>
              <a:t> = </a:t>
            </a:r>
            <a:r>
              <a:rPr lang="en-US" i="1"/>
              <a:t>(T</a:t>
            </a:r>
            <a:r>
              <a:rPr lang="en-US" i="1" baseline="-25000"/>
              <a:t>H</a:t>
            </a:r>
            <a:r>
              <a:rPr lang="en-US" i="1"/>
              <a:t> - T</a:t>
            </a:r>
            <a:r>
              <a:rPr lang="en-US" i="1" baseline="-25000"/>
              <a:t>C </a:t>
            </a:r>
            <a:r>
              <a:rPr lang="en-US" i="1"/>
              <a:t>) </a:t>
            </a:r>
            <a:r>
              <a:rPr lang="en-US">
                <a:latin typeface="Arial" charset="0"/>
                <a:sym typeface="Symbol" pitchFamily="18" charset="2"/>
              </a:rPr>
              <a:t>/</a:t>
            </a:r>
            <a:r>
              <a:rPr lang="en-US" i="1"/>
              <a:t> T</a:t>
            </a:r>
            <a:r>
              <a:rPr lang="en-US" i="1" baseline="-25000"/>
              <a:t>H </a:t>
            </a:r>
          </a:p>
          <a:p>
            <a:pPr>
              <a:buFont typeface="Symbol" pitchFamily="18" charset="2"/>
              <a:buNone/>
            </a:pPr>
            <a:r>
              <a:rPr lang="en-US" i="1" baseline="-25000"/>
              <a:t>	</a:t>
            </a:r>
            <a:r>
              <a:rPr lang="en-US">
                <a:latin typeface="Arial" charset="0"/>
                <a:sym typeface="Symbol" pitchFamily="18" charset="2"/>
              </a:rPr>
              <a:t>= (673 K - 393 K) / (673 K)</a:t>
            </a:r>
          </a:p>
          <a:p>
            <a:pPr>
              <a:buFont typeface="Symbol" pitchFamily="18" charset="2"/>
              <a:buNone/>
            </a:pPr>
            <a:r>
              <a:rPr lang="en-US">
                <a:latin typeface="Arial" charset="0"/>
                <a:sym typeface="Symbol" pitchFamily="18" charset="2"/>
              </a:rPr>
              <a:t>	= 280 K / 673 K</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0.416 = 41.6%</a:t>
            </a:r>
          </a:p>
        </p:txBody>
      </p:sp>
      <p:pic>
        <p:nvPicPr>
          <p:cNvPr id="779274" name="Picture 10" descr="1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2286000"/>
            <a:ext cx="40401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34</a:t>
            </a:fld>
            <a:endParaRPr lang="en-US"/>
          </a:p>
        </p:txBody>
      </p:sp>
    </p:spTree>
    <p:extLst>
      <p:ext uri="{BB962C8B-B14F-4D97-AF65-F5344CB8AC3E}">
        <p14:creationId xmlns:p14="http://schemas.microsoft.com/office/powerpoint/2010/main" val="2379416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79273"/>
                                        </p:tgtEl>
                                        <p:attrNameLst>
                                          <p:attrName>style.visibility</p:attrName>
                                        </p:attrNameLst>
                                      </p:cBhvr>
                                      <p:to>
                                        <p:strVal val="visible"/>
                                      </p:to>
                                    </p:set>
                                    <p:anim from="(-#ppt_w/2)" to="(#ppt_x)" calcmode="lin" valueType="num">
                                      <p:cBhvr>
                                        <p:cTn id="7" dur="600" fill="hold">
                                          <p:stCondLst>
                                            <p:cond delay="0"/>
                                          </p:stCondLst>
                                        </p:cTn>
                                        <p:tgtEl>
                                          <p:spTgt spid="779273"/>
                                        </p:tgtEl>
                                        <p:attrNameLst>
                                          <p:attrName>ppt_x</p:attrName>
                                        </p:attrNameLst>
                                      </p:cBhvr>
                                    </p:anim>
                                    <p:anim from="0" to="-1.0" calcmode="lin" valueType="num">
                                      <p:cBhvr>
                                        <p:cTn id="8" dur="200" decel="50000" autoRev="1" fill="hold">
                                          <p:stCondLst>
                                            <p:cond delay="600"/>
                                          </p:stCondLst>
                                        </p:cTn>
                                        <p:tgtEl>
                                          <p:spTgt spid="779273"/>
                                        </p:tgtEl>
                                        <p:attrNameLst>
                                          <p:attrName>xshear</p:attrName>
                                        </p:attrNameLst>
                                      </p:cBhvr>
                                    </p:anim>
                                    <p:animScale>
                                      <p:cBhvr>
                                        <p:cTn id="9" dur="200" decel="100000" autoRev="1" fill="hold">
                                          <p:stCondLst>
                                            <p:cond delay="600"/>
                                          </p:stCondLst>
                                        </p:cTn>
                                        <p:tgtEl>
                                          <p:spTgt spid="779273"/>
                                        </p:tgtEl>
                                      </p:cBhvr>
                                      <p:from x="100000" y="100000"/>
                                      <p:to x="80000" y="100000"/>
                                    </p:animScale>
                                    <p:anim by="(#ppt_h/3+#ppt_w*0.1)" calcmode="lin" valueType="num">
                                      <p:cBhvr additive="sum">
                                        <p:cTn id="10" dur="200" decel="100000" autoRev="1" fill="hold">
                                          <p:stCondLst>
                                            <p:cond delay="600"/>
                                          </p:stCondLst>
                                        </p:cTn>
                                        <p:tgtEl>
                                          <p:spTgt spid="7792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a:xfrm>
            <a:off x="0" y="230188"/>
            <a:ext cx="9144000" cy="2041525"/>
          </a:xfrm>
        </p:spPr>
        <p:txBody>
          <a:bodyPr>
            <a:normAutofit fontScale="90000"/>
          </a:bodyPr>
          <a:lstStyle/>
          <a:p>
            <a:r>
              <a:rPr lang="en-US" sz="3200" dirty="0">
                <a:solidFill>
                  <a:srgbClr val="FF0000"/>
                </a:solidFill>
                <a:latin typeface="Comic Sans MS" pitchFamily="66" charset="0"/>
              </a:rPr>
              <a:t>Quiz</a:t>
            </a:r>
            <a:r>
              <a:rPr lang="en-US" sz="3200" dirty="0">
                <a:solidFill>
                  <a:schemeClr val="accent1"/>
                </a:solidFill>
                <a:latin typeface="Comic Sans MS" pitchFamily="66" charset="0"/>
              </a:rPr>
              <a:t>: If the turbine takes in 500 kJ of heat in each cycle, what is the maximum amount of work that could be generated by the turbine in each cycle?</a:t>
            </a:r>
            <a:endParaRPr lang="en-US" sz="3200" dirty="0">
              <a:solidFill>
                <a:schemeClr val="accent1"/>
              </a:solidFill>
              <a:latin typeface="Comic Sans MS" pitchFamily="66" charset="0"/>
              <a:sym typeface="Symbol" pitchFamily="18" charset="2"/>
            </a:endParaRPr>
          </a:p>
        </p:txBody>
      </p:sp>
      <p:sp>
        <p:nvSpPr>
          <p:cNvPr id="1647619" name="Rectangle 3"/>
          <p:cNvSpPr>
            <a:spLocks noGrp="1" noChangeArrowheads="1"/>
          </p:cNvSpPr>
          <p:nvPr>
            <p:ph type="body" idx="1"/>
          </p:nvPr>
        </p:nvSpPr>
        <p:spPr>
          <a:xfrm>
            <a:off x="457200" y="2438400"/>
            <a:ext cx="2362200" cy="1524000"/>
          </a:xfrm>
        </p:spPr>
        <p:txBody>
          <a:bodyPr/>
          <a:lstStyle/>
          <a:p>
            <a:pPr marL="609600" indent="-609600">
              <a:lnSpc>
                <a:spcPct val="80000"/>
              </a:lnSpc>
              <a:buFont typeface="Arial" charset="0"/>
              <a:buAutoNum type="alphaLcParenR"/>
            </a:pPr>
            <a:r>
              <a:rPr lang="en-US" sz="2000">
                <a:latin typeface="Comic Sans MS" pitchFamily="66" charset="0"/>
              </a:rPr>
              <a:t>0.83 J</a:t>
            </a:r>
          </a:p>
          <a:p>
            <a:pPr marL="609600" indent="-609600">
              <a:lnSpc>
                <a:spcPct val="80000"/>
              </a:lnSpc>
              <a:buFont typeface="Arial" charset="0"/>
              <a:buAutoNum type="alphaLcParenR"/>
            </a:pPr>
            <a:r>
              <a:rPr lang="en-US" sz="2000">
                <a:latin typeface="Comic Sans MS" pitchFamily="66" charset="0"/>
              </a:rPr>
              <a:t>16.64 kJ</a:t>
            </a:r>
          </a:p>
          <a:p>
            <a:pPr marL="609600" indent="-609600">
              <a:lnSpc>
                <a:spcPct val="80000"/>
              </a:lnSpc>
              <a:buFont typeface="Arial" charset="0"/>
              <a:buAutoNum type="alphaLcParenR"/>
            </a:pPr>
            <a:r>
              <a:rPr lang="en-US" sz="2000">
                <a:latin typeface="Comic Sans MS" pitchFamily="66" charset="0"/>
              </a:rPr>
              <a:t>28 kJ</a:t>
            </a:r>
          </a:p>
          <a:p>
            <a:pPr marL="609600" indent="-609600">
              <a:lnSpc>
                <a:spcPct val="80000"/>
              </a:lnSpc>
              <a:buFont typeface="Arial" charset="0"/>
              <a:buAutoNum type="alphaLcParenR"/>
            </a:pPr>
            <a:r>
              <a:rPr lang="en-US" sz="2000">
                <a:latin typeface="Comic Sans MS" pitchFamily="66" charset="0"/>
              </a:rPr>
              <a:t>208 kJ</a:t>
            </a:r>
          </a:p>
          <a:p>
            <a:pPr marL="609600" indent="-609600">
              <a:lnSpc>
                <a:spcPct val="80000"/>
              </a:lnSpc>
              <a:buFont typeface="Arial" charset="0"/>
              <a:buNone/>
            </a:pPr>
            <a:endParaRPr lang="en-US" sz="2000">
              <a:latin typeface="Comic Sans MS" pitchFamily="66" charset="0"/>
            </a:endParaRPr>
          </a:p>
        </p:txBody>
      </p:sp>
      <p:sp>
        <p:nvSpPr>
          <p:cNvPr id="1647620" name="Text Box 4"/>
          <p:cNvSpPr txBox="1">
            <a:spLocks noChangeArrowheads="1"/>
          </p:cNvSpPr>
          <p:nvPr/>
        </p:nvSpPr>
        <p:spPr bwMode="auto">
          <a:xfrm>
            <a:off x="381000" y="4267200"/>
            <a:ext cx="472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Q</a:t>
            </a:r>
            <a:r>
              <a:rPr lang="en-US" i="1" baseline="-25000"/>
              <a:t>H</a:t>
            </a:r>
            <a:r>
              <a:rPr lang="en-US" i="1"/>
              <a:t> </a:t>
            </a:r>
            <a:r>
              <a:rPr lang="en-US">
                <a:latin typeface="Arial" charset="0"/>
                <a:sym typeface="Symbol" pitchFamily="18" charset="2"/>
              </a:rPr>
              <a:t>= 500 kJ</a:t>
            </a:r>
          </a:p>
          <a:p>
            <a:pPr>
              <a:buFont typeface="Symbol" pitchFamily="18" charset="2"/>
              <a:buNone/>
            </a:pPr>
            <a:r>
              <a:rPr lang="en-US" i="1"/>
              <a:t>e</a:t>
            </a:r>
            <a:r>
              <a:rPr lang="en-US">
                <a:latin typeface="Arial" charset="0"/>
              </a:rPr>
              <a:t> = </a:t>
            </a:r>
            <a:r>
              <a:rPr lang="en-US" i="1"/>
              <a:t>W </a:t>
            </a:r>
            <a:r>
              <a:rPr lang="en-US">
                <a:latin typeface="Arial" charset="0"/>
                <a:sym typeface="Symbol" pitchFamily="18" charset="2"/>
              </a:rPr>
              <a:t>/</a:t>
            </a:r>
            <a:r>
              <a:rPr lang="en-US" i="1"/>
              <a:t> Q</a:t>
            </a:r>
            <a:r>
              <a:rPr lang="en-US" i="1" baseline="-25000"/>
              <a:t>H</a:t>
            </a:r>
            <a:r>
              <a:rPr lang="en-US" i="1"/>
              <a:t> ,  </a:t>
            </a:r>
          </a:p>
          <a:p>
            <a:pPr>
              <a:buFont typeface="Symbol" pitchFamily="18" charset="2"/>
              <a:buNone/>
            </a:pPr>
            <a:r>
              <a:rPr lang="en-US" i="1"/>
              <a:t>   </a:t>
            </a:r>
            <a:r>
              <a:rPr lang="en-US"/>
              <a:t>so </a:t>
            </a:r>
            <a:r>
              <a:rPr lang="en-US" i="1"/>
              <a:t>W </a:t>
            </a:r>
            <a:r>
              <a:rPr lang="en-US">
                <a:latin typeface="Arial" charset="0"/>
                <a:sym typeface="Symbol" pitchFamily="18" charset="2"/>
              </a:rPr>
              <a:t>=</a:t>
            </a:r>
            <a:r>
              <a:rPr lang="en-US" i="1"/>
              <a:t> e Q</a:t>
            </a:r>
            <a:r>
              <a:rPr lang="en-US" i="1" baseline="-25000"/>
              <a:t>H</a:t>
            </a:r>
          </a:p>
          <a:p>
            <a:pPr>
              <a:buFont typeface="Symbol" pitchFamily="18" charset="2"/>
              <a:buNone/>
            </a:pPr>
            <a:r>
              <a:rPr lang="en-US" i="1" baseline="-25000"/>
              <a:t>	</a:t>
            </a:r>
            <a:r>
              <a:rPr lang="en-US">
                <a:latin typeface="Arial" charset="0"/>
                <a:sym typeface="Symbol" pitchFamily="18" charset="2"/>
              </a:rPr>
              <a:t>= (0.416)(500 kJ)</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208 kJ</a:t>
            </a:r>
          </a:p>
        </p:txBody>
      </p:sp>
      <p:pic>
        <p:nvPicPr>
          <p:cNvPr id="1647621" name="Picture 5" descr="1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2286000"/>
            <a:ext cx="40401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35</a:t>
            </a:fld>
            <a:endParaRPr lang="en-US"/>
          </a:p>
        </p:txBody>
      </p:sp>
    </p:spTree>
    <p:extLst>
      <p:ext uri="{BB962C8B-B14F-4D97-AF65-F5344CB8AC3E}">
        <p14:creationId xmlns:p14="http://schemas.microsoft.com/office/powerpoint/2010/main" val="93416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47620"/>
                                        </p:tgtEl>
                                        <p:attrNameLst>
                                          <p:attrName>style.visibility</p:attrName>
                                        </p:attrNameLst>
                                      </p:cBhvr>
                                      <p:to>
                                        <p:strVal val="visible"/>
                                      </p:to>
                                    </p:set>
                                    <p:anim from="(-#ppt_w/2)" to="(#ppt_x)" calcmode="lin" valueType="num">
                                      <p:cBhvr>
                                        <p:cTn id="7" dur="600" fill="hold">
                                          <p:stCondLst>
                                            <p:cond delay="0"/>
                                          </p:stCondLst>
                                        </p:cTn>
                                        <p:tgtEl>
                                          <p:spTgt spid="1647620"/>
                                        </p:tgtEl>
                                        <p:attrNameLst>
                                          <p:attrName>ppt_x</p:attrName>
                                        </p:attrNameLst>
                                      </p:cBhvr>
                                    </p:anim>
                                    <p:anim from="0" to="-1.0" calcmode="lin" valueType="num">
                                      <p:cBhvr>
                                        <p:cTn id="8" dur="200" decel="50000" autoRev="1" fill="hold">
                                          <p:stCondLst>
                                            <p:cond delay="600"/>
                                          </p:stCondLst>
                                        </p:cTn>
                                        <p:tgtEl>
                                          <p:spTgt spid="1647620"/>
                                        </p:tgtEl>
                                        <p:attrNameLst>
                                          <p:attrName>xshear</p:attrName>
                                        </p:attrNameLst>
                                      </p:cBhvr>
                                    </p:anim>
                                    <p:animScale>
                                      <p:cBhvr>
                                        <p:cTn id="9" dur="200" decel="100000" autoRev="1" fill="hold">
                                          <p:stCondLst>
                                            <p:cond delay="600"/>
                                          </p:stCondLst>
                                        </p:cTn>
                                        <p:tgtEl>
                                          <p:spTgt spid="1647620"/>
                                        </p:tgtEl>
                                      </p:cBhvr>
                                      <p:from x="100000" y="100000"/>
                                      <p:to x="80000" y="100000"/>
                                    </p:animScale>
                                    <p:anim by="(#ppt_h/3+#ppt_w*0.1)" calcmode="lin" valueType="num">
                                      <p:cBhvr additive="sum">
                                        <p:cTn id="10" dur="200" decel="100000" autoRev="1" fill="hold">
                                          <p:stCondLst>
                                            <p:cond delay="600"/>
                                          </p:stCondLst>
                                        </p:cTn>
                                        <p:tgtEl>
                                          <p:spTgt spid="16476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76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dirty="0">
                <a:solidFill>
                  <a:srgbClr val="FF0000"/>
                </a:solidFill>
              </a:rPr>
              <a:t>Temperature and Its Measurement</a:t>
            </a:r>
          </a:p>
        </p:txBody>
      </p:sp>
      <p:sp>
        <p:nvSpPr>
          <p:cNvPr id="852995" name="Rectangle 3"/>
          <p:cNvSpPr>
            <a:spLocks noGrp="1" noChangeArrowheads="1"/>
          </p:cNvSpPr>
          <p:nvPr>
            <p:ph type="body" idx="1"/>
          </p:nvPr>
        </p:nvSpPr>
        <p:spPr>
          <a:xfrm>
            <a:off x="685800" y="1981200"/>
            <a:ext cx="7848600" cy="4343400"/>
          </a:xfrm>
        </p:spPr>
        <p:txBody>
          <a:bodyPr>
            <a:normAutofit/>
          </a:bodyPr>
          <a:lstStyle/>
          <a:p>
            <a:pPr>
              <a:lnSpc>
                <a:spcPct val="80000"/>
              </a:lnSpc>
            </a:pPr>
            <a:r>
              <a:rPr lang="en-US" dirty="0"/>
              <a:t>When the physical properties are no longer changing, the objects are said to be in </a:t>
            </a:r>
            <a:r>
              <a:rPr lang="en-US" b="1" i="1" dirty="0">
                <a:solidFill>
                  <a:schemeClr val="accent1"/>
                </a:solidFill>
              </a:rPr>
              <a:t>thermal equilibrium</a:t>
            </a:r>
            <a:r>
              <a:rPr lang="en-US" dirty="0"/>
              <a:t>.</a:t>
            </a:r>
          </a:p>
          <a:p>
            <a:pPr>
              <a:lnSpc>
                <a:spcPct val="80000"/>
              </a:lnSpc>
            </a:pPr>
            <a:r>
              <a:rPr lang="en-US" b="1" dirty="0">
                <a:solidFill>
                  <a:srgbClr val="FF0000"/>
                </a:solidFill>
              </a:rPr>
              <a:t>Two or more objects in thermal equilibrium have the same temperature.</a:t>
            </a:r>
          </a:p>
          <a:p>
            <a:pPr lvl="1">
              <a:lnSpc>
                <a:spcPct val="80000"/>
              </a:lnSpc>
            </a:pPr>
            <a:r>
              <a:rPr lang="en-US" dirty="0"/>
              <a:t>If two objects are in contact with one another long enough, the two objects have the same temperature.</a:t>
            </a:r>
          </a:p>
          <a:p>
            <a:pPr lvl="1">
              <a:lnSpc>
                <a:spcPct val="80000"/>
              </a:lnSpc>
            </a:pPr>
            <a:endParaRPr lang="en-US" b="1" dirty="0">
              <a:solidFill>
                <a:srgbClr val="FF0000"/>
              </a:solidFill>
            </a:endParaRPr>
          </a:p>
          <a:p>
            <a:pPr>
              <a:lnSpc>
                <a:spcPct val="80000"/>
              </a:lnSpc>
            </a:pPr>
            <a:r>
              <a:rPr lang="en-US" dirty="0"/>
              <a:t>This is the </a:t>
            </a:r>
            <a:r>
              <a:rPr lang="en-US" b="1" i="1" dirty="0" err="1">
                <a:solidFill>
                  <a:schemeClr val="accent1"/>
                </a:solidFill>
              </a:rPr>
              <a:t>zeroth</a:t>
            </a:r>
            <a:r>
              <a:rPr lang="en-US" b="1" i="1" dirty="0">
                <a:solidFill>
                  <a:schemeClr val="accent1"/>
                </a:solidFill>
              </a:rPr>
              <a:t> law of thermodynamics</a:t>
            </a:r>
            <a:r>
              <a:rPr lang="en-US" dirty="0"/>
              <a:t>.</a:t>
            </a:r>
          </a:p>
        </p:txBody>
      </p:sp>
      <p:sp>
        <p:nvSpPr>
          <p:cNvPr id="2" name="Slide Number Placeholder 1"/>
          <p:cNvSpPr>
            <a:spLocks noGrp="1"/>
          </p:cNvSpPr>
          <p:nvPr>
            <p:ph type="sldNum" sz="quarter" idx="12"/>
          </p:nvPr>
        </p:nvSpPr>
        <p:spPr/>
        <p:txBody>
          <a:bodyPr/>
          <a:lstStyle/>
          <a:p>
            <a:fld id="{BFE096D9-08B4-41FC-AFED-ED3B1DF954E0}" type="slidenum">
              <a:rPr lang="en-US" smtClean="0"/>
              <a:t>4</a:t>
            </a:fld>
            <a:endParaRPr lang="en-US"/>
          </a:p>
        </p:txBody>
      </p:sp>
    </p:spTree>
    <p:extLst>
      <p:ext uri="{BB962C8B-B14F-4D97-AF65-F5344CB8AC3E}">
        <p14:creationId xmlns:p14="http://schemas.microsoft.com/office/powerpoint/2010/main" val="386607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body" idx="1"/>
          </p:nvPr>
        </p:nvSpPr>
        <p:spPr>
          <a:xfrm>
            <a:off x="228600" y="381000"/>
            <a:ext cx="8686800" cy="6477000"/>
          </a:xfrm>
        </p:spPr>
        <p:txBody>
          <a:bodyPr/>
          <a:lstStyle/>
          <a:p>
            <a:pPr>
              <a:lnSpc>
                <a:spcPct val="80000"/>
              </a:lnSpc>
            </a:pPr>
            <a:r>
              <a:rPr lang="en-US" sz="2800" dirty="0"/>
              <a:t>When two objects at different temperatures are placed in contact, heat will flow from the object with the higher temperature to the object with the lower temperature.</a:t>
            </a:r>
          </a:p>
          <a:p>
            <a:pPr>
              <a:lnSpc>
                <a:spcPct val="80000"/>
              </a:lnSpc>
              <a:spcAft>
                <a:spcPct val="20000"/>
              </a:spcAft>
            </a:pPr>
            <a:endParaRPr lang="en-US" sz="2800" dirty="0"/>
          </a:p>
          <a:p>
            <a:pPr>
              <a:lnSpc>
                <a:spcPct val="80000"/>
              </a:lnSpc>
              <a:spcAft>
                <a:spcPct val="20000"/>
              </a:spcAft>
            </a:pPr>
            <a:r>
              <a:rPr lang="en-US" sz="2800" dirty="0"/>
              <a:t>Heat added increases  temperature, and heat removed decreases temperature.</a:t>
            </a:r>
          </a:p>
          <a:p>
            <a:pPr>
              <a:lnSpc>
                <a:spcPct val="80000"/>
              </a:lnSpc>
              <a:spcBef>
                <a:spcPct val="0"/>
              </a:spcBef>
            </a:pPr>
            <a:endParaRPr lang="en-US" sz="2800" dirty="0"/>
          </a:p>
          <a:p>
            <a:pPr>
              <a:lnSpc>
                <a:spcPct val="80000"/>
              </a:lnSpc>
              <a:spcBef>
                <a:spcPct val="0"/>
              </a:spcBef>
            </a:pPr>
            <a:r>
              <a:rPr lang="en-US" sz="2800" dirty="0"/>
              <a:t>Heat and temperature </a:t>
            </a:r>
          </a:p>
          <a:p>
            <a:pPr>
              <a:lnSpc>
                <a:spcPct val="80000"/>
              </a:lnSpc>
              <a:spcBef>
                <a:spcPct val="0"/>
              </a:spcBef>
              <a:spcAft>
                <a:spcPct val="20000"/>
              </a:spcAft>
              <a:buFont typeface="Wingdings" pitchFamily="2" charset="2"/>
              <a:buNone/>
            </a:pPr>
            <a:r>
              <a:rPr lang="en-US" sz="2800" dirty="0"/>
              <a:t>	are not the same.</a:t>
            </a:r>
          </a:p>
          <a:p>
            <a:pPr>
              <a:lnSpc>
                <a:spcPct val="80000"/>
              </a:lnSpc>
              <a:spcBef>
                <a:spcPct val="0"/>
              </a:spcBef>
            </a:pPr>
            <a:endParaRPr lang="en-US" sz="2800" dirty="0"/>
          </a:p>
          <a:p>
            <a:pPr>
              <a:lnSpc>
                <a:spcPct val="80000"/>
              </a:lnSpc>
              <a:spcBef>
                <a:spcPct val="0"/>
              </a:spcBef>
            </a:pPr>
            <a:r>
              <a:rPr lang="en-US" sz="2800" dirty="0"/>
              <a:t>Temperature is a </a:t>
            </a:r>
          </a:p>
          <a:p>
            <a:pPr>
              <a:lnSpc>
                <a:spcPct val="80000"/>
              </a:lnSpc>
              <a:spcBef>
                <a:spcPct val="0"/>
              </a:spcBef>
              <a:buFont typeface="Wingdings" pitchFamily="2" charset="2"/>
              <a:buNone/>
            </a:pPr>
            <a:r>
              <a:rPr lang="en-US" sz="2800" dirty="0"/>
              <a:t>	quantity that tells us </a:t>
            </a:r>
          </a:p>
          <a:p>
            <a:pPr>
              <a:lnSpc>
                <a:spcPct val="80000"/>
              </a:lnSpc>
              <a:spcBef>
                <a:spcPct val="0"/>
              </a:spcBef>
              <a:buFont typeface="Wingdings" pitchFamily="2" charset="2"/>
              <a:buNone/>
            </a:pPr>
            <a:r>
              <a:rPr lang="en-US" sz="2800" dirty="0"/>
              <a:t>	which direction the </a:t>
            </a:r>
          </a:p>
          <a:p>
            <a:pPr>
              <a:lnSpc>
                <a:spcPct val="80000"/>
              </a:lnSpc>
              <a:spcBef>
                <a:spcPct val="0"/>
              </a:spcBef>
              <a:buFont typeface="Wingdings" pitchFamily="2" charset="2"/>
              <a:buNone/>
            </a:pPr>
            <a:r>
              <a:rPr lang="en-US" sz="2800" dirty="0"/>
              <a:t>	heat will flow.</a:t>
            </a:r>
            <a:endParaRPr lang="en-US" sz="2800" dirty="0">
              <a:sym typeface="Symbol" pitchFamily="18" charset="2"/>
            </a:endParaRPr>
          </a:p>
        </p:txBody>
      </p:sp>
      <p:pic>
        <p:nvPicPr>
          <p:cNvPr id="1561603" name="Picture 3" descr="10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05113"/>
            <a:ext cx="47339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5</a:t>
            </a:fld>
            <a:endParaRPr lang="en-US"/>
          </a:p>
        </p:txBody>
      </p:sp>
    </p:spTree>
    <p:extLst>
      <p:ext uri="{BB962C8B-B14F-4D97-AF65-F5344CB8AC3E}">
        <p14:creationId xmlns:p14="http://schemas.microsoft.com/office/powerpoint/2010/main" val="5595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5" name="Rectangle 3"/>
          <p:cNvSpPr>
            <a:spLocks noGrp="1" noChangeArrowheads="1"/>
          </p:cNvSpPr>
          <p:nvPr>
            <p:ph type="body" idx="1"/>
          </p:nvPr>
        </p:nvSpPr>
        <p:spPr>
          <a:xfrm>
            <a:off x="228600" y="381000"/>
            <a:ext cx="8686800" cy="6477000"/>
          </a:xfrm>
        </p:spPr>
        <p:txBody>
          <a:bodyPr/>
          <a:lstStyle/>
          <a:p>
            <a:pPr>
              <a:lnSpc>
                <a:spcPct val="80000"/>
              </a:lnSpc>
            </a:pPr>
            <a:r>
              <a:rPr lang="en-US" sz="2800" dirty="0"/>
              <a:t>The </a:t>
            </a:r>
            <a:r>
              <a:rPr lang="en-US" sz="2800" b="1" i="1" dirty="0">
                <a:solidFill>
                  <a:schemeClr val="accent1"/>
                </a:solidFill>
              </a:rPr>
              <a:t>specific heat capacity</a:t>
            </a:r>
            <a:r>
              <a:rPr lang="en-US" sz="2800" dirty="0"/>
              <a:t> of a material is the quantity of heat needed to change a unit mass of the material by a unit amount in temperature.</a:t>
            </a:r>
          </a:p>
          <a:p>
            <a:pPr lvl="1">
              <a:lnSpc>
                <a:spcPct val="80000"/>
              </a:lnSpc>
            </a:pPr>
            <a:r>
              <a:rPr lang="en-US" sz="2400" dirty="0"/>
              <a:t>For example, to change 1 gram by 1 Celsius degree.</a:t>
            </a:r>
          </a:p>
          <a:p>
            <a:pPr lvl="1">
              <a:lnSpc>
                <a:spcPct val="80000"/>
              </a:lnSpc>
            </a:pPr>
            <a:r>
              <a:rPr lang="en-US" sz="2400" dirty="0"/>
              <a:t>It is a property of the material, determined by experiment.</a:t>
            </a:r>
          </a:p>
          <a:p>
            <a:pPr lvl="1">
              <a:lnSpc>
                <a:spcPct val="80000"/>
              </a:lnSpc>
            </a:pPr>
            <a:r>
              <a:rPr lang="en-US" sz="2400" dirty="0"/>
              <a:t>The specific heat capacity of water is 1 </a:t>
            </a:r>
            <a:r>
              <a:rPr lang="en-US" sz="2400" dirty="0" err="1"/>
              <a:t>cal</a:t>
            </a:r>
            <a:r>
              <a:rPr lang="en-US" sz="2400" dirty="0"/>
              <a:t>/</a:t>
            </a:r>
            <a:r>
              <a:rPr lang="en-US" sz="2400" dirty="0" err="1"/>
              <a:t>g</a:t>
            </a:r>
            <a:r>
              <a:rPr lang="en-US" sz="2400" dirty="0" err="1">
                <a:sym typeface="Symbol" pitchFamily="18" charset="2"/>
              </a:rPr>
              <a:t>C</a:t>
            </a:r>
            <a:r>
              <a:rPr lang="en-US" sz="2400" dirty="0">
                <a:sym typeface="Symbol" pitchFamily="18" charset="2"/>
              </a:rPr>
              <a:t>: it takes 1 </a:t>
            </a:r>
            <a:r>
              <a:rPr lang="en-US" sz="2400" b="1" i="1" dirty="0">
                <a:solidFill>
                  <a:schemeClr val="accent1"/>
                </a:solidFill>
                <a:sym typeface="Symbol" pitchFamily="18" charset="2"/>
              </a:rPr>
              <a:t>calorie</a:t>
            </a:r>
            <a:r>
              <a:rPr lang="en-US" sz="2400" dirty="0">
                <a:sym typeface="Symbol" pitchFamily="18" charset="2"/>
              </a:rPr>
              <a:t> of heat to raise the temperature of 1 gram of water by 1C.</a:t>
            </a:r>
          </a:p>
          <a:p>
            <a:pPr>
              <a:lnSpc>
                <a:spcPct val="80000"/>
              </a:lnSpc>
            </a:pPr>
            <a:r>
              <a:rPr lang="en-US" sz="2800" dirty="0">
                <a:sym typeface="Symbol" pitchFamily="18" charset="2"/>
              </a:rPr>
              <a:t>We can then calculate how much heat must be absorbed by a material to change its temperature by a given amount:</a:t>
            </a:r>
          </a:p>
          <a:p>
            <a:pPr>
              <a:lnSpc>
                <a:spcPct val="80000"/>
              </a:lnSpc>
              <a:buFont typeface="Wingdings" pitchFamily="2" charset="2"/>
              <a:buNone/>
            </a:pPr>
            <a:r>
              <a:rPr lang="en-US" sz="2800" dirty="0">
                <a:sym typeface="Symbol" pitchFamily="18" charset="2"/>
              </a:rPr>
              <a:t>	</a:t>
            </a:r>
            <a:r>
              <a:rPr lang="en-US" sz="2800" b="1" i="1" dirty="0">
                <a:solidFill>
                  <a:schemeClr val="tx2"/>
                </a:solidFill>
                <a:latin typeface="Times New Roman" pitchFamily="18" charset="0"/>
              </a:rPr>
              <a:t>Q = </a:t>
            </a:r>
            <a:r>
              <a:rPr lang="en-US" sz="2800" b="1" i="1" dirty="0" err="1">
                <a:solidFill>
                  <a:schemeClr val="tx2"/>
                </a:solidFill>
                <a:latin typeface="Times New Roman" pitchFamily="18" charset="0"/>
              </a:rPr>
              <a:t>mc</a:t>
            </a:r>
            <a:r>
              <a:rPr lang="en-US" sz="2800" b="1" i="1" dirty="0" err="1">
                <a:solidFill>
                  <a:schemeClr val="tx2"/>
                </a:solidFill>
                <a:latin typeface="Times New Roman" pitchFamily="18" charset="0"/>
                <a:sym typeface="Symbol" pitchFamily="18" charset="2"/>
              </a:rPr>
              <a:t>T</a:t>
            </a:r>
            <a:r>
              <a:rPr lang="en-US" sz="2800" b="1" i="1" dirty="0">
                <a:solidFill>
                  <a:schemeClr val="tx2"/>
                </a:solidFill>
                <a:latin typeface="Times New Roman" pitchFamily="18" charset="0"/>
                <a:sym typeface="Symbol" pitchFamily="18" charset="2"/>
              </a:rPr>
              <a:t>     </a:t>
            </a:r>
            <a:r>
              <a:rPr lang="en-US" sz="2800" b="1" dirty="0">
                <a:solidFill>
                  <a:schemeClr val="tx2"/>
                </a:solidFill>
                <a:latin typeface="Times New Roman" pitchFamily="18" charset="0"/>
                <a:sym typeface="Symbol" pitchFamily="18" charset="2"/>
              </a:rPr>
              <a:t>where</a:t>
            </a:r>
            <a:r>
              <a:rPr lang="en-US" sz="2800" b="1" i="1" dirty="0">
                <a:solidFill>
                  <a:schemeClr val="tx2"/>
                </a:solidFill>
                <a:latin typeface="Times New Roman" pitchFamily="18" charset="0"/>
                <a:sym typeface="Symbol" pitchFamily="18" charset="2"/>
              </a:rPr>
              <a:t>	Q = </a:t>
            </a:r>
            <a:r>
              <a:rPr lang="en-US" sz="2800" b="1" dirty="0">
                <a:solidFill>
                  <a:schemeClr val="tx2"/>
                </a:solidFill>
                <a:latin typeface="Times New Roman" pitchFamily="18" charset="0"/>
                <a:sym typeface="Symbol" pitchFamily="18" charset="2"/>
              </a:rPr>
              <a:t>quantity of heat</a:t>
            </a:r>
            <a:endParaRPr lang="en-US" sz="2800" b="1" i="1" dirty="0">
              <a:solidFill>
                <a:schemeClr val="tx2"/>
              </a:solidFill>
              <a:latin typeface="Times New Roman" pitchFamily="18" charset="0"/>
              <a:sym typeface="Symbol" pitchFamily="18" charset="2"/>
            </a:endParaRPr>
          </a:p>
          <a:p>
            <a:pPr>
              <a:lnSpc>
                <a:spcPct val="80000"/>
              </a:lnSpc>
              <a:buFont typeface="Wingdings" pitchFamily="2" charset="2"/>
              <a:buNone/>
            </a:pPr>
            <a:r>
              <a:rPr lang="en-US" sz="2800" b="1" i="1" dirty="0">
                <a:solidFill>
                  <a:schemeClr val="tx2"/>
                </a:solidFill>
                <a:latin typeface="Times New Roman" pitchFamily="18" charset="0"/>
                <a:sym typeface="Symbol" pitchFamily="18" charset="2"/>
              </a:rPr>
              <a:t>					m = </a:t>
            </a:r>
            <a:r>
              <a:rPr lang="en-US" sz="2800" b="1" dirty="0">
                <a:solidFill>
                  <a:schemeClr val="tx2"/>
                </a:solidFill>
                <a:latin typeface="Times New Roman" pitchFamily="18" charset="0"/>
                <a:sym typeface="Symbol" pitchFamily="18" charset="2"/>
              </a:rPr>
              <a:t>mass</a:t>
            </a:r>
            <a:endParaRPr lang="en-US" sz="2800" b="1" i="1" dirty="0">
              <a:solidFill>
                <a:schemeClr val="tx2"/>
              </a:solidFill>
              <a:latin typeface="Times New Roman" pitchFamily="18" charset="0"/>
              <a:sym typeface="Symbol" pitchFamily="18" charset="2"/>
            </a:endParaRPr>
          </a:p>
          <a:p>
            <a:pPr>
              <a:lnSpc>
                <a:spcPct val="80000"/>
              </a:lnSpc>
              <a:buFont typeface="Wingdings" pitchFamily="2" charset="2"/>
              <a:buNone/>
            </a:pPr>
            <a:r>
              <a:rPr lang="en-US" sz="2800" b="1" i="1" dirty="0">
                <a:solidFill>
                  <a:schemeClr val="tx2"/>
                </a:solidFill>
                <a:latin typeface="Times New Roman" pitchFamily="18" charset="0"/>
                <a:sym typeface="Symbol" pitchFamily="18" charset="2"/>
              </a:rPr>
              <a:t>					c = </a:t>
            </a:r>
            <a:r>
              <a:rPr lang="en-US" sz="2800" b="1" dirty="0">
                <a:solidFill>
                  <a:schemeClr val="tx2"/>
                </a:solidFill>
                <a:latin typeface="Times New Roman" pitchFamily="18" charset="0"/>
                <a:sym typeface="Symbol" pitchFamily="18" charset="2"/>
              </a:rPr>
              <a:t>specific heat capacity</a:t>
            </a:r>
          </a:p>
          <a:p>
            <a:pPr>
              <a:lnSpc>
                <a:spcPct val="80000"/>
              </a:lnSpc>
              <a:buFont typeface="Wingdings" pitchFamily="2" charset="2"/>
              <a:buNone/>
            </a:pPr>
            <a:r>
              <a:rPr lang="en-US" sz="2800" b="1" i="1" dirty="0">
                <a:solidFill>
                  <a:schemeClr val="tx2"/>
                </a:solidFill>
                <a:latin typeface="Times New Roman" pitchFamily="18" charset="0"/>
                <a:sym typeface="Symbol" pitchFamily="18" charset="2"/>
              </a:rPr>
              <a:t>					T = </a:t>
            </a:r>
            <a:r>
              <a:rPr lang="en-US" sz="2800" b="1" dirty="0">
                <a:solidFill>
                  <a:schemeClr val="tx2"/>
                </a:solidFill>
                <a:latin typeface="Times New Roman" pitchFamily="18" charset="0"/>
                <a:sym typeface="Symbol" pitchFamily="18" charset="2"/>
              </a:rPr>
              <a:t>change in temperature</a:t>
            </a:r>
            <a:endParaRPr lang="en-US" sz="2800" b="1" i="1" dirty="0">
              <a:solidFill>
                <a:schemeClr val="tx2"/>
              </a:solidFill>
              <a:latin typeface="Times New Roman" pitchFamily="18" charset="0"/>
              <a:sym typeface="Symbol" pitchFamily="18" charset="2"/>
            </a:endParaRPr>
          </a:p>
        </p:txBody>
      </p:sp>
      <p:sp>
        <p:nvSpPr>
          <p:cNvPr id="2" name="Slide Number Placeholder 1"/>
          <p:cNvSpPr>
            <a:spLocks noGrp="1"/>
          </p:cNvSpPr>
          <p:nvPr>
            <p:ph type="sldNum" sz="quarter" idx="12"/>
          </p:nvPr>
        </p:nvSpPr>
        <p:spPr/>
        <p:txBody>
          <a:bodyPr/>
          <a:lstStyle/>
          <a:p>
            <a:fld id="{BFE096D9-08B4-41FC-AFED-ED3B1DF954E0}" type="slidenum">
              <a:rPr lang="en-US" smtClean="0"/>
              <a:t>6</a:t>
            </a:fld>
            <a:endParaRPr lang="en-US"/>
          </a:p>
        </p:txBody>
      </p:sp>
    </p:spTree>
    <p:extLst>
      <p:ext uri="{BB962C8B-B14F-4D97-AF65-F5344CB8AC3E}">
        <p14:creationId xmlns:p14="http://schemas.microsoft.com/office/powerpoint/2010/main" val="427673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9555">
                                            <p:txEl>
                                              <p:pRg st="4" end="4"/>
                                            </p:txEl>
                                          </p:spTgt>
                                        </p:tgtEl>
                                        <p:attrNameLst>
                                          <p:attrName>style.visibility</p:attrName>
                                        </p:attrNameLst>
                                      </p:cBhvr>
                                      <p:to>
                                        <p:strVal val="visible"/>
                                      </p:to>
                                    </p:set>
                                    <p:anim calcmode="lin" valueType="num">
                                      <p:cBhvr additive="base">
                                        <p:cTn id="7" dur="500" fill="hold"/>
                                        <p:tgtEl>
                                          <p:spTgt spid="155955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9555">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59555">
                                            <p:txEl>
                                              <p:pRg st="5" end="5"/>
                                            </p:txEl>
                                          </p:spTgt>
                                        </p:tgtEl>
                                        <p:attrNameLst>
                                          <p:attrName>style.visibility</p:attrName>
                                        </p:attrNameLst>
                                      </p:cBhvr>
                                      <p:to>
                                        <p:strVal val="visible"/>
                                      </p:to>
                                    </p:set>
                                    <p:anim calcmode="lin" valueType="num">
                                      <p:cBhvr additive="base">
                                        <p:cTn id="11" dur="500" fill="hold"/>
                                        <p:tgtEl>
                                          <p:spTgt spid="1559555">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59555">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59555">
                                            <p:txEl>
                                              <p:pRg st="6" end="6"/>
                                            </p:txEl>
                                          </p:spTgt>
                                        </p:tgtEl>
                                        <p:attrNameLst>
                                          <p:attrName>style.visibility</p:attrName>
                                        </p:attrNameLst>
                                      </p:cBhvr>
                                      <p:to>
                                        <p:strVal val="visible"/>
                                      </p:to>
                                    </p:set>
                                    <p:anim calcmode="lin" valueType="num">
                                      <p:cBhvr additive="base">
                                        <p:cTn id="15" dur="500" fill="hold"/>
                                        <p:tgtEl>
                                          <p:spTgt spid="1559555">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59555">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59555">
                                            <p:txEl>
                                              <p:pRg st="7" end="7"/>
                                            </p:txEl>
                                          </p:spTgt>
                                        </p:tgtEl>
                                        <p:attrNameLst>
                                          <p:attrName>style.visibility</p:attrName>
                                        </p:attrNameLst>
                                      </p:cBhvr>
                                      <p:to>
                                        <p:strVal val="visible"/>
                                      </p:to>
                                    </p:set>
                                    <p:anim calcmode="lin" valueType="num">
                                      <p:cBhvr additive="base">
                                        <p:cTn id="19" dur="500" fill="hold"/>
                                        <p:tgtEl>
                                          <p:spTgt spid="155955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9555">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59555">
                                            <p:txEl>
                                              <p:pRg st="8" end="8"/>
                                            </p:txEl>
                                          </p:spTgt>
                                        </p:tgtEl>
                                        <p:attrNameLst>
                                          <p:attrName>style.visibility</p:attrName>
                                        </p:attrNameLst>
                                      </p:cBhvr>
                                      <p:to>
                                        <p:strVal val="visible"/>
                                      </p:to>
                                    </p:set>
                                    <p:anim calcmode="lin" valueType="num">
                                      <p:cBhvr additive="base">
                                        <p:cTn id="23" dur="500" fill="hold"/>
                                        <p:tgtEl>
                                          <p:spTgt spid="1559555">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595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5"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body" idx="1"/>
          </p:nvPr>
        </p:nvSpPr>
        <p:spPr>
          <a:xfrm>
            <a:off x="228600" y="1524000"/>
            <a:ext cx="8686800" cy="4953000"/>
          </a:xfrm>
        </p:spPr>
        <p:txBody>
          <a:bodyPr/>
          <a:lstStyle/>
          <a:p>
            <a:pPr>
              <a:lnSpc>
                <a:spcPct val="80000"/>
              </a:lnSpc>
            </a:pPr>
            <a:r>
              <a:rPr lang="en-US" sz="2800" dirty="0"/>
              <a:t>When an object goes through a </a:t>
            </a:r>
            <a:r>
              <a:rPr lang="en-US" sz="2800" b="1" i="1" dirty="0">
                <a:solidFill>
                  <a:schemeClr val="accent1"/>
                </a:solidFill>
              </a:rPr>
              <a:t>change of phase</a:t>
            </a:r>
            <a:r>
              <a:rPr lang="en-US" sz="2800" dirty="0"/>
              <a:t> or state, heat is added or removed </a:t>
            </a:r>
            <a:r>
              <a:rPr lang="en-US" sz="2800" b="1" dirty="0">
                <a:solidFill>
                  <a:srgbClr val="FF0000"/>
                </a:solidFill>
              </a:rPr>
              <a:t>without changing the temperature</a:t>
            </a:r>
            <a:r>
              <a:rPr lang="en-US" sz="2800" dirty="0"/>
              <a:t>.  Instead, the </a:t>
            </a:r>
            <a:r>
              <a:rPr lang="en-US" sz="2800" b="1" i="1" dirty="0">
                <a:solidFill>
                  <a:schemeClr val="accent1"/>
                </a:solidFill>
              </a:rPr>
              <a:t>state of matter</a:t>
            </a:r>
            <a:r>
              <a:rPr lang="en-US" sz="2800" dirty="0"/>
              <a:t> changes: solid to liquid, for example.</a:t>
            </a:r>
          </a:p>
          <a:p>
            <a:pPr>
              <a:lnSpc>
                <a:spcPct val="80000"/>
              </a:lnSpc>
            </a:pPr>
            <a:endParaRPr lang="en-US" sz="2800" dirty="0"/>
          </a:p>
          <a:p>
            <a:pPr>
              <a:lnSpc>
                <a:spcPct val="80000"/>
              </a:lnSpc>
            </a:pPr>
            <a:r>
              <a:rPr lang="en-US" sz="2800" dirty="0"/>
              <a:t>The amount of heat needed per unit mass to produce a phase change is called the </a:t>
            </a:r>
            <a:r>
              <a:rPr lang="en-US" sz="2800" b="1" i="1" dirty="0">
                <a:solidFill>
                  <a:schemeClr val="accent1"/>
                </a:solidFill>
              </a:rPr>
              <a:t>latent heat</a:t>
            </a:r>
            <a:r>
              <a:rPr lang="en-US" sz="2800" dirty="0"/>
              <a:t>.</a:t>
            </a:r>
          </a:p>
          <a:p>
            <a:pPr lvl="1">
              <a:lnSpc>
                <a:spcPct val="80000"/>
              </a:lnSpc>
            </a:pPr>
            <a:r>
              <a:rPr lang="en-US" sz="2400" dirty="0"/>
              <a:t>The latent heat of fusion of water corresponds to the amount of heat needed to melt </a:t>
            </a:r>
            <a:r>
              <a:rPr lang="en-US" sz="2400" dirty="0">
                <a:solidFill>
                  <a:srgbClr val="FF0000"/>
                </a:solidFill>
              </a:rPr>
              <a:t>one gram of ice</a:t>
            </a:r>
            <a:r>
              <a:rPr lang="en-US" sz="2400" dirty="0"/>
              <a:t>. (</a:t>
            </a:r>
            <a:r>
              <a:rPr lang="en-US" sz="2400" dirty="0">
                <a:solidFill>
                  <a:schemeClr val="accent1"/>
                </a:solidFill>
                <a:latin typeface="Comic Sans MS" pitchFamily="66" charset="0"/>
              </a:rPr>
              <a:t>80 </a:t>
            </a:r>
            <a:r>
              <a:rPr lang="en-US" sz="2400" dirty="0" err="1">
                <a:solidFill>
                  <a:schemeClr val="accent1"/>
                </a:solidFill>
                <a:latin typeface="Comic Sans MS" pitchFamily="66" charset="0"/>
              </a:rPr>
              <a:t>cal</a:t>
            </a:r>
            <a:r>
              <a:rPr lang="en-US" sz="2400" dirty="0">
                <a:solidFill>
                  <a:schemeClr val="accent1"/>
                </a:solidFill>
                <a:latin typeface="Comic Sans MS" pitchFamily="66" charset="0"/>
              </a:rPr>
              <a:t>/g)</a:t>
            </a:r>
            <a:endParaRPr lang="en-US" sz="2400" dirty="0"/>
          </a:p>
          <a:p>
            <a:pPr lvl="1">
              <a:lnSpc>
                <a:spcPct val="80000"/>
              </a:lnSpc>
            </a:pPr>
            <a:r>
              <a:rPr lang="en-US" sz="2400" dirty="0"/>
              <a:t>The latent heat of vaporization of water corresponds to the amount of heat needed to turn </a:t>
            </a:r>
            <a:r>
              <a:rPr lang="en-US" sz="2400" dirty="0">
                <a:solidFill>
                  <a:srgbClr val="FF0000"/>
                </a:solidFill>
              </a:rPr>
              <a:t>one gram of water </a:t>
            </a:r>
            <a:r>
              <a:rPr lang="en-US" sz="2400" dirty="0"/>
              <a:t>into steam.</a:t>
            </a:r>
          </a:p>
        </p:txBody>
      </p:sp>
      <p:sp>
        <p:nvSpPr>
          <p:cNvPr id="1563652" name="Rectangle 4"/>
          <p:cNvSpPr>
            <a:spLocks noGrp="1" noChangeArrowheads="1"/>
          </p:cNvSpPr>
          <p:nvPr>
            <p:ph type="title"/>
          </p:nvPr>
        </p:nvSpPr>
        <p:spPr>
          <a:xfrm>
            <a:off x="685800" y="457201"/>
            <a:ext cx="7772400" cy="838200"/>
          </a:xfrm>
          <a:noFill/>
          <a:ln/>
        </p:spPr>
        <p:txBody>
          <a:bodyPr/>
          <a:lstStyle/>
          <a:p>
            <a:r>
              <a:rPr lang="en-US" dirty="0">
                <a:solidFill>
                  <a:srgbClr val="FF0000"/>
                </a:solidFill>
              </a:rPr>
              <a:t>Phase Changes and Latent Heat</a:t>
            </a:r>
          </a:p>
        </p:txBody>
      </p:sp>
      <p:sp>
        <p:nvSpPr>
          <p:cNvPr id="2" name="Slide Number Placeholder 1"/>
          <p:cNvSpPr>
            <a:spLocks noGrp="1"/>
          </p:cNvSpPr>
          <p:nvPr>
            <p:ph type="sldNum" sz="quarter" idx="12"/>
          </p:nvPr>
        </p:nvSpPr>
        <p:spPr/>
        <p:txBody>
          <a:bodyPr/>
          <a:lstStyle/>
          <a:p>
            <a:fld id="{BFE096D9-08B4-41FC-AFED-ED3B1DF954E0}" type="slidenum">
              <a:rPr lang="en-US" smtClean="0"/>
              <a:t>7</a:t>
            </a:fld>
            <a:endParaRPr lang="en-US"/>
          </a:p>
        </p:txBody>
      </p:sp>
    </p:spTree>
    <p:extLst>
      <p:ext uri="{BB962C8B-B14F-4D97-AF65-F5344CB8AC3E}">
        <p14:creationId xmlns:p14="http://schemas.microsoft.com/office/powerpoint/2010/main" val="178003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762000" y="457200"/>
            <a:ext cx="7772400" cy="2528888"/>
          </a:xfrm>
          <a:noFill/>
        </p:spPr>
        <p:txBody>
          <a:bodyPr>
            <a:normAutofit fontScale="90000"/>
          </a:bodyPr>
          <a:lstStyle/>
          <a:p>
            <a:r>
              <a:rPr lang="en-US" sz="3200" dirty="0">
                <a:solidFill>
                  <a:schemeClr val="accent1"/>
                </a:solidFill>
                <a:latin typeface="Comic Sans MS" pitchFamily="66" charset="0"/>
              </a:rPr>
              <a:t>If the specific heat capacity of ice is 0.5 </a:t>
            </a:r>
            <a:r>
              <a:rPr lang="en-US" sz="3200" dirty="0" err="1">
                <a:solidFill>
                  <a:schemeClr val="accent1"/>
                </a:solidFill>
                <a:latin typeface="Comic Sans MS" pitchFamily="66" charset="0"/>
              </a:rPr>
              <a:t>cal</a:t>
            </a:r>
            <a:r>
              <a:rPr lang="en-US" sz="3200" dirty="0">
                <a:solidFill>
                  <a:schemeClr val="accent1"/>
                </a:solidFill>
                <a:latin typeface="Comic Sans MS" pitchFamily="66" charset="0"/>
              </a:rPr>
              <a:t>/</a:t>
            </a:r>
            <a:r>
              <a:rPr lang="en-US" sz="3200" dirty="0" err="1">
                <a:solidFill>
                  <a:schemeClr val="accent1"/>
                </a:solidFill>
                <a:latin typeface="Comic Sans MS" pitchFamily="66" charset="0"/>
              </a:rPr>
              <a:t>g</a:t>
            </a:r>
            <a:r>
              <a:rPr lang="en-US" sz="3200" dirty="0" err="1">
                <a:solidFill>
                  <a:schemeClr val="accent1"/>
                </a:solidFill>
                <a:latin typeface="Symbol" pitchFamily="18" charset="2"/>
                <a:sym typeface="Symbol" pitchFamily="18" charset="2"/>
              </a:rPr>
              <a:t></a:t>
            </a:r>
            <a:r>
              <a:rPr lang="en-US" sz="3200" dirty="0" err="1">
                <a:solidFill>
                  <a:schemeClr val="accent1"/>
                </a:solidFill>
                <a:latin typeface="Comic Sans MS" pitchFamily="66" charset="0"/>
              </a:rPr>
              <a:t>C</a:t>
            </a:r>
            <a:r>
              <a:rPr lang="en-US" sz="3200" dirty="0">
                <a:solidFill>
                  <a:schemeClr val="accent1"/>
                </a:solidFill>
                <a:latin typeface="Comic Sans MS" pitchFamily="66" charset="0"/>
              </a:rPr>
              <a:t>°, how much heat would have to be added to 200 g of ice, initially at a temperature of -10°C, to raise the ice to the melting point?</a:t>
            </a:r>
          </a:p>
        </p:txBody>
      </p:sp>
      <p:sp>
        <p:nvSpPr>
          <p:cNvPr id="1135619" name="Rectangle 3"/>
          <p:cNvSpPr>
            <a:spLocks noGrp="1" noChangeArrowheads="1"/>
          </p:cNvSpPr>
          <p:nvPr>
            <p:ph type="body" idx="1"/>
          </p:nvPr>
        </p:nvSpPr>
        <p:spPr>
          <a:xfrm>
            <a:off x="381000" y="3733800"/>
            <a:ext cx="2590800" cy="1752600"/>
          </a:xfrm>
        </p:spPr>
        <p:txBody>
          <a:bodyPr/>
          <a:lstStyle/>
          <a:p>
            <a:pPr marL="609600" indent="-609600">
              <a:lnSpc>
                <a:spcPct val="100000"/>
              </a:lnSpc>
              <a:buFont typeface="Arial" charset="0"/>
              <a:buAutoNum type="alphaLcParenR"/>
            </a:pPr>
            <a:r>
              <a:rPr lang="en-US" sz="2000">
                <a:latin typeface="Comic Sans MS" pitchFamily="66" charset="0"/>
              </a:rPr>
              <a:t>1,000 cal</a:t>
            </a:r>
          </a:p>
          <a:p>
            <a:pPr marL="609600" indent="-609600">
              <a:lnSpc>
                <a:spcPct val="80000"/>
              </a:lnSpc>
              <a:buFont typeface="Arial" charset="0"/>
              <a:buAutoNum type="alphaLcParenR"/>
            </a:pPr>
            <a:r>
              <a:rPr lang="en-US" sz="2000">
                <a:latin typeface="Comic Sans MS" pitchFamily="66" charset="0"/>
              </a:rPr>
              <a:t>2,000 cal</a:t>
            </a:r>
          </a:p>
          <a:p>
            <a:pPr marL="609600" indent="-609600">
              <a:lnSpc>
                <a:spcPct val="80000"/>
              </a:lnSpc>
              <a:buFont typeface="Arial" charset="0"/>
              <a:buAutoNum type="alphaLcParenR"/>
            </a:pPr>
            <a:r>
              <a:rPr lang="en-US" sz="2000">
                <a:latin typeface="Comic Sans MS" pitchFamily="66" charset="0"/>
              </a:rPr>
              <a:t>4,000 cal</a:t>
            </a:r>
          </a:p>
          <a:p>
            <a:pPr marL="609600" indent="-609600">
              <a:lnSpc>
                <a:spcPct val="80000"/>
              </a:lnSpc>
              <a:buFont typeface="Arial" charset="0"/>
              <a:buAutoNum type="alphaLcParenR"/>
            </a:pPr>
            <a:r>
              <a:rPr lang="en-US" sz="2000">
                <a:latin typeface="Comic Sans MS" pitchFamily="66" charset="0"/>
              </a:rPr>
              <a:t>0 cal</a:t>
            </a:r>
          </a:p>
        </p:txBody>
      </p:sp>
      <p:sp>
        <p:nvSpPr>
          <p:cNvPr id="1135622" name="Text Box 6"/>
          <p:cNvSpPr txBox="1">
            <a:spLocks noChangeArrowheads="1"/>
          </p:cNvSpPr>
          <p:nvPr/>
        </p:nvSpPr>
        <p:spPr bwMode="auto">
          <a:xfrm>
            <a:off x="3124200" y="3200400"/>
            <a:ext cx="5715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m</a:t>
            </a:r>
            <a:r>
              <a:rPr lang="en-US">
                <a:latin typeface="Arial" charset="0"/>
                <a:sym typeface="Symbol" pitchFamily="18" charset="2"/>
              </a:rPr>
              <a:t> = 200 g				</a:t>
            </a:r>
          </a:p>
          <a:p>
            <a:pPr>
              <a:buFont typeface="Symbol" pitchFamily="18" charset="2"/>
              <a:buNone/>
            </a:pPr>
            <a:r>
              <a:rPr lang="en-US" i="1"/>
              <a:t>c</a:t>
            </a:r>
            <a:r>
              <a:rPr lang="en-US">
                <a:latin typeface="Arial" charset="0"/>
                <a:sym typeface="Symbol" pitchFamily="18" charset="2"/>
              </a:rPr>
              <a:t> = 0.5 </a:t>
            </a:r>
            <a:r>
              <a:rPr lang="en-US">
                <a:latin typeface="Arial" charset="0"/>
              </a:rPr>
              <a:t>cal/g</a:t>
            </a:r>
            <a:r>
              <a:rPr lang="en-US">
                <a:latin typeface="Symbol" pitchFamily="18" charset="2"/>
                <a:sym typeface="Symbol" pitchFamily="18" charset="2"/>
              </a:rPr>
              <a:t></a:t>
            </a:r>
            <a:r>
              <a:rPr lang="en-US">
                <a:latin typeface="Arial" charset="0"/>
              </a:rPr>
              <a:t>C° </a:t>
            </a:r>
          </a:p>
          <a:p>
            <a:pPr>
              <a:buFont typeface="Symbol" pitchFamily="18" charset="2"/>
              <a:buNone/>
            </a:pPr>
            <a:r>
              <a:rPr lang="en-US" i="1"/>
              <a:t>T</a:t>
            </a:r>
            <a:r>
              <a:rPr lang="en-US">
                <a:latin typeface="Arial" charset="0"/>
              </a:rPr>
              <a:t> = -10°C			</a:t>
            </a:r>
          </a:p>
          <a:p>
            <a:pPr>
              <a:buFont typeface="Symbol" pitchFamily="18" charset="2"/>
              <a:buNone/>
            </a:pPr>
            <a:endParaRPr lang="en-US" i="1"/>
          </a:p>
          <a:p>
            <a:pPr>
              <a:buFont typeface="Symbol" pitchFamily="18" charset="2"/>
              <a:buNone/>
            </a:pPr>
            <a:r>
              <a:rPr lang="en-US" i="1"/>
              <a:t>Q</a:t>
            </a:r>
            <a:r>
              <a:rPr lang="en-US">
                <a:latin typeface="Arial" charset="0"/>
              </a:rPr>
              <a:t> = </a:t>
            </a:r>
            <a:r>
              <a:rPr lang="en-US" i="1"/>
              <a:t>mc</a:t>
            </a:r>
            <a:r>
              <a:rPr lang="en-US" i="1">
                <a:sym typeface="Symbol" pitchFamily="18" charset="2"/>
              </a:rPr>
              <a:t>T</a:t>
            </a:r>
            <a:r>
              <a:rPr lang="en-US">
                <a:latin typeface="Arial" charset="0"/>
              </a:rPr>
              <a:t> </a:t>
            </a:r>
          </a:p>
          <a:p>
            <a:pPr>
              <a:buFont typeface="Symbol" pitchFamily="18" charset="2"/>
              <a:buNone/>
            </a:pPr>
            <a:r>
              <a:rPr lang="en-US">
                <a:latin typeface="Arial" charset="0"/>
              </a:rPr>
              <a:t>	= (200 g)(</a:t>
            </a:r>
            <a:r>
              <a:rPr lang="en-US">
                <a:latin typeface="Arial" charset="0"/>
                <a:sym typeface="Symbol" pitchFamily="18" charset="2"/>
              </a:rPr>
              <a:t>0.5 </a:t>
            </a:r>
            <a:r>
              <a:rPr lang="en-US">
                <a:latin typeface="Arial" charset="0"/>
              </a:rPr>
              <a:t>cal/g</a:t>
            </a:r>
            <a:r>
              <a:rPr lang="en-US">
                <a:latin typeface="Symbol" pitchFamily="18" charset="2"/>
                <a:sym typeface="Symbol" pitchFamily="18" charset="2"/>
              </a:rPr>
              <a:t></a:t>
            </a:r>
            <a:r>
              <a:rPr lang="en-US">
                <a:latin typeface="Arial" charset="0"/>
              </a:rPr>
              <a:t>C°)(10°C) 		= </a:t>
            </a:r>
            <a:r>
              <a:rPr lang="en-US">
                <a:solidFill>
                  <a:srgbClr val="FA4F9F"/>
                </a:solidFill>
                <a:latin typeface="Arial" charset="0"/>
              </a:rPr>
              <a:t>1,000 cal </a:t>
            </a:r>
          </a:p>
          <a:p>
            <a:pPr>
              <a:buFont typeface="Symbol" pitchFamily="18" charset="2"/>
              <a:buNone/>
            </a:pPr>
            <a:r>
              <a:rPr lang="en-US">
                <a:solidFill>
                  <a:srgbClr val="FA4F9F"/>
                </a:solidFill>
                <a:latin typeface="Arial" charset="0"/>
              </a:rPr>
              <a:t>(heat required to raise the temperature)</a:t>
            </a:r>
          </a:p>
        </p:txBody>
      </p:sp>
      <p:sp>
        <p:nvSpPr>
          <p:cNvPr id="2" name="Slide Number Placeholder 1"/>
          <p:cNvSpPr>
            <a:spLocks noGrp="1"/>
          </p:cNvSpPr>
          <p:nvPr>
            <p:ph type="sldNum" sz="quarter" idx="12"/>
          </p:nvPr>
        </p:nvSpPr>
        <p:spPr/>
        <p:txBody>
          <a:bodyPr/>
          <a:lstStyle/>
          <a:p>
            <a:fld id="{BFE096D9-08B4-41FC-AFED-ED3B1DF954E0}" type="slidenum">
              <a:rPr lang="en-US" smtClean="0"/>
              <a:t>8</a:t>
            </a:fld>
            <a:endParaRPr lang="en-US"/>
          </a:p>
        </p:txBody>
      </p:sp>
    </p:spTree>
    <p:extLst>
      <p:ext uri="{BB962C8B-B14F-4D97-AF65-F5344CB8AC3E}">
        <p14:creationId xmlns:p14="http://schemas.microsoft.com/office/powerpoint/2010/main" val="347629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35622"/>
                                        </p:tgtEl>
                                        <p:attrNameLst>
                                          <p:attrName>style.visibility</p:attrName>
                                        </p:attrNameLst>
                                      </p:cBhvr>
                                      <p:to>
                                        <p:strVal val="visible"/>
                                      </p:to>
                                    </p:set>
                                    <p:anim from="(-#ppt_w/2)" to="(#ppt_x)" calcmode="lin" valueType="num">
                                      <p:cBhvr>
                                        <p:cTn id="7" dur="600" fill="hold">
                                          <p:stCondLst>
                                            <p:cond delay="0"/>
                                          </p:stCondLst>
                                        </p:cTn>
                                        <p:tgtEl>
                                          <p:spTgt spid="1135622"/>
                                        </p:tgtEl>
                                        <p:attrNameLst>
                                          <p:attrName>ppt_x</p:attrName>
                                        </p:attrNameLst>
                                      </p:cBhvr>
                                    </p:anim>
                                    <p:anim from="0" to="-1.0" calcmode="lin" valueType="num">
                                      <p:cBhvr>
                                        <p:cTn id="8" dur="200" decel="50000" autoRev="1" fill="hold">
                                          <p:stCondLst>
                                            <p:cond delay="600"/>
                                          </p:stCondLst>
                                        </p:cTn>
                                        <p:tgtEl>
                                          <p:spTgt spid="1135622"/>
                                        </p:tgtEl>
                                        <p:attrNameLst>
                                          <p:attrName>xshear</p:attrName>
                                        </p:attrNameLst>
                                      </p:cBhvr>
                                    </p:anim>
                                    <p:animScale>
                                      <p:cBhvr>
                                        <p:cTn id="9" dur="200" decel="100000" autoRev="1" fill="hold">
                                          <p:stCondLst>
                                            <p:cond delay="600"/>
                                          </p:stCondLst>
                                        </p:cTn>
                                        <p:tgtEl>
                                          <p:spTgt spid="1135622"/>
                                        </p:tgtEl>
                                      </p:cBhvr>
                                      <p:from x="100000" y="100000"/>
                                      <p:to x="80000" y="100000"/>
                                    </p:animScale>
                                    <p:anim by="(#ppt_h/3+#ppt_w*0.1)" calcmode="lin" valueType="num">
                                      <p:cBhvr additive="sum">
                                        <p:cTn id="10" dur="200" decel="100000" autoRev="1" fill="hold">
                                          <p:stCondLst>
                                            <p:cond delay="600"/>
                                          </p:stCondLst>
                                        </p:cTn>
                                        <p:tgtEl>
                                          <p:spTgt spid="11356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a:xfrm>
            <a:off x="762000" y="457200"/>
            <a:ext cx="7772400" cy="2528888"/>
          </a:xfrm>
          <a:noFill/>
        </p:spPr>
        <p:txBody>
          <a:bodyPr>
            <a:normAutofit fontScale="90000"/>
          </a:bodyPr>
          <a:lstStyle/>
          <a:p>
            <a:r>
              <a:rPr lang="en-US" sz="3200" dirty="0">
                <a:solidFill>
                  <a:srgbClr val="FF0000"/>
                </a:solidFill>
                <a:latin typeface="Comic Sans MS" pitchFamily="66" charset="0"/>
              </a:rPr>
              <a:t>Quiz</a:t>
            </a:r>
            <a:r>
              <a:rPr lang="en-US" sz="3200" dirty="0">
                <a:solidFill>
                  <a:schemeClr val="accent1"/>
                </a:solidFill>
                <a:latin typeface="Comic Sans MS" pitchFamily="66" charset="0"/>
              </a:rPr>
              <a:t>: If the specific heat capacity of ice is 0.5 </a:t>
            </a:r>
            <a:r>
              <a:rPr lang="en-US" sz="3200" dirty="0" err="1">
                <a:solidFill>
                  <a:schemeClr val="accent1"/>
                </a:solidFill>
                <a:latin typeface="Comic Sans MS" pitchFamily="66" charset="0"/>
              </a:rPr>
              <a:t>cal</a:t>
            </a:r>
            <a:r>
              <a:rPr lang="en-US" sz="3200" dirty="0">
                <a:solidFill>
                  <a:schemeClr val="accent1"/>
                </a:solidFill>
                <a:latin typeface="Comic Sans MS" pitchFamily="66" charset="0"/>
              </a:rPr>
              <a:t>/</a:t>
            </a:r>
            <a:r>
              <a:rPr lang="en-US" sz="3200" dirty="0" err="1">
                <a:solidFill>
                  <a:schemeClr val="accent1"/>
                </a:solidFill>
                <a:latin typeface="Comic Sans MS" pitchFamily="66" charset="0"/>
              </a:rPr>
              <a:t>g</a:t>
            </a:r>
            <a:r>
              <a:rPr lang="en-US" sz="3200" dirty="0" err="1">
                <a:solidFill>
                  <a:schemeClr val="accent1"/>
                </a:solidFill>
                <a:latin typeface="Symbol" pitchFamily="18" charset="2"/>
                <a:sym typeface="Symbol" pitchFamily="18" charset="2"/>
              </a:rPr>
              <a:t></a:t>
            </a:r>
            <a:r>
              <a:rPr lang="en-US" sz="3200" dirty="0" err="1">
                <a:solidFill>
                  <a:schemeClr val="accent1"/>
                </a:solidFill>
                <a:latin typeface="Comic Sans MS" pitchFamily="66" charset="0"/>
              </a:rPr>
              <a:t>C</a:t>
            </a:r>
            <a:r>
              <a:rPr lang="en-US" sz="3200" dirty="0">
                <a:solidFill>
                  <a:schemeClr val="accent1"/>
                </a:solidFill>
                <a:latin typeface="Comic Sans MS" pitchFamily="66" charset="0"/>
              </a:rPr>
              <a:t>°, how much heat would have to be added to 200 g of ice, initially at a temperature of -10°C, to completely melt the ice? (Latent heat is 80 </a:t>
            </a:r>
            <a:r>
              <a:rPr lang="en-US" sz="3200" dirty="0" err="1">
                <a:solidFill>
                  <a:schemeClr val="accent1"/>
                </a:solidFill>
                <a:latin typeface="Comic Sans MS" pitchFamily="66" charset="0"/>
              </a:rPr>
              <a:t>cal</a:t>
            </a:r>
            <a:r>
              <a:rPr lang="en-US" sz="3200" dirty="0">
                <a:solidFill>
                  <a:schemeClr val="accent1"/>
                </a:solidFill>
                <a:latin typeface="Comic Sans MS" pitchFamily="66" charset="0"/>
              </a:rPr>
              <a:t>/g)</a:t>
            </a:r>
          </a:p>
        </p:txBody>
      </p:sp>
      <p:sp>
        <p:nvSpPr>
          <p:cNvPr id="1565699" name="Rectangle 3"/>
          <p:cNvSpPr>
            <a:spLocks noGrp="1" noChangeArrowheads="1"/>
          </p:cNvSpPr>
          <p:nvPr>
            <p:ph type="body" idx="1"/>
          </p:nvPr>
        </p:nvSpPr>
        <p:spPr>
          <a:xfrm>
            <a:off x="381000" y="3733800"/>
            <a:ext cx="2590800" cy="1752600"/>
          </a:xfrm>
        </p:spPr>
        <p:txBody>
          <a:bodyPr/>
          <a:lstStyle/>
          <a:p>
            <a:pPr marL="609600" indent="-609600">
              <a:lnSpc>
                <a:spcPct val="100000"/>
              </a:lnSpc>
              <a:buFont typeface="Arial" charset="0"/>
              <a:buAutoNum type="alphaLcParenR"/>
            </a:pPr>
            <a:r>
              <a:rPr lang="en-US" sz="2000">
                <a:latin typeface="Comic Sans MS" pitchFamily="66" charset="0"/>
              </a:rPr>
              <a:t>1,000 cal</a:t>
            </a:r>
          </a:p>
          <a:p>
            <a:pPr marL="609600" indent="-609600">
              <a:lnSpc>
                <a:spcPct val="80000"/>
              </a:lnSpc>
              <a:buFont typeface="Arial" charset="0"/>
              <a:buAutoNum type="alphaLcParenR"/>
            </a:pPr>
            <a:r>
              <a:rPr lang="en-US" sz="2000">
                <a:latin typeface="Comic Sans MS" pitchFamily="66" charset="0"/>
              </a:rPr>
              <a:t>14,000 cal</a:t>
            </a:r>
          </a:p>
          <a:p>
            <a:pPr marL="609600" indent="-609600">
              <a:lnSpc>
                <a:spcPct val="80000"/>
              </a:lnSpc>
              <a:buFont typeface="Arial" charset="0"/>
              <a:buAutoNum type="alphaLcParenR"/>
            </a:pPr>
            <a:r>
              <a:rPr lang="en-US" sz="2000">
                <a:latin typeface="Comic Sans MS" pitchFamily="66" charset="0"/>
              </a:rPr>
              <a:t>16,000 cal</a:t>
            </a:r>
          </a:p>
          <a:p>
            <a:pPr marL="609600" indent="-609600">
              <a:lnSpc>
                <a:spcPct val="80000"/>
              </a:lnSpc>
              <a:buFont typeface="Arial" charset="0"/>
              <a:buAutoNum type="alphaLcParenR"/>
            </a:pPr>
            <a:r>
              <a:rPr lang="en-US" sz="2000">
                <a:latin typeface="Comic Sans MS" pitchFamily="66" charset="0"/>
              </a:rPr>
              <a:t>17,000 cal</a:t>
            </a:r>
          </a:p>
        </p:txBody>
      </p:sp>
      <p:sp>
        <p:nvSpPr>
          <p:cNvPr id="1565701" name="Text Box 5"/>
          <p:cNvSpPr txBox="1">
            <a:spLocks noChangeArrowheads="1"/>
          </p:cNvSpPr>
          <p:nvPr/>
        </p:nvSpPr>
        <p:spPr bwMode="auto">
          <a:xfrm>
            <a:off x="2590800" y="3200400"/>
            <a:ext cx="6248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L</a:t>
            </a:r>
            <a:r>
              <a:rPr lang="en-US" i="1" baseline="-25000"/>
              <a:t>f</a:t>
            </a:r>
            <a:r>
              <a:rPr lang="en-US">
                <a:latin typeface="Arial" charset="0"/>
                <a:sym typeface="Symbol" pitchFamily="18" charset="2"/>
              </a:rPr>
              <a:t> = 80 cal/g		 </a:t>
            </a:r>
            <a:r>
              <a:rPr lang="en-US" i="1"/>
              <a:t>Q</a:t>
            </a:r>
            <a:r>
              <a:rPr lang="en-US">
                <a:latin typeface="Arial" charset="0"/>
              </a:rPr>
              <a:t> = </a:t>
            </a:r>
            <a:r>
              <a:rPr lang="en-US" i="1"/>
              <a:t>mL</a:t>
            </a:r>
            <a:r>
              <a:rPr lang="en-US" i="1" baseline="-25000"/>
              <a:t>f</a:t>
            </a:r>
            <a:r>
              <a:rPr lang="en-US">
                <a:latin typeface="Arial" charset="0"/>
              </a:rPr>
              <a:t> </a:t>
            </a:r>
          </a:p>
          <a:p>
            <a:pPr>
              <a:buFont typeface="Symbol" pitchFamily="18" charset="2"/>
              <a:buNone/>
            </a:pPr>
            <a:r>
              <a:rPr lang="en-US">
                <a:latin typeface="Arial" charset="0"/>
              </a:rPr>
              <a:t>			= (200 g)(</a:t>
            </a:r>
            <a:r>
              <a:rPr lang="en-US">
                <a:latin typeface="Arial" charset="0"/>
                <a:sym typeface="Symbol" pitchFamily="18" charset="2"/>
              </a:rPr>
              <a:t>80 cal/g</a:t>
            </a:r>
            <a:r>
              <a:rPr lang="en-US">
                <a:latin typeface="Arial" charset="0"/>
              </a:rPr>
              <a:t>) 				= </a:t>
            </a:r>
            <a:r>
              <a:rPr lang="en-US">
                <a:solidFill>
                  <a:srgbClr val="FA4F9F"/>
                </a:solidFill>
                <a:latin typeface="Arial" charset="0"/>
              </a:rPr>
              <a:t>16,000 cal</a:t>
            </a:r>
          </a:p>
          <a:p>
            <a:pPr>
              <a:buFont typeface="Symbol" pitchFamily="18" charset="2"/>
              <a:buNone/>
            </a:pPr>
            <a:r>
              <a:rPr lang="en-US">
                <a:solidFill>
                  <a:srgbClr val="FA4F9F"/>
                </a:solidFill>
                <a:latin typeface="Arial" charset="0"/>
              </a:rPr>
              <a:t>		(heat required to melt the ice) </a:t>
            </a:r>
            <a:r>
              <a:rPr lang="en-US">
                <a:latin typeface="Arial" charset="0"/>
                <a:sym typeface="Symbol" pitchFamily="18" charset="2"/>
              </a:rPr>
              <a:t>				</a:t>
            </a:r>
          </a:p>
          <a:p>
            <a:pPr>
              <a:buFont typeface="Symbol" pitchFamily="18" charset="2"/>
              <a:buNone/>
            </a:pPr>
            <a:r>
              <a:rPr lang="en-US">
                <a:latin typeface="Arial" charset="0"/>
              </a:rPr>
              <a:t>Total heat required to raise the ice to 0 °C and then to melt the ice is: 		</a:t>
            </a:r>
          </a:p>
          <a:p>
            <a:pPr>
              <a:buFont typeface="Symbol" pitchFamily="18" charset="2"/>
              <a:buNone/>
            </a:pPr>
            <a:r>
              <a:rPr lang="en-US">
                <a:latin typeface="Arial" charset="0"/>
              </a:rPr>
              <a:t>1,000 cal + 16,000 cal =</a:t>
            </a:r>
            <a:r>
              <a:rPr lang="en-US">
                <a:solidFill>
                  <a:srgbClr val="FA4F9F"/>
                </a:solidFill>
                <a:latin typeface="Arial" charset="0"/>
              </a:rPr>
              <a:t> 17,000 cal </a:t>
            </a:r>
            <a:r>
              <a:rPr lang="en-US">
                <a:latin typeface="Arial" charset="0"/>
              </a:rPr>
              <a:t>= </a:t>
            </a:r>
            <a:r>
              <a:rPr lang="en-US">
                <a:solidFill>
                  <a:srgbClr val="FA4F9F"/>
                </a:solidFill>
                <a:latin typeface="Arial" charset="0"/>
              </a:rPr>
              <a:t>17 kcal</a:t>
            </a:r>
          </a:p>
        </p:txBody>
      </p:sp>
      <p:sp>
        <p:nvSpPr>
          <p:cNvPr id="2" name="Slide Number Placeholder 1"/>
          <p:cNvSpPr>
            <a:spLocks noGrp="1"/>
          </p:cNvSpPr>
          <p:nvPr>
            <p:ph type="sldNum" sz="quarter" idx="12"/>
          </p:nvPr>
        </p:nvSpPr>
        <p:spPr/>
        <p:txBody>
          <a:bodyPr/>
          <a:lstStyle/>
          <a:p>
            <a:fld id="{BFE096D9-08B4-41FC-AFED-ED3B1DF954E0}" type="slidenum">
              <a:rPr lang="en-US" smtClean="0"/>
              <a:t>9</a:t>
            </a:fld>
            <a:endParaRPr lang="en-US"/>
          </a:p>
        </p:txBody>
      </p:sp>
    </p:spTree>
    <p:extLst>
      <p:ext uri="{BB962C8B-B14F-4D97-AF65-F5344CB8AC3E}">
        <p14:creationId xmlns:p14="http://schemas.microsoft.com/office/powerpoint/2010/main" val="1417651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65701"/>
                                        </p:tgtEl>
                                        <p:attrNameLst>
                                          <p:attrName>style.visibility</p:attrName>
                                        </p:attrNameLst>
                                      </p:cBhvr>
                                      <p:to>
                                        <p:strVal val="visible"/>
                                      </p:to>
                                    </p:set>
                                    <p:anim from="(-#ppt_w/2)" to="(#ppt_x)" calcmode="lin" valueType="num">
                                      <p:cBhvr>
                                        <p:cTn id="7" dur="600" fill="hold">
                                          <p:stCondLst>
                                            <p:cond delay="0"/>
                                          </p:stCondLst>
                                        </p:cTn>
                                        <p:tgtEl>
                                          <p:spTgt spid="1565701"/>
                                        </p:tgtEl>
                                        <p:attrNameLst>
                                          <p:attrName>ppt_x</p:attrName>
                                        </p:attrNameLst>
                                      </p:cBhvr>
                                    </p:anim>
                                    <p:anim from="0" to="-1.0" calcmode="lin" valueType="num">
                                      <p:cBhvr>
                                        <p:cTn id="8" dur="200" decel="50000" autoRev="1" fill="hold">
                                          <p:stCondLst>
                                            <p:cond delay="600"/>
                                          </p:stCondLst>
                                        </p:cTn>
                                        <p:tgtEl>
                                          <p:spTgt spid="1565701"/>
                                        </p:tgtEl>
                                        <p:attrNameLst>
                                          <p:attrName>xshear</p:attrName>
                                        </p:attrNameLst>
                                      </p:cBhvr>
                                    </p:anim>
                                    <p:animScale>
                                      <p:cBhvr>
                                        <p:cTn id="9" dur="200" decel="100000" autoRev="1" fill="hold">
                                          <p:stCondLst>
                                            <p:cond delay="600"/>
                                          </p:stCondLst>
                                        </p:cTn>
                                        <p:tgtEl>
                                          <p:spTgt spid="1565701"/>
                                        </p:tgtEl>
                                      </p:cBhvr>
                                      <p:from x="100000" y="100000"/>
                                      <p:to x="80000" y="100000"/>
                                    </p:animScale>
                                    <p:anim by="(#ppt_h/3+#ppt_w*0.1)" calcmode="lin" valueType="num">
                                      <p:cBhvr additive="sum">
                                        <p:cTn id="10" dur="200" decel="100000" autoRev="1" fill="hold">
                                          <p:stCondLst>
                                            <p:cond delay="600"/>
                                          </p:stCondLst>
                                        </p:cTn>
                                        <p:tgtEl>
                                          <p:spTgt spid="156570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7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3283</Words>
  <Application>Microsoft Office PowerPoint</Application>
  <PresentationFormat>On-screen Show (4:3)</PresentationFormat>
  <Paragraphs>360</Paragraphs>
  <Slides>35</Slides>
  <Notes>34</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Comic Sans MS</vt:lpstr>
      <vt:lpstr>Symbol</vt:lpstr>
      <vt:lpstr>Times New Roman</vt:lpstr>
      <vt:lpstr>Wingdings</vt:lpstr>
      <vt:lpstr>Office Theme</vt:lpstr>
      <vt:lpstr>Equation</vt:lpstr>
      <vt:lpstr>PowerPoint Presentation</vt:lpstr>
      <vt:lpstr>PowerPoint Presentation</vt:lpstr>
      <vt:lpstr>PowerPoint Presentation</vt:lpstr>
      <vt:lpstr>Temperature and Its Measurement</vt:lpstr>
      <vt:lpstr>PowerPoint Presentation</vt:lpstr>
      <vt:lpstr>PowerPoint Presentation</vt:lpstr>
      <vt:lpstr>Phase Changes and Latent Heat</vt:lpstr>
      <vt:lpstr>If the specific heat capacity of ice is 0.5 cal/gC°, how much heat would have to be added to 200 g of ice, initially at a temperature of -10°C, to raise the ice to the melting point?</vt:lpstr>
      <vt:lpstr>Quiz: If the specific heat capacity of ice is 0.5 cal/gC°, how much heat would have to be added to 200 g of ice, initially at a temperature of -10°C, to completely melt the ice? (Latent heat is 80 cal/g)</vt:lpstr>
      <vt:lpstr>Joule’s Experiment  and the First Law of Thermodynamics</vt:lpstr>
      <vt:lpstr>Joule’s Experiment and the First Law of Thermodynamics</vt:lpstr>
      <vt:lpstr>Joule’s Experiment and the First Law of Thermodynamics</vt:lpstr>
      <vt:lpstr>A hot plate is used to transfer 400 cal of heat to a beaker containing ice and water; 500 J of work are also done on the contents of the beaker by stirring.  What is the increase in internal energy of the ice-water mixture? (note: 1 cal = 4.19J) </vt:lpstr>
      <vt:lpstr>A hot plate is used to transfer 400 cal of heat to a beaker containing ice and water; 500 J of work are also done on the contents of the beaker by stirring.  How much ice melts in this process? (latent heat: 80 cal/g. 1 cal = 4.19J).</vt:lpstr>
      <vt:lpstr>PowerPoint Presentation</vt:lpstr>
      <vt:lpstr>The Flow of Heat</vt:lpstr>
      <vt:lpstr>PowerPoint Presentation</vt:lpstr>
      <vt:lpstr>3B-04 Boiling Water in Cup</vt:lpstr>
      <vt:lpstr>PowerPoint Presentation</vt:lpstr>
      <vt:lpstr>3D-05 Solar Panel 3D-03 Radiation--Match </vt:lpstr>
      <vt:lpstr>PowerPoint Presentation</vt:lpstr>
      <vt:lpstr>Quiz</vt:lpstr>
      <vt:lpstr>Heat Engines</vt:lpstr>
      <vt:lpstr>Heat Engines</vt:lpstr>
      <vt:lpstr>3E09,  3E10, 2E12 Engines</vt:lpstr>
      <vt:lpstr>3E09,  3E10, 2E12 Engines</vt:lpstr>
      <vt:lpstr>Efficiency</vt:lpstr>
      <vt:lpstr>A heat engine takes in 1200 J of heat from the high-temperature heat source in each cycle, and does 400 J of work in each cycle.  What is the efficiency of this engine?</vt:lpstr>
      <vt:lpstr>How much heat is released into the environment in each cycle?</vt:lpstr>
      <vt:lpstr>Carnot Engine</vt:lpstr>
      <vt:lpstr>PowerPoint Presentation</vt:lpstr>
      <vt:lpstr>PowerPoint Presentation</vt:lpstr>
      <vt:lpstr>Carnot Efficiency</vt:lpstr>
      <vt:lpstr>A steam turbine takes in steam at a temperature of 400C and releases steam to the condenser at a temperature of 120C.  What is the Carnot efficiency for this engine?</vt:lpstr>
      <vt:lpstr>Quiz: If the turbine takes in 500 kJ of heat in each cycle, what is the maximum amount of work that could be generated by the turbine in each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172</cp:revision>
  <dcterms:created xsi:type="dcterms:W3CDTF">2011-03-04T00:02:29Z</dcterms:created>
  <dcterms:modified xsi:type="dcterms:W3CDTF">2021-03-18T20:47:04Z</dcterms:modified>
</cp:coreProperties>
</file>