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69" r:id="rId2"/>
    <p:sldId id="338" r:id="rId3"/>
    <p:sldId id="370" r:id="rId4"/>
    <p:sldId id="351" r:id="rId5"/>
    <p:sldId id="343" r:id="rId6"/>
    <p:sldId id="352" r:id="rId7"/>
    <p:sldId id="345" r:id="rId8"/>
    <p:sldId id="346" r:id="rId9"/>
    <p:sldId id="347" r:id="rId10"/>
    <p:sldId id="348" r:id="rId11"/>
    <p:sldId id="349" r:id="rId12"/>
    <p:sldId id="355" r:id="rId13"/>
    <p:sldId id="350" r:id="rId14"/>
    <p:sldId id="260" r:id="rId15"/>
    <p:sldId id="261" r:id="rId16"/>
    <p:sldId id="263" r:id="rId17"/>
    <p:sldId id="341" r:id="rId18"/>
    <p:sldId id="356" r:id="rId19"/>
    <p:sldId id="265" r:id="rId20"/>
    <p:sldId id="259" r:id="rId21"/>
    <p:sldId id="268" r:id="rId22"/>
    <p:sldId id="266" r:id="rId23"/>
    <p:sldId id="267" r:id="rId24"/>
    <p:sldId id="269" r:id="rId25"/>
    <p:sldId id="270" r:id="rId26"/>
    <p:sldId id="27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79089" autoAdjust="0"/>
  </p:normalViewPr>
  <p:slideViewPr>
    <p:cSldViewPr>
      <p:cViewPr varScale="1">
        <p:scale>
          <a:sx n="68" d="100"/>
          <a:sy n="68" d="100"/>
        </p:scale>
        <p:origin x="100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38B99-D69A-4253-AB23-4B303B3E5122}" type="datetimeFigureOut">
              <a:rPr lang="en-US" smtClean="0"/>
              <a:t>3/16/2021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B779E-B25A-4D88-80D2-518E48F3A034}" type="slidenum">
              <a:rPr lang="en-US" smtClean="0"/>
              <a:t>‹#›</a:t>
            </a:fld>
            <a:endParaRPr lang="en-US"/>
          </a:p>
        </p:txBody>
      </p:sp>
    </p:spTree>
    <p:extLst>
      <p:ext uri="{BB962C8B-B14F-4D97-AF65-F5344CB8AC3E}">
        <p14:creationId xmlns:p14="http://schemas.microsoft.com/office/powerpoint/2010/main" val="290463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49E20-CAEE-4C3C-AC17-6AD2FAFAC3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30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B7882-0F3E-4350-9382-3A0E417D5164}" type="slidenum">
              <a:rPr lang="en-US"/>
              <a:pPr/>
              <a:t>13</a:t>
            </a:fld>
            <a:endParaRPr lang="en-US" dirty="0"/>
          </a:p>
        </p:txBody>
      </p:sp>
      <p:sp>
        <p:nvSpPr>
          <p:cNvPr id="1536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Start the air flow and ask what would happen if you placed a ball on top of the stream. A small glass tube, tapered at the end, is attached to the lecture desk air supply. The rubber tubing connected to the air supply is clamped just below the glass tube so that the latter is held in a vertical position but is free to be pivoted. After the air is turned on, a ping pong ball is placed in the air stream and released. The ball remains “floating” in the air stream and will remain there even if the glass tube is tipped several degrees away from the vertical.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3E272-2C41-4D7C-9E8D-75E60BAAF16B}" type="slidenum">
              <a:rPr lang="en-US"/>
              <a:pPr/>
              <a:t>14</a:t>
            </a:fld>
            <a:endParaRPr lang="en-US"/>
          </a:p>
        </p:txBody>
      </p:sp>
      <p:sp>
        <p:nvSpPr>
          <p:cNvPr id="1546242" name="Rectangle 2"/>
          <p:cNvSpPr>
            <a:spLocks noGrp="1" noRot="1" noChangeAspect="1" noChangeArrowheads="1" noTextEdit="1"/>
          </p:cNvSpPr>
          <p:nvPr>
            <p:ph type="sldImg"/>
          </p:nvPr>
        </p:nvSpPr>
        <p:spPr>
          <a:ln/>
        </p:spPr>
      </p:sp>
      <p:sp>
        <p:nvSpPr>
          <p:cNvPr id="1546243" name="Rectangle 3"/>
          <p:cNvSpPr>
            <a:spLocks noGrp="1" noChangeArrowheads="1"/>
          </p:cNvSpPr>
          <p:nvPr>
            <p:ph type="body" idx="1"/>
          </p:nvPr>
        </p:nvSpPr>
        <p:spPr/>
        <p:txBody>
          <a:bodyPr/>
          <a:lstStyle/>
          <a:p>
            <a:r>
              <a:rPr lang="en-US" dirty="0"/>
              <a:t>0</a:t>
            </a:r>
            <a:r>
              <a:rPr lang="en-US" baseline="0" dirty="0"/>
              <a:t>F ~ -18c,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04815-5FFF-4E11-B2E7-89D948F79291}" type="slidenum">
              <a:rPr lang="en-US"/>
              <a:pPr/>
              <a:t>15</a:t>
            </a:fld>
            <a:endParaRPr lang="en-US"/>
          </a:p>
        </p:txBody>
      </p:sp>
      <p:sp>
        <p:nvSpPr>
          <p:cNvPr id="1548290" name="Rectangle 2"/>
          <p:cNvSpPr>
            <a:spLocks noGrp="1" noRot="1" noChangeAspect="1" noChangeArrowheads="1" noTextEdit="1"/>
          </p:cNvSpPr>
          <p:nvPr>
            <p:ph type="sldImg"/>
          </p:nvPr>
        </p:nvSpPr>
        <p:spPr>
          <a:ln/>
        </p:spPr>
      </p:sp>
      <p:sp>
        <p:nvSpPr>
          <p:cNvPr id="154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F3641-2551-4509-87D6-0D0F8E807BFE}" type="slidenum">
              <a:rPr lang="en-US"/>
              <a:pPr/>
              <a:t>16</a:t>
            </a:fld>
            <a:endParaRPr lang="en-US"/>
          </a:p>
        </p:txBody>
      </p:sp>
      <p:sp>
        <p:nvSpPr>
          <p:cNvPr id="1554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4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Dewar flask. A piece of rubber or plastic tubing may also be immersed and</a:t>
            </a:r>
            <a:r>
              <a:rPr lang="en-US" baseline="0" dirty="0"/>
              <a:t> become brittle and can be </a:t>
            </a:r>
            <a:r>
              <a:rPr lang="en-US" dirty="0"/>
              <a:t>shattered. </a:t>
            </a:r>
          </a:p>
          <a:p>
            <a:r>
              <a:rPr lang="en-US" dirty="0"/>
              <a:t>A lead “bell” and one essentially hears no recognizable ringing sound because of the softness of the metal. But after immersion in the LN, the bell has a more noticeable ring due to the hardness. A piece of soft rubber, shaped like a wedge is held with tongs and immersed in the LN. The wedge is then placed point down on a piece of pine and a hammer drives the wedge into the wood. Place a handball in the LN and when it gets really hard, throw it against the side wall (or down onto the floor). It will smash into several pieces. </a:t>
            </a:r>
          </a:p>
          <a:p>
            <a:endParaRPr lang="en-US" dirty="0"/>
          </a:p>
          <a:p>
            <a:r>
              <a:rPr lang="en-US" dirty="0"/>
              <a:t>Pour the LN into the cooler. Place an inflated balloon in the cooler. After a brief time, remove the balloon. It will be shriveled and somewhat rigid. Place it on the desk and watch it expand as it heats up. </a:t>
            </a:r>
          </a:p>
          <a:p>
            <a:endParaRPr lang="en-US" dirty="0"/>
          </a:p>
        </p:txBody>
      </p:sp>
      <p:sp>
        <p:nvSpPr>
          <p:cNvPr id="4" name="Slide Number Placeholder 3"/>
          <p:cNvSpPr>
            <a:spLocks noGrp="1"/>
          </p:cNvSpPr>
          <p:nvPr>
            <p:ph type="sldNum" sz="quarter" idx="10"/>
          </p:nvPr>
        </p:nvSpPr>
        <p:spPr/>
        <p:txBody>
          <a:bodyPr/>
          <a:lstStyle/>
          <a:p>
            <a:fld id="{56AB779E-B25A-4D88-80D2-518E48F3A034}" type="slidenum">
              <a:rPr lang="en-US" smtClean="0"/>
              <a:t>17</a:t>
            </a:fld>
            <a:endParaRPr lang="en-US"/>
          </a:p>
        </p:txBody>
      </p:sp>
    </p:spTree>
    <p:extLst>
      <p:ext uri="{BB962C8B-B14F-4D97-AF65-F5344CB8AC3E}">
        <p14:creationId xmlns:p14="http://schemas.microsoft.com/office/powerpoint/2010/main" val="2683429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F17FD-155D-4ED8-B95A-631317CC3765}" type="slidenum">
              <a:rPr lang="en-US"/>
              <a:pPr/>
              <a:t>19</a:t>
            </a:fld>
            <a:endParaRPr lang="en-US"/>
          </a:p>
        </p:txBody>
      </p:sp>
      <p:sp>
        <p:nvSpPr>
          <p:cNvPr id="1536002" name="Rectangle 2"/>
          <p:cNvSpPr>
            <a:spLocks noGrp="1" noRot="1" noChangeAspect="1" noChangeArrowheads="1" noTextEdit="1"/>
          </p:cNvSpPr>
          <p:nvPr>
            <p:ph type="sldImg"/>
          </p:nvPr>
        </p:nvSpPr>
        <p:spPr>
          <a:ln/>
        </p:spPr>
      </p:sp>
      <p:sp>
        <p:nvSpPr>
          <p:cNvPr id="153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BCAE2-32E5-45CA-93DD-4471D0EF6CF7}" type="slidenum">
              <a:rPr lang="en-US"/>
              <a:pPr/>
              <a:t>20</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4EBE6-573E-4741-BB9E-B35D9E278439}" type="slidenum">
              <a:rPr lang="en-US"/>
              <a:pPr/>
              <a:t>21</a:t>
            </a:fld>
            <a:endParaRPr lang="en-US"/>
          </a:p>
        </p:txBody>
      </p:sp>
      <p:sp>
        <p:nvSpPr>
          <p:cNvPr id="1562626" name="Rectangle 2"/>
          <p:cNvSpPr>
            <a:spLocks noGrp="1" noRot="1" noChangeAspect="1" noChangeArrowheads="1" noTextEdit="1"/>
          </p:cNvSpPr>
          <p:nvPr>
            <p:ph type="sldImg"/>
          </p:nvPr>
        </p:nvSpPr>
        <p:spPr>
          <a:ln/>
        </p:spPr>
      </p:sp>
      <p:sp>
        <p:nvSpPr>
          <p:cNvPr id="156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76E7D-8F37-43CD-A06F-A00656347B22}" type="slidenum">
              <a:rPr lang="en-US"/>
              <a:pPr/>
              <a:t>22</a:t>
            </a:fld>
            <a:endParaRPr lang="en-US"/>
          </a:p>
        </p:txBody>
      </p:sp>
      <p:sp>
        <p:nvSpPr>
          <p:cNvPr id="1558530" name="Rectangle 2"/>
          <p:cNvSpPr>
            <a:spLocks noGrp="1" noRot="1" noChangeAspect="1" noChangeArrowheads="1" noTextEdit="1"/>
          </p:cNvSpPr>
          <p:nvPr>
            <p:ph type="sldImg"/>
          </p:nvPr>
        </p:nvSpPr>
        <p:spPr>
          <a:ln/>
        </p:spPr>
      </p:sp>
      <p:sp>
        <p:nvSpPr>
          <p:cNvPr id="1558531" name="Rectangle 3"/>
          <p:cNvSpPr>
            <a:spLocks noGrp="1" noChangeArrowheads="1"/>
          </p:cNvSpPr>
          <p:nvPr>
            <p:ph type="body" idx="1"/>
          </p:nvPr>
        </p:nvSpPr>
        <p:spPr/>
        <p:txBody>
          <a:bodyPr/>
          <a:lstStyle/>
          <a:p>
            <a:r>
              <a:rPr lang="en-US" dirty="0"/>
              <a:t>Ocean water is warmer than air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C25A7-563D-45CC-B561-9849C6C76E96}" type="slidenum">
              <a:rPr lang="en-US"/>
              <a:pPr/>
              <a:t>23</a:t>
            </a:fld>
            <a:endParaRPr lang="en-US"/>
          </a:p>
        </p:txBody>
      </p:sp>
      <p:sp>
        <p:nvSpPr>
          <p:cNvPr id="1560578" name="Rectangle 2"/>
          <p:cNvSpPr>
            <a:spLocks noGrp="1" noRot="1" noChangeAspect="1" noChangeArrowheads="1" noTextEdit="1"/>
          </p:cNvSpPr>
          <p:nvPr>
            <p:ph type="sldImg"/>
          </p:nvPr>
        </p:nvSpPr>
        <p:spPr>
          <a:ln/>
        </p:spPr>
      </p:sp>
      <p:sp>
        <p:nvSpPr>
          <p:cNvPr id="156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9A547-F70C-476E-B1BD-9144C83275AF}" type="slidenum">
              <a:rPr lang="en-US"/>
              <a:pPr/>
              <a:t>2</a:t>
            </a:fld>
            <a:endParaRPr lang="en-US" dirty="0"/>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AE0D2-81BD-4C1F-AEEA-418D0D8109FF}" type="slidenum">
              <a:rPr lang="en-US"/>
              <a:pPr/>
              <a:t>24</a:t>
            </a:fld>
            <a:endParaRPr lang="en-US"/>
          </a:p>
        </p:txBody>
      </p:sp>
      <p:sp>
        <p:nvSpPr>
          <p:cNvPr id="1564674" name="Rectangle 2"/>
          <p:cNvSpPr>
            <a:spLocks noGrp="1" noRot="1" noChangeAspect="1" noChangeArrowheads="1" noTextEdit="1"/>
          </p:cNvSpPr>
          <p:nvPr>
            <p:ph type="sldImg"/>
          </p:nvPr>
        </p:nvSpPr>
        <p:spPr>
          <a:ln/>
        </p:spPr>
      </p:sp>
      <p:sp>
        <p:nvSpPr>
          <p:cNvPr id="1564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33143-FC7C-4962-BDD3-E065CDB750D3}" type="slidenum">
              <a:rPr lang="en-US"/>
              <a:pPr/>
              <a:t>25</a:t>
            </a:fld>
            <a:endParaRPr lang="en-US"/>
          </a:p>
        </p:txBody>
      </p:sp>
      <p:sp>
        <p:nvSpPr>
          <p:cNvPr id="1136642" name="Rectangle 2"/>
          <p:cNvSpPr>
            <a:spLocks noGrp="1" noRot="1" noChangeAspect="1" noChangeArrowheads="1" noTextEdit="1"/>
          </p:cNvSpPr>
          <p:nvPr>
            <p:ph type="sldImg"/>
          </p:nvPr>
        </p:nvSpPr>
        <p:spPr>
          <a:ln/>
        </p:spPr>
      </p:sp>
      <p:sp>
        <p:nvSpPr>
          <p:cNvPr id="113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1EE83-0692-48F7-BD7C-B9E45A711517}" type="slidenum">
              <a:rPr lang="en-US"/>
              <a:pPr/>
              <a:t>26</a:t>
            </a:fld>
            <a:endParaRPr lang="en-US"/>
          </a:p>
        </p:txBody>
      </p:sp>
      <p:sp>
        <p:nvSpPr>
          <p:cNvPr id="1566722" name="Rectangle 2"/>
          <p:cNvSpPr>
            <a:spLocks noGrp="1" noRot="1" noChangeAspect="1" noChangeArrowheads="1" noTextEdit="1"/>
          </p:cNvSpPr>
          <p:nvPr>
            <p:ph type="sldImg"/>
          </p:nvPr>
        </p:nvSpPr>
        <p:spPr>
          <a:ln/>
        </p:spPr>
      </p:sp>
      <p:sp>
        <p:nvSpPr>
          <p:cNvPr id="156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small balance supports a glass bulb on one arm and a balancing weight of much smaller volume on the other. A bell jar is placed over the apparatus and evacuated. The glass sphere now appears heavier, due to its greater loss of buoyancy. </a:t>
            </a:r>
          </a:p>
        </p:txBody>
      </p:sp>
      <p:sp>
        <p:nvSpPr>
          <p:cNvPr id="4" name="Slide Number Placeholder 3"/>
          <p:cNvSpPr>
            <a:spLocks noGrp="1"/>
          </p:cNvSpPr>
          <p:nvPr>
            <p:ph type="sldNum" sz="quarter" idx="10"/>
          </p:nvPr>
        </p:nvSpPr>
        <p:spPr/>
        <p:txBody>
          <a:bodyPr/>
          <a:lstStyle/>
          <a:p>
            <a:fld id="{BC656391-9025-477C-9320-E23C9FA43F3F}" type="slidenum">
              <a:rPr lang="en-US" smtClean="0"/>
              <a:t>4</a:t>
            </a:fld>
            <a:endParaRPr lang="en-US"/>
          </a:p>
        </p:txBody>
      </p:sp>
    </p:spTree>
    <p:extLst>
      <p:ext uri="{BB962C8B-B14F-4D97-AF65-F5344CB8AC3E}">
        <p14:creationId xmlns:p14="http://schemas.microsoft.com/office/powerpoint/2010/main" val="94056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Sulfur hexafluoride</a:t>
            </a:r>
          </a:p>
        </p:txBody>
      </p:sp>
      <p:sp>
        <p:nvSpPr>
          <p:cNvPr id="4" name="Slide Number Placeholder 3"/>
          <p:cNvSpPr>
            <a:spLocks noGrp="1"/>
          </p:cNvSpPr>
          <p:nvPr>
            <p:ph type="sldNum" sz="quarter" idx="10"/>
          </p:nvPr>
        </p:nvSpPr>
        <p:spPr/>
        <p:txBody>
          <a:bodyPr/>
          <a:lstStyle/>
          <a:p>
            <a:fld id="{BC656391-9025-477C-9320-E23C9FA43F3F}" type="slidenum">
              <a:rPr lang="en-US" smtClean="0"/>
              <a:t>5</a:t>
            </a:fld>
            <a:endParaRPr lang="en-US"/>
          </a:p>
        </p:txBody>
      </p:sp>
    </p:spTree>
    <p:extLst>
      <p:ext uri="{BB962C8B-B14F-4D97-AF65-F5344CB8AC3E}">
        <p14:creationId xmlns:p14="http://schemas.microsoft.com/office/powerpoint/2010/main" val="246967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A24DA-5A00-4F6A-9E07-DB47A4A86690}" type="slidenum">
              <a:rPr lang="en-US"/>
              <a:pPr/>
              <a:t>7</a:t>
            </a:fld>
            <a:endParaRPr lang="en-US"/>
          </a:p>
        </p:txBody>
      </p:sp>
      <p:sp>
        <p:nvSpPr>
          <p:cNvPr id="1513474" name="Rectangle 2"/>
          <p:cNvSpPr>
            <a:spLocks noGrp="1" noRot="1" noChangeAspect="1" noChangeArrowheads="1" noTextEdit="1"/>
          </p:cNvSpPr>
          <p:nvPr>
            <p:ph type="sldImg"/>
          </p:nvPr>
        </p:nvSpPr>
        <p:spPr>
          <a:ln/>
        </p:spPr>
      </p:sp>
      <p:sp>
        <p:nvSpPr>
          <p:cNvPr id="151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EA78D4-E2A8-45A5-8A32-1934394218FB}" type="slidenum">
              <a:rPr lang="en-US"/>
              <a:pPr/>
              <a:t>8</a:t>
            </a:fld>
            <a:endParaRPr lang="en-US"/>
          </a:p>
        </p:txBody>
      </p:sp>
      <p:sp>
        <p:nvSpPr>
          <p:cNvPr id="1515522" name="Rectangle 2"/>
          <p:cNvSpPr>
            <a:spLocks noGrp="1" noRot="1" noChangeAspect="1" noChangeArrowheads="1" noTextEdit="1"/>
          </p:cNvSpPr>
          <p:nvPr>
            <p:ph type="sldImg"/>
          </p:nvPr>
        </p:nvSpPr>
        <p:spPr>
          <a:ln/>
        </p:spPr>
      </p:sp>
      <p:sp>
        <p:nvSpPr>
          <p:cNvPr id="151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196A5-3C47-410A-8BEB-0B3003D0EE7B}" type="slidenum">
              <a:rPr lang="en-US"/>
              <a:pPr/>
              <a:t>10</a:t>
            </a:fld>
            <a:endParaRPr lang="en-US"/>
          </a:p>
        </p:txBody>
      </p:sp>
      <p:sp>
        <p:nvSpPr>
          <p:cNvPr id="1521666" name="Rectangle 2"/>
          <p:cNvSpPr>
            <a:spLocks noGrp="1" noRot="1" noChangeAspect="1" noChangeArrowheads="1" noTextEdit="1"/>
          </p:cNvSpPr>
          <p:nvPr>
            <p:ph type="sldImg"/>
          </p:nvPr>
        </p:nvSpPr>
        <p:spPr>
          <a:ln/>
        </p:spPr>
      </p:sp>
      <p:sp>
        <p:nvSpPr>
          <p:cNvPr id="152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39EA8-48EE-4EE4-8BE9-A636A12E8862}" type="slidenum">
              <a:rPr lang="en-US"/>
              <a:pPr/>
              <a:t>11</a:t>
            </a:fld>
            <a:endParaRPr lang="en-US"/>
          </a:p>
        </p:txBody>
      </p:sp>
      <p:sp>
        <p:nvSpPr>
          <p:cNvPr id="1527810" name="Rectangle 2"/>
          <p:cNvSpPr>
            <a:spLocks noGrp="1" noRot="1" noChangeAspect="1" noChangeArrowheads="1" noTextEdit="1"/>
          </p:cNvSpPr>
          <p:nvPr>
            <p:ph type="sldImg"/>
          </p:nvPr>
        </p:nvSpPr>
        <p:spPr>
          <a:ln/>
        </p:spPr>
      </p:sp>
      <p:sp>
        <p:nvSpPr>
          <p:cNvPr id="1527811" name="Rectangle 3"/>
          <p:cNvSpPr>
            <a:spLocks noGrp="1" noChangeArrowheads="1"/>
          </p:cNvSpPr>
          <p:nvPr>
            <p:ph type="body" idx="1"/>
          </p:nvPr>
        </p:nvSpPr>
        <p:spPr/>
        <p:txBody>
          <a:bodyPr/>
          <a:lstStyle/>
          <a:p>
            <a:r>
              <a:rPr lang="en-US" dirty="0"/>
              <a:t>It’s hard to</a:t>
            </a:r>
            <a:r>
              <a:rPr lang="en-US" baseline="0" dirty="0"/>
              <a:t> stand on the flash flood because of the pressure since the want speed slow down on you.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B7882-0F3E-4350-9382-3A0E417D5164}" type="slidenum">
              <a:rPr lang="en-US"/>
              <a:pPr/>
              <a:t>12</a:t>
            </a:fld>
            <a:endParaRPr lang="en-US" dirty="0"/>
          </a:p>
        </p:txBody>
      </p:sp>
      <p:sp>
        <p:nvSpPr>
          <p:cNvPr id="1536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Start the air flow and ask what would happen if you placed a ball on top of the stream. A small glass tube, tapered at the end, is attached to the lecture desk air supply. The rubber tubing connected to the air supply is clamped just below the glass tube so that the latter is held in a vertical position but is free to be pivoted. After the air is turned on, a ping pong ball is placed in the air stream and released. The ball remains “floating” in the air stream and will remain there even if the glass tube is tipped several degrees away from the vertical. </a:t>
            </a:r>
          </a:p>
        </p:txBody>
      </p:sp>
    </p:spTree>
    <p:extLst>
      <p:ext uri="{BB962C8B-B14F-4D97-AF65-F5344CB8AC3E}">
        <p14:creationId xmlns:p14="http://schemas.microsoft.com/office/powerpoint/2010/main" val="412561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CDDCA5-34A7-482E-B651-211E73E32E4A}"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96529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E65EE1-68D9-4B67-9E00-AF2BA41FD427}"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60609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7BC167-1C3C-4A8A-BBD4-4C1E6900CED4}"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84180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D1145C-4E7D-446C-92DA-438711F4ABB3}"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288641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7E38EF-F480-418C-A4B5-EB3F9FD53A94}"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233188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91F17E-00DD-4D75-8828-9D8FA502899D}" type="datetime1">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63444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8CEC0-3DF2-4353-8CDB-1E47B0C8852D}" type="datetime1">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79423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A80204-649A-4BFA-8053-6142B91D5DA5}" type="datetime1">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402457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A679A-C3F6-4268-B505-7C3F9BB84EFD}" type="datetime1">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17783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D040F1-42FF-4AA7-863A-73033ACA17B9}" type="datetime1">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405864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D7A8F2-8AD2-4882-AC2E-E061BE957B49}" type="datetime1">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49852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7A10D-881F-4365-A147-093DA54352D3}" type="datetime1">
              <a:rPr lang="en-US" smtClean="0"/>
              <a:t>3/16/2021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096D9-08B4-41FC-AFED-ED3B1DF954E0}" type="slidenum">
              <a:rPr lang="en-US" smtClean="0"/>
              <a:t>‹#›</a:t>
            </a:fld>
            <a:endParaRPr lang="en-US"/>
          </a:p>
        </p:txBody>
      </p:sp>
    </p:spTree>
    <p:extLst>
      <p:ext uri="{BB962C8B-B14F-4D97-AF65-F5344CB8AC3E}">
        <p14:creationId xmlns:p14="http://schemas.microsoft.com/office/powerpoint/2010/main" val="1717087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youtube.com/watch?v=xuiiEQlY_lI" TargetMode="Externa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ww.youtube.com/watch?v=mW90BvCFr0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hyperlink" Target="https://www.technology.org/2018/05/31/how-can-a-heavy-iron-anvil-float-on-liquid-mercury-video/" TargetMode="Externa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photohome.com/pictures/hot-air-balloon-pictures/balloon-27a.jpg" TargetMode="Externa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86800" cy="57092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Exam#1 (</a:t>
            </a:r>
            <a:r>
              <a:rPr kumimoji="0" lang="en-US" sz="2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chapter 1-8</a:t>
            </a:r>
            <a:r>
              <a:rPr kumimoji="0" lang="en-US" sz="2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time:  </a:t>
            </a:r>
            <a:r>
              <a:rPr kumimoji="0" lang="nn-NO" sz="2000" b="0" i="0" u="none" strike="noStrike" kern="1200" cap="none" spc="0" normalizeH="0" baseline="0" noProof="0" dirty="0">
                <a:ln>
                  <a:noFill/>
                </a:ln>
                <a:solidFill>
                  <a:prstClr val="black"/>
                </a:solidFill>
                <a:effectLst/>
                <a:uLnTx/>
                <a:uFillTx/>
                <a:latin typeface="Calibri"/>
                <a:ea typeface="+mn-ea"/>
                <a:cs typeface="+mn-cs"/>
              </a:rPr>
              <a:t>Wednesday  03/24  8:30 am- 9:20 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Location:  </a:t>
            </a:r>
            <a:r>
              <a:rPr kumimoji="0" lang="en-US" sz="2000" b="0" i="0" u="none" strike="noStrike" kern="1200" cap="none" spc="0" normalizeH="0" baseline="0" noProof="0" dirty="0">
                <a:ln>
                  <a:noFill/>
                </a:ln>
                <a:solidFill>
                  <a:prstClr val="black"/>
                </a:solidFill>
                <a:effectLst/>
                <a:uLnTx/>
                <a:uFillTx/>
                <a:latin typeface="Calibri"/>
                <a:ea typeface="+mn-ea"/>
                <a:cs typeface="+mn-cs"/>
              </a:rPr>
              <a:t>physics building room 112</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If you have special needs, e.g. exam time extension, and has not contact me before, please bring me the letter from the Office of the Dean of Students before 03/17.</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AOB</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multiple choice problems.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Prepare your own scratch paper, pencils, erasers, etc.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Use only </a:t>
            </a:r>
            <a:r>
              <a:rPr kumimoji="0" lang="en-US"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pencil</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for the answer sheet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Bring your own calculators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No cell phones, no text messaging, no computers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No crib sheet of any kind is allowed. Equation sheet will be provided.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1FB43-DC72-41E5-917A-30F8E658928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702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2" name="Rectangle 2"/>
          <p:cNvSpPr>
            <a:spLocks noGrp="1" noChangeArrowheads="1"/>
          </p:cNvSpPr>
          <p:nvPr>
            <p:ph type="body" idx="1"/>
          </p:nvPr>
        </p:nvSpPr>
        <p:spPr>
          <a:xfrm>
            <a:off x="228600" y="381000"/>
            <a:ext cx="8686800" cy="5791200"/>
          </a:xfrm>
        </p:spPr>
        <p:txBody>
          <a:bodyPr>
            <a:normAutofit/>
          </a:bodyPr>
          <a:lstStyle/>
          <a:p>
            <a:r>
              <a:rPr lang="en-US" sz="2000" b="1" i="1" dirty="0"/>
              <a:t>Laminar flow</a:t>
            </a:r>
            <a:r>
              <a:rPr lang="en-US" sz="2000" dirty="0"/>
              <a:t> is smooth flow, with no eddies or other disturbances.</a:t>
            </a:r>
          </a:p>
          <a:p>
            <a:pPr lvl="1"/>
            <a:r>
              <a:rPr lang="en-US" sz="2000" dirty="0"/>
              <a:t>The </a:t>
            </a:r>
            <a:r>
              <a:rPr lang="en-US" sz="2000" b="1" dirty="0"/>
              <a:t>streamlines</a:t>
            </a:r>
            <a:r>
              <a:rPr lang="en-US" sz="2000" dirty="0"/>
              <a:t> are roughly parallel.</a:t>
            </a:r>
          </a:p>
          <a:p>
            <a:pPr lvl="1"/>
            <a:r>
              <a:rPr lang="en-US" sz="2000" dirty="0"/>
              <a:t>The speeds of different layers may vary, but one layer moves smoothly past another.</a:t>
            </a:r>
          </a:p>
          <a:p>
            <a:r>
              <a:rPr lang="en-US" sz="2000" b="1" i="1" dirty="0"/>
              <a:t>Turbulent flow</a:t>
            </a:r>
            <a:r>
              <a:rPr lang="en-US" sz="2000" dirty="0"/>
              <a:t> does have eddies and whorls; the streamlines are no longer parallel.</a:t>
            </a:r>
          </a:p>
          <a:p>
            <a:endParaRPr lang="en-US" sz="2000" dirty="0"/>
          </a:p>
          <a:p>
            <a:r>
              <a:rPr lang="en-US" sz="2000" dirty="0"/>
              <a:t>Higher speeds are more likely to exhibit turbulent flow.</a:t>
            </a:r>
          </a:p>
          <a:p>
            <a:r>
              <a:rPr lang="en-US" sz="2000" dirty="0"/>
              <a:t>Higher viscosities are less likely to exhibit turbulent flow.</a:t>
            </a:r>
          </a:p>
          <a:p>
            <a:endParaRPr lang="en-US" sz="2000" dirty="0"/>
          </a:p>
        </p:txBody>
      </p:sp>
      <p:pic>
        <p:nvPicPr>
          <p:cNvPr id="1520644" name="Picture 4" descr="09_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4393"/>
          <a:stretch/>
        </p:blipFill>
        <p:spPr bwMode="auto">
          <a:xfrm>
            <a:off x="381000" y="3739620"/>
            <a:ext cx="3788466" cy="136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09_2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a:stretch/>
        </p:blipFill>
        <p:spPr bwMode="auto">
          <a:xfrm>
            <a:off x="473766" y="5145557"/>
            <a:ext cx="3602934" cy="142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196" y="3580522"/>
            <a:ext cx="375369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D47CC33-E8F8-4742-AE82-71CFB35D51BA}" type="slidenum">
              <a:rPr lang="en-US" smtClean="0"/>
              <a:t>10</a:t>
            </a:fld>
            <a:endParaRPr lang="en-US" dirty="0"/>
          </a:p>
        </p:txBody>
      </p:sp>
    </p:spTree>
    <p:extLst>
      <p:ext uri="{BB962C8B-B14F-4D97-AF65-F5344CB8AC3E}">
        <p14:creationId xmlns:p14="http://schemas.microsoft.com/office/powerpoint/2010/main" val="329714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20642">
                                            <p:txEl>
                                              <p:pRg st="3" end="3"/>
                                            </p:txEl>
                                          </p:spTgt>
                                        </p:tgtEl>
                                        <p:attrNameLst>
                                          <p:attrName>style.visibility</p:attrName>
                                        </p:attrNameLst>
                                      </p:cBhvr>
                                      <p:to>
                                        <p:strVal val="visible"/>
                                      </p:to>
                                    </p:set>
                                    <p:animEffect transition="in" filter="randombar(horizontal)">
                                      <p:cBhvr>
                                        <p:cTn id="7" dur="500"/>
                                        <p:tgtEl>
                                          <p:spTgt spid="1520642">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520642">
                                            <p:txEl>
                                              <p:pRg st="5" end="5"/>
                                            </p:txEl>
                                          </p:spTgt>
                                        </p:tgtEl>
                                        <p:attrNameLst>
                                          <p:attrName>style.visibility</p:attrName>
                                        </p:attrNameLst>
                                      </p:cBhvr>
                                      <p:to>
                                        <p:strVal val="visible"/>
                                      </p:to>
                                    </p:set>
                                    <p:animEffect transition="in" filter="randombar(horizontal)">
                                      <p:cBhvr>
                                        <p:cTn id="10" dur="500"/>
                                        <p:tgtEl>
                                          <p:spTgt spid="1520642">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520642">
                                            <p:txEl>
                                              <p:pRg st="6" end="6"/>
                                            </p:txEl>
                                          </p:spTgt>
                                        </p:tgtEl>
                                        <p:attrNameLst>
                                          <p:attrName>style.visibility</p:attrName>
                                        </p:attrNameLst>
                                      </p:cBhvr>
                                      <p:to>
                                        <p:strVal val="visible"/>
                                      </p:to>
                                    </p:set>
                                    <p:animEffect transition="in" filter="randombar(horizontal)">
                                      <p:cBhvr>
                                        <p:cTn id="13" dur="500"/>
                                        <p:tgtEl>
                                          <p:spTgt spid="1520642">
                                            <p:txEl>
                                              <p:pRg st="6" end="6"/>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2"/>
          <p:cNvSpPr>
            <a:spLocks noGrp="1" noChangeArrowheads="1"/>
          </p:cNvSpPr>
          <p:nvPr>
            <p:ph type="title"/>
          </p:nvPr>
        </p:nvSpPr>
        <p:spPr>
          <a:xfrm>
            <a:off x="685800" y="800100"/>
            <a:ext cx="7772400" cy="762000"/>
          </a:xfrm>
        </p:spPr>
        <p:txBody>
          <a:bodyPr/>
          <a:lstStyle/>
          <a:p>
            <a:r>
              <a:rPr lang="en-US" b="1" dirty="0">
                <a:solidFill>
                  <a:srgbClr val="FF0000"/>
                </a:solidFill>
              </a:rPr>
              <a:t>Bernoulli’s Principle</a:t>
            </a:r>
          </a:p>
        </p:txBody>
      </p:sp>
      <p:sp>
        <p:nvSpPr>
          <p:cNvPr id="1526787" name="Rectangle 3"/>
          <p:cNvSpPr>
            <a:spLocks noGrp="1" noChangeArrowheads="1"/>
          </p:cNvSpPr>
          <p:nvPr>
            <p:ph type="body" idx="1"/>
          </p:nvPr>
        </p:nvSpPr>
        <p:spPr>
          <a:xfrm>
            <a:off x="228600" y="1981200"/>
            <a:ext cx="8915400" cy="4648200"/>
          </a:xfrm>
        </p:spPr>
        <p:txBody>
          <a:bodyPr/>
          <a:lstStyle/>
          <a:p>
            <a:pPr lvl="1"/>
            <a:r>
              <a:rPr lang="en-US" sz="2400" b="1" dirty="0">
                <a:solidFill>
                  <a:schemeClr val="accent1"/>
                </a:solidFill>
              </a:rPr>
              <a:t>The sum of the pressure plus the </a:t>
            </a:r>
          </a:p>
          <a:p>
            <a:pPr lvl="1">
              <a:buFont typeface="Wingdings" pitchFamily="2" charset="2"/>
              <a:buNone/>
            </a:pPr>
            <a:r>
              <a:rPr lang="en-US" sz="2400" b="1" dirty="0">
                <a:solidFill>
                  <a:schemeClr val="accent1"/>
                </a:solidFill>
              </a:rPr>
              <a:t>	kinetic energy per unit volume of </a:t>
            </a:r>
          </a:p>
          <a:p>
            <a:pPr lvl="1">
              <a:buFont typeface="Wingdings" pitchFamily="2" charset="2"/>
              <a:buNone/>
            </a:pPr>
            <a:r>
              <a:rPr lang="en-US" sz="2400" b="1" dirty="0">
                <a:solidFill>
                  <a:schemeClr val="accent1"/>
                </a:solidFill>
              </a:rPr>
              <a:t>	a flowing fluid must remain constant.</a:t>
            </a:r>
          </a:p>
        </p:txBody>
      </p:sp>
      <p:graphicFrame>
        <p:nvGraphicFramePr>
          <p:cNvPr id="1526791" name="Object 7"/>
          <p:cNvGraphicFramePr>
            <a:graphicFrameLocks noChangeAspect="1"/>
          </p:cNvGraphicFramePr>
          <p:nvPr>
            <p:extLst>
              <p:ext uri="{D42A27DB-BD31-4B8C-83A1-F6EECF244321}">
                <p14:modId xmlns:p14="http://schemas.microsoft.com/office/powerpoint/2010/main" val="2862138399"/>
              </p:ext>
            </p:extLst>
          </p:nvPr>
        </p:nvGraphicFramePr>
        <p:xfrm>
          <a:off x="1600200" y="3504694"/>
          <a:ext cx="4648200" cy="1295906"/>
        </p:xfrm>
        <a:graphic>
          <a:graphicData uri="http://schemas.openxmlformats.org/presentationml/2006/ole">
            <mc:AlternateContent xmlns:mc="http://schemas.openxmlformats.org/markup-compatibility/2006">
              <mc:Choice xmlns:v="urn:schemas-microsoft-com:vml" Requires="v">
                <p:oleObj spid="_x0000_s3126" name="Equation" r:id="rId4" imgW="1320800" imgH="368300" progId="Equation.3">
                  <p:embed/>
                </p:oleObj>
              </mc:Choice>
              <mc:Fallback>
                <p:oleObj name="Equation" r:id="rId4" imgW="13208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504694"/>
                        <a:ext cx="4648200" cy="1295906"/>
                      </a:xfrm>
                      <a:prstGeom prst="rect">
                        <a:avLst/>
                      </a:prstGeom>
                      <a:solidFill>
                        <a:srgbClr val="EFFF5D"/>
                      </a:solidFill>
                      <a:ln>
                        <a:noFill/>
                      </a:ln>
                      <a:effectLst/>
                    </p:spPr>
                  </p:pic>
                </p:oleObj>
              </mc:Fallback>
            </mc:AlternateContent>
          </a:graphicData>
        </a:graphic>
      </p:graphicFrame>
      <p:sp>
        <p:nvSpPr>
          <p:cNvPr id="2" name="Rectangle 1"/>
          <p:cNvSpPr/>
          <p:nvPr/>
        </p:nvSpPr>
        <p:spPr>
          <a:xfrm>
            <a:off x="533400" y="5334000"/>
            <a:ext cx="8077200" cy="707886"/>
          </a:xfrm>
          <a:prstGeom prst="rect">
            <a:avLst/>
          </a:prstGeom>
        </p:spPr>
        <p:txBody>
          <a:bodyPr wrap="square">
            <a:spAutoFit/>
          </a:bodyPr>
          <a:lstStyle/>
          <a:p>
            <a:pPr>
              <a:lnSpc>
                <a:spcPct val="80000"/>
              </a:lnSpc>
            </a:pPr>
            <a:r>
              <a:rPr lang="en-US" sz="2500" dirty="0">
                <a:solidFill>
                  <a:schemeClr val="accent1"/>
                </a:solidFill>
              </a:rPr>
              <a:t>To keep the sum </a:t>
            </a:r>
            <a:r>
              <a:rPr lang="en-US" sz="2500" b="1" i="1" dirty="0">
                <a:solidFill>
                  <a:schemeClr val="accent1"/>
                </a:solidFill>
                <a:latin typeface="Times New Roman" pitchFamily="18" charset="0"/>
              </a:rPr>
              <a:t>P + 1/2 dv</a:t>
            </a:r>
            <a:r>
              <a:rPr lang="en-US" sz="2500" b="1" i="1" baseline="30000" dirty="0">
                <a:solidFill>
                  <a:schemeClr val="accent1"/>
                </a:solidFill>
                <a:latin typeface="Times New Roman" pitchFamily="18" charset="0"/>
              </a:rPr>
              <a:t>2</a:t>
            </a:r>
            <a:r>
              <a:rPr lang="en-US" sz="2500" dirty="0">
                <a:solidFill>
                  <a:schemeClr val="accent1"/>
                </a:solidFill>
              </a:rPr>
              <a:t> constant, the pressure must be </a:t>
            </a:r>
            <a:r>
              <a:rPr lang="en-US" sz="2500" dirty="0">
                <a:solidFill>
                  <a:srgbClr val="FF0000"/>
                </a:solidFill>
              </a:rPr>
              <a:t>larger</a:t>
            </a:r>
            <a:r>
              <a:rPr lang="en-US" sz="2500" dirty="0">
                <a:solidFill>
                  <a:schemeClr val="accent1"/>
                </a:solidFill>
              </a:rPr>
              <a:t> where the fluid speed is </a:t>
            </a:r>
            <a:r>
              <a:rPr lang="en-US" sz="2500" dirty="0">
                <a:solidFill>
                  <a:srgbClr val="FF0000"/>
                </a:solidFill>
              </a:rPr>
              <a:t>smaller</a:t>
            </a:r>
            <a:r>
              <a:rPr lang="en-US" sz="2500" dirty="0">
                <a:solidFill>
                  <a:schemeClr val="accent1"/>
                </a:solidFill>
              </a:rPr>
              <a:t>.</a:t>
            </a:r>
          </a:p>
        </p:txBody>
      </p:sp>
      <p:sp>
        <p:nvSpPr>
          <p:cNvPr id="3" name="Slide Number Placeholder 2"/>
          <p:cNvSpPr>
            <a:spLocks noGrp="1"/>
          </p:cNvSpPr>
          <p:nvPr>
            <p:ph type="sldNum" sz="quarter" idx="12"/>
          </p:nvPr>
        </p:nvSpPr>
        <p:spPr/>
        <p:txBody>
          <a:bodyPr/>
          <a:lstStyle/>
          <a:p>
            <a:fld id="{DD47CC33-E8F8-4742-AE82-71CFB35D51BA}" type="slidenum">
              <a:rPr lang="en-US" smtClean="0"/>
              <a:t>11</a:t>
            </a:fld>
            <a:endParaRPr lang="en-US" dirty="0"/>
          </a:p>
        </p:txBody>
      </p:sp>
      <p:sp>
        <p:nvSpPr>
          <p:cNvPr id="4" name="Rectangle 3"/>
          <p:cNvSpPr/>
          <p:nvPr/>
        </p:nvSpPr>
        <p:spPr>
          <a:xfrm>
            <a:off x="762000" y="6291615"/>
            <a:ext cx="4953000" cy="646331"/>
          </a:xfrm>
          <a:prstGeom prst="rect">
            <a:avLst/>
          </a:prstGeom>
        </p:spPr>
        <p:txBody>
          <a:bodyPr wrap="square">
            <a:spAutoFit/>
          </a:bodyPr>
          <a:lstStyle/>
          <a:p>
            <a:r>
              <a:rPr lang="en-US" dirty="0">
                <a:hlinkClick r:id="rId6"/>
              </a:rPr>
              <a:t>https://www.youtube.com/watch?v=xuiiEQlY_lI</a:t>
            </a:r>
            <a:endParaRPr lang="en-US" dirty="0"/>
          </a:p>
          <a:p>
            <a:endParaRPr lang="en-US" dirty="0"/>
          </a:p>
        </p:txBody>
      </p:sp>
    </p:spTree>
    <p:extLst>
      <p:ext uri="{BB962C8B-B14F-4D97-AF65-F5344CB8AC3E}">
        <p14:creationId xmlns:p14="http://schemas.microsoft.com/office/powerpoint/2010/main" val="3001603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title"/>
          </p:nvPr>
        </p:nvSpPr>
        <p:spPr>
          <a:xfrm>
            <a:off x="381000" y="381000"/>
            <a:ext cx="8610600" cy="2289175"/>
          </a:xfrm>
        </p:spPr>
        <p:txBody>
          <a:bodyPr/>
          <a:lstStyle/>
          <a:p>
            <a:r>
              <a:rPr lang="en-US" sz="3600" b="1">
                <a:solidFill>
                  <a:srgbClr val="FF0000"/>
                </a:solidFill>
                <a:latin typeface="Comic Sans MS" pitchFamily="79" charset="0"/>
              </a:rPr>
              <a:t>quiz</a:t>
            </a:r>
            <a:r>
              <a:rPr lang="en-US" sz="3600" b="1" dirty="0">
                <a:solidFill>
                  <a:srgbClr val="FF0000"/>
                </a:solidFill>
                <a:latin typeface="Comic Sans MS" pitchFamily="79" charset="0"/>
              </a:rPr>
              <a:t>: </a:t>
            </a:r>
            <a:br>
              <a:rPr lang="en-US" sz="3600" b="1" dirty="0">
                <a:solidFill>
                  <a:srgbClr val="FF0000"/>
                </a:solidFill>
                <a:latin typeface="Comic Sans MS" pitchFamily="79" charset="0"/>
              </a:rPr>
            </a:br>
            <a:r>
              <a:rPr lang="en-US" sz="3600" b="1" dirty="0">
                <a:solidFill>
                  <a:srgbClr val="FF0000"/>
                </a:solidFill>
                <a:latin typeface="Comic Sans MS" pitchFamily="79" charset="0"/>
              </a:rPr>
              <a:t>Can a </a:t>
            </a:r>
            <a:r>
              <a:rPr lang="en-US" sz="3600" b="1" dirty="0" err="1">
                <a:solidFill>
                  <a:srgbClr val="FF0000"/>
                </a:solidFill>
                <a:latin typeface="Comic Sans MS" pitchFamily="79" charset="0"/>
              </a:rPr>
              <a:t>pinpong</a:t>
            </a:r>
            <a:r>
              <a:rPr lang="en-US" sz="3600" b="1" dirty="0">
                <a:solidFill>
                  <a:srgbClr val="FF0000"/>
                </a:solidFill>
                <a:latin typeface="Comic Sans MS" pitchFamily="79" charset="0"/>
              </a:rPr>
              <a:t> ball suspended in mid-air?</a:t>
            </a:r>
            <a:endParaRPr lang="en-US" dirty="0">
              <a:solidFill>
                <a:srgbClr val="FF0000"/>
              </a:solidFill>
            </a:endParaRPr>
          </a:p>
        </p:txBody>
      </p:sp>
      <p:sp>
        <p:nvSpPr>
          <p:cNvPr id="2" name="Slide Number Placeholder 1"/>
          <p:cNvSpPr>
            <a:spLocks noGrp="1"/>
          </p:cNvSpPr>
          <p:nvPr>
            <p:ph type="sldNum" sz="quarter" idx="12"/>
          </p:nvPr>
        </p:nvSpPr>
        <p:spPr/>
        <p:txBody>
          <a:bodyPr/>
          <a:lstStyle/>
          <a:p>
            <a:fld id="{DD47CC33-E8F8-4742-AE82-71CFB35D51BA}" type="slidenum">
              <a:rPr lang="en-US" smtClean="0"/>
              <a:t>12</a:t>
            </a:fld>
            <a:endParaRPr lang="en-US" dirty="0"/>
          </a:p>
        </p:txBody>
      </p:sp>
      <p:sp>
        <p:nvSpPr>
          <p:cNvPr id="3" name="TextBox 2">
            <a:extLst>
              <a:ext uri="{FF2B5EF4-FFF2-40B4-BE49-F238E27FC236}">
                <a16:creationId xmlns:a16="http://schemas.microsoft.com/office/drawing/2014/main" id="{4E65AA5F-6AF9-40CB-85E8-A1DBD12DFE5A}"/>
              </a:ext>
            </a:extLst>
          </p:cNvPr>
          <p:cNvSpPr txBox="1"/>
          <p:nvPr/>
        </p:nvSpPr>
        <p:spPr>
          <a:xfrm>
            <a:off x="457200" y="3429000"/>
            <a:ext cx="7848600" cy="1015663"/>
          </a:xfrm>
          <a:prstGeom prst="rect">
            <a:avLst/>
          </a:prstGeom>
          <a:noFill/>
        </p:spPr>
        <p:txBody>
          <a:bodyPr wrap="square" rtlCol="0">
            <a:spAutoFit/>
          </a:bodyPr>
          <a:lstStyle/>
          <a:p>
            <a:pPr marL="342900" indent="-342900">
              <a:buAutoNum type="alphaUcPeriod"/>
            </a:pPr>
            <a:r>
              <a:rPr lang="en-US" sz="3000" dirty="0"/>
              <a:t>Yes </a:t>
            </a:r>
          </a:p>
          <a:p>
            <a:pPr marL="342900" indent="-342900">
              <a:buAutoNum type="alphaUcPeriod"/>
            </a:pPr>
            <a:r>
              <a:rPr lang="en-US" sz="3000" dirty="0"/>
              <a:t>No</a:t>
            </a:r>
          </a:p>
        </p:txBody>
      </p:sp>
    </p:spTree>
    <p:extLst>
      <p:ext uri="{BB962C8B-B14F-4D97-AF65-F5344CB8AC3E}">
        <p14:creationId xmlns:p14="http://schemas.microsoft.com/office/powerpoint/2010/main" val="55663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title"/>
          </p:nvPr>
        </p:nvSpPr>
        <p:spPr>
          <a:xfrm>
            <a:off x="0" y="334963"/>
            <a:ext cx="3352800" cy="2289175"/>
          </a:xfrm>
        </p:spPr>
        <p:txBody>
          <a:bodyPr/>
          <a:lstStyle/>
          <a:p>
            <a:r>
              <a:rPr lang="en-US" sz="3600" b="1" dirty="0">
                <a:solidFill>
                  <a:srgbClr val="FF0000"/>
                </a:solidFill>
                <a:latin typeface="Comic Sans MS" pitchFamily="79" charset="0"/>
              </a:rPr>
              <a:t>How can a ball be suspended in mid-air?</a:t>
            </a:r>
            <a:endParaRPr lang="en-US" dirty="0">
              <a:solidFill>
                <a:srgbClr val="FF0000"/>
              </a:solidFill>
            </a:endParaRPr>
          </a:p>
        </p:txBody>
      </p:sp>
      <p:pic>
        <p:nvPicPr>
          <p:cNvPr id="1534981" name="Picture 5" descr="09_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6513"/>
            <a:ext cx="4167188"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4982" name="Rectangle 6"/>
          <p:cNvSpPr>
            <a:spLocks noChangeArrowheads="1"/>
          </p:cNvSpPr>
          <p:nvPr/>
        </p:nvSpPr>
        <p:spPr bwMode="auto">
          <a:xfrm>
            <a:off x="0" y="4038600"/>
            <a:ext cx="8763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folHlink"/>
              </a:buClr>
              <a:buSzPct val="85000"/>
              <a:buFont typeface="Wingdings" pitchFamily="2" charset="2"/>
              <a:buNone/>
            </a:pPr>
            <a:r>
              <a:rPr lang="en-US" sz="3600" dirty="0">
                <a:latin typeface="Comic Sans MS" pitchFamily="79" charset="0"/>
              </a:rPr>
              <a:t>  A ball is suspended in an upward-moving column of air produced by a hair dryer.  The air pressure is smallest in the center of the column, where the air is moving the fastest.</a:t>
            </a:r>
          </a:p>
        </p:txBody>
      </p:sp>
      <p:sp>
        <p:nvSpPr>
          <p:cNvPr id="5" name="Title 1"/>
          <p:cNvSpPr txBox="1">
            <a:spLocks/>
          </p:cNvSpPr>
          <p:nvPr/>
        </p:nvSpPr>
        <p:spPr>
          <a:xfrm>
            <a:off x="4191000" y="152400"/>
            <a:ext cx="3886200" cy="715962"/>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2C-06 Ball in Air Stream</a:t>
            </a:r>
            <a:br>
              <a:rPr lang="en-US" b="1" dirty="0">
                <a:solidFill>
                  <a:srgbClr val="FF0000"/>
                </a:solidFill>
              </a:rPr>
            </a:br>
            <a:endParaRPr lang="en-US" dirty="0">
              <a:solidFill>
                <a:srgbClr val="FF0000"/>
              </a:solidFill>
            </a:endParaRPr>
          </a:p>
        </p:txBody>
      </p:sp>
      <p:sp>
        <p:nvSpPr>
          <p:cNvPr id="2" name="Slide Number Placeholder 1"/>
          <p:cNvSpPr>
            <a:spLocks noGrp="1"/>
          </p:cNvSpPr>
          <p:nvPr>
            <p:ph type="sldNum" sz="quarter" idx="12"/>
          </p:nvPr>
        </p:nvSpPr>
        <p:spPr/>
        <p:txBody>
          <a:bodyPr/>
          <a:lstStyle/>
          <a:p>
            <a:fld id="{DD47CC33-E8F8-4742-AE82-71CFB35D51BA}" type="slidenum">
              <a:rPr lang="en-US" smtClean="0"/>
              <a:t>13</a:t>
            </a:fld>
            <a:endParaRPr lang="en-US" dirty="0"/>
          </a:p>
        </p:txBody>
      </p:sp>
    </p:spTree>
    <p:extLst>
      <p:ext uri="{BB962C8B-B14F-4D97-AF65-F5344CB8AC3E}">
        <p14:creationId xmlns:p14="http://schemas.microsoft.com/office/powerpoint/2010/main" val="2462670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9" name="Rectangle 3"/>
          <p:cNvSpPr>
            <a:spLocks noGrp="1" noChangeArrowheads="1"/>
          </p:cNvSpPr>
          <p:nvPr>
            <p:ph type="body" idx="1"/>
          </p:nvPr>
        </p:nvSpPr>
        <p:spPr>
          <a:xfrm>
            <a:off x="0" y="228600"/>
            <a:ext cx="5410200" cy="6400800"/>
          </a:xfrm>
        </p:spPr>
        <p:txBody>
          <a:bodyPr/>
          <a:lstStyle/>
          <a:p>
            <a:pPr>
              <a:lnSpc>
                <a:spcPct val="80000"/>
              </a:lnSpc>
            </a:pPr>
            <a:r>
              <a:rPr lang="en-US" sz="2800" dirty="0"/>
              <a:t>The first widely used temperature scale was devised by Gabriel Fahrenheit.</a:t>
            </a:r>
          </a:p>
          <a:p>
            <a:pPr>
              <a:lnSpc>
                <a:spcPct val="80000"/>
              </a:lnSpc>
            </a:pPr>
            <a:r>
              <a:rPr lang="en-US" sz="2800" dirty="0"/>
              <a:t>Another widely used scale was devised by Anders Celsius.</a:t>
            </a:r>
          </a:p>
          <a:p>
            <a:pPr>
              <a:lnSpc>
                <a:spcPct val="80000"/>
              </a:lnSpc>
            </a:pPr>
            <a:r>
              <a:rPr lang="en-US" sz="2800" dirty="0"/>
              <a:t>The Celsius degree is larger than the Fahrenheit degree</a:t>
            </a:r>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r>
              <a:rPr lang="en-US" sz="2800" dirty="0"/>
              <a:t>They are both equal at -40</a:t>
            </a:r>
            <a:r>
              <a:rPr lang="en-US" sz="2800" dirty="0">
                <a:sym typeface="Symbol" pitchFamily="18" charset="2"/>
              </a:rPr>
              <a:t>.</a:t>
            </a:r>
            <a:endParaRPr lang="en-US" sz="2800" dirty="0"/>
          </a:p>
        </p:txBody>
      </p:sp>
      <p:pic>
        <p:nvPicPr>
          <p:cNvPr id="1545221" name="Picture 5" descr="10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850" y="77788"/>
            <a:ext cx="3740150" cy="678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45223" name="Object 7"/>
          <p:cNvGraphicFramePr>
            <a:graphicFrameLocks noChangeAspect="1"/>
          </p:cNvGraphicFramePr>
          <p:nvPr/>
        </p:nvGraphicFramePr>
        <p:xfrm>
          <a:off x="1752600" y="3581400"/>
          <a:ext cx="2308225" cy="1857375"/>
        </p:xfrm>
        <a:graphic>
          <a:graphicData uri="http://schemas.openxmlformats.org/presentationml/2006/ole">
            <mc:AlternateContent xmlns:mc="http://schemas.openxmlformats.org/markup-compatibility/2006">
              <mc:Choice xmlns:v="urn:schemas-microsoft-com:vml" Requires="v">
                <p:oleObj spid="_x0000_s1197" name="Equation" r:id="rId5" imgW="977900" imgH="787400" progId="Equation.3">
                  <p:embed/>
                </p:oleObj>
              </mc:Choice>
              <mc:Fallback>
                <p:oleObj name="Equation" r:id="rId5" imgW="977900" imgH="787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581400"/>
                        <a:ext cx="2308225" cy="185737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FE096D9-08B4-41FC-AFED-ED3B1DF954E0}" type="slidenum">
              <a:rPr lang="en-US" smtClean="0"/>
              <a:t>14</a:t>
            </a:fld>
            <a:endParaRPr lang="en-US"/>
          </a:p>
        </p:txBody>
      </p:sp>
    </p:spTree>
    <p:extLst>
      <p:ext uri="{BB962C8B-B14F-4D97-AF65-F5344CB8AC3E}">
        <p14:creationId xmlns:p14="http://schemas.microsoft.com/office/powerpoint/2010/main" val="318699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body" idx="1"/>
          </p:nvPr>
        </p:nvSpPr>
        <p:spPr>
          <a:xfrm>
            <a:off x="0" y="228600"/>
            <a:ext cx="5410200" cy="6477000"/>
          </a:xfrm>
        </p:spPr>
        <p:txBody>
          <a:bodyPr>
            <a:normAutofit lnSpcReduction="10000"/>
          </a:bodyPr>
          <a:lstStyle/>
          <a:p>
            <a:r>
              <a:rPr lang="en-US" sz="2800" dirty="0"/>
              <a:t>The zero point on the Fahrenheit scale was based on the temperature of a mixture of salt and ice in a saturated salt solution.</a:t>
            </a:r>
          </a:p>
          <a:p>
            <a:endParaRPr lang="en-US" sz="2800" dirty="0"/>
          </a:p>
          <a:p>
            <a:r>
              <a:rPr lang="en-US" sz="2800" dirty="0"/>
              <a:t>The zero point on the Celsius scale is the freezing point of water.</a:t>
            </a:r>
          </a:p>
          <a:p>
            <a:endParaRPr lang="en-US" sz="2800" dirty="0"/>
          </a:p>
          <a:p>
            <a:r>
              <a:rPr lang="en-US" sz="2800" dirty="0"/>
              <a:t>Both scales go below zero.</a:t>
            </a:r>
          </a:p>
          <a:p>
            <a:pPr lvl="1"/>
            <a:r>
              <a:rPr lang="en-US" sz="2400" dirty="0"/>
              <a:t>0 F = -17.8 C</a:t>
            </a:r>
          </a:p>
          <a:p>
            <a:endParaRPr lang="en-US" sz="2800" dirty="0"/>
          </a:p>
          <a:p>
            <a:r>
              <a:rPr lang="en-US" sz="2800" dirty="0"/>
              <a:t>Is there such a thing as </a:t>
            </a:r>
            <a:r>
              <a:rPr lang="en-US" sz="2800" b="1" i="1" dirty="0">
                <a:solidFill>
                  <a:schemeClr val="accent1"/>
                </a:solidFill>
              </a:rPr>
              <a:t>absolute zero</a:t>
            </a:r>
            <a:r>
              <a:rPr lang="en-US" sz="2800" dirty="0"/>
              <a:t>?</a:t>
            </a:r>
          </a:p>
        </p:txBody>
      </p:sp>
      <p:pic>
        <p:nvPicPr>
          <p:cNvPr id="1547267" name="Picture 3" descr="10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850" y="77788"/>
            <a:ext cx="3740150" cy="678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15</a:t>
            </a:fld>
            <a:endParaRPr lang="en-US"/>
          </a:p>
        </p:txBody>
      </p:sp>
    </p:spTree>
    <p:extLst>
      <p:ext uri="{BB962C8B-B14F-4D97-AF65-F5344CB8AC3E}">
        <p14:creationId xmlns:p14="http://schemas.microsoft.com/office/powerpoint/2010/main" val="5847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1" name="Rectangle 3"/>
          <p:cNvSpPr>
            <a:spLocks noGrp="1" noChangeArrowheads="1"/>
          </p:cNvSpPr>
          <p:nvPr>
            <p:ph type="body" idx="1"/>
          </p:nvPr>
        </p:nvSpPr>
        <p:spPr>
          <a:xfrm>
            <a:off x="0" y="228600"/>
            <a:ext cx="9144000" cy="2667000"/>
          </a:xfrm>
        </p:spPr>
        <p:txBody>
          <a:bodyPr>
            <a:normAutofit lnSpcReduction="10000"/>
          </a:bodyPr>
          <a:lstStyle/>
          <a:p>
            <a:pPr>
              <a:lnSpc>
                <a:spcPct val="80000"/>
              </a:lnSpc>
            </a:pPr>
            <a:r>
              <a:rPr lang="en-US" sz="2400" dirty="0"/>
              <a:t>We can then plot the pressure of a gas as a function of the temperature. PV=  </a:t>
            </a:r>
            <a:r>
              <a:rPr lang="en-US" sz="2400" dirty="0" err="1"/>
              <a:t>nkT</a:t>
            </a:r>
            <a:endParaRPr lang="en-US" sz="2400" dirty="0"/>
          </a:p>
          <a:p>
            <a:pPr marL="0" indent="0">
              <a:lnSpc>
                <a:spcPct val="80000"/>
              </a:lnSpc>
              <a:buNone/>
            </a:pPr>
            <a:endParaRPr lang="en-US" sz="2400" dirty="0"/>
          </a:p>
          <a:p>
            <a:pPr>
              <a:lnSpc>
                <a:spcPct val="80000"/>
              </a:lnSpc>
            </a:pPr>
            <a:r>
              <a:rPr lang="en-US" sz="2400" dirty="0"/>
              <a:t>The curves for different gases or amounts are all straight lines.</a:t>
            </a:r>
          </a:p>
          <a:p>
            <a:pPr>
              <a:lnSpc>
                <a:spcPct val="80000"/>
              </a:lnSpc>
            </a:pPr>
            <a:r>
              <a:rPr lang="en-US" sz="2400" dirty="0"/>
              <a:t>When these lines are extended backward to zero pressure, they all intersect at the same temperature, </a:t>
            </a:r>
            <a:r>
              <a:rPr lang="en-US" sz="2400" b="1" dirty="0"/>
              <a:t>-</a:t>
            </a:r>
            <a:r>
              <a:rPr lang="en-US" sz="2400" b="1" i="1" dirty="0"/>
              <a:t>273.2</a:t>
            </a:r>
            <a:r>
              <a:rPr lang="en-US" sz="2400" b="1" dirty="0">
                <a:sym typeface="Symbol" pitchFamily="18" charset="2"/>
              </a:rPr>
              <a:t></a:t>
            </a:r>
            <a:r>
              <a:rPr lang="en-US" sz="2400" b="1" i="1" dirty="0">
                <a:sym typeface="Symbol" pitchFamily="18" charset="2"/>
              </a:rPr>
              <a:t>C</a:t>
            </a:r>
            <a:r>
              <a:rPr lang="en-US" sz="2400" dirty="0">
                <a:sym typeface="Symbol" pitchFamily="18" charset="2"/>
              </a:rPr>
              <a:t>.</a:t>
            </a:r>
          </a:p>
          <a:p>
            <a:pPr>
              <a:lnSpc>
                <a:spcPct val="80000"/>
              </a:lnSpc>
            </a:pPr>
            <a:r>
              <a:rPr lang="en-US" sz="2400" dirty="0">
                <a:sym typeface="Symbol" pitchFamily="18" charset="2"/>
              </a:rPr>
              <a:t>Since negative pressure has no meaning, this suggests that the temperature can never get lower than </a:t>
            </a:r>
            <a:r>
              <a:rPr lang="en-US" sz="2400" b="1" dirty="0"/>
              <a:t>-</a:t>
            </a:r>
            <a:r>
              <a:rPr lang="en-US" sz="2400" b="1" i="1" dirty="0"/>
              <a:t>273.2</a:t>
            </a:r>
            <a:r>
              <a:rPr lang="en-US" sz="2400" b="1" dirty="0">
                <a:sym typeface="Symbol" pitchFamily="18" charset="2"/>
              </a:rPr>
              <a:t></a:t>
            </a:r>
            <a:r>
              <a:rPr lang="en-US" sz="2400" b="1" i="1" dirty="0">
                <a:sym typeface="Symbol" pitchFamily="18" charset="2"/>
              </a:rPr>
              <a:t>C</a:t>
            </a:r>
            <a:r>
              <a:rPr lang="en-US" sz="2400" dirty="0">
                <a:sym typeface="Symbol" pitchFamily="18" charset="2"/>
              </a:rPr>
              <a:t>, or </a:t>
            </a:r>
            <a:r>
              <a:rPr lang="en-US" sz="2400" b="1" i="1" dirty="0">
                <a:sym typeface="Symbol" pitchFamily="18" charset="2"/>
              </a:rPr>
              <a:t>0 K (kelvin)</a:t>
            </a:r>
            <a:r>
              <a:rPr lang="en-US" sz="2400" dirty="0">
                <a:sym typeface="Symbol" pitchFamily="18" charset="2"/>
              </a:rPr>
              <a:t>.</a:t>
            </a:r>
          </a:p>
        </p:txBody>
      </p:sp>
      <p:pic>
        <p:nvPicPr>
          <p:cNvPr id="1553413" name="Picture 5" descr="10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124200"/>
            <a:ext cx="6553200"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53415" name="Object 7"/>
          <p:cNvGraphicFramePr>
            <a:graphicFrameLocks noChangeAspect="1"/>
          </p:cNvGraphicFramePr>
          <p:nvPr/>
        </p:nvGraphicFramePr>
        <p:xfrm>
          <a:off x="1600200" y="3352800"/>
          <a:ext cx="2278063" cy="420688"/>
        </p:xfrm>
        <a:graphic>
          <a:graphicData uri="http://schemas.openxmlformats.org/presentationml/2006/ole">
            <mc:AlternateContent xmlns:mc="http://schemas.openxmlformats.org/markup-compatibility/2006">
              <mc:Choice xmlns:v="urn:schemas-microsoft-com:vml" Requires="v">
                <p:oleObj spid="_x0000_s2221" name="Equation" r:id="rId5" imgW="965200" imgH="177800" progId="Equation.3">
                  <p:embed/>
                </p:oleObj>
              </mc:Choice>
              <mc:Fallback>
                <p:oleObj name="Equation" r:id="rId5" imgW="9652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352800"/>
                        <a:ext cx="2278063" cy="42068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FE096D9-08B4-41FC-AFED-ED3B1DF954E0}" type="slidenum">
              <a:rPr lang="en-US" smtClean="0"/>
              <a:t>16</a:t>
            </a:fld>
            <a:endParaRPr lang="en-US"/>
          </a:p>
        </p:txBody>
      </p:sp>
    </p:spTree>
    <p:extLst>
      <p:ext uri="{BB962C8B-B14F-4D97-AF65-F5344CB8AC3E}">
        <p14:creationId xmlns:p14="http://schemas.microsoft.com/office/powerpoint/2010/main" val="364213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3E-01 Liquid Nitrogen Demos</a:t>
            </a:r>
            <a:br>
              <a:rPr lang="en-US" b="1" dirty="0"/>
            </a:b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70" y="1145275"/>
            <a:ext cx="5279409" cy="354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5257800"/>
            <a:ext cx="8915400" cy="1938992"/>
          </a:xfrm>
          <a:prstGeom prst="rect">
            <a:avLst/>
          </a:prstGeom>
        </p:spPr>
        <p:txBody>
          <a:bodyPr wrap="square">
            <a:spAutoFit/>
          </a:bodyPr>
          <a:lstStyle/>
          <a:p>
            <a:pPr marL="457200" indent="-457200">
              <a:buFont typeface="Arial" pitchFamily="34" charset="0"/>
              <a:buChar char="•"/>
            </a:pPr>
            <a:r>
              <a:rPr lang="en-US" sz="3000" dirty="0"/>
              <a:t>liquid nitrogen boils at 77 K (−196 °C; −321 °F)</a:t>
            </a:r>
          </a:p>
          <a:p>
            <a:pPr marL="457200" indent="-457200">
              <a:buFont typeface="Arial" pitchFamily="34" charset="0"/>
              <a:buChar char="•"/>
            </a:pPr>
            <a:r>
              <a:rPr lang="da-DK" sz="3000" dirty="0"/>
              <a:t>freezes at 63 K (−210 °C; −346 °F)</a:t>
            </a:r>
          </a:p>
          <a:p>
            <a:pPr marL="457200" indent="-457200">
              <a:buFont typeface="Arial" pitchFamily="34" charset="0"/>
              <a:buChar char="•"/>
            </a:pPr>
            <a:r>
              <a:rPr lang="da-DK" sz="3000" dirty="0">
                <a:hlinkClick r:id="rId4"/>
              </a:rPr>
              <a:t>https://www.youtube.com/watch?v=mW90BvCFr0Y</a:t>
            </a:r>
            <a:endParaRPr lang="da-DK" sz="3000" dirty="0"/>
          </a:p>
          <a:p>
            <a:pPr marL="457200" indent="-457200">
              <a:buFont typeface="Arial" pitchFamily="34" charset="0"/>
              <a:buChar char="•"/>
            </a:pPr>
            <a:endParaRPr lang="da-DK" sz="3000" dirty="0"/>
          </a:p>
        </p:txBody>
      </p:sp>
      <p:pic>
        <p:nvPicPr>
          <p:cNvPr id="6" name="Picture 5" descr="10_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2766" y="3429000"/>
            <a:ext cx="3152633" cy="166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FE096D9-08B4-41FC-AFED-ED3B1DF954E0}" type="slidenum">
              <a:rPr lang="en-US" smtClean="0"/>
              <a:t>17</a:t>
            </a:fld>
            <a:endParaRPr lang="en-US"/>
          </a:p>
        </p:txBody>
      </p:sp>
    </p:spTree>
    <p:extLst>
      <p:ext uri="{BB962C8B-B14F-4D97-AF65-F5344CB8AC3E}">
        <p14:creationId xmlns:p14="http://schemas.microsoft.com/office/powerpoint/2010/main" val="4025682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ABD7-6B68-4223-A80B-78EEB31405C9}"/>
              </a:ext>
            </a:extLst>
          </p:cNvPr>
          <p:cNvSpPr>
            <a:spLocks noGrp="1"/>
          </p:cNvSpPr>
          <p:nvPr>
            <p:ph type="title"/>
          </p:nvPr>
        </p:nvSpPr>
        <p:spPr/>
        <p:txBody>
          <a:bodyPr>
            <a:normAutofit fontScale="90000"/>
          </a:bodyPr>
          <a:lstStyle/>
          <a:p>
            <a:r>
              <a:rPr lang="en-US" b="1" dirty="0">
                <a:solidFill>
                  <a:srgbClr val="FF0000"/>
                </a:solidFill>
              </a:rPr>
              <a:t>Bonus quiz: What’s the minimum temperature one can reach  </a:t>
            </a:r>
          </a:p>
        </p:txBody>
      </p:sp>
      <p:sp>
        <p:nvSpPr>
          <p:cNvPr id="3" name="Content Placeholder 2">
            <a:extLst>
              <a:ext uri="{FF2B5EF4-FFF2-40B4-BE49-F238E27FC236}">
                <a16:creationId xmlns:a16="http://schemas.microsoft.com/office/drawing/2014/main" id="{BFAA4BBE-DA9B-46CD-B5E3-6883FA2134B3}"/>
              </a:ext>
            </a:extLst>
          </p:cNvPr>
          <p:cNvSpPr>
            <a:spLocks noGrp="1"/>
          </p:cNvSpPr>
          <p:nvPr>
            <p:ph idx="1"/>
          </p:nvPr>
        </p:nvSpPr>
        <p:spPr/>
        <p:txBody>
          <a:bodyPr/>
          <a:lstStyle/>
          <a:p>
            <a:pPr marL="514350" indent="-514350">
              <a:buAutoNum type="alphaUcPeriod"/>
            </a:pPr>
            <a:r>
              <a:rPr lang="en-US" b="1" dirty="0"/>
              <a:t>0K </a:t>
            </a:r>
          </a:p>
          <a:p>
            <a:pPr marL="514350" indent="-514350">
              <a:buAutoNum type="alphaUcPeriod"/>
            </a:pPr>
            <a:r>
              <a:rPr lang="en-US" b="1" dirty="0"/>
              <a:t>-273.2</a:t>
            </a:r>
            <a:r>
              <a:rPr lang="en-US" b="1" dirty="0">
                <a:sym typeface="Symbol" pitchFamily="18" charset="2"/>
              </a:rPr>
              <a:t>C</a:t>
            </a:r>
          </a:p>
          <a:p>
            <a:pPr marL="514350" indent="-514350">
              <a:buAutoNum type="alphaUcPeriod"/>
            </a:pPr>
            <a:r>
              <a:rPr lang="en-US" b="1" dirty="0">
                <a:sym typeface="Symbol" pitchFamily="18" charset="2"/>
              </a:rPr>
              <a:t>All above are correct</a:t>
            </a:r>
            <a:endParaRPr lang="en-US" b="1" dirty="0"/>
          </a:p>
        </p:txBody>
      </p:sp>
      <p:sp>
        <p:nvSpPr>
          <p:cNvPr id="4" name="Slide Number Placeholder 3">
            <a:extLst>
              <a:ext uri="{FF2B5EF4-FFF2-40B4-BE49-F238E27FC236}">
                <a16:creationId xmlns:a16="http://schemas.microsoft.com/office/drawing/2014/main" id="{41AE76D5-F7BC-407A-A42F-5F6B1E5B1DB1}"/>
              </a:ext>
            </a:extLst>
          </p:cNvPr>
          <p:cNvSpPr>
            <a:spLocks noGrp="1"/>
          </p:cNvSpPr>
          <p:nvPr>
            <p:ph type="sldNum" sz="quarter" idx="12"/>
          </p:nvPr>
        </p:nvSpPr>
        <p:spPr/>
        <p:txBody>
          <a:bodyPr/>
          <a:lstStyle/>
          <a:p>
            <a:fld id="{BFE096D9-08B4-41FC-AFED-ED3B1DF954E0}" type="slidenum">
              <a:rPr lang="en-US" smtClean="0"/>
              <a:t>18</a:t>
            </a:fld>
            <a:endParaRPr lang="en-US"/>
          </a:p>
        </p:txBody>
      </p:sp>
    </p:spTree>
    <p:extLst>
      <p:ext uri="{BB962C8B-B14F-4D97-AF65-F5344CB8AC3E}">
        <p14:creationId xmlns:p14="http://schemas.microsoft.com/office/powerpoint/2010/main" val="2427650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title"/>
          </p:nvPr>
        </p:nvSpPr>
        <p:spPr/>
        <p:txBody>
          <a:bodyPr/>
          <a:lstStyle/>
          <a:p>
            <a:r>
              <a:rPr lang="en-US" b="1" dirty="0">
                <a:solidFill>
                  <a:srgbClr val="FF0000"/>
                </a:solidFill>
              </a:rPr>
              <a:t>Heat and Specific Heat Capacity</a:t>
            </a:r>
          </a:p>
        </p:txBody>
      </p:sp>
      <p:sp>
        <p:nvSpPr>
          <p:cNvPr id="1534979" name="Rectangle 3"/>
          <p:cNvSpPr>
            <a:spLocks noGrp="1" noChangeArrowheads="1"/>
          </p:cNvSpPr>
          <p:nvPr>
            <p:ph type="body" idx="1"/>
          </p:nvPr>
        </p:nvSpPr>
        <p:spPr>
          <a:xfrm>
            <a:off x="0" y="1295400"/>
            <a:ext cx="5943600" cy="5562600"/>
          </a:xfrm>
        </p:spPr>
        <p:txBody>
          <a:bodyPr>
            <a:normAutofit/>
          </a:bodyPr>
          <a:lstStyle/>
          <a:p>
            <a:pPr>
              <a:lnSpc>
                <a:spcPct val="80000"/>
              </a:lnSpc>
              <a:buFont typeface="Wingdings" pitchFamily="2" charset="2"/>
              <a:buChar char="Ø"/>
            </a:pPr>
            <a:r>
              <a:rPr lang="en-US" sz="2800" dirty="0"/>
              <a:t>What happens when objects or fluids at different temperatures come in contact with one another?</a:t>
            </a:r>
          </a:p>
          <a:p>
            <a:pPr lvl="1">
              <a:lnSpc>
                <a:spcPct val="80000"/>
              </a:lnSpc>
              <a:buFont typeface="Wingdings" pitchFamily="2" charset="2"/>
              <a:buChar char="Ø"/>
            </a:pPr>
            <a:endParaRPr lang="en-US" sz="2400" dirty="0"/>
          </a:p>
          <a:p>
            <a:pPr lvl="1">
              <a:lnSpc>
                <a:spcPct val="80000"/>
              </a:lnSpc>
              <a:buFont typeface="Wingdings" pitchFamily="2" charset="2"/>
              <a:buChar char="Ø"/>
            </a:pPr>
            <a:r>
              <a:rPr lang="en-US" sz="2400" dirty="0"/>
              <a:t>The colder object gets hotter, and the hotter object gets colder, until they both reach the same temperature.</a:t>
            </a:r>
          </a:p>
          <a:p>
            <a:pPr lvl="1">
              <a:lnSpc>
                <a:spcPct val="80000"/>
              </a:lnSpc>
              <a:buFont typeface="Wingdings" pitchFamily="2" charset="2"/>
              <a:buChar char="Ø"/>
            </a:pPr>
            <a:endParaRPr lang="en-US" sz="2400" dirty="0"/>
          </a:p>
          <a:p>
            <a:pPr lvl="1">
              <a:lnSpc>
                <a:spcPct val="80000"/>
              </a:lnSpc>
              <a:buFont typeface="Wingdings" pitchFamily="2" charset="2"/>
              <a:buChar char="Ø"/>
            </a:pPr>
            <a:r>
              <a:rPr lang="en-US" sz="2400" dirty="0"/>
              <a:t>What is it that flows between the objects to account for this?</a:t>
            </a:r>
          </a:p>
          <a:p>
            <a:pPr>
              <a:lnSpc>
                <a:spcPct val="80000"/>
              </a:lnSpc>
            </a:pPr>
            <a:endParaRPr lang="en-US" sz="2800" dirty="0"/>
          </a:p>
          <a:p>
            <a:pPr>
              <a:lnSpc>
                <a:spcPct val="80000"/>
              </a:lnSpc>
            </a:pPr>
            <a:r>
              <a:rPr lang="en-US" sz="2800" dirty="0"/>
              <a:t>We use the term </a:t>
            </a:r>
            <a:r>
              <a:rPr lang="en-US" sz="2800" b="1" i="1" dirty="0">
                <a:solidFill>
                  <a:schemeClr val="accent1"/>
                </a:solidFill>
              </a:rPr>
              <a:t>heat</a:t>
            </a:r>
            <a:r>
              <a:rPr lang="en-US" sz="2800" dirty="0"/>
              <a:t> for this quantity.</a:t>
            </a:r>
          </a:p>
          <a:p>
            <a:pPr lvl="1">
              <a:lnSpc>
                <a:spcPct val="80000"/>
              </a:lnSpc>
            </a:pPr>
            <a:r>
              <a:rPr lang="en-US" sz="2400" dirty="0"/>
              <a:t>Unit: Joule (SI unit), calorie</a:t>
            </a:r>
          </a:p>
          <a:p>
            <a:pPr lvl="1">
              <a:lnSpc>
                <a:spcPct val="80000"/>
              </a:lnSpc>
            </a:pPr>
            <a:r>
              <a:rPr lang="en-US" sz="2400" i="1" dirty="0"/>
              <a:t>1 </a:t>
            </a:r>
            <a:r>
              <a:rPr lang="en-US" sz="2400" i="1" dirty="0" err="1"/>
              <a:t>cal</a:t>
            </a:r>
            <a:r>
              <a:rPr lang="en-US" sz="2400" i="1" dirty="0"/>
              <a:t> = 4.1868 J</a:t>
            </a:r>
            <a:endParaRPr lang="en-US" sz="2400" dirty="0"/>
          </a:p>
          <a:p>
            <a:pPr lvl="1">
              <a:lnSpc>
                <a:spcPct val="80000"/>
              </a:lnSpc>
            </a:pPr>
            <a:endParaRPr lang="en-US" sz="2400" dirty="0"/>
          </a:p>
        </p:txBody>
      </p:sp>
      <p:pic>
        <p:nvPicPr>
          <p:cNvPr id="1534983" name="Picture 7" descr="10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2133600"/>
            <a:ext cx="3251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19</a:t>
            </a:fld>
            <a:endParaRPr lang="en-US"/>
          </a:p>
        </p:txBody>
      </p:sp>
    </p:spTree>
    <p:extLst>
      <p:ext uri="{BB962C8B-B14F-4D97-AF65-F5344CB8AC3E}">
        <p14:creationId xmlns:p14="http://schemas.microsoft.com/office/powerpoint/2010/main" val="300493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685800" y="0"/>
            <a:ext cx="7772400" cy="762000"/>
          </a:xfrm>
        </p:spPr>
        <p:txBody>
          <a:bodyPr/>
          <a:lstStyle/>
          <a:p>
            <a:r>
              <a:rPr lang="en-US" dirty="0">
                <a:solidFill>
                  <a:srgbClr val="FF0000"/>
                </a:solidFill>
              </a:rPr>
              <a:t>Archimedes’ Principle</a:t>
            </a:r>
          </a:p>
        </p:txBody>
      </p:sp>
      <p:sp>
        <p:nvSpPr>
          <p:cNvPr id="1147907" name="Rectangle 3"/>
          <p:cNvSpPr>
            <a:spLocks noGrp="1" noChangeArrowheads="1"/>
          </p:cNvSpPr>
          <p:nvPr>
            <p:ph type="body" idx="1"/>
          </p:nvPr>
        </p:nvSpPr>
        <p:spPr>
          <a:xfrm>
            <a:off x="0" y="685800"/>
            <a:ext cx="9144000" cy="2438400"/>
          </a:xfrm>
        </p:spPr>
        <p:txBody>
          <a:bodyPr>
            <a:normAutofit/>
          </a:bodyPr>
          <a:lstStyle/>
          <a:p>
            <a:r>
              <a:rPr lang="en-US" sz="2400" b="1" i="1" dirty="0">
                <a:solidFill>
                  <a:schemeClr val="accent1"/>
                </a:solidFill>
              </a:rPr>
              <a:t>Archimedes’ Principle</a:t>
            </a:r>
            <a:r>
              <a:rPr lang="en-US" sz="2400" dirty="0"/>
              <a:t>:  </a:t>
            </a:r>
            <a:r>
              <a:rPr lang="en-US" sz="2400" b="1" dirty="0"/>
              <a:t>The buoyant force acting on an object fully or partially submerged in a fluid is equal to the weight of the fluid displaced by the object.</a:t>
            </a:r>
            <a:endParaRPr lang="en-US" sz="2800" b="1" dirty="0"/>
          </a:p>
        </p:txBody>
      </p:sp>
      <p:pic>
        <p:nvPicPr>
          <p:cNvPr id="1147911" name="Picture 7" descr="09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86200"/>
            <a:ext cx="5562600"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1944469"/>
            <a:ext cx="8229600" cy="1323439"/>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sym typeface="Wingdings" pitchFamily="2" charset="2"/>
              </a:rPr>
              <a:t>pressure  = density*g*height  </a:t>
            </a:r>
          </a:p>
          <a:p>
            <a:pPr marL="285750" indent="-285750">
              <a:buFont typeface="Arial" pitchFamily="34" charset="0"/>
              <a:buChar char="•"/>
            </a:pPr>
            <a:r>
              <a:rPr lang="en-US" sz="2000" dirty="0">
                <a:latin typeface="Times New Roman" pitchFamily="18" charset="0"/>
                <a:cs typeface="Times New Roman" pitchFamily="18" charset="0"/>
                <a:sym typeface="Wingdings" pitchFamily="2" charset="2"/>
              </a:rPr>
              <a:t>buoyant force = difference between forces on top and bottom surface</a:t>
            </a:r>
          </a:p>
          <a:p>
            <a:pPr lvl="1"/>
            <a:r>
              <a:rPr lang="en-US" sz="2000" dirty="0">
                <a:latin typeface="Times New Roman" pitchFamily="18" charset="0"/>
                <a:cs typeface="Times New Roman" pitchFamily="18" charset="0"/>
                <a:sym typeface="Wingdings" pitchFamily="2" charset="2"/>
              </a:rPr>
              <a:t>	             = (area*density*h)*g = mg </a:t>
            </a:r>
          </a:p>
          <a:p>
            <a:pPr lvl="1"/>
            <a:r>
              <a:rPr lang="en-US" sz="2000" dirty="0">
                <a:latin typeface="Times New Roman" pitchFamily="18" charset="0"/>
                <a:cs typeface="Times New Roman" pitchFamily="18" charset="0"/>
                <a:sym typeface="Wingdings" pitchFamily="2" charset="2"/>
              </a:rPr>
              <a:t>                    =  weight of the fluid displaced by the object. </a:t>
            </a:r>
          </a:p>
        </p:txBody>
      </p:sp>
      <p:sp>
        <p:nvSpPr>
          <p:cNvPr id="3" name="Slide Number Placeholder 2"/>
          <p:cNvSpPr>
            <a:spLocks noGrp="1"/>
          </p:cNvSpPr>
          <p:nvPr>
            <p:ph type="sldNum" sz="quarter" idx="12"/>
          </p:nvPr>
        </p:nvSpPr>
        <p:spPr/>
        <p:txBody>
          <a:bodyPr/>
          <a:lstStyle/>
          <a:p>
            <a:fld id="{DD47CC33-E8F8-4742-AE82-71CFB35D51BA}" type="slidenum">
              <a:rPr lang="en-US" smtClean="0"/>
              <a:t>2</a:t>
            </a:fld>
            <a:endParaRPr lang="en-US" dirty="0"/>
          </a:p>
        </p:txBody>
      </p:sp>
    </p:spTree>
    <p:extLst>
      <p:ext uri="{BB962C8B-B14F-4D97-AF65-F5344CB8AC3E}">
        <p14:creationId xmlns:p14="http://schemas.microsoft.com/office/powerpoint/2010/main" val="3583429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p:txBody>
          <a:bodyPr/>
          <a:lstStyle/>
          <a:p>
            <a:r>
              <a:rPr lang="en-US" dirty="0">
                <a:solidFill>
                  <a:srgbClr val="FF0000"/>
                </a:solidFill>
              </a:rPr>
              <a:t>Temperature and Its Measurement</a:t>
            </a:r>
          </a:p>
        </p:txBody>
      </p:sp>
      <p:sp>
        <p:nvSpPr>
          <p:cNvPr id="852995" name="Rectangle 3"/>
          <p:cNvSpPr>
            <a:spLocks noGrp="1" noChangeArrowheads="1"/>
          </p:cNvSpPr>
          <p:nvPr>
            <p:ph type="body" idx="1"/>
          </p:nvPr>
        </p:nvSpPr>
        <p:spPr>
          <a:xfrm>
            <a:off x="685800" y="1981200"/>
            <a:ext cx="7848600" cy="4343400"/>
          </a:xfrm>
        </p:spPr>
        <p:txBody>
          <a:bodyPr>
            <a:normAutofit/>
          </a:bodyPr>
          <a:lstStyle/>
          <a:p>
            <a:pPr>
              <a:lnSpc>
                <a:spcPct val="80000"/>
              </a:lnSpc>
            </a:pPr>
            <a:r>
              <a:rPr lang="en-US" dirty="0"/>
              <a:t>When the physical properties are no longer changing, the objects are said to be in </a:t>
            </a:r>
            <a:r>
              <a:rPr lang="en-US" b="1" i="1" dirty="0">
                <a:solidFill>
                  <a:schemeClr val="accent1"/>
                </a:solidFill>
              </a:rPr>
              <a:t>thermal equilibrium</a:t>
            </a:r>
            <a:r>
              <a:rPr lang="en-US" dirty="0"/>
              <a:t>.</a:t>
            </a:r>
          </a:p>
          <a:p>
            <a:pPr>
              <a:lnSpc>
                <a:spcPct val="80000"/>
              </a:lnSpc>
            </a:pPr>
            <a:r>
              <a:rPr lang="en-US" b="1" dirty="0">
                <a:solidFill>
                  <a:srgbClr val="FF0000"/>
                </a:solidFill>
              </a:rPr>
              <a:t>Two or more objects in thermal equilibrium have the same temperature.</a:t>
            </a:r>
          </a:p>
          <a:p>
            <a:pPr lvl="1">
              <a:lnSpc>
                <a:spcPct val="80000"/>
              </a:lnSpc>
            </a:pPr>
            <a:r>
              <a:rPr lang="en-US" dirty="0"/>
              <a:t>If two objects are in contact with one another long enough, the two objects have the same temperature.</a:t>
            </a:r>
          </a:p>
          <a:p>
            <a:pPr lvl="1">
              <a:lnSpc>
                <a:spcPct val="80000"/>
              </a:lnSpc>
            </a:pPr>
            <a:endParaRPr lang="en-US" b="1" dirty="0">
              <a:solidFill>
                <a:srgbClr val="FF0000"/>
              </a:solidFill>
            </a:endParaRPr>
          </a:p>
          <a:p>
            <a:pPr>
              <a:lnSpc>
                <a:spcPct val="80000"/>
              </a:lnSpc>
            </a:pPr>
            <a:r>
              <a:rPr lang="en-US" dirty="0"/>
              <a:t>This is the </a:t>
            </a:r>
            <a:r>
              <a:rPr lang="en-US" b="1" i="1" dirty="0" err="1">
                <a:solidFill>
                  <a:schemeClr val="accent1"/>
                </a:solidFill>
              </a:rPr>
              <a:t>zeroth</a:t>
            </a:r>
            <a:r>
              <a:rPr lang="en-US" b="1" i="1" dirty="0">
                <a:solidFill>
                  <a:schemeClr val="accent1"/>
                </a:solidFill>
              </a:rPr>
              <a:t> law of thermodynamics</a:t>
            </a:r>
            <a:r>
              <a:rPr lang="en-US" dirty="0"/>
              <a:t>.</a:t>
            </a:r>
          </a:p>
        </p:txBody>
      </p:sp>
      <p:sp>
        <p:nvSpPr>
          <p:cNvPr id="2" name="Slide Number Placeholder 1"/>
          <p:cNvSpPr>
            <a:spLocks noGrp="1"/>
          </p:cNvSpPr>
          <p:nvPr>
            <p:ph type="sldNum" sz="quarter" idx="12"/>
          </p:nvPr>
        </p:nvSpPr>
        <p:spPr/>
        <p:txBody>
          <a:bodyPr/>
          <a:lstStyle/>
          <a:p>
            <a:fld id="{BFE096D9-08B4-41FC-AFED-ED3B1DF954E0}" type="slidenum">
              <a:rPr lang="en-US" smtClean="0"/>
              <a:t>20</a:t>
            </a:fld>
            <a:endParaRPr lang="en-US"/>
          </a:p>
        </p:txBody>
      </p:sp>
    </p:spTree>
    <p:extLst>
      <p:ext uri="{BB962C8B-B14F-4D97-AF65-F5344CB8AC3E}">
        <p14:creationId xmlns:p14="http://schemas.microsoft.com/office/powerpoint/2010/main" val="3711105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body" idx="1"/>
          </p:nvPr>
        </p:nvSpPr>
        <p:spPr>
          <a:xfrm>
            <a:off x="228600" y="381000"/>
            <a:ext cx="8686800" cy="6477000"/>
          </a:xfrm>
        </p:spPr>
        <p:txBody>
          <a:bodyPr/>
          <a:lstStyle/>
          <a:p>
            <a:pPr>
              <a:lnSpc>
                <a:spcPct val="80000"/>
              </a:lnSpc>
            </a:pPr>
            <a:r>
              <a:rPr lang="en-US" sz="2800" dirty="0"/>
              <a:t>When two objects at different temperatures are placed in contact, heat will flow from the object with the higher temperature to the object with the lower temperature.</a:t>
            </a:r>
          </a:p>
          <a:p>
            <a:pPr>
              <a:lnSpc>
                <a:spcPct val="80000"/>
              </a:lnSpc>
              <a:spcAft>
                <a:spcPct val="20000"/>
              </a:spcAft>
            </a:pPr>
            <a:endParaRPr lang="en-US" sz="2800" dirty="0"/>
          </a:p>
          <a:p>
            <a:pPr>
              <a:lnSpc>
                <a:spcPct val="80000"/>
              </a:lnSpc>
              <a:spcAft>
                <a:spcPct val="20000"/>
              </a:spcAft>
            </a:pPr>
            <a:r>
              <a:rPr lang="en-US" sz="2800" dirty="0"/>
              <a:t>Heat added increases  temperature, and heat removed decreases temperature.</a:t>
            </a:r>
          </a:p>
          <a:p>
            <a:pPr>
              <a:lnSpc>
                <a:spcPct val="80000"/>
              </a:lnSpc>
              <a:spcBef>
                <a:spcPct val="0"/>
              </a:spcBef>
            </a:pPr>
            <a:endParaRPr lang="en-US" sz="2800" dirty="0"/>
          </a:p>
          <a:p>
            <a:pPr>
              <a:lnSpc>
                <a:spcPct val="80000"/>
              </a:lnSpc>
              <a:spcBef>
                <a:spcPct val="0"/>
              </a:spcBef>
            </a:pPr>
            <a:r>
              <a:rPr lang="en-US" sz="2800" dirty="0"/>
              <a:t>Heat and temperature </a:t>
            </a:r>
          </a:p>
          <a:p>
            <a:pPr>
              <a:lnSpc>
                <a:spcPct val="80000"/>
              </a:lnSpc>
              <a:spcBef>
                <a:spcPct val="0"/>
              </a:spcBef>
              <a:spcAft>
                <a:spcPct val="20000"/>
              </a:spcAft>
              <a:buFont typeface="Wingdings" pitchFamily="2" charset="2"/>
              <a:buNone/>
            </a:pPr>
            <a:r>
              <a:rPr lang="en-US" sz="2800" dirty="0"/>
              <a:t>	are not the same.</a:t>
            </a:r>
          </a:p>
          <a:p>
            <a:pPr>
              <a:lnSpc>
                <a:spcPct val="80000"/>
              </a:lnSpc>
              <a:spcBef>
                <a:spcPct val="0"/>
              </a:spcBef>
            </a:pPr>
            <a:endParaRPr lang="en-US" sz="2800" dirty="0"/>
          </a:p>
          <a:p>
            <a:pPr>
              <a:lnSpc>
                <a:spcPct val="80000"/>
              </a:lnSpc>
              <a:spcBef>
                <a:spcPct val="0"/>
              </a:spcBef>
            </a:pPr>
            <a:r>
              <a:rPr lang="en-US" sz="2800" dirty="0"/>
              <a:t>Temperature is a </a:t>
            </a:r>
          </a:p>
          <a:p>
            <a:pPr>
              <a:lnSpc>
                <a:spcPct val="80000"/>
              </a:lnSpc>
              <a:spcBef>
                <a:spcPct val="0"/>
              </a:spcBef>
              <a:buFont typeface="Wingdings" pitchFamily="2" charset="2"/>
              <a:buNone/>
            </a:pPr>
            <a:r>
              <a:rPr lang="en-US" sz="2800" dirty="0"/>
              <a:t>	quantity that tells us </a:t>
            </a:r>
          </a:p>
          <a:p>
            <a:pPr>
              <a:lnSpc>
                <a:spcPct val="80000"/>
              </a:lnSpc>
              <a:spcBef>
                <a:spcPct val="0"/>
              </a:spcBef>
              <a:buFont typeface="Wingdings" pitchFamily="2" charset="2"/>
              <a:buNone/>
            </a:pPr>
            <a:r>
              <a:rPr lang="en-US" sz="2800" dirty="0"/>
              <a:t>	which direction the </a:t>
            </a:r>
          </a:p>
          <a:p>
            <a:pPr>
              <a:lnSpc>
                <a:spcPct val="80000"/>
              </a:lnSpc>
              <a:spcBef>
                <a:spcPct val="0"/>
              </a:spcBef>
              <a:buFont typeface="Wingdings" pitchFamily="2" charset="2"/>
              <a:buNone/>
            </a:pPr>
            <a:r>
              <a:rPr lang="en-US" sz="2800" dirty="0"/>
              <a:t>	heat will flow.</a:t>
            </a:r>
            <a:endParaRPr lang="en-US" sz="2800" dirty="0">
              <a:sym typeface="Symbol" pitchFamily="18" charset="2"/>
            </a:endParaRPr>
          </a:p>
        </p:txBody>
      </p:sp>
      <p:pic>
        <p:nvPicPr>
          <p:cNvPr id="1561603" name="Picture 3" descr="10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05113"/>
            <a:ext cx="473392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21</a:t>
            </a:fld>
            <a:endParaRPr lang="en-US"/>
          </a:p>
        </p:txBody>
      </p:sp>
    </p:spTree>
    <p:extLst>
      <p:ext uri="{BB962C8B-B14F-4D97-AF65-F5344CB8AC3E}">
        <p14:creationId xmlns:p14="http://schemas.microsoft.com/office/powerpoint/2010/main" val="1754002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title"/>
          </p:nvPr>
        </p:nvSpPr>
        <p:spPr>
          <a:xfrm>
            <a:off x="685800" y="457200"/>
            <a:ext cx="7772400" cy="1431925"/>
          </a:xfrm>
        </p:spPr>
        <p:txBody>
          <a:bodyPr/>
          <a:lstStyle/>
          <a:p>
            <a:r>
              <a:rPr lang="en-US" b="1" dirty="0">
                <a:solidFill>
                  <a:srgbClr val="FF0000"/>
                </a:solidFill>
              </a:rPr>
              <a:t>Heat and Specific Heat Capacity</a:t>
            </a:r>
          </a:p>
        </p:txBody>
      </p:sp>
      <p:sp>
        <p:nvSpPr>
          <p:cNvPr id="1557507" name="Rectangle 3"/>
          <p:cNvSpPr>
            <a:spLocks noGrp="1" noChangeArrowheads="1"/>
          </p:cNvSpPr>
          <p:nvPr>
            <p:ph type="body" idx="1"/>
          </p:nvPr>
        </p:nvSpPr>
        <p:spPr>
          <a:xfrm>
            <a:off x="228600" y="1752600"/>
            <a:ext cx="8763000" cy="2133600"/>
          </a:xfrm>
        </p:spPr>
        <p:txBody>
          <a:bodyPr/>
          <a:lstStyle/>
          <a:p>
            <a:pPr>
              <a:lnSpc>
                <a:spcPct val="80000"/>
              </a:lnSpc>
            </a:pPr>
            <a:endParaRPr lang="en-US" sz="2800" dirty="0"/>
          </a:p>
          <a:p>
            <a:pPr>
              <a:lnSpc>
                <a:spcPct val="80000"/>
              </a:lnSpc>
            </a:pPr>
            <a:r>
              <a:rPr lang="en-US" sz="2800" dirty="0"/>
              <a:t>One-hundred grams of room-temperature water is more effective than 100 grams of room-temperature steel shot in cooling a hot cup of water.</a:t>
            </a:r>
          </a:p>
        </p:txBody>
      </p:sp>
      <p:pic>
        <p:nvPicPr>
          <p:cNvPr id="1557510" name="Picture 6" descr="10_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114800"/>
            <a:ext cx="4191000" cy="214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7511" name="Rectangle 7"/>
          <p:cNvSpPr>
            <a:spLocks noChangeArrowheads="1"/>
          </p:cNvSpPr>
          <p:nvPr/>
        </p:nvSpPr>
        <p:spPr bwMode="auto">
          <a:xfrm>
            <a:off x="4648200" y="4191000"/>
            <a:ext cx="434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spcAft>
                <a:spcPct val="30000"/>
              </a:spcAft>
              <a:buClr>
                <a:schemeClr val="tx2"/>
              </a:buClr>
              <a:buSzPct val="70000"/>
              <a:buFont typeface="Wingdings" pitchFamily="2" charset="2"/>
              <a:buChar char="l"/>
            </a:pPr>
            <a:r>
              <a:rPr lang="en-US" sz="2000" dirty="0">
                <a:latin typeface="Arial" charset="0"/>
              </a:rPr>
              <a:t>Steel has a lower </a:t>
            </a:r>
            <a:r>
              <a:rPr lang="en-US" sz="2000" b="1" i="1" dirty="0">
                <a:solidFill>
                  <a:schemeClr val="accent1"/>
                </a:solidFill>
                <a:latin typeface="Arial" charset="0"/>
              </a:rPr>
              <a:t>specific heat capacity</a:t>
            </a:r>
            <a:r>
              <a:rPr lang="en-US" sz="2000" dirty="0">
                <a:latin typeface="Arial" charset="0"/>
              </a:rPr>
              <a:t> than water.</a:t>
            </a:r>
          </a:p>
        </p:txBody>
      </p:sp>
      <p:sp>
        <p:nvSpPr>
          <p:cNvPr id="2" name="Slide Number Placeholder 1"/>
          <p:cNvSpPr>
            <a:spLocks noGrp="1"/>
          </p:cNvSpPr>
          <p:nvPr>
            <p:ph type="sldNum" sz="quarter" idx="12"/>
          </p:nvPr>
        </p:nvSpPr>
        <p:spPr/>
        <p:txBody>
          <a:bodyPr/>
          <a:lstStyle/>
          <a:p>
            <a:fld id="{BFE096D9-08B4-41FC-AFED-ED3B1DF954E0}" type="slidenum">
              <a:rPr lang="en-US" smtClean="0"/>
              <a:t>22</a:t>
            </a:fld>
            <a:endParaRPr lang="en-US"/>
          </a:p>
        </p:txBody>
      </p:sp>
    </p:spTree>
    <p:extLst>
      <p:ext uri="{BB962C8B-B14F-4D97-AF65-F5344CB8AC3E}">
        <p14:creationId xmlns:p14="http://schemas.microsoft.com/office/powerpoint/2010/main" val="2222687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5" name="Rectangle 3"/>
          <p:cNvSpPr>
            <a:spLocks noGrp="1" noChangeArrowheads="1"/>
          </p:cNvSpPr>
          <p:nvPr>
            <p:ph type="body" idx="1"/>
          </p:nvPr>
        </p:nvSpPr>
        <p:spPr>
          <a:xfrm>
            <a:off x="228600" y="381000"/>
            <a:ext cx="8686800" cy="6477000"/>
          </a:xfrm>
        </p:spPr>
        <p:txBody>
          <a:bodyPr/>
          <a:lstStyle/>
          <a:p>
            <a:pPr>
              <a:lnSpc>
                <a:spcPct val="80000"/>
              </a:lnSpc>
            </a:pPr>
            <a:r>
              <a:rPr lang="en-US" sz="2800" dirty="0"/>
              <a:t>The </a:t>
            </a:r>
            <a:r>
              <a:rPr lang="en-US" sz="2800" b="1" i="1" dirty="0">
                <a:solidFill>
                  <a:schemeClr val="accent1"/>
                </a:solidFill>
              </a:rPr>
              <a:t>specific heat capacity</a:t>
            </a:r>
            <a:r>
              <a:rPr lang="en-US" sz="2800" dirty="0"/>
              <a:t> of a material is the quantity of heat needed to change a unit mass of the material by a unit amount in temperature.</a:t>
            </a:r>
          </a:p>
          <a:p>
            <a:pPr lvl="1">
              <a:lnSpc>
                <a:spcPct val="80000"/>
              </a:lnSpc>
            </a:pPr>
            <a:r>
              <a:rPr lang="en-US" sz="2400" dirty="0"/>
              <a:t>For example, to change 1 gram by 1 Celsius degree.</a:t>
            </a:r>
          </a:p>
          <a:p>
            <a:pPr lvl="1">
              <a:lnSpc>
                <a:spcPct val="80000"/>
              </a:lnSpc>
            </a:pPr>
            <a:r>
              <a:rPr lang="en-US" sz="2400" dirty="0"/>
              <a:t>It is a property of the material, determined by experiment.</a:t>
            </a:r>
          </a:p>
          <a:p>
            <a:pPr lvl="1">
              <a:lnSpc>
                <a:spcPct val="80000"/>
              </a:lnSpc>
            </a:pPr>
            <a:r>
              <a:rPr lang="en-US" sz="2400" dirty="0"/>
              <a:t>The specific heat capacity of water is 1 </a:t>
            </a:r>
            <a:r>
              <a:rPr lang="en-US" sz="2400" dirty="0" err="1"/>
              <a:t>cal</a:t>
            </a:r>
            <a:r>
              <a:rPr lang="en-US" sz="2400" dirty="0"/>
              <a:t>/</a:t>
            </a:r>
            <a:r>
              <a:rPr lang="en-US" sz="2400" dirty="0" err="1"/>
              <a:t>g</a:t>
            </a:r>
            <a:r>
              <a:rPr lang="en-US" sz="2400" dirty="0" err="1">
                <a:sym typeface="Symbol" pitchFamily="18" charset="2"/>
              </a:rPr>
              <a:t>C</a:t>
            </a:r>
            <a:r>
              <a:rPr lang="en-US" sz="2400" dirty="0">
                <a:sym typeface="Symbol" pitchFamily="18" charset="2"/>
              </a:rPr>
              <a:t>: it takes 1 </a:t>
            </a:r>
            <a:r>
              <a:rPr lang="en-US" sz="2400" b="1" i="1" dirty="0">
                <a:solidFill>
                  <a:schemeClr val="accent1"/>
                </a:solidFill>
                <a:sym typeface="Symbol" pitchFamily="18" charset="2"/>
              </a:rPr>
              <a:t>calorie</a:t>
            </a:r>
            <a:r>
              <a:rPr lang="en-US" sz="2400" dirty="0">
                <a:sym typeface="Symbol" pitchFamily="18" charset="2"/>
              </a:rPr>
              <a:t> of heat to raise the temperature of 1 gram of water by 1C.</a:t>
            </a:r>
          </a:p>
          <a:p>
            <a:pPr>
              <a:lnSpc>
                <a:spcPct val="80000"/>
              </a:lnSpc>
            </a:pPr>
            <a:r>
              <a:rPr lang="en-US" sz="2800" dirty="0">
                <a:sym typeface="Symbol" pitchFamily="18" charset="2"/>
              </a:rPr>
              <a:t>We can then calculate how much heat must be absorbed by a material to change its temperature by a given amount:</a:t>
            </a:r>
          </a:p>
          <a:p>
            <a:pPr>
              <a:lnSpc>
                <a:spcPct val="80000"/>
              </a:lnSpc>
              <a:buFont typeface="Wingdings" pitchFamily="2" charset="2"/>
              <a:buNone/>
            </a:pPr>
            <a:r>
              <a:rPr lang="en-US" sz="2800" dirty="0">
                <a:sym typeface="Symbol" pitchFamily="18" charset="2"/>
              </a:rPr>
              <a:t>	</a:t>
            </a:r>
            <a:r>
              <a:rPr lang="en-US" sz="2800" b="1" i="1" dirty="0">
                <a:solidFill>
                  <a:schemeClr val="tx2"/>
                </a:solidFill>
                <a:latin typeface="Times New Roman" pitchFamily="18" charset="0"/>
              </a:rPr>
              <a:t>Q = </a:t>
            </a:r>
            <a:r>
              <a:rPr lang="en-US" sz="2800" b="1" i="1" dirty="0" err="1">
                <a:solidFill>
                  <a:schemeClr val="tx2"/>
                </a:solidFill>
                <a:latin typeface="Times New Roman" pitchFamily="18" charset="0"/>
              </a:rPr>
              <a:t>mc</a:t>
            </a:r>
            <a:r>
              <a:rPr lang="en-US" sz="2800" b="1" i="1" dirty="0" err="1">
                <a:solidFill>
                  <a:schemeClr val="tx2"/>
                </a:solidFill>
                <a:latin typeface="Times New Roman" pitchFamily="18" charset="0"/>
                <a:sym typeface="Symbol" pitchFamily="18" charset="2"/>
              </a:rPr>
              <a:t>T</a:t>
            </a:r>
            <a:r>
              <a:rPr lang="en-US" sz="2800" b="1" i="1" dirty="0">
                <a:solidFill>
                  <a:schemeClr val="tx2"/>
                </a:solidFill>
                <a:latin typeface="Times New Roman" pitchFamily="18" charset="0"/>
                <a:sym typeface="Symbol" pitchFamily="18" charset="2"/>
              </a:rPr>
              <a:t>     </a:t>
            </a:r>
            <a:r>
              <a:rPr lang="en-US" sz="2800" b="1" dirty="0">
                <a:solidFill>
                  <a:schemeClr val="tx2"/>
                </a:solidFill>
                <a:latin typeface="Times New Roman" pitchFamily="18" charset="0"/>
                <a:sym typeface="Symbol" pitchFamily="18" charset="2"/>
              </a:rPr>
              <a:t>where</a:t>
            </a:r>
            <a:r>
              <a:rPr lang="en-US" sz="2800" b="1" i="1" dirty="0">
                <a:solidFill>
                  <a:schemeClr val="tx2"/>
                </a:solidFill>
                <a:latin typeface="Times New Roman" pitchFamily="18" charset="0"/>
                <a:sym typeface="Symbol" pitchFamily="18" charset="2"/>
              </a:rPr>
              <a:t>	Q = </a:t>
            </a:r>
            <a:r>
              <a:rPr lang="en-US" sz="2800" b="1" dirty="0">
                <a:solidFill>
                  <a:schemeClr val="tx2"/>
                </a:solidFill>
                <a:latin typeface="Times New Roman" pitchFamily="18" charset="0"/>
                <a:sym typeface="Symbol" pitchFamily="18" charset="2"/>
              </a:rPr>
              <a:t>quantity of heat</a:t>
            </a:r>
            <a:endParaRPr lang="en-US" sz="2800" b="1" i="1" dirty="0">
              <a:solidFill>
                <a:schemeClr val="tx2"/>
              </a:solidFill>
              <a:latin typeface="Times New Roman" pitchFamily="18" charset="0"/>
              <a:sym typeface="Symbol" pitchFamily="18" charset="2"/>
            </a:endParaRPr>
          </a:p>
          <a:p>
            <a:pPr>
              <a:lnSpc>
                <a:spcPct val="80000"/>
              </a:lnSpc>
              <a:buFont typeface="Wingdings" pitchFamily="2" charset="2"/>
              <a:buNone/>
            </a:pPr>
            <a:r>
              <a:rPr lang="en-US" sz="2800" b="1" i="1" dirty="0">
                <a:solidFill>
                  <a:schemeClr val="tx2"/>
                </a:solidFill>
                <a:latin typeface="Times New Roman" pitchFamily="18" charset="0"/>
                <a:sym typeface="Symbol" pitchFamily="18" charset="2"/>
              </a:rPr>
              <a:t>					m = </a:t>
            </a:r>
            <a:r>
              <a:rPr lang="en-US" sz="2800" b="1" dirty="0">
                <a:solidFill>
                  <a:schemeClr val="tx2"/>
                </a:solidFill>
                <a:latin typeface="Times New Roman" pitchFamily="18" charset="0"/>
                <a:sym typeface="Symbol" pitchFamily="18" charset="2"/>
              </a:rPr>
              <a:t>mass</a:t>
            </a:r>
            <a:endParaRPr lang="en-US" sz="2800" b="1" i="1" dirty="0">
              <a:solidFill>
                <a:schemeClr val="tx2"/>
              </a:solidFill>
              <a:latin typeface="Times New Roman" pitchFamily="18" charset="0"/>
              <a:sym typeface="Symbol" pitchFamily="18" charset="2"/>
            </a:endParaRPr>
          </a:p>
          <a:p>
            <a:pPr>
              <a:lnSpc>
                <a:spcPct val="80000"/>
              </a:lnSpc>
              <a:buFont typeface="Wingdings" pitchFamily="2" charset="2"/>
              <a:buNone/>
            </a:pPr>
            <a:r>
              <a:rPr lang="en-US" sz="2800" b="1" i="1" dirty="0">
                <a:solidFill>
                  <a:schemeClr val="tx2"/>
                </a:solidFill>
                <a:latin typeface="Times New Roman" pitchFamily="18" charset="0"/>
                <a:sym typeface="Symbol" pitchFamily="18" charset="2"/>
              </a:rPr>
              <a:t>					c = </a:t>
            </a:r>
            <a:r>
              <a:rPr lang="en-US" sz="2800" b="1" dirty="0">
                <a:solidFill>
                  <a:schemeClr val="tx2"/>
                </a:solidFill>
                <a:latin typeface="Times New Roman" pitchFamily="18" charset="0"/>
                <a:sym typeface="Symbol" pitchFamily="18" charset="2"/>
              </a:rPr>
              <a:t>specific heat capacity</a:t>
            </a:r>
          </a:p>
          <a:p>
            <a:pPr>
              <a:lnSpc>
                <a:spcPct val="80000"/>
              </a:lnSpc>
              <a:buFont typeface="Wingdings" pitchFamily="2" charset="2"/>
              <a:buNone/>
            </a:pPr>
            <a:r>
              <a:rPr lang="en-US" sz="2800" b="1" i="1" dirty="0">
                <a:solidFill>
                  <a:schemeClr val="tx2"/>
                </a:solidFill>
                <a:latin typeface="Times New Roman" pitchFamily="18" charset="0"/>
                <a:sym typeface="Symbol" pitchFamily="18" charset="2"/>
              </a:rPr>
              <a:t>					T = </a:t>
            </a:r>
            <a:r>
              <a:rPr lang="en-US" sz="2800" b="1" dirty="0">
                <a:solidFill>
                  <a:schemeClr val="tx2"/>
                </a:solidFill>
                <a:latin typeface="Times New Roman" pitchFamily="18" charset="0"/>
                <a:sym typeface="Symbol" pitchFamily="18" charset="2"/>
              </a:rPr>
              <a:t>change in temperature</a:t>
            </a:r>
            <a:endParaRPr lang="en-US" sz="2800" b="1" i="1" dirty="0">
              <a:solidFill>
                <a:schemeClr val="tx2"/>
              </a:solidFill>
              <a:latin typeface="Times New Roman" pitchFamily="18" charset="0"/>
              <a:sym typeface="Symbol" pitchFamily="18" charset="2"/>
            </a:endParaRPr>
          </a:p>
        </p:txBody>
      </p:sp>
      <p:sp>
        <p:nvSpPr>
          <p:cNvPr id="2" name="Slide Number Placeholder 1"/>
          <p:cNvSpPr>
            <a:spLocks noGrp="1"/>
          </p:cNvSpPr>
          <p:nvPr>
            <p:ph type="sldNum" sz="quarter" idx="12"/>
          </p:nvPr>
        </p:nvSpPr>
        <p:spPr/>
        <p:txBody>
          <a:bodyPr/>
          <a:lstStyle/>
          <a:p>
            <a:fld id="{BFE096D9-08B4-41FC-AFED-ED3B1DF954E0}" type="slidenum">
              <a:rPr lang="en-US" smtClean="0"/>
              <a:t>23</a:t>
            </a:fld>
            <a:endParaRPr lang="en-US"/>
          </a:p>
        </p:txBody>
      </p:sp>
    </p:spTree>
    <p:extLst>
      <p:ext uri="{BB962C8B-B14F-4D97-AF65-F5344CB8AC3E}">
        <p14:creationId xmlns:p14="http://schemas.microsoft.com/office/powerpoint/2010/main" val="3091811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59555">
                                            <p:txEl>
                                              <p:pRg st="4" end="4"/>
                                            </p:txEl>
                                          </p:spTgt>
                                        </p:tgtEl>
                                        <p:attrNameLst>
                                          <p:attrName>style.visibility</p:attrName>
                                        </p:attrNameLst>
                                      </p:cBhvr>
                                      <p:to>
                                        <p:strVal val="visible"/>
                                      </p:to>
                                    </p:set>
                                    <p:anim calcmode="lin" valueType="num">
                                      <p:cBhvr additive="base">
                                        <p:cTn id="7" dur="500" fill="hold"/>
                                        <p:tgtEl>
                                          <p:spTgt spid="1559555">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59555">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59555">
                                            <p:txEl>
                                              <p:pRg st="5" end="5"/>
                                            </p:txEl>
                                          </p:spTgt>
                                        </p:tgtEl>
                                        <p:attrNameLst>
                                          <p:attrName>style.visibility</p:attrName>
                                        </p:attrNameLst>
                                      </p:cBhvr>
                                      <p:to>
                                        <p:strVal val="visible"/>
                                      </p:to>
                                    </p:set>
                                    <p:anim calcmode="lin" valueType="num">
                                      <p:cBhvr additive="base">
                                        <p:cTn id="11" dur="500" fill="hold"/>
                                        <p:tgtEl>
                                          <p:spTgt spid="1559555">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59555">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59555">
                                            <p:txEl>
                                              <p:pRg st="6" end="6"/>
                                            </p:txEl>
                                          </p:spTgt>
                                        </p:tgtEl>
                                        <p:attrNameLst>
                                          <p:attrName>style.visibility</p:attrName>
                                        </p:attrNameLst>
                                      </p:cBhvr>
                                      <p:to>
                                        <p:strVal val="visible"/>
                                      </p:to>
                                    </p:set>
                                    <p:anim calcmode="lin" valueType="num">
                                      <p:cBhvr additive="base">
                                        <p:cTn id="15" dur="500" fill="hold"/>
                                        <p:tgtEl>
                                          <p:spTgt spid="1559555">
                                            <p:txEl>
                                              <p:pRg st="6" end="6"/>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559555">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59555">
                                            <p:txEl>
                                              <p:pRg st="7" end="7"/>
                                            </p:txEl>
                                          </p:spTgt>
                                        </p:tgtEl>
                                        <p:attrNameLst>
                                          <p:attrName>style.visibility</p:attrName>
                                        </p:attrNameLst>
                                      </p:cBhvr>
                                      <p:to>
                                        <p:strVal val="visible"/>
                                      </p:to>
                                    </p:set>
                                    <p:anim calcmode="lin" valueType="num">
                                      <p:cBhvr additive="base">
                                        <p:cTn id="19" dur="500" fill="hold"/>
                                        <p:tgtEl>
                                          <p:spTgt spid="1559555">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59555">
                                            <p:txEl>
                                              <p:pRg st="7" end="7"/>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59555">
                                            <p:txEl>
                                              <p:pRg st="8" end="8"/>
                                            </p:txEl>
                                          </p:spTgt>
                                        </p:tgtEl>
                                        <p:attrNameLst>
                                          <p:attrName>style.visibility</p:attrName>
                                        </p:attrNameLst>
                                      </p:cBhvr>
                                      <p:to>
                                        <p:strVal val="visible"/>
                                      </p:to>
                                    </p:set>
                                    <p:anim calcmode="lin" valueType="num">
                                      <p:cBhvr additive="base">
                                        <p:cTn id="23" dur="500" fill="hold"/>
                                        <p:tgtEl>
                                          <p:spTgt spid="1559555">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5955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9555"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body" idx="1"/>
          </p:nvPr>
        </p:nvSpPr>
        <p:spPr>
          <a:xfrm>
            <a:off x="228600" y="1524000"/>
            <a:ext cx="8686800" cy="4953000"/>
          </a:xfrm>
        </p:spPr>
        <p:txBody>
          <a:bodyPr/>
          <a:lstStyle/>
          <a:p>
            <a:pPr>
              <a:lnSpc>
                <a:spcPct val="80000"/>
              </a:lnSpc>
            </a:pPr>
            <a:r>
              <a:rPr lang="en-US" sz="2800" dirty="0"/>
              <a:t>When an object goes through a </a:t>
            </a:r>
            <a:r>
              <a:rPr lang="en-US" sz="2800" b="1" i="1" dirty="0">
                <a:solidFill>
                  <a:schemeClr val="accent1"/>
                </a:solidFill>
              </a:rPr>
              <a:t>change of phase</a:t>
            </a:r>
            <a:r>
              <a:rPr lang="en-US" sz="2800" dirty="0"/>
              <a:t> or state, heat is added or removed </a:t>
            </a:r>
            <a:r>
              <a:rPr lang="en-US" sz="2800" b="1" dirty="0">
                <a:solidFill>
                  <a:srgbClr val="FF0000"/>
                </a:solidFill>
              </a:rPr>
              <a:t>without changing the temperature</a:t>
            </a:r>
            <a:r>
              <a:rPr lang="en-US" sz="2800" dirty="0"/>
              <a:t>.  Instead, the </a:t>
            </a:r>
            <a:r>
              <a:rPr lang="en-US" sz="2800" b="1" i="1" dirty="0">
                <a:solidFill>
                  <a:schemeClr val="accent1"/>
                </a:solidFill>
              </a:rPr>
              <a:t>state of matter</a:t>
            </a:r>
            <a:r>
              <a:rPr lang="en-US" sz="2800" dirty="0"/>
              <a:t> changes: solid to liquid, for example.</a:t>
            </a:r>
          </a:p>
          <a:p>
            <a:pPr>
              <a:lnSpc>
                <a:spcPct val="80000"/>
              </a:lnSpc>
            </a:pPr>
            <a:endParaRPr lang="en-US" sz="2800" dirty="0"/>
          </a:p>
          <a:p>
            <a:pPr>
              <a:lnSpc>
                <a:spcPct val="80000"/>
              </a:lnSpc>
            </a:pPr>
            <a:r>
              <a:rPr lang="en-US" sz="2800" dirty="0"/>
              <a:t>The amount of heat needed per unit mass to produce a phase change is called the </a:t>
            </a:r>
            <a:r>
              <a:rPr lang="en-US" sz="2800" b="1" i="1" dirty="0">
                <a:solidFill>
                  <a:schemeClr val="accent1"/>
                </a:solidFill>
              </a:rPr>
              <a:t>latent heat</a:t>
            </a:r>
            <a:r>
              <a:rPr lang="en-US" sz="2800" dirty="0"/>
              <a:t>.</a:t>
            </a:r>
          </a:p>
          <a:p>
            <a:pPr lvl="1">
              <a:lnSpc>
                <a:spcPct val="80000"/>
              </a:lnSpc>
            </a:pPr>
            <a:r>
              <a:rPr lang="en-US" sz="2400" dirty="0"/>
              <a:t>The latent heat of fusion of water corresponds to the amount of heat needed to melt </a:t>
            </a:r>
            <a:r>
              <a:rPr lang="en-US" sz="2400" dirty="0">
                <a:solidFill>
                  <a:srgbClr val="FF0000"/>
                </a:solidFill>
              </a:rPr>
              <a:t>one gram of ice</a:t>
            </a:r>
            <a:r>
              <a:rPr lang="en-US" sz="2400" dirty="0"/>
              <a:t>. (</a:t>
            </a:r>
            <a:r>
              <a:rPr lang="en-US" sz="2400" dirty="0">
                <a:solidFill>
                  <a:schemeClr val="accent1"/>
                </a:solidFill>
                <a:latin typeface="Comic Sans MS" pitchFamily="66" charset="0"/>
              </a:rPr>
              <a:t>80 </a:t>
            </a:r>
            <a:r>
              <a:rPr lang="en-US" sz="2400" dirty="0" err="1">
                <a:solidFill>
                  <a:schemeClr val="accent1"/>
                </a:solidFill>
                <a:latin typeface="Comic Sans MS" pitchFamily="66" charset="0"/>
              </a:rPr>
              <a:t>cal</a:t>
            </a:r>
            <a:r>
              <a:rPr lang="en-US" sz="2400" dirty="0">
                <a:solidFill>
                  <a:schemeClr val="accent1"/>
                </a:solidFill>
                <a:latin typeface="Comic Sans MS" pitchFamily="66" charset="0"/>
              </a:rPr>
              <a:t>/g)</a:t>
            </a:r>
            <a:endParaRPr lang="en-US" sz="2400" dirty="0"/>
          </a:p>
          <a:p>
            <a:pPr lvl="1">
              <a:lnSpc>
                <a:spcPct val="80000"/>
              </a:lnSpc>
            </a:pPr>
            <a:r>
              <a:rPr lang="en-US" sz="2400" dirty="0"/>
              <a:t>The latent heat of vaporization of water corresponds to the amount of heat needed to turn </a:t>
            </a:r>
            <a:r>
              <a:rPr lang="en-US" sz="2400" dirty="0">
                <a:solidFill>
                  <a:srgbClr val="FF0000"/>
                </a:solidFill>
              </a:rPr>
              <a:t>one gram of water </a:t>
            </a:r>
            <a:r>
              <a:rPr lang="en-US" sz="2400" dirty="0"/>
              <a:t>into steam.</a:t>
            </a:r>
          </a:p>
        </p:txBody>
      </p:sp>
      <p:sp>
        <p:nvSpPr>
          <p:cNvPr id="1563652" name="Rectangle 4"/>
          <p:cNvSpPr>
            <a:spLocks noGrp="1" noChangeArrowheads="1"/>
          </p:cNvSpPr>
          <p:nvPr>
            <p:ph type="title"/>
          </p:nvPr>
        </p:nvSpPr>
        <p:spPr>
          <a:xfrm>
            <a:off x="685800" y="457201"/>
            <a:ext cx="7772400" cy="838200"/>
          </a:xfrm>
          <a:noFill/>
          <a:ln/>
        </p:spPr>
        <p:txBody>
          <a:bodyPr/>
          <a:lstStyle/>
          <a:p>
            <a:r>
              <a:rPr lang="en-US" dirty="0">
                <a:solidFill>
                  <a:srgbClr val="FF0000"/>
                </a:solidFill>
              </a:rPr>
              <a:t>Phase Changes and Latent Heat</a:t>
            </a:r>
          </a:p>
        </p:txBody>
      </p:sp>
      <p:sp>
        <p:nvSpPr>
          <p:cNvPr id="2" name="Slide Number Placeholder 1"/>
          <p:cNvSpPr>
            <a:spLocks noGrp="1"/>
          </p:cNvSpPr>
          <p:nvPr>
            <p:ph type="sldNum" sz="quarter" idx="12"/>
          </p:nvPr>
        </p:nvSpPr>
        <p:spPr/>
        <p:txBody>
          <a:bodyPr/>
          <a:lstStyle/>
          <a:p>
            <a:fld id="{BFE096D9-08B4-41FC-AFED-ED3B1DF954E0}" type="slidenum">
              <a:rPr lang="en-US" smtClean="0"/>
              <a:t>24</a:t>
            </a:fld>
            <a:endParaRPr lang="en-US"/>
          </a:p>
        </p:txBody>
      </p:sp>
    </p:spTree>
    <p:extLst>
      <p:ext uri="{BB962C8B-B14F-4D97-AF65-F5344CB8AC3E}">
        <p14:creationId xmlns:p14="http://schemas.microsoft.com/office/powerpoint/2010/main" val="741404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a:xfrm>
            <a:off x="762000" y="457200"/>
            <a:ext cx="7772400" cy="2528888"/>
          </a:xfrm>
          <a:noFill/>
        </p:spPr>
        <p:txBody>
          <a:bodyPr>
            <a:normAutofit fontScale="90000"/>
          </a:bodyPr>
          <a:lstStyle/>
          <a:p>
            <a:r>
              <a:rPr lang="en-US" sz="3200" dirty="0">
                <a:solidFill>
                  <a:schemeClr val="accent1"/>
                </a:solidFill>
                <a:latin typeface="Comic Sans MS" pitchFamily="66" charset="0"/>
              </a:rPr>
              <a:t>If the specific heat capacity of ice is 0.5 </a:t>
            </a:r>
            <a:r>
              <a:rPr lang="en-US" sz="3200" dirty="0" err="1">
                <a:solidFill>
                  <a:schemeClr val="accent1"/>
                </a:solidFill>
                <a:latin typeface="Comic Sans MS" pitchFamily="66" charset="0"/>
              </a:rPr>
              <a:t>cal</a:t>
            </a:r>
            <a:r>
              <a:rPr lang="en-US" sz="3200" dirty="0">
                <a:solidFill>
                  <a:schemeClr val="accent1"/>
                </a:solidFill>
                <a:latin typeface="Comic Sans MS" pitchFamily="66" charset="0"/>
              </a:rPr>
              <a:t>/</a:t>
            </a:r>
            <a:r>
              <a:rPr lang="en-US" sz="3200" dirty="0" err="1">
                <a:solidFill>
                  <a:schemeClr val="accent1"/>
                </a:solidFill>
                <a:latin typeface="Comic Sans MS" pitchFamily="66" charset="0"/>
              </a:rPr>
              <a:t>g</a:t>
            </a:r>
            <a:r>
              <a:rPr lang="en-US" sz="3200" dirty="0" err="1">
                <a:solidFill>
                  <a:schemeClr val="accent1"/>
                </a:solidFill>
                <a:latin typeface="Symbol" pitchFamily="18" charset="2"/>
                <a:sym typeface="Symbol" pitchFamily="18" charset="2"/>
              </a:rPr>
              <a:t></a:t>
            </a:r>
            <a:r>
              <a:rPr lang="en-US" sz="3200" dirty="0" err="1">
                <a:solidFill>
                  <a:schemeClr val="accent1"/>
                </a:solidFill>
                <a:latin typeface="Comic Sans MS" pitchFamily="66" charset="0"/>
              </a:rPr>
              <a:t>C</a:t>
            </a:r>
            <a:r>
              <a:rPr lang="en-US" sz="3200" dirty="0">
                <a:solidFill>
                  <a:schemeClr val="accent1"/>
                </a:solidFill>
                <a:latin typeface="Comic Sans MS" pitchFamily="66" charset="0"/>
              </a:rPr>
              <a:t>°, how much heat would have to be added to 200 g of ice, initially at a temperature of -10°C, to raise the ice to the melting point?</a:t>
            </a:r>
          </a:p>
        </p:txBody>
      </p:sp>
      <p:sp>
        <p:nvSpPr>
          <p:cNvPr id="1135619" name="Rectangle 3"/>
          <p:cNvSpPr>
            <a:spLocks noGrp="1" noChangeArrowheads="1"/>
          </p:cNvSpPr>
          <p:nvPr>
            <p:ph type="body" idx="1"/>
          </p:nvPr>
        </p:nvSpPr>
        <p:spPr>
          <a:xfrm>
            <a:off x="381000" y="3733800"/>
            <a:ext cx="2590800" cy="1752600"/>
          </a:xfrm>
        </p:spPr>
        <p:txBody>
          <a:bodyPr/>
          <a:lstStyle/>
          <a:p>
            <a:pPr marL="609600" indent="-609600">
              <a:lnSpc>
                <a:spcPct val="100000"/>
              </a:lnSpc>
              <a:buFont typeface="Arial" charset="0"/>
              <a:buAutoNum type="alphaLcParenR"/>
            </a:pPr>
            <a:r>
              <a:rPr lang="en-US" sz="2000">
                <a:latin typeface="Comic Sans MS" pitchFamily="66" charset="0"/>
              </a:rPr>
              <a:t>1,000 cal</a:t>
            </a:r>
          </a:p>
          <a:p>
            <a:pPr marL="609600" indent="-609600">
              <a:lnSpc>
                <a:spcPct val="80000"/>
              </a:lnSpc>
              <a:buFont typeface="Arial" charset="0"/>
              <a:buAutoNum type="alphaLcParenR"/>
            </a:pPr>
            <a:r>
              <a:rPr lang="en-US" sz="2000">
                <a:latin typeface="Comic Sans MS" pitchFamily="66" charset="0"/>
              </a:rPr>
              <a:t>2,000 cal</a:t>
            </a:r>
          </a:p>
          <a:p>
            <a:pPr marL="609600" indent="-609600">
              <a:lnSpc>
                <a:spcPct val="80000"/>
              </a:lnSpc>
              <a:buFont typeface="Arial" charset="0"/>
              <a:buAutoNum type="alphaLcParenR"/>
            </a:pPr>
            <a:r>
              <a:rPr lang="en-US" sz="2000">
                <a:latin typeface="Comic Sans MS" pitchFamily="66" charset="0"/>
              </a:rPr>
              <a:t>4,000 cal</a:t>
            </a:r>
          </a:p>
          <a:p>
            <a:pPr marL="609600" indent="-609600">
              <a:lnSpc>
                <a:spcPct val="80000"/>
              </a:lnSpc>
              <a:buFont typeface="Arial" charset="0"/>
              <a:buAutoNum type="alphaLcParenR"/>
            </a:pPr>
            <a:r>
              <a:rPr lang="en-US" sz="2000">
                <a:latin typeface="Comic Sans MS" pitchFamily="66" charset="0"/>
              </a:rPr>
              <a:t>0 cal</a:t>
            </a:r>
          </a:p>
        </p:txBody>
      </p:sp>
      <p:sp>
        <p:nvSpPr>
          <p:cNvPr id="1135622" name="Text Box 6"/>
          <p:cNvSpPr txBox="1">
            <a:spLocks noChangeArrowheads="1"/>
          </p:cNvSpPr>
          <p:nvPr/>
        </p:nvSpPr>
        <p:spPr bwMode="auto">
          <a:xfrm>
            <a:off x="3124200" y="3200400"/>
            <a:ext cx="5715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m</a:t>
            </a:r>
            <a:r>
              <a:rPr lang="en-US">
                <a:latin typeface="Arial" charset="0"/>
                <a:sym typeface="Symbol" pitchFamily="18" charset="2"/>
              </a:rPr>
              <a:t> = 200 g				</a:t>
            </a:r>
          </a:p>
          <a:p>
            <a:pPr>
              <a:buFont typeface="Symbol" pitchFamily="18" charset="2"/>
              <a:buNone/>
            </a:pPr>
            <a:r>
              <a:rPr lang="en-US" i="1"/>
              <a:t>c</a:t>
            </a:r>
            <a:r>
              <a:rPr lang="en-US">
                <a:latin typeface="Arial" charset="0"/>
                <a:sym typeface="Symbol" pitchFamily="18" charset="2"/>
              </a:rPr>
              <a:t> = 0.5 </a:t>
            </a:r>
            <a:r>
              <a:rPr lang="en-US">
                <a:latin typeface="Arial" charset="0"/>
              </a:rPr>
              <a:t>cal/g</a:t>
            </a:r>
            <a:r>
              <a:rPr lang="en-US">
                <a:latin typeface="Symbol" pitchFamily="18" charset="2"/>
                <a:sym typeface="Symbol" pitchFamily="18" charset="2"/>
              </a:rPr>
              <a:t></a:t>
            </a:r>
            <a:r>
              <a:rPr lang="en-US">
                <a:latin typeface="Arial" charset="0"/>
              </a:rPr>
              <a:t>C° </a:t>
            </a:r>
          </a:p>
          <a:p>
            <a:pPr>
              <a:buFont typeface="Symbol" pitchFamily="18" charset="2"/>
              <a:buNone/>
            </a:pPr>
            <a:r>
              <a:rPr lang="en-US" i="1"/>
              <a:t>T</a:t>
            </a:r>
            <a:r>
              <a:rPr lang="en-US">
                <a:latin typeface="Arial" charset="0"/>
              </a:rPr>
              <a:t> = -10°C			</a:t>
            </a:r>
          </a:p>
          <a:p>
            <a:pPr>
              <a:buFont typeface="Symbol" pitchFamily="18" charset="2"/>
              <a:buNone/>
            </a:pPr>
            <a:endParaRPr lang="en-US" i="1"/>
          </a:p>
          <a:p>
            <a:pPr>
              <a:buFont typeface="Symbol" pitchFamily="18" charset="2"/>
              <a:buNone/>
            </a:pPr>
            <a:r>
              <a:rPr lang="en-US" i="1"/>
              <a:t>Q</a:t>
            </a:r>
            <a:r>
              <a:rPr lang="en-US">
                <a:latin typeface="Arial" charset="0"/>
              </a:rPr>
              <a:t> = </a:t>
            </a:r>
            <a:r>
              <a:rPr lang="en-US" i="1"/>
              <a:t>mc</a:t>
            </a:r>
            <a:r>
              <a:rPr lang="en-US" i="1">
                <a:sym typeface="Symbol" pitchFamily="18" charset="2"/>
              </a:rPr>
              <a:t>T</a:t>
            </a:r>
            <a:r>
              <a:rPr lang="en-US">
                <a:latin typeface="Arial" charset="0"/>
              </a:rPr>
              <a:t> </a:t>
            </a:r>
          </a:p>
          <a:p>
            <a:pPr>
              <a:buFont typeface="Symbol" pitchFamily="18" charset="2"/>
              <a:buNone/>
            </a:pPr>
            <a:r>
              <a:rPr lang="en-US">
                <a:latin typeface="Arial" charset="0"/>
              </a:rPr>
              <a:t>	= (200 g)(</a:t>
            </a:r>
            <a:r>
              <a:rPr lang="en-US">
                <a:latin typeface="Arial" charset="0"/>
                <a:sym typeface="Symbol" pitchFamily="18" charset="2"/>
              </a:rPr>
              <a:t>0.5 </a:t>
            </a:r>
            <a:r>
              <a:rPr lang="en-US">
                <a:latin typeface="Arial" charset="0"/>
              </a:rPr>
              <a:t>cal/g</a:t>
            </a:r>
            <a:r>
              <a:rPr lang="en-US">
                <a:latin typeface="Symbol" pitchFamily="18" charset="2"/>
                <a:sym typeface="Symbol" pitchFamily="18" charset="2"/>
              </a:rPr>
              <a:t></a:t>
            </a:r>
            <a:r>
              <a:rPr lang="en-US">
                <a:latin typeface="Arial" charset="0"/>
              </a:rPr>
              <a:t>C°)(10°C) 		= </a:t>
            </a:r>
            <a:r>
              <a:rPr lang="en-US">
                <a:solidFill>
                  <a:srgbClr val="FA4F9F"/>
                </a:solidFill>
                <a:latin typeface="Arial" charset="0"/>
              </a:rPr>
              <a:t>1,000 cal </a:t>
            </a:r>
          </a:p>
          <a:p>
            <a:pPr>
              <a:buFont typeface="Symbol" pitchFamily="18" charset="2"/>
              <a:buNone/>
            </a:pPr>
            <a:r>
              <a:rPr lang="en-US">
                <a:solidFill>
                  <a:srgbClr val="FA4F9F"/>
                </a:solidFill>
                <a:latin typeface="Arial" charset="0"/>
              </a:rPr>
              <a:t>(heat required to raise the temperature)</a:t>
            </a:r>
          </a:p>
        </p:txBody>
      </p:sp>
      <p:sp>
        <p:nvSpPr>
          <p:cNvPr id="2" name="Slide Number Placeholder 1"/>
          <p:cNvSpPr>
            <a:spLocks noGrp="1"/>
          </p:cNvSpPr>
          <p:nvPr>
            <p:ph type="sldNum" sz="quarter" idx="12"/>
          </p:nvPr>
        </p:nvSpPr>
        <p:spPr/>
        <p:txBody>
          <a:bodyPr/>
          <a:lstStyle/>
          <a:p>
            <a:fld id="{BFE096D9-08B4-41FC-AFED-ED3B1DF954E0}" type="slidenum">
              <a:rPr lang="en-US" smtClean="0"/>
              <a:t>25</a:t>
            </a:fld>
            <a:endParaRPr lang="en-US"/>
          </a:p>
        </p:txBody>
      </p:sp>
    </p:spTree>
    <p:extLst>
      <p:ext uri="{BB962C8B-B14F-4D97-AF65-F5344CB8AC3E}">
        <p14:creationId xmlns:p14="http://schemas.microsoft.com/office/powerpoint/2010/main" val="2031038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35622"/>
                                        </p:tgtEl>
                                        <p:attrNameLst>
                                          <p:attrName>style.visibility</p:attrName>
                                        </p:attrNameLst>
                                      </p:cBhvr>
                                      <p:to>
                                        <p:strVal val="visible"/>
                                      </p:to>
                                    </p:set>
                                    <p:anim from="(-#ppt_w/2)" to="(#ppt_x)" calcmode="lin" valueType="num">
                                      <p:cBhvr>
                                        <p:cTn id="7" dur="600" fill="hold">
                                          <p:stCondLst>
                                            <p:cond delay="0"/>
                                          </p:stCondLst>
                                        </p:cTn>
                                        <p:tgtEl>
                                          <p:spTgt spid="1135622"/>
                                        </p:tgtEl>
                                        <p:attrNameLst>
                                          <p:attrName>ppt_x</p:attrName>
                                        </p:attrNameLst>
                                      </p:cBhvr>
                                    </p:anim>
                                    <p:anim from="0" to="-1.0" calcmode="lin" valueType="num">
                                      <p:cBhvr>
                                        <p:cTn id="8" dur="200" decel="50000" autoRev="1" fill="hold">
                                          <p:stCondLst>
                                            <p:cond delay="600"/>
                                          </p:stCondLst>
                                        </p:cTn>
                                        <p:tgtEl>
                                          <p:spTgt spid="1135622"/>
                                        </p:tgtEl>
                                        <p:attrNameLst>
                                          <p:attrName>xshear</p:attrName>
                                        </p:attrNameLst>
                                      </p:cBhvr>
                                    </p:anim>
                                    <p:animScale>
                                      <p:cBhvr>
                                        <p:cTn id="9" dur="200" decel="100000" autoRev="1" fill="hold">
                                          <p:stCondLst>
                                            <p:cond delay="600"/>
                                          </p:stCondLst>
                                        </p:cTn>
                                        <p:tgtEl>
                                          <p:spTgt spid="1135622"/>
                                        </p:tgtEl>
                                      </p:cBhvr>
                                      <p:from x="100000" y="100000"/>
                                      <p:to x="80000" y="100000"/>
                                    </p:animScale>
                                    <p:anim by="(#ppt_h/3+#ppt_w*0.1)" calcmode="lin" valueType="num">
                                      <p:cBhvr additive="sum">
                                        <p:cTn id="10" dur="200" decel="100000" autoRev="1" fill="hold">
                                          <p:stCondLst>
                                            <p:cond delay="600"/>
                                          </p:stCondLst>
                                        </p:cTn>
                                        <p:tgtEl>
                                          <p:spTgt spid="113562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title"/>
          </p:nvPr>
        </p:nvSpPr>
        <p:spPr>
          <a:xfrm>
            <a:off x="762000" y="457200"/>
            <a:ext cx="7772400" cy="2528888"/>
          </a:xfrm>
          <a:noFill/>
        </p:spPr>
        <p:txBody>
          <a:bodyPr>
            <a:normAutofit fontScale="90000"/>
          </a:bodyPr>
          <a:lstStyle/>
          <a:p>
            <a:r>
              <a:rPr lang="en-US" sz="3200" dirty="0">
                <a:solidFill>
                  <a:srgbClr val="FF0000"/>
                </a:solidFill>
                <a:latin typeface="Comic Sans MS" pitchFamily="66" charset="0"/>
              </a:rPr>
              <a:t>Quiz</a:t>
            </a:r>
            <a:r>
              <a:rPr lang="en-US" sz="3200" dirty="0">
                <a:solidFill>
                  <a:schemeClr val="accent1"/>
                </a:solidFill>
                <a:latin typeface="Comic Sans MS" pitchFamily="66" charset="0"/>
              </a:rPr>
              <a:t>: If the specific heat capacity of ice is 0.5 </a:t>
            </a:r>
            <a:r>
              <a:rPr lang="en-US" sz="3200" dirty="0" err="1">
                <a:solidFill>
                  <a:schemeClr val="accent1"/>
                </a:solidFill>
                <a:latin typeface="Comic Sans MS" pitchFamily="66" charset="0"/>
              </a:rPr>
              <a:t>cal</a:t>
            </a:r>
            <a:r>
              <a:rPr lang="en-US" sz="3200" dirty="0">
                <a:solidFill>
                  <a:schemeClr val="accent1"/>
                </a:solidFill>
                <a:latin typeface="Comic Sans MS" pitchFamily="66" charset="0"/>
              </a:rPr>
              <a:t>/</a:t>
            </a:r>
            <a:r>
              <a:rPr lang="en-US" sz="3200" dirty="0" err="1">
                <a:solidFill>
                  <a:schemeClr val="accent1"/>
                </a:solidFill>
                <a:latin typeface="Comic Sans MS" pitchFamily="66" charset="0"/>
              </a:rPr>
              <a:t>g</a:t>
            </a:r>
            <a:r>
              <a:rPr lang="en-US" sz="3200" dirty="0" err="1">
                <a:solidFill>
                  <a:schemeClr val="accent1"/>
                </a:solidFill>
                <a:latin typeface="Symbol" pitchFamily="18" charset="2"/>
                <a:sym typeface="Symbol" pitchFamily="18" charset="2"/>
              </a:rPr>
              <a:t></a:t>
            </a:r>
            <a:r>
              <a:rPr lang="en-US" sz="3200" dirty="0" err="1">
                <a:solidFill>
                  <a:schemeClr val="accent1"/>
                </a:solidFill>
                <a:latin typeface="Comic Sans MS" pitchFamily="66" charset="0"/>
              </a:rPr>
              <a:t>C</a:t>
            </a:r>
            <a:r>
              <a:rPr lang="en-US" sz="3200" dirty="0">
                <a:solidFill>
                  <a:schemeClr val="accent1"/>
                </a:solidFill>
                <a:latin typeface="Comic Sans MS" pitchFamily="66" charset="0"/>
              </a:rPr>
              <a:t>°, how much heat would have to be added to 200 g of ice, initially at a temperature of -10°C, to completely melt the ice? (Latent heat is 80 </a:t>
            </a:r>
            <a:r>
              <a:rPr lang="en-US" sz="3200" dirty="0" err="1">
                <a:solidFill>
                  <a:schemeClr val="accent1"/>
                </a:solidFill>
                <a:latin typeface="Comic Sans MS" pitchFamily="66" charset="0"/>
              </a:rPr>
              <a:t>cal</a:t>
            </a:r>
            <a:r>
              <a:rPr lang="en-US" sz="3200" dirty="0">
                <a:solidFill>
                  <a:schemeClr val="accent1"/>
                </a:solidFill>
                <a:latin typeface="Comic Sans MS" pitchFamily="66" charset="0"/>
              </a:rPr>
              <a:t>/g)</a:t>
            </a:r>
          </a:p>
        </p:txBody>
      </p:sp>
      <p:sp>
        <p:nvSpPr>
          <p:cNvPr id="1565699" name="Rectangle 3"/>
          <p:cNvSpPr>
            <a:spLocks noGrp="1" noChangeArrowheads="1"/>
          </p:cNvSpPr>
          <p:nvPr>
            <p:ph type="body" idx="1"/>
          </p:nvPr>
        </p:nvSpPr>
        <p:spPr>
          <a:xfrm>
            <a:off x="381000" y="3733800"/>
            <a:ext cx="2590800" cy="1752600"/>
          </a:xfrm>
        </p:spPr>
        <p:txBody>
          <a:bodyPr/>
          <a:lstStyle/>
          <a:p>
            <a:pPr marL="609600" indent="-609600">
              <a:lnSpc>
                <a:spcPct val="100000"/>
              </a:lnSpc>
              <a:buFont typeface="Arial" charset="0"/>
              <a:buAutoNum type="alphaLcParenR"/>
            </a:pPr>
            <a:r>
              <a:rPr lang="en-US" sz="2000">
                <a:latin typeface="Comic Sans MS" pitchFamily="66" charset="0"/>
              </a:rPr>
              <a:t>1,000 cal</a:t>
            </a:r>
          </a:p>
          <a:p>
            <a:pPr marL="609600" indent="-609600">
              <a:lnSpc>
                <a:spcPct val="80000"/>
              </a:lnSpc>
              <a:buFont typeface="Arial" charset="0"/>
              <a:buAutoNum type="alphaLcParenR"/>
            </a:pPr>
            <a:r>
              <a:rPr lang="en-US" sz="2000">
                <a:latin typeface="Comic Sans MS" pitchFamily="66" charset="0"/>
              </a:rPr>
              <a:t>14,000 cal</a:t>
            </a:r>
          </a:p>
          <a:p>
            <a:pPr marL="609600" indent="-609600">
              <a:lnSpc>
                <a:spcPct val="80000"/>
              </a:lnSpc>
              <a:buFont typeface="Arial" charset="0"/>
              <a:buAutoNum type="alphaLcParenR"/>
            </a:pPr>
            <a:r>
              <a:rPr lang="en-US" sz="2000">
                <a:latin typeface="Comic Sans MS" pitchFamily="66" charset="0"/>
              </a:rPr>
              <a:t>16,000 cal</a:t>
            </a:r>
          </a:p>
          <a:p>
            <a:pPr marL="609600" indent="-609600">
              <a:lnSpc>
                <a:spcPct val="80000"/>
              </a:lnSpc>
              <a:buFont typeface="Arial" charset="0"/>
              <a:buAutoNum type="alphaLcParenR"/>
            </a:pPr>
            <a:r>
              <a:rPr lang="en-US" sz="2000">
                <a:latin typeface="Comic Sans MS" pitchFamily="66" charset="0"/>
              </a:rPr>
              <a:t>17,000 cal</a:t>
            </a:r>
          </a:p>
        </p:txBody>
      </p:sp>
      <p:sp>
        <p:nvSpPr>
          <p:cNvPr id="1565701" name="Text Box 5"/>
          <p:cNvSpPr txBox="1">
            <a:spLocks noChangeArrowheads="1"/>
          </p:cNvSpPr>
          <p:nvPr/>
        </p:nvSpPr>
        <p:spPr bwMode="auto">
          <a:xfrm>
            <a:off x="2590800" y="3200400"/>
            <a:ext cx="6248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L</a:t>
            </a:r>
            <a:r>
              <a:rPr lang="en-US" i="1" baseline="-25000"/>
              <a:t>f</a:t>
            </a:r>
            <a:r>
              <a:rPr lang="en-US">
                <a:latin typeface="Arial" charset="0"/>
                <a:sym typeface="Symbol" pitchFamily="18" charset="2"/>
              </a:rPr>
              <a:t> = 80 cal/g		 </a:t>
            </a:r>
            <a:r>
              <a:rPr lang="en-US" i="1"/>
              <a:t>Q</a:t>
            </a:r>
            <a:r>
              <a:rPr lang="en-US">
                <a:latin typeface="Arial" charset="0"/>
              </a:rPr>
              <a:t> = </a:t>
            </a:r>
            <a:r>
              <a:rPr lang="en-US" i="1"/>
              <a:t>mL</a:t>
            </a:r>
            <a:r>
              <a:rPr lang="en-US" i="1" baseline="-25000"/>
              <a:t>f</a:t>
            </a:r>
            <a:r>
              <a:rPr lang="en-US">
                <a:latin typeface="Arial" charset="0"/>
              </a:rPr>
              <a:t> </a:t>
            </a:r>
          </a:p>
          <a:p>
            <a:pPr>
              <a:buFont typeface="Symbol" pitchFamily="18" charset="2"/>
              <a:buNone/>
            </a:pPr>
            <a:r>
              <a:rPr lang="en-US">
                <a:latin typeface="Arial" charset="0"/>
              </a:rPr>
              <a:t>			= (200 g)(</a:t>
            </a:r>
            <a:r>
              <a:rPr lang="en-US">
                <a:latin typeface="Arial" charset="0"/>
                <a:sym typeface="Symbol" pitchFamily="18" charset="2"/>
              </a:rPr>
              <a:t>80 cal/g</a:t>
            </a:r>
            <a:r>
              <a:rPr lang="en-US">
                <a:latin typeface="Arial" charset="0"/>
              </a:rPr>
              <a:t>) 				= </a:t>
            </a:r>
            <a:r>
              <a:rPr lang="en-US">
                <a:solidFill>
                  <a:srgbClr val="FA4F9F"/>
                </a:solidFill>
                <a:latin typeface="Arial" charset="0"/>
              </a:rPr>
              <a:t>16,000 cal</a:t>
            </a:r>
          </a:p>
          <a:p>
            <a:pPr>
              <a:buFont typeface="Symbol" pitchFamily="18" charset="2"/>
              <a:buNone/>
            </a:pPr>
            <a:r>
              <a:rPr lang="en-US">
                <a:solidFill>
                  <a:srgbClr val="FA4F9F"/>
                </a:solidFill>
                <a:latin typeface="Arial" charset="0"/>
              </a:rPr>
              <a:t>		(heat required to melt the ice) </a:t>
            </a:r>
            <a:r>
              <a:rPr lang="en-US">
                <a:latin typeface="Arial" charset="0"/>
                <a:sym typeface="Symbol" pitchFamily="18" charset="2"/>
              </a:rPr>
              <a:t>				</a:t>
            </a:r>
          </a:p>
          <a:p>
            <a:pPr>
              <a:buFont typeface="Symbol" pitchFamily="18" charset="2"/>
              <a:buNone/>
            </a:pPr>
            <a:r>
              <a:rPr lang="en-US">
                <a:latin typeface="Arial" charset="0"/>
              </a:rPr>
              <a:t>Total heat required to raise the ice to 0 °C and then to melt the ice is: 		</a:t>
            </a:r>
          </a:p>
          <a:p>
            <a:pPr>
              <a:buFont typeface="Symbol" pitchFamily="18" charset="2"/>
              <a:buNone/>
            </a:pPr>
            <a:r>
              <a:rPr lang="en-US">
                <a:latin typeface="Arial" charset="0"/>
              </a:rPr>
              <a:t>1,000 cal + 16,000 cal =</a:t>
            </a:r>
            <a:r>
              <a:rPr lang="en-US">
                <a:solidFill>
                  <a:srgbClr val="FA4F9F"/>
                </a:solidFill>
                <a:latin typeface="Arial" charset="0"/>
              </a:rPr>
              <a:t> 17,000 cal </a:t>
            </a:r>
            <a:r>
              <a:rPr lang="en-US">
                <a:latin typeface="Arial" charset="0"/>
              </a:rPr>
              <a:t>= </a:t>
            </a:r>
            <a:r>
              <a:rPr lang="en-US">
                <a:solidFill>
                  <a:srgbClr val="FA4F9F"/>
                </a:solidFill>
                <a:latin typeface="Arial" charset="0"/>
              </a:rPr>
              <a:t>17 kcal</a:t>
            </a:r>
          </a:p>
        </p:txBody>
      </p:sp>
      <p:sp>
        <p:nvSpPr>
          <p:cNvPr id="2" name="Slide Number Placeholder 1"/>
          <p:cNvSpPr>
            <a:spLocks noGrp="1"/>
          </p:cNvSpPr>
          <p:nvPr>
            <p:ph type="sldNum" sz="quarter" idx="12"/>
          </p:nvPr>
        </p:nvSpPr>
        <p:spPr/>
        <p:txBody>
          <a:bodyPr/>
          <a:lstStyle/>
          <a:p>
            <a:fld id="{BFE096D9-08B4-41FC-AFED-ED3B1DF954E0}" type="slidenum">
              <a:rPr lang="en-US" smtClean="0"/>
              <a:t>26</a:t>
            </a:fld>
            <a:endParaRPr lang="en-US"/>
          </a:p>
        </p:txBody>
      </p:sp>
    </p:spTree>
    <p:extLst>
      <p:ext uri="{BB962C8B-B14F-4D97-AF65-F5344CB8AC3E}">
        <p14:creationId xmlns:p14="http://schemas.microsoft.com/office/powerpoint/2010/main" val="1001915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65701"/>
                                        </p:tgtEl>
                                        <p:attrNameLst>
                                          <p:attrName>style.visibility</p:attrName>
                                        </p:attrNameLst>
                                      </p:cBhvr>
                                      <p:to>
                                        <p:strVal val="visible"/>
                                      </p:to>
                                    </p:set>
                                    <p:anim from="(-#ppt_w/2)" to="(#ppt_x)" calcmode="lin" valueType="num">
                                      <p:cBhvr>
                                        <p:cTn id="7" dur="600" fill="hold">
                                          <p:stCondLst>
                                            <p:cond delay="0"/>
                                          </p:stCondLst>
                                        </p:cTn>
                                        <p:tgtEl>
                                          <p:spTgt spid="1565701"/>
                                        </p:tgtEl>
                                        <p:attrNameLst>
                                          <p:attrName>ppt_x</p:attrName>
                                        </p:attrNameLst>
                                      </p:cBhvr>
                                    </p:anim>
                                    <p:anim from="0" to="-1.0" calcmode="lin" valueType="num">
                                      <p:cBhvr>
                                        <p:cTn id="8" dur="200" decel="50000" autoRev="1" fill="hold">
                                          <p:stCondLst>
                                            <p:cond delay="600"/>
                                          </p:stCondLst>
                                        </p:cTn>
                                        <p:tgtEl>
                                          <p:spTgt spid="1565701"/>
                                        </p:tgtEl>
                                        <p:attrNameLst>
                                          <p:attrName>xshear</p:attrName>
                                        </p:attrNameLst>
                                      </p:cBhvr>
                                    </p:anim>
                                    <p:animScale>
                                      <p:cBhvr>
                                        <p:cTn id="9" dur="200" decel="100000" autoRev="1" fill="hold">
                                          <p:stCondLst>
                                            <p:cond delay="600"/>
                                          </p:stCondLst>
                                        </p:cTn>
                                        <p:tgtEl>
                                          <p:spTgt spid="1565701"/>
                                        </p:tgtEl>
                                      </p:cBhvr>
                                      <p:from x="100000" y="100000"/>
                                      <p:to x="80000" y="100000"/>
                                    </p:animScale>
                                    <p:anim by="(#ppt_h/3+#ppt_w*0.1)" calcmode="lin" valueType="num">
                                      <p:cBhvr additive="sum">
                                        <p:cTn id="10" dur="200" decel="100000" autoRev="1" fill="hold">
                                          <p:stCondLst>
                                            <p:cond delay="600"/>
                                          </p:stCondLst>
                                        </p:cTn>
                                        <p:tgtEl>
                                          <p:spTgt spid="156570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57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C69C-2E8F-4F39-A241-CB70E9E09D8D}"/>
              </a:ext>
            </a:extLst>
          </p:cNvPr>
          <p:cNvSpPr>
            <a:spLocks noGrp="1"/>
          </p:cNvSpPr>
          <p:nvPr>
            <p:ph type="title"/>
          </p:nvPr>
        </p:nvSpPr>
        <p:spPr>
          <a:xfrm>
            <a:off x="429065" y="67676"/>
            <a:ext cx="8229600" cy="1143000"/>
          </a:xfrm>
        </p:spPr>
        <p:txBody>
          <a:bodyPr/>
          <a:lstStyle/>
          <a:p>
            <a:r>
              <a:rPr lang="en-US" dirty="0">
                <a:solidFill>
                  <a:srgbClr val="FF0000"/>
                </a:solidFill>
              </a:rPr>
              <a:t>Tip of the Iceberg</a:t>
            </a:r>
          </a:p>
        </p:txBody>
      </p:sp>
      <p:sp>
        <p:nvSpPr>
          <p:cNvPr id="4" name="Slide Number Placeholder 3">
            <a:extLst>
              <a:ext uri="{FF2B5EF4-FFF2-40B4-BE49-F238E27FC236}">
                <a16:creationId xmlns:a16="http://schemas.microsoft.com/office/drawing/2014/main" id="{449A432D-3672-4ED7-B12C-0B7668945974}"/>
              </a:ext>
            </a:extLst>
          </p:cNvPr>
          <p:cNvSpPr>
            <a:spLocks noGrp="1"/>
          </p:cNvSpPr>
          <p:nvPr>
            <p:ph type="sldNum" sz="quarter" idx="12"/>
          </p:nvPr>
        </p:nvSpPr>
        <p:spPr/>
        <p:txBody>
          <a:bodyPr/>
          <a:lstStyle/>
          <a:p>
            <a:fld id="{BFE096D9-08B4-41FC-AFED-ED3B1DF954E0}" type="slidenum">
              <a:rPr lang="en-US" smtClean="0"/>
              <a:t>3</a:t>
            </a:fld>
            <a:endParaRPr lang="en-US"/>
          </a:p>
        </p:txBody>
      </p:sp>
      <p:pic>
        <p:nvPicPr>
          <p:cNvPr id="4100" name="Picture 4" descr="Science is Beauty — Tip of the iceberg by Henry Pollack Physics of...">
            <a:extLst>
              <a:ext uri="{FF2B5EF4-FFF2-40B4-BE49-F238E27FC236}">
                <a16:creationId xmlns:a16="http://schemas.microsoft.com/office/drawing/2014/main" id="{1C1EDF1C-F1EC-493A-980E-F01AECF8D1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225916"/>
            <a:ext cx="2895600" cy="52295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2E665D3-253C-4A0B-BE18-977C093FB1DE}"/>
              </a:ext>
            </a:extLst>
          </p:cNvPr>
          <p:cNvSpPr/>
          <p:nvPr/>
        </p:nvSpPr>
        <p:spPr>
          <a:xfrm>
            <a:off x="472440" y="6502320"/>
            <a:ext cx="7909560" cy="369332"/>
          </a:xfrm>
          <a:prstGeom prst="rect">
            <a:avLst/>
          </a:prstGeom>
        </p:spPr>
        <p:txBody>
          <a:bodyPr wrap="square">
            <a:spAutoFit/>
          </a:bodyPr>
          <a:lstStyle/>
          <a:p>
            <a:r>
              <a:rPr lang="en-US" dirty="0"/>
              <a:t>https://scienceisbeauty.tumblr.com/image/189512554325</a:t>
            </a:r>
          </a:p>
        </p:txBody>
      </p:sp>
      <p:sp>
        <p:nvSpPr>
          <p:cNvPr id="7" name="TextBox 6">
            <a:extLst>
              <a:ext uri="{FF2B5EF4-FFF2-40B4-BE49-F238E27FC236}">
                <a16:creationId xmlns:a16="http://schemas.microsoft.com/office/drawing/2014/main" id="{474C38D2-01AC-4FAA-A1F5-D60F31E8DA8F}"/>
              </a:ext>
            </a:extLst>
          </p:cNvPr>
          <p:cNvSpPr txBox="1"/>
          <p:nvPr/>
        </p:nvSpPr>
        <p:spPr>
          <a:xfrm>
            <a:off x="5029200" y="1752600"/>
            <a:ext cx="3629465" cy="2272417"/>
          </a:xfrm>
          <a:prstGeom prst="rect">
            <a:avLst/>
          </a:prstGeom>
          <a:noFill/>
        </p:spPr>
        <p:txBody>
          <a:bodyPr wrap="square" rtlCol="0">
            <a:spAutoFit/>
          </a:bodyPr>
          <a:lstStyle/>
          <a:p>
            <a:r>
              <a:rPr lang="en-US" sz="2500" b="1" dirty="0"/>
              <a:t>Density</a:t>
            </a:r>
            <a:r>
              <a:rPr lang="en-US" sz="2500" dirty="0"/>
              <a:t>: </a:t>
            </a:r>
          </a:p>
          <a:p>
            <a:pPr marL="285750" indent="-285750">
              <a:buFont typeface="Arial" panose="020B0604020202020204" pitchFamily="34" charset="0"/>
              <a:buChar char="•"/>
            </a:pPr>
            <a:r>
              <a:rPr lang="en-US" sz="2500" dirty="0"/>
              <a:t>Ice: 0.9168 g/cm</a:t>
            </a:r>
            <a:r>
              <a:rPr lang="en-US" sz="2500" baseline="30000" dirty="0"/>
              <a:t>3</a:t>
            </a:r>
          </a:p>
          <a:p>
            <a:pPr marL="285750" indent="-285750">
              <a:buFont typeface="Arial" panose="020B0604020202020204" pitchFamily="34" charset="0"/>
              <a:buChar char="•"/>
            </a:pPr>
            <a:r>
              <a:rPr lang="en-US" sz="2500" dirty="0"/>
              <a:t>water: 1 g/cm</a:t>
            </a:r>
            <a:r>
              <a:rPr lang="en-US" sz="2500" baseline="30000" dirty="0"/>
              <a:t>3</a:t>
            </a:r>
          </a:p>
          <a:p>
            <a:pPr marL="285750" indent="-285750">
              <a:buFont typeface="Arial" panose="020B0604020202020204" pitchFamily="34" charset="0"/>
              <a:buChar char="•"/>
            </a:pPr>
            <a:endParaRPr lang="en-US" sz="2500" baseline="30000" dirty="0"/>
          </a:p>
          <a:p>
            <a:r>
              <a:rPr lang="en-US" sz="2500" dirty="0"/>
              <a:t>~90% of the iceberg is under water.</a:t>
            </a:r>
          </a:p>
        </p:txBody>
      </p:sp>
    </p:spTree>
    <p:extLst>
      <p:ext uri="{BB962C8B-B14F-4D97-AF65-F5344CB8AC3E}">
        <p14:creationId xmlns:p14="http://schemas.microsoft.com/office/powerpoint/2010/main" val="327983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E31D87-4DD5-42B4-A494-EF1C02FDCA65}" type="slidenum">
              <a:rPr lang="en-US"/>
              <a:pPr eaLnBrk="1" hangingPunct="1"/>
              <a:t>4</a:t>
            </a:fld>
            <a:endParaRPr lang="en-US"/>
          </a:p>
        </p:txBody>
      </p:sp>
      <p:pic>
        <p:nvPicPr>
          <p:cNvPr id="25605" name="Picture 2" descr="2A-08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2476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4"/>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solidFill>
                  <a:schemeClr val="bg1"/>
                </a:solidFill>
                <a:ea typeface="宋体" pitchFamily="2" charset="-122"/>
              </a:rPr>
              <a:t>2A-08 Buoyancy of Air</a:t>
            </a:r>
          </a:p>
        </p:txBody>
      </p:sp>
      <p:sp>
        <p:nvSpPr>
          <p:cNvPr id="131077" name="Rectangle 5"/>
          <p:cNvSpPr>
            <a:spLocks noChangeArrowheads="1"/>
          </p:cNvSpPr>
          <p:nvPr/>
        </p:nvSpPr>
        <p:spPr bwMode="auto">
          <a:xfrm>
            <a:off x="685800" y="5638800"/>
            <a:ext cx="8229600" cy="762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000" b="1" dirty="0">
                <a:solidFill>
                  <a:schemeClr val="bg1"/>
                </a:solidFill>
                <a:ea typeface="宋体" pitchFamily="2" charset="-122"/>
              </a:rPr>
              <a:t>IF SENSITIVE WEIGHING OF AN OBJECT IS REQUIRED, UNEQUAL BUOYANT FORCES COULD AFFECT THE RESULTS.</a:t>
            </a:r>
            <a:r>
              <a:rPr lang="en-US" altLang="zh-CN" sz="2400" dirty="0">
                <a:solidFill>
                  <a:schemeClr val="bg1"/>
                </a:solidFill>
                <a:ea typeface="宋体" pitchFamily="2" charset="-122"/>
              </a:rPr>
              <a:t> </a:t>
            </a:r>
          </a:p>
        </p:txBody>
      </p:sp>
      <p:grpSp>
        <p:nvGrpSpPr>
          <p:cNvPr id="2" name="Group 6"/>
          <p:cNvGrpSpPr>
            <a:grpSpLocks/>
          </p:cNvGrpSpPr>
          <p:nvPr/>
        </p:nvGrpSpPr>
        <p:grpSpPr bwMode="auto">
          <a:xfrm>
            <a:off x="5181600" y="1295400"/>
            <a:ext cx="3505200" cy="1966913"/>
            <a:chOff x="3408" y="768"/>
            <a:chExt cx="2208" cy="1239"/>
          </a:xfrm>
        </p:grpSpPr>
        <p:grpSp>
          <p:nvGrpSpPr>
            <p:cNvPr id="25612" name="Group 7"/>
            <p:cNvGrpSpPr>
              <a:grpSpLocks/>
            </p:cNvGrpSpPr>
            <p:nvPr/>
          </p:nvGrpSpPr>
          <p:grpSpPr bwMode="auto">
            <a:xfrm>
              <a:off x="3648" y="960"/>
              <a:ext cx="1824" cy="960"/>
              <a:chOff x="3216" y="1728"/>
              <a:chExt cx="1824" cy="960"/>
            </a:xfrm>
          </p:grpSpPr>
          <p:grpSp>
            <p:nvGrpSpPr>
              <p:cNvPr id="25617" name="Group 8"/>
              <p:cNvGrpSpPr>
                <a:grpSpLocks/>
              </p:cNvGrpSpPr>
              <p:nvPr/>
            </p:nvGrpSpPr>
            <p:grpSpPr bwMode="auto">
              <a:xfrm>
                <a:off x="3312" y="2016"/>
                <a:ext cx="1440" cy="672"/>
                <a:chOff x="3312" y="2016"/>
                <a:chExt cx="1440" cy="672"/>
              </a:xfrm>
            </p:grpSpPr>
            <p:sp>
              <p:nvSpPr>
                <p:cNvPr id="25624" name="AutoShape 9"/>
                <p:cNvSpPr>
                  <a:spLocks noChangeArrowheads="1"/>
                </p:cNvSpPr>
                <p:nvPr/>
              </p:nvSpPr>
              <p:spPr bwMode="auto">
                <a:xfrm>
                  <a:off x="3984" y="2016"/>
                  <a:ext cx="144" cy="67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5625" name="Line 10"/>
                <p:cNvSpPr>
                  <a:spLocks noChangeShapeType="1"/>
                </p:cNvSpPr>
                <p:nvPr/>
              </p:nvSpPr>
              <p:spPr bwMode="auto">
                <a:xfrm>
                  <a:off x="3312" y="2016"/>
                  <a:ext cx="1440" cy="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18" name="Oval 11"/>
              <p:cNvSpPr>
                <a:spLocks noChangeArrowheads="1"/>
              </p:cNvSpPr>
              <p:nvPr/>
            </p:nvSpPr>
            <p:spPr bwMode="auto">
              <a:xfrm>
                <a:off x="3216" y="1968"/>
                <a:ext cx="192" cy="192"/>
              </a:xfrm>
              <a:prstGeom prst="ellipse">
                <a:avLst/>
              </a:prstGeom>
              <a:solidFill>
                <a:srgbClr val="FFFF00"/>
              </a:solidFill>
              <a:ln w="9525">
                <a:solidFill>
                  <a:schemeClr val="tx1"/>
                </a:solidFill>
                <a:round/>
                <a:headEnd/>
                <a:tailEnd/>
              </a:ln>
            </p:spPr>
            <p:txBody>
              <a:bodyPr wrap="none" anchor="ctr"/>
              <a:lstStyle/>
              <a:p>
                <a:endParaRPr lang="en-US"/>
              </a:p>
            </p:txBody>
          </p:sp>
          <p:sp>
            <p:nvSpPr>
              <p:cNvPr id="25619" name="Oval 12"/>
              <p:cNvSpPr>
                <a:spLocks noChangeArrowheads="1"/>
              </p:cNvSpPr>
              <p:nvPr/>
            </p:nvSpPr>
            <p:spPr bwMode="auto">
              <a:xfrm>
                <a:off x="4656" y="1968"/>
                <a:ext cx="384" cy="384"/>
              </a:xfrm>
              <a:prstGeom prst="ellipse">
                <a:avLst/>
              </a:prstGeom>
              <a:solidFill>
                <a:srgbClr val="C0C0C0"/>
              </a:solidFill>
              <a:ln w="9525">
                <a:solidFill>
                  <a:schemeClr val="tx1"/>
                </a:solidFill>
                <a:round/>
                <a:headEnd/>
                <a:tailEnd/>
              </a:ln>
            </p:spPr>
            <p:txBody>
              <a:bodyPr wrap="none" anchor="ctr"/>
              <a:lstStyle/>
              <a:p>
                <a:endParaRPr lang="en-US"/>
              </a:p>
            </p:txBody>
          </p:sp>
          <p:sp>
            <p:nvSpPr>
              <p:cNvPr id="25620" name="Line 13"/>
              <p:cNvSpPr>
                <a:spLocks noChangeShapeType="1"/>
              </p:cNvSpPr>
              <p:nvPr/>
            </p:nvSpPr>
            <p:spPr bwMode="auto">
              <a:xfrm flipV="1">
                <a:off x="3312" y="1824"/>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1" name="Line 14"/>
              <p:cNvSpPr>
                <a:spLocks noChangeShapeType="1"/>
              </p:cNvSpPr>
              <p:nvPr/>
            </p:nvSpPr>
            <p:spPr bwMode="auto">
              <a:xfrm>
                <a:off x="3312" y="2160"/>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2" name="Line 15"/>
              <p:cNvSpPr>
                <a:spLocks noChangeShapeType="1"/>
              </p:cNvSpPr>
              <p:nvPr/>
            </p:nvSpPr>
            <p:spPr bwMode="auto">
              <a:xfrm>
                <a:off x="4848" y="2352"/>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3" name="Line 16"/>
              <p:cNvSpPr>
                <a:spLocks noChangeShapeType="1"/>
              </p:cNvSpPr>
              <p:nvPr/>
            </p:nvSpPr>
            <p:spPr bwMode="auto">
              <a:xfrm flipV="1">
                <a:off x="4848" y="1728"/>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5613" name="Text Box 17"/>
            <p:cNvSpPr txBox="1">
              <a:spLocks noChangeArrowheads="1"/>
            </p:cNvSpPr>
            <p:nvPr/>
          </p:nvSpPr>
          <p:spPr bwMode="auto">
            <a:xfrm>
              <a:off x="5088" y="1776"/>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a:t>m</a:t>
              </a:r>
              <a:r>
                <a:rPr lang="en-US" i="1" baseline="-25000"/>
                <a:t>b</a:t>
              </a:r>
              <a:r>
                <a:rPr lang="en-US" i="1"/>
                <a:t>g</a:t>
              </a:r>
            </a:p>
          </p:txBody>
        </p:sp>
        <p:sp>
          <p:nvSpPr>
            <p:cNvPr id="25614" name="Text Box 18"/>
            <p:cNvSpPr txBox="1">
              <a:spLocks noChangeArrowheads="1"/>
            </p:cNvSpPr>
            <p:nvPr/>
          </p:nvSpPr>
          <p:spPr bwMode="auto">
            <a:xfrm>
              <a:off x="3504" y="1584"/>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a:t>m</a:t>
              </a:r>
              <a:r>
                <a:rPr lang="en-US" i="1" baseline="-25000"/>
                <a:t>a</a:t>
              </a:r>
              <a:r>
                <a:rPr lang="en-US" i="1"/>
                <a:t>g</a:t>
              </a:r>
            </a:p>
          </p:txBody>
        </p:sp>
        <p:sp>
          <p:nvSpPr>
            <p:cNvPr id="25615" name="Text Box 19"/>
            <p:cNvSpPr txBox="1">
              <a:spLocks noChangeArrowheads="1"/>
            </p:cNvSpPr>
            <p:nvPr/>
          </p:nvSpPr>
          <p:spPr bwMode="auto">
            <a:xfrm>
              <a:off x="4944" y="768"/>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i="1">
                  <a:cs typeface="Arial" charset="0"/>
                </a:rPr>
                <a:t>ρ</a:t>
              </a:r>
              <a:r>
                <a:rPr lang="en-US" i="1" baseline="-25000">
                  <a:cs typeface="Arial" charset="0"/>
                </a:rPr>
                <a:t>air</a:t>
              </a:r>
              <a:r>
                <a:rPr lang="en-US" i="1">
                  <a:cs typeface="Arial" charset="0"/>
                </a:rPr>
                <a:t>g</a:t>
              </a:r>
              <a:r>
                <a:rPr lang="en-US" i="1"/>
                <a:t>V</a:t>
              </a:r>
              <a:r>
                <a:rPr lang="en-US" i="1" baseline="-25000"/>
                <a:t>b</a:t>
              </a:r>
            </a:p>
          </p:txBody>
        </p:sp>
        <p:sp>
          <p:nvSpPr>
            <p:cNvPr id="25616" name="Text Box 20"/>
            <p:cNvSpPr txBox="1">
              <a:spLocks noChangeArrowheads="1"/>
            </p:cNvSpPr>
            <p:nvPr/>
          </p:nvSpPr>
          <p:spPr bwMode="auto">
            <a:xfrm>
              <a:off x="3408"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i="1">
                  <a:cs typeface="Arial" charset="0"/>
                </a:rPr>
                <a:t>ρ</a:t>
              </a:r>
              <a:r>
                <a:rPr lang="en-US" i="1" baseline="-25000">
                  <a:cs typeface="Arial" charset="0"/>
                </a:rPr>
                <a:t>air</a:t>
              </a:r>
              <a:r>
                <a:rPr lang="en-US" i="1">
                  <a:cs typeface="Arial" charset="0"/>
                </a:rPr>
                <a:t>g</a:t>
              </a:r>
              <a:r>
                <a:rPr lang="en-US" i="1"/>
                <a:t>V</a:t>
              </a:r>
              <a:r>
                <a:rPr lang="en-US" i="1" baseline="-25000"/>
                <a:t>a</a:t>
              </a:r>
            </a:p>
          </p:txBody>
        </p:sp>
      </p:grpSp>
      <p:sp>
        <p:nvSpPr>
          <p:cNvPr id="131093" name="Text Box 21"/>
          <p:cNvSpPr txBox="1">
            <a:spLocks noChangeArrowheads="1"/>
          </p:cNvSpPr>
          <p:nvPr/>
        </p:nvSpPr>
        <p:spPr bwMode="auto">
          <a:xfrm>
            <a:off x="2667000" y="3581400"/>
            <a:ext cx="5715000" cy="2024063"/>
          </a:xfrm>
          <a:prstGeom prst="rect">
            <a:avLst/>
          </a:prstGeom>
          <a:solidFill>
            <a:srgbClr val="CCFF99"/>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dirty="0">
                <a:ea typeface="宋体" pitchFamily="2" charset="-122"/>
              </a:rPr>
              <a:t>Setting the sum of torques on </a:t>
            </a:r>
            <a:r>
              <a:rPr lang="en-US" altLang="zh-CN" b="1" i="1" dirty="0">
                <a:ea typeface="宋体" pitchFamily="2" charset="-122"/>
              </a:rPr>
              <a:t>equal-arm </a:t>
            </a:r>
            <a:r>
              <a:rPr lang="en-US" altLang="zh-CN" b="1" dirty="0">
                <a:ea typeface="宋体" pitchFamily="2" charset="-122"/>
              </a:rPr>
              <a:t>balance about pivot equal to zero, we have in the presence of air:</a:t>
            </a:r>
          </a:p>
          <a:p>
            <a:pPr eaLnBrk="1" hangingPunct="1"/>
            <a:r>
              <a:rPr lang="en-US" b="1" i="1" dirty="0">
                <a:solidFill>
                  <a:srgbClr val="CC0000"/>
                </a:solidFill>
              </a:rPr>
              <a:t>   </a:t>
            </a:r>
            <a:r>
              <a:rPr lang="en-US" b="1" dirty="0">
                <a:solidFill>
                  <a:srgbClr val="CC0000"/>
                </a:solidFill>
              </a:rPr>
              <a:t>m</a:t>
            </a:r>
            <a:r>
              <a:rPr lang="en-US" b="1" baseline="-25000" dirty="0">
                <a:solidFill>
                  <a:srgbClr val="CC0000"/>
                </a:solidFill>
              </a:rPr>
              <a:t>a</a:t>
            </a:r>
            <a:r>
              <a:rPr lang="en-US" b="1" dirty="0">
                <a:solidFill>
                  <a:srgbClr val="CC0000"/>
                </a:solidFill>
              </a:rPr>
              <a:t>g –</a:t>
            </a:r>
            <a:r>
              <a:rPr lang="en-US" altLang="zh-CN" b="1" dirty="0">
                <a:solidFill>
                  <a:srgbClr val="CC0000"/>
                </a:solidFill>
                <a:ea typeface="宋体" pitchFamily="2" charset="-122"/>
              </a:rPr>
              <a:t> </a:t>
            </a:r>
            <a:r>
              <a:rPr lang="el-GR" b="1" dirty="0">
                <a:solidFill>
                  <a:srgbClr val="CC0000"/>
                </a:solidFill>
                <a:cs typeface="Arial" charset="0"/>
              </a:rPr>
              <a:t>ρ</a:t>
            </a:r>
            <a:r>
              <a:rPr lang="en-US" b="1" baseline="-25000" dirty="0" err="1">
                <a:solidFill>
                  <a:srgbClr val="CC0000"/>
                </a:solidFill>
                <a:cs typeface="Arial" charset="0"/>
              </a:rPr>
              <a:t>air</a:t>
            </a:r>
            <a:r>
              <a:rPr lang="en-US" b="1" dirty="0" err="1">
                <a:solidFill>
                  <a:srgbClr val="CC0000"/>
                </a:solidFill>
                <a:cs typeface="Arial" charset="0"/>
              </a:rPr>
              <a:t>g</a:t>
            </a:r>
            <a:r>
              <a:rPr lang="en-US" b="1" dirty="0" err="1">
                <a:solidFill>
                  <a:srgbClr val="CC0000"/>
                </a:solidFill>
              </a:rPr>
              <a:t>V</a:t>
            </a:r>
            <a:r>
              <a:rPr lang="en-US" b="1" baseline="-25000" dirty="0" err="1">
                <a:solidFill>
                  <a:srgbClr val="CC0000"/>
                </a:solidFill>
              </a:rPr>
              <a:t>a</a:t>
            </a:r>
            <a:r>
              <a:rPr lang="en-US" b="1" dirty="0">
                <a:solidFill>
                  <a:srgbClr val="CC0000"/>
                </a:solidFill>
              </a:rPr>
              <a:t> = </a:t>
            </a:r>
            <a:r>
              <a:rPr lang="el-GR" b="1" dirty="0">
                <a:solidFill>
                  <a:srgbClr val="CC0000"/>
                </a:solidFill>
                <a:cs typeface="Arial" charset="0"/>
              </a:rPr>
              <a:t>ρ</a:t>
            </a:r>
            <a:r>
              <a:rPr lang="en-US" b="1" baseline="-25000" dirty="0" err="1">
                <a:solidFill>
                  <a:srgbClr val="CC0000"/>
                </a:solidFill>
                <a:cs typeface="Arial" charset="0"/>
              </a:rPr>
              <a:t>air</a:t>
            </a:r>
            <a:r>
              <a:rPr lang="en-US" b="1" dirty="0" err="1">
                <a:solidFill>
                  <a:srgbClr val="CC0000"/>
                </a:solidFill>
                <a:cs typeface="Arial" charset="0"/>
              </a:rPr>
              <a:t>g</a:t>
            </a:r>
            <a:r>
              <a:rPr lang="en-US" b="1" dirty="0" err="1">
                <a:solidFill>
                  <a:srgbClr val="CC0000"/>
                </a:solidFill>
              </a:rPr>
              <a:t>V</a:t>
            </a:r>
            <a:r>
              <a:rPr lang="en-US" b="1" baseline="-25000" dirty="0" err="1">
                <a:solidFill>
                  <a:srgbClr val="CC0000"/>
                </a:solidFill>
              </a:rPr>
              <a:t>b</a:t>
            </a:r>
            <a:r>
              <a:rPr lang="en-US" b="1" dirty="0">
                <a:solidFill>
                  <a:srgbClr val="CC0000"/>
                </a:solidFill>
              </a:rPr>
              <a:t> – m</a:t>
            </a:r>
            <a:r>
              <a:rPr lang="en-US" b="1" baseline="-25000" dirty="0">
                <a:solidFill>
                  <a:srgbClr val="CC0000"/>
                </a:solidFill>
              </a:rPr>
              <a:t>a</a:t>
            </a:r>
            <a:r>
              <a:rPr lang="en-US" b="1" dirty="0">
                <a:solidFill>
                  <a:srgbClr val="CC0000"/>
                </a:solidFill>
              </a:rPr>
              <a:t>g</a:t>
            </a:r>
          </a:p>
          <a:p>
            <a:pPr eaLnBrk="1" hangingPunct="1"/>
            <a:endParaRPr lang="en-US" b="1" dirty="0">
              <a:solidFill>
                <a:srgbClr val="CC0000"/>
              </a:solidFill>
            </a:endParaRPr>
          </a:p>
          <a:p>
            <a:pPr eaLnBrk="1" hangingPunct="1"/>
            <a:r>
              <a:rPr lang="en-US" b="1" i="1" dirty="0">
                <a:solidFill>
                  <a:srgbClr val="CC0000"/>
                </a:solidFill>
              </a:rPr>
              <a:t>   </a:t>
            </a:r>
            <a:r>
              <a:rPr lang="en-US" b="1" i="1" dirty="0" err="1">
                <a:solidFill>
                  <a:srgbClr val="CC0000"/>
                </a:solidFill>
              </a:rPr>
              <a:t>V</a:t>
            </a:r>
            <a:r>
              <a:rPr lang="en-US" b="1" i="1" baseline="-25000" dirty="0" err="1">
                <a:solidFill>
                  <a:srgbClr val="CC0000"/>
                </a:solidFill>
              </a:rPr>
              <a:t>b</a:t>
            </a:r>
            <a:r>
              <a:rPr lang="en-US" b="1" i="1" baseline="-25000" dirty="0">
                <a:solidFill>
                  <a:srgbClr val="CC0000"/>
                </a:solidFill>
              </a:rPr>
              <a:t> </a:t>
            </a:r>
            <a:r>
              <a:rPr lang="en-US" b="1" i="1" dirty="0">
                <a:solidFill>
                  <a:srgbClr val="CC0000"/>
                </a:solidFill>
              </a:rPr>
              <a:t>&gt; </a:t>
            </a:r>
            <a:r>
              <a:rPr lang="en-US" b="1" i="1" dirty="0" err="1">
                <a:solidFill>
                  <a:srgbClr val="CC0000"/>
                </a:solidFill>
              </a:rPr>
              <a:t>V</a:t>
            </a:r>
            <a:r>
              <a:rPr lang="en-US" b="1" i="1" baseline="-25000" dirty="0" err="1">
                <a:solidFill>
                  <a:srgbClr val="CC0000"/>
                </a:solidFill>
              </a:rPr>
              <a:t>a</a:t>
            </a:r>
            <a:r>
              <a:rPr lang="en-US" b="1" i="1" dirty="0">
                <a:solidFill>
                  <a:srgbClr val="CC0000"/>
                </a:solidFill>
              </a:rPr>
              <a:t> </a:t>
            </a:r>
            <a:r>
              <a:rPr lang="en-US" b="1" dirty="0"/>
              <a:t>implies </a:t>
            </a:r>
            <a:r>
              <a:rPr lang="en-US" b="1" i="1" dirty="0" err="1">
                <a:solidFill>
                  <a:srgbClr val="CC0000"/>
                </a:solidFill>
              </a:rPr>
              <a:t>m</a:t>
            </a:r>
            <a:r>
              <a:rPr lang="en-US" b="1" i="1" baseline="-25000" dirty="0" err="1">
                <a:solidFill>
                  <a:srgbClr val="CC0000"/>
                </a:solidFill>
              </a:rPr>
              <a:t>b</a:t>
            </a:r>
            <a:r>
              <a:rPr lang="en-US" b="1" i="1" baseline="-25000" dirty="0">
                <a:solidFill>
                  <a:srgbClr val="CC0000"/>
                </a:solidFill>
              </a:rPr>
              <a:t> </a:t>
            </a:r>
            <a:r>
              <a:rPr lang="en-US" b="1" i="1" dirty="0">
                <a:solidFill>
                  <a:srgbClr val="CC0000"/>
                </a:solidFill>
              </a:rPr>
              <a:t>&gt;</a:t>
            </a:r>
            <a:r>
              <a:rPr lang="en-US" b="1" i="1" baseline="-25000" dirty="0">
                <a:solidFill>
                  <a:srgbClr val="CC0000"/>
                </a:solidFill>
              </a:rPr>
              <a:t> </a:t>
            </a:r>
            <a:r>
              <a:rPr lang="en-US" b="1" i="1" dirty="0">
                <a:solidFill>
                  <a:srgbClr val="CC0000"/>
                </a:solidFill>
              </a:rPr>
              <a:t>m</a:t>
            </a:r>
            <a:r>
              <a:rPr lang="en-US" b="1" i="1" baseline="-25000" dirty="0">
                <a:solidFill>
                  <a:srgbClr val="CC0000"/>
                </a:solidFill>
              </a:rPr>
              <a:t>a</a:t>
            </a:r>
            <a:r>
              <a:rPr lang="en-US" b="1" i="1" dirty="0"/>
              <a:t> </a:t>
            </a:r>
            <a:r>
              <a:rPr lang="en-US" b="1" dirty="0"/>
              <a:t>which is demonstrated in vacuum</a:t>
            </a:r>
            <a:endParaRPr lang="en-US" b="1" baseline="-25000" dirty="0">
              <a:solidFill>
                <a:srgbClr val="CC0000"/>
              </a:solidFill>
            </a:endParaRPr>
          </a:p>
        </p:txBody>
      </p:sp>
      <p:sp>
        <p:nvSpPr>
          <p:cNvPr id="25611" name="Text Box 22"/>
          <p:cNvSpPr txBox="1">
            <a:spLocks noChangeArrowheads="1"/>
          </p:cNvSpPr>
          <p:nvPr/>
        </p:nvSpPr>
        <p:spPr bwMode="auto">
          <a:xfrm>
            <a:off x="3505200" y="914400"/>
            <a:ext cx="5181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Investigating the Buoyant force resulting from Air</a:t>
            </a:r>
          </a:p>
        </p:txBody>
      </p:sp>
      <p:sp>
        <p:nvSpPr>
          <p:cNvPr id="3" name="TextBox 2"/>
          <p:cNvSpPr txBox="1"/>
          <p:nvPr/>
        </p:nvSpPr>
        <p:spPr>
          <a:xfrm>
            <a:off x="2819400" y="1224677"/>
            <a:ext cx="2705100" cy="2585323"/>
          </a:xfrm>
          <a:prstGeom prst="rect">
            <a:avLst/>
          </a:prstGeom>
          <a:noFill/>
        </p:spPr>
        <p:txBody>
          <a:bodyPr wrap="square" rtlCol="0">
            <a:spAutoFit/>
          </a:bodyPr>
          <a:lstStyle/>
          <a:p>
            <a:r>
              <a:rPr lang="en-US" dirty="0"/>
              <a:t>After air being pumped out</a:t>
            </a:r>
          </a:p>
          <a:p>
            <a:pPr marL="342900" indent="-342900">
              <a:buAutoNum type="alphaUcPeriod"/>
            </a:pPr>
            <a:r>
              <a:rPr lang="en-US" dirty="0" err="1"/>
              <a:t>m</a:t>
            </a:r>
            <a:r>
              <a:rPr lang="en-US" baseline="-25000" dirty="0" err="1"/>
              <a:t>b</a:t>
            </a:r>
            <a:r>
              <a:rPr lang="en-US" dirty="0"/>
              <a:t> will move downward </a:t>
            </a:r>
          </a:p>
          <a:p>
            <a:pPr marL="342900" indent="-342900">
              <a:buAutoNum type="alphaUcPeriod"/>
            </a:pPr>
            <a:r>
              <a:rPr lang="en-US" dirty="0"/>
              <a:t>m</a:t>
            </a:r>
            <a:r>
              <a:rPr lang="en-US" baseline="-25000" dirty="0"/>
              <a:t>a</a:t>
            </a:r>
            <a:r>
              <a:rPr lang="en-US" dirty="0"/>
              <a:t> will move downward </a:t>
            </a:r>
          </a:p>
          <a:p>
            <a:pPr marL="342900" indent="-342900">
              <a:buAutoNum type="alphaUcPeriod"/>
            </a:pPr>
            <a:r>
              <a:rPr lang="en-US" dirty="0"/>
              <a:t>Apparatus remain balanced</a:t>
            </a:r>
          </a:p>
          <a:p>
            <a:pPr marL="342900" indent="-342900">
              <a:buAutoNum type="alphaUcPeriod"/>
            </a:pPr>
            <a:endParaRPr lang="en-US" dirty="0"/>
          </a:p>
        </p:txBody>
      </p:sp>
    </p:spTree>
    <p:extLst>
      <p:ext uri="{BB962C8B-B14F-4D97-AF65-F5344CB8AC3E}">
        <p14:creationId xmlns:p14="http://schemas.microsoft.com/office/powerpoint/2010/main" val="29723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1093"/>
                                        </p:tgtEl>
                                        <p:attrNameLst>
                                          <p:attrName>style.visibility</p:attrName>
                                        </p:attrNameLst>
                                      </p:cBhvr>
                                      <p:to>
                                        <p:strVal val="visible"/>
                                      </p:to>
                                    </p:set>
                                    <p:animEffect transition="in" filter="randombar(horizontal)">
                                      <p:cBhvr>
                                        <p:cTn id="7" dur="500"/>
                                        <p:tgtEl>
                                          <p:spTgt spid="13109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1077"/>
                                        </p:tgtEl>
                                        <p:attrNameLst>
                                          <p:attrName>style.visibility</p:attrName>
                                        </p:attrNameLst>
                                      </p:cBhvr>
                                      <p:to>
                                        <p:strVal val="visible"/>
                                      </p:to>
                                    </p:set>
                                    <p:animEffect transition="in" filter="randombar(horizontal)">
                                      <p:cBhvr>
                                        <p:cTn id="10" dur="5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animBg="1"/>
      <p:bldP spid="1310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hip floating on nothing!    Physikshow Uni Bonn.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33400" y="36226"/>
            <a:ext cx="8077199" cy="6058430"/>
          </a:xfrm>
        </p:spPr>
      </p:pic>
      <p:sp>
        <p:nvSpPr>
          <p:cNvPr id="3" name="Slide Number Placeholder 2"/>
          <p:cNvSpPr>
            <a:spLocks noGrp="1"/>
          </p:cNvSpPr>
          <p:nvPr>
            <p:ph type="sldNum" sz="quarter" idx="12"/>
          </p:nvPr>
        </p:nvSpPr>
        <p:spPr/>
        <p:txBody>
          <a:bodyPr/>
          <a:lstStyle/>
          <a:p>
            <a:fld id="{DD47CC33-E8F8-4742-AE82-71CFB35D51BA}" type="slidenum">
              <a:rPr lang="en-US" smtClean="0"/>
              <a:t>5</a:t>
            </a:fld>
            <a:endParaRPr lang="en-US" dirty="0"/>
          </a:p>
        </p:txBody>
      </p:sp>
      <p:sp>
        <p:nvSpPr>
          <p:cNvPr id="5" name="Rectangle 4"/>
          <p:cNvSpPr/>
          <p:nvPr/>
        </p:nvSpPr>
        <p:spPr>
          <a:xfrm>
            <a:off x="228600" y="6181689"/>
            <a:ext cx="8839200" cy="923330"/>
          </a:xfrm>
          <a:prstGeom prst="rect">
            <a:avLst/>
          </a:prstGeom>
        </p:spPr>
        <p:txBody>
          <a:bodyPr wrap="square">
            <a:spAutoFit/>
          </a:bodyPr>
          <a:lstStyle/>
          <a:p>
            <a:r>
              <a:rPr lang="en-US" dirty="0">
                <a:hlinkClick r:id="rId6"/>
              </a:rPr>
              <a:t>https://www.technology.org/2018/05/31/how-can-a-heavy-iron-anvil-float-on-liquid-mercury-video/</a:t>
            </a:r>
            <a:endParaRPr lang="en-US" dirty="0"/>
          </a:p>
          <a:p>
            <a:endParaRPr lang="en-US" dirty="0"/>
          </a:p>
        </p:txBody>
      </p:sp>
    </p:spTree>
    <p:extLst>
      <p:ext uri="{BB962C8B-B14F-4D97-AF65-F5344CB8AC3E}">
        <p14:creationId xmlns:p14="http://schemas.microsoft.com/office/powerpoint/2010/main" val="537066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E46B0A-466F-4430-BA90-8E6ABBCFBE5A}" type="datetime1">
              <a:rPr lang="en-US" altLang="en-US"/>
              <a:pPr eaLnBrk="1" hangingPunct="1"/>
              <a:t>3/16/2021</a:t>
            </a:fld>
            <a:endParaRPr lang="en-US" altLang="en-US"/>
          </a:p>
        </p:txBody>
      </p:sp>
      <p:sp>
        <p:nvSpPr>
          <p:cNvPr id="4813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Physics 214 Fall 2010</a:t>
            </a:r>
          </a:p>
        </p:txBody>
      </p:sp>
      <p:sp>
        <p:nvSpPr>
          <p:cNvPr id="481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7FF57A-4E3F-44EA-84D6-37255744E32B}" type="slidenum">
              <a:rPr lang="en-US" altLang="en-US"/>
              <a:pPr eaLnBrk="1" hangingPunct="1"/>
              <a:t>6</a:t>
            </a:fld>
            <a:endParaRPr lang="en-US" altLang="en-US"/>
          </a:p>
        </p:txBody>
      </p:sp>
      <p:sp>
        <p:nvSpPr>
          <p:cNvPr id="48133" name="Rectangle 4"/>
          <p:cNvSpPr>
            <a:spLocks noGrp="1" noChangeArrowheads="1"/>
          </p:cNvSpPr>
          <p:nvPr>
            <p:ph type="title"/>
          </p:nvPr>
        </p:nvSpPr>
        <p:spPr>
          <a:xfrm>
            <a:off x="609600" y="-152400"/>
            <a:ext cx="8229600" cy="1143000"/>
          </a:xfrm>
        </p:spPr>
        <p:txBody>
          <a:bodyPr/>
          <a:lstStyle/>
          <a:p>
            <a:pPr eaLnBrk="1" hangingPunct="1"/>
            <a:r>
              <a:rPr lang="en-US" altLang="en-US"/>
              <a:t>Balloons</a:t>
            </a:r>
          </a:p>
        </p:txBody>
      </p:sp>
      <p:pic>
        <p:nvPicPr>
          <p:cNvPr id="48134" name="Picture 6" descr="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24860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7"/>
          <p:cNvSpPr txBox="1">
            <a:spLocks noChangeArrowheads="1"/>
          </p:cNvSpPr>
          <p:nvPr/>
        </p:nvSpPr>
        <p:spPr bwMode="auto">
          <a:xfrm>
            <a:off x="4191000" y="1143000"/>
            <a:ext cx="466407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hlink"/>
                </a:solidFill>
              </a:rPr>
              <a:t>Any object in the atmosphere is subject to a buoyant force and Archimedes law applies so if the buoyant force is greater than the weight of an object it will rise. So since the material of a balloon has a density greater than air then the balloon must be filled with a gas having a density less than air. In practice balloons either use Helium or hot air.</a:t>
            </a:r>
          </a:p>
          <a:p>
            <a:pPr eaLnBrk="1" hangingPunct="1"/>
            <a:r>
              <a:rPr lang="en-US" altLang="en-US" b="1">
                <a:solidFill>
                  <a:schemeClr val="hlink"/>
                </a:solidFill>
              </a:rPr>
              <a:t>As the balloon rises the buoyant force decreases and the balloon will float at constant altitude when the buoyant force is equal to the weight.</a:t>
            </a:r>
          </a:p>
        </p:txBody>
      </p:sp>
      <p:sp>
        <p:nvSpPr>
          <p:cNvPr id="48136" name="Line 8"/>
          <p:cNvSpPr>
            <a:spLocks noChangeShapeType="1"/>
          </p:cNvSpPr>
          <p:nvPr/>
        </p:nvSpPr>
        <p:spPr bwMode="auto">
          <a:xfrm>
            <a:off x="3352800" y="2819400"/>
            <a:ext cx="0" cy="7620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7" name="Text Box 9"/>
          <p:cNvSpPr txBox="1">
            <a:spLocks noChangeArrowheads="1"/>
          </p:cNvSpPr>
          <p:nvPr/>
        </p:nvSpPr>
        <p:spPr bwMode="auto">
          <a:xfrm>
            <a:off x="3505200" y="3048000"/>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mg</a:t>
            </a:r>
          </a:p>
        </p:txBody>
      </p:sp>
      <p:sp>
        <p:nvSpPr>
          <p:cNvPr id="48138" name="Line 10"/>
          <p:cNvSpPr>
            <a:spLocks noChangeShapeType="1"/>
          </p:cNvSpPr>
          <p:nvPr/>
        </p:nvSpPr>
        <p:spPr bwMode="auto">
          <a:xfrm flipV="1">
            <a:off x="3352800" y="2057400"/>
            <a:ext cx="0" cy="6096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9" name="Text Box 11"/>
          <p:cNvSpPr txBox="1">
            <a:spLocks noChangeArrowheads="1"/>
          </p:cNvSpPr>
          <p:nvPr/>
        </p:nvSpPr>
        <p:spPr bwMode="auto">
          <a:xfrm>
            <a:off x="3505200" y="2209800"/>
            <a:ext cx="433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F</a:t>
            </a:r>
            <a:r>
              <a:rPr lang="en-US" altLang="en-US" b="1" baseline="-25000">
                <a:solidFill>
                  <a:srgbClr val="FF3300"/>
                </a:solidFill>
              </a:rPr>
              <a:t>B</a:t>
            </a:r>
            <a:endParaRPr lang="en-US" altLang="en-US" b="1">
              <a:solidFill>
                <a:srgbClr val="FF3300"/>
              </a:solidFill>
            </a:endParaRPr>
          </a:p>
        </p:txBody>
      </p:sp>
      <p:pic>
        <p:nvPicPr>
          <p:cNvPr id="48140" name="Picture 13" descr="balloo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495800"/>
            <a:ext cx="264795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05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title"/>
          </p:nvPr>
        </p:nvSpPr>
        <p:spPr>
          <a:xfrm>
            <a:off x="609600" y="152400"/>
            <a:ext cx="7772400" cy="762000"/>
          </a:xfrm>
        </p:spPr>
        <p:txBody>
          <a:bodyPr/>
          <a:lstStyle/>
          <a:p>
            <a:r>
              <a:rPr lang="en-US" b="1" dirty="0">
                <a:solidFill>
                  <a:srgbClr val="FF0000"/>
                </a:solidFill>
              </a:rPr>
              <a:t>Fluids in Motion</a:t>
            </a:r>
          </a:p>
        </p:txBody>
      </p:sp>
      <p:sp>
        <p:nvSpPr>
          <p:cNvPr id="1512451" name="Rectangle 3"/>
          <p:cNvSpPr>
            <a:spLocks noGrp="1" noChangeArrowheads="1"/>
          </p:cNvSpPr>
          <p:nvPr>
            <p:ph type="body" idx="1"/>
          </p:nvPr>
        </p:nvSpPr>
        <p:spPr>
          <a:xfrm>
            <a:off x="228600" y="990600"/>
            <a:ext cx="8763000" cy="4267200"/>
          </a:xfrm>
        </p:spPr>
        <p:txBody>
          <a:bodyPr/>
          <a:lstStyle/>
          <a:p>
            <a:pPr>
              <a:lnSpc>
                <a:spcPct val="80000"/>
              </a:lnSpc>
            </a:pPr>
            <a:r>
              <a:rPr lang="en-US" sz="2800" dirty="0"/>
              <a:t>The volume of a portion of water of length </a:t>
            </a:r>
            <a:r>
              <a:rPr lang="en-US" sz="2800" i="1" dirty="0">
                <a:solidFill>
                  <a:srgbClr val="FF0000"/>
                </a:solidFill>
              </a:rPr>
              <a:t>L</a:t>
            </a:r>
            <a:r>
              <a:rPr lang="en-US" sz="2800" dirty="0"/>
              <a:t> flowing past some point in a pipe is the product of the length times the cross-sectional area </a:t>
            </a:r>
            <a:r>
              <a:rPr lang="en-US" sz="2800" i="1" dirty="0">
                <a:solidFill>
                  <a:srgbClr val="FF0000"/>
                </a:solidFill>
              </a:rPr>
              <a:t>A</a:t>
            </a:r>
            <a:r>
              <a:rPr lang="en-US" sz="2800" dirty="0"/>
              <a:t>, or </a:t>
            </a:r>
            <a:r>
              <a:rPr lang="en-US" sz="2800" i="1" dirty="0">
                <a:solidFill>
                  <a:srgbClr val="FF0000"/>
                </a:solidFill>
              </a:rPr>
              <a:t>LA</a:t>
            </a:r>
            <a:r>
              <a:rPr lang="en-US" sz="2800" dirty="0">
                <a:solidFill>
                  <a:srgbClr val="FF0000"/>
                </a:solidFill>
              </a:rPr>
              <a:t>.</a:t>
            </a:r>
          </a:p>
          <a:p>
            <a:pPr>
              <a:lnSpc>
                <a:spcPct val="80000"/>
              </a:lnSpc>
            </a:pPr>
            <a:endParaRPr lang="en-US" sz="2800" dirty="0">
              <a:solidFill>
                <a:srgbClr val="FF0000"/>
              </a:solidFill>
            </a:endParaRPr>
          </a:p>
          <a:p>
            <a:pPr>
              <a:lnSpc>
                <a:spcPct val="80000"/>
              </a:lnSpc>
            </a:pPr>
            <a:r>
              <a:rPr lang="en-US" sz="2800" dirty="0"/>
              <a:t>The rate at which water moves through the pipe is this volume divided by time</a:t>
            </a:r>
            <a:r>
              <a:rPr lang="en-US" sz="2800" dirty="0">
                <a:solidFill>
                  <a:srgbClr val="FF0000"/>
                </a:solidFill>
              </a:rPr>
              <a:t>: </a:t>
            </a:r>
            <a:r>
              <a:rPr lang="en-US" sz="2800" i="1" dirty="0">
                <a:solidFill>
                  <a:srgbClr val="FF0000"/>
                </a:solidFill>
              </a:rPr>
              <a:t>LA / t</a:t>
            </a:r>
            <a:r>
              <a:rPr lang="en-US" sz="2800" dirty="0">
                <a:solidFill>
                  <a:srgbClr val="FF0000"/>
                </a:solidFill>
              </a:rPr>
              <a:t>.</a:t>
            </a:r>
          </a:p>
          <a:p>
            <a:pPr>
              <a:lnSpc>
                <a:spcPct val="80000"/>
              </a:lnSpc>
            </a:pPr>
            <a:endParaRPr lang="en-US" sz="2800" dirty="0">
              <a:solidFill>
                <a:srgbClr val="FF0000"/>
              </a:solidFill>
            </a:endParaRPr>
          </a:p>
          <a:p>
            <a:pPr>
              <a:lnSpc>
                <a:spcPct val="80000"/>
              </a:lnSpc>
            </a:pPr>
            <a:r>
              <a:rPr lang="en-US" sz="2800" dirty="0"/>
              <a:t>Since </a:t>
            </a:r>
            <a:r>
              <a:rPr lang="en-US" sz="2800" i="1" dirty="0">
                <a:solidFill>
                  <a:srgbClr val="FF0000"/>
                </a:solidFill>
              </a:rPr>
              <a:t>L / t = v</a:t>
            </a:r>
            <a:r>
              <a:rPr lang="en-US" sz="2800" dirty="0">
                <a:solidFill>
                  <a:srgbClr val="FF0000"/>
                </a:solidFill>
              </a:rPr>
              <a:t>, </a:t>
            </a:r>
            <a:r>
              <a:rPr lang="en-US" sz="2800" dirty="0"/>
              <a:t>the </a:t>
            </a:r>
            <a:r>
              <a:rPr lang="en-US" sz="2800" b="1" i="1" dirty="0">
                <a:solidFill>
                  <a:schemeClr val="accent1"/>
                </a:solidFill>
              </a:rPr>
              <a:t>rate of flow = </a:t>
            </a:r>
            <a:r>
              <a:rPr lang="en-US" sz="2800" b="1" i="1" dirty="0" err="1">
                <a:solidFill>
                  <a:schemeClr val="accent1"/>
                </a:solidFill>
              </a:rPr>
              <a:t>vA</a:t>
            </a:r>
            <a:r>
              <a:rPr lang="en-US" sz="2800" dirty="0" err="1"/>
              <a:t>.</a:t>
            </a:r>
            <a:endParaRPr lang="en-US" sz="2800" dirty="0"/>
          </a:p>
          <a:p>
            <a:pPr>
              <a:lnSpc>
                <a:spcPct val="80000"/>
              </a:lnSpc>
            </a:pPr>
            <a:endParaRPr lang="en-US" sz="2800" dirty="0"/>
          </a:p>
        </p:txBody>
      </p:sp>
      <p:pic>
        <p:nvPicPr>
          <p:cNvPr id="1512453" name="Picture 5" descr="09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233863"/>
            <a:ext cx="6400800"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D47CC33-E8F8-4742-AE82-71CFB35D51BA}" type="slidenum">
              <a:rPr lang="en-US" smtClean="0"/>
              <a:t>7</a:t>
            </a:fld>
            <a:endParaRPr lang="en-US" dirty="0"/>
          </a:p>
        </p:txBody>
      </p:sp>
    </p:spTree>
    <p:extLst>
      <p:ext uri="{BB962C8B-B14F-4D97-AF65-F5344CB8AC3E}">
        <p14:creationId xmlns:p14="http://schemas.microsoft.com/office/powerpoint/2010/main" val="377609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Rectangle 2"/>
          <p:cNvSpPr>
            <a:spLocks noGrp="1" noChangeArrowheads="1"/>
          </p:cNvSpPr>
          <p:nvPr>
            <p:ph type="body" idx="1"/>
          </p:nvPr>
        </p:nvSpPr>
        <p:spPr>
          <a:xfrm>
            <a:off x="228600" y="762000"/>
            <a:ext cx="8686800" cy="4419600"/>
          </a:xfrm>
        </p:spPr>
        <p:txBody>
          <a:bodyPr/>
          <a:lstStyle/>
          <a:p>
            <a:r>
              <a:rPr lang="en-US" sz="2800" dirty="0"/>
              <a:t>If the flow is </a:t>
            </a:r>
            <a:r>
              <a:rPr lang="en-US" sz="2800" b="1" i="1" dirty="0"/>
              <a:t>continuous</a:t>
            </a:r>
            <a:r>
              <a:rPr lang="en-US" sz="2800" dirty="0"/>
              <a:t>, the rate of flow must be the </a:t>
            </a:r>
            <a:r>
              <a:rPr lang="en-US" sz="2800" dirty="0">
                <a:solidFill>
                  <a:srgbClr val="FF0000"/>
                </a:solidFill>
              </a:rPr>
              <a:t>same</a:t>
            </a:r>
            <a:r>
              <a:rPr lang="en-US" sz="2800" dirty="0"/>
              <a:t> at any point along the pipe.</a:t>
            </a:r>
          </a:p>
          <a:p>
            <a:r>
              <a:rPr lang="en-US" sz="2800" dirty="0"/>
              <a:t>If the cross-sectional area </a:t>
            </a:r>
            <a:r>
              <a:rPr lang="en-US" sz="2800" i="1" dirty="0"/>
              <a:t>A</a:t>
            </a:r>
            <a:r>
              <a:rPr lang="en-US" sz="2800" dirty="0"/>
              <a:t> decreases, the speed </a:t>
            </a:r>
            <a:r>
              <a:rPr lang="en-US" sz="2800" i="1" dirty="0"/>
              <a:t>v</a:t>
            </a:r>
            <a:r>
              <a:rPr lang="en-US" sz="2800" dirty="0"/>
              <a:t> must increase to maintain the same rate of flow.</a:t>
            </a:r>
          </a:p>
        </p:txBody>
      </p:sp>
      <p:pic>
        <p:nvPicPr>
          <p:cNvPr id="1514501" name="Picture 5" descr="09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233863"/>
            <a:ext cx="6400800"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D47CC33-E8F8-4742-AE82-71CFB35D51BA}" type="slidenum">
              <a:rPr lang="en-US" smtClean="0"/>
              <a:t>8</a:t>
            </a:fld>
            <a:endParaRPr lang="en-US" dirty="0"/>
          </a:p>
        </p:txBody>
      </p:sp>
    </p:spTree>
    <p:extLst>
      <p:ext uri="{BB962C8B-B14F-4D97-AF65-F5344CB8AC3E}">
        <p14:creationId xmlns:p14="http://schemas.microsoft.com/office/powerpoint/2010/main" val="366949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5597ED-C8B2-4700-AC68-F7CB025B166D}" type="slidenum">
              <a:rPr lang="en-US"/>
              <a:pPr eaLnBrk="1" hangingPunct="1"/>
              <a:t>9</a:t>
            </a:fld>
            <a:endParaRPr lang="en-US"/>
          </a:p>
        </p:txBody>
      </p:sp>
      <p:sp>
        <p:nvSpPr>
          <p:cNvPr id="44037" name="Rectangle 2"/>
          <p:cNvSpPr>
            <a:spLocks noGrp="1" noChangeArrowheads="1"/>
          </p:cNvSpPr>
          <p:nvPr>
            <p:ph type="title"/>
          </p:nvPr>
        </p:nvSpPr>
        <p:spPr>
          <a:xfrm>
            <a:off x="381000" y="0"/>
            <a:ext cx="8229600" cy="1143000"/>
          </a:xfrm>
        </p:spPr>
        <p:txBody>
          <a:bodyPr/>
          <a:lstStyle/>
          <a:p>
            <a:pPr eaLnBrk="1" hangingPunct="1"/>
            <a:r>
              <a:rPr lang="en-US"/>
              <a:t>Ch 9 E 14</a:t>
            </a:r>
          </a:p>
        </p:txBody>
      </p:sp>
      <p:sp>
        <p:nvSpPr>
          <p:cNvPr id="103427" name="Text Box 3"/>
          <p:cNvSpPr txBox="1">
            <a:spLocks noChangeArrowheads="1"/>
          </p:cNvSpPr>
          <p:nvPr/>
        </p:nvSpPr>
        <p:spPr bwMode="auto">
          <a:xfrm>
            <a:off x="457200" y="1524000"/>
            <a:ext cx="8305800" cy="1371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rPr>
              <a:t>Stream moves at v</a:t>
            </a:r>
            <a:r>
              <a:rPr lang="en-US" sz="2400" b="1" baseline="-25000" dirty="0">
                <a:solidFill>
                  <a:srgbClr val="FF0000"/>
                </a:solidFill>
              </a:rPr>
              <a:t>1</a:t>
            </a:r>
            <a:r>
              <a:rPr lang="en-US" sz="2400" b="1" dirty="0">
                <a:solidFill>
                  <a:srgbClr val="FF0000"/>
                </a:solidFill>
              </a:rPr>
              <a:t> = 0.5 m/s in cross sectional area A</a:t>
            </a:r>
            <a:r>
              <a:rPr lang="en-US" sz="2400" b="1" baseline="-25000" dirty="0">
                <a:solidFill>
                  <a:srgbClr val="FF0000"/>
                </a:solidFill>
              </a:rPr>
              <a:t>1</a:t>
            </a:r>
            <a:r>
              <a:rPr lang="en-US" sz="2400" b="1" dirty="0">
                <a:solidFill>
                  <a:srgbClr val="FF0000"/>
                </a:solidFill>
              </a:rPr>
              <a:t>.</a:t>
            </a:r>
          </a:p>
          <a:p>
            <a:pPr eaLnBrk="1" hangingPunct="1">
              <a:spcBef>
                <a:spcPct val="20000"/>
              </a:spcBef>
            </a:pPr>
            <a:r>
              <a:rPr lang="en-US" sz="2400" b="1" dirty="0">
                <a:solidFill>
                  <a:srgbClr val="FF0000"/>
                </a:solidFill>
              </a:rPr>
              <a:t>Stream reaches point where A</a:t>
            </a:r>
            <a:r>
              <a:rPr lang="en-US" sz="2400" b="1" baseline="-25000" dirty="0">
                <a:solidFill>
                  <a:srgbClr val="FF0000"/>
                </a:solidFill>
              </a:rPr>
              <a:t>2</a:t>
            </a:r>
            <a:r>
              <a:rPr lang="en-US" sz="2400" b="1" dirty="0">
                <a:solidFill>
                  <a:srgbClr val="FF0000"/>
                </a:solidFill>
              </a:rPr>
              <a:t> = ¼ A</a:t>
            </a:r>
            <a:r>
              <a:rPr lang="en-US" sz="2400" b="1" baseline="-25000" dirty="0">
                <a:solidFill>
                  <a:srgbClr val="FF0000"/>
                </a:solidFill>
              </a:rPr>
              <a:t>1</a:t>
            </a:r>
            <a:r>
              <a:rPr lang="en-US" sz="2400" b="1" dirty="0">
                <a:solidFill>
                  <a:srgbClr val="FF0000"/>
                </a:solidFill>
              </a:rPr>
              <a:t>. Assume constant rate. What is v</a:t>
            </a:r>
            <a:r>
              <a:rPr lang="en-US" sz="2400" b="1" baseline="-25000" dirty="0">
                <a:solidFill>
                  <a:srgbClr val="FF0000"/>
                </a:solidFill>
              </a:rPr>
              <a:t>2</a:t>
            </a:r>
            <a:r>
              <a:rPr lang="en-US" sz="2400" b="1" dirty="0">
                <a:solidFill>
                  <a:srgbClr val="FF0000"/>
                </a:solidFill>
              </a:rPr>
              <a:t>?</a:t>
            </a:r>
          </a:p>
        </p:txBody>
      </p:sp>
      <p:sp>
        <p:nvSpPr>
          <p:cNvPr id="103428" name="Text Box 4"/>
          <p:cNvSpPr txBox="1">
            <a:spLocks noChangeArrowheads="1"/>
          </p:cNvSpPr>
          <p:nvPr/>
        </p:nvSpPr>
        <p:spPr bwMode="auto">
          <a:xfrm>
            <a:off x="2133600" y="4876800"/>
            <a:ext cx="371951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Symbol" pitchFamily="18" charset="2"/>
              <a:buAutoNum type="alphaLcParenR"/>
            </a:pPr>
            <a:r>
              <a:rPr lang="en-US" sz="2400" b="1" dirty="0">
                <a:sym typeface="Symbol" pitchFamily="18" charset="2"/>
              </a:rPr>
              <a:t>v</a:t>
            </a:r>
            <a:r>
              <a:rPr lang="en-US" sz="2400" b="1" baseline="-25000" dirty="0">
                <a:sym typeface="Symbol" pitchFamily="18" charset="2"/>
              </a:rPr>
              <a:t>1</a:t>
            </a:r>
            <a:r>
              <a:rPr lang="en-US" sz="2400" b="1" dirty="0">
                <a:sym typeface="Symbol" pitchFamily="18" charset="2"/>
              </a:rPr>
              <a:t>A</a:t>
            </a:r>
            <a:r>
              <a:rPr lang="en-US" sz="2400" b="1" baseline="-25000" dirty="0">
                <a:sym typeface="Symbol" pitchFamily="18" charset="2"/>
              </a:rPr>
              <a:t>1</a:t>
            </a:r>
            <a:r>
              <a:rPr lang="en-US" sz="2400" b="1" dirty="0">
                <a:sym typeface="Symbol" pitchFamily="18" charset="2"/>
              </a:rPr>
              <a:t> = v</a:t>
            </a:r>
            <a:r>
              <a:rPr lang="en-US" sz="2400" b="1" baseline="-25000" dirty="0">
                <a:sym typeface="Symbol" pitchFamily="18" charset="2"/>
              </a:rPr>
              <a:t>2</a:t>
            </a:r>
            <a:r>
              <a:rPr lang="en-US" sz="2400" b="1" dirty="0">
                <a:sym typeface="Symbol" pitchFamily="18" charset="2"/>
              </a:rPr>
              <a:t>A</a:t>
            </a:r>
            <a:r>
              <a:rPr lang="en-US" sz="2400" b="1" baseline="-25000" dirty="0">
                <a:sym typeface="Symbol" pitchFamily="18" charset="2"/>
              </a:rPr>
              <a:t>2</a:t>
            </a:r>
            <a:endParaRPr lang="en-US" sz="2400" b="1" dirty="0">
              <a:sym typeface="Symbol" pitchFamily="18" charset="2"/>
            </a:endParaRPr>
          </a:p>
          <a:p>
            <a:pPr eaLnBrk="1" hangingPunct="1">
              <a:spcBef>
                <a:spcPct val="20000"/>
              </a:spcBef>
              <a:buFont typeface="Symbol" pitchFamily="18" charset="2"/>
              <a:buNone/>
            </a:pPr>
            <a:r>
              <a:rPr lang="en-US" sz="2400" b="1" dirty="0">
                <a:sym typeface="Symbol" pitchFamily="18" charset="2"/>
              </a:rPr>
              <a:t>	(0.5 m/s)(A</a:t>
            </a:r>
            <a:r>
              <a:rPr lang="en-US" sz="2400" b="1" baseline="-25000" dirty="0">
                <a:sym typeface="Symbol" pitchFamily="18" charset="2"/>
              </a:rPr>
              <a:t>1</a:t>
            </a:r>
            <a:r>
              <a:rPr lang="en-US" sz="2400" b="1" dirty="0">
                <a:sym typeface="Symbol" pitchFamily="18" charset="2"/>
              </a:rPr>
              <a:t>) = v</a:t>
            </a:r>
            <a:r>
              <a:rPr lang="en-US" sz="2400" b="1" baseline="-25000" dirty="0">
                <a:sym typeface="Symbol" pitchFamily="18" charset="2"/>
              </a:rPr>
              <a:t>2</a:t>
            </a:r>
            <a:r>
              <a:rPr lang="en-US" sz="2400" b="1" dirty="0">
                <a:sym typeface="Symbol" pitchFamily="18" charset="2"/>
              </a:rPr>
              <a:t>(¼A</a:t>
            </a:r>
            <a:r>
              <a:rPr lang="en-US" sz="2400" b="1" baseline="-25000" dirty="0">
                <a:sym typeface="Symbol" pitchFamily="18" charset="2"/>
              </a:rPr>
              <a:t>1</a:t>
            </a:r>
            <a:r>
              <a:rPr lang="en-US" sz="2400" b="1" dirty="0">
                <a:sym typeface="Symbol" pitchFamily="18" charset="2"/>
              </a:rPr>
              <a:t>)</a:t>
            </a:r>
          </a:p>
          <a:p>
            <a:pPr eaLnBrk="1" hangingPunct="1">
              <a:spcBef>
                <a:spcPct val="20000"/>
              </a:spcBef>
              <a:buFont typeface="Symbol" pitchFamily="18" charset="2"/>
              <a:buNone/>
            </a:pPr>
            <a:r>
              <a:rPr lang="en-US" sz="2400" b="1" dirty="0">
                <a:sym typeface="Symbol" pitchFamily="18" charset="2"/>
              </a:rPr>
              <a:t>	</a:t>
            </a:r>
            <a:r>
              <a:rPr lang="en-US" sz="2400" b="1" dirty="0">
                <a:solidFill>
                  <a:srgbClr val="FF3300"/>
                </a:solidFill>
                <a:sym typeface="Symbol" pitchFamily="18" charset="2"/>
              </a:rPr>
              <a:t>v</a:t>
            </a:r>
            <a:r>
              <a:rPr lang="en-US" sz="2400" b="1" baseline="-25000" dirty="0">
                <a:solidFill>
                  <a:srgbClr val="FF3300"/>
                </a:solidFill>
                <a:sym typeface="Symbol" pitchFamily="18" charset="2"/>
              </a:rPr>
              <a:t>2</a:t>
            </a:r>
            <a:r>
              <a:rPr lang="en-US" sz="2400" b="1" dirty="0">
                <a:solidFill>
                  <a:srgbClr val="FF3300"/>
                </a:solidFill>
                <a:sym typeface="Symbol" pitchFamily="18" charset="2"/>
              </a:rPr>
              <a:t> = 2 m/s</a:t>
            </a:r>
          </a:p>
        </p:txBody>
      </p:sp>
      <p:grpSp>
        <p:nvGrpSpPr>
          <p:cNvPr id="2" name="Group 5"/>
          <p:cNvGrpSpPr>
            <a:grpSpLocks/>
          </p:cNvGrpSpPr>
          <p:nvPr/>
        </p:nvGrpSpPr>
        <p:grpSpPr bwMode="auto">
          <a:xfrm>
            <a:off x="411956" y="3276600"/>
            <a:ext cx="3581400" cy="1257300"/>
            <a:chOff x="2976" y="2688"/>
            <a:chExt cx="2256" cy="792"/>
          </a:xfrm>
        </p:grpSpPr>
        <p:sp>
          <p:nvSpPr>
            <p:cNvPr id="44041" name="Line 6"/>
            <p:cNvSpPr>
              <a:spLocks noChangeShapeType="1"/>
            </p:cNvSpPr>
            <p:nvPr/>
          </p:nvSpPr>
          <p:spPr bwMode="auto">
            <a:xfrm flipV="1">
              <a:off x="2976" y="2976"/>
              <a:ext cx="22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Freeform 7"/>
            <p:cNvSpPr>
              <a:spLocks/>
            </p:cNvSpPr>
            <p:nvPr/>
          </p:nvSpPr>
          <p:spPr bwMode="auto">
            <a:xfrm>
              <a:off x="2976" y="3264"/>
              <a:ext cx="2160" cy="216"/>
            </a:xfrm>
            <a:custGeom>
              <a:avLst/>
              <a:gdLst>
                <a:gd name="T0" fmla="*/ 0 w 2430"/>
                <a:gd name="T1" fmla="*/ 189 h 216"/>
                <a:gd name="T2" fmla="*/ 303 w 2430"/>
                <a:gd name="T3" fmla="*/ 189 h 216"/>
                <a:gd name="T4" fmla="*/ 531 w 2430"/>
                <a:gd name="T5" fmla="*/ 195 h 216"/>
                <a:gd name="T6" fmla="*/ 784 w 2430"/>
                <a:gd name="T7" fmla="*/ 195 h 216"/>
                <a:gd name="T8" fmla="*/ 973 w 2430"/>
                <a:gd name="T9" fmla="*/ 69 h 216"/>
                <a:gd name="T10" fmla="*/ 1113 w 2430"/>
                <a:gd name="T11" fmla="*/ 21 h 216"/>
                <a:gd name="T12" fmla="*/ 1281 w 2430"/>
                <a:gd name="T13" fmla="*/ 3 h 216"/>
                <a:gd name="T14" fmla="*/ 1416 w 2430"/>
                <a:gd name="T15" fmla="*/ 3 h 216"/>
                <a:gd name="T16" fmla="*/ 1707 w 2430"/>
                <a:gd name="T17" fmla="*/ 3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30"/>
                <a:gd name="T28" fmla="*/ 0 h 216"/>
                <a:gd name="T29" fmla="*/ 2430 w 2430"/>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0" h="216">
                  <a:moveTo>
                    <a:pt x="0" y="189"/>
                  </a:moveTo>
                  <a:cubicBezTo>
                    <a:pt x="172" y="189"/>
                    <a:pt x="306" y="188"/>
                    <a:pt x="432" y="189"/>
                  </a:cubicBezTo>
                  <a:cubicBezTo>
                    <a:pt x="558" y="190"/>
                    <a:pt x="642" y="194"/>
                    <a:pt x="756" y="195"/>
                  </a:cubicBezTo>
                  <a:cubicBezTo>
                    <a:pt x="870" y="196"/>
                    <a:pt x="1011" y="216"/>
                    <a:pt x="1116" y="195"/>
                  </a:cubicBezTo>
                  <a:cubicBezTo>
                    <a:pt x="1221" y="174"/>
                    <a:pt x="1308" y="98"/>
                    <a:pt x="1386" y="69"/>
                  </a:cubicBezTo>
                  <a:cubicBezTo>
                    <a:pt x="1464" y="40"/>
                    <a:pt x="1511" y="32"/>
                    <a:pt x="1584" y="21"/>
                  </a:cubicBezTo>
                  <a:cubicBezTo>
                    <a:pt x="1657" y="10"/>
                    <a:pt x="1752" y="6"/>
                    <a:pt x="1824" y="3"/>
                  </a:cubicBezTo>
                  <a:cubicBezTo>
                    <a:pt x="1896" y="0"/>
                    <a:pt x="1915" y="3"/>
                    <a:pt x="2016" y="3"/>
                  </a:cubicBezTo>
                  <a:cubicBezTo>
                    <a:pt x="2117" y="3"/>
                    <a:pt x="2344" y="3"/>
                    <a:pt x="2430" y="3"/>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3" name="Text Box 8"/>
            <p:cNvSpPr txBox="1">
              <a:spLocks noChangeArrowheads="1"/>
            </p:cNvSpPr>
            <p:nvPr/>
          </p:nvSpPr>
          <p:spPr bwMode="auto">
            <a:xfrm>
              <a:off x="3114" y="2700"/>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V</a:t>
              </a:r>
              <a:r>
                <a:rPr lang="en-US" sz="1400" b="1" baseline="-25000"/>
                <a:t>1</a:t>
              </a:r>
              <a:endParaRPr lang="en-US" sz="1400" b="1"/>
            </a:p>
          </p:txBody>
        </p:sp>
        <p:sp>
          <p:nvSpPr>
            <p:cNvPr id="44044" name="Text Box 9"/>
            <p:cNvSpPr txBox="1">
              <a:spLocks noChangeArrowheads="1"/>
            </p:cNvSpPr>
            <p:nvPr/>
          </p:nvSpPr>
          <p:spPr bwMode="auto">
            <a:xfrm>
              <a:off x="4848" y="2688"/>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V</a:t>
              </a:r>
              <a:r>
                <a:rPr lang="en-US" sz="1400" b="1" baseline="-25000"/>
                <a:t>2</a:t>
              </a:r>
              <a:endParaRPr lang="en-US" sz="1400" b="1"/>
            </a:p>
          </p:txBody>
        </p:sp>
        <p:grpSp>
          <p:nvGrpSpPr>
            <p:cNvPr id="44045" name="Group 10"/>
            <p:cNvGrpSpPr>
              <a:grpSpLocks/>
            </p:cNvGrpSpPr>
            <p:nvPr/>
          </p:nvGrpSpPr>
          <p:grpSpPr bwMode="auto">
            <a:xfrm>
              <a:off x="3216" y="2976"/>
              <a:ext cx="384" cy="480"/>
              <a:chOff x="3216" y="2976"/>
              <a:chExt cx="384" cy="480"/>
            </a:xfrm>
          </p:grpSpPr>
          <p:sp>
            <p:nvSpPr>
              <p:cNvPr id="44051" name="Oval 11"/>
              <p:cNvSpPr>
                <a:spLocks noChangeArrowheads="1"/>
              </p:cNvSpPr>
              <p:nvPr/>
            </p:nvSpPr>
            <p:spPr bwMode="auto">
              <a:xfrm>
                <a:off x="3216" y="2976"/>
                <a:ext cx="336" cy="48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52" name="Text Box 12"/>
              <p:cNvSpPr txBox="1">
                <a:spLocks noChangeArrowheads="1"/>
              </p:cNvSpPr>
              <p:nvPr/>
            </p:nvSpPr>
            <p:spPr bwMode="auto">
              <a:xfrm>
                <a:off x="3264" y="3120"/>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A</a:t>
                </a:r>
                <a:r>
                  <a:rPr lang="en-US" sz="1400" b="1" baseline="-25000"/>
                  <a:t>1</a:t>
                </a:r>
                <a:endParaRPr lang="en-US" sz="1400" b="1"/>
              </a:p>
            </p:txBody>
          </p:sp>
        </p:grpSp>
        <p:grpSp>
          <p:nvGrpSpPr>
            <p:cNvPr id="44046" name="Group 13"/>
            <p:cNvGrpSpPr>
              <a:grpSpLocks/>
            </p:cNvGrpSpPr>
            <p:nvPr/>
          </p:nvGrpSpPr>
          <p:grpSpPr bwMode="auto">
            <a:xfrm>
              <a:off x="4896" y="2976"/>
              <a:ext cx="336" cy="288"/>
              <a:chOff x="4896" y="2976"/>
              <a:chExt cx="336" cy="288"/>
            </a:xfrm>
          </p:grpSpPr>
          <p:sp>
            <p:nvSpPr>
              <p:cNvPr id="44049" name="Oval 14"/>
              <p:cNvSpPr>
                <a:spLocks noChangeArrowheads="1"/>
              </p:cNvSpPr>
              <p:nvPr/>
            </p:nvSpPr>
            <p:spPr bwMode="auto">
              <a:xfrm>
                <a:off x="4896" y="2976"/>
                <a:ext cx="240" cy="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50" name="Text Box 15"/>
              <p:cNvSpPr txBox="1">
                <a:spLocks noChangeArrowheads="1"/>
              </p:cNvSpPr>
              <p:nvPr/>
            </p:nvSpPr>
            <p:spPr bwMode="auto">
              <a:xfrm>
                <a:off x="4896" y="3024"/>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A</a:t>
                </a:r>
                <a:r>
                  <a:rPr lang="en-US" sz="1400" b="1" baseline="-25000"/>
                  <a:t>2</a:t>
                </a:r>
                <a:endParaRPr lang="en-US" sz="1400" b="1"/>
              </a:p>
            </p:txBody>
          </p:sp>
        </p:grpSp>
        <p:sp>
          <p:nvSpPr>
            <p:cNvPr id="44047" name="Line 16"/>
            <p:cNvSpPr>
              <a:spLocks noChangeShapeType="1"/>
            </p:cNvSpPr>
            <p:nvPr/>
          </p:nvSpPr>
          <p:spPr bwMode="auto">
            <a:xfrm>
              <a:off x="3072" y="2904"/>
              <a:ext cx="432"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4048" name="Line 17"/>
            <p:cNvSpPr>
              <a:spLocks noChangeShapeType="1"/>
            </p:cNvSpPr>
            <p:nvPr/>
          </p:nvSpPr>
          <p:spPr bwMode="auto">
            <a:xfrm>
              <a:off x="4752" y="2898"/>
              <a:ext cx="432"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3" name="TextBox 2"/>
          <p:cNvSpPr txBox="1"/>
          <p:nvPr/>
        </p:nvSpPr>
        <p:spPr>
          <a:xfrm>
            <a:off x="6324600" y="3429000"/>
            <a:ext cx="3048000" cy="2015936"/>
          </a:xfrm>
          <a:prstGeom prst="rect">
            <a:avLst/>
          </a:prstGeom>
          <a:noFill/>
        </p:spPr>
        <p:txBody>
          <a:bodyPr wrap="square" rtlCol="0">
            <a:spAutoFit/>
          </a:bodyPr>
          <a:lstStyle/>
          <a:p>
            <a:pPr marL="342900" indent="-342900">
              <a:buAutoNum type="alphaUcPeriod"/>
            </a:pPr>
            <a:r>
              <a:rPr lang="en-US" sz="2500" dirty="0"/>
              <a:t>4 m/s </a:t>
            </a:r>
          </a:p>
          <a:p>
            <a:pPr marL="342900" indent="-342900">
              <a:buAutoNum type="alphaUcPeriod"/>
            </a:pPr>
            <a:r>
              <a:rPr lang="en-US" sz="2500" dirty="0"/>
              <a:t>2m/s </a:t>
            </a:r>
          </a:p>
          <a:p>
            <a:pPr marL="342900" indent="-342900">
              <a:buAutoNum type="alphaUcPeriod"/>
            </a:pPr>
            <a:r>
              <a:rPr lang="en-US" sz="2500" dirty="0"/>
              <a:t>5 m/s </a:t>
            </a:r>
          </a:p>
          <a:p>
            <a:pPr marL="342900" indent="-342900">
              <a:buAutoNum type="alphaUcPeriod"/>
            </a:pPr>
            <a:r>
              <a:rPr lang="en-US" sz="2500" dirty="0"/>
              <a:t>1 m/s</a:t>
            </a:r>
          </a:p>
          <a:p>
            <a:pPr marL="342900" indent="-342900">
              <a:buAutoNum type="alphaUcPeriod"/>
            </a:pPr>
            <a:r>
              <a:rPr lang="en-US" sz="2500" dirty="0"/>
              <a:t>0.5 m/s</a:t>
            </a:r>
          </a:p>
        </p:txBody>
      </p:sp>
    </p:spTree>
    <p:extLst>
      <p:ext uri="{BB962C8B-B14F-4D97-AF65-F5344CB8AC3E}">
        <p14:creationId xmlns:p14="http://schemas.microsoft.com/office/powerpoint/2010/main" val="590955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ppt_x"/>
                                          </p:val>
                                        </p:tav>
                                        <p:tav tm="100000">
                                          <p:val>
                                            <p:strVal val="#ppt_x"/>
                                          </p:val>
                                        </p:tav>
                                      </p:tavLst>
                                    </p:anim>
                                    <p:anim calcmode="lin" valueType="num">
                                      <p:cBhvr additive="base">
                                        <p:cTn id="8"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2397</Words>
  <Application>Microsoft Office PowerPoint</Application>
  <PresentationFormat>On-screen Show (4:3)</PresentationFormat>
  <Paragraphs>253</Paragraphs>
  <Slides>26</Slides>
  <Notes>22</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Comic Sans MS</vt:lpstr>
      <vt:lpstr>Symbol</vt:lpstr>
      <vt:lpstr>Times New Roman</vt:lpstr>
      <vt:lpstr>Wingdings</vt:lpstr>
      <vt:lpstr>Office Theme</vt:lpstr>
      <vt:lpstr>Equation</vt:lpstr>
      <vt:lpstr>PowerPoint Presentation</vt:lpstr>
      <vt:lpstr>Archimedes’ Principle</vt:lpstr>
      <vt:lpstr>Tip of the Iceberg</vt:lpstr>
      <vt:lpstr>PowerPoint Presentation</vt:lpstr>
      <vt:lpstr>PowerPoint Presentation</vt:lpstr>
      <vt:lpstr>Balloons</vt:lpstr>
      <vt:lpstr>Fluids in Motion</vt:lpstr>
      <vt:lpstr>PowerPoint Presentation</vt:lpstr>
      <vt:lpstr>Ch 9 E 14</vt:lpstr>
      <vt:lpstr>PowerPoint Presentation</vt:lpstr>
      <vt:lpstr>Bernoulli’s Principle</vt:lpstr>
      <vt:lpstr>quiz:  Can a pinpong ball suspended in mid-air?</vt:lpstr>
      <vt:lpstr>How can a ball be suspended in mid-air?</vt:lpstr>
      <vt:lpstr>PowerPoint Presentation</vt:lpstr>
      <vt:lpstr>PowerPoint Presentation</vt:lpstr>
      <vt:lpstr>PowerPoint Presentation</vt:lpstr>
      <vt:lpstr>3E-01 Liquid Nitrogen Demos </vt:lpstr>
      <vt:lpstr>Bonus quiz: What’s the minimum temperature one can reach  </vt:lpstr>
      <vt:lpstr>Heat and Specific Heat Capacity</vt:lpstr>
      <vt:lpstr>Temperature and Its Measurement</vt:lpstr>
      <vt:lpstr>PowerPoint Presentation</vt:lpstr>
      <vt:lpstr>Heat and Specific Heat Capacity</vt:lpstr>
      <vt:lpstr>PowerPoint Presentation</vt:lpstr>
      <vt:lpstr>Phase Changes and Latent Heat</vt:lpstr>
      <vt:lpstr>If the specific heat capacity of ice is 0.5 cal/gC°, how much heat would have to be added to 200 g of ice, initially at a temperature of -10°C, to raise the ice to the melting point?</vt:lpstr>
      <vt:lpstr>Quiz: If the specific heat capacity of ice is 0.5 cal/gC°, how much heat would have to be added to 200 g of ice, initially at a temperature of -10°C, to completely melt the ice? (Latent heat is 80 cal/g)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wxie</dc:creator>
  <cp:lastModifiedBy>David King</cp:lastModifiedBy>
  <cp:revision>132</cp:revision>
  <dcterms:created xsi:type="dcterms:W3CDTF">2011-03-04T00:02:29Z</dcterms:created>
  <dcterms:modified xsi:type="dcterms:W3CDTF">2021-03-16T23:01:40Z</dcterms:modified>
</cp:coreProperties>
</file>