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5"/>
  </p:notesMasterIdLst>
  <p:sldIdLst>
    <p:sldId id="369" r:id="rId3"/>
    <p:sldId id="367" r:id="rId4"/>
    <p:sldId id="368" r:id="rId5"/>
    <p:sldId id="364" r:id="rId6"/>
    <p:sldId id="365" r:id="rId7"/>
    <p:sldId id="344" r:id="rId8"/>
    <p:sldId id="345" r:id="rId9"/>
    <p:sldId id="366" r:id="rId10"/>
    <p:sldId id="338" r:id="rId11"/>
    <p:sldId id="339" r:id="rId12"/>
    <p:sldId id="341" r:id="rId13"/>
    <p:sldId id="342" r:id="rId14"/>
    <p:sldId id="343" r:id="rId15"/>
    <p:sldId id="337" r:id="rId16"/>
    <p:sldId id="346" r:id="rId17"/>
    <p:sldId id="347" r:id="rId18"/>
    <p:sldId id="348" r:id="rId19"/>
    <p:sldId id="349" r:id="rId20"/>
    <p:sldId id="350" r:id="rId21"/>
    <p:sldId id="351" r:id="rId22"/>
    <p:sldId id="352" r:id="rId23"/>
    <p:sldId id="353" r:id="rId24"/>
    <p:sldId id="354" r:id="rId25"/>
    <p:sldId id="355" r:id="rId26"/>
    <p:sldId id="356" r:id="rId27"/>
    <p:sldId id="357" r:id="rId28"/>
    <p:sldId id="358" r:id="rId29"/>
    <p:sldId id="359" r:id="rId30"/>
    <p:sldId id="360" r:id="rId31"/>
    <p:sldId id="361" r:id="rId32"/>
    <p:sldId id="362" r:id="rId33"/>
    <p:sldId id="36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53" autoAdjust="0"/>
    <p:restoredTop sz="84890" autoAdjust="0"/>
  </p:normalViewPr>
  <p:slideViewPr>
    <p:cSldViewPr>
      <p:cViewPr varScale="1">
        <p:scale>
          <a:sx n="73" d="100"/>
          <a:sy n="73" d="100"/>
        </p:scale>
        <p:origin x="91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2B2370-5017-46F0-9193-4148CE5903DE}" type="datetimeFigureOut">
              <a:rPr lang="en-US" smtClean="0"/>
              <a:t>3/14/2021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656391-9025-477C-9320-E23C9FA43F3F}" type="slidenum">
              <a:rPr lang="en-US" smtClean="0"/>
              <a:t>‹#›</a:t>
            </a:fld>
            <a:endParaRPr lang="en-US" dirty="0"/>
          </a:p>
        </p:txBody>
      </p:sp>
    </p:spTree>
    <p:extLst>
      <p:ext uri="{BB962C8B-B14F-4D97-AF65-F5344CB8AC3E}">
        <p14:creationId xmlns:p14="http://schemas.microsoft.com/office/powerpoint/2010/main" val="3531958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zhidao.baidu.com/question/101379715.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749E20-CAEE-4C3C-AC17-6AD2FAFAC3E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7307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1A505EFA-2687-41D9-BAA2-B96356C5F8AF}" type="slidenum">
              <a:rPr lang="en-US"/>
              <a:pPr eaLnBrk="1" hangingPunct="1"/>
              <a:t>10</a:t>
            </a:fld>
            <a:endParaRPr lang="en-US"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An aluminum disk is held tightly by a string against the bottom of an open cylinder. The cylinder is then slowly lowered into a large beaker of water and held in place. The string is released and the disk stays in place because of the pressure forces exerted upward from the water. Water containing red food coloring is slowly poured into the cylinder. When the red liquid reaches the height of the water in the beaker, the pressure is the same on both sides of the disk which then drops away from the cylinder.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3D910E19-5FFF-4687-86A2-959EF9CF4ECB}" type="slidenum">
              <a:rPr lang="en-US"/>
              <a:pPr eaLnBrk="1" hangingPunct="1"/>
              <a:t>11</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Preparation: Fill the overflow beaker until water begins to come out the spout. (Catch it in the small beaker.) After the water has stopped dripping, discard the water from the small beaker and place the beaker back under the spout. After recording the scale reading, VERY SLOWLY lower the block into the water until it is just submerged. Wait a bit until the water has finished dripping from the spout. Record the new scale reading. Then take the beaker and pour the caught water into the open-top can.</a:t>
            </a:r>
            <a:endParaRPr lang="en-US" altLang="zh-CN"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3D910E19-5FFF-4687-86A2-959EF9CF4ECB}" type="slidenum">
              <a:rPr lang="en-US"/>
              <a:pPr eaLnBrk="1" hangingPunct="1"/>
              <a:t>12</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level is just at the overflow point. The displaced water is caught in a small beaker</a:t>
            </a:r>
            <a:endParaRPr lang="en-US" altLang="zh-CN"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small balance supports a glass bulb on one arm and a balancing weight of much smaller volume on the other. A bell jar is placed over the apparatus and evacuated. The glass sphere now appears heavier, due to its greater loss of buoyancy. </a:t>
            </a:r>
          </a:p>
        </p:txBody>
      </p:sp>
      <p:sp>
        <p:nvSpPr>
          <p:cNvPr id="4" name="Slide Number Placeholder 3"/>
          <p:cNvSpPr>
            <a:spLocks noGrp="1"/>
          </p:cNvSpPr>
          <p:nvPr>
            <p:ph type="sldNum" sz="quarter" idx="10"/>
          </p:nvPr>
        </p:nvSpPr>
        <p:spPr/>
        <p:txBody>
          <a:bodyPr/>
          <a:lstStyle/>
          <a:p>
            <a:fld id="{BC656391-9025-477C-9320-E23C9FA43F3F}" type="slidenum">
              <a:rPr lang="en-US" smtClean="0"/>
              <a:t>14</a:t>
            </a:fld>
            <a:endParaRPr lang="en-US"/>
          </a:p>
        </p:txBody>
      </p:sp>
    </p:spTree>
    <p:extLst>
      <p:ext uri="{BB962C8B-B14F-4D97-AF65-F5344CB8AC3E}">
        <p14:creationId xmlns:p14="http://schemas.microsoft.com/office/powerpoint/2010/main" val="940569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D0121C-2045-4FCA-B4E4-E7401C689EC3}" type="slidenum">
              <a:rPr lang="en-US"/>
              <a:pPr/>
              <a:t>2</a:t>
            </a:fld>
            <a:endParaRPr lang="en-US"/>
          </a:p>
        </p:txBody>
      </p:sp>
      <p:sp>
        <p:nvSpPr>
          <p:cNvPr id="1146882" name="Rectangle 2"/>
          <p:cNvSpPr>
            <a:spLocks noGrp="1" noRot="1" noChangeAspect="1" noChangeArrowheads="1" noTextEdit="1"/>
          </p:cNvSpPr>
          <p:nvPr>
            <p:ph type="sldImg"/>
          </p:nvPr>
        </p:nvSpPr>
        <p:spPr>
          <a:ln/>
        </p:spPr>
      </p:sp>
      <p:sp>
        <p:nvSpPr>
          <p:cNvPr id="1146883" name="Rectangle 3"/>
          <p:cNvSpPr>
            <a:spLocks noGrp="1" noChangeArrowheads="1"/>
          </p:cNvSpPr>
          <p:nvPr>
            <p:ph type="body" idx="1"/>
          </p:nvPr>
        </p:nvSpPr>
        <p:spPr/>
        <p:txBody>
          <a:bodyPr/>
          <a:lstStyle/>
          <a:p>
            <a:r>
              <a:rPr lang="en-US" dirty="0"/>
              <a:t>Windy weather smaller</a:t>
            </a:r>
            <a:r>
              <a:rPr lang="en-US" baseline="0" dirty="0"/>
              <a:t> air pressure.</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AC8710-73DD-4998-8FB2-C047EA4887DC}" type="slidenum">
              <a:rPr lang="en-US"/>
              <a:pPr/>
              <a:t>3</a:t>
            </a:fld>
            <a:endParaRPr lang="en-US"/>
          </a:p>
        </p:txBody>
      </p:sp>
      <p:sp>
        <p:nvSpPr>
          <p:cNvPr id="1183746" name="Rectangle 2"/>
          <p:cNvSpPr>
            <a:spLocks noGrp="1" noRot="1" noChangeAspect="1" noChangeArrowheads="1" noTextEdit="1"/>
          </p:cNvSpPr>
          <p:nvPr>
            <p:ph type="sldImg"/>
          </p:nvPr>
        </p:nvSpPr>
        <p:spPr>
          <a:ln/>
        </p:spPr>
      </p:sp>
      <p:sp>
        <p:nvSpPr>
          <p:cNvPr id="1183747" name="Rectangle 3"/>
          <p:cNvSpPr>
            <a:spLocks noGrp="1" noChangeArrowheads="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hlinkClick r:id="rId3"/>
              </a:rPr>
              <a:t>Capillarity</a:t>
            </a:r>
            <a:endParaRPr lang="en-US" b="1" dirty="0"/>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D23DA4-0E6D-4B24-A75F-E71B82E03604}" type="slidenum">
              <a:rPr lang="en-US"/>
              <a:pPr/>
              <a:t>4</a:t>
            </a:fld>
            <a:endParaRPr lang="en-US"/>
          </a:p>
        </p:txBody>
      </p:sp>
      <p:sp>
        <p:nvSpPr>
          <p:cNvPr id="1501186" name="Rectangle 2"/>
          <p:cNvSpPr>
            <a:spLocks noGrp="1" noRot="1" noChangeAspect="1" noChangeArrowheads="1" noTextEdit="1"/>
          </p:cNvSpPr>
          <p:nvPr>
            <p:ph type="sldImg"/>
          </p:nvPr>
        </p:nvSpPr>
        <p:spPr>
          <a:ln/>
        </p:spPr>
      </p:sp>
      <p:sp>
        <p:nvSpPr>
          <p:cNvPr id="15011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34432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46B49-ECDE-47D9-A5F5-A028849F87CD}" type="slidenum">
              <a:rPr lang="en-US"/>
              <a:pPr/>
              <a:t>5</a:t>
            </a:fld>
            <a:endParaRPr lang="en-US"/>
          </a:p>
        </p:txBody>
      </p:sp>
      <p:sp>
        <p:nvSpPr>
          <p:cNvPr id="1503234" name="Rectangle 2"/>
          <p:cNvSpPr>
            <a:spLocks noGrp="1" noRot="1" noChangeAspect="1" noChangeArrowheads="1" noTextEdit="1"/>
          </p:cNvSpPr>
          <p:nvPr>
            <p:ph type="sldImg"/>
          </p:nvPr>
        </p:nvSpPr>
        <p:spPr>
          <a:ln/>
        </p:spPr>
      </p:sp>
      <p:sp>
        <p:nvSpPr>
          <p:cNvPr id="15032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03894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FF1E4B-F813-4369-A023-8A789C79F7B1}" type="slidenum">
              <a:rPr lang="en-US"/>
              <a:pPr/>
              <a:t>6</a:t>
            </a:fld>
            <a:endParaRPr lang="en-US"/>
          </a:p>
        </p:txBody>
      </p:sp>
      <p:sp>
        <p:nvSpPr>
          <p:cNvPr id="1507330" name="Rectangle 2"/>
          <p:cNvSpPr>
            <a:spLocks noGrp="1" noRot="1" noChangeAspect="1" noChangeArrowheads="1" noTextEdit="1"/>
          </p:cNvSpPr>
          <p:nvPr>
            <p:ph type="sldImg"/>
          </p:nvPr>
        </p:nvSpPr>
        <p:spPr>
          <a:ln/>
        </p:spPr>
      </p:sp>
      <p:sp>
        <p:nvSpPr>
          <p:cNvPr id="1507331" name="Rectangle 3"/>
          <p:cNvSpPr>
            <a:spLocks noGrp="1" noChangeArrowheads="1"/>
          </p:cNvSpPr>
          <p:nvPr>
            <p:ph type="body" idx="1"/>
          </p:nvPr>
        </p:nvSpPr>
        <p:spPr/>
        <p:txBody>
          <a:bodyPr/>
          <a:lstStyle/>
          <a:p>
            <a:r>
              <a:rPr lang="en-US" dirty="0"/>
              <a:t>Think of 3 people standing</a:t>
            </a:r>
            <a:r>
              <a:rPr lang="en-US" baseline="0" dirty="0"/>
              <a:t> on top of each other. The person at the bottom feels the pressure of two people. The person at the middle feels the pressure of one person</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E8CCFE48-53A8-40AB-9895-446A3BDBBF4E}" type="slidenum">
              <a:rPr lang="en-US"/>
              <a:pPr eaLnBrk="1" hangingPunct="1"/>
              <a:t>7</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 pillbox shaped sensor has a rubber diaphragm and is attached to a liquid manometer. The sensor is lowered into a deep vessel to a certain depth. The pressure at that depth is indicated on the manometer. The reading on the manometer does not change as the sensor is rotated. The tube holding the sensor is held in place by a clamp that allows the tube to slide downward into the water. </a:t>
            </a:r>
            <a:r>
              <a:rPr lang="en-US" b="1" dirty="0"/>
              <a:t>DO THIS VERY SLOWLY</a:t>
            </a:r>
            <a:r>
              <a:rPr lang="en-US" dirty="0"/>
              <a:t> or you will find yourself drenched with red liquid from the manometer!!!. Once the sensor is at the desired depth, use the wire hook to rotate the sensor. </a:t>
            </a:r>
            <a:endParaRPr lang="en-US" altLang="zh-C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0F5D0AC-C1D3-4E78-B826-9F9873F5D1D6}" type="slidenum">
              <a:rPr lang="en-US" altLang="en-US"/>
              <a:pPr eaLnBrk="1" hangingPunct="1"/>
              <a:t>8</a:t>
            </a:fld>
            <a:endParaRPr lang="en-US"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a:latin typeface="Arial" panose="020B0604020202020204" pitchFamily="34" charset="0"/>
              </a:rPr>
              <a:t>Same liquid. Same pressure in the bottom</a:t>
            </a:r>
          </a:p>
        </p:txBody>
      </p:sp>
    </p:spTree>
    <p:extLst>
      <p:ext uri="{BB962C8B-B14F-4D97-AF65-F5344CB8AC3E}">
        <p14:creationId xmlns:p14="http://schemas.microsoft.com/office/powerpoint/2010/main" val="850146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09A547-F70C-476E-B1BD-9144C83275AF}" type="slidenum">
              <a:rPr lang="en-US"/>
              <a:pPr/>
              <a:t>9</a:t>
            </a:fld>
            <a:endParaRPr lang="en-US" dirty="0"/>
          </a:p>
        </p:txBody>
      </p:sp>
      <p:sp>
        <p:nvSpPr>
          <p:cNvPr id="1148930" name="Rectangle 2"/>
          <p:cNvSpPr>
            <a:spLocks noGrp="1" noRot="1" noChangeAspect="1"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93EEBC0-1558-4FAD-8763-650E38456644}" type="datetime1">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1555090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388D1F-131A-492D-A9E6-DBBF168F1F7D}" type="datetime1">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1621413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A06F07-FE6E-460B-B953-7471462C680F}" type="datetime1">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3974957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C5032BB-A9D3-4346-838B-EFA9E4A4BED6}"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2433915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5032BB-A9D3-4346-838B-EFA9E4A4BED6}"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2962214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5032BB-A9D3-4346-838B-EFA9E4A4BED6}"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3343321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5032BB-A9D3-4346-838B-EFA9E4A4BED6}"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3277591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5032BB-A9D3-4346-838B-EFA9E4A4BED6}" type="datetimeFigureOut">
              <a:rPr lang="en-US" smtClean="0"/>
              <a:t>3/14/2021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1885058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5032BB-A9D3-4346-838B-EFA9E4A4BED6}" type="datetimeFigureOut">
              <a:rPr lang="en-US" smtClean="0"/>
              <a:t>3/14/2021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9497055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5032BB-A9D3-4346-838B-EFA9E4A4BED6}" type="datetimeFigureOut">
              <a:rPr lang="en-US" smtClean="0"/>
              <a:t>3/14/2021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17753716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5032BB-A9D3-4346-838B-EFA9E4A4BED6}"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152858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512315-A560-4B37-BA2C-1389B1655DED}" type="datetime1">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408434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5032BB-A9D3-4346-838B-EFA9E4A4BED6}" type="datetimeFigureOut">
              <a:rPr lang="en-US" smtClean="0"/>
              <a:t>3/14/2021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28439477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5032BB-A9D3-4346-838B-EFA9E4A4BED6}"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21829992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5032BB-A9D3-4346-838B-EFA9E4A4BED6}" type="datetimeFigureOut">
              <a:rPr lang="en-US" smtClean="0"/>
              <a:t>3/14/2021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a:p>
        </p:txBody>
      </p:sp>
    </p:spTree>
    <p:extLst>
      <p:ext uri="{BB962C8B-B14F-4D97-AF65-F5344CB8AC3E}">
        <p14:creationId xmlns:p14="http://schemas.microsoft.com/office/powerpoint/2010/main" val="193806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DE1F23-719C-4D89-AC63-C30568EF1449}" type="datetime1">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1716522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51395C-21C3-4D06-9AE9-D9251BFED538}" type="datetime1">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1326031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F740EE-0CB8-4825-BFF2-F9683C1B4D85}" type="datetime1">
              <a:rPr lang="en-US" smtClean="0"/>
              <a:t>3/14/2021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3753147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52B8DB-1F7C-46CF-9C1E-83FDDCD911A7}" type="datetime1">
              <a:rPr lang="en-US" smtClean="0"/>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723857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803F74-B26E-46E2-AE61-8D1C843AB478}" type="datetime1">
              <a:rPr lang="en-US" smtClean="0"/>
              <a:t>3/14/2021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1771963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8C1F0E-07FE-4C9A-9D93-BEA466377309}" type="datetime1">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2397107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4CE3C3-B19C-44A1-91C5-9ABB8C66AF3A}" type="datetime1">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D47CC33-E8F8-4742-AE82-71CFB35D51BA}" type="slidenum">
              <a:rPr lang="en-US" smtClean="0"/>
              <a:t>‹#›</a:t>
            </a:fld>
            <a:endParaRPr lang="en-US" dirty="0"/>
          </a:p>
        </p:txBody>
      </p:sp>
    </p:spTree>
    <p:extLst>
      <p:ext uri="{BB962C8B-B14F-4D97-AF65-F5344CB8AC3E}">
        <p14:creationId xmlns:p14="http://schemas.microsoft.com/office/powerpoint/2010/main" val="269715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30FF40-085D-4649-8C7F-A297C06A3736}" type="datetime1">
              <a:rPr lang="en-US" smtClean="0"/>
              <a:t>3/14/2021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7CC33-E8F8-4742-AE82-71CFB35D51BA}" type="slidenum">
              <a:rPr lang="en-US" smtClean="0"/>
              <a:t>‹#›</a:t>
            </a:fld>
            <a:endParaRPr lang="en-US" dirty="0"/>
          </a:p>
        </p:txBody>
      </p:sp>
    </p:spTree>
    <p:extLst>
      <p:ext uri="{BB962C8B-B14F-4D97-AF65-F5344CB8AC3E}">
        <p14:creationId xmlns:p14="http://schemas.microsoft.com/office/powerpoint/2010/main" val="1782606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032BB-A9D3-4346-838B-EFA9E4A4BED6}" type="datetimeFigureOut">
              <a:rPr lang="en-US" smtClean="0"/>
              <a:t>3/14/2021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7CC33-E8F8-4742-AE82-71CFB35D51BA}" type="slidenum">
              <a:rPr lang="en-US" smtClean="0"/>
              <a:t>‹#›</a:t>
            </a:fld>
            <a:endParaRPr lang="en-US"/>
          </a:p>
        </p:txBody>
      </p:sp>
    </p:spTree>
    <p:extLst>
      <p:ext uri="{BB962C8B-B14F-4D97-AF65-F5344CB8AC3E}">
        <p14:creationId xmlns:p14="http://schemas.microsoft.com/office/powerpoint/2010/main" val="15831690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youtube.com/watch?v=BSo9fSTJcEE"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photohome.com/pictures/hot-air-balloon-pictures/balloon-27a.jpg" TargetMode="External"/><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3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hyperlink" Target="http://mirror-us-ga1.gallery.hd.org/_exhibits/natural-science/_more1998/_more01/water-drops-1-AJHD.jpg" TargetMode="External"/><Relationship Id="rId7" Type="http://schemas.openxmlformats.org/officeDocument/2006/relationships/image" Target="../media/image16.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hyperlink" Target="http://www-static.cc.gatech.edu/~whmin/droplet/leaf3.jpg" TargetMode="External"/><Relationship Id="rId4" Type="http://schemas.openxmlformats.org/officeDocument/2006/relationships/image" Target="../media/image1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686800" cy="570925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5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Exam#1 (</a:t>
            </a:r>
            <a:r>
              <a:rPr kumimoji="0" lang="en-US" sz="25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chapter 1-8</a:t>
            </a:r>
            <a:r>
              <a:rPr kumimoji="0" lang="en-US" sz="25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time:  </a:t>
            </a:r>
            <a:r>
              <a:rPr kumimoji="0" lang="nn-NO" sz="2000" b="0" i="0" u="none" strike="noStrike" kern="1200" cap="none" spc="0" normalizeH="0" baseline="0" noProof="0" dirty="0">
                <a:ln>
                  <a:noFill/>
                </a:ln>
                <a:solidFill>
                  <a:prstClr val="black"/>
                </a:solidFill>
                <a:effectLst/>
                <a:uLnTx/>
                <a:uFillTx/>
                <a:latin typeface="Calibri"/>
                <a:ea typeface="+mn-ea"/>
                <a:cs typeface="+mn-cs"/>
              </a:rPr>
              <a:t>Wednesday  03/24  8:30 am- 9:20 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Location:  </a:t>
            </a:r>
            <a:r>
              <a:rPr kumimoji="0" lang="en-US" sz="2000" b="0" i="0" u="none" strike="noStrike" kern="1200" cap="none" spc="0" normalizeH="0" baseline="0" noProof="0" dirty="0">
                <a:ln>
                  <a:noFill/>
                </a:ln>
                <a:solidFill>
                  <a:prstClr val="black"/>
                </a:solidFill>
                <a:effectLst/>
                <a:uLnTx/>
                <a:uFillTx/>
                <a:latin typeface="Calibri"/>
                <a:ea typeface="+mn-ea"/>
                <a:cs typeface="+mn-cs"/>
              </a:rPr>
              <a:t>physics building room 112</a:t>
            </a:r>
            <a:endPar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If you have special needs, e.g. exam time extension, and has not contact me before, please bring me the letter from the Office of the Dean of Students before 03/17.</a:t>
            </a:r>
          </a:p>
          <a:p>
            <a:pPr marL="0" marR="0" lvl="0" indent="0" algn="l" defTabSz="914400" rtl="0" eaLnBrk="1" fontAlgn="auto" latinLnBrk="0" hangingPunct="1">
              <a:lnSpc>
                <a:spcPct val="100000"/>
              </a:lnSpc>
              <a:spcBef>
                <a:spcPts val="0"/>
              </a:spcBef>
              <a:spcAft>
                <a:spcPts val="0"/>
              </a:spcAft>
              <a:buClrTx/>
              <a:buSzTx/>
              <a:buFont typeface="Wingdings" pitchFamily="2" charset="2"/>
              <a:buChar char="ü"/>
              <a:tabLst/>
              <a:defRPr/>
            </a:pPr>
            <a:endPar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AOB</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multiple choice problems. </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Prepare your own scratch paper, pencils, erasers, etc. </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Use only </a:t>
            </a:r>
            <a:r>
              <a:rPr kumimoji="0" lang="en-US" sz="2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pencil</a:t>
            </a: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for the answer sheet</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Bring your own calculators</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No cell phones, no text messaging, no computers </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No crib sheet of any kind is allowed. Equation sheet will be provided.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A1FB43-DC72-41E5-917A-30F8E6589284}"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17020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6815E4-1729-47C0-B22E-6A049B840B65}" type="slidenum">
              <a:rPr lang="en-US"/>
              <a:pPr eaLnBrk="1" hangingPunct="1"/>
              <a:t>10</a:t>
            </a:fld>
            <a:endParaRPr lang="en-US" dirty="0"/>
          </a:p>
        </p:txBody>
      </p:sp>
      <p:sp>
        <p:nvSpPr>
          <p:cNvPr id="21509" name="Rectangle 2"/>
          <p:cNvSpPr>
            <a:spLocks noChangeArrowheads="1"/>
          </p:cNvSpPr>
          <p:nvPr/>
        </p:nvSpPr>
        <p:spPr bwMode="auto">
          <a:xfrm>
            <a:off x="457200" y="2286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zh-CN" sz="2800" b="1" dirty="0">
                <a:solidFill>
                  <a:srgbClr val="3333FF"/>
                </a:solidFill>
                <a:ea typeface="宋体" pitchFamily="2" charset="-122"/>
              </a:rPr>
              <a:t>2B-05 Pressure Forces in Liquids</a:t>
            </a:r>
          </a:p>
        </p:txBody>
      </p:sp>
      <p:pic>
        <p:nvPicPr>
          <p:cNvPr id="21510" name="Picture 3" descr="2B-05_sized"/>
          <p:cNvPicPr>
            <a:picLocks noChangeAspect="1" noChangeArrowheads="1"/>
          </p:cNvPicPr>
          <p:nvPr/>
        </p:nvPicPr>
        <p:blipFill>
          <a:blip r:embed="rId3">
            <a:extLst>
              <a:ext uri="{28A0092B-C50C-407E-A947-70E740481C1C}">
                <a14:useLocalDpi xmlns:a14="http://schemas.microsoft.com/office/drawing/2010/main" val="0"/>
              </a:ext>
            </a:extLst>
          </a:blip>
          <a:srcRect l="43" t="2023" r="53963" b="160"/>
          <a:stretch>
            <a:fillRect/>
          </a:stretch>
        </p:blipFill>
        <p:spPr bwMode="auto">
          <a:xfrm>
            <a:off x="304800" y="2362200"/>
            <a:ext cx="3048000"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4" name="AutoShape 6"/>
          <p:cNvSpPr>
            <a:spLocks noChangeArrowheads="1"/>
          </p:cNvSpPr>
          <p:nvPr/>
        </p:nvSpPr>
        <p:spPr bwMode="auto">
          <a:xfrm>
            <a:off x="0" y="990600"/>
            <a:ext cx="2438400" cy="1447800"/>
          </a:xfrm>
          <a:prstGeom prst="wedgeEllipseCallout">
            <a:avLst>
              <a:gd name="adj1" fmla="val 67773"/>
              <a:gd name="adj2" fmla="val 107458"/>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400" b="1" dirty="0">
                <a:solidFill>
                  <a:srgbClr val="669900"/>
                </a:solidFill>
                <a:ea typeface="宋体" pitchFamily="2" charset="-122"/>
              </a:rPr>
              <a:t>What happens as the submerged cylinder filled with air is filled with water </a:t>
            </a:r>
            <a:r>
              <a:rPr lang="en-US" altLang="zh-CN" sz="1400" b="1" dirty="0">
                <a:solidFill>
                  <a:srgbClr val="FF0000"/>
                </a:solidFill>
                <a:ea typeface="宋体" pitchFamily="2" charset="-122"/>
              </a:rPr>
              <a:t>?</a:t>
            </a:r>
            <a:r>
              <a:rPr lang="en-US" altLang="zh-CN" sz="1400" b="1" dirty="0">
                <a:solidFill>
                  <a:srgbClr val="99CC00"/>
                </a:solidFill>
                <a:ea typeface="宋体" pitchFamily="2" charset="-122"/>
              </a:rPr>
              <a:t> </a:t>
            </a:r>
          </a:p>
        </p:txBody>
      </p:sp>
      <p:grpSp>
        <p:nvGrpSpPr>
          <p:cNvPr id="2" name="Group 8"/>
          <p:cNvGrpSpPr>
            <a:grpSpLocks/>
          </p:cNvGrpSpPr>
          <p:nvPr/>
        </p:nvGrpSpPr>
        <p:grpSpPr bwMode="auto">
          <a:xfrm>
            <a:off x="7239000" y="1600200"/>
            <a:ext cx="1219200" cy="1447800"/>
            <a:chOff x="3552" y="1152"/>
            <a:chExt cx="768" cy="1152"/>
          </a:xfrm>
        </p:grpSpPr>
        <p:sp>
          <p:nvSpPr>
            <p:cNvPr id="21531" name="Rectangle 9"/>
            <p:cNvSpPr>
              <a:spLocks noChangeArrowheads="1"/>
            </p:cNvSpPr>
            <p:nvPr/>
          </p:nvSpPr>
          <p:spPr bwMode="auto">
            <a:xfrm>
              <a:off x="3552" y="1296"/>
              <a:ext cx="768" cy="100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21532" name="Line 10"/>
            <p:cNvSpPr>
              <a:spLocks noChangeShapeType="1"/>
            </p:cNvSpPr>
            <p:nvPr/>
          </p:nvSpPr>
          <p:spPr bwMode="auto">
            <a:xfrm>
              <a:off x="3552" y="1200"/>
              <a:ext cx="0" cy="11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33" name="Line 11"/>
            <p:cNvSpPr>
              <a:spLocks noChangeShapeType="1"/>
            </p:cNvSpPr>
            <p:nvPr/>
          </p:nvSpPr>
          <p:spPr bwMode="auto">
            <a:xfrm>
              <a:off x="4320" y="1200"/>
              <a:ext cx="0" cy="11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34" name="Line 12"/>
            <p:cNvSpPr>
              <a:spLocks noChangeShapeType="1"/>
            </p:cNvSpPr>
            <p:nvPr/>
          </p:nvSpPr>
          <p:spPr bwMode="auto">
            <a:xfrm>
              <a:off x="3552" y="2304"/>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35" name="Rectangle 13"/>
            <p:cNvSpPr>
              <a:spLocks noChangeArrowheads="1"/>
            </p:cNvSpPr>
            <p:nvPr/>
          </p:nvSpPr>
          <p:spPr bwMode="auto">
            <a:xfrm>
              <a:off x="3792" y="1296"/>
              <a:ext cx="288" cy="5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21536" name="Line 14"/>
            <p:cNvSpPr>
              <a:spLocks noChangeShapeType="1"/>
            </p:cNvSpPr>
            <p:nvPr/>
          </p:nvSpPr>
          <p:spPr bwMode="auto">
            <a:xfrm flipV="1">
              <a:off x="3936" y="1824"/>
              <a:ext cx="0" cy="288"/>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1537" name="Line 15"/>
            <p:cNvSpPr>
              <a:spLocks noChangeShapeType="1"/>
            </p:cNvSpPr>
            <p:nvPr/>
          </p:nvSpPr>
          <p:spPr bwMode="auto">
            <a:xfrm>
              <a:off x="3696" y="1824"/>
              <a:ext cx="48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38" name="Line 16"/>
            <p:cNvSpPr>
              <a:spLocks noChangeShapeType="1"/>
            </p:cNvSpPr>
            <p:nvPr/>
          </p:nvSpPr>
          <p:spPr bwMode="auto">
            <a:xfrm flipV="1">
              <a:off x="3792" y="1152"/>
              <a:ext cx="0" cy="67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39" name="Line 17"/>
            <p:cNvSpPr>
              <a:spLocks noChangeShapeType="1"/>
            </p:cNvSpPr>
            <p:nvPr/>
          </p:nvSpPr>
          <p:spPr bwMode="auto">
            <a:xfrm flipV="1">
              <a:off x="4080" y="1152"/>
              <a:ext cx="0" cy="67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40" name="Line 18"/>
            <p:cNvSpPr>
              <a:spLocks noChangeShapeType="1"/>
            </p:cNvSpPr>
            <p:nvPr/>
          </p:nvSpPr>
          <p:spPr bwMode="auto">
            <a:xfrm>
              <a:off x="3936" y="1728"/>
              <a:ext cx="0" cy="96"/>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1541" name="Text Box 19"/>
            <p:cNvSpPr txBox="1">
              <a:spLocks noChangeArrowheads="1"/>
            </p:cNvSpPr>
            <p:nvPr/>
          </p:nvSpPr>
          <p:spPr bwMode="auto">
            <a:xfrm>
              <a:off x="3792" y="1200"/>
              <a:ext cx="336" cy="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dirty="0"/>
                <a:t>Air</a:t>
              </a:r>
            </a:p>
          </p:txBody>
        </p:sp>
      </p:grpSp>
      <p:grpSp>
        <p:nvGrpSpPr>
          <p:cNvPr id="3" name="Group 21"/>
          <p:cNvGrpSpPr>
            <a:grpSpLocks/>
          </p:cNvGrpSpPr>
          <p:nvPr/>
        </p:nvGrpSpPr>
        <p:grpSpPr bwMode="auto">
          <a:xfrm>
            <a:off x="7315200" y="3429000"/>
            <a:ext cx="1143000" cy="1371600"/>
            <a:chOff x="4752" y="1152"/>
            <a:chExt cx="768" cy="1152"/>
          </a:xfrm>
        </p:grpSpPr>
        <p:sp>
          <p:nvSpPr>
            <p:cNvPr id="21520" name="Rectangle 22"/>
            <p:cNvSpPr>
              <a:spLocks noChangeArrowheads="1"/>
            </p:cNvSpPr>
            <p:nvPr/>
          </p:nvSpPr>
          <p:spPr bwMode="auto">
            <a:xfrm>
              <a:off x="4752" y="1296"/>
              <a:ext cx="768" cy="100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21521" name="Line 23"/>
            <p:cNvSpPr>
              <a:spLocks noChangeShapeType="1"/>
            </p:cNvSpPr>
            <p:nvPr/>
          </p:nvSpPr>
          <p:spPr bwMode="auto">
            <a:xfrm>
              <a:off x="4752" y="1200"/>
              <a:ext cx="0" cy="11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2" name="Line 24"/>
            <p:cNvSpPr>
              <a:spLocks noChangeShapeType="1"/>
            </p:cNvSpPr>
            <p:nvPr/>
          </p:nvSpPr>
          <p:spPr bwMode="auto">
            <a:xfrm>
              <a:off x="5520" y="1200"/>
              <a:ext cx="0" cy="110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3" name="Line 25"/>
            <p:cNvSpPr>
              <a:spLocks noChangeShapeType="1"/>
            </p:cNvSpPr>
            <p:nvPr/>
          </p:nvSpPr>
          <p:spPr bwMode="auto">
            <a:xfrm>
              <a:off x="4752" y="2304"/>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4" name="Rectangle 26"/>
            <p:cNvSpPr>
              <a:spLocks noChangeArrowheads="1"/>
            </p:cNvSpPr>
            <p:nvPr/>
          </p:nvSpPr>
          <p:spPr bwMode="auto">
            <a:xfrm>
              <a:off x="4992" y="1296"/>
              <a:ext cx="288" cy="528"/>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21525" name="Line 27"/>
            <p:cNvSpPr>
              <a:spLocks noChangeShapeType="1"/>
            </p:cNvSpPr>
            <p:nvPr/>
          </p:nvSpPr>
          <p:spPr bwMode="auto">
            <a:xfrm flipV="1">
              <a:off x="5136" y="1824"/>
              <a:ext cx="0" cy="288"/>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1526" name="Line 28"/>
            <p:cNvSpPr>
              <a:spLocks noChangeShapeType="1"/>
            </p:cNvSpPr>
            <p:nvPr/>
          </p:nvSpPr>
          <p:spPr bwMode="auto">
            <a:xfrm>
              <a:off x="4896" y="1824"/>
              <a:ext cx="48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7" name="Line 29"/>
            <p:cNvSpPr>
              <a:spLocks noChangeShapeType="1"/>
            </p:cNvSpPr>
            <p:nvPr/>
          </p:nvSpPr>
          <p:spPr bwMode="auto">
            <a:xfrm flipV="1">
              <a:off x="4992" y="1152"/>
              <a:ext cx="0" cy="67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8" name="Line 30"/>
            <p:cNvSpPr>
              <a:spLocks noChangeShapeType="1"/>
            </p:cNvSpPr>
            <p:nvPr/>
          </p:nvSpPr>
          <p:spPr bwMode="auto">
            <a:xfrm flipV="1">
              <a:off x="5280" y="1152"/>
              <a:ext cx="0" cy="67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529" name="Line 31"/>
            <p:cNvSpPr>
              <a:spLocks noChangeShapeType="1"/>
            </p:cNvSpPr>
            <p:nvPr/>
          </p:nvSpPr>
          <p:spPr bwMode="auto">
            <a:xfrm>
              <a:off x="5136" y="1536"/>
              <a:ext cx="0" cy="288"/>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dirty="0"/>
            </a:p>
          </p:txBody>
        </p:sp>
        <p:sp>
          <p:nvSpPr>
            <p:cNvPr id="21530" name="Text Box 32"/>
            <p:cNvSpPr txBox="1">
              <a:spLocks noChangeArrowheads="1"/>
            </p:cNvSpPr>
            <p:nvPr/>
          </p:nvSpPr>
          <p:spPr bwMode="auto">
            <a:xfrm>
              <a:off x="4944" y="1296"/>
              <a:ext cx="57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b="1" dirty="0"/>
                <a:t>Water</a:t>
              </a:r>
            </a:p>
          </p:txBody>
        </p:sp>
      </p:grpSp>
      <p:sp>
        <p:nvSpPr>
          <p:cNvPr id="21515" name="Text Box 33"/>
          <p:cNvSpPr txBox="1">
            <a:spLocks noChangeArrowheads="1"/>
          </p:cNvSpPr>
          <p:nvPr/>
        </p:nvSpPr>
        <p:spPr bwMode="auto">
          <a:xfrm>
            <a:off x="2362200" y="914400"/>
            <a:ext cx="57912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dirty="0">
                <a:solidFill>
                  <a:srgbClr val="669900"/>
                </a:solidFill>
                <a:ea typeface="宋体" pitchFamily="2" charset="-122"/>
              </a:rPr>
              <a:t>An open ended cylinder kept shut by liquid pressure</a:t>
            </a:r>
          </a:p>
        </p:txBody>
      </p:sp>
      <p:sp>
        <p:nvSpPr>
          <p:cNvPr id="119843" name="Text Box 35"/>
          <p:cNvSpPr txBox="1">
            <a:spLocks noChangeArrowheads="1"/>
          </p:cNvSpPr>
          <p:nvPr/>
        </p:nvSpPr>
        <p:spPr bwMode="auto">
          <a:xfrm>
            <a:off x="3429000" y="1676400"/>
            <a:ext cx="3330575" cy="1465263"/>
          </a:xfrm>
          <a:prstGeom prst="rect">
            <a:avLst/>
          </a:prstGeom>
          <a:solidFill>
            <a:srgbClr val="A0FEB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b="1" dirty="0">
                <a:solidFill>
                  <a:srgbClr val="FF3300"/>
                </a:solidFill>
              </a:rPr>
              <a:t>There are two forces acting on the plate. It’s weight down and PA up. When PA exceeds the weight the cylinder stays intact</a:t>
            </a:r>
          </a:p>
        </p:txBody>
      </p:sp>
      <p:sp>
        <p:nvSpPr>
          <p:cNvPr id="119844" name="Text Box 36"/>
          <p:cNvSpPr txBox="1">
            <a:spLocks noChangeArrowheads="1"/>
          </p:cNvSpPr>
          <p:nvPr/>
        </p:nvSpPr>
        <p:spPr bwMode="auto">
          <a:xfrm>
            <a:off x="3489325" y="3313113"/>
            <a:ext cx="3292475" cy="1739900"/>
          </a:xfrm>
          <a:prstGeom prst="rect">
            <a:avLst/>
          </a:prstGeom>
          <a:solidFill>
            <a:srgbClr val="A0FEB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srgbClr val="FF3300"/>
                </a:solidFill>
              </a:rPr>
              <a:t>In this situation the plate has to now support the weight of the water and when the weight of the water plus plate exceeds PA the cylinder opens</a:t>
            </a:r>
          </a:p>
        </p:txBody>
      </p:sp>
      <p:sp>
        <p:nvSpPr>
          <p:cNvPr id="21518" name="Text Box 37"/>
          <p:cNvSpPr txBox="1">
            <a:spLocks noChangeArrowheads="1"/>
          </p:cNvSpPr>
          <p:nvPr/>
        </p:nvSpPr>
        <p:spPr bwMode="auto">
          <a:xfrm>
            <a:off x="7848600" y="4343400"/>
            <a:ext cx="501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srgbClr val="3333FF"/>
                </a:solidFill>
              </a:rPr>
              <a:t>PA</a:t>
            </a:r>
          </a:p>
        </p:txBody>
      </p:sp>
      <p:sp>
        <p:nvSpPr>
          <p:cNvPr id="21519" name="Text Box 38"/>
          <p:cNvSpPr txBox="1">
            <a:spLocks noChangeArrowheads="1"/>
          </p:cNvSpPr>
          <p:nvPr/>
        </p:nvSpPr>
        <p:spPr bwMode="auto">
          <a:xfrm>
            <a:off x="7848600" y="2514600"/>
            <a:ext cx="501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dirty="0">
                <a:solidFill>
                  <a:srgbClr val="3333FF"/>
                </a:solidFill>
              </a:rPr>
              <a:t>PA</a:t>
            </a:r>
          </a:p>
        </p:txBody>
      </p:sp>
    </p:spTree>
    <p:extLst>
      <p:ext uri="{BB962C8B-B14F-4D97-AF65-F5344CB8AC3E}">
        <p14:creationId xmlns:p14="http://schemas.microsoft.com/office/powerpoint/2010/main" val="2751866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37C62E6-8041-4A37-89F3-D5E6887EB2E8}" type="slidenum">
              <a:rPr lang="en-US"/>
              <a:pPr eaLnBrk="1" hangingPunct="1"/>
              <a:t>11</a:t>
            </a:fld>
            <a:endParaRPr lang="en-US" dirty="0"/>
          </a:p>
        </p:txBody>
      </p:sp>
      <p:pic>
        <p:nvPicPr>
          <p:cNvPr id="24581" name="Picture 2" descr="2B-10_sized"/>
          <p:cNvPicPr>
            <a:picLocks noChangeAspect="1" noChangeArrowheads="1"/>
          </p:cNvPicPr>
          <p:nvPr/>
        </p:nvPicPr>
        <p:blipFill>
          <a:blip r:embed="rId3">
            <a:extLst>
              <a:ext uri="{28A0092B-C50C-407E-A947-70E740481C1C}">
                <a14:useLocalDpi xmlns:a14="http://schemas.microsoft.com/office/drawing/2010/main" val="0"/>
              </a:ext>
            </a:extLst>
          </a:blip>
          <a:srcRect l="40741" r="1852"/>
          <a:stretch>
            <a:fillRect/>
          </a:stretch>
        </p:blipFill>
        <p:spPr bwMode="auto">
          <a:xfrm>
            <a:off x="-8021" y="1143000"/>
            <a:ext cx="23622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Rectangle 9"/>
          <p:cNvSpPr>
            <a:spLocks noChangeArrowheads="1"/>
          </p:cNvSpPr>
          <p:nvPr/>
        </p:nvSpPr>
        <p:spPr bwMode="auto">
          <a:xfrm>
            <a:off x="457200" y="1524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zh-CN" sz="2800" b="1" dirty="0">
                <a:solidFill>
                  <a:schemeClr val="bg1"/>
                </a:solidFill>
                <a:ea typeface="宋体" pitchFamily="2" charset="-122"/>
              </a:rPr>
              <a:t>2B-10 Archimedes II</a:t>
            </a:r>
          </a:p>
        </p:txBody>
      </p:sp>
      <p:sp>
        <p:nvSpPr>
          <p:cNvPr id="3" name="TextBox 2"/>
          <p:cNvSpPr txBox="1"/>
          <p:nvPr/>
        </p:nvSpPr>
        <p:spPr>
          <a:xfrm>
            <a:off x="2354179" y="990600"/>
            <a:ext cx="6332621" cy="5093702"/>
          </a:xfrm>
          <a:prstGeom prst="rect">
            <a:avLst/>
          </a:prstGeom>
          <a:noFill/>
        </p:spPr>
        <p:txBody>
          <a:bodyPr wrap="square" rtlCol="0">
            <a:spAutoFit/>
          </a:bodyPr>
          <a:lstStyle/>
          <a:p>
            <a:r>
              <a:rPr lang="en-US" sz="2500" dirty="0">
                <a:solidFill>
                  <a:schemeClr val="accent1"/>
                </a:solidFill>
              </a:rPr>
              <a:t>Take the 1</a:t>
            </a:r>
            <a:r>
              <a:rPr lang="en-US" sz="2500" baseline="30000" dirty="0">
                <a:solidFill>
                  <a:schemeClr val="accent1"/>
                </a:solidFill>
              </a:rPr>
              <a:t>st</a:t>
            </a:r>
            <a:r>
              <a:rPr lang="en-US" sz="2500" dirty="0">
                <a:solidFill>
                  <a:schemeClr val="accent1"/>
                </a:solidFill>
              </a:rPr>
              <a:t> reading before put the object into large beaker  where the water level is just at the overflow point. </a:t>
            </a:r>
          </a:p>
          <a:p>
            <a:r>
              <a:rPr lang="en-US" sz="2500" dirty="0">
                <a:solidFill>
                  <a:schemeClr val="accent1"/>
                </a:solidFill>
              </a:rPr>
              <a:t>One then submerge the object into the water while the displaced water is caught in a small beaker.  Take  the 2</a:t>
            </a:r>
            <a:r>
              <a:rPr lang="en-US" sz="2500" baseline="30000" dirty="0">
                <a:solidFill>
                  <a:schemeClr val="accent1"/>
                </a:solidFill>
              </a:rPr>
              <a:t>nd</a:t>
            </a:r>
            <a:r>
              <a:rPr lang="en-US" sz="2500" dirty="0">
                <a:solidFill>
                  <a:schemeClr val="accent1"/>
                </a:solidFill>
              </a:rPr>
              <a:t> reading on the scale. </a:t>
            </a:r>
            <a:endParaRPr lang="en-US" altLang="zh-CN" sz="2500" dirty="0">
              <a:solidFill>
                <a:schemeClr val="accent1"/>
              </a:solidFill>
            </a:endParaRPr>
          </a:p>
          <a:p>
            <a:r>
              <a:rPr lang="en-US" sz="2500" dirty="0">
                <a:solidFill>
                  <a:schemeClr val="accent1"/>
                </a:solidFill>
              </a:rPr>
              <a:t>One then  put the overflowed water to the copper container, take the 3</a:t>
            </a:r>
            <a:r>
              <a:rPr lang="en-US" sz="2500" baseline="30000" dirty="0">
                <a:solidFill>
                  <a:schemeClr val="accent1"/>
                </a:solidFill>
              </a:rPr>
              <a:t>rd</a:t>
            </a:r>
            <a:r>
              <a:rPr lang="en-US" sz="2500" dirty="0">
                <a:solidFill>
                  <a:schemeClr val="accent1"/>
                </a:solidFill>
              </a:rPr>
              <a:t> reading. The 3</a:t>
            </a:r>
            <a:r>
              <a:rPr lang="en-US" sz="2500" baseline="30000" dirty="0">
                <a:solidFill>
                  <a:schemeClr val="accent1"/>
                </a:solidFill>
              </a:rPr>
              <a:t>rd</a:t>
            </a:r>
            <a:r>
              <a:rPr lang="en-US" sz="2500" dirty="0">
                <a:solidFill>
                  <a:schemeClr val="accent1"/>
                </a:solidFill>
              </a:rPr>
              <a:t>  reading of the scale will </a:t>
            </a:r>
          </a:p>
          <a:p>
            <a:endParaRPr lang="en-US" sz="2500" dirty="0"/>
          </a:p>
          <a:p>
            <a:pPr marL="342900" indent="-342900">
              <a:buAutoNum type="alphaUcPeriod"/>
            </a:pPr>
            <a:r>
              <a:rPr lang="en-US" sz="2500" dirty="0"/>
              <a:t>Be the same as the 2</a:t>
            </a:r>
            <a:r>
              <a:rPr lang="en-US" sz="2500" baseline="30000" dirty="0"/>
              <a:t>nd</a:t>
            </a:r>
            <a:r>
              <a:rPr lang="en-US" sz="2500" dirty="0"/>
              <a:t> reading.  </a:t>
            </a:r>
          </a:p>
          <a:p>
            <a:pPr marL="342900" indent="-342900">
              <a:buAutoNum type="alphaUcPeriod"/>
            </a:pPr>
            <a:r>
              <a:rPr lang="en-US" sz="2500" dirty="0"/>
              <a:t>Be the same as the 1</a:t>
            </a:r>
            <a:r>
              <a:rPr lang="en-US" sz="2500" baseline="30000" dirty="0"/>
              <a:t>st</a:t>
            </a:r>
            <a:r>
              <a:rPr lang="en-US" sz="2500" dirty="0"/>
              <a:t> reading </a:t>
            </a:r>
          </a:p>
          <a:p>
            <a:pPr marL="342900" indent="-342900">
              <a:buAutoNum type="alphaUcPeriod"/>
            </a:pPr>
            <a:r>
              <a:rPr lang="en-US" sz="2500" dirty="0"/>
              <a:t>Be smaller than the 1</a:t>
            </a:r>
            <a:r>
              <a:rPr lang="en-US" sz="2500" baseline="30000" dirty="0"/>
              <a:t>st</a:t>
            </a:r>
            <a:r>
              <a:rPr lang="en-US" sz="2500" dirty="0"/>
              <a:t> reading. </a:t>
            </a:r>
          </a:p>
        </p:txBody>
      </p:sp>
    </p:spTree>
    <p:extLst>
      <p:ext uri="{BB962C8B-B14F-4D97-AF65-F5344CB8AC3E}">
        <p14:creationId xmlns:p14="http://schemas.microsoft.com/office/powerpoint/2010/main" val="487539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37C62E6-8041-4A37-89F3-D5E6887EB2E8}" type="slidenum">
              <a:rPr lang="en-US"/>
              <a:pPr eaLnBrk="1" hangingPunct="1"/>
              <a:t>12</a:t>
            </a:fld>
            <a:endParaRPr lang="en-US" dirty="0"/>
          </a:p>
        </p:txBody>
      </p:sp>
      <p:pic>
        <p:nvPicPr>
          <p:cNvPr id="24581" name="Picture 2" descr="2B-10_sized"/>
          <p:cNvPicPr>
            <a:picLocks noChangeAspect="1" noChangeArrowheads="1"/>
          </p:cNvPicPr>
          <p:nvPr/>
        </p:nvPicPr>
        <p:blipFill>
          <a:blip r:embed="rId3">
            <a:extLst>
              <a:ext uri="{28A0092B-C50C-407E-A947-70E740481C1C}">
                <a14:useLocalDpi xmlns:a14="http://schemas.microsoft.com/office/drawing/2010/main" val="0"/>
              </a:ext>
            </a:extLst>
          </a:blip>
          <a:srcRect l="40741" r="1852"/>
          <a:stretch>
            <a:fillRect/>
          </a:stretch>
        </p:blipFill>
        <p:spPr bwMode="auto">
          <a:xfrm>
            <a:off x="1752600" y="1600200"/>
            <a:ext cx="23622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Rectangle 9"/>
          <p:cNvSpPr>
            <a:spLocks noChangeArrowheads="1"/>
          </p:cNvSpPr>
          <p:nvPr/>
        </p:nvSpPr>
        <p:spPr bwMode="auto">
          <a:xfrm>
            <a:off x="457200" y="1524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zh-CN" sz="2800" b="1" dirty="0">
                <a:solidFill>
                  <a:schemeClr val="bg1"/>
                </a:solidFill>
                <a:ea typeface="宋体" pitchFamily="2" charset="-122"/>
              </a:rPr>
              <a:t>2B-10 Archimedes II</a:t>
            </a:r>
          </a:p>
        </p:txBody>
      </p:sp>
      <p:pic>
        <p:nvPicPr>
          <p:cNvPr id="24583" name="Picture 10" descr="2B-10_sized"/>
          <p:cNvPicPr>
            <a:picLocks noChangeAspect="1" noChangeArrowheads="1"/>
          </p:cNvPicPr>
          <p:nvPr/>
        </p:nvPicPr>
        <p:blipFill>
          <a:blip r:embed="rId3">
            <a:extLst>
              <a:ext uri="{28A0092B-C50C-407E-A947-70E740481C1C}">
                <a14:useLocalDpi xmlns:a14="http://schemas.microsoft.com/office/drawing/2010/main" val="0"/>
              </a:ext>
            </a:extLst>
          </a:blip>
          <a:srcRect l="1852" r="61111"/>
          <a:stretch>
            <a:fillRect/>
          </a:stretch>
        </p:blipFill>
        <p:spPr bwMode="auto">
          <a:xfrm>
            <a:off x="304800" y="1600200"/>
            <a:ext cx="15240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33" name="Text Box 29"/>
          <p:cNvSpPr txBox="1">
            <a:spLocks noChangeArrowheads="1"/>
          </p:cNvSpPr>
          <p:nvPr/>
        </p:nvSpPr>
        <p:spPr bwMode="auto">
          <a:xfrm>
            <a:off x="457200" y="4290344"/>
            <a:ext cx="8305800" cy="1474788"/>
          </a:xfrm>
          <a:prstGeom prst="rect">
            <a:avLst/>
          </a:prstGeom>
          <a:solidFill>
            <a:srgbClr val="A0FEB9"/>
          </a:solidFill>
          <a:ln w="9525">
            <a:solidFill>
              <a:srgbClr val="FFC1C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b="1" dirty="0">
                <a:solidFill>
                  <a:srgbClr val="CC0000"/>
                </a:solidFill>
                <a:ea typeface="宋体" pitchFamily="2" charset="-122"/>
              </a:rPr>
              <a:t> </a:t>
            </a:r>
            <a:r>
              <a:rPr lang="en-US" altLang="zh-CN" b="1" i="1" dirty="0">
                <a:solidFill>
                  <a:srgbClr val="CC0000"/>
                </a:solidFill>
                <a:ea typeface="宋体" pitchFamily="2" charset="-122"/>
              </a:rPr>
              <a:t>  </a:t>
            </a:r>
            <a:r>
              <a:rPr lang="en-US" altLang="zh-CN" b="1" dirty="0">
                <a:solidFill>
                  <a:srgbClr val="FF3300"/>
                </a:solidFill>
                <a:ea typeface="宋体" pitchFamily="2" charset="-122"/>
              </a:rPr>
              <a:t>A. The block is not immersed                                      </a:t>
            </a:r>
            <a:r>
              <a:rPr lang="en-US" altLang="zh-CN" b="1" i="1" dirty="0">
                <a:solidFill>
                  <a:srgbClr val="FF3300"/>
                </a:solidFill>
                <a:ea typeface="宋体" pitchFamily="2" charset="-122"/>
              </a:rPr>
              <a:t>T</a:t>
            </a:r>
            <a:r>
              <a:rPr lang="en-US" altLang="zh-CN" b="1" i="1" baseline="-25000" dirty="0">
                <a:solidFill>
                  <a:srgbClr val="FF3300"/>
                </a:solidFill>
                <a:ea typeface="宋体" pitchFamily="2" charset="-122"/>
              </a:rPr>
              <a:t>1</a:t>
            </a:r>
            <a:r>
              <a:rPr lang="en-US" altLang="zh-CN" b="1" i="1" dirty="0">
                <a:solidFill>
                  <a:srgbClr val="FF3300"/>
                </a:solidFill>
                <a:ea typeface="宋体" pitchFamily="2" charset="-122"/>
              </a:rPr>
              <a:t> = Mg  </a:t>
            </a:r>
          </a:p>
          <a:p>
            <a:pPr eaLnBrk="1" hangingPunct="1"/>
            <a:r>
              <a:rPr lang="en-US" altLang="zh-CN" b="1" i="1" dirty="0">
                <a:solidFill>
                  <a:srgbClr val="FF3300"/>
                </a:solidFill>
                <a:ea typeface="宋体" pitchFamily="2" charset="-122"/>
              </a:rPr>
              <a:t>   </a:t>
            </a:r>
            <a:r>
              <a:rPr lang="en-US" altLang="zh-CN" b="1" dirty="0">
                <a:solidFill>
                  <a:srgbClr val="FF3300"/>
                </a:solidFill>
                <a:ea typeface="宋体" pitchFamily="2" charset="-122"/>
              </a:rPr>
              <a:t>B. The block is immersed but the liquid runs out      T</a:t>
            </a:r>
            <a:r>
              <a:rPr lang="en-US" altLang="zh-CN" b="1" baseline="-25000" dirty="0">
                <a:solidFill>
                  <a:srgbClr val="FF3300"/>
                </a:solidFill>
                <a:ea typeface="宋体" pitchFamily="2" charset="-122"/>
              </a:rPr>
              <a:t>2</a:t>
            </a:r>
            <a:r>
              <a:rPr lang="en-US" altLang="zh-CN" b="1" dirty="0">
                <a:solidFill>
                  <a:srgbClr val="FF3300"/>
                </a:solidFill>
                <a:ea typeface="宋体" pitchFamily="2" charset="-122"/>
              </a:rPr>
              <a:t> = Mg – F</a:t>
            </a:r>
            <a:r>
              <a:rPr lang="en-US" altLang="zh-CN" b="1" baseline="-25000" dirty="0">
                <a:solidFill>
                  <a:srgbClr val="FF3300"/>
                </a:solidFill>
                <a:ea typeface="宋体" pitchFamily="2" charset="-122"/>
              </a:rPr>
              <a:t>B</a:t>
            </a:r>
            <a:r>
              <a:rPr lang="en-US" altLang="zh-CN" b="1" dirty="0">
                <a:solidFill>
                  <a:srgbClr val="FF3300"/>
                </a:solidFill>
                <a:ea typeface="宋体" pitchFamily="2" charset="-122"/>
              </a:rPr>
              <a:t>    </a:t>
            </a:r>
          </a:p>
          <a:p>
            <a:pPr eaLnBrk="1" hangingPunct="1"/>
            <a:r>
              <a:rPr lang="en-US" altLang="zh-CN" b="1" dirty="0">
                <a:solidFill>
                  <a:srgbClr val="FF3300"/>
                </a:solidFill>
                <a:ea typeface="宋体" pitchFamily="2" charset="-122"/>
              </a:rPr>
              <a:t>    C. The displaced liquid is poured into the can          T</a:t>
            </a:r>
            <a:r>
              <a:rPr lang="en-US" altLang="zh-CN" b="1" baseline="-25000" dirty="0">
                <a:solidFill>
                  <a:srgbClr val="FF3300"/>
                </a:solidFill>
                <a:ea typeface="宋体" pitchFamily="2" charset="-122"/>
              </a:rPr>
              <a:t>3</a:t>
            </a:r>
            <a:r>
              <a:rPr lang="en-US" altLang="zh-CN" b="1" dirty="0">
                <a:solidFill>
                  <a:srgbClr val="FF3300"/>
                </a:solidFill>
                <a:ea typeface="宋体" pitchFamily="2" charset="-122"/>
              </a:rPr>
              <a:t> = Mg – F</a:t>
            </a:r>
            <a:r>
              <a:rPr lang="en-US" altLang="zh-CN" b="1" baseline="-25000" dirty="0">
                <a:solidFill>
                  <a:srgbClr val="FF3300"/>
                </a:solidFill>
                <a:ea typeface="宋体" pitchFamily="2" charset="-122"/>
              </a:rPr>
              <a:t>B</a:t>
            </a:r>
            <a:r>
              <a:rPr lang="en-US" altLang="zh-CN" dirty="0">
                <a:solidFill>
                  <a:srgbClr val="FF3300"/>
                </a:solidFill>
                <a:ea typeface="宋体" pitchFamily="2" charset="-122"/>
              </a:rPr>
              <a:t> </a:t>
            </a:r>
            <a:r>
              <a:rPr lang="en-US" altLang="zh-CN" b="1" dirty="0">
                <a:solidFill>
                  <a:srgbClr val="FF3300"/>
                </a:solidFill>
                <a:ea typeface="宋体" pitchFamily="2" charset="-122"/>
              </a:rPr>
              <a:t>+ W</a:t>
            </a:r>
            <a:r>
              <a:rPr lang="en-US" altLang="zh-CN" b="1" baseline="-25000" dirty="0">
                <a:solidFill>
                  <a:srgbClr val="FF3300"/>
                </a:solidFill>
                <a:ea typeface="宋体" pitchFamily="2" charset="-122"/>
              </a:rPr>
              <a:t>DF</a:t>
            </a:r>
            <a:endParaRPr lang="en-US" altLang="zh-CN" b="1" dirty="0">
              <a:solidFill>
                <a:srgbClr val="FF3300"/>
              </a:solidFill>
              <a:ea typeface="宋体" pitchFamily="2" charset="-122"/>
            </a:endParaRPr>
          </a:p>
          <a:p>
            <a:pPr eaLnBrk="1" hangingPunct="1"/>
            <a:r>
              <a:rPr lang="en-US" altLang="zh-CN" b="1" dirty="0">
                <a:solidFill>
                  <a:srgbClr val="FF3300"/>
                </a:solidFill>
                <a:ea typeface="宋体" pitchFamily="2" charset="-122"/>
              </a:rPr>
              <a:t>   T</a:t>
            </a:r>
            <a:r>
              <a:rPr lang="en-US" altLang="zh-CN" b="1" baseline="-25000" dirty="0">
                <a:solidFill>
                  <a:srgbClr val="FF3300"/>
                </a:solidFill>
                <a:ea typeface="宋体" pitchFamily="2" charset="-122"/>
              </a:rPr>
              <a:t>1</a:t>
            </a:r>
            <a:r>
              <a:rPr lang="en-US" altLang="zh-CN" b="1" dirty="0">
                <a:solidFill>
                  <a:srgbClr val="FF3300"/>
                </a:solidFill>
                <a:ea typeface="宋体" pitchFamily="2" charset="-122"/>
              </a:rPr>
              <a:t> is found to equal T</a:t>
            </a:r>
            <a:r>
              <a:rPr lang="en-US" altLang="zh-CN" b="1" baseline="-25000" dirty="0">
                <a:solidFill>
                  <a:srgbClr val="FF3300"/>
                </a:solidFill>
                <a:ea typeface="宋体" pitchFamily="2" charset="-122"/>
              </a:rPr>
              <a:t>3</a:t>
            </a:r>
            <a:r>
              <a:rPr lang="en-US" altLang="zh-CN" b="1" dirty="0">
                <a:solidFill>
                  <a:srgbClr val="FF3300"/>
                </a:solidFill>
                <a:ea typeface="宋体" pitchFamily="2" charset="-122"/>
              </a:rPr>
              <a:t> which means that the </a:t>
            </a:r>
            <a:r>
              <a:rPr lang="en-US" altLang="zh-CN" b="1" dirty="0" err="1">
                <a:solidFill>
                  <a:srgbClr val="FF3300"/>
                </a:solidFill>
                <a:ea typeface="宋体" pitchFamily="2" charset="-122"/>
              </a:rPr>
              <a:t>bouyant</a:t>
            </a:r>
            <a:r>
              <a:rPr lang="en-US" altLang="zh-CN" b="1" dirty="0">
                <a:solidFill>
                  <a:srgbClr val="FF3300"/>
                </a:solidFill>
                <a:ea typeface="宋体" pitchFamily="2" charset="-122"/>
              </a:rPr>
              <a:t> force     FB is</a:t>
            </a:r>
          </a:p>
          <a:p>
            <a:pPr eaLnBrk="1" hangingPunct="1"/>
            <a:r>
              <a:rPr lang="en-US" altLang="zh-CN" b="1" dirty="0">
                <a:solidFill>
                  <a:srgbClr val="FF3300"/>
                </a:solidFill>
                <a:ea typeface="宋体" pitchFamily="2" charset="-122"/>
              </a:rPr>
              <a:t> equal to W</a:t>
            </a:r>
            <a:r>
              <a:rPr lang="en-US" altLang="zh-CN" b="1" baseline="-25000" dirty="0">
                <a:solidFill>
                  <a:srgbClr val="FF3300"/>
                </a:solidFill>
                <a:ea typeface="宋体" pitchFamily="2" charset="-122"/>
              </a:rPr>
              <a:t>DF</a:t>
            </a:r>
            <a:r>
              <a:rPr lang="en-US" altLang="zh-CN" b="1" dirty="0">
                <a:solidFill>
                  <a:srgbClr val="FF3300"/>
                </a:solidFill>
                <a:ea typeface="宋体" pitchFamily="2" charset="-122"/>
              </a:rPr>
              <a:t> the Weight of the displaced Fluid</a:t>
            </a:r>
            <a:endParaRPr lang="en-US" b="1" dirty="0">
              <a:solidFill>
                <a:srgbClr val="FF3300"/>
              </a:solidFill>
              <a:ea typeface="宋体" pitchFamily="2" charset="-122"/>
            </a:endParaRPr>
          </a:p>
        </p:txBody>
      </p:sp>
      <p:sp>
        <p:nvSpPr>
          <p:cNvPr id="123935" name="Rectangle 31"/>
          <p:cNvSpPr>
            <a:spLocks noChangeArrowheads="1"/>
          </p:cNvSpPr>
          <p:nvPr/>
        </p:nvSpPr>
        <p:spPr bwMode="auto">
          <a:xfrm>
            <a:off x="228600" y="5765132"/>
            <a:ext cx="8915400" cy="381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r>
              <a:rPr lang="en-US" altLang="zh-CN" b="1" dirty="0">
                <a:solidFill>
                  <a:schemeClr val="bg1"/>
                </a:solidFill>
                <a:ea typeface="宋体" pitchFamily="2" charset="-122"/>
              </a:rPr>
              <a:t>THE BUOYANT FORCE IS EQUAL TO THE WEIGHT OF THE FLUID DISPLACED.</a:t>
            </a:r>
          </a:p>
        </p:txBody>
      </p:sp>
      <p:sp>
        <p:nvSpPr>
          <p:cNvPr id="24586" name="Text Box 32"/>
          <p:cNvSpPr txBox="1">
            <a:spLocks noChangeArrowheads="1"/>
          </p:cNvSpPr>
          <p:nvPr/>
        </p:nvSpPr>
        <p:spPr bwMode="auto">
          <a:xfrm>
            <a:off x="1981200" y="838200"/>
            <a:ext cx="6705600" cy="581025"/>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Use a scale to establish the relationship between the Buoyant Force on an object and the Weight of Fluid Displaced by the object</a:t>
            </a:r>
          </a:p>
        </p:txBody>
      </p:sp>
      <p:grpSp>
        <p:nvGrpSpPr>
          <p:cNvPr id="2" name="Group 36"/>
          <p:cNvGrpSpPr>
            <a:grpSpLocks/>
          </p:cNvGrpSpPr>
          <p:nvPr/>
        </p:nvGrpSpPr>
        <p:grpSpPr bwMode="auto">
          <a:xfrm>
            <a:off x="4556125" y="1447800"/>
            <a:ext cx="1181100" cy="2165350"/>
            <a:chOff x="2870" y="912"/>
            <a:chExt cx="744" cy="1364"/>
          </a:xfrm>
        </p:grpSpPr>
        <p:grpSp>
          <p:nvGrpSpPr>
            <p:cNvPr id="24610" name="Group 3"/>
            <p:cNvGrpSpPr>
              <a:grpSpLocks/>
            </p:cNvGrpSpPr>
            <p:nvPr/>
          </p:nvGrpSpPr>
          <p:grpSpPr bwMode="auto">
            <a:xfrm>
              <a:off x="3072" y="912"/>
              <a:ext cx="542" cy="1364"/>
              <a:chOff x="3071" y="1248"/>
              <a:chExt cx="542" cy="1364"/>
            </a:xfrm>
          </p:grpSpPr>
          <p:sp>
            <p:nvSpPr>
              <p:cNvPr id="24612" name="Rectangle 4"/>
              <p:cNvSpPr>
                <a:spLocks noChangeArrowheads="1"/>
              </p:cNvSpPr>
              <p:nvPr/>
            </p:nvSpPr>
            <p:spPr bwMode="auto">
              <a:xfrm>
                <a:off x="3168" y="1872"/>
                <a:ext cx="288" cy="288"/>
              </a:xfrm>
              <a:prstGeom prst="rect">
                <a:avLst/>
              </a:prstGeom>
              <a:solidFill>
                <a:srgbClr val="993300"/>
              </a:solidFill>
              <a:ln w="9525" algn="ctr">
                <a:solidFill>
                  <a:srgbClr val="000000"/>
                </a:solidFill>
                <a:miter lim="800000"/>
                <a:headEnd/>
                <a:tailEnd/>
              </a:ln>
            </p:spPr>
            <p:txBody>
              <a:bodyPr wrap="none" anchor="ctr"/>
              <a:lstStyle/>
              <a:p>
                <a:endParaRPr lang="en-US"/>
              </a:p>
            </p:txBody>
          </p:sp>
          <p:sp>
            <p:nvSpPr>
              <p:cNvPr id="24613" name="Line 5"/>
              <p:cNvSpPr>
                <a:spLocks noChangeShapeType="1"/>
              </p:cNvSpPr>
              <p:nvPr/>
            </p:nvSpPr>
            <p:spPr bwMode="auto">
              <a:xfrm>
                <a:off x="3312" y="2016"/>
                <a:ext cx="0" cy="528"/>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14" name="Line 6"/>
              <p:cNvSpPr>
                <a:spLocks noChangeShapeType="1"/>
              </p:cNvSpPr>
              <p:nvPr/>
            </p:nvSpPr>
            <p:spPr bwMode="auto">
              <a:xfrm flipV="1">
                <a:off x="3312" y="1296"/>
                <a:ext cx="0" cy="57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15" name="Text Box 7"/>
              <p:cNvSpPr txBox="1">
                <a:spLocks noChangeArrowheads="1"/>
              </p:cNvSpPr>
              <p:nvPr/>
            </p:nvSpPr>
            <p:spPr bwMode="auto">
              <a:xfrm>
                <a:off x="3071" y="1248"/>
                <a:ext cx="24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T</a:t>
                </a:r>
                <a:r>
                  <a:rPr lang="en-US" altLang="zh-CN" sz="1600" b="1" baseline="-25000">
                    <a:solidFill>
                      <a:srgbClr val="000000"/>
                    </a:solidFill>
                    <a:ea typeface="宋体" pitchFamily="2" charset="-122"/>
                  </a:rPr>
                  <a:t>1</a:t>
                </a:r>
              </a:p>
            </p:txBody>
          </p:sp>
          <p:sp>
            <p:nvSpPr>
              <p:cNvPr id="24616" name="Text Box 8"/>
              <p:cNvSpPr txBox="1">
                <a:spLocks noChangeArrowheads="1"/>
              </p:cNvSpPr>
              <p:nvPr/>
            </p:nvSpPr>
            <p:spPr bwMode="auto">
              <a:xfrm>
                <a:off x="3312" y="2400"/>
                <a:ext cx="3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Mg</a:t>
                </a:r>
              </a:p>
            </p:txBody>
          </p:sp>
        </p:grpSp>
        <p:sp>
          <p:nvSpPr>
            <p:cNvPr id="24611" name="Text Box 33"/>
            <p:cNvSpPr txBox="1">
              <a:spLocks noChangeArrowheads="1"/>
            </p:cNvSpPr>
            <p:nvPr/>
          </p:nvSpPr>
          <p:spPr bwMode="auto">
            <a:xfrm>
              <a:off x="2870" y="1303"/>
              <a:ext cx="23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FF3300"/>
                  </a:solidFill>
                </a:rPr>
                <a:t>A</a:t>
              </a:r>
            </a:p>
          </p:txBody>
        </p:sp>
      </p:grpSp>
      <p:grpSp>
        <p:nvGrpSpPr>
          <p:cNvPr id="4" name="Group 37"/>
          <p:cNvGrpSpPr>
            <a:grpSpLocks/>
          </p:cNvGrpSpPr>
          <p:nvPr/>
        </p:nvGrpSpPr>
        <p:grpSpPr bwMode="auto">
          <a:xfrm>
            <a:off x="5943600" y="1524000"/>
            <a:ext cx="1189038" cy="1936750"/>
            <a:chOff x="3744" y="960"/>
            <a:chExt cx="749" cy="1220"/>
          </a:xfrm>
        </p:grpSpPr>
        <p:grpSp>
          <p:nvGrpSpPr>
            <p:cNvPr id="24601" name="Group 11"/>
            <p:cNvGrpSpPr>
              <a:grpSpLocks/>
            </p:cNvGrpSpPr>
            <p:nvPr/>
          </p:nvGrpSpPr>
          <p:grpSpPr bwMode="auto">
            <a:xfrm>
              <a:off x="3888" y="960"/>
              <a:ext cx="605" cy="1220"/>
              <a:chOff x="3776" y="1392"/>
              <a:chExt cx="605" cy="1220"/>
            </a:xfrm>
          </p:grpSpPr>
          <p:sp>
            <p:nvSpPr>
              <p:cNvPr id="24603" name="Rectangle 12"/>
              <p:cNvSpPr>
                <a:spLocks noChangeArrowheads="1"/>
              </p:cNvSpPr>
              <p:nvPr/>
            </p:nvSpPr>
            <p:spPr bwMode="auto">
              <a:xfrm>
                <a:off x="3936" y="1872"/>
                <a:ext cx="288" cy="288"/>
              </a:xfrm>
              <a:prstGeom prst="rect">
                <a:avLst/>
              </a:prstGeom>
              <a:solidFill>
                <a:srgbClr val="993300"/>
              </a:solidFill>
              <a:ln w="9525" algn="ctr">
                <a:solidFill>
                  <a:srgbClr val="000000"/>
                </a:solidFill>
                <a:miter lim="800000"/>
                <a:headEnd/>
                <a:tailEnd/>
              </a:ln>
            </p:spPr>
            <p:txBody>
              <a:bodyPr wrap="none" anchor="ctr"/>
              <a:lstStyle/>
              <a:p>
                <a:endParaRPr lang="en-US"/>
              </a:p>
            </p:txBody>
          </p:sp>
          <p:sp>
            <p:nvSpPr>
              <p:cNvPr id="24604" name="Line 13"/>
              <p:cNvSpPr>
                <a:spLocks noChangeShapeType="1"/>
              </p:cNvSpPr>
              <p:nvPr/>
            </p:nvSpPr>
            <p:spPr bwMode="auto">
              <a:xfrm>
                <a:off x="4080" y="2016"/>
                <a:ext cx="0" cy="528"/>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5" name="Line 14"/>
              <p:cNvSpPr>
                <a:spLocks noChangeShapeType="1"/>
              </p:cNvSpPr>
              <p:nvPr/>
            </p:nvSpPr>
            <p:spPr bwMode="auto">
              <a:xfrm flipV="1">
                <a:off x="4080" y="1488"/>
                <a:ext cx="0" cy="38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6" name="Text Box 15"/>
              <p:cNvSpPr txBox="1">
                <a:spLocks noChangeArrowheads="1"/>
              </p:cNvSpPr>
              <p:nvPr/>
            </p:nvSpPr>
            <p:spPr bwMode="auto">
              <a:xfrm>
                <a:off x="4031" y="1392"/>
                <a:ext cx="24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T</a:t>
                </a:r>
                <a:r>
                  <a:rPr lang="en-US" altLang="zh-CN" sz="1600" b="1" baseline="-25000">
                    <a:solidFill>
                      <a:srgbClr val="000000"/>
                    </a:solidFill>
                    <a:ea typeface="宋体" pitchFamily="2" charset="-122"/>
                  </a:rPr>
                  <a:t>2</a:t>
                </a:r>
              </a:p>
            </p:txBody>
          </p:sp>
          <p:sp>
            <p:nvSpPr>
              <p:cNvPr id="24607" name="Text Box 16"/>
              <p:cNvSpPr txBox="1">
                <a:spLocks noChangeArrowheads="1"/>
              </p:cNvSpPr>
              <p:nvPr/>
            </p:nvSpPr>
            <p:spPr bwMode="auto">
              <a:xfrm>
                <a:off x="4080" y="2400"/>
                <a:ext cx="3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Mg</a:t>
                </a:r>
              </a:p>
            </p:txBody>
          </p:sp>
          <p:sp>
            <p:nvSpPr>
              <p:cNvPr id="24608" name="Line 17"/>
              <p:cNvSpPr>
                <a:spLocks noChangeShapeType="1"/>
              </p:cNvSpPr>
              <p:nvPr/>
            </p:nvSpPr>
            <p:spPr bwMode="auto">
              <a:xfrm flipV="1">
                <a:off x="4032" y="1632"/>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9" name="Text Box 18"/>
              <p:cNvSpPr txBox="1">
                <a:spLocks noChangeArrowheads="1"/>
              </p:cNvSpPr>
              <p:nvPr/>
            </p:nvSpPr>
            <p:spPr bwMode="auto">
              <a:xfrm>
                <a:off x="3776" y="1536"/>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F</a:t>
                </a:r>
                <a:r>
                  <a:rPr lang="en-US" altLang="zh-CN" sz="1600" b="1" baseline="-25000">
                    <a:solidFill>
                      <a:srgbClr val="000000"/>
                    </a:solidFill>
                    <a:ea typeface="宋体" pitchFamily="2" charset="-122"/>
                  </a:rPr>
                  <a:t>B</a:t>
                </a:r>
              </a:p>
            </p:txBody>
          </p:sp>
        </p:grpSp>
        <p:sp>
          <p:nvSpPr>
            <p:cNvPr id="24602" name="Text Box 34"/>
            <p:cNvSpPr txBox="1">
              <a:spLocks noChangeArrowheads="1"/>
            </p:cNvSpPr>
            <p:nvPr/>
          </p:nvSpPr>
          <p:spPr bwMode="auto">
            <a:xfrm>
              <a:off x="3744" y="1296"/>
              <a:ext cx="23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FF3300"/>
                  </a:solidFill>
                </a:rPr>
                <a:t>B</a:t>
              </a:r>
            </a:p>
          </p:txBody>
        </p:sp>
      </p:grpSp>
      <p:grpSp>
        <p:nvGrpSpPr>
          <p:cNvPr id="6" name="Group 38"/>
          <p:cNvGrpSpPr>
            <a:grpSpLocks/>
          </p:cNvGrpSpPr>
          <p:nvPr/>
        </p:nvGrpSpPr>
        <p:grpSpPr bwMode="auto">
          <a:xfrm>
            <a:off x="7162800" y="1447800"/>
            <a:ext cx="1401763" cy="2089150"/>
            <a:chOff x="4512" y="912"/>
            <a:chExt cx="883" cy="1316"/>
          </a:xfrm>
        </p:grpSpPr>
        <p:grpSp>
          <p:nvGrpSpPr>
            <p:cNvPr id="24590" name="Group 19"/>
            <p:cNvGrpSpPr>
              <a:grpSpLocks/>
            </p:cNvGrpSpPr>
            <p:nvPr/>
          </p:nvGrpSpPr>
          <p:grpSpPr bwMode="auto">
            <a:xfrm>
              <a:off x="4704" y="912"/>
              <a:ext cx="691" cy="1316"/>
              <a:chOff x="4362" y="864"/>
              <a:chExt cx="691" cy="1316"/>
            </a:xfrm>
          </p:grpSpPr>
          <p:sp>
            <p:nvSpPr>
              <p:cNvPr id="24592" name="Rectangle 20"/>
              <p:cNvSpPr>
                <a:spLocks noChangeArrowheads="1"/>
              </p:cNvSpPr>
              <p:nvPr/>
            </p:nvSpPr>
            <p:spPr bwMode="auto">
              <a:xfrm>
                <a:off x="4608" y="1488"/>
                <a:ext cx="288" cy="288"/>
              </a:xfrm>
              <a:prstGeom prst="rect">
                <a:avLst/>
              </a:prstGeom>
              <a:solidFill>
                <a:srgbClr val="993300"/>
              </a:solidFill>
              <a:ln w="9525" algn="ctr">
                <a:solidFill>
                  <a:srgbClr val="000000"/>
                </a:solidFill>
                <a:miter lim="800000"/>
                <a:headEnd/>
                <a:tailEnd/>
              </a:ln>
            </p:spPr>
            <p:txBody>
              <a:bodyPr wrap="none" anchor="ctr"/>
              <a:lstStyle/>
              <a:p>
                <a:endParaRPr lang="en-US"/>
              </a:p>
            </p:txBody>
          </p:sp>
          <p:sp>
            <p:nvSpPr>
              <p:cNvPr id="24593" name="Line 21"/>
              <p:cNvSpPr>
                <a:spLocks noChangeShapeType="1"/>
              </p:cNvSpPr>
              <p:nvPr/>
            </p:nvSpPr>
            <p:spPr bwMode="auto">
              <a:xfrm>
                <a:off x="4752" y="1632"/>
                <a:ext cx="0" cy="528"/>
              </a:xfrm>
              <a:prstGeom prst="line">
                <a:avLst/>
              </a:prstGeom>
              <a:noFill/>
              <a:ln w="9525">
                <a:solidFill>
                  <a:srgbClr val="000000"/>
                </a:solidFill>
                <a:round/>
                <a:headEnd type="oval"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4" name="Text Box 22"/>
              <p:cNvSpPr txBox="1">
                <a:spLocks noChangeArrowheads="1"/>
              </p:cNvSpPr>
              <p:nvPr/>
            </p:nvSpPr>
            <p:spPr bwMode="auto">
              <a:xfrm>
                <a:off x="4752" y="864"/>
                <a:ext cx="24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T</a:t>
                </a:r>
                <a:r>
                  <a:rPr lang="en-US" altLang="zh-CN" sz="1600" b="1" baseline="-25000">
                    <a:solidFill>
                      <a:srgbClr val="000000"/>
                    </a:solidFill>
                    <a:ea typeface="宋体" pitchFamily="2" charset="-122"/>
                  </a:rPr>
                  <a:t>3</a:t>
                </a:r>
              </a:p>
            </p:txBody>
          </p:sp>
          <p:sp>
            <p:nvSpPr>
              <p:cNvPr id="24595" name="Text Box 23"/>
              <p:cNvSpPr txBox="1">
                <a:spLocks noChangeArrowheads="1"/>
              </p:cNvSpPr>
              <p:nvPr/>
            </p:nvSpPr>
            <p:spPr bwMode="auto">
              <a:xfrm>
                <a:off x="4752" y="1968"/>
                <a:ext cx="3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Mg</a:t>
                </a:r>
              </a:p>
            </p:txBody>
          </p:sp>
          <p:sp>
            <p:nvSpPr>
              <p:cNvPr id="24596" name="Line 24"/>
              <p:cNvSpPr>
                <a:spLocks noChangeShapeType="1"/>
              </p:cNvSpPr>
              <p:nvPr/>
            </p:nvSpPr>
            <p:spPr bwMode="auto">
              <a:xfrm flipV="1">
                <a:off x="4704" y="1248"/>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7" name="Text Box 25"/>
              <p:cNvSpPr txBox="1">
                <a:spLocks noChangeArrowheads="1"/>
              </p:cNvSpPr>
              <p:nvPr/>
            </p:nvSpPr>
            <p:spPr bwMode="auto">
              <a:xfrm>
                <a:off x="4448" y="1152"/>
                <a:ext cx="25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F</a:t>
                </a:r>
                <a:r>
                  <a:rPr lang="en-US" altLang="zh-CN" sz="1600" b="1" baseline="-25000">
                    <a:solidFill>
                      <a:srgbClr val="000000"/>
                    </a:solidFill>
                    <a:ea typeface="宋体" pitchFamily="2" charset="-122"/>
                  </a:rPr>
                  <a:t>B</a:t>
                </a:r>
              </a:p>
            </p:txBody>
          </p:sp>
          <p:sp>
            <p:nvSpPr>
              <p:cNvPr id="24598" name="Line 26"/>
              <p:cNvSpPr>
                <a:spLocks noChangeShapeType="1"/>
              </p:cNvSpPr>
              <p:nvPr/>
            </p:nvSpPr>
            <p:spPr bwMode="auto">
              <a:xfrm flipV="1">
                <a:off x="4752" y="912"/>
                <a:ext cx="0" cy="57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99" name="Line 27"/>
              <p:cNvSpPr>
                <a:spLocks noChangeShapeType="1"/>
              </p:cNvSpPr>
              <p:nvPr/>
            </p:nvSpPr>
            <p:spPr bwMode="auto">
              <a:xfrm>
                <a:off x="4704" y="1776"/>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600" name="Text Box 28"/>
              <p:cNvSpPr txBox="1">
                <a:spLocks noChangeArrowheads="1"/>
              </p:cNvSpPr>
              <p:nvPr/>
            </p:nvSpPr>
            <p:spPr bwMode="auto">
              <a:xfrm>
                <a:off x="4362" y="1872"/>
                <a:ext cx="35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1600" b="1">
                    <a:solidFill>
                      <a:srgbClr val="000000"/>
                    </a:solidFill>
                    <a:ea typeface="宋体" pitchFamily="2" charset="-122"/>
                  </a:rPr>
                  <a:t>W</a:t>
                </a:r>
                <a:r>
                  <a:rPr lang="en-US" altLang="zh-CN" sz="1600" b="1" baseline="-25000">
                    <a:solidFill>
                      <a:srgbClr val="000000"/>
                    </a:solidFill>
                    <a:ea typeface="宋体" pitchFamily="2" charset="-122"/>
                  </a:rPr>
                  <a:t>DF</a:t>
                </a:r>
              </a:p>
            </p:txBody>
          </p:sp>
        </p:grpSp>
        <p:sp>
          <p:nvSpPr>
            <p:cNvPr id="24591" name="Text Box 35"/>
            <p:cNvSpPr txBox="1">
              <a:spLocks noChangeArrowheads="1"/>
            </p:cNvSpPr>
            <p:nvPr/>
          </p:nvSpPr>
          <p:spPr bwMode="auto">
            <a:xfrm>
              <a:off x="4512" y="1296"/>
              <a:ext cx="23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FF3300"/>
                  </a:solidFill>
                </a:rPr>
                <a:t>C</a:t>
              </a:r>
            </a:p>
          </p:txBody>
        </p:sp>
      </p:grpSp>
    </p:spTree>
    <p:extLst>
      <p:ext uri="{BB962C8B-B14F-4D97-AF65-F5344CB8AC3E}">
        <p14:creationId xmlns:p14="http://schemas.microsoft.com/office/powerpoint/2010/main" val="4239724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4007ED0-AA74-4C7B-AF96-1EC64CAA46C3}" type="slidenum">
              <a:rPr lang="en-US"/>
              <a:pPr eaLnBrk="1" hangingPunct="1"/>
              <a:t>13</a:t>
            </a:fld>
            <a:endParaRPr lang="en-US"/>
          </a:p>
        </p:txBody>
      </p:sp>
      <p:sp>
        <p:nvSpPr>
          <p:cNvPr id="43013" name="Rectangle 2"/>
          <p:cNvSpPr>
            <a:spLocks noGrp="1" noChangeArrowheads="1"/>
          </p:cNvSpPr>
          <p:nvPr>
            <p:ph type="title"/>
          </p:nvPr>
        </p:nvSpPr>
        <p:spPr>
          <a:xfrm>
            <a:off x="0" y="533400"/>
            <a:ext cx="8991600" cy="1143000"/>
          </a:xfrm>
        </p:spPr>
        <p:txBody>
          <a:bodyPr>
            <a:noAutofit/>
          </a:bodyPr>
          <a:lstStyle/>
          <a:p>
            <a:pPr>
              <a:spcBef>
                <a:spcPct val="20000"/>
              </a:spcBef>
            </a:pPr>
            <a:r>
              <a:rPr lang="en-US" sz="3000" dirty="0">
                <a:solidFill>
                  <a:srgbClr val="FF0000"/>
                </a:solidFill>
              </a:rPr>
              <a:t>Quiz</a:t>
            </a:r>
            <a:r>
              <a:rPr lang="en-US" sz="3000" dirty="0">
                <a:solidFill>
                  <a:schemeClr val="accent1"/>
                </a:solidFill>
              </a:rPr>
              <a:t>: Boat displaces 2.5 m</a:t>
            </a:r>
            <a:r>
              <a:rPr lang="en-US" sz="3000" baseline="30000" dirty="0">
                <a:solidFill>
                  <a:schemeClr val="accent1"/>
                </a:solidFill>
              </a:rPr>
              <a:t>3</a:t>
            </a:r>
            <a:r>
              <a:rPr lang="en-US" sz="3000" dirty="0">
                <a:solidFill>
                  <a:schemeClr val="accent1"/>
                </a:solidFill>
              </a:rPr>
              <a:t> of water. </a:t>
            </a:r>
            <a:r>
              <a:rPr lang="en-US" sz="3000" dirty="0">
                <a:solidFill>
                  <a:schemeClr val="accent1"/>
                </a:solidFill>
                <a:sym typeface="Symbol" pitchFamily="18" charset="2"/>
              </a:rPr>
              <a:t>Density of water </a:t>
            </a:r>
            <a:r>
              <a:rPr lang="en-US" sz="3000" baseline="-25000" dirty="0">
                <a:solidFill>
                  <a:schemeClr val="accent1"/>
                </a:solidFill>
                <a:sym typeface="Symbol" pitchFamily="18" charset="2"/>
              </a:rPr>
              <a:t>H2O</a:t>
            </a:r>
            <a:r>
              <a:rPr lang="en-US" sz="3000" dirty="0">
                <a:solidFill>
                  <a:schemeClr val="accent1"/>
                </a:solidFill>
                <a:sym typeface="Symbol" pitchFamily="18" charset="2"/>
              </a:rPr>
              <a:t> = 1000 kg/m</a:t>
            </a:r>
            <a:r>
              <a:rPr lang="en-US" sz="3000" baseline="30000" dirty="0">
                <a:solidFill>
                  <a:schemeClr val="accent1"/>
                </a:solidFill>
                <a:sym typeface="Symbol" pitchFamily="18" charset="2"/>
              </a:rPr>
              <a:t>3</a:t>
            </a:r>
            <a:r>
              <a:rPr lang="en-US" sz="3000" dirty="0">
                <a:solidFill>
                  <a:schemeClr val="accent1"/>
                </a:solidFill>
                <a:sym typeface="Symbol" pitchFamily="18" charset="2"/>
              </a:rPr>
              <a:t>.  What is the mass of water displaced? What is the buoyant force?</a:t>
            </a:r>
            <a:br>
              <a:rPr lang="en-US" sz="3000" dirty="0">
                <a:solidFill>
                  <a:schemeClr val="accent1"/>
                </a:solidFill>
                <a:sym typeface="Symbol" pitchFamily="18" charset="2"/>
              </a:rPr>
            </a:br>
            <a:endParaRPr lang="en-US" sz="3000" dirty="0">
              <a:solidFill>
                <a:schemeClr val="accent1"/>
              </a:solidFill>
            </a:endParaRPr>
          </a:p>
        </p:txBody>
      </p:sp>
      <p:sp>
        <p:nvSpPr>
          <p:cNvPr id="102404" name="Text Box 4"/>
          <p:cNvSpPr txBox="1">
            <a:spLocks noChangeArrowheads="1"/>
          </p:cNvSpPr>
          <p:nvPr/>
        </p:nvSpPr>
        <p:spPr bwMode="auto">
          <a:xfrm>
            <a:off x="304800" y="4479925"/>
            <a:ext cx="6324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r>
              <a:rPr lang="en-US" sz="2000" b="1" dirty="0">
                <a:sym typeface="Symbol" pitchFamily="18" charset="2"/>
              </a:rPr>
              <a:t>Mass of fluid displaced </a:t>
            </a:r>
          </a:p>
          <a:p>
            <a:pPr eaLnBrk="1" hangingPunct="1">
              <a:buFont typeface="Symbol" pitchFamily="18" charset="2"/>
              <a:buNone/>
            </a:pPr>
            <a:r>
              <a:rPr lang="en-US" sz="2000" b="1" dirty="0">
                <a:sym typeface="Symbol" pitchFamily="18" charset="2"/>
              </a:rPr>
              <a:t>   (</a:t>
            </a:r>
            <a:r>
              <a:rPr lang="en-US" sz="2000" b="1" dirty="0" err="1">
                <a:sym typeface="Symbol" pitchFamily="18" charset="2"/>
              </a:rPr>
              <a:t>m</a:t>
            </a:r>
            <a:r>
              <a:rPr lang="en-US" sz="2000" b="1" baseline="-25000" dirty="0" err="1">
                <a:sym typeface="Symbol" pitchFamily="18" charset="2"/>
              </a:rPr>
              <a:t>FD</a:t>
            </a:r>
            <a:r>
              <a:rPr lang="en-US" sz="2000" b="1" dirty="0">
                <a:sym typeface="Symbol" pitchFamily="18" charset="2"/>
              </a:rPr>
              <a:t>) = volume x density of fluid.</a:t>
            </a:r>
          </a:p>
          <a:p>
            <a:pPr eaLnBrk="1" hangingPunct="1">
              <a:buFont typeface="Symbol" pitchFamily="18" charset="2"/>
              <a:buNone/>
            </a:pPr>
            <a:r>
              <a:rPr lang="en-US" sz="2000" b="1" dirty="0">
                <a:sym typeface="Symbol" pitchFamily="18" charset="2"/>
              </a:rPr>
              <a:t>	M</a:t>
            </a:r>
            <a:r>
              <a:rPr lang="en-US" sz="2000" b="1" baseline="-25000" dirty="0">
                <a:sym typeface="Symbol" pitchFamily="18" charset="2"/>
              </a:rPr>
              <a:t>FD</a:t>
            </a:r>
            <a:r>
              <a:rPr lang="en-US" sz="2000" b="1" dirty="0">
                <a:sym typeface="Symbol" pitchFamily="18" charset="2"/>
              </a:rPr>
              <a:t> = V</a:t>
            </a:r>
            <a:r>
              <a:rPr lang="en-US" sz="2000" b="1" baseline="-25000" dirty="0">
                <a:sym typeface="Symbol" pitchFamily="18" charset="2"/>
              </a:rPr>
              <a:t>FD</a:t>
            </a:r>
            <a:r>
              <a:rPr lang="en-US" sz="2000" b="1" dirty="0">
                <a:sym typeface="Symbol" pitchFamily="18" charset="2"/>
              </a:rPr>
              <a:t></a:t>
            </a:r>
            <a:r>
              <a:rPr lang="en-US" sz="2000" b="1" baseline="-25000" dirty="0">
                <a:sym typeface="Symbol" pitchFamily="18" charset="2"/>
              </a:rPr>
              <a:t>H2O</a:t>
            </a:r>
            <a:r>
              <a:rPr lang="en-US" sz="2000" b="1" dirty="0">
                <a:sym typeface="Symbol" pitchFamily="18" charset="2"/>
              </a:rPr>
              <a:t> = (2.5 m</a:t>
            </a:r>
            <a:r>
              <a:rPr lang="en-US" sz="2000" b="1" baseline="30000" dirty="0">
                <a:sym typeface="Symbol" pitchFamily="18" charset="2"/>
              </a:rPr>
              <a:t>3</a:t>
            </a:r>
            <a:r>
              <a:rPr lang="en-US" sz="2000" b="1" dirty="0">
                <a:sym typeface="Symbol" pitchFamily="18" charset="2"/>
              </a:rPr>
              <a:t>)(1000 kg/m</a:t>
            </a:r>
            <a:r>
              <a:rPr lang="en-US" sz="2000" b="1" baseline="30000" dirty="0">
                <a:sym typeface="Symbol" pitchFamily="18" charset="2"/>
              </a:rPr>
              <a:t>3</a:t>
            </a:r>
            <a:r>
              <a:rPr lang="en-US" sz="2000" b="1" dirty="0">
                <a:sym typeface="Symbol" pitchFamily="18" charset="2"/>
              </a:rPr>
              <a:t>) </a:t>
            </a:r>
            <a:r>
              <a:rPr lang="en-US" sz="2000" b="1" dirty="0">
                <a:solidFill>
                  <a:srgbClr val="FF3300"/>
                </a:solidFill>
                <a:sym typeface="Symbol" pitchFamily="18" charset="2"/>
              </a:rPr>
              <a:t>= 2500 kg</a:t>
            </a:r>
          </a:p>
        </p:txBody>
      </p:sp>
      <p:sp>
        <p:nvSpPr>
          <p:cNvPr id="102405" name="Text Box 5"/>
          <p:cNvSpPr txBox="1">
            <a:spLocks noChangeArrowheads="1"/>
          </p:cNvSpPr>
          <p:nvPr/>
        </p:nvSpPr>
        <p:spPr bwMode="auto">
          <a:xfrm>
            <a:off x="304800" y="5775325"/>
            <a:ext cx="631775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r>
              <a:rPr lang="en-US" sz="2000" b="1" dirty="0">
                <a:sym typeface="Symbol" pitchFamily="18" charset="2"/>
              </a:rPr>
              <a:t>Buoyant force equals weight of fluid displaced.</a:t>
            </a:r>
          </a:p>
          <a:p>
            <a:pPr eaLnBrk="1" hangingPunct="1">
              <a:buFont typeface="Symbol" pitchFamily="18" charset="2"/>
              <a:buNone/>
            </a:pPr>
            <a:r>
              <a:rPr lang="en-US" sz="2000" b="1" dirty="0">
                <a:sym typeface="Symbol" pitchFamily="18" charset="2"/>
              </a:rPr>
              <a:t>	</a:t>
            </a:r>
            <a:r>
              <a:rPr lang="en-US" sz="2000" b="1" dirty="0" err="1">
                <a:sym typeface="Symbol" pitchFamily="18" charset="2"/>
              </a:rPr>
              <a:t>F</a:t>
            </a:r>
            <a:r>
              <a:rPr lang="en-US" sz="2000" b="1" baseline="-25000" dirty="0" err="1">
                <a:sym typeface="Symbol" pitchFamily="18" charset="2"/>
              </a:rPr>
              <a:t>b</a:t>
            </a:r>
            <a:r>
              <a:rPr lang="en-US" sz="2000" b="1" dirty="0">
                <a:sym typeface="Symbol" pitchFamily="18" charset="2"/>
              </a:rPr>
              <a:t> = W</a:t>
            </a:r>
            <a:r>
              <a:rPr lang="en-US" sz="2000" b="1" baseline="-25000" dirty="0">
                <a:sym typeface="Symbol" pitchFamily="18" charset="2"/>
              </a:rPr>
              <a:t>FD</a:t>
            </a:r>
            <a:r>
              <a:rPr lang="en-US" sz="2000" b="1" dirty="0">
                <a:sym typeface="Symbol" pitchFamily="18" charset="2"/>
              </a:rPr>
              <a:t> = </a:t>
            </a:r>
            <a:r>
              <a:rPr lang="en-US" sz="2000" b="1" dirty="0" err="1">
                <a:sym typeface="Symbol" pitchFamily="18" charset="2"/>
              </a:rPr>
              <a:t>m</a:t>
            </a:r>
            <a:r>
              <a:rPr lang="en-US" sz="2000" b="1" baseline="-25000" dirty="0" err="1">
                <a:sym typeface="Symbol" pitchFamily="18" charset="2"/>
              </a:rPr>
              <a:t>FD</a:t>
            </a:r>
            <a:r>
              <a:rPr lang="en-US" sz="2000" b="1" dirty="0">
                <a:sym typeface="Symbol" pitchFamily="18" charset="2"/>
              </a:rPr>
              <a:t> g = (2500 kg)(9.8 m/s</a:t>
            </a:r>
            <a:r>
              <a:rPr lang="en-US" sz="2000" b="1" baseline="30000" dirty="0">
                <a:sym typeface="Symbol" pitchFamily="18" charset="2"/>
              </a:rPr>
              <a:t>2</a:t>
            </a:r>
            <a:r>
              <a:rPr lang="en-US" sz="2000" b="1" dirty="0">
                <a:sym typeface="Symbol" pitchFamily="18" charset="2"/>
              </a:rPr>
              <a:t>) </a:t>
            </a:r>
            <a:r>
              <a:rPr lang="en-US" sz="2000" b="1" dirty="0">
                <a:solidFill>
                  <a:srgbClr val="FF3300"/>
                </a:solidFill>
                <a:sym typeface="Symbol" pitchFamily="18" charset="2"/>
              </a:rPr>
              <a:t>= 24500 N</a:t>
            </a:r>
          </a:p>
        </p:txBody>
      </p:sp>
      <p:grpSp>
        <p:nvGrpSpPr>
          <p:cNvPr id="2" name="Group 6"/>
          <p:cNvGrpSpPr>
            <a:grpSpLocks/>
          </p:cNvGrpSpPr>
          <p:nvPr/>
        </p:nvGrpSpPr>
        <p:grpSpPr bwMode="auto">
          <a:xfrm>
            <a:off x="5638800" y="2590800"/>
            <a:ext cx="3124200" cy="2149475"/>
            <a:chOff x="3552" y="1632"/>
            <a:chExt cx="1968" cy="1354"/>
          </a:xfrm>
        </p:grpSpPr>
        <p:grpSp>
          <p:nvGrpSpPr>
            <p:cNvPr id="43018" name="Group 7"/>
            <p:cNvGrpSpPr>
              <a:grpSpLocks/>
            </p:cNvGrpSpPr>
            <p:nvPr/>
          </p:nvGrpSpPr>
          <p:grpSpPr bwMode="auto">
            <a:xfrm>
              <a:off x="3552" y="1632"/>
              <a:ext cx="1968" cy="792"/>
              <a:chOff x="3360" y="1584"/>
              <a:chExt cx="1968" cy="792"/>
            </a:xfrm>
          </p:grpSpPr>
          <p:sp>
            <p:nvSpPr>
              <p:cNvPr id="43021" name="Freeform 8"/>
              <p:cNvSpPr>
                <a:spLocks/>
              </p:cNvSpPr>
              <p:nvPr/>
            </p:nvSpPr>
            <p:spPr bwMode="auto">
              <a:xfrm>
                <a:off x="3360" y="2064"/>
                <a:ext cx="720" cy="96"/>
              </a:xfrm>
              <a:custGeom>
                <a:avLst/>
                <a:gdLst>
                  <a:gd name="T0" fmla="*/ 0 w 720"/>
                  <a:gd name="T1" fmla="*/ 96 h 96"/>
                  <a:gd name="T2" fmla="*/ 96 w 720"/>
                  <a:gd name="T3" fmla="*/ 0 h 96"/>
                  <a:gd name="T4" fmla="*/ 192 w 720"/>
                  <a:gd name="T5" fmla="*/ 96 h 96"/>
                  <a:gd name="T6" fmla="*/ 288 w 720"/>
                  <a:gd name="T7" fmla="*/ 0 h 96"/>
                  <a:gd name="T8" fmla="*/ 384 w 720"/>
                  <a:gd name="T9" fmla="*/ 96 h 96"/>
                  <a:gd name="T10" fmla="*/ 480 w 720"/>
                  <a:gd name="T11" fmla="*/ 0 h 96"/>
                  <a:gd name="T12" fmla="*/ 624 w 720"/>
                  <a:gd name="T13" fmla="*/ 96 h 96"/>
                  <a:gd name="T14" fmla="*/ 720 w 720"/>
                  <a:gd name="T15" fmla="*/ 0 h 96"/>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96"/>
                  <a:gd name="T26" fmla="*/ 720 w 720"/>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96">
                    <a:moveTo>
                      <a:pt x="0" y="96"/>
                    </a:moveTo>
                    <a:cubicBezTo>
                      <a:pt x="16" y="80"/>
                      <a:pt x="64" y="0"/>
                      <a:pt x="96" y="0"/>
                    </a:cubicBezTo>
                    <a:cubicBezTo>
                      <a:pt x="128" y="0"/>
                      <a:pt x="160" y="96"/>
                      <a:pt x="192" y="96"/>
                    </a:cubicBezTo>
                    <a:cubicBezTo>
                      <a:pt x="224" y="96"/>
                      <a:pt x="256" y="0"/>
                      <a:pt x="288" y="0"/>
                    </a:cubicBezTo>
                    <a:cubicBezTo>
                      <a:pt x="320" y="0"/>
                      <a:pt x="352" y="96"/>
                      <a:pt x="384" y="96"/>
                    </a:cubicBezTo>
                    <a:cubicBezTo>
                      <a:pt x="416" y="96"/>
                      <a:pt x="440" y="0"/>
                      <a:pt x="480" y="0"/>
                    </a:cubicBezTo>
                    <a:cubicBezTo>
                      <a:pt x="520" y="0"/>
                      <a:pt x="584" y="96"/>
                      <a:pt x="624" y="96"/>
                    </a:cubicBezTo>
                    <a:cubicBezTo>
                      <a:pt x="664" y="96"/>
                      <a:pt x="704" y="16"/>
                      <a:pt x="720" y="0"/>
                    </a:cubicBezTo>
                  </a:path>
                </a:pathLst>
              </a:custGeom>
              <a:noFill/>
              <a:ln w="25400">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2" name="Freeform 9"/>
              <p:cNvSpPr>
                <a:spLocks/>
              </p:cNvSpPr>
              <p:nvPr/>
            </p:nvSpPr>
            <p:spPr bwMode="auto">
              <a:xfrm>
                <a:off x="4656" y="2064"/>
                <a:ext cx="672" cy="96"/>
              </a:xfrm>
              <a:custGeom>
                <a:avLst/>
                <a:gdLst>
                  <a:gd name="T0" fmla="*/ 0 w 672"/>
                  <a:gd name="T1" fmla="*/ 0 h 96"/>
                  <a:gd name="T2" fmla="*/ 96 w 672"/>
                  <a:gd name="T3" fmla="*/ 96 h 96"/>
                  <a:gd name="T4" fmla="*/ 192 w 672"/>
                  <a:gd name="T5" fmla="*/ 0 h 96"/>
                  <a:gd name="T6" fmla="*/ 288 w 672"/>
                  <a:gd name="T7" fmla="*/ 96 h 96"/>
                  <a:gd name="T8" fmla="*/ 384 w 672"/>
                  <a:gd name="T9" fmla="*/ 0 h 96"/>
                  <a:gd name="T10" fmla="*/ 480 w 672"/>
                  <a:gd name="T11" fmla="*/ 96 h 96"/>
                  <a:gd name="T12" fmla="*/ 576 w 672"/>
                  <a:gd name="T13" fmla="*/ 0 h 96"/>
                  <a:gd name="T14" fmla="*/ 672 w 672"/>
                  <a:gd name="T15" fmla="*/ 96 h 9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96"/>
                  <a:gd name="T26" fmla="*/ 672 w 67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96">
                    <a:moveTo>
                      <a:pt x="0" y="0"/>
                    </a:moveTo>
                    <a:cubicBezTo>
                      <a:pt x="32" y="48"/>
                      <a:pt x="64" y="96"/>
                      <a:pt x="96" y="96"/>
                    </a:cubicBezTo>
                    <a:cubicBezTo>
                      <a:pt x="128" y="96"/>
                      <a:pt x="160" y="0"/>
                      <a:pt x="192" y="0"/>
                    </a:cubicBezTo>
                    <a:cubicBezTo>
                      <a:pt x="224" y="0"/>
                      <a:pt x="256" y="96"/>
                      <a:pt x="288" y="96"/>
                    </a:cubicBezTo>
                    <a:cubicBezTo>
                      <a:pt x="320" y="96"/>
                      <a:pt x="352" y="0"/>
                      <a:pt x="384" y="0"/>
                    </a:cubicBezTo>
                    <a:cubicBezTo>
                      <a:pt x="416" y="0"/>
                      <a:pt x="448" y="96"/>
                      <a:pt x="480" y="96"/>
                    </a:cubicBezTo>
                    <a:cubicBezTo>
                      <a:pt x="512" y="96"/>
                      <a:pt x="544" y="0"/>
                      <a:pt x="576" y="0"/>
                    </a:cubicBezTo>
                    <a:cubicBezTo>
                      <a:pt x="608" y="0"/>
                      <a:pt x="656" y="80"/>
                      <a:pt x="672" y="96"/>
                    </a:cubicBezTo>
                  </a:path>
                </a:pathLst>
              </a:custGeom>
              <a:noFill/>
              <a:ln w="28575">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3" name="AutoShape 10"/>
              <p:cNvSpPr>
                <a:spLocks noChangeArrowheads="1"/>
              </p:cNvSpPr>
              <p:nvPr/>
            </p:nvSpPr>
            <p:spPr bwMode="auto">
              <a:xfrm rot="-5587128">
                <a:off x="4164" y="1884"/>
                <a:ext cx="360" cy="624"/>
              </a:xfrm>
              <a:prstGeom prst="moon">
                <a:avLst>
                  <a:gd name="adj" fmla="val 87500"/>
                </a:avLst>
              </a:prstGeom>
              <a:solidFill>
                <a:srgbClr val="FF0000"/>
              </a:solidFill>
              <a:ln w="19050">
                <a:solidFill>
                  <a:schemeClr val="tx1"/>
                </a:solidFill>
                <a:miter lim="800000"/>
                <a:headEnd/>
                <a:tailEnd/>
              </a:ln>
            </p:spPr>
            <p:txBody>
              <a:bodyPr wrap="none" anchor="ctr"/>
              <a:lstStyle/>
              <a:p>
                <a:endParaRPr lang="en-US"/>
              </a:p>
            </p:txBody>
          </p:sp>
          <p:sp>
            <p:nvSpPr>
              <p:cNvPr id="43024" name="Line 11"/>
              <p:cNvSpPr>
                <a:spLocks noChangeShapeType="1"/>
              </p:cNvSpPr>
              <p:nvPr/>
            </p:nvSpPr>
            <p:spPr bwMode="auto">
              <a:xfrm flipV="1">
                <a:off x="4320" y="1584"/>
                <a:ext cx="0" cy="48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5" name="AutoShape 12"/>
              <p:cNvSpPr>
                <a:spLocks noChangeArrowheads="1"/>
              </p:cNvSpPr>
              <p:nvPr/>
            </p:nvSpPr>
            <p:spPr bwMode="auto">
              <a:xfrm rot="5400000">
                <a:off x="4320" y="1584"/>
                <a:ext cx="288" cy="288"/>
              </a:xfrm>
              <a:prstGeom prst="triangle">
                <a:avLst>
                  <a:gd name="adj" fmla="val 48440"/>
                </a:avLst>
              </a:prstGeom>
              <a:solidFill>
                <a:srgbClr val="FFCC99"/>
              </a:solidFill>
              <a:ln w="19050">
                <a:solidFill>
                  <a:schemeClr val="tx1"/>
                </a:solidFill>
                <a:miter lim="800000"/>
                <a:headEnd/>
                <a:tailEnd/>
              </a:ln>
            </p:spPr>
            <p:txBody>
              <a:bodyPr wrap="none" anchor="ctr"/>
              <a:lstStyle/>
              <a:p>
                <a:endParaRPr lang="en-US"/>
              </a:p>
            </p:txBody>
          </p:sp>
        </p:grpSp>
        <p:sp>
          <p:nvSpPr>
            <p:cNvPr id="43019" name="Text Box 13"/>
            <p:cNvSpPr txBox="1">
              <a:spLocks noChangeArrowheads="1"/>
            </p:cNvSpPr>
            <p:nvPr/>
          </p:nvSpPr>
          <p:spPr bwMode="auto">
            <a:xfrm>
              <a:off x="4368" y="2736"/>
              <a:ext cx="11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t>F</a:t>
              </a:r>
              <a:r>
                <a:rPr lang="en-US" sz="2000" b="1" baseline="-25000"/>
                <a:t>b</a:t>
              </a:r>
              <a:r>
                <a:rPr lang="en-US" sz="2000" b="1"/>
                <a:t> = W</a:t>
              </a:r>
              <a:r>
                <a:rPr lang="en-US" sz="2000" b="1" baseline="-25000"/>
                <a:t>FD</a:t>
              </a:r>
              <a:endParaRPr lang="en-US" sz="2000" b="1"/>
            </a:p>
          </p:txBody>
        </p:sp>
        <p:sp>
          <p:nvSpPr>
            <p:cNvPr id="43020" name="Line 14"/>
            <p:cNvSpPr>
              <a:spLocks noChangeShapeType="1"/>
            </p:cNvSpPr>
            <p:nvPr/>
          </p:nvSpPr>
          <p:spPr bwMode="auto">
            <a:xfrm flipV="1">
              <a:off x="4560" y="2400"/>
              <a:ext cx="0" cy="288"/>
            </a:xfrm>
            <a:prstGeom prst="line">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
        <p:nvSpPr>
          <p:cNvPr id="3" name="TextBox 2"/>
          <p:cNvSpPr txBox="1"/>
          <p:nvPr/>
        </p:nvSpPr>
        <p:spPr>
          <a:xfrm>
            <a:off x="152400" y="2286000"/>
            <a:ext cx="5029200" cy="1938992"/>
          </a:xfrm>
          <a:prstGeom prst="rect">
            <a:avLst/>
          </a:prstGeom>
          <a:noFill/>
        </p:spPr>
        <p:txBody>
          <a:bodyPr wrap="square" rtlCol="0">
            <a:spAutoFit/>
          </a:bodyPr>
          <a:lstStyle/>
          <a:p>
            <a:r>
              <a:rPr lang="en-US" sz="2000" dirty="0"/>
              <a:t>A). Mass = 2500 kg,   buoyant force = 24500N</a:t>
            </a:r>
          </a:p>
          <a:p>
            <a:r>
              <a:rPr lang="en-US" sz="2000" dirty="0"/>
              <a:t>B). Mass = 250 kg,   buoyant force = 2450N</a:t>
            </a:r>
          </a:p>
          <a:p>
            <a:r>
              <a:rPr lang="en-US" sz="2000" dirty="0"/>
              <a:t>C). Mass = 25 kg,   buoyant force = 245N</a:t>
            </a:r>
          </a:p>
          <a:p>
            <a:r>
              <a:rPr lang="en-US" sz="2000" dirty="0"/>
              <a:t>D). Mass = 2500 kg,   buoyant force = 2450N</a:t>
            </a:r>
          </a:p>
          <a:p>
            <a:r>
              <a:rPr lang="en-US" sz="2000" dirty="0"/>
              <a:t>E). Mass = 2500 kg,   buoyant force = 245N</a:t>
            </a:r>
          </a:p>
          <a:p>
            <a:endParaRPr lang="en-US" sz="2000" dirty="0"/>
          </a:p>
        </p:txBody>
      </p:sp>
    </p:spTree>
    <p:extLst>
      <p:ext uri="{BB962C8B-B14F-4D97-AF65-F5344CB8AC3E}">
        <p14:creationId xmlns:p14="http://schemas.microsoft.com/office/powerpoint/2010/main" val="19477128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4"/>
                                        </p:tgtEl>
                                        <p:attrNameLst>
                                          <p:attrName>style.visibility</p:attrName>
                                        </p:attrNameLst>
                                      </p:cBhvr>
                                      <p:to>
                                        <p:strVal val="visible"/>
                                      </p:to>
                                    </p:set>
                                    <p:anim calcmode="lin" valueType="num">
                                      <p:cBhvr additive="base">
                                        <p:cTn id="7" dur="500" fill="hold"/>
                                        <p:tgtEl>
                                          <p:spTgt spid="102404"/>
                                        </p:tgtEl>
                                        <p:attrNameLst>
                                          <p:attrName>ppt_x</p:attrName>
                                        </p:attrNameLst>
                                      </p:cBhvr>
                                      <p:tavLst>
                                        <p:tav tm="0">
                                          <p:val>
                                            <p:strVal val="#ppt_x"/>
                                          </p:val>
                                        </p:tav>
                                        <p:tav tm="100000">
                                          <p:val>
                                            <p:strVal val="#ppt_x"/>
                                          </p:val>
                                        </p:tav>
                                      </p:tavLst>
                                    </p:anim>
                                    <p:anim calcmode="lin" valueType="num">
                                      <p:cBhvr additive="base">
                                        <p:cTn id="8" dur="500" fill="hold"/>
                                        <p:tgtEl>
                                          <p:spTgt spid="10240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2405"/>
                                        </p:tgtEl>
                                        <p:attrNameLst>
                                          <p:attrName>style.visibility</p:attrName>
                                        </p:attrNameLst>
                                      </p:cBhvr>
                                      <p:to>
                                        <p:strVal val="visible"/>
                                      </p:to>
                                    </p:set>
                                    <p:anim calcmode="lin" valueType="num">
                                      <p:cBhvr additive="base">
                                        <p:cTn id="11" dur="500" fill="hold"/>
                                        <p:tgtEl>
                                          <p:spTgt spid="102405"/>
                                        </p:tgtEl>
                                        <p:attrNameLst>
                                          <p:attrName>ppt_x</p:attrName>
                                        </p:attrNameLst>
                                      </p:cBhvr>
                                      <p:tavLst>
                                        <p:tav tm="0">
                                          <p:val>
                                            <p:strVal val="#ppt_x"/>
                                          </p:val>
                                        </p:tav>
                                        <p:tav tm="100000">
                                          <p:val>
                                            <p:strVal val="#ppt_x"/>
                                          </p:val>
                                        </p:tav>
                                      </p:tavLst>
                                    </p:anim>
                                    <p:anim calcmode="lin" valueType="num">
                                      <p:cBhvr additive="base">
                                        <p:cTn id="12" dur="500" fill="hold"/>
                                        <p:tgtEl>
                                          <p:spTgt spid="1024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4" grpId="0"/>
      <p:bldP spid="10240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9E31D87-4DD5-42B4-A494-EF1C02FDCA65}" type="slidenum">
              <a:rPr lang="en-US"/>
              <a:pPr eaLnBrk="1" hangingPunct="1"/>
              <a:t>14</a:t>
            </a:fld>
            <a:endParaRPr lang="en-US"/>
          </a:p>
        </p:txBody>
      </p:sp>
      <p:pic>
        <p:nvPicPr>
          <p:cNvPr id="25605" name="Picture 2" descr="2A-08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990600"/>
            <a:ext cx="24765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7" name="Rectangle 4"/>
          <p:cNvSpPr>
            <a:spLocks noChangeArrowheads="1"/>
          </p:cNvSpPr>
          <p:nvPr/>
        </p:nvSpPr>
        <p:spPr bwMode="auto">
          <a:xfrm>
            <a:off x="457200" y="2286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zh-CN" sz="2800" b="1" dirty="0">
                <a:solidFill>
                  <a:schemeClr val="bg1"/>
                </a:solidFill>
                <a:ea typeface="宋体" pitchFamily="2" charset="-122"/>
              </a:rPr>
              <a:t>2A-08 Buoyancy of Air</a:t>
            </a:r>
          </a:p>
        </p:txBody>
      </p:sp>
      <p:sp>
        <p:nvSpPr>
          <p:cNvPr id="131077" name="Rectangle 5"/>
          <p:cNvSpPr>
            <a:spLocks noChangeArrowheads="1"/>
          </p:cNvSpPr>
          <p:nvPr/>
        </p:nvSpPr>
        <p:spPr bwMode="auto">
          <a:xfrm>
            <a:off x="685800" y="5638800"/>
            <a:ext cx="8229600" cy="762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pPr>
            <a:r>
              <a:rPr lang="en-US" altLang="zh-CN" sz="2000" b="1" dirty="0">
                <a:solidFill>
                  <a:schemeClr val="bg1"/>
                </a:solidFill>
                <a:ea typeface="宋体" pitchFamily="2" charset="-122"/>
              </a:rPr>
              <a:t>IF SENSITIVE WEIGHING OF AN OBJECT IS REQUIRED, UNEQUAL BUOYANT FORCES COULD AFFECT THE RESULTS.</a:t>
            </a:r>
            <a:r>
              <a:rPr lang="en-US" altLang="zh-CN" sz="2400" dirty="0">
                <a:solidFill>
                  <a:schemeClr val="bg1"/>
                </a:solidFill>
                <a:ea typeface="宋体" pitchFamily="2" charset="-122"/>
              </a:rPr>
              <a:t> </a:t>
            </a:r>
          </a:p>
        </p:txBody>
      </p:sp>
      <p:grpSp>
        <p:nvGrpSpPr>
          <p:cNvPr id="2" name="Group 6"/>
          <p:cNvGrpSpPr>
            <a:grpSpLocks/>
          </p:cNvGrpSpPr>
          <p:nvPr/>
        </p:nvGrpSpPr>
        <p:grpSpPr bwMode="auto">
          <a:xfrm>
            <a:off x="5181600" y="1295400"/>
            <a:ext cx="3505200" cy="1966913"/>
            <a:chOff x="3408" y="768"/>
            <a:chExt cx="2208" cy="1239"/>
          </a:xfrm>
        </p:grpSpPr>
        <p:grpSp>
          <p:nvGrpSpPr>
            <p:cNvPr id="25612" name="Group 7"/>
            <p:cNvGrpSpPr>
              <a:grpSpLocks/>
            </p:cNvGrpSpPr>
            <p:nvPr/>
          </p:nvGrpSpPr>
          <p:grpSpPr bwMode="auto">
            <a:xfrm>
              <a:off x="3648" y="960"/>
              <a:ext cx="1824" cy="960"/>
              <a:chOff x="3216" y="1728"/>
              <a:chExt cx="1824" cy="960"/>
            </a:xfrm>
          </p:grpSpPr>
          <p:grpSp>
            <p:nvGrpSpPr>
              <p:cNvPr id="25617" name="Group 8"/>
              <p:cNvGrpSpPr>
                <a:grpSpLocks/>
              </p:cNvGrpSpPr>
              <p:nvPr/>
            </p:nvGrpSpPr>
            <p:grpSpPr bwMode="auto">
              <a:xfrm>
                <a:off x="3312" y="2016"/>
                <a:ext cx="1440" cy="672"/>
                <a:chOff x="3312" y="2016"/>
                <a:chExt cx="1440" cy="672"/>
              </a:xfrm>
            </p:grpSpPr>
            <p:sp>
              <p:nvSpPr>
                <p:cNvPr id="25624" name="AutoShape 9"/>
                <p:cNvSpPr>
                  <a:spLocks noChangeArrowheads="1"/>
                </p:cNvSpPr>
                <p:nvPr/>
              </p:nvSpPr>
              <p:spPr bwMode="auto">
                <a:xfrm>
                  <a:off x="3984" y="2016"/>
                  <a:ext cx="144" cy="672"/>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25625" name="Line 10"/>
                <p:cNvSpPr>
                  <a:spLocks noChangeShapeType="1"/>
                </p:cNvSpPr>
                <p:nvPr/>
              </p:nvSpPr>
              <p:spPr bwMode="auto">
                <a:xfrm>
                  <a:off x="3312" y="2016"/>
                  <a:ext cx="1440" cy="2"/>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5618" name="Oval 11"/>
              <p:cNvSpPr>
                <a:spLocks noChangeArrowheads="1"/>
              </p:cNvSpPr>
              <p:nvPr/>
            </p:nvSpPr>
            <p:spPr bwMode="auto">
              <a:xfrm>
                <a:off x="3216" y="1968"/>
                <a:ext cx="192" cy="192"/>
              </a:xfrm>
              <a:prstGeom prst="ellipse">
                <a:avLst/>
              </a:prstGeom>
              <a:solidFill>
                <a:srgbClr val="FFFF00"/>
              </a:solidFill>
              <a:ln w="9525">
                <a:solidFill>
                  <a:schemeClr val="tx1"/>
                </a:solidFill>
                <a:round/>
                <a:headEnd/>
                <a:tailEnd/>
              </a:ln>
            </p:spPr>
            <p:txBody>
              <a:bodyPr wrap="none" anchor="ctr"/>
              <a:lstStyle/>
              <a:p>
                <a:endParaRPr lang="en-US"/>
              </a:p>
            </p:txBody>
          </p:sp>
          <p:sp>
            <p:nvSpPr>
              <p:cNvPr id="25619" name="Oval 12"/>
              <p:cNvSpPr>
                <a:spLocks noChangeArrowheads="1"/>
              </p:cNvSpPr>
              <p:nvPr/>
            </p:nvSpPr>
            <p:spPr bwMode="auto">
              <a:xfrm>
                <a:off x="4656" y="1968"/>
                <a:ext cx="384" cy="384"/>
              </a:xfrm>
              <a:prstGeom prst="ellipse">
                <a:avLst/>
              </a:prstGeom>
              <a:solidFill>
                <a:srgbClr val="C0C0C0"/>
              </a:solidFill>
              <a:ln w="9525">
                <a:solidFill>
                  <a:schemeClr val="tx1"/>
                </a:solidFill>
                <a:round/>
                <a:headEnd/>
                <a:tailEnd/>
              </a:ln>
            </p:spPr>
            <p:txBody>
              <a:bodyPr wrap="none" anchor="ctr"/>
              <a:lstStyle/>
              <a:p>
                <a:endParaRPr lang="en-US"/>
              </a:p>
            </p:txBody>
          </p:sp>
          <p:sp>
            <p:nvSpPr>
              <p:cNvPr id="25620" name="Line 13"/>
              <p:cNvSpPr>
                <a:spLocks noChangeShapeType="1"/>
              </p:cNvSpPr>
              <p:nvPr/>
            </p:nvSpPr>
            <p:spPr bwMode="auto">
              <a:xfrm flipV="1">
                <a:off x="3312" y="1824"/>
                <a:ext cx="0" cy="1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21" name="Line 14"/>
              <p:cNvSpPr>
                <a:spLocks noChangeShapeType="1"/>
              </p:cNvSpPr>
              <p:nvPr/>
            </p:nvSpPr>
            <p:spPr bwMode="auto">
              <a:xfrm>
                <a:off x="3312" y="2160"/>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22" name="Line 15"/>
              <p:cNvSpPr>
                <a:spLocks noChangeShapeType="1"/>
              </p:cNvSpPr>
              <p:nvPr/>
            </p:nvSpPr>
            <p:spPr bwMode="auto">
              <a:xfrm>
                <a:off x="4848" y="2352"/>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5623" name="Line 16"/>
              <p:cNvSpPr>
                <a:spLocks noChangeShapeType="1"/>
              </p:cNvSpPr>
              <p:nvPr/>
            </p:nvSpPr>
            <p:spPr bwMode="auto">
              <a:xfrm flipV="1">
                <a:off x="4848" y="1728"/>
                <a:ext cx="0" cy="24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5613" name="Text Box 17"/>
            <p:cNvSpPr txBox="1">
              <a:spLocks noChangeArrowheads="1"/>
            </p:cNvSpPr>
            <p:nvPr/>
          </p:nvSpPr>
          <p:spPr bwMode="auto">
            <a:xfrm>
              <a:off x="5088" y="1776"/>
              <a:ext cx="4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i="1"/>
                <a:t>m</a:t>
              </a:r>
              <a:r>
                <a:rPr lang="en-US" i="1" baseline="-25000"/>
                <a:t>b</a:t>
              </a:r>
              <a:r>
                <a:rPr lang="en-US" i="1"/>
                <a:t>g</a:t>
              </a:r>
            </a:p>
          </p:txBody>
        </p:sp>
        <p:sp>
          <p:nvSpPr>
            <p:cNvPr id="25614" name="Text Box 18"/>
            <p:cNvSpPr txBox="1">
              <a:spLocks noChangeArrowheads="1"/>
            </p:cNvSpPr>
            <p:nvPr/>
          </p:nvSpPr>
          <p:spPr bwMode="auto">
            <a:xfrm>
              <a:off x="3504" y="1584"/>
              <a:ext cx="4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i="1"/>
                <a:t>m</a:t>
              </a:r>
              <a:r>
                <a:rPr lang="en-US" i="1" baseline="-25000"/>
                <a:t>a</a:t>
              </a:r>
              <a:r>
                <a:rPr lang="en-US" i="1"/>
                <a:t>g</a:t>
              </a:r>
            </a:p>
          </p:txBody>
        </p:sp>
        <p:sp>
          <p:nvSpPr>
            <p:cNvPr id="25615" name="Text Box 19"/>
            <p:cNvSpPr txBox="1">
              <a:spLocks noChangeArrowheads="1"/>
            </p:cNvSpPr>
            <p:nvPr/>
          </p:nvSpPr>
          <p:spPr bwMode="auto">
            <a:xfrm>
              <a:off x="4944" y="768"/>
              <a:ext cx="6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l-GR" i="1">
                  <a:cs typeface="Arial" charset="0"/>
                </a:rPr>
                <a:t>ρ</a:t>
              </a:r>
              <a:r>
                <a:rPr lang="en-US" i="1" baseline="-25000">
                  <a:cs typeface="Arial" charset="0"/>
                </a:rPr>
                <a:t>air</a:t>
              </a:r>
              <a:r>
                <a:rPr lang="en-US" i="1">
                  <a:cs typeface="Arial" charset="0"/>
                </a:rPr>
                <a:t>g</a:t>
              </a:r>
              <a:r>
                <a:rPr lang="en-US" i="1"/>
                <a:t>V</a:t>
              </a:r>
              <a:r>
                <a:rPr lang="en-US" i="1" baseline="-25000"/>
                <a:t>b</a:t>
              </a:r>
            </a:p>
          </p:txBody>
        </p:sp>
        <p:sp>
          <p:nvSpPr>
            <p:cNvPr id="25616" name="Text Box 20"/>
            <p:cNvSpPr txBox="1">
              <a:spLocks noChangeArrowheads="1"/>
            </p:cNvSpPr>
            <p:nvPr/>
          </p:nvSpPr>
          <p:spPr bwMode="auto">
            <a:xfrm>
              <a:off x="3408" y="864"/>
              <a:ext cx="6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l-GR" i="1">
                  <a:cs typeface="Arial" charset="0"/>
                </a:rPr>
                <a:t>ρ</a:t>
              </a:r>
              <a:r>
                <a:rPr lang="en-US" i="1" baseline="-25000">
                  <a:cs typeface="Arial" charset="0"/>
                </a:rPr>
                <a:t>air</a:t>
              </a:r>
              <a:r>
                <a:rPr lang="en-US" i="1">
                  <a:cs typeface="Arial" charset="0"/>
                </a:rPr>
                <a:t>g</a:t>
              </a:r>
              <a:r>
                <a:rPr lang="en-US" i="1"/>
                <a:t>V</a:t>
              </a:r>
              <a:r>
                <a:rPr lang="en-US" i="1" baseline="-25000"/>
                <a:t>a</a:t>
              </a:r>
            </a:p>
          </p:txBody>
        </p:sp>
      </p:grpSp>
      <p:sp>
        <p:nvSpPr>
          <p:cNvPr id="131093" name="Text Box 21"/>
          <p:cNvSpPr txBox="1">
            <a:spLocks noChangeArrowheads="1"/>
          </p:cNvSpPr>
          <p:nvPr/>
        </p:nvSpPr>
        <p:spPr bwMode="auto">
          <a:xfrm>
            <a:off x="2667000" y="3581400"/>
            <a:ext cx="5715000" cy="2024063"/>
          </a:xfrm>
          <a:prstGeom prst="rect">
            <a:avLst/>
          </a:prstGeom>
          <a:solidFill>
            <a:srgbClr val="CCFF99"/>
          </a:solidFill>
          <a:ln w="9525">
            <a:solidFill>
              <a:srgbClr val="FFC1C1"/>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b="1" dirty="0">
                <a:ea typeface="宋体" pitchFamily="2" charset="-122"/>
              </a:rPr>
              <a:t>Setting the sum of torques on </a:t>
            </a:r>
            <a:r>
              <a:rPr lang="en-US" altLang="zh-CN" b="1" i="1" dirty="0">
                <a:ea typeface="宋体" pitchFamily="2" charset="-122"/>
              </a:rPr>
              <a:t>equal-arm </a:t>
            </a:r>
            <a:r>
              <a:rPr lang="en-US" altLang="zh-CN" b="1" dirty="0">
                <a:ea typeface="宋体" pitchFamily="2" charset="-122"/>
              </a:rPr>
              <a:t>balance about pivot equal to zero, we have in the presence of air:</a:t>
            </a:r>
          </a:p>
          <a:p>
            <a:pPr eaLnBrk="1" hangingPunct="1"/>
            <a:r>
              <a:rPr lang="en-US" b="1" i="1" dirty="0">
                <a:solidFill>
                  <a:srgbClr val="CC0000"/>
                </a:solidFill>
              </a:rPr>
              <a:t>   </a:t>
            </a:r>
            <a:r>
              <a:rPr lang="en-US" b="1" dirty="0">
                <a:solidFill>
                  <a:srgbClr val="CC0000"/>
                </a:solidFill>
              </a:rPr>
              <a:t>m</a:t>
            </a:r>
            <a:r>
              <a:rPr lang="en-US" b="1" baseline="-25000" dirty="0">
                <a:solidFill>
                  <a:srgbClr val="CC0000"/>
                </a:solidFill>
              </a:rPr>
              <a:t>a</a:t>
            </a:r>
            <a:r>
              <a:rPr lang="en-US" b="1" dirty="0">
                <a:solidFill>
                  <a:srgbClr val="CC0000"/>
                </a:solidFill>
              </a:rPr>
              <a:t>g –</a:t>
            </a:r>
            <a:r>
              <a:rPr lang="en-US" altLang="zh-CN" b="1" dirty="0">
                <a:solidFill>
                  <a:srgbClr val="CC0000"/>
                </a:solidFill>
                <a:ea typeface="宋体" pitchFamily="2" charset="-122"/>
              </a:rPr>
              <a:t> </a:t>
            </a:r>
            <a:r>
              <a:rPr lang="el-GR" b="1" dirty="0">
                <a:solidFill>
                  <a:srgbClr val="CC0000"/>
                </a:solidFill>
                <a:cs typeface="Arial" charset="0"/>
              </a:rPr>
              <a:t>ρ</a:t>
            </a:r>
            <a:r>
              <a:rPr lang="en-US" b="1" baseline="-25000" dirty="0" err="1">
                <a:solidFill>
                  <a:srgbClr val="CC0000"/>
                </a:solidFill>
                <a:cs typeface="Arial" charset="0"/>
              </a:rPr>
              <a:t>air</a:t>
            </a:r>
            <a:r>
              <a:rPr lang="en-US" b="1" dirty="0" err="1">
                <a:solidFill>
                  <a:srgbClr val="CC0000"/>
                </a:solidFill>
                <a:cs typeface="Arial" charset="0"/>
              </a:rPr>
              <a:t>g</a:t>
            </a:r>
            <a:r>
              <a:rPr lang="en-US" b="1" dirty="0" err="1">
                <a:solidFill>
                  <a:srgbClr val="CC0000"/>
                </a:solidFill>
              </a:rPr>
              <a:t>V</a:t>
            </a:r>
            <a:r>
              <a:rPr lang="en-US" b="1" baseline="-25000" dirty="0" err="1">
                <a:solidFill>
                  <a:srgbClr val="CC0000"/>
                </a:solidFill>
              </a:rPr>
              <a:t>a</a:t>
            </a:r>
            <a:r>
              <a:rPr lang="en-US" b="1" dirty="0">
                <a:solidFill>
                  <a:srgbClr val="CC0000"/>
                </a:solidFill>
              </a:rPr>
              <a:t> = </a:t>
            </a:r>
            <a:r>
              <a:rPr lang="el-GR" b="1" dirty="0">
                <a:solidFill>
                  <a:srgbClr val="CC0000"/>
                </a:solidFill>
                <a:cs typeface="Arial" charset="0"/>
              </a:rPr>
              <a:t>ρ</a:t>
            </a:r>
            <a:r>
              <a:rPr lang="en-US" b="1" baseline="-25000" dirty="0" err="1">
                <a:solidFill>
                  <a:srgbClr val="CC0000"/>
                </a:solidFill>
                <a:cs typeface="Arial" charset="0"/>
              </a:rPr>
              <a:t>air</a:t>
            </a:r>
            <a:r>
              <a:rPr lang="en-US" b="1" dirty="0" err="1">
                <a:solidFill>
                  <a:srgbClr val="CC0000"/>
                </a:solidFill>
                <a:cs typeface="Arial" charset="0"/>
              </a:rPr>
              <a:t>g</a:t>
            </a:r>
            <a:r>
              <a:rPr lang="en-US" b="1" dirty="0" err="1">
                <a:solidFill>
                  <a:srgbClr val="CC0000"/>
                </a:solidFill>
              </a:rPr>
              <a:t>V</a:t>
            </a:r>
            <a:r>
              <a:rPr lang="en-US" b="1" baseline="-25000" dirty="0" err="1">
                <a:solidFill>
                  <a:srgbClr val="CC0000"/>
                </a:solidFill>
              </a:rPr>
              <a:t>b</a:t>
            </a:r>
            <a:r>
              <a:rPr lang="en-US" b="1" dirty="0">
                <a:solidFill>
                  <a:srgbClr val="CC0000"/>
                </a:solidFill>
              </a:rPr>
              <a:t> – m</a:t>
            </a:r>
            <a:r>
              <a:rPr lang="en-US" b="1" baseline="-25000" dirty="0">
                <a:solidFill>
                  <a:srgbClr val="CC0000"/>
                </a:solidFill>
              </a:rPr>
              <a:t>a</a:t>
            </a:r>
            <a:r>
              <a:rPr lang="en-US" b="1" dirty="0">
                <a:solidFill>
                  <a:srgbClr val="CC0000"/>
                </a:solidFill>
              </a:rPr>
              <a:t>g</a:t>
            </a:r>
          </a:p>
          <a:p>
            <a:pPr eaLnBrk="1" hangingPunct="1"/>
            <a:endParaRPr lang="en-US" b="1" dirty="0">
              <a:solidFill>
                <a:srgbClr val="CC0000"/>
              </a:solidFill>
            </a:endParaRPr>
          </a:p>
          <a:p>
            <a:pPr eaLnBrk="1" hangingPunct="1"/>
            <a:r>
              <a:rPr lang="en-US" b="1" i="1" dirty="0">
                <a:solidFill>
                  <a:srgbClr val="CC0000"/>
                </a:solidFill>
              </a:rPr>
              <a:t>   </a:t>
            </a:r>
            <a:r>
              <a:rPr lang="en-US" b="1" i="1" dirty="0" err="1">
                <a:solidFill>
                  <a:srgbClr val="CC0000"/>
                </a:solidFill>
              </a:rPr>
              <a:t>V</a:t>
            </a:r>
            <a:r>
              <a:rPr lang="en-US" b="1" i="1" baseline="-25000" dirty="0" err="1">
                <a:solidFill>
                  <a:srgbClr val="CC0000"/>
                </a:solidFill>
              </a:rPr>
              <a:t>b</a:t>
            </a:r>
            <a:r>
              <a:rPr lang="en-US" b="1" i="1" baseline="-25000" dirty="0">
                <a:solidFill>
                  <a:srgbClr val="CC0000"/>
                </a:solidFill>
              </a:rPr>
              <a:t> </a:t>
            </a:r>
            <a:r>
              <a:rPr lang="en-US" b="1" i="1" dirty="0">
                <a:solidFill>
                  <a:srgbClr val="CC0000"/>
                </a:solidFill>
              </a:rPr>
              <a:t>&gt; </a:t>
            </a:r>
            <a:r>
              <a:rPr lang="en-US" b="1" i="1" dirty="0" err="1">
                <a:solidFill>
                  <a:srgbClr val="CC0000"/>
                </a:solidFill>
              </a:rPr>
              <a:t>V</a:t>
            </a:r>
            <a:r>
              <a:rPr lang="en-US" b="1" i="1" baseline="-25000" dirty="0" err="1">
                <a:solidFill>
                  <a:srgbClr val="CC0000"/>
                </a:solidFill>
              </a:rPr>
              <a:t>a</a:t>
            </a:r>
            <a:r>
              <a:rPr lang="en-US" b="1" i="1" dirty="0">
                <a:solidFill>
                  <a:srgbClr val="CC0000"/>
                </a:solidFill>
              </a:rPr>
              <a:t> </a:t>
            </a:r>
            <a:r>
              <a:rPr lang="en-US" b="1" dirty="0"/>
              <a:t>implies </a:t>
            </a:r>
            <a:r>
              <a:rPr lang="en-US" b="1" i="1" dirty="0" err="1">
                <a:solidFill>
                  <a:srgbClr val="CC0000"/>
                </a:solidFill>
              </a:rPr>
              <a:t>m</a:t>
            </a:r>
            <a:r>
              <a:rPr lang="en-US" b="1" i="1" baseline="-25000" dirty="0" err="1">
                <a:solidFill>
                  <a:srgbClr val="CC0000"/>
                </a:solidFill>
              </a:rPr>
              <a:t>b</a:t>
            </a:r>
            <a:r>
              <a:rPr lang="en-US" b="1" i="1" baseline="-25000" dirty="0">
                <a:solidFill>
                  <a:srgbClr val="CC0000"/>
                </a:solidFill>
              </a:rPr>
              <a:t> </a:t>
            </a:r>
            <a:r>
              <a:rPr lang="en-US" b="1" i="1" dirty="0">
                <a:solidFill>
                  <a:srgbClr val="CC0000"/>
                </a:solidFill>
              </a:rPr>
              <a:t>&gt;</a:t>
            </a:r>
            <a:r>
              <a:rPr lang="en-US" b="1" i="1" baseline="-25000" dirty="0">
                <a:solidFill>
                  <a:srgbClr val="CC0000"/>
                </a:solidFill>
              </a:rPr>
              <a:t> </a:t>
            </a:r>
            <a:r>
              <a:rPr lang="en-US" b="1" i="1" dirty="0">
                <a:solidFill>
                  <a:srgbClr val="CC0000"/>
                </a:solidFill>
              </a:rPr>
              <a:t>m</a:t>
            </a:r>
            <a:r>
              <a:rPr lang="en-US" b="1" i="1" baseline="-25000" dirty="0">
                <a:solidFill>
                  <a:srgbClr val="CC0000"/>
                </a:solidFill>
              </a:rPr>
              <a:t>a</a:t>
            </a:r>
            <a:r>
              <a:rPr lang="en-US" b="1" i="1" dirty="0"/>
              <a:t> </a:t>
            </a:r>
            <a:r>
              <a:rPr lang="en-US" b="1" dirty="0"/>
              <a:t>which is demonstrated in vacuum</a:t>
            </a:r>
            <a:endParaRPr lang="en-US" b="1" baseline="-25000" dirty="0">
              <a:solidFill>
                <a:srgbClr val="CC0000"/>
              </a:solidFill>
            </a:endParaRPr>
          </a:p>
        </p:txBody>
      </p:sp>
      <p:sp>
        <p:nvSpPr>
          <p:cNvPr id="25611" name="Text Box 22"/>
          <p:cNvSpPr txBox="1">
            <a:spLocks noChangeArrowheads="1"/>
          </p:cNvSpPr>
          <p:nvPr/>
        </p:nvSpPr>
        <p:spPr bwMode="auto">
          <a:xfrm>
            <a:off x="3505200" y="914400"/>
            <a:ext cx="51816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Investigating the Buoyant force resulting from Air</a:t>
            </a:r>
          </a:p>
        </p:txBody>
      </p:sp>
      <p:sp>
        <p:nvSpPr>
          <p:cNvPr id="3" name="TextBox 2"/>
          <p:cNvSpPr txBox="1"/>
          <p:nvPr/>
        </p:nvSpPr>
        <p:spPr>
          <a:xfrm>
            <a:off x="2819400" y="1224677"/>
            <a:ext cx="2705100" cy="2585323"/>
          </a:xfrm>
          <a:prstGeom prst="rect">
            <a:avLst/>
          </a:prstGeom>
          <a:noFill/>
        </p:spPr>
        <p:txBody>
          <a:bodyPr wrap="square" rtlCol="0">
            <a:spAutoFit/>
          </a:bodyPr>
          <a:lstStyle/>
          <a:p>
            <a:r>
              <a:rPr lang="en-US" dirty="0"/>
              <a:t>After air being pumped out</a:t>
            </a:r>
          </a:p>
          <a:p>
            <a:pPr marL="342900" indent="-342900">
              <a:buAutoNum type="alphaUcPeriod"/>
            </a:pPr>
            <a:r>
              <a:rPr lang="en-US" dirty="0" err="1"/>
              <a:t>m</a:t>
            </a:r>
            <a:r>
              <a:rPr lang="en-US" baseline="-25000" dirty="0" err="1"/>
              <a:t>b</a:t>
            </a:r>
            <a:r>
              <a:rPr lang="en-US" dirty="0"/>
              <a:t> will move downward </a:t>
            </a:r>
          </a:p>
          <a:p>
            <a:pPr marL="342900" indent="-342900">
              <a:buAutoNum type="alphaUcPeriod"/>
            </a:pPr>
            <a:r>
              <a:rPr lang="en-US" dirty="0"/>
              <a:t>m</a:t>
            </a:r>
            <a:r>
              <a:rPr lang="en-US" baseline="-25000" dirty="0"/>
              <a:t>a</a:t>
            </a:r>
            <a:r>
              <a:rPr lang="en-US" dirty="0"/>
              <a:t> will move downward </a:t>
            </a:r>
          </a:p>
          <a:p>
            <a:pPr marL="342900" indent="-342900">
              <a:buAutoNum type="alphaUcPeriod"/>
            </a:pPr>
            <a:r>
              <a:rPr lang="en-US" dirty="0"/>
              <a:t>Apparatus remain balanced</a:t>
            </a:r>
          </a:p>
          <a:p>
            <a:pPr marL="342900" indent="-342900">
              <a:buAutoNum type="alphaUcPeriod"/>
            </a:pPr>
            <a:endParaRPr lang="en-US" dirty="0"/>
          </a:p>
        </p:txBody>
      </p:sp>
    </p:spTree>
    <p:extLst>
      <p:ext uri="{BB962C8B-B14F-4D97-AF65-F5344CB8AC3E}">
        <p14:creationId xmlns:p14="http://schemas.microsoft.com/office/powerpoint/2010/main" val="138762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1093"/>
                                        </p:tgtEl>
                                        <p:attrNameLst>
                                          <p:attrName>style.visibility</p:attrName>
                                        </p:attrNameLst>
                                      </p:cBhvr>
                                      <p:to>
                                        <p:strVal val="visible"/>
                                      </p:to>
                                    </p:set>
                                    <p:animEffect transition="in" filter="randombar(horizontal)">
                                      <p:cBhvr>
                                        <p:cTn id="7" dur="500"/>
                                        <p:tgtEl>
                                          <p:spTgt spid="131093"/>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31077"/>
                                        </p:tgtEl>
                                        <p:attrNameLst>
                                          <p:attrName>style.visibility</p:attrName>
                                        </p:attrNameLst>
                                      </p:cBhvr>
                                      <p:to>
                                        <p:strVal val="visible"/>
                                      </p:to>
                                    </p:set>
                                    <p:animEffect transition="in" filter="randombar(horizontal)">
                                      <p:cBhvr>
                                        <p:cTn id="10" dur="500"/>
                                        <p:tgtEl>
                                          <p:spTgt spid="131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7" grpId="0" animBg="1"/>
      <p:bldP spid="13109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F36FC7E-5949-4D93-A0E2-49B2ECD88310}" type="datetime1">
              <a:rPr lang="en-US" altLang="en-US"/>
              <a:pPr eaLnBrk="1" hangingPunct="1"/>
              <a:t>3/14/2021</a:t>
            </a:fld>
            <a:endParaRPr lang="en-US" altLang="en-US"/>
          </a:p>
        </p:txBody>
      </p:sp>
      <p:sp>
        <p:nvSpPr>
          <p:cNvPr id="3174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17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F9C4A17-C7B7-4DBD-B26B-CA0B5E065FD5}" type="slidenum">
              <a:rPr lang="en-US" altLang="en-US"/>
              <a:pPr eaLnBrk="1" hangingPunct="1"/>
              <a:t>15</a:t>
            </a:fld>
            <a:endParaRPr lang="en-US" altLang="en-US"/>
          </a:p>
        </p:txBody>
      </p:sp>
      <p:sp>
        <p:nvSpPr>
          <p:cNvPr id="31749" name="Rectangle 2"/>
          <p:cNvSpPr>
            <a:spLocks noGrp="1" noChangeArrowheads="1"/>
          </p:cNvSpPr>
          <p:nvPr>
            <p:ph type="title"/>
          </p:nvPr>
        </p:nvSpPr>
        <p:spPr/>
        <p:txBody>
          <a:bodyPr/>
          <a:lstStyle/>
          <a:p>
            <a:pPr eaLnBrk="1" hangingPunct="1"/>
            <a:r>
              <a:rPr lang="en-US" altLang="en-US"/>
              <a:t>Questions Chapter 9</a:t>
            </a:r>
          </a:p>
        </p:txBody>
      </p:sp>
      <p:sp>
        <p:nvSpPr>
          <p:cNvPr id="31750" name="Rectangle 3"/>
          <p:cNvSpPr>
            <a:spLocks noGrp="1" noChangeArrowheads="1"/>
          </p:cNvSpPr>
          <p:nvPr>
            <p:ph type="body" idx="1"/>
          </p:nvPr>
        </p:nvSpPr>
        <p:spPr>
          <a:xfrm>
            <a:off x="457200" y="1600200"/>
            <a:ext cx="8229600" cy="914400"/>
          </a:xfrm>
        </p:spPr>
        <p:txBody>
          <a:bodyPr/>
          <a:lstStyle/>
          <a:p>
            <a:pPr marL="0" indent="0" eaLnBrk="1" hangingPunct="1"/>
            <a:r>
              <a:rPr lang="en-US" altLang="en-US"/>
              <a:t>Q1 </a:t>
            </a:r>
            <a:r>
              <a:rPr lang="en-US" altLang="en-US" sz="2000">
                <a:solidFill>
                  <a:schemeClr val="hlink"/>
                </a:solidFill>
              </a:rPr>
              <a:t>Is it possible for a 100-lb woman to exert a greater pressure on the ground than a 250-lb man?  Explain.</a:t>
            </a:r>
            <a:endParaRPr lang="en-US" altLang="en-US"/>
          </a:p>
        </p:txBody>
      </p:sp>
      <p:sp>
        <p:nvSpPr>
          <p:cNvPr id="107524" name="Text Box 4"/>
          <p:cNvSpPr txBox="1">
            <a:spLocks noChangeArrowheads="1"/>
          </p:cNvSpPr>
          <p:nvPr/>
        </p:nvSpPr>
        <p:spPr bwMode="auto">
          <a:xfrm>
            <a:off x="381000" y="3733800"/>
            <a:ext cx="830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Q3 </a:t>
            </a:r>
            <a:r>
              <a:rPr lang="en-US" altLang="en-US" sz="2000" b="1">
                <a:solidFill>
                  <a:schemeClr val="hlink"/>
                </a:solidFill>
              </a:rPr>
              <a:t>The same force is applied to two cylinders that contain air.  One has a piston with a large area, and the other has a piston with a small area.  In which cylinder will the pressure be greater? </a:t>
            </a:r>
          </a:p>
        </p:txBody>
      </p:sp>
      <p:sp>
        <p:nvSpPr>
          <p:cNvPr id="107525" name="Text Box 5"/>
          <p:cNvSpPr txBox="1">
            <a:spLocks noChangeArrowheads="1"/>
          </p:cNvSpPr>
          <p:nvPr/>
        </p:nvSpPr>
        <p:spPr bwMode="auto">
          <a:xfrm>
            <a:off x="746125" y="2627313"/>
            <a:ext cx="66452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Yes. The pressure will be   mg/A so if A is small e.g. small heels the pressure will be very large</a:t>
            </a:r>
          </a:p>
        </p:txBody>
      </p:sp>
      <p:sp>
        <p:nvSpPr>
          <p:cNvPr id="107526" name="Text Box 6"/>
          <p:cNvSpPr txBox="1">
            <a:spLocks noChangeArrowheads="1"/>
          </p:cNvSpPr>
          <p:nvPr/>
        </p:nvSpPr>
        <p:spPr bwMode="auto">
          <a:xfrm>
            <a:off x="746125" y="5218113"/>
            <a:ext cx="56451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pressure is F/A so the one with the smallest A</a:t>
            </a:r>
          </a:p>
        </p:txBody>
      </p:sp>
    </p:spTree>
    <p:extLst>
      <p:ext uri="{BB962C8B-B14F-4D97-AF65-F5344CB8AC3E}">
        <p14:creationId xmlns:p14="http://schemas.microsoft.com/office/powerpoint/2010/main" val="4035881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7525"/>
                                        </p:tgtEl>
                                        <p:attrNameLst>
                                          <p:attrName>style.visibility</p:attrName>
                                        </p:attrNameLst>
                                      </p:cBhvr>
                                      <p:to>
                                        <p:strVal val="visible"/>
                                      </p:to>
                                    </p:set>
                                    <p:anim calcmode="lin" valueType="num">
                                      <p:cBhvr additive="base">
                                        <p:cTn id="7" dur="500" fill="hold"/>
                                        <p:tgtEl>
                                          <p:spTgt spid="107525"/>
                                        </p:tgtEl>
                                        <p:attrNameLst>
                                          <p:attrName>ppt_x</p:attrName>
                                        </p:attrNameLst>
                                      </p:cBhvr>
                                      <p:tavLst>
                                        <p:tav tm="0">
                                          <p:val>
                                            <p:strVal val="#ppt_x"/>
                                          </p:val>
                                        </p:tav>
                                        <p:tav tm="100000">
                                          <p:val>
                                            <p:strVal val="#ppt_x"/>
                                          </p:val>
                                        </p:tav>
                                      </p:tavLst>
                                    </p:anim>
                                    <p:anim calcmode="lin" valueType="num">
                                      <p:cBhvr additive="base">
                                        <p:cTn id="8" dur="500" fill="hold"/>
                                        <p:tgtEl>
                                          <p:spTgt spid="10752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7524"/>
                                        </p:tgtEl>
                                        <p:attrNameLst>
                                          <p:attrName>style.visibility</p:attrName>
                                        </p:attrNameLst>
                                      </p:cBhvr>
                                      <p:to>
                                        <p:strVal val="visible"/>
                                      </p:to>
                                    </p:set>
                                    <p:anim calcmode="lin" valueType="num">
                                      <p:cBhvr additive="base">
                                        <p:cTn id="13" dur="500" fill="hold"/>
                                        <p:tgtEl>
                                          <p:spTgt spid="107524"/>
                                        </p:tgtEl>
                                        <p:attrNameLst>
                                          <p:attrName>ppt_x</p:attrName>
                                        </p:attrNameLst>
                                      </p:cBhvr>
                                      <p:tavLst>
                                        <p:tav tm="0">
                                          <p:val>
                                            <p:strVal val="#ppt_x"/>
                                          </p:val>
                                        </p:tav>
                                        <p:tav tm="100000">
                                          <p:val>
                                            <p:strVal val="#ppt_x"/>
                                          </p:val>
                                        </p:tav>
                                      </p:tavLst>
                                    </p:anim>
                                    <p:anim calcmode="lin" valueType="num">
                                      <p:cBhvr additive="base">
                                        <p:cTn id="14" dur="500" fill="hold"/>
                                        <p:tgtEl>
                                          <p:spTgt spid="10752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7526"/>
                                        </p:tgtEl>
                                        <p:attrNameLst>
                                          <p:attrName>style.visibility</p:attrName>
                                        </p:attrNameLst>
                                      </p:cBhvr>
                                      <p:to>
                                        <p:strVal val="visible"/>
                                      </p:to>
                                    </p:set>
                                    <p:anim calcmode="lin" valueType="num">
                                      <p:cBhvr additive="base">
                                        <p:cTn id="19" dur="500" fill="hold"/>
                                        <p:tgtEl>
                                          <p:spTgt spid="107526"/>
                                        </p:tgtEl>
                                        <p:attrNameLst>
                                          <p:attrName>ppt_x</p:attrName>
                                        </p:attrNameLst>
                                      </p:cBhvr>
                                      <p:tavLst>
                                        <p:tav tm="0">
                                          <p:val>
                                            <p:strVal val="#ppt_x"/>
                                          </p:val>
                                        </p:tav>
                                        <p:tav tm="100000">
                                          <p:val>
                                            <p:strVal val="#ppt_x"/>
                                          </p:val>
                                        </p:tav>
                                      </p:tavLst>
                                    </p:anim>
                                    <p:anim calcmode="lin" valueType="num">
                                      <p:cBhvr additive="base">
                                        <p:cTn id="20" dur="500" fill="hold"/>
                                        <p:tgtEl>
                                          <p:spTgt spid="1075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4" grpId="0"/>
      <p:bldP spid="107525" grpId="0" animBg="1"/>
      <p:bldP spid="1075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538623-ACBD-435B-88F4-1EED360BEE53}" type="datetime1">
              <a:rPr lang="en-US" altLang="en-US"/>
              <a:pPr eaLnBrk="1" hangingPunct="1"/>
              <a:t>3/14/2021</a:t>
            </a:fld>
            <a:endParaRPr lang="en-US" altLang="en-US"/>
          </a:p>
        </p:txBody>
      </p:sp>
      <p:sp>
        <p:nvSpPr>
          <p:cNvPr id="3277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2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091B4C7-C550-47CC-B5B0-B83E752B1639}" type="slidenum">
              <a:rPr lang="en-US" altLang="en-US"/>
              <a:pPr eaLnBrk="1" hangingPunct="1"/>
              <a:t>16</a:t>
            </a:fld>
            <a:endParaRPr lang="en-US" altLang="en-US"/>
          </a:p>
        </p:txBody>
      </p:sp>
      <p:sp>
        <p:nvSpPr>
          <p:cNvPr id="32773" name="Text Box 2"/>
          <p:cNvSpPr txBox="1">
            <a:spLocks noChangeArrowheads="1"/>
          </p:cNvSpPr>
          <p:nvPr/>
        </p:nvSpPr>
        <p:spPr bwMode="auto">
          <a:xfrm>
            <a:off x="228600" y="304800"/>
            <a:ext cx="8534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sz="2000" b="1">
              <a:solidFill>
                <a:schemeClr val="hlink"/>
              </a:solidFill>
            </a:endParaRPr>
          </a:p>
        </p:txBody>
      </p:sp>
      <p:sp>
        <p:nvSpPr>
          <p:cNvPr id="32774" name="Text Box 3"/>
          <p:cNvSpPr txBox="1">
            <a:spLocks noChangeArrowheads="1"/>
          </p:cNvSpPr>
          <p:nvPr/>
        </p:nvSpPr>
        <p:spPr bwMode="auto">
          <a:xfrm>
            <a:off x="457200" y="381000"/>
            <a:ext cx="8382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Q4</a:t>
            </a:r>
            <a:r>
              <a:rPr lang="en-US" altLang="en-US" sz="2000" b="1">
                <a:solidFill>
                  <a:schemeClr val="hlink"/>
                </a:solidFill>
              </a:rPr>
              <a:t> A penny and a quarter are embedded in the concrete bottom of a swimming pool filled with water.  Which of these coins experiences the greater downward force due to water pressure acting on it?  </a:t>
            </a:r>
          </a:p>
        </p:txBody>
      </p:sp>
      <p:sp>
        <p:nvSpPr>
          <p:cNvPr id="108548" name="Text Box 4"/>
          <p:cNvSpPr txBox="1">
            <a:spLocks noChangeArrowheads="1"/>
          </p:cNvSpPr>
          <p:nvPr/>
        </p:nvSpPr>
        <p:spPr bwMode="auto">
          <a:xfrm>
            <a:off x="609600" y="28956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Q5</a:t>
            </a:r>
            <a:r>
              <a:rPr lang="en-US" altLang="en-US" sz="2000" b="1">
                <a:solidFill>
                  <a:schemeClr val="hlink"/>
                </a:solidFill>
              </a:rPr>
              <a:t> Why are bicycle tires often inflated to a higher pressure than automobile tires, even though the automobile tires must support a much larger weight? </a:t>
            </a:r>
          </a:p>
        </p:txBody>
      </p:sp>
      <p:sp>
        <p:nvSpPr>
          <p:cNvPr id="108549" name="Text Box 5"/>
          <p:cNvSpPr txBox="1">
            <a:spLocks noChangeArrowheads="1"/>
          </p:cNvSpPr>
          <p:nvPr/>
        </p:nvSpPr>
        <p:spPr bwMode="auto">
          <a:xfrm>
            <a:off x="669925" y="2093913"/>
            <a:ext cx="73310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Each coin has to support the weight of water in a vertical column so the quarter has the biggest force    F =PA</a:t>
            </a:r>
          </a:p>
        </p:txBody>
      </p:sp>
      <p:sp>
        <p:nvSpPr>
          <p:cNvPr id="108550" name="Text Box 6"/>
          <p:cNvSpPr txBox="1">
            <a:spLocks noChangeArrowheads="1"/>
          </p:cNvSpPr>
          <p:nvPr/>
        </p:nvSpPr>
        <p:spPr bwMode="auto">
          <a:xfrm>
            <a:off x="609600" y="4191000"/>
            <a:ext cx="7559675" cy="14652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Once again the upward force has to support the weight so </a:t>
            </a:r>
          </a:p>
          <a:p>
            <a:pPr eaLnBrk="1" hangingPunct="1"/>
            <a:r>
              <a:rPr lang="en-US" altLang="en-US" b="1">
                <a:solidFill>
                  <a:srgbClr val="FF3300"/>
                </a:solidFill>
              </a:rPr>
              <a:t> F = mg  but F = PA where A is the area of the tire on the road so   M/m = (PA)</a:t>
            </a:r>
            <a:r>
              <a:rPr lang="en-US" altLang="en-US" b="1" baseline="-25000">
                <a:solidFill>
                  <a:srgbClr val="FF3300"/>
                </a:solidFill>
              </a:rPr>
              <a:t>car</a:t>
            </a:r>
            <a:r>
              <a:rPr lang="en-US" altLang="en-US" b="1">
                <a:solidFill>
                  <a:srgbClr val="FF3300"/>
                </a:solidFill>
              </a:rPr>
              <a:t>/(Pa)</a:t>
            </a:r>
            <a:r>
              <a:rPr lang="en-US" altLang="en-US" b="1" baseline="-25000">
                <a:solidFill>
                  <a:srgbClr val="FF3300"/>
                </a:solidFill>
              </a:rPr>
              <a:t>bike</a:t>
            </a:r>
            <a:r>
              <a:rPr lang="en-US" altLang="en-US" b="1">
                <a:solidFill>
                  <a:srgbClr val="FF3300"/>
                </a:solidFill>
              </a:rPr>
              <a:t> so Ma/mA = P</a:t>
            </a:r>
            <a:r>
              <a:rPr lang="en-US" altLang="en-US" b="1" baseline="-25000">
                <a:solidFill>
                  <a:srgbClr val="FF3300"/>
                </a:solidFill>
              </a:rPr>
              <a:t>car </a:t>
            </a:r>
            <a:r>
              <a:rPr lang="en-US" altLang="en-US" b="1">
                <a:solidFill>
                  <a:srgbClr val="FF3300"/>
                </a:solidFill>
              </a:rPr>
              <a:t>/P</a:t>
            </a:r>
            <a:r>
              <a:rPr lang="en-US" altLang="en-US" b="1" baseline="-25000">
                <a:solidFill>
                  <a:srgbClr val="FF3300"/>
                </a:solidFill>
              </a:rPr>
              <a:t>bike</a:t>
            </a:r>
            <a:r>
              <a:rPr lang="en-US" altLang="en-US" b="1">
                <a:solidFill>
                  <a:srgbClr val="FF3300"/>
                </a:solidFill>
              </a:rPr>
              <a:t>  the ratio of the areas is smaller than the ratio of the weights so </a:t>
            </a:r>
          </a:p>
          <a:p>
            <a:pPr eaLnBrk="1" hangingPunct="1"/>
            <a:r>
              <a:rPr lang="en-US" altLang="en-US" b="1">
                <a:solidFill>
                  <a:srgbClr val="FF3300"/>
                </a:solidFill>
              </a:rPr>
              <a:t>P</a:t>
            </a:r>
            <a:r>
              <a:rPr lang="en-US" altLang="en-US" b="1" baseline="-25000">
                <a:solidFill>
                  <a:srgbClr val="FF3300"/>
                </a:solidFill>
              </a:rPr>
              <a:t>bike</a:t>
            </a:r>
            <a:r>
              <a:rPr lang="en-US" altLang="en-US" b="1">
                <a:solidFill>
                  <a:srgbClr val="FF3300"/>
                </a:solidFill>
              </a:rPr>
              <a:t> is higher.</a:t>
            </a:r>
          </a:p>
        </p:txBody>
      </p:sp>
    </p:spTree>
    <p:extLst>
      <p:ext uri="{BB962C8B-B14F-4D97-AF65-F5344CB8AC3E}">
        <p14:creationId xmlns:p14="http://schemas.microsoft.com/office/powerpoint/2010/main" val="198748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8549"/>
                                        </p:tgtEl>
                                        <p:attrNameLst>
                                          <p:attrName>style.visibility</p:attrName>
                                        </p:attrNameLst>
                                      </p:cBhvr>
                                      <p:to>
                                        <p:strVal val="visible"/>
                                      </p:to>
                                    </p:set>
                                    <p:anim calcmode="lin" valueType="num">
                                      <p:cBhvr additive="base">
                                        <p:cTn id="7" dur="500" fill="hold"/>
                                        <p:tgtEl>
                                          <p:spTgt spid="108549"/>
                                        </p:tgtEl>
                                        <p:attrNameLst>
                                          <p:attrName>ppt_x</p:attrName>
                                        </p:attrNameLst>
                                      </p:cBhvr>
                                      <p:tavLst>
                                        <p:tav tm="0">
                                          <p:val>
                                            <p:strVal val="#ppt_x"/>
                                          </p:val>
                                        </p:tav>
                                        <p:tav tm="100000">
                                          <p:val>
                                            <p:strVal val="#ppt_x"/>
                                          </p:val>
                                        </p:tav>
                                      </p:tavLst>
                                    </p:anim>
                                    <p:anim calcmode="lin" valueType="num">
                                      <p:cBhvr additive="base">
                                        <p:cTn id="8" dur="500" fill="hold"/>
                                        <p:tgtEl>
                                          <p:spTgt spid="10854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8548"/>
                                        </p:tgtEl>
                                        <p:attrNameLst>
                                          <p:attrName>style.visibility</p:attrName>
                                        </p:attrNameLst>
                                      </p:cBhvr>
                                      <p:to>
                                        <p:strVal val="visible"/>
                                      </p:to>
                                    </p:set>
                                    <p:anim calcmode="lin" valueType="num">
                                      <p:cBhvr additive="base">
                                        <p:cTn id="13" dur="500" fill="hold"/>
                                        <p:tgtEl>
                                          <p:spTgt spid="108548"/>
                                        </p:tgtEl>
                                        <p:attrNameLst>
                                          <p:attrName>ppt_x</p:attrName>
                                        </p:attrNameLst>
                                      </p:cBhvr>
                                      <p:tavLst>
                                        <p:tav tm="0">
                                          <p:val>
                                            <p:strVal val="#ppt_x"/>
                                          </p:val>
                                        </p:tav>
                                        <p:tav tm="100000">
                                          <p:val>
                                            <p:strVal val="#ppt_x"/>
                                          </p:val>
                                        </p:tav>
                                      </p:tavLst>
                                    </p:anim>
                                    <p:anim calcmode="lin" valueType="num">
                                      <p:cBhvr additive="base">
                                        <p:cTn id="14" dur="500" fill="hold"/>
                                        <p:tgtEl>
                                          <p:spTgt spid="10854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8550"/>
                                        </p:tgtEl>
                                        <p:attrNameLst>
                                          <p:attrName>style.visibility</p:attrName>
                                        </p:attrNameLst>
                                      </p:cBhvr>
                                      <p:to>
                                        <p:strVal val="visible"/>
                                      </p:to>
                                    </p:set>
                                    <p:anim calcmode="lin" valueType="num">
                                      <p:cBhvr additive="base">
                                        <p:cTn id="19" dur="500" fill="hold"/>
                                        <p:tgtEl>
                                          <p:spTgt spid="108550"/>
                                        </p:tgtEl>
                                        <p:attrNameLst>
                                          <p:attrName>ppt_x</p:attrName>
                                        </p:attrNameLst>
                                      </p:cBhvr>
                                      <p:tavLst>
                                        <p:tav tm="0">
                                          <p:val>
                                            <p:strVal val="#ppt_x"/>
                                          </p:val>
                                        </p:tav>
                                        <p:tav tm="100000">
                                          <p:val>
                                            <p:strVal val="#ppt_x"/>
                                          </p:val>
                                        </p:tav>
                                      </p:tavLst>
                                    </p:anim>
                                    <p:anim calcmode="lin" valueType="num">
                                      <p:cBhvr additive="base">
                                        <p:cTn id="20" dur="500" fill="hold"/>
                                        <p:tgtEl>
                                          <p:spTgt spid="1085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8" grpId="0"/>
      <p:bldP spid="108549" grpId="0" animBg="1"/>
      <p:bldP spid="10855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6D391B8-78BA-4216-8B44-BA89CCEF5EB8}" type="datetime1">
              <a:rPr lang="en-US" altLang="en-US"/>
              <a:pPr eaLnBrk="1" hangingPunct="1"/>
              <a:t>3/14/2021</a:t>
            </a:fld>
            <a:endParaRPr lang="en-US" altLang="en-US"/>
          </a:p>
        </p:txBody>
      </p:sp>
      <p:sp>
        <p:nvSpPr>
          <p:cNvPr id="3379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37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C37C0A1-A40C-4FA1-A3BA-CD5BDDDC8EFD}" type="slidenum">
              <a:rPr lang="en-US" altLang="en-US"/>
              <a:pPr eaLnBrk="1" hangingPunct="1"/>
              <a:t>17</a:t>
            </a:fld>
            <a:endParaRPr lang="en-US" altLang="en-US"/>
          </a:p>
        </p:txBody>
      </p:sp>
      <p:sp>
        <p:nvSpPr>
          <p:cNvPr id="33797" name="Text Box 2"/>
          <p:cNvSpPr txBox="1">
            <a:spLocks noChangeArrowheads="1"/>
          </p:cNvSpPr>
          <p:nvPr/>
        </p:nvSpPr>
        <p:spPr bwMode="auto">
          <a:xfrm>
            <a:off x="304800" y="304800"/>
            <a:ext cx="85344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Q6</a:t>
            </a:r>
            <a:r>
              <a:rPr lang="en-US" altLang="en-US" sz="2000" b="1">
                <a:solidFill>
                  <a:schemeClr val="hlink"/>
                </a:solidFill>
              </a:rPr>
              <a:t> The fluid in a hydraulic system pushes against two pistons, one with a large area and the other with a small area.</a:t>
            </a:r>
          </a:p>
          <a:p>
            <a:pPr eaLnBrk="1" hangingPunct="1">
              <a:spcBef>
                <a:spcPct val="50000"/>
              </a:spcBef>
            </a:pPr>
            <a:r>
              <a:rPr lang="en-US" altLang="en-US" sz="2000" b="1">
                <a:solidFill>
                  <a:schemeClr val="hlink"/>
                </a:solidFill>
              </a:rPr>
              <a:t>A. Which piston experiences the greater force due to fluid pressure acting on it?  </a:t>
            </a:r>
          </a:p>
          <a:p>
            <a:pPr eaLnBrk="1" hangingPunct="1">
              <a:spcBef>
                <a:spcPct val="50000"/>
              </a:spcBef>
            </a:pPr>
            <a:r>
              <a:rPr lang="en-US" altLang="en-US" sz="2000" b="1">
                <a:solidFill>
                  <a:schemeClr val="hlink"/>
                </a:solidFill>
              </a:rPr>
              <a:t>B. When the smaller piston moves, does the larger piston move through the same distance, a greater distance, or a smaller distance than the smaller piston?  </a:t>
            </a:r>
          </a:p>
        </p:txBody>
      </p:sp>
      <p:sp>
        <p:nvSpPr>
          <p:cNvPr id="109571" name="Text Box 3"/>
          <p:cNvSpPr txBox="1">
            <a:spLocks noChangeArrowheads="1"/>
          </p:cNvSpPr>
          <p:nvPr/>
        </p:nvSpPr>
        <p:spPr bwMode="auto">
          <a:xfrm>
            <a:off x="381000" y="4343400"/>
            <a:ext cx="8382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Q8 </a:t>
            </a:r>
            <a:r>
              <a:rPr lang="en-US" altLang="en-US" sz="2000" b="1">
                <a:solidFill>
                  <a:schemeClr val="hlink"/>
                </a:solidFill>
              </a:rPr>
              <a:t>When a mercury barometer is used to measure atmospheric pressure, does the closed end of the tube above the mercury column usually contain air? </a:t>
            </a:r>
          </a:p>
        </p:txBody>
      </p:sp>
      <p:sp>
        <p:nvSpPr>
          <p:cNvPr id="109572" name="Text Box 4"/>
          <p:cNvSpPr txBox="1">
            <a:spLocks noChangeArrowheads="1"/>
          </p:cNvSpPr>
          <p:nvPr/>
        </p:nvSpPr>
        <p:spPr bwMode="auto">
          <a:xfrm>
            <a:off x="441325" y="3008313"/>
            <a:ext cx="7483475" cy="9159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AutoNum type="alphaUcPeriod"/>
            </a:pPr>
            <a:r>
              <a:rPr lang="en-US" altLang="en-US" b="1">
                <a:solidFill>
                  <a:srgbClr val="FF3300"/>
                </a:solidFill>
              </a:rPr>
              <a:t>The pressure is the same and F = PA so the larger piston has the larger force. </a:t>
            </a:r>
          </a:p>
          <a:p>
            <a:pPr eaLnBrk="1" hangingPunct="1"/>
            <a:r>
              <a:rPr lang="en-US" altLang="en-US" b="1">
                <a:solidFill>
                  <a:srgbClr val="FF3300"/>
                </a:solidFill>
              </a:rPr>
              <a:t>B. The work done is the same so the small piston moves the most</a:t>
            </a:r>
          </a:p>
        </p:txBody>
      </p:sp>
      <p:sp>
        <p:nvSpPr>
          <p:cNvPr id="109573" name="Text Box 5"/>
          <p:cNvSpPr txBox="1">
            <a:spLocks noChangeArrowheads="1"/>
          </p:cNvSpPr>
          <p:nvPr/>
        </p:nvSpPr>
        <p:spPr bwMode="auto">
          <a:xfrm>
            <a:off x="974725" y="5599113"/>
            <a:ext cx="31432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No it needs to be a vacuum</a:t>
            </a:r>
          </a:p>
        </p:txBody>
      </p:sp>
    </p:spTree>
    <p:extLst>
      <p:ext uri="{BB962C8B-B14F-4D97-AF65-F5344CB8AC3E}">
        <p14:creationId xmlns:p14="http://schemas.microsoft.com/office/powerpoint/2010/main" val="16210621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9572"/>
                                        </p:tgtEl>
                                        <p:attrNameLst>
                                          <p:attrName>style.visibility</p:attrName>
                                        </p:attrNameLst>
                                      </p:cBhvr>
                                      <p:to>
                                        <p:strVal val="visible"/>
                                      </p:to>
                                    </p:set>
                                    <p:anim calcmode="lin" valueType="num">
                                      <p:cBhvr additive="base">
                                        <p:cTn id="7" dur="500" fill="hold"/>
                                        <p:tgtEl>
                                          <p:spTgt spid="109572"/>
                                        </p:tgtEl>
                                        <p:attrNameLst>
                                          <p:attrName>ppt_x</p:attrName>
                                        </p:attrNameLst>
                                      </p:cBhvr>
                                      <p:tavLst>
                                        <p:tav tm="0">
                                          <p:val>
                                            <p:strVal val="#ppt_x"/>
                                          </p:val>
                                        </p:tav>
                                        <p:tav tm="100000">
                                          <p:val>
                                            <p:strVal val="#ppt_x"/>
                                          </p:val>
                                        </p:tav>
                                      </p:tavLst>
                                    </p:anim>
                                    <p:anim calcmode="lin" valueType="num">
                                      <p:cBhvr additive="base">
                                        <p:cTn id="8" dur="500" fill="hold"/>
                                        <p:tgtEl>
                                          <p:spTgt spid="10957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9571"/>
                                        </p:tgtEl>
                                        <p:attrNameLst>
                                          <p:attrName>style.visibility</p:attrName>
                                        </p:attrNameLst>
                                      </p:cBhvr>
                                      <p:to>
                                        <p:strVal val="visible"/>
                                      </p:to>
                                    </p:set>
                                    <p:anim calcmode="lin" valueType="num">
                                      <p:cBhvr additive="base">
                                        <p:cTn id="13" dur="500" fill="hold"/>
                                        <p:tgtEl>
                                          <p:spTgt spid="109571"/>
                                        </p:tgtEl>
                                        <p:attrNameLst>
                                          <p:attrName>ppt_x</p:attrName>
                                        </p:attrNameLst>
                                      </p:cBhvr>
                                      <p:tavLst>
                                        <p:tav tm="0">
                                          <p:val>
                                            <p:strVal val="#ppt_x"/>
                                          </p:val>
                                        </p:tav>
                                        <p:tav tm="100000">
                                          <p:val>
                                            <p:strVal val="#ppt_x"/>
                                          </p:val>
                                        </p:tav>
                                      </p:tavLst>
                                    </p:anim>
                                    <p:anim calcmode="lin" valueType="num">
                                      <p:cBhvr additive="base">
                                        <p:cTn id="14" dur="500" fill="hold"/>
                                        <p:tgtEl>
                                          <p:spTgt spid="10957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9573"/>
                                        </p:tgtEl>
                                        <p:attrNameLst>
                                          <p:attrName>style.visibility</p:attrName>
                                        </p:attrNameLst>
                                      </p:cBhvr>
                                      <p:to>
                                        <p:strVal val="visible"/>
                                      </p:to>
                                    </p:set>
                                    <p:anim calcmode="lin" valueType="num">
                                      <p:cBhvr additive="base">
                                        <p:cTn id="19" dur="500" fill="hold"/>
                                        <p:tgtEl>
                                          <p:spTgt spid="109573"/>
                                        </p:tgtEl>
                                        <p:attrNameLst>
                                          <p:attrName>ppt_x</p:attrName>
                                        </p:attrNameLst>
                                      </p:cBhvr>
                                      <p:tavLst>
                                        <p:tav tm="0">
                                          <p:val>
                                            <p:strVal val="#ppt_x"/>
                                          </p:val>
                                        </p:tav>
                                        <p:tav tm="100000">
                                          <p:val>
                                            <p:strVal val="#ppt_x"/>
                                          </p:val>
                                        </p:tav>
                                      </p:tavLst>
                                    </p:anim>
                                    <p:anim calcmode="lin" valueType="num">
                                      <p:cBhvr additive="base">
                                        <p:cTn id="20" dur="500" fill="hold"/>
                                        <p:tgtEl>
                                          <p:spTgt spid="1095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p:bldP spid="109572" grpId="0" animBg="1"/>
      <p:bldP spid="10957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EF217DD-8552-4D4B-B5DF-2612622DCA8E}" type="datetime1">
              <a:rPr lang="en-US" altLang="en-US"/>
              <a:pPr eaLnBrk="1" hangingPunct="1"/>
              <a:t>3/14/2021</a:t>
            </a:fld>
            <a:endParaRPr lang="en-US" altLang="en-US"/>
          </a:p>
        </p:txBody>
      </p:sp>
      <p:sp>
        <p:nvSpPr>
          <p:cNvPr id="34819"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48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C1E16AC-443D-423D-AF76-FC0E818B8DB0}" type="slidenum">
              <a:rPr lang="en-US" altLang="en-US"/>
              <a:pPr eaLnBrk="1" hangingPunct="1"/>
              <a:t>18</a:t>
            </a:fld>
            <a:endParaRPr lang="en-US" altLang="en-US"/>
          </a:p>
        </p:txBody>
      </p:sp>
      <p:sp>
        <p:nvSpPr>
          <p:cNvPr id="34821" name="Text Box 2"/>
          <p:cNvSpPr txBox="1">
            <a:spLocks noChangeArrowheads="1"/>
          </p:cNvSpPr>
          <p:nvPr/>
        </p:nvSpPr>
        <p:spPr bwMode="auto">
          <a:xfrm>
            <a:off x="381000" y="304800"/>
            <a:ext cx="830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Q9</a:t>
            </a:r>
            <a:r>
              <a:rPr lang="en-US" altLang="en-US" sz="2000" b="1">
                <a:solidFill>
                  <a:schemeClr val="hlink"/>
                </a:solidFill>
              </a:rPr>
              <a:t> Could we use water instead of mercury to make a barometer?  What advantages and disadvantages would be associated with the use of water?  </a:t>
            </a:r>
          </a:p>
        </p:txBody>
      </p:sp>
      <p:sp>
        <p:nvSpPr>
          <p:cNvPr id="110595" name="Text Box 3"/>
          <p:cNvSpPr txBox="1">
            <a:spLocks noChangeArrowheads="1"/>
          </p:cNvSpPr>
          <p:nvPr/>
        </p:nvSpPr>
        <p:spPr bwMode="auto">
          <a:xfrm>
            <a:off x="457200" y="3048000"/>
            <a:ext cx="8077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Q10</a:t>
            </a:r>
            <a:r>
              <a:rPr lang="en-US" altLang="en-US" sz="2000" b="1">
                <a:solidFill>
                  <a:schemeClr val="hlink"/>
                </a:solidFill>
              </a:rPr>
              <a:t> If you climbed a mountain carrying a mercury barometer, would the level of the mercury column in the glass tube of the barometer increase or decrease (compared to the mercury reservoir) as you climb the mountain? </a:t>
            </a:r>
          </a:p>
        </p:txBody>
      </p:sp>
      <p:sp>
        <p:nvSpPr>
          <p:cNvPr id="110596" name="Text Box 4"/>
          <p:cNvSpPr txBox="1">
            <a:spLocks noChangeArrowheads="1"/>
          </p:cNvSpPr>
          <p:nvPr/>
        </p:nvSpPr>
        <p:spPr bwMode="auto">
          <a:xfrm>
            <a:off x="533400" y="1905000"/>
            <a:ext cx="72548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height of the liquid depends on the density. So one can use water but the column would be 32 feet high</a:t>
            </a:r>
          </a:p>
        </p:txBody>
      </p:sp>
      <p:sp>
        <p:nvSpPr>
          <p:cNvPr id="110597" name="Text Box 5"/>
          <p:cNvSpPr txBox="1">
            <a:spLocks noChangeArrowheads="1"/>
          </p:cNvSpPr>
          <p:nvPr/>
        </p:nvSpPr>
        <p:spPr bwMode="auto">
          <a:xfrm>
            <a:off x="822325" y="4760913"/>
            <a:ext cx="71786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pressure decreases because you have a smaller column of air to support so the height would decrease</a:t>
            </a:r>
          </a:p>
        </p:txBody>
      </p:sp>
    </p:spTree>
    <p:extLst>
      <p:ext uri="{BB962C8B-B14F-4D97-AF65-F5344CB8AC3E}">
        <p14:creationId xmlns:p14="http://schemas.microsoft.com/office/powerpoint/2010/main" val="2824079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596"/>
                                        </p:tgtEl>
                                        <p:attrNameLst>
                                          <p:attrName>style.visibility</p:attrName>
                                        </p:attrNameLst>
                                      </p:cBhvr>
                                      <p:to>
                                        <p:strVal val="visible"/>
                                      </p:to>
                                    </p:set>
                                    <p:anim calcmode="lin" valueType="num">
                                      <p:cBhvr additive="base">
                                        <p:cTn id="7" dur="500" fill="hold"/>
                                        <p:tgtEl>
                                          <p:spTgt spid="110596"/>
                                        </p:tgtEl>
                                        <p:attrNameLst>
                                          <p:attrName>ppt_x</p:attrName>
                                        </p:attrNameLst>
                                      </p:cBhvr>
                                      <p:tavLst>
                                        <p:tav tm="0">
                                          <p:val>
                                            <p:strVal val="#ppt_x"/>
                                          </p:val>
                                        </p:tav>
                                        <p:tav tm="100000">
                                          <p:val>
                                            <p:strVal val="#ppt_x"/>
                                          </p:val>
                                        </p:tav>
                                      </p:tavLst>
                                    </p:anim>
                                    <p:anim calcmode="lin" valueType="num">
                                      <p:cBhvr additive="base">
                                        <p:cTn id="8" dur="500" fill="hold"/>
                                        <p:tgtEl>
                                          <p:spTgt spid="1105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0595"/>
                                        </p:tgtEl>
                                        <p:attrNameLst>
                                          <p:attrName>style.visibility</p:attrName>
                                        </p:attrNameLst>
                                      </p:cBhvr>
                                      <p:to>
                                        <p:strVal val="visible"/>
                                      </p:to>
                                    </p:set>
                                    <p:anim calcmode="lin" valueType="num">
                                      <p:cBhvr additive="base">
                                        <p:cTn id="13" dur="500" fill="hold"/>
                                        <p:tgtEl>
                                          <p:spTgt spid="110595"/>
                                        </p:tgtEl>
                                        <p:attrNameLst>
                                          <p:attrName>ppt_x</p:attrName>
                                        </p:attrNameLst>
                                      </p:cBhvr>
                                      <p:tavLst>
                                        <p:tav tm="0">
                                          <p:val>
                                            <p:strVal val="#ppt_x"/>
                                          </p:val>
                                        </p:tav>
                                        <p:tav tm="100000">
                                          <p:val>
                                            <p:strVal val="#ppt_x"/>
                                          </p:val>
                                        </p:tav>
                                      </p:tavLst>
                                    </p:anim>
                                    <p:anim calcmode="lin" valueType="num">
                                      <p:cBhvr additive="base">
                                        <p:cTn id="14" dur="500" fill="hold"/>
                                        <p:tgtEl>
                                          <p:spTgt spid="11059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0597"/>
                                        </p:tgtEl>
                                        <p:attrNameLst>
                                          <p:attrName>style.visibility</p:attrName>
                                        </p:attrNameLst>
                                      </p:cBhvr>
                                      <p:to>
                                        <p:strVal val="visible"/>
                                      </p:to>
                                    </p:set>
                                    <p:anim calcmode="lin" valueType="num">
                                      <p:cBhvr additive="base">
                                        <p:cTn id="19" dur="500" fill="hold"/>
                                        <p:tgtEl>
                                          <p:spTgt spid="110597"/>
                                        </p:tgtEl>
                                        <p:attrNameLst>
                                          <p:attrName>ppt_x</p:attrName>
                                        </p:attrNameLst>
                                      </p:cBhvr>
                                      <p:tavLst>
                                        <p:tav tm="0">
                                          <p:val>
                                            <p:strVal val="#ppt_x"/>
                                          </p:val>
                                        </p:tav>
                                        <p:tav tm="100000">
                                          <p:val>
                                            <p:strVal val="#ppt_x"/>
                                          </p:val>
                                        </p:tav>
                                      </p:tavLst>
                                    </p:anim>
                                    <p:anim calcmode="lin" valueType="num">
                                      <p:cBhvr additive="base">
                                        <p:cTn id="20" dur="500" fill="hold"/>
                                        <p:tgtEl>
                                          <p:spTgt spid="1105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p:bldP spid="110596" grpId="0" animBg="1"/>
      <p:bldP spid="11059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15F635-7725-413F-BC72-476A318E79FE}" type="datetime1">
              <a:rPr lang="en-US" altLang="en-US"/>
              <a:pPr eaLnBrk="1" hangingPunct="1"/>
              <a:t>3/14/2021</a:t>
            </a:fld>
            <a:endParaRPr lang="en-US" altLang="en-US"/>
          </a:p>
        </p:txBody>
      </p:sp>
      <p:sp>
        <p:nvSpPr>
          <p:cNvPr id="3584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58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12F566-4F68-47CF-89E4-7BE0BF09DBA8}" type="slidenum">
              <a:rPr lang="en-US" altLang="en-US"/>
              <a:pPr eaLnBrk="1" hangingPunct="1"/>
              <a:t>19</a:t>
            </a:fld>
            <a:endParaRPr lang="en-US" altLang="en-US"/>
          </a:p>
        </p:txBody>
      </p:sp>
      <p:sp>
        <p:nvSpPr>
          <p:cNvPr id="35845" name="Text Box 2"/>
          <p:cNvSpPr txBox="1">
            <a:spLocks noChangeArrowheads="1"/>
          </p:cNvSpPr>
          <p:nvPr/>
        </p:nvSpPr>
        <p:spPr bwMode="auto">
          <a:xfrm>
            <a:off x="533400" y="457200"/>
            <a:ext cx="8153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Q11</a:t>
            </a:r>
            <a:r>
              <a:rPr lang="en-US" altLang="en-US" sz="2000" b="1">
                <a:solidFill>
                  <a:schemeClr val="hlink"/>
                </a:solidFill>
              </a:rPr>
              <a:t> If you filled an airtight balloon at the top of a mountain, would the balloon expand or contract as you descend the mountain? </a:t>
            </a:r>
          </a:p>
        </p:txBody>
      </p:sp>
      <p:sp>
        <p:nvSpPr>
          <p:cNvPr id="111619" name="Text Box 3"/>
          <p:cNvSpPr txBox="1">
            <a:spLocks noChangeArrowheads="1"/>
          </p:cNvSpPr>
          <p:nvPr/>
        </p:nvSpPr>
        <p:spPr bwMode="auto">
          <a:xfrm>
            <a:off x="609600" y="3200400"/>
            <a:ext cx="7696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Q12</a:t>
            </a:r>
            <a:r>
              <a:rPr lang="en-US" altLang="en-US" sz="2000" b="1">
                <a:solidFill>
                  <a:schemeClr val="hlink"/>
                </a:solidFill>
              </a:rPr>
              <a:t> When you go over a mountain pass in an automobile, your ears often “pop” both on the way up and on the way down.  How can you explain this effect?  </a:t>
            </a:r>
          </a:p>
        </p:txBody>
      </p:sp>
      <p:sp>
        <p:nvSpPr>
          <p:cNvPr id="111620" name="Text Box 4"/>
          <p:cNvSpPr txBox="1">
            <a:spLocks noChangeArrowheads="1"/>
          </p:cNvSpPr>
          <p:nvPr/>
        </p:nvSpPr>
        <p:spPr bwMode="auto">
          <a:xfrm>
            <a:off x="746125" y="1712913"/>
            <a:ext cx="7102475" cy="9159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It would contract because the atmospheric pressure would increase and the pressure inside the balloon would increase to balance this change</a:t>
            </a:r>
          </a:p>
        </p:txBody>
      </p:sp>
      <p:sp>
        <p:nvSpPr>
          <p:cNvPr id="111621" name="Text Box 5"/>
          <p:cNvSpPr txBox="1">
            <a:spLocks noChangeArrowheads="1"/>
          </p:cNvSpPr>
          <p:nvPr/>
        </p:nvSpPr>
        <p:spPr bwMode="auto">
          <a:xfrm>
            <a:off x="669925" y="4532313"/>
            <a:ext cx="77120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As you go up or down the atmospheric pressure changes and the popping is the inner ear adjusting to the pressure change </a:t>
            </a:r>
          </a:p>
        </p:txBody>
      </p:sp>
    </p:spTree>
    <p:extLst>
      <p:ext uri="{BB962C8B-B14F-4D97-AF65-F5344CB8AC3E}">
        <p14:creationId xmlns:p14="http://schemas.microsoft.com/office/powerpoint/2010/main" val="525151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1620"/>
                                        </p:tgtEl>
                                        <p:attrNameLst>
                                          <p:attrName>style.visibility</p:attrName>
                                        </p:attrNameLst>
                                      </p:cBhvr>
                                      <p:to>
                                        <p:strVal val="visible"/>
                                      </p:to>
                                    </p:set>
                                    <p:anim calcmode="lin" valueType="num">
                                      <p:cBhvr additive="base">
                                        <p:cTn id="7" dur="500" fill="hold"/>
                                        <p:tgtEl>
                                          <p:spTgt spid="111620"/>
                                        </p:tgtEl>
                                        <p:attrNameLst>
                                          <p:attrName>ppt_x</p:attrName>
                                        </p:attrNameLst>
                                      </p:cBhvr>
                                      <p:tavLst>
                                        <p:tav tm="0">
                                          <p:val>
                                            <p:strVal val="#ppt_x"/>
                                          </p:val>
                                        </p:tav>
                                        <p:tav tm="100000">
                                          <p:val>
                                            <p:strVal val="#ppt_x"/>
                                          </p:val>
                                        </p:tav>
                                      </p:tavLst>
                                    </p:anim>
                                    <p:anim calcmode="lin" valueType="num">
                                      <p:cBhvr additive="base">
                                        <p:cTn id="8" dur="500" fill="hold"/>
                                        <p:tgtEl>
                                          <p:spTgt spid="11162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1619"/>
                                        </p:tgtEl>
                                        <p:attrNameLst>
                                          <p:attrName>style.visibility</p:attrName>
                                        </p:attrNameLst>
                                      </p:cBhvr>
                                      <p:to>
                                        <p:strVal val="visible"/>
                                      </p:to>
                                    </p:set>
                                    <p:anim calcmode="lin" valueType="num">
                                      <p:cBhvr additive="base">
                                        <p:cTn id="13" dur="500" fill="hold"/>
                                        <p:tgtEl>
                                          <p:spTgt spid="111619"/>
                                        </p:tgtEl>
                                        <p:attrNameLst>
                                          <p:attrName>ppt_x</p:attrName>
                                        </p:attrNameLst>
                                      </p:cBhvr>
                                      <p:tavLst>
                                        <p:tav tm="0">
                                          <p:val>
                                            <p:strVal val="#ppt_x"/>
                                          </p:val>
                                        </p:tav>
                                        <p:tav tm="100000">
                                          <p:val>
                                            <p:strVal val="#ppt_x"/>
                                          </p:val>
                                        </p:tav>
                                      </p:tavLst>
                                    </p:anim>
                                    <p:anim calcmode="lin" valueType="num">
                                      <p:cBhvr additive="base">
                                        <p:cTn id="14" dur="500" fill="hold"/>
                                        <p:tgtEl>
                                          <p:spTgt spid="11161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1621"/>
                                        </p:tgtEl>
                                        <p:attrNameLst>
                                          <p:attrName>style.visibility</p:attrName>
                                        </p:attrNameLst>
                                      </p:cBhvr>
                                      <p:to>
                                        <p:strVal val="visible"/>
                                      </p:to>
                                    </p:set>
                                    <p:anim calcmode="lin" valueType="num">
                                      <p:cBhvr additive="base">
                                        <p:cTn id="19" dur="500" fill="hold"/>
                                        <p:tgtEl>
                                          <p:spTgt spid="111621"/>
                                        </p:tgtEl>
                                        <p:attrNameLst>
                                          <p:attrName>ppt_x</p:attrName>
                                        </p:attrNameLst>
                                      </p:cBhvr>
                                      <p:tavLst>
                                        <p:tav tm="0">
                                          <p:val>
                                            <p:strVal val="#ppt_x"/>
                                          </p:val>
                                        </p:tav>
                                        <p:tav tm="100000">
                                          <p:val>
                                            <p:strVal val="#ppt_x"/>
                                          </p:val>
                                        </p:tav>
                                      </p:tavLst>
                                    </p:anim>
                                    <p:anim calcmode="lin" valueType="num">
                                      <p:cBhvr additive="base">
                                        <p:cTn id="20" dur="500" fill="hold"/>
                                        <p:tgtEl>
                                          <p:spTgt spid="1116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p:bldP spid="111620" grpId="0" animBg="1"/>
      <p:bldP spid="1116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859" name="Rectangle 3"/>
          <p:cNvSpPr>
            <a:spLocks noGrp="1" noChangeArrowheads="1"/>
          </p:cNvSpPr>
          <p:nvPr>
            <p:ph type="body" idx="1"/>
          </p:nvPr>
        </p:nvSpPr>
        <p:spPr>
          <a:xfrm>
            <a:off x="685800" y="1981200"/>
            <a:ext cx="6934200" cy="4114800"/>
          </a:xfrm>
        </p:spPr>
        <p:txBody>
          <a:bodyPr>
            <a:normAutofit/>
          </a:bodyPr>
          <a:lstStyle/>
          <a:p>
            <a:pPr>
              <a:lnSpc>
                <a:spcPct val="80000"/>
              </a:lnSpc>
            </a:pPr>
            <a:r>
              <a:rPr lang="en-US" sz="2500" dirty="0"/>
              <a:t>Living on the surface of the earth, we are at the bottom of a sea of air.</a:t>
            </a:r>
          </a:p>
          <a:p>
            <a:pPr>
              <a:lnSpc>
                <a:spcPct val="80000"/>
              </a:lnSpc>
            </a:pPr>
            <a:r>
              <a:rPr lang="en-US" sz="2500" dirty="0"/>
              <a:t>This sea of air is thinner at higher altitudes.</a:t>
            </a:r>
          </a:p>
          <a:p>
            <a:pPr>
              <a:lnSpc>
                <a:spcPct val="80000"/>
              </a:lnSpc>
            </a:pPr>
            <a:r>
              <a:rPr lang="en-US" sz="2500" dirty="0"/>
              <a:t>It is also thinner during certain weather conditions.</a:t>
            </a:r>
          </a:p>
          <a:p>
            <a:pPr>
              <a:lnSpc>
                <a:spcPct val="80000"/>
              </a:lnSpc>
            </a:pPr>
            <a:r>
              <a:rPr lang="en-US" sz="2500" dirty="0"/>
              <a:t>We describe this property by </a:t>
            </a:r>
            <a:r>
              <a:rPr lang="en-US" sz="2500" b="1" i="1" dirty="0">
                <a:solidFill>
                  <a:schemeClr val="accent1"/>
                </a:solidFill>
              </a:rPr>
              <a:t>atmospheric pressure</a:t>
            </a:r>
            <a:r>
              <a:rPr lang="en-US" sz="2500" dirty="0"/>
              <a:t>: the pressure of the layer of air that surrounds the earth.</a:t>
            </a:r>
          </a:p>
          <a:p>
            <a:pPr lvl="1">
              <a:lnSpc>
                <a:spcPct val="80000"/>
              </a:lnSpc>
            </a:pPr>
            <a:r>
              <a:rPr lang="en-US" sz="2500" dirty="0"/>
              <a:t>At sea level, the atmospheric pressure is 100 </a:t>
            </a:r>
            <a:r>
              <a:rPr lang="en-US" sz="2500" dirty="0" err="1"/>
              <a:t>kPa</a:t>
            </a:r>
            <a:r>
              <a:rPr lang="en-US" sz="2500" dirty="0"/>
              <a:t>, or 14.7 pounds per square inch, but it decreases with altitude.</a:t>
            </a:r>
          </a:p>
        </p:txBody>
      </p:sp>
      <p:sp>
        <p:nvSpPr>
          <p:cNvPr id="1145858" name="Rectangle 2"/>
          <p:cNvSpPr>
            <a:spLocks noGrp="1" noChangeArrowheads="1"/>
          </p:cNvSpPr>
          <p:nvPr>
            <p:ph type="title"/>
          </p:nvPr>
        </p:nvSpPr>
        <p:spPr>
          <a:xfrm>
            <a:off x="0" y="465138"/>
            <a:ext cx="9144000" cy="1431925"/>
          </a:xfrm>
        </p:spPr>
        <p:txBody>
          <a:bodyPr>
            <a:normAutofit fontScale="90000"/>
          </a:bodyPr>
          <a:lstStyle/>
          <a:p>
            <a:r>
              <a:rPr lang="en-US" b="1" dirty="0">
                <a:solidFill>
                  <a:srgbClr val="FF0000"/>
                </a:solidFill>
              </a:rPr>
              <a:t>Atmospheric Pressure and the Behavior of Gases</a:t>
            </a:r>
          </a:p>
        </p:txBody>
      </p:sp>
    </p:spTree>
    <p:extLst>
      <p:ext uri="{BB962C8B-B14F-4D97-AF65-F5344CB8AC3E}">
        <p14:creationId xmlns:p14="http://schemas.microsoft.com/office/powerpoint/2010/main" val="1599827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6BCBA19-BB4C-416A-A3A5-BB69F426F737}" type="datetime1">
              <a:rPr lang="en-US" altLang="en-US"/>
              <a:pPr eaLnBrk="1" hangingPunct="1"/>
              <a:t>3/14/2021</a:t>
            </a:fld>
            <a:endParaRPr lang="en-US" altLang="en-US"/>
          </a:p>
        </p:txBody>
      </p:sp>
      <p:sp>
        <p:nvSpPr>
          <p:cNvPr id="3686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68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7C2F406-10FD-4D35-8787-810FFDA3C857}" type="slidenum">
              <a:rPr lang="en-US" altLang="en-US"/>
              <a:pPr eaLnBrk="1" hangingPunct="1"/>
              <a:t>20</a:t>
            </a:fld>
            <a:endParaRPr lang="en-US" altLang="en-US"/>
          </a:p>
        </p:txBody>
      </p:sp>
      <p:sp>
        <p:nvSpPr>
          <p:cNvPr id="36869" name="Text Box 2"/>
          <p:cNvSpPr txBox="1">
            <a:spLocks noChangeArrowheads="1"/>
          </p:cNvSpPr>
          <p:nvPr/>
        </p:nvSpPr>
        <p:spPr bwMode="auto">
          <a:xfrm>
            <a:off x="304800" y="762000"/>
            <a:ext cx="815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Q15</a:t>
            </a:r>
            <a:r>
              <a:rPr lang="en-US" altLang="en-US" sz="2000" b="1">
                <a:solidFill>
                  <a:schemeClr val="hlink"/>
                </a:solidFill>
              </a:rPr>
              <a:t> Is it possible for a solid metal ball to float in mercury?  </a:t>
            </a:r>
          </a:p>
        </p:txBody>
      </p:sp>
      <p:sp>
        <p:nvSpPr>
          <p:cNvPr id="112643" name="Text Box 3"/>
          <p:cNvSpPr txBox="1">
            <a:spLocks noChangeArrowheads="1"/>
          </p:cNvSpPr>
          <p:nvPr/>
        </p:nvSpPr>
        <p:spPr bwMode="auto">
          <a:xfrm>
            <a:off x="304800" y="2971800"/>
            <a:ext cx="8153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Q16</a:t>
            </a:r>
            <a:r>
              <a:rPr lang="en-US" altLang="en-US" sz="2000" b="1">
                <a:solidFill>
                  <a:schemeClr val="hlink"/>
                </a:solidFill>
              </a:rPr>
              <a:t> A rectangular metal block is suspended by a string in a breaker of water so that the block is completely surrounded by water.  Is the water pressure at the bottom of the block equal to, greater than, or less than the water pressure at the top of the block?  </a:t>
            </a:r>
          </a:p>
        </p:txBody>
      </p:sp>
      <p:sp>
        <p:nvSpPr>
          <p:cNvPr id="112644" name="Text Box 4"/>
          <p:cNvSpPr txBox="1">
            <a:spLocks noChangeArrowheads="1"/>
          </p:cNvSpPr>
          <p:nvPr/>
        </p:nvSpPr>
        <p:spPr bwMode="auto">
          <a:xfrm>
            <a:off x="533400" y="1676400"/>
            <a:ext cx="7102475" cy="9159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upward force is the weight of liquid displaced and the downward force is the weight of the ball. If the density of the liquid is greater than that of the ball it will float.</a:t>
            </a:r>
          </a:p>
        </p:txBody>
      </p:sp>
      <p:sp>
        <p:nvSpPr>
          <p:cNvPr id="112645" name="Text Box 5"/>
          <p:cNvSpPr txBox="1">
            <a:spLocks noChangeArrowheads="1"/>
          </p:cNvSpPr>
          <p:nvPr/>
        </p:nvSpPr>
        <p:spPr bwMode="auto">
          <a:xfrm>
            <a:off x="593725" y="4684713"/>
            <a:ext cx="77882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pressure is </a:t>
            </a:r>
            <a:r>
              <a:rPr lang="el-GR" altLang="en-US" b="1">
                <a:solidFill>
                  <a:srgbClr val="FF3300"/>
                </a:solidFill>
                <a:cs typeface="Arial" panose="020B0604020202020204" pitchFamily="34" charset="0"/>
              </a:rPr>
              <a:t>ρ</a:t>
            </a:r>
            <a:r>
              <a:rPr lang="en-US" altLang="en-US" b="1">
                <a:solidFill>
                  <a:srgbClr val="FF3300"/>
                </a:solidFill>
                <a:cs typeface="Arial" panose="020B0604020202020204" pitchFamily="34" charset="0"/>
              </a:rPr>
              <a:t>gh so the pressure is higher at the bottom. The difference in pressure provides the upward force on the block </a:t>
            </a:r>
            <a:endParaRPr lang="el-GR" altLang="en-US" b="1">
              <a:solidFill>
                <a:srgbClr val="FF3300"/>
              </a:solidFill>
              <a:cs typeface="Arial" panose="020B0604020202020204" pitchFamily="34" charset="0"/>
            </a:endParaRPr>
          </a:p>
        </p:txBody>
      </p:sp>
    </p:spTree>
    <p:extLst>
      <p:ext uri="{BB962C8B-B14F-4D97-AF65-F5344CB8AC3E}">
        <p14:creationId xmlns:p14="http://schemas.microsoft.com/office/powerpoint/2010/main" val="2103853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44"/>
                                        </p:tgtEl>
                                        <p:attrNameLst>
                                          <p:attrName>style.visibility</p:attrName>
                                        </p:attrNameLst>
                                      </p:cBhvr>
                                      <p:to>
                                        <p:strVal val="visible"/>
                                      </p:to>
                                    </p:set>
                                    <p:anim calcmode="lin" valueType="num">
                                      <p:cBhvr additive="base">
                                        <p:cTn id="7" dur="500" fill="hold"/>
                                        <p:tgtEl>
                                          <p:spTgt spid="112644"/>
                                        </p:tgtEl>
                                        <p:attrNameLst>
                                          <p:attrName>ppt_x</p:attrName>
                                        </p:attrNameLst>
                                      </p:cBhvr>
                                      <p:tavLst>
                                        <p:tav tm="0">
                                          <p:val>
                                            <p:strVal val="#ppt_x"/>
                                          </p:val>
                                        </p:tav>
                                        <p:tav tm="100000">
                                          <p:val>
                                            <p:strVal val="#ppt_x"/>
                                          </p:val>
                                        </p:tav>
                                      </p:tavLst>
                                    </p:anim>
                                    <p:anim calcmode="lin" valueType="num">
                                      <p:cBhvr additive="base">
                                        <p:cTn id="8" dur="500" fill="hold"/>
                                        <p:tgtEl>
                                          <p:spTgt spid="11264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43"/>
                                        </p:tgtEl>
                                        <p:attrNameLst>
                                          <p:attrName>style.visibility</p:attrName>
                                        </p:attrNameLst>
                                      </p:cBhvr>
                                      <p:to>
                                        <p:strVal val="visible"/>
                                      </p:to>
                                    </p:set>
                                    <p:anim calcmode="lin" valueType="num">
                                      <p:cBhvr additive="base">
                                        <p:cTn id="13" dur="500" fill="hold"/>
                                        <p:tgtEl>
                                          <p:spTgt spid="112643"/>
                                        </p:tgtEl>
                                        <p:attrNameLst>
                                          <p:attrName>ppt_x</p:attrName>
                                        </p:attrNameLst>
                                      </p:cBhvr>
                                      <p:tavLst>
                                        <p:tav tm="0">
                                          <p:val>
                                            <p:strVal val="#ppt_x"/>
                                          </p:val>
                                        </p:tav>
                                        <p:tav tm="100000">
                                          <p:val>
                                            <p:strVal val="#ppt_x"/>
                                          </p:val>
                                        </p:tav>
                                      </p:tavLst>
                                    </p:anim>
                                    <p:anim calcmode="lin" valueType="num">
                                      <p:cBhvr additive="base">
                                        <p:cTn id="14" dur="500" fill="hold"/>
                                        <p:tgtEl>
                                          <p:spTgt spid="11264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45"/>
                                        </p:tgtEl>
                                        <p:attrNameLst>
                                          <p:attrName>style.visibility</p:attrName>
                                        </p:attrNameLst>
                                      </p:cBhvr>
                                      <p:to>
                                        <p:strVal val="visible"/>
                                      </p:to>
                                    </p:set>
                                    <p:anim calcmode="lin" valueType="num">
                                      <p:cBhvr additive="base">
                                        <p:cTn id="19" dur="500" fill="hold"/>
                                        <p:tgtEl>
                                          <p:spTgt spid="112645"/>
                                        </p:tgtEl>
                                        <p:attrNameLst>
                                          <p:attrName>ppt_x</p:attrName>
                                        </p:attrNameLst>
                                      </p:cBhvr>
                                      <p:tavLst>
                                        <p:tav tm="0">
                                          <p:val>
                                            <p:strVal val="#ppt_x"/>
                                          </p:val>
                                        </p:tav>
                                        <p:tav tm="100000">
                                          <p:val>
                                            <p:strVal val="#ppt_x"/>
                                          </p:val>
                                        </p:tav>
                                      </p:tavLst>
                                    </p:anim>
                                    <p:anim calcmode="lin" valueType="num">
                                      <p:cBhvr additive="base">
                                        <p:cTn id="20" dur="500" fill="hold"/>
                                        <p:tgtEl>
                                          <p:spTgt spid="112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p:bldP spid="112644" grpId="0" animBg="1"/>
      <p:bldP spid="11264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B48B2EF-3B76-40B1-945B-14D0FA8572DD}" type="datetime1">
              <a:rPr lang="en-US" altLang="en-US"/>
              <a:pPr eaLnBrk="1" hangingPunct="1"/>
              <a:t>3/14/2021</a:t>
            </a:fld>
            <a:endParaRPr lang="en-US" altLang="en-US"/>
          </a:p>
        </p:txBody>
      </p:sp>
      <p:sp>
        <p:nvSpPr>
          <p:cNvPr id="3789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C73810B-2358-4E3B-BE33-67342D8E428B}" type="slidenum">
              <a:rPr lang="en-US" altLang="en-US"/>
              <a:pPr eaLnBrk="1" hangingPunct="1"/>
              <a:t>21</a:t>
            </a:fld>
            <a:endParaRPr lang="en-US" altLang="en-US"/>
          </a:p>
        </p:txBody>
      </p:sp>
      <p:sp>
        <p:nvSpPr>
          <p:cNvPr id="37893" name="Text Box 2"/>
          <p:cNvSpPr txBox="1">
            <a:spLocks noChangeArrowheads="1"/>
          </p:cNvSpPr>
          <p:nvPr/>
        </p:nvSpPr>
        <p:spPr bwMode="auto">
          <a:xfrm>
            <a:off x="381000" y="381000"/>
            <a:ext cx="8534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Q19</a:t>
            </a:r>
            <a:r>
              <a:rPr lang="en-US" altLang="en-US" sz="2000" b="1">
                <a:solidFill>
                  <a:schemeClr val="hlink"/>
                </a:solidFill>
              </a:rPr>
              <a:t> A large bird lands on a rowboat that is floating in a swimming pool.  Will the water level in the pool increase, decrease, or remain the same when the bird lands on the boat?  </a:t>
            </a:r>
          </a:p>
        </p:txBody>
      </p:sp>
      <p:sp>
        <p:nvSpPr>
          <p:cNvPr id="113667" name="Text Box 3"/>
          <p:cNvSpPr txBox="1">
            <a:spLocks noChangeArrowheads="1"/>
          </p:cNvSpPr>
          <p:nvPr/>
        </p:nvSpPr>
        <p:spPr bwMode="auto">
          <a:xfrm>
            <a:off x="304800" y="2667000"/>
            <a:ext cx="8001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Q20</a:t>
            </a:r>
            <a:r>
              <a:rPr lang="en-US" altLang="en-US" sz="2000" b="1">
                <a:solidFill>
                  <a:schemeClr val="hlink"/>
                </a:solidFill>
              </a:rPr>
              <a:t> A rowboat is floating in a swimming pool when the anchor is dropped over the side.  When the anchor is dropped, will the water level in the swimming pool increase, decrease, or remain the same? </a:t>
            </a:r>
          </a:p>
        </p:txBody>
      </p:sp>
      <p:sp>
        <p:nvSpPr>
          <p:cNvPr id="113668" name="Text Box 4"/>
          <p:cNvSpPr txBox="1">
            <a:spLocks noChangeArrowheads="1"/>
          </p:cNvSpPr>
          <p:nvPr/>
        </p:nvSpPr>
        <p:spPr bwMode="auto">
          <a:xfrm>
            <a:off x="822325" y="1636713"/>
            <a:ext cx="7026275" cy="91598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buoyant force is the weight of liquid displaced so to support a larger weight more liquid is displaced and the level rises</a:t>
            </a:r>
          </a:p>
        </p:txBody>
      </p:sp>
      <p:sp>
        <p:nvSpPr>
          <p:cNvPr id="113669" name="Text Box 5"/>
          <p:cNvSpPr txBox="1">
            <a:spLocks noChangeArrowheads="1"/>
          </p:cNvSpPr>
          <p:nvPr/>
        </p:nvSpPr>
        <p:spPr bwMode="auto">
          <a:xfrm>
            <a:off x="746125" y="4456113"/>
            <a:ext cx="7712075" cy="11906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When the anchor is in the boat it’s whole weight is supported and the amount of water displaced balances that weight. When it is thrown overboard it sinks and only displaces it’s volume so the water level falls</a:t>
            </a:r>
          </a:p>
        </p:txBody>
      </p:sp>
    </p:spTree>
    <p:extLst>
      <p:ext uri="{BB962C8B-B14F-4D97-AF65-F5344CB8AC3E}">
        <p14:creationId xmlns:p14="http://schemas.microsoft.com/office/powerpoint/2010/main" val="21680844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3668"/>
                                        </p:tgtEl>
                                        <p:attrNameLst>
                                          <p:attrName>style.visibility</p:attrName>
                                        </p:attrNameLst>
                                      </p:cBhvr>
                                      <p:to>
                                        <p:strVal val="visible"/>
                                      </p:to>
                                    </p:set>
                                    <p:anim calcmode="lin" valueType="num">
                                      <p:cBhvr additive="base">
                                        <p:cTn id="7" dur="500" fill="hold"/>
                                        <p:tgtEl>
                                          <p:spTgt spid="113668"/>
                                        </p:tgtEl>
                                        <p:attrNameLst>
                                          <p:attrName>ppt_x</p:attrName>
                                        </p:attrNameLst>
                                      </p:cBhvr>
                                      <p:tavLst>
                                        <p:tav tm="0">
                                          <p:val>
                                            <p:strVal val="#ppt_x"/>
                                          </p:val>
                                        </p:tav>
                                        <p:tav tm="100000">
                                          <p:val>
                                            <p:strVal val="#ppt_x"/>
                                          </p:val>
                                        </p:tav>
                                      </p:tavLst>
                                    </p:anim>
                                    <p:anim calcmode="lin" valueType="num">
                                      <p:cBhvr additive="base">
                                        <p:cTn id="8" dur="500" fill="hold"/>
                                        <p:tgtEl>
                                          <p:spTgt spid="11366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3667"/>
                                        </p:tgtEl>
                                        <p:attrNameLst>
                                          <p:attrName>style.visibility</p:attrName>
                                        </p:attrNameLst>
                                      </p:cBhvr>
                                      <p:to>
                                        <p:strVal val="visible"/>
                                      </p:to>
                                    </p:set>
                                    <p:anim calcmode="lin" valueType="num">
                                      <p:cBhvr additive="base">
                                        <p:cTn id="13" dur="500" fill="hold"/>
                                        <p:tgtEl>
                                          <p:spTgt spid="113667"/>
                                        </p:tgtEl>
                                        <p:attrNameLst>
                                          <p:attrName>ppt_x</p:attrName>
                                        </p:attrNameLst>
                                      </p:cBhvr>
                                      <p:tavLst>
                                        <p:tav tm="0">
                                          <p:val>
                                            <p:strVal val="#ppt_x"/>
                                          </p:val>
                                        </p:tav>
                                        <p:tav tm="100000">
                                          <p:val>
                                            <p:strVal val="#ppt_x"/>
                                          </p:val>
                                        </p:tav>
                                      </p:tavLst>
                                    </p:anim>
                                    <p:anim calcmode="lin" valueType="num">
                                      <p:cBhvr additive="base">
                                        <p:cTn id="14" dur="500" fill="hold"/>
                                        <p:tgtEl>
                                          <p:spTgt spid="11366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3669"/>
                                        </p:tgtEl>
                                        <p:attrNameLst>
                                          <p:attrName>style.visibility</p:attrName>
                                        </p:attrNameLst>
                                      </p:cBhvr>
                                      <p:to>
                                        <p:strVal val="visible"/>
                                      </p:to>
                                    </p:set>
                                    <p:anim calcmode="lin" valueType="num">
                                      <p:cBhvr additive="base">
                                        <p:cTn id="19" dur="500" fill="hold"/>
                                        <p:tgtEl>
                                          <p:spTgt spid="113669"/>
                                        </p:tgtEl>
                                        <p:attrNameLst>
                                          <p:attrName>ppt_x</p:attrName>
                                        </p:attrNameLst>
                                      </p:cBhvr>
                                      <p:tavLst>
                                        <p:tav tm="0">
                                          <p:val>
                                            <p:strVal val="#ppt_x"/>
                                          </p:val>
                                        </p:tav>
                                        <p:tav tm="100000">
                                          <p:val>
                                            <p:strVal val="#ppt_x"/>
                                          </p:val>
                                        </p:tav>
                                      </p:tavLst>
                                    </p:anim>
                                    <p:anim calcmode="lin" valueType="num">
                                      <p:cBhvr additive="base">
                                        <p:cTn id="20" dur="500" fill="hold"/>
                                        <p:tgtEl>
                                          <p:spTgt spid="1136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p:bldP spid="113668" grpId="0" animBg="1"/>
      <p:bldP spid="11366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A580A55-DAB7-470A-8763-28AF127D44C3}" type="datetime1">
              <a:rPr lang="en-US" altLang="en-US"/>
              <a:pPr eaLnBrk="1" hangingPunct="1"/>
              <a:t>3/14/2021</a:t>
            </a:fld>
            <a:endParaRPr lang="en-US" altLang="en-US"/>
          </a:p>
        </p:txBody>
      </p:sp>
      <p:sp>
        <p:nvSpPr>
          <p:cNvPr id="3891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89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C0FAAB8-E60D-4CE4-97BE-53A488AE6084}" type="slidenum">
              <a:rPr lang="en-US" altLang="en-US"/>
              <a:pPr eaLnBrk="1" hangingPunct="1"/>
              <a:t>22</a:t>
            </a:fld>
            <a:endParaRPr lang="en-US" altLang="en-US"/>
          </a:p>
        </p:txBody>
      </p:sp>
      <p:sp>
        <p:nvSpPr>
          <p:cNvPr id="38917" name="Text Box 2"/>
          <p:cNvSpPr txBox="1">
            <a:spLocks noChangeArrowheads="1"/>
          </p:cNvSpPr>
          <p:nvPr/>
        </p:nvSpPr>
        <p:spPr bwMode="auto">
          <a:xfrm>
            <a:off x="304800" y="228600"/>
            <a:ext cx="853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Q22</a:t>
            </a:r>
            <a:r>
              <a:rPr lang="en-US" altLang="en-US" sz="2000" b="1">
                <a:solidFill>
                  <a:schemeClr val="hlink"/>
                </a:solidFill>
              </a:rPr>
              <a:t> If an object has the same density as water, will the object float to the top, sink to the bottom, or take neither course?  </a:t>
            </a:r>
          </a:p>
        </p:txBody>
      </p:sp>
      <p:sp>
        <p:nvSpPr>
          <p:cNvPr id="114691" name="Text Box 3"/>
          <p:cNvSpPr txBox="1">
            <a:spLocks noChangeArrowheads="1"/>
          </p:cNvSpPr>
          <p:nvPr/>
        </p:nvSpPr>
        <p:spPr bwMode="auto">
          <a:xfrm>
            <a:off x="669925" y="1484313"/>
            <a:ext cx="7178675"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Providing the object and water are incompressible the object will stay at whatever depth it is placed. It will not sink or rise.</a:t>
            </a:r>
          </a:p>
        </p:txBody>
      </p:sp>
    </p:spTree>
    <p:extLst>
      <p:ext uri="{BB962C8B-B14F-4D97-AF65-F5344CB8AC3E}">
        <p14:creationId xmlns:p14="http://schemas.microsoft.com/office/powerpoint/2010/main" val="3347889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4691"/>
                                        </p:tgtEl>
                                        <p:attrNameLst>
                                          <p:attrName>style.visibility</p:attrName>
                                        </p:attrNameLst>
                                      </p:cBhvr>
                                      <p:to>
                                        <p:strVal val="visible"/>
                                      </p:to>
                                    </p:set>
                                    <p:anim calcmode="lin" valueType="num">
                                      <p:cBhvr additive="base">
                                        <p:cTn id="7" dur="500" fill="hold"/>
                                        <p:tgtEl>
                                          <p:spTgt spid="114691"/>
                                        </p:tgtEl>
                                        <p:attrNameLst>
                                          <p:attrName>ppt_x</p:attrName>
                                        </p:attrNameLst>
                                      </p:cBhvr>
                                      <p:tavLst>
                                        <p:tav tm="0">
                                          <p:val>
                                            <p:strVal val="#ppt_x"/>
                                          </p:val>
                                        </p:tav>
                                        <p:tav tm="100000">
                                          <p:val>
                                            <p:strVal val="#ppt_x"/>
                                          </p:val>
                                        </p:tav>
                                      </p:tavLst>
                                    </p:anim>
                                    <p:anim calcmode="lin" valueType="num">
                                      <p:cBhvr additive="base">
                                        <p:cTn id="8" dur="500" fill="hold"/>
                                        <p:tgtEl>
                                          <p:spTgt spid="1146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EE13ED2-C4C1-45D3-BCBD-BE1C6637A41C}" type="datetime1">
              <a:rPr lang="en-US" altLang="en-US"/>
              <a:pPr eaLnBrk="1" hangingPunct="1"/>
              <a:t>3/14/2021</a:t>
            </a:fld>
            <a:endParaRPr lang="en-US" altLang="en-US"/>
          </a:p>
        </p:txBody>
      </p:sp>
      <p:sp>
        <p:nvSpPr>
          <p:cNvPr id="3993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3994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AA27181-7F29-48F1-8CAA-691B1CEBEE65}" type="slidenum">
              <a:rPr lang="en-US" altLang="en-US"/>
              <a:pPr eaLnBrk="1" hangingPunct="1"/>
              <a:t>23</a:t>
            </a:fld>
            <a:endParaRPr lang="en-US" altLang="en-US"/>
          </a:p>
        </p:txBody>
      </p:sp>
      <p:sp>
        <p:nvSpPr>
          <p:cNvPr id="39941" name="Rectangle 2"/>
          <p:cNvSpPr>
            <a:spLocks noGrp="1" noChangeArrowheads="1"/>
          </p:cNvSpPr>
          <p:nvPr>
            <p:ph type="title"/>
          </p:nvPr>
        </p:nvSpPr>
        <p:spPr/>
        <p:txBody>
          <a:bodyPr/>
          <a:lstStyle/>
          <a:p>
            <a:pPr eaLnBrk="1" hangingPunct="1"/>
            <a:r>
              <a:rPr lang="en-US" altLang="en-US"/>
              <a:t>Ch 9 E 4</a:t>
            </a:r>
          </a:p>
        </p:txBody>
      </p:sp>
      <p:sp>
        <p:nvSpPr>
          <p:cNvPr id="99331" name="Text Box 3"/>
          <p:cNvSpPr txBox="1">
            <a:spLocks noChangeArrowheads="1"/>
          </p:cNvSpPr>
          <p:nvPr/>
        </p:nvSpPr>
        <p:spPr bwMode="auto">
          <a:xfrm>
            <a:off x="304800" y="1447800"/>
            <a:ext cx="5954713" cy="13335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400" b="1">
                <a:solidFill>
                  <a:srgbClr val="FF0000"/>
                </a:solidFill>
              </a:rPr>
              <a:t>Pressure of gas in piston = 300 N/m</a:t>
            </a:r>
            <a:r>
              <a:rPr lang="en-US" altLang="en-US" sz="2400" b="1" baseline="30000">
                <a:solidFill>
                  <a:srgbClr val="FF0000"/>
                </a:solidFill>
              </a:rPr>
              <a:t>2</a:t>
            </a:r>
            <a:r>
              <a:rPr lang="en-US" altLang="en-US" sz="2400" b="1">
                <a:solidFill>
                  <a:srgbClr val="FF0000"/>
                </a:solidFill>
              </a:rPr>
              <a:t>.</a:t>
            </a:r>
          </a:p>
          <a:p>
            <a:pPr eaLnBrk="1" hangingPunct="1">
              <a:spcBef>
                <a:spcPct val="20000"/>
              </a:spcBef>
            </a:pPr>
            <a:r>
              <a:rPr lang="en-US" altLang="en-US" sz="2400" b="1">
                <a:solidFill>
                  <a:srgbClr val="FF0000"/>
                </a:solidFill>
              </a:rPr>
              <a:t>Area of Piston = 0.2m</a:t>
            </a:r>
            <a:r>
              <a:rPr lang="en-US" altLang="en-US" sz="2400" b="1" baseline="30000">
                <a:solidFill>
                  <a:srgbClr val="FF0000"/>
                </a:solidFill>
              </a:rPr>
              <a:t>2</a:t>
            </a:r>
            <a:r>
              <a:rPr lang="en-US" altLang="en-US" sz="2400" b="1">
                <a:solidFill>
                  <a:srgbClr val="FF0000"/>
                </a:solidFill>
              </a:rPr>
              <a:t>.</a:t>
            </a:r>
          </a:p>
          <a:p>
            <a:pPr eaLnBrk="1" hangingPunct="1">
              <a:spcBef>
                <a:spcPct val="20000"/>
              </a:spcBef>
            </a:pPr>
            <a:r>
              <a:rPr lang="en-US" altLang="en-US" sz="2400" b="1">
                <a:solidFill>
                  <a:srgbClr val="FF0000"/>
                </a:solidFill>
              </a:rPr>
              <a:t>What is force exerted by piston on gas?</a:t>
            </a:r>
          </a:p>
        </p:txBody>
      </p:sp>
      <p:sp>
        <p:nvSpPr>
          <p:cNvPr id="99332" name="Text Box 4"/>
          <p:cNvSpPr txBox="1">
            <a:spLocks noChangeArrowheads="1"/>
          </p:cNvSpPr>
          <p:nvPr/>
        </p:nvSpPr>
        <p:spPr bwMode="auto">
          <a:xfrm>
            <a:off x="457200" y="4876800"/>
            <a:ext cx="52117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t>P = F/A,  F = PA = 300 N/m</a:t>
            </a:r>
            <a:r>
              <a:rPr lang="en-US" altLang="en-US" sz="2000" b="1" baseline="30000"/>
              <a:t>2</a:t>
            </a:r>
            <a:r>
              <a:rPr lang="en-US" altLang="en-US" sz="2000" b="1"/>
              <a:t> (0.2 m</a:t>
            </a:r>
            <a:r>
              <a:rPr lang="en-US" altLang="en-US" sz="2000" b="1" baseline="30000"/>
              <a:t>2</a:t>
            </a:r>
            <a:r>
              <a:rPr lang="en-US" altLang="en-US" sz="2000" b="1"/>
              <a:t>) </a:t>
            </a:r>
            <a:r>
              <a:rPr lang="en-US" altLang="en-US" sz="2000" b="1">
                <a:solidFill>
                  <a:srgbClr val="FF3300"/>
                </a:solidFill>
              </a:rPr>
              <a:t>= 60 N</a:t>
            </a:r>
          </a:p>
        </p:txBody>
      </p:sp>
      <p:grpSp>
        <p:nvGrpSpPr>
          <p:cNvPr id="2" name="Group 5"/>
          <p:cNvGrpSpPr>
            <a:grpSpLocks/>
          </p:cNvGrpSpPr>
          <p:nvPr/>
        </p:nvGrpSpPr>
        <p:grpSpPr bwMode="auto">
          <a:xfrm>
            <a:off x="6019800" y="2819400"/>
            <a:ext cx="2714625" cy="2371725"/>
            <a:chOff x="4224" y="522"/>
            <a:chExt cx="1710" cy="1494"/>
          </a:xfrm>
        </p:grpSpPr>
        <p:grpSp>
          <p:nvGrpSpPr>
            <p:cNvPr id="39945" name="Group 6"/>
            <p:cNvGrpSpPr>
              <a:grpSpLocks/>
            </p:cNvGrpSpPr>
            <p:nvPr/>
          </p:nvGrpSpPr>
          <p:grpSpPr bwMode="auto">
            <a:xfrm>
              <a:off x="4224" y="720"/>
              <a:ext cx="912" cy="1296"/>
              <a:chOff x="4224" y="720"/>
              <a:chExt cx="912" cy="1296"/>
            </a:xfrm>
          </p:grpSpPr>
          <p:grpSp>
            <p:nvGrpSpPr>
              <p:cNvPr id="39949" name="Group 7"/>
              <p:cNvGrpSpPr>
                <a:grpSpLocks/>
              </p:cNvGrpSpPr>
              <p:nvPr/>
            </p:nvGrpSpPr>
            <p:grpSpPr bwMode="auto">
              <a:xfrm>
                <a:off x="4224" y="864"/>
                <a:ext cx="912" cy="1152"/>
                <a:chOff x="4224" y="864"/>
                <a:chExt cx="912" cy="1152"/>
              </a:xfrm>
            </p:grpSpPr>
            <p:sp>
              <p:nvSpPr>
                <p:cNvPr id="39978" name="Line 8"/>
                <p:cNvSpPr>
                  <a:spLocks noChangeShapeType="1"/>
                </p:cNvSpPr>
                <p:nvPr/>
              </p:nvSpPr>
              <p:spPr bwMode="auto">
                <a:xfrm>
                  <a:off x="4224" y="864"/>
                  <a:ext cx="0" cy="1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9" name="Line 9"/>
                <p:cNvSpPr>
                  <a:spLocks noChangeShapeType="1"/>
                </p:cNvSpPr>
                <p:nvPr/>
              </p:nvSpPr>
              <p:spPr bwMode="auto">
                <a:xfrm>
                  <a:off x="5136" y="864"/>
                  <a:ext cx="0" cy="115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0" name="Line 10"/>
                <p:cNvSpPr>
                  <a:spLocks noChangeShapeType="1"/>
                </p:cNvSpPr>
                <p:nvPr/>
              </p:nvSpPr>
              <p:spPr bwMode="auto">
                <a:xfrm>
                  <a:off x="4224" y="2016"/>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1" name="Line 11"/>
                <p:cNvSpPr>
                  <a:spLocks noChangeShapeType="1"/>
                </p:cNvSpPr>
                <p:nvPr/>
              </p:nvSpPr>
              <p:spPr bwMode="auto">
                <a:xfrm>
                  <a:off x="4224" y="1200"/>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2" name="Line 12"/>
                <p:cNvSpPr>
                  <a:spLocks noChangeShapeType="1"/>
                </p:cNvSpPr>
                <p:nvPr/>
              </p:nvSpPr>
              <p:spPr bwMode="auto">
                <a:xfrm>
                  <a:off x="4224" y="1056"/>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3" name="Line 13"/>
                <p:cNvSpPr>
                  <a:spLocks noChangeShapeType="1"/>
                </p:cNvSpPr>
                <p:nvPr/>
              </p:nvSpPr>
              <p:spPr bwMode="auto">
                <a:xfrm flipH="1">
                  <a:off x="4224"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4" name="Line 14"/>
                <p:cNvSpPr>
                  <a:spLocks noChangeShapeType="1"/>
                </p:cNvSpPr>
                <p:nvPr/>
              </p:nvSpPr>
              <p:spPr bwMode="auto">
                <a:xfrm flipH="1">
                  <a:off x="4320"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5" name="Line 15"/>
                <p:cNvSpPr>
                  <a:spLocks noChangeShapeType="1"/>
                </p:cNvSpPr>
                <p:nvPr/>
              </p:nvSpPr>
              <p:spPr bwMode="auto">
                <a:xfrm flipH="1">
                  <a:off x="4416"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6" name="Line 16"/>
                <p:cNvSpPr>
                  <a:spLocks noChangeShapeType="1"/>
                </p:cNvSpPr>
                <p:nvPr/>
              </p:nvSpPr>
              <p:spPr bwMode="auto">
                <a:xfrm flipH="1">
                  <a:off x="4512"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7" name="Line 17"/>
                <p:cNvSpPr>
                  <a:spLocks noChangeShapeType="1"/>
                </p:cNvSpPr>
                <p:nvPr/>
              </p:nvSpPr>
              <p:spPr bwMode="auto">
                <a:xfrm flipH="1">
                  <a:off x="4608"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8" name="Line 18"/>
                <p:cNvSpPr>
                  <a:spLocks noChangeShapeType="1"/>
                </p:cNvSpPr>
                <p:nvPr/>
              </p:nvSpPr>
              <p:spPr bwMode="auto">
                <a:xfrm flipH="1">
                  <a:off x="4704"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89" name="Line 19"/>
                <p:cNvSpPr>
                  <a:spLocks noChangeShapeType="1"/>
                </p:cNvSpPr>
                <p:nvPr/>
              </p:nvSpPr>
              <p:spPr bwMode="auto">
                <a:xfrm flipH="1">
                  <a:off x="4800"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0" name="Line 20"/>
                <p:cNvSpPr>
                  <a:spLocks noChangeShapeType="1"/>
                </p:cNvSpPr>
                <p:nvPr/>
              </p:nvSpPr>
              <p:spPr bwMode="auto">
                <a:xfrm flipH="1">
                  <a:off x="4896"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1" name="Line 21"/>
                <p:cNvSpPr>
                  <a:spLocks noChangeShapeType="1"/>
                </p:cNvSpPr>
                <p:nvPr/>
              </p:nvSpPr>
              <p:spPr bwMode="auto">
                <a:xfrm flipH="1">
                  <a:off x="4992"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92" name="Line 22"/>
                <p:cNvSpPr>
                  <a:spLocks noChangeShapeType="1"/>
                </p:cNvSpPr>
                <p:nvPr/>
              </p:nvSpPr>
              <p:spPr bwMode="auto">
                <a:xfrm flipH="1">
                  <a:off x="5088" y="1056"/>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9950" name="Oval 23"/>
              <p:cNvSpPr>
                <a:spLocks noChangeArrowheads="1"/>
              </p:cNvSpPr>
              <p:nvPr/>
            </p:nvSpPr>
            <p:spPr bwMode="auto">
              <a:xfrm>
                <a:off x="4320" y="129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1" name="Oval 24"/>
              <p:cNvSpPr>
                <a:spLocks noChangeArrowheads="1"/>
              </p:cNvSpPr>
              <p:nvPr/>
            </p:nvSpPr>
            <p:spPr bwMode="auto">
              <a:xfrm>
                <a:off x="4512" y="129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2" name="Oval 25"/>
              <p:cNvSpPr>
                <a:spLocks noChangeArrowheads="1"/>
              </p:cNvSpPr>
              <p:nvPr/>
            </p:nvSpPr>
            <p:spPr bwMode="auto">
              <a:xfrm>
                <a:off x="4656" y="129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3" name="Oval 26"/>
              <p:cNvSpPr>
                <a:spLocks noChangeArrowheads="1"/>
              </p:cNvSpPr>
              <p:nvPr/>
            </p:nvSpPr>
            <p:spPr bwMode="auto">
              <a:xfrm>
                <a:off x="4848" y="129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4" name="Oval 27"/>
              <p:cNvSpPr>
                <a:spLocks noChangeArrowheads="1"/>
              </p:cNvSpPr>
              <p:nvPr/>
            </p:nvSpPr>
            <p:spPr bwMode="auto">
              <a:xfrm>
                <a:off x="5040" y="129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5" name="Oval 28"/>
              <p:cNvSpPr>
                <a:spLocks noChangeArrowheads="1"/>
              </p:cNvSpPr>
              <p:nvPr/>
            </p:nvSpPr>
            <p:spPr bwMode="auto">
              <a:xfrm>
                <a:off x="4320" y="148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6" name="Oval 29"/>
              <p:cNvSpPr>
                <a:spLocks noChangeArrowheads="1"/>
              </p:cNvSpPr>
              <p:nvPr/>
            </p:nvSpPr>
            <p:spPr bwMode="auto">
              <a:xfrm>
                <a:off x="4512" y="148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7" name="Oval 30"/>
              <p:cNvSpPr>
                <a:spLocks noChangeArrowheads="1"/>
              </p:cNvSpPr>
              <p:nvPr/>
            </p:nvSpPr>
            <p:spPr bwMode="auto">
              <a:xfrm>
                <a:off x="4656" y="148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8" name="Oval 31"/>
              <p:cNvSpPr>
                <a:spLocks noChangeArrowheads="1"/>
              </p:cNvSpPr>
              <p:nvPr/>
            </p:nvSpPr>
            <p:spPr bwMode="auto">
              <a:xfrm>
                <a:off x="4848" y="148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59" name="Oval 32"/>
              <p:cNvSpPr>
                <a:spLocks noChangeArrowheads="1"/>
              </p:cNvSpPr>
              <p:nvPr/>
            </p:nvSpPr>
            <p:spPr bwMode="auto">
              <a:xfrm>
                <a:off x="5040" y="148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0" name="Oval 33"/>
              <p:cNvSpPr>
                <a:spLocks noChangeArrowheads="1"/>
              </p:cNvSpPr>
              <p:nvPr/>
            </p:nvSpPr>
            <p:spPr bwMode="auto">
              <a:xfrm>
                <a:off x="4320" y="163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1" name="Oval 34"/>
              <p:cNvSpPr>
                <a:spLocks noChangeArrowheads="1"/>
              </p:cNvSpPr>
              <p:nvPr/>
            </p:nvSpPr>
            <p:spPr bwMode="auto">
              <a:xfrm>
                <a:off x="4512" y="163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2" name="Oval 35"/>
              <p:cNvSpPr>
                <a:spLocks noChangeArrowheads="1"/>
              </p:cNvSpPr>
              <p:nvPr/>
            </p:nvSpPr>
            <p:spPr bwMode="auto">
              <a:xfrm>
                <a:off x="4656" y="163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3" name="Oval 36"/>
              <p:cNvSpPr>
                <a:spLocks noChangeArrowheads="1"/>
              </p:cNvSpPr>
              <p:nvPr/>
            </p:nvSpPr>
            <p:spPr bwMode="auto">
              <a:xfrm>
                <a:off x="4848" y="163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4" name="Oval 37"/>
              <p:cNvSpPr>
                <a:spLocks noChangeArrowheads="1"/>
              </p:cNvSpPr>
              <p:nvPr/>
            </p:nvSpPr>
            <p:spPr bwMode="auto">
              <a:xfrm>
                <a:off x="5040" y="163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5" name="Oval 38"/>
              <p:cNvSpPr>
                <a:spLocks noChangeArrowheads="1"/>
              </p:cNvSpPr>
              <p:nvPr/>
            </p:nvSpPr>
            <p:spPr bwMode="auto">
              <a:xfrm>
                <a:off x="4320" y="177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6" name="Oval 39"/>
              <p:cNvSpPr>
                <a:spLocks noChangeArrowheads="1"/>
              </p:cNvSpPr>
              <p:nvPr/>
            </p:nvSpPr>
            <p:spPr bwMode="auto">
              <a:xfrm>
                <a:off x="4512" y="177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7" name="Oval 40"/>
              <p:cNvSpPr>
                <a:spLocks noChangeArrowheads="1"/>
              </p:cNvSpPr>
              <p:nvPr/>
            </p:nvSpPr>
            <p:spPr bwMode="auto">
              <a:xfrm>
                <a:off x="4656" y="177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8" name="Oval 41"/>
              <p:cNvSpPr>
                <a:spLocks noChangeArrowheads="1"/>
              </p:cNvSpPr>
              <p:nvPr/>
            </p:nvSpPr>
            <p:spPr bwMode="auto">
              <a:xfrm>
                <a:off x="4848" y="177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69" name="Oval 42"/>
              <p:cNvSpPr>
                <a:spLocks noChangeArrowheads="1"/>
              </p:cNvSpPr>
              <p:nvPr/>
            </p:nvSpPr>
            <p:spPr bwMode="auto">
              <a:xfrm>
                <a:off x="5040" y="1776"/>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0" name="Oval 43"/>
              <p:cNvSpPr>
                <a:spLocks noChangeArrowheads="1"/>
              </p:cNvSpPr>
              <p:nvPr/>
            </p:nvSpPr>
            <p:spPr bwMode="auto">
              <a:xfrm>
                <a:off x="4320" y="192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1" name="Oval 44"/>
              <p:cNvSpPr>
                <a:spLocks noChangeArrowheads="1"/>
              </p:cNvSpPr>
              <p:nvPr/>
            </p:nvSpPr>
            <p:spPr bwMode="auto">
              <a:xfrm>
                <a:off x="4512" y="192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2" name="Oval 45"/>
              <p:cNvSpPr>
                <a:spLocks noChangeArrowheads="1"/>
              </p:cNvSpPr>
              <p:nvPr/>
            </p:nvSpPr>
            <p:spPr bwMode="auto">
              <a:xfrm>
                <a:off x="4656" y="192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3" name="Oval 46"/>
              <p:cNvSpPr>
                <a:spLocks noChangeArrowheads="1"/>
              </p:cNvSpPr>
              <p:nvPr/>
            </p:nvSpPr>
            <p:spPr bwMode="auto">
              <a:xfrm>
                <a:off x="4848" y="192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4" name="Oval 47"/>
              <p:cNvSpPr>
                <a:spLocks noChangeArrowheads="1"/>
              </p:cNvSpPr>
              <p:nvPr/>
            </p:nvSpPr>
            <p:spPr bwMode="auto">
              <a:xfrm>
                <a:off x="5040" y="192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75" name="Line 48"/>
              <p:cNvSpPr>
                <a:spLocks noChangeShapeType="1"/>
              </p:cNvSpPr>
              <p:nvPr/>
            </p:nvSpPr>
            <p:spPr bwMode="auto">
              <a:xfrm flipV="1">
                <a:off x="4560" y="720"/>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6" name="Line 49"/>
              <p:cNvSpPr>
                <a:spLocks noChangeShapeType="1"/>
              </p:cNvSpPr>
              <p:nvPr/>
            </p:nvSpPr>
            <p:spPr bwMode="auto">
              <a:xfrm flipV="1">
                <a:off x="4752" y="720"/>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977" name="Line 50"/>
              <p:cNvSpPr>
                <a:spLocks noChangeShapeType="1"/>
              </p:cNvSpPr>
              <p:nvPr/>
            </p:nvSpPr>
            <p:spPr bwMode="auto">
              <a:xfrm>
                <a:off x="4560" y="720"/>
                <a:ext cx="1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39946" name="Freeform 51"/>
            <p:cNvSpPr>
              <a:spLocks/>
            </p:cNvSpPr>
            <p:nvPr/>
          </p:nvSpPr>
          <p:spPr bwMode="auto">
            <a:xfrm>
              <a:off x="4944" y="624"/>
              <a:ext cx="152" cy="384"/>
            </a:xfrm>
            <a:custGeom>
              <a:avLst/>
              <a:gdLst>
                <a:gd name="T0" fmla="*/ 0 w 296"/>
                <a:gd name="T1" fmla="*/ 246 h 480"/>
                <a:gd name="T2" fmla="*/ 7 w 296"/>
                <a:gd name="T3" fmla="*/ 74 h 480"/>
                <a:gd name="T4" fmla="*/ 32 w 296"/>
                <a:gd name="T5" fmla="*/ 74 h 480"/>
                <a:gd name="T6" fmla="*/ 39 w 296"/>
                <a:gd name="T7" fmla="*/ 50 h 480"/>
                <a:gd name="T8" fmla="*/ 39 w 296"/>
                <a:gd name="T9" fmla="*/ 0 h 480"/>
                <a:gd name="T10" fmla="*/ 0 60000 65536"/>
                <a:gd name="T11" fmla="*/ 0 60000 65536"/>
                <a:gd name="T12" fmla="*/ 0 60000 65536"/>
                <a:gd name="T13" fmla="*/ 0 60000 65536"/>
                <a:gd name="T14" fmla="*/ 0 60000 65536"/>
                <a:gd name="T15" fmla="*/ 0 w 296"/>
                <a:gd name="T16" fmla="*/ 0 h 480"/>
                <a:gd name="T17" fmla="*/ 296 w 296"/>
                <a:gd name="T18" fmla="*/ 480 h 480"/>
              </a:gdLst>
              <a:ahLst/>
              <a:cxnLst>
                <a:cxn ang="T10">
                  <a:pos x="T0" y="T1"/>
                </a:cxn>
                <a:cxn ang="T11">
                  <a:pos x="T2" y="T3"/>
                </a:cxn>
                <a:cxn ang="T12">
                  <a:pos x="T4" y="T5"/>
                </a:cxn>
                <a:cxn ang="T13">
                  <a:pos x="T6" y="T7"/>
                </a:cxn>
                <a:cxn ang="T14">
                  <a:pos x="T8" y="T9"/>
                </a:cxn>
              </a:cxnLst>
              <a:rect l="T15" t="T16" r="T17" b="T18"/>
              <a:pathLst>
                <a:path w="296" h="480">
                  <a:moveTo>
                    <a:pt x="0" y="480"/>
                  </a:moveTo>
                  <a:cubicBezTo>
                    <a:pt x="4" y="340"/>
                    <a:pt x="8" y="200"/>
                    <a:pt x="48" y="144"/>
                  </a:cubicBezTo>
                  <a:cubicBezTo>
                    <a:pt x="88" y="88"/>
                    <a:pt x="200" y="152"/>
                    <a:pt x="240" y="144"/>
                  </a:cubicBezTo>
                  <a:cubicBezTo>
                    <a:pt x="280" y="136"/>
                    <a:pt x="280" y="120"/>
                    <a:pt x="288" y="96"/>
                  </a:cubicBezTo>
                  <a:cubicBezTo>
                    <a:pt x="296" y="72"/>
                    <a:pt x="292" y="36"/>
                    <a:pt x="288"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947" name="Text Box 52"/>
            <p:cNvSpPr txBox="1">
              <a:spLocks noChangeArrowheads="1"/>
            </p:cNvSpPr>
            <p:nvPr/>
          </p:nvSpPr>
          <p:spPr bwMode="auto">
            <a:xfrm>
              <a:off x="5058" y="522"/>
              <a:ext cx="6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 = 0.2m</a:t>
              </a:r>
              <a:r>
                <a:rPr lang="en-US" altLang="en-US" sz="1400" b="1" baseline="30000"/>
                <a:t>2</a:t>
              </a:r>
              <a:endParaRPr lang="en-US" altLang="en-US" sz="1400" b="1"/>
            </a:p>
          </p:txBody>
        </p:sp>
        <p:sp>
          <p:nvSpPr>
            <p:cNvPr id="39948" name="Text Box 53"/>
            <p:cNvSpPr txBox="1">
              <a:spLocks noChangeArrowheads="1"/>
            </p:cNvSpPr>
            <p:nvPr/>
          </p:nvSpPr>
          <p:spPr bwMode="auto">
            <a:xfrm>
              <a:off x="5118" y="1392"/>
              <a:ext cx="8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p = 300 N/m</a:t>
              </a:r>
              <a:r>
                <a:rPr lang="en-US" altLang="en-US" sz="1400" b="1" baseline="30000"/>
                <a:t>2</a:t>
              </a:r>
              <a:endParaRPr lang="en-US" altLang="en-US" sz="1400" b="1"/>
            </a:p>
          </p:txBody>
        </p:sp>
      </p:grpSp>
    </p:spTree>
    <p:extLst>
      <p:ext uri="{BB962C8B-B14F-4D97-AF65-F5344CB8AC3E}">
        <p14:creationId xmlns:p14="http://schemas.microsoft.com/office/powerpoint/2010/main" val="4150329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9331"/>
                                        </p:tgtEl>
                                        <p:attrNameLst>
                                          <p:attrName>style.visibility</p:attrName>
                                        </p:attrNameLst>
                                      </p:cBhvr>
                                      <p:to>
                                        <p:strVal val="visible"/>
                                      </p:to>
                                    </p:set>
                                    <p:anim calcmode="lin" valueType="num">
                                      <p:cBhvr additive="base">
                                        <p:cTn id="7" dur="500" fill="hold"/>
                                        <p:tgtEl>
                                          <p:spTgt spid="99331"/>
                                        </p:tgtEl>
                                        <p:attrNameLst>
                                          <p:attrName>ppt_x</p:attrName>
                                        </p:attrNameLst>
                                      </p:cBhvr>
                                      <p:tavLst>
                                        <p:tav tm="0">
                                          <p:val>
                                            <p:strVal val="#ppt_x"/>
                                          </p:val>
                                        </p:tav>
                                        <p:tav tm="100000">
                                          <p:val>
                                            <p:strVal val="#ppt_x"/>
                                          </p:val>
                                        </p:tav>
                                      </p:tavLst>
                                    </p:anim>
                                    <p:anim calcmode="lin" valueType="num">
                                      <p:cBhvr additive="base">
                                        <p:cTn id="8" dur="500" fill="hold"/>
                                        <p:tgtEl>
                                          <p:spTgt spid="9933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9332"/>
                                        </p:tgtEl>
                                        <p:attrNameLst>
                                          <p:attrName>style.visibility</p:attrName>
                                        </p:attrNameLst>
                                      </p:cBhvr>
                                      <p:to>
                                        <p:strVal val="visible"/>
                                      </p:to>
                                    </p:set>
                                    <p:anim calcmode="lin" valueType="num">
                                      <p:cBhvr additive="base">
                                        <p:cTn id="19" dur="500" fill="hold"/>
                                        <p:tgtEl>
                                          <p:spTgt spid="99332"/>
                                        </p:tgtEl>
                                        <p:attrNameLst>
                                          <p:attrName>ppt_x</p:attrName>
                                        </p:attrNameLst>
                                      </p:cBhvr>
                                      <p:tavLst>
                                        <p:tav tm="0">
                                          <p:val>
                                            <p:strVal val="#ppt_x"/>
                                          </p:val>
                                        </p:tav>
                                        <p:tav tm="100000">
                                          <p:val>
                                            <p:strVal val="#ppt_x"/>
                                          </p:val>
                                        </p:tav>
                                      </p:tavLst>
                                    </p:anim>
                                    <p:anim calcmode="lin" valueType="num">
                                      <p:cBhvr additive="base">
                                        <p:cTn id="20" dur="500" fill="hold"/>
                                        <p:tgtEl>
                                          <p:spTgt spid="993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animBg="1"/>
      <p:bldP spid="9933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85A8E06-6591-4C06-908E-3DD904265B88}" type="datetime1">
              <a:rPr lang="en-US" altLang="en-US"/>
              <a:pPr eaLnBrk="1" hangingPunct="1"/>
              <a:t>3/14/2021</a:t>
            </a:fld>
            <a:endParaRPr lang="en-US" altLang="en-US"/>
          </a:p>
        </p:txBody>
      </p:sp>
      <p:sp>
        <p:nvSpPr>
          <p:cNvPr id="4096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096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B700B1E-5FA0-497A-BE17-351F067FB9A3}" type="slidenum">
              <a:rPr lang="en-US" altLang="en-US"/>
              <a:pPr eaLnBrk="1" hangingPunct="1"/>
              <a:t>24</a:t>
            </a:fld>
            <a:endParaRPr lang="en-US" altLang="en-US"/>
          </a:p>
        </p:txBody>
      </p:sp>
      <p:sp>
        <p:nvSpPr>
          <p:cNvPr id="40965" name="Rectangle 2"/>
          <p:cNvSpPr>
            <a:spLocks noGrp="1" noChangeArrowheads="1"/>
          </p:cNvSpPr>
          <p:nvPr>
            <p:ph type="title"/>
          </p:nvPr>
        </p:nvSpPr>
        <p:spPr/>
        <p:txBody>
          <a:bodyPr/>
          <a:lstStyle/>
          <a:p>
            <a:pPr eaLnBrk="1" hangingPunct="1"/>
            <a:r>
              <a:rPr lang="en-US" altLang="en-US"/>
              <a:t>Ch 9 E 6</a:t>
            </a:r>
          </a:p>
        </p:txBody>
      </p:sp>
      <p:sp>
        <p:nvSpPr>
          <p:cNvPr id="100355" name="Text Box 3"/>
          <p:cNvSpPr txBox="1">
            <a:spLocks noChangeArrowheads="1"/>
          </p:cNvSpPr>
          <p:nvPr/>
        </p:nvSpPr>
        <p:spPr bwMode="auto">
          <a:xfrm>
            <a:off x="533400" y="1476375"/>
            <a:ext cx="4416425" cy="895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400" b="1">
                <a:solidFill>
                  <a:srgbClr val="FF0000"/>
                </a:solidFill>
              </a:rPr>
              <a:t>Hydraulic system:  A</a:t>
            </a:r>
            <a:r>
              <a:rPr lang="en-US" altLang="en-US" sz="2400" b="1" baseline="-25000">
                <a:solidFill>
                  <a:srgbClr val="FF0000"/>
                </a:solidFill>
              </a:rPr>
              <a:t>2</a:t>
            </a:r>
            <a:r>
              <a:rPr lang="en-US" altLang="en-US" sz="2400" b="1">
                <a:solidFill>
                  <a:srgbClr val="FF0000"/>
                </a:solidFill>
              </a:rPr>
              <a:t> = 50 A</a:t>
            </a:r>
            <a:r>
              <a:rPr lang="en-US" altLang="en-US" sz="2400" b="1" baseline="-25000">
                <a:solidFill>
                  <a:srgbClr val="FF0000"/>
                </a:solidFill>
              </a:rPr>
              <a:t>1</a:t>
            </a:r>
            <a:endParaRPr lang="en-US" altLang="en-US" sz="2400" b="1">
              <a:solidFill>
                <a:srgbClr val="FF0000"/>
              </a:solidFill>
            </a:endParaRPr>
          </a:p>
          <a:p>
            <a:pPr eaLnBrk="1" hangingPunct="1">
              <a:spcBef>
                <a:spcPct val="20000"/>
              </a:spcBef>
            </a:pPr>
            <a:r>
              <a:rPr lang="en-US" altLang="en-US" sz="2400" b="1">
                <a:solidFill>
                  <a:srgbClr val="FF0000"/>
                </a:solidFill>
              </a:rPr>
              <a:t>F</a:t>
            </a:r>
            <a:r>
              <a:rPr lang="en-US" altLang="en-US" sz="2400" b="1" baseline="-25000">
                <a:solidFill>
                  <a:srgbClr val="FF0000"/>
                </a:solidFill>
              </a:rPr>
              <a:t>2</a:t>
            </a:r>
            <a:r>
              <a:rPr lang="en-US" altLang="en-US" sz="2400" b="1">
                <a:solidFill>
                  <a:srgbClr val="FF0000"/>
                </a:solidFill>
              </a:rPr>
              <a:t> = 6000 N.  What is F</a:t>
            </a:r>
            <a:r>
              <a:rPr lang="en-US" altLang="en-US" sz="2400" b="1" baseline="-25000">
                <a:solidFill>
                  <a:srgbClr val="FF0000"/>
                </a:solidFill>
              </a:rPr>
              <a:t>1</a:t>
            </a:r>
            <a:r>
              <a:rPr lang="en-US" altLang="en-US" sz="2400" b="1">
                <a:solidFill>
                  <a:srgbClr val="FF0000"/>
                </a:solidFill>
              </a:rPr>
              <a:t>?</a:t>
            </a:r>
          </a:p>
        </p:txBody>
      </p:sp>
      <p:sp>
        <p:nvSpPr>
          <p:cNvPr id="100356" name="Text Box 4"/>
          <p:cNvSpPr txBox="1">
            <a:spLocks noChangeArrowheads="1"/>
          </p:cNvSpPr>
          <p:nvPr/>
        </p:nvSpPr>
        <p:spPr bwMode="auto">
          <a:xfrm>
            <a:off x="609600" y="4267200"/>
            <a:ext cx="7848600"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000" b="1">
                <a:sym typeface="Symbol" panose="05050102010706020507" pitchFamily="18" charset="2"/>
              </a:rPr>
              <a:t>Pressure is the same just underneath each piston</a:t>
            </a:r>
          </a:p>
          <a:p>
            <a:pPr eaLnBrk="1" hangingPunct="1">
              <a:spcBef>
                <a:spcPct val="20000"/>
              </a:spcBef>
            </a:pPr>
            <a:r>
              <a:rPr lang="en-US" altLang="en-US" sz="2000" b="1">
                <a:sym typeface="Symbol" panose="05050102010706020507" pitchFamily="18" charset="2"/>
              </a:rPr>
              <a:t>F</a:t>
            </a:r>
            <a:r>
              <a:rPr lang="en-US" altLang="en-US" sz="2000" b="1" baseline="-25000">
                <a:sym typeface="Symbol" panose="05050102010706020507" pitchFamily="18" charset="2"/>
              </a:rPr>
              <a:t>1</a:t>
            </a:r>
            <a:r>
              <a:rPr lang="en-US" altLang="en-US" sz="2000" b="1">
                <a:sym typeface="Symbol" panose="05050102010706020507" pitchFamily="18" charset="2"/>
              </a:rPr>
              <a:t>/A</a:t>
            </a:r>
            <a:r>
              <a:rPr lang="en-US" altLang="en-US" sz="2000" b="1" baseline="-25000">
                <a:sym typeface="Symbol" panose="05050102010706020507" pitchFamily="18" charset="2"/>
              </a:rPr>
              <a:t>1</a:t>
            </a:r>
            <a:r>
              <a:rPr lang="en-US" altLang="en-US" sz="2000" b="1">
                <a:sym typeface="Symbol" panose="05050102010706020507" pitchFamily="18" charset="2"/>
              </a:rPr>
              <a:t> = F</a:t>
            </a:r>
            <a:r>
              <a:rPr lang="en-US" altLang="en-US" sz="2000" b="1" baseline="-25000">
                <a:sym typeface="Symbol" panose="05050102010706020507" pitchFamily="18" charset="2"/>
              </a:rPr>
              <a:t>2</a:t>
            </a:r>
            <a:r>
              <a:rPr lang="en-US" altLang="en-US" sz="2000" b="1">
                <a:sym typeface="Symbol" panose="05050102010706020507" pitchFamily="18" charset="2"/>
              </a:rPr>
              <a:t>/A</a:t>
            </a:r>
            <a:r>
              <a:rPr lang="en-US" altLang="en-US" sz="2000" b="1" baseline="-25000">
                <a:sym typeface="Symbol" panose="05050102010706020507" pitchFamily="18" charset="2"/>
              </a:rPr>
              <a:t>2</a:t>
            </a:r>
            <a:endParaRPr lang="en-US" altLang="en-US" sz="2000" b="1">
              <a:sym typeface="Symbol" panose="05050102010706020507" pitchFamily="18" charset="2"/>
            </a:endParaRPr>
          </a:p>
          <a:p>
            <a:pPr eaLnBrk="1" hangingPunct="1">
              <a:spcBef>
                <a:spcPct val="20000"/>
              </a:spcBef>
            </a:pPr>
            <a:r>
              <a:rPr lang="en-US" altLang="en-US" sz="2000" b="1">
                <a:sym typeface="Symbol" panose="05050102010706020507" pitchFamily="18" charset="2"/>
              </a:rPr>
              <a:t>F</a:t>
            </a:r>
            <a:r>
              <a:rPr lang="en-US" altLang="en-US" sz="2000" b="1" baseline="-25000">
                <a:sym typeface="Symbol" panose="05050102010706020507" pitchFamily="18" charset="2"/>
              </a:rPr>
              <a:t>2</a:t>
            </a:r>
            <a:r>
              <a:rPr lang="en-US" altLang="en-US" sz="2000" b="1">
                <a:sym typeface="Symbol" panose="05050102010706020507" pitchFamily="18" charset="2"/>
              </a:rPr>
              <a:t>/F</a:t>
            </a:r>
            <a:r>
              <a:rPr lang="en-US" altLang="en-US" sz="2000" b="1" baseline="-25000">
                <a:sym typeface="Symbol" panose="05050102010706020507" pitchFamily="18" charset="2"/>
              </a:rPr>
              <a:t>1</a:t>
            </a:r>
            <a:r>
              <a:rPr lang="en-US" altLang="en-US" sz="2000" b="1">
                <a:sym typeface="Symbol" panose="05050102010706020507" pitchFamily="18" charset="2"/>
              </a:rPr>
              <a:t> = A</a:t>
            </a:r>
            <a:r>
              <a:rPr lang="en-US" altLang="en-US" sz="2000" b="1" baseline="-25000">
                <a:sym typeface="Symbol" panose="05050102010706020507" pitchFamily="18" charset="2"/>
              </a:rPr>
              <a:t>2</a:t>
            </a:r>
            <a:r>
              <a:rPr lang="en-US" altLang="en-US" sz="2000" b="1">
                <a:sym typeface="Symbol" panose="05050102010706020507" pitchFamily="18" charset="2"/>
              </a:rPr>
              <a:t>/A</a:t>
            </a:r>
            <a:r>
              <a:rPr lang="en-US" altLang="en-US" sz="2000" b="1" baseline="-25000">
                <a:sym typeface="Symbol" panose="05050102010706020507" pitchFamily="18" charset="2"/>
              </a:rPr>
              <a:t>1</a:t>
            </a:r>
            <a:r>
              <a:rPr lang="en-US" altLang="en-US" sz="2000" b="1">
                <a:sym typeface="Symbol" panose="05050102010706020507" pitchFamily="18" charset="2"/>
              </a:rPr>
              <a:t> = 50A</a:t>
            </a:r>
            <a:r>
              <a:rPr lang="en-US" altLang="en-US" sz="2000" b="1" baseline="-25000">
                <a:sym typeface="Symbol" panose="05050102010706020507" pitchFamily="18" charset="2"/>
              </a:rPr>
              <a:t>1</a:t>
            </a:r>
            <a:r>
              <a:rPr lang="en-US" altLang="en-US" sz="2000" b="1">
                <a:sym typeface="Symbol" panose="05050102010706020507" pitchFamily="18" charset="2"/>
              </a:rPr>
              <a:t>/A</a:t>
            </a:r>
            <a:r>
              <a:rPr lang="en-US" altLang="en-US" sz="2000" b="1" baseline="-25000">
                <a:sym typeface="Symbol" panose="05050102010706020507" pitchFamily="18" charset="2"/>
              </a:rPr>
              <a:t>1</a:t>
            </a:r>
            <a:r>
              <a:rPr lang="en-US" altLang="en-US" sz="2000" b="1">
                <a:sym typeface="Symbol" panose="05050102010706020507" pitchFamily="18" charset="2"/>
              </a:rPr>
              <a:t> = 50</a:t>
            </a:r>
          </a:p>
          <a:p>
            <a:pPr eaLnBrk="1" hangingPunct="1">
              <a:spcBef>
                <a:spcPct val="20000"/>
              </a:spcBef>
            </a:pPr>
            <a:r>
              <a:rPr lang="en-US" altLang="en-US" sz="2000" b="1">
                <a:sym typeface="Symbol" panose="05050102010706020507" pitchFamily="18" charset="2"/>
              </a:rPr>
              <a:t>F</a:t>
            </a:r>
            <a:r>
              <a:rPr lang="en-US" altLang="en-US" sz="2000" b="1" baseline="-25000">
                <a:sym typeface="Symbol" panose="05050102010706020507" pitchFamily="18" charset="2"/>
              </a:rPr>
              <a:t>1</a:t>
            </a:r>
            <a:r>
              <a:rPr lang="en-US" altLang="en-US" sz="2000" b="1">
                <a:sym typeface="Symbol" panose="05050102010706020507" pitchFamily="18" charset="2"/>
              </a:rPr>
              <a:t> = F</a:t>
            </a:r>
            <a:r>
              <a:rPr lang="en-US" altLang="en-US" sz="2000" b="1" baseline="-25000">
                <a:sym typeface="Symbol" panose="05050102010706020507" pitchFamily="18" charset="2"/>
              </a:rPr>
              <a:t>2</a:t>
            </a:r>
            <a:r>
              <a:rPr lang="en-US" altLang="en-US" sz="2000" b="1">
                <a:sym typeface="Symbol" panose="05050102010706020507" pitchFamily="18" charset="2"/>
              </a:rPr>
              <a:t>/50 = 6000/50 </a:t>
            </a:r>
            <a:r>
              <a:rPr lang="en-US" altLang="en-US" sz="2000" b="1">
                <a:solidFill>
                  <a:srgbClr val="FF3300"/>
                </a:solidFill>
                <a:sym typeface="Symbol" panose="05050102010706020507" pitchFamily="18" charset="2"/>
              </a:rPr>
              <a:t>= 120N</a:t>
            </a:r>
          </a:p>
        </p:txBody>
      </p:sp>
      <p:grpSp>
        <p:nvGrpSpPr>
          <p:cNvPr id="2" name="Group 5"/>
          <p:cNvGrpSpPr>
            <a:grpSpLocks/>
          </p:cNvGrpSpPr>
          <p:nvPr/>
        </p:nvGrpSpPr>
        <p:grpSpPr bwMode="auto">
          <a:xfrm>
            <a:off x="4800600" y="2057400"/>
            <a:ext cx="3810000" cy="1981200"/>
            <a:chOff x="3024" y="1440"/>
            <a:chExt cx="2400" cy="1248"/>
          </a:xfrm>
        </p:grpSpPr>
        <p:grpSp>
          <p:nvGrpSpPr>
            <p:cNvPr id="40969" name="Group 6"/>
            <p:cNvGrpSpPr>
              <a:grpSpLocks/>
            </p:cNvGrpSpPr>
            <p:nvPr/>
          </p:nvGrpSpPr>
          <p:grpSpPr bwMode="auto">
            <a:xfrm>
              <a:off x="3024" y="1440"/>
              <a:ext cx="1872" cy="1248"/>
              <a:chOff x="3408" y="864"/>
              <a:chExt cx="1872" cy="1248"/>
            </a:xfrm>
          </p:grpSpPr>
          <p:sp>
            <p:nvSpPr>
              <p:cNvPr id="40973" name="Line 7"/>
              <p:cNvSpPr>
                <a:spLocks noChangeShapeType="1"/>
              </p:cNvSpPr>
              <p:nvPr/>
            </p:nvSpPr>
            <p:spPr bwMode="auto">
              <a:xfrm>
                <a:off x="3408" y="2112"/>
                <a:ext cx="187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4" name="Line 8"/>
              <p:cNvSpPr>
                <a:spLocks noChangeShapeType="1"/>
              </p:cNvSpPr>
              <p:nvPr/>
            </p:nvSpPr>
            <p:spPr bwMode="auto">
              <a:xfrm flipV="1">
                <a:off x="3408" y="158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5" name="Line 9"/>
              <p:cNvSpPr>
                <a:spLocks noChangeShapeType="1"/>
              </p:cNvSpPr>
              <p:nvPr/>
            </p:nvSpPr>
            <p:spPr bwMode="auto">
              <a:xfrm>
                <a:off x="3792" y="1872"/>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6" name="Line 10"/>
              <p:cNvSpPr>
                <a:spLocks noChangeShapeType="1"/>
              </p:cNvSpPr>
              <p:nvPr/>
            </p:nvSpPr>
            <p:spPr bwMode="auto">
              <a:xfrm flipV="1">
                <a:off x="4704" y="134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7" name="Line 11"/>
              <p:cNvSpPr>
                <a:spLocks noChangeShapeType="1"/>
              </p:cNvSpPr>
              <p:nvPr/>
            </p:nvSpPr>
            <p:spPr bwMode="auto">
              <a:xfrm flipV="1">
                <a:off x="3792" y="1584"/>
                <a:ext cx="0" cy="2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8" name="Line 12"/>
              <p:cNvSpPr>
                <a:spLocks noChangeShapeType="1"/>
              </p:cNvSpPr>
              <p:nvPr/>
            </p:nvSpPr>
            <p:spPr bwMode="auto">
              <a:xfrm flipV="1">
                <a:off x="5280" y="1344"/>
                <a:ext cx="0" cy="76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9" name="Oval 13"/>
              <p:cNvSpPr>
                <a:spLocks noChangeArrowheads="1"/>
              </p:cNvSpPr>
              <p:nvPr/>
            </p:nvSpPr>
            <p:spPr bwMode="auto">
              <a:xfrm>
                <a:off x="3408" y="1584"/>
                <a:ext cx="384" cy="144"/>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80" name="Oval 14"/>
              <p:cNvSpPr>
                <a:spLocks noChangeArrowheads="1"/>
              </p:cNvSpPr>
              <p:nvPr/>
            </p:nvSpPr>
            <p:spPr bwMode="auto">
              <a:xfrm>
                <a:off x="4704" y="1344"/>
                <a:ext cx="576" cy="192"/>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81" name="Line 15"/>
              <p:cNvSpPr>
                <a:spLocks noChangeShapeType="1"/>
              </p:cNvSpPr>
              <p:nvPr/>
            </p:nvSpPr>
            <p:spPr bwMode="auto">
              <a:xfrm flipV="1">
                <a:off x="3582" y="1344"/>
                <a:ext cx="0" cy="2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82" name="Line 16"/>
              <p:cNvSpPr>
                <a:spLocks noChangeShapeType="1"/>
              </p:cNvSpPr>
              <p:nvPr/>
            </p:nvSpPr>
            <p:spPr bwMode="auto">
              <a:xfrm flipV="1">
                <a:off x="3612" y="1344"/>
                <a:ext cx="0" cy="2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83" name="Line 17"/>
              <p:cNvSpPr>
                <a:spLocks noChangeShapeType="1"/>
              </p:cNvSpPr>
              <p:nvPr/>
            </p:nvSpPr>
            <p:spPr bwMode="auto">
              <a:xfrm flipV="1">
                <a:off x="4968" y="1128"/>
                <a:ext cx="0" cy="2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84" name="Line 18"/>
              <p:cNvSpPr>
                <a:spLocks noChangeShapeType="1"/>
              </p:cNvSpPr>
              <p:nvPr/>
            </p:nvSpPr>
            <p:spPr bwMode="auto">
              <a:xfrm flipV="1">
                <a:off x="5004" y="1128"/>
                <a:ext cx="0" cy="288"/>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85" name="Line 19"/>
              <p:cNvSpPr>
                <a:spLocks noChangeShapeType="1"/>
              </p:cNvSpPr>
              <p:nvPr/>
            </p:nvSpPr>
            <p:spPr bwMode="auto">
              <a:xfrm flipH="1">
                <a:off x="4986" y="864"/>
                <a:ext cx="6" cy="24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
          <p:nvSpPr>
            <p:cNvPr id="40970" name="Text Box 20"/>
            <p:cNvSpPr txBox="1">
              <a:spLocks noChangeArrowheads="1"/>
            </p:cNvSpPr>
            <p:nvPr/>
          </p:nvSpPr>
          <p:spPr bwMode="auto">
            <a:xfrm>
              <a:off x="3072" y="2352"/>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a:t>
              </a:r>
              <a:r>
                <a:rPr lang="en-US" altLang="en-US" sz="1400" b="1" baseline="-25000"/>
                <a:t>1</a:t>
              </a:r>
              <a:endParaRPr lang="en-US" altLang="en-US" sz="1400" b="1"/>
            </a:p>
          </p:txBody>
        </p:sp>
        <p:sp>
          <p:nvSpPr>
            <p:cNvPr id="40971" name="Text Box 21"/>
            <p:cNvSpPr txBox="1">
              <a:spLocks noChangeArrowheads="1"/>
            </p:cNvSpPr>
            <p:nvPr/>
          </p:nvSpPr>
          <p:spPr bwMode="auto">
            <a:xfrm>
              <a:off x="4416" y="2352"/>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a:t>
              </a:r>
              <a:r>
                <a:rPr lang="en-US" altLang="en-US" sz="1400" b="1" baseline="-25000"/>
                <a:t>2</a:t>
              </a:r>
              <a:endParaRPr lang="en-US" altLang="en-US" sz="1400" b="1"/>
            </a:p>
          </p:txBody>
        </p:sp>
        <p:sp>
          <p:nvSpPr>
            <p:cNvPr id="40972" name="Text Box 22"/>
            <p:cNvSpPr txBox="1">
              <a:spLocks noChangeArrowheads="1"/>
            </p:cNvSpPr>
            <p:nvPr/>
          </p:nvSpPr>
          <p:spPr bwMode="auto">
            <a:xfrm>
              <a:off x="4704" y="1488"/>
              <a:ext cx="72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F</a:t>
              </a:r>
              <a:r>
                <a:rPr lang="en-US" altLang="en-US" sz="1400" b="1" baseline="-25000"/>
                <a:t>2</a:t>
              </a:r>
              <a:r>
                <a:rPr lang="en-US" altLang="en-US" sz="1400" b="1"/>
                <a:t> = 6000N.</a:t>
              </a:r>
            </a:p>
          </p:txBody>
        </p:sp>
      </p:grpSp>
    </p:spTree>
    <p:extLst>
      <p:ext uri="{BB962C8B-B14F-4D97-AF65-F5344CB8AC3E}">
        <p14:creationId xmlns:p14="http://schemas.microsoft.com/office/powerpoint/2010/main" val="4390452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gtEl>
                                        <p:attrNameLst>
                                          <p:attrName>style.visibility</p:attrName>
                                        </p:attrNameLst>
                                      </p:cBhvr>
                                      <p:to>
                                        <p:strVal val="visible"/>
                                      </p:to>
                                    </p:set>
                                    <p:anim calcmode="lin" valueType="num">
                                      <p:cBhvr additive="base">
                                        <p:cTn id="7" dur="500" fill="hold"/>
                                        <p:tgtEl>
                                          <p:spTgt spid="100355"/>
                                        </p:tgtEl>
                                        <p:attrNameLst>
                                          <p:attrName>ppt_x</p:attrName>
                                        </p:attrNameLst>
                                      </p:cBhvr>
                                      <p:tavLst>
                                        <p:tav tm="0">
                                          <p:val>
                                            <p:strVal val="#ppt_x"/>
                                          </p:val>
                                        </p:tav>
                                        <p:tav tm="100000">
                                          <p:val>
                                            <p:strVal val="#ppt_x"/>
                                          </p:val>
                                        </p:tav>
                                      </p:tavLst>
                                    </p:anim>
                                    <p:anim calcmode="lin" valueType="num">
                                      <p:cBhvr additive="base">
                                        <p:cTn id="8" dur="500" fill="hold"/>
                                        <p:tgtEl>
                                          <p:spTgt spid="10035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0356"/>
                                        </p:tgtEl>
                                        <p:attrNameLst>
                                          <p:attrName>style.visibility</p:attrName>
                                        </p:attrNameLst>
                                      </p:cBhvr>
                                      <p:to>
                                        <p:strVal val="visible"/>
                                      </p:to>
                                    </p:set>
                                    <p:anim calcmode="lin" valueType="num">
                                      <p:cBhvr additive="base">
                                        <p:cTn id="19" dur="500" fill="hold"/>
                                        <p:tgtEl>
                                          <p:spTgt spid="100356"/>
                                        </p:tgtEl>
                                        <p:attrNameLst>
                                          <p:attrName>ppt_x</p:attrName>
                                        </p:attrNameLst>
                                      </p:cBhvr>
                                      <p:tavLst>
                                        <p:tav tm="0">
                                          <p:val>
                                            <p:strVal val="#ppt_x"/>
                                          </p:val>
                                        </p:tav>
                                        <p:tav tm="100000">
                                          <p:val>
                                            <p:strVal val="#ppt_x"/>
                                          </p:val>
                                        </p:tav>
                                      </p:tavLst>
                                    </p:anim>
                                    <p:anim calcmode="lin" valueType="num">
                                      <p:cBhvr additive="base">
                                        <p:cTn id="20" dur="500" fill="hold"/>
                                        <p:tgtEl>
                                          <p:spTgt spid="1003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animBg="1"/>
      <p:bldP spid="10035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1A2C81E-2518-422F-9FDD-E2040017DD31}" type="datetime1">
              <a:rPr lang="en-US" altLang="en-US"/>
              <a:pPr eaLnBrk="1" hangingPunct="1"/>
              <a:t>3/14/2021</a:t>
            </a:fld>
            <a:endParaRPr lang="en-US" altLang="en-US"/>
          </a:p>
        </p:txBody>
      </p:sp>
      <p:sp>
        <p:nvSpPr>
          <p:cNvPr id="419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198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26C40CE-45B5-4E0F-86BE-5C495BF37980}" type="slidenum">
              <a:rPr lang="en-US" altLang="en-US"/>
              <a:pPr eaLnBrk="1" hangingPunct="1"/>
              <a:t>25</a:t>
            </a:fld>
            <a:endParaRPr lang="en-US" altLang="en-US"/>
          </a:p>
        </p:txBody>
      </p:sp>
      <p:sp>
        <p:nvSpPr>
          <p:cNvPr id="41989" name="Rectangle 2"/>
          <p:cNvSpPr>
            <a:spLocks noGrp="1" noChangeArrowheads="1"/>
          </p:cNvSpPr>
          <p:nvPr>
            <p:ph type="title"/>
          </p:nvPr>
        </p:nvSpPr>
        <p:spPr/>
        <p:txBody>
          <a:bodyPr/>
          <a:lstStyle/>
          <a:p>
            <a:pPr eaLnBrk="1" hangingPunct="1"/>
            <a:r>
              <a:rPr lang="en-US" altLang="en-US"/>
              <a:t>Ch 9 E 8</a:t>
            </a:r>
          </a:p>
        </p:txBody>
      </p:sp>
      <p:sp>
        <p:nvSpPr>
          <p:cNvPr id="101379" name="Text Box 3"/>
          <p:cNvSpPr txBox="1">
            <a:spLocks noChangeArrowheads="1"/>
          </p:cNvSpPr>
          <p:nvPr/>
        </p:nvSpPr>
        <p:spPr bwMode="auto">
          <a:xfrm>
            <a:off x="1447800" y="1219200"/>
            <a:ext cx="6019800" cy="9144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400" b="1">
                <a:solidFill>
                  <a:srgbClr val="FF0000"/>
                </a:solidFill>
              </a:rPr>
              <a:t>T = constant, P</a:t>
            </a:r>
            <a:r>
              <a:rPr lang="en-US" altLang="en-US" sz="2400" b="1" baseline="-25000">
                <a:solidFill>
                  <a:srgbClr val="FF0000"/>
                </a:solidFill>
              </a:rPr>
              <a:t>1</a:t>
            </a:r>
            <a:r>
              <a:rPr lang="en-US" altLang="en-US" sz="2400" b="1">
                <a:solidFill>
                  <a:srgbClr val="FF0000"/>
                </a:solidFill>
              </a:rPr>
              <a:t> = 10 kPa, V</a:t>
            </a:r>
            <a:r>
              <a:rPr lang="en-US" altLang="en-US" sz="2400" b="1" baseline="-25000">
                <a:solidFill>
                  <a:srgbClr val="FF0000"/>
                </a:solidFill>
              </a:rPr>
              <a:t>1</a:t>
            </a:r>
            <a:r>
              <a:rPr lang="en-US" altLang="en-US" sz="2400" b="1">
                <a:solidFill>
                  <a:srgbClr val="FF0000"/>
                </a:solidFill>
              </a:rPr>
              <a:t> = 0.6 m</a:t>
            </a:r>
            <a:r>
              <a:rPr lang="en-US" altLang="en-US" sz="2400" b="1" baseline="30000">
                <a:solidFill>
                  <a:srgbClr val="FF0000"/>
                </a:solidFill>
              </a:rPr>
              <a:t>3</a:t>
            </a:r>
            <a:r>
              <a:rPr lang="en-US" altLang="en-US" sz="2400" b="1">
                <a:solidFill>
                  <a:srgbClr val="FF0000"/>
                </a:solidFill>
              </a:rPr>
              <a:t>.</a:t>
            </a:r>
          </a:p>
          <a:p>
            <a:pPr eaLnBrk="1" hangingPunct="1">
              <a:spcBef>
                <a:spcPct val="20000"/>
              </a:spcBef>
            </a:pPr>
            <a:r>
              <a:rPr lang="en-US" altLang="en-US" sz="2400" b="1">
                <a:solidFill>
                  <a:srgbClr val="FF0000"/>
                </a:solidFill>
              </a:rPr>
              <a:t>P</a:t>
            </a:r>
            <a:r>
              <a:rPr lang="en-US" altLang="en-US" sz="2400" b="1" baseline="-25000">
                <a:solidFill>
                  <a:srgbClr val="FF0000"/>
                </a:solidFill>
              </a:rPr>
              <a:t>2</a:t>
            </a:r>
            <a:r>
              <a:rPr lang="en-US" altLang="en-US" sz="2400" b="1">
                <a:solidFill>
                  <a:srgbClr val="FF0000"/>
                </a:solidFill>
              </a:rPr>
              <a:t> = 90 kPa, V</a:t>
            </a:r>
            <a:r>
              <a:rPr lang="en-US" altLang="en-US" sz="2400" b="1" baseline="-25000">
                <a:solidFill>
                  <a:srgbClr val="FF0000"/>
                </a:solidFill>
              </a:rPr>
              <a:t>2</a:t>
            </a:r>
            <a:r>
              <a:rPr lang="en-US" altLang="en-US" sz="2400" b="1">
                <a:solidFill>
                  <a:srgbClr val="FF0000"/>
                </a:solidFill>
              </a:rPr>
              <a:t> = ?</a:t>
            </a:r>
          </a:p>
        </p:txBody>
      </p:sp>
      <p:sp>
        <p:nvSpPr>
          <p:cNvPr id="101380" name="Text Box 4"/>
          <p:cNvSpPr txBox="1">
            <a:spLocks noChangeArrowheads="1"/>
          </p:cNvSpPr>
          <p:nvPr/>
        </p:nvSpPr>
        <p:spPr bwMode="auto">
          <a:xfrm>
            <a:off x="1066800" y="5029200"/>
            <a:ext cx="58181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None/>
            </a:pPr>
            <a:r>
              <a:rPr lang="en-US" altLang="en-US" sz="2000" b="1">
                <a:sym typeface="Symbol" panose="05050102010706020507" pitchFamily="18" charset="2"/>
              </a:rPr>
              <a:t>P</a:t>
            </a:r>
            <a:r>
              <a:rPr lang="en-US" altLang="en-US" sz="2000" b="1" baseline="-25000">
                <a:sym typeface="Symbol" panose="05050102010706020507" pitchFamily="18" charset="2"/>
              </a:rPr>
              <a:t>1</a:t>
            </a:r>
            <a:r>
              <a:rPr lang="en-US" altLang="en-US" sz="2000" b="1">
                <a:sym typeface="Symbol" panose="05050102010706020507" pitchFamily="18" charset="2"/>
              </a:rPr>
              <a:t>V</a:t>
            </a:r>
            <a:r>
              <a:rPr lang="en-US" altLang="en-US" sz="2000" b="1" baseline="-25000">
                <a:sym typeface="Symbol" panose="05050102010706020507" pitchFamily="18" charset="2"/>
              </a:rPr>
              <a:t>1</a:t>
            </a:r>
            <a:r>
              <a:rPr lang="en-US" altLang="en-US" sz="2000" b="1">
                <a:sym typeface="Symbol" panose="05050102010706020507" pitchFamily="18" charset="2"/>
              </a:rPr>
              <a:t> = P</a:t>
            </a:r>
            <a:r>
              <a:rPr lang="en-US" altLang="en-US" sz="2000" b="1" baseline="-25000">
                <a:sym typeface="Symbol" panose="05050102010706020507" pitchFamily="18" charset="2"/>
              </a:rPr>
              <a:t>2</a:t>
            </a:r>
            <a:r>
              <a:rPr lang="en-US" altLang="en-US" sz="2000" b="1">
                <a:sym typeface="Symbol" panose="05050102010706020507" pitchFamily="18" charset="2"/>
              </a:rPr>
              <a:t>V</a:t>
            </a:r>
            <a:r>
              <a:rPr lang="en-US" altLang="en-US" sz="2000" b="1" baseline="-25000">
                <a:sym typeface="Symbol" panose="05050102010706020507" pitchFamily="18" charset="2"/>
              </a:rPr>
              <a:t>2</a:t>
            </a:r>
            <a:endParaRPr lang="en-US" altLang="en-US" sz="2000" b="1">
              <a:sym typeface="Symbol" panose="05050102010706020507" pitchFamily="18" charset="2"/>
            </a:endParaRPr>
          </a:p>
          <a:p>
            <a:pPr eaLnBrk="1" hangingPunct="1">
              <a:spcBef>
                <a:spcPct val="20000"/>
              </a:spcBef>
              <a:buFont typeface="Symbol" panose="05050102010706020507" pitchFamily="18" charset="2"/>
              <a:buNone/>
            </a:pPr>
            <a:r>
              <a:rPr lang="en-US" altLang="en-US" sz="2000" b="1">
                <a:sym typeface="Symbol" panose="05050102010706020507" pitchFamily="18" charset="2"/>
              </a:rPr>
              <a:t>(10 kPa)(0.6 m</a:t>
            </a:r>
            <a:r>
              <a:rPr lang="en-US" altLang="en-US" sz="2000" b="1" baseline="30000">
                <a:sym typeface="Symbol" panose="05050102010706020507" pitchFamily="18" charset="2"/>
              </a:rPr>
              <a:t>3</a:t>
            </a:r>
            <a:r>
              <a:rPr lang="en-US" altLang="en-US" sz="2000" b="1">
                <a:sym typeface="Symbol" panose="05050102010706020507" pitchFamily="18" charset="2"/>
              </a:rPr>
              <a:t>)/(90 kPa) = V</a:t>
            </a:r>
            <a:r>
              <a:rPr lang="en-US" altLang="en-US" sz="2000" b="1" baseline="-25000">
                <a:sym typeface="Symbol" panose="05050102010706020507" pitchFamily="18" charset="2"/>
              </a:rPr>
              <a:t>2</a:t>
            </a:r>
            <a:r>
              <a:rPr lang="en-US" altLang="en-US" sz="2000" b="1">
                <a:sym typeface="Symbol" panose="05050102010706020507" pitchFamily="18" charset="2"/>
              </a:rPr>
              <a:t> = 1/15  </a:t>
            </a:r>
            <a:r>
              <a:rPr lang="en-US" altLang="en-US" sz="2000" b="1">
                <a:solidFill>
                  <a:srgbClr val="FF3300"/>
                </a:solidFill>
                <a:sym typeface="Symbol" panose="05050102010706020507" pitchFamily="18" charset="2"/>
              </a:rPr>
              <a:t>= 0.067 m</a:t>
            </a:r>
            <a:r>
              <a:rPr lang="en-US" altLang="en-US" sz="2000" b="1" baseline="30000">
                <a:solidFill>
                  <a:srgbClr val="FF3300"/>
                </a:solidFill>
                <a:sym typeface="Symbol" panose="05050102010706020507" pitchFamily="18" charset="2"/>
              </a:rPr>
              <a:t>3</a:t>
            </a:r>
            <a:endParaRPr lang="en-US" altLang="en-US" sz="2000" b="1">
              <a:solidFill>
                <a:srgbClr val="FF3300"/>
              </a:solidFill>
              <a:sym typeface="Symbol" panose="05050102010706020507" pitchFamily="18" charset="2"/>
            </a:endParaRPr>
          </a:p>
        </p:txBody>
      </p:sp>
      <p:grpSp>
        <p:nvGrpSpPr>
          <p:cNvPr id="2" name="Group 5"/>
          <p:cNvGrpSpPr>
            <a:grpSpLocks/>
          </p:cNvGrpSpPr>
          <p:nvPr/>
        </p:nvGrpSpPr>
        <p:grpSpPr bwMode="auto">
          <a:xfrm>
            <a:off x="1752600" y="2286000"/>
            <a:ext cx="6143625" cy="1981200"/>
            <a:chOff x="1200" y="1488"/>
            <a:chExt cx="3870" cy="1248"/>
          </a:xfrm>
        </p:grpSpPr>
        <p:grpSp>
          <p:nvGrpSpPr>
            <p:cNvPr id="41993" name="Group 6"/>
            <p:cNvGrpSpPr>
              <a:grpSpLocks/>
            </p:cNvGrpSpPr>
            <p:nvPr/>
          </p:nvGrpSpPr>
          <p:grpSpPr bwMode="auto">
            <a:xfrm>
              <a:off x="1200" y="1824"/>
              <a:ext cx="1710" cy="912"/>
              <a:chOff x="3984" y="1536"/>
              <a:chExt cx="1710" cy="912"/>
            </a:xfrm>
          </p:grpSpPr>
          <p:sp>
            <p:nvSpPr>
              <p:cNvPr id="42035" name="Text Box 7"/>
              <p:cNvSpPr txBox="1">
                <a:spLocks noChangeArrowheads="1"/>
              </p:cNvSpPr>
              <p:nvPr/>
            </p:nvSpPr>
            <p:spPr bwMode="auto">
              <a:xfrm>
                <a:off x="4896" y="1536"/>
                <a:ext cx="798" cy="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P</a:t>
                </a:r>
                <a:r>
                  <a:rPr lang="en-US" altLang="en-US" sz="1400" b="1" baseline="-25000"/>
                  <a:t>1</a:t>
                </a:r>
                <a:r>
                  <a:rPr lang="en-US" altLang="en-US" sz="1400" b="1"/>
                  <a:t> = 10 kPa</a:t>
                </a:r>
              </a:p>
              <a:p>
                <a:pPr eaLnBrk="1" hangingPunct="1">
                  <a:spcBef>
                    <a:spcPct val="50000"/>
                  </a:spcBef>
                </a:pPr>
                <a:r>
                  <a:rPr lang="en-US" altLang="en-US" sz="1400" b="1"/>
                  <a:t>V</a:t>
                </a:r>
                <a:r>
                  <a:rPr lang="en-US" altLang="en-US" sz="1400" b="1" baseline="-25000"/>
                  <a:t>1</a:t>
                </a:r>
                <a:r>
                  <a:rPr lang="en-US" altLang="en-US" sz="1400" b="1"/>
                  <a:t> = 0.6 m</a:t>
                </a:r>
                <a:r>
                  <a:rPr lang="en-US" altLang="en-US" sz="1400" b="1" baseline="30000"/>
                  <a:t>3</a:t>
                </a:r>
                <a:endParaRPr lang="en-US" altLang="en-US" sz="1400" b="1"/>
              </a:p>
            </p:txBody>
          </p:sp>
          <p:grpSp>
            <p:nvGrpSpPr>
              <p:cNvPr id="42036" name="Group 8"/>
              <p:cNvGrpSpPr>
                <a:grpSpLocks/>
              </p:cNvGrpSpPr>
              <p:nvPr/>
            </p:nvGrpSpPr>
            <p:grpSpPr bwMode="auto">
              <a:xfrm>
                <a:off x="3984" y="1536"/>
                <a:ext cx="912" cy="912"/>
                <a:chOff x="3888" y="1674"/>
                <a:chExt cx="912" cy="912"/>
              </a:xfrm>
            </p:grpSpPr>
            <p:sp>
              <p:nvSpPr>
                <p:cNvPr id="42037" name="Line 9"/>
                <p:cNvSpPr>
                  <a:spLocks noChangeShapeType="1"/>
                </p:cNvSpPr>
                <p:nvPr/>
              </p:nvSpPr>
              <p:spPr bwMode="auto">
                <a:xfrm>
                  <a:off x="3888" y="1722"/>
                  <a:ext cx="0" cy="86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8" name="Line 10"/>
                <p:cNvSpPr>
                  <a:spLocks noChangeShapeType="1"/>
                </p:cNvSpPr>
                <p:nvPr/>
              </p:nvSpPr>
              <p:spPr bwMode="auto">
                <a:xfrm>
                  <a:off x="4800" y="1722"/>
                  <a:ext cx="0" cy="86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9" name="Line 11"/>
                <p:cNvSpPr>
                  <a:spLocks noChangeShapeType="1"/>
                </p:cNvSpPr>
                <p:nvPr/>
              </p:nvSpPr>
              <p:spPr bwMode="auto">
                <a:xfrm>
                  <a:off x="3888" y="2586"/>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0" name="Line 12"/>
                <p:cNvSpPr>
                  <a:spLocks noChangeShapeType="1"/>
                </p:cNvSpPr>
                <p:nvPr/>
              </p:nvSpPr>
              <p:spPr bwMode="auto">
                <a:xfrm>
                  <a:off x="3888" y="2154"/>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1" name="Line 13"/>
                <p:cNvSpPr>
                  <a:spLocks noChangeShapeType="1"/>
                </p:cNvSpPr>
                <p:nvPr/>
              </p:nvSpPr>
              <p:spPr bwMode="auto">
                <a:xfrm>
                  <a:off x="3888" y="2010"/>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2" name="Line 14"/>
                <p:cNvSpPr>
                  <a:spLocks noChangeShapeType="1"/>
                </p:cNvSpPr>
                <p:nvPr/>
              </p:nvSpPr>
              <p:spPr bwMode="auto">
                <a:xfrm flipH="1">
                  <a:off x="3888"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3" name="Line 15"/>
                <p:cNvSpPr>
                  <a:spLocks noChangeShapeType="1"/>
                </p:cNvSpPr>
                <p:nvPr/>
              </p:nvSpPr>
              <p:spPr bwMode="auto">
                <a:xfrm flipH="1">
                  <a:off x="3984"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4" name="Line 16"/>
                <p:cNvSpPr>
                  <a:spLocks noChangeShapeType="1"/>
                </p:cNvSpPr>
                <p:nvPr/>
              </p:nvSpPr>
              <p:spPr bwMode="auto">
                <a:xfrm flipH="1">
                  <a:off x="4080"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5" name="Line 17"/>
                <p:cNvSpPr>
                  <a:spLocks noChangeShapeType="1"/>
                </p:cNvSpPr>
                <p:nvPr/>
              </p:nvSpPr>
              <p:spPr bwMode="auto">
                <a:xfrm flipH="1">
                  <a:off x="4176"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6" name="Line 18"/>
                <p:cNvSpPr>
                  <a:spLocks noChangeShapeType="1"/>
                </p:cNvSpPr>
                <p:nvPr/>
              </p:nvSpPr>
              <p:spPr bwMode="auto">
                <a:xfrm flipH="1">
                  <a:off x="4272"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7" name="Line 19"/>
                <p:cNvSpPr>
                  <a:spLocks noChangeShapeType="1"/>
                </p:cNvSpPr>
                <p:nvPr/>
              </p:nvSpPr>
              <p:spPr bwMode="auto">
                <a:xfrm flipH="1">
                  <a:off x="4368"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8" name="Line 20"/>
                <p:cNvSpPr>
                  <a:spLocks noChangeShapeType="1"/>
                </p:cNvSpPr>
                <p:nvPr/>
              </p:nvSpPr>
              <p:spPr bwMode="auto">
                <a:xfrm flipH="1">
                  <a:off x="4464"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49" name="Line 21"/>
                <p:cNvSpPr>
                  <a:spLocks noChangeShapeType="1"/>
                </p:cNvSpPr>
                <p:nvPr/>
              </p:nvSpPr>
              <p:spPr bwMode="auto">
                <a:xfrm flipH="1">
                  <a:off x="4560"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50" name="Line 22"/>
                <p:cNvSpPr>
                  <a:spLocks noChangeShapeType="1"/>
                </p:cNvSpPr>
                <p:nvPr/>
              </p:nvSpPr>
              <p:spPr bwMode="auto">
                <a:xfrm flipH="1">
                  <a:off x="4656"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51" name="Line 23"/>
                <p:cNvSpPr>
                  <a:spLocks noChangeShapeType="1"/>
                </p:cNvSpPr>
                <p:nvPr/>
              </p:nvSpPr>
              <p:spPr bwMode="auto">
                <a:xfrm flipH="1">
                  <a:off x="4752" y="2010"/>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52" name="Oval 24"/>
                <p:cNvSpPr>
                  <a:spLocks noChangeArrowheads="1"/>
                </p:cNvSpPr>
                <p:nvPr/>
              </p:nvSpPr>
              <p:spPr bwMode="auto">
                <a:xfrm>
                  <a:off x="3936" y="229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3" name="Oval 25"/>
                <p:cNvSpPr>
                  <a:spLocks noChangeArrowheads="1"/>
                </p:cNvSpPr>
                <p:nvPr/>
              </p:nvSpPr>
              <p:spPr bwMode="auto">
                <a:xfrm>
                  <a:off x="4128" y="229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4" name="Oval 26"/>
                <p:cNvSpPr>
                  <a:spLocks noChangeArrowheads="1"/>
                </p:cNvSpPr>
                <p:nvPr/>
              </p:nvSpPr>
              <p:spPr bwMode="auto">
                <a:xfrm>
                  <a:off x="4272" y="229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5" name="Oval 27"/>
                <p:cNvSpPr>
                  <a:spLocks noChangeArrowheads="1"/>
                </p:cNvSpPr>
                <p:nvPr/>
              </p:nvSpPr>
              <p:spPr bwMode="auto">
                <a:xfrm>
                  <a:off x="4464" y="229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6" name="Oval 28"/>
                <p:cNvSpPr>
                  <a:spLocks noChangeArrowheads="1"/>
                </p:cNvSpPr>
                <p:nvPr/>
              </p:nvSpPr>
              <p:spPr bwMode="auto">
                <a:xfrm>
                  <a:off x="4656" y="2298"/>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7" name="Oval 29"/>
                <p:cNvSpPr>
                  <a:spLocks noChangeArrowheads="1"/>
                </p:cNvSpPr>
                <p:nvPr/>
              </p:nvSpPr>
              <p:spPr bwMode="auto">
                <a:xfrm>
                  <a:off x="3936" y="244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8" name="Oval 30"/>
                <p:cNvSpPr>
                  <a:spLocks noChangeArrowheads="1"/>
                </p:cNvSpPr>
                <p:nvPr/>
              </p:nvSpPr>
              <p:spPr bwMode="auto">
                <a:xfrm>
                  <a:off x="4128" y="244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9" name="Oval 31"/>
                <p:cNvSpPr>
                  <a:spLocks noChangeArrowheads="1"/>
                </p:cNvSpPr>
                <p:nvPr/>
              </p:nvSpPr>
              <p:spPr bwMode="auto">
                <a:xfrm>
                  <a:off x="4272" y="244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60" name="Oval 32"/>
                <p:cNvSpPr>
                  <a:spLocks noChangeArrowheads="1"/>
                </p:cNvSpPr>
                <p:nvPr/>
              </p:nvSpPr>
              <p:spPr bwMode="auto">
                <a:xfrm>
                  <a:off x="4464" y="244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61" name="Oval 33"/>
                <p:cNvSpPr>
                  <a:spLocks noChangeArrowheads="1"/>
                </p:cNvSpPr>
                <p:nvPr/>
              </p:nvSpPr>
              <p:spPr bwMode="auto">
                <a:xfrm>
                  <a:off x="4656" y="2442"/>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62" name="Line 34"/>
                <p:cNvSpPr>
                  <a:spLocks noChangeShapeType="1"/>
                </p:cNvSpPr>
                <p:nvPr/>
              </p:nvSpPr>
              <p:spPr bwMode="auto">
                <a:xfrm flipV="1">
                  <a:off x="4224" y="1674"/>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63" name="Line 35"/>
                <p:cNvSpPr>
                  <a:spLocks noChangeShapeType="1"/>
                </p:cNvSpPr>
                <p:nvPr/>
              </p:nvSpPr>
              <p:spPr bwMode="auto">
                <a:xfrm flipV="1">
                  <a:off x="4416" y="1674"/>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64" name="Line 36"/>
                <p:cNvSpPr>
                  <a:spLocks noChangeShapeType="1"/>
                </p:cNvSpPr>
                <p:nvPr/>
              </p:nvSpPr>
              <p:spPr bwMode="auto">
                <a:xfrm flipH="1">
                  <a:off x="4224" y="1914"/>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65" name="Line 37"/>
                <p:cNvSpPr>
                  <a:spLocks noChangeShapeType="1"/>
                </p:cNvSpPr>
                <p:nvPr/>
              </p:nvSpPr>
              <p:spPr bwMode="auto">
                <a:xfrm flipH="1">
                  <a:off x="4320" y="1962"/>
                  <a:ext cx="96" cy="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2066" name="Group 38"/>
                <p:cNvGrpSpPr>
                  <a:grpSpLocks/>
                </p:cNvGrpSpPr>
                <p:nvPr/>
              </p:nvGrpSpPr>
              <p:grpSpPr bwMode="auto">
                <a:xfrm>
                  <a:off x="4224" y="1674"/>
                  <a:ext cx="192" cy="288"/>
                  <a:chOff x="4224" y="2976"/>
                  <a:chExt cx="192" cy="288"/>
                </a:xfrm>
              </p:grpSpPr>
              <p:sp>
                <p:nvSpPr>
                  <p:cNvPr id="42067" name="Line 39"/>
                  <p:cNvSpPr>
                    <a:spLocks noChangeShapeType="1"/>
                  </p:cNvSpPr>
                  <p:nvPr/>
                </p:nvSpPr>
                <p:spPr bwMode="auto">
                  <a:xfrm>
                    <a:off x="4224" y="2976"/>
                    <a:ext cx="1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68" name="Line 40"/>
                  <p:cNvSpPr>
                    <a:spLocks noChangeShapeType="1"/>
                  </p:cNvSpPr>
                  <p:nvPr/>
                </p:nvSpPr>
                <p:spPr bwMode="auto">
                  <a:xfrm flipH="1">
                    <a:off x="4224" y="3024"/>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69" name="Line 41"/>
                  <p:cNvSpPr>
                    <a:spLocks noChangeShapeType="1"/>
                  </p:cNvSpPr>
                  <p:nvPr/>
                </p:nvSpPr>
                <p:spPr bwMode="auto">
                  <a:xfrm flipH="1">
                    <a:off x="4224" y="3072"/>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70" name="Line 42"/>
                  <p:cNvSpPr>
                    <a:spLocks noChangeShapeType="1"/>
                  </p:cNvSpPr>
                  <p:nvPr/>
                </p:nvSpPr>
                <p:spPr bwMode="auto">
                  <a:xfrm flipH="1">
                    <a:off x="4224" y="3120"/>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71" name="Line 43"/>
                  <p:cNvSpPr>
                    <a:spLocks noChangeShapeType="1"/>
                  </p:cNvSpPr>
                  <p:nvPr/>
                </p:nvSpPr>
                <p:spPr bwMode="auto">
                  <a:xfrm flipH="1">
                    <a:off x="4224" y="3168"/>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72" name="Line 44"/>
                  <p:cNvSpPr>
                    <a:spLocks noChangeShapeType="1"/>
                  </p:cNvSpPr>
                  <p:nvPr/>
                </p:nvSpPr>
                <p:spPr bwMode="auto">
                  <a:xfrm flipH="1">
                    <a:off x="4224" y="2976"/>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73" name="Line 45"/>
                  <p:cNvSpPr>
                    <a:spLocks noChangeShapeType="1"/>
                  </p:cNvSpPr>
                  <p:nvPr/>
                </p:nvSpPr>
                <p:spPr bwMode="auto">
                  <a:xfrm flipH="1">
                    <a:off x="4224" y="2976"/>
                    <a:ext cx="96" cy="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41994" name="Group 46"/>
            <p:cNvGrpSpPr>
              <a:grpSpLocks/>
            </p:cNvGrpSpPr>
            <p:nvPr/>
          </p:nvGrpSpPr>
          <p:grpSpPr bwMode="auto">
            <a:xfrm>
              <a:off x="3360" y="1488"/>
              <a:ext cx="1710" cy="1242"/>
              <a:chOff x="3984" y="2592"/>
              <a:chExt cx="1710" cy="1242"/>
            </a:xfrm>
          </p:grpSpPr>
          <p:sp>
            <p:nvSpPr>
              <p:cNvPr id="41995" name="Text Box 47"/>
              <p:cNvSpPr txBox="1">
                <a:spLocks noChangeArrowheads="1"/>
              </p:cNvSpPr>
              <p:nvPr/>
            </p:nvSpPr>
            <p:spPr bwMode="auto">
              <a:xfrm>
                <a:off x="4944" y="3168"/>
                <a:ext cx="750" cy="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P</a:t>
                </a:r>
                <a:r>
                  <a:rPr lang="en-US" altLang="en-US" sz="1400" b="1" baseline="-25000"/>
                  <a:t>2</a:t>
                </a:r>
                <a:r>
                  <a:rPr lang="en-US" altLang="en-US" sz="1400" b="1"/>
                  <a:t> = 90 kPa</a:t>
                </a:r>
              </a:p>
              <a:p>
                <a:pPr eaLnBrk="1" hangingPunct="1">
                  <a:spcBef>
                    <a:spcPct val="50000"/>
                  </a:spcBef>
                </a:pPr>
                <a:r>
                  <a:rPr lang="en-US" altLang="en-US" sz="1400" b="1"/>
                  <a:t>V</a:t>
                </a:r>
                <a:r>
                  <a:rPr lang="en-US" altLang="en-US" sz="1400" b="1" baseline="-25000"/>
                  <a:t>2</a:t>
                </a:r>
                <a:r>
                  <a:rPr lang="en-US" altLang="en-US" sz="1400" b="1"/>
                  <a:t> = ?</a:t>
                </a:r>
              </a:p>
            </p:txBody>
          </p:sp>
          <p:grpSp>
            <p:nvGrpSpPr>
              <p:cNvPr id="41996" name="Group 48"/>
              <p:cNvGrpSpPr>
                <a:grpSpLocks/>
              </p:cNvGrpSpPr>
              <p:nvPr/>
            </p:nvGrpSpPr>
            <p:grpSpPr bwMode="auto">
              <a:xfrm>
                <a:off x="3984" y="2592"/>
                <a:ext cx="912" cy="1242"/>
                <a:chOff x="3888" y="2646"/>
                <a:chExt cx="912" cy="1242"/>
              </a:xfrm>
            </p:grpSpPr>
            <p:sp>
              <p:nvSpPr>
                <p:cNvPr id="41997" name="Line 49"/>
                <p:cNvSpPr>
                  <a:spLocks noChangeShapeType="1"/>
                </p:cNvSpPr>
                <p:nvPr/>
              </p:nvSpPr>
              <p:spPr bwMode="auto">
                <a:xfrm>
                  <a:off x="3888" y="3024"/>
                  <a:ext cx="0" cy="86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8" name="Line 50"/>
                <p:cNvSpPr>
                  <a:spLocks noChangeShapeType="1"/>
                </p:cNvSpPr>
                <p:nvPr/>
              </p:nvSpPr>
              <p:spPr bwMode="auto">
                <a:xfrm>
                  <a:off x="4800" y="3024"/>
                  <a:ext cx="0" cy="86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9" name="Line 51"/>
                <p:cNvSpPr>
                  <a:spLocks noChangeShapeType="1"/>
                </p:cNvSpPr>
                <p:nvPr/>
              </p:nvSpPr>
              <p:spPr bwMode="auto">
                <a:xfrm>
                  <a:off x="3888" y="3888"/>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0" name="Line 52"/>
                <p:cNvSpPr>
                  <a:spLocks noChangeShapeType="1"/>
                </p:cNvSpPr>
                <p:nvPr/>
              </p:nvSpPr>
              <p:spPr bwMode="auto">
                <a:xfrm>
                  <a:off x="3888" y="3456"/>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1" name="Line 53"/>
                <p:cNvSpPr>
                  <a:spLocks noChangeShapeType="1"/>
                </p:cNvSpPr>
                <p:nvPr/>
              </p:nvSpPr>
              <p:spPr bwMode="auto">
                <a:xfrm>
                  <a:off x="3888" y="3312"/>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2" name="Line 54"/>
                <p:cNvSpPr>
                  <a:spLocks noChangeShapeType="1"/>
                </p:cNvSpPr>
                <p:nvPr/>
              </p:nvSpPr>
              <p:spPr bwMode="auto">
                <a:xfrm flipH="1">
                  <a:off x="3888"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3" name="Line 55"/>
                <p:cNvSpPr>
                  <a:spLocks noChangeShapeType="1"/>
                </p:cNvSpPr>
                <p:nvPr/>
              </p:nvSpPr>
              <p:spPr bwMode="auto">
                <a:xfrm flipH="1">
                  <a:off x="3984"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4" name="Line 56"/>
                <p:cNvSpPr>
                  <a:spLocks noChangeShapeType="1"/>
                </p:cNvSpPr>
                <p:nvPr/>
              </p:nvSpPr>
              <p:spPr bwMode="auto">
                <a:xfrm flipH="1">
                  <a:off x="4080"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5" name="Line 57"/>
                <p:cNvSpPr>
                  <a:spLocks noChangeShapeType="1"/>
                </p:cNvSpPr>
                <p:nvPr/>
              </p:nvSpPr>
              <p:spPr bwMode="auto">
                <a:xfrm flipH="1">
                  <a:off x="4176"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6" name="Line 58"/>
                <p:cNvSpPr>
                  <a:spLocks noChangeShapeType="1"/>
                </p:cNvSpPr>
                <p:nvPr/>
              </p:nvSpPr>
              <p:spPr bwMode="auto">
                <a:xfrm flipH="1">
                  <a:off x="4272"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7" name="Line 59"/>
                <p:cNvSpPr>
                  <a:spLocks noChangeShapeType="1"/>
                </p:cNvSpPr>
                <p:nvPr/>
              </p:nvSpPr>
              <p:spPr bwMode="auto">
                <a:xfrm flipH="1">
                  <a:off x="4368"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8" name="Line 60"/>
                <p:cNvSpPr>
                  <a:spLocks noChangeShapeType="1"/>
                </p:cNvSpPr>
                <p:nvPr/>
              </p:nvSpPr>
              <p:spPr bwMode="auto">
                <a:xfrm flipH="1">
                  <a:off x="4464"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09" name="Line 61"/>
                <p:cNvSpPr>
                  <a:spLocks noChangeShapeType="1"/>
                </p:cNvSpPr>
                <p:nvPr/>
              </p:nvSpPr>
              <p:spPr bwMode="auto">
                <a:xfrm flipH="1">
                  <a:off x="4560"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10" name="Line 62"/>
                <p:cNvSpPr>
                  <a:spLocks noChangeShapeType="1"/>
                </p:cNvSpPr>
                <p:nvPr/>
              </p:nvSpPr>
              <p:spPr bwMode="auto">
                <a:xfrm flipH="1">
                  <a:off x="4656"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11" name="Line 63"/>
                <p:cNvSpPr>
                  <a:spLocks noChangeShapeType="1"/>
                </p:cNvSpPr>
                <p:nvPr/>
              </p:nvSpPr>
              <p:spPr bwMode="auto">
                <a:xfrm flipH="1">
                  <a:off x="4752" y="3312"/>
                  <a:ext cx="48" cy="144"/>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12" name="Oval 64"/>
                <p:cNvSpPr>
                  <a:spLocks noChangeArrowheads="1"/>
                </p:cNvSpPr>
                <p:nvPr/>
              </p:nvSpPr>
              <p:spPr bwMode="auto">
                <a:xfrm>
                  <a:off x="3936" y="360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3" name="Oval 65"/>
                <p:cNvSpPr>
                  <a:spLocks noChangeArrowheads="1"/>
                </p:cNvSpPr>
                <p:nvPr/>
              </p:nvSpPr>
              <p:spPr bwMode="auto">
                <a:xfrm>
                  <a:off x="4128" y="360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4" name="Oval 66"/>
                <p:cNvSpPr>
                  <a:spLocks noChangeArrowheads="1"/>
                </p:cNvSpPr>
                <p:nvPr/>
              </p:nvSpPr>
              <p:spPr bwMode="auto">
                <a:xfrm>
                  <a:off x="4272" y="360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5" name="Oval 67"/>
                <p:cNvSpPr>
                  <a:spLocks noChangeArrowheads="1"/>
                </p:cNvSpPr>
                <p:nvPr/>
              </p:nvSpPr>
              <p:spPr bwMode="auto">
                <a:xfrm>
                  <a:off x="4464" y="360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6" name="Oval 68"/>
                <p:cNvSpPr>
                  <a:spLocks noChangeArrowheads="1"/>
                </p:cNvSpPr>
                <p:nvPr/>
              </p:nvSpPr>
              <p:spPr bwMode="auto">
                <a:xfrm>
                  <a:off x="4656" y="3600"/>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7" name="Oval 69"/>
                <p:cNvSpPr>
                  <a:spLocks noChangeArrowheads="1"/>
                </p:cNvSpPr>
                <p:nvPr/>
              </p:nvSpPr>
              <p:spPr bwMode="auto">
                <a:xfrm>
                  <a:off x="3936" y="3744"/>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8" name="Oval 70"/>
                <p:cNvSpPr>
                  <a:spLocks noChangeArrowheads="1"/>
                </p:cNvSpPr>
                <p:nvPr/>
              </p:nvSpPr>
              <p:spPr bwMode="auto">
                <a:xfrm>
                  <a:off x="4128" y="3744"/>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19" name="Oval 71"/>
                <p:cNvSpPr>
                  <a:spLocks noChangeArrowheads="1"/>
                </p:cNvSpPr>
                <p:nvPr/>
              </p:nvSpPr>
              <p:spPr bwMode="auto">
                <a:xfrm>
                  <a:off x="4272" y="3744"/>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20" name="Oval 72"/>
                <p:cNvSpPr>
                  <a:spLocks noChangeArrowheads="1"/>
                </p:cNvSpPr>
                <p:nvPr/>
              </p:nvSpPr>
              <p:spPr bwMode="auto">
                <a:xfrm>
                  <a:off x="4464" y="3744"/>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21" name="Oval 73"/>
                <p:cNvSpPr>
                  <a:spLocks noChangeArrowheads="1"/>
                </p:cNvSpPr>
                <p:nvPr/>
              </p:nvSpPr>
              <p:spPr bwMode="auto">
                <a:xfrm>
                  <a:off x="4656" y="3744"/>
                  <a:ext cx="48" cy="48"/>
                </a:xfrm>
                <a:prstGeom prst="ellipse">
                  <a:avLst/>
                </a:prstGeom>
                <a:solidFill>
                  <a:schemeClr val="tx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22" name="Line 74"/>
                <p:cNvSpPr>
                  <a:spLocks noChangeShapeType="1"/>
                </p:cNvSpPr>
                <p:nvPr/>
              </p:nvSpPr>
              <p:spPr bwMode="auto">
                <a:xfrm flipV="1">
                  <a:off x="4224" y="2976"/>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23" name="Line 75"/>
                <p:cNvSpPr>
                  <a:spLocks noChangeShapeType="1"/>
                </p:cNvSpPr>
                <p:nvPr/>
              </p:nvSpPr>
              <p:spPr bwMode="auto">
                <a:xfrm flipV="1">
                  <a:off x="4416" y="2976"/>
                  <a:ext cx="0" cy="33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24" name="Line 76"/>
                <p:cNvSpPr>
                  <a:spLocks noChangeShapeType="1"/>
                </p:cNvSpPr>
                <p:nvPr/>
              </p:nvSpPr>
              <p:spPr bwMode="auto">
                <a:xfrm flipH="1">
                  <a:off x="4224" y="3216"/>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25" name="Line 77"/>
                <p:cNvSpPr>
                  <a:spLocks noChangeShapeType="1"/>
                </p:cNvSpPr>
                <p:nvPr/>
              </p:nvSpPr>
              <p:spPr bwMode="auto">
                <a:xfrm flipH="1">
                  <a:off x="4320" y="3264"/>
                  <a:ext cx="96" cy="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2026" name="Group 78"/>
                <p:cNvGrpSpPr>
                  <a:grpSpLocks/>
                </p:cNvGrpSpPr>
                <p:nvPr/>
              </p:nvGrpSpPr>
              <p:grpSpPr bwMode="auto">
                <a:xfrm>
                  <a:off x="4224" y="2976"/>
                  <a:ext cx="192" cy="288"/>
                  <a:chOff x="4224" y="2976"/>
                  <a:chExt cx="192" cy="288"/>
                </a:xfrm>
              </p:grpSpPr>
              <p:sp>
                <p:nvSpPr>
                  <p:cNvPr id="42028" name="Line 79"/>
                  <p:cNvSpPr>
                    <a:spLocks noChangeShapeType="1"/>
                  </p:cNvSpPr>
                  <p:nvPr/>
                </p:nvSpPr>
                <p:spPr bwMode="auto">
                  <a:xfrm>
                    <a:off x="4224" y="2976"/>
                    <a:ext cx="19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29" name="Line 80"/>
                  <p:cNvSpPr>
                    <a:spLocks noChangeShapeType="1"/>
                  </p:cNvSpPr>
                  <p:nvPr/>
                </p:nvSpPr>
                <p:spPr bwMode="auto">
                  <a:xfrm flipH="1">
                    <a:off x="4224" y="3024"/>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0" name="Line 81"/>
                  <p:cNvSpPr>
                    <a:spLocks noChangeShapeType="1"/>
                  </p:cNvSpPr>
                  <p:nvPr/>
                </p:nvSpPr>
                <p:spPr bwMode="auto">
                  <a:xfrm flipH="1">
                    <a:off x="4224" y="3072"/>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1" name="Line 82"/>
                  <p:cNvSpPr>
                    <a:spLocks noChangeShapeType="1"/>
                  </p:cNvSpPr>
                  <p:nvPr/>
                </p:nvSpPr>
                <p:spPr bwMode="auto">
                  <a:xfrm flipH="1">
                    <a:off x="4224" y="3120"/>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2" name="Line 83"/>
                  <p:cNvSpPr>
                    <a:spLocks noChangeShapeType="1"/>
                  </p:cNvSpPr>
                  <p:nvPr/>
                </p:nvSpPr>
                <p:spPr bwMode="auto">
                  <a:xfrm flipH="1">
                    <a:off x="4224" y="3168"/>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3" name="Line 84"/>
                  <p:cNvSpPr>
                    <a:spLocks noChangeShapeType="1"/>
                  </p:cNvSpPr>
                  <p:nvPr/>
                </p:nvSpPr>
                <p:spPr bwMode="auto">
                  <a:xfrm flipH="1">
                    <a:off x="4224" y="2976"/>
                    <a:ext cx="192" cy="96"/>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2034" name="Line 85"/>
                  <p:cNvSpPr>
                    <a:spLocks noChangeShapeType="1"/>
                  </p:cNvSpPr>
                  <p:nvPr/>
                </p:nvSpPr>
                <p:spPr bwMode="auto">
                  <a:xfrm flipH="1">
                    <a:off x="4224" y="2976"/>
                    <a:ext cx="96" cy="4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2027" name="Line 86"/>
                <p:cNvSpPr>
                  <a:spLocks noChangeShapeType="1"/>
                </p:cNvSpPr>
                <p:nvPr/>
              </p:nvSpPr>
              <p:spPr bwMode="auto">
                <a:xfrm>
                  <a:off x="4308" y="2646"/>
                  <a:ext cx="0" cy="288"/>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grpSp>
      </p:grpSp>
    </p:spTree>
    <p:extLst>
      <p:ext uri="{BB962C8B-B14F-4D97-AF65-F5344CB8AC3E}">
        <p14:creationId xmlns:p14="http://schemas.microsoft.com/office/powerpoint/2010/main" val="1516200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1379"/>
                                        </p:tgtEl>
                                        <p:attrNameLst>
                                          <p:attrName>style.visibility</p:attrName>
                                        </p:attrNameLst>
                                      </p:cBhvr>
                                      <p:to>
                                        <p:strVal val="visible"/>
                                      </p:to>
                                    </p:set>
                                    <p:anim calcmode="lin" valueType="num">
                                      <p:cBhvr additive="base">
                                        <p:cTn id="7" dur="500" fill="hold"/>
                                        <p:tgtEl>
                                          <p:spTgt spid="101379"/>
                                        </p:tgtEl>
                                        <p:attrNameLst>
                                          <p:attrName>ppt_x</p:attrName>
                                        </p:attrNameLst>
                                      </p:cBhvr>
                                      <p:tavLst>
                                        <p:tav tm="0">
                                          <p:val>
                                            <p:strVal val="#ppt_x"/>
                                          </p:val>
                                        </p:tav>
                                        <p:tav tm="100000">
                                          <p:val>
                                            <p:strVal val="#ppt_x"/>
                                          </p:val>
                                        </p:tav>
                                      </p:tavLst>
                                    </p:anim>
                                    <p:anim calcmode="lin" valueType="num">
                                      <p:cBhvr additive="base">
                                        <p:cTn id="8" dur="500" fill="hold"/>
                                        <p:tgtEl>
                                          <p:spTgt spid="10137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1380"/>
                                        </p:tgtEl>
                                        <p:attrNameLst>
                                          <p:attrName>style.visibility</p:attrName>
                                        </p:attrNameLst>
                                      </p:cBhvr>
                                      <p:to>
                                        <p:strVal val="visible"/>
                                      </p:to>
                                    </p:set>
                                    <p:anim calcmode="lin" valueType="num">
                                      <p:cBhvr additive="base">
                                        <p:cTn id="19" dur="500" fill="hold"/>
                                        <p:tgtEl>
                                          <p:spTgt spid="101380"/>
                                        </p:tgtEl>
                                        <p:attrNameLst>
                                          <p:attrName>ppt_x</p:attrName>
                                        </p:attrNameLst>
                                      </p:cBhvr>
                                      <p:tavLst>
                                        <p:tav tm="0">
                                          <p:val>
                                            <p:strVal val="#ppt_x"/>
                                          </p:val>
                                        </p:tav>
                                        <p:tav tm="100000">
                                          <p:val>
                                            <p:strVal val="#ppt_x"/>
                                          </p:val>
                                        </p:tav>
                                      </p:tavLst>
                                    </p:anim>
                                    <p:anim calcmode="lin" valueType="num">
                                      <p:cBhvr additive="base">
                                        <p:cTn id="20" dur="500" fill="hold"/>
                                        <p:tgtEl>
                                          <p:spTgt spid="1013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animBg="1"/>
      <p:bldP spid="10138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D6B8D3D-B24E-46C1-8944-62E59E28627F}" type="datetime1">
              <a:rPr lang="en-US" altLang="en-US"/>
              <a:pPr eaLnBrk="1" hangingPunct="1"/>
              <a:t>3/14/2021</a:t>
            </a:fld>
            <a:endParaRPr lang="en-US" altLang="en-US"/>
          </a:p>
        </p:txBody>
      </p:sp>
      <p:sp>
        <p:nvSpPr>
          <p:cNvPr id="4301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301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F058AF9-9917-4430-B563-E89323782631}" type="slidenum">
              <a:rPr lang="en-US" altLang="en-US"/>
              <a:pPr eaLnBrk="1" hangingPunct="1"/>
              <a:t>26</a:t>
            </a:fld>
            <a:endParaRPr lang="en-US" altLang="en-US"/>
          </a:p>
        </p:txBody>
      </p:sp>
      <p:sp>
        <p:nvSpPr>
          <p:cNvPr id="43013" name="Rectangle 2"/>
          <p:cNvSpPr>
            <a:spLocks noGrp="1" noChangeArrowheads="1"/>
          </p:cNvSpPr>
          <p:nvPr>
            <p:ph type="title"/>
          </p:nvPr>
        </p:nvSpPr>
        <p:spPr>
          <a:xfrm>
            <a:off x="381000" y="0"/>
            <a:ext cx="8229600" cy="1143000"/>
          </a:xfrm>
        </p:spPr>
        <p:txBody>
          <a:bodyPr/>
          <a:lstStyle/>
          <a:p>
            <a:pPr eaLnBrk="1" hangingPunct="1"/>
            <a:r>
              <a:rPr lang="en-US" altLang="en-US"/>
              <a:t>Ch 9 E 12</a:t>
            </a:r>
          </a:p>
        </p:txBody>
      </p:sp>
      <p:sp>
        <p:nvSpPr>
          <p:cNvPr id="102403" name="Text Box 3"/>
          <p:cNvSpPr txBox="1">
            <a:spLocks noChangeArrowheads="1"/>
          </p:cNvSpPr>
          <p:nvPr/>
        </p:nvSpPr>
        <p:spPr bwMode="auto">
          <a:xfrm>
            <a:off x="228600" y="1219200"/>
            <a:ext cx="6705600" cy="16002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200" b="1">
                <a:solidFill>
                  <a:srgbClr val="FF0000"/>
                </a:solidFill>
              </a:rPr>
              <a:t>Boat displaces 2.5 m</a:t>
            </a:r>
            <a:r>
              <a:rPr lang="en-US" altLang="en-US" sz="2200" b="1" baseline="30000">
                <a:solidFill>
                  <a:srgbClr val="FF0000"/>
                </a:solidFill>
              </a:rPr>
              <a:t>3</a:t>
            </a:r>
            <a:r>
              <a:rPr lang="en-US" altLang="en-US" sz="2200" b="1">
                <a:solidFill>
                  <a:srgbClr val="FF0000"/>
                </a:solidFill>
              </a:rPr>
              <a:t> of water. </a:t>
            </a:r>
          </a:p>
          <a:p>
            <a:pPr eaLnBrk="1" hangingPunct="1">
              <a:spcBef>
                <a:spcPct val="20000"/>
              </a:spcBef>
            </a:pPr>
            <a:r>
              <a:rPr lang="en-US" altLang="en-US" sz="2200" b="1">
                <a:solidFill>
                  <a:srgbClr val="FF0000"/>
                </a:solidFill>
                <a:sym typeface="Symbol" panose="05050102010706020507" pitchFamily="18" charset="2"/>
              </a:rPr>
              <a:t>Density of water  </a:t>
            </a:r>
            <a:r>
              <a:rPr lang="en-US" altLang="en-US" sz="2200" b="1" baseline="-25000">
                <a:solidFill>
                  <a:srgbClr val="FF0000"/>
                </a:solidFill>
                <a:sym typeface="Symbol" panose="05050102010706020507" pitchFamily="18" charset="2"/>
              </a:rPr>
              <a:t>H2O</a:t>
            </a:r>
            <a:r>
              <a:rPr lang="en-US" altLang="en-US" sz="2200" b="1">
                <a:solidFill>
                  <a:srgbClr val="FF0000"/>
                </a:solidFill>
                <a:sym typeface="Symbol" panose="05050102010706020507" pitchFamily="18" charset="2"/>
              </a:rPr>
              <a:t> = 1000 kg/m</a:t>
            </a:r>
            <a:r>
              <a:rPr lang="en-US" altLang="en-US" sz="2200" b="1" baseline="30000">
                <a:solidFill>
                  <a:srgbClr val="FF0000"/>
                </a:solidFill>
                <a:sym typeface="Symbol" panose="05050102010706020507" pitchFamily="18" charset="2"/>
              </a:rPr>
              <a:t>3</a:t>
            </a:r>
            <a:r>
              <a:rPr lang="en-US" altLang="en-US" sz="2200" b="1">
                <a:solidFill>
                  <a:srgbClr val="FF0000"/>
                </a:solidFill>
                <a:sym typeface="Symbol" panose="05050102010706020507" pitchFamily="18" charset="2"/>
              </a:rPr>
              <a:t>.</a:t>
            </a:r>
          </a:p>
          <a:p>
            <a:pPr eaLnBrk="1" hangingPunct="1">
              <a:spcBef>
                <a:spcPct val="20000"/>
              </a:spcBef>
              <a:buFontTx/>
              <a:buAutoNum type="alphaLcParenR"/>
            </a:pPr>
            <a:r>
              <a:rPr lang="en-US" altLang="en-US" sz="2200" b="1">
                <a:solidFill>
                  <a:srgbClr val="FF0000"/>
                </a:solidFill>
                <a:sym typeface="Symbol" panose="05050102010706020507" pitchFamily="18" charset="2"/>
              </a:rPr>
              <a:t>What is the mass of water displaced?</a:t>
            </a:r>
          </a:p>
          <a:p>
            <a:pPr eaLnBrk="1" hangingPunct="1">
              <a:spcBef>
                <a:spcPct val="20000"/>
              </a:spcBef>
              <a:buFontTx/>
              <a:buAutoNum type="alphaLcParenR"/>
            </a:pPr>
            <a:r>
              <a:rPr lang="en-US" altLang="en-US" sz="2200" b="1">
                <a:solidFill>
                  <a:srgbClr val="FF0000"/>
                </a:solidFill>
                <a:sym typeface="Symbol" panose="05050102010706020507" pitchFamily="18" charset="2"/>
              </a:rPr>
              <a:t>What is the buoyant force?</a:t>
            </a:r>
          </a:p>
        </p:txBody>
      </p:sp>
      <p:sp>
        <p:nvSpPr>
          <p:cNvPr id="102404" name="Text Box 4"/>
          <p:cNvSpPr txBox="1">
            <a:spLocks noChangeArrowheads="1"/>
          </p:cNvSpPr>
          <p:nvPr/>
        </p:nvSpPr>
        <p:spPr bwMode="auto">
          <a:xfrm>
            <a:off x="304800" y="3657600"/>
            <a:ext cx="63246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Symbol" panose="05050102010706020507" pitchFamily="18" charset="2"/>
              <a:buAutoNum type="alphaLcParenR"/>
            </a:pPr>
            <a:r>
              <a:rPr lang="en-US" altLang="en-US" sz="2000" b="1">
                <a:sym typeface="Symbol" panose="05050102010706020507" pitchFamily="18" charset="2"/>
              </a:rPr>
              <a:t>Mass of fluid displaced </a:t>
            </a:r>
          </a:p>
          <a:p>
            <a:pPr eaLnBrk="1" hangingPunct="1">
              <a:buFont typeface="Symbol" panose="05050102010706020507" pitchFamily="18" charset="2"/>
              <a:buNone/>
            </a:pPr>
            <a:r>
              <a:rPr lang="en-US" altLang="en-US" sz="2000" b="1">
                <a:sym typeface="Symbol" panose="05050102010706020507" pitchFamily="18" charset="2"/>
              </a:rPr>
              <a:t>   (m</a:t>
            </a:r>
            <a:r>
              <a:rPr lang="en-US" altLang="en-US" sz="2000" b="1" baseline="-25000">
                <a:sym typeface="Symbol" panose="05050102010706020507" pitchFamily="18" charset="2"/>
              </a:rPr>
              <a:t>FD</a:t>
            </a:r>
            <a:r>
              <a:rPr lang="en-US" altLang="en-US" sz="2000" b="1">
                <a:sym typeface="Symbol" panose="05050102010706020507" pitchFamily="18" charset="2"/>
              </a:rPr>
              <a:t>) = volume x density of fluid.</a:t>
            </a:r>
          </a:p>
          <a:p>
            <a:pPr eaLnBrk="1" hangingPunct="1">
              <a:buFont typeface="Symbol" panose="05050102010706020507" pitchFamily="18" charset="2"/>
              <a:buNone/>
            </a:pPr>
            <a:r>
              <a:rPr lang="en-US" altLang="en-US" sz="2000" b="1">
                <a:sym typeface="Symbol" panose="05050102010706020507" pitchFamily="18" charset="2"/>
              </a:rPr>
              <a:t>	M</a:t>
            </a:r>
            <a:r>
              <a:rPr lang="en-US" altLang="en-US" sz="2000" b="1" baseline="-25000">
                <a:sym typeface="Symbol" panose="05050102010706020507" pitchFamily="18" charset="2"/>
              </a:rPr>
              <a:t>FD</a:t>
            </a:r>
            <a:r>
              <a:rPr lang="en-US" altLang="en-US" sz="2000" b="1">
                <a:sym typeface="Symbol" panose="05050102010706020507" pitchFamily="18" charset="2"/>
              </a:rPr>
              <a:t> = V</a:t>
            </a:r>
            <a:r>
              <a:rPr lang="en-US" altLang="en-US" sz="2000" b="1" baseline="-25000">
                <a:sym typeface="Symbol" panose="05050102010706020507" pitchFamily="18" charset="2"/>
              </a:rPr>
              <a:t>FD</a:t>
            </a:r>
            <a:r>
              <a:rPr lang="en-US" altLang="en-US" sz="2000" b="1">
                <a:sym typeface="Symbol" panose="05050102010706020507" pitchFamily="18" charset="2"/>
              </a:rPr>
              <a:t></a:t>
            </a:r>
            <a:r>
              <a:rPr lang="en-US" altLang="en-US" sz="2000" b="1" baseline="-25000">
                <a:sym typeface="Symbol" panose="05050102010706020507" pitchFamily="18" charset="2"/>
              </a:rPr>
              <a:t>H2O</a:t>
            </a:r>
            <a:r>
              <a:rPr lang="en-US" altLang="en-US" sz="2000" b="1">
                <a:sym typeface="Symbol" panose="05050102010706020507" pitchFamily="18" charset="2"/>
              </a:rPr>
              <a:t> = (2.5 m</a:t>
            </a:r>
            <a:r>
              <a:rPr lang="en-US" altLang="en-US" sz="2000" b="1" baseline="30000">
                <a:sym typeface="Symbol" panose="05050102010706020507" pitchFamily="18" charset="2"/>
              </a:rPr>
              <a:t>3</a:t>
            </a:r>
            <a:r>
              <a:rPr lang="en-US" altLang="en-US" sz="2000" b="1">
                <a:sym typeface="Symbol" panose="05050102010706020507" pitchFamily="18" charset="2"/>
              </a:rPr>
              <a:t>)(1000 kg/m</a:t>
            </a:r>
            <a:r>
              <a:rPr lang="en-US" altLang="en-US" sz="2000" b="1" baseline="30000">
                <a:sym typeface="Symbol" panose="05050102010706020507" pitchFamily="18" charset="2"/>
              </a:rPr>
              <a:t>3</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2500 kg</a:t>
            </a:r>
          </a:p>
        </p:txBody>
      </p:sp>
      <p:sp>
        <p:nvSpPr>
          <p:cNvPr id="102405" name="Text Box 5"/>
          <p:cNvSpPr txBox="1">
            <a:spLocks noChangeArrowheads="1"/>
          </p:cNvSpPr>
          <p:nvPr/>
        </p:nvSpPr>
        <p:spPr bwMode="auto">
          <a:xfrm>
            <a:off x="304800" y="4953000"/>
            <a:ext cx="62452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Symbol" panose="05050102010706020507" pitchFamily="18" charset="2"/>
              <a:buAutoNum type="alphaLcParenR" startAt="2"/>
            </a:pPr>
            <a:r>
              <a:rPr lang="en-US" altLang="en-US" sz="2000" b="1">
                <a:sym typeface="Symbol" panose="05050102010706020507" pitchFamily="18" charset="2"/>
              </a:rPr>
              <a:t>Buoyant force equals weight of fluid displaced.</a:t>
            </a:r>
          </a:p>
          <a:p>
            <a:pPr eaLnBrk="1" hangingPunct="1">
              <a:buFont typeface="Symbol" panose="05050102010706020507" pitchFamily="18" charset="2"/>
              <a:buNone/>
            </a:pPr>
            <a:r>
              <a:rPr lang="en-US" altLang="en-US" sz="2000" b="1">
                <a:sym typeface="Symbol" panose="05050102010706020507" pitchFamily="18" charset="2"/>
              </a:rPr>
              <a:t>	F</a:t>
            </a:r>
            <a:r>
              <a:rPr lang="en-US" altLang="en-US" sz="2000" b="1" baseline="-25000">
                <a:sym typeface="Symbol" panose="05050102010706020507" pitchFamily="18" charset="2"/>
              </a:rPr>
              <a:t>b</a:t>
            </a:r>
            <a:r>
              <a:rPr lang="en-US" altLang="en-US" sz="2000" b="1">
                <a:sym typeface="Symbol" panose="05050102010706020507" pitchFamily="18" charset="2"/>
              </a:rPr>
              <a:t> = W</a:t>
            </a:r>
            <a:r>
              <a:rPr lang="en-US" altLang="en-US" sz="2000" b="1" baseline="-25000">
                <a:sym typeface="Symbol" panose="05050102010706020507" pitchFamily="18" charset="2"/>
              </a:rPr>
              <a:t>FD</a:t>
            </a:r>
            <a:r>
              <a:rPr lang="en-US" altLang="en-US" sz="2000" b="1">
                <a:sym typeface="Symbol" panose="05050102010706020507" pitchFamily="18" charset="2"/>
              </a:rPr>
              <a:t> = m</a:t>
            </a:r>
            <a:r>
              <a:rPr lang="en-US" altLang="en-US" sz="2000" b="1" baseline="-25000">
                <a:sym typeface="Symbol" panose="05050102010706020507" pitchFamily="18" charset="2"/>
              </a:rPr>
              <a:t>FD</a:t>
            </a:r>
            <a:r>
              <a:rPr lang="en-US" altLang="en-US" sz="2000" b="1">
                <a:sym typeface="Symbol" panose="05050102010706020507" pitchFamily="18" charset="2"/>
              </a:rPr>
              <a:t> g = (2500 kg)(9.8 m/s</a:t>
            </a:r>
            <a:r>
              <a:rPr lang="en-US" altLang="en-US" sz="2000" b="1" baseline="30000">
                <a:sym typeface="Symbol" panose="05050102010706020507" pitchFamily="18" charset="2"/>
              </a:rPr>
              <a:t>2</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24500 N</a:t>
            </a:r>
          </a:p>
        </p:txBody>
      </p:sp>
      <p:grpSp>
        <p:nvGrpSpPr>
          <p:cNvPr id="2" name="Group 6"/>
          <p:cNvGrpSpPr>
            <a:grpSpLocks/>
          </p:cNvGrpSpPr>
          <p:nvPr/>
        </p:nvGrpSpPr>
        <p:grpSpPr bwMode="auto">
          <a:xfrm>
            <a:off x="5638800" y="2590800"/>
            <a:ext cx="3124200" cy="2149475"/>
            <a:chOff x="3552" y="1632"/>
            <a:chExt cx="1968" cy="1354"/>
          </a:xfrm>
        </p:grpSpPr>
        <p:grpSp>
          <p:nvGrpSpPr>
            <p:cNvPr id="43018" name="Group 7"/>
            <p:cNvGrpSpPr>
              <a:grpSpLocks/>
            </p:cNvGrpSpPr>
            <p:nvPr/>
          </p:nvGrpSpPr>
          <p:grpSpPr bwMode="auto">
            <a:xfrm>
              <a:off x="3552" y="1632"/>
              <a:ext cx="1968" cy="792"/>
              <a:chOff x="3360" y="1584"/>
              <a:chExt cx="1968" cy="792"/>
            </a:xfrm>
          </p:grpSpPr>
          <p:sp>
            <p:nvSpPr>
              <p:cNvPr id="43021" name="Freeform 8"/>
              <p:cNvSpPr>
                <a:spLocks/>
              </p:cNvSpPr>
              <p:nvPr/>
            </p:nvSpPr>
            <p:spPr bwMode="auto">
              <a:xfrm>
                <a:off x="3360" y="2064"/>
                <a:ext cx="720" cy="96"/>
              </a:xfrm>
              <a:custGeom>
                <a:avLst/>
                <a:gdLst>
                  <a:gd name="T0" fmla="*/ 0 w 720"/>
                  <a:gd name="T1" fmla="*/ 96 h 96"/>
                  <a:gd name="T2" fmla="*/ 96 w 720"/>
                  <a:gd name="T3" fmla="*/ 0 h 96"/>
                  <a:gd name="T4" fmla="*/ 192 w 720"/>
                  <a:gd name="T5" fmla="*/ 96 h 96"/>
                  <a:gd name="T6" fmla="*/ 288 w 720"/>
                  <a:gd name="T7" fmla="*/ 0 h 96"/>
                  <a:gd name="T8" fmla="*/ 384 w 720"/>
                  <a:gd name="T9" fmla="*/ 96 h 96"/>
                  <a:gd name="T10" fmla="*/ 480 w 720"/>
                  <a:gd name="T11" fmla="*/ 0 h 96"/>
                  <a:gd name="T12" fmla="*/ 624 w 720"/>
                  <a:gd name="T13" fmla="*/ 96 h 96"/>
                  <a:gd name="T14" fmla="*/ 720 w 720"/>
                  <a:gd name="T15" fmla="*/ 0 h 96"/>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96"/>
                  <a:gd name="T26" fmla="*/ 720 w 720"/>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96">
                    <a:moveTo>
                      <a:pt x="0" y="96"/>
                    </a:moveTo>
                    <a:cubicBezTo>
                      <a:pt x="16" y="80"/>
                      <a:pt x="64" y="0"/>
                      <a:pt x="96" y="0"/>
                    </a:cubicBezTo>
                    <a:cubicBezTo>
                      <a:pt x="128" y="0"/>
                      <a:pt x="160" y="96"/>
                      <a:pt x="192" y="96"/>
                    </a:cubicBezTo>
                    <a:cubicBezTo>
                      <a:pt x="224" y="96"/>
                      <a:pt x="256" y="0"/>
                      <a:pt x="288" y="0"/>
                    </a:cubicBezTo>
                    <a:cubicBezTo>
                      <a:pt x="320" y="0"/>
                      <a:pt x="352" y="96"/>
                      <a:pt x="384" y="96"/>
                    </a:cubicBezTo>
                    <a:cubicBezTo>
                      <a:pt x="416" y="96"/>
                      <a:pt x="440" y="0"/>
                      <a:pt x="480" y="0"/>
                    </a:cubicBezTo>
                    <a:cubicBezTo>
                      <a:pt x="520" y="0"/>
                      <a:pt x="584" y="96"/>
                      <a:pt x="624" y="96"/>
                    </a:cubicBezTo>
                    <a:cubicBezTo>
                      <a:pt x="664" y="96"/>
                      <a:pt x="704" y="16"/>
                      <a:pt x="720" y="0"/>
                    </a:cubicBezTo>
                  </a:path>
                </a:pathLst>
              </a:custGeom>
              <a:noFill/>
              <a:ln w="25400">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2" name="Freeform 9"/>
              <p:cNvSpPr>
                <a:spLocks/>
              </p:cNvSpPr>
              <p:nvPr/>
            </p:nvSpPr>
            <p:spPr bwMode="auto">
              <a:xfrm>
                <a:off x="4656" y="2064"/>
                <a:ext cx="672" cy="96"/>
              </a:xfrm>
              <a:custGeom>
                <a:avLst/>
                <a:gdLst>
                  <a:gd name="T0" fmla="*/ 0 w 672"/>
                  <a:gd name="T1" fmla="*/ 0 h 96"/>
                  <a:gd name="T2" fmla="*/ 96 w 672"/>
                  <a:gd name="T3" fmla="*/ 96 h 96"/>
                  <a:gd name="T4" fmla="*/ 192 w 672"/>
                  <a:gd name="T5" fmla="*/ 0 h 96"/>
                  <a:gd name="T6" fmla="*/ 288 w 672"/>
                  <a:gd name="T7" fmla="*/ 96 h 96"/>
                  <a:gd name="T8" fmla="*/ 384 w 672"/>
                  <a:gd name="T9" fmla="*/ 0 h 96"/>
                  <a:gd name="T10" fmla="*/ 480 w 672"/>
                  <a:gd name="T11" fmla="*/ 96 h 96"/>
                  <a:gd name="T12" fmla="*/ 576 w 672"/>
                  <a:gd name="T13" fmla="*/ 0 h 96"/>
                  <a:gd name="T14" fmla="*/ 672 w 672"/>
                  <a:gd name="T15" fmla="*/ 96 h 96"/>
                  <a:gd name="T16" fmla="*/ 0 60000 65536"/>
                  <a:gd name="T17" fmla="*/ 0 60000 65536"/>
                  <a:gd name="T18" fmla="*/ 0 60000 65536"/>
                  <a:gd name="T19" fmla="*/ 0 60000 65536"/>
                  <a:gd name="T20" fmla="*/ 0 60000 65536"/>
                  <a:gd name="T21" fmla="*/ 0 60000 65536"/>
                  <a:gd name="T22" fmla="*/ 0 60000 65536"/>
                  <a:gd name="T23" fmla="*/ 0 60000 65536"/>
                  <a:gd name="T24" fmla="*/ 0 w 672"/>
                  <a:gd name="T25" fmla="*/ 0 h 96"/>
                  <a:gd name="T26" fmla="*/ 672 w 672"/>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72" h="96">
                    <a:moveTo>
                      <a:pt x="0" y="0"/>
                    </a:moveTo>
                    <a:cubicBezTo>
                      <a:pt x="32" y="48"/>
                      <a:pt x="64" y="96"/>
                      <a:pt x="96" y="96"/>
                    </a:cubicBezTo>
                    <a:cubicBezTo>
                      <a:pt x="128" y="96"/>
                      <a:pt x="160" y="0"/>
                      <a:pt x="192" y="0"/>
                    </a:cubicBezTo>
                    <a:cubicBezTo>
                      <a:pt x="224" y="0"/>
                      <a:pt x="256" y="96"/>
                      <a:pt x="288" y="96"/>
                    </a:cubicBezTo>
                    <a:cubicBezTo>
                      <a:pt x="320" y="96"/>
                      <a:pt x="352" y="0"/>
                      <a:pt x="384" y="0"/>
                    </a:cubicBezTo>
                    <a:cubicBezTo>
                      <a:pt x="416" y="0"/>
                      <a:pt x="448" y="96"/>
                      <a:pt x="480" y="96"/>
                    </a:cubicBezTo>
                    <a:cubicBezTo>
                      <a:pt x="512" y="96"/>
                      <a:pt x="544" y="0"/>
                      <a:pt x="576" y="0"/>
                    </a:cubicBezTo>
                    <a:cubicBezTo>
                      <a:pt x="608" y="0"/>
                      <a:pt x="656" y="80"/>
                      <a:pt x="672" y="96"/>
                    </a:cubicBezTo>
                  </a:path>
                </a:pathLst>
              </a:custGeom>
              <a:noFill/>
              <a:ln w="28575">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3" name="AutoShape 10"/>
              <p:cNvSpPr>
                <a:spLocks noChangeArrowheads="1"/>
              </p:cNvSpPr>
              <p:nvPr/>
            </p:nvSpPr>
            <p:spPr bwMode="auto">
              <a:xfrm rot="-5587128">
                <a:off x="4164" y="1884"/>
                <a:ext cx="360" cy="624"/>
              </a:xfrm>
              <a:prstGeom prst="moon">
                <a:avLst>
                  <a:gd name="adj" fmla="val 87500"/>
                </a:avLst>
              </a:prstGeom>
              <a:solidFill>
                <a:srgbClr val="FF0000"/>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3024" name="Line 11"/>
              <p:cNvSpPr>
                <a:spLocks noChangeShapeType="1"/>
              </p:cNvSpPr>
              <p:nvPr/>
            </p:nvSpPr>
            <p:spPr bwMode="auto">
              <a:xfrm flipV="1">
                <a:off x="4320" y="1584"/>
                <a:ext cx="0" cy="48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5" name="AutoShape 12"/>
              <p:cNvSpPr>
                <a:spLocks noChangeArrowheads="1"/>
              </p:cNvSpPr>
              <p:nvPr/>
            </p:nvSpPr>
            <p:spPr bwMode="auto">
              <a:xfrm rot="5400000">
                <a:off x="4320" y="1584"/>
                <a:ext cx="288" cy="288"/>
              </a:xfrm>
              <a:prstGeom prst="triangle">
                <a:avLst>
                  <a:gd name="adj" fmla="val 48440"/>
                </a:avLst>
              </a:prstGeom>
              <a:solidFill>
                <a:srgbClr val="FFCC99"/>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43019" name="Text Box 13"/>
            <p:cNvSpPr txBox="1">
              <a:spLocks noChangeArrowheads="1"/>
            </p:cNvSpPr>
            <p:nvPr/>
          </p:nvSpPr>
          <p:spPr bwMode="auto">
            <a:xfrm>
              <a:off x="4368" y="2736"/>
              <a:ext cx="11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a:t>F</a:t>
              </a:r>
              <a:r>
                <a:rPr lang="en-US" altLang="en-US" sz="2000" b="1" baseline="-25000"/>
                <a:t>b</a:t>
              </a:r>
              <a:r>
                <a:rPr lang="en-US" altLang="en-US" sz="2000" b="1"/>
                <a:t> = W</a:t>
              </a:r>
              <a:r>
                <a:rPr lang="en-US" altLang="en-US" sz="2000" b="1" baseline="-25000"/>
                <a:t>FD</a:t>
              </a:r>
              <a:endParaRPr lang="en-US" altLang="en-US" sz="2000" b="1"/>
            </a:p>
          </p:txBody>
        </p:sp>
        <p:sp>
          <p:nvSpPr>
            <p:cNvPr id="43020" name="Line 14"/>
            <p:cNvSpPr>
              <a:spLocks noChangeShapeType="1"/>
            </p:cNvSpPr>
            <p:nvPr/>
          </p:nvSpPr>
          <p:spPr bwMode="auto">
            <a:xfrm flipV="1">
              <a:off x="4560" y="2400"/>
              <a:ext cx="0" cy="288"/>
            </a:xfrm>
            <a:prstGeom prst="line">
              <a:avLst/>
            </a:prstGeom>
            <a:noFill/>
            <a:ln w="38100">
              <a:solidFill>
                <a:srgbClr val="FF0000"/>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27229946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gtEl>
                                        <p:attrNameLst>
                                          <p:attrName>style.visibility</p:attrName>
                                        </p:attrNameLst>
                                      </p:cBhvr>
                                      <p:to>
                                        <p:strVal val="visible"/>
                                      </p:to>
                                    </p:set>
                                    <p:anim calcmode="lin" valueType="num">
                                      <p:cBhvr additive="base">
                                        <p:cTn id="7" dur="500" fill="hold"/>
                                        <p:tgtEl>
                                          <p:spTgt spid="102403"/>
                                        </p:tgtEl>
                                        <p:attrNameLst>
                                          <p:attrName>ppt_x</p:attrName>
                                        </p:attrNameLst>
                                      </p:cBhvr>
                                      <p:tavLst>
                                        <p:tav tm="0">
                                          <p:val>
                                            <p:strVal val="#ppt_x"/>
                                          </p:val>
                                        </p:tav>
                                        <p:tav tm="100000">
                                          <p:val>
                                            <p:strVal val="#ppt_x"/>
                                          </p:val>
                                        </p:tav>
                                      </p:tavLst>
                                    </p:anim>
                                    <p:anim calcmode="lin" valueType="num">
                                      <p:cBhvr additive="base">
                                        <p:cTn id="8" dur="500" fill="hold"/>
                                        <p:tgtEl>
                                          <p:spTgt spid="10240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04"/>
                                        </p:tgtEl>
                                        <p:attrNameLst>
                                          <p:attrName>style.visibility</p:attrName>
                                        </p:attrNameLst>
                                      </p:cBhvr>
                                      <p:to>
                                        <p:strVal val="visible"/>
                                      </p:to>
                                    </p:set>
                                    <p:anim calcmode="lin" valueType="num">
                                      <p:cBhvr additive="base">
                                        <p:cTn id="19" dur="500" fill="hold"/>
                                        <p:tgtEl>
                                          <p:spTgt spid="102404"/>
                                        </p:tgtEl>
                                        <p:attrNameLst>
                                          <p:attrName>ppt_x</p:attrName>
                                        </p:attrNameLst>
                                      </p:cBhvr>
                                      <p:tavLst>
                                        <p:tav tm="0">
                                          <p:val>
                                            <p:strVal val="#ppt_x"/>
                                          </p:val>
                                        </p:tav>
                                        <p:tav tm="100000">
                                          <p:val>
                                            <p:strVal val="#ppt_x"/>
                                          </p:val>
                                        </p:tav>
                                      </p:tavLst>
                                    </p:anim>
                                    <p:anim calcmode="lin" valueType="num">
                                      <p:cBhvr additive="base">
                                        <p:cTn id="20" dur="500" fill="hold"/>
                                        <p:tgtEl>
                                          <p:spTgt spid="10240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405"/>
                                        </p:tgtEl>
                                        <p:attrNameLst>
                                          <p:attrName>style.visibility</p:attrName>
                                        </p:attrNameLst>
                                      </p:cBhvr>
                                      <p:to>
                                        <p:strVal val="visible"/>
                                      </p:to>
                                    </p:set>
                                    <p:anim calcmode="lin" valueType="num">
                                      <p:cBhvr additive="base">
                                        <p:cTn id="25" dur="500" fill="hold"/>
                                        <p:tgtEl>
                                          <p:spTgt spid="102405"/>
                                        </p:tgtEl>
                                        <p:attrNameLst>
                                          <p:attrName>ppt_x</p:attrName>
                                        </p:attrNameLst>
                                      </p:cBhvr>
                                      <p:tavLst>
                                        <p:tav tm="0">
                                          <p:val>
                                            <p:strVal val="#ppt_x"/>
                                          </p:val>
                                        </p:tav>
                                        <p:tav tm="100000">
                                          <p:val>
                                            <p:strVal val="#ppt_x"/>
                                          </p:val>
                                        </p:tav>
                                      </p:tavLst>
                                    </p:anim>
                                    <p:anim calcmode="lin" valueType="num">
                                      <p:cBhvr additive="base">
                                        <p:cTn id="26" dur="500" fill="hold"/>
                                        <p:tgtEl>
                                          <p:spTgt spid="1024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animBg="1"/>
      <p:bldP spid="102404" grpId="0"/>
      <p:bldP spid="10240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2184482-1E8B-403D-B5AF-8A967B8A23C2}" type="datetime1">
              <a:rPr lang="en-US" altLang="en-US"/>
              <a:pPr eaLnBrk="1" hangingPunct="1"/>
              <a:t>3/14/2021</a:t>
            </a:fld>
            <a:endParaRPr lang="en-US" altLang="en-US"/>
          </a:p>
        </p:txBody>
      </p:sp>
      <p:sp>
        <p:nvSpPr>
          <p:cNvPr id="440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40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EE18711-A354-40DF-B614-D526D942A7B6}" type="slidenum">
              <a:rPr lang="en-US" altLang="en-US"/>
              <a:pPr eaLnBrk="1" hangingPunct="1"/>
              <a:t>27</a:t>
            </a:fld>
            <a:endParaRPr lang="en-US" altLang="en-US"/>
          </a:p>
        </p:txBody>
      </p:sp>
      <p:sp>
        <p:nvSpPr>
          <p:cNvPr id="44037" name="Rectangle 2"/>
          <p:cNvSpPr>
            <a:spLocks noGrp="1" noChangeArrowheads="1"/>
          </p:cNvSpPr>
          <p:nvPr>
            <p:ph type="title"/>
          </p:nvPr>
        </p:nvSpPr>
        <p:spPr>
          <a:xfrm>
            <a:off x="381000" y="0"/>
            <a:ext cx="8229600" cy="1143000"/>
          </a:xfrm>
        </p:spPr>
        <p:txBody>
          <a:bodyPr/>
          <a:lstStyle/>
          <a:p>
            <a:pPr eaLnBrk="1" hangingPunct="1"/>
            <a:r>
              <a:rPr lang="en-US" altLang="en-US"/>
              <a:t>Ch 9 E 14</a:t>
            </a:r>
          </a:p>
        </p:txBody>
      </p:sp>
      <p:sp>
        <p:nvSpPr>
          <p:cNvPr id="103427" name="Text Box 3"/>
          <p:cNvSpPr txBox="1">
            <a:spLocks noChangeArrowheads="1"/>
          </p:cNvSpPr>
          <p:nvPr/>
        </p:nvSpPr>
        <p:spPr bwMode="auto">
          <a:xfrm>
            <a:off x="457200" y="1524000"/>
            <a:ext cx="8305800" cy="13716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400" b="1">
                <a:solidFill>
                  <a:srgbClr val="FF0000"/>
                </a:solidFill>
              </a:rPr>
              <a:t>Stream moves at v</a:t>
            </a:r>
            <a:r>
              <a:rPr lang="en-US" altLang="en-US" sz="2400" b="1" baseline="-25000">
                <a:solidFill>
                  <a:srgbClr val="FF0000"/>
                </a:solidFill>
              </a:rPr>
              <a:t>1</a:t>
            </a:r>
            <a:r>
              <a:rPr lang="en-US" altLang="en-US" sz="2400" b="1">
                <a:solidFill>
                  <a:srgbClr val="FF0000"/>
                </a:solidFill>
              </a:rPr>
              <a:t> = 0.5 m/s in cross sectional area A</a:t>
            </a:r>
            <a:r>
              <a:rPr lang="en-US" altLang="en-US" sz="2400" b="1" baseline="-25000">
                <a:solidFill>
                  <a:srgbClr val="FF0000"/>
                </a:solidFill>
              </a:rPr>
              <a:t>1</a:t>
            </a:r>
            <a:r>
              <a:rPr lang="en-US" altLang="en-US" sz="2400" b="1">
                <a:solidFill>
                  <a:srgbClr val="FF0000"/>
                </a:solidFill>
              </a:rPr>
              <a:t>.</a:t>
            </a:r>
          </a:p>
          <a:p>
            <a:pPr eaLnBrk="1" hangingPunct="1">
              <a:spcBef>
                <a:spcPct val="20000"/>
              </a:spcBef>
            </a:pPr>
            <a:r>
              <a:rPr lang="en-US" altLang="en-US" sz="2400" b="1">
                <a:solidFill>
                  <a:srgbClr val="FF0000"/>
                </a:solidFill>
              </a:rPr>
              <a:t>Stream reaches point where A</a:t>
            </a:r>
            <a:r>
              <a:rPr lang="en-US" altLang="en-US" sz="2400" b="1" baseline="-25000">
                <a:solidFill>
                  <a:srgbClr val="FF0000"/>
                </a:solidFill>
              </a:rPr>
              <a:t>2</a:t>
            </a:r>
            <a:r>
              <a:rPr lang="en-US" altLang="en-US" sz="2400" b="1">
                <a:solidFill>
                  <a:srgbClr val="FF0000"/>
                </a:solidFill>
              </a:rPr>
              <a:t> = ¼ A</a:t>
            </a:r>
            <a:r>
              <a:rPr lang="en-US" altLang="en-US" sz="2400" b="1" baseline="-25000">
                <a:solidFill>
                  <a:srgbClr val="FF0000"/>
                </a:solidFill>
              </a:rPr>
              <a:t>1</a:t>
            </a:r>
            <a:r>
              <a:rPr lang="en-US" altLang="en-US" sz="2400" b="1">
                <a:solidFill>
                  <a:srgbClr val="FF0000"/>
                </a:solidFill>
              </a:rPr>
              <a:t>.</a:t>
            </a:r>
          </a:p>
          <a:p>
            <a:pPr eaLnBrk="1" hangingPunct="1">
              <a:spcBef>
                <a:spcPct val="20000"/>
              </a:spcBef>
            </a:pPr>
            <a:r>
              <a:rPr lang="en-US" altLang="en-US" sz="2400" b="1">
                <a:solidFill>
                  <a:srgbClr val="FF0000"/>
                </a:solidFill>
              </a:rPr>
              <a:t>What is v</a:t>
            </a:r>
            <a:r>
              <a:rPr lang="en-US" altLang="en-US" sz="2400" b="1" baseline="-25000">
                <a:solidFill>
                  <a:srgbClr val="FF0000"/>
                </a:solidFill>
              </a:rPr>
              <a:t>2</a:t>
            </a:r>
            <a:r>
              <a:rPr lang="en-US" altLang="en-US" sz="2400" b="1">
                <a:solidFill>
                  <a:srgbClr val="FF0000"/>
                </a:solidFill>
              </a:rPr>
              <a:t>?</a:t>
            </a:r>
          </a:p>
        </p:txBody>
      </p:sp>
      <p:sp>
        <p:nvSpPr>
          <p:cNvPr id="103428" name="Text Box 4"/>
          <p:cNvSpPr txBox="1">
            <a:spLocks noChangeArrowheads="1"/>
          </p:cNvSpPr>
          <p:nvPr/>
        </p:nvSpPr>
        <p:spPr bwMode="auto">
          <a:xfrm>
            <a:off x="2133600" y="4876800"/>
            <a:ext cx="3719513"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AutoNum type="alphaLcParenR"/>
            </a:pPr>
            <a:r>
              <a:rPr lang="en-US" altLang="en-US" sz="2400" b="1">
                <a:sym typeface="Symbol" panose="05050102010706020507" pitchFamily="18" charset="2"/>
              </a:rPr>
              <a:t>v</a:t>
            </a:r>
            <a:r>
              <a:rPr lang="en-US" altLang="en-US" sz="2400" b="1" baseline="-25000">
                <a:sym typeface="Symbol" panose="05050102010706020507" pitchFamily="18" charset="2"/>
              </a:rPr>
              <a:t>1</a:t>
            </a:r>
            <a:r>
              <a:rPr lang="en-US" altLang="en-US" sz="2400" b="1">
                <a:sym typeface="Symbol" panose="05050102010706020507" pitchFamily="18" charset="2"/>
              </a:rPr>
              <a:t>A</a:t>
            </a:r>
            <a:r>
              <a:rPr lang="en-US" altLang="en-US" sz="2400" b="1" baseline="-25000">
                <a:sym typeface="Symbol" panose="05050102010706020507" pitchFamily="18" charset="2"/>
              </a:rPr>
              <a:t>1</a:t>
            </a:r>
            <a:r>
              <a:rPr lang="en-US" altLang="en-US" sz="2400" b="1">
                <a:sym typeface="Symbol" panose="05050102010706020507" pitchFamily="18" charset="2"/>
              </a:rPr>
              <a:t> = v</a:t>
            </a:r>
            <a:r>
              <a:rPr lang="en-US" altLang="en-US" sz="2400" b="1" baseline="-25000">
                <a:sym typeface="Symbol" panose="05050102010706020507" pitchFamily="18" charset="2"/>
              </a:rPr>
              <a:t>2</a:t>
            </a:r>
            <a:r>
              <a:rPr lang="en-US" altLang="en-US" sz="2400" b="1">
                <a:sym typeface="Symbol" panose="05050102010706020507" pitchFamily="18" charset="2"/>
              </a:rPr>
              <a:t>A</a:t>
            </a:r>
            <a:r>
              <a:rPr lang="en-US" altLang="en-US" sz="2400" b="1" baseline="-25000">
                <a:sym typeface="Symbol" panose="05050102010706020507" pitchFamily="18" charset="2"/>
              </a:rPr>
              <a:t>2</a:t>
            </a:r>
            <a:endParaRPr lang="en-US" altLang="en-US" sz="2400" b="1">
              <a:sym typeface="Symbol" panose="05050102010706020507" pitchFamily="18" charset="2"/>
            </a:endParaRPr>
          </a:p>
          <a:p>
            <a:pPr eaLnBrk="1" hangingPunct="1">
              <a:spcBef>
                <a:spcPct val="20000"/>
              </a:spcBef>
              <a:buFont typeface="Symbol" panose="05050102010706020507" pitchFamily="18" charset="2"/>
              <a:buNone/>
            </a:pPr>
            <a:r>
              <a:rPr lang="en-US" altLang="en-US" sz="2400" b="1">
                <a:sym typeface="Symbol" panose="05050102010706020507" pitchFamily="18" charset="2"/>
              </a:rPr>
              <a:t>	(0.5 m/s)(A</a:t>
            </a:r>
            <a:r>
              <a:rPr lang="en-US" altLang="en-US" sz="2400" b="1" baseline="-25000">
                <a:sym typeface="Symbol" panose="05050102010706020507" pitchFamily="18" charset="2"/>
              </a:rPr>
              <a:t>1</a:t>
            </a:r>
            <a:r>
              <a:rPr lang="en-US" altLang="en-US" sz="2400" b="1">
                <a:sym typeface="Symbol" panose="05050102010706020507" pitchFamily="18" charset="2"/>
              </a:rPr>
              <a:t>) = v</a:t>
            </a:r>
            <a:r>
              <a:rPr lang="en-US" altLang="en-US" sz="2400" b="1" baseline="-25000">
                <a:sym typeface="Symbol" panose="05050102010706020507" pitchFamily="18" charset="2"/>
              </a:rPr>
              <a:t>2</a:t>
            </a:r>
            <a:r>
              <a:rPr lang="en-US" altLang="en-US" sz="2400" b="1">
                <a:sym typeface="Symbol" panose="05050102010706020507" pitchFamily="18" charset="2"/>
              </a:rPr>
              <a:t>(¼A</a:t>
            </a:r>
            <a:r>
              <a:rPr lang="en-US" altLang="en-US" sz="2400" b="1" baseline="-25000">
                <a:sym typeface="Symbol" panose="05050102010706020507" pitchFamily="18" charset="2"/>
              </a:rPr>
              <a:t>1</a:t>
            </a:r>
            <a:r>
              <a:rPr lang="en-US" altLang="en-US" sz="2400" b="1">
                <a:sym typeface="Symbol" panose="05050102010706020507" pitchFamily="18" charset="2"/>
              </a:rPr>
              <a:t>)</a:t>
            </a:r>
          </a:p>
          <a:p>
            <a:pPr eaLnBrk="1" hangingPunct="1">
              <a:spcBef>
                <a:spcPct val="20000"/>
              </a:spcBef>
              <a:buFont typeface="Symbol" panose="05050102010706020507" pitchFamily="18" charset="2"/>
              <a:buNone/>
            </a:pPr>
            <a:r>
              <a:rPr lang="en-US" altLang="en-US" sz="2400" b="1">
                <a:sym typeface="Symbol" panose="05050102010706020507" pitchFamily="18" charset="2"/>
              </a:rPr>
              <a:t>	</a:t>
            </a:r>
            <a:r>
              <a:rPr lang="en-US" altLang="en-US" sz="2400" b="1">
                <a:solidFill>
                  <a:srgbClr val="FF3300"/>
                </a:solidFill>
                <a:sym typeface="Symbol" panose="05050102010706020507" pitchFamily="18" charset="2"/>
              </a:rPr>
              <a:t>v</a:t>
            </a:r>
            <a:r>
              <a:rPr lang="en-US" altLang="en-US" sz="2400" b="1" baseline="-25000">
                <a:solidFill>
                  <a:srgbClr val="FF3300"/>
                </a:solidFill>
                <a:sym typeface="Symbol" panose="05050102010706020507" pitchFamily="18" charset="2"/>
              </a:rPr>
              <a:t>2</a:t>
            </a:r>
            <a:r>
              <a:rPr lang="en-US" altLang="en-US" sz="2400" b="1">
                <a:solidFill>
                  <a:srgbClr val="FF3300"/>
                </a:solidFill>
                <a:sym typeface="Symbol" panose="05050102010706020507" pitchFamily="18" charset="2"/>
              </a:rPr>
              <a:t> = 2 m/s</a:t>
            </a:r>
          </a:p>
        </p:txBody>
      </p:sp>
      <p:grpSp>
        <p:nvGrpSpPr>
          <p:cNvPr id="2" name="Group 5"/>
          <p:cNvGrpSpPr>
            <a:grpSpLocks/>
          </p:cNvGrpSpPr>
          <p:nvPr/>
        </p:nvGrpSpPr>
        <p:grpSpPr bwMode="auto">
          <a:xfrm>
            <a:off x="2743200" y="3276600"/>
            <a:ext cx="3581400" cy="1257300"/>
            <a:chOff x="2976" y="2688"/>
            <a:chExt cx="2256" cy="792"/>
          </a:xfrm>
        </p:grpSpPr>
        <p:sp>
          <p:nvSpPr>
            <p:cNvPr id="44041" name="Line 6"/>
            <p:cNvSpPr>
              <a:spLocks noChangeShapeType="1"/>
            </p:cNvSpPr>
            <p:nvPr/>
          </p:nvSpPr>
          <p:spPr bwMode="auto">
            <a:xfrm flipV="1">
              <a:off x="2976" y="2976"/>
              <a:ext cx="220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2" name="Freeform 7"/>
            <p:cNvSpPr>
              <a:spLocks/>
            </p:cNvSpPr>
            <p:nvPr/>
          </p:nvSpPr>
          <p:spPr bwMode="auto">
            <a:xfrm>
              <a:off x="2976" y="3264"/>
              <a:ext cx="2160" cy="216"/>
            </a:xfrm>
            <a:custGeom>
              <a:avLst/>
              <a:gdLst>
                <a:gd name="T0" fmla="*/ 0 w 2430"/>
                <a:gd name="T1" fmla="*/ 189 h 216"/>
                <a:gd name="T2" fmla="*/ 303 w 2430"/>
                <a:gd name="T3" fmla="*/ 189 h 216"/>
                <a:gd name="T4" fmla="*/ 531 w 2430"/>
                <a:gd name="T5" fmla="*/ 195 h 216"/>
                <a:gd name="T6" fmla="*/ 784 w 2430"/>
                <a:gd name="T7" fmla="*/ 195 h 216"/>
                <a:gd name="T8" fmla="*/ 973 w 2430"/>
                <a:gd name="T9" fmla="*/ 69 h 216"/>
                <a:gd name="T10" fmla="*/ 1113 w 2430"/>
                <a:gd name="T11" fmla="*/ 21 h 216"/>
                <a:gd name="T12" fmla="*/ 1281 w 2430"/>
                <a:gd name="T13" fmla="*/ 3 h 216"/>
                <a:gd name="T14" fmla="*/ 1416 w 2430"/>
                <a:gd name="T15" fmla="*/ 3 h 216"/>
                <a:gd name="T16" fmla="*/ 1707 w 2430"/>
                <a:gd name="T17" fmla="*/ 3 h 2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30"/>
                <a:gd name="T28" fmla="*/ 0 h 216"/>
                <a:gd name="T29" fmla="*/ 2430 w 2430"/>
                <a:gd name="T30" fmla="*/ 216 h 21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30" h="216">
                  <a:moveTo>
                    <a:pt x="0" y="189"/>
                  </a:moveTo>
                  <a:cubicBezTo>
                    <a:pt x="172" y="189"/>
                    <a:pt x="306" y="188"/>
                    <a:pt x="432" y="189"/>
                  </a:cubicBezTo>
                  <a:cubicBezTo>
                    <a:pt x="558" y="190"/>
                    <a:pt x="642" y="194"/>
                    <a:pt x="756" y="195"/>
                  </a:cubicBezTo>
                  <a:cubicBezTo>
                    <a:pt x="870" y="196"/>
                    <a:pt x="1011" y="216"/>
                    <a:pt x="1116" y="195"/>
                  </a:cubicBezTo>
                  <a:cubicBezTo>
                    <a:pt x="1221" y="174"/>
                    <a:pt x="1308" y="98"/>
                    <a:pt x="1386" y="69"/>
                  </a:cubicBezTo>
                  <a:cubicBezTo>
                    <a:pt x="1464" y="40"/>
                    <a:pt x="1511" y="32"/>
                    <a:pt x="1584" y="21"/>
                  </a:cubicBezTo>
                  <a:cubicBezTo>
                    <a:pt x="1657" y="10"/>
                    <a:pt x="1752" y="6"/>
                    <a:pt x="1824" y="3"/>
                  </a:cubicBezTo>
                  <a:cubicBezTo>
                    <a:pt x="1896" y="0"/>
                    <a:pt x="1915" y="3"/>
                    <a:pt x="2016" y="3"/>
                  </a:cubicBezTo>
                  <a:cubicBezTo>
                    <a:pt x="2117" y="3"/>
                    <a:pt x="2344" y="3"/>
                    <a:pt x="2430" y="3"/>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43" name="Text Box 8"/>
            <p:cNvSpPr txBox="1">
              <a:spLocks noChangeArrowheads="1"/>
            </p:cNvSpPr>
            <p:nvPr/>
          </p:nvSpPr>
          <p:spPr bwMode="auto">
            <a:xfrm>
              <a:off x="3114" y="2700"/>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V</a:t>
              </a:r>
              <a:r>
                <a:rPr lang="en-US" altLang="en-US" sz="1400" b="1" baseline="-25000"/>
                <a:t>1</a:t>
              </a:r>
              <a:endParaRPr lang="en-US" altLang="en-US" sz="1400" b="1"/>
            </a:p>
          </p:txBody>
        </p:sp>
        <p:sp>
          <p:nvSpPr>
            <p:cNvPr id="44044" name="Text Box 9"/>
            <p:cNvSpPr txBox="1">
              <a:spLocks noChangeArrowheads="1"/>
            </p:cNvSpPr>
            <p:nvPr/>
          </p:nvSpPr>
          <p:spPr bwMode="auto">
            <a:xfrm>
              <a:off x="4848" y="2688"/>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V</a:t>
              </a:r>
              <a:r>
                <a:rPr lang="en-US" altLang="en-US" sz="1400" b="1" baseline="-25000"/>
                <a:t>2</a:t>
              </a:r>
              <a:endParaRPr lang="en-US" altLang="en-US" sz="1400" b="1"/>
            </a:p>
          </p:txBody>
        </p:sp>
        <p:grpSp>
          <p:nvGrpSpPr>
            <p:cNvPr id="44045" name="Group 10"/>
            <p:cNvGrpSpPr>
              <a:grpSpLocks/>
            </p:cNvGrpSpPr>
            <p:nvPr/>
          </p:nvGrpSpPr>
          <p:grpSpPr bwMode="auto">
            <a:xfrm>
              <a:off x="3216" y="2976"/>
              <a:ext cx="384" cy="480"/>
              <a:chOff x="3216" y="2976"/>
              <a:chExt cx="384" cy="480"/>
            </a:xfrm>
          </p:grpSpPr>
          <p:sp>
            <p:nvSpPr>
              <p:cNvPr id="44051" name="Oval 11"/>
              <p:cNvSpPr>
                <a:spLocks noChangeArrowheads="1"/>
              </p:cNvSpPr>
              <p:nvPr/>
            </p:nvSpPr>
            <p:spPr bwMode="auto">
              <a:xfrm>
                <a:off x="3216" y="2976"/>
                <a:ext cx="336" cy="480"/>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4052" name="Text Box 12"/>
              <p:cNvSpPr txBox="1">
                <a:spLocks noChangeArrowheads="1"/>
              </p:cNvSpPr>
              <p:nvPr/>
            </p:nvSpPr>
            <p:spPr bwMode="auto">
              <a:xfrm>
                <a:off x="3264" y="3120"/>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a:t>
                </a:r>
                <a:r>
                  <a:rPr lang="en-US" altLang="en-US" sz="1400" b="1" baseline="-25000"/>
                  <a:t>1</a:t>
                </a:r>
                <a:endParaRPr lang="en-US" altLang="en-US" sz="1400" b="1"/>
              </a:p>
            </p:txBody>
          </p:sp>
        </p:grpSp>
        <p:grpSp>
          <p:nvGrpSpPr>
            <p:cNvPr id="44046" name="Group 13"/>
            <p:cNvGrpSpPr>
              <a:grpSpLocks/>
            </p:cNvGrpSpPr>
            <p:nvPr/>
          </p:nvGrpSpPr>
          <p:grpSpPr bwMode="auto">
            <a:xfrm>
              <a:off x="4896" y="2976"/>
              <a:ext cx="336" cy="288"/>
              <a:chOff x="4896" y="2976"/>
              <a:chExt cx="336" cy="288"/>
            </a:xfrm>
          </p:grpSpPr>
          <p:sp>
            <p:nvSpPr>
              <p:cNvPr id="44049" name="Oval 14"/>
              <p:cNvSpPr>
                <a:spLocks noChangeArrowheads="1"/>
              </p:cNvSpPr>
              <p:nvPr/>
            </p:nvSpPr>
            <p:spPr bwMode="auto">
              <a:xfrm>
                <a:off x="4896" y="2976"/>
                <a:ext cx="240" cy="28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4050" name="Text Box 15"/>
              <p:cNvSpPr txBox="1">
                <a:spLocks noChangeArrowheads="1"/>
              </p:cNvSpPr>
              <p:nvPr/>
            </p:nvSpPr>
            <p:spPr bwMode="auto">
              <a:xfrm>
                <a:off x="4896" y="3024"/>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a:t>
                </a:r>
                <a:r>
                  <a:rPr lang="en-US" altLang="en-US" sz="1400" b="1" baseline="-25000"/>
                  <a:t>2</a:t>
                </a:r>
                <a:endParaRPr lang="en-US" altLang="en-US" sz="1400" b="1"/>
              </a:p>
            </p:txBody>
          </p:sp>
        </p:grpSp>
        <p:sp>
          <p:nvSpPr>
            <p:cNvPr id="44047" name="Line 16"/>
            <p:cNvSpPr>
              <a:spLocks noChangeShapeType="1"/>
            </p:cNvSpPr>
            <p:nvPr/>
          </p:nvSpPr>
          <p:spPr bwMode="auto">
            <a:xfrm>
              <a:off x="3072" y="2904"/>
              <a:ext cx="432" cy="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4048" name="Line 17"/>
            <p:cNvSpPr>
              <a:spLocks noChangeShapeType="1"/>
            </p:cNvSpPr>
            <p:nvPr/>
          </p:nvSpPr>
          <p:spPr bwMode="auto">
            <a:xfrm>
              <a:off x="4752" y="2898"/>
              <a:ext cx="432" cy="0"/>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3541360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3427"/>
                                        </p:tgtEl>
                                        <p:attrNameLst>
                                          <p:attrName>style.visibility</p:attrName>
                                        </p:attrNameLst>
                                      </p:cBhvr>
                                      <p:to>
                                        <p:strVal val="visible"/>
                                      </p:to>
                                    </p:set>
                                    <p:anim calcmode="lin" valueType="num">
                                      <p:cBhvr additive="base">
                                        <p:cTn id="7" dur="500" fill="hold"/>
                                        <p:tgtEl>
                                          <p:spTgt spid="103427"/>
                                        </p:tgtEl>
                                        <p:attrNameLst>
                                          <p:attrName>ppt_x</p:attrName>
                                        </p:attrNameLst>
                                      </p:cBhvr>
                                      <p:tavLst>
                                        <p:tav tm="0">
                                          <p:val>
                                            <p:strVal val="#ppt_x"/>
                                          </p:val>
                                        </p:tav>
                                        <p:tav tm="100000">
                                          <p:val>
                                            <p:strVal val="#ppt_x"/>
                                          </p:val>
                                        </p:tav>
                                      </p:tavLst>
                                    </p:anim>
                                    <p:anim calcmode="lin" valueType="num">
                                      <p:cBhvr additive="base">
                                        <p:cTn id="8" dur="500" fill="hold"/>
                                        <p:tgtEl>
                                          <p:spTgt spid="10342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3428"/>
                                        </p:tgtEl>
                                        <p:attrNameLst>
                                          <p:attrName>style.visibility</p:attrName>
                                        </p:attrNameLst>
                                      </p:cBhvr>
                                      <p:to>
                                        <p:strVal val="visible"/>
                                      </p:to>
                                    </p:set>
                                    <p:anim calcmode="lin" valueType="num">
                                      <p:cBhvr additive="base">
                                        <p:cTn id="19" dur="500" fill="hold"/>
                                        <p:tgtEl>
                                          <p:spTgt spid="103428"/>
                                        </p:tgtEl>
                                        <p:attrNameLst>
                                          <p:attrName>ppt_x</p:attrName>
                                        </p:attrNameLst>
                                      </p:cBhvr>
                                      <p:tavLst>
                                        <p:tav tm="0">
                                          <p:val>
                                            <p:strVal val="#ppt_x"/>
                                          </p:val>
                                        </p:tav>
                                        <p:tav tm="100000">
                                          <p:val>
                                            <p:strVal val="#ppt_x"/>
                                          </p:val>
                                        </p:tav>
                                      </p:tavLst>
                                    </p:anim>
                                    <p:anim calcmode="lin" valueType="num">
                                      <p:cBhvr additive="base">
                                        <p:cTn id="20" dur="500" fill="hold"/>
                                        <p:tgtEl>
                                          <p:spTgt spid="1034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animBg="1"/>
      <p:bldP spid="10342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B866A84-0C1A-47D0-AE4A-B19952F53F53}" type="datetime1">
              <a:rPr lang="en-US" altLang="en-US"/>
              <a:pPr eaLnBrk="1" hangingPunct="1"/>
              <a:t>3/14/2021</a:t>
            </a:fld>
            <a:endParaRPr lang="en-US" altLang="en-US"/>
          </a:p>
        </p:txBody>
      </p:sp>
      <p:sp>
        <p:nvSpPr>
          <p:cNvPr id="450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50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C9A2EEC-E56E-41D1-B651-248A8BDA9355}" type="slidenum">
              <a:rPr lang="en-US" altLang="en-US"/>
              <a:pPr eaLnBrk="1" hangingPunct="1"/>
              <a:t>28</a:t>
            </a:fld>
            <a:endParaRPr lang="en-US" altLang="en-US"/>
          </a:p>
        </p:txBody>
      </p:sp>
      <p:sp>
        <p:nvSpPr>
          <p:cNvPr id="45061" name="Rectangle 2"/>
          <p:cNvSpPr>
            <a:spLocks noGrp="1" noChangeArrowheads="1"/>
          </p:cNvSpPr>
          <p:nvPr>
            <p:ph type="title"/>
          </p:nvPr>
        </p:nvSpPr>
        <p:spPr>
          <a:xfrm>
            <a:off x="381000" y="0"/>
            <a:ext cx="8229600" cy="1143000"/>
          </a:xfrm>
        </p:spPr>
        <p:txBody>
          <a:bodyPr/>
          <a:lstStyle/>
          <a:p>
            <a:pPr eaLnBrk="1" hangingPunct="1"/>
            <a:r>
              <a:rPr lang="en-US" altLang="en-US"/>
              <a:t>Ch 9 E 16</a:t>
            </a:r>
          </a:p>
        </p:txBody>
      </p:sp>
      <p:sp>
        <p:nvSpPr>
          <p:cNvPr id="104451" name="Text Box 3"/>
          <p:cNvSpPr txBox="1">
            <a:spLocks noChangeArrowheads="1"/>
          </p:cNvSpPr>
          <p:nvPr/>
        </p:nvSpPr>
        <p:spPr bwMode="auto">
          <a:xfrm>
            <a:off x="457200" y="1066800"/>
            <a:ext cx="8001000" cy="16764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400" b="1">
                <a:solidFill>
                  <a:srgbClr val="FF0000"/>
                </a:solidFill>
              </a:rPr>
              <a:t>Wing has a cross sectional area A = 10 m</a:t>
            </a:r>
            <a:r>
              <a:rPr lang="en-US" altLang="en-US" sz="2400" b="1" baseline="30000">
                <a:solidFill>
                  <a:srgbClr val="FF0000"/>
                </a:solidFill>
              </a:rPr>
              <a:t>2</a:t>
            </a:r>
            <a:r>
              <a:rPr lang="en-US" altLang="en-US" sz="2400" b="1">
                <a:solidFill>
                  <a:srgbClr val="FF0000"/>
                </a:solidFill>
              </a:rPr>
              <a:t>.  Wing experiences Lift = 60000 N.</a:t>
            </a:r>
          </a:p>
          <a:p>
            <a:pPr eaLnBrk="1" hangingPunct="1">
              <a:spcBef>
                <a:spcPct val="20000"/>
              </a:spcBef>
            </a:pPr>
            <a:r>
              <a:rPr lang="en-US" altLang="en-US" sz="2400" b="1">
                <a:solidFill>
                  <a:srgbClr val="FF0000"/>
                </a:solidFill>
              </a:rPr>
              <a:t>What is the difference in air pressure b/w top and bottom of wing?</a:t>
            </a:r>
          </a:p>
        </p:txBody>
      </p:sp>
      <p:sp>
        <p:nvSpPr>
          <p:cNvPr id="104452" name="Text Box 4"/>
          <p:cNvSpPr txBox="1">
            <a:spLocks noChangeArrowheads="1"/>
          </p:cNvSpPr>
          <p:nvPr/>
        </p:nvSpPr>
        <p:spPr bwMode="auto">
          <a:xfrm>
            <a:off x="1600200" y="5410200"/>
            <a:ext cx="6292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AutoNum type="alphaLcParenR"/>
            </a:pPr>
            <a:r>
              <a:rPr lang="en-US" altLang="en-US" sz="2000" b="1">
                <a:sym typeface="Symbol" panose="05050102010706020507" pitchFamily="18" charset="2"/>
              </a:rPr>
              <a:t>P = F/A  ,  P</a:t>
            </a:r>
            <a:r>
              <a:rPr lang="en-US" altLang="en-US" sz="2000" b="1" baseline="-25000">
                <a:sym typeface="Symbol" panose="05050102010706020507" pitchFamily="18" charset="2"/>
              </a:rPr>
              <a:t>b</a:t>
            </a:r>
            <a:r>
              <a:rPr lang="en-US" altLang="en-US" sz="2000" b="1">
                <a:sym typeface="Symbol" panose="05050102010706020507" pitchFamily="18" charset="2"/>
              </a:rPr>
              <a:t> – P</a:t>
            </a:r>
            <a:r>
              <a:rPr lang="en-US" altLang="en-US" sz="2000" b="1" baseline="-25000">
                <a:sym typeface="Symbol" panose="05050102010706020507" pitchFamily="18" charset="2"/>
              </a:rPr>
              <a:t>A</a:t>
            </a:r>
            <a:r>
              <a:rPr lang="en-US" altLang="en-US" sz="2000" b="1">
                <a:sym typeface="Symbol" panose="05050102010706020507" pitchFamily="18" charset="2"/>
              </a:rPr>
              <a:t> = F/A = 60000N/10m</a:t>
            </a:r>
            <a:r>
              <a:rPr lang="en-US" altLang="en-US" sz="2000" b="1" baseline="30000">
                <a:sym typeface="Symbol" panose="05050102010706020507" pitchFamily="18" charset="2"/>
              </a:rPr>
              <a:t>2</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6000Pa</a:t>
            </a:r>
          </a:p>
        </p:txBody>
      </p:sp>
      <p:grpSp>
        <p:nvGrpSpPr>
          <p:cNvPr id="2" name="Group 5"/>
          <p:cNvGrpSpPr>
            <a:grpSpLocks/>
          </p:cNvGrpSpPr>
          <p:nvPr/>
        </p:nvGrpSpPr>
        <p:grpSpPr bwMode="auto">
          <a:xfrm>
            <a:off x="3200400" y="3048000"/>
            <a:ext cx="2362200" cy="2057400"/>
            <a:chOff x="3072" y="1776"/>
            <a:chExt cx="1488" cy="1296"/>
          </a:xfrm>
        </p:grpSpPr>
        <p:sp>
          <p:nvSpPr>
            <p:cNvPr id="45065" name="Oval 6"/>
            <p:cNvSpPr>
              <a:spLocks noChangeArrowheads="1"/>
            </p:cNvSpPr>
            <p:nvPr/>
          </p:nvSpPr>
          <p:spPr bwMode="auto">
            <a:xfrm>
              <a:off x="3072" y="1968"/>
              <a:ext cx="960" cy="624"/>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5066" name="Text Box 7"/>
            <p:cNvSpPr txBox="1">
              <a:spLocks noChangeArrowheads="1"/>
            </p:cNvSpPr>
            <p:nvPr/>
          </p:nvSpPr>
          <p:spPr bwMode="auto">
            <a:xfrm>
              <a:off x="3216" y="2208"/>
              <a:ext cx="6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A = 10m</a:t>
              </a:r>
              <a:r>
                <a:rPr lang="en-US" altLang="en-US" sz="1400" b="1" baseline="30000"/>
                <a:t>2</a:t>
              </a:r>
              <a:endParaRPr lang="en-US" altLang="en-US" sz="1400" b="1"/>
            </a:p>
          </p:txBody>
        </p:sp>
        <p:sp>
          <p:nvSpPr>
            <p:cNvPr id="45067" name="Freeform 8"/>
            <p:cNvSpPr>
              <a:spLocks/>
            </p:cNvSpPr>
            <p:nvPr/>
          </p:nvSpPr>
          <p:spPr bwMode="auto">
            <a:xfrm>
              <a:off x="3360" y="1864"/>
              <a:ext cx="1200" cy="352"/>
            </a:xfrm>
            <a:custGeom>
              <a:avLst/>
              <a:gdLst>
                <a:gd name="T0" fmla="*/ 1200 w 1200"/>
                <a:gd name="T1" fmla="*/ 344 h 352"/>
                <a:gd name="T2" fmla="*/ 960 w 1200"/>
                <a:gd name="T3" fmla="*/ 344 h 352"/>
                <a:gd name="T4" fmla="*/ 768 w 1200"/>
                <a:gd name="T5" fmla="*/ 296 h 352"/>
                <a:gd name="T6" fmla="*/ 576 w 1200"/>
                <a:gd name="T7" fmla="*/ 152 h 352"/>
                <a:gd name="T8" fmla="*/ 384 w 1200"/>
                <a:gd name="T9" fmla="*/ 56 h 352"/>
                <a:gd name="T10" fmla="*/ 192 w 1200"/>
                <a:gd name="T11" fmla="*/ 8 h 352"/>
                <a:gd name="T12" fmla="*/ 0 w 1200"/>
                <a:gd name="T13" fmla="*/ 8 h 352"/>
                <a:gd name="T14" fmla="*/ 0 60000 65536"/>
                <a:gd name="T15" fmla="*/ 0 60000 65536"/>
                <a:gd name="T16" fmla="*/ 0 60000 65536"/>
                <a:gd name="T17" fmla="*/ 0 60000 65536"/>
                <a:gd name="T18" fmla="*/ 0 60000 65536"/>
                <a:gd name="T19" fmla="*/ 0 60000 65536"/>
                <a:gd name="T20" fmla="*/ 0 60000 65536"/>
                <a:gd name="T21" fmla="*/ 0 w 1200"/>
                <a:gd name="T22" fmla="*/ 0 h 352"/>
                <a:gd name="T23" fmla="*/ 1200 w 1200"/>
                <a:gd name="T24" fmla="*/ 352 h 3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00" h="352">
                  <a:moveTo>
                    <a:pt x="1200" y="344"/>
                  </a:moveTo>
                  <a:cubicBezTo>
                    <a:pt x="1116" y="348"/>
                    <a:pt x="1032" y="352"/>
                    <a:pt x="960" y="344"/>
                  </a:cubicBezTo>
                  <a:cubicBezTo>
                    <a:pt x="888" y="336"/>
                    <a:pt x="832" y="328"/>
                    <a:pt x="768" y="296"/>
                  </a:cubicBezTo>
                  <a:cubicBezTo>
                    <a:pt x="704" y="264"/>
                    <a:pt x="640" y="192"/>
                    <a:pt x="576" y="152"/>
                  </a:cubicBezTo>
                  <a:cubicBezTo>
                    <a:pt x="512" y="112"/>
                    <a:pt x="448" y="80"/>
                    <a:pt x="384" y="56"/>
                  </a:cubicBezTo>
                  <a:cubicBezTo>
                    <a:pt x="320" y="32"/>
                    <a:pt x="256" y="16"/>
                    <a:pt x="192" y="8"/>
                  </a:cubicBezTo>
                  <a:cubicBezTo>
                    <a:pt x="128" y="0"/>
                    <a:pt x="64" y="4"/>
                    <a:pt x="0" y="8"/>
                  </a:cubicBezTo>
                </a:path>
              </a:pathLst>
            </a:custGeom>
            <a:noFill/>
            <a:ln w="190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68" name="Freeform 9"/>
            <p:cNvSpPr>
              <a:spLocks/>
            </p:cNvSpPr>
            <p:nvPr/>
          </p:nvSpPr>
          <p:spPr bwMode="auto">
            <a:xfrm>
              <a:off x="3126" y="2296"/>
              <a:ext cx="1434" cy="345"/>
            </a:xfrm>
            <a:custGeom>
              <a:avLst/>
              <a:gdLst>
                <a:gd name="T0" fmla="*/ 1434 w 1434"/>
                <a:gd name="T1" fmla="*/ 8 h 345"/>
                <a:gd name="T2" fmla="*/ 1242 w 1434"/>
                <a:gd name="T3" fmla="*/ 8 h 345"/>
                <a:gd name="T4" fmla="*/ 1098 w 1434"/>
                <a:gd name="T5" fmla="*/ 8 h 345"/>
                <a:gd name="T6" fmla="*/ 954 w 1434"/>
                <a:gd name="T7" fmla="*/ 56 h 345"/>
                <a:gd name="T8" fmla="*/ 810 w 1434"/>
                <a:gd name="T9" fmla="*/ 248 h 345"/>
                <a:gd name="T10" fmla="*/ 654 w 1434"/>
                <a:gd name="T11" fmla="*/ 320 h 345"/>
                <a:gd name="T12" fmla="*/ 426 w 1434"/>
                <a:gd name="T13" fmla="*/ 344 h 345"/>
                <a:gd name="T14" fmla="*/ 180 w 1434"/>
                <a:gd name="T15" fmla="*/ 326 h 345"/>
                <a:gd name="T16" fmla="*/ 0 w 1434"/>
                <a:gd name="T17" fmla="*/ 278 h 3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34"/>
                <a:gd name="T28" fmla="*/ 0 h 345"/>
                <a:gd name="T29" fmla="*/ 1434 w 1434"/>
                <a:gd name="T30" fmla="*/ 345 h 34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34" h="345">
                  <a:moveTo>
                    <a:pt x="1434" y="8"/>
                  </a:moveTo>
                  <a:cubicBezTo>
                    <a:pt x="1366" y="8"/>
                    <a:pt x="1298" y="8"/>
                    <a:pt x="1242" y="8"/>
                  </a:cubicBezTo>
                  <a:cubicBezTo>
                    <a:pt x="1186" y="8"/>
                    <a:pt x="1146" y="0"/>
                    <a:pt x="1098" y="8"/>
                  </a:cubicBezTo>
                  <a:cubicBezTo>
                    <a:pt x="1050" y="16"/>
                    <a:pt x="1002" y="16"/>
                    <a:pt x="954" y="56"/>
                  </a:cubicBezTo>
                  <a:cubicBezTo>
                    <a:pt x="906" y="96"/>
                    <a:pt x="860" y="204"/>
                    <a:pt x="810" y="248"/>
                  </a:cubicBezTo>
                  <a:cubicBezTo>
                    <a:pt x="760" y="292"/>
                    <a:pt x="718" y="304"/>
                    <a:pt x="654" y="320"/>
                  </a:cubicBezTo>
                  <a:cubicBezTo>
                    <a:pt x="590" y="336"/>
                    <a:pt x="505" y="343"/>
                    <a:pt x="426" y="344"/>
                  </a:cubicBezTo>
                  <a:cubicBezTo>
                    <a:pt x="347" y="345"/>
                    <a:pt x="251" y="337"/>
                    <a:pt x="180" y="326"/>
                  </a:cubicBezTo>
                  <a:cubicBezTo>
                    <a:pt x="109" y="315"/>
                    <a:pt x="37" y="288"/>
                    <a:pt x="0" y="278"/>
                  </a:cubicBezTo>
                </a:path>
              </a:pathLst>
            </a:custGeom>
            <a:noFill/>
            <a:ln w="19050">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69" name="Line 10"/>
            <p:cNvSpPr>
              <a:spLocks noChangeShapeType="1"/>
            </p:cNvSpPr>
            <p:nvPr/>
          </p:nvSpPr>
          <p:spPr bwMode="auto">
            <a:xfrm flipV="1">
              <a:off x="3600" y="2688"/>
              <a:ext cx="0" cy="384"/>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5070" name="Text Box 11"/>
            <p:cNvSpPr txBox="1">
              <a:spLocks noChangeArrowheads="1"/>
            </p:cNvSpPr>
            <p:nvPr/>
          </p:nvSpPr>
          <p:spPr bwMode="auto">
            <a:xfrm>
              <a:off x="3936" y="2448"/>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P</a:t>
              </a:r>
              <a:r>
                <a:rPr lang="en-US" altLang="en-US" sz="1400" b="1" baseline="-25000"/>
                <a:t>b</a:t>
              </a:r>
              <a:endParaRPr lang="en-US" altLang="en-US" sz="1400" b="1"/>
            </a:p>
          </p:txBody>
        </p:sp>
        <p:sp>
          <p:nvSpPr>
            <p:cNvPr id="45071" name="Text Box 12"/>
            <p:cNvSpPr txBox="1">
              <a:spLocks noChangeArrowheads="1"/>
            </p:cNvSpPr>
            <p:nvPr/>
          </p:nvSpPr>
          <p:spPr bwMode="auto">
            <a:xfrm>
              <a:off x="3792" y="1776"/>
              <a:ext cx="3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P</a:t>
              </a:r>
              <a:r>
                <a:rPr lang="en-US" altLang="en-US" sz="1400" b="1" baseline="-25000"/>
                <a:t>t</a:t>
              </a:r>
              <a:endParaRPr lang="en-US" altLang="en-US" sz="1400" b="1"/>
            </a:p>
          </p:txBody>
        </p:sp>
        <p:sp>
          <p:nvSpPr>
            <p:cNvPr id="45072" name="Text Box 13"/>
            <p:cNvSpPr txBox="1">
              <a:spLocks noChangeArrowheads="1"/>
            </p:cNvSpPr>
            <p:nvPr/>
          </p:nvSpPr>
          <p:spPr bwMode="auto">
            <a:xfrm>
              <a:off x="3570" y="2850"/>
              <a:ext cx="6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60000 N</a:t>
              </a:r>
            </a:p>
          </p:txBody>
        </p:sp>
      </p:grpSp>
    </p:spTree>
    <p:extLst>
      <p:ext uri="{BB962C8B-B14F-4D97-AF65-F5344CB8AC3E}">
        <p14:creationId xmlns:p14="http://schemas.microsoft.com/office/powerpoint/2010/main" val="22665757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gtEl>
                                        <p:attrNameLst>
                                          <p:attrName>style.visibility</p:attrName>
                                        </p:attrNameLst>
                                      </p:cBhvr>
                                      <p:to>
                                        <p:strVal val="visible"/>
                                      </p:to>
                                    </p:set>
                                    <p:anim calcmode="lin" valueType="num">
                                      <p:cBhvr additive="base">
                                        <p:cTn id="7" dur="500" fill="hold"/>
                                        <p:tgtEl>
                                          <p:spTgt spid="104451"/>
                                        </p:tgtEl>
                                        <p:attrNameLst>
                                          <p:attrName>ppt_x</p:attrName>
                                        </p:attrNameLst>
                                      </p:cBhvr>
                                      <p:tavLst>
                                        <p:tav tm="0">
                                          <p:val>
                                            <p:strVal val="#ppt_x"/>
                                          </p:val>
                                        </p:tav>
                                        <p:tav tm="100000">
                                          <p:val>
                                            <p:strVal val="#ppt_x"/>
                                          </p:val>
                                        </p:tav>
                                      </p:tavLst>
                                    </p:anim>
                                    <p:anim calcmode="lin" valueType="num">
                                      <p:cBhvr additive="base">
                                        <p:cTn id="8" dur="500" fill="hold"/>
                                        <p:tgtEl>
                                          <p:spTgt spid="10445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452"/>
                                        </p:tgtEl>
                                        <p:attrNameLst>
                                          <p:attrName>style.visibility</p:attrName>
                                        </p:attrNameLst>
                                      </p:cBhvr>
                                      <p:to>
                                        <p:strVal val="visible"/>
                                      </p:to>
                                    </p:set>
                                    <p:anim calcmode="lin" valueType="num">
                                      <p:cBhvr additive="base">
                                        <p:cTn id="19" dur="500" fill="hold"/>
                                        <p:tgtEl>
                                          <p:spTgt spid="104452"/>
                                        </p:tgtEl>
                                        <p:attrNameLst>
                                          <p:attrName>ppt_x</p:attrName>
                                        </p:attrNameLst>
                                      </p:cBhvr>
                                      <p:tavLst>
                                        <p:tav tm="0">
                                          <p:val>
                                            <p:strVal val="#ppt_x"/>
                                          </p:val>
                                        </p:tav>
                                        <p:tav tm="100000">
                                          <p:val>
                                            <p:strVal val="#ppt_x"/>
                                          </p:val>
                                        </p:tav>
                                      </p:tavLst>
                                    </p:anim>
                                    <p:anim calcmode="lin" valueType="num">
                                      <p:cBhvr additive="base">
                                        <p:cTn id="20" dur="500" fill="hold"/>
                                        <p:tgtEl>
                                          <p:spTgt spid="1044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animBg="1"/>
      <p:bldP spid="10445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67CE367-DB8B-4697-9AD9-CED76D1DD79F}" type="datetime1">
              <a:rPr lang="en-US" altLang="en-US"/>
              <a:pPr eaLnBrk="1" hangingPunct="1"/>
              <a:t>3/14/2021</a:t>
            </a:fld>
            <a:endParaRPr lang="en-US" altLang="en-US"/>
          </a:p>
        </p:txBody>
      </p:sp>
      <p:sp>
        <p:nvSpPr>
          <p:cNvPr id="460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60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C06C655-1D4A-4D3F-8A96-5B513370BAE9}" type="slidenum">
              <a:rPr lang="en-US" altLang="en-US"/>
              <a:pPr eaLnBrk="1" hangingPunct="1"/>
              <a:t>29</a:t>
            </a:fld>
            <a:endParaRPr lang="en-US" altLang="en-US"/>
          </a:p>
        </p:txBody>
      </p:sp>
      <p:sp>
        <p:nvSpPr>
          <p:cNvPr id="46085" name="Rectangle 2"/>
          <p:cNvSpPr>
            <a:spLocks noGrp="1" noChangeArrowheads="1"/>
          </p:cNvSpPr>
          <p:nvPr>
            <p:ph type="title"/>
          </p:nvPr>
        </p:nvSpPr>
        <p:spPr>
          <a:xfrm>
            <a:off x="381000" y="0"/>
            <a:ext cx="8229600" cy="1143000"/>
          </a:xfrm>
        </p:spPr>
        <p:txBody>
          <a:bodyPr/>
          <a:lstStyle/>
          <a:p>
            <a:pPr eaLnBrk="1" hangingPunct="1"/>
            <a:r>
              <a:rPr lang="en-US" altLang="en-US"/>
              <a:t>Ch 9 CP 2</a:t>
            </a:r>
          </a:p>
        </p:txBody>
      </p:sp>
      <p:sp>
        <p:nvSpPr>
          <p:cNvPr id="105475" name="Text Box 3"/>
          <p:cNvSpPr txBox="1">
            <a:spLocks noChangeArrowheads="1"/>
          </p:cNvSpPr>
          <p:nvPr/>
        </p:nvSpPr>
        <p:spPr bwMode="auto">
          <a:xfrm>
            <a:off x="304800" y="914400"/>
            <a:ext cx="8382000" cy="25146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000" b="1">
                <a:solidFill>
                  <a:srgbClr val="FF0000"/>
                </a:solidFill>
              </a:rPr>
              <a:t>Water density = </a:t>
            </a:r>
            <a:r>
              <a:rPr lang="en-US" altLang="en-US" sz="2000" b="1">
                <a:solidFill>
                  <a:srgbClr val="FF0000"/>
                </a:solidFill>
                <a:sym typeface="Symbol" panose="05050102010706020507" pitchFamily="18" charset="2"/>
              </a:rPr>
              <a:t></a:t>
            </a:r>
            <a:r>
              <a:rPr lang="en-US" altLang="en-US" sz="2000" b="1" baseline="-25000">
                <a:solidFill>
                  <a:srgbClr val="FF0000"/>
                </a:solidFill>
                <a:sym typeface="Symbol" panose="05050102010706020507" pitchFamily="18" charset="2"/>
              </a:rPr>
              <a:t>H2O </a:t>
            </a:r>
            <a:r>
              <a:rPr lang="en-US" altLang="en-US" sz="2000" b="1">
                <a:solidFill>
                  <a:srgbClr val="FF0000"/>
                </a:solidFill>
                <a:sym typeface="Symbol" panose="05050102010706020507" pitchFamily="18" charset="2"/>
              </a:rPr>
              <a:t>= 1000 kg/m</a:t>
            </a:r>
            <a:r>
              <a:rPr lang="en-US" altLang="en-US" sz="2000" b="1" baseline="30000">
                <a:solidFill>
                  <a:srgbClr val="FF0000"/>
                </a:solidFill>
                <a:sym typeface="Symbol" panose="05050102010706020507" pitchFamily="18" charset="2"/>
              </a:rPr>
              <a:t>3</a:t>
            </a:r>
            <a:r>
              <a:rPr lang="en-US" altLang="en-US" sz="2000" b="1">
                <a:solidFill>
                  <a:srgbClr val="FF0000"/>
                </a:solidFill>
                <a:sym typeface="Symbol" panose="05050102010706020507" pitchFamily="18" charset="2"/>
              </a:rPr>
              <a:t>.  Depth of swimming pool = 3m.</a:t>
            </a:r>
          </a:p>
          <a:p>
            <a:pPr eaLnBrk="1" hangingPunct="1">
              <a:spcBef>
                <a:spcPct val="20000"/>
              </a:spcBef>
              <a:buFontTx/>
              <a:buAutoNum type="alphaLcParenR"/>
            </a:pPr>
            <a:r>
              <a:rPr lang="en-US" altLang="en-US" sz="2000" b="1">
                <a:solidFill>
                  <a:srgbClr val="FF0000"/>
                </a:solidFill>
                <a:sym typeface="Symbol" panose="05050102010706020507" pitchFamily="18" charset="2"/>
              </a:rPr>
              <a:t>What is the volume of a column of water 3m deep and cross sectional area 0.5 m</a:t>
            </a:r>
            <a:r>
              <a:rPr lang="en-US" altLang="en-US" sz="2000" b="1" baseline="30000">
                <a:solidFill>
                  <a:srgbClr val="FF0000"/>
                </a:solidFill>
                <a:sym typeface="Symbol" panose="05050102010706020507" pitchFamily="18" charset="2"/>
              </a:rPr>
              <a:t>2</a:t>
            </a:r>
            <a:r>
              <a:rPr lang="en-US" altLang="en-US" sz="2000" b="1">
                <a:solidFill>
                  <a:srgbClr val="FF0000"/>
                </a:solidFill>
                <a:sym typeface="Symbol" panose="05050102010706020507" pitchFamily="18" charset="2"/>
              </a:rPr>
              <a:t>?</a:t>
            </a:r>
          </a:p>
          <a:p>
            <a:pPr eaLnBrk="1" hangingPunct="1">
              <a:spcBef>
                <a:spcPct val="20000"/>
              </a:spcBef>
              <a:buFontTx/>
              <a:buAutoNum type="alphaLcParenR"/>
            </a:pPr>
            <a:r>
              <a:rPr lang="en-US" altLang="en-US" sz="2000" b="1">
                <a:solidFill>
                  <a:srgbClr val="FF0000"/>
                </a:solidFill>
                <a:sym typeface="Symbol" panose="05050102010706020507" pitchFamily="18" charset="2"/>
              </a:rPr>
              <a:t>What is its mass?</a:t>
            </a:r>
          </a:p>
          <a:p>
            <a:pPr eaLnBrk="1" hangingPunct="1">
              <a:spcBef>
                <a:spcPct val="20000"/>
              </a:spcBef>
              <a:buFontTx/>
              <a:buAutoNum type="alphaLcParenR"/>
            </a:pPr>
            <a:r>
              <a:rPr lang="en-US" altLang="en-US" sz="2000" b="1">
                <a:solidFill>
                  <a:srgbClr val="FF0000"/>
                </a:solidFill>
                <a:sym typeface="Symbol" panose="05050102010706020507" pitchFamily="18" charset="2"/>
              </a:rPr>
              <a:t>What is its weight?</a:t>
            </a:r>
          </a:p>
          <a:p>
            <a:pPr eaLnBrk="1" hangingPunct="1">
              <a:spcBef>
                <a:spcPct val="20000"/>
              </a:spcBef>
              <a:buFontTx/>
              <a:buAutoNum type="alphaLcParenR"/>
            </a:pPr>
            <a:r>
              <a:rPr lang="en-US" altLang="en-US" sz="2000" b="1">
                <a:solidFill>
                  <a:srgbClr val="FF0000"/>
                </a:solidFill>
                <a:sym typeface="Symbol" panose="05050102010706020507" pitchFamily="18" charset="2"/>
              </a:rPr>
              <a:t>What is the excess pressure exerted on the pool bottom?</a:t>
            </a:r>
          </a:p>
          <a:p>
            <a:pPr eaLnBrk="1" hangingPunct="1">
              <a:spcBef>
                <a:spcPct val="20000"/>
              </a:spcBef>
              <a:buFontTx/>
              <a:buAutoNum type="alphaLcParenR"/>
            </a:pPr>
            <a:r>
              <a:rPr lang="en-US" altLang="en-US" sz="2000" b="1">
                <a:solidFill>
                  <a:srgbClr val="FF0000"/>
                </a:solidFill>
                <a:sym typeface="Symbol" panose="05050102010706020507" pitchFamily="18" charset="2"/>
              </a:rPr>
              <a:t>Compare to atmospheric pressure.</a:t>
            </a:r>
          </a:p>
        </p:txBody>
      </p:sp>
      <p:sp>
        <p:nvSpPr>
          <p:cNvPr id="105476" name="Text Box 4"/>
          <p:cNvSpPr txBox="1">
            <a:spLocks noChangeArrowheads="1"/>
          </p:cNvSpPr>
          <p:nvPr/>
        </p:nvSpPr>
        <p:spPr bwMode="auto">
          <a:xfrm>
            <a:off x="152400" y="3505200"/>
            <a:ext cx="40814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AutoNum type="alphaLcParenR"/>
            </a:pPr>
            <a:r>
              <a:rPr lang="en-US" altLang="en-US" sz="2000" b="1">
                <a:sym typeface="Symbol" panose="05050102010706020507" pitchFamily="18" charset="2"/>
              </a:rPr>
              <a:t>V = Ad = (0.5 m</a:t>
            </a:r>
            <a:r>
              <a:rPr lang="en-US" altLang="en-US" sz="2000" b="1" baseline="30000">
                <a:sym typeface="Symbol" panose="05050102010706020507" pitchFamily="18" charset="2"/>
              </a:rPr>
              <a:t>2</a:t>
            </a:r>
            <a:r>
              <a:rPr lang="en-US" altLang="en-US" sz="2000" b="1">
                <a:sym typeface="Symbol" panose="05050102010706020507" pitchFamily="18" charset="2"/>
              </a:rPr>
              <a:t>)(3m) </a:t>
            </a:r>
            <a:r>
              <a:rPr lang="en-US" altLang="en-US" sz="2000" b="1">
                <a:solidFill>
                  <a:srgbClr val="FF3300"/>
                </a:solidFill>
                <a:sym typeface="Symbol" panose="05050102010706020507" pitchFamily="18" charset="2"/>
              </a:rPr>
              <a:t>= 1.5 m</a:t>
            </a:r>
            <a:r>
              <a:rPr lang="en-US" altLang="en-US" sz="2000" b="1" baseline="30000">
                <a:solidFill>
                  <a:srgbClr val="FF3300"/>
                </a:solidFill>
                <a:sym typeface="Symbol" panose="05050102010706020507" pitchFamily="18" charset="2"/>
              </a:rPr>
              <a:t>3</a:t>
            </a:r>
            <a:endParaRPr lang="en-US" altLang="en-US" sz="2000" b="1">
              <a:solidFill>
                <a:srgbClr val="FF3300"/>
              </a:solidFill>
              <a:sym typeface="Symbol" panose="05050102010706020507" pitchFamily="18" charset="2"/>
            </a:endParaRPr>
          </a:p>
        </p:txBody>
      </p:sp>
      <p:sp>
        <p:nvSpPr>
          <p:cNvPr id="105477" name="Text Box 5"/>
          <p:cNvSpPr txBox="1">
            <a:spLocks noChangeArrowheads="1"/>
          </p:cNvSpPr>
          <p:nvPr/>
        </p:nvSpPr>
        <p:spPr bwMode="auto">
          <a:xfrm>
            <a:off x="152400" y="3886200"/>
            <a:ext cx="5273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None/>
            </a:pPr>
            <a:r>
              <a:rPr lang="en-US" altLang="en-US" sz="2000" b="1">
                <a:sym typeface="Symbol" panose="05050102010706020507" pitchFamily="18" charset="2"/>
              </a:rPr>
              <a:t>b)  M = V = (1.5 m</a:t>
            </a:r>
            <a:r>
              <a:rPr lang="en-US" altLang="en-US" sz="2000" b="1" baseline="30000">
                <a:sym typeface="Symbol" panose="05050102010706020507" pitchFamily="18" charset="2"/>
              </a:rPr>
              <a:t>3</a:t>
            </a:r>
            <a:r>
              <a:rPr lang="en-US" altLang="en-US" sz="2000" b="1">
                <a:sym typeface="Symbol" panose="05050102010706020507" pitchFamily="18" charset="2"/>
              </a:rPr>
              <a:t>)(1000 kg/m</a:t>
            </a:r>
            <a:r>
              <a:rPr lang="en-US" altLang="en-US" sz="2000" b="1" baseline="30000">
                <a:sym typeface="Symbol" panose="05050102010706020507" pitchFamily="18" charset="2"/>
              </a:rPr>
              <a:t>3</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1500 kg</a:t>
            </a:r>
          </a:p>
        </p:txBody>
      </p:sp>
      <p:sp>
        <p:nvSpPr>
          <p:cNvPr id="105478" name="Text Box 6"/>
          <p:cNvSpPr txBox="1">
            <a:spLocks noChangeArrowheads="1"/>
          </p:cNvSpPr>
          <p:nvPr/>
        </p:nvSpPr>
        <p:spPr bwMode="auto">
          <a:xfrm>
            <a:off x="152400" y="4267200"/>
            <a:ext cx="5197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None/>
            </a:pPr>
            <a:r>
              <a:rPr lang="en-US" altLang="en-US" sz="2000" b="1">
                <a:sym typeface="Symbol" panose="05050102010706020507" pitchFamily="18" charset="2"/>
              </a:rPr>
              <a:t>c)  W = Mg = (1500 kg)(9.8 m/s</a:t>
            </a:r>
            <a:r>
              <a:rPr lang="en-US" altLang="en-US" sz="2000" b="1" baseline="30000">
                <a:sym typeface="Symbol" panose="05050102010706020507" pitchFamily="18" charset="2"/>
              </a:rPr>
              <a:t>2</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14700 N</a:t>
            </a:r>
          </a:p>
        </p:txBody>
      </p:sp>
      <p:sp>
        <p:nvSpPr>
          <p:cNvPr id="105479" name="Text Box 7"/>
          <p:cNvSpPr txBox="1">
            <a:spLocks noChangeArrowheads="1"/>
          </p:cNvSpPr>
          <p:nvPr/>
        </p:nvSpPr>
        <p:spPr bwMode="auto">
          <a:xfrm>
            <a:off x="152400" y="4724400"/>
            <a:ext cx="47228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None/>
            </a:pPr>
            <a:r>
              <a:rPr lang="en-US" altLang="en-US" sz="2000" b="1">
                <a:sym typeface="Symbol" panose="05050102010706020507" pitchFamily="18" charset="2"/>
              </a:rPr>
              <a:t>d)  P = F/A = 14700N/0.5m</a:t>
            </a:r>
            <a:r>
              <a:rPr lang="en-US" altLang="en-US" sz="2000" b="1" baseline="30000">
                <a:sym typeface="Symbol" panose="05050102010706020507" pitchFamily="18" charset="2"/>
              </a:rPr>
              <a:t>2</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 29400 Pa</a:t>
            </a:r>
          </a:p>
        </p:txBody>
      </p:sp>
      <p:sp>
        <p:nvSpPr>
          <p:cNvPr id="105480" name="Text Box 8"/>
          <p:cNvSpPr txBox="1">
            <a:spLocks noChangeArrowheads="1"/>
          </p:cNvSpPr>
          <p:nvPr/>
        </p:nvSpPr>
        <p:spPr bwMode="auto">
          <a:xfrm>
            <a:off x="152400" y="5181600"/>
            <a:ext cx="5494338"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AutoNum type="alphaLcParenR" startAt="5"/>
            </a:pPr>
            <a:r>
              <a:rPr lang="en-US" altLang="en-US" sz="2000" b="1">
                <a:sym typeface="Symbol" panose="05050102010706020507" pitchFamily="18" charset="2"/>
              </a:rPr>
              <a:t>Atmospheric Pressure is about 100 kPa</a:t>
            </a:r>
          </a:p>
          <a:p>
            <a:pPr eaLnBrk="1" hangingPunct="1">
              <a:spcBef>
                <a:spcPct val="20000"/>
              </a:spcBef>
              <a:buFont typeface="Symbol" panose="05050102010706020507" pitchFamily="18" charset="2"/>
              <a:buNone/>
            </a:pPr>
            <a:r>
              <a:rPr lang="en-US" altLang="en-US" sz="2000" b="1">
                <a:sym typeface="Symbol" panose="05050102010706020507" pitchFamily="18" charset="2"/>
              </a:rPr>
              <a:t>	P is about 30 kPa</a:t>
            </a:r>
          </a:p>
          <a:p>
            <a:pPr eaLnBrk="1" hangingPunct="1">
              <a:spcBef>
                <a:spcPct val="20000"/>
              </a:spcBef>
              <a:buFont typeface="Symbol" panose="05050102010706020507" pitchFamily="18" charset="2"/>
              <a:buNone/>
            </a:pPr>
            <a:r>
              <a:rPr lang="en-US" altLang="en-US" sz="2000" b="1">
                <a:sym typeface="Symbol" panose="05050102010706020507" pitchFamily="18" charset="2"/>
              </a:rPr>
              <a:t>	P/Atm = (29400 Pa)/(1.013 x 10</a:t>
            </a:r>
            <a:r>
              <a:rPr lang="en-US" altLang="en-US" sz="2000" b="1" baseline="30000">
                <a:sym typeface="Symbol" panose="05050102010706020507" pitchFamily="18" charset="2"/>
              </a:rPr>
              <a:t>5</a:t>
            </a:r>
            <a:r>
              <a:rPr lang="en-US" altLang="en-US" sz="2000" b="1">
                <a:sym typeface="Symbol" panose="05050102010706020507" pitchFamily="18" charset="2"/>
              </a:rPr>
              <a:t> Pa) </a:t>
            </a:r>
            <a:r>
              <a:rPr lang="en-US" altLang="en-US" sz="2000" b="1">
                <a:solidFill>
                  <a:srgbClr val="FF3300"/>
                </a:solidFill>
                <a:sym typeface="Symbol" panose="05050102010706020507" pitchFamily="18" charset="2"/>
              </a:rPr>
              <a:t>= 0.29</a:t>
            </a:r>
          </a:p>
        </p:txBody>
      </p:sp>
      <p:grpSp>
        <p:nvGrpSpPr>
          <p:cNvPr id="2" name="Group 9"/>
          <p:cNvGrpSpPr>
            <a:grpSpLocks/>
          </p:cNvGrpSpPr>
          <p:nvPr/>
        </p:nvGrpSpPr>
        <p:grpSpPr bwMode="auto">
          <a:xfrm>
            <a:off x="6400800" y="3638550"/>
            <a:ext cx="1543050" cy="2112963"/>
            <a:chOff x="4032" y="2292"/>
            <a:chExt cx="972" cy="1331"/>
          </a:xfrm>
        </p:grpSpPr>
        <p:grpSp>
          <p:nvGrpSpPr>
            <p:cNvPr id="46093" name="Group 10"/>
            <p:cNvGrpSpPr>
              <a:grpSpLocks/>
            </p:cNvGrpSpPr>
            <p:nvPr/>
          </p:nvGrpSpPr>
          <p:grpSpPr bwMode="auto">
            <a:xfrm>
              <a:off x="4608" y="2544"/>
              <a:ext cx="144" cy="1014"/>
              <a:chOff x="4770" y="2538"/>
              <a:chExt cx="144" cy="1014"/>
            </a:xfrm>
          </p:grpSpPr>
          <p:sp>
            <p:nvSpPr>
              <p:cNvPr id="46102" name="Line 11"/>
              <p:cNvSpPr>
                <a:spLocks noChangeShapeType="1"/>
              </p:cNvSpPr>
              <p:nvPr/>
            </p:nvSpPr>
            <p:spPr bwMode="auto">
              <a:xfrm>
                <a:off x="4848" y="2544"/>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103" name="Line 12"/>
              <p:cNvSpPr>
                <a:spLocks noChangeShapeType="1"/>
              </p:cNvSpPr>
              <p:nvPr/>
            </p:nvSpPr>
            <p:spPr bwMode="auto">
              <a:xfrm>
                <a:off x="4770" y="2538"/>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104" name="Line 13"/>
              <p:cNvSpPr>
                <a:spLocks noChangeShapeType="1"/>
              </p:cNvSpPr>
              <p:nvPr/>
            </p:nvSpPr>
            <p:spPr bwMode="auto">
              <a:xfrm>
                <a:off x="4770" y="3552"/>
                <a:ext cx="144"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6094" name="Text Box 14"/>
            <p:cNvSpPr txBox="1">
              <a:spLocks noChangeArrowheads="1"/>
            </p:cNvSpPr>
            <p:nvPr/>
          </p:nvSpPr>
          <p:spPr bwMode="auto">
            <a:xfrm>
              <a:off x="4680" y="2784"/>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3m</a:t>
              </a:r>
            </a:p>
          </p:txBody>
        </p:sp>
        <p:sp>
          <p:nvSpPr>
            <p:cNvPr id="46095" name="Text Box 15"/>
            <p:cNvSpPr txBox="1">
              <a:spLocks noChangeArrowheads="1"/>
            </p:cNvSpPr>
            <p:nvPr/>
          </p:nvSpPr>
          <p:spPr bwMode="auto">
            <a:xfrm>
              <a:off x="4572" y="2292"/>
              <a:ext cx="4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0.5m</a:t>
              </a:r>
              <a:r>
                <a:rPr lang="en-US" altLang="en-US" sz="1400" b="1" baseline="30000"/>
                <a:t>2</a:t>
              </a:r>
              <a:endParaRPr lang="en-US" altLang="en-US" sz="1400" b="1"/>
            </a:p>
          </p:txBody>
        </p:sp>
        <p:sp>
          <p:nvSpPr>
            <p:cNvPr id="46096" name="Oval 16"/>
            <p:cNvSpPr>
              <a:spLocks noChangeArrowheads="1"/>
            </p:cNvSpPr>
            <p:nvPr/>
          </p:nvSpPr>
          <p:spPr bwMode="auto">
            <a:xfrm>
              <a:off x="4032" y="2496"/>
              <a:ext cx="528" cy="144"/>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097" name="Line 17"/>
            <p:cNvSpPr>
              <a:spLocks noChangeShapeType="1"/>
            </p:cNvSpPr>
            <p:nvPr/>
          </p:nvSpPr>
          <p:spPr bwMode="auto">
            <a:xfrm>
              <a:off x="4032" y="2544"/>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098" name="Line 18"/>
            <p:cNvSpPr>
              <a:spLocks noChangeShapeType="1"/>
            </p:cNvSpPr>
            <p:nvPr/>
          </p:nvSpPr>
          <p:spPr bwMode="auto">
            <a:xfrm>
              <a:off x="4560" y="2544"/>
              <a:ext cx="0" cy="100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6099" name="Freeform 19"/>
            <p:cNvSpPr>
              <a:spLocks/>
            </p:cNvSpPr>
            <p:nvPr/>
          </p:nvSpPr>
          <p:spPr bwMode="auto">
            <a:xfrm>
              <a:off x="4032" y="3456"/>
              <a:ext cx="528" cy="71"/>
            </a:xfrm>
            <a:custGeom>
              <a:avLst/>
              <a:gdLst>
                <a:gd name="T0" fmla="*/ 0 w 528"/>
                <a:gd name="T1" fmla="*/ 71 h 71"/>
                <a:gd name="T2" fmla="*/ 96 w 528"/>
                <a:gd name="T3" fmla="*/ 23 h 71"/>
                <a:gd name="T4" fmla="*/ 246 w 528"/>
                <a:gd name="T5" fmla="*/ 3 h 71"/>
                <a:gd name="T6" fmla="*/ 348 w 528"/>
                <a:gd name="T7" fmla="*/ 3 h 71"/>
                <a:gd name="T8" fmla="*/ 432 w 528"/>
                <a:gd name="T9" fmla="*/ 23 h 71"/>
                <a:gd name="T10" fmla="*/ 528 w 528"/>
                <a:gd name="T11" fmla="*/ 71 h 71"/>
                <a:gd name="T12" fmla="*/ 0 60000 65536"/>
                <a:gd name="T13" fmla="*/ 0 60000 65536"/>
                <a:gd name="T14" fmla="*/ 0 60000 65536"/>
                <a:gd name="T15" fmla="*/ 0 60000 65536"/>
                <a:gd name="T16" fmla="*/ 0 60000 65536"/>
                <a:gd name="T17" fmla="*/ 0 60000 65536"/>
                <a:gd name="T18" fmla="*/ 0 w 528"/>
                <a:gd name="T19" fmla="*/ 0 h 71"/>
                <a:gd name="T20" fmla="*/ 528 w 528"/>
                <a:gd name="T21" fmla="*/ 71 h 71"/>
              </a:gdLst>
              <a:ahLst/>
              <a:cxnLst>
                <a:cxn ang="T12">
                  <a:pos x="T0" y="T1"/>
                </a:cxn>
                <a:cxn ang="T13">
                  <a:pos x="T2" y="T3"/>
                </a:cxn>
                <a:cxn ang="T14">
                  <a:pos x="T4" y="T5"/>
                </a:cxn>
                <a:cxn ang="T15">
                  <a:pos x="T6" y="T7"/>
                </a:cxn>
                <a:cxn ang="T16">
                  <a:pos x="T8" y="T9"/>
                </a:cxn>
                <a:cxn ang="T17">
                  <a:pos x="T10" y="T11"/>
                </a:cxn>
              </a:cxnLst>
              <a:rect l="T18" t="T19" r="T20" b="T21"/>
              <a:pathLst>
                <a:path w="528" h="71">
                  <a:moveTo>
                    <a:pt x="0" y="71"/>
                  </a:moveTo>
                  <a:cubicBezTo>
                    <a:pt x="28" y="51"/>
                    <a:pt x="55" y="34"/>
                    <a:pt x="96" y="23"/>
                  </a:cubicBezTo>
                  <a:cubicBezTo>
                    <a:pt x="137" y="12"/>
                    <a:pt x="204" y="6"/>
                    <a:pt x="246" y="3"/>
                  </a:cubicBezTo>
                  <a:cubicBezTo>
                    <a:pt x="288" y="0"/>
                    <a:pt x="317" y="0"/>
                    <a:pt x="348" y="3"/>
                  </a:cubicBezTo>
                  <a:cubicBezTo>
                    <a:pt x="379" y="6"/>
                    <a:pt x="402" y="12"/>
                    <a:pt x="432" y="23"/>
                  </a:cubicBezTo>
                  <a:cubicBezTo>
                    <a:pt x="462" y="34"/>
                    <a:pt x="496" y="51"/>
                    <a:pt x="528" y="71"/>
                  </a:cubicBezTo>
                </a:path>
              </a:pathLst>
            </a:custGeom>
            <a:noFill/>
            <a:ln w="19050">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100" name="Freeform 20"/>
            <p:cNvSpPr>
              <a:spLocks/>
            </p:cNvSpPr>
            <p:nvPr/>
          </p:nvSpPr>
          <p:spPr bwMode="auto">
            <a:xfrm rot="10800000">
              <a:off x="4032" y="3552"/>
              <a:ext cx="528" cy="71"/>
            </a:xfrm>
            <a:custGeom>
              <a:avLst/>
              <a:gdLst>
                <a:gd name="T0" fmla="*/ 0 w 528"/>
                <a:gd name="T1" fmla="*/ 71 h 71"/>
                <a:gd name="T2" fmla="*/ 96 w 528"/>
                <a:gd name="T3" fmla="*/ 23 h 71"/>
                <a:gd name="T4" fmla="*/ 246 w 528"/>
                <a:gd name="T5" fmla="*/ 3 h 71"/>
                <a:gd name="T6" fmla="*/ 348 w 528"/>
                <a:gd name="T7" fmla="*/ 3 h 71"/>
                <a:gd name="T8" fmla="*/ 432 w 528"/>
                <a:gd name="T9" fmla="*/ 23 h 71"/>
                <a:gd name="T10" fmla="*/ 528 w 528"/>
                <a:gd name="T11" fmla="*/ 71 h 71"/>
                <a:gd name="T12" fmla="*/ 0 60000 65536"/>
                <a:gd name="T13" fmla="*/ 0 60000 65536"/>
                <a:gd name="T14" fmla="*/ 0 60000 65536"/>
                <a:gd name="T15" fmla="*/ 0 60000 65536"/>
                <a:gd name="T16" fmla="*/ 0 60000 65536"/>
                <a:gd name="T17" fmla="*/ 0 60000 65536"/>
                <a:gd name="T18" fmla="*/ 0 w 528"/>
                <a:gd name="T19" fmla="*/ 0 h 71"/>
                <a:gd name="T20" fmla="*/ 528 w 528"/>
                <a:gd name="T21" fmla="*/ 71 h 71"/>
              </a:gdLst>
              <a:ahLst/>
              <a:cxnLst>
                <a:cxn ang="T12">
                  <a:pos x="T0" y="T1"/>
                </a:cxn>
                <a:cxn ang="T13">
                  <a:pos x="T2" y="T3"/>
                </a:cxn>
                <a:cxn ang="T14">
                  <a:pos x="T4" y="T5"/>
                </a:cxn>
                <a:cxn ang="T15">
                  <a:pos x="T6" y="T7"/>
                </a:cxn>
                <a:cxn ang="T16">
                  <a:pos x="T8" y="T9"/>
                </a:cxn>
                <a:cxn ang="T17">
                  <a:pos x="T10" y="T11"/>
                </a:cxn>
              </a:cxnLst>
              <a:rect l="T18" t="T19" r="T20" b="T21"/>
              <a:pathLst>
                <a:path w="528" h="71">
                  <a:moveTo>
                    <a:pt x="0" y="71"/>
                  </a:moveTo>
                  <a:cubicBezTo>
                    <a:pt x="28" y="51"/>
                    <a:pt x="55" y="34"/>
                    <a:pt x="96" y="23"/>
                  </a:cubicBezTo>
                  <a:cubicBezTo>
                    <a:pt x="137" y="12"/>
                    <a:pt x="204" y="6"/>
                    <a:pt x="246" y="3"/>
                  </a:cubicBezTo>
                  <a:cubicBezTo>
                    <a:pt x="288" y="0"/>
                    <a:pt x="317" y="0"/>
                    <a:pt x="348" y="3"/>
                  </a:cubicBezTo>
                  <a:cubicBezTo>
                    <a:pt x="379" y="6"/>
                    <a:pt x="402" y="12"/>
                    <a:pt x="432" y="23"/>
                  </a:cubicBezTo>
                  <a:cubicBezTo>
                    <a:pt x="462" y="34"/>
                    <a:pt x="496" y="51"/>
                    <a:pt x="528" y="71"/>
                  </a:cubicBez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101" name="Freeform 21"/>
            <p:cNvSpPr>
              <a:spLocks/>
            </p:cNvSpPr>
            <p:nvPr/>
          </p:nvSpPr>
          <p:spPr bwMode="auto">
            <a:xfrm>
              <a:off x="4368" y="2400"/>
              <a:ext cx="240" cy="144"/>
            </a:xfrm>
            <a:custGeom>
              <a:avLst/>
              <a:gdLst>
                <a:gd name="T0" fmla="*/ 0 w 240"/>
                <a:gd name="T1" fmla="*/ 144 h 144"/>
                <a:gd name="T2" fmla="*/ 48 w 240"/>
                <a:gd name="T3" fmla="*/ 96 h 144"/>
                <a:gd name="T4" fmla="*/ 144 w 240"/>
                <a:gd name="T5" fmla="*/ 48 h 144"/>
                <a:gd name="T6" fmla="*/ 240 w 240"/>
                <a:gd name="T7" fmla="*/ 0 h 144"/>
                <a:gd name="T8" fmla="*/ 0 60000 65536"/>
                <a:gd name="T9" fmla="*/ 0 60000 65536"/>
                <a:gd name="T10" fmla="*/ 0 60000 65536"/>
                <a:gd name="T11" fmla="*/ 0 60000 65536"/>
                <a:gd name="T12" fmla="*/ 0 w 240"/>
                <a:gd name="T13" fmla="*/ 0 h 144"/>
                <a:gd name="T14" fmla="*/ 240 w 240"/>
                <a:gd name="T15" fmla="*/ 144 h 144"/>
              </a:gdLst>
              <a:ahLst/>
              <a:cxnLst>
                <a:cxn ang="T8">
                  <a:pos x="T0" y="T1"/>
                </a:cxn>
                <a:cxn ang="T9">
                  <a:pos x="T2" y="T3"/>
                </a:cxn>
                <a:cxn ang="T10">
                  <a:pos x="T4" y="T5"/>
                </a:cxn>
                <a:cxn ang="T11">
                  <a:pos x="T6" y="T7"/>
                </a:cxn>
              </a:cxnLst>
              <a:rect l="T12" t="T13" r="T14" b="T15"/>
              <a:pathLst>
                <a:path w="240" h="144">
                  <a:moveTo>
                    <a:pt x="0" y="144"/>
                  </a:moveTo>
                  <a:cubicBezTo>
                    <a:pt x="12" y="128"/>
                    <a:pt x="24" y="112"/>
                    <a:pt x="48" y="96"/>
                  </a:cubicBezTo>
                  <a:cubicBezTo>
                    <a:pt x="72" y="80"/>
                    <a:pt x="112" y="64"/>
                    <a:pt x="144" y="48"/>
                  </a:cubicBezTo>
                  <a:cubicBezTo>
                    <a:pt x="176" y="32"/>
                    <a:pt x="224" y="8"/>
                    <a:pt x="240"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extLst>
      <p:ext uri="{BB962C8B-B14F-4D97-AF65-F5344CB8AC3E}">
        <p14:creationId xmlns:p14="http://schemas.microsoft.com/office/powerpoint/2010/main" val="1009930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5475"/>
                                        </p:tgtEl>
                                        <p:attrNameLst>
                                          <p:attrName>style.visibility</p:attrName>
                                        </p:attrNameLst>
                                      </p:cBhvr>
                                      <p:to>
                                        <p:strVal val="visible"/>
                                      </p:to>
                                    </p:set>
                                    <p:anim calcmode="lin" valueType="num">
                                      <p:cBhvr additive="base">
                                        <p:cTn id="7" dur="500" fill="hold"/>
                                        <p:tgtEl>
                                          <p:spTgt spid="105475"/>
                                        </p:tgtEl>
                                        <p:attrNameLst>
                                          <p:attrName>ppt_x</p:attrName>
                                        </p:attrNameLst>
                                      </p:cBhvr>
                                      <p:tavLst>
                                        <p:tav tm="0">
                                          <p:val>
                                            <p:strVal val="#ppt_x"/>
                                          </p:val>
                                        </p:tav>
                                        <p:tav tm="100000">
                                          <p:val>
                                            <p:strVal val="#ppt_x"/>
                                          </p:val>
                                        </p:tav>
                                      </p:tavLst>
                                    </p:anim>
                                    <p:anim calcmode="lin" valueType="num">
                                      <p:cBhvr additive="base">
                                        <p:cTn id="8" dur="500" fill="hold"/>
                                        <p:tgtEl>
                                          <p:spTgt spid="10547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5476"/>
                                        </p:tgtEl>
                                        <p:attrNameLst>
                                          <p:attrName>style.visibility</p:attrName>
                                        </p:attrNameLst>
                                      </p:cBhvr>
                                      <p:to>
                                        <p:strVal val="visible"/>
                                      </p:to>
                                    </p:set>
                                    <p:anim calcmode="lin" valueType="num">
                                      <p:cBhvr additive="base">
                                        <p:cTn id="19" dur="500" fill="hold"/>
                                        <p:tgtEl>
                                          <p:spTgt spid="105476"/>
                                        </p:tgtEl>
                                        <p:attrNameLst>
                                          <p:attrName>ppt_x</p:attrName>
                                        </p:attrNameLst>
                                      </p:cBhvr>
                                      <p:tavLst>
                                        <p:tav tm="0">
                                          <p:val>
                                            <p:strVal val="#ppt_x"/>
                                          </p:val>
                                        </p:tav>
                                        <p:tav tm="100000">
                                          <p:val>
                                            <p:strVal val="#ppt_x"/>
                                          </p:val>
                                        </p:tav>
                                      </p:tavLst>
                                    </p:anim>
                                    <p:anim calcmode="lin" valueType="num">
                                      <p:cBhvr additive="base">
                                        <p:cTn id="20" dur="500" fill="hold"/>
                                        <p:tgtEl>
                                          <p:spTgt spid="10547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5477"/>
                                        </p:tgtEl>
                                        <p:attrNameLst>
                                          <p:attrName>style.visibility</p:attrName>
                                        </p:attrNameLst>
                                      </p:cBhvr>
                                      <p:to>
                                        <p:strVal val="visible"/>
                                      </p:to>
                                    </p:set>
                                    <p:anim calcmode="lin" valueType="num">
                                      <p:cBhvr additive="base">
                                        <p:cTn id="25" dur="500" fill="hold"/>
                                        <p:tgtEl>
                                          <p:spTgt spid="105477"/>
                                        </p:tgtEl>
                                        <p:attrNameLst>
                                          <p:attrName>ppt_x</p:attrName>
                                        </p:attrNameLst>
                                      </p:cBhvr>
                                      <p:tavLst>
                                        <p:tav tm="0">
                                          <p:val>
                                            <p:strVal val="#ppt_x"/>
                                          </p:val>
                                        </p:tav>
                                        <p:tav tm="100000">
                                          <p:val>
                                            <p:strVal val="#ppt_x"/>
                                          </p:val>
                                        </p:tav>
                                      </p:tavLst>
                                    </p:anim>
                                    <p:anim calcmode="lin" valueType="num">
                                      <p:cBhvr additive="base">
                                        <p:cTn id="26" dur="500" fill="hold"/>
                                        <p:tgtEl>
                                          <p:spTgt spid="10547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5478"/>
                                        </p:tgtEl>
                                        <p:attrNameLst>
                                          <p:attrName>style.visibility</p:attrName>
                                        </p:attrNameLst>
                                      </p:cBhvr>
                                      <p:to>
                                        <p:strVal val="visible"/>
                                      </p:to>
                                    </p:set>
                                    <p:anim calcmode="lin" valueType="num">
                                      <p:cBhvr additive="base">
                                        <p:cTn id="31" dur="500" fill="hold"/>
                                        <p:tgtEl>
                                          <p:spTgt spid="105478"/>
                                        </p:tgtEl>
                                        <p:attrNameLst>
                                          <p:attrName>ppt_x</p:attrName>
                                        </p:attrNameLst>
                                      </p:cBhvr>
                                      <p:tavLst>
                                        <p:tav tm="0">
                                          <p:val>
                                            <p:strVal val="#ppt_x"/>
                                          </p:val>
                                        </p:tav>
                                        <p:tav tm="100000">
                                          <p:val>
                                            <p:strVal val="#ppt_x"/>
                                          </p:val>
                                        </p:tav>
                                      </p:tavLst>
                                    </p:anim>
                                    <p:anim calcmode="lin" valueType="num">
                                      <p:cBhvr additive="base">
                                        <p:cTn id="32" dur="500" fill="hold"/>
                                        <p:tgtEl>
                                          <p:spTgt spid="10547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5479"/>
                                        </p:tgtEl>
                                        <p:attrNameLst>
                                          <p:attrName>style.visibility</p:attrName>
                                        </p:attrNameLst>
                                      </p:cBhvr>
                                      <p:to>
                                        <p:strVal val="visible"/>
                                      </p:to>
                                    </p:set>
                                    <p:anim calcmode="lin" valueType="num">
                                      <p:cBhvr additive="base">
                                        <p:cTn id="37" dur="500" fill="hold"/>
                                        <p:tgtEl>
                                          <p:spTgt spid="105479"/>
                                        </p:tgtEl>
                                        <p:attrNameLst>
                                          <p:attrName>ppt_x</p:attrName>
                                        </p:attrNameLst>
                                      </p:cBhvr>
                                      <p:tavLst>
                                        <p:tav tm="0">
                                          <p:val>
                                            <p:strVal val="#ppt_x"/>
                                          </p:val>
                                        </p:tav>
                                        <p:tav tm="100000">
                                          <p:val>
                                            <p:strVal val="#ppt_x"/>
                                          </p:val>
                                        </p:tav>
                                      </p:tavLst>
                                    </p:anim>
                                    <p:anim calcmode="lin" valueType="num">
                                      <p:cBhvr additive="base">
                                        <p:cTn id="38" dur="500" fill="hold"/>
                                        <p:tgtEl>
                                          <p:spTgt spid="105479"/>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5480"/>
                                        </p:tgtEl>
                                        <p:attrNameLst>
                                          <p:attrName>style.visibility</p:attrName>
                                        </p:attrNameLst>
                                      </p:cBhvr>
                                      <p:to>
                                        <p:strVal val="visible"/>
                                      </p:to>
                                    </p:set>
                                    <p:anim calcmode="lin" valueType="num">
                                      <p:cBhvr additive="base">
                                        <p:cTn id="43" dur="500" fill="hold"/>
                                        <p:tgtEl>
                                          <p:spTgt spid="105480"/>
                                        </p:tgtEl>
                                        <p:attrNameLst>
                                          <p:attrName>ppt_x</p:attrName>
                                        </p:attrNameLst>
                                      </p:cBhvr>
                                      <p:tavLst>
                                        <p:tav tm="0">
                                          <p:val>
                                            <p:strVal val="#ppt_x"/>
                                          </p:val>
                                        </p:tav>
                                        <p:tav tm="100000">
                                          <p:val>
                                            <p:strVal val="#ppt_x"/>
                                          </p:val>
                                        </p:tav>
                                      </p:tavLst>
                                    </p:anim>
                                    <p:anim calcmode="lin" valueType="num">
                                      <p:cBhvr additive="base">
                                        <p:cTn id="44" dur="500" fill="hold"/>
                                        <p:tgtEl>
                                          <p:spTgt spid="1054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animBg="1"/>
      <p:bldP spid="105476" grpId="0"/>
      <p:bldP spid="105477" grpId="0"/>
      <p:bldP spid="105478" grpId="0"/>
      <p:bldP spid="105479" grpId="0"/>
      <p:bldP spid="10548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2723" name="Rectangle 3"/>
          <p:cNvSpPr>
            <a:spLocks noGrp="1" noChangeArrowheads="1"/>
          </p:cNvSpPr>
          <p:nvPr>
            <p:ph type="body" idx="1"/>
          </p:nvPr>
        </p:nvSpPr>
        <p:spPr>
          <a:xfrm>
            <a:off x="228600" y="381000"/>
            <a:ext cx="5943600" cy="5791200"/>
          </a:xfrm>
        </p:spPr>
        <p:txBody>
          <a:bodyPr>
            <a:normAutofit/>
          </a:bodyPr>
          <a:lstStyle/>
          <a:p>
            <a:r>
              <a:rPr lang="en-US" sz="2400" dirty="0"/>
              <a:t>Torricelli invented the barometer, a device for measuring atmospheric pressure.</a:t>
            </a:r>
          </a:p>
          <a:p>
            <a:endParaRPr lang="en-US" sz="2400" dirty="0"/>
          </a:p>
          <a:p>
            <a:r>
              <a:rPr lang="en-US" sz="2400" dirty="0"/>
              <a:t>He filled a tube with mercury and inverted it into an open container of mercury.</a:t>
            </a:r>
          </a:p>
          <a:p>
            <a:endParaRPr lang="en-US" sz="2400" dirty="0"/>
          </a:p>
          <a:p>
            <a:r>
              <a:rPr lang="en-US" sz="2400" dirty="0"/>
              <a:t>Air pressure acting on the mercury in the dish supported a column of mercury, of height proportional to the atmospheric pressure.</a:t>
            </a:r>
          </a:p>
          <a:p>
            <a:pPr lvl="1"/>
            <a:r>
              <a:rPr lang="en-US" sz="2000" b="1" dirty="0">
                <a:effectLst/>
              </a:rPr>
              <a:t>For water: 32 feet = 975.36 cm </a:t>
            </a:r>
          </a:p>
          <a:p>
            <a:pPr lvl="1"/>
            <a:r>
              <a:rPr lang="en-US" sz="2000" b="1" dirty="0">
                <a:effectLst/>
              </a:rPr>
              <a:t>For mercury: 975.36cm/13.6 = 72 cm.  </a:t>
            </a:r>
          </a:p>
          <a:p>
            <a:pPr lvl="1"/>
            <a:endParaRPr lang="en-US" sz="2000" dirty="0"/>
          </a:p>
        </p:txBody>
      </p:sp>
      <p:pic>
        <p:nvPicPr>
          <p:cNvPr id="1182727" name="Picture 7" descr="09_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304800"/>
            <a:ext cx="283845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57200" y="5849034"/>
            <a:ext cx="4876800" cy="646331"/>
          </a:xfrm>
          <a:prstGeom prst="rect">
            <a:avLst/>
          </a:prstGeom>
        </p:spPr>
        <p:txBody>
          <a:bodyPr wrap="square">
            <a:spAutoFit/>
          </a:bodyPr>
          <a:lstStyle/>
          <a:p>
            <a:r>
              <a:rPr lang="en-US" dirty="0">
                <a:hlinkClick r:id="rId4"/>
              </a:rPr>
              <a:t>http://www.youtube.com/watch?v=BSo9fSTJcEE</a:t>
            </a:r>
            <a:endParaRPr lang="en-US" dirty="0"/>
          </a:p>
          <a:p>
            <a:endParaRPr lang="en-US" dirty="0"/>
          </a:p>
        </p:txBody>
      </p:sp>
    </p:spTree>
    <p:extLst>
      <p:ext uri="{BB962C8B-B14F-4D97-AF65-F5344CB8AC3E}">
        <p14:creationId xmlns:p14="http://schemas.microsoft.com/office/powerpoint/2010/main" val="23547720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7CC34E9-BF1B-4B9B-A6A0-862C9313D348}" type="datetime1">
              <a:rPr lang="en-US" altLang="en-US"/>
              <a:pPr eaLnBrk="1" hangingPunct="1"/>
              <a:t>3/14/2021</a:t>
            </a:fld>
            <a:endParaRPr lang="en-US" altLang="en-US"/>
          </a:p>
        </p:txBody>
      </p:sp>
      <p:sp>
        <p:nvSpPr>
          <p:cNvPr id="471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71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E6B767B-A99C-4D53-BC47-CE8A961E22CB}" type="slidenum">
              <a:rPr lang="en-US" altLang="en-US"/>
              <a:pPr eaLnBrk="1" hangingPunct="1"/>
              <a:t>30</a:t>
            </a:fld>
            <a:endParaRPr lang="en-US" altLang="en-US"/>
          </a:p>
        </p:txBody>
      </p:sp>
      <p:sp>
        <p:nvSpPr>
          <p:cNvPr id="47109" name="Rectangle 2"/>
          <p:cNvSpPr>
            <a:spLocks noGrp="1" noChangeArrowheads="1"/>
          </p:cNvSpPr>
          <p:nvPr>
            <p:ph type="title"/>
          </p:nvPr>
        </p:nvSpPr>
        <p:spPr>
          <a:xfrm>
            <a:off x="381000" y="0"/>
            <a:ext cx="8229600" cy="1143000"/>
          </a:xfrm>
          <a:noFill/>
        </p:spPr>
        <p:txBody>
          <a:bodyPr/>
          <a:lstStyle/>
          <a:p>
            <a:pPr eaLnBrk="1" hangingPunct="1"/>
            <a:r>
              <a:rPr lang="en-US" altLang="en-US"/>
              <a:t>Ch 9 CP 4</a:t>
            </a:r>
          </a:p>
        </p:txBody>
      </p:sp>
      <p:sp>
        <p:nvSpPr>
          <p:cNvPr id="106499" name="Text Box 3"/>
          <p:cNvSpPr txBox="1">
            <a:spLocks noChangeArrowheads="1"/>
          </p:cNvSpPr>
          <p:nvPr/>
        </p:nvSpPr>
        <p:spPr bwMode="auto">
          <a:xfrm>
            <a:off x="381000" y="990600"/>
            <a:ext cx="8305800" cy="220980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000" b="1">
                <a:solidFill>
                  <a:srgbClr val="FF0000"/>
                </a:solidFill>
              </a:rPr>
              <a:t>Wooden boat:  3m x 1.5m x 1m  that carries five people.</a:t>
            </a:r>
          </a:p>
          <a:p>
            <a:pPr eaLnBrk="1" hangingPunct="1">
              <a:spcBef>
                <a:spcPct val="20000"/>
              </a:spcBef>
            </a:pPr>
            <a:r>
              <a:rPr lang="en-US" altLang="en-US" sz="2000" b="1">
                <a:solidFill>
                  <a:srgbClr val="FF0000"/>
                </a:solidFill>
              </a:rPr>
              <a:t>Total mass of boat and people equals 1200 kg.</a:t>
            </a:r>
          </a:p>
          <a:p>
            <a:pPr eaLnBrk="1" hangingPunct="1">
              <a:spcBef>
                <a:spcPct val="20000"/>
              </a:spcBef>
              <a:buFontTx/>
              <a:buAutoNum type="alphaLcParenR"/>
            </a:pPr>
            <a:r>
              <a:rPr lang="en-US" altLang="en-US" sz="2000" b="1">
                <a:solidFill>
                  <a:srgbClr val="FF0000"/>
                </a:solidFill>
              </a:rPr>
              <a:t>What is total weight?</a:t>
            </a:r>
          </a:p>
          <a:p>
            <a:pPr eaLnBrk="1" hangingPunct="1">
              <a:spcBef>
                <a:spcPct val="20000"/>
              </a:spcBef>
              <a:buFontTx/>
              <a:buAutoNum type="alphaLcParenR"/>
            </a:pPr>
            <a:r>
              <a:rPr lang="en-US" altLang="en-US" sz="2000" b="1">
                <a:solidFill>
                  <a:srgbClr val="FF0000"/>
                </a:solidFill>
              </a:rPr>
              <a:t>What is buoyant force required to float?</a:t>
            </a:r>
          </a:p>
          <a:p>
            <a:pPr eaLnBrk="1" hangingPunct="1">
              <a:spcBef>
                <a:spcPct val="20000"/>
              </a:spcBef>
              <a:buFontTx/>
              <a:buAutoNum type="alphaLcParenR"/>
            </a:pPr>
            <a:r>
              <a:rPr lang="en-US" altLang="en-US" sz="2000" b="1">
                <a:solidFill>
                  <a:srgbClr val="FF0000"/>
                </a:solidFill>
              </a:rPr>
              <a:t>What volume of water must be displaced to float?</a:t>
            </a:r>
          </a:p>
          <a:p>
            <a:pPr eaLnBrk="1" hangingPunct="1">
              <a:spcBef>
                <a:spcPct val="20000"/>
              </a:spcBef>
              <a:buFontTx/>
              <a:buAutoNum type="alphaLcParenR"/>
            </a:pPr>
            <a:r>
              <a:rPr lang="en-US" altLang="en-US" sz="2000" b="1">
                <a:solidFill>
                  <a:srgbClr val="FF0000"/>
                </a:solidFill>
              </a:rPr>
              <a:t>How much of the boat underwater?</a:t>
            </a:r>
          </a:p>
        </p:txBody>
      </p:sp>
      <p:sp>
        <p:nvSpPr>
          <p:cNvPr id="106500" name="Text Box 4"/>
          <p:cNvSpPr txBox="1">
            <a:spLocks noChangeArrowheads="1"/>
          </p:cNvSpPr>
          <p:nvPr/>
        </p:nvSpPr>
        <p:spPr bwMode="auto">
          <a:xfrm>
            <a:off x="228600" y="3505200"/>
            <a:ext cx="38290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Symbol" panose="05050102010706020507" pitchFamily="18" charset="2"/>
              <a:buAutoNum type="alphaLcParenR"/>
            </a:pPr>
            <a:r>
              <a:rPr lang="en-US" altLang="en-US" sz="2000" b="1">
                <a:sym typeface="Symbol" panose="05050102010706020507" pitchFamily="18" charset="2"/>
              </a:rPr>
              <a:t>W = Mg = 1200 kg (9.8 m/s</a:t>
            </a:r>
            <a:r>
              <a:rPr lang="en-US" altLang="en-US" sz="2000" b="1" baseline="30000">
                <a:sym typeface="Symbol" panose="05050102010706020507" pitchFamily="18" charset="2"/>
              </a:rPr>
              <a:t>2</a:t>
            </a:r>
            <a:r>
              <a:rPr lang="en-US" altLang="en-US" sz="2000" b="1">
                <a:sym typeface="Symbol" panose="05050102010706020507" pitchFamily="18" charset="2"/>
              </a:rPr>
              <a:t>)</a:t>
            </a:r>
          </a:p>
          <a:p>
            <a:pPr eaLnBrk="1" hangingPunct="1">
              <a:spcBef>
                <a:spcPct val="20000"/>
              </a:spcBef>
              <a:buFont typeface="Symbol" panose="05050102010706020507" pitchFamily="18" charset="2"/>
              <a:buNone/>
            </a:pP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W = 11760 N</a:t>
            </a:r>
          </a:p>
        </p:txBody>
      </p:sp>
      <p:grpSp>
        <p:nvGrpSpPr>
          <p:cNvPr id="2" name="Group 5"/>
          <p:cNvGrpSpPr>
            <a:grpSpLocks/>
          </p:cNvGrpSpPr>
          <p:nvPr/>
        </p:nvGrpSpPr>
        <p:grpSpPr bwMode="auto">
          <a:xfrm>
            <a:off x="4371975" y="3429000"/>
            <a:ext cx="4724400" cy="1924050"/>
            <a:chOff x="2688" y="2784"/>
            <a:chExt cx="2976" cy="1212"/>
          </a:xfrm>
        </p:grpSpPr>
        <p:grpSp>
          <p:nvGrpSpPr>
            <p:cNvPr id="47116" name="Group 6"/>
            <p:cNvGrpSpPr>
              <a:grpSpLocks/>
            </p:cNvGrpSpPr>
            <p:nvPr/>
          </p:nvGrpSpPr>
          <p:grpSpPr bwMode="auto">
            <a:xfrm>
              <a:off x="3552" y="2784"/>
              <a:ext cx="1248" cy="1212"/>
              <a:chOff x="3552" y="2784"/>
              <a:chExt cx="1248" cy="1212"/>
            </a:xfrm>
          </p:grpSpPr>
          <p:sp>
            <p:nvSpPr>
              <p:cNvPr id="47126" name="Line 7"/>
              <p:cNvSpPr>
                <a:spLocks noChangeShapeType="1"/>
              </p:cNvSpPr>
              <p:nvPr/>
            </p:nvSpPr>
            <p:spPr bwMode="auto">
              <a:xfrm>
                <a:off x="3888" y="3504"/>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7" name="Line 8"/>
              <p:cNvSpPr>
                <a:spLocks noChangeShapeType="1"/>
              </p:cNvSpPr>
              <p:nvPr/>
            </p:nvSpPr>
            <p:spPr bwMode="auto">
              <a:xfrm flipH="1" flipV="1">
                <a:off x="3552" y="3312"/>
                <a:ext cx="336" cy="19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8" name="Line 9"/>
              <p:cNvSpPr>
                <a:spLocks noChangeShapeType="1"/>
              </p:cNvSpPr>
              <p:nvPr/>
            </p:nvSpPr>
            <p:spPr bwMode="auto">
              <a:xfrm flipH="1" flipV="1">
                <a:off x="3552" y="3168"/>
                <a:ext cx="336" cy="192"/>
              </a:xfrm>
              <a:prstGeom prst="line">
                <a:avLst/>
              </a:prstGeom>
              <a:noFill/>
              <a:ln w="19050">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7129" name="Line 10"/>
              <p:cNvSpPr>
                <a:spLocks noChangeShapeType="1"/>
              </p:cNvSpPr>
              <p:nvPr/>
            </p:nvSpPr>
            <p:spPr bwMode="auto">
              <a:xfrm flipH="1" flipV="1">
                <a:off x="3552" y="2784"/>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0" name="Line 11"/>
              <p:cNvSpPr>
                <a:spLocks noChangeShapeType="1"/>
              </p:cNvSpPr>
              <p:nvPr/>
            </p:nvSpPr>
            <p:spPr bwMode="auto">
              <a:xfrm flipH="1" flipV="1">
                <a:off x="3888" y="2976"/>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1" name="Line 12"/>
              <p:cNvSpPr>
                <a:spLocks noChangeShapeType="1"/>
              </p:cNvSpPr>
              <p:nvPr/>
            </p:nvSpPr>
            <p:spPr bwMode="auto">
              <a:xfrm flipH="1" flipV="1">
                <a:off x="3552" y="2784"/>
                <a:ext cx="336" cy="192"/>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7132" name="Line 13"/>
              <p:cNvSpPr>
                <a:spLocks noChangeShapeType="1"/>
              </p:cNvSpPr>
              <p:nvPr/>
            </p:nvSpPr>
            <p:spPr bwMode="auto">
              <a:xfrm>
                <a:off x="3888" y="2976"/>
                <a:ext cx="912"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3" name="Line 14"/>
              <p:cNvSpPr>
                <a:spLocks noChangeShapeType="1"/>
              </p:cNvSpPr>
              <p:nvPr/>
            </p:nvSpPr>
            <p:spPr bwMode="auto">
              <a:xfrm flipH="1" flipV="1">
                <a:off x="4800" y="2976"/>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34" name="Line 15"/>
              <p:cNvSpPr>
                <a:spLocks noChangeShapeType="1"/>
              </p:cNvSpPr>
              <p:nvPr/>
            </p:nvSpPr>
            <p:spPr bwMode="auto">
              <a:xfrm>
                <a:off x="3552" y="2784"/>
                <a:ext cx="912" cy="0"/>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7135" name="Line 16"/>
              <p:cNvSpPr>
                <a:spLocks noChangeShapeType="1"/>
              </p:cNvSpPr>
              <p:nvPr/>
            </p:nvSpPr>
            <p:spPr bwMode="auto">
              <a:xfrm>
                <a:off x="3888" y="3360"/>
                <a:ext cx="912" cy="0"/>
              </a:xfrm>
              <a:prstGeom prst="line">
                <a:avLst/>
              </a:prstGeom>
              <a:noFill/>
              <a:ln w="19050">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7136" name="Line 17"/>
              <p:cNvSpPr>
                <a:spLocks noChangeShapeType="1"/>
              </p:cNvSpPr>
              <p:nvPr/>
            </p:nvSpPr>
            <p:spPr bwMode="auto">
              <a:xfrm>
                <a:off x="4128" y="3528"/>
                <a:ext cx="0" cy="288"/>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7137" name="Line 18"/>
              <p:cNvSpPr>
                <a:spLocks noChangeShapeType="1"/>
              </p:cNvSpPr>
              <p:nvPr/>
            </p:nvSpPr>
            <p:spPr bwMode="auto">
              <a:xfrm flipV="1">
                <a:off x="4512" y="3534"/>
                <a:ext cx="0" cy="288"/>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47138" name="Text Box 19"/>
              <p:cNvSpPr txBox="1">
                <a:spLocks noChangeArrowheads="1"/>
              </p:cNvSpPr>
              <p:nvPr/>
            </p:nvSpPr>
            <p:spPr bwMode="auto">
              <a:xfrm>
                <a:off x="4026" y="3804"/>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W</a:t>
                </a:r>
              </a:p>
            </p:txBody>
          </p:sp>
          <p:sp>
            <p:nvSpPr>
              <p:cNvPr id="47139" name="Text Box 20"/>
              <p:cNvSpPr txBox="1">
                <a:spLocks noChangeArrowheads="1"/>
              </p:cNvSpPr>
              <p:nvPr/>
            </p:nvSpPr>
            <p:spPr bwMode="auto">
              <a:xfrm>
                <a:off x="4428" y="3804"/>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F</a:t>
                </a:r>
                <a:r>
                  <a:rPr lang="en-US" altLang="en-US" sz="1400" b="1" baseline="-25000"/>
                  <a:t>b</a:t>
                </a:r>
                <a:endParaRPr lang="en-US" altLang="en-US" sz="1400" b="1"/>
              </a:p>
            </p:txBody>
          </p:sp>
          <p:sp>
            <p:nvSpPr>
              <p:cNvPr id="47140" name="Text Box 21"/>
              <p:cNvSpPr txBox="1">
                <a:spLocks noChangeArrowheads="1"/>
              </p:cNvSpPr>
              <p:nvPr/>
            </p:nvSpPr>
            <p:spPr bwMode="auto">
              <a:xfrm rot="1815194">
                <a:off x="3552" y="3120"/>
                <a:ext cx="4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1.5m</a:t>
                </a:r>
              </a:p>
            </p:txBody>
          </p:sp>
          <p:sp>
            <p:nvSpPr>
              <p:cNvPr id="47141" name="Text Box 22"/>
              <p:cNvSpPr txBox="1">
                <a:spLocks noChangeArrowheads="1"/>
              </p:cNvSpPr>
              <p:nvPr/>
            </p:nvSpPr>
            <p:spPr bwMode="auto">
              <a:xfrm>
                <a:off x="4128" y="3204"/>
                <a:ext cx="43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3m</a:t>
                </a:r>
              </a:p>
            </p:txBody>
          </p:sp>
        </p:grpSp>
        <p:sp>
          <p:nvSpPr>
            <p:cNvPr id="47117" name="Freeform 23"/>
            <p:cNvSpPr>
              <a:spLocks/>
            </p:cNvSpPr>
            <p:nvPr/>
          </p:nvSpPr>
          <p:spPr bwMode="auto">
            <a:xfrm>
              <a:off x="4800" y="3168"/>
              <a:ext cx="864" cy="48"/>
            </a:xfrm>
            <a:custGeom>
              <a:avLst/>
              <a:gdLst>
                <a:gd name="T0" fmla="*/ 0 w 1008"/>
                <a:gd name="T1" fmla="*/ 0 h 96"/>
                <a:gd name="T2" fmla="*/ 60 w 1008"/>
                <a:gd name="T3" fmla="*/ 12 h 96"/>
                <a:gd name="T4" fmla="*/ 121 w 1008"/>
                <a:gd name="T5" fmla="*/ 0 h 96"/>
                <a:gd name="T6" fmla="*/ 182 w 1008"/>
                <a:gd name="T7" fmla="*/ 12 h 96"/>
                <a:gd name="T8" fmla="*/ 242 w 1008"/>
                <a:gd name="T9" fmla="*/ 0 h 96"/>
                <a:gd name="T10" fmla="*/ 302 w 1008"/>
                <a:gd name="T11" fmla="*/ 12 h 96"/>
                <a:gd name="T12" fmla="*/ 363 w 1008"/>
                <a:gd name="T13" fmla="*/ 0 h 96"/>
                <a:gd name="T14" fmla="*/ 423 w 1008"/>
                <a:gd name="T15" fmla="*/ 12 h 96"/>
                <a:gd name="T16" fmla="*/ 483 w 1008"/>
                <a:gd name="T17" fmla="*/ 0 h 96"/>
                <a:gd name="T18" fmla="*/ 574 w 1008"/>
                <a:gd name="T19" fmla="*/ 12 h 96"/>
                <a:gd name="T20" fmla="*/ 635 w 1008"/>
                <a:gd name="T21" fmla="*/ 0 h 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08"/>
                <a:gd name="T34" fmla="*/ 0 h 96"/>
                <a:gd name="T35" fmla="*/ 1008 w 1008"/>
                <a:gd name="T36" fmla="*/ 96 h 9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08" h="96">
                  <a:moveTo>
                    <a:pt x="0" y="0"/>
                  </a:moveTo>
                  <a:cubicBezTo>
                    <a:pt x="32" y="48"/>
                    <a:pt x="64" y="96"/>
                    <a:pt x="96" y="96"/>
                  </a:cubicBezTo>
                  <a:cubicBezTo>
                    <a:pt x="128" y="96"/>
                    <a:pt x="160" y="0"/>
                    <a:pt x="192" y="0"/>
                  </a:cubicBezTo>
                  <a:cubicBezTo>
                    <a:pt x="224" y="0"/>
                    <a:pt x="256" y="96"/>
                    <a:pt x="288" y="96"/>
                  </a:cubicBezTo>
                  <a:cubicBezTo>
                    <a:pt x="320" y="96"/>
                    <a:pt x="352" y="0"/>
                    <a:pt x="384" y="0"/>
                  </a:cubicBezTo>
                  <a:cubicBezTo>
                    <a:pt x="416" y="0"/>
                    <a:pt x="448" y="96"/>
                    <a:pt x="480" y="96"/>
                  </a:cubicBezTo>
                  <a:cubicBezTo>
                    <a:pt x="512" y="96"/>
                    <a:pt x="544" y="0"/>
                    <a:pt x="576" y="0"/>
                  </a:cubicBezTo>
                  <a:cubicBezTo>
                    <a:pt x="608" y="0"/>
                    <a:pt x="640" y="96"/>
                    <a:pt x="672" y="96"/>
                  </a:cubicBezTo>
                  <a:cubicBezTo>
                    <a:pt x="704" y="96"/>
                    <a:pt x="728" y="0"/>
                    <a:pt x="768" y="0"/>
                  </a:cubicBezTo>
                  <a:cubicBezTo>
                    <a:pt x="808" y="0"/>
                    <a:pt x="872" y="96"/>
                    <a:pt x="912" y="96"/>
                  </a:cubicBezTo>
                  <a:cubicBezTo>
                    <a:pt x="952" y="96"/>
                    <a:pt x="992" y="16"/>
                    <a:pt x="1008" y="0"/>
                  </a:cubicBezTo>
                </a:path>
              </a:pathLst>
            </a:custGeom>
            <a:noFill/>
            <a:ln w="25400">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47118" name="Group 24"/>
            <p:cNvGrpSpPr>
              <a:grpSpLocks/>
            </p:cNvGrpSpPr>
            <p:nvPr/>
          </p:nvGrpSpPr>
          <p:grpSpPr bwMode="auto">
            <a:xfrm>
              <a:off x="4944" y="2976"/>
              <a:ext cx="300" cy="528"/>
              <a:chOff x="4944" y="2976"/>
              <a:chExt cx="300" cy="528"/>
            </a:xfrm>
          </p:grpSpPr>
          <p:grpSp>
            <p:nvGrpSpPr>
              <p:cNvPr id="47121" name="Group 25"/>
              <p:cNvGrpSpPr>
                <a:grpSpLocks/>
              </p:cNvGrpSpPr>
              <p:nvPr/>
            </p:nvGrpSpPr>
            <p:grpSpPr bwMode="auto">
              <a:xfrm>
                <a:off x="4944" y="2976"/>
                <a:ext cx="96" cy="528"/>
                <a:chOff x="4944" y="2976"/>
                <a:chExt cx="96" cy="528"/>
              </a:xfrm>
            </p:grpSpPr>
            <p:sp>
              <p:nvSpPr>
                <p:cNvPr id="47123" name="Line 26"/>
                <p:cNvSpPr>
                  <a:spLocks noChangeShapeType="1"/>
                </p:cNvSpPr>
                <p:nvPr/>
              </p:nvSpPr>
              <p:spPr bwMode="auto">
                <a:xfrm flipH="1" flipV="1">
                  <a:off x="4992" y="2976"/>
                  <a:ext cx="0" cy="52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4" name="Line 27"/>
                <p:cNvSpPr>
                  <a:spLocks noChangeShapeType="1"/>
                </p:cNvSpPr>
                <p:nvPr/>
              </p:nvSpPr>
              <p:spPr bwMode="auto">
                <a:xfrm flipV="1">
                  <a:off x="4944" y="2976"/>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5" name="Line 28"/>
                <p:cNvSpPr>
                  <a:spLocks noChangeShapeType="1"/>
                </p:cNvSpPr>
                <p:nvPr/>
              </p:nvSpPr>
              <p:spPr bwMode="auto">
                <a:xfrm flipV="1">
                  <a:off x="4944" y="3504"/>
                  <a:ext cx="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22" name="Text Box 29"/>
              <p:cNvSpPr txBox="1">
                <a:spLocks noChangeArrowheads="1"/>
              </p:cNvSpPr>
              <p:nvPr/>
            </p:nvSpPr>
            <p:spPr bwMode="auto">
              <a:xfrm>
                <a:off x="4956" y="2988"/>
                <a:ext cx="28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400" b="1"/>
                  <a:t>1m</a:t>
                </a:r>
              </a:p>
            </p:txBody>
          </p:sp>
        </p:grpSp>
        <p:sp>
          <p:nvSpPr>
            <p:cNvPr id="47119" name="Freeform 30"/>
            <p:cNvSpPr>
              <a:spLocks/>
            </p:cNvSpPr>
            <p:nvPr/>
          </p:nvSpPr>
          <p:spPr bwMode="auto">
            <a:xfrm>
              <a:off x="2688" y="3168"/>
              <a:ext cx="864" cy="48"/>
            </a:xfrm>
            <a:custGeom>
              <a:avLst/>
              <a:gdLst>
                <a:gd name="T0" fmla="*/ 0 w 1008"/>
                <a:gd name="T1" fmla="*/ 0 h 96"/>
                <a:gd name="T2" fmla="*/ 60 w 1008"/>
                <a:gd name="T3" fmla="*/ 12 h 96"/>
                <a:gd name="T4" fmla="*/ 121 w 1008"/>
                <a:gd name="T5" fmla="*/ 0 h 96"/>
                <a:gd name="T6" fmla="*/ 182 w 1008"/>
                <a:gd name="T7" fmla="*/ 12 h 96"/>
                <a:gd name="T8" fmla="*/ 242 w 1008"/>
                <a:gd name="T9" fmla="*/ 0 h 96"/>
                <a:gd name="T10" fmla="*/ 302 w 1008"/>
                <a:gd name="T11" fmla="*/ 12 h 96"/>
                <a:gd name="T12" fmla="*/ 363 w 1008"/>
                <a:gd name="T13" fmla="*/ 0 h 96"/>
                <a:gd name="T14" fmla="*/ 423 w 1008"/>
                <a:gd name="T15" fmla="*/ 12 h 96"/>
                <a:gd name="T16" fmla="*/ 483 w 1008"/>
                <a:gd name="T17" fmla="*/ 0 h 96"/>
                <a:gd name="T18" fmla="*/ 574 w 1008"/>
                <a:gd name="T19" fmla="*/ 12 h 96"/>
                <a:gd name="T20" fmla="*/ 635 w 1008"/>
                <a:gd name="T21" fmla="*/ 0 h 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08"/>
                <a:gd name="T34" fmla="*/ 0 h 96"/>
                <a:gd name="T35" fmla="*/ 1008 w 1008"/>
                <a:gd name="T36" fmla="*/ 96 h 9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08" h="96">
                  <a:moveTo>
                    <a:pt x="0" y="0"/>
                  </a:moveTo>
                  <a:cubicBezTo>
                    <a:pt x="32" y="48"/>
                    <a:pt x="64" y="96"/>
                    <a:pt x="96" y="96"/>
                  </a:cubicBezTo>
                  <a:cubicBezTo>
                    <a:pt x="128" y="96"/>
                    <a:pt x="160" y="0"/>
                    <a:pt x="192" y="0"/>
                  </a:cubicBezTo>
                  <a:cubicBezTo>
                    <a:pt x="224" y="0"/>
                    <a:pt x="256" y="96"/>
                    <a:pt x="288" y="96"/>
                  </a:cubicBezTo>
                  <a:cubicBezTo>
                    <a:pt x="320" y="96"/>
                    <a:pt x="352" y="0"/>
                    <a:pt x="384" y="0"/>
                  </a:cubicBezTo>
                  <a:cubicBezTo>
                    <a:pt x="416" y="0"/>
                    <a:pt x="448" y="96"/>
                    <a:pt x="480" y="96"/>
                  </a:cubicBezTo>
                  <a:cubicBezTo>
                    <a:pt x="512" y="96"/>
                    <a:pt x="544" y="0"/>
                    <a:pt x="576" y="0"/>
                  </a:cubicBezTo>
                  <a:cubicBezTo>
                    <a:pt x="608" y="0"/>
                    <a:pt x="640" y="96"/>
                    <a:pt x="672" y="96"/>
                  </a:cubicBezTo>
                  <a:cubicBezTo>
                    <a:pt x="704" y="96"/>
                    <a:pt x="728" y="0"/>
                    <a:pt x="768" y="0"/>
                  </a:cubicBezTo>
                  <a:cubicBezTo>
                    <a:pt x="808" y="0"/>
                    <a:pt x="872" y="96"/>
                    <a:pt x="912" y="96"/>
                  </a:cubicBezTo>
                  <a:cubicBezTo>
                    <a:pt x="952" y="96"/>
                    <a:pt x="992" y="16"/>
                    <a:pt x="1008" y="0"/>
                  </a:cubicBezTo>
                </a:path>
              </a:pathLst>
            </a:custGeom>
            <a:noFill/>
            <a:ln w="25400">
              <a:solidFill>
                <a:srgbClr val="33CCCC"/>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0" name="Line 31"/>
            <p:cNvSpPr>
              <a:spLocks noChangeShapeType="1"/>
            </p:cNvSpPr>
            <p:nvPr/>
          </p:nvSpPr>
          <p:spPr bwMode="auto">
            <a:xfrm flipH="1" flipV="1">
              <a:off x="4464" y="2784"/>
              <a:ext cx="336" cy="192"/>
            </a:xfrm>
            <a:prstGeom prst="line">
              <a:avLst/>
            </a:prstGeom>
            <a:noFill/>
            <a:ln w="1905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6528" name="Text Box 32"/>
          <p:cNvSpPr txBox="1">
            <a:spLocks noChangeArrowheads="1"/>
          </p:cNvSpPr>
          <p:nvPr/>
        </p:nvSpPr>
        <p:spPr bwMode="auto">
          <a:xfrm>
            <a:off x="228600" y="4267200"/>
            <a:ext cx="23923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ym typeface="Symbol" panose="05050102010706020507" pitchFamily="18" charset="2"/>
              </a:rPr>
              <a:t>b) F</a:t>
            </a:r>
            <a:r>
              <a:rPr lang="en-US" altLang="en-US" sz="2000" b="1" baseline="-25000">
                <a:sym typeface="Symbol" panose="05050102010706020507" pitchFamily="18" charset="2"/>
              </a:rPr>
              <a:t>net</a:t>
            </a:r>
            <a:r>
              <a:rPr lang="en-US" altLang="en-US" sz="2000" b="1">
                <a:sym typeface="Symbol" panose="05050102010706020507" pitchFamily="18" charset="2"/>
              </a:rPr>
              <a:t> = F</a:t>
            </a:r>
            <a:r>
              <a:rPr lang="en-US" altLang="en-US" sz="2000" b="1" baseline="-25000">
                <a:sym typeface="Symbol" panose="05050102010706020507" pitchFamily="18" charset="2"/>
              </a:rPr>
              <a:t>b</a:t>
            </a:r>
            <a:r>
              <a:rPr lang="en-US" altLang="en-US" sz="2000" b="1">
                <a:sym typeface="Symbol" panose="05050102010706020507" pitchFamily="18" charset="2"/>
              </a:rPr>
              <a:t> – W = 0</a:t>
            </a:r>
          </a:p>
          <a:p>
            <a:pPr eaLnBrk="1" hangingPunct="1"/>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F</a:t>
            </a:r>
            <a:r>
              <a:rPr lang="en-US" altLang="en-US" sz="2000" b="1" baseline="-25000">
                <a:solidFill>
                  <a:srgbClr val="FF3300"/>
                </a:solidFill>
                <a:sym typeface="Symbol" panose="05050102010706020507" pitchFamily="18" charset="2"/>
              </a:rPr>
              <a:t>b</a:t>
            </a:r>
            <a:r>
              <a:rPr lang="en-US" altLang="en-US" sz="2000" b="1">
                <a:solidFill>
                  <a:srgbClr val="FF3300"/>
                </a:solidFill>
                <a:sym typeface="Symbol" panose="05050102010706020507" pitchFamily="18" charset="2"/>
              </a:rPr>
              <a:t> = 11760 N</a:t>
            </a:r>
            <a:endParaRPr lang="en-US" altLang="en-US">
              <a:solidFill>
                <a:srgbClr val="FF3300"/>
              </a:solidFill>
            </a:endParaRPr>
          </a:p>
        </p:txBody>
      </p:sp>
      <p:sp>
        <p:nvSpPr>
          <p:cNvPr id="106529" name="Text Box 33"/>
          <p:cNvSpPr txBox="1">
            <a:spLocks noChangeArrowheads="1"/>
          </p:cNvSpPr>
          <p:nvPr/>
        </p:nvSpPr>
        <p:spPr bwMode="auto">
          <a:xfrm>
            <a:off x="228600" y="5003800"/>
            <a:ext cx="69754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ym typeface="Symbol" panose="05050102010706020507" pitchFamily="18" charset="2"/>
              </a:rPr>
              <a:t>c) F</a:t>
            </a:r>
            <a:r>
              <a:rPr lang="en-US" altLang="en-US" sz="2000" b="1" baseline="-25000">
                <a:sym typeface="Symbol" panose="05050102010706020507" pitchFamily="18" charset="2"/>
              </a:rPr>
              <a:t>b</a:t>
            </a:r>
            <a:r>
              <a:rPr lang="en-US" altLang="en-US" sz="2000" b="1">
                <a:sym typeface="Symbol" panose="05050102010706020507" pitchFamily="18" charset="2"/>
              </a:rPr>
              <a:t> = </a:t>
            </a:r>
            <a:r>
              <a:rPr lang="en-US" altLang="en-US" sz="2000" b="1" baseline="-25000">
                <a:sym typeface="Symbol" panose="05050102010706020507" pitchFamily="18" charset="2"/>
              </a:rPr>
              <a:t>H2O</a:t>
            </a:r>
            <a:r>
              <a:rPr lang="en-US" altLang="en-US" sz="2000" b="1">
                <a:sym typeface="Symbol" panose="05050102010706020507" pitchFamily="18" charset="2"/>
              </a:rPr>
              <a:t> Vg     (see Ch 9 E 12)</a:t>
            </a:r>
          </a:p>
          <a:p>
            <a:pPr eaLnBrk="1" hangingPunct="1"/>
            <a:r>
              <a:rPr lang="en-US" altLang="en-US" sz="2000" b="1">
                <a:sym typeface="Symbol" panose="05050102010706020507" pitchFamily="18" charset="2"/>
              </a:rPr>
              <a:t>	F</a:t>
            </a:r>
            <a:r>
              <a:rPr lang="en-US" altLang="en-US" sz="2000" b="1" baseline="-25000">
                <a:sym typeface="Symbol" panose="05050102010706020507" pitchFamily="18" charset="2"/>
              </a:rPr>
              <a:t>b</a:t>
            </a:r>
            <a:r>
              <a:rPr lang="en-US" altLang="en-US" sz="2000" b="1">
                <a:sym typeface="Symbol" panose="05050102010706020507" pitchFamily="18" charset="2"/>
              </a:rPr>
              <a:t>/</a:t>
            </a:r>
            <a:r>
              <a:rPr lang="en-US" altLang="en-US" sz="2000" b="1" baseline="-25000">
                <a:sym typeface="Symbol" panose="05050102010706020507" pitchFamily="18" charset="2"/>
              </a:rPr>
              <a:t>H2O</a:t>
            </a:r>
            <a:r>
              <a:rPr lang="en-US" altLang="en-US" sz="2000" b="1">
                <a:sym typeface="Symbol" panose="05050102010706020507" pitchFamily="18" charset="2"/>
              </a:rPr>
              <a:t>g = 11760N/(1000 kg/m3)(9.8 m/s2) = V </a:t>
            </a:r>
            <a:r>
              <a:rPr lang="en-US" altLang="en-US" sz="2000" b="1">
                <a:solidFill>
                  <a:srgbClr val="FF3300"/>
                </a:solidFill>
                <a:sym typeface="Symbol" panose="05050102010706020507" pitchFamily="18" charset="2"/>
              </a:rPr>
              <a:t>= 1.2 m3</a:t>
            </a:r>
            <a:endParaRPr lang="en-US" altLang="en-US" sz="2000">
              <a:solidFill>
                <a:srgbClr val="FF3300"/>
              </a:solidFill>
            </a:endParaRPr>
          </a:p>
        </p:txBody>
      </p:sp>
      <p:sp>
        <p:nvSpPr>
          <p:cNvPr id="106530" name="Text Box 34"/>
          <p:cNvSpPr txBox="1">
            <a:spLocks noChangeArrowheads="1"/>
          </p:cNvSpPr>
          <p:nvPr/>
        </p:nvSpPr>
        <p:spPr bwMode="auto">
          <a:xfrm>
            <a:off x="304800" y="5916613"/>
            <a:ext cx="58340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sym typeface="Symbol" panose="05050102010706020507" pitchFamily="18" charset="2"/>
              </a:rPr>
              <a:t>d) V = LWh = (3m)(1.5m)h = 1.2 m</a:t>
            </a:r>
            <a:r>
              <a:rPr lang="en-US" altLang="en-US" sz="2000" b="1" baseline="30000">
                <a:sym typeface="Symbol" panose="05050102010706020507" pitchFamily="18" charset="2"/>
              </a:rPr>
              <a:t>3</a:t>
            </a:r>
            <a:r>
              <a:rPr lang="en-US" altLang="en-US" sz="2000" b="1">
                <a:sym typeface="Symbol" panose="05050102010706020507" pitchFamily="18" charset="2"/>
              </a:rPr>
              <a:t>     </a:t>
            </a:r>
            <a:r>
              <a:rPr lang="en-US" altLang="en-US" sz="2000" b="1">
                <a:solidFill>
                  <a:srgbClr val="FF3300"/>
                </a:solidFill>
                <a:sym typeface="Symbol" panose="05050102010706020507" pitchFamily="18" charset="2"/>
              </a:rPr>
              <a:t>h = 0.27 m</a:t>
            </a:r>
            <a:endParaRPr lang="en-US" altLang="en-US" sz="2000">
              <a:solidFill>
                <a:srgbClr val="FF3300"/>
              </a:solidFill>
            </a:endParaRPr>
          </a:p>
        </p:txBody>
      </p:sp>
    </p:spTree>
    <p:extLst>
      <p:ext uri="{BB962C8B-B14F-4D97-AF65-F5344CB8AC3E}">
        <p14:creationId xmlns:p14="http://schemas.microsoft.com/office/powerpoint/2010/main" val="1735321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9"/>
                                        </p:tgtEl>
                                        <p:attrNameLst>
                                          <p:attrName>style.visibility</p:attrName>
                                        </p:attrNameLst>
                                      </p:cBhvr>
                                      <p:to>
                                        <p:strVal val="visible"/>
                                      </p:to>
                                    </p:set>
                                    <p:anim calcmode="lin" valueType="num">
                                      <p:cBhvr additive="base">
                                        <p:cTn id="7" dur="500" fill="hold"/>
                                        <p:tgtEl>
                                          <p:spTgt spid="106499"/>
                                        </p:tgtEl>
                                        <p:attrNameLst>
                                          <p:attrName>ppt_x</p:attrName>
                                        </p:attrNameLst>
                                      </p:cBhvr>
                                      <p:tavLst>
                                        <p:tav tm="0">
                                          <p:val>
                                            <p:strVal val="#ppt_x"/>
                                          </p:val>
                                        </p:tav>
                                        <p:tav tm="100000">
                                          <p:val>
                                            <p:strVal val="#ppt_x"/>
                                          </p:val>
                                        </p:tav>
                                      </p:tavLst>
                                    </p:anim>
                                    <p:anim calcmode="lin" valueType="num">
                                      <p:cBhvr additive="base">
                                        <p:cTn id="8" dur="500" fill="hold"/>
                                        <p:tgtEl>
                                          <p:spTgt spid="10649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500"/>
                                        </p:tgtEl>
                                        <p:attrNameLst>
                                          <p:attrName>style.visibility</p:attrName>
                                        </p:attrNameLst>
                                      </p:cBhvr>
                                      <p:to>
                                        <p:strVal val="visible"/>
                                      </p:to>
                                    </p:set>
                                    <p:anim calcmode="lin" valueType="num">
                                      <p:cBhvr additive="base">
                                        <p:cTn id="19" dur="500" fill="hold"/>
                                        <p:tgtEl>
                                          <p:spTgt spid="106500"/>
                                        </p:tgtEl>
                                        <p:attrNameLst>
                                          <p:attrName>ppt_x</p:attrName>
                                        </p:attrNameLst>
                                      </p:cBhvr>
                                      <p:tavLst>
                                        <p:tav tm="0">
                                          <p:val>
                                            <p:strVal val="#ppt_x"/>
                                          </p:val>
                                        </p:tav>
                                        <p:tav tm="100000">
                                          <p:val>
                                            <p:strVal val="#ppt_x"/>
                                          </p:val>
                                        </p:tav>
                                      </p:tavLst>
                                    </p:anim>
                                    <p:anim calcmode="lin" valueType="num">
                                      <p:cBhvr additive="base">
                                        <p:cTn id="20" dur="500" fill="hold"/>
                                        <p:tgtEl>
                                          <p:spTgt spid="10650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6528"/>
                                        </p:tgtEl>
                                        <p:attrNameLst>
                                          <p:attrName>style.visibility</p:attrName>
                                        </p:attrNameLst>
                                      </p:cBhvr>
                                      <p:to>
                                        <p:strVal val="visible"/>
                                      </p:to>
                                    </p:set>
                                    <p:anim calcmode="lin" valueType="num">
                                      <p:cBhvr additive="base">
                                        <p:cTn id="25" dur="500" fill="hold"/>
                                        <p:tgtEl>
                                          <p:spTgt spid="106528"/>
                                        </p:tgtEl>
                                        <p:attrNameLst>
                                          <p:attrName>ppt_x</p:attrName>
                                        </p:attrNameLst>
                                      </p:cBhvr>
                                      <p:tavLst>
                                        <p:tav tm="0">
                                          <p:val>
                                            <p:strVal val="#ppt_x"/>
                                          </p:val>
                                        </p:tav>
                                        <p:tav tm="100000">
                                          <p:val>
                                            <p:strVal val="#ppt_x"/>
                                          </p:val>
                                        </p:tav>
                                      </p:tavLst>
                                    </p:anim>
                                    <p:anim calcmode="lin" valueType="num">
                                      <p:cBhvr additive="base">
                                        <p:cTn id="26" dur="500" fill="hold"/>
                                        <p:tgtEl>
                                          <p:spTgt spid="10652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6529"/>
                                        </p:tgtEl>
                                        <p:attrNameLst>
                                          <p:attrName>style.visibility</p:attrName>
                                        </p:attrNameLst>
                                      </p:cBhvr>
                                      <p:to>
                                        <p:strVal val="visible"/>
                                      </p:to>
                                    </p:set>
                                    <p:anim calcmode="lin" valueType="num">
                                      <p:cBhvr additive="base">
                                        <p:cTn id="31" dur="500" fill="hold"/>
                                        <p:tgtEl>
                                          <p:spTgt spid="106529"/>
                                        </p:tgtEl>
                                        <p:attrNameLst>
                                          <p:attrName>ppt_x</p:attrName>
                                        </p:attrNameLst>
                                      </p:cBhvr>
                                      <p:tavLst>
                                        <p:tav tm="0">
                                          <p:val>
                                            <p:strVal val="#ppt_x"/>
                                          </p:val>
                                        </p:tav>
                                        <p:tav tm="100000">
                                          <p:val>
                                            <p:strVal val="#ppt_x"/>
                                          </p:val>
                                        </p:tav>
                                      </p:tavLst>
                                    </p:anim>
                                    <p:anim calcmode="lin" valueType="num">
                                      <p:cBhvr additive="base">
                                        <p:cTn id="32" dur="500" fill="hold"/>
                                        <p:tgtEl>
                                          <p:spTgt spid="10652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6530"/>
                                        </p:tgtEl>
                                        <p:attrNameLst>
                                          <p:attrName>style.visibility</p:attrName>
                                        </p:attrNameLst>
                                      </p:cBhvr>
                                      <p:to>
                                        <p:strVal val="visible"/>
                                      </p:to>
                                    </p:set>
                                    <p:anim calcmode="lin" valueType="num">
                                      <p:cBhvr additive="base">
                                        <p:cTn id="37" dur="500" fill="hold"/>
                                        <p:tgtEl>
                                          <p:spTgt spid="106530"/>
                                        </p:tgtEl>
                                        <p:attrNameLst>
                                          <p:attrName>ppt_x</p:attrName>
                                        </p:attrNameLst>
                                      </p:cBhvr>
                                      <p:tavLst>
                                        <p:tav tm="0">
                                          <p:val>
                                            <p:strVal val="#ppt_x"/>
                                          </p:val>
                                        </p:tav>
                                        <p:tav tm="100000">
                                          <p:val>
                                            <p:strVal val="#ppt_x"/>
                                          </p:val>
                                        </p:tav>
                                      </p:tavLst>
                                    </p:anim>
                                    <p:anim calcmode="lin" valueType="num">
                                      <p:cBhvr additive="base">
                                        <p:cTn id="38" dur="500" fill="hold"/>
                                        <p:tgtEl>
                                          <p:spTgt spid="1065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animBg="1"/>
      <p:bldP spid="106500" grpId="0"/>
      <p:bldP spid="106528" grpId="0"/>
      <p:bldP spid="106529" grpId="0"/>
      <p:bldP spid="10653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8E46B0A-466F-4430-BA90-8E6ABBCFBE5A}" type="datetime1">
              <a:rPr lang="en-US" altLang="en-US"/>
              <a:pPr eaLnBrk="1" hangingPunct="1"/>
              <a:t>3/14/2021</a:t>
            </a:fld>
            <a:endParaRPr lang="en-US" altLang="en-US"/>
          </a:p>
        </p:txBody>
      </p:sp>
      <p:sp>
        <p:nvSpPr>
          <p:cNvPr id="4813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813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B7FF57A-4E3F-44EA-84D6-37255744E32B}" type="slidenum">
              <a:rPr lang="en-US" altLang="en-US"/>
              <a:pPr eaLnBrk="1" hangingPunct="1"/>
              <a:t>31</a:t>
            </a:fld>
            <a:endParaRPr lang="en-US" altLang="en-US"/>
          </a:p>
        </p:txBody>
      </p:sp>
      <p:sp>
        <p:nvSpPr>
          <p:cNvPr id="48133" name="Rectangle 4"/>
          <p:cNvSpPr>
            <a:spLocks noGrp="1" noChangeArrowheads="1"/>
          </p:cNvSpPr>
          <p:nvPr>
            <p:ph type="title"/>
          </p:nvPr>
        </p:nvSpPr>
        <p:spPr>
          <a:xfrm>
            <a:off x="609600" y="-152400"/>
            <a:ext cx="8229600" cy="1143000"/>
          </a:xfrm>
        </p:spPr>
        <p:txBody>
          <a:bodyPr/>
          <a:lstStyle/>
          <a:p>
            <a:pPr eaLnBrk="1" hangingPunct="1"/>
            <a:r>
              <a:rPr lang="en-US" altLang="en-US"/>
              <a:t>Balloons</a:t>
            </a:r>
          </a:p>
        </p:txBody>
      </p:sp>
      <p:pic>
        <p:nvPicPr>
          <p:cNvPr id="48134" name="Picture 6" descr="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066800"/>
            <a:ext cx="2486025"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5" name="Text Box 7"/>
          <p:cNvSpPr txBox="1">
            <a:spLocks noChangeArrowheads="1"/>
          </p:cNvSpPr>
          <p:nvPr/>
        </p:nvSpPr>
        <p:spPr bwMode="auto">
          <a:xfrm>
            <a:off x="4191000" y="1143000"/>
            <a:ext cx="4664075"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chemeClr val="hlink"/>
                </a:solidFill>
              </a:rPr>
              <a:t>Any object in the atmosphere is subject to a buoyant force and Archimedes law applies so if the buoyant force is greater than the weight of an object it will rise. So since the material of a balloon has a density greater than air then the balloon must be filled with a gas having a density less than air. In practice balloons either use Helium or hot air.</a:t>
            </a:r>
          </a:p>
          <a:p>
            <a:pPr eaLnBrk="1" hangingPunct="1"/>
            <a:r>
              <a:rPr lang="en-US" altLang="en-US" b="1">
                <a:solidFill>
                  <a:schemeClr val="hlink"/>
                </a:solidFill>
              </a:rPr>
              <a:t>As the balloon rises the buoyant force decreases and the balloon will float at constant altitude when the buoyant force is equal to the weight.</a:t>
            </a:r>
          </a:p>
        </p:txBody>
      </p:sp>
      <p:sp>
        <p:nvSpPr>
          <p:cNvPr id="48136" name="Line 8"/>
          <p:cNvSpPr>
            <a:spLocks noChangeShapeType="1"/>
          </p:cNvSpPr>
          <p:nvPr/>
        </p:nvSpPr>
        <p:spPr bwMode="auto">
          <a:xfrm>
            <a:off x="3352800" y="2819400"/>
            <a:ext cx="0" cy="7620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37" name="Text Box 9"/>
          <p:cNvSpPr txBox="1">
            <a:spLocks noChangeArrowheads="1"/>
          </p:cNvSpPr>
          <p:nvPr/>
        </p:nvSpPr>
        <p:spPr bwMode="auto">
          <a:xfrm>
            <a:off x="3505200" y="3048000"/>
            <a:ext cx="527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mg</a:t>
            </a:r>
          </a:p>
        </p:txBody>
      </p:sp>
      <p:sp>
        <p:nvSpPr>
          <p:cNvPr id="48138" name="Line 10"/>
          <p:cNvSpPr>
            <a:spLocks noChangeShapeType="1"/>
          </p:cNvSpPr>
          <p:nvPr/>
        </p:nvSpPr>
        <p:spPr bwMode="auto">
          <a:xfrm flipV="1">
            <a:off x="3352800" y="2057400"/>
            <a:ext cx="0" cy="6096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39" name="Text Box 11"/>
          <p:cNvSpPr txBox="1">
            <a:spLocks noChangeArrowheads="1"/>
          </p:cNvSpPr>
          <p:nvPr/>
        </p:nvSpPr>
        <p:spPr bwMode="auto">
          <a:xfrm>
            <a:off x="3505200" y="2209800"/>
            <a:ext cx="4333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F</a:t>
            </a:r>
            <a:r>
              <a:rPr lang="en-US" altLang="en-US" b="1" baseline="-25000">
                <a:solidFill>
                  <a:srgbClr val="FF3300"/>
                </a:solidFill>
              </a:rPr>
              <a:t>B</a:t>
            </a:r>
            <a:endParaRPr lang="en-US" altLang="en-US" b="1">
              <a:solidFill>
                <a:srgbClr val="FF3300"/>
              </a:solidFill>
            </a:endParaRPr>
          </a:p>
        </p:txBody>
      </p:sp>
      <p:pic>
        <p:nvPicPr>
          <p:cNvPr id="48140" name="Picture 13" descr="balloon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4495800"/>
            <a:ext cx="2647950"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36456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7FC1C6D-4B60-4CE6-A0B3-73A7210E7049}" type="datetime1">
              <a:rPr lang="en-US" altLang="en-US"/>
              <a:pPr eaLnBrk="1" hangingPunct="1"/>
              <a:t>3/14/2021</a:t>
            </a:fld>
            <a:endParaRPr lang="en-US" altLang="en-US"/>
          </a:p>
        </p:txBody>
      </p:sp>
      <p:sp>
        <p:nvSpPr>
          <p:cNvPr id="491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4915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5B80256-5C6D-4392-8DFC-5341EA141ACB}" type="slidenum">
              <a:rPr lang="en-US" altLang="en-US"/>
              <a:pPr eaLnBrk="1" hangingPunct="1"/>
              <a:t>32</a:t>
            </a:fld>
            <a:endParaRPr lang="en-US" altLang="en-US"/>
          </a:p>
        </p:txBody>
      </p:sp>
      <p:sp>
        <p:nvSpPr>
          <p:cNvPr id="49157" name="Rectangle 2"/>
          <p:cNvSpPr>
            <a:spLocks noGrp="1" noChangeArrowheads="1"/>
          </p:cNvSpPr>
          <p:nvPr>
            <p:ph type="title"/>
          </p:nvPr>
        </p:nvSpPr>
        <p:spPr>
          <a:xfrm>
            <a:off x="533400" y="0"/>
            <a:ext cx="8229600" cy="1143000"/>
          </a:xfrm>
        </p:spPr>
        <p:txBody>
          <a:bodyPr/>
          <a:lstStyle/>
          <a:p>
            <a:pPr eaLnBrk="1" hangingPunct="1"/>
            <a:r>
              <a:rPr lang="en-US" altLang="en-US"/>
              <a:t>Surface tension</a:t>
            </a:r>
          </a:p>
        </p:txBody>
      </p:sp>
      <p:pic>
        <p:nvPicPr>
          <p:cNvPr id="49158" name="Picture 4" descr="B000A0IBW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981200"/>
            <a:ext cx="3124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9" name="Text Box 5"/>
          <p:cNvSpPr txBox="1">
            <a:spLocks noChangeArrowheads="1"/>
          </p:cNvSpPr>
          <p:nvPr/>
        </p:nvSpPr>
        <p:spPr bwMode="auto">
          <a:xfrm>
            <a:off x="3810000" y="1066800"/>
            <a:ext cx="4968875"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chemeClr val="hlink"/>
                </a:solidFill>
              </a:rPr>
              <a:t>The molecules and atoms in a liquid are continually in motion so that a molecule at the surface can escape and this is evaporation. However a molecule at the surface feels an attractive force pulling it back into the liquid and this is surface tension. This is the reason that one can form bubbles and water drops </a:t>
            </a:r>
          </a:p>
        </p:txBody>
      </p:sp>
      <p:pic>
        <p:nvPicPr>
          <p:cNvPr id="49160" name="Picture 7" descr="Thumbnail">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685800"/>
            <a:ext cx="14287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9" descr="leaf3">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572000"/>
            <a:ext cx="2114550"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2" name="Picture 11" descr="capillary_49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191000"/>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3" name="Picture 13" descr="Reinhold094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96000" y="4343400"/>
            <a:ext cx="2590800"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3685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0162" name="Rectangle 2"/>
          <p:cNvSpPr>
            <a:spLocks noGrp="1" noChangeArrowheads="1"/>
          </p:cNvSpPr>
          <p:nvPr>
            <p:ph type="title"/>
          </p:nvPr>
        </p:nvSpPr>
        <p:spPr>
          <a:xfrm>
            <a:off x="685800" y="228600"/>
            <a:ext cx="7772400" cy="762000"/>
          </a:xfrm>
        </p:spPr>
        <p:txBody>
          <a:bodyPr/>
          <a:lstStyle/>
          <a:p>
            <a:r>
              <a:rPr lang="en-US" dirty="0">
                <a:solidFill>
                  <a:srgbClr val="FF0000"/>
                </a:solidFill>
              </a:rPr>
              <a:t>Boyle’s Law</a:t>
            </a:r>
          </a:p>
        </p:txBody>
      </p:sp>
      <p:sp>
        <p:nvSpPr>
          <p:cNvPr id="1500163" name="Rectangle 3"/>
          <p:cNvSpPr>
            <a:spLocks noGrp="1" noChangeArrowheads="1"/>
          </p:cNvSpPr>
          <p:nvPr>
            <p:ph type="body" idx="1"/>
          </p:nvPr>
        </p:nvSpPr>
        <p:spPr>
          <a:xfrm>
            <a:off x="30480" y="1219200"/>
            <a:ext cx="5181600" cy="5029200"/>
          </a:xfrm>
          <a:noFill/>
          <a:ln/>
        </p:spPr>
        <p:txBody>
          <a:bodyPr>
            <a:normAutofit/>
          </a:bodyPr>
          <a:lstStyle/>
          <a:p>
            <a:pPr>
              <a:lnSpc>
                <a:spcPct val="80000"/>
              </a:lnSpc>
            </a:pPr>
            <a:r>
              <a:rPr lang="en-US" sz="2400" dirty="0"/>
              <a:t>Boyle discovered that the volume of a gas is inversely proportional to the pressure.</a:t>
            </a:r>
          </a:p>
          <a:p>
            <a:pPr>
              <a:lnSpc>
                <a:spcPct val="80000"/>
              </a:lnSpc>
            </a:pPr>
            <a:r>
              <a:rPr lang="en-US" sz="2400" b="1" i="1" dirty="0">
                <a:solidFill>
                  <a:schemeClr val="accent1"/>
                </a:solidFill>
              </a:rPr>
              <a:t>Boyle’s Law</a:t>
            </a:r>
            <a:r>
              <a:rPr lang="en-US" sz="2400" dirty="0"/>
              <a:t>:    </a:t>
            </a:r>
            <a:r>
              <a:rPr lang="en-US" sz="2400" b="1" i="1" dirty="0">
                <a:solidFill>
                  <a:srgbClr val="FF0000"/>
                </a:solidFill>
                <a:latin typeface="Times New Roman" pitchFamily="18" charset="0"/>
              </a:rPr>
              <a:t>PV</a:t>
            </a:r>
            <a:r>
              <a:rPr lang="en-US" sz="2400" b="1" dirty="0">
                <a:solidFill>
                  <a:srgbClr val="FF0000"/>
                </a:solidFill>
              </a:rPr>
              <a:t> = constant </a:t>
            </a:r>
          </a:p>
          <a:p>
            <a:pPr lvl="1">
              <a:lnSpc>
                <a:spcPct val="80000"/>
              </a:lnSpc>
            </a:pPr>
            <a:r>
              <a:rPr lang="en-US" sz="2000" b="1" dirty="0">
                <a:solidFill>
                  <a:srgbClr val="FF0000"/>
                </a:solidFill>
              </a:rPr>
              <a:t>When temperature is </a:t>
            </a:r>
            <a:r>
              <a:rPr lang="en-US" sz="2000" b="1" dirty="0" err="1">
                <a:solidFill>
                  <a:srgbClr val="FF0000"/>
                </a:solidFill>
              </a:rPr>
              <a:t>contant</a:t>
            </a:r>
            <a:r>
              <a:rPr lang="en-US" sz="2000" b="1" dirty="0">
                <a:solidFill>
                  <a:srgbClr val="FF0000"/>
                </a:solidFill>
              </a:rPr>
              <a:t>. </a:t>
            </a:r>
          </a:p>
          <a:p>
            <a:pPr lvl="1">
              <a:lnSpc>
                <a:spcPct val="80000"/>
              </a:lnSpc>
            </a:pPr>
            <a:r>
              <a:rPr lang="en-US" sz="2000" b="1" dirty="0">
                <a:solidFill>
                  <a:srgbClr val="FF0000"/>
                </a:solidFill>
              </a:rPr>
              <a:t>PV = </a:t>
            </a:r>
            <a:r>
              <a:rPr lang="en-US" sz="2000" b="1" dirty="0" err="1">
                <a:solidFill>
                  <a:srgbClr val="FF0000"/>
                </a:solidFill>
              </a:rPr>
              <a:t>nkT</a:t>
            </a:r>
            <a:endParaRPr lang="en-US" sz="2000" b="1" dirty="0">
              <a:solidFill>
                <a:srgbClr val="FF0000"/>
              </a:solidFill>
            </a:endParaRPr>
          </a:p>
          <a:p>
            <a:pPr lvl="1">
              <a:lnSpc>
                <a:spcPct val="80000"/>
              </a:lnSpc>
            </a:pPr>
            <a:r>
              <a:rPr lang="en-US" sz="2000" b="1" dirty="0">
                <a:solidFill>
                  <a:srgbClr val="FF0000"/>
                </a:solidFill>
              </a:rPr>
              <a:t>P = (n/V)</a:t>
            </a:r>
            <a:r>
              <a:rPr lang="en-US" sz="2000" b="1" dirty="0" err="1">
                <a:solidFill>
                  <a:srgbClr val="FF0000"/>
                </a:solidFill>
              </a:rPr>
              <a:t>kT.</a:t>
            </a:r>
            <a:endParaRPr lang="en-US" sz="2000" b="1" dirty="0">
              <a:solidFill>
                <a:srgbClr val="FF0000"/>
              </a:solidFill>
            </a:endParaRPr>
          </a:p>
          <a:p>
            <a:pPr lvl="2">
              <a:lnSpc>
                <a:spcPct val="80000"/>
              </a:lnSpc>
            </a:pPr>
            <a:r>
              <a:rPr lang="en-US" sz="1600" b="1" dirty="0">
                <a:solidFill>
                  <a:srgbClr val="FF0000"/>
                </a:solidFill>
              </a:rPr>
              <a:t>Number Density  = n/V </a:t>
            </a:r>
          </a:p>
          <a:p>
            <a:pPr>
              <a:lnSpc>
                <a:spcPct val="80000"/>
              </a:lnSpc>
            </a:pPr>
            <a:r>
              <a:rPr lang="en-US" sz="2400" dirty="0"/>
              <a:t>If the pressure increases, the volume decreases.</a:t>
            </a:r>
          </a:p>
          <a:p>
            <a:pPr>
              <a:lnSpc>
                <a:spcPct val="80000"/>
              </a:lnSpc>
            </a:pPr>
            <a:r>
              <a:rPr lang="en-US" sz="2400" b="1" i="1" dirty="0">
                <a:solidFill>
                  <a:srgbClr val="FF0000"/>
                </a:solidFill>
                <a:latin typeface="Times New Roman" pitchFamily="18" charset="0"/>
              </a:rPr>
              <a:t>P</a:t>
            </a:r>
            <a:r>
              <a:rPr lang="en-US" sz="2400" b="1" baseline="-25000" dirty="0">
                <a:solidFill>
                  <a:srgbClr val="FF0000"/>
                </a:solidFill>
                <a:latin typeface="Times New Roman" pitchFamily="18" charset="0"/>
              </a:rPr>
              <a:t>1</a:t>
            </a:r>
            <a:r>
              <a:rPr lang="en-US" sz="2400" b="1" i="1" dirty="0">
                <a:solidFill>
                  <a:srgbClr val="FF0000"/>
                </a:solidFill>
                <a:latin typeface="Times New Roman" pitchFamily="18" charset="0"/>
              </a:rPr>
              <a:t>V</a:t>
            </a:r>
            <a:r>
              <a:rPr lang="en-US" sz="2400" b="1" baseline="-25000" dirty="0">
                <a:solidFill>
                  <a:srgbClr val="FF0000"/>
                </a:solidFill>
                <a:latin typeface="Times New Roman" pitchFamily="18" charset="0"/>
              </a:rPr>
              <a:t>1</a:t>
            </a:r>
            <a:r>
              <a:rPr lang="en-US" sz="2400" b="1" dirty="0">
                <a:solidFill>
                  <a:srgbClr val="FF0000"/>
                </a:solidFill>
              </a:rPr>
              <a:t> = </a:t>
            </a:r>
            <a:r>
              <a:rPr lang="en-US" sz="2400" b="1" i="1" dirty="0">
                <a:solidFill>
                  <a:srgbClr val="FF0000"/>
                </a:solidFill>
                <a:latin typeface="Times New Roman" pitchFamily="18" charset="0"/>
              </a:rPr>
              <a:t>P</a:t>
            </a:r>
            <a:r>
              <a:rPr lang="en-US" sz="2400" b="1" baseline="-25000" dirty="0">
                <a:solidFill>
                  <a:srgbClr val="FF0000"/>
                </a:solidFill>
                <a:latin typeface="Times New Roman" pitchFamily="18" charset="0"/>
              </a:rPr>
              <a:t>2</a:t>
            </a:r>
            <a:r>
              <a:rPr lang="en-US" sz="2400" b="1" i="1" dirty="0">
                <a:solidFill>
                  <a:srgbClr val="FF0000"/>
                </a:solidFill>
                <a:latin typeface="Times New Roman" pitchFamily="18" charset="0"/>
              </a:rPr>
              <a:t>V</a:t>
            </a:r>
            <a:r>
              <a:rPr lang="en-US" sz="2400" b="1" baseline="-25000" dirty="0">
                <a:solidFill>
                  <a:srgbClr val="FF0000"/>
                </a:solidFill>
                <a:latin typeface="Times New Roman" pitchFamily="18" charset="0"/>
              </a:rPr>
              <a:t>2</a:t>
            </a:r>
          </a:p>
          <a:p>
            <a:pPr>
              <a:lnSpc>
                <a:spcPct val="80000"/>
              </a:lnSpc>
            </a:pPr>
            <a:endParaRPr lang="en-US" sz="2400" b="1" baseline="-25000" dirty="0">
              <a:solidFill>
                <a:srgbClr val="FF0000"/>
              </a:solidFill>
              <a:latin typeface="Times New Roman" pitchFamily="18" charset="0"/>
            </a:endParaRPr>
          </a:p>
          <a:p>
            <a:pPr>
              <a:lnSpc>
                <a:spcPct val="80000"/>
              </a:lnSpc>
            </a:pPr>
            <a:r>
              <a:rPr lang="en-US" sz="2400" dirty="0">
                <a:latin typeface="Times New Roman" pitchFamily="18" charset="0"/>
              </a:rPr>
              <a:t>At higher altitude, the air density become smaller, i.e. larger volume, the air pressure become smaller. </a:t>
            </a:r>
          </a:p>
          <a:p>
            <a:pPr lvl="1">
              <a:lnSpc>
                <a:spcPct val="80000"/>
              </a:lnSpc>
            </a:pPr>
            <a:r>
              <a:rPr lang="en-US" sz="2000" dirty="0">
                <a:latin typeface="Times New Roman" pitchFamily="18" charset="0"/>
              </a:rPr>
              <a:t>This is the reason of the </a:t>
            </a:r>
            <a:r>
              <a:rPr lang="en-US" sz="2000" dirty="0"/>
              <a:t>balloon inflation. </a:t>
            </a:r>
            <a:endParaRPr lang="en-US" sz="2000" dirty="0">
              <a:latin typeface="Times New Roman" pitchFamily="18" charset="0"/>
            </a:endParaRPr>
          </a:p>
          <a:p>
            <a:pPr marL="0" indent="0">
              <a:lnSpc>
                <a:spcPct val="80000"/>
              </a:lnSpc>
              <a:buNone/>
            </a:pPr>
            <a:endParaRPr lang="en-US" sz="2400" dirty="0"/>
          </a:p>
          <a:p>
            <a:pPr>
              <a:lnSpc>
                <a:spcPct val="80000"/>
              </a:lnSpc>
            </a:pPr>
            <a:endParaRPr lang="en-US" sz="2400" dirty="0"/>
          </a:p>
        </p:txBody>
      </p:sp>
      <p:pic>
        <p:nvPicPr>
          <p:cNvPr id="15" name="Picture 4" descr="09_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828800"/>
            <a:ext cx="369663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3549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2210" name="Rectangle 2"/>
          <p:cNvSpPr>
            <a:spLocks noGrp="1" noChangeArrowheads="1"/>
          </p:cNvSpPr>
          <p:nvPr>
            <p:ph type="title"/>
          </p:nvPr>
        </p:nvSpPr>
        <p:spPr>
          <a:xfrm>
            <a:off x="0" y="528638"/>
            <a:ext cx="9144000" cy="1917700"/>
          </a:xfrm>
          <a:noFill/>
        </p:spPr>
        <p:txBody>
          <a:bodyPr>
            <a:normAutofit fontScale="90000"/>
          </a:bodyPr>
          <a:lstStyle/>
          <a:p>
            <a:r>
              <a:rPr lang="en-US" sz="2400" b="1" dirty="0">
                <a:solidFill>
                  <a:srgbClr val="FF0000"/>
                </a:solidFill>
                <a:latin typeface="Comic Sans MS" pitchFamily="79" charset="0"/>
              </a:rPr>
              <a:t>Quiz</a:t>
            </a:r>
            <a:r>
              <a:rPr lang="en-US" sz="2400" dirty="0">
                <a:solidFill>
                  <a:schemeClr val="accent1"/>
                </a:solidFill>
                <a:latin typeface="Comic Sans MS" pitchFamily="79" charset="0"/>
              </a:rPr>
              <a:t>: A fixed quantity of gas is held in a cylinder capped at one end by a movable piston.  The pressure of the gas is initially 1 atmosphere (101 </a:t>
            </a:r>
            <a:r>
              <a:rPr lang="en-US" sz="2400" dirty="0" err="1">
                <a:solidFill>
                  <a:schemeClr val="accent1"/>
                </a:solidFill>
                <a:latin typeface="Comic Sans MS" pitchFamily="79" charset="0"/>
              </a:rPr>
              <a:t>kPa</a:t>
            </a:r>
            <a:r>
              <a:rPr lang="en-US" sz="2400" dirty="0">
                <a:solidFill>
                  <a:schemeClr val="accent1"/>
                </a:solidFill>
                <a:latin typeface="Comic Sans MS" pitchFamily="79" charset="0"/>
              </a:rPr>
              <a:t>) and the volume is initially 0.3 m</a:t>
            </a:r>
            <a:r>
              <a:rPr lang="en-US" sz="2400" baseline="30000" dirty="0">
                <a:solidFill>
                  <a:schemeClr val="accent1"/>
                </a:solidFill>
                <a:latin typeface="Comic Sans MS" pitchFamily="79" charset="0"/>
              </a:rPr>
              <a:t>3</a:t>
            </a:r>
            <a:r>
              <a:rPr lang="en-US" sz="2400" dirty="0">
                <a:solidFill>
                  <a:schemeClr val="accent1"/>
                </a:solidFill>
                <a:latin typeface="Comic Sans MS" pitchFamily="79" charset="0"/>
              </a:rPr>
              <a:t>.  What is the final volume of the gas if the pressure is increased to 3 atmospheres at constant temperature?</a:t>
            </a:r>
            <a:endParaRPr lang="en-US" dirty="0">
              <a:solidFill>
                <a:schemeClr val="accent1"/>
              </a:solidFill>
            </a:endParaRPr>
          </a:p>
        </p:txBody>
      </p:sp>
      <p:sp>
        <p:nvSpPr>
          <p:cNvPr id="1502211" name="Rectangle 3"/>
          <p:cNvSpPr>
            <a:spLocks noGrp="1" noChangeArrowheads="1"/>
          </p:cNvSpPr>
          <p:nvPr>
            <p:ph type="body" idx="1"/>
          </p:nvPr>
        </p:nvSpPr>
        <p:spPr>
          <a:xfrm>
            <a:off x="381000" y="3733800"/>
            <a:ext cx="2590800" cy="1447800"/>
          </a:xfrm>
        </p:spPr>
        <p:txBody>
          <a:bodyPr>
            <a:normAutofit fontScale="92500" lnSpcReduction="20000"/>
          </a:bodyPr>
          <a:lstStyle/>
          <a:p>
            <a:pPr marL="609600" indent="-609600">
              <a:buFont typeface="Arial" charset="0"/>
              <a:buAutoNum type="alphaLcParenR"/>
            </a:pPr>
            <a:r>
              <a:rPr lang="en-US" sz="2000">
                <a:latin typeface="Comic Sans MS" pitchFamily="79" charset="0"/>
              </a:rPr>
              <a:t>0.1 m</a:t>
            </a:r>
            <a:r>
              <a:rPr lang="en-US" sz="2400" baseline="30000">
                <a:latin typeface="Comic Sans MS" pitchFamily="79" charset="0"/>
              </a:rPr>
              <a:t>3</a:t>
            </a:r>
            <a:endParaRPr lang="en-US" sz="2000">
              <a:latin typeface="Comic Sans MS" pitchFamily="79" charset="0"/>
            </a:endParaRPr>
          </a:p>
          <a:p>
            <a:pPr marL="609600" indent="-609600">
              <a:buFont typeface="Arial" charset="0"/>
              <a:buAutoNum type="alphaLcParenR"/>
            </a:pPr>
            <a:r>
              <a:rPr lang="en-US" sz="2000">
                <a:latin typeface="Comic Sans MS" pitchFamily="79" charset="0"/>
              </a:rPr>
              <a:t>0.3 m</a:t>
            </a:r>
            <a:r>
              <a:rPr lang="en-US" sz="2400" baseline="30000">
                <a:latin typeface="Comic Sans MS" pitchFamily="79" charset="0"/>
              </a:rPr>
              <a:t>3</a:t>
            </a:r>
            <a:endParaRPr lang="en-US" sz="2000">
              <a:latin typeface="Comic Sans MS" pitchFamily="79" charset="0"/>
            </a:endParaRPr>
          </a:p>
          <a:p>
            <a:pPr marL="609600" indent="-609600">
              <a:buFont typeface="Arial" charset="0"/>
              <a:buAutoNum type="alphaLcParenR"/>
            </a:pPr>
            <a:r>
              <a:rPr lang="en-US" sz="2000">
                <a:latin typeface="Comic Sans MS" pitchFamily="79" charset="0"/>
              </a:rPr>
              <a:t>1 m</a:t>
            </a:r>
            <a:r>
              <a:rPr lang="en-US" sz="2400" baseline="30000">
                <a:latin typeface="Comic Sans MS" pitchFamily="79" charset="0"/>
              </a:rPr>
              <a:t>3</a:t>
            </a:r>
            <a:endParaRPr lang="en-US" sz="2000">
              <a:latin typeface="Comic Sans MS" pitchFamily="79" charset="0"/>
            </a:endParaRPr>
          </a:p>
          <a:p>
            <a:pPr marL="609600" indent="-609600">
              <a:buFont typeface="Arial" charset="0"/>
              <a:buAutoNum type="alphaLcParenR"/>
            </a:pPr>
            <a:r>
              <a:rPr lang="en-US" sz="2000">
                <a:latin typeface="Comic Sans MS" pitchFamily="79" charset="0"/>
              </a:rPr>
              <a:t>3 m</a:t>
            </a:r>
            <a:r>
              <a:rPr lang="en-US" sz="2400" baseline="30000">
                <a:latin typeface="Comic Sans MS" pitchFamily="79" charset="0"/>
              </a:rPr>
              <a:t>3</a:t>
            </a:r>
          </a:p>
        </p:txBody>
      </p:sp>
      <p:sp>
        <p:nvSpPr>
          <p:cNvPr id="1502213" name="Text Box 5"/>
          <p:cNvSpPr txBox="1">
            <a:spLocks noChangeArrowheads="1"/>
          </p:cNvSpPr>
          <p:nvPr/>
        </p:nvSpPr>
        <p:spPr bwMode="auto">
          <a:xfrm>
            <a:off x="3581400" y="3581400"/>
            <a:ext cx="55626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 typeface="Symbol" pitchFamily="18" charset="2"/>
              <a:buNone/>
            </a:pPr>
            <a:r>
              <a:rPr lang="en-US" i="1"/>
              <a:t>P</a:t>
            </a:r>
            <a:r>
              <a:rPr lang="en-US" baseline="-25000"/>
              <a:t>1</a:t>
            </a:r>
            <a:r>
              <a:rPr lang="en-US">
                <a:latin typeface="Arial" charset="0"/>
                <a:sym typeface="Symbol" pitchFamily="18" charset="2"/>
              </a:rPr>
              <a:t> = 1 atm		</a:t>
            </a:r>
            <a:r>
              <a:rPr lang="en-US" i="1"/>
              <a:t>P</a:t>
            </a:r>
            <a:r>
              <a:rPr lang="en-US" baseline="-25000"/>
              <a:t>2</a:t>
            </a:r>
            <a:r>
              <a:rPr lang="en-US">
                <a:latin typeface="Arial" charset="0"/>
                <a:sym typeface="Symbol" pitchFamily="18" charset="2"/>
              </a:rPr>
              <a:t> = 3 atm 	</a:t>
            </a:r>
          </a:p>
          <a:p>
            <a:pPr>
              <a:buFont typeface="Symbol" pitchFamily="18" charset="2"/>
              <a:buNone/>
            </a:pPr>
            <a:r>
              <a:rPr lang="en-US" i="1"/>
              <a:t>V</a:t>
            </a:r>
            <a:r>
              <a:rPr lang="en-US" baseline="-25000"/>
              <a:t>1</a:t>
            </a:r>
            <a:r>
              <a:rPr lang="en-US">
                <a:latin typeface="Arial" charset="0"/>
                <a:sym typeface="Symbol" pitchFamily="18" charset="2"/>
              </a:rPr>
              <a:t> = 0.3 m</a:t>
            </a:r>
            <a:r>
              <a:rPr lang="en-US" baseline="30000">
                <a:latin typeface="Arial" charset="0"/>
                <a:sym typeface="Symbol" pitchFamily="18" charset="2"/>
              </a:rPr>
              <a:t>3</a:t>
            </a:r>
            <a:r>
              <a:rPr lang="en-US">
                <a:latin typeface="Arial" charset="0"/>
                <a:sym typeface="Symbol" pitchFamily="18" charset="2"/>
              </a:rPr>
              <a:t>		</a:t>
            </a:r>
            <a:r>
              <a:rPr lang="en-US" i="1"/>
              <a:t>V</a:t>
            </a:r>
            <a:r>
              <a:rPr lang="en-US" baseline="-25000"/>
              <a:t>2</a:t>
            </a:r>
            <a:r>
              <a:rPr lang="en-US">
                <a:latin typeface="Arial" charset="0"/>
                <a:sym typeface="Symbol" pitchFamily="18" charset="2"/>
              </a:rPr>
              <a:t> = ?</a:t>
            </a:r>
            <a:r>
              <a:rPr lang="en-US">
                <a:latin typeface="Arial" charset="0"/>
              </a:rPr>
              <a:t>	</a:t>
            </a:r>
          </a:p>
          <a:p>
            <a:pPr>
              <a:buFont typeface="Symbol" pitchFamily="18" charset="2"/>
              <a:buNone/>
            </a:pPr>
            <a:endParaRPr lang="en-US" i="1"/>
          </a:p>
          <a:p>
            <a:pPr>
              <a:buFont typeface="Symbol" pitchFamily="18" charset="2"/>
              <a:buNone/>
            </a:pPr>
            <a:r>
              <a:rPr lang="en-US" i="1"/>
              <a:t>V</a:t>
            </a:r>
            <a:r>
              <a:rPr lang="en-US" baseline="-25000"/>
              <a:t>2</a:t>
            </a:r>
            <a:r>
              <a:rPr lang="en-US">
                <a:latin typeface="Arial" charset="0"/>
              </a:rPr>
              <a:t> = </a:t>
            </a:r>
            <a:r>
              <a:rPr lang="en-US" i="1"/>
              <a:t>P</a:t>
            </a:r>
            <a:r>
              <a:rPr lang="en-US" baseline="-25000"/>
              <a:t>1</a:t>
            </a:r>
            <a:r>
              <a:rPr lang="en-US" i="1"/>
              <a:t>V</a:t>
            </a:r>
            <a:r>
              <a:rPr lang="en-US" baseline="-25000"/>
              <a:t>1</a:t>
            </a:r>
            <a:r>
              <a:rPr lang="en-US"/>
              <a:t> / </a:t>
            </a:r>
            <a:r>
              <a:rPr lang="en-US" i="1"/>
              <a:t>P</a:t>
            </a:r>
            <a:r>
              <a:rPr lang="en-US" baseline="-25000"/>
              <a:t>2</a:t>
            </a:r>
            <a:r>
              <a:rPr lang="en-US">
                <a:latin typeface="Arial" charset="0"/>
              </a:rPr>
              <a:t> </a:t>
            </a:r>
          </a:p>
          <a:p>
            <a:pPr>
              <a:buFont typeface="Symbol" pitchFamily="18" charset="2"/>
              <a:buNone/>
            </a:pPr>
            <a:r>
              <a:rPr lang="en-US">
                <a:latin typeface="Arial" charset="0"/>
              </a:rPr>
              <a:t>     = (1 atm)(</a:t>
            </a:r>
            <a:r>
              <a:rPr lang="en-US">
                <a:latin typeface="Arial" charset="0"/>
                <a:sym typeface="Symbol" pitchFamily="18" charset="2"/>
              </a:rPr>
              <a:t>0.3 </a:t>
            </a:r>
            <a:r>
              <a:rPr lang="en-US">
                <a:latin typeface="Arial" charset="0"/>
              </a:rPr>
              <a:t>m</a:t>
            </a:r>
            <a:r>
              <a:rPr lang="en-US" baseline="30000">
                <a:latin typeface="Arial" charset="0"/>
              </a:rPr>
              <a:t>3</a:t>
            </a:r>
            <a:r>
              <a:rPr lang="en-US">
                <a:latin typeface="Arial" charset="0"/>
              </a:rPr>
              <a:t>) / 3 atm	</a:t>
            </a:r>
          </a:p>
          <a:p>
            <a:pPr>
              <a:buFont typeface="Symbol" pitchFamily="18" charset="2"/>
              <a:buNone/>
            </a:pPr>
            <a:r>
              <a:rPr lang="en-US">
                <a:latin typeface="Arial" charset="0"/>
              </a:rPr>
              <a:t>     = </a:t>
            </a:r>
            <a:r>
              <a:rPr lang="en-US">
                <a:solidFill>
                  <a:srgbClr val="FA4F9F"/>
                </a:solidFill>
                <a:latin typeface="Arial" charset="0"/>
              </a:rPr>
              <a:t>0.1 m</a:t>
            </a:r>
            <a:r>
              <a:rPr lang="en-US" baseline="30000">
                <a:solidFill>
                  <a:srgbClr val="FA4F9F"/>
                </a:solidFill>
                <a:latin typeface="Arial" charset="0"/>
              </a:rPr>
              <a:t>3</a:t>
            </a:r>
            <a:r>
              <a:rPr lang="en-US">
                <a:latin typeface="Arial" charset="0"/>
              </a:rPr>
              <a:t> </a:t>
            </a:r>
            <a:endParaRPr lang="en-US">
              <a:solidFill>
                <a:srgbClr val="FA4F9F"/>
              </a:solidFill>
              <a:latin typeface="Arial" charset="0"/>
            </a:endParaRPr>
          </a:p>
        </p:txBody>
      </p:sp>
    </p:spTree>
    <p:extLst>
      <p:ext uri="{BB962C8B-B14F-4D97-AF65-F5344CB8AC3E}">
        <p14:creationId xmlns:p14="http://schemas.microsoft.com/office/powerpoint/2010/main" val="398296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502213"/>
                                        </p:tgtEl>
                                        <p:attrNameLst>
                                          <p:attrName>style.visibility</p:attrName>
                                        </p:attrNameLst>
                                      </p:cBhvr>
                                      <p:to>
                                        <p:strVal val="visible"/>
                                      </p:to>
                                    </p:set>
                                    <p:anim from="(-#ppt_w/2)" to="(#ppt_x)" calcmode="lin" valueType="num">
                                      <p:cBhvr>
                                        <p:cTn id="7" dur="600" fill="hold">
                                          <p:stCondLst>
                                            <p:cond delay="0"/>
                                          </p:stCondLst>
                                        </p:cTn>
                                        <p:tgtEl>
                                          <p:spTgt spid="1502213"/>
                                        </p:tgtEl>
                                        <p:attrNameLst>
                                          <p:attrName>ppt_x</p:attrName>
                                        </p:attrNameLst>
                                      </p:cBhvr>
                                    </p:anim>
                                    <p:anim from="0" to="-1.0" calcmode="lin" valueType="num">
                                      <p:cBhvr>
                                        <p:cTn id="8" dur="200" decel="50000" autoRev="1" fill="hold">
                                          <p:stCondLst>
                                            <p:cond delay="600"/>
                                          </p:stCondLst>
                                        </p:cTn>
                                        <p:tgtEl>
                                          <p:spTgt spid="1502213"/>
                                        </p:tgtEl>
                                        <p:attrNameLst>
                                          <p:attrName>xshear</p:attrName>
                                        </p:attrNameLst>
                                      </p:cBhvr>
                                    </p:anim>
                                    <p:animScale>
                                      <p:cBhvr>
                                        <p:cTn id="9" dur="200" decel="100000" autoRev="1" fill="hold">
                                          <p:stCondLst>
                                            <p:cond delay="600"/>
                                          </p:stCondLst>
                                        </p:cTn>
                                        <p:tgtEl>
                                          <p:spTgt spid="1502213"/>
                                        </p:tgtEl>
                                      </p:cBhvr>
                                      <p:from x="100000" y="100000"/>
                                      <p:to x="80000" y="100000"/>
                                    </p:animScale>
                                    <p:anim by="(#ppt_h/3+#ppt_w*0.1)" calcmode="lin" valueType="num">
                                      <p:cBhvr additive="sum">
                                        <p:cTn id="10" dur="200" decel="100000" autoRev="1" fill="hold">
                                          <p:stCondLst>
                                            <p:cond delay="600"/>
                                          </p:stCondLst>
                                        </p:cTn>
                                        <p:tgtEl>
                                          <p:spTgt spid="150221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22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6306" name="Rectangle 2"/>
          <p:cNvSpPr>
            <a:spLocks noGrp="1" noChangeArrowheads="1"/>
          </p:cNvSpPr>
          <p:nvPr>
            <p:ph type="body" idx="1"/>
          </p:nvPr>
        </p:nvSpPr>
        <p:spPr>
          <a:xfrm>
            <a:off x="228600" y="533400"/>
            <a:ext cx="8915400" cy="3429000"/>
          </a:xfrm>
        </p:spPr>
        <p:txBody>
          <a:bodyPr/>
          <a:lstStyle/>
          <a:p>
            <a:pPr>
              <a:lnSpc>
                <a:spcPct val="80000"/>
              </a:lnSpc>
              <a:spcBef>
                <a:spcPct val="30000"/>
              </a:spcBef>
            </a:pPr>
            <a:r>
              <a:rPr lang="en-US" sz="2400" dirty="0"/>
              <a:t>consider a block submerged in water, suspended from a string.</a:t>
            </a:r>
          </a:p>
          <a:p>
            <a:pPr lvl="1">
              <a:lnSpc>
                <a:spcPct val="80000"/>
              </a:lnSpc>
              <a:spcBef>
                <a:spcPct val="30000"/>
              </a:spcBef>
            </a:pPr>
            <a:r>
              <a:rPr lang="en-US" sz="2000" dirty="0"/>
              <a:t>The pressure of the water pushes on the block from all sides.</a:t>
            </a:r>
          </a:p>
          <a:p>
            <a:pPr lvl="1">
              <a:lnSpc>
                <a:spcPct val="80000"/>
              </a:lnSpc>
              <a:spcBef>
                <a:spcPct val="30000"/>
              </a:spcBef>
            </a:pPr>
            <a:r>
              <a:rPr lang="en-US" sz="2000" dirty="0"/>
              <a:t>Because the pressure increases with depth, the pressure at the bottom of the block is greater than at the top.</a:t>
            </a:r>
          </a:p>
          <a:p>
            <a:pPr lvl="1">
              <a:lnSpc>
                <a:spcPct val="80000"/>
              </a:lnSpc>
              <a:spcBef>
                <a:spcPct val="30000"/>
              </a:spcBef>
            </a:pPr>
            <a:r>
              <a:rPr lang="en-US" sz="2000" dirty="0"/>
              <a:t>There is a larger force (</a:t>
            </a:r>
            <a:r>
              <a:rPr lang="en-US" sz="2000" b="1" i="1" dirty="0">
                <a:solidFill>
                  <a:schemeClr val="hlink"/>
                </a:solidFill>
                <a:latin typeface="Times New Roman" pitchFamily="18" charset="0"/>
              </a:rPr>
              <a:t>F</a:t>
            </a:r>
            <a:r>
              <a:rPr lang="en-US" sz="2000" dirty="0">
                <a:solidFill>
                  <a:schemeClr val="hlink"/>
                </a:solidFill>
              </a:rPr>
              <a:t> =</a:t>
            </a:r>
            <a:r>
              <a:rPr lang="en-US" sz="2000" dirty="0"/>
              <a:t> </a:t>
            </a:r>
            <a:r>
              <a:rPr lang="en-US" sz="2000" b="1" i="1" dirty="0">
                <a:solidFill>
                  <a:schemeClr val="hlink"/>
                </a:solidFill>
                <a:latin typeface="Times New Roman" pitchFamily="18" charset="0"/>
              </a:rPr>
              <a:t>PA</a:t>
            </a:r>
            <a:r>
              <a:rPr lang="en-US" sz="2000" dirty="0"/>
              <a:t>) pushing up at the bottom than there is pushing down at the top.</a:t>
            </a:r>
          </a:p>
          <a:p>
            <a:pPr lvl="1">
              <a:lnSpc>
                <a:spcPct val="80000"/>
              </a:lnSpc>
              <a:spcBef>
                <a:spcPct val="30000"/>
              </a:spcBef>
            </a:pPr>
            <a:r>
              <a:rPr lang="en-US" sz="2000" dirty="0"/>
              <a:t>The difference between these two forces is the </a:t>
            </a:r>
            <a:r>
              <a:rPr lang="en-US" sz="2000" b="1" dirty="0"/>
              <a:t>buoyant force. </a:t>
            </a:r>
          </a:p>
        </p:txBody>
      </p:sp>
      <p:pic>
        <p:nvPicPr>
          <p:cNvPr id="1506310" name="Picture 6" descr="09_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2895600"/>
            <a:ext cx="3290888" cy="338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3810000" y="2819400"/>
            <a:ext cx="4724400" cy="2015936"/>
          </a:xfrm>
          <a:prstGeom prst="rect">
            <a:avLst/>
          </a:prstGeom>
          <a:noFill/>
        </p:spPr>
        <p:txBody>
          <a:bodyPr wrap="square" rtlCol="0">
            <a:spAutoFit/>
          </a:bodyPr>
          <a:lstStyle/>
          <a:p>
            <a:r>
              <a:rPr lang="en-US" sz="2500" dirty="0">
                <a:sym typeface="Wingdings" pitchFamily="2" charset="2"/>
              </a:rPr>
              <a:t>	 </a:t>
            </a:r>
          </a:p>
          <a:p>
            <a:r>
              <a:rPr lang="en-US" sz="2500" dirty="0">
                <a:sym typeface="Wingdings" pitchFamily="2" charset="2"/>
              </a:rPr>
              <a:t>Pascal’s principle says: </a:t>
            </a:r>
            <a:r>
              <a:rPr lang="en-US" sz="2500" b="1" dirty="0">
                <a:solidFill>
                  <a:srgbClr val="FF0000"/>
                </a:solidFill>
                <a:sym typeface="Wingdings" pitchFamily="2" charset="2"/>
              </a:rPr>
              <a:t>density*g*height</a:t>
            </a:r>
          </a:p>
          <a:p>
            <a:r>
              <a:rPr lang="en-US" sz="2500" dirty="0">
                <a:sym typeface="Wingdings" pitchFamily="2" charset="2"/>
              </a:rPr>
              <a:t>is the same everywhere at the same height and in all directions. </a:t>
            </a:r>
            <a:endParaRPr lang="en-US" sz="2500" dirty="0"/>
          </a:p>
        </p:txBody>
      </p:sp>
      <p:sp>
        <p:nvSpPr>
          <p:cNvPr id="3" name="Rectangle 2"/>
          <p:cNvSpPr/>
          <p:nvPr/>
        </p:nvSpPr>
        <p:spPr>
          <a:xfrm>
            <a:off x="3445746" y="-311"/>
            <a:ext cx="2398798" cy="553998"/>
          </a:xfrm>
          <a:prstGeom prst="rect">
            <a:avLst/>
          </a:prstGeom>
        </p:spPr>
        <p:txBody>
          <a:bodyPr wrap="none">
            <a:spAutoFit/>
          </a:bodyPr>
          <a:lstStyle/>
          <a:p>
            <a:r>
              <a:rPr lang="en-US" sz="3000" b="1" dirty="0">
                <a:solidFill>
                  <a:srgbClr val="FF0000"/>
                </a:solidFill>
              </a:rPr>
              <a:t>buoyant force</a:t>
            </a:r>
            <a:endParaRPr lang="en-US" sz="3000" dirty="0">
              <a:solidFill>
                <a:srgbClr val="FF0000"/>
              </a:solidFill>
            </a:endParaRPr>
          </a:p>
        </p:txBody>
      </p:sp>
      <p:sp>
        <p:nvSpPr>
          <p:cNvPr id="4" name="Slide Number Placeholder 3"/>
          <p:cNvSpPr>
            <a:spLocks noGrp="1"/>
          </p:cNvSpPr>
          <p:nvPr>
            <p:ph type="sldNum" sz="quarter" idx="12"/>
          </p:nvPr>
        </p:nvSpPr>
        <p:spPr/>
        <p:txBody>
          <a:bodyPr/>
          <a:lstStyle/>
          <a:p>
            <a:fld id="{DD47CC33-E8F8-4742-AE82-71CFB35D51BA}" type="slidenum">
              <a:rPr lang="en-US" smtClean="0"/>
              <a:t>6</a:t>
            </a:fld>
            <a:endParaRPr lang="en-US" dirty="0"/>
          </a:p>
        </p:txBody>
      </p:sp>
    </p:spTree>
    <p:extLst>
      <p:ext uri="{BB962C8B-B14F-4D97-AF65-F5344CB8AC3E}">
        <p14:creationId xmlns:p14="http://schemas.microsoft.com/office/powerpoint/2010/main" val="3135361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47B5609-F3DE-4A8B-A262-7A227262B0F3}" type="slidenum">
              <a:rPr lang="en-US"/>
              <a:pPr eaLnBrk="1" hangingPunct="1"/>
              <a:t>7</a:t>
            </a:fld>
            <a:endParaRPr lang="en-US"/>
          </a:p>
        </p:txBody>
      </p:sp>
      <p:sp>
        <p:nvSpPr>
          <p:cNvPr id="20485" name="Rectangle 4"/>
          <p:cNvSpPr>
            <a:spLocks noChangeArrowheads="1"/>
          </p:cNvSpPr>
          <p:nvPr/>
        </p:nvSpPr>
        <p:spPr bwMode="auto">
          <a:xfrm>
            <a:off x="457200" y="2286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altLang="zh-CN" sz="2800" b="1">
                <a:solidFill>
                  <a:srgbClr val="3333FF"/>
                </a:solidFill>
                <a:ea typeface="宋体" pitchFamily="2" charset="-122"/>
              </a:rPr>
              <a:t>2B-04 Liquid Pressure</a:t>
            </a:r>
          </a:p>
        </p:txBody>
      </p:sp>
      <p:sp>
        <p:nvSpPr>
          <p:cNvPr id="117765" name="Rectangle 5"/>
          <p:cNvSpPr>
            <a:spLocks noChangeArrowheads="1"/>
          </p:cNvSpPr>
          <p:nvPr/>
        </p:nvSpPr>
        <p:spPr bwMode="auto">
          <a:xfrm>
            <a:off x="304800" y="5334000"/>
            <a:ext cx="8686800" cy="762000"/>
          </a:xfrm>
          <a:prstGeom prst="rect">
            <a:avLst/>
          </a:prstGeom>
          <a:solidFill>
            <a:schemeClr val="bg1"/>
          </a:solidFill>
          <a:ln>
            <a:noFill/>
          </a:ln>
        </p:spPr>
        <p:txBody>
          <a:bodyPr/>
          <a:lstStyle/>
          <a:p>
            <a:pPr algn="ctr">
              <a:lnSpc>
                <a:spcPct val="80000"/>
              </a:lnSpc>
              <a:spcBef>
                <a:spcPct val="20000"/>
              </a:spcBef>
            </a:pPr>
            <a:r>
              <a:rPr lang="en-US" altLang="zh-CN" sz="2000" b="1" dirty="0">
                <a:solidFill>
                  <a:srgbClr val="FF3300"/>
                </a:solidFill>
                <a:ea typeface="宋体" pitchFamily="2" charset="-122"/>
              </a:rPr>
              <a:t>AT ANY GIVEN POINT IN A STATIONARY LIQUID, THE PRESSURE IS THE SAME IN ALL DIRECTIONS</a:t>
            </a:r>
            <a:r>
              <a:rPr lang="en-US" altLang="zh-CN" sz="2000" dirty="0">
                <a:solidFill>
                  <a:srgbClr val="FF3300"/>
                </a:solidFill>
                <a:ea typeface="宋体" pitchFamily="2" charset="-122"/>
              </a:rPr>
              <a:t>.</a:t>
            </a:r>
          </a:p>
        </p:txBody>
      </p:sp>
      <p:sp>
        <p:nvSpPr>
          <p:cNvPr id="20488" name="Text Box 7"/>
          <p:cNvSpPr txBox="1">
            <a:spLocks noChangeArrowheads="1"/>
          </p:cNvSpPr>
          <p:nvPr/>
        </p:nvSpPr>
        <p:spPr bwMode="auto">
          <a:xfrm>
            <a:off x="1143000" y="990600"/>
            <a:ext cx="75438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Investigating Pressure in different directions within a liquid in equilibrium.</a:t>
            </a:r>
          </a:p>
        </p:txBody>
      </p:sp>
      <p:sp>
        <p:nvSpPr>
          <p:cNvPr id="117769" name="Text Box 9"/>
          <p:cNvSpPr txBox="1">
            <a:spLocks noChangeArrowheads="1"/>
          </p:cNvSpPr>
          <p:nvPr/>
        </p:nvSpPr>
        <p:spPr bwMode="auto">
          <a:xfrm>
            <a:off x="4495800" y="1524000"/>
            <a:ext cx="3902075" cy="915988"/>
          </a:xfrm>
          <a:prstGeom prst="rect">
            <a:avLst/>
          </a:prstGeom>
          <a:solidFill>
            <a:srgbClr val="A0FEB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solidFill>
                  <a:srgbClr val="FF3300"/>
                </a:solidFill>
              </a:rPr>
              <a:t>The increase in pressure </a:t>
            </a:r>
            <a:r>
              <a:rPr lang="el-GR" b="1">
                <a:solidFill>
                  <a:srgbClr val="FF3300"/>
                </a:solidFill>
                <a:cs typeface="Arial" charset="0"/>
              </a:rPr>
              <a:t>ρ</a:t>
            </a:r>
            <a:r>
              <a:rPr lang="en-US" b="1">
                <a:solidFill>
                  <a:srgbClr val="FF3300"/>
                </a:solidFill>
                <a:cs typeface="Arial" charset="0"/>
              </a:rPr>
              <a:t>gh </a:t>
            </a:r>
            <a:r>
              <a:rPr lang="en-US" b="1">
                <a:solidFill>
                  <a:srgbClr val="FF3300"/>
                </a:solidFill>
              </a:rPr>
              <a:t>is measured by the difference in height of the liquid in the U tube</a:t>
            </a:r>
            <a:r>
              <a:rPr lang="en-US"/>
              <a:t>.</a:t>
            </a:r>
          </a:p>
        </p:txBody>
      </p:sp>
      <p:grpSp>
        <p:nvGrpSpPr>
          <p:cNvPr id="2" name="Group 10"/>
          <p:cNvGrpSpPr>
            <a:grpSpLocks/>
          </p:cNvGrpSpPr>
          <p:nvPr/>
        </p:nvGrpSpPr>
        <p:grpSpPr bwMode="auto">
          <a:xfrm>
            <a:off x="5105400" y="3124200"/>
            <a:ext cx="2468563" cy="1905000"/>
            <a:chOff x="3456" y="1152"/>
            <a:chExt cx="2270" cy="1916"/>
          </a:xfrm>
        </p:grpSpPr>
        <p:grpSp>
          <p:nvGrpSpPr>
            <p:cNvPr id="20494" name="Group 11"/>
            <p:cNvGrpSpPr>
              <a:grpSpLocks/>
            </p:cNvGrpSpPr>
            <p:nvPr/>
          </p:nvGrpSpPr>
          <p:grpSpPr bwMode="auto">
            <a:xfrm>
              <a:off x="3456" y="1152"/>
              <a:ext cx="2270" cy="1916"/>
              <a:chOff x="3456" y="1152"/>
              <a:chExt cx="2270" cy="1916"/>
            </a:xfrm>
          </p:grpSpPr>
          <p:pic>
            <p:nvPicPr>
              <p:cNvPr id="20497" name="Picture 12" descr="09_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6" y="1152"/>
                <a:ext cx="1920" cy="1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8" name="Text Box 13"/>
              <p:cNvSpPr txBox="1">
                <a:spLocks noChangeArrowheads="1"/>
              </p:cNvSpPr>
              <p:nvPr/>
            </p:nvSpPr>
            <p:spPr bwMode="auto">
              <a:xfrm>
                <a:off x="3494" y="2455"/>
                <a:ext cx="339" cy="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A</a:t>
                </a:r>
              </a:p>
            </p:txBody>
          </p:sp>
          <p:sp>
            <p:nvSpPr>
              <p:cNvPr id="20499" name="Text Box 14"/>
              <p:cNvSpPr txBox="1">
                <a:spLocks noChangeArrowheads="1"/>
              </p:cNvSpPr>
              <p:nvPr/>
            </p:nvSpPr>
            <p:spPr bwMode="auto">
              <a:xfrm>
                <a:off x="4165" y="2455"/>
                <a:ext cx="339" cy="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B</a:t>
                </a:r>
              </a:p>
            </p:txBody>
          </p:sp>
          <p:sp>
            <p:nvSpPr>
              <p:cNvPr id="20500" name="Text Box 15"/>
              <p:cNvSpPr txBox="1">
                <a:spLocks noChangeArrowheads="1"/>
              </p:cNvSpPr>
              <p:nvPr/>
            </p:nvSpPr>
            <p:spPr bwMode="auto">
              <a:xfrm>
                <a:off x="5376" y="2207"/>
                <a:ext cx="338"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B</a:t>
                </a:r>
              </a:p>
            </p:txBody>
          </p:sp>
          <p:sp>
            <p:nvSpPr>
              <p:cNvPr id="20501" name="Text Box 16"/>
              <p:cNvSpPr txBox="1">
                <a:spLocks noChangeArrowheads="1"/>
              </p:cNvSpPr>
              <p:nvPr/>
            </p:nvSpPr>
            <p:spPr bwMode="auto">
              <a:xfrm>
                <a:off x="4944" y="2207"/>
                <a:ext cx="232"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A</a:t>
                </a:r>
              </a:p>
            </p:txBody>
          </p:sp>
          <p:sp>
            <p:nvSpPr>
              <p:cNvPr id="20502" name="Line 17"/>
              <p:cNvSpPr>
                <a:spLocks noChangeShapeType="1"/>
              </p:cNvSpPr>
              <p:nvPr/>
            </p:nvSpPr>
            <p:spPr bwMode="auto">
              <a:xfrm>
                <a:off x="3456" y="2640"/>
                <a:ext cx="912" cy="0"/>
              </a:xfrm>
              <a:prstGeom prst="line">
                <a:avLst/>
              </a:prstGeom>
              <a:noFill/>
              <a:ln w="28575">
                <a:solidFill>
                  <a:srgbClr val="FF33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3" name="Line 18"/>
              <p:cNvSpPr>
                <a:spLocks noChangeShapeType="1"/>
              </p:cNvSpPr>
              <p:nvPr/>
            </p:nvSpPr>
            <p:spPr bwMode="auto">
              <a:xfrm>
                <a:off x="4704" y="2256"/>
                <a:ext cx="912" cy="0"/>
              </a:xfrm>
              <a:prstGeom prst="line">
                <a:avLst/>
              </a:prstGeom>
              <a:noFill/>
              <a:ln w="28575">
                <a:solidFill>
                  <a:srgbClr val="FF33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4" name="Line 19"/>
              <p:cNvSpPr>
                <a:spLocks noChangeShapeType="1"/>
              </p:cNvSpPr>
              <p:nvPr/>
            </p:nvSpPr>
            <p:spPr bwMode="auto">
              <a:xfrm flipV="1">
                <a:off x="5472" y="1344"/>
                <a:ext cx="0" cy="384"/>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5" name="Line 20"/>
              <p:cNvSpPr>
                <a:spLocks noChangeShapeType="1"/>
              </p:cNvSpPr>
              <p:nvPr/>
            </p:nvSpPr>
            <p:spPr bwMode="auto">
              <a:xfrm>
                <a:off x="5472" y="1872"/>
                <a:ext cx="0" cy="384"/>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506" name="Text Box 21"/>
              <p:cNvSpPr txBox="1">
                <a:spLocks noChangeArrowheads="1"/>
              </p:cNvSpPr>
              <p:nvPr/>
            </p:nvSpPr>
            <p:spPr bwMode="auto">
              <a:xfrm>
                <a:off x="5413" y="1639"/>
                <a:ext cx="313" cy="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h</a:t>
                </a:r>
              </a:p>
            </p:txBody>
          </p:sp>
        </p:grpSp>
        <p:sp>
          <p:nvSpPr>
            <p:cNvPr id="20495" name="Line 22"/>
            <p:cNvSpPr>
              <a:spLocks noChangeShapeType="1"/>
            </p:cNvSpPr>
            <p:nvPr/>
          </p:nvSpPr>
          <p:spPr bwMode="auto">
            <a:xfrm>
              <a:off x="4464" y="1296"/>
              <a:ext cx="0" cy="1152"/>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96" name="Text Box 23"/>
            <p:cNvSpPr txBox="1">
              <a:spLocks noChangeArrowheads="1"/>
            </p:cNvSpPr>
            <p:nvPr/>
          </p:nvSpPr>
          <p:spPr bwMode="auto">
            <a:xfrm>
              <a:off x="4560" y="1296"/>
              <a:ext cx="340"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t>g</a:t>
              </a:r>
            </a:p>
          </p:txBody>
        </p:sp>
      </p:grpSp>
      <p:pic>
        <p:nvPicPr>
          <p:cNvPr id="20492" name="Picture 24" descr="2B-04_pi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00200"/>
            <a:ext cx="1995488"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7785" name="AutoShape 25"/>
          <p:cNvSpPr>
            <a:spLocks noChangeArrowheads="1"/>
          </p:cNvSpPr>
          <p:nvPr/>
        </p:nvSpPr>
        <p:spPr bwMode="auto">
          <a:xfrm>
            <a:off x="1676400" y="1371600"/>
            <a:ext cx="2819400" cy="1676400"/>
          </a:xfrm>
          <a:prstGeom prst="wedgeEllipseCallout">
            <a:avLst>
              <a:gd name="adj1" fmla="val -42569"/>
              <a:gd name="adj2" fmla="val 61079"/>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669900"/>
                </a:solidFill>
                <a:ea typeface="宋体" pitchFamily="2" charset="-122"/>
              </a:rPr>
              <a:t>What will happen to the reading on the manometer as the sensor is rotated</a:t>
            </a:r>
            <a:r>
              <a:rPr lang="en-US" altLang="zh-CN" sz="1600" b="1">
                <a:solidFill>
                  <a:schemeClr val="bg1"/>
                </a:solidFill>
                <a:ea typeface="宋体" pitchFamily="2" charset="-122"/>
              </a:rPr>
              <a:t> </a:t>
            </a:r>
            <a:r>
              <a:rPr lang="en-US" altLang="zh-CN" sz="1600" b="1">
                <a:solidFill>
                  <a:srgbClr val="CC0000"/>
                </a:solidFill>
                <a:ea typeface="宋体" pitchFamily="2" charset="-122"/>
              </a:rPr>
              <a:t>?</a:t>
            </a:r>
          </a:p>
        </p:txBody>
      </p:sp>
    </p:spTree>
    <p:extLst>
      <p:ext uri="{BB962C8B-B14F-4D97-AF65-F5344CB8AC3E}">
        <p14:creationId xmlns:p14="http://schemas.microsoft.com/office/powerpoint/2010/main" val="814579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54E441C-8348-4EE2-9179-C464EB99A50E}" type="datetime1">
              <a:rPr lang="en-US" altLang="en-US"/>
              <a:pPr eaLnBrk="1" hangingPunct="1"/>
              <a:t>3/14/2021</a:t>
            </a:fld>
            <a:endParaRPr lang="en-US" altLang="en-US"/>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6DA1161-DEC7-499B-A87D-8BB36EA8A275}" type="slidenum">
              <a:rPr lang="en-US" altLang="en-US"/>
              <a:pPr eaLnBrk="1" hangingPunct="1"/>
              <a:t>8</a:t>
            </a:fld>
            <a:endParaRPr lang="en-US" altLang="en-US"/>
          </a:p>
        </p:txBody>
      </p:sp>
      <p:pic>
        <p:nvPicPr>
          <p:cNvPr id="27653" name="Picture 2" descr="2B-03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133600"/>
            <a:ext cx="3190875" cy="297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Rectangle 3"/>
          <p:cNvSpPr>
            <a:spLocks noChangeArrowheads="1"/>
          </p:cNvSpPr>
          <p:nvPr/>
        </p:nvSpPr>
        <p:spPr bwMode="auto">
          <a:xfrm>
            <a:off x="457200" y="228600"/>
            <a:ext cx="8229600" cy="6397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2800" b="1">
                <a:solidFill>
                  <a:srgbClr val="3333FF"/>
                </a:solidFill>
                <a:ea typeface="宋体" panose="02010600030101010101" pitchFamily="2" charset="-122"/>
              </a:rPr>
              <a:t>2B-03 Water Seeks Own Level</a:t>
            </a:r>
          </a:p>
        </p:txBody>
      </p:sp>
      <p:sp>
        <p:nvSpPr>
          <p:cNvPr id="133124" name="Rectangle 4"/>
          <p:cNvSpPr>
            <a:spLocks noChangeArrowheads="1"/>
          </p:cNvSpPr>
          <p:nvPr/>
        </p:nvSpPr>
        <p:spPr bwMode="auto">
          <a:xfrm>
            <a:off x="838200" y="5486400"/>
            <a:ext cx="7772400" cy="685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0000"/>
              </a:lnSpc>
              <a:spcBef>
                <a:spcPct val="20000"/>
              </a:spcBef>
            </a:pPr>
            <a:r>
              <a:rPr lang="en-US" altLang="zh-CN" sz="2000" b="1">
                <a:solidFill>
                  <a:srgbClr val="FF3300"/>
                </a:solidFill>
                <a:ea typeface="宋体" panose="02010600030101010101" pitchFamily="2" charset="-122"/>
              </a:rPr>
              <a:t>LIQUID PRESSURE DEPENDS ONLY ON VERTICAL HEIGHT (MEASURED STRAIGHT DOWN THAT IS PARALLEL TO g).</a:t>
            </a:r>
          </a:p>
        </p:txBody>
      </p:sp>
      <p:sp>
        <p:nvSpPr>
          <p:cNvPr id="133125" name="Text Box 5"/>
          <p:cNvSpPr txBox="1">
            <a:spLocks noChangeArrowheads="1"/>
          </p:cNvSpPr>
          <p:nvPr/>
        </p:nvSpPr>
        <p:spPr bwMode="auto">
          <a:xfrm>
            <a:off x="7239000" y="4724400"/>
            <a:ext cx="1371600" cy="649288"/>
          </a:xfrm>
          <a:prstGeom prst="rect">
            <a:avLst/>
          </a:prstGeom>
          <a:solidFill>
            <a:srgbClr val="FFC1C1"/>
          </a:solidFill>
          <a:ln w="9525">
            <a:solidFill>
              <a:srgbClr val="FFC1C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2400" b="1" i="1">
                <a:solidFill>
                  <a:srgbClr val="CC0000"/>
                </a:solidFill>
                <a:ea typeface="宋体" panose="02010600030101010101" pitchFamily="2" charset="-122"/>
              </a:rPr>
              <a:t>P = ρgh</a:t>
            </a:r>
          </a:p>
          <a:p>
            <a:pPr eaLnBrk="1" hangingPunct="1"/>
            <a:endParaRPr lang="en-US" altLang="en-US" b="1" i="1" baseline="-25000">
              <a:solidFill>
                <a:srgbClr val="CC0000"/>
              </a:solidFill>
            </a:endParaRPr>
          </a:p>
        </p:txBody>
      </p:sp>
      <p:sp>
        <p:nvSpPr>
          <p:cNvPr id="133126" name="AutoShape 6"/>
          <p:cNvSpPr>
            <a:spLocks noChangeArrowheads="1"/>
          </p:cNvSpPr>
          <p:nvPr/>
        </p:nvSpPr>
        <p:spPr bwMode="auto">
          <a:xfrm>
            <a:off x="4953000" y="2057400"/>
            <a:ext cx="3810000" cy="2514600"/>
          </a:xfrm>
          <a:prstGeom prst="cloudCallout">
            <a:avLst>
              <a:gd name="adj1" fmla="val -74667"/>
              <a:gd name="adj2" fmla="val 37690"/>
            </a:avLst>
          </a:prstGeom>
          <a:solidFill>
            <a:srgbClr val="FFFF6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The slanted cylinder and twisted cylinder hold a longer “total length” of water.  But in each case the </a:t>
            </a:r>
            <a:r>
              <a:rPr lang="en-US" altLang="zh-CN" sz="1600" b="1" i="1">
                <a:solidFill>
                  <a:srgbClr val="669900"/>
                </a:solidFill>
                <a:ea typeface="宋体" panose="02010600030101010101" pitchFamily="2" charset="-122"/>
              </a:rPr>
              <a:t>vertical height</a:t>
            </a:r>
            <a:r>
              <a:rPr lang="en-US" altLang="zh-CN" sz="1600" b="1">
                <a:solidFill>
                  <a:srgbClr val="669900"/>
                </a:solidFill>
                <a:ea typeface="宋体" panose="02010600030101010101" pitchFamily="2" charset="-122"/>
              </a:rPr>
              <a:t> is the same.</a:t>
            </a:r>
            <a:endParaRPr lang="en-US" altLang="zh-CN" sz="1600" b="1">
              <a:solidFill>
                <a:srgbClr val="CC0000"/>
              </a:solidFill>
              <a:ea typeface="宋体" panose="02010600030101010101" pitchFamily="2" charset="-122"/>
            </a:endParaRPr>
          </a:p>
        </p:txBody>
      </p:sp>
      <p:sp>
        <p:nvSpPr>
          <p:cNvPr id="133127" name="AutoShape 7"/>
          <p:cNvSpPr>
            <a:spLocks noChangeArrowheads="1"/>
          </p:cNvSpPr>
          <p:nvPr/>
        </p:nvSpPr>
        <p:spPr bwMode="auto">
          <a:xfrm>
            <a:off x="228600" y="609600"/>
            <a:ext cx="2743200" cy="1981200"/>
          </a:xfrm>
          <a:prstGeom prst="wedgeEllipseCallout">
            <a:avLst>
              <a:gd name="adj1" fmla="val 31194"/>
              <a:gd name="adj2" fmla="val 92069"/>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Liquid pressure depends on the “height” of the liquid column. But how is this height measured </a:t>
            </a:r>
            <a:r>
              <a:rPr lang="en-US" altLang="zh-CN" sz="1600" b="1">
                <a:solidFill>
                  <a:srgbClr val="CC0000"/>
                </a:solidFill>
                <a:ea typeface="宋体" panose="02010600030101010101" pitchFamily="2" charset="-122"/>
              </a:rPr>
              <a:t>?</a:t>
            </a:r>
            <a:r>
              <a:rPr lang="en-US" altLang="zh-CN" sz="1600" b="1">
                <a:solidFill>
                  <a:srgbClr val="669900"/>
                </a:solidFill>
                <a:ea typeface="宋体" panose="02010600030101010101" pitchFamily="2" charset="-122"/>
              </a:rPr>
              <a:t> </a:t>
            </a:r>
          </a:p>
        </p:txBody>
      </p:sp>
      <p:sp>
        <p:nvSpPr>
          <p:cNvPr id="27659" name="Text Box 8"/>
          <p:cNvSpPr txBox="1">
            <a:spLocks noChangeArrowheads="1"/>
          </p:cNvSpPr>
          <p:nvPr/>
        </p:nvSpPr>
        <p:spPr bwMode="auto">
          <a:xfrm>
            <a:off x="3352800" y="914400"/>
            <a:ext cx="53340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1600" b="1">
                <a:solidFill>
                  <a:srgbClr val="669900"/>
                </a:solidFill>
                <a:ea typeface="宋体" panose="02010600030101010101" pitchFamily="2" charset="-122"/>
              </a:rPr>
              <a:t>Investigating the Dependence of Pressure on Height</a:t>
            </a:r>
          </a:p>
        </p:txBody>
      </p:sp>
    </p:spTree>
    <p:extLst>
      <p:ext uri="{BB962C8B-B14F-4D97-AF65-F5344CB8AC3E}">
        <p14:creationId xmlns:p14="http://schemas.microsoft.com/office/powerpoint/2010/main" val="1592223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685800" y="0"/>
            <a:ext cx="7772400" cy="762000"/>
          </a:xfrm>
        </p:spPr>
        <p:txBody>
          <a:bodyPr/>
          <a:lstStyle/>
          <a:p>
            <a:r>
              <a:rPr lang="en-US" dirty="0">
                <a:solidFill>
                  <a:srgbClr val="FF0000"/>
                </a:solidFill>
              </a:rPr>
              <a:t>Archimedes’ Principle</a:t>
            </a:r>
          </a:p>
        </p:txBody>
      </p:sp>
      <p:sp>
        <p:nvSpPr>
          <p:cNvPr id="1147907" name="Rectangle 3"/>
          <p:cNvSpPr>
            <a:spLocks noGrp="1" noChangeArrowheads="1"/>
          </p:cNvSpPr>
          <p:nvPr>
            <p:ph type="body" idx="1"/>
          </p:nvPr>
        </p:nvSpPr>
        <p:spPr>
          <a:xfrm>
            <a:off x="0" y="685800"/>
            <a:ext cx="9144000" cy="2438400"/>
          </a:xfrm>
        </p:spPr>
        <p:txBody>
          <a:bodyPr>
            <a:normAutofit/>
          </a:bodyPr>
          <a:lstStyle/>
          <a:p>
            <a:r>
              <a:rPr lang="en-US" sz="2400" b="1" i="1" dirty="0">
                <a:solidFill>
                  <a:schemeClr val="accent1"/>
                </a:solidFill>
              </a:rPr>
              <a:t>Archimedes’ Principle</a:t>
            </a:r>
            <a:r>
              <a:rPr lang="en-US" sz="2400" dirty="0"/>
              <a:t>:  </a:t>
            </a:r>
            <a:r>
              <a:rPr lang="en-US" sz="2400" b="1" dirty="0"/>
              <a:t>The buoyant force acting on an object fully or partially submerged in a fluid is equal to the weight of the fluid displaced by the object.</a:t>
            </a:r>
            <a:endParaRPr lang="en-US" sz="2800" b="1" dirty="0"/>
          </a:p>
        </p:txBody>
      </p:sp>
      <p:pic>
        <p:nvPicPr>
          <p:cNvPr id="1147911" name="Picture 7" descr="09_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886200"/>
            <a:ext cx="5562600" cy="265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85800" y="1944469"/>
            <a:ext cx="8229600" cy="1323439"/>
          </a:xfrm>
          <a:prstGeom prst="rect">
            <a:avLst/>
          </a:prstGeom>
        </p:spPr>
        <p:txBody>
          <a:bodyPr wrap="square">
            <a:spAutoFit/>
          </a:bodyPr>
          <a:lstStyle/>
          <a:p>
            <a:pPr marL="285750" indent="-285750">
              <a:buFont typeface="Arial" pitchFamily="34" charset="0"/>
              <a:buChar char="•"/>
            </a:pPr>
            <a:r>
              <a:rPr lang="en-US" sz="2000" dirty="0">
                <a:latin typeface="Times New Roman" pitchFamily="18" charset="0"/>
                <a:cs typeface="Times New Roman" pitchFamily="18" charset="0"/>
                <a:sym typeface="Wingdings" pitchFamily="2" charset="2"/>
              </a:rPr>
              <a:t>pressure  = density*g*height  </a:t>
            </a:r>
          </a:p>
          <a:p>
            <a:pPr marL="285750" indent="-285750">
              <a:buFont typeface="Arial" pitchFamily="34" charset="0"/>
              <a:buChar char="•"/>
            </a:pPr>
            <a:r>
              <a:rPr lang="en-US" sz="2000" dirty="0">
                <a:latin typeface="Times New Roman" pitchFamily="18" charset="0"/>
                <a:cs typeface="Times New Roman" pitchFamily="18" charset="0"/>
                <a:sym typeface="Wingdings" pitchFamily="2" charset="2"/>
              </a:rPr>
              <a:t>buoyant force = difference between forces on top and bottom surface</a:t>
            </a:r>
          </a:p>
          <a:p>
            <a:pPr lvl="1"/>
            <a:r>
              <a:rPr lang="en-US" sz="2000" dirty="0">
                <a:latin typeface="Times New Roman" pitchFamily="18" charset="0"/>
                <a:cs typeface="Times New Roman" pitchFamily="18" charset="0"/>
                <a:sym typeface="Wingdings" pitchFamily="2" charset="2"/>
              </a:rPr>
              <a:t>	             = (area*density*h)*g = mg </a:t>
            </a:r>
          </a:p>
          <a:p>
            <a:pPr lvl="1"/>
            <a:r>
              <a:rPr lang="en-US" sz="2000" dirty="0">
                <a:latin typeface="Times New Roman" pitchFamily="18" charset="0"/>
                <a:cs typeface="Times New Roman" pitchFamily="18" charset="0"/>
                <a:sym typeface="Wingdings" pitchFamily="2" charset="2"/>
              </a:rPr>
              <a:t>                    =  weight of the fluid displaced by the object. </a:t>
            </a:r>
          </a:p>
        </p:txBody>
      </p:sp>
      <p:sp>
        <p:nvSpPr>
          <p:cNvPr id="3" name="Slide Number Placeholder 2"/>
          <p:cNvSpPr>
            <a:spLocks noGrp="1"/>
          </p:cNvSpPr>
          <p:nvPr>
            <p:ph type="sldNum" sz="quarter" idx="12"/>
          </p:nvPr>
        </p:nvSpPr>
        <p:spPr/>
        <p:txBody>
          <a:bodyPr/>
          <a:lstStyle/>
          <a:p>
            <a:fld id="{DD47CC33-E8F8-4742-AE82-71CFB35D51BA}" type="slidenum">
              <a:rPr lang="en-US" smtClean="0"/>
              <a:t>9</a:t>
            </a:fld>
            <a:endParaRPr lang="en-US" dirty="0"/>
          </a:p>
        </p:txBody>
      </p:sp>
    </p:spTree>
    <p:extLst>
      <p:ext uri="{BB962C8B-B14F-4D97-AF65-F5344CB8AC3E}">
        <p14:creationId xmlns:p14="http://schemas.microsoft.com/office/powerpoint/2010/main" val="3583429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651</TotalTime>
  <Words>3758</Words>
  <Application>Microsoft Office PowerPoint</Application>
  <PresentationFormat>On-screen Show (4:3)</PresentationFormat>
  <Paragraphs>371</Paragraphs>
  <Slides>32</Slides>
  <Notes>13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32</vt:i4>
      </vt:variant>
    </vt:vector>
  </HeadingPairs>
  <TitlesOfParts>
    <vt:vector size="40" baseType="lpstr">
      <vt:lpstr>Arial</vt:lpstr>
      <vt:lpstr>Calibri</vt:lpstr>
      <vt:lpstr>Comic Sans MS</vt:lpstr>
      <vt:lpstr>Symbol</vt:lpstr>
      <vt:lpstr>Times New Roman</vt:lpstr>
      <vt:lpstr>Wingdings</vt:lpstr>
      <vt:lpstr>Office Theme</vt:lpstr>
      <vt:lpstr>1_Office Theme</vt:lpstr>
      <vt:lpstr>PowerPoint Presentation</vt:lpstr>
      <vt:lpstr>Atmospheric Pressure and the Behavior of Gases</vt:lpstr>
      <vt:lpstr>PowerPoint Presentation</vt:lpstr>
      <vt:lpstr>Boyle’s Law</vt:lpstr>
      <vt:lpstr>Quiz: A fixed quantity of gas is held in a cylinder capped at one end by a movable piston.  The pressure of the gas is initially 1 atmosphere (101 kPa) and the volume is initially 0.3 m3.  What is the final volume of the gas if the pressure is increased to 3 atmospheres at constant temperature?</vt:lpstr>
      <vt:lpstr>PowerPoint Presentation</vt:lpstr>
      <vt:lpstr>PowerPoint Presentation</vt:lpstr>
      <vt:lpstr>PowerPoint Presentation</vt:lpstr>
      <vt:lpstr>Archimedes’ Principle</vt:lpstr>
      <vt:lpstr>PowerPoint Presentation</vt:lpstr>
      <vt:lpstr>PowerPoint Presentation</vt:lpstr>
      <vt:lpstr>PowerPoint Presentation</vt:lpstr>
      <vt:lpstr>Quiz: Boat displaces 2.5 m3 of water. Density of water H2O = 1000 kg/m3.  What is the mass of water displaced? What is the buoyant force? </vt:lpstr>
      <vt:lpstr>PowerPoint Presentation</vt:lpstr>
      <vt:lpstr>Questions Chapter 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 9 E 4</vt:lpstr>
      <vt:lpstr>Ch 9 E 6</vt:lpstr>
      <vt:lpstr>Ch 9 E 8</vt:lpstr>
      <vt:lpstr>Ch 9 E 12</vt:lpstr>
      <vt:lpstr>Ch 9 E 14</vt:lpstr>
      <vt:lpstr>Ch 9 E 16</vt:lpstr>
      <vt:lpstr>Ch 9 CP 2</vt:lpstr>
      <vt:lpstr>Ch 9 CP 4</vt:lpstr>
      <vt:lpstr>Balloons</vt:lpstr>
      <vt:lpstr>Surface tension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wxie</dc:creator>
  <cp:lastModifiedBy>David King</cp:lastModifiedBy>
  <cp:revision>180</cp:revision>
  <dcterms:created xsi:type="dcterms:W3CDTF">2011-02-27T16:24:33Z</dcterms:created>
  <dcterms:modified xsi:type="dcterms:W3CDTF">2021-03-14T21:59:21Z</dcterms:modified>
</cp:coreProperties>
</file>