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47" r:id="rId2"/>
    <p:sldId id="344" r:id="rId3"/>
    <p:sldId id="345" r:id="rId4"/>
    <p:sldId id="346" r:id="rId5"/>
    <p:sldId id="332" r:id="rId6"/>
    <p:sldId id="333" r:id="rId7"/>
    <p:sldId id="334" r:id="rId8"/>
    <p:sldId id="335" r:id="rId9"/>
    <p:sldId id="336" r:id="rId10"/>
    <p:sldId id="337" r:id="rId11"/>
    <p:sldId id="338" r:id="rId12"/>
    <p:sldId id="326" r:id="rId13"/>
    <p:sldId id="328" r:id="rId14"/>
    <p:sldId id="327" r:id="rId15"/>
    <p:sldId id="339" r:id="rId16"/>
    <p:sldId id="331" r:id="rId17"/>
    <p:sldId id="275" r:id="rId18"/>
    <p:sldId id="301" r:id="rId19"/>
    <p:sldId id="342" r:id="rId20"/>
    <p:sldId id="273" r:id="rId21"/>
    <p:sldId id="317" r:id="rId22"/>
    <p:sldId id="314" r:id="rId23"/>
    <p:sldId id="329" r:id="rId24"/>
    <p:sldId id="33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53" autoAdjust="0"/>
    <p:restoredTop sz="79457" autoAdjust="0"/>
  </p:normalViewPr>
  <p:slideViewPr>
    <p:cSldViewPr>
      <p:cViewPr varScale="1">
        <p:scale>
          <a:sx n="95" d="100"/>
          <a:sy n="95" d="100"/>
        </p:scale>
        <p:origin x="126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2B2370-5017-46F0-9193-4148CE5903DE}" type="datetimeFigureOut">
              <a:rPr lang="en-US" smtClean="0"/>
              <a:t>3/11/2021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56391-9025-477C-9320-E23C9FA43F3F}" type="slidenum">
              <a:rPr lang="en-US" smtClean="0"/>
              <a:t>‹#›</a:t>
            </a:fld>
            <a:endParaRPr lang="en-US"/>
          </a:p>
        </p:txBody>
      </p:sp>
    </p:spTree>
    <p:extLst>
      <p:ext uri="{BB962C8B-B14F-4D97-AF65-F5344CB8AC3E}">
        <p14:creationId xmlns:p14="http://schemas.microsoft.com/office/powerpoint/2010/main" val="3531958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zhidao.baidu.com/question/101379715.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749E20-CAEE-4C3C-AC17-6AD2FAFAC3EA}" type="slidenum">
              <a:rPr lang="en-US" smtClean="0"/>
              <a:pPr/>
              <a:t>1</a:t>
            </a:fld>
            <a:endParaRPr lang="en-US"/>
          </a:p>
        </p:txBody>
      </p:sp>
    </p:spTree>
    <p:extLst>
      <p:ext uri="{BB962C8B-B14F-4D97-AF65-F5344CB8AC3E}">
        <p14:creationId xmlns:p14="http://schemas.microsoft.com/office/powerpoint/2010/main" val="3187307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D23DA4-0E6D-4B24-A75F-E71B82E03604}" type="slidenum">
              <a:rPr lang="en-US"/>
              <a:pPr/>
              <a:t>14</a:t>
            </a:fld>
            <a:endParaRPr lang="en-US"/>
          </a:p>
        </p:txBody>
      </p:sp>
      <p:sp>
        <p:nvSpPr>
          <p:cNvPr id="1501186" name="Rectangle 2"/>
          <p:cNvSpPr>
            <a:spLocks noGrp="1" noRot="1" noChangeAspect="1" noChangeArrowheads="1" noTextEdit="1"/>
          </p:cNvSpPr>
          <p:nvPr>
            <p:ph type="sldImg"/>
          </p:nvPr>
        </p:nvSpPr>
        <p:spPr>
          <a:ln/>
        </p:spPr>
      </p:sp>
      <p:sp>
        <p:nvSpPr>
          <p:cNvPr id="1501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 to DIY in dorm</a:t>
            </a:r>
          </a:p>
        </p:txBody>
      </p:sp>
      <p:sp>
        <p:nvSpPr>
          <p:cNvPr id="4" name="Slide Number Placeholder 3"/>
          <p:cNvSpPr>
            <a:spLocks noGrp="1"/>
          </p:cNvSpPr>
          <p:nvPr>
            <p:ph type="sldNum" sz="quarter" idx="5"/>
          </p:nvPr>
        </p:nvSpPr>
        <p:spPr/>
        <p:txBody>
          <a:bodyPr/>
          <a:lstStyle/>
          <a:p>
            <a:fld id="{BC656391-9025-477C-9320-E23C9FA43F3F}" type="slidenum">
              <a:rPr lang="en-US" smtClean="0"/>
              <a:t>15</a:t>
            </a:fld>
            <a:endParaRPr lang="en-US"/>
          </a:p>
        </p:txBody>
      </p:sp>
    </p:spTree>
    <p:extLst>
      <p:ext uri="{BB962C8B-B14F-4D97-AF65-F5344CB8AC3E}">
        <p14:creationId xmlns:p14="http://schemas.microsoft.com/office/powerpoint/2010/main" val="2208945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C46B49-ECDE-47D9-A5F5-A028849F87CD}" type="slidenum">
              <a:rPr lang="en-US"/>
              <a:pPr/>
              <a:t>16</a:t>
            </a:fld>
            <a:endParaRPr lang="en-US"/>
          </a:p>
        </p:txBody>
      </p:sp>
      <p:sp>
        <p:nvSpPr>
          <p:cNvPr id="1503234" name="Rectangle 2"/>
          <p:cNvSpPr>
            <a:spLocks noGrp="1" noRot="1" noChangeAspect="1" noChangeArrowheads="1" noTextEdit="1"/>
          </p:cNvSpPr>
          <p:nvPr>
            <p:ph type="sldImg"/>
          </p:nvPr>
        </p:nvSpPr>
        <p:spPr>
          <a:ln/>
        </p:spPr>
      </p:sp>
      <p:sp>
        <p:nvSpPr>
          <p:cNvPr id="150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FF1E4B-F813-4369-A023-8A789C79F7B1}" type="slidenum">
              <a:rPr lang="en-US"/>
              <a:pPr/>
              <a:t>17</a:t>
            </a:fld>
            <a:endParaRPr lang="en-US"/>
          </a:p>
        </p:txBody>
      </p:sp>
      <p:sp>
        <p:nvSpPr>
          <p:cNvPr id="1507330" name="Rectangle 2"/>
          <p:cNvSpPr>
            <a:spLocks noGrp="1" noRot="1" noChangeAspect="1" noChangeArrowheads="1" noTextEdit="1"/>
          </p:cNvSpPr>
          <p:nvPr>
            <p:ph type="sldImg"/>
          </p:nvPr>
        </p:nvSpPr>
        <p:spPr>
          <a:ln/>
        </p:spPr>
      </p:sp>
      <p:sp>
        <p:nvSpPr>
          <p:cNvPr id="1507331" name="Rectangle 3"/>
          <p:cNvSpPr>
            <a:spLocks noGrp="1" noChangeArrowheads="1"/>
          </p:cNvSpPr>
          <p:nvPr>
            <p:ph type="body" idx="1"/>
          </p:nvPr>
        </p:nvSpPr>
        <p:spPr/>
        <p:txBody>
          <a:bodyPr/>
          <a:lstStyle/>
          <a:p>
            <a:r>
              <a:rPr lang="en-US" dirty="0"/>
              <a:t>Think of 3 people standing</a:t>
            </a:r>
            <a:r>
              <a:rPr lang="en-US" baseline="0" dirty="0"/>
              <a:t> on top of each other. The person at the bottom feels the pressure of two people. The person at the middle feels the pressure of one person</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E8CCFE48-53A8-40AB-9895-446A3BDBBF4E}" type="slidenum">
              <a:rPr lang="en-US"/>
              <a:pPr eaLnBrk="1" hangingPunct="1"/>
              <a:t>18</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A pillbox shaped sensor has a rubber diaphragm and is attached to a liquid manometer. The sensor is lowered into a deep vessel to a certain depth. The pressure at that depth is indicated on the manometer. The reading on the manometer does not change as the sensor is rotated. The tube holding the sensor is held in place by a clamp that allows the tube to slide downward into the water. </a:t>
            </a:r>
            <a:r>
              <a:rPr lang="en-US" b="1" dirty="0"/>
              <a:t>DO THIS VERY SLOWLY</a:t>
            </a:r>
            <a:r>
              <a:rPr lang="en-US" dirty="0"/>
              <a:t> or you will find yourself drenched with red liquid from the manometer!!!. Once the sensor is at the desired depth, use the wire hook to rotate the sensor. </a:t>
            </a:r>
            <a:endParaRPr lang="en-US" altLang="zh-C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F5D0AC-C1D3-4E78-B826-9F9873F5D1D6}" type="slidenum">
              <a:rPr lang="en-US" altLang="en-US"/>
              <a:pPr eaLnBrk="1" hangingPunct="1"/>
              <a:t>19</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Same liquid. Same pressure in the bottom</a:t>
            </a:r>
          </a:p>
        </p:txBody>
      </p:sp>
    </p:spTree>
    <p:extLst>
      <p:ext uri="{BB962C8B-B14F-4D97-AF65-F5344CB8AC3E}">
        <p14:creationId xmlns:p14="http://schemas.microsoft.com/office/powerpoint/2010/main" val="2477258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09A547-F70C-476E-B1BD-9144C83275AF}" type="slidenum">
              <a:rPr lang="en-US"/>
              <a:pPr/>
              <a:t>20</a:t>
            </a:fld>
            <a:endParaRPr lang="en-US"/>
          </a:p>
        </p:txBody>
      </p:sp>
      <p:sp>
        <p:nvSpPr>
          <p:cNvPr id="1148930" name="Rectangle 2"/>
          <p:cNvSpPr>
            <a:spLocks noGrp="1" noRot="1" noChangeAspect="1" noChangeArrowheads="1" noTextEdit="1"/>
          </p:cNvSpPr>
          <p:nvPr>
            <p:ph type="sldImg"/>
          </p:nvPr>
        </p:nvSpPr>
        <p:spPr>
          <a:ln/>
        </p:spPr>
      </p:sp>
      <p:sp>
        <p:nvSpPr>
          <p:cNvPr id="1148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a:t>
            </a:r>
            <a:r>
              <a:rPr lang="en-US" baseline="0" dirty="0"/>
              <a:t> flipper</a:t>
            </a:r>
            <a:endParaRPr lang="en-US" dirty="0"/>
          </a:p>
        </p:txBody>
      </p:sp>
      <p:sp>
        <p:nvSpPr>
          <p:cNvPr id="4" name="Slide Number Placeholder 3"/>
          <p:cNvSpPr>
            <a:spLocks noGrp="1"/>
          </p:cNvSpPr>
          <p:nvPr>
            <p:ph type="sldNum" sz="quarter" idx="10"/>
          </p:nvPr>
        </p:nvSpPr>
        <p:spPr/>
        <p:txBody>
          <a:bodyPr/>
          <a:lstStyle/>
          <a:p>
            <a:fld id="{BC656391-9025-477C-9320-E23C9FA43F3F}" type="slidenum">
              <a:rPr lang="en-US" smtClean="0"/>
              <a:t>4</a:t>
            </a:fld>
            <a:endParaRPr lang="en-US"/>
          </a:p>
        </p:txBody>
      </p:sp>
    </p:spTree>
    <p:extLst>
      <p:ext uri="{BB962C8B-B14F-4D97-AF65-F5344CB8AC3E}">
        <p14:creationId xmlns:p14="http://schemas.microsoft.com/office/powerpoint/2010/main" val="752689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8A61AB-E2C2-473F-8161-A9C42518F657}" type="slidenum">
              <a:rPr lang="en-US"/>
              <a:pPr/>
              <a:t>5</a:t>
            </a:fld>
            <a:endParaRPr lang="en-US"/>
          </a:p>
        </p:txBody>
      </p:sp>
      <p:sp>
        <p:nvSpPr>
          <p:cNvPr id="1169410" name="Rectangle 2"/>
          <p:cNvSpPr>
            <a:spLocks noGrp="1" noRot="1" noChangeAspect="1" noChangeArrowheads="1" noTextEdit="1"/>
          </p:cNvSpPr>
          <p:nvPr>
            <p:ph type="sldImg"/>
          </p:nvPr>
        </p:nvSpPr>
        <p:spPr>
          <a:ln/>
        </p:spPr>
      </p:sp>
      <p:sp>
        <p:nvSpPr>
          <p:cNvPr id="1169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8D8BA8-F94A-4B69-AD2D-DF727A479F3A}" type="slidenum">
              <a:rPr lang="en-US"/>
              <a:pPr/>
              <a:t>6</a:t>
            </a:fld>
            <a:endParaRPr lang="en-US"/>
          </a:p>
        </p:txBody>
      </p:sp>
      <p:sp>
        <p:nvSpPr>
          <p:cNvPr id="14909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909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6377BC-1D80-4915-8145-537D33450953}" type="slidenum">
              <a:rPr lang="en-US"/>
              <a:pPr/>
              <a:t>7</a:t>
            </a:fld>
            <a:endParaRPr lang="en-US"/>
          </a:p>
        </p:txBody>
      </p:sp>
      <p:sp>
        <p:nvSpPr>
          <p:cNvPr id="1134594" name="Rectangle 2"/>
          <p:cNvSpPr>
            <a:spLocks noGrp="1" noRot="1" noChangeAspect="1" noChangeArrowheads="1" noTextEdit="1"/>
          </p:cNvSpPr>
          <p:nvPr>
            <p:ph type="sldImg"/>
          </p:nvPr>
        </p:nvSpPr>
        <p:spPr>
          <a:ln/>
        </p:spPr>
      </p:sp>
      <p:sp>
        <p:nvSpPr>
          <p:cNvPr id="1134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F1020E-A1EF-4500-8B8F-20951D696484}" type="slidenum">
              <a:rPr lang="en-US"/>
              <a:pPr/>
              <a:t>8</a:t>
            </a:fld>
            <a:endParaRPr lang="en-US"/>
          </a:p>
        </p:txBody>
      </p:sp>
      <p:sp>
        <p:nvSpPr>
          <p:cNvPr id="1492994" name="Rectangle 2"/>
          <p:cNvSpPr>
            <a:spLocks noGrp="1" noRot="1" noChangeAspect="1" noChangeArrowheads="1" noTextEdit="1"/>
          </p:cNvSpPr>
          <p:nvPr>
            <p:ph type="sldImg"/>
          </p:nvPr>
        </p:nvSpPr>
        <p:spPr>
          <a:ln/>
        </p:spPr>
      </p:sp>
      <p:sp>
        <p:nvSpPr>
          <p:cNvPr id="149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8D0F8218-5900-44FA-BB27-FC80F0CE1825}" type="slidenum">
              <a:rPr lang="en-US"/>
              <a:pPr eaLnBrk="1" hangingPunct="1"/>
              <a:t>9</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dirty="0"/>
              <a:t>To</a:t>
            </a:r>
            <a:r>
              <a:rPr lang="en-US" altLang="zh-CN" baseline="0" dirty="0"/>
              <a:t> crash a wooden block need a couple of thousand pounds of force. </a:t>
            </a:r>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D0121C-2045-4FCA-B4E4-E7401C689EC3}" type="slidenum">
              <a:rPr lang="en-US"/>
              <a:pPr/>
              <a:t>10</a:t>
            </a:fld>
            <a:endParaRPr lang="en-US"/>
          </a:p>
        </p:txBody>
      </p:sp>
      <p:sp>
        <p:nvSpPr>
          <p:cNvPr id="1146882" name="Rectangle 2"/>
          <p:cNvSpPr>
            <a:spLocks noGrp="1" noRot="1" noChangeAspect="1" noChangeArrowheads="1" noTextEdit="1"/>
          </p:cNvSpPr>
          <p:nvPr>
            <p:ph type="sldImg"/>
          </p:nvPr>
        </p:nvSpPr>
        <p:spPr>
          <a:ln/>
        </p:spPr>
      </p:sp>
      <p:sp>
        <p:nvSpPr>
          <p:cNvPr id="1146883" name="Rectangle 3"/>
          <p:cNvSpPr>
            <a:spLocks noGrp="1" noChangeArrowheads="1"/>
          </p:cNvSpPr>
          <p:nvPr>
            <p:ph type="body" idx="1"/>
          </p:nvPr>
        </p:nvSpPr>
        <p:spPr/>
        <p:txBody>
          <a:bodyPr/>
          <a:lstStyle/>
          <a:p>
            <a:r>
              <a:rPr lang="en-US" dirty="0"/>
              <a:t>Windy weather smaller</a:t>
            </a:r>
            <a:r>
              <a:rPr lang="en-US" baseline="0" dirty="0"/>
              <a:t> air pressure.</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AC8710-73DD-4998-8FB2-C047EA4887DC}" type="slidenum">
              <a:rPr lang="en-US"/>
              <a:pPr/>
              <a:t>11</a:t>
            </a:fld>
            <a:endParaRPr lang="en-US"/>
          </a:p>
        </p:txBody>
      </p:sp>
      <p:sp>
        <p:nvSpPr>
          <p:cNvPr id="1183746" name="Rectangle 2"/>
          <p:cNvSpPr>
            <a:spLocks noGrp="1" noRot="1" noChangeAspect="1" noChangeArrowheads="1" noTextEdit="1"/>
          </p:cNvSpPr>
          <p:nvPr>
            <p:ph type="sldImg"/>
          </p:nvPr>
        </p:nvSpPr>
        <p:spPr>
          <a:ln/>
        </p:spPr>
      </p:sp>
      <p:sp>
        <p:nvSpPr>
          <p:cNvPr id="1183747"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hlinkClick r:id="rId3"/>
              </a:rPr>
              <a:t>Capillarity</a:t>
            </a:r>
            <a:endParaRPr lang="en-US" b="1" dirty="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A32BCA-4FA9-429D-BD9D-D2EFBC02526A}" type="datetime1">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7CC33-E8F8-4742-AE82-71CFB35D51BA}" type="slidenum">
              <a:rPr lang="en-US" smtClean="0"/>
              <a:t>‹#›</a:t>
            </a:fld>
            <a:endParaRPr lang="en-US"/>
          </a:p>
        </p:txBody>
      </p:sp>
    </p:spTree>
    <p:extLst>
      <p:ext uri="{BB962C8B-B14F-4D97-AF65-F5344CB8AC3E}">
        <p14:creationId xmlns:p14="http://schemas.microsoft.com/office/powerpoint/2010/main" val="1555090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50B806-642E-4830-97FD-422F78E55A5E}" type="datetime1">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7CC33-E8F8-4742-AE82-71CFB35D51BA}" type="slidenum">
              <a:rPr lang="en-US" smtClean="0"/>
              <a:t>‹#›</a:t>
            </a:fld>
            <a:endParaRPr lang="en-US"/>
          </a:p>
        </p:txBody>
      </p:sp>
    </p:spTree>
    <p:extLst>
      <p:ext uri="{BB962C8B-B14F-4D97-AF65-F5344CB8AC3E}">
        <p14:creationId xmlns:p14="http://schemas.microsoft.com/office/powerpoint/2010/main" val="1621413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A75072-7D69-48EC-B91A-DD853CFB63FA}" type="datetime1">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7CC33-E8F8-4742-AE82-71CFB35D51BA}" type="slidenum">
              <a:rPr lang="en-US" smtClean="0"/>
              <a:t>‹#›</a:t>
            </a:fld>
            <a:endParaRPr lang="en-US"/>
          </a:p>
        </p:txBody>
      </p:sp>
    </p:spTree>
    <p:extLst>
      <p:ext uri="{BB962C8B-B14F-4D97-AF65-F5344CB8AC3E}">
        <p14:creationId xmlns:p14="http://schemas.microsoft.com/office/powerpoint/2010/main" val="3974957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4A5003-FEFD-4348-A825-8641964A93F0}" type="datetime1">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7CC33-E8F8-4742-AE82-71CFB35D51BA}" type="slidenum">
              <a:rPr lang="en-US" smtClean="0"/>
              <a:t>‹#›</a:t>
            </a:fld>
            <a:endParaRPr lang="en-US"/>
          </a:p>
        </p:txBody>
      </p:sp>
    </p:spTree>
    <p:extLst>
      <p:ext uri="{BB962C8B-B14F-4D97-AF65-F5344CB8AC3E}">
        <p14:creationId xmlns:p14="http://schemas.microsoft.com/office/powerpoint/2010/main" val="408434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214729-22E6-470D-94FA-FF1E679B1230}" type="datetime1">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7CC33-E8F8-4742-AE82-71CFB35D51BA}" type="slidenum">
              <a:rPr lang="en-US" smtClean="0"/>
              <a:t>‹#›</a:t>
            </a:fld>
            <a:endParaRPr lang="en-US"/>
          </a:p>
        </p:txBody>
      </p:sp>
    </p:spTree>
    <p:extLst>
      <p:ext uri="{BB962C8B-B14F-4D97-AF65-F5344CB8AC3E}">
        <p14:creationId xmlns:p14="http://schemas.microsoft.com/office/powerpoint/2010/main" val="1716522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D5E5F0-389B-43EC-9ABD-C6A058C55A66}" type="datetime1">
              <a:rPr lang="en-US" smtClean="0"/>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47CC33-E8F8-4742-AE82-71CFB35D51BA}" type="slidenum">
              <a:rPr lang="en-US" smtClean="0"/>
              <a:t>‹#›</a:t>
            </a:fld>
            <a:endParaRPr lang="en-US"/>
          </a:p>
        </p:txBody>
      </p:sp>
    </p:spTree>
    <p:extLst>
      <p:ext uri="{BB962C8B-B14F-4D97-AF65-F5344CB8AC3E}">
        <p14:creationId xmlns:p14="http://schemas.microsoft.com/office/powerpoint/2010/main" val="1326031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192959-5C0B-4D9C-B5AD-359EC7362D7D}" type="datetime1">
              <a:rPr lang="en-US" smtClean="0"/>
              <a:t>3/11/2021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47CC33-E8F8-4742-AE82-71CFB35D51BA}" type="slidenum">
              <a:rPr lang="en-US" smtClean="0"/>
              <a:t>‹#›</a:t>
            </a:fld>
            <a:endParaRPr lang="en-US"/>
          </a:p>
        </p:txBody>
      </p:sp>
    </p:spTree>
    <p:extLst>
      <p:ext uri="{BB962C8B-B14F-4D97-AF65-F5344CB8AC3E}">
        <p14:creationId xmlns:p14="http://schemas.microsoft.com/office/powerpoint/2010/main" val="3753147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380BBC-C492-41F7-910B-D4825937A08B}" type="datetime1">
              <a:rPr lang="en-US" smtClean="0"/>
              <a:t>3/11/2021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47CC33-E8F8-4742-AE82-71CFB35D51BA}" type="slidenum">
              <a:rPr lang="en-US" smtClean="0"/>
              <a:t>‹#›</a:t>
            </a:fld>
            <a:endParaRPr lang="en-US"/>
          </a:p>
        </p:txBody>
      </p:sp>
    </p:spTree>
    <p:extLst>
      <p:ext uri="{BB962C8B-B14F-4D97-AF65-F5344CB8AC3E}">
        <p14:creationId xmlns:p14="http://schemas.microsoft.com/office/powerpoint/2010/main" val="723857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D72AE2-BC95-4260-A93D-31255556B5E4}" type="datetime1">
              <a:rPr lang="en-US" smtClean="0"/>
              <a:t>3/11/2021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47CC33-E8F8-4742-AE82-71CFB35D51BA}" type="slidenum">
              <a:rPr lang="en-US" smtClean="0"/>
              <a:t>‹#›</a:t>
            </a:fld>
            <a:endParaRPr lang="en-US"/>
          </a:p>
        </p:txBody>
      </p:sp>
    </p:spTree>
    <p:extLst>
      <p:ext uri="{BB962C8B-B14F-4D97-AF65-F5344CB8AC3E}">
        <p14:creationId xmlns:p14="http://schemas.microsoft.com/office/powerpoint/2010/main" val="1771963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757C67-F12E-43E1-9C37-BB6F0E2E579D}" type="datetime1">
              <a:rPr lang="en-US" smtClean="0"/>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47CC33-E8F8-4742-AE82-71CFB35D51BA}" type="slidenum">
              <a:rPr lang="en-US" smtClean="0"/>
              <a:t>‹#›</a:t>
            </a:fld>
            <a:endParaRPr lang="en-US"/>
          </a:p>
        </p:txBody>
      </p:sp>
    </p:spTree>
    <p:extLst>
      <p:ext uri="{BB962C8B-B14F-4D97-AF65-F5344CB8AC3E}">
        <p14:creationId xmlns:p14="http://schemas.microsoft.com/office/powerpoint/2010/main" val="2397107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27DFC-E32F-4BCC-BF02-0386F70950D8}" type="datetime1">
              <a:rPr lang="en-US" smtClean="0"/>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47CC33-E8F8-4742-AE82-71CFB35D51BA}" type="slidenum">
              <a:rPr lang="en-US" smtClean="0"/>
              <a:t>‹#›</a:t>
            </a:fld>
            <a:endParaRPr lang="en-US"/>
          </a:p>
        </p:txBody>
      </p:sp>
    </p:spTree>
    <p:extLst>
      <p:ext uri="{BB962C8B-B14F-4D97-AF65-F5344CB8AC3E}">
        <p14:creationId xmlns:p14="http://schemas.microsoft.com/office/powerpoint/2010/main" val="2697159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3E62FD-2546-41BB-8417-D05B3E2D5053}" type="datetime1">
              <a:rPr lang="en-US" smtClean="0"/>
              <a:t>3/11/2021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47CC33-E8F8-4742-AE82-71CFB35D51BA}" type="slidenum">
              <a:rPr lang="en-US" smtClean="0"/>
              <a:t>‹#›</a:t>
            </a:fld>
            <a:endParaRPr lang="en-US"/>
          </a:p>
        </p:txBody>
      </p:sp>
    </p:spTree>
    <p:extLst>
      <p:ext uri="{BB962C8B-B14F-4D97-AF65-F5344CB8AC3E}">
        <p14:creationId xmlns:p14="http://schemas.microsoft.com/office/powerpoint/2010/main" val="1782606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youtube.com/watch?v=BSo9fSTJcEE"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en.wikipedia.org/wiki/Kilogram_per_cubic_metr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686800" cy="5709255"/>
          </a:xfrm>
          <a:prstGeom prst="rect">
            <a:avLst/>
          </a:prstGeom>
          <a:noFill/>
        </p:spPr>
        <p:txBody>
          <a:bodyPr wrap="square" rtlCol="0">
            <a:spAutoFit/>
          </a:bodyPr>
          <a:lstStyle/>
          <a:p>
            <a:pPr algn="ctr"/>
            <a:r>
              <a:rPr lang="en-US" sz="2500" b="1" dirty="0">
                <a:latin typeface="Times New Roman" pitchFamily="18" charset="0"/>
                <a:cs typeface="Times New Roman" pitchFamily="18" charset="0"/>
              </a:rPr>
              <a:t>Exam#1 (</a:t>
            </a:r>
            <a:r>
              <a:rPr lang="en-US" sz="2500" b="1" dirty="0">
                <a:solidFill>
                  <a:srgbClr val="FF0000"/>
                </a:solidFill>
                <a:latin typeface="Times New Roman" pitchFamily="18" charset="0"/>
                <a:cs typeface="Times New Roman" pitchFamily="18" charset="0"/>
              </a:rPr>
              <a:t>chapter 1-8</a:t>
            </a:r>
            <a:r>
              <a:rPr lang="en-US" sz="2500" b="1" dirty="0">
                <a:latin typeface="Times New Roman" pitchFamily="18" charset="0"/>
                <a:cs typeface="Times New Roman" pitchFamily="18" charset="0"/>
              </a:rPr>
              <a:t>)</a:t>
            </a:r>
          </a:p>
          <a:p>
            <a:pPr algn="ctr"/>
            <a:endParaRPr lang="en-US" sz="2000" b="1" dirty="0">
              <a:latin typeface="Times New Roman" pitchFamily="18" charset="0"/>
              <a:cs typeface="Times New Roman" pitchFamily="18" charset="0"/>
            </a:endParaRPr>
          </a:p>
          <a:p>
            <a:pPr>
              <a:buFont typeface="Wingdings" pitchFamily="2" charset="2"/>
              <a:buChar char="ü"/>
            </a:pPr>
            <a:r>
              <a:rPr lang="en-US" sz="2000" dirty="0">
                <a:latin typeface="Times New Roman" pitchFamily="18" charset="0"/>
                <a:cs typeface="Times New Roman" pitchFamily="18" charset="0"/>
              </a:rPr>
              <a:t>time:  </a:t>
            </a:r>
            <a:r>
              <a:rPr lang="nn-NO" sz="2000" dirty="0"/>
              <a:t>Wednesday  03/24  8:30 am- 9:20 am</a:t>
            </a:r>
          </a:p>
          <a:p>
            <a:endParaRPr lang="en-US" sz="2000" dirty="0">
              <a:latin typeface="Times New Roman" pitchFamily="18" charset="0"/>
              <a:cs typeface="Times New Roman" pitchFamily="18" charset="0"/>
            </a:endParaRPr>
          </a:p>
          <a:p>
            <a:pPr>
              <a:buFont typeface="Wingdings" pitchFamily="2" charset="2"/>
              <a:buChar char="ü"/>
            </a:pPr>
            <a:r>
              <a:rPr lang="en-US" sz="2000" dirty="0">
                <a:latin typeface="Times New Roman" pitchFamily="18" charset="0"/>
                <a:cs typeface="Times New Roman" pitchFamily="18" charset="0"/>
              </a:rPr>
              <a:t> Location:  </a:t>
            </a:r>
            <a:r>
              <a:rPr lang="en-US" sz="2000" dirty="0"/>
              <a:t>physics building room 112</a:t>
            </a:r>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pPr>
              <a:buFont typeface="Wingdings" pitchFamily="2" charset="2"/>
              <a:buChar char="ü"/>
            </a:pPr>
            <a:r>
              <a:rPr lang="en-US" sz="2000" dirty="0"/>
              <a:t>If you have special needs, e.g. exam time extension, and has not contact me before, please bring me the letter from the Office of the Dean of Students before 03/17.</a:t>
            </a:r>
          </a:p>
          <a:p>
            <a:pPr>
              <a:buFont typeface="Wingdings" pitchFamily="2" charset="2"/>
              <a:buChar char="ü"/>
            </a:pPr>
            <a:endParaRPr lang="en-US" sz="2000" dirty="0">
              <a:latin typeface="Times New Roman" pitchFamily="18" charset="0"/>
              <a:cs typeface="Times New Roman" pitchFamily="18" charset="0"/>
            </a:endParaRPr>
          </a:p>
          <a:p>
            <a:pPr>
              <a:buFont typeface="Wingdings" pitchFamily="2" charset="2"/>
              <a:buChar char="ü"/>
            </a:pPr>
            <a:r>
              <a:rPr lang="en-US" sz="2000" dirty="0">
                <a:latin typeface="Times New Roman" pitchFamily="18" charset="0"/>
                <a:cs typeface="Times New Roman" pitchFamily="18" charset="0"/>
              </a:rPr>
              <a:t>AOB</a:t>
            </a:r>
          </a:p>
          <a:p>
            <a:pPr lvl="1">
              <a:buFont typeface="Arial" pitchFamily="34" charset="0"/>
              <a:buChar char="•"/>
            </a:pPr>
            <a:r>
              <a:rPr lang="en-US" sz="2000" dirty="0">
                <a:latin typeface="Times New Roman" pitchFamily="18" charset="0"/>
                <a:cs typeface="Times New Roman" pitchFamily="18" charset="0"/>
              </a:rPr>
              <a:t>multiple choice problems. </a:t>
            </a:r>
          </a:p>
          <a:p>
            <a:pPr lvl="1">
              <a:buFont typeface="Arial" pitchFamily="34" charset="0"/>
              <a:buChar char="•"/>
            </a:pPr>
            <a:r>
              <a:rPr lang="en-US" sz="2000" dirty="0">
                <a:latin typeface="Times New Roman" pitchFamily="18" charset="0"/>
                <a:cs typeface="Times New Roman" pitchFamily="18" charset="0"/>
              </a:rPr>
              <a:t>Prepare your own scratch paper, pencils, erasers, etc. </a:t>
            </a:r>
          </a:p>
          <a:p>
            <a:pPr lvl="1">
              <a:buFont typeface="Arial" pitchFamily="34" charset="0"/>
              <a:buChar char="•"/>
            </a:pPr>
            <a:r>
              <a:rPr lang="en-US" sz="2000" dirty="0">
                <a:latin typeface="Times New Roman" pitchFamily="18" charset="0"/>
                <a:cs typeface="Times New Roman" pitchFamily="18" charset="0"/>
              </a:rPr>
              <a:t>Use only </a:t>
            </a:r>
            <a:r>
              <a:rPr lang="en-US" sz="2000" b="1" dirty="0">
                <a:solidFill>
                  <a:srgbClr val="FF0000"/>
                </a:solidFill>
                <a:latin typeface="Times New Roman" pitchFamily="18" charset="0"/>
                <a:cs typeface="Times New Roman" pitchFamily="18" charset="0"/>
              </a:rPr>
              <a:t>pencil</a:t>
            </a:r>
            <a:r>
              <a:rPr lang="en-US" sz="2000" dirty="0">
                <a:latin typeface="Times New Roman" pitchFamily="18" charset="0"/>
                <a:cs typeface="Times New Roman" pitchFamily="18" charset="0"/>
              </a:rPr>
              <a:t> for the answer sheet</a:t>
            </a:r>
          </a:p>
          <a:p>
            <a:pPr lvl="1">
              <a:buFont typeface="Arial" pitchFamily="34" charset="0"/>
              <a:buChar char="•"/>
            </a:pPr>
            <a:r>
              <a:rPr lang="en-US" sz="2000" dirty="0">
                <a:latin typeface="Times New Roman" pitchFamily="18" charset="0"/>
                <a:cs typeface="Times New Roman" pitchFamily="18" charset="0"/>
              </a:rPr>
              <a:t>Bring your own calculators</a:t>
            </a:r>
          </a:p>
          <a:p>
            <a:pPr lvl="1">
              <a:buFont typeface="Arial" pitchFamily="34" charset="0"/>
              <a:buChar char="•"/>
            </a:pPr>
            <a:r>
              <a:rPr lang="en-US" sz="2000" dirty="0">
                <a:latin typeface="Times New Roman" pitchFamily="18" charset="0"/>
                <a:cs typeface="Times New Roman" pitchFamily="18" charset="0"/>
              </a:rPr>
              <a:t>No cell phones, no text messaging, no computers </a:t>
            </a:r>
          </a:p>
          <a:p>
            <a:pPr lvl="1">
              <a:buFont typeface="Arial" pitchFamily="34" charset="0"/>
              <a:buChar char="•"/>
            </a:pPr>
            <a:r>
              <a:rPr lang="en-US" sz="2000" dirty="0">
                <a:latin typeface="Times New Roman" pitchFamily="18" charset="0"/>
                <a:cs typeface="Times New Roman" pitchFamily="18" charset="0"/>
              </a:rPr>
              <a:t>No crib sheet of any kind is allowed. Equation sheet will be provided.</a:t>
            </a:r>
          </a:p>
          <a:p>
            <a:r>
              <a:rPr lang="en-US" sz="2000" dirty="0">
                <a:latin typeface="Times New Roman" pitchFamily="18" charset="0"/>
                <a:cs typeface="Times New Roman" pitchFamily="18" charset="0"/>
              </a:rPr>
              <a:t> </a:t>
            </a:r>
          </a:p>
        </p:txBody>
      </p:sp>
      <p:sp>
        <p:nvSpPr>
          <p:cNvPr id="3" name="Slide Number Placeholder 2"/>
          <p:cNvSpPr>
            <a:spLocks noGrp="1"/>
          </p:cNvSpPr>
          <p:nvPr>
            <p:ph type="sldNum" sz="quarter" idx="12"/>
          </p:nvPr>
        </p:nvSpPr>
        <p:spPr/>
        <p:txBody>
          <a:bodyPr/>
          <a:lstStyle/>
          <a:p>
            <a:fld id="{44A1FB43-DC72-41E5-917A-30F8E6589284}" type="slidenum">
              <a:rPr lang="en-US" smtClean="0"/>
              <a:t>1</a:t>
            </a:fld>
            <a:endParaRPr lang="en-US"/>
          </a:p>
        </p:txBody>
      </p:sp>
    </p:spTree>
    <p:extLst>
      <p:ext uri="{BB962C8B-B14F-4D97-AF65-F5344CB8AC3E}">
        <p14:creationId xmlns:p14="http://schemas.microsoft.com/office/powerpoint/2010/main" val="1217020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9" name="Rectangle 3"/>
          <p:cNvSpPr>
            <a:spLocks noGrp="1" noChangeArrowheads="1"/>
          </p:cNvSpPr>
          <p:nvPr>
            <p:ph type="body" idx="1"/>
          </p:nvPr>
        </p:nvSpPr>
        <p:spPr>
          <a:xfrm>
            <a:off x="685800" y="1981200"/>
            <a:ext cx="6934200" cy="4114800"/>
          </a:xfrm>
        </p:spPr>
        <p:txBody>
          <a:bodyPr>
            <a:normAutofit/>
          </a:bodyPr>
          <a:lstStyle/>
          <a:p>
            <a:pPr>
              <a:lnSpc>
                <a:spcPct val="80000"/>
              </a:lnSpc>
            </a:pPr>
            <a:r>
              <a:rPr lang="en-US" sz="2500" dirty="0"/>
              <a:t>Living on the surface of the earth, we are at the bottom of a sea of air.</a:t>
            </a:r>
          </a:p>
          <a:p>
            <a:pPr>
              <a:lnSpc>
                <a:spcPct val="80000"/>
              </a:lnSpc>
            </a:pPr>
            <a:r>
              <a:rPr lang="en-US" sz="2500" dirty="0"/>
              <a:t>This sea of air is thinner at higher altitudes.</a:t>
            </a:r>
          </a:p>
          <a:p>
            <a:pPr>
              <a:lnSpc>
                <a:spcPct val="80000"/>
              </a:lnSpc>
            </a:pPr>
            <a:r>
              <a:rPr lang="en-US" sz="2500" dirty="0"/>
              <a:t>It is also thinner during certain weather conditions.</a:t>
            </a:r>
          </a:p>
          <a:p>
            <a:pPr>
              <a:lnSpc>
                <a:spcPct val="80000"/>
              </a:lnSpc>
            </a:pPr>
            <a:r>
              <a:rPr lang="en-US" sz="2500" dirty="0"/>
              <a:t>We describe this property by </a:t>
            </a:r>
            <a:r>
              <a:rPr lang="en-US" sz="2500" b="1" i="1" dirty="0">
                <a:solidFill>
                  <a:schemeClr val="accent1"/>
                </a:solidFill>
              </a:rPr>
              <a:t>atmospheric pressure</a:t>
            </a:r>
            <a:r>
              <a:rPr lang="en-US" sz="2500" dirty="0"/>
              <a:t>: the pressure of the layer of air that surrounds the earth.</a:t>
            </a:r>
          </a:p>
          <a:p>
            <a:pPr lvl="1">
              <a:lnSpc>
                <a:spcPct val="80000"/>
              </a:lnSpc>
            </a:pPr>
            <a:r>
              <a:rPr lang="en-US" sz="2500" dirty="0"/>
              <a:t>At sea level, the atmospheric pressure is 100 </a:t>
            </a:r>
            <a:r>
              <a:rPr lang="en-US" sz="2500" dirty="0" err="1"/>
              <a:t>kPa</a:t>
            </a:r>
            <a:r>
              <a:rPr lang="en-US" sz="2500" dirty="0"/>
              <a:t>, or 14.7 pounds per square inch, but it decreases with altitude.</a:t>
            </a:r>
          </a:p>
        </p:txBody>
      </p:sp>
      <p:sp>
        <p:nvSpPr>
          <p:cNvPr id="1145858" name="Rectangle 2"/>
          <p:cNvSpPr>
            <a:spLocks noGrp="1" noChangeArrowheads="1"/>
          </p:cNvSpPr>
          <p:nvPr>
            <p:ph type="title"/>
          </p:nvPr>
        </p:nvSpPr>
        <p:spPr>
          <a:xfrm>
            <a:off x="0" y="465138"/>
            <a:ext cx="9144000" cy="1431925"/>
          </a:xfrm>
        </p:spPr>
        <p:txBody>
          <a:bodyPr>
            <a:normAutofit fontScale="90000"/>
          </a:bodyPr>
          <a:lstStyle/>
          <a:p>
            <a:r>
              <a:rPr lang="en-US" b="1" dirty="0">
                <a:solidFill>
                  <a:srgbClr val="FF0000"/>
                </a:solidFill>
              </a:rPr>
              <a:t>Atmospheric Pressure and the Behavior of Gases</a:t>
            </a:r>
          </a:p>
        </p:txBody>
      </p:sp>
      <p:sp>
        <p:nvSpPr>
          <p:cNvPr id="2" name="Slide Number Placeholder 1">
            <a:extLst>
              <a:ext uri="{FF2B5EF4-FFF2-40B4-BE49-F238E27FC236}">
                <a16:creationId xmlns:a16="http://schemas.microsoft.com/office/drawing/2014/main" id="{86833443-5E21-4031-8C82-3B54DF5FA136}"/>
              </a:ext>
            </a:extLst>
          </p:cNvPr>
          <p:cNvSpPr>
            <a:spLocks noGrp="1"/>
          </p:cNvSpPr>
          <p:nvPr>
            <p:ph type="sldNum" sz="quarter" idx="12"/>
          </p:nvPr>
        </p:nvSpPr>
        <p:spPr/>
        <p:txBody>
          <a:bodyPr/>
          <a:lstStyle/>
          <a:p>
            <a:fld id="{DD47CC33-E8F8-4742-AE82-71CFB35D51BA}" type="slidenum">
              <a:rPr lang="en-US" smtClean="0"/>
              <a:t>10</a:t>
            </a:fld>
            <a:endParaRPr lang="en-US"/>
          </a:p>
        </p:txBody>
      </p:sp>
    </p:spTree>
    <p:extLst>
      <p:ext uri="{BB962C8B-B14F-4D97-AF65-F5344CB8AC3E}">
        <p14:creationId xmlns:p14="http://schemas.microsoft.com/office/powerpoint/2010/main" val="1599827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723" name="Rectangle 3"/>
          <p:cNvSpPr>
            <a:spLocks noGrp="1" noChangeArrowheads="1"/>
          </p:cNvSpPr>
          <p:nvPr>
            <p:ph type="body" idx="1"/>
          </p:nvPr>
        </p:nvSpPr>
        <p:spPr>
          <a:xfrm>
            <a:off x="228600" y="381000"/>
            <a:ext cx="5943600" cy="5791200"/>
          </a:xfrm>
        </p:spPr>
        <p:txBody>
          <a:bodyPr>
            <a:normAutofit/>
          </a:bodyPr>
          <a:lstStyle/>
          <a:p>
            <a:r>
              <a:rPr lang="en-US" sz="2400" dirty="0"/>
              <a:t>Torricelli invented the barometer, a device for measuring atmospheric pressure.</a:t>
            </a:r>
          </a:p>
          <a:p>
            <a:endParaRPr lang="en-US" sz="2400" dirty="0"/>
          </a:p>
          <a:p>
            <a:r>
              <a:rPr lang="en-US" sz="2400" dirty="0"/>
              <a:t>He filled a tube with mercury and inverted it into an open container of mercury.</a:t>
            </a:r>
          </a:p>
          <a:p>
            <a:endParaRPr lang="en-US" sz="2400" dirty="0"/>
          </a:p>
          <a:p>
            <a:r>
              <a:rPr lang="en-US" sz="2400" dirty="0"/>
              <a:t>Air pressure acting on the mercury in the dish supported a column of mercury, of height proportional to the atmospheric pressure.</a:t>
            </a:r>
          </a:p>
          <a:p>
            <a:pPr lvl="1"/>
            <a:r>
              <a:rPr lang="en-US" sz="2000" b="1" dirty="0">
                <a:effectLst/>
              </a:rPr>
              <a:t>For water: 32 feet = 975.36 cm </a:t>
            </a:r>
          </a:p>
          <a:p>
            <a:pPr lvl="1"/>
            <a:r>
              <a:rPr lang="en-US" sz="2000" b="1" dirty="0">
                <a:effectLst/>
              </a:rPr>
              <a:t>For mercury: 975.36cm/13.6 = 76 cm.  </a:t>
            </a:r>
          </a:p>
          <a:p>
            <a:pPr lvl="1"/>
            <a:endParaRPr lang="en-US" sz="2000" dirty="0"/>
          </a:p>
        </p:txBody>
      </p:sp>
      <p:pic>
        <p:nvPicPr>
          <p:cNvPr id="1182727" name="Picture 7" descr="09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04800"/>
            <a:ext cx="283845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5849034"/>
            <a:ext cx="4876800" cy="646331"/>
          </a:xfrm>
          <a:prstGeom prst="rect">
            <a:avLst/>
          </a:prstGeom>
        </p:spPr>
        <p:txBody>
          <a:bodyPr wrap="square">
            <a:spAutoFit/>
          </a:bodyPr>
          <a:lstStyle/>
          <a:p>
            <a:r>
              <a:rPr lang="en-US" dirty="0">
                <a:hlinkClick r:id="rId4"/>
              </a:rPr>
              <a:t>http://www.youtube.com/watch?v=BSo9fSTJcEE</a:t>
            </a:r>
            <a:endParaRPr lang="en-US" dirty="0"/>
          </a:p>
          <a:p>
            <a:endParaRPr lang="en-US" dirty="0"/>
          </a:p>
        </p:txBody>
      </p:sp>
      <p:sp>
        <p:nvSpPr>
          <p:cNvPr id="3" name="Slide Number Placeholder 2">
            <a:extLst>
              <a:ext uri="{FF2B5EF4-FFF2-40B4-BE49-F238E27FC236}">
                <a16:creationId xmlns:a16="http://schemas.microsoft.com/office/drawing/2014/main" id="{12A05766-682A-4BBA-9E92-6D599D15E697}"/>
              </a:ext>
            </a:extLst>
          </p:cNvPr>
          <p:cNvSpPr>
            <a:spLocks noGrp="1"/>
          </p:cNvSpPr>
          <p:nvPr>
            <p:ph type="sldNum" sz="quarter" idx="12"/>
          </p:nvPr>
        </p:nvSpPr>
        <p:spPr/>
        <p:txBody>
          <a:bodyPr/>
          <a:lstStyle/>
          <a:p>
            <a:fld id="{DD47CC33-E8F8-4742-AE82-71CFB35D51BA}" type="slidenum">
              <a:rPr lang="en-US" smtClean="0"/>
              <a:t>11</a:t>
            </a:fld>
            <a:endParaRPr lang="en-US"/>
          </a:p>
        </p:txBody>
      </p:sp>
    </p:spTree>
    <p:extLst>
      <p:ext uri="{BB962C8B-B14F-4D97-AF65-F5344CB8AC3E}">
        <p14:creationId xmlns:p14="http://schemas.microsoft.com/office/powerpoint/2010/main" val="2354772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2" descr="2A-01_pi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295400"/>
            <a:ext cx="331838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4"/>
          <p:cNvSpPr>
            <a:spLocks noChangeArrowheads="1"/>
          </p:cNvSpPr>
          <p:nvPr/>
        </p:nvSpPr>
        <p:spPr bwMode="auto">
          <a:xfrm>
            <a:off x="457200" y="2286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400" b="1">
                <a:solidFill>
                  <a:srgbClr val="3333FF"/>
                </a:solidFill>
                <a:ea typeface="宋体" pitchFamily="2" charset="-122"/>
              </a:rPr>
              <a:t>2A-01 Suction Cups</a:t>
            </a:r>
          </a:p>
        </p:txBody>
      </p:sp>
      <p:sp>
        <p:nvSpPr>
          <p:cNvPr id="115722" name="AutoShape 10"/>
          <p:cNvSpPr>
            <a:spLocks noChangeArrowheads="1"/>
          </p:cNvSpPr>
          <p:nvPr/>
        </p:nvSpPr>
        <p:spPr bwMode="auto">
          <a:xfrm>
            <a:off x="1524000" y="914400"/>
            <a:ext cx="2667000" cy="914400"/>
          </a:xfrm>
          <a:prstGeom prst="wedgeEllipseCallout">
            <a:avLst>
              <a:gd name="adj1" fmla="val -61190"/>
              <a:gd name="adj2" fmla="val 29167"/>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How does a suction cup work </a:t>
            </a:r>
            <a:r>
              <a:rPr lang="en-US" altLang="zh-CN" sz="1600" b="1">
                <a:solidFill>
                  <a:srgbClr val="CC0000"/>
                </a:solidFill>
                <a:ea typeface="宋体" pitchFamily="2" charset="-122"/>
              </a:rPr>
              <a:t>? </a:t>
            </a:r>
          </a:p>
        </p:txBody>
      </p:sp>
      <p:sp>
        <p:nvSpPr>
          <p:cNvPr id="17417" name="Text Box 22"/>
          <p:cNvSpPr txBox="1">
            <a:spLocks noChangeArrowheads="1"/>
          </p:cNvSpPr>
          <p:nvPr/>
        </p:nvSpPr>
        <p:spPr bwMode="auto">
          <a:xfrm>
            <a:off x="3962400" y="1066800"/>
            <a:ext cx="47244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solidFill>
                  <a:srgbClr val="669900"/>
                </a:solidFill>
                <a:ea typeface="宋体" pitchFamily="2" charset="-122"/>
              </a:rPr>
              <a:t>How does a suction cup ‘hold on’ to objects?</a:t>
            </a:r>
          </a:p>
        </p:txBody>
      </p:sp>
      <p:grpSp>
        <p:nvGrpSpPr>
          <p:cNvPr id="2" name="Group 31"/>
          <p:cNvGrpSpPr>
            <a:grpSpLocks/>
          </p:cNvGrpSpPr>
          <p:nvPr/>
        </p:nvGrpSpPr>
        <p:grpSpPr bwMode="auto">
          <a:xfrm>
            <a:off x="4876800" y="2743200"/>
            <a:ext cx="2682875" cy="838200"/>
            <a:chOff x="3360" y="960"/>
            <a:chExt cx="1690" cy="528"/>
          </a:xfrm>
        </p:grpSpPr>
        <p:sp>
          <p:nvSpPr>
            <p:cNvPr id="17439" name="Line 32"/>
            <p:cNvSpPr>
              <a:spLocks noChangeShapeType="1"/>
            </p:cNvSpPr>
            <p:nvPr/>
          </p:nvSpPr>
          <p:spPr bwMode="auto">
            <a:xfrm>
              <a:off x="3360" y="1488"/>
              <a:ext cx="115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0" name="Line 33"/>
            <p:cNvSpPr>
              <a:spLocks noChangeShapeType="1"/>
            </p:cNvSpPr>
            <p:nvPr/>
          </p:nvSpPr>
          <p:spPr bwMode="auto">
            <a:xfrm>
              <a:off x="3360" y="1200"/>
              <a:ext cx="1200"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1" name="AutoShape 34"/>
            <p:cNvSpPr>
              <a:spLocks noChangeArrowheads="1"/>
            </p:cNvSpPr>
            <p:nvPr/>
          </p:nvSpPr>
          <p:spPr bwMode="auto">
            <a:xfrm>
              <a:off x="3696" y="960"/>
              <a:ext cx="576" cy="4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95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7442" name="Text Box 35"/>
            <p:cNvSpPr txBox="1">
              <a:spLocks noChangeArrowheads="1"/>
            </p:cNvSpPr>
            <p:nvPr/>
          </p:nvSpPr>
          <p:spPr bwMode="auto">
            <a:xfrm>
              <a:off x="4752" y="1104"/>
              <a:ext cx="2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solidFill>
                    <a:srgbClr val="FF3300"/>
                  </a:solidFill>
                </a:rPr>
                <a:t>P</a:t>
              </a:r>
              <a:r>
                <a:rPr lang="en-US" sz="2000" b="1" baseline="-25000">
                  <a:solidFill>
                    <a:srgbClr val="FF3300"/>
                  </a:solidFill>
                </a:rPr>
                <a:t>A</a:t>
              </a:r>
              <a:endParaRPr lang="en-US" sz="2000" b="1">
                <a:solidFill>
                  <a:srgbClr val="FF3300"/>
                </a:solidFill>
              </a:endParaRPr>
            </a:p>
          </p:txBody>
        </p:sp>
        <p:sp>
          <p:nvSpPr>
            <p:cNvPr id="17443" name="Line 36"/>
            <p:cNvSpPr>
              <a:spLocks noChangeShapeType="1"/>
            </p:cNvSpPr>
            <p:nvPr/>
          </p:nvSpPr>
          <p:spPr bwMode="auto">
            <a:xfrm flipH="1" flipV="1">
              <a:off x="4368" y="1008"/>
              <a:ext cx="432" cy="192"/>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44" name="Line 37"/>
            <p:cNvSpPr>
              <a:spLocks noChangeShapeType="1"/>
            </p:cNvSpPr>
            <p:nvPr/>
          </p:nvSpPr>
          <p:spPr bwMode="auto">
            <a:xfrm flipH="1">
              <a:off x="4368" y="1200"/>
              <a:ext cx="432" cy="144"/>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74"/>
          <p:cNvGrpSpPr>
            <a:grpSpLocks/>
          </p:cNvGrpSpPr>
          <p:nvPr/>
        </p:nvGrpSpPr>
        <p:grpSpPr bwMode="auto">
          <a:xfrm>
            <a:off x="5029200" y="3657600"/>
            <a:ext cx="2530475" cy="990600"/>
            <a:chOff x="3984" y="1392"/>
            <a:chExt cx="1594" cy="624"/>
          </a:xfrm>
        </p:grpSpPr>
        <p:sp>
          <p:nvSpPr>
            <p:cNvPr id="17423" name="Line 75"/>
            <p:cNvSpPr>
              <a:spLocks noChangeShapeType="1"/>
            </p:cNvSpPr>
            <p:nvPr/>
          </p:nvSpPr>
          <p:spPr bwMode="auto">
            <a:xfrm>
              <a:off x="3984" y="1824"/>
              <a:ext cx="115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4" name="Text Box 76"/>
            <p:cNvSpPr txBox="1">
              <a:spLocks noChangeArrowheads="1"/>
            </p:cNvSpPr>
            <p:nvPr/>
          </p:nvSpPr>
          <p:spPr bwMode="auto">
            <a:xfrm>
              <a:off x="5280" y="1392"/>
              <a:ext cx="2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solidFill>
                    <a:srgbClr val="FF3300"/>
                  </a:solidFill>
                </a:rPr>
                <a:t>P</a:t>
              </a:r>
              <a:r>
                <a:rPr lang="en-US" sz="2000" b="1" baseline="-25000">
                  <a:solidFill>
                    <a:srgbClr val="FF3300"/>
                  </a:solidFill>
                </a:rPr>
                <a:t>A</a:t>
              </a:r>
              <a:endParaRPr lang="en-US" sz="2000" b="1">
                <a:solidFill>
                  <a:srgbClr val="FF3300"/>
                </a:solidFill>
              </a:endParaRPr>
            </a:p>
          </p:txBody>
        </p:sp>
        <p:sp>
          <p:nvSpPr>
            <p:cNvPr id="17425" name="Line 77"/>
            <p:cNvSpPr>
              <a:spLocks noChangeShapeType="1"/>
            </p:cNvSpPr>
            <p:nvPr/>
          </p:nvSpPr>
          <p:spPr bwMode="auto">
            <a:xfrm flipH="1">
              <a:off x="4992" y="1392"/>
              <a:ext cx="384" cy="336"/>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7426" name="Group 78"/>
            <p:cNvGrpSpPr>
              <a:grpSpLocks/>
            </p:cNvGrpSpPr>
            <p:nvPr/>
          </p:nvGrpSpPr>
          <p:grpSpPr bwMode="auto">
            <a:xfrm>
              <a:off x="3984" y="1536"/>
              <a:ext cx="1200" cy="480"/>
              <a:chOff x="3936" y="1872"/>
              <a:chExt cx="1200" cy="480"/>
            </a:xfrm>
          </p:grpSpPr>
          <p:sp>
            <p:nvSpPr>
              <p:cNvPr id="17427" name="Line 79"/>
              <p:cNvSpPr>
                <a:spLocks noChangeShapeType="1"/>
              </p:cNvSpPr>
              <p:nvPr/>
            </p:nvSpPr>
            <p:spPr bwMode="auto">
              <a:xfrm>
                <a:off x="3936" y="2112"/>
                <a:ext cx="1200" cy="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8" name="AutoShape 80"/>
              <p:cNvSpPr>
                <a:spLocks noChangeArrowheads="1"/>
              </p:cNvSpPr>
              <p:nvPr/>
            </p:nvSpPr>
            <p:spPr bwMode="auto">
              <a:xfrm>
                <a:off x="4224" y="1872"/>
                <a:ext cx="576" cy="4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95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grpSp>
      </p:grpSp>
      <p:sp>
        <p:nvSpPr>
          <p:cNvPr id="3" name="Slide Number Placeholder 2">
            <a:extLst>
              <a:ext uri="{FF2B5EF4-FFF2-40B4-BE49-F238E27FC236}">
                <a16:creationId xmlns:a16="http://schemas.microsoft.com/office/drawing/2014/main" id="{ECDE5FDE-6E82-45D5-BB82-41CCE3F7145E}"/>
              </a:ext>
            </a:extLst>
          </p:cNvPr>
          <p:cNvSpPr>
            <a:spLocks noGrp="1"/>
          </p:cNvSpPr>
          <p:nvPr>
            <p:ph type="sldNum" sz="quarter" idx="12"/>
          </p:nvPr>
        </p:nvSpPr>
        <p:spPr/>
        <p:txBody>
          <a:bodyPr/>
          <a:lstStyle/>
          <a:p>
            <a:fld id="{DD47CC33-E8F8-4742-AE82-71CFB35D51BA}" type="slidenum">
              <a:rPr lang="en-US" smtClean="0"/>
              <a:t>12</a:t>
            </a:fld>
            <a:endParaRPr lang="en-US"/>
          </a:p>
        </p:txBody>
      </p:sp>
    </p:spTree>
    <p:extLst>
      <p:ext uri="{BB962C8B-B14F-4D97-AF65-F5344CB8AC3E}">
        <p14:creationId xmlns:p14="http://schemas.microsoft.com/office/powerpoint/2010/main" val="1938468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365C02-F8B1-4B53-BBAB-960D8DC9D323}" type="slidenum">
              <a:rPr lang="en-US"/>
              <a:pPr eaLnBrk="1" hangingPunct="1"/>
              <a:t>13</a:t>
            </a:fld>
            <a:endParaRPr lang="en-US"/>
          </a:p>
        </p:txBody>
      </p:sp>
      <p:pic>
        <p:nvPicPr>
          <p:cNvPr id="19461" name="Picture 2" descr="2A-03_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2157413"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AutoShape 3"/>
          <p:cNvSpPr>
            <a:spLocks noChangeArrowheads="1"/>
          </p:cNvSpPr>
          <p:nvPr/>
        </p:nvSpPr>
        <p:spPr bwMode="auto">
          <a:xfrm>
            <a:off x="3581400" y="4038600"/>
            <a:ext cx="5257800" cy="838200"/>
          </a:xfrm>
          <a:prstGeom prst="wedgeEllipseCallout">
            <a:avLst>
              <a:gd name="adj1" fmla="val -68356"/>
              <a:gd name="adj2" fmla="val -40907"/>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Can you guess what happens when Shaving Cream is placed in vacuum</a:t>
            </a:r>
            <a:r>
              <a:rPr lang="en-US" altLang="zh-CN" sz="1600">
                <a:solidFill>
                  <a:srgbClr val="CC0000"/>
                </a:solidFill>
                <a:ea typeface="宋体" pitchFamily="2" charset="-122"/>
              </a:rPr>
              <a:t> </a:t>
            </a:r>
            <a:r>
              <a:rPr lang="en-US" altLang="zh-CN" sz="1600" b="1">
                <a:solidFill>
                  <a:srgbClr val="CC0000"/>
                </a:solidFill>
                <a:ea typeface="宋体" pitchFamily="2" charset="-122"/>
              </a:rPr>
              <a:t>?</a:t>
            </a:r>
          </a:p>
        </p:txBody>
      </p:sp>
      <p:sp>
        <p:nvSpPr>
          <p:cNvPr id="116740" name="AutoShape 4"/>
          <p:cNvSpPr>
            <a:spLocks noChangeArrowheads="1"/>
          </p:cNvSpPr>
          <p:nvPr/>
        </p:nvSpPr>
        <p:spPr bwMode="auto">
          <a:xfrm>
            <a:off x="5638800" y="1295400"/>
            <a:ext cx="3124200" cy="1524000"/>
          </a:xfrm>
          <a:prstGeom prst="wedgeEllipseCallout">
            <a:avLst>
              <a:gd name="adj1" fmla="val -151625"/>
              <a:gd name="adj2" fmla="val 1773"/>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Do the balloons burst in vacuum differently then they normally burst </a:t>
            </a:r>
            <a:r>
              <a:rPr lang="en-US" altLang="zh-CN" sz="1600" b="1">
                <a:solidFill>
                  <a:srgbClr val="CC0000"/>
                </a:solidFill>
                <a:ea typeface="宋体" pitchFamily="2" charset="-122"/>
              </a:rPr>
              <a:t>?</a:t>
            </a:r>
          </a:p>
        </p:txBody>
      </p:sp>
      <p:sp>
        <p:nvSpPr>
          <p:cNvPr id="19464" name="Rectangle 5"/>
          <p:cNvSpPr>
            <a:spLocks noChangeArrowheads="1"/>
          </p:cNvSpPr>
          <p:nvPr/>
        </p:nvSpPr>
        <p:spPr bwMode="auto">
          <a:xfrm>
            <a:off x="457200" y="2286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400" b="1">
                <a:solidFill>
                  <a:srgbClr val="3333FF"/>
                </a:solidFill>
                <a:ea typeface="宋体" pitchFamily="2" charset="-122"/>
              </a:rPr>
              <a:t>2A-03 Vacuum Demos</a:t>
            </a:r>
          </a:p>
        </p:txBody>
      </p:sp>
      <p:sp>
        <p:nvSpPr>
          <p:cNvPr id="19465" name="Text Box 6"/>
          <p:cNvSpPr txBox="1">
            <a:spLocks noChangeArrowheads="1"/>
          </p:cNvSpPr>
          <p:nvPr/>
        </p:nvSpPr>
        <p:spPr bwMode="auto">
          <a:xfrm>
            <a:off x="1828800" y="914400"/>
            <a:ext cx="64770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solidFill>
                  <a:srgbClr val="669900"/>
                </a:solidFill>
                <a:ea typeface="宋体" pitchFamily="2" charset="-122"/>
              </a:rPr>
              <a:t>Effects of Vacuum on objects made largely of air or air pockets.</a:t>
            </a:r>
          </a:p>
        </p:txBody>
      </p:sp>
      <p:sp>
        <p:nvSpPr>
          <p:cNvPr id="116743" name="AutoShape 7"/>
          <p:cNvSpPr>
            <a:spLocks noChangeArrowheads="1"/>
          </p:cNvSpPr>
          <p:nvPr/>
        </p:nvSpPr>
        <p:spPr bwMode="auto">
          <a:xfrm>
            <a:off x="2971800" y="1295400"/>
            <a:ext cx="2514600" cy="1219200"/>
          </a:xfrm>
          <a:prstGeom prst="wedgeEllipseCallout">
            <a:avLst>
              <a:gd name="adj1" fmla="val -72727"/>
              <a:gd name="adj2" fmla="val 15625"/>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Why do the balloons burst in the vacuum</a:t>
            </a:r>
            <a:r>
              <a:rPr lang="en-US" altLang="zh-CN" sz="1600">
                <a:solidFill>
                  <a:srgbClr val="CC0000"/>
                </a:solidFill>
                <a:ea typeface="宋体" pitchFamily="2" charset="-122"/>
              </a:rPr>
              <a:t> </a:t>
            </a:r>
            <a:r>
              <a:rPr lang="en-US" altLang="zh-CN" sz="1600" b="1">
                <a:solidFill>
                  <a:srgbClr val="CC0000"/>
                </a:solidFill>
                <a:ea typeface="宋体" pitchFamily="2" charset="-122"/>
              </a:rPr>
              <a:t>?</a:t>
            </a:r>
          </a:p>
        </p:txBody>
      </p:sp>
      <p:sp>
        <p:nvSpPr>
          <p:cNvPr id="116744" name="AutoShape 8"/>
          <p:cNvSpPr>
            <a:spLocks noChangeArrowheads="1"/>
          </p:cNvSpPr>
          <p:nvPr/>
        </p:nvSpPr>
        <p:spPr bwMode="auto">
          <a:xfrm>
            <a:off x="5715000" y="2590800"/>
            <a:ext cx="3429000" cy="1371600"/>
          </a:xfrm>
          <a:prstGeom prst="wedgeEllipseCallout">
            <a:avLst>
              <a:gd name="adj1" fmla="val -140370"/>
              <a:gd name="adj2" fmla="val -11111"/>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What will happen when the marshmallows are returned to normal pressure</a:t>
            </a:r>
            <a:r>
              <a:rPr lang="en-US" altLang="zh-CN" sz="1600">
                <a:solidFill>
                  <a:srgbClr val="CC0000"/>
                </a:solidFill>
                <a:ea typeface="宋体" pitchFamily="2" charset="-122"/>
              </a:rPr>
              <a:t> </a:t>
            </a:r>
            <a:r>
              <a:rPr lang="en-US" altLang="zh-CN" sz="1600" b="1">
                <a:solidFill>
                  <a:srgbClr val="CC0000"/>
                </a:solidFill>
                <a:ea typeface="宋体" pitchFamily="2" charset="-122"/>
              </a:rPr>
              <a:t>?</a:t>
            </a:r>
          </a:p>
        </p:txBody>
      </p:sp>
      <p:sp>
        <p:nvSpPr>
          <p:cNvPr id="116745" name="AutoShape 9"/>
          <p:cNvSpPr>
            <a:spLocks noChangeArrowheads="1"/>
          </p:cNvSpPr>
          <p:nvPr/>
        </p:nvSpPr>
        <p:spPr bwMode="auto">
          <a:xfrm>
            <a:off x="3124200" y="2514600"/>
            <a:ext cx="2362200" cy="1295400"/>
          </a:xfrm>
          <a:prstGeom prst="wedgeEllipseCallout">
            <a:avLst>
              <a:gd name="adj1" fmla="val -77958"/>
              <a:gd name="adj2" fmla="val -4903"/>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Why do the marshmallows get bigger in vacuum</a:t>
            </a:r>
            <a:r>
              <a:rPr lang="en-US" altLang="zh-CN" sz="1600">
                <a:solidFill>
                  <a:srgbClr val="CC0000"/>
                </a:solidFill>
                <a:ea typeface="宋体" pitchFamily="2" charset="-122"/>
              </a:rPr>
              <a:t> </a:t>
            </a:r>
            <a:r>
              <a:rPr lang="en-US" altLang="zh-CN" sz="1600" b="1">
                <a:solidFill>
                  <a:srgbClr val="CC0000"/>
                </a:solidFill>
                <a:ea typeface="宋体" pitchFamily="2" charset="-122"/>
              </a:rPr>
              <a:t>?</a:t>
            </a:r>
          </a:p>
        </p:txBody>
      </p:sp>
    </p:spTree>
    <p:extLst>
      <p:ext uri="{BB962C8B-B14F-4D97-AF65-F5344CB8AC3E}">
        <p14:creationId xmlns:p14="http://schemas.microsoft.com/office/powerpoint/2010/main" val="2647754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0162" name="Rectangle 2"/>
          <p:cNvSpPr>
            <a:spLocks noGrp="1" noChangeArrowheads="1"/>
          </p:cNvSpPr>
          <p:nvPr>
            <p:ph type="title"/>
          </p:nvPr>
        </p:nvSpPr>
        <p:spPr>
          <a:xfrm>
            <a:off x="685800" y="228600"/>
            <a:ext cx="7772400" cy="762000"/>
          </a:xfrm>
        </p:spPr>
        <p:txBody>
          <a:bodyPr/>
          <a:lstStyle/>
          <a:p>
            <a:r>
              <a:rPr lang="en-US" dirty="0">
                <a:solidFill>
                  <a:srgbClr val="FF0000"/>
                </a:solidFill>
              </a:rPr>
              <a:t>Boyle’s Law</a:t>
            </a:r>
          </a:p>
        </p:txBody>
      </p:sp>
      <p:sp>
        <p:nvSpPr>
          <p:cNvPr id="1500163" name="Rectangle 3"/>
          <p:cNvSpPr>
            <a:spLocks noGrp="1" noChangeArrowheads="1"/>
          </p:cNvSpPr>
          <p:nvPr>
            <p:ph type="body" idx="1"/>
          </p:nvPr>
        </p:nvSpPr>
        <p:spPr>
          <a:xfrm>
            <a:off x="30480" y="1219200"/>
            <a:ext cx="5181600" cy="5029200"/>
          </a:xfrm>
          <a:noFill/>
          <a:ln/>
        </p:spPr>
        <p:txBody>
          <a:bodyPr>
            <a:normAutofit/>
          </a:bodyPr>
          <a:lstStyle/>
          <a:p>
            <a:pPr>
              <a:lnSpc>
                <a:spcPct val="80000"/>
              </a:lnSpc>
            </a:pPr>
            <a:r>
              <a:rPr lang="en-US" sz="2400" dirty="0"/>
              <a:t>Boyle discovered that the volume of a gas is inversely proportional to the pressure.</a:t>
            </a:r>
          </a:p>
          <a:p>
            <a:pPr>
              <a:lnSpc>
                <a:spcPct val="80000"/>
              </a:lnSpc>
            </a:pPr>
            <a:r>
              <a:rPr lang="en-US" sz="2400" b="1" i="1" dirty="0">
                <a:solidFill>
                  <a:schemeClr val="accent1"/>
                </a:solidFill>
              </a:rPr>
              <a:t>Boyle’s Law</a:t>
            </a:r>
            <a:r>
              <a:rPr lang="en-US" sz="2400" dirty="0"/>
              <a:t>:    </a:t>
            </a:r>
            <a:r>
              <a:rPr lang="en-US" sz="2400" b="1" i="1" dirty="0">
                <a:solidFill>
                  <a:srgbClr val="FF0000"/>
                </a:solidFill>
                <a:latin typeface="Times New Roman" pitchFamily="18" charset="0"/>
              </a:rPr>
              <a:t>PV</a:t>
            </a:r>
            <a:r>
              <a:rPr lang="en-US" sz="2400" b="1" dirty="0">
                <a:solidFill>
                  <a:srgbClr val="FF0000"/>
                </a:solidFill>
              </a:rPr>
              <a:t> = constant </a:t>
            </a:r>
          </a:p>
          <a:p>
            <a:pPr lvl="1">
              <a:lnSpc>
                <a:spcPct val="80000"/>
              </a:lnSpc>
            </a:pPr>
            <a:r>
              <a:rPr lang="en-US" sz="2000" b="1" dirty="0">
                <a:solidFill>
                  <a:srgbClr val="FF0000"/>
                </a:solidFill>
              </a:rPr>
              <a:t>When temperature is </a:t>
            </a:r>
            <a:r>
              <a:rPr lang="en-US" sz="2000" b="1" dirty="0" err="1">
                <a:solidFill>
                  <a:srgbClr val="FF0000"/>
                </a:solidFill>
              </a:rPr>
              <a:t>contant</a:t>
            </a:r>
            <a:r>
              <a:rPr lang="en-US" sz="2000" b="1" dirty="0">
                <a:solidFill>
                  <a:srgbClr val="FF0000"/>
                </a:solidFill>
              </a:rPr>
              <a:t>. </a:t>
            </a:r>
          </a:p>
          <a:p>
            <a:pPr lvl="1">
              <a:lnSpc>
                <a:spcPct val="80000"/>
              </a:lnSpc>
            </a:pPr>
            <a:r>
              <a:rPr lang="en-US" sz="2000" b="1" dirty="0">
                <a:solidFill>
                  <a:srgbClr val="FF0000"/>
                </a:solidFill>
              </a:rPr>
              <a:t>PV = </a:t>
            </a:r>
            <a:r>
              <a:rPr lang="en-US" sz="2000" b="1" dirty="0" err="1">
                <a:solidFill>
                  <a:srgbClr val="FF0000"/>
                </a:solidFill>
              </a:rPr>
              <a:t>nkT</a:t>
            </a:r>
            <a:endParaRPr lang="en-US" sz="2000" b="1" dirty="0">
              <a:solidFill>
                <a:srgbClr val="FF0000"/>
              </a:solidFill>
            </a:endParaRPr>
          </a:p>
          <a:p>
            <a:pPr lvl="1">
              <a:lnSpc>
                <a:spcPct val="80000"/>
              </a:lnSpc>
            </a:pPr>
            <a:r>
              <a:rPr lang="en-US" sz="2000" b="1" dirty="0">
                <a:solidFill>
                  <a:srgbClr val="FF0000"/>
                </a:solidFill>
              </a:rPr>
              <a:t>P = (n/V)</a:t>
            </a:r>
            <a:r>
              <a:rPr lang="en-US" sz="2000" b="1" dirty="0" err="1">
                <a:solidFill>
                  <a:srgbClr val="FF0000"/>
                </a:solidFill>
              </a:rPr>
              <a:t>kT.</a:t>
            </a:r>
            <a:endParaRPr lang="en-US" sz="2000" b="1" dirty="0">
              <a:solidFill>
                <a:srgbClr val="FF0000"/>
              </a:solidFill>
            </a:endParaRPr>
          </a:p>
          <a:p>
            <a:pPr lvl="2">
              <a:lnSpc>
                <a:spcPct val="80000"/>
              </a:lnSpc>
            </a:pPr>
            <a:r>
              <a:rPr lang="en-US" sz="1600" b="1" dirty="0">
                <a:solidFill>
                  <a:srgbClr val="FF0000"/>
                </a:solidFill>
              </a:rPr>
              <a:t>Number Density  = n/V </a:t>
            </a:r>
          </a:p>
          <a:p>
            <a:pPr>
              <a:lnSpc>
                <a:spcPct val="80000"/>
              </a:lnSpc>
            </a:pPr>
            <a:r>
              <a:rPr lang="en-US" sz="2400" dirty="0"/>
              <a:t>If the pressure increases, the volume decreases.</a:t>
            </a:r>
          </a:p>
          <a:p>
            <a:pPr>
              <a:lnSpc>
                <a:spcPct val="80000"/>
              </a:lnSpc>
            </a:pPr>
            <a:r>
              <a:rPr lang="en-US" sz="2400" b="1" i="1" dirty="0">
                <a:solidFill>
                  <a:srgbClr val="FF0000"/>
                </a:solidFill>
                <a:latin typeface="Times New Roman" pitchFamily="18" charset="0"/>
              </a:rPr>
              <a:t>P</a:t>
            </a:r>
            <a:r>
              <a:rPr lang="en-US" sz="2400" b="1" baseline="-25000" dirty="0">
                <a:solidFill>
                  <a:srgbClr val="FF0000"/>
                </a:solidFill>
                <a:latin typeface="Times New Roman" pitchFamily="18" charset="0"/>
              </a:rPr>
              <a:t>1</a:t>
            </a:r>
            <a:r>
              <a:rPr lang="en-US" sz="2400" b="1" i="1" dirty="0">
                <a:solidFill>
                  <a:srgbClr val="FF0000"/>
                </a:solidFill>
                <a:latin typeface="Times New Roman" pitchFamily="18" charset="0"/>
              </a:rPr>
              <a:t>V</a:t>
            </a:r>
            <a:r>
              <a:rPr lang="en-US" sz="2400" b="1" baseline="-25000" dirty="0">
                <a:solidFill>
                  <a:srgbClr val="FF0000"/>
                </a:solidFill>
                <a:latin typeface="Times New Roman" pitchFamily="18" charset="0"/>
              </a:rPr>
              <a:t>1</a:t>
            </a:r>
            <a:r>
              <a:rPr lang="en-US" sz="2400" b="1" dirty="0">
                <a:solidFill>
                  <a:srgbClr val="FF0000"/>
                </a:solidFill>
              </a:rPr>
              <a:t> = </a:t>
            </a:r>
            <a:r>
              <a:rPr lang="en-US" sz="2400" b="1" i="1" dirty="0">
                <a:solidFill>
                  <a:srgbClr val="FF0000"/>
                </a:solidFill>
                <a:latin typeface="Times New Roman" pitchFamily="18" charset="0"/>
              </a:rPr>
              <a:t>P</a:t>
            </a:r>
            <a:r>
              <a:rPr lang="en-US" sz="2400" b="1" baseline="-25000" dirty="0">
                <a:solidFill>
                  <a:srgbClr val="FF0000"/>
                </a:solidFill>
                <a:latin typeface="Times New Roman" pitchFamily="18" charset="0"/>
              </a:rPr>
              <a:t>2</a:t>
            </a:r>
            <a:r>
              <a:rPr lang="en-US" sz="2400" b="1" i="1" dirty="0">
                <a:solidFill>
                  <a:srgbClr val="FF0000"/>
                </a:solidFill>
                <a:latin typeface="Times New Roman" pitchFamily="18" charset="0"/>
              </a:rPr>
              <a:t>V</a:t>
            </a:r>
            <a:r>
              <a:rPr lang="en-US" sz="2400" b="1" baseline="-25000" dirty="0">
                <a:solidFill>
                  <a:srgbClr val="FF0000"/>
                </a:solidFill>
                <a:latin typeface="Times New Roman" pitchFamily="18" charset="0"/>
              </a:rPr>
              <a:t>2</a:t>
            </a:r>
          </a:p>
          <a:p>
            <a:pPr>
              <a:lnSpc>
                <a:spcPct val="80000"/>
              </a:lnSpc>
            </a:pPr>
            <a:endParaRPr lang="en-US" sz="2400" b="1" baseline="-25000" dirty="0">
              <a:solidFill>
                <a:srgbClr val="FF0000"/>
              </a:solidFill>
              <a:latin typeface="Times New Roman" pitchFamily="18" charset="0"/>
            </a:endParaRPr>
          </a:p>
          <a:p>
            <a:pPr>
              <a:lnSpc>
                <a:spcPct val="80000"/>
              </a:lnSpc>
            </a:pPr>
            <a:r>
              <a:rPr lang="en-US" sz="2400" dirty="0">
                <a:latin typeface="Times New Roman" pitchFamily="18" charset="0"/>
              </a:rPr>
              <a:t>At higher altitude, the air density become smaller, i.e. larger volume, the air pressure become smaller. </a:t>
            </a:r>
          </a:p>
          <a:p>
            <a:pPr lvl="1">
              <a:lnSpc>
                <a:spcPct val="80000"/>
              </a:lnSpc>
            </a:pPr>
            <a:r>
              <a:rPr lang="en-US" sz="2000" dirty="0">
                <a:latin typeface="Times New Roman" pitchFamily="18" charset="0"/>
              </a:rPr>
              <a:t>This is the reason of the </a:t>
            </a:r>
            <a:r>
              <a:rPr lang="en-US" sz="2000" dirty="0"/>
              <a:t>balloon inflation. </a:t>
            </a:r>
            <a:endParaRPr lang="en-US" sz="2000" dirty="0">
              <a:latin typeface="Times New Roman" pitchFamily="18" charset="0"/>
            </a:endParaRPr>
          </a:p>
          <a:p>
            <a:pPr marL="0" indent="0">
              <a:lnSpc>
                <a:spcPct val="80000"/>
              </a:lnSpc>
              <a:buNone/>
            </a:pPr>
            <a:endParaRPr lang="en-US" sz="2400" dirty="0"/>
          </a:p>
          <a:p>
            <a:pPr>
              <a:lnSpc>
                <a:spcPct val="80000"/>
              </a:lnSpc>
            </a:pPr>
            <a:endParaRPr lang="en-US" sz="2400" dirty="0"/>
          </a:p>
        </p:txBody>
      </p:sp>
      <p:pic>
        <p:nvPicPr>
          <p:cNvPr id="15" name="Picture 4" descr="09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828800"/>
            <a:ext cx="369663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E9262506-1CCE-4F3C-BF9E-C1F8312AB12C}"/>
              </a:ext>
            </a:extLst>
          </p:cNvPr>
          <p:cNvSpPr>
            <a:spLocks noGrp="1"/>
          </p:cNvSpPr>
          <p:nvPr>
            <p:ph type="sldNum" sz="quarter" idx="12"/>
          </p:nvPr>
        </p:nvSpPr>
        <p:spPr/>
        <p:txBody>
          <a:bodyPr/>
          <a:lstStyle/>
          <a:p>
            <a:fld id="{DD47CC33-E8F8-4742-AE82-71CFB35D51BA}" type="slidenum">
              <a:rPr lang="en-US" smtClean="0"/>
              <a:t>14</a:t>
            </a:fld>
            <a:endParaRPr lang="en-US"/>
          </a:p>
        </p:txBody>
      </p:sp>
    </p:spTree>
    <p:extLst>
      <p:ext uri="{BB962C8B-B14F-4D97-AF65-F5344CB8AC3E}">
        <p14:creationId xmlns:p14="http://schemas.microsoft.com/office/powerpoint/2010/main" val="4116824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722430A-5FA8-49EC-B6B1-3BA0F4967002}" type="slidenum">
              <a:rPr lang="en-US" altLang="en-US"/>
              <a:pPr eaLnBrk="1" hangingPunct="1"/>
              <a:t>15</a:t>
            </a:fld>
            <a:endParaRPr lang="en-US" altLang="en-US"/>
          </a:p>
        </p:txBody>
      </p:sp>
      <p:sp>
        <p:nvSpPr>
          <p:cNvPr id="30725" name="Rectangle 2"/>
          <p:cNvSpPr>
            <a:spLocks noChangeArrowheads="1"/>
          </p:cNvSpPr>
          <p:nvPr/>
        </p:nvSpPr>
        <p:spPr bwMode="auto">
          <a:xfrm>
            <a:off x="457200" y="2286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2800" b="1">
                <a:solidFill>
                  <a:srgbClr val="3333FF"/>
                </a:solidFill>
                <a:ea typeface="宋体" panose="02010600030101010101" pitchFamily="2" charset="-122"/>
              </a:rPr>
              <a:t>2A-05 Pressure Force Milk Jug</a:t>
            </a:r>
          </a:p>
        </p:txBody>
      </p:sp>
      <p:sp>
        <p:nvSpPr>
          <p:cNvPr id="139267" name="Rectangle 3"/>
          <p:cNvSpPr>
            <a:spLocks noChangeArrowheads="1"/>
          </p:cNvSpPr>
          <p:nvPr/>
        </p:nvSpPr>
        <p:spPr bwMode="auto">
          <a:xfrm>
            <a:off x="838200" y="5105400"/>
            <a:ext cx="7772400" cy="990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zh-CN" sz="2000" b="1">
                <a:solidFill>
                  <a:srgbClr val="FF3300"/>
                </a:solidFill>
                <a:ea typeface="宋体" panose="02010600030101010101" pitchFamily="2" charset="-122"/>
              </a:rPr>
              <a:t>Liquid takes up a much smaller volume than steam. As the steam cools and condenses a partial vacuum forms and the pressure drops. Atmospheric pressure then crushes it. </a:t>
            </a:r>
          </a:p>
        </p:txBody>
      </p:sp>
      <p:sp>
        <p:nvSpPr>
          <p:cNvPr id="30727" name="Text Box 4"/>
          <p:cNvSpPr txBox="1">
            <a:spLocks noChangeArrowheads="1"/>
          </p:cNvSpPr>
          <p:nvPr/>
        </p:nvSpPr>
        <p:spPr bwMode="auto">
          <a:xfrm>
            <a:off x="1143000" y="914400"/>
            <a:ext cx="75438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600" b="1">
                <a:solidFill>
                  <a:srgbClr val="669900"/>
                </a:solidFill>
                <a:ea typeface="宋体" panose="02010600030101010101" pitchFamily="2" charset="-122"/>
              </a:rPr>
              <a:t>Effect of atmospheric pressure on a partially evacuated milk bottle</a:t>
            </a:r>
          </a:p>
        </p:txBody>
      </p:sp>
      <p:sp>
        <p:nvSpPr>
          <p:cNvPr id="139269" name="Text Box 5"/>
          <p:cNvSpPr txBox="1">
            <a:spLocks noChangeArrowheads="1"/>
          </p:cNvSpPr>
          <p:nvPr/>
        </p:nvSpPr>
        <p:spPr bwMode="auto">
          <a:xfrm>
            <a:off x="5410200" y="2819400"/>
            <a:ext cx="3124200" cy="2024063"/>
          </a:xfrm>
          <a:prstGeom prst="rect">
            <a:avLst/>
          </a:prstGeom>
          <a:solidFill>
            <a:srgbClr val="CCFF99"/>
          </a:solidFill>
          <a:ln w="9525">
            <a:solidFill>
              <a:srgbClr val="FFC1C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3300"/>
                </a:solidFill>
              </a:rPr>
              <a:t>The hot liquid heats the air which expands and some leaves the container. The hot liquid also causes vapor to form in the jug which then cools and condenses.  </a:t>
            </a:r>
          </a:p>
        </p:txBody>
      </p:sp>
      <p:pic>
        <p:nvPicPr>
          <p:cNvPr id="30729" name="Picture 6" descr="2A-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6400"/>
            <a:ext cx="28575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71" name="AutoShape 7"/>
          <p:cNvSpPr>
            <a:spLocks noChangeArrowheads="1"/>
          </p:cNvSpPr>
          <p:nvPr/>
        </p:nvSpPr>
        <p:spPr bwMode="auto">
          <a:xfrm>
            <a:off x="2971800" y="1371600"/>
            <a:ext cx="2667000" cy="2057400"/>
          </a:xfrm>
          <a:prstGeom prst="wedgeEllipseCallout">
            <a:avLst>
              <a:gd name="adj1" fmla="val -55236"/>
              <a:gd name="adj2" fmla="val 25310"/>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1600" b="1">
                <a:solidFill>
                  <a:srgbClr val="669900"/>
                </a:solidFill>
                <a:ea typeface="宋体" panose="02010600030101010101" pitchFamily="2" charset="-122"/>
              </a:rPr>
              <a:t>What will happen to the container if it is sealed after putting in a small amount of very hot water</a:t>
            </a:r>
            <a:r>
              <a:rPr lang="en-US" altLang="zh-CN" sz="1600" b="1">
                <a:solidFill>
                  <a:srgbClr val="CC0000"/>
                </a:solidFill>
                <a:ea typeface="宋体" panose="02010600030101010101" pitchFamily="2" charset="-122"/>
              </a:rPr>
              <a:t>?</a:t>
            </a:r>
          </a:p>
        </p:txBody>
      </p:sp>
    </p:spTree>
    <p:extLst>
      <p:ext uri="{BB962C8B-B14F-4D97-AF65-F5344CB8AC3E}">
        <p14:creationId xmlns:p14="http://schemas.microsoft.com/office/powerpoint/2010/main" val="1336082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2210" name="Rectangle 2"/>
          <p:cNvSpPr>
            <a:spLocks noGrp="1" noChangeArrowheads="1"/>
          </p:cNvSpPr>
          <p:nvPr>
            <p:ph type="title"/>
          </p:nvPr>
        </p:nvSpPr>
        <p:spPr>
          <a:xfrm>
            <a:off x="0" y="528638"/>
            <a:ext cx="9144000" cy="1917700"/>
          </a:xfrm>
          <a:noFill/>
        </p:spPr>
        <p:txBody>
          <a:bodyPr>
            <a:normAutofit fontScale="90000"/>
          </a:bodyPr>
          <a:lstStyle/>
          <a:p>
            <a:r>
              <a:rPr lang="en-US" sz="2400" b="1" dirty="0">
                <a:solidFill>
                  <a:srgbClr val="FF0000"/>
                </a:solidFill>
                <a:latin typeface="Comic Sans MS" pitchFamily="79" charset="0"/>
              </a:rPr>
              <a:t>Quiz</a:t>
            </a:r>
            <a:r>
              <a:rPr lang="en-US" sz="2400" dirty="0">
                <a:solidFill>
                  <a:schemeClr val="accent1"/>
                </a:solidFill>
                <a:latin typeface="Comic Sans MS" pitchFamily="79" charset="0"/>
              </a:rPr>
              <a:t>: A fixed quantity of gas is held in a cylinder capped at one end by a movable piston.  The pressure of the gas is initially 1 atmosphere (101 </a:t>
            </a:r>
            <a:r>
              <a:rPr lang="en-US" sz="2400" dirty="0" err="1">
                <a:solidFill>
                  <a:schemeClr val="accent1"/>
                </a:solidFill>
                <a:latin typeface="Comic Sans MS" pitchFamily="79" charset="0"/>
              </a:rPr>
              <a:t>kPa</a:t>
            </a:r>
            <a:r>
              <a:rPr lang="en-US" sz="2400" dirty="0">
                <a:solidFill>
                  <a:schemeClr val="accent1"/>
                </a:solidFill>
                <a:latin typeface="Comic Sans MS" pitchFamily="79" charset="0"/>
              </a:rPr>
              <a:t>) and the volume is initially 0.3 m</a:t>
            </a:r>
            <a:r>
              <a:rPr lang="en-US" sz="2400" baseline="30000" dirty="0">
                <a:solidFill>
                  <a:schemeClr val="accent1"/>
                </a:solidFill>
                <a:latin typeface="Comic Sans MS" pitchFamily="79" charset="0"/>
              </a:rPr>
              <a:t>3</a:t>
            </a:r>
            <a:r>
              <a:rPr lang="en-US" sz="2400" dirty="0">
                <a:solidFill>
                  <a:schemeClr val="accent1"/>
                </a:solidFill>
                <a:latin typeface="Comic Sans MS" pitchFamily="79" charset="0"/>
              </a:rPr>
              <a:t>.  What is the final volume of the gas if the pressure is increased to 3 atmospheres at constant temperature?</a:t>
            </a:r>
            <a:endParaRPr lang="en-US" dirty="0">
              <a:solidFill>
                <a:schemeClr val="accent1"/>
              </a:solidFill>
            </a:endParaRPr>
          </a:p>
        </p:txBody>
      </p:sp>
      <p:sp>
        <p:nvSpPr>
          <p:cNvPr id="1502211" name="Rectangle 3"/>
          <p:cNvSpPr>
            <a:spLocks noGrp="1" noChangeArrowheads="1"/>
          </p:cNvSpPr>
          <p:nvPr>
            <p:ph type="body" idx="1"/>
          </p:nvPr>
        </p:nvSpPr>
        <p:spPr>
          <a:xfrm>
            <a:off x="381000" y="3733800"/>
            <a:ext cx="2590800" cy="1447800"/>
          </a:xfrm>
        </p:spPr>
        <p:txBody>
          <a:bodyPr>
            <a:normAutofit fontScale="92500" lnSpcReduction="20000"/>
          </a:bodyPr>
          <a:lstStyle/>
          <a:p>
            <a:pPr marL="609600" indent="-609600">
              <a:buFont typeface="Arial" charset="0"/>
              <a:buAutoNum type="alphaLcParenR"/>
            </a:pPr>
            <a:r>
              <a:rPr lang="en-US" sz="2000">
                <a:latin typeface="Comic Sans MS" pitchFamily="79" charset="0"/>
              </a:rPr>
              <a:t>0.1 m</a:t>
            </a:r>
            <a:r>
              <a:rPr lang="en-US" sz="2400" baseline="30000">
                <a:latin typeface="Comic Sans MS" pitchFamily="79" charset="0"/>
              </a:rPr>
              <a:t>3</a:t>
            </a:r>
            <a:endParaRPr lang="en-US" sz="2000">
              <a:latin typeface="Comic Sans MS" pitchFamily="79" charset="0"/>
            </a:endParaRPr>
          </a:p>
          <a:p>
            <a:pPr marL="609600" indent="-609600">
              <a:buFont typeface="Arial" charset="0"/>
              <a:buAutoNum type="alphaLcParenR"/>
            </a:pPr>
            <a:r>
              <a:rPr lang="en-US" sz="2000">
                <a:latin typeface="Comic Sans MS" pitchFamily="79" charset="0"/>
              </a:rPr>
              <a:t>0.3 m</a:t>
            </a:r>
            <a:r>
              <a:rPr lang="en-US" sz="2400" baseline="30000">
                <a:latin typeface="Comic Sans MS" pitchFamily="79" charset="0"/>
              </a:rPr>
              <a:t>3</a:t>
            </a:r>
            <a:endParaRPr lang="en-US" sz="2000">
              <a:latin typeface="Comic Sans MS" pitchFamily="79" charset="0"/>
            </a:endParaRPr>
          </a:p>
          <a:p>
            <a:pPr marL="609600" indent="-609600">
              <a:buFont typeface="Arial" charset="0"/>
              <a:buAutoNum type="alphaLcParenR"/>
            </a:pPr>
            <a:r>
              <a:rPr lang="en-US" sz="2000">
                <a:latin typeface="Comic Sans MS" pitchFamily="79" charset="0"/>
              </a:rPr>
              <a:t>1 m</a:t>
            </a:r>
            <a:r>
              <a:rPr lang="en-US" sz="2400" baseline="30000">
                <a:latin typeface="Comic Sans MS" pitchFamily="79" charset="0"/>
              </a:rPr>
              <a:t>3</a:t>
            </a:r>
            <a:endParaRPr lang="en-US" sz="2000">
              <a:latin typeface="Comic Sans MS" pitchFamily="79" charset="0"/>
            </a:endParaRPr>
          </a:p>
          <a:p>
            <a:pPr marL="609600" indent="-609600">
              <a:buFont typeface="Arial" charset="0"/>
              <a:buAutoNum type="alphaLcParenR"/>
            </a:pPr>
            <a:r>
              <a:rPr lang="en-US" sz="2000">
                <a:latin typeface="Comic Sans MS" pitchFamily="79" charset="0"/>
              </a:rPr>
              <a:t>3 m</a:t>
            </a:r>
            <a:r>
              <a:rPr lang="en-US" sz="2400" baseline="30000">
                <a:latin typeface="Comic Sans MS" pitchFamily="79" charset="0"/>
              </a:rPr>
              <a:t>3</a:t>
            </a:r>
          </a:p>
        </p:txBody>
      </p:sp>
      <p:sp>
        <p:nvSpPr>
          <p:cNvPr id="1502213" name="Text Box 5"/>
          <p:cNvSpPr txBox="1">
            <a:spLocks noChangeArrowheads="1"/>
          </p:cNvSpPr>
          <p:nvPr/>
        </p:nvSpPr>
        <p:spPr bwMode="auto">
          <a:xfrm>
            <a:off x="3581400" y="3581400"/>
            <a:ext cx="55626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Symbol" pitchFamily="18" charset="2"/>
              <a:buNone/>
            </a:pPr>
            <a:r>
              <a:rPr lang="en-US" i="1"/>
              <a:t>P</a:t>
            </a:r>
            <a:r>
              <a:rPr lang="en-US" baseline="-25000"/>
              <a:t>1</a:t>
            </a:r>
            <a:r>
              <a:rPr lang="en-US">
                <a:latin typeface="Arial" charset="0"/>
                <a:sym typeface="Symbol" pitchFamily="18" charset="2"/>
              </a:rPr>
              <a:t> = 1 atm		</a:t>
            </a:r>
            <a:r>
              <a:rPr lang="en-US" i="1"/>
              <a:t>P</a:t>
            </a:r>
            <a:r>
              <a:rPr lang="en-US" baseline="-25000"/>
              <a:t>2</a:t>
            </a:r>
            <a:r>
              <a:rPr lang="en-US">
                <a:latin typeface="Arial" charset="0"/>
                <a:sym typeface="Symbol" pitchFamily="18" charset="2"/>
              </a:rPr>
              <a:t> = 3 atm 	</a:t>
            </a:r>
          </a:p>
          <a:p>
            <a:pPr>
              <a:buFont typeface="Symbol" pitchFamily="18" charset="2"/>
              <a:buNone/>
            </a:pPr>
            <a:r>
              <a:rPr lang="en-US" i="1"/>
              <a:t>V</a:t>
            </a:r>
            <a:r>
              <a:rPr lang="en-US" baseline="-25000"/>
              <a:t>1</a:t>
            </a:r>
            <a:r>
              <a:rPr lang="en-US">
                <a:latin typeface="Arial" charset="0"/>
                <a:sym typeface="Symbol" pitchFamily="18" charset="2"/>
              </a:rPr>
              <a:t> = 0.3 m</a:t>
            </a:r>
            <a:r>
              <a:rPr lang="en-US" baseline="30000">
                <a:latin typeface="Arial" charset="0"/>
                <a:sym typeface="Symbol" pitchFamily="18" charset="2"/>
              </a:rPr>
              <a:t>3</a:t>
            </a:r>
            <a:r>
              <a:rPr lang="en-US">
                <a:latin typeface="Arial" charset="0"/>
                <a:sym typeface="Symbol" pitchFamily="18" charset="2"/>
              </a:rPr>
              <a:t>		</a:t>
            </a:r>
            <a:r>
              <a:rPr lang="en-US" i="1"/>
              <a:t>V</a:t>
            </a:r>
            <a:r>
              <a:rPr lang="en-US" baseline="-25000"/>
              <a:t>2</a:t>
            </a:r>
            <a:r>
              <a:rPr lang="en-US">
                <a:latin typeface="Arial" charset="0"/>
                <a:sym typeface="Symbol" pitchFamily="18" charset="2"/>
              </a:rPr>
              <a:t> = ?</a:t>
            </a:r>
            <a:r>
              <a:rPr lang="en-US">
                <a:latin typeface="Arial" charset="0"/>
              </a:rPr>
              <a:t>	</a:t>
            </a:r>
          </a:p>
          <a:p>
            <a:pPr>
              <a:buFont typeface="Symbol" pitchFamily="18" charset="2"/>
              <a:buNone/>
            </a:pPr>
            <a:endParaRPr lang="en-US" i="1"/>
          </a:p>
          <a:p>
            <a:pPr>
              <a:buFont typeface="Symbol" pitchFamily="18" charset="2"/>
              <a:buNone/>
            </a:pPr>
            <a:r>
              <a:rPr lang="en-US" i="1"/>
              <a:t>V</a:t>
            </a:r>
            <a:r>
              <a:rPr lang="en-US" baseline="-25000"/>
              <a:t>2</a:t>
            </a:r>
            <a:r>
              <a:rPr lang="en-US">
                <a:latin typeface="Arial" charset="0"/>
              </a:rPr>
              <a:t> = </a:t>
            </a:r>
            <a:r>
              <a:rPr lang="en-US" i="1"/>
              <a:t>P</a:t>
            </a:r>
            <a:r>
              <a:rPr lang="en-US" baseline="-25000"/>
              <a:t>1</a:t>
            </a:r>
            <a:r>
              <a:rPr lang="en-US" i="1"/>
              <a:t>V</a:t>
            </a:r>
            <a:r>
              <a:rPr lang="en-US" baseline="-25000"/>
              <a:t>1</a:t>
            </a:r>
            <a:r>
              <a:rPr lang="en-US"/>
              <a:t> / </a:t>
            </a:r>
            <a:r>
              <a:rPr lang="en-US" i="1"/>
              <a:t>P</a:t>
            </a:r>
            <a:r>
              <a:rPr lang="en-US" baseline="-25000"/>
              <a:t>2</a:t>
            </a:r>
            <a:r>
              <a:rPr lang="en-US">
                <a:latin typeface="Arial" charset="0"/>
              </a:rPr>
              <a:t> </a:t>
            </a:r>
          </a:p>
          <a:p>
            <a:pPr>
              <a:buFont typeface="Symbol" pitchFamily="18" charset="2"/>
              <a:buNone/>
            </a:pPr>
            <a:r>
              <a:rPr lang="en-US">
                <a:latin typeface="Arial" charset="0"/>
              </a:rPr>
              <a:t>     = (1 atm)(</a:t>
            </a:r>
            <a:r>
              <a:rPr lang="en-US">
                <a:latin typeface="Arial" charset="0"/>
                <a:sym typeface="Symbol" pitchFamily="18" charset="2"/>
              </a:rPr>
              <a:t>0.3 </a:t>
            </a:r>
            <a:r>
              <a:rPr lang="en-US">
                <a:latin typeface="Arial" charset="0"/>
              </a:rPr>
              <a:t>m</a:t>
            </a:r>
            <a:r>
              <a:rPr lang="en-US" baseline="30000">
                <a:latin typeface="Arial" charset="0"/>
              </a:rPr>
              <a:t>3</a:t>
            </a:r>
            <a:r>
              <a:rPr lang="en-US">
                <a:latin typeface="Arial" charset="0"/>
              </a:rPr>
              <a:t>) / 3 atm	</a:t>
            </a:r>
          </a:p>
          <a:p>
            <a:pPr>
              <a:buFont typeface="Symbol" pitchFamily="18" charset="2"/>
              <a:buNone/>
            </a:pPr>
            <a:r>
              <a:rPr lang="en-US">
                <a:latin typeface="Arial" charset="0"/>
              </a:rPr>
              <a:t>     = </a:t>
            </a:r>
            <a:r>
              <a:rPr lang="en-US">
                <a:solidFill>
                  <a:srgbClr val="FA4F9F"/>
                </a:solidFill>
                <a:latin typeface="Arial" charset="0"/>
              </a:rPr>
              <a:t>0.1 m</a:t>
            </a:r>
            <a:r>
              <a:rPr lang="en-US" baseline="30000">
                <a:solidFill>
                  <a:srgbClr val="FA4F9F"/>
                </a:solidFill>
                <a:latin typeface="Arial" charset="0"/>
              </a:rPr>
              <a:t>3</a:t>
            </a:r>
            <a:r>
              <a:rPr lang="en-US">
                <a:latin typeface="Arial" charset="0"/>
              </a:rPr>
              <a:t> </a:t>
            </a:r>
            <a:endParaRPr lang="en-US">
              <a:solidFill>
                <a:srgbClr val="FA4F9F"/>
              </a:solidFill>
              <a:latin typeface="Arial" charset="0"/>
            </a:endParaRPr>
          </a:p>
        </p:txBody>
      </p:sp>
      <p:sp>
        <p:nvSpPr>
          <p:cNvPr id="2" name="Slide Number Placeholder 1">
            <a:extLst>
              <a:ext uri="{FF2B5EF4-FFF2-40B4-BE49-F238E27FC236}">
                <a16:creationId xmlns:a16="http://schemas.microsoft.com/office/drawing/2014/main" id="{D7F0AA64-8F5A-4E98-9E3F-2D17FBA657CB}"/>
              </a:ext>
            </a:extLst>
          </p:cNvPr>
          <p:cNvSpPr>
            <a:spLocks noGrp="1"/>
          </p:cNvSpPr>
          <p:nvPr>
            <p:ph type="sldNum" sz="quarter" idx="12"/>
          </p:nvPr>
        </p:nvSpPr>
        <p:spPr/>
        <p:txBody>
          <a:bodyPr/>
          <a:lstStyle/>
          <a:p>
            <a:fld id="{DD47CC33-E8F8-4742-AE82-71CFB35D51BA}" type="slidenum">
              <a:rPr lang="en-US" smtClean="0"/>
              <a:t>16</a:t>
            </a:fld>
            <a:endParaRPr lang="en-US"/>
          </a:p>
        </p:txBody>
      </p:sp>
    </p:spTree>
    <p:extLst>
      <p:ext uri="{BB962C8B-B14F-4D97-AF65-F5344CB8AC3E}">
        <p14:creationId xmlns:p14="http://schemas.microsoft.com/office/powerpoint/2010/main" val="19017461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502213"/>
                                        </p:tgtEl>
                                        <p:attrNameLst>
                                          <p:attrName>style.visibility</p:attrName>
                                        </p:attrNameLst>
                                      </p:cBhvr>
                                      <p:to>
                                        <p:strVal val="visible"/>
                                      </p:to>
                                    </p:set>
                                    <p:anim from="(-#ppt_w/2)" to="(#ppt_x)" calcmode="lin" valueType="num">
                                      <p:cBhvr>
                                        <p:cTn id="7" dur="600" fill="hold">
                                          <p:stCondLst>
                                            <p:cond delay="0"/>
                                          </p:stCondLst>
                                        </p:cTn>
                                        <p:tgtEl>
                                          <p:spTgt spid="1502213"/>
                                        </p:tgtEl>
                                        <p:attrNameLst>
                                          <p:attrName>ppt_x</p:attrName>
                                        </p:attrNameLst>
                                      </p:cBhvr>
                                    </p:anim>
                                    <p:anim from="0" to="-1.0" calcmode="lin" valueType="num">
                                      <p:cBhvr>
                                        <p:cTn id="8" dur="200" decel="50000" autoRev="1" fill="hold">
                                          <p:stCondLst>
                                            <p:cond delay="600"/>
                                          </p:stCondLst>
                                        </p:cTn>
                                        <p:tgtEl>
                                          <p:spTgt spid="1502213"/>
                                        </p:tgtEl>
                                        <p:attrNameLst>
                                          <p:attrName>xshear</p:attrName>
                                        </p:attrNameLst>
                                      </p:cBhvr>
                                    </p:anim>
                                    <p:animScale>
                                      <p:cBhvr>
                                        <p:cTn id="9" dur="200" decel="100000" autoRev="1" fill="hold">
                                          <p:stCondLst>
                                            <p:cond delay="600"/>
                                          </p:stCondLst>
                                        </p:cTn>
                                        <p:tgtEl>
                                          <p:spTgt spid="1502213"/>
                                        </p:tgtEl>
                                      </p:cBhvr>
                                      <p:from x="100000" y="100000"/>
                                      <p:to x="80000" y="100000"/>
                                    </p:animScale>
                                    <p:anim by="(#ppt_h/3+#ppt_w*0.1)" calcmode="lin" valueType="num">
                                      <p:cBhvr additive="sum">
                                        <p:cTn id="10" dur="200" decel="100000" autoRev="1" fill="hold">
                                          <p:stCondLst>
                                            <p:cond delay="600"/>
                                          </p:stCondLst>
                                        </p:cTn>
                                        <p:tgtEl>
                                          <p:spTgt spid="150221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22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6306" name="Rectangle 2"/>
          <p:cNvSpPr>
            <a:spLocks noGrp="1" noChangeArrowheads="1"/>
          </p:cNvSpPr>
          <p:nvPr>
            <p:ph type="body" idx="1"/>
          </p:nvPr>
        </p:nvSpPr>
        <p:spPr>
          <a:xfrm>
            <a:off x="228600" y="533400"/>
            <a:ext cx="8915400" cy="3429000"/>
          </a:xfrm>
        </p:spPr>
        <p:txBody>
          <a:bodyPr/>
          <a:lstStyle/>
          <a:p>
            <a:pPr>
              <a:lnSpc>
                <a:spcPct val="80000"/>
              </a:lnSpc>
              <a:spcBef>
                <a:spcPct val="30000"/>
              </a:spcBef>
            </a:pPr>
            <a:r>
              <a:rPr lang="en-US" sz="2400" dirty="0"/>
              <a:t>consider a block submerged in water, suspended from a string.</a:t>
            </a:r>
          </a:p>
          <a:p>
            <a:pPr lvl="1">
              <a:lnSpc>
                <a:spcPct val="80000"/>
              </a:lnSpc>
              <a:spcBef>
                <a:spcPct val="30000"/>
              </a:spcBef>
            </a:pPr>
            <a:r>
              <a:rPr lang="en-US" sz="2000" dirty="0"/>
              <a:t>The pressure of the water pushes on the block from all sides.</a:t>
            </a:r>
          </a:p>
          <a:p>
            <a:pPr lvl="1">
              <a:lnSpc>
                <a:spcPct val="80000"/>
              </a:lnSpc>
              <a:spcBef>
                <a:spcPct val="30000"/>
              </a:spcBef>
            </a:pPr>
            <a:r>
              <a:rPr lang="en-US" sz="2000" dirty="0"/>
              <a:t>Because the pressure increases with depth, the pressure at the bottom of the block is greater than at the top.</a:t>
            </a:r>
          </a:p>
          <a:p>
            <a:pPr lvl="1">
              <a:lnSpc>
                <a:spcPct val="80000"/>
              </a:lnSpc>
              <a:spcBef>
                <a:spcPct val="30000"/>
              </a:spcBef>
            </a:pPr>
            <a:r>
              <a:rPr lang="en-US" sz="2000" dirty="0"/>
              <a:t>There is a larger force (</a:t>
            </a:r>
            <a:r>
              <a:rPr lang="en-US" sz="2000" b="1" i="1" dirty="0">
                <a:solidFill>
                  <a:schemeClr val="hlink"/>
                </a:solidFill>
                <a:latin typeface="Times New Roman" pitchFamily="18" charset="0"/>
              </a:rPr>
              <a:t>F</a:t>
            </a:r>
            <a:r>
              <a:rPr lang="en-US" sz="2000" dirty="0">
                <a:solidFill>
                  <a:schemeClr val="hlink"/>
                </a:solidFill>
              </a:rPr>
              <a:t> =</a:t>
            </a:r>
            <a:r>
              <a:rPr lang="en-US" sz="2000" dirty="0"/>
              <a:t> </a:t>
            </a:r>
            <a:r>
              <a:rPr lang="en-US" sz="2000" b="1" i="1" dirty="0">
                <a:solidFill>
                  <a:schemeClr val="hlink"/>
                </a:solidFill>
                <a:latin typeface="Times New Roman" pitchFamily="18" charset="0"/>
              </a:rPr>
              <a:t>PA</a:t>
            </a:r>
            <a:r>
              <a:rPr lang="en-US" sz="2000" dirty="0"/>
              <a:t>) pushing up at the bottom than there is pushing down at the top.</a:t>
            </a:r>
          </a:p>
          <a:p>
            <a:pPr lvl="1">
              <a:lnSpc>
                <a:spcPct val="80000"/>
              </a:lnSpc>
              <a:spcBef>
                <a:spcPct val="30000"/>
              </a:spcBef>
            </a:pPr>
            <a:r>
              <a:rPr lang="en-US" sz="2000" dirty="0"/>
              <a:t>The difference between these two forces is the </a:t>
            </a:r>
            <a:r>
              <a:rPr lang="en-US" sz="2000" b="1" dirty="0"/>
              <a:t>buoyant force. </a:t>
            </a:r>
          </a:p>
        </p:txBody>
      </p:sp>
      <p:pic>
        <p:nvPicPr>
          <p:cNvPr id="1506310" name="Picture 6" descr="09_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895600"/>
            <a:ext cx="3290888"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0" y="2819400"/>
            <a:ext cx="4724400" cy="2015936"/>
          </a:xfrm>
          <a:prstGeom prst="rect">
            <a:avLst/>
          </a:prstGeom>
          <a:noFill/>
        </p:spPr>
        <p:txBody>
          <a:bodyPr wrap="square" rtlCol="0">
            <a:spAutoFit/>
          </a:bodyPr>
          <a:lstStyle/>
          <a:p>
            <a:r>
              <a:rPr lang="en-US" sz="2500" dirty="0">
                <a:sym typeface="Wingdings" pitchFamily="2" charset="2"/>
              </a:rPr>
              <a:t>	 </a:t>
            </a:r>
          </a:p>
          <a:p>
            <a:r>
              <a:rPr lang="en-US" sz="2500" dirty="0">
                <a:sym typeface="Wingdings" pitchFamily="2" charset="2"/>
              </a:rPr>
              <a:t>Pascal’s principle says: </a:t>
            </a:r>
            <a:r>
              <a:rPr lang="en-US" sz="2500" b="1" dirty="0">
                <a:solidFill>
                  <a:srgbClr val="FF0000"/>
                </a:solidFill>
                <a:sym typeface="Wingdings" pitchFamily="2" charset="2"/>
              </a:rPr>
              <a:t>density*g*height</a:t>
            </a:r>
          </a:p>
          <a:p>
            <a:r>
              <a:rPr lang="en-US" sz="2500" dirty="0">
                <a:sym typeface="Wingdings" pitchFamily="2" charset="2"/>
              </a:rPr>
              <a:t>is the same everywhere at the same height and in all directions. </a:t>
            </a:r>
            <a:endParaRPr lang="en-US" sz="2500" dirty="0"/>
          </a:p>
        </p:txBody>
      </p:sp>
      <p:sp>
        <p:nvSpPr>
          <p:cNvPr id="3" name="Rectangle 2"/>
          <p:cNvSpPr/>
          <p:nvPr/>
        </p:nvSpPr>
        <p:spPr>
          <a:xfrm>
            <a:off x="3445746" y="-311"/>
            <a:ext cx="2398798" cy="553998"/>
          </a:xfrm>
          <a:prstGeom prst="rect">
            <a:avLst/>
          </a:prstGeom>
        </p:spPr>
        <p:txBody>
          <a:bodyPr wrap="none">
            <a:spAutoFit/>
          </a:bodyPr>
          <a:lstStyle/>
          <a:p>
            <a:r>
              <a:rPr lang="en-US" sz="3000" b="1" dirty="0">
                <a:solidFill>
                  <a:srgbClr val="FF0000"/>
                </a:solidFill>
              </a:rPr>
              <a:t>buoyant force</a:t>
            </a:r>
            <a:endParaRPr lang="en-US" sz="3000" dirty="0">
              <a:solidFill>
                <a:srgbClr val="FF0000"/>
              </a:solidFill>
            </a:endParaRPr>
          </a:p>
        </p:txBody>
      </p:sp>
      <p:sp>
        <p:nvSpPr>
          <p:cNvPr id="4" name="Slide Number Placeholder 3">
            <a:extLst>
              <a:ext uri="{FF2B5EF4-FFF2-40B4-BE49-F238E27FC236}">
                <a16:creationId xmlns:a16="http://schemas.microsoft.com/office/drawing/2014/main" id="{26D9BBD5-8475-447B-8960-590AE38BD20C}"/>
              </a:ext>
            </a:extLst>
          </p:cNvPr>
          <p:cNvSpPr>
            <a:spLocks noGrp="1"/>
          </p:cNvSpPr>
          <p:nvPr>
            <p:ph type="sldNum" sz="quarter" idx="12"/>
          </p:nvPr>
        </p:nvSpPr>
        <p:spPr/>
        <p:txBody>
          <a:bodyPr/>
          <a:lstStyle/>
          <a:p>
            <a:fld id="{DD47CC33-E8F8-4742-AE82-71CFB35D51BA}" type="slidenum">
              <a:rPr lang="en-US" smtClean="0"/>
              <a:t>17</a:t>
            </a:fld>
            <a:endParaRPr lang="en-US"/>
          </a:p>
        </p:txBody>
      </p:sp>
    </p:spTree>
    <p:extLst>
      <p:ext uri="{BB962C8B-B14F-4D97-AF65-F5344CB8AC3E}">
        <p14:creationId xmlns:p14="http://schemas.microsoft.com/office/powerpoint/2010/main" val="1703877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7B5609-F3DE-4A8B-A262-7A227262B0F3}" type="slidenum">
              <a:rPr lang="en-US"/>
              <a:pPr eaLnBrk="1" hangingPunct="1"/>
              <a:t>18</a:t>
            </a:fld>
            <a:endParaRPr lang="en-US"/>
          </a:p>
        </p:txBody>
      </p:sp>
      <p:sp>
        <p:nvSpPr>
          <p:cNvPr id="20485" name="Rectangle 4"/>
          <p:cNvSpPr>
            <a:spLocks noChangeArrowheads="1"/>
          </p:cNvSpPr>
          <p:nvPr/>
        </p:nvSpPr>
        <p:spPr bwMode="auto">
          <a:xfrm>
            <a:off x="457200" y="2286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800" b="1">
                <a:solidFill>
                  <a:srgbClr val="3333FF"/>
                </a:solidFill>
                <a:ea typeface="宋体" pitchFamily="2" charset="-122"/>
              </a:rPr>
              <a:t>2B-04 Liquid Pressure</a:t>
            </a:r>
          </a:p>
        </p:txBody>
      </p:sp>
      <p:sp>
        <p:nvSpPr>
          <p:cNvPr id="117765" name="Rectangle 5"/>
          <p:cNvSpPr>
            <a:spLocks noChangeArrowheads="1"/>
          </p:cNvSpPr>
          <p:nvPr/>
        </p:nvSpPr>
        <p:spPr bwMode="auto">
          <a:xfrm>
            <a:off x="304800" y="5334000"/>
            <a:ext cx="8686800" cy="762000"/>
          </a:xfrm>
          <a:prstGeom prst="rect">
            <a:avLst/>
          </a:prstGeom>
          <a:solidFill>
            <a:schemeClr val="bg1"/>
          </a:solidFill>
          <a:ln>
            <a:noFill/>
          </a:ln>
        </p:spPr>
        <p:txBody>
          <a:bodyPr/>
          <a:lstStyle/>
          <a:p>
            <a:pPr algn="ctr">
              <a:lnSpc>
                <a:spcPct val="80000"/>
              </a:lnSpc>
              <a:spcBef>
                <a:spcPct val="20000"/>
              </a:spcBef>
            </a:pPr>
            <a:r>
              <a:rPr lang="en-US" altLang="zh-CN" sz="2000" b="1" dirty="0">
                <a:solidFill>
                  <a:srgbClr val="FF3300"/>
                </a:solidFill>
                <a:ea typeface="宋体" pitchFamily="2" charset="-122"/>
              </a:rPr>
              <a:t>AT ANY GIVEN POINT IN A STATIONARY LIQUID, THE PRESSURE IS THE SAME IN ALL DIRECTIONS</a:t>
            </a:r>
            <a:r>
              <a:rPr lang="en-US" altLang="zh-CN" sz="2000" dirty="0">
                <a:solidFill>
                  <a:srgbClr val="FF3300"/>
                </a:solidFill>
                <a:ea typeface="宋体" pitchFamily="2" charset="-122"/>
              </a:rPr>
              <a:t>.</a:t>
            </a:r>
          </a:p>
        </p:txBody>
      </p:sp>
      <p:sp>
        <p:nvSpPr>
          <p:cNvPr id="20488" name="Text Box 7"/>
          <p:cNvSpPr txBox="1">
            <a:spLocks noChangeArrowheads="1"/>
          </p:cNvSpPr>
          <p:nvPr/>
        </p:nvSpPr>
        <p:spPr bwMode="auto">
          <a:xfrm>
            <a:off x="1143000" y="990600"/>
            <a:ext cx="75438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solidFill>
                  <a:srgbClr val="669900"/>
                </a:solidFill>
                <a:ea typeface="宋体" pitchFamily="2" charset="-122"/>
              </a:rPr>
              <a:t>Investigating Pressure in different directions within a liquid in equilibrium.</a:t>
            </a:r>
          </a:p>
        </p:txBody>
      </p:sp>
      <p:sp>
        <p:nvSpPr>
          <p:cNvPr id="117769" name="Text Box 9"/>
          <p:cNvSpPr txBox="1">
            <a:spLocks noChangeArrowheads="1"/>
          </p:cNvSpPr>
          <p:nvPr/>
        </p:nvSpPr>
        <p:spPr bwMode="auto">
          <a:xfrm>
            <a:off x="4495800" y="1524000"/>
            <a:ext cx="3902075" cy="915988"/>
          </a:xfrm>
          <a:prstGeom prst="rect">
            <a:avLst/>
          </a:prstGeom>
          <a:solidFill>
            <a:srgbClr val="A0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3300"/>
                </a:solidFill>
              </a:rPr>
              <a:t>The increase in pressure </a:t>
            </a:r>
            <a:r>
              <a:rPr lang="el-GR" b="1">
                <a:solidFill>
                  <a:srgbClr val="FF3300"/>
                </a:solidFill>
                <a:cs typeface="Arial" charset="0"/>
              </a:rPr>
              <a:t>ρ</a:t>
            </a:r>
            <a:r>
              <a:rPr lang="en-US" b="1">
                <a:solidFill>
                  <a:srgbClr val="FF3300"/>
                </a:solidFill>
                <a:cs typeface="Arial" charset="0"/>
              </a:rPr>
              <a:t>gh </a:t>
            </a:r>
            <a:r>
              <a:rPr lang="en-US" b="1">
                <a:solidFill>
                  <a:srgbClr val="FF3300"/>
                </a:solidFill>
              </a:rPr>
              <a:t>is measured by the difference in height of the liquid in the U tube</a:t>
            </a:r>
            <a:r>
              <a:rPr lang="en-US"/>
              <a:t>.</a:t>
            </a:r>
          </a:p>
        </p:txBody>
      </p:sp>
      <p:grpSp>
        <p:nvGrpSpPr>
          <p:cNvPr id="2" name="Group 10"/>
          <p:cNvGrpSpPr>
            <a:grpSpLocks/>
          </p:cNvGrpSpPr>
          <p:nvPr/>
        </p:nvGrpSpPr>
        <p:grpSpPr bwMode="auto">
          <a:xfrm>
            <a:off x="5105400" y="3124200"/>
            <a:ext cx="2468563" cy="1905000"/>
            <a:chOff x="3456" y="1152"/>
            <a:chExt cx="2270" cy="1916"/>
          </a:xfrm>
        </p:grpSpPr>
        <p:grpSp>
          <p:nvGrpSpPr>
            <p:cNvPr id="20494" name="Group 11"/>
            <p:cNvGrpSpPr>
              <a:grpSpLocks/>
            </p:cNvGrpSpPr>
            <p:nvPr/>
          </p:nvGrpSpPr>
          <p:grpSpPr bwMode="auto">
            <a:xfrm>
              <a:off x="3456" y="1152"/>
              <a:ext cx="2270" cy="1916"/>
              <a:chOff x="3456" y="1152"/>
              <a:chExt cx="2270" cy="1916"/>
            </a:xfrm>
          </p:grpSpPr>
          <p:pic>
            <p:nvPicPr>
              <p:cNvPr id="20497" name="Picture 12" descr="09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6" y="1152"/>
                <a:ext cx="1920" cy="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8" name="Text Box 13"/>
              <p:cNvSpPr txBox="1">
                <a:spLocks noChangeArrowheads="1"/>
              </p:cNvSpPr>
              <p:nvPr/>
            </p:nvSpPr>
            <p:spPr bwMode="auto">
              <a:xfrm>
                <a:off x="3494" y="2455"/>
                <a:ext cx="339"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A</a:t>
                </a:r>
              </a:p>
            </p:txBody>
          </p:sp>
          <p:sp>
            <p:nvSpPr>
              <p:cNvPr id="20499" name="Text Box 14"/>
              <p:cNvSpPr txBox="1">
                <a:spLocks noChangeArrowheads="1"/>
              </p:cNvSpPr>
              <p:nvPr/>
            </p:nvSpPr>
            <p:spPr bwMode="auto">
              <a:xfrm>
                <a:off x="4165" y="2455"/>
                <a:ext cx="339"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B</a:t>
                </a:r>
              </a:p>
            </p:txBody>
          </p:sp>
          <p:sp>
            <p:nvSpPr>
              <p:cNvPr id="20500" name="Text Box 15"/>
              <p:cNvSpPr txBox="1">
                <a:spLocks noChangeArrowheads="1"/>
              </p:cNvSpPr>
              <p:nvPr/>
            </p:nvSpPr>
            <p:spPr bwMode="auto">
              <a:xfrm>
                <a:off x="5376" y="2207"/>
                <a:ext cx="338"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B</a:t>
                </a:r>
              </a:p>
            </p:txBody>
          </p:sp>
          <p:sp>
            <p:nvSpPr>
              <p:cNvPr id="20501" name="Text Box 16"/>
              <p:cNvSpPr txBox="1">
                <a:spLocks noChangeArrowheads="1"/>
              </p:cNvSpPr>
              <p:nvPr/>
            </p:nvSpPr>
            <p:spPr bwMode="auto">
              <a:xfrm>
                <a:off x="4944" y="2207"/>
                <a:ext cx="232"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A</a:t>
                </a:r>
              </a:p>
            </p:txBody>
          </p:sp>
          <p:sp>
            <p:nvSpPr>
              <p:cNvPr id="20502" name="Line 17"/>
              <p:cNvSpPr>
                <a:spLocks noChangeShapeType="1"/>
              </p:cNvSpPr>
              <p:nvPr/>
            </p:nvSpPr>
            <p:spPr bwMode="auto">
              <a:xfrm>
                <a:off x="3456" y="2640"/>
                <a:ext cx="912" cy="0"/>
              </a:xfrm>
              <a:prstGeom prst="line">
                <a:avLst/>
              </a:prstGeom>
              <a:noFill/>
              <a:ln w="28575">
                <a:solidFill>
                  <a:srgbClr val="FF33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0503" name="Line 18"/>
              <p:cNvSpPr>
                <a:spLocks noChangeShapeType="1"/>
              </p:cNvSpPr>
              <p:nvPr/>
            </p:nvSpPr>
            <p:spPr bwMode="auto">
              <a:xfrm>
                <a:off x="4704" y="2256"/>
                <a:ext cx="912" cy="0"/>
              </a:xfrm>
              <a:prstGeom prst="line">
                <a:avLst/>
              </a:prstGeom>
              <a:noFill/>
              <a:ln w="28575">
                <a:solidFill>
                  <a:srgbClr val="FF33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0504" name="Line 19"/>
              <p:cNvSpPr>
                <a:spLocks noChangeShapeType="1"/>
              </p:cNvSpPr>
              <p:nvPr/>
            </p:nvSpPr>
            <p:spPr bwMode="auto">
              <a:xfrm flipV="1">
                <a:off x="5472" y="1344"/>
                <a:ext cx="0" cy="384"/>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05" name="Line 20"/>
              <p:cNvSpPr>
                <a:spLocks noChangeShapeType="1"/>
              </p:cNvSpPr>
              <p:nvPr/>
            </p:nvSpPr>
            <p:spPr bwMode="auto">
              <a:xfrm>
                <a:off x="5472" y="1872"/>
                <a:ext cx="0" cy="384"/>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06" name="Text Box 21"/>
              <p:cNvSpPr txBox="1">
                <a:spLocks noChangeArrowheads="1"/>
              </p:cNvSpPr>
              <p:nvPr/>
            </p:nvSpPr>
            <p:spPr bwMode="auto">
              <a:xfrm>
                <a:off x="5413" y="1639"/>
                <a:ext cx="313"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h</a:t>
                </a:r>
              </a:p>
            </p:txBody>
          </p:sp>
        </p:grpSp>
        <p:sp>
          <p:nvSpPr>
            <p:cNvPr id="20495" name="Line 22"/>
            <p:cNvSpPr>
              <a:spLocks noChangeShapeType="1"/>
            </p:cNvSpPr>
            <p:nvPr/>
          </p:nvSpPr>
          <p:spPr bwMode="auto">
            <a:xfrm>
              <a:off x="4464" y="1296"/>
              <a:ext cx="0" cy="1152"/>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6" name="Text Box 23"/>
            <p:cNvSpPr txBox="1">
              <a:spLocks noChangeArrowheads="1"/>
            </p:cNvSpPr>
            <p:nvPr/>
          </p:nvSpPr>
          <p:spPr bwMode="auto">
            <a:xfrm>
              <a:off x="4560" y="1296"/>
              <a:ext cx="340"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g</a:t>
              </a:r>
            </a:p>
          </p:txBody>
        </p:sp>
      </p:grpSp>
      <p:pic>
        <p:nvPicPr>
          <p:cNvPr id="20492" name="Picture 24" descr="2B-04_p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0200"/>
            <a:ext cx="199548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85" name="AutoShape 25"/>
          <p:cNvSpPr>
            <a:spLocks noChangeArrowheads="1"/>
          </p:cNvSpPr>
          <p:nvPr/>
        </p:nvSpPr>
        <p:spPr bwMode="auto">
          <a:xfrm>
            <a:off x="1676400" y="1371600"/>
            <a:ext cx="2819400" cy="1676400"/>
          </a:xfrm>
          <a:prstGeom prst="wedgeEllipseCallout">
            <a:avLst>
              <a:gd name="adj1" fmla="val -42569"/>
              <a:gd name="adj2" fmla="val 61079"/>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What will happen to the reading on the manometer as the sensor is rotated</a:t>
            </a:r>
            <a:r>
              <a:rPr lang="en-US" altLang="zh-CN" sz="1600" b="1">
                <a:solidFill>
                  <a:schemeClr val="bg1"/>
                </a:solidFill>
                <a:ea typeface="宋体" pitchFamily="2" charset="-122"/>
              </a:rPr>
              <a:t> </a:t>
            </a:r>
            <a:r>
              <a:rPr lang="en-US" altLang="zh-CN" sz="1600" b="1">
                <a:solidFill>
                  <a:srgbClr val="CC0000"/>
                </a:solidFill>
                <a:ea typeface="宋体" pitchFamily="2" charset="-122"/>
              </a:rPr>
              <a:t>?</a:t>
            </a:r>
          </a:p>
        </p:txBody>
      </p:sp>
    </p:spTree>
    <p:extLst>
      <p:ext uri="{BB962C8B-B14F-4D97-AF65-F5344CB8AC3E}">
        <p14:creationId xmlns:p14="http://schemas.microsoft.com/office/powerpoint/2010/main" val="2730086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DA1161-DEC7-499B-A87D-8BB36EA8A275}" type="slidenum">
              <a:rPr lang="en-US" altLang="en-US"/>
              <a:pPr eaLnBrk="1" hangingPunct="1"/>
              <a:t>19</a:t>
            </a:fld>
            <a:endParaRPr lang="en-US" altLang="en-US"/>
          </a:p>
        </p:txBody>
      </p:sp>
      <p:pic>
        <p:nvPicPr>
          <p:cNvPr id="27653" name="Picture 2" descr="2B-03_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133600"/>
            <a:ext cx="3190875"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3"/>
          <p:cNvSpPr>
            <a:spLocks noChangeArrowheads="1"/>
          </p:cNvSpPr>
          <p:nvPr/>
        </p:nvSpPr>
        <p:spPr bwMode="auto">
          <a:xfrm>
            <a:off x="457200" y="2286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2800" b="1">
                <a:solidFill>
                  <a:srgbClr val="3333FF"/>
                </a:solidFill>
                <a:ea typeface="宋体" panose="02010600030101010101" pitchFamily="2" charset="-122"/>
              </a:rPr>
              <a:t>2B-03 Water Seeks Own Level</a:t>
            </a:r>
          </a:p>
        </p:txBody>
      </p:sp>
      <p:sp>
        <p:nvSpPr>
          <p:cNvPr id="133124" name="Rectangle 4"/>
          <p:cNvSpPr>
            <a:spLocks noChangeArrowheads="1"/>
          </p:cNvSpPr>
          <p:nvPr/>
        </p:nvSpPr>
        <p:spPr bwMode="auto">
          <a:xfrm>
            <a:off x="838200" y="5486400"/>
            <a:ext cx="7772400" cy="685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zh-CN" sz="2000" b="1">
                <a:solidFill>
                  <a:srgbClr val="FF3300"/>
                </a:solidFill>
                <a:ea typeface="宋体" panose="02010600030101010101" pitchFamily="2" charset="-122"/>
              </a:rPr>
              <a:t>LIQUID PRESSURE DEPENDS ONLY ON VERTICAL HEIGHT (MEASURED STRAIGHT DOWN THAT IS PARALLEL TO g).</a:t>
            </a:r>
          </a:p>
        </p:txBody>
      </p:sp>
      <p:sp>
        <p:nvSpPr>
          <p:cNvPr id="133125" name="Text Box 5"/>
          <p:cNvSpPr txBox="1">
            <a:spLocks noChangeArrowheads="1"/>
          </p:cNvSpPr>
          <p:nvPr/>
        </p:nvSpPr>
        <p:spPr bwMode="auto">
          <a:xfrm>
            <a:off x="7239000" y="4724400"/>
            <a:ext cx="1371600" cy="649288"/>
          </a:xfrm>
          <a:prstGeom prst="rect">
            <a:avLst/>
          </a:prstGeom>
          <a:solidFill>
            <a:srgbClr val="FFC1C1"/>
          </a:solidFill>
          <a:ln w="9525">
            <a:solidFill>
              <a:srgbClr val="FFC1C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2400" b="1" i="1">
                <a:solidFill>
                  <a:srgbClr val="CC0000"/>
                </a:solidFill>
                <a:ea typeface="宋体" panose="02010600030101010101" pitchFamily="2" charset="-122"/>
              </a:rPr>
              <a:t>P = ρgh</a:t>
            </a:r>
          </a:p>
          <a:p>
            <a:pPr eaLnBrk="1" hangingPunct="1"/>
            <a:endParaRPr lang="en-US" altLang="en-US" b="1" i="1" baseline="-25000">
              <a:solidFill>
                <a:srgbClr val="CC0000"/>
              </a:solidFill>
            </a:endParaRPr>
          </a:p>
        </p:txBody>
      </p:sp>
      <p:sp>
        <p:nvSpPr>
          <p:cNvPr id="133126" name="AutoShape 6"/>
          <p:cNvSpPr>
            <a:spLocks noChangeArrowheads="1"/>
          </p:cNvSpPr>
          <p:nvPr/>
        </p:nvSpPr>
        <p:spPr bwMode="auto">
          <a:xfrm>
            <a:off x="4953000" y="2057400"/>
            <a:ext cx="3810000" cy="2514600"/>
          </a:xfrm>
          <a:prstGeom prst="cloudCallout">
            <a:avLst>
              <a:gd name="adj1" fmla="val -74667"/>
              <a:gd name="adj2" fmla="val 37690"/>
            </a:avLst>
          </a:pr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1600" b="1">
                <a:solidFill>
                  <a:srgbClr val="669900"/>
                </a:solidFill>
                <a:ea typeface="宋体" panose="02010600030101010101" pitchFamily="2" charset="-122"/>
              </a:rPr>
              <a:t>The slanted cylinder and twisted cylinder hold a longer “total length” of water.  But in each case the </a:t>
            </a:r>
            <a:r>
              <a:rPr lang="en-US" altLang="zh-CN" sz="1600" b="1" i="1">
                <a:solidFill>
                  <a:srgbClr val="669900"/>
                </a:solidFill>
                <a:ea typeface="宋体" panose="02010600030101010101" pitchFamily="2" charset="-122"/>
              </a:rPr>
              <a:t>vertical height</a:t>
            </a:r>
            <a:r>
              <a:rPr lang="en-US" altLang="zh-CN" sz="1600" b="1">
                <a:solidFill>
                  <a:srgbClr val="669900"/>
                </a:solidFill>
                <a:ea typeface="宋体" panose="02010600030101010101" pitchFamily="2" charset="-122"/>
              </a:rPr>
              <a:t> is the same.</a:t>
            </a:r>
            <a:endParaRPr lang="en-US" altLang="zh-CN" sz="1600" b="1">
              <a:solidFill>
                <a:srgbClr val="CC0000"/>
              </a:solidFill>
              <a:ea typeface="宋体" panose="02010600030101010101" pitchFamily="2" charset="-122"/>
            </a:endParaRPr>
          </a:p>
        </p:txBody>
      </p:sp>
      <p:sp>
        <p:nvSpPr>
          <p:cNvPr id="133127" name="AutoShape 7"/>
          <p:cNvSpPr>
            <a:spLocks noChangeArrowheads="1"/>
          </p:cNvSpPr>
          <p:nvPr/>
        </p:nvSpPr>
        <p:spPr bwMode="auto">
          <a:xfrm>
            <a:off x="228600" y="609600"/>
            <a:ext cx="2743200" cy="1981200"/>
          </a:xfrm>
          <a:prstGeom prst="wedgeEllipseCallout">
            <a:avLst>
              <a:gd name="adj1" fmla="val 31194"/>
              <a:gd name="adj2" fmla="val 92069"/>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1600" b="1">
                <a:solidFill>
                  <a:srgbClr val="669900"/>
                </a:solidFill>
                <a:ea typeface="宋体" panose="02010600030101010101" pitchFamily="2" charset="-122"/>
              </a:rPr>
              <a:t>Liquid pressure depends on the “height” of the liquid column. But how is this height measured </a:t>
            </a:r>
            <a:r>
              <a:rPr lang="en-US" altLang="zh-CN" sz="1600" b="1">
                <a:solidFill>
                  <a:srgbClr val="CC0000"/>
                </a:solidFill>
                <a:ea typeface="宋体" panose="02010600030101010101" pitchFamily="2" charset="-122"/>
              </a:rPr>
              <a:t>?</a:t>
            </a:r>
            <a:r>
              <a:rPr lang="en-US" altLang="zh-CN" sz="1600" b="1">
                <a:solidFill>
                  <a:srgbClr val="669900"/>
                </a:solidFill>
                <a:ea typeface="宋体" panose="02010600030101010101" pitchFamily="2" charset="-122"/>
              </a:rPr>
              <a:t> </a:t>
            </a:r>
          </a:p>
        </p:txBody>
      </p:sp>
      <p:sp>
        <p:nvSpPr>
          <p:cNvPr id="27659" name="Text Box 8"/>
          <p:cNvSpPr txBox="1">
            <a:spLocks noChangeArrowheads="1"/>
          </p:cNvSpPr>
          <p:nvPr/>
        </p:nvSpPr>
        <p:spPr bwMode="auto">
          <a:xfrm>
            <a:off x="3352800" y="914400"/>
            <a:ext cx="53340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600" b="1">
                <a:solidFill>
                  <a:srgbClr val="669900"/>
                </a:solidFill>
                <a:ea typeface="宋体" panose="02010600030101010101" pitchFamily="2" charset="-122"/>
              </a:rPr>
              <a:t>Investigating the Dependence of Pressure on Height</a:t>
            </a:r>
          </a:p>
        </p:txBody>
      </p:sp>
    </p:spTree>
    <p:extLst>
      <p:ext uri="{BB962C8B-B14F-4D97-AF65-F5344CB8AC3E}">
        <p14:creationId xmlns:p14="http://schemas.microsoft.com/office/powerpoint/2010/main" val="1977075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76B16C-69DD-4151-AAF9-F85CD68F0F49}" type="slidenum">
              <a:rPr lang="en-US"/>
              <a:pPr eaLnBrk="1" hangingPunct="1"/>
              <a:t>2</a:t>
            </a:fld>
            <a:endParaRPr lang="en-US"/>
          </a:p>
        </p:txBody>
      </p:sp>
      <p:sp>
        <p:nvSpPr>
          <p:cNvPr id="7173" name="Rectangle 2"/>
          <p:cNvSpPr>
            <a:spLocks noGrp="1" noChangeArrowheads="1"/>
          </p:cNvSpPr>
          <p:nvPr>
            <p:ph type="title"/>
          </p:nvPr>
        </p:nvSpPr>
        <p:spPr>
          <a:xfrm>
            <a:off x="457200" y="0"/>
            <a:ext cx="8229600" cy="1143000"/>
          </a:xfrm>
        </p:spPr>
        <p:txBody>
          <a:bodyPr/>
          <a:lstStyle/>
          <a:p>
            <a:pPr eaLnBrk="1" hangingPunct="1"/>
            <a:r>
              <a:rPr lang="en-US" b="1" dirty="0">
                <a:solidFill>
                  <a:srgbClr val="FF0000"/>
                </a:solidFill>
              </a:rPr>
              <a:t>Mass Density and Number Density </a:t>
            </a:r>
          </a:p>
        </p:txBody>
      </p:sp>
      <p:sp>
        <p:nvSpPr>
          <p:cNvPr id="7174" name="Rectangle 3"/>
          <p:cNvSpPr>
            <a:spLocks noGrp="1" noChangeArrowheads="1"/>
          </p:cNvSpPr>
          <p:nvPr>
            <p:ph type="body" idx="1"/>
          </p:nvPr>
        </p:nvSpPr>
        <p:spPr>
          <a:xfrm>
            <a:off x="304800" y="990600"/>
            <a:ext cx="8610600" cy="5486400"/>
          </a:xfrm>
        </p:spPr>
        <p:txBody>
          <a:bodyPr>
            <a:normAutofit/>
          </a:bodyPr>
          <a:lstStyle/>
          <a:p>
            <a:pPr marL="0" indent="0" eaLnBrk="1" hangingPunct="1"/>
            <a:r>
              <a:rPr lang="en-US" sz="2500" dirty="0">
                <a:solidFill>
                  <a:schemeClr val="hlink"/>
                </a:solidFill>
              </a:rPr>
              <a:t>If one takes two objects of exactly the same volume made of different materials they have different weights. So we define a useful quantity</a:t>
            </a:r>
          </a:p>
          <a:p>
            <a:pPr marL="0" indent="0" eaLnBrk="1" hangingPunct="1"/>
            <a:endParaRPr lang="en-US" sz="2500" dirty="0">
              <a:solidFill>
                <a:schemeClr val="hlink"/>
              </a:solidFill>
            </a:endParaRPr>
          </a:p>
          <a:p>
            <a:pPr marL="0" indent="0" eaLnBrk="1" hangingPunct="1"/>
            <a:r>
              <a:rPr lang="en-US" sz="2500" dirty="0"/>
              <a:t>Density </a:t>
            </a:r>
            <a:r>
              <a:rPr lang="el-GR" sz="2500" dirty="0">
                <a:cs typeface="Arial" charset="0"/>
              </a:rPr>
              <a:t>ρ</a:t>
            </a:r>
            <a:r>
              <a:rPr lang="en-US" sz="2500" dirty="0">
                <a:cs typeface="Arial" charset="0"/>
              </a:rPr>
              <a:t> = mass/unit volume,  kg/m</a:t>
            </a:r>
            <a:r>
              <a:rPr lang="en-US" sz="2500" baseline="30000" dirty="0">
                <a:cs typeface="Arial" charset="0"/>
              </a:rPr>
              <a:t>3    </a:t>
            </a:r>
            <a:r>
              <a:rPr lang="en-US" sz="2500" dirty="0">
                <a:cs typeface="Arial" charset="0"/>
              </a:rPr>
              <a:t>or grams/cc so the mass of an object is </a:t>
            </a:r>
            <a:r>
              <a:rPr lang="el-GR" sz="2500" dirty="0">
                <a:cs typeface="Arial" charset="0"/>
              </a:rPr>
              <a:t>ρ</a:t>
            </a:r>
            <a:r>
              <a:rPr lang="en-US" sz="2500" dirty="0">
                <a:cs typeface="Arial" charset="0"/>
              </a:rPr>
              <a:t>V and the weight </a:t>
            </a:r>
            <a:r>
              <a:rPr lang="el-GR" sz="2500" dirty="0">
                <a:cs typeface="Arial" charset="0"/>
              </a:rPr>
              <a:t>ρ</a:t>
            </a:r>
            <a:r>
              <a:rPr lang="en-US" sz="2500" dirty="0">
                <a:cs typeface="Arial" charset="0"/>
              </a:rPr>
              <a:t>Vg</a:t>
            </a:r>
          </a:p>
          <a:p>
            <a:pPr marL="0" indent="0" eaLnBrk="1" hangingPunct="1"/>
            <a:endParaRPr lang="en-US" sz="2500" dirty="0">
              <a:cs typeface="Arial" charset="0"/>
            </a:endParaRPr>
          </a:p>
          <a:p>
            <a:pPr marL="0" indent="0" eaLnBrk="1" hangingPunct="1"/>
            <a:r>
              <a:rPr lang="en-US" sz="2500" dirty="0">
                <a:cs typeface="Arial" charset="0"/>
              </a:rPr>
              <a:t>Water: 1 g/cm</a:t>
            </a:r>
            <a:r>
              <a:rPr lang="en-US" sz="2500" baseline="30000" dirty="0">
                <a:cs typeface="Arial" charset="0"/>
              </a:rPr>
              <a:t>3</a:t>
            </a:r>
            <a:r>
              <a:rPr lang="en-US" sz="2500" dirty="0">
                <a:cs typeface="Arial" charset="0"/>
              </a:rPr>
              <a:t> or 1 ton/m</a:t>
            </a:r>
            <a:r>
              <a:rPr lang="en-US" sz="2500" baseline="30000" dirty="0">
                <a:cs typeface="Arial" charset="0"/>
              </a:rPr>
              <a:t>3</a:t>
            </a:r>
          </a:p>
          <a:p>
            <a:pPr marL="0" indent="0"/>
            <a:r>
              <a:rPr lang="en-US" sz="2500" dirty="0"/>
              <a:t>Copper: 8.94 </a:t>
            </a:r>
            <a:r>
              <a:rPr lang="en-US" sz="2500" dirty="0">
                <a:hlinkClick r:id="rId2" tooltip="Kilogram per cubic metre"/>
              </a:rPr>
              <a:t>g/cm</a:t>
            </a:r>
            <a:r>
              <a:rPr lang="en-US" sz="2500" baseline="30000" dirty="0">
                <a:hlinkClick r:id="rId2" tooltip="Kilogram per cubic metre"/>
              </a:rPr>
              <a:t>3</a:t>
            </a:r>
            <a:r>
              <a:rPr lang="en-US" sz="2500" baseline="30000" dirty="0"/>
              <a:t> </a:t>
            </a:r>
            <a:r>
              <a:rPr lang="en-US" sz="2500" dirty="0">
                <a:cs typeface="Arial" charset="0"/>
              </a:rPr>
              <a:t>or 8.94 ton/m</a:t>
            </a:r>
            <a:r>
              <a:rPr lang="en-US" sz="2500" baseline="30000" dirty="0">
                <a:cs typeface="Arial" charset="0"/>
              </a:rPr>
              <a:t>3</a:t>
            </a:r>
          </a:p>
          <a:p>
            <a:pPr marL="0" indent="0"/>
            <a:r>
              <a:rPr lang="en-US" sz="2500" dirty="0">
                <a:cs typeface="Arial" charset="0"/>
              </a:rPr>
              <a:t>Mercury: 13.5 g/cm</a:t>
            </a:r>
            <a:r>
              <a:rPr lang="en-US" sz="2500" baseline="30000" dirty="0">
                <a:cs typeface="Arial" charset="0"/>
              </a:rPr>
              <a:t>3</a:t>
            </a:r>
            <a:r>
              <a:rPr lang="en-US" sz="2500" dirty="0">
                <a:cs typeface="Arial" charset="0"/>
              </a:rPr>
              <a:t> or 13.5 ton/m</a:t>
            </a:r>
            <a:r>
              <a:rPr lang="en-US" sz="2500" baseline="30000" dirty="0">
                <a:cs typeface="Arial" charset="0"/>
              </a:rPr>
              <a:t>3</a:t>
            </a:r>
          </a:p>
          <a:p>
            <a:pPr marL="0" indent="0"/>
            <a:endParaRPr lang="en-US" sz="3000" baseline="30000" dirty="0">
              <a:cs typeface="Arial" charset="0"/>
            </a:endParaRPr>
          </a:p>
          <a:p>
            <a:pPr marL="0" indent="0"/>
            <a:r>
              <a:rPr lang="en-US" sz="3000" b="1" dirty="0">
                <a:cs typeface="Arial" charset="0"/>
              </a:rPr>
              <a:t>Number Density  = number of particles/unit </a:t>
            </a:r>
            <a:r>
              <a:rPr lang="en-US" sz="3000" b="1" dirty="0" err="1">
                <a:cs typeface="Arial" charset="0"/>
              </a:rPr>
              <a:t>volum</a:t>
            </a:r>
            <a:r>
              <a:rPr lang="en-US" sz="3000" b="1" dirty="0">
                <a:cs typeface="Arial" charset="0"/>
              </a:rPr>
              <a:t>. </a:t>
            </a:r>
          </a:p>
          <a:p>
            <a:pPr marL="0" indent="0"/>
            <a:endParaRPr lang="en-US" sz="3000" baseline="30000" dirty="0">
              <a:cs typeface="Arial" charset="0"/>
            </a:endParaRPr>
          </a:p>
          <a:p>
            <a:pPr marL="0" indent="0" eaLnBrk="1" hangingPunct="1"/>
            <a:endParaRPr lang="en-US" sz="3000" dirty="0">
              <a:cs typeface="Arial" charset="0"/>
            </a:endParaRPr>
          </a:p>
          <a:p>
            <a:pPr marL="0" indent="0" eaLnBrk="1" hangingPunct="1"/>
            <a:endParaRPr lang="en-US" sz="3000" dirty="0">
              <a:cs typeface="Arial" charset="0"/>
            </a:endParaRPr>
          </a:p>
          <a:p>
            <a:pPr marL="0" indent="0" eaLnBrk="1" hangingPunct="1">
              <a:buNone/>
            </a:pPr>
            <a:endParaRPr lang="en-US" sz="3000" dirty="0">
              <a:cs typeface="Arial" charset="0"/>
            </a:endParaRPr>
          </a:p>
        </p:txBody>
      </p:sp>
    </p:spTree>
    <p:extLst>
      <p:ext uri="{BB962C8B-B14F-4D97-AF65-F5344CB8AC3E}">
        <p14:creationId xmlns:p14="http://schemas.microsoft.com/office/powerpoint/2010/main" val="3249272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6" name="Rectangle 2"/>
          <p:cNvSpPr>
            <a:spLocks noGrp="1" noChangeArrowheads="1"/>
          </p:cNvSpPr>
          <p:nvPr>
            <p:ph type="title"/>
          </p:nvPr>
        </p:nvSpPr>
        <p:spPr>
          <a:xfrm>
            <a:off x="685800" y="0"/>
            <a:ext cx="7772400" cy="762000"/>
          </a:xfrm>
        </p:spPr>
        <p:txBody>
          <a:bodyPr/>
          <a:lstStyle/>
          <a:p>
            <a:r>
              <a:rPr lang="en-US" dirty="0">
                <a:solidFill>
                  <a:srgbClr val="FF0000"/>
                </a:solidFill>
              </a:rPr>
              <a:t>Archimedes’ Principle</a:t>
            </a:r>
          </a:p>
        </p:txBody>
      </p:sp>
      <p:sp>
        <p:nvSpPr>
          <p:cNvPr id="1147907" name="Rectangle 3"/>
          <p:cNvSpPr>
            <a:spLocks noGrp="1" noChangeArrowheads="1"/>
          </p:cNvSpPr>
          <p:nvPr>
            <p:ph type="body" idx="1"/>
          </p:nvPr>
        </p:nvSpPr>
        <p:spPr>
          <a:xfrm>
            <a:off x="0" y="685800"/>
            <a:ext cx="9144000" cy="2438400"/>
          </a:xfrm>
        </p:spPr>
        <p:txBody>
          <a:bodyPr>
            <a:normAutofit/>
          </a:bodyPr>
          <a:lstStyle/>
          <a:p>
            <a:r>
              <a:rPr lang="en-US" sz="2400" b="1" i="1" dirty="0">
                <a:solidFill>
                  <a:schemeClr val="accent1"/>
                </a:solidFill>
              </a:rPr>
              <a:t>Archimedes’ Principle</a:t>
            </a:r>
            <a:r>
              <a:rPr lang="en-US" sz="2400" dirty="0"/>
              <a:t>:  </a:t>
            </a:r>
            <a:r>
              <a:rPr lang="en-US" sz="2400" b="1" dirty="0"/>
              <a:t>The buoyant force acting on an object fully or partially submerged in a fluid is equal to the weight of the fluid displaced by the object.</a:t>
            </a:r>
            <a:endParaRPr lang="en-US" sz="2800" b="1" dirty="0"/>
          </a:p>
        </p:txBody>
      </p:sp>
      <p:pic>
        <p:nvPicPr>
          <p:cNvPr id="1147911" name="Picture 7" descr="09_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886200"/>
            <a:ext cx="5562600" cy="265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85800" y="1944469"/>
            <a:ext cx="8229600" cy="1323439"/>
          </a:xfrm>
          <a:prstGeom prst="rect">
            <a:avLst/>
          </a:prstGeom>
        </p:spPr>
        <p:txBody>
          <a:bodyPr wrap="square">
            <a:spAutoFit/>
          </a:bodyPr>
          <a:lstStyle/>
          <a:p>
            <a:pPr marL="285750" indent="-285750">
              <a:buFont typeface="Arial" pitchFamily="34" charset="0"/>
              <a:buChar char="•"/>
            </a:pPr>
            <a:r>
              <a:rPr lang="en-US" sz="2000" dirty="0">
                <a:latin typeface="Times New Roman" pitchFamily="18" charset="0"/>
                <a:cs typeface="Times New Roman" pitchFamily="18" charset="0"/>
                <a:sym typeface="Wingdings" pitchFamily="2" charset="2"/>
              </a:rPr>
              <a:t>pressure  = density*g*height  </a:t>
            </a:r>
          </a:p>
          <a:p>
            <a:pPr marL="285750" indent="-285750">
              <a:buFont typeface="Arial" pitchFamily="34" charset="0"/>
              <a:buChar char="•"/>
            </a:pPr>
            <a:r>
              <a:rPr lang="en-US" sz="2000" dirty="0">
                <a:latin typeface="Times New Roman" pitchFamily="18" charset="0"/>
                <a:cs typeface="Times New Roman" pitchFamily="18" charset="0"/>
                <a:sym typeface="Wingdings" pitchFamily="2" charset="2"/>
              </a:rPr>
              <a:t>buoyant force = difference between forces on top and bottom surface</a:t>
            </a:r>
          </a:p>
          <a:p>
            <a:pPr lvl="1"/>
            <a:r>
              <a:rPr lang="en-US" sz="2000" dirty="0">
                <a:latin typeface="Times New Roman" pitchFamily="18" charset="0"/>
                <a:cs typeface="Times New Roman" pitchFamily="18" charset="0"/>
                <a:sym typeface="Wingdings" pitchFamily="2" charset="2"/>
              </a:rPr>
              <a:t>	             = (area*density*h)*g = mg </a:t>
            </a:r>
          </a:p>
          <a:p>
            <a:pPr lvl="1"/>
            <a:r>
              <a:rPr lang="en-US" sz="2000" dirty="0">
                <a:latin typeface="Times New Roman" pitchFamily="18" charset="0"/>
                <a:cs typeface="Times New Roman" pitchFamily="18" charset="0"/>
                <a:sym typeface="Wingdings" pitchFamily="2" charset="2"/>
              </a:rPr>
              <a:t>                    =  weight of the fluid displaced by the object. </a:t>
            </a:r>
          </a:p>
        </p:txBody>
      </p:sp>
      <p:sp>
        <p:nvSpPr>
          <p:cNvPr id="3" name="Slide Number Placeholder 2">
            <a:extLst>
              <a:ext uri="{FF2B5EF4-FFF2-40B4-BE49-F238E27FC236}">
                <a16:creationId xmlns:a16="http://schemas.microsoft.com/office/drawing/2014/main" id="{F047DF64-AD9A-436E-8410-607A529CAB9D}"/>
              </a:ext>
            </a:extLst>
          </p:cNvPr>
          <p:cNvSpPr>
            <a:spLocks noGrp="1"/>
          </p:cNvSpPr>
          <p:nvPr>
            <p:ph type="sldNum" sz="quarter" idx="12"/>
          </p:nvPr>
        </p:nvSpPr>
        <p:spPr/>
        <p:txBody>
          <a:bodyPr/>
          <a:lstStyle/>
          <a:p>
            <a:fld id="{DD47CC33-E8F8-4742-AE82-71CFB35D51BA}" type="slidenum">
              <a:rPr lang="en-US" smtClean="0"/>
              <a:t>20</a:t>
            </a:fld>
            <a:endParaRPr lang="en-US"/>
          </a:p>
        </p:txBody>
      </p:sp>
    </p:spTree>
    <p:extLst>
      <p:ext uri="{BB962C8B-B14F-4D97-AF65-F5344CB8AC3E}">
        <p14:creationId xmlns:p14="http://schemas.microsoft.com/office/powerpoint/2010/main" val="1211510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23745D-9BAC-402B-BD0F-736C46A6F116}" type="slidenum">
              <a:rPr lang="en-US"/>
              <a:pPr eaLnBrk="1" hangingPunct="1"/>
              <a:t>21</a:t>
            </a:fld>
            <a:endParaRPr lang="en-US"/>
          </a:p>
        </p:txBody>
      </p:sp>
      <p:sp>
        <p:nvSpPr>
          <p:cNvPr id="47109" name="Rectangle 2"/>
          <p:cNvSpPr>
            <a:spLocks noGrp="1" noChangeArrowheads="1"/>
          </p:cNvSpPr>
          <p:nvPr>
            <p:ph type="title"/>
          </p:nvPr>
        </p:nvSpPr>
        <p:spPr>
          <a:xfrm>
            <a:off x="381000" y="0"/>
            <a:ext cx="8229600" cy="1143000"/>
          </a:xfrm>
          <a:noFill/>
        </p:spPr>
        <p:txBody>
          <a:bodyPr/>
          <a:lstStyle/>
          <a:p>
            <a:pPr eaLnBrk="1" hangingPunct="1"/>
            <a:r>
              <a:rPr lang="en-US"/>
              <a:t>Ch 9 CP 4</a:t>
            </a:r>
          </a:p>
        </p:txBody>
      </p:sp>
      <p:sp>
        <p:nvSpPr>
          <p:cNvPr id="106499" name="Text Box 3"/>
          <p:cNvSpPr txBox="1">
            <a:spLocks noChangeArrowheads="1"/>
          </p:cNvSpPr>
          <p:nvPr/>
        </p:nvSpPr>
        <p:spPr bwMode="auto">
          <a:xfrm>
            <a:off x="312174" y="990600"/>
            <a:ext cx="8305800" cy="16764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000" b="1" dirty="0">
                <a:solidFill>
                  <a:srgbClr val="FF0000"/>
                </a:solidFill>
              </a:rPr>
              <a:t>Wooden boat:  3m x 1.5m x 1m  that carries five people.</a:t>
            </a:r>
          </a:p>
          <a:p>
            <a:pPr eaLnBrk="1" hangingPunct="1">
              <a:spcBef>
                <a:spcPct val="20000"/>
              </a:spcBef>
            </a:pPr>
            <a:r>
              <a:rPr lang="en-US" sz="2000" b="1" dirty="0">
                <a:solidFill>
                  <a:srgbClr val="FF0000"/>
                </a:solidFill>
              </a:rPr>
              <a:t>Total mass of boat and people equals 1200 kg.</a:t>
            </a:r>
          </a:p>
          <a:p>
            <a:pPr marL="0" indent="0" eaLnBrk="1" hangingPunct="1">
              <a:spcBef>
                <a:spcPct val="20000"/>
              </a:spcBef>
            </a:pPr>
            <a:r>
              <a:rPr lang="en-US" sz="2000" b="1" dirty="0">
                <a:solidFill>
                  <a:srgbClr val="FF0000"/>
                </a:solidFill>
              </a:rPr>
              <a:t>What volume of water must be displaced to float and How much of the boat underwater? (hint: </a:t>
            </a:r>
            <a:r>
              <a:rPr lang="en-US" sz="2000" b="1" dirty="0">
                <a:solidFill>
                  <a:srgbClr val="FF0000"/>
                </a:solidFill>
                <a:sym typeface="Symbol" pitchFamily="18" charset="2"/>
              </a:rPr>
              <a:t></a:t>
            </a:r>
            <a:r>
              <a:rPr lang="en-US" sz="2000" b="1" baseline="-25000" dirty="0">
                <a:solidFill>
                  <a:srgbClr val="FF0000"/>
                </a:solidFill>
                <a:sym typeface="Symbol" pitchFamily="18" charset="2"/>
              </a:rPr>
              <a:t>H2O</a:t>
            </a:r>
            <a:r>
              <a:rPr lang="en-US" sz="2000" b="1" dirty="0">
                <a:solidFill>
                  <a:srgbClr val="FF0000"/>
                </a:solidFill>
                <a:sym typeface="Symbol" pitchFamily="18" charset="2"/>
              </a:rPr>
              <a:t> = 1g/cm</a:t>
            </a:r>
            <a:r>
              <a:rPr lang="en-US" sz="2000" b="1" baseline="30000" dirty="0">
                <a:solidFill>
                  <a:srgbClr val="FF0000"/>
                </a:solidFill>
                <a:sym typeface="Symbol" pitchFamily="18" charset="2"/>
              </a:rPr>
              <a:t>3</a:t>
            </a:r>
            <a:r>
              <a:rPr lang="en-US" sz="2000" b="1" dirty="0">
                <a:sym typeface="Symbol" pitchFamily="18" charset="2"/>
              </a:rPr>
              <a:t>)</a:t>
            </a:r>
            <a:endParaRPr lang="en-US" sz="2000" b="1" dirty="0">
              <a:solidFill>
                <a:srgbClr val="FF0000"/>
              </a:solidFill>
            </a:endParaRPr>
          </a:p>
        </p:txBody>
      </p:sp>
      <p:grpSp>
        <p:nvGrpSpPr>
          <p:cNvPr id="2" name="Group 5"/>
          <p:cNvGrpSpPr>
            <a:grpSpLocks/>
          </p:cNvGrpSpPr>
          <p:nvPr/>
        </p:nvGrpSpPr>
        <p:grpSpPr bwMode="auto">
          <a:xfrm>
            <a:off x="4371975" y="3429000"/>
            <a:ext cx="4724400" cy="1924050"/>
            <a:chOff x="2688" y="2784"/>
            <a:chExt cx="2976" cy="1212"/>
          </a:xfrm>
        </p:grpSpPr>
        <p:grpSp>
          <p:nvGrpSpPr>
            <p:cNvPr id="47116" name="Group 6"/>
            <p:cNvGrpSpPr>
              <a:grpSpLocks/>
            </p:cNvGrpSpPr>
            <p:nvPr/>
          </p:nvGrpSpPr>
          <p:grpSpPr bwMode="auto">
            <a:xfrm>
              <a:off x="3552" y="2784"/>
              <a:ext cx="1248" cy="1212"/>
              <a:chOff x="3552" y="2784"/>
              <a:chExt cx="1248" cy="1212"/>
            </a:xfrm>
          </p:grpSpPr>
          <p:sp>
            <p:nvSpPr>
              <p:cNvPr id="47126" name="Line 7"/>
              <p:cNvSpPr>
                <a:spLocks noChangeShapeType="1"/>
              </p:cNvSpPr>
              <p:nvPr/>
            </p:nvSpPr>
            <p:spPr bwMode="auto">
              <a:xfrm>
                <a:off x="3888" y="3504"/>
                <a:ext cx="9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7" name="Line 8"/>
              <p:cNvSpPr>
                <a:spLocks noChangeShapeType="1"/>
              </p:cNvSpPr>
              <p:nvPr/>
            </p:nvSpPr>
            <p:spPr bwMode="auto">
              <a:xfrm flipH="1" flipV="1">
                <a:off x="3552" y="3312"/>
                <a:ext cx="336" cy="1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8" name="Line 9"/>
              <p:cNvSpPr>
                <a:spLocks noChangeShapeType="1"/>
              </p:cNvSpPr>
              <p:nvPr/>
            </p:nvSpPr>
            <p:spPr bwMode="auto">
              <a:xfrm flipH="1" flipV="1">
                <a:off x="3552" y="3168"/>
                <a:ext cx="336" cy="192"/>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7129" name="Line 10"/>
              <p:cNvSpPr>
                <a:spLocks noChangeShapeType="1"/>
              </p:cNvSpPr>
              <p:nvPr/>
            </p:nvSpPr>
            <p:spPr bwMode="auto">
              <a:xfrm flipH="1" flipV="1">
                <a:off x="3552" y="2784"/>
                <a:ext cx="0" cy="52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0" name="Line 11"/>
              <p:cNvSpPr>
                <a:spLocks noChangeShapeType="1"/>
              </p:cNvSpPr>
              <p:nvPr/>
            </p:nvSpPr>
            <p:spPr bwMode="auto">
              <a:xfrm flipH="1" flipV="1">
                <a:off x="3888" y="2976"/>
                <a:ext cx="0" cy="52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1" name="Line 12"/>
              <p:cNvSpPr>
                <a:spLocks noChangeShapeType="1"/>
              </p:cNvSpPr>
              <p:nvPr/>
            </p:nvSpPr>
            <p:spPr bwMode="auto">
              <a:xfrm flipH="1" flipV="1">
                <a:off x="3552" y="2784"/>
                <a:ext cx="336" cy="192"/>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132" name="Line 13"/>
              <p:cNvSpPr>
                <a:spLocks noChangeShapeType="1"/>
              </p:cNvSpPr>
              <p:nvPr/>
            </p:nvSpPr>
            <p:spPr bwMode="auto">
              <a:xfrm>
                <a:off x="3888" y="2976"/>
                <a:ext cx="9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3" name="Line 14"/>
              <p:cNvSpPr>
                <a:spLocks noChangeShapeType="1"/>
              </p:cNvSpPr>
              <p:nvPr/>
            </p:nvSpPr>
            <p:spPr bwMode="auto">
              <a:xfrm flipH="1" flipV="1">
                <a:off x="4800" y="2976"/>
                <a:ext cx="0" cy="52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4" name="Line 15"/>
              <p:cNvSpPr>
                <a:spLocks noChangeShapeType="1"/>
              </p:cNvSpPr>
              <p:nvPr/>
            </p:nvSpPr>
            <p:spPr bwMode="auto">
              <a:xfrm>
                <a:off x="3552" y="2784"/>
                <a:ext cx="912"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135" name="Line 16"/>
              <p:cNvSpPr>
                <a:spLocks noChangeShapeType="1"/>
              </p:cNvSpPr>
              <p:nvPr/>
            </p:nvSpPr>
            <p:spPr bwMode="auto">
              <a:xfrm>
                <a:off x="3888" y="3360"/>
                <a:ext cx="912"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7136" name="Line 17"/>
              <p:cNvSpPr>
                <a:spLocks noChangeShapeType="1"/>
              </p:cNvSpPr>
              <p:nvPr/>
            </p:nvSpPr>
            <p:spPr bwMode="auto">
              <a:xfrm>
                <a:off x="4128" y="3528"/>
                <a:ext cx="0" cy="288"/>
              </a:xfrm>
              <a:prstGeom prst="line">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7137" name="Line 18"/>
              <p:cNvSpPr>
                <a:spLocks noChangeShapeType="1"/>
              </p:cNvSpPr>
              <p:nvPr/>
            </p:nvSpPr>
            <p:spPr bwMode="auto">
              <a:xfrm flipV="1">
                <a:off x="4512" y="3534"/>
                <a:ext cx="0" cy="288"/>
              </a:xfrm>
              <a:prstGeom prst="line">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7138" name="Text Box 19"/>
              <p:cNvSpPr txBox="1">
                <a:spLocks noChangeArrowheads="1"/>
              </p:cNvSpPr>
              <p:nvPr/>
            </p:nvSpPr>
            <p:spPr bwMode="auto">
              <a:xfrm>
                <a:off x="4026" y="3804"/>
                <a:ext cx="28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t>W</a:t>
                </a:r>
              </a:p>
            </p:txBody>
          </p:sp>
          <p:sp>
            <p:nvSpPr>
              <p:cNvPr id="47139" name="Text Box 20"/>
              <p:cNvSpPr txBox="1">
                <a:spLocks noChangeArrowheads="1"/>
              </p:cNvSpPr>
              <p:nvPr/>
            </p:nvSpPr>
            <p:spPr bwMode="auto">
              <a:xfrm>
                <a:off x="4428" y="3804"/>
                <a:ext cx="28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t>F</a:t>
                </a:r>
                <a:r>
                  <a:rPr lang="en-US" sz="1400" b="1" baseline="-25000"/>
                  <a:t>b</a:t>
                </a:r>
                <a:endParaRPr lang="en-US" sz="1400" b="1"/>
              </a:p>
            </p:txBody>
          </p:sp>
          <p:sp>
            <p:nvSpPr>
              <p:cNvPr id="47140" name="Text Box 21"/>
              <p:cNvSpPr txBox="1">
                <a:spLocks noChangeArrowheads="1"/>
              </p:cNvSpPr>
              <p:nvPr/>
            </p:nvSpPr>
            <p:spPr bwMode="auto">
              <a:xfrm rot="1815194">
                <a:off x="3552" y="3120"/>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t>1.5m</a:t>
                </a:r>
              </a:p>
            </p:txBody>
          </p:sp>
          <p:sp>
            <p:nvSpPr>
              <p:cNvPr id="47141" name="Text Box 22"/>
              <p:cNvSpPr txBox="1">
                <a:spLocks noChangeArrowheads="1"/>
              </p:cNvSpPr>
              <p:nvPr/>
            </p:nvSpPr>
            <p:spPr bwMode="auto">
              <a:xfrm>
                <a:off x="4128" y="3204"/>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t>3m</a:t>
                </a:r>
              </a:p>
            </p:txBody>
          </p:sp>
        </p:grpSp>
        <p:sp>
          <p:nvSpPr>
            <p:cNvPr id="47117" name="Freeform 23"/>
            <p:cNvSpPr>
              <a:spLocks/>
            </p:cNvSpPr>
            <p:nvPr/>
          </p:nvSpPr>
          <p:spPr bwMode="auto">
            <a:xfrm>
              <a:off x="4800" y="3168"/>
              <a:ext cx="864" cy="48"/>
            </a:xfrm>
            <a:custGeom>
              <a:avLst/>
              <a:gdLst>
                <a:gd name="T0" fmla="*/ 0 w 1008"/>
                <a:gd name="T1" fmla="*/ 0 h 96"/>
                <a:gd name="T2" fmla="*/ 70 w 1008"/>
                <a:gd name="T3" fmla="*/ 24 h 96"/>
                <a:gd name="T4" fmla="*/ 141 w 1008"/>
                <a:gd name="T5" fmla="*/ 0 h 96"/>
                <a:gd name="T6" fmla="*/ 212 w 1008"/>
                <a:gd name="T7" fmla="*/ 24 h 96"/>
                <a:gd name="T8" fmla="*/ 282 w 1008"/>
                <a:gd name="T9" fmla="*/ 0 h 96"/>
                <a:gd name="T10" fmla="*/ 352 w 1008"/>
                <a:gd name="T11" fmla="*/ 24 h 96"/>
                <a:gd name="T12" fmla="*/ 423 w 1008"/>
                <a:gd name="T13" fmla="*/ 0 h 96"/>
                <a:gd name="T14" fmla="*/ 494 w 1008"/>
                <a:gd name="T15" fmla="*/ 24 h 96"/>
                <a:gd name="T16" fmla="*/ 564 w 1008"/>
                <a:gd name="T17" fmla="*/ 0 h 96"/>
                <a:gd name="T18" fmla="*/ 670 w 1008"/>
                <a:gd name="T19" fmla="*/ 24 h 96"/>
                <a:gd name="T20" fmla="*/ 741 w 1008"/>
                <a:gd name="T21" fmla="*/ 0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8"/>
                <a:gd name="T34" fmla="*/ 0 h 96"/>
                <a:gd name="T35" fmla="*/ 1008 w 1008"/>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8" h="96">
                  <a:moveTo>
                    <a:pt x="0" y="0"/>
                  </a:moveTo>
                  <a:cubicBezTo>
                    <a:pt x="32" y="48"/>
                    <a:pt x="64" y="96"/>
                    <a:pt x="96" y="96"/>
                  </a:cubicBezTo>
                  <a:cubicBezTo>
                    <a:pt x="128" y="96"/>
                    <a:pt x="160" y="0"/>
                    <a:pt x="192" y="0"/>
                  </a:cubicBezTo>
                  <a:cubicBezTo>
                    <a:pt x="224" y="0"/>
                    <a:pt x="256" y="96"/>
                    <a:pt x="288" y="96"/>
                  </a:cubicBezTo>
                  <a:cubicBezTo>
                    <a:pt x="320" y="96"/>
                    <a:pt x="352" y="0"/>
                    <a:pt x="384" y="0"/>
                  </a:cubicBezTo>
                  <a:cubicBezTo>
                    <a:pt x="416" y="0"/>
                    <a:pt x="448" y="96"/>
                    <a:pt x="480" y="96"/>
                  </a:cubicBezTo>
                  <a:cubicBezTo>
                    <a:pt x="512" y="96"/>
                    <a:pt x="544" y="0"/>
                    <a:pt x="576" y="0"/>
                  </a:cubicBezTo>
                  <a:cubicBezTo>
                    <a:pt x="608" y="0"/>
                    <a:pt x="640" y="96"/>
                    <a:pt x="672" y="96"/>
                  </a:cubicBezTo>
                  <a:cubicBezTo>
                    <a:pt x="704" y="96"/>
                    <a:pt x="728" y="0"/>
                    <a:pt x="768" y="0"/>
                  </a:cubicBezTo>
                  <a:cubicBezTo>
                    <a:pt x="808" y="0"/>
                    <a:pt x="872" y="96"/>
                    <a:pt x="912" y="96"/>
                  </a:cubicBezTo>
                  <a:cubicBezTo>
                    <a:pt x="952" y="96"/>
                    <a:pt x="992" y="16"/>
                    <a:pt x="1008" y="0"/>
                  </a:cubicBezTo>
                </a:path>
              </a:pathLst>
            </a:custGeom>
            <a:noFill/>
            <a:ln w="25400">
              <a:solidFill>
                <a:srgbClr val="33CC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7118" name="Group 24"/>
            <p:cNvGrpSpPr>
              <a:grpSpLocks/>
            </p:cNvGrpSpPr>
            <p:nvPr/>
          </p:nvGrpSpPr>
          <p:grpSpPr bwMode="auto">
            <a:xfrm>
              <a:off x="4944" y="2976"/>
              <a:ext cx="300" cy="528"/>
              <a:chOff x="4944" y="2976"/>
              <a:chExt cx="300" cy="528"/>
            </a:xfrm>
          </p:grpSpPr>
          <p:grpSp>
            <p:nvGrpSpPr>
              <p:cNvPr id="47121" name="Group 25"/>
              <p:cNvGrpSpPr>
                <a:grpSpLocks/>
              </p:cNvGrpSpPr>
              <p:nvPr/>
            </p:nvGrpSpPr>
            <p:grpSpPr bwMode="auto">
              <a:xfrm>
                <a:off x="4944" y="2976"/>
                <a:ext cx="96" cy="528"/>
                <a:chOff x="4944" y="2976"/>
                <a:chExt cx="96" cy="528"/>
              </a:xfrm>
            </p:grpSpPr>
            <p:sp>
              <p:nvSpPr>
                <p:cNvPr id="47123" name="Line 26"/>
                <p:cNvSpPr>
                  <a:spLocks noChangeShapeType="1"/>
                </p:cNvSpPr>
                <p:nvPr/>
              </p:nvSpPr>
              <p:spPr bwMode="auto">
                <a:xfrm flipH="1" flipV="1">
                  <a:off x="4992" y="2976"/>
                  <a:ext cx="0" cy="52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4" name="Line 27"/>
                <p:cNvSpPr>
                  <a:spLocks noChangeShapeType="1"/>
                </p:cNvSpPr>
                <p:nvPr/>
              </p:nvSpPr>
              <p:spPr bwMode="auto">
                <a:xfrm flipV="1">
                  <a:off x="4944" y="2976"/>
                  <a:ext cx="9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5" name="Line 28"/>
                <p:cNvSpPr>
                  <a:spLocks noChangeShapeType="1"/>
                </p:cNvSpPr>
                <p:nvPr/>
              </p:nvSpPr>
              <p:spPr bwMode="auto">
                <a:xfrm flipV="1">
                  <a:off x="4944" y="3504"/>
                  <a:ext cx="9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7122" name="Text Box 29"/>
              <p:cNvSpPr txBox="1">
                <a:spLocks noChangeArrowheads="1"/>
              </p:cNvSpPr>
              <p:nvPr/>
            </p:nvSpPr>
            <p:spPr bwMode="auto">
              <a:xfrm>
                <a:off x="4956" y="2988"/>
                <a:ext cx="28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t>1m</a:t>
                </a:r>
              </a:p>
            </p:txBody>
          </p:sp>
        </p:grpSp>
        <p:sp>
          <p:nvSpPr>
            <p:cNvPr id="47119" name="Freeform 30"/>
            <p:cNvSpPr>
              <a:spLocks/>
            </p:cNvSpPr>
            <p:nvPr/>
          </p:nvSpPr>
          <p:spPr bwMode="auto">
            <a:xfrm>
              <a:off x="2688" y="3168"/>
              <a:ext cx="864" cy="48"/>
            </a:xfrm>
            <a:custGeom>
              <a:avLst/>
              <a:gdLst>
                <a:gd name="T0" fmla="*/ 0 w 1008"/>
                <a:gd name="T1" fmla="*/ 0 h 96"/>
                <a:gd name="T2" fmla="*/ 70 w 1008"/>
                <a:gd name="T3" fmla="*/ 24 h 96"/>
                <a:gd name="T4" fmla="*/ 141 w 1008"/>
                <a:gd name="T5" fmla="*/ 0 h 96"/>
                <a:gd name="T6" fmla="*/ 212 w 1008"/>
                <a:gd name="T7" fmla="*/ 24 h 96"/>
                <a:gd name="T8" fmla="*/ 282 w 1008"/>
                <a:gd name="T9" fmla="*/ 0 h 96"/>
                <a:gd name="T10" fmla="*/ 352 w 1008"/>
                <a:gd name="T11" fmla="*/ 24 h 96"/>
                <a:gd name="T12" fmla="*/ 423 w 1008"/>
                <a:gd name="T13" fmla="*/ 0 h 96"/>
                <a:gd name="T14" fmla="*/ 494 w 1008"/>
                <a:gd name="T15" fmla="*/ 24 h 96"/>
                <a:gd name="T16" fmla="*/ 564 w 1008"/>
                <a:gd name="T17" fmla="*/ 0 h 96"/>
                <a:gd name="T18" fmla="*/ 670 w 1008"/>
                <a:gd name="T19" fmla="*/ 24 h 96"/>
                <a:gd name="T20" fmla="*/ 741 w 1008"/>
                <a:gd name="T21" fmla="*/ 0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8"/>
                <a:gd name="T34" fmla="*/ 0 h 96"/>
                <a:gd name="T35" fmla="*/ 1008 w 1008"/>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8" h="96">
                  <a:moveTo>
                    <a:pt x="0" y="0"/>
                  </a:moveTo>
                  <a:cubicBezTo>
                    <a:pt x="32" y="48"/>
                    <a:pt x="64" y="96"/>
                    <a:pt x="96" y="96"/>
                  </a:cubicBezTo>
                  <a:cubicBezTo>
                    <a:pt x="128" y="96"/>
                    <a:pt x="160" y="0"/>
                    <a:pt x="192" y="0"/>
                  </a:cubicBezTo>
                  <a:cubicBezTo>
                    <a:pt x="224" y="0"/>
                    <a:pt x="256" y="96"/>
                    <a:pt x="288" y="96"/>
                  </a:cubicBezTo>
                  <a:cubicBezTo>
                    <a:pt x="320" y="96"/>
                    <a:pt x="352" y="0"/>
                    <a:pt x="384" y="0"/>
                  </a:cubicBezTo>
                  <a:cubicBezTo>
                    <a:pt x="416" y="0"/>
                    <a:pt x="448" y="96"/>
                    <a:pt x="480" y="96"/>
                  </a:cubicBezTo>
                  <a:cubicBezTo>
                    <a:pt x="512" y="96"/>
                    <a:pt x="544" y="0"/>
                    <a:pt x="576" y="0"/>
                  </a:cubicBezTo>
                  <a:cubicBezTo>
                    <a:pt x="608" y="0"/>
                    <a:pt x="640" y="96"/>
                    <a:pt x="672" y="96"/>
                  </a:cubicBezTo>
                  <a:cubicBezTo>
                    <a:pt x="704" y="96"/>
                    <a:pt x="728" y="0"/>
                    <a:pt x="768" y="0"/>
                  </a:cubicBezTo>
                  <a:cubicBezTo>
                    <a:pt x="808" y="0"/>
                    <a:pt x="872" y="96"/>
                    <a:pt x="912" y="96"/>
                  </a:cubicBezTo>
                  <a:cubicBezTo>
                    <a:pt x="952" y="96"/>
                    <a:pt x="992" y="16"/>
                    <a:pt x="1008" y="0"/>
                  </a:cubicBezTo>
                </a:path>
              </a:pathLst>
            </a:custGeom>
            <a:noFill/>
            <a:ln w="25400">
              <a:solidFill>
                <a:srgbClr val="33CC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0" name="Line 31"/>
            <p:cNvSpPr>
              <a:spLocks noChangeShapeType="1"/>
            </p:cNvSpPr>
            <p:nvPr/>
          </p:nvSpPr>
          <p:spPr bwMode="auto">
            <a:xfrm flipH="1" flipV="1">
              <a:off x="4464" y="2784"/>
              <a:ext cx="336" cy="192"/>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6528" name="Text Box 32"/>
          <p:cNvSpPr txBox="1">
            <a:spLocks noChangeArrowheads="1"/>
          </p:cNvSpPr>
          <p:nvPr/>
        </p:nvSpPr>
        <p:spPr bwMode="auto">
          <a:xfrm>
            <a:off x="228600" y="4267200"/>
            <a:ext cx="21082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err="1">
                <a:sym typeface="Symbol" pitchFamily="18" charset="2"/>
              </a:rPr>
              <a:t>F</a:t>
            </a:r>
            <a:r>
              <a:rPr lang="en-US" sz="2000" b="1" baseline="-25000" dirty="0" err="1">
                <a:sym typeface="Symbol" pitchFamily="18" charset="2"/>
              </a:rPr>
              <a:t>net</a:t>
            </a:r>
            <a:r>
              <a:rPr lang="en-US" sz="2000" b="1" dirty="0">
                <a:sym typeface="Symbol" pitchFamily="18" charset="2"/>
              </a:rPr>
              <a:t> = </a:t>
            </a:r>
            <a:r>
              <a:rPr lang="en-US" sz="2000" b="1" dirty="0" err="1">
                <a:sym typeface="Symbol" pitchFamily="18" charset="2"/>
              </a:rPr>
              <a:t>F</a:t>
            </a:r>
            <a:r>
              <a:rPr lang="en-US" sz="2000" b="1" baseline="-25000" dirty="0" err="1">
                <a:sym typeface="Symbol" pitchFamily="18" charset="2"/>
              </a:rPr>
              <a:t>b</a:t>
            </a:r>
            <a:r>
              <a:rPr lang="en-US" sz="2000" b="1" dirty="0">
                <a:sym typeface="Symbol" pitchFamily="18" charset="2"/>
              </a:rPr>
              <a:t> – W = 0</a:t>
            </a:r>
          </a:p>
          <a:p>
            <a:pPr eaLnBrk="1" hangingPunct="1"/>
            <a:r>
              <a:rPr lang="en-US" sz="2000" b="1" dirty="0">
                <a:sym typeface="Symbol" pitchFamily="18" charset="2"/>
              </a:rPr>
              <a:t>	</a:t>
            </a:r>
            <a:r>
              <a:rPr lang="en-US" sz="2000" b="1" dirty="0" err="1">
                <a:solidFill>
                  <a:srgbClr val="FF3300"/>
                </a:solidFill>
                <a:sym typeface="Symbol" pitchFamily="18" charset="2"/>
              </a:rPr>
              <a:t>F</a:t>
            </a:r>
            <a:r>
              <a:rPr lang="en-US" sz="2000" b="1" baseline="-25000" dirty="0" err="1">
                <a:solidFill>
                  <a:srgbClr val="FF3300"/>
                </a:solidFill>
                <a:sym typeface="Symbol" pitchFamily="18" charset="2"/>
              </a:rPr>
              <a:t>b</a:t>
            </a:r>
            <a:r>
              <a:rPr lang="en-US" sz="2000" b="1" dirty="0">
                <a:solidFill>
                  <a:srgbClr val="FF3300"/>
                </a:solidFill>
                <a:sym typeface="Symbol" pitchFamily="18" charset="2"/>
              </a:rPr>
              <a:t> = 11760 N</a:t>
            </a:r>
            <a:endParaRPr lang="en-US" dirty="0">
              <a:solidFill>
                <a:srgbClr val="FF3300"/>
              </a:solidFill>
            </a:endParaRPr>
          </a:p>
        </p:txBody>
      </p:sp>
      <p:sp>
        <p:nvSpPr>
          <p:cNvPr id="106529" name="Text Box 33"/>
          <p:cNvSpPr txBox="1">
            <a:spLocks noChangeArrowheads="1"/>
          </p:cNvSpPr>
          <p:nvPr/>
        </p:nvSpPr>
        <p:spPr bwMode="auto">
          <a:xfrm>
            <a:off x="228600" y="5003800"/>
            <a:ext cx="69754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a:sym typeface="Symbol" pitchFamily="18" charset="2"/>
              </a:rPr>
              <a:t>c) </a:t>
            </a:r>
            <a:r>
              <a:rPr lang="en-US" sz="2000" b="1" dirty="0" err="1">
                <a:sym typeface="Symbol" pitchFamily="18" charset="2"/>
              </a:rPr>
              <a:t>F</a:t>
            </a:r>
            <a:r>
              <a:rPr lang="en-US" sz="2000" b="1" baseline="-25000" dirty="0" err="1">
                <a:sym typeface="Symbol" pitchFamily="18" charset="2"/>
              </a:rPr>
              <a:t>b</a:t>
            </a:r>
            <a:r>
              <a:rPr lang="en-US" sz="2000" b="1" dirty="0">
                <a:sym typeface="Symbol" pitchFamily="18" charset="2"/>
              </a:rPr>
              <a:t> = </a:t>
            </a:r>
            <a:r>
              <a:rPr lang="en-US" sz="2000" b="1" baseline="-25000" dirty="0">
                <a:sym typeface="Symbol" pitchFamily="18" charset="2"/>
              </a:rPr>
              <a:t>H2O</a:t>
            </a:r>
            <a:r>
              <a:rPr lang="en-US" sz="2000" b="1" dirty="0">
                <a:sym typeface="Symbol" pitchFamily="18" charset="2"/>
              </a:rPr>
              <a:t> Vg     (see </a:t>
            </a:r>
            <a:r>
              <a:rPr lang="en-US" sz="2000" b="1" dirty="0" err="1">
                <a:sym typeface="Symbol" pitchFamily="18" charset="2"/>
              </a:rPr>
              <a:t>Ch</a:t>
            </a:r>
            <a:r>
              <a:rPr lang="en-US" sz="2000" b="1" dirty="0">
                <a:sym typeface="Symbol" pitchFamily="18" charset="2"/>
              </a:rPr>
              <a:t> 9 E 12)</a:t>
            </a:r>
          </a:p>
          <a:p>
            <a:pPr eaLnBrk="1" hangingPunct="1"/>
            <a:r>
              <a:rPr lang="en-US" sz="2000" b="1" dirty="0">
                <a:sym typeface="Symbol" pitchFamily="18" charset="2"/>
              </a:rPr>
              <a:t>	</a:t>
            </a:r>
            <a:r>
              <a:rPr lang="en-US" sz="2000" b="1" dirty="0" err="1">
                <a:sym typeface="Symbol" pitchFamily="18" charset="2"/>
              </a:rPr>
              <a:t>F</a:t>
            </a:r>
            <a:r>
              <a:rPr lang="en-US" sz="2000" b="1" baseline="-25000" dirty="0" err="1">
                <a:sym typeface="Symbol" pitchFamily="18" charset="2"/>
              </a:rPr>
              <a:t>b</a:t>
            </a:r>
            <a:r>
              <a:rPr lang="en-US" sz="2000" b="1" dirty="0">
                <a:sym typeface="Symbol" pitchFamily="18" charset="2"/>
              </a:rPr>
              <a:t>/</a:t>
            </a:r>
            <a:r>
              <a:rPr lang="en-US" sz="2000" b="1" baseline="-25000" dirty="0">
                <a:sym typeface="Symbol" pitchFamily="18" charset="2"/>
              </a:rPr>
              <a:t>H2O</a:t>
            </a:r>
            <a:r>
              <a:rPr lang="en-US" sz="2000" b="1" dirty="0">
                <a:sym typeface="Symbol" pitchFamily="18" charset="2"/>
              </a:rPr>
              <a:t>g = 11760N/(1000 kg/m3)(9.8 m/s</a:t>
            </a:r>
            <a:r>
              <a:rPr lang="en-US" sz="2000" b="1" baseline="30000" dirty="0">
                <a:sym typeface="Symbol" pitchFamily="18" charset="2"/>
              </a:rPr>
              <a:t>2</a:t>
            </a:r>
            <a:r>
              <a:rPr lang="en-US" sz="2000" b="1" dirty="0">
                <a:sym typeface="Symbol" pitchFamily="18" charset="2"/>
              </a:rPr>
              <a:t>) = V </a:t>
            </a:r>
            <a:r>
              <a:rPr lang="en-US" sz="2000" b="1" dirty="0">
                <a:solidFill>
                  <a:srgbClr val="FF3300"/>
                </a:solidFill>
                <a:sym typeface="Symbol" pitchFamily="18" charset="2"/>
              </a:rPr>
              <a:t>= 1.2 m</a:t>
            </a:r>
            <a:r>
              <a:rPr lang="en-US" sz="2000" b="1" baseline="30000" dirty="0">
                <a:solidFill>
                  <a:srgbClr val="FF3300"/>
                </a:solidFill>
                <a:sym typeface="Symbol" pitchFamily="18" charset="2"/>
              </a:rPr>
              <a:t>3</a:t>
            </a:r>
            <a:endParaRPr lang="en-US" sz="2000" baseline="30000" dirty="0">
              <a:solidFill>
                <a:srgbClr val="FF3300"/>
              </a:solidFill>
            </a:endParaRPr>
          </a:p>
        </p:txBody>
      </p:sp>
      <p:sp>
        <p:nvSpPr>
          <p:cNvPr id="106530" name="Text Box 34"/>
          <p:cNvSpPr txBox="1">
            <a:spLocks noChangeArrowheads="1"/>
          </p:cNvSpPr>
          <p:nvPr/>
        </p:nvSpPr>
        <p:spPr bwMode="auto">
          <a:xfrm>
            <a:off x="304800" y="5916613"/>
            <a:ext cx="5834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sym typeface="Symbol" pitchFamily="18" charset="2"/>
              </a:rPr>
              <a:t>d) V = LWh = (3m)(1.5m)h = 1.2 m</a:t>
            </a:r>
            <a:r>
              <a:rPr lang="en-US" sz="2000" b="1" baseline="30000">
                <a:sym typeface="Symbol" pitchFamily="18" charset="2"/>
              </a:rPr>
              <a:t>3</a:t>
            </a:r>
            <a:r>
              <a:rPr lang="en-US" sz="2000" b="1">
                <a:sym typeface="Symbol" pitchFamily="18" charset="2"/>
              </a:rPr>
              <a:t>     </a:t>
            </a:r>
            <a:r>
              <a:rPr lang="en-US" sz="2000" b="1">
                <a:solidFill>
                  <a:srgbClr val="FF3300"/>
                </a:solidFill>
                <a:sym typeface="Symbol" pitchFamily="18" charset="2"/>
              </a:rPr>
              <a:t>h = 0.27 m</a:t>
            </a:r>
            <a:endParaRPr lang="en-US" sz="2000">
              <a:solidFill>
                <a:srgbClr val="FF3300"/>
              </a:solidFill>
            </a:endParaRPr>
          </a:p>
        </p:txBody>
      </p:sp>
      <p:sp>
        <p:nvSpPr>
          <p:cNvPr id="3" name="TextBox 2"/>
          <p:cNvSpPr txBox="1"/>
          <p:nvPr/>
        </p:nvSpPr>
        <p:spPr>
          <a:xfrm>
            <a:off x="312174" y="2788384"/>
            <a:ext cx="3650226" cy="1631216"/>
          </a:xfrm>
          <a:prstGeom prst="rect">
            <a:avLst/>
          </a:prstGeom>
          <a:noFill/>
        </p:spPr>
        <p:txBody>
          <a:bodyPr wrap="square" rtlCol="0">
            <a:spAutoFit/>
          </a:bodyPr>
          <a:lstStyle/>
          <a:p>
            <a:pPr marL="457200" indent="-457200">
              <a:buAutoNum type="alphaUcPeriod"/>
            </a:pPr>
            <a:r>
              <a:rPr lang="en-US" sz="2000" dirty="0"/>
              <a:t>2.4m</a:t>
            </a:r>
            <a:r>
              <a:rPr lang="en-US" sz="2000" baseline="30000" dirty="0"/>
              <a:t>3</a:t>
            </a:r>
            <a:r>
              <a:rPr lang="en-US" sz="2000" dirty="0"/>
              <a:t>,    0.62m </a:t>
            </a:r>
          </a:p>
          <a:p>
            <a:pPr marL="457200" indent="-457200">
              <a:buFontTx/>
              <a:buAutoNum type="alphaUcPeriod"/>
            </a:pPr>
            <a:r>
              <a:rPr lang="en-US" sz="2000" dirty="0"/>
              <a:t>1.2m</a:t>
            </a:r>
            <a:r>
              <a:rPr lang="en-US" sz="2000" baseline="30000" dirty="0"/>
              <a:t>3</a:t>
            </a:r>
            <a:r>
              <a:rPr lang="en-US" sz="2000" dirty="0"/>
              <a:t>,    0.27m </a:t>
            </a:r>
          </a:p>
          <a:p>
            <a:pPr marL="457200" indent="-457200">
              <a:buFontTx/>
              <a:buAutoNum type="alphaUcPeriod"/>
            </a:pPr>
            <a:r>
              <a:rPr lang="en-US" sz="2000" dirty="0"/>
              <a:t>1.2m</a:t>
            </a:r>
            <a:r>
              <a:rPr lang="en-US" sz="2000" baseline="30000" dirty="0"/>
              <a:t>3</a:t>
            </a:r>
            <a:r>
              <a:rPr lang="en-US" sz="2000" dirty="0"/>
              <a:t>,    0.1m </a:t>
            </a:r>
          </a:p>
          <a:p>
            <a:pPr marL="457200" indent="-457200">
              <a:buFontTx/>
              <a:buAutoNum type="alphaUcPeriod"/>
            </a:pPr>
            <a:r>
              <a:rPr lang="en-US" sz="2000" dirty="0"/>
              <a:t>3.6m</a:t>
            </a:r>
            <a:r>
              <a:rPr lang="en-US" sz="2000" baseline="30000" dirty="0"/>
              <a:t>3</a:t>
            </a:r>
            <a:r>
              <a:rPr lang="en-US" sz="2000" dirty="0"/>
              <a:t>,    0.27m </a:t>
            </a:r>
          </a:p>
          <a:p>
            <a:pPr marL="457200" indent="-457200">
              <a:buAutoNum type="alphaUcPeriod"/>
            </a:pPr>
            <a:endParaRPr lang="en-US" sz="2000" dirty="0"/>
          </a:p>
        </p:txBody>
      </p:sp>
    </p:spTree>
    <p:extLst>
      <p:ext uri="{BB962C8B-B14F-4D97-AF65-F5344CB8AC3E}">
        <p14:creationId xmlns:p14="http://schemas.microsoft.com/office/powerpoint/2010/main" val="3402124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6528"/>
                                        </p:tgtEl>
                                        <p:attrNameLst>
                                          <p:attrName>style.visibility</p:attrName>
                                        </p:attrNameLst>
                                      </p:cBhvr>
                                      <p:to>
                                        <p:strVal val="visible"/>
                                      </p:to>
                                    </p:set>
                                    <p:anim calcmode="lin" valueType="num">
                                      <p:cBhvr additive="base">
                                        <p:cTn id="7" dur="500" fill="hold"/>
                                        <p:tgtEl>
                                          <p:spTgt spid="106528"/>
                                        </p:tgtEl>
                                        <p:attrNameLst>
                                          <p:attrName>ppt_x</p:attrName>
                                        </p:attrNameLst>
                                      </p:cBhvr>
                                      <p:tavLst>
                                        <p:tav tm="0">
                                          <p:val>
                                            <p:strVal val="#ppt_x"/>
                                          </p:val>
                                        </p:tav>
                                        <p:tav tm="100000">
                                          <p:val>
                                            <p:strVal val="#ppt_x"/>
                                          </p:val>
                                        </p:tav>
                                      </p:tavLst>
                                    </p:anim>
                                    <p:anim calcmode="lin" valueType="num">
                                      <p:cBhvr additive="base">
                                        <p:cTn id="8" dur="500" fill="hold"/>
                                        <p:tgtEl>
                                          <p:spTgt spid="1065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6529"/>
                                        </p:tgtEl>
                                        <p:attrNameLst>
                                          <p:attrName>style.visibility</p:attrName>
                                        </p:attrNameLst>
                                      </p:cBhvr>
                                      <p:to>
                                        <p:strVal val="visible"/>
                                      </p:to>
                                    </p:set>
                                    <p:anim calcmode="lin" valueType="num">
                                      <p:cBhvr additive="base">
                                        <p:cTn id="11" dur="500" fill="hold"/>
                                        <p:tgtEl>
                                          <p:spTgt spid="106529"/>
                                        </p:tgtEl>
                                        <p:attrNameLst>
                                          <p:attrName>ppt_x</p:attrName>
                                        </p:attrNameLst>
                                      </p:cBhvr>
                                      <p:tavLst>
                                        <p:tav tm="0">
                                          <p:val>
                                            <p:strVal val="#ppt_x"/>
                                          </p:val>
                                        </p:tav>
                                        <p:tav tm="100000">
                                          <p:val>
                                            <p:strVal val="#ppt_x"/>
                                          </p:val>
                                        </p:tav>
                                      </p:tavLst>
                                    </p:anim>
                                    <p:anim calcmode="lin" valueType="num">
                                      <p:cBhvr additive="base">
                                        <p:cTn id="12" dur="500" fill="hold"/>
                                        <p:tgtEl>
                                          <p:spTgt spid="10652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6530"/>
                                        </p:tgtEl>
                                        <p:attrNameLst>
                                          <p:attrName>style.visibility</p:attrName>
                                        </p:attrNameLst>
                                      </p:cBhvr>
                                      <p:to>
                                        <p:strVal val="visible"/>
                                      </p:to>
                                    </p:set>
                                    <p:anim calcmode="lin" valueType="num">
                                      <p:cBhvr additive="base">
                                        <p:cTn id="15" dur="500" fill="hold"/>
                                        <p:tgtEl>
                                          <p:spTgt spid="106530"/>
                                        </p:tgtEl>
                                        <p:attrNameLst>
                                          <p:attrName>ppt_x</p:attrName>
                                        </p:attrNameLst>
                                      </p:cBhvr>
                                      <p:tavLst>
                                        <p:tav tm="0">
                                          <p:val>
                                            <p:strVal val="#ppt_x"/>
                                          </p:val>
                                        </p:tav>
                                        <p:tav tm="100000">
                                          <p:val>
                                            <p:strVal val="#ppt_x"/>
                                          </p:val>
                                        </p:tav>
                                      </p:tavLst>
                                    </p:anim>
                                    <p:anim calcmode="lin" valueType="num">
                                      <p:cBhvr additive="base">
                                        <p:cTn id="16" dur="500" fill="hold"/>
                                        <p:tgtEl>
                                          <p:spTgt spid="1065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28" grpId="0"/>
      <p:bldP spid="106529" grpId="0"/>
      <p:bldP spid="1065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007ED0-AA74-4C7B-AF96-1EC64CAA46C3}" type="slidenum">
              <a:rPr lang="en-US"/>
              <a:pPr eaLnBrk="1" hangingPunct="1"/>
              <a:t>22</a:t>
            </a:fld>
            <a:endParaRPr lang="en-US"/>
          </a:p>
        </p:txBody>
      </p:sp>
      <p:sp>
        <p:nvSpPr>
          <p:cNvPr id="43013" name="Rectangle 2"/>
          <p:cNvSpPr>
            <a:spLocks noGrp="1" noChangeArrowheads="1"/>
          </p:cNvSpPr>
          <p:nvPr>
            <p:ph type="title"/>
          </p:nvPr>
        </p:nvSpPr>
        <p:spPr>
          <a:xfrm>
            <a:off x="0" y="533400"/>
            <a:ext cx="8991600" cy="1143000"/>
          </a:xfrm>
        </p:spPr>
        <p:txBody>
          <a:bodyPr>
            <a:noAutofit/>
          </a:bodyPr>
          <a:lstStyle/>
          <a:p>
            <a:pPr>
              <a:spcBef>
                <a:spcPct val="20000"/>
              </a:spcBef>
            </a:pPr>
            <a:r>
              <a:rPr lang="en-US" sz="3000" dirty="0">
                <a:solidFill>
                  <a:srgbClr val="FF0000"/>
                </a:solidFill>
              </a:rPr>
              <a:t>Quiz</a:t>
            </a:r>
            <a:r>
              <a:rPr lang="en-US" sz="3000" dirty="0">
                <a:solidFill>
                  <a:schemeClr val="accent1"/>
                </a:solidFill>
              </a:rPr>
              <a:t>: Boat displaces 2.5 m</a:t>
            </a:r>
            <a:r>
              <a:rPr lang="en-US" sz="3000" baseline="30000" dirty="0">
                <a:solidFill>
                  <a:schemeClr val="accent1"/>
                </a:solidFill>
              </a:rPr>
              <a:t>3</a:t>
            </a:r>
            <a:r>
              <a:rPr lang="en-US" sz="3000" dirty="0">
                <a:solidFill>
                  <a:schemeClr val="accent1"/>
                </a:solidFill>
              </a:rPr>
              <a:t> of water. </a:t>
            </a:r>
            <a:r>
              <a:rPr lang="en-US" sz="3000" dirty="0">
                <a:solidFill>
                  <a:schemeClr val="accent1"/>
                </a:solidFill>
                <a:sym typeface="Symbol" pitchFamily="18" charset="2"/>
              </a:rPr>
              <a:t>Density of water </a:t>
            </a:r>
            <a:r>
              <a:rPr lang="en-US" sz="3000" baseline="-25000" dirty="0">
                <a:solidFill>
                  <a:schemeClr val="accent1"/>
                </a:solidFill>
                <a:sym typeface="Symbol" pitchFamily="18" charset="2"/>
              </a:rPr>
              <a:t>H2O</a:t>
            </a:r>
            <a:r>
              <a:rPr lang="en-US" sz="3000" dirty="0">
                <a:solidFill>
                  <a:schemeClr val="accent1"/>
                </a:solidFill>
                <a:sym typeface="Symbol" pitchFamily="18" charset="2"/>
              </a:rPr>
              <a:t> = 1000 kg/m</a:t>
            </a:r>
            <a:r>
              <a:rPr lang="en-US" sz="3000" baseline="30000" dirty="0">
                <a:solidFill>
                  <a:schemeClr val="accent1"/>
                </a:solidFill>
                <a:sym typeface="Symbol" pitchFamily="18" charset="2"/>
              </a:rPr>
              <a:t>3</a:t>
            </a:r>
            <a:r>
              <a:rPr lang="en-US" sz="3000" dirty="0">
                <a:solidFill>
                  <a:schemeClr val="accent1"/>
                </a:solidFill>
                <a:sym typeface="Symbol" pitchFamily="18" charset="2"/>
              </a:rPr>
              <a:t>.  What is the mass of water displaced? What is the buoyant force?</a:t>
            </a:r>
            <a:br>
              <a:rPr lang="en-US" sz="3000" dirty="0">
                <a:solidFill>
                  <a:schemeClr val="accent1"/>
                </a:solidFill>
                <a:sym typeface="Symbol" pitchFamily="18" charset="2"/>
              </a:rPr>
            </a:br>
            <a:endParaRPr lang="en-US" sz="3000" dirty="0">
              <a:solidFill>
                <a:schemeClr val="accent1"/>
              </a:solidFill>
            </a:endParaRPr>
          </a:p>
        </p:txBody>
      </p:sp>
      <p:sp>
        <p:nvSpPr>
          <p:cNvPr id="102404" name="Text Box 4"/>
          <p:cNvSpPr txBox="1">
            <a:spLocks noChangeArrowheads="1"/>
          </p:cNvSpPr>
          <p:nvPr/>
        </p:nvSpPr>
        <p:spPr bwMode="auto">
          <a:xfrm>
            <a:off x="304800" y="4479925"/>
            <a:ext cx="6324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r>
              <a:rPr lang="en-US" sz="2000" b="1" dirty="0">
                <a:sym typeface="Symbol" pitchFamily="18" charset="2"/>
              </a:rPr>
              <a:t>Mass of fluid displaced </a:t>
            </a:r>
          </a:p>
          <a:p>
            <a:pPr eaLnBrk="1" hangingPunct="1">
              <a:buFont typeface="Symbol" pitchFamily="18" charset="2"/>
              <a:buNone/>
            </a:pPr>
            <a:r>
              <a:rPr lang="en-US" sz="2000" b="1" dirty="0">
                <a:sym typeface="Symbol" pitchFamily="18" charset="2"/>
              </a:rPr>
              <a:t>   (</a:t>
            </a:r>
            <a:r>
              <a:rPr lang="en-US" sz="2000" b="1" dirty="0" err="1">
                <a:sym typeface="Symbol" pitchFamily="18" charset="2"/>
              </a:rPr>
              <a:t>m</a:t>
            </a:r>
            <a:r>
              <a:rPr lang="en-US" sz="2000" b="1" baseline="-25000" dirty="0" err="1">
                <a:sym typeface="Symbol" pitchFamily="18" charset="2"/>
              </a:rPr>
              <a:t>FD</a:t>
            </a:r>
            <a:r>
              <a:rPr lang="en-US" sz="2000" b="1" dirty="0">
                <a:sym typeface="Symbol" pitchFamily="18" charset="2"/>
              </a:rPr>
              <a:t>) = volume x density of fluid.</a:t>
            </a:r>
          </a:p>
          <a:p>
            <a:pPr eaLnBrk="1" hangingPunct="1">
              <a:buFont typeface="Symbol" pitchFamily="18" charset="2"/>
              <a:buNone/>
            </a:pPr>
            <a:r>
              <a:rPr lang="en-US" sz="2000" b="1" dirty="0">
                <a:sym typeface="Symbol" pitchFamily="18" charset="2"/>
              </a:rPr>
              <a:t>	M</a:t>
            </a:r>
            <a:r>
              <a:rPr lang="en-US" sz="2000" b="1" baseline="-25000" dirty="0">
                <a:sym typeface="Symbol" pitchFamily="18" charset="2"/>
              </a:rPr>
              <a:t>FD</a:t>
            </a:r>
            <a:r>
              <a:rPr lang="en-US" sz="2000" b="1" dirty="0">
                <a:sym typeface="Symbol" pitchFamily="18" charset="2"/>
              </a:rPr>
              <a:t> = V</a:t>
            </a:r>
            <a:r>
              <a:rPr lang="en-US" sz="2000" b="1" baseline="-25000" dirty="0">
                <a:sym typeface="Symbol" pitchFamily="18" charset="2"/>
              </a:rPr>
              <a:t>FD</a:t>
            </a:r>
            <a:r>
              <a:rPr lang="en-US" sz="2000" b="1" dirty="0">
                <a:sym typeface="Symbol" pitchFamily="18" charset="2"/>
              </a:rPr>
              <a:t></a:t>
            </a:r>
            <a:r>
              <a:rPr lang="en-US" sz="2000" b="1" baseline="-25000" dirty="0">
                <a:sym typeface="Symbol" pitchFamily="18" charset="2"/>
              </a:rPr>
              <a:t>H2O</a:t>
            </a:r>
            <a:r>
              <a:rPr lang="en-US" sz="2000" b="1" dirty="0">
                <a:sym typeface="Symbol" pitchFamily="18" charset="2"/>
              </a:rPr>
              <a:t> = (2.5 m</a:t>
            </a:r>
            <a:r>
              <a:rPr lang="en-US" sz="2000" b="1" baseline="30000" dirty="0">
                <a:sym typeface="Symbol" pitchFamily="18" charset="2"/>
              </a:rPr>
              <a:t>3</a:t>
            </a:r>
            <a:r>
              <a:rPr lang="en-US" sz="2000" b="1" dirty="0">
                <a:sym typeface="Symbol" pitchFamily="18" charset="2"/>
              </a:rPr>
              <a:t>)(1000 kg/m</a:t>
            </a:r>
            <a:r>
              <a:rPr lang="en-US" sz="2000" b="1" baseline="30000" dirty="0">
                <a:sym typeface="Symbol" pitchFamily="18" charset="2"/>
              </a:rPr>
              <a:t>3</a:t>
            </a:r>
            <a:r>
              <a:rPr lang="en-US" sz="2000" b="1" dirty="0">
                <a:sym typeface="Symbol" pitchFamily="18" charset="2"/>
              </a:rPr>
              <a:t>) </a:t>
            </a:r>
            <a:r>
              <a:rPr lang="en-US" sz="2000" b="1" dirty="0">
                <a:solidFill>
                  <a:srgbClr val="FF3300"/>
                </a:solidFill>
                <a:sym typeface="Symbol" pitchFamily="18" charset="2"/>
              </a:rPr>
              <a:t>= 2500 kg</a:t>
            </a:r>
          </a:p>
        </p:txBody>
      </p:sp>
      <p:sp>
        <p:nvSpPr>
          <p:cNvPr id="102405" name="Text Box 5"/>
          <p:cNvSpPr txBox="1">
            <a:spLocks noChangeArrowheads="1"/>
          </p:cNvSpPr>
          <p:nvPr/>
        </p:nvSpPr>
        <p:spPr bwMode="auto">
          <a:xfrm>
            <a:off x="304800" y="5775325"/>
            <a:ext cx="63177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r>
              <a:rPr lang="en-US" sz="2000" b="1" dirty="0">
                <a:sym typeface="Symbol" pitchFamily="18" charset="2"/>
              </a:rPr>
              <a:t>Buoyant force equals weight of fluid displaced.</a:t>
            </a:r>
          </a:p>
          <a:p>
            <a:pPr eaLnBrk="1" hangingPunct="1">
              <a:buFont typeface="Symbol" pitchFamily="18" charset="2"/>
              <a:buNone/>
            </a:pPr>
            <a:r>
              <a:rPr lang="en-US" sz="2000" b="1" dirty="0">
                <a:sym typeface="Symbol" pitchFamily="18" charset="2"/>
              </a:rPr>
              <a:t>	</a:t>
            </a:r>
            <a:r>
              <a:rPr lang="en-US" sz="2000" b="1" dirty="0" err="1">
                <a:sym typeface="Symbol" pitchFamily="18" charset="2"/>
              </a:rPr>
              <a:t>F</a:t>
            </a:r>
            <a:r>
              <a:rPr lang="en-US" sz="2000" b="1" baseline="-25000" dirty="0" err="1">
                <a:sym typeface="Symbol" pitchFamily="18" charset="2"/>
              </a:rPr>
              <a:t>b</a:t>
            </a:r>
            <a:r>
              <a:rPr lang="en-US" sz="2000" b="1" dirty="0">
                <a:sym typeface="Symbol" pitchFamily="18" charset="2"/>
              </a:rPr>
              <a:t> = W</a:t>
            </a:r>
            <a:r>
              <a:rPr lang="en-US" sz="2000" b="1" baseline="-25000" dirty="0">
                <a:sym typeface="Symbol" pitchFamily="18" charset="2"/>
              </a:rPr>
              <a:t>FD</a:t>
            </a:r>
            <a:r>
              <a:rPr lang="en-US" sz="2000" b="1" dirty="0">
                <a:sym typeface="Symbol" pitchFamily="18" charset="2"/>
              </a:rPr>
              <a:t> = </a:t>
            </a:r>
            <a:r>
              <a:rPr lang="en-US" sz="2000" b="1" dirty="0" err="1">
                <a:sym typeface="Symbol" pitchFamily="18" charset="2"/>
              </a:rPr>
              <a:t>m</a:t>
            </a:r>
            <a:r>
              <a:rPr lang="en-US" sz="2000" b="1" baseline="-25000" dirty="0" err="1">
                <a:sym typeface="Symbol" pitchFamily="18" charset="2"/>
              </a:rPr>
              <a:t>FD</a:t>
            </a:r>
            <a:r>
              <a:rPr lang="en-US" sz="2000" b="1" dirty="0">
                <a:sym typeface="Symbol" pitchFamily="18" charset="2"/>
              </a:rPr>
              <a:t> g = (2500 kg)(9.8 m/s</a:t>
            </a:r>
            <a:r>
              <a:rPr lang="en-US" sz="2000" b="1" baseline="30000" dirty="0">
                <a:sym typeface="Symbol" pitchFamily="18" charset="2"/>
              </a:rPr>
              <a:t>2</a:t>
            </a:r>
            <a:r>
              <a:rPr lang="en-US" sz="2000" b="1" dirty="0">
                <a:sym typeface="Symbol" pitchFamily="18" charset="2"/>
              </a:rPr>
              <a:t>) </a:t>
            </a:r>
            <a:r>
              <a:rPr lang="en-US" sz="2000" b="1" dirty="0">
                <a:solidFill>
                  <a:srgbClr val="FF3300"/>
                </a:solidFill>
                <a:sym typeface="Symbol" pitchFamily="18" charset="2"/>
              </a:rPr>
              <a:t>= 24500 N</a:t>
            </a:r>
          </a:p>
        </p:txBody>
      </p:sp>
      <p:grpSp>
        <p:nvGrpSpPr>
          <p:cNvPr id="2" name="Group 6"/>
          <p:cNvGrpSpPr>
            <a:grpSpLocks/>
          </p:cNvGrpSpPr>
          <p:nvPr/>
        </p:nvGrpSpPr>
        <p:grpSpPr bwMode="auto">
          <a:xfrm>
            <a:off x="5638800" y="2590800"/>
            <a:ext cx="3124200" cy="2149475"/>
            <a:chOff x="3552" y="1632"/>
            <a:chExt cx="1968" cy="1354"/>
          </a:xfrm>
        </p:grpSpPr>
        <p:grpSp>
          <p:nvGrpSpPr>
            <p:cNvPr id="43018" name="Group 7"/>
            <p:cNvGrpSpPr>
              <a:grpSpLocks/>
            </p:cNvGrpSpPr>
            <p:nvPr/>
          </p:nvGrpSpPr>
          <p:grpSpPr bwMode="auto">
            <a:xfrm>
              <a:off x="3552" y="1632"/>
              <a:ext cx="1968" cy="792"/>
              <a:chOff x="3360" y="1584"/>
              <a:chExt cx="1968" cy="792"/>
            </a:xfrm>
          </p:grpSpPr>
          <p:sp>
            <p:nvSpPr>
              <p:cNvPr id="43021" name="Freeform 8"/>
              <p:cNvSpPr>
                <a:spLocks/>
              </p:cNvSpPr>
              <p:nvPr/>
            </p:nvSpPr>
            <p:spPr bwMode="auto">
              <a:xfrm>
                <a:off x="3360" y="2064"/>
                <a:ext cx="720" cy="96"/>
              </a:xfrm>
              <a:custGeom>
                <a:avLst/>
                <a:gdLst>
                  <a:gd name="T0" fmla="*/ 0 w 720"/>
                  <a:gd name="T1" fmla="*/ 96 h 96"/>
                  <a:gd name="T2" fmla="*/ 96 w 720"/>
                  <a:gd name="T3" fmla="*/ 0 h 96"/>
                  <a:gd name="T4" fmla="*/ 192 w 720"/>
                  <a:gd name="T5" fmla="*/ 96 h 96"/>
                  <a:gd name="T6" fmla="*/ 288 w 720"/>
                  <a:gd name="T7" fmla="*/ 0 h 96"/>
                  <a:gd name="T8" fmla="*/ 384 w 720"/>
                  <a:gd name="T9" fmla="*/ 96 h 96"/>
                  <a:gd name="T10" fmla="*/ 480 w 720"/>
                  <a:gd name="T11" fmla="*/ 0 h 96"/>
                  <a:gd name="T12" fmla="*/ 624 w 720"/>
                  <a:gd name="T13" fmla="*/ 96 h 96"/>
                  <a:gd name="T14" fmla="*/ 720 w 720"/>
                  <a:gd name="T15" fmla="*/ 0 h 96"/>
                  <a:gd name="T16" fmla="*/ 0 60000 65536"/>
                  <a:gd name="T17" fmla="*/ 0 60000 65536"/>
                  <a:gd name="T18" fmla="*/ 0 60000 65536"/>
                  <a:gd name="T19" fmla="*/ 0 60000 65536"/>
                  <a:gd name="T20" fmla="*/ 0 60000 65536"/>
                  <a:gd name="T21" fmla="*/ 0 60000 65536"/>
                  <a:gd name="T22" fmla="*/ 0 60000 65536"/>
                  <a:gd name="T23" fmla="*/ 0 60000 65536"/>
                  <a:gd name="T24" fmla="*/ 0 w 720"/>
                  <a:gd name="T25" fmla="*/ 0 h 96"/>
                  <a:gd name="T26" fmla="*/ 720 w 720"/>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0" h="96">
                    <a:moveTo>
                      <a:pt x="0" y="96"/>
                    </a:moveTo>
                    <a:cubicBezTo>
                      <a:pt x="16" y="80"/>
                      <a:pt x="64" y="0"/>
                      <a:pt x="96" y="0"/>
                    </a:cubicBezTo>
                    <a:cubicBezTo>
                      <a:pt x="128" y="0"/>
                      <a:pt x="160" y="96"/>
                      <a:pt x="192" y="96"/>
                    </a:cubicBezTo>
                    <a:cubicBezTo>
                      <a:pt x="224" y="96"/>
                      <a:pt x="256" y="0"/>
                      <a:pt x="288" y="0"/>
                    </a:cubicBezTo>
                    <a:cubicBezTo>
                      <a:pt x="320" y="0"/>
                      <a:pt x="352" y="96"/>
                      <a:pt x="384" y="96"/>
                    </a:cubicBezTo>
                    <a:cubicBezTo>
                      <a:pt x="416" y="96"/>
                      <a:pt x="440" y="0"/>
                      <a:pt x="480" y="0"/>
                    </a:cubicBezTo>
                    <a:cubicBezTo>
                      <a:pt x="520" y="0"/>
                      <a:pt x="584" y="96"/>
                      <a:pt x="624" y="96"/>
                    </a:cubicBezTo>
                    <a:cubicBezTo>
                      <a:pt x="664" y="96"/>
                      <a:pt x="704" y="16"/>
                      <a:pt x="720" y="0"/>
                    </a:cubicBezTo>
                  </a:path>
                </a:pathLst>
              </a:custGeom>
              <a:noFill/>
              <a:ln w="25400">
                <a:solidFill>
                  <a:srgbClr val="33CC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22" name="Freeform 9"/>
              <p:cNvSpPr>
                <a:spLocks/>
              </p:cNvSpPr>
              <p:nvPr/>
            </p:nvSpPr>
            <p:spPr bwMode="auto">
              <a:xfrm>
                <a:off x="4656" y="2064"/>
                <a:ext cx="672" cy="96"/>
              </a:xfrm>
              <a:custGeom>
                <a:avLst/>
                <a:gdLst>
                  <a:gd name="T0" fmla="*/ 0 w 672"/>
                  <a:gd name="T1" fmla="*/ 0 h 96"/>
                  <a:gd name="T2" fmla="*/ 96 w 672"/>
                  <a:gd name="T3" fmla="*/ 96 h 96"/>
                  <a:gd name="T4" fmla="*/ 192 w 672"/>
                  <a:gd name="T5" fmla="*/ 0 h 96"/>
                  <a:gd name="T6" fmla="*/ 288 w 672"/>
                  <a:gd name="T7" fmla="*/ 96 h 96"/>
                  <a:gd name="T8" fmla="*/ 384 w 672"/>
                  <a:gd name="T9" fmla="*/ 0 h 96"/>
                  <a:gd name="T10" fmla="*/ 480 w 672"/>
                  <a:gd name="T11" fmla="*/ 96 h 96"/>
                  <a:gd name="T12" fmla="*/ 576 w 672"/>
                  <a:gd name="T13" fmla="*/ 0 h 96"/>
                  <a:gd name="T14" fmla="*/ 672 w 672"/>
                  <a:gd name="T15" fmla="*/ 96 h 96"/>
                  <a:gd name="T16" fmla="*/ 0 60000 65536"/>
                  <a:gd name="T17" fmla="*/ 0 60000 65536"/>
                  <a:gd name="T18" fmla="*/ 0 60000 65536"/>
                  <a:gd name="T19" fmla="*/ 0 60000 65536"/>
                  <a:gd name="T20" fmla="*/ 0 60000 65536"/>
                  <a:gd name="T21" fmla="*/ 0 60000 65536"/>
                  <a:gd name="T22" fmla="*/ 0 60000 65536"/>
                  <a:gd name="T23" fmla="*/ 0 60000 65536"/>
                  <a:gd name="T24" fmla="*/ 0 w 672"/>
                  <a:gd name="T25" fmla="*/ 0 h 96"/>
                  <a:gd name="T26" fmla="*/ 672 w 672"/>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2" h="96">
                    <a:moveTo>
                      <a:pt x="0" y="0"/>
                    </a:moveTo>
                    <a:cubicBezTo>
                      <a:pt x="32" y="48"/>
                      <a:pt x="64" y="96"/>
                      <a:pt x="96" y="96"/>
                    </a:cubicBezTo>
                    <a:cubicBezTo>
                      <a:pt x="128" y="96"/>
                      <a:pt x="160" y="0"/>
                      <a:pt x="192" y="0"/>
                    </a:cubicBezTo>
                    <a:cubicBezTo>
                      <a:pt x="224" y="0"/>
                      <a:pt x="256" y="96"/>
                      <a:pt x="288" y="96"/>
                    </a:cubicBezTo>
                    <a:cubicBezTo>
                      <a:pt x="320" y="96"/>
                      <a:pt x="352" y="0"/>
                      <a:pt x="384" y="0"/>
                    </a:cubicBezTo>
                    <a:cubicBezTo>
                      <a:pt x="416" y="0"/>
                      <a:pt x="448" y="96"/>
                      <a:pt x="480" y="96"/>
                    </a:cubicBezTo>
                    <a:cubicBezTo>
                      <a:pt x="512" y="96"/>
                      <a:pt x="544" y="0"/>
                      <a:pt x="576" y="0"/>
                    </a:cubicBezTo>
                    <a:cubicBezTo>
                      <a:pt x="608" y="0"/>
                      <a:pt x="656" y="80"/>
                      <a:pt x="672" y="96"/>
                    </a:cubicBezTo>
                  </a:path>
                </a:pathLst>
              </a:custGeom>
              <a:noFill/>
              <a:ln w="28575">
                <a:solidFill>
                  <a:srgbClr val="33CC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23" name="AutoShape 10"/>
              <p:cNvSpPr>
                <a:spLocks noChangeArrowheads="1"/>
              </p:cNvSpPr>
              <p:nvPr/>
            </p:nvSpPr>
            <p:spPr bwMode="auto">
              <a:xfrm rot="-5587128">
                <a:off x="4164" y="1884"/>
                <a:ext cx="360" cy="624"/>
              </a:xfrm>
              <a:prstGeom prst="moon">
                <a:avLst>
                  <a:gd name="adj" fmla="val 87500"/>
                </a:avLst>
              </a:prstGeom>
              <a:solidFill>
                <a:srgbClr val="FF0000"/>
              </a:solidFill>
              <a:ln w="19050">
                <a:solidFill>
                  <a:schemeClr val="tx1"/>
                </a:solidFill>
                <a:miter lim="800000"/>
                <a:headEnd/>
                <a:tailEnd/>
              </a:ln>
            </p:spPr>
            <p:txBody>
              <a:bodyPr wrap="none" anchor="ctr"/>
              <a:lstStyle/>
              <a:p>
                <a:endParaRPr lang="en-US"/>
              </a:p>
            </p:txBody>
          </p:sp>
          <p:sp>
            <p:nvSpPr>
              <p:cNvPr id="43024" name="Line 11"/>
              <p:cNvSpPr>
                <a:spLocks noChangeShapeType="1"/>
              </p:cNvSpPr>
              <p:nvPr/>
            </p:nvSpPr>
            <p:spPr bwMode="auto">
              <a:xfrm flipV="1">
                <a:off x="4320" y="1584"/>
                <a:ext cx="0" cy="48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5" name="AutoShape 12"/>
              <p:cNvSpPr>
                <a:spLocks noChangeArrowheads="1"/>
              </p:cNvSpPr>
              <p:nvPr/>
            </p:nvSpPr>
            <p:spPr bwMode="auto">
              <a:xfrm rot="5400000">
                <a:off x="4320" y="1584"/>
                <a:ext cx="288" cy="288"/>
              </a:xfrm>
              <a:prstGeom prst="triangle">
                <a:avLst>
                  <a:gd name="adj" fmla="val 48440"/>
                </a:avLst>
              </a:prstGeom>
              <a:solidFill>
                <a:srgbClr val="FFCC99"/>
              </a:solidFill>
              <a:ln w="19050">
                <a:solidFill>
                  <a:schemeClr val="tx1"/>
                </a:solidFill>
                <a:miter lim="800000"/>
                <a:headEnd/>
                <a:tailEnd/>
              </a:ln>
            </p:spPr>
            <p:txBody>
              <a:bodyPr wrap="none" anchor="ctr"/>
              <a:lstStyle/>
              <a:p>
                <a:endParaRPr lang="en-US"/>
              </a:p>
            </p:txBody>
          </p:sp>
        </p:grpSp>
        <p:sp>
          <p:nvSpPr>
            <p:cNvPr id="43019" name="Text Box 13"/>
            <p:cNvSpPr txBox="1">
              <a:spLocks noChangeArrowheads="1"/>
            </p:cNvSpPr>
            <p:nvPr/>
          </p:nvSpPr>
          <p:spPr bwMode="auto">
            <a:xfrm>
              <a:off x="4368" y="2736"/>
              <a:ext cx="11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F</a:t>
              </a:r>
              <a:r>
                <a:rPr lang="en-US" sz="2000" b="1" baseline="-25000"/>
                <a:t>b</a:t>
              </a:r>
              <a:r>
                <a:rPr lang="en-US" sz="2000" b="1"/>
                <a:t> = W</a:t>
              </a:r>
              <a:r>
                <a:rPr lang="en-US" sz="2000" b="1" baseline="-25000"/>
                <a:t>FD</a:t>
              </a:r>
              <a:endParaRPr lang="en-US" sz="2000" b="1"/>
            </a:p>
          </p:txBody>
        </p:sp>
        <p:sp>
          <p:nvSpPr>
            <p:cNvPr id="43020" name="Line 14"/>
            <p:cNvSpPr>
              <a:spLocks noChangeShapeType="1"/>
            </p:cNvSpPr>
            <p:nvPr/>
          </p:nvSpPr>
          <p:spPr bwMode="auto">
            <a:xfrm flipV="1">
              <a:off x="4560" y="2400"/>
              <a:ext cx="0" cy="288"/>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sp>
        <p:nvSpPr>
          <p:cNvPr id="3" name="TextBox 2"/>
          <p:cNvSpPr txBox="1"/>
          <p:nvPr/>
        </p:nvSpPr>
        <p:spPr>
          <a:xfrm>
            <a:off x="152400" y="2286000"/>
            <a:ext cx="5029200" cy="1938992"/>
          </a:xfrm>
          <a:prstGeom prst="rect">
            <a:avLst/>
          </a:prstGeom>
          <a:noFill/>
        </p:spPr>
        <p:txBody>
          <a:bodyPr wrap="square" rtlCol="0">
            <a:spAutoFit/>
          </a:bodyPr>
          <a:lstStyle/>
          <a:p>
            <a:r>
              <a:rPr lang="en-US" sz="2000" dirty="0"/>
              <a:t>A). Mass = 2500 kg,   buoyant force = 24500N</a:t>
            </a:r>
          </a:p>
          <a:p>
            <a:r>
              <a:rPr lang="en-US" sz="2000" dirty="0"/>
              <a:t>B). Mass = 250 kg,   buoyant force = 2450N</a:t>
            </a:r>
          </a:p>
          <a:p>
            <a:r>
              <a:rPr lang="en-US" sz="2000" dirty="0"/>
              <a:t>C). Mass = 25 kg,   buoyant force = 245N</a:t>
            </a:r>
          </a:p>
          <a:p>
            <a:r>
              <a:rPr lang="en-US" sz="2000" dirty="0"/>
              <a:t>D). Mass = 2500 kg,   buoyant force = 2450N</a:t>
            </a:r>
          </a:p>
          <a:p>
            <a:r>
              <a:rPr lang="en-US" sz="2000" dirty="0"/>
              <a:t>E). Mass = 2500 kg,   buoyant force = 245N</a:t>
            </a:r>
          </a:p>
          <a:p>
            <a:endParaRPr lang="en-US" sz="2000" dirty="0"/>
          </a:p>
        </p:txBody>
      </p:sp>
    </p:spTree>
    <p:extLst>
      <p:ext uri="{BB962C8B-B14F-4D97-AF65-F5344CB8AC3E}">
        <p14:creationId xmlns:p14="http://schemas.microsoft.com/office/powerpoint/2010/main" val="2781370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04"/>
                                        </p:tgtEl>
                                        <p:attrNameLst>
                                          <p:attrName>style.visibility</p:attrName>
                                        </p:attrNameLst>
                                      </p:cBhvr>
                                      <p:to>
                                        <p:strVal val="visible"/>
                                      </p:to>
                                    </p:set>
                                    <p:anim calcmode="lin" valueType="num">
                                      <p:cBhvr additive="base">
                                        <p:cTn id="7" dur="500" fill="hold"/>
                                        <p:tgtEl>
                                          <p:spTgt spid="102404"/>
                                        </p:tgtEl>
                                        <p:attrNameLst>
                                          <p:attrName>ppt_x</p:attrName>
                                        </p:attrNameLst>
                                      </p:cBhvr>
                                      <p:tavLst>
                                        <p:tav tm="0">
                                          <p:val>
                                            <p:strVal val="#ppt_x"/>
                                          </p:val>
                                        </p:tav>
                                        <p:tav tm="100000">
                                          <p:val>
                                            <p:strVal val="#ppt_x"/>
                                          </p:val>
                                        </p:tav>
                                      </p:tavLst>
                                    </p:anim>
                                    <p:anim calcmode="lin" valueType="num">
                                      <p:cBhvr additive="base">
                                        <p:cTn id="8" dur="500" fill="hold"/>
                                        <p:tgtEl>
                                          <p:spTgt spid="10240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2405"/>
                                        </p:tgtEl>
                                        <p:attrNameLst>
                                          <p:attrName>style.visibility</p:attrName>
                                        </p:attrNameLst>
                                      </p:cBhvr>
                                      <p:to>
                                        <p:strVal val="visible"/>
                                      </p:to>
                                    </p:set>
                                    <p:anim calcmode="lin" valueType="num">
                                      <p:cBhvr additive="base">
                                        <p:cTn id="11" dur="500" fill="hold"/>
                                        <p:tgtEl>
                                          <p:spTgt spid="102405"/>
                                        </p:tgtEl>
                                        <p:attrNameLst>
                                          <p:attrName>ppt_x</p:attrName>
                                        </p:attrNameLst>
                                      </p:cBhvr>
                                      <p:tavLst>
                                        <p:tav tm="0">
                                          <p:val>
                                            <p:strVal val="#ppt_x"/>
                                          </p:val>
                                        </p:tav>
                                        <p:tav tm="100000">
                                          <p:val>
                                            <p:strVal val="#ppt_x"/>
                                          </p:val>
                                        </p:tav>
                                      </p:tavLst>
                                    </p:anim>
                                    <p:anim calcmode="lin" valueType="num">
                                      <p:cBhvr additive="base">
                                        <p:cTn id="12" dur="500" fill="hold"/>
                                        <p:tgtEl>
                                          <p:spTgt spid="1024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p:bldP spid="10240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F9EC98-CFE6-4A68-B627-6BA5FD0923D3}" type="slidenum">
              <a:rPr lang="en-US"/>
              <a:pPr eaLnBrk="1" hangingPunct="1"/>
              <a:t>23</a:t>
            </a:fld>
            <a:endParaRPr lang="en-US"/>
          </a:p>
        </p:txBody>
      </p:sp>
      <p:sp>
        <p:nvSpPr>
          <p:cNvPr id="110595" name="Text Box 3"/>
          <p:cNvSpPr txBox="1">
            <a:spLocks noChangeArrowheads="1"/>
          </p:cNvSpPr>
          <p:nvPr/>
        </p:nvSpPr>
        <p:spPr bwMode="auto">
          <a:xfrm>
            <a:off x="373062" y="381000"/>
            <a:ext cx="807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rgbClr val="FF3300"/>
                </a:solidFill>
              </a:rPr>
              <a:t>Q10</a:t>
            </a:r>
            <a:r>
              <a:rPr lang="en-US" sz="2000" b="1" dirty="0">
                <a:solidFill>
                  <a:schemeClr val="hlink"/>
                </a:solidFill>
              </a:rPr>
              <a:t> If you climbed a mountain carrying a mercury barometer, would the level of the mercury column in the glass tube of the barometer increase or decrease as you climb the mountain? </a:t>
            </a:r>
          </a:p>
        </p:txBody>
      </p:sp>
      <p:sp>
        <p:nvSpPr>
          <p:cNvPr id="110597" name="Text Box 5"/>
          <p:cNvSpPr txBox="1">
            <a:spLocks noChangeArrowheads="1"/>
          </p:cNvSpPr>
          <p:nvPr/>
        </p:nvSpPr>
        <p:spPr bwMode="auto">
          <a:xfrm>
            <a:off x="822325" y="4760913"/>
            <a:ext cx="7178675"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rgbClr val="FF3300"/>
                </a:solidFill>
              </a:rPr>
              <a:t>The pressure decreases because you have a smaller column of air to support so the height would decrease</a:t>
            </a:r>
          </a:p>
        </p:txBody>
      </p:sp>
      <p:sp>
        <p:nvSpPr>
          <p:cNvPr id="3" name="TextBox 2"/>
          <p:cNvSpPr txBox="1"/>
          <p:nvPr/>
        </p:nvSpPr>
        <p:spPr>
          <a:xfrm>
            <a:off x="533400" y="1828800"/>
            <a:ext cx="7916862" cy="1246495"/>
          </a:xfrm>
          <a:prstGeom prst="rect">
            <a:avLst/>
          </a:prstGeom>
          <a:noFill/>
        </p:spPr>
        <p:txBody>
          <a:bodyPr wrap="square" rtlCol="0">
            <a:spAutoFit/>
          </a:bodyPr>
          <a:lstStyle/>
          <a:p>
            <a:pPr marL="342900" indent="-342900">
              <a:buAutoNum type="alphaUcPeriod"/>
            </a:pPr>
            <a:r>
              <a:rPr lang="en-US" sz="2500" dirty="0"/>
              <a:t>Increase </a:t>
            </a:r>
          </a:p>
          <a:p>
            <a:pPr marL="342900" indent="-342900">
              <a:buAutoNum type="alphaUcPeriod"/>
            </a:pPr>
            <a:r>
              <a:rPr lang="en-US" sz="2500" dirty="0"/>
              <a:t>Decrease </a:t>
            </a:r>
          </a:p>
          <a:p>
            <a:pPr marL="342900" indent="-342900">
              <a:buAutoNum type="alphaUcPeriod"/>
            </a:pPr>
            <a:r>
              <a:rPr lang="en-US" sz="2500" dirty="0"/>
              <a:t>Same level</a:t>
            </a:r>
          </a:p>
        </p:txBody>
      </p:sp>
    </p:spTree>
    <p:extLst>
      <p:ext uri="{BB962C8B-B14F-4D97-AF65-F5344CB8AC3E}">
        <p14:creationId xmlns:p14="http://schemas.microsoft.com/office/powerpoint/2010/main" val="1139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0597"/>
                                        </p:tgtEl>
                                        <p:attrNameLst>
                                          <p:attrName>style.visibility</p:attrName>
                                        </p:attrNameLst>
                                      </p:cBhvr>
                                      <p:to>
                                        <p:strVal val="visible"/>
                                      </p:to>
                                    </p:set>
                                    <p:animEffect transition="in" filter="randombar(horizontal)">
                                      <p:cBhvr>
                                        <p:cTn id="7" dur="500"/>
                                        <p:tgtEl>
                                          <p:spTgt spid="110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E6375E4-5475-498F-809D-635029ADB392}" type="slidenum">
              <a:rPr lang="en-US"/>
              <a:pPr eaLnBrk="1" hangingPunct="1"/>
              <a:t>24</a:t>
            </a:fld>
            <a:endParaRPr lang="en-US"/>
          </a:p>
        </p:txBody>
      </p:sp>
      <p:sp>
        <p:nvSpPr>
          <p:cNvPr id="35845" name="Text Box 2"/>
          <p:cNvSpPr txBox="1">
            <a:spLocks noChangeArrowheads="1"/>
          </p:cNvSpPr>
          <p:nvPr/>
        </p:nvSpPr>
        <p:spPr bwMode="auto">
          <a:xfrm>
            <a:off x="533400" y="457200"/>
            <a:ext cx="8153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FF3300"/>
                </a:solidFill>
              </a:rPr>
              <a:t>Q11</a:t>
            </a:r>
            <a:r>
              <a:rPr lang="en-US" sz="2000" b="1">
                <a:solidFill>
                  <a:schemeClr val="hlink"/>
                </a:solidFill>
              </a:rPr>
              <a:t> If you filled an airtight balloon at the top of a mountain, would the balloon expand or contract as you descend the mountain? </a:t>
            </a:r>
          </a:p>
        </p:txBody>
      </p:sp>
      <p:sp>
        <p:nvSpPr>
          <p:cNvPr id="2" name="TextBox 1"/>
          <p:cNvSpPr txBox="1"/>
          <p:nvPr/>
        </p:nvSpPr>
        <p:spPr>
          <a:xfrm>
            <a:off x="533400" y="2133600"/>
            <a:ext cx="7696200" cy="1246495"/>
          </a:xfrm>
          <a:prstGeom prst="rect">
            <a:avLst/>
          </a:prstGeom>
          <a:noFill/>
        </p:spPr>
        <p:txBody>
          <a:bodyPr wrap="square" rtlCol="0">
            <a:spAutoFit/>
          </a:bodyPr>
          <a:lstStyle/>
          <a:p>
            <a:pPr marL="342900" indent="-342900">
              <a:buAutoNum type="alphaUcPeriod"/>
            </a:pPr>
            <a:r>
              <a:rPr lang="en-US" sz="2500" dirty="0"/>
              <a:t>Contract </a:t>
            </a:r>
          </a:p>
          <a:p>
            <a:pPr marL="342900" indent="-342900">
              <a:buAutoNum type="alphaUcPeriod"/>
            </a:pPr>
            <a:r>
              <a:rPr lang="en-US" sz="2500" dirty="0"/>
              <a:t>Expand </a:t>
            </a:r>
          </a:p>
          <a:p>
            <a:pPr marL="342900" indent="-342900">
              <a:buAutoNum type="alphaUcPeriod"/>
            </a:pPr>
            <a:r>
              <a:rPr lang="en-US" sz="2500" dirty="0"/>
              <a:t>Unchanged. </a:t>
            </a:r>
          </a:p>
        </p:txBody>
      </p:sp>
    </p:spTree>
    <p:extLst>
      <p:ext uri="{BB962C8B-B14F-4D97-AF65-F5344CB8AC3E}">
        <p14:creationId xmlns:p14="http://schemas.microsoft.com/office/powerpoint/2010/main" val="3442341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5CBD8B1-B201-48E5-BCCC-EEDF8E7B6374}" type="slidenum">
              <a:rPr lang="en-US"/>
              <a:pPr eaLnBrk="1" hangingPunct="1"/>
              <a:t>3</a:t>
            </a:fld>
            <a:endParaRPr lang="en-US"/>
          </a:p>
        </p:txBody>
      </p:sp>
      <p:sp>
        <p:nvSpPr>
          <p:cNvPr id="4101" name="Rectangle 2"/>
          <p:cNvSpPr>
            <a:spLocks noGrp="1" noChangeArrowheads="1"/>
          </p:cNvSpPr>
          <p:nvPr>
            <p:ph type="title"/>
          </p:nvPr>
        </p:nvSpPr>
        <p:spPr>
          <a:xfrm>
            <a:off x="457200" y="0"/>
            <a:ext cx="8229600" cy="1143000"/>
          </a:xfrm>
        </p:spPr>
        <p:txBody>
          <a:bodyPr/>
          <a:lstStyle/>
          <a:p>
            <a:pPr eaLnBrk="1" hangingPunct="1"/>
            <a:r>
              <a:rPr lang="en-US" b="1" dirty="0">
                <a:solidFill>
                  <a:srgbClr val="FF0000"/>
                </a:solidFill>
              </a:rPr>
              <a:t>Pressure</a:t>
            </a:r>
          </a:p>
        </p:txBody>
      </p:sp>
      <p:sp>
        <p:nvSpPr>
          <p:cNvPr id="4102" name="Rectangle 3"/>
          <p:cNvSpPr>
            <a:spLocks noGrp="1" noChangeArrowheads="1"/>
          </p:cNvSpPr>
          <p:nvPr>
            <p:ph type="body" idx="1"/>
          </p:nvPr>
        </p:nvSpPr>
        <p:spPr>
          <a:xfrm>
            <a:off x="381000" y="1143000"/>
            <a:ext cx="8229600" cy="4525963"/>
          </a:xfrm>
        </p:spPr>
        <p:txBody>
          <a:bodyPr/>
          <a:lstStyle/>
          <a:p>
            <a:pPr marL="0" indent="0" eaLnBrk="1" hangingPunct="1">
              <a:lnSpc>
                <a:spcPct val="80000"/>
              </a:lnSpc>
            </a:pPr>
            <a:endParaRPr lang="en-US" sz="3000" dirty="0">
              <a:solidFill>
                <a:schemeClr val="hlink"/>
              </a:solidFill>
            </a:endParaRPr>
          </a:p>
          <a:p>
            <a:pPr marL="0" indent="0" eaLnBrk="1" hangingPunct="1">
              <a:lnSpc>
                <a:spcPct val="80000"/>
              </a:lnSpc>
            </a:pPr>
            <a:r>
              <a:rPr lang="en-US" sz="3000" dirty="0"/>
              <a:t>We define pressure as       P = F/A</a:t>
            </a:r>
            <a:r>
              <a:rPr lang="en-US" sz="3000" dirty="0">
                <a:solidFill>
                  <a:srgbClr val="3333FF"/>
                </a:solidFill>
              </a:rPr>
              <a:t>    </a:t>
            </a:r>
          </a:p>
          <a:p>
            <a:pPr marL="0" indent="0" eaLnBrk="1" hangingPunct="1">
              <a:lnSpc>
                <a:spcPct val="80000"/>
              </a:lnSpc>
            </a:pPr>
            <a:endParaRPr lang="en-US" sz="3000" dirty="0">
              <a:solidFill>
                <a:srgbClr val="3333FF"/>
              </a:solidFill>
            </a:endParaRPr>
          </a:p>
          <a:p>
            <a:pPr marL="0" indent="0" eaLnBrk="1" hangingPunct="1">
              <a:lnSpc>
                <a:spcPct val="80000"/>
              </a:lnSpc>
            </a:pPr>
            <a:r>
              <a:rPr lang="en-US" sz="3000" dirty="0">
                <a:solidFill>
                  <a:srgbClr val="3333FF"/>
                </a:solidFill>
              </a:rPr>
              <a:t>that is the force divided by the area over  which the force acts.</a:t>
            </a:r>
            <a:r>
              <a:rPr lang="en-US" sz="3000" dirty="0"/>
              <a:t> </a:t>
            </a:r>
          </a:p>
          <a:p>
            <a:pPr marL="0" indent="0" eaLnBrk="1" hangingPunct="1">
              <a:lnSpc>
                <a:spcPct val="80000"/>
              </a:lnSpc>
            </a:pPr>
            <a:endParaRPr lang="en-US" sz="3000" dirty="0"/>
          </a:p>
          <a:p>
            <a:pPr marL="0" lvl="1" indent="0">
              <a:lnSpc>
                <a:spcPct val="80000"/>
              </a:lnSpc>
              <a:buFont typeface="Arial" pitchFamily="34" charset="0"/>
              <a:buChar char="•"/>
            </a:pPr>
            <a:r>
              <a:rPr lang="en-US" sz="3000" dirty="0"/>
              <a:t>Units: 1 N/m</a:t>
            </a:r>
            <a:r>
              <a:rPr lang="en-US" sz="3000" baseline="30000" dirty="0"/>
              <a:t>2</a:t>
            </a:r>
            <a:r>
              <a:rPr lang="en-US" sz="3000" dirty="0"/>
              <a:t> = 1 Pa (</a:t>
            </a:r>
            <a:r>
              <a:rPr lang="en-US" sz="3000" dirty="0" err="1"/>
              <a:t>pascal</a:t>
            </a:r>
            <a:r>
              <a:rPr lang="en-US" sz="3000" dirty="0"/>
              <a:t>)</a:t>
            </a:r>
          </a:p>
          <a:p>
            <a:pPr marL="0" lvl="1" indent="0">
              <a:lnSpc>
                <a:spcPct val="80000"/>
              </a:lnSpc>
              <a:buFont typeface="Arial" pitchFamily="34" charset="0"/>
              <a:buChar char="•"/>
            </a:pPr>
            <a:endParaRPr lang="en-US" sz="3000" dirty="0"/>
          </a:p>
          <a:p>
            <a:pPr marL="0" lvl="1" indent="0">
              <a:lnSpc>
                <a:spcPct val="80000"/>
              </a:lnSpc>
              <a:buFont typeface="Arial" pitchFamily="34" charset="0"/>
              <a:buChar char="•"/>
            </a:pPr>
            <a:r>
              <a:rPr lang="en-US" sz="3000" dirty="0"/>
              <a:t>Why needle is sharpened at the tip? </a:t>
            </a:r>
          </a:p>
          <a:p>
            <a:pPr marL="0" lvl="1" indent="0">
              <a:lnSpc>
                <a:spcPct val="80000"/>
              </a:lnSpc>
              <a:buFont typeface="Arial" pitchFamily="34" charset="0"/>
              <a:buChar char="•"/>
            </a:pPr>
            <a:endParaRPr lang="en-US" sz="3000" dirty="0"/>
          </a:p>
          <a:p>
            <a:pPr marL="0" indent="0" eaLnBrk="1" hangingPunct="1">
              <a:lnSpc>
                <a:spcPct val="80000"/>
              </a:lnSpc>
            </a:pPr>
            <a:endParaRPr lang="en-US" sz="2000" dirty="0"/>
          </a:p>
        </p:txBody>
      </p:sp>
    </p:spTree>
    <p:extLst>
      <p:ext uri="{BB962C8B-B14F-4D97-AF65-F5344CB8AC3E}">
        <p14:creationId xmlns:p14="http://schemas.microsoft.com/office/powerpoint/2010/main" val="3510112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Jesus Christ Lizard.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14300" y="-1"/>
            <a:ext cx="9029700" cy="6945923"/>
          </a:xfrm>
          <a:prstGeom prst="rect">
            <a:avLst/>
          </a:prstGeom>
        </p:spPr>
      </p:pic>
      <p:sp>
        <p:nvSpPr>
          <p:cNvPr id="2" name="Slide Number Placeholder 1">
            <a:extLst>
              <a:ext uri="{FF2B5EF4-FFF2-40B4-BE49-F238E27FC236}">
                <a16:creationId xmlns:a16="http://schemas.microsoft.com/office/drawing/2014/main" id="{476B9BBA-1DAC-4567-B382-CAB4494889D6}"/>
              </a:ext>
            </a:extLst>
          </p:cNvPr>
          <p:cNvSpPr>
            <a:spLocks noGrp="1"/>
          </p:cNvSpPr>
          <p:nvPr>
            <p:ph type="sldNum" sz="quarter" idx="12"/>
          </p:nvPr>
        </p:nvSpPr>
        <p:spPr/>
        <p:txBody>
          <a:bodyPr/>
          <a:lstStyle/>
          <a:p>
            <a:fld id="{DD47CC33-E8F8-4742-AE82-71CFB35D51BA}" type="slidenum">
              <a:rPr lang="en-US" smtClean="0"/>
              <a:t>4</a:t>
            </a:fld>
            <a:endParaRPr lang="en-US"/>
          </a:p>
        </p:txBody>
      </p:sp>
    </p:spTree>
    <p:extLst>
      <p:ext uri="{BB962C8B-B14F-4D97-AF65-F5344CB8AC3E}">
        <p14:creationId xmlns:p14="http://schemas.microsoft.com/office/powerpoint/2010/main" val="29428291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386" name="Rectangle 2"/>
          <p:cNvSpPr>
            <a:spLocks noGrp="1" noChangeArrowheads="1"/>
          </p:cNvSpPr>
          <p:nvPr>
            <p:ph type="title"/>
          </p:nvPr>
        </p:nvSpPr>
        <p:spPr>
          <a:xfrm>
            <a:off x="664029" y="381000"/>
            <a:ext cx="7772400" cy="762000"/>
          </a:xfrm>
        </p:spPr>
        <p:txBody>
          <a:bodyPr/>
          <a:lstStyle/>
          <a:p>
            <a:r>
              <a:rPr lang="en-US" dirty="0">
                <a:solidFill>
                  <a:srgbClr val="FF0000"/>
                </a:solidFill>
              </a:rPr>
              <a:t>Pascal’s Principle</a:t>
            </a:r>
          </a:p>
        </p:txBody>
      </p:sp>
      <p:sp>
        <p:nvSpPr>
          <p:cNvPr id="1168387" name="Rectangle 3"/>
          <p:cNvSpPr>
            <a:spLocks noGrp="1" noChangeArrowheads="1"/>
          </p:cNvSpPr>
          <p:nvPr>
            <p:ph type="body" idx="1"/>
          </p:nvPr>
        </p:nvSpPr>
        <p:spPr>
          <a:xfrm>
            <a:off x="223157" y="1752600"/>
            <a:ext cx="5715000" cy="4114800"/>
          </a:xfrm>
        </p:spPr>
        <p:txBody>
          <a:bodyPr/>
          <a:lstStyle/>
          <a:p>
            <a:pPr>
              <a:lnSpc>
                <a:spcPct val="80000"/>
              </a:lnSpc>
              <a:buFont typeface="Wingdings" pitchFamily="2" charset="2"/>
              <a:buChar char="Ø"/>
            </a:pPr>
            <a:r>
              <a:rPr lang="en-US" sz="2800" dirty="0"/>
              <a:t>What happens inside a fluid when pressure is exerted on it?</a:t>
            </a:r>
          </a:p>
          <a:p>
            <a:pPr>
              <a:lnSpc>
                <a:spcPct val="80000"/>
              </a:lnSpc>
              <a:buFont typeface="Wingdings" pitchFamily="2" charset="2"/>
              <a:buChar char="Ø"/>
            </a:pPr>
            <a:r>
              <a:rPr lang="en-US" sz="2800" dirty="0"/>
              <a:t>Does pressure have a direction?</a:t>
            </a:r>
          </a:p>
          <a:p>
            <a:pPr>
              <a:lnSpc>
                <a:spcPct val="80000"/>
              </a:lnSpc>
              <a:buFont typeface="Wingdings" pitchFamily="2" charset="2"/>
              <a:buChar char="Ø"/>
            </a:pPr>
            <a:r>
              <a:rPr lang="en-US" sz="2800" dirty="0"/>
              <a:t>Does it transmit a force to the walls or bottom of a container?</a:t>
            </a:r>
          </a:p>
        </p:txBody>
      </p:sp>
      <p:pic>
        <p:nvPicPr>
          <p:cNvPr id="1168390" name="Picture 6" descr="09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752600"/>
            <a:ext cx="2995613"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85800" y="3990975"/>
            <a:ext cx="4572000" cy="2677656"/>
          </a:xfrm>
          <a:prstGeom prst="rect">
            <a:avLst/>
          </a:prstGeom>
        </p:spPr>
        <p:txBody>
          <a:bodyPr>
            <a:spAutoFit/>
          </a:bodyPr>
          <a:lstStyle/>
          <a:p>
            <a:pPr lvl="1">
              <a:lnSpc>
                <a:spcPct val="80000"/>
              </a:lnSpc>
            </a:pPr>
            <a:r>
              <a:rPr lang="en-US" sz="3500" dirty="0">
                <a:solidFill>
                  <a:schemeClr val="accent1"/>
                </a:solidFill>
              </a:rPr>
              <a:t>Any change in the pressure of a fluid is transmitted uniformly in all directions throughout the fluid.</a:t>
            </a:r>
          </a:p>
        </p:txBody>
      </p:sp>
      <p:sp>
        <p:nvSpPr>
          <p:cNvPr id="3" name="Slide Number Placeholder 2">
            <a:extLst>
              <a:ext uri="{FF2B5EF4-FFF2-40B4-BE49-F238E27FC236}">
                <a16:creationId xmlns:a16="http://schemas.microsoft.com/office/drawing/2014/main" id="{48A48345-5D2D-423C-8FB1-B0346FE8CB16}"/>
              </a:ext>
            </a:extLst>
          </p:cNvPr>
          <p:cNvSpPr>
            <a:spLocks noGrp="1"/>
          </p:cNvSpPr>
          <p:nvPr>
            <p:ph type="sldNum" sz="quarter" idx="12"/>
          </p:nvPr>
        </p:nvSpPr>
        <p:spPr/>
        <p:txBody>
          <a:bodyPr/>
          <a:lstStyle/>
          <a:p>
            <a:fld id="{DD47CC33-E8F8-4742-AE82-71CFB35D51BA}" type="slidenum">
              <a:rPr lang="en-US" smtClean="0"/>
              <a:t>5</a:t>
            </a:fld>
            <a:endParaRPr lang="en-US"/>
          </a:p>
        </p:txBody>
      </p:sp>
    </p:spTree>
    <p:extLst>
      <p:ext uri="{BB962C8B-B14F-4D97-AF65-F5344CB8AC3E}">
        <p14:creationId xmlns:p14="http://schemas.microsoft.com/office/powerpoint/2010/main" val="96069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2" name="Rectangle 2"/>
          <p:cNvSpPr>
            <a:spLocks noGrp="1" noChangeArrowheads="1"/>
          </p:cNvSpPr>
          <p:nvPr>
            <p:ph type="title"/>
          </p:nvPr>
        </p:nvSpPr>
        <p:spPr>
          <a:xfrm>
            <a:off x="0" y="609600"/>
            <a:ext cx="3352800" cy="1739900"/>
          </a:xfrm>
        </p:spPr>
        <p:txBody>
          <a:bodyPr/>
          <a:lstStyle/>
          <a:p>
            <a:r>
              <a:rPr lang="en-US" sz="3600" b="1" dirty="0">
                <a:solidFill>
                  <a:srgbClr val="FF0000"/>
                </a:solidFill>
                <a:latin typeface="Comic Sans MS" pitchFamily="79" charset="0"/>
              </a:rPr>
              <a:t>How does a hydraulic jack work?</a:t>
            </a:r>
            <a:endParaRPr lang="en-US" dirty="0">
              <a:solidFill>
                <a:srgbClr val="FF0000"/>
              </a:solidFill>
            </a:endParaRPr>
          </a:p>
        </p:txBody>
      </p:sp>
      <p:sp>
        <p:nvSpPr>
          <p:cNvPr id="1489924" name="Rectangle 4"/>
          <p:cNvSpPr>
            <a:spLocks noGrp="1" noChangeArrowheads="1"/>
          </p:cNvSpPr>
          <p:nvPr>
            <p:ph type="body" idx="1"/>
          </p:nvPr>
        </p:nvSpPr>
        <p:spPr>
          <a:xfrm>
            <a:off x="0" y="4114800"/>
            <a:ext cx="9144000" cy="3200400"/>
          </a:xfrm>
        </p:spPr>
        <p:txBody>
          <a:bodyPr/>
          <a:lstStyle/>
          <a:p>
            <a:pPr>
              <a:lnSpc>
                <a:spcPct val="80000"/>
              </a:lnSpc>
            </a:pPr>
            <a:r>
              <a:rPr lang="en-US" sz="2400" dirty="0"/>
              <a:t>A force applied to a piston with a small area can produce a large increase in pressure in the fluid because of the small area of the piston.</a:t>
            </a:r>
          </a:p>
          <a:p>
            <a:pPr>
              <a:lnSpc>
                <a:spcPct val="80000"/>
              </a:lnSpc>
            </a:pPr>
            <a:r>
              <a:rPr lang="en-US" sz="2400" dirty="0"/>
              <a:t>This increase in pressure is transmitted through the fluid to the piston with the larger area.</a:t>
            </a:r>
          </a:p>
          <a:p>
            <a:pPr>
              <a:lnSpc>
                <a:spcPct val="80000"/>
              </a:lnSpc>
            </a:pPr>
            <a:r>
              <a:rPr lang="en-US" sz="2400" dirty="0"/>
              <a:t>The force exerted on the larger piston is proportional to the area of the piston: </a:t>
            </a:r>
            <a:r>
              <a:rPr lang="en-US" sz="2400" b="1" i="1" dirty="0">
                <a:solidFill>
                  <a:schemeClr val="accent1"/>
                </a:solidFill>
                <a:latin typeface="Times New Roman" pitchFamily="18" charset="0"/>
              </a:rPr>
              <a:t>F</a:t>
            </a:r>
            <a:r>
              <a:rPr lang="en-US" sz="2400" b="1" dirty="0">
                <a:solidFill>
                  <a:schemeClr val="accent1"/>
                </a:solidFill>
              </a:rPr>
              <a:t> = </a:t>
            </a:r>
            <a:r>
              <a:rPr lang="en-US" sz="2400" b="1" i="1" dirty="0">
                <a:solidFill>
                  <a:schemeClr val="accent1"/>
                </a:solidFill>
                <a:latin typeface="Times New Roman" pitchFamily="18" charset="0"/>
              </a:rPr>
              <a:t>PA</a:t>
            </a:r>
            <a:r>
              <a:rPr lang="en-US" sz="2400" dirty="0">
                <a:solidFill>
                  <a:schemeClr val="accent1"/>
                </a:solidFill>
              </a:rPr>
              <a:t>.</a:t>
            </a:r>
          </a:p>
        </p:txBody>
      </p:sp>
      <p:pic>
        <p:nvPicPr>
          <p:cNvPr id="1489925" name="Picture 5" descr="09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52400"/>
            <a:ext cx="5419725" cy="317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TextBox 1"/>
              <p:cNvSpPr txBox="1"/>
              <p:nvPr/>
            </p:nvSpPr>
            <p:spPr>
              <a:xfrm>
                <a:off x="3962400" y="2895600"/>
                <a:ext cx="1522661" cy="369332"/>
              </a:xfrm>
              <a:prstGeom prst="rect">
                <a:avLst/>
              </a:prstGeom>
              <a:noFill/>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𝐹</m:t>
                        </m:r>
                      </m:e>
                      <m:sub>
                        <m:r>
                          <a:rPr lang="en-US" b="0" i="1" smtClean="0">
                            <a:latin typeface="Cambria Math"/>
                          </a:rPr>
                          <m:t>2</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𝐴</m:t>
                        </m:r>
                      </m:e>
                      <m:sub>
                        <m:r>
                          <a:rPr lang="en-US" b="0" i="1" smtClean="0">
                            <a:latin typeface="Cambria Math"/>
                          </a:rPr>
                          <m:t>2</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a:rPr>
                          <m:t>𝐹</m:t>
                        </m:r>
                      </m:e>
                      <m:sub>
                        <m:r>
                          <a:rPr lang="en-US" b="0" i="1" smtClean="0">
                            <a:latin typeface="Cambria Math"/>
                          </a:rPr>
                          <m:t>1</m:t>
                        </m:r>
                      </m:sub>
                    </m:sSub>
                    <m:r>
                      <a:rPr lang="en-US" i="1">
                        <a:latin typeface="Cambria Math"/>
                      </a:rPr>
                      <m:t>/</m:t>
                    </m:r>
                    <m:sSub>
                      <m:sSubPr>
                        <m:ctrlPr>
                          <a:rPr lang="en-US" i="1">
                            <a:latin typeface="Cambria Math" panose="02040503050406030204" pitchFamily="18" charset="0"/>
                          </a:rPr>
                        </m:ctrlPr>
                      </m:sSubPr>
                      <m:e>
                        <m:r>
                          <a:rPr lang="en-US" i="1">
                            <a:latin typeface="Cambria Math"/>
                          </a:rPr>
                          <m:t>𝐴</m:t>
                        </m:r>
                      </m:e>
                      <m:sub>
                        <m:r>
                          <a:rPr lang="en-US" b="0" i="1" smtClean="0">
                            <a:latin typeface="Cambria Math"/>
                          </a:rPr>
                          <m:t>1</m:t>
                        </m:r>
                      </m:sub>
                    </m:sSub>
                  </m:oMath>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3962400" y="2895600"/>
                <a:ext cx="1522661" cy="369332"/>
              </a:xfrm>
              <a:prstGeom prst="rect">
                <a:avLst/>
              </a:prstGeom>
              <a:blipFill rotWithShape="1">
                <a:blip r:embed="rId4"/>
                <a:stretch>
                  <a:fillRect t="-8197" b="-24590"/>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15E5E063-3523-47A1-A52E-AD59C9A1BDFD}"/>
              </a:ext>
            </a:extLst>
          </p:cNvPr>
          <p:cNvSpPr>
            <a:spLocks noGrp="1"/>
          </p:cNvSpPr>
          <p:nvPr>
            <p:ph type="sldNum" sz="quarter" idx="12"/>
          </p:nvPr>
        </p:nvSpPr>
        <p:spPr/>
        <p:txBody>
          <a:bodyPr/>
          <a:lstStyle/>
          <a:p>
            <a:fld id="{DD47CC33-E8F8-4742-AE82-71CFB35D51BA}" type="slidenum">
              <a:rPr lang="en-US" smtClean="0"/>
              <a:t>6</a:t>
            </a:fld>
            <a:endParaRPr lang="en-US"/>
          </a:p>
        </p:txBody>
      </p:sp>
    </p:spTree>
    <p:extLst>
      <p:ext uri="{BB962C8B-B14F-4D97-AF65-F5344CB8AC3E}">
        <p14:creationId xmlns:p14="http://schemas.microsoft.com/office/powerpoint/2010/main" val="2596892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89924">
                                            <p:txEl>
                                              <p:pRg st="0" end="0"/>
                                            </p:txEl>
                                          </p:spTgt>
                                        </p:tgtEl>
                                        <p:attrNameLst>
                                          <p:attrName>style.visibility</p:attrName>
                                        </p:attrNameLst>
                                      </p:cBhvr>
                                      <p:to>
                                        <p:strVal val="visible"/>
                                      </p:to>
                                    </p:set>
                                    <p:anim calcmode="lin" valueType="num">
                                      <p:cBhvr additive="base">
                                        <p:cTn id="7" dur="500" fill="hold"/>
                                        <p:tgtEl>
                                          <p:spTgt spid="14899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899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89924">
                                            <p:txEl>
                                              <p:pRg st="1" end="1"/>
                                            </p:txEl>
                                          </p:spTgt>
                                        </p:tgtEl>
                                        <p:attrNameLst>
                                          <p:attrName>style.visibility</p:attrName>
                                        </p:attrNameLst>
                                      </p:cBhvr>
                                      <p:to>
                                        <p:strVal val="visible"/>
                                      </p:to>
                                    </p:set>
                                    <p:anim calcmode="lin" valueType="num">
                                      <p:cBhvr additive="base">
                                        <p:cTn id="13" dur="500" fill="hold"/>
                                        <p:tgtEl>
                                          <p:spTgt spid="148992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899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89924">
                                            <p:txEl>
                                              <p:pRg st="2" end="2"/>
                                            </p:txEl>
                                          </p:spTgt>
                                        </p:tgtEl>
                                        <p:attrNameLst>
                                          <p:attrName>style.visibility</p:attrName>
                                        </p:attrNameLst>
                                      </p:cBhvr>
                                      <p:to>
                                        <p:strVal val="visible"/>
                                      </p:to>
                                    </p:set>
                                    <p:anim calcmode="lin" valueType="num">
                                      <p:cBhvr additive="base">
                                        <p:cTn id="19" dur="500" fill="hold"/>
                                        <p:tgtEl>
                                          <p:spTgt spid="148992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8992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992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0" name="Rectangle 2"/>
          <p:cNvSpPr>
            <a:spLocks noGrp="1" noChangeArrowheads="1"/>
          </p:cNvSpPr>
          <p:nvPr>
            <p:ph type="title"/>
          </p:nvPr>
        </p:nvSpPr>
        <p:spPr>
          <a:xfrm>
            <a:off x="0" y="260350"/>
            <a:ext cx="3581400" cy="3013075"/>
          </a:xfrm>
          <a:noFill/>
        </p:spPr>
        <p:txBody>
          <a:bodyPr>
            <a:normAutofit fontScale="90000"/>
          </a:bodyPr>
          <a:lstStyle/>
          <a:p>
            <a:r>
              <a:rPr lang="en-US" sz="2400" dirty="0">
                <a:solidFill>
                  <a:schemeClr val="accent1"/>
                </a:solidFill>
                <a:latin typeface="Comic Sans MS" pitchFamily="79" charset="0"/>
              </a:rPr>
              <a:t>A force of 10 N is applied to a circular piston with an area of 2 cm</a:t>
            </a:r>
            <a:r>
              <a:rPr lang="en-US" sz="2400" baseline="30000" dirty="0">
                <a:solidFill>
                  <a:schemeClr val="accent1"/>
                </a:solidFill>
                <a:latin typeface="Comic Sans MS" pitchFamily="79" charset="0"/>
              </a:rPr>
              <a:t>2</a:t>
            </a:r>
            <a:r>
              <a:rPr lang="en-US" sz="2400" dirty="0">
                <a:solidFill>
                  <a:schemeClr val="accent1"/>
                </a:solidFill>
                <a:latin typeface="Comic Sans MS" pitchFamily="79" charset="0"/>
              </a:rPr>
              <a:t> in a hydraulic jack.  The output piston for the jack has an area of 100 cm</a:t>
            </a:r>
            <a:r>
              <a:rPr lang="en-US" sz="2400" baseline="30000" dirty="0">
                <a:solidFill>
                  <a:schemeClr val="accent1"/>
                </a:solidFill>
                <a:latin typeface="Comic Sans MS" pitchFamily="79" charset="0"/>
              </a:rPr>
              <a:t>2</a:t>
            </a:r>
            <a:r>
              <a:rPr lang="en-US" sz="2400" dirty="0">
                <a:solidFill>
                  <a:schemeClr val="accent1"/>
                </a:solidFill>
                <a:latin typeface="Comic Sans MS" pitchFamily="79" charset="0"/>
              </a:rPr>
              <a:t>.  What is the pressure in the fluid?</a:t>
            </a:r>
            <a:endParaRPr lang="en-US" dirty="0">
              <a:solidFill>
                <a:schemeClr val="accent1"/>
              </a:solidFill>
            </a:endParaRPr>
          </a:p>
        </p:txBody>
      </p:sp>
      <p:sp>
        <p:nvSpPr>
          <p:cNvPr id="1133571" name="Rectangle 3"/>
          <p:cNvSpPr>
            <a:spLocks noGrp="1" noChangeArrowheads="1"/>
          </p:cNvSpPr>
          <p:nvPr>
            <p:ph type="body" idx="1"/>
          </p:nvPr>
        </p:nvSpPr>
        <p:spPr>
          <a:xfrm>
            <a:off x="381000" y="3733800"/>
            <a:ext cx="2590800" cy="1447800"/>
          </a:xfrm>
        </p:spPr>
        <p:txBody>
          <a:bodyPr>
            <a:normAutofit lnSpcReduction="10000"/>
          </a:bodyPr>
          <a:lstStyle/>
          <a:p>
            <a:pPr marL="609600" indent="-609600">
              <a:buFont typeface="Arial" charset="0"/>
              <a:buAutoNum type="alphaLcParenR"/>
            </a:pPr>
            <a:r>
              <a:rPr lang="en-US" sz="2000">
                <a:latin typeface="Comic Sans MS" pitchFamily="79" charset="0"/>
              </a:rPr>
              <a:t>0.002 Pa</a:t>
            </a:r>
          </a:p>
          <a:p>
            <a:pPr marL="609600" indent="-609600">
              <a:buFont typeface="Arial" charset="0"/>
              <a:buAutoNum type="alphaLcParenR"/>
            </a:pPr>
            <a:r>
              <a:rPr lang="en-US" sz="2000">
                <a:latin typeface="Comic Sans MS" pitchFamily="79" charset="0"/>
              </a:rPr>
              <a:t>5 Pa</a:t>
            </a:r>
          </a:p>
          <a:p>
            <a:pPr marL="609600" indent="-609600">
              <a:buFont typeface="Arial" charset="0"/>
              <a:buAutoNum type="alphaLcParenR"/>
            </a:pPr>
            <a:r>
              <a:rPr lang="en-US" sz="2000">
                <a:latin typeface="Comic Sans MS" pitchFamily="79" charset="0"/>
              </a:rPr>
              <a:t>10 Pa</a:t>
            </a:r>
          </a:p>
          <a:p>
            <a:pPr marL="609600" indent="-609600">
              <a:buFont typeface="Arial" charset="0"/>
              <a:buAutoNum type="alphaLcParenR"/>
            </a:pPr>
            <a:r>
              <a:rPr lang="en-US" sz="2000">
                <a:latin typeface="Comic Sans MS" pitchFamily="79" charset="0"/>
              </a:rPr>
              <a:t>50 kPa</a:t>
            </a:r>
          </a:p>
        </p:txBody>
      </p:sp>
      <p:pic>
        <p:nvPicPr>
          <p:cNvPr id="1133574" name="Picture 6" descr="09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52400"/>
            <a:ext cx="5419725" cy="317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3575" name="Text Box 7"/>
          <p:cNvSpPr txBox="1">
            <a:spLocks noChangeArrowheads="1"/>
          </p:cNvSpPr>
          <p:nvPr/>
        </p:nvSpPr>
        <p:spPr bwMode="auto">
          <a:xfrm>
            <a:off x="3581400" y="3581400"/>
            <a:ext cx="48006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Symbol" pitchFamily="18" charset="2"/>
              <a:buNone/>
            </a:pPr>
            <a:r>
              <a:rPr lang="en-US" i="1"/>
              <a:t>F</a:t>
            </a:r>
            <a:r>
              <a:rPr lang="en-US" baseline="-25000"/>
              <a:t>1</a:t>
            </a:r>
            <a:r>
              <a:rPr lang="en-US">
                <a:latin typeface="Arial" charset="0"/>
                <a:sym typeface="Symbol" pitchFamily="18" charset="2"/>
              </a:rPr>
              <a:t> = 10 N				</a:t>
            </a:r>
          </a:p>
          <a:p>
            <a:pPr>
              <a:buFont typeface="Symbol" pitchFamily="18" charset="2"/>
              <a:buNone/>
            </a:pPr>
            <a:r>
              <a:rPr lang="en-US" i="1"/>
              <a:t>A</a:t>
            </a:r>
            <a:r>
              <a:rPr lang="en-US" baseline="-25000"/>
              <a:t>1</a:t>
            </a:r>
            <a:r>
              <a:rPr lang="en-US">
                <a:latin typeface="Arial" charset="0"/>
                <a:sym typeface="Symbol" pitchFamily="18" charset="2"/>
              </a:rPr>
              <a:t> = 2 cm</a:t>
            </a:r>
            <a:r>
              <a:rPr lang="en-US" baseline="30000">
                <a:latin typeface="Arial" charset="0"/>
                <a:sym typeface="Symbol" pitchFamily="18" charset="2"/>
              </a:rPr>
              <a:t>2</a:t>
            </a:r>
            <a:r>
              <a:rPr lang="en-US">
                <a:latin typeface="Arial" charset="0"/>
                <a:sym typeface="Symbol" pitchFamily="18" charset="2"/>
              </a:rPr>
              <a:t> = 0.0002 m</a:t>
            </a:r>
            <a:r>
              <a:rPr lang="en-US" baseline="30000">
                <a:latin typeface="Arial" charset="0"/>
                <a:sym typeface="Symbol" pitchFamily="18" charset="2"/>
              </a:rPr>
              <a:t>2</a:t>
            </a:r>
            <a:r>
              <a:rPr lang="en-US">
                <a:latin typeface="Arial" charset="0"/>
                <a:sym typeface="Symbol" pitchFamily="18" charset="2"/>
              </a:rPr>
              <a:t>	</a:t>
            </a:r>
            <a:r>
              <a:rPr lang="en-US">
                <a:latin typeface="Arial" charset="0"/>
              </a:rPr>
              <a:t>		</a:t>
            </a:r>
          </a:p>
          <a:p>
            <a:pPr>
              <a:buFont typeface="Symbol" pitchFamily="18" charset="2"/>
              <a:buNone/>
            </a:pPr>
            <a:endParaRPr lang="en-US" i="1"/>
          </a:p>
          <a:p>
            <a:pPr>
              <a:buFont typeface="Symbol" pitchFamily="18" charset="2"/>
              <a:buNone/>
            </a:pPr>
            <a:r>
              <a:rPr lang="en-US" i="1"/>
              <a:t>P</a:t>
            </a:r>
            <a:r>
              <a:rPr lang="en-US">
                <a:latin typeface="Arial" charset="0"/>
              </a:rPr>
              <a:t> = </a:t>
            </a:r>
            <a:r>
              <a:rPr lang="en-US" i="1"/>
              <a:t>F</a:t>
            </a:r>
            <a:r>
              <a:rPr lang="en-US" baseline="-25000"/>
              <a:t>1</a:t>
            </a:r>
            <a:r>
              <a:rPr lang="en-US"/>
              <a:t> / </a:t>
            </a:r>
            <a:r>
              <a:rPr lang="en-US" i="1"/>
              <a:t>A</a:t>
            </a:r>
            <a:r>
              <a:rPr lang="en-US" baseline="-25000"/>
              <a:t>1</a:t>
            </a:r>
            <a:r>
              <a:rPr lang="en-US">
                <a:latin typeface="Arial" charset="0"/>
              </a:rPr>
              <a:t> = 10 N / 0.0002 m</a:t>
            </a:r>
            <a:r>
              <a:rPr lang="en-US" baseline="30000">
                <a:latin typeface="Arial" charset="0"/>
              </a:rPr>
              <a:t>2</a:t>
            </a:r>
            <a:r>
              <a:rPr lang="en-US">
                <a:latin typeface="Arial" charset="0"/>
              </a:rPr>
              <a:t> 			= 50,000 N/m</a:t>
            </a:r>
            <a:r>
              <a:rPr lang="en-US" baseline="30000">
                <a:latin typeface="Arial" charset="0"/>
              </a:rPr>
              <a:t>2</a:t>
            </a:r>
            <a:r>
              <a:rPr lang="en-US">
                <a:latin typeface="Arial" charset="0"/>
              </a:rPr>
              <a:t> </a:t>
            </a:r>
          </a:p>
          <a:p>
            <a:pPr>
              <a:buFont typeface="Symbol" pitchFamily="18" charset="2"/>
              <a:buNone/>
            </a:pPr>
            <a:r>
              <a:rPr lang="en-US">
                <a:latin typeface="Arial" charset="0"/>
              </a:rPr>
              <a:t>	= </a:t>
            </a:r>
            <a:r>
              <a:rPr lang="en-US">
                <a:solidFill>
                  <a:srgbClr val="FA4F9F"/>
                </a:solidFill>
                <a:latin typeface="Arial" charset="0"/>
              </a:rPr>
              <a:t>50 kPa</a:t>
            </a:r>
          </a:p>
        </p:txBody>
      </p:sp>
      <p:sp>
        <p:nvSpPr>
          <p:cNvPr id="2" name="Slide Number Placeholder 1">
            <a:extLst>
              <a:ext uri="{FF2B5EF4-FFF2-40B4-BE49-F238E27FC236}">
                <a16:creationId xmlns:a16="http://schemas.microsoft.com/office/drawing/2014/main" id="{3F7F7C1D-747F-4BE9-A2C2-39E3C56B662C}"/>
              </a:ext>
            </a:extLst>
          </p:cNvPr>
          <p:cNvSpPr>
            <a:spLocks noGrp="1"/>
          </p:cNvSpPr>
          <p:nvPr>
            <p:ph type="sldNum" sz="quarter" idx="12"/>
          </p:nvPr>
        </p:nvSpPr>
        <p:spPr/>
        <p:txBody>
          <a:bodyPr/>
          <a:lstStyle/>
          <a:p>
            <a:fld id="{DD47CC33-E8F8-4742-AE82-71CFB35D51BA}" type="slidenum">
              <a:rPr lang="en-US" smtClean="0"/>
              <a:t>7</a:t>
            </a:fld>
            <a:endParaRPr lang="en-US"/>
          </a:p>
        </p:txBody>
      </p:sp>
    </p:spTree>
    <p:extLst>
      <p:ext uri="{BB962C8B-B14F-4D97-AF65-F5344CB8AC3E}">
        <p14:creationId xmlns:p14="http://schemas.microsoft.com/office/powerpoint/2010/main" val="2295760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133575"/>
                                        </p:tgtEl>
                                        <p:attrNameLst>
                                          <p:attrName>style.visibility</p:attrName>
                                        </p:attrNameLst>
                                      </p:cBhvr>
                                      <p:to>
                                        <p:strVal val="visible"/>
                                      </p:to>
                                    </p:set>
                                    <p:anim from="(-#ppt_w/2)" to="(#ppt_x)" calcmode="lin" valueType="num">
                                      <p:cBhvr>
                                        <p:cTn id="7" dur="600" fill="hold">
                                          <p:stCondLst>
                                            <p:cond delay="0"/>
                                          </p:stCondLst>
                                        </p:cTn>
                                        <p:tgtEl>
                                          <p:spTgt spid="1133575"/>
                                        </p:tgtEl>
                                        <p:attrNameLst>
                                          <p:attrName>ppt_x</p:attrName>
                                        </p:attrNameLst>
                                      </p:cBhvr>
                                    </p:anim>
                                    <p:anim from="0" to="-1.0" calcmode="lin" valueType="num">
                                      <p:cBhvr>
                                        <p:cTn id="8" dur="200" decel="50000" autoRev="1" fill="hold">
                                          <p:stCondLst>
                                            <p:cond delay="600"/>
                                          </p:stCondLst>
                                        </p:cTn>
                                        <p:tgtEl>
                                          <p:spTgt spid="1133575"/>
                                        </p:tgtEl>
                                        <p:attrNameLst>
                                          <p:attrName>xshear</p:attrName>
                                        </p:attrNameLst>
                                      </p:cBhvr>
                                    </p:anim>
                                    <p:animScale>
                                      <p:cBhvr>
                                        <p:cTn id="9" dur="200" decel="100000" autoRev="1" fill="hold">
                                          <p:stCondLst>
                                            <p:cond delay="600"/>
                                          </p:stCondLst>
                                        </p:cTn>
                                        <p:tgtEl>
                                          <p:spTgt spid="1133575"/>
                                        </p:tgtEl>
                                      </p:cBhvr>
                                      <p:from x="100000" y="100000"/>
                                      <p:to x="80000" y="100000"/>
                                    </p:animScale>
                                    <p:anim by="(#ppt_h/3+#ppt_w*0.1)" calcmode="lin" valueType="num">
                                      <p:cBhvr additive="sum">
                                        <p:cTn id="10" dur="200" decel="100000" autoRev="1" fill="hold">
                                          <p:stCondLst>
                                            <p:cond delay="600"/>
                                          </p:stCondLst>
                                        </p:cTn>
                                        <p:tgtEl>
                                          <p:spTgt spid="113357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5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1970" name="Rectangle 2"/>
          <p:cNvSpPr>
            <a:spLocks noGrp="1" noChangeArrowheads="1"/>
          </p:cNvSpPr>
          <p:nvPr>
            <p:ph type="title"/>
          </p:nvPr>
        </p:nvSpPr>
        <p:spPr>
          <a:xfrm>
            <a:off x="0" y="866775"/>
            <a:ext cx="3581400" cy="1800225"/>
          </a:xfrm>
          <a:noFill/>
        </p:spPr>
        <p:txBody>
          <a:bodyPr/>
          <a:lstStyle/>
          <a:p>
            <a:r>
              <a:rPr lang="en-US" sz="2800" dirty="0">
                <a:solidFill>
                  <a:srgbClr val="FF0000"/>
                </a:solidFill>
                <a:latin typeface="Comic Sans MS" pitchFamily="79" charset="0"/>
              </a:rPr>
              <a:t>Quiz</a:t>
            </a:r>
            <a:r>
              <a:rPr lang="en-US" sz="2800" dirty="0">
                <a:solidFill>
                  <a:schemeClr val="accent1"/>
                </a:solidFill>
                <a:latin typeface="Comic Sans MS" pitchFamily="79" charset="0"/>
              </a:rPr>
              <a:t>: What is the force exerted on the output piston by the fluid?</a:t>
            </a:r>
            <a:endParaRPr lang="en-US" dirty="0">
              <a:solidFill>
                <a:schemeClr val="accent1"/>
              </a:solidFill>
            </a:endParaRPr>
          </a:p>
        </p:txBody>
      </p:sp>
      <p:sp>
        <p:nvSpPr>
          <p:cNvPr id="1491971" name="Rectangle 3"/>
          <p:cNvSpPr>
            <a:spLocks noGrp="1" noChangeArrowheads="1"/>
          </p:cNvSpPr>
          <p:nvPr>
            <p:ph type="body" idx="1"/>
          </p:nvPr>
        </p:nvSpPr>
        <p:spPr>
          <a:xfrm>
            <a:off x="381000" y="3733800"/>
            <a:ext cx="2590800" cy="1447800"/>
          </a:xfrm>
        </p:spPr>
        <p:txBody>
          <a:bodyPr>
            <a:normAutofit lnSpcReduction="10000"/>
          </a:bodyPr>
          <a:lstStyle/>
          <a:p>
            <a:pPr marL="609600" indent="-609600">
              <a:buFont typeface="Arial" charset="0"/>
              <a:buAutoNum type="alphaLcParenR"/>
            </a:pPr>
            <a:r>
              <a:rPr lang="en-US" sz="2000">
                <a:latin typeface="Comic Sans MS" pitchFamily="79" charset="0"/>
              </a:rPr>
              <a:t>50 N</a:t>
            </a:r>
          </a:p>
          <a:p>
            <a:pPr marL="609600" indent="-609600">
              <a:buFont typeface="Arial" charset="0"/>
              <a:buAutoNum type="alphaLcParenR"/>
            </a:pPr>
            <a:r>
              <a:rPr lang="en-US" sz="2000">
                <a:latin typeface="Comic Sans MS" pitchFamily="79" charset="0"/>
              </a:rPr>
              <a:t>500 N</a:t>
            </a:r>
          </a:p>
          <a:p>
            <a:pPr marL="609600" indent="-609600">
              <a:buFont typeface="Arial" charset="0"/>
              <a:buAutoNum type="alphaLcParenR"/>
            </a:pPr>
            <a:r>
              <a:rPr lang="en-US" sz="2000">
                <a:latin typeface="Comic Sans MS" pitchFamily="79" charset="0"/>
              </a:rPr>
              <a:t>5,000 N</a:t>
            </a:r>
          </a:p>
          <a:p>
            <a:pPr marL="609600" indent="-609600">
              <a:buFont typeface="Arial" charset="0"/>
              <a:buAutoNum type="alphaLcParenR"/>
            </a:pPr>
            <a:r>
              <a:rPr lang="en-US" sz="2000">
                <a:latin typeface="Comic Sans MS" pitchFamily="79" charset="0"/>
              </a:rPr>
              <a:t>50,000 N</a:t>
            </a:r>
          </a:p>
        </p:txBody>
      </p:sp>
      <p:pic>
        <p:nvPicPr>
          <p:cNvPr id="1491972" name="Picture 4" descr="09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52400"/>
            <a:ext cx="5419725" cy="317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91973" name="Text Box 5"/>
          <p:cNvSpPr txBox="1">
            <a:spLocks noChangeArrowheads="1"/>
          </p:cNvSpPr>
          <p:nvPr/>
        </p:nvSpPr>
        <p:spPr bwMode="auto">
          <a:xfrm>
            <a:off x="3581400" y="3581400"/>
            <a:ext cx="55626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Symbol" pitchFamily="18" charset="2"/>
              <a:buNone/>
            </a:pPr>
            <a:r>
              <a:rPr lang="en-US" i="1"/>
              <a:t>P</a:t>
            </a:r>
            <a:r>
              <a:rPr lang="en-US">
                <a:latin typeface="Arial" charset="0"/>
                <a:sym typeface="Symbol" pitchFamily="18" charset="2"/>
              </a:rPr>
              <a:t> = 50 kPa				</a:t>
            </a:r>
          </a:p>
          <a:p>
            <a:pPr>
              <a:buFont typeface="Symbol" pitchFamily="18" charset="2"/>
              <a:buNone/>
            </a:pPr>
            <a:r>
              <a:rPr lang="en-US" i="1"/>
              <a:t>A</a:t>
            </a:r>
            <a:r>
              <a:rPr lang="en-US" baseline="-25000"/>
              <a:t>2</a:t>
            </a:r>
            <a:r>
              <a:rPr lang="en-US">
                <a:latin typeface="Arial" charset="0"/>
                <a:sym typeface="Symbol" pitchFamily="18" charset="2"/>
              </a:rPr>
              <a:t> = 100 cm</a:t>
            </a:r>
            <a:r>
              <a:rPr lang="en-US" baseline="30000">
                <a:latin typeface="Arial" charset="0"/>
                <a:sym typeface="Symbol" pitchFamily="18" charset="2"/>
              </a:rPr>
              <a:t>2</a:t>
            </a:r>
            <a:r>
              <a:rPr lang="en-US">
                <a:latin typeface="Arial" charset="0"/>
                <a:sym typeface="Symbol" pitchFamily="18" charset="2"/>
              </a:rPr>
              <a:t> = 0.01 m</a:t>
            </a:r>
            <a:r>
              <a:rPr lang="en-US" baseline="30000">
                <a:latin typeface="Arial" charset="0"/>
                <a:sym typeface="Symbol" pitchFamily="18" charset="2"/>
              </a:rPr>
              <a:t>2</a:t>
            </a:r>
            <a:r>
              <a:rPr lang="en-US">
                <a:latin typeface="Arial" charset="0"/>
                <a:sym typeface="Symbol" pitchFamily="18" charset="2"/>
              </a:rPr>
              <a:t>	</a:t>
            </a:r>
            <a:r>
              <a:rPr lang="en-US">
                <a:latin typeface="Arial" charset="0"/>
              </a:rPr>
              <a:t>	</a:t>
            </a:r>
          </a:p>
          <a:p>
            <a:pPr>
              <a:buFont typeface="Symbol" pitchFamily="18" charset="2"/>
              <a:buNone/>
            </a:pPr>
            <a:endParaRPr lang="en-US" i="1"/>
          </a:p>
          <a:p>
            <a:pPr>
              <a:buFont typeface="Symbol" pitchFamily="18" charset="2"/>
              <a:buNone/>
            </a:pPr>
            <a:r>
              <a:rPr lang="en-US" i="1"/>
              <a:t>F</a:t>
            </a:r>
            <a:r>
              <a:rPr lang="en-US" baseline="-25000"/>
              <a:t>1</a:t>
            </a:r>
            <a:r>
              <a:rPr lang="en-US">
                <a:latin typeface="Arial" charset="0"/>
              </a:rPr>
              <a:t> =</a:t>
            </a:r>
            <a:r>
              <a:rPr lang="en-US"/>
              <a:t> </a:t>
            </a:r>
            <a:r>
              <a:rPr lang="en-US" i="1"/>
              <a:t>PA</a:t>
            </a:r>
            <a:r>
              <a:rPr lang="en-US" baseline="-25000"/>
              <a:t>1</a:t>
            </a:r>
            <a:r>
              <a:rPr lang="en-US">
                <a:latin typeface="Arial" charset="0"/>
              </a:rPr>
              <a:t> = (50,000 N/m</a:t>
            </a:r>
            <a:r>
              <a:rPr lang="en-US" baseline="30000">
                <a:latin typeface="Arial" charset="0"/>
              </a:rPr>
              <a:t>2</a:t>
            </a:r>
            <a:r>
              <a:rPr lang="en-US">
                <a:latin typeface="Arial" charset="0"/>
              </a:rPr>
              <a:t>)(0.01 m</a:t>
            </a:r>
            <a:r>
              <a:rPr lang="en-US" baseline="30000">
                <a:latin typeface="Arial" charset="0"/>
              </a:rPr>
              <a:t>2</a:t>
            </a:r>
            <a:r>
              <a:rPr lang="en-US">
                <a:latin typeface="Arial" charset="0"/>
              </a:rPr>
              <a:t>)	= </a:t>
            </a:r>
            <a:r>
              <a:rPr lang="en-US">
                <a:solidFill>
                  <a:srgbClr val="FA4F9F"/>
                </a:solidFill>
                <a:latin typeface="Arial" charset="0"/>
              </a:rPr>
              <a:t>500 N</a:t>
            </a:r>
          </a:p>
          <a:p>
            <a:pPr>
              <a:buFont typeface="Symbol" pitchFamily="18" charset="2"/>
              <a:buNone/>
            </a:pPr>
            <a:r>
              <a:rPr lang="en-US">
                <a:solidFill>
                  <a:srgbClr val="FA4F9F"/>
                </a:solidFill>
                <a:latin typeface="Arial" charset="0"/>
              </a:rPr>
              <a:t>The mechanical advantage is </a:t>
            </a:r>
          </a:p>
          <a:p>
            <a:pPr>
              <a:buFont typeface="Symbol" pitchFamily="18" charset="2"/>
              <a:buNone/>
            </a:pPr>
            <a:r>
              <a:rPr lang="en-US">
                <a:solidFill>
                  <a:srgbClr val="FA4F9F"/>
                </a:solidFill>
                <a:latin typeface="Arial" charset="0"/>
              </a:rPr>
              <a:t>500 N / 10 N = 50.</a:t>
            </a:r>
          </a:p>
        </p:txBody>
      </p:sp>
      <p:sp>
        <p:nvSpPr>
          <p:cNvPr id="2" name="Slide Number Placeholder 1">
            <a:extLst>
              <a:ext uri="{FF2B5EF4-FFF2-40B4-BE49-F238E27FC236}">
                <a16:creationId xmlns:a16="http://schemas.microsoft.com/office/drawing/2014/main" id="{FDA73F76-6AE8-44D3-A957-FF9F6236096C}"/>
              </a:ext>
            </a:extLst>
          </p:cNvPr>
          <p:cNvSpPr>
            <a:spLocks noGrp="1"/>
          </p:cNvSpPr>
          <p:nvPr>
            <p:ph type="sldNum" sz="quarter" idx="12"/>
          </p:nvPr>
        </p:nvSpPr>
        <p:spPr/>
        <p:txBody>
          <a:bodyPr/>
          <a:lstStyle/>
          <a:p>
            <a:fld id="{DD47CC33-E8F8-4742-AE82-71CFB35D51BA}" type="slidenum">
              <a:rPr lang="en-US" smtClean="0"/>
              <a:t>8</a:t>
            </a:fld>
            <a:endParaRPr lang="en-US"/>
          </a:p>
        </p:txBody>
      </p:sp>
    </p:spTree>
    <p:extLst>
      <p:ext uri="{BB962C8B-B14F-4D97-AF65-F5344CB8AC3E}">
        <p14:creationId xmlns:p14="http://schemas.microsoft.com/office/powerpoint/2010/main" val="33116639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491973"/>
                                        </p:tgtEl>
                                        <p:attrNameLst>
                                          <p:attrName>style.visibility</p:attrName>
                                        </p:attrNameLst>
                                      </p:cBhvr>
                                      <p:to>
                                        <p:strVal val="visible"/>
                                      </p:to>
                                    </p:set>
                                    <p:anim from="(-#ppt_w/2)" to="(#ppt_x)" calcmode="lin" valueType="num">
                                      <p:cBhvr>
                                        <p:cTn id="7" dur="600" fill="hold">
                                          <p:stCondLst>
                                            <p:cond delay="0"/>
                                          </p:stCondLst>
                                        </p:cTn>
                                        <p:tgtEl>
                                          <p:spTgt spid="1491973"/>
                                        </p:tgtEl>
                                        <p:attrNameLst>
                                          <p:attrName>ppt_x</p:attrName>
                                        </p:attrNameLst>
                                      </p:cBhvr>
                                    </p:anim>
                                    <p:anim from="0" to="-1.0" calcmode="lin" valueType="num">
                                      <p:cBhvr>
                                        <p:cTn id="8" dur="200" decel="50000" autoRev="1" fill="hold">
                                          <p:stCondLst>
                                            <p:cond delay="600"/>
                                          </p:stCondLst>
                                        </p:cTn>
                                        <p:tgtEl>
                                          <p:spTgt spid="1491973"/>
                                        </p:tgtEl>
                                        <p:attrNameLst>
                                          <p:attrName>xshear</p:attrName>
                                        </p:attrNameLst>
                                      </p:cBhvr>
                                    </p:anim>
                                    <p:animScale>
                                      <p:cBhvr>
                                        <p:cTn id="9" dur="200" decel="100000" autoRev="1" fill="hold">
                                          <p:stCondLst>
                                            <p:cond delay="600"/>
                                          </p:stCondLst>
                                        </p:cTn>
                                        <p:tgtEl>
                                          <p:spTgt spid="1491973"/>
                                        </p:tgtEl>
                                      </p:cBhvr>
                                      <p:from x="100000" y="100000"/>
                                      <p:to x="80000" y="100000"/>
                                    </p:animScale>
                                    <p:anim by="(#ppt_h/3+#ppt_w*0.1)" calcmode="lin" valueType="num">
                                      <p:cBhvr additive="sum">
                                        <p:cTn id="10" dur="200" decel="100000" autoRev="1" fill="hold">
                                          <p:stCondLst>
                                            <p:cond delay="600"/>
                                          </p:stCondLst>
                                        </p:cTn>
                                        <p:tgtEl>
                                          <p:spTgt spid="149197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19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329257-0C22-4D9F-8372-D992339C6DC6}" type="slidenum">
              <a:rPr lang="en-US"/>
              <a:pPr eaLnBrk="1" hangingPunct="1"/>
              <a:t>9</a:t>
            </a:fld>
            <a:endParaRPr lang="en-US"/>
          </a:p>
        </p:txBody>
      </p:sp>
      <p:sp>
        <p:nvSpPr>
          <p:cNvPr id="28677" name="Rectangle 2"/>
          <p:cNvSpPr>
            <a:spLocks noChangeArrowheads="1"/>
          </p:cNvSpPr>
          <p:nvPr/>
        </p:nvSpPr>
        <p:spPr bwMode="auto">
          <a:xfrm>
            <a:off x="457200" y="2286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800" b="1" dirty="0">
                <a:solidFill>
                  <a:schemeClr val="bg1"/>
                </a:solidFill>
                <a:ea typeface="宋体" pitchFamily="2" charset="-122"/>
              </a:rPr>
              <a:t>2D-01 Hydraulic Press</a:t>
            </a:r>
          </a:p>
        </p:txBody>
      </p:sp>
      <p:sp>
        <p:nvSpPr>
          <p:cNvPr id="135171" name="Rectangle 3"/>
          <p:cNvSpPr>
            <a:spLocks noChangeArrowheads="1"/>
          </p:cNvSpPr>
          <p:nvPr/>
        </p:nvSpPr>
        <p:spPr bwMode="auto">
          <a:xfrm>
            <a:off x="457200" y="5334000"/>
            <a:ext cx="8153400" cy="914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80000"/>
              </a:lnSpc>
              <a:spcBef>
                <a:spcPct val="20000"/>
              </a:spcBef>
            </a:pPr>
            <a:r>
              <a:rPr lang="en-US" altLang="zh-CN" sz="2000" b="1" dirty="0">
                <a:solidFill>
                  <a:schemeClr val="bg1"/>
                </a:solidFill>
                <a:ea typeface="宋体" pitchFamily="2" charset="-122"/>
              </a:rPr>
              <a:t>THE INPUT FORCE IS GREATLY ENHANCED BY THE HYDRAULIC FLUID AND BY THE LEVERAGE GAINED USING THE LONG HANDLE.</a:t>
            </a:r>
          </a:p>
        </p:txBody>
      </p:sp>
      <p:sp>
        <p:nvSpPr>
          <p:cNvPr id="135172" name="Text Box 4"/>
          <p:cNvSpPr txBox="1">
            <a:spLocks noChangeArrowheads="1"/>
          </p:cNvSpPr>
          <p:nvPr/>
        </p:nvSpPr>
        <p:spPr bwMode="auto">
          <a:xfrm>
            <a:off x="3276600" y="1676400"/>
            <a:ext cx="5638800" cy="650875"/>
          </a:xfrm>
          <a:prstGeom prst="rect">
            <a:avLst/>
          </a:prstGeom>
          <a:solidFill>
            <a:srgbClr val="CCFF99"/>
          </a:solidFill>
          <a:ln w="9525">
            <a:solidFill>
              <a:srgbClr val="FFC1C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b="1">
                <a:ea typeface="宋体" pitchFamily="2" charset="-122"/>
              </a:rPr>
              <a:t>Within the Hydraulic fluid the pressure is uniform:</a:t>
            </a:r>
            <a:endParaRPr lang="en-US" b="1" i="1">
              <a:solidFill>
                <a:srgbClr val="CC0000"/>
              </a:solidFill>
            </a:endParaRPr>
          </a:p>
          <a:p>
            <a:pPr eaLnBrk="1" hangingPunct="1"/>
            <a:r>
              <a:rPr lang="en-US" b="1" i="1">
                <a:solidFill>
                  <a:srgbClr val="CC0000"/>
                </a:solidFill>
              </a:rPr>
              <a:t>F</a:t>
            </a:r>
            <a:r>
              <a:rPr lang="en-US" b="1" i="1" baseline="-25000">
                <a:solidFill>
                  <a:srgbClr val="CC0000"/>
                </a:solidFill>
              </a:rPr>
              <a:t>1</a:t>
            </a:r>
            <a:r>
              <a:rPr lang="en-US" b="1" i="1">
                <a:solidFill>
                  <a:srgbClr val="CC0000"/>
                </a:solidFill>
              </a:rPr>
              <a:t>/A</a:t>
            </a:r>
            <a:r>
              <a:rPr lang="en-US" b="1" i="1" baseline="-25000">
                <a:solidFill>
                  <a:srgbClr val="CC0000"/>
                </a:solidFill>
              </a:rPr>
              <a:t>1</a:t>
            </a:r>
            <a:r>
              <a:rPr lang="en-US" b="1" i="1">
                <a:solidFill>
                  <a:srgbClr val="CC0000"/>
                </a:solidFill>
              </a:rPr>
              <a:t> = F</a:t>
            </a:r>
            <a:r>
              <a:rPr lang="en-US" b="1" i="1" baseline="-25000">
                <a:solidFill>
                  <a:srgbClr val="CC0000"/>
                </a:solidFill>
              </a:rPr>
              <a:t>2</a:t>
            </a:r>
            <a:r>
              <a:rPr lang="en-US" b="1" i="1">
                <a:solidFill>
                  <a:srgbClr val="CC0000"/>
                </a:solidFill>
              </a:rPr>
              <a:t>/A</a:t>
            </a:r>
            <a:r>
              <a:rPr lang="en-US" b="1" i="1" baseline="-25000">
                <a:solidFill>
                  <a:srgbClr val="CC0000"/>
                </a:solidFill>
              </a:rPr>
              <a:t>2</a:t>
            </a:r>
            <a:r>
              <a:rPr lang="en-US" b="1" i="1">
                <a:solidFill>
                  <a:srgbClr val="CC0000"/>
                </a:solidFill>
              </a:rPr>
              <a:t> </a:t>
            </a:r>
            <a:r>
              <a:rPr lang="en-US" b="1">
                <a:sym typeface="Wingdings" pitchFamily="2" charset="2"/>
              </a:rPr>
              <a:t> </a:t>
            </a:r>
            <a:r>
              <a:rPr lang="en-US" b="1" i="1">
                <a:solidFill>
                  <a:srgbClr val="CC0000"/>
                </a:solidFill>
              </a:rPr>
              <a:t>F</a:t>
            </a:r>
            <a:r>
              <a:rPr lang="en-US" b="1" i="1" baseline="-25000">
                <a:solidFill>
                  <a:srgbClr val="CC0000"/>
                </a:solidFill>
              </a:rPr>
              <a:t>1</a:t>
            </a:r>
            <a:r>
              <a:rPr lang="en-US" b="1" i="1">
                <a:solidFill>
                  <a:srgbClr val="CC0000"/>
                </a:solidFill>
              </a:rPr>
              <a:t>/F</a:t>
            </a:r>
            <a:r>
              <a:rPr lang="en-US" b="1" i="1" baseline="-25000">
                <a:solidFill>
                  <a:srgbClr val="CC0000"/>
                </a:solidFill>
              </a:rPr>
              <a:t>2</a:t>
            </a:r>
            <a:r>
              <a:rPr lang="en-US" b="1" i="1">
                <a:solidFill>
                  <a:srgbClr val="CC0000"/>
                </a:solidFill>
              </a:rPr>
              <a:t> = A</a:t>
            </a:r>
            <a:r>
              <a:rPr lang="en-US" b="1" i="1" baseline="-25000">
                <a:solidFill>
                  <a:srgbClr val="CC0000"/>
                </a:solidFill>
              </a:rPr>
              <a:t>1</a:t>
            </a:r>
            <a:r>
              <a:rPr lang="en-US" b="1" i="1">
                <a:solidFill>
                  <a:srgbClr val="CC0000"/>
                </a:solidFill>
              </a:rPr>
              <a:t>/A</a:t>
            </a:r>
            <a:r>
              <a:rPr lang="en-US" b="1" i="1" baseline="-25000">
                <a:solidFill>
                  <a:srgbClr val="CC0000"/>
                </a:solidFill>
              </a:rPr>
              <a:t>2</a:t>
            </a:r>
            <a:endParaRPr lang="en-US" b="1"/>
          </a:p>
        </p:txBody>
      </p:sp>
      <p:sp>
        <p:nvSpPr>
          <p:cNvPr id="135173" name="Text Box 5"/>
          <p:cNvSpPr txBox="1">
            <a:spLocks noChangeArrowheads="1"/>
          </p:cNvSpPr>
          <p:nvPr/>
        </p:nvSpPr>
        <p:spPr bwMode="auto">
          <a:xfrm>
            <a:off x="4191000" y="2438400"/>
            <a:ext cx="3505200" cy="925513"/>
          </a:xfrm>
          <a:prstGeom prst="rect">
            <a:avLst/>
          </a:prstGeom>
          <a:solidFill>
            <a:srgbClr val="CCFF99"/>
          </a:solidFill>
          <a:ln w="9525">
            <a:solidFill>
              <a:srgbClr val="FFC1C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b="1">
                <a:ea typeface="宋体" pitchFamily="2" charset="-122"/>
              </a:rPr>
              <a:t>Pump piston diameter = 0.5 in</a:t>
            </a:r>
            <a:br>
              <a:rPr lang="en-US" altLang="zh-CN" b="1">
                <a:ea typeface="宋体" pitchFamily="2" charset="-122"/>
              </a:rPr>
            </a:br>
            <a:r>
              <a:rPr lang="en-US" altLang="zh-CN" b="1">
                <a:ea typeface="宋体" pitchFamily="2" charset="-122"/>
              </a:rPr>
              <a:t>Lift piston diameter = 1.25 in</a:t>
            </a:r>
            <a:br>
              <a:rPr lang="en-US" altLang="zh-CN" b="1">
                <a:ea typeface="宋体" pitchFamily="2" charset="-122"/>
              </a:rPr>
            </a:br>
            <a:r>
              <a:rPr lang="en-US" altLang="zh-CN" b="1">
                <a:ea typeface="宋体" pitchFamily="2" charset="-122"/>
              </a:rPr>
              <a:t> </a:t>
            </a:r>
            <a:r>
              <a:rPr lang="en-US" b="1" i="1">
                <a:solidFill>
                  <a:srgbClr val="CC0000"/>
                </a:solidFill>
              </a:rPr>
              <a:t>F</a:t>
            </a:r>
            <a:r>
              <a:rPr lang="en-US" b="1" i="1" baseline="-25000">
                <a:solidFill>
                  <a:srgbClr val="CC0000"/>
                </a:solidFill>
              </a:rPr>
              <a:t>1</a:t>
            </a:r>
            <a:r>
              <a:rPr lang="en-US" b="1" i="1">
                <a:solidFill>
                  <a:srgbClr val="CC0000"/>
                </a:solidFill>
              </a:rPr>
              <a:t>= 6.25*F</a:t>
            </a:r>
            <a:r>
              <a:rPr lang="en-US" b="1" i="1" baseline="-25000">
                <a:solidFill>
                  <a:srgbClr val="CC0000"/>
                </a:solidFill>
              </a:rPr>
              <a:t>2</a:t>
            </a:r>
            <a:r>
              <a:rPr lang="en-US" b="1" i="1">
                <a:solidFill>
                  <a:srgbClr val="CC0000"/>
                </a:solidFill>
              </a:rPr>
              <a:t> </a:t>
            </a:r>
          </a:p>
        </p:txBody>
      </p:sp>
      <p:sp>
        <p:nvSpPr>
          <p:cNvPr id="135174" name="Text Box 6"/>
          <p:cNvSpPr txBox="1">
            <a:spLocks noChangeArrowheads="1"/>
          </p:cNvSpPr>
          <p:nvPr/>
        </p:nvSpPr>
        <p:spPr bwMode="auto">
          <a:xfrm>
            <a:off x="3276600" y="3505200"/>
            <a:ext cx="5638800" cy="650875"/>
          </a:xfrm>
          <a:prstGeom prst="rect">
            <a:avLst/>
          </a:prstGeom>
          <a:solidFill>
            <a:srgbClr val="CCFF99"/>
          </a:solidFill>
          <a:ln w="9525">
            <a:solidFill>
              <a:srgbClr val="FFC1C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b="1">
                <a:ea typeface="宋体" pitchFamily="2" charset="-122"/>
              </a:rPr>
              <a:t>This is not enough mechanical advantage to crush the wood.  How is it done?</a:t>
            </a:r>
            <a:endParaRPr lang="en-US" b="1" i="1">
              <a:solidFill>
                <a:srgbClr val="CC0000"/>
              </a:solidFill>
            </a:endParaRPr>
          </a:p>
        </p:txBody>
      </p:sp>
      <p:pic>
        <p:nvPicPr>
          <p:cNvPr id="28682" name="Picture 7" descr="2D-01_sized"/>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r="41936"/>
          <a:stretch>
            <a:fillRect/>
          </a:stretch>
        </p:blipFill>
        <p:spPr>
          <a:xfrm>
            <a:off x="457200" y="2514600"/>
            <a:ext cx="2743200" cy="2513013"/>
          </a:xfrm>
          <a:noFill/>
        </p:spPr>
      </p:pic>
      <p:sp>
        <p:nvSpPr>
          <p:cNvPr id="135176" name="AutoShape 8"/>
          <p:cNvSpPr>
            <a:spLocks noChangeArrowheads="1"/>
          </p:cNvSpPr>
          <p:nvPr/>
        </p:nvSpPr>
        <p:spPr bwMode="auto">
          <a:xfrm>
            <a:off x="304800" y="762000"/>
            <a:ext cx="2743200" cy="1676400"/>
          </a:xfrm>
          <a:prstGeom prst="wedgeEllipseCallout">
            <a:avLst>
              <a:gd name="adj1" fmla="val 25810"/>
              <a:gd name="adj2" fmla="val 90625"/>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Is it possible to crush a 2x4 only with the force exerted by one hand </a:t>
            </a:r>
            <a:r>
              <a:rPr lang="en-US" altLang="zh-CN" sz="1600" b="1">
                <a:solidFill>
                  <a:srgbClr val="CC0000"/>
                </a:solidFill>
                <a:ea typeface="宋体" pitchFamily="2" charset="-122"/>
              </a:rPr>
              <a:t>?</a:t>
            </a:r>
            <a:r>
              <a:rPr lang="en-US" altLang="zh-CN" sz="1600" b="1">
                <a:solidFill>
                  <a:srgbClr val="669900"/>
                </a:solidFill>
                <a:ea typeface="宋体" pitchFamily="2" charset="-122"/>
              </a:rPr>
              <a:t> </a:t>
            </a:r>
          </a:p>
        </p:txBody>
      </p:sp>
      <p:sp>
        <p:nvSpPr>
          <p:cNvPr id="135177" name="Text Box 9"/>
          <p:cNvSpPr txBox="1">
            <a:spLocks noChangeArrowheads="1"/>
          </p:cNvSpPr>
          <p:nvPr/>
        </p:nvSpPr>
        <p:spPr bwMode="auto">
          <a:xfrm>
            <a:off x="3276600" y="4343400"/>
            <a:ext cx="5638800" cy="650875"/>
          </a:xfrm>
          <a:prstGeom prst="rect">
            <a:avLst/>
          </a:prstGeom>
          <a:solidFill>
            <a:srgbClr val="CCFF99"/>
          </a:solidFill>
          <a:ln w="9525">
            <a:solidFill>
              <a:srgbClr val="FFC1C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b="1">
                <a:ea typeface="宋体" pitchFamily="2" charset="-122"/>
              </a:rPr>
              <a:t>Remember, the lever arm also gives a mechanical advantage.  We have:  </a:t>
            </a:r>
            <a:r>
              <a:rPr lang="en-US" b="1" i="1">
                <a:solidFill>
                  <a:srgbClr val="CC0000"/>
                </a:solidFill>
              </a:rPr>
              <a:t>F</a:t>
            </a:r>
            <a:r>
              <a:rPr lang="en-US" b="1" i="1" baseline="-25000">
                <a:solidFill>
                  <a:srgbClr val="CC0000"/>
                </a:solidFill>
              </a:rPr>
              <a:t>1</a:t>
            </a:r>
            <a:r>
              <a:rPr lang="en-US" b="1" i="1">
                <a:solidFill>
                  <a:srgbClr val="CC0000"/>
                </a:solidFill>
                <a:cs typeface="Arial" charset="0"/>
              </a:rPr>
              <a:t>≈</a:t>
            </a:r>
            <a:r>
              <a:rPr lang="en-US" b="1" i="1">
                <a:solidFill>
                  <a:srgbClr val="CC0000"/>
                </a:solidFill>
              </a:rPr>
              <a:t> (16)*6.25*F</a:t>
            </a:r>
            <a:r>
              <a:rPr lang="en-US" b="1" i="1" baseline="-25000">
                <a:solidFill>
                  <a:srgbClr val="CC0000"/>
                </a:solidFill>
              </a:rPr>
              <a:t>2</a:t>
            </a:r>
            <a:r>
              <a:rPr lang="en-US" b="1" i="1">
                <a:solidFill>
                  <a:srgbClr val="CC0000"/>
                </a:solidFill>
              </a:rPr>
              <a:t> = 100*F</a:t>
            </a:r>
            <a:r>
              <a:rPr lang="en-US" b="1" i="1" baseline="-25000">
                <a:solidFill>
                  <a:srgbClr val="CC0000"/>
                </a:solidFill>
              </a:rPr>
              <a:t>2</a:t>
            </a:r>
            <a:r>
              <a:rPr lang="en-US"/>
              <a:t> </a:t>
            </a:r>
          </a:p>
        </p:txBody>
      </p:sp>
      <p:sp>
        <p:nvSpPr>
          <p:cNvPr id="28685" name="Text Box 10"/>
          <p:cNvSpPr txBox="1">
            <a:spLocks noChangeArrowheads="1"/>
          </p:cNvSpPr>
          <p:nvPr/>
        </p:nvSpPr>
        <p:spPr bwMode="auto">
          <a:xfrm>
            <a:off x="3962400" y="914400"/>
            <a:ext cx="4724400" cy="581025"/>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dirty="0">
                <a:solidFill>
                  <a:srgbClr val="669900"/>
                </a:solidFill>
                <a:ea typeface="宋体" pitchFamily="2" charset="-122"/>
              </a:rPr>
              <a:t>Using the uniformity of pressure within a liquid as a mechanical advantage</a:t>
            </a:r>
          </a:p>
        </p:txBody>
      </p:sp>
    </p:spTree>
    <p:extLst>
      <p:ext uri="{BB962C8B-B14F-4D97-AF65-F5344CB8AC3E}">
        <p14:creationId xmlns:p14="http://schemas.microsoft.com/office/powerpoint/2010/main" val="2734307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752</TotalTime>
  <Words>2197</Words>
  <Application>Microsoft Office PowerPoint</Application>
  <PresentationFormat>On-screen Show (4:3)</PresentationFormat>
  <Paragraphs>250</Paragraphs>
  <Slides>24</Slides>
  <Notes>16</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Cambria Math</vt:lpstr>
      <vt:lpstr>Comic Sans MS</vt:lpstr>
      <vt:lpstr>Symbol</vt:lpstr>
      <vt:lpstr>Times New Roman</vt:lpstr>
      <vt:lpstr>Wingdings</vt:lpstr>
      <vt:lpstr>Office Theme</vt:lpstr>
      <vt:lpstr>PowerPoint Presentation</vt:lpstr>
      <vt:lpstr>Mass Density and Number Density </vt:lpstr>
      <vt:lpstr>Pressure</vt:lpstr>
      <vt:lpstr>PowerPoint Presentation</vt:lpstr>
      <vt:lpstr>Pascal’s Principle</vt:lpstr>
      <vt:lpstr>How does a hydraulic jack work?</vt:lpstr>
      <vt:lpstr>A force of 10 N is applied to a circular piston with an area of 2 cm2 in a hydraulic jack.  The output piston for the jack has an area of 100 cm2.  What is the pressure in the fluid?</vt:lpstr>
      <vt:lpstr>Quiz: What is the force exerted on the output piston by the fluid?</vt:lpstr>
      <vt:lpstr>PowerPoint Presentation</vt:lpstr>
      <vt:lpstr>Atmospheric Pressure and the Behavior of Gases</vt:lpstr>
      <vt:lpstr>PowerPoint Presentation</vt:lpstr>
      <vt:lpstr>PowerPoint Presentation</vt:lpstr>
      <vt:lpstr>PowerPoint Presentation</vt:lpstr>
      <vt:lpstr>Boyle’s Law</vt:lpstr>
      <vt:lpstr>PowerPoint Presentation</vt:lpstr>
      <vt:lpstr>Quiz: A fixed quantity of gas is held in a cylinder capped at one end by a movable piston.  The pressure of the gas is initially 1 atmosphere (101 kPa) and the volume is initially 0.3 m3.  What is the final volume of the gas if the pressure is increased to 3 atmospheres at constant temperature?</vt:lpstr>
      <vt:lpstr>PowerPoint Presentation</vt:lpstr>
      <vt:lpstr>PowerPoint Presentation</vt:lpstr>
      <vt:lpstr>PowerPoint Presentation</vt:lpstr>
      <vt:lpstr>Archimedes’ Principle</vt:lpstr>
      <vt:lpstr>Ch 9 CP 4</vt:lpstr>
      <vt:lpstr>Quiz: Boat displaces 2.5 m3 of water. Density of water H2O = 1000 kg/m3.  What is the mass of water displaced? What is the buoyant force?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wxie</dc:creator>
  <cp:lastModifiedBy>David King</cp:lastModifiedBy>
  <cp:revision>182</cp:revision>
  <dcterms:created xsi:type="dcterms:W3CDTF">2011-02-27T16:24:33Z</dcterms:created>
  <dcterms:modified xsi:type="dcterms:W3CDTF">2021-03-12T00:34:40Z</dcterms:modified>
</cp:coreProperties>
</file>