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7" r:id="rId2"/>
    <p:sldId id="329" r:id="rId3"/>
    <p:sldId id="326" r:id="rId4"/>
    <p:sldId id="330" r:id="rId5"/>
    <p:sldId id="331" r:id="rId6"/>
    <p:sldId id="319" r:id="rId7"/>
    <p:sldId id="322" r:id="rId8"/>
    <p:sldId id="328" r:id="rId9"/>
    <p:sldId id="324" r:id="rId10"/>
    <p:sldId id="325" r:id="rId11"/>
    <p:sldId id="292" r:id="rId12"/>
    <p:sldId id="312" r:id="rId13"/>
    <p:sldId id="293" r:id="rId14"/>
    <p:sldId id="294" r:id="rId15"/>
    <p:sldId id="296" r:id="rId16"/>
    <p:sldId id="261" r:id="rId17"/>
    <p:sldId id="263" r:id="rId18"/>
    <p:sldId id="334" r:id="rId19"/>
    <p:sldId id="335" r:id="rId20"/>
    <p:sldId id="336" r:id="rId21"/>
    <p:sldId id="338" r:id="rId22"/>
    <p:sldId id="339" r:id="rId23"/>
    <p:sldId id="340" r:id="rId24"/>
    <p:sldId id="341" r:id="rId25"/>
    <p:sldId id="327" r:id="rId26"/>
    <p:sldId id="34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3" autoAdjust="0"/>
  </p:normalViewPr>
  <p:slideViewPr>
    <p:cSldViewPr>
      <p:cViewPr varScale="1">
        <p:scale>
          <a:sx n="69" d="100"/>
          <a:sy n="69" d="100"/>
        </p:scale>
        <p:origin x="84"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B2370-5017-46F0-9193-4148CE5903DE}" type="datetimeFigureOut">
              <a:rPr lang="en-US" smtClean="0"/>
              <a:t>3/9/2021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56391-9025-477C-9320-E23C9FA43F3F}" type="slidenum">
              <a:rPr lang="en-US" smtClean="0"/>
              <a:t>‹#›</a:t>
            </a:fld>
            <a:endParaRPr lang="en-US"/>
          </a:p>
        </p:txBody>
      </p:sp>
    </p:spTree>
    <p:extLst>
      <p:ext uri="{BB962C8B-B14F-4D97-AF65-F5344CB8AC3E}">
        <p14:creationId xmlns:p14="http://schemas.microsoft.com/office/powerpoint/2010/main" val="353195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zhidao.baidu.com/question/101379715.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49E20-CAEE-4C3C-AC17-6AD2FAFAC3EA}" type="slidenum">
              <a:rPr lang="en-US" smtClean="0"/>
              <a:pPr/>
              <a:t>1</a:t>
            </a:fld>
            <a:endParaRPr lang="en-US"/>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a:t>
            </a:r>
            <a:r>
              <a:rPr lang="en-US" baseline="0" dirty="0"/>
              <a:t> flipper</a:t>
            </a:r>
            <a:endParaRPr lang="en-US" dirty="0"/>
          </a:p>
        </p:txBody>
      </p:sp>
      <p:sp>
        <p:nvSpPr>
          <p:cNvPr id="4" name="Slide Number Placeholder 3"/>
          <p:cNvSpPr>
            <a:spLocks noGrp="1"/>
          </p:cNvSpPr>
          <p:nvPr>
            <p:ph type="sldNum" sz="quarter" idx="10"/>
          </p:nvPr>
        </p:nvSpPr>
        <p:spPr/>
        <p:txBody>
          <a:bodyPr/>
          <a:lstStyle/>
          <a:p>
            <a:fld id="{BC656391-9025-477C-9320-E23C9FA43F3F}" type="slidenum">
              <a:rPr lang="en-US" smtClean="0"/>
              <a:t>15</a:t>
            </a:fld>
            <a:endParaRPr lang="en-US"/>
          </a:p>
        </p:txBody>
      </p:sp>
    </p:spTree>
    <p:extLst>
      <p:ext uri="{BB962C8B-B14F-4D97-AF65-F5344CB8AC3E}">
        <p14:creationId xmlns:p14="http://schemas.microsoft.com/office/powerpoint/2010/main" val="60389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A61AB-E2C2-473F-8161-A9C42518F657}" type="slidenum">
              <a:rPr lang="en-US"/>
              <a:pPr/>
              <a:t>16</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8BA8-F94A-4B69-AD2D-DF727A479F3A}" type="slidenum">
              <a:rPr lang="en-US"/>
              <a:pPr/>
              <a:t>17</a:t>
            </a:fld>
            <a:endParaRPr lang="en-US"/>
          </a:p>
        </p:txBody>
      </p:sp>
      <p:sp>
        <p:nvSpPr>
          <p:cNvPr id="14909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0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377BC-1D80-4915-8145-537D33450953}" type="slidenum">
              <a:rPr lang="en-US"/>
              <a:pPr/>
              <a:t>18</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1020E-A1EF-4500-8B8F-20951D696484}" type="slidenum">
              <a:rPr lang="en-US"/>
              <a:pPr/>
              <a:t>19</a:t>
            </a:fld>
            <a:endParaRPr lang="en-US"/>
          </a:p>
        </p:txBody>
      </p:sp>
      <p:sp>
        <p:nvSpPr>
          <p:cNvPr id="1492994" name="Rectangle 2"/>
          <p:cNvSpPr>
            <a:spLocks noGrp="1" noRot="1" noChangeAspect="1" noChangeArrowheads="1" noTextEdit="1"/>
          </p:cNvSpPr>
          <p:nvPr>
            <p:ph type="sldImg"/>
          </p:nvPr>
        </p:nvSpPr>
        <p:spPr>
          <a:ln/>
        </p:spPr>
      </p:sp>
      <p:sp>
        <p:nvSpPr>
          <p:cNvPr id="149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8D0F8218-5900-44FA-BB27-FC80F0CE1825}" type="slidenum">
              <a:rPr lang="en-US"/>
              <a:pPr eaLnBrk="1" hangingPunct="1"/>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To</a:t>
            </a:r>
            <a:r>
              <a:rPr lang="en-US" altLang="zh-CN" baseline="0" dirty="0"/>
              <a:t> crash a wooden block need a couple of thousand pounds of force. </a:t>
            </a:r>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0121C-2045-4FCA-B4E4-E7401C689EC3}" type="slidenum">
              <a:rPr lang="en-US"/>
              <a:pPr/>
              <a:t>21</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r>
              <a:rPr lang="en-US" dirty="0"/>
              <a:t>Windy weather smaller</a:t>
            </a:r>
            <a:r>
              <a:rPr lang="en-US" baseline="0" dirty="0"/>
              <a:t> air pressure.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C8710-73DD-4998-8FB2-C047EA4887DC}" type="slidenum">
              <a:rPr lang="en-US"/>
              <a:pPr/>
              <a:t>22</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hlinkClick r:id="rId3"/>
              </a:rPr>
              <a:t>Capillarity</a:t>
            </a:r>
            <a:endParaRPr lang="en-US" b="1"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23DA4-0E6D-4B24-A75F-E71B82E03604}" type="slidenum">
              <a:rPr lang="en-US"/>
              <a:pPr/>
              <a:t>25</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063DA-F0C1-417F-ADAB-2F32687F507A}" type="slidenum">
              <a:rPr lang="en-US"/>
              <a:pPr/>
              <a:t>2</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944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75511-5708-469D-AD51-42405DC7368F}" type="slidenum">
              <a:rPr lang="en-US"/>
              <a:pPr/>
              <a:t>3</a:t>
            </a:fld>
            <a:endParaRPr lang="en-US"/>
          </a:p>
        </p:txBody>
      </p:sp>
      <p:sp>
        <p:nvSpPr>
          <p:cNvPr id="1468418" name="Rectangle 2"/>
          <p:cNvSpPr>
            <a:spLocks noGrp="1" noRot="1" noChangeAspect="1" noChangeArrowheads="1" noTextEdit="1"/>
          </p:cNvSpPr>
          <p:nvPr>
            <p:ph type="sldImg"/>
          </p:nvPr>
        </p:nvSpPr>
        <p:spPr>
          <a:ln/>
        </p:spPr>
      </p:sp>
      <p:sp>
        <p:nvSpPr>
          <p:cNvPr id="146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75511-5708-469D-AD51-42405DC7368F}" type="slidenum">
              <a:rPr lang="en-US"/>
              <a:pPr/>
              <a:t>5</a:t>
            </a:fld>
            <a:endParaRPr lang="en-US"/>
          </a:p>
        </p:txBody>
      </p:sp>
      <p:sp>
        <p:nvSpPr>
          <p:cNvPr id="1468418" name="Rectangle 2"/>
          <p:cNvSpPr>
            <a:spLocks noGrp="1" noRot="1" noChangeAspect="1" noChangeArrowheads="1" noTextEdit="1"/>
          </p:cNvSpPr>
          <p:nvPr>
            <p:ph type="sldImg"/>
          </p:nvPr>
        </p:nvSpPr>
        <p:spPr>
          <a:ln/>
        </p:spPr>
      </p:sp>
      <p:sp>
        <p:nvSpPr>
          <p:cNvPr id="146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564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motion sickness. Pull in the arms and extend</a:t>
            </a:r>
            <a:r>
              <a:rPr lang="en-US" baseline="0" dirty="0"/>
              <a:t> the arm back out</a:t>
            </a:r>
            <a:endParaRPr lang="en-US" dirty="0"/>
          </a:p>
        </p:txBody>
      </p:sp>
      <p:sp>
        <p:nvSpPr>
          <p:cNvPr id="4" name="Slide Number Placeholder 3"/>
          <p:cNvSpPr>
            <a:spLocks noGrp="1"/>
          </p:cNvSpPr>
          <p:nvPr>
            <p:ph type="sldNum" sz="quarter" idx="10"/>
          </p:nvPr>
        </p:nvSpPr>
        <p:spPr/>
        <p:txBody>
          <a:bodyPr/>
          <a:lstStyle/>
          <a:p>
            <a:fld id="{A7CDA577-DB02-48C2-801E-90A684DA2929}" type="slidenum">
              <a:rPr lang="en-US" smtClean="0"/>
              <a:t>6</a:t>
            </a:fld>
            <a:endParaRPr lang="en-US"/>
          </a:p>
        </p:txBody>
      </p:sp>
    </p:spTree>
    <p:extLst>
      <p:ext uri="{BB962C8B-B14F-4D97-AF65-F5344CB8AC3E}">
        <p14:creationId xmlns:p14="http://schemas.microsoft.com/office/powerpoint/2010/main" val="350900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3109E01-0716-4A90-9D63-621679EAB6A5}" type="slidenum">
              <a:rPr lang="en-US"/>
              <a:pPr eaLnBrk="1" hangingPunct="1"/>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bicycle wheel is fitted with a long axle, one end of which has a ball. The ball can be seated in a socket which is free to rotate, placed on a heavy stand. The wheel is set spinning and the ball end set in the socket. By placing the wheel in the socket such that the axle is at an angle or horizontal, the bicycle wheel </a:t>
            </a:r>
            <a:r>
              <a:rPr lang="en-US" dirty="0" err="1"/>
              <a:t>precesses</a:t>
            </a:r>
            <a:r>
              <a:rPr lang="en-US" dirty="0"/>
              <a:t>, the direction being determined by the sense of the rotation of the wheel. This illustrates the relationship between the torque and the </a:t>
            </a:r>
            <a:r>
              <a:rPr lang="en-US" i="1" dirty="0"/>
              <a:t>change</a:t>
            </a:r>
            <a:r>
              <a:rPr lang="en-US" dirty="0"/>
              <a:t> in the angular momentum vector.</a:t>
            </a:r>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demonstrator, holding a bicycle wheel, sits on a stool in the center of the turntable. The wheel is spun and then held with the axis vertical. The angular momentum vector is also in the vertical direction (whether it is up or down depends on how the wheel is spinning). If the wheel is suddenly inverted, the turntable (and demonstrator) acquire an angular momentum in the opposite direction such that the original angular momentum of the system is conserved. </a:t>
            </a:r>
          </a:p>
        </p:txBody>
      </p:sp>
      <p:sp>
        <p:nvSpPr>
          <p:cNvPr id="4" name="Slide Number Placeholder 3"/>
          <p:cNvSpPr>
            <a:spLocks noGrp="1"/>
          </p:cNvSpPr>
          <p:nvPr>
            <p:ph type="sldNum" sz="quarter" idx="10"/>
          </p:nvPr>
        </p:nvSpPr>
        <p:spPr/>
        <p:txBody>
          <a:bodyPr/>
          <a:lstStyle/>
          <a:p>
            <a:fld id="{A7CDA577-DB02-48C2-801E-90A684DA2929}" type="slidenum">
              <a:rPr lang="en-US" smtClean="0"/>
              <a:t>8</a:t>
            </a:fld>
            <a:endParaRPr lang="en-US"/>
          </a:p>
        </p:txBody>
      </p:sp>
    </p:spTree>
    <p:extLst>
      <p:ext uri="{BB962C8B-B14F-4D97-AF65-F5344CB8AC3E}">
        <p14:creationId xmlns:p14="http://schemas.microsoft.com/office/powerpoint/2010/main" val="417578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7A2AE-DEA1-44A9-83BC-FABF98D2CF37}" type="slidenum">
              <a:rPr lang="en-US"/>
              <a:pPr/>
              <a:t>9</a:t>
            </a:fld>
            <a:endParaRPr lang="en-US"/>
          </a:p>
        </p:txBody>
      </p:sp>
      <p:sp>
        <p:nvSpPr>
          <p:cNvPr id="1509378" name="Rectangle 2"/>
          <p:cNvSpPr>
            <a:spLocks noGrp="1" noRot="1" noChangeAspect="1" noChangeArrowheads="1" noTextEdit="1"/>
          </p:cNvSpPr>
          <p:nvPr>
            <p:ph type="sldImg"/>
          </p:nvPr>
        </p:nvSpPr>
        <p:spPr>
          <a:ln/>
        </p:spPr>
      </p:sp>
      <p:sp>
        <p:nvSpPr>
          <p:cNvPr id="150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DCB24-B502-4F08-8310-E5D576C3B86C}" type="slidenum">
              <a:rPr lang="en-US"/>
              <a:pPr/>
              <a:t>10</a:t>
            </a:fld>
            <a:endParaRPr lang="en-US"/>
          </a:p>
        </p:txBody>
      </p:sp>
      <p:sp>
        <p:nvSpPr>
          <p:cNvPr id="1511426" name="Rectangle 2"/>
          <p:cNvSpPr>
            <a:spLocks noGrp="1" noRot="1" noChangeAspect="1" noChangeArrowheads="1" noTextEdit="1"/>
          </p:cNvSpPr>
          <p:nvPr>
            <p:ph type="sldImg"/>
          </p:nvPr>
        </p:nvSpPr>
        <p:spPr>
          <a:ln/>
        </p:spPr>
      </p:sp>
      <p:sp>
        <p:nvSpPr>
          <p:cNvPr id="15114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761BA7-C096-41E6-8B48-61DF9ABD8ED6}"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55509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CB86E-0A6D-473B-BC80-689B2F322D8D}"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62141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BE76B-ADD7-4E4B-83F6-D766AC03B657}"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39749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93C58-0D78-46F1-91B4-FB26DAD0BE98}"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40843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046D9-3939-4D15-B189-7B62E7E66DBA}"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71652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FD3525-A844-4C84-93D0-BC14F183EBD1}" type="datetime1">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32603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B643A3-6E4F-4538-8416-6EC4243162FF}" type="datetime1">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375314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805B-62D5-4AF6-A4D5-41F655F973A6}" type="datetime1">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72385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4D3D-6CAB-452C-8633-7317FD6340E4}" type="datetime1">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177196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52F47-2DAF-440C-9C54-49938CFC09F1}" type="datetime1">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239710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4555-9774-4D12-A812-E19E5D35B5DA}" type="datetime1">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7CC33-E8F8-4742-AE82-71CFB35D51BA}" type="slidenum">
              <a:rPr lang="en-US" smtClean="0"/>
              <a:t>‹#›</a:t>
            </a:fld>
            <a:endParaRPr lang="en-US"/>
          </a:p>
        </p:txBody>
      </p:sp>
    </p:spTree>
    <p:extLst>
      <p:ext uri="{BB962C8B-B14F-4D97-AF65-F5344CB8AC3E}">
        <p14:creationId xmlns:p14="http://schemas.microsoft.com/office/powerpoint/2010/main" val="269715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6FE5-5255-4680-A95A-049ADE0CF3BB}" type="datetime1">
              <a:rPr lang="en-US" smtClean="0"/>
              <a:t>3/9/2021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7CC33-E8F8-4742-AE82-71CFB35D51BA}" type="slidenum">
              <a:rPr lang="en-US" smtClean="0"/>
              <a:t>‹#›</a:t>
            </a:fld>
            <a:endParaRPr lang="en-US"/>
          </a:p>
        </p:txBody>
      </p:sp>
    </p:spTree>
    <p:extLst>
      <p:ext uri="{BB962C8B-B14F-4D97-AF65-F5344CB8AC3E}">
        <p14:creationId xmlns:p14="http://schemas.microsoft.com/office/powerpoint/2010/main" val="178260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Kilogram_per_cubic_met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youtube.com/watch?v=BSo9fSTJcE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algn="ctr"/>
            <a:r>
              <a:rPr lang="en-US" sz="2500" b="1" dirty="0">
                <a:latin typeface="Times New Roman" pitchFamily="18" charset="0"/>
                <a:cs typeface="Times New Roman" pitchFamily="18" charset="0"/>
              </a:rPr>
              <a:t>Exam#1 (</a:t>
            </a:r>
            <a:r>
              <a:rPr lang="en-US" sz="2500" b="1" dirty="0">
                <a:solidFill>
                  <a:srgbClr val="FF0000"/>
                </a:solidFill>
                <a:latin typeface="Times New Roman" pitchFamily="18" charset="0"/>
                <a:cs typeface="Times New Roman" pitchFamily="18" charset="0"/>
              </a:rPr>
              <a:t>chapter 1-8</a:t>
            </a:r>
            <a:r>
              <a:rPr lang="en-US" sz="2500" b="1" dirty="0">
                <a:latin typeface="Times New Roman" pitchFamily="18" charset="0"/>
                <a:cs typeface="Times New Roman" pitchFamily="18" charset="0"/>
              </a:rPr>
              <a:t>)</a:t>
            </a:r>
          </a:p>
          <a:p>
            <a:pPr algn="ctr"/>
            <a:endParaRPr lang="en-US" sz="2000" b="1"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time:  </a:t>
            </a:r>
            <a:r>
              <a:rPr lang="nn-NO" sz="2000" dirty="0"/>
              <a:t>Wednesday  03/24  8:30 am- 9:20 am</a:t>
            </a:r>
          </a:p>
          <a:p>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 Location:  </a:t>
            </a:r>
            <a:r>
              <a:rPr lang="en-US" sz="2000" dirty="0"/>
              <a:t>physics building room 112</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Font typeface="Wingdings" pitchFamily="2" charset="2"/>
              <a:buChar char="ü"/>
            </a:pPr>
            <a:r>
              <a:rPr lang="en-US" sz="2000" dirty="0"/>
              <a:t>If you have special needs, e.g. exam time extension, and has not contact me before, please bring me the letter from the Office of the Dean of Students before 03/17.</a:t>
            </a:r>
          </a:p>
          <a:p>
            <a:pPr>
              <a:buFont typeface="Wingdings" pitchFamily="2" charset="2"/>
              <a:buChar char="ü"/>
            </a:pPr>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AOB</a:t>
            </a:r>
          </a:p>
          <a:p>
            <a:pPr lvl="1">
              <a:buFont typeface="Arial" pitchFamily="34" charset="0"/>
              <a:buChar char="•"/>
            </a:pPr>
            <a:r>
              <a:rPr lang="en-US" sz="2000" dirty="0">
                <a:latin typeface="Times New Roman" pitchFamily="18" charset="0"/>
                <a:cs typeface="Times New Roman" pitchFamily="18" charset="0"/>
              </a:rPr>
              <a:t>multiple choice problems. </a:t>
            </a:r>
          </a:p>
          <a:p>
            <a:pPr lvl="1">
              <a:buFont typeface="Arial" pitchFamily="34" charset="0"/>
              <a:buChar char="•"/>
            </a:pPr>
            <a:r>
              <a:rPr lang="en-US" sz="2000" dirty="0">
                <a:latin typeface="Times New Roman" pitchFamily="18" charset="0"/>
                <a:cs typeface="Times New Roman" pitchFamily="18" charset="0"/>
              </a:rPr>
              <a:t>Prepare your own scratch paper, pencils, erasers, etc. </a:t>
            </a:r>
          </a:p>
          <a:p>
            <a:pPr lvl="1">
              <a:buFont typeface="Arial" pitchFamily="34" charset="0"/>
              <a:buChar char="•"/>
            </a:pPr>
            <a:r>
              <a:rPr lang="en-US" sz="2000" dirty="0">
                <a:latin typeface="Times New Roman" pitchFamily="18" charset="0"/>
                <a:cs typeface="Times New Roman" pitchFamily="18" charset="0"/>
              </a:rPr>
              <a:t>Use only </a:t>
            </a:r>
            <a:r>
              <a:rPr lang="en-US" sz="2000" b="1" dirty="0">
                <a:solidFill>
                  <a:srgbClr val="FF0000"/>
                </a:solidFill>
                <a:latin typeface="Times New Roman" pitchFamily="18" charset="0"/>
                <a:cs typeface="Times New Roman" pitchFamily="18" charset="0"/>
              </a:rPr>
              <a:t>pencil</a:t>
            </a:r>
            <a:r>
              <a:rPr lang="en-US" sz="2000" dirty="0">
                <a:latin typeface="Times New Roman" pitchFamily="18" charset="0"/>
                <a:cs typeface="Times New Roman" pitchFamily="18" charset="0"/>
              </a:rPr>
              <a:t> for the answer sheet</a:t>
            </a:r>
          </a:p>
          <a:p>
            <a:pPr lvl="1">
              <a:buFont typeface="Arial" pitchFamily="34" charset="0"/>
              <a:buChar char="•"/>
            </a:pPr>
            <a:r>
              <a:rPr lang="en-US" sz="2000" dirty="0">
                <a:latin typeface="Times New Roman" pitchFamily="18" charset="0"/>
                <a:cs typeface="Times New Roman" pitchFamily="18" charset="0"/>
              </a:rPr>
              <a:t>Bring your own calculators</a:t>
            </a:r>
          </a:p>
          <a:p>
            <a:pPr lvl="1">
              <a:buFont typeface="Arial" pitchFamily="34" charset="0"/>
              <a:buChar char="•"/>
            </a:pPr>
            <a:r>
              <a:rPr lang="en-US" sz="2000" dirty="0">
                <a:latin typeface="Times New Roman" pitchFamily="18" charset="0"/>
                <a:cs typeface="Times New Roman" pitchFamily="18" charset="0"/>
              </a:rPr>
              <a:t>No cell phones, no text messaging, no computers </a:t>
            </a:r>
          </a:p>
          <a:p>
            <a:pPr lvl="1">
              <a:buFont typeface="Arial" pitchFamily="34" charset="0"/>
              <a:buChar char="•"/>
            </a:pPr>
            <a:r>
              <a:rPr lang="en-US" sz="2000" dirty="0">
                <a:latin typeface="Times New Roman" pitchFamily="18" charset="0"/>
                <a:cs typeface="Times New Roman" pitchFamily="18" charset="0"/>
              </a:rPr>
              <a:t>No crib sheet of any kind is allowed. Equation sheet will be provided.</a:t>
            </a:r>
          </a:p>
          <a:p>
            <a:r>
              <a:rPr lang="en-US" sz="2000" dirty="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44A1FB43-DC72-41E5-917A-30F8E6589284}" type="slidenum">
              <a:rPr lang="en-US" smtClean="0"/>
              <a:t>1</a:t>
            </a:fld>
            <a:endParaRPr lang="en-US"/>
          </a:p>
        </p:txBody>
      </p:sp>
    </p:spTree>
    <p:extLst>
      <p:ext uri="{BB962C8B-B14F-4D97-AF65-F5344CB8AC3E}">
        <p14:creationId xmlns:p14="http://schemas.microsoft.com/office/powerpoint/2010/main" val="12170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0" y="381000"/>
            <a:ext cx="9144000" cy="1552575"/>
          </a:xfrm>
          <a:noFill/>
        </p:spPr>
        <p:txBody>
          <a:bodyPr>
            <a:noAutofit/>
          </a:bodyPr>
          <a:lstStyle/>
          <a:p>
            <a:pPr algn="l"/>
            <a:r>
              <a:rPr lang="en-US" sz="2000" b="1" dirty="0">
                <a:solidFill>
                  <a:srgbClr val="FF0000"/>
                </a:solidFill>
                <a:latin typeface="Comic Sans MS" pitchFamily="79" charset="0"/>
              </a:rPr>
              <a:t>Quiz</a:t>
            </a:r>
            <a:r>
              <a:rPr lang="en-US" sz="2000" dirty="0">
                <a:solidFill>
                  <a:schemeClr val="accent1"/>
                </a:solidFill>
                <a:latin typeface="Comic Sans MS" pitchFamily="79" charset="0"/>
              </a:rPr>
              <a:t>: </a:t>
            </a:r>
            <a:r>
              <a:rPr lang="en-US" sz="2000" dirty="0">
                <a:latin typeface="Comic Sans MS" pitchFamily="79" charset="0"/>
              </a:rPr>
              <a:t>A student sits on a stool holding a bicycle wheel with a rotational velocity of 5 rad./s about a vertical axis.  The rotational inertia of the wheel is 2 kg·m</a:t>
            </a:r>
            <a:r>
              <a:rPr lang="en-US" sz="2000" baseline="30000" dirty="0">
                <a:latin typeface="Comic Sans MS" pitchFamily="79" charset="0"/>
              </a:rPr>
              <a:t>2</a:t>
            </a:r>
            <a:r>
              <a:rPr lang="en-US" sz="2000" dirty="0">
                <a:latin typeface="Comic Sans MS" pitchFamily="79" charset="0"/>
              </a:rPr>
              <a:t> about its center and the rotational inertia of the student and wheel and platform about the rotational axis of the platform is 6 kg·m</a:t>
            </a:r>
            <a:r>
              <a:rPr lang="en-US" sz="2000" baseline="30000" dirty="0">
                <a:latin typeface="Comic Sans MS" pitchFamily="79" charset="0"/>
              </a:rPr>
              <a:t>2</a:t>
            </a:r>
            <a:r>
              <a:rPr lang="en-US" sz="2000" dirty="0">
                <a:latin typeface="Comic Sans MS" pitchFamily="79" charset="0"/>
              </a:rPr>
              <a:t>.</a:t>
            </a:r>
            <a:r>
              <a:rPr lang="en-US" sz="2000" dirty="0">
                <a:solidFill>
                  <a:schemeClr val="accent1"/>
                </a:solidFill>
                <a:latin typeface="Comic Sans MS" pitchFamily="79" charset="0"/>
              </a:rPr>
              <a:t> If the student flips the axis of the wheel, reversing the direction of its angular-momentum vector, what is the rotational velocity of the student and stool about their axis after the wheel is flipped?</a:t>
            </a:r>
          </a:p>
        </p:txBody>
      </p:sp>
      <p:sp>
        <p:nvSpPr>
          <p:cNvPr id="1510403" name="Rectangle 3"/>
          <p:cNvSpPr>
            <a:spLocks noGrp="1" noChangeArrowheads="1"/>
          </p:cNvSpPr>
          <p:nvPr>
            <p:ph type="body" idx="1"/>
          </p:nvPr>
        </p:nvSpPr>
        <p:spPr>
          <a:xfrm>
            <a:off x="228600" y="2819400"/>
            <a:ext cx="3962400" cy="2209800"/>
          </a:xfrm>
        </p:spPr>
        <p:txBody>
          <a:bodyPr/>
          <a:lstStyle/>
          <a:p>
            <a:pPr marL="609600" indent="-609600">
              <a:buFont typeface="Arial" charset="0"/>
              <a:buAutoNum type="alphaLcParenR"/>
            </a:pPr>
            <a:r>
              <a:rPr lang="en-US" sz="2400" dirty="0">
                <a:latin typeface="Comic Sans MS" pitchFamily="79" charset="0"/>
              </a:rPr>
              <a:t>1.67 rad/s</a:t>
            </a:r>
            <a:endParaRPr lang="en-US" sz="2000" dirty="0">
              <a:latin typeface="Comic Sans MS" pitchFamily="79" charset="0"/>
            </a:endParaRPr>
          </a:p>
          <a:p>
            <a:pPr marL="609600" indent="-609600">
              <a:buFont typeface="Arial" charset="0"/>
              <a:buAutoNum type="alphaLcParenR"/>
            </a:pPr>
            <a:r>
              <a:rPr lang="en-US" sz="2400" dirty="0">
                <a:latin typeface="Comic Sans MS" pitchFamily="79" charset="0"/>
              </a:rPr>
              <a:t>3.33 rad/s</a:t>
            </a:r>
          </a:p>
          <a:p>
            <a:pPr marL="609600" indent="-609600">
              <a:buFont typeface="Arial" charset="0"/>
              <a:buAutoNum type="alphaLcParenR"/>
            </a:pPr>
            <a:r>
              <a:rPr lang="en-US" sz="2400" dirty="0">
                <a:latin typeface="Comic Sans MS" pitchFamily="79" charset="0"/>
              </a:rPr>
              <a:t>60 rad/s</a:t>
            </a:r>
          </a:p>
          <a:p>
            <a:pPr marL="609600" indent="-609600">
              <a:buFont typeface="Arial" charset="0"/>
              <a:buAutoNum type="alphaLcParenR"/>
            </a:pPr>
            <a:r>
              <a:rPr lang="en-US" sz="2400" dirty="0">
                <a:latin typeface="Comic Sans MS" pitchFamily="79" charset="0"/>
              </a:rPr>
              <a:t>120 rad/s</a:t>
            </a:r>
          </a:p>
        </p:txBody>
      </p:sp>
      <p:sp>
        <p:nvSpPr>
          <p:cNvPr id="1510404" name="Text Box 4"/>
          <p:cNvSpPr txBox="1">
            <a:spLocks noChangeArrowheads="1"/>
          </p:cNvSpPr>
          <p:nvPr/>
        </p:nvSpPr>
        <p:spPr bwMode="auto">
          <a:xfrm>
            <a:off x="533400" y="5137150"/>
            <a:ext cx="5410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Symbol" pitchFamily="79" charset="2"/>
                <a:sym typeface="Symbol" pitchFamily="79" charset="2"/>
              </a:rPr>
              <a:t></a:t>
            </a:r>
            <a:r>
              <a:rPr lang="en-US" b="1">
                <a:latin typeface="Arial" charset="0"/>
              </a:rPr>
              <a:t> </a:t>
            </a:r>
            <a:r>
              <a:rPr lang="en-US">
                <a:latin typeface="Arial" charset="0"/>
              </a:rPr>
              <a:t>= </a:t>
            </a:r>
            <a:r>
              <a:rPr lang="en-US" b="1">
                <a:latin typeface="Arial" charset="0"/>
              </a:rPr>
              <a:t>L</a:t>
            </a:r>
            <a:r>
              <a:rPr lang="en-US">
                <a:latin typeface="Arial" charset="0"/>
              </a:rPr>
              <a:t> / </a:t>
            </a:r>
            <a:r>
              <a:rPr lang="en-US" i="1"/>
              <a:t>I </a:t>
            </a:r>
            <a:r>
              <a:rPr lang="en-US">
                <a:latin typeface="Arial" charset="0"/>
              </a:rPr>
              <a:t>= (20 kg·m</a:t>
            </a:r>
            <a:r>
              <a:rPr lang="en-US" baseline="30000">
                <a:latin typeface="Arial" charset="0"/>
              </a:rPr>
              <a:t>2</a:t>
            </a:r>
            <a:r>
              <a:rPr lang="en-US">
                <a:latin typeface="Arial" charset="0"/>
              </a:rPr>
              <a:t>/s) / (6 kg·m</a:t>
            </a:r>
            <a:r>
              <a:rPr lang="en-US" baseline="30000">
                <a:latin typeface="Arial" charset="0"/>
              </a:rPr>
              <a:t>2</a:t>
            </a:r>
            <a:r>
              <a:rPr lang="en-US">
                <a:latin typeface="Arial" charset="0"/>
              </a:rPr>
              <a:t>)</a:t>
            </a:r>
          </a:p>
          <a:p>
            <a:r>
              <a:rPr lang="en-US">
                <a:latin typeface="Arial" charset="0"/>
              </a:rPr>
              <a:t>	= </a:t>
            </a:r>
            <a:r>
              <a:rPr lang="en-US">
                <a:solidFill>
                  <a:srgbClr val="FA4F9F"/>
                </a:solidFill>
                <a:latin typeface="Arial" charset="0"/>
              </a:rPr>
              <a:t>3.33 rad/s </a:t>
            </a:r>
          </a:p>
          <a:p>
            <a:r>
              <a:rPr lang="en-US">
                <a:solidFill>
                  <a:srgbClr val="FA4F9F"/>
                </a:solidFill>
                <a:latin typeface="Arial" charset="0"/>
              </a:rPr>
              <a:t>in direction of original angular velocity</a:t>
            </a:r>
          </a:p>
        </p:txBody>
      </p:sp>
      <p:pic>
        <p:nvPicPr>
          <p:cNvPr id="1510405" name="Picture 5" descr="08_p16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57" y="3048000"/>
            <a:ext cx="235434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10</a:t>
            </a:fld>
            <a:endParaRPr lang="en-US"/>
          </a:p>
        </p:txBody>
      </p:sp>
    </p:spTree>
    <p:extLst>
      <p:ext uri="{BB962C8B-B14F-4D97-AF65-F5344CB8AC3E}">
        <p14:creationId xmlns:p14="http://schemas.microsoft.com/office/powerpoint/2010/main" val="346957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10404"/>
                                        </p:tgtEl>
                                        <p:attrNameLst>
                                          <p:attrName>style.visibility</p:attrName>
                                        </p:attrNameLst>
                                      </p:cBhvr>
                                      <p:to>
                                        <p:strVal val="visible"/>
                                      </p:to>
                                    </p:set>
                                    <p:anim from="(-#ppt_w/2)" to="(#ppt_x)" calcmode="lin" valueType="num">
                                      <p:cBhvr>
                                        <p:cTn id="7" dur="600" fill="hold">
                                          <p:stCondLst>
                                            <p:cond delay="0"/>
                                          </p:stCondLst>
                                        </p:cTn>
                                        <p:tgtEl>
                                          <p:spTgt spid="1510404"/>
                                        </p:tgtEl>
                                        <p:attrNameLst>
                                          <p:attrName>ppt_x</p:attrName>
                                        </p:attrNameLst>
                                      </p:cBhvr>
                                    </p:anim>
                                    <p:anim from="0" to="-1.0" calcmode="lin" valueType="num">
                                      <p:cBhvr>
                                        <p:cTn id="8" dur="200" decel="50000" autoRev="1" fill="hold">
                                          <p:stCondLst>
                                            <p:cond delay="600"/>
                                          </p:stCondLst>
                                        </p:cTn>
                                        <p:tgtEl>
                                          <p:spTgt spid="1510404"/>
                                        </p:tgtEl>
                                        <p:attrNameLst>
                                          <p:attrName>xshear</p:attrName>
                                        </p:attrNameLst>
                                      </p:cBhvr>
                                    </p:anim>
                                    <p:animScale>
                                      <p:cBhvr>
                                        <p:cTn id="9" dur="200" decel="100000" autoRev="1" fill="hold">
                                          <p:stCondLst>
                                            <p:cond delay="600"/>
                                          </p:stCondLst>
                                        </p:cTn>
                                        <p:tgtEl>
                                          <p:spTgt spid="1510404"/>
                                        </p:tgtEl>
                                      </p:cBhvr>
                                      <p:from x="100000" y="100000"/>
                                      <p:to x="80000" y="100000"/>
                                    </p:animScale>
                                    <p:anim by="(#ppt_h/3+#ppt_w*0.1)" calcmode="lin" valueType="num">
                                      <p:cBhvr additive="sum">
                                        <p:cTn id="10" dur="200" decel="100000" autoRev="1" fill="hold">
                                          <p:stCondLst>
                                            <p:cond delay="600"/>
                                          </p:stCondLst>
                                        </p:cTn>
                                        <p:tgtEl>
                                          <p:spTgt spid="15104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361653-7545-4494-A46D-C6397FE4D025}" type="slidenum">
              <a:rPr lang="en-US"/>
              <a:pPr eaLnBrk="1" hangingPunct="1"/>
              <a:t>11</a:t>
            </a:fld>
            <a:endParaRPr lang="en-US"/>
          </a:p>
        </p:txBody>
      </p:sp>
      <p:sp>
        <p:nvSpPr>
          <p:cNvPr id="3077" name="Rectangle 2"/>
          <p:cNvSpPr>
            <a:spLocks noGrp="1" noChangeArrowheads="1"/>
          </p:cNvSpPr>
          <p:nvPr>
            <p:ph type="title"/>
          </p:nvPr>
        </p:nvSpPr>
        <p:spPr>
          <a:xfrm>
            <a:off x="457200" y="0"/>
            <a:ext cx="8229600" cy="1143000"/>
          </a:xfrm>
        </p:spPr>
        <p:txBody>
          <a:bodyPr/>
          <a:lstStyle/>
          <a:p>
            <a:pPr eaLnBrk="1" hangingPunct="1"/>
            <a:r>
              <a:rPr lang="en-US" b="1" dirty="0">
                <a:solidFill>
                  <a:srgbClr val="FF0000"/>
                </a:solidFill>
              </a:rPr>
              <a:t>Liquids and Gases</a:t>
            </a:r>
          </a:p>
        </p:txBody>
      </p:sp>
      <p:sp>
        <p:nvSpPr>
          <p:cNvPr id="3078" name="Rectangle 3"/>
          <p:cNvSpPr>
            <a:spLocks noGrp="1" noChangeArrowheads="1"/>
          </p:cNvSpPr>
          <p:nvPr>
            <p:ph type="body" idx="1"/>
          </p:nvPr>
        </p:nvSpPr>
        <p:spPr>
          <a:xfrm>
            <a:off x="533400" y="3200400"/>
            <a:ext cx="8229600" cy="2895600"/>
          </a:xfrm>
        </p:spPr>
        <p:txBody>
          <a:bodyPr/>
          <a:lstStyle/>
          <a:p>
            <a:pPr marL="0" indent="0" eaLnBrk="1" hangingPunct="1">
              <a:lnSpc>
                <a:spcPct val="90000"/>
              </a:lnSpc>
            </a:pPr>
            <a:r>
              <a:rPr lang="en-US" sz="1800" dirty="0"/>
              <a:t>As we know liquids and gases act very differently than solids.</a:t>
            </a:r>
          </a:p>
          <a:p>
            <a:pPr marL="0" indent="0" eaLnBrk="1" hangingPunct="1">
              <a:lnSpc>
                <a:spcPct val="90000"/>
              </a:lnSpc>
            </a:pPr>
            <a:r>
              <a:rPr lang="en-US" sz="1800" dirty="0"/>
              <a:t> </a:t>
            </a:r>
            <a:r>
              <a:rPr lang="en-US" sz="1800" dirty="0">
                <a:solidFill>
                  <a:schemeClr val="hlink"/>
                </a:solidFill>
              </a:rPr>
              <a:t>Liquids and gases have mass but their constituent atoms are not tightly  bound so that each part of the liquid or gas can move.</a:t>
            </a:r>
            <a:r>
              <a:rPr lang="en-US" sz="1800" dirty="0"/>
              <a:t> </a:t>
            </a:r>
          </a:p>
          <a:p>
            <a:pPr marL="0" indent="0" eaLnBrk="1" hangingPunct="1">
              <a:lnSpc>
                <a:spcPct val="90000"/>
              </a:lnSpc>
            </a:pPr>
            <a:r>
              <a:rPr lang="en-US" sz="1800" dirty="0"/>
              <a:t>The atoms of a liquid are more tightly bound so a liquid can be kept in an open container whereas gas usually requires a closed container. </a:t>
            </a:r>
          </a:p>
          <a:p>
            <a:pPr marL="0" indent="0" eaLnBrk="1" hangingPunct="1">
              <a:lnSpc>
                <a:spcPct val="90000"/>
              </a:lnSpc>
            </a:pPr>
            <a:r>
              <a:rPr lang="en-US" sz="1800" dirty="0">
                <a:solidFill>
                  <a:schemeClr val="hlink"/>
                </a:solidFill>
              </a:rPr>
              <a:t>Liquids, like solids are not very compressible, that is, it is difficult to change the volume. </a:t>
            </a:r>
          </a:p>
          <a:p>
            <a:pPr marL="0" indent="0" eaLnBrk="1" hangingPunct="1">
              <a:lnSpc>
                <a:spcPct val="90000"/>
              </a:lnSpc>
            </a:pPr>
            <a:r>
              <a:rPr lang="en-US" sz="1800" dirty="0"/>
              <a:t>A volume of gas can have it’s volume changed fairly easily. Both have the property of being able to flow, for example water and gas lines in a house. </a:t>
            </a:r>
          </a:p>
        </p:txBody>
      </p:sp>
      <p:pic>
        <p:nvPicPr>
          <p:cNvPr id="3079" name="Picture 4" descr="09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37957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5"/>
          <p:cNvSpPr txBox="1">
            <a:spLocks noChangeArrowheads="1"/>
          </p:cNvSpPr>
          <p:nvPr/>
        </p:nvSpPr>
        <p:spPr bwMode="auto">
          <a:xfrm>
            <a:off x="5562600" y="1066800"/>
            <a:ext cx="3063875" cy="2014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hlink"/>
                </a:solidFill>
              </a:rPr>
              <a:t>The unit of volume is </a:t>
            </a:r>
          </a:p>
          <a:p>
            <a:pPr eaLnBrk="1" hangingPunct="1"/>
            <a:r>
              <a:rPr lang="en-US" b="1">
                <a:solidFill>
                  <a:schemeClr val="hlink"/>
                </a:solidFill>
              </a:rPr>
              <a:t>the meter cubed , m</a:t>
            </a:r>
            <a:r>
              <a:rPr lang="en-US" b="1" baseline="30000">
                <a:solidFill>
                  <a:schemeClr val="hlink"/>
                </a:solidFill>
              </a:rPr>
              <a:t>3</a:t>
            </a:r>
            <a:r>
              <a:rPr lang="en-US" b="1">
                <a:solidFill>
                  <a:schemeClr val="hlink"/>
                </a:solidFill>
              </a:rPr>
              <a:t>,</a:t>
            </a:r>
            <a:r>
              <a:rPr lang="en-US" b="1" baseline="30000">
                <a:solidFill>
                  <a:schemeClr val="hlink"/>
                </a:solidFill>
              </a:rPr>
              <a:t> </a:t>
            </a:r>
            <a:r>
              <a:rPr lang="en-US" b="1">
                <a:solidFill>
                  <a:schemeClr val="hlink"/>
                </a:solidFill>
              </a:rPr>
              <a:t>which is a very large volume. Very often we use cm</a:t>
            </a:r>
            <a:r>
              <a:rPr lang="en-US" b="1" baseline="30000">
                <a:solidFill>
                  <a:schemeClr val="hlink"/>
                </a:solidFill>
              </a:rPr>
              <a:t>3 </a:t>
            </a:r>
            <a:r>
              <a:rPr lang="en-US" b="1">
                <a:solidFill>
                  <a:schemeClr val="hlink"/>
                </a:solidFill>
              </a:rPr>
              <a:t>= cc. Other everyday units are gallons, quarts, pints </a:t>
            </a:r>
          </a:p>
        </p:txBody>
      </p:sp>
    </p:spTree>
    <p:extLst>
      <p:ext uri="{BB962C8B-B14F-4D97-AF65-F5344CB8AC3E}">
        <p14:creationId xmlns:p14="http://schemas.microsoft.com/office/powerpoint/2010/main" val="3767889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6B16C-69DD-4151-AAF9-F85CD68F0F49}" type="slidenum">
              <a:rPr lang="en-US"/>
              <a:pPr eaLnBrk="1" hangingPunct="1"/>
              <a:t>12</a:t>
            </a:fld>
            <a:endParaRPr lang="en-US"/>
          </a:p>
        </p:txBody>
      </p:sp>
      <p:sp>
        <p:nvSpPr>
          <p:cNvPr id="7173" name="Rectangle 2"/>
          <p:cNvSpPr>
            <a:spLocks noGrp="1" noChangeArrowheads="1"/>
          </p:cNvSpPr>
          <p:nvPr>
            <p:ph type="title"/>
          </p:nvPr>
        </p:nvSpPr>
        <p:spPr>
          <a:xfrm>
            <a:off x="457200" y="0"/>
            <a:ext cx="8229600" cy="1143000"/>
          </a:xfrm>
        </p:spPr>
        <p:txBody>
          <a:bodyPr/>
          <a:lstStyle/>
          <a:p>
            <a:pPr eaLnBrk="1" hangingPunct="1"/>
            <a:r>
              <a:rPr lang="en-US" b="1" dirty="0">
                <a:solidFill>
                  <a:srgbClr val="FF0000"/>
                </a:solidFill>
              </a:rPr>
              <a:t>Mass Density and Number Density </a:t>
            </a:r>
          </a:p>
        </p:txBody>
      </p:sp>
      <p:sp>
        <p:nvSpPr>
          <p:cNvPr id="7174" name="Rectangle 3"/>
          <p:cNvSpPr>
            <a:spLocks noGrp="1" noChangeArrowheads="1"/>
          </p:cNvSpPr>
          <p:nvPr>
            <p:ph type="body" idx="1"/>
          </p:nvPr>
        </p:nvSpPr>
        <p:spPr>
          <a:xfrm>
            <a:off x="304800" y="990600"/>
            <a:ext cx="8610600" cy="5486400"/>
          </a:xfrm>
        </p:spPr>
        <p:txBody>
          <a:bodyPr>
            <a:normAutofit/>
          </a:bodyPr>
          <a:lstStyle/>
          <a:p>
            <a:pPr marL="0" indent="0" eaLnBrk="1" hangingPunct="1"/>
            <a:r>
              <a:rPr lang="en-US" sz="2500" dirty="0">
                <a:solidFill>
                  <a:schemeClr val="hlink"/>
                </a:solidFill>
              </a:rPr>
              <a:t>If one takes two objects of exactly the same volume made of different materials they have different weights. So we define a useful quantity</a:t>
            </a:r>
          </a:p>
          <a:p>
            <a:pPr marL="0" indent="0" eaLnBrk="1" hangingPunct="1"/>
            <a:endParaRPr lang="en-US" sz="2500" dirty="0">
              <a:solidFill>
                <a:schemeClr val="hlink"/>
              </a:solidFill>
            </a:endParaRPr>
          </a:p>
          <a:p>
            <a:pPr marL="0" indent="0" eaLnBrk="1" hangingPunct="1"/>
            <a:r>
              <a:rPr lang="en-US" sz="2500" dirty="0"/>
              <a:t>Density </a:t>
            </a:r>
            <a:r>
              <a:rPr lang="el-GR" sz="2500" dirty="0">
                <a:cs typeface="Arial" charset="0"/>
              </a:rPr>
              <a:t>ρ</a:t>
            </a:r>
            <a:r>
              <a:rPr lang="en-US" sz="2500" dirty="0">
                <a:cs typeface="Arial" charset="0"/>
              </a:rPr>
              <a:t> = mass/unit volume,  kg/m</a:t>
            </a:r>
            <a:r>
              <a:rPr lang="en-US" sz="2500" baseline="30000" dirty="0">
                <a:cs typeface="Arial" charset="0"/>
              </a:rPr>
              <a:t>3    </a:t>
            </a:r>
            <a:r>
              <a:rPr lang="en-US" sz="2500" dirty="0">
                <a:cs typeface="Arial" charset="0"/>
              </a:rPr>
              <a:t>or grams/cc so the mass of an object is </a:t>
            </a:r>
            <a:r>
              <a:rPr lang="el-GR" sz="2500" dirty="0">
                <a:cs typeface="Arial" charset="0"/>
              </a:rPr>
              <a:t>ρ</a:t>
            </a:r>
            <a:r>
              <a:rPr lang="en-US" sz="2500" dirty="0">
                <a:cs typeface="Arial" charset="0"/>
              </a:rPr>
              <a:t>V and the weight </a:t>
            </a:r>
            <a:r>
              <a:rPr lang="el-GR" sz="2500" dirty="0">
                <a:cs typeface="Arial" charset="0"/>
              </a:rPr>
              <a:t>ρ</a:t>
            </a:r>
            <a:r>
              <a:rPr lang="en-US" sz="2500" dirty="0">
                <a:cs typeface="Arial" charset="0"/>
              </a:rPr>
              <a:t>Vg</a:t>
            </a:r>
          </a:p>
          <a:p>
            <a:pPr marL="0" indent="0" eaLnBrk="1" hangingPunct="1"/>
            <a:endParaRPr lang="en-US" sz="2500" dirty="0">
              <a:cs typeface="Arial" charset="0"/>
            </a:endParaRPr>
          </a:p>
          <a:p>
            <a:pPr marL="0" indent="0" eaLnBrk="1" hangingPunct="1"/>
            <a:r>
              <a:rPr lang="en-US" sz="2500" dirty="0">
                <a:cs typeface="Arial" charset="0"/>
              </a:rPr>
              <a:t>Water: 1 g/cm</a:t>
            </a:r>
            <a:r>
              <a:rPr lang="en-US" sz="2500" baseline="30000" dirty="0">
                <a:cs typeface="Arial" charset="0"/>
              </a:rPr>
              <a:t>3</a:t>
            </a:r>
            <a:r>
              <a:rPr lang="en-US" sz="2500" dirty="0">
                <a:cs typeface="Arial" charset="0"/>
              </a:rPr>
              <a:t> or 1 ton/m</a:t>
            </a:r>
            <a:r>
              <a:rPr lang="en-US" sz="2500" baseline="30000" dirty="0">
                <a:cs typeface="Arial" charset="0"/>
              </a:rPr>
              <a:t>3</a:t>
            </a:r>
          </a:p>
          <a:p>
            <a:pPr marL="0" indent="0"/>
            <a:r>
              <a:rPr lang="en-US" sz="2500" dirty="0"/>
              <a:t>Copper: 8.94 </a:t>
            </a:r>
            <a:r>
              <a:rPr lang="en-US" sz="2500" dirty="0">
                <a:hlinkClick r:id="rId2" tooltip="Kilogram per cubic metre"/>
              </a:rPr>
              <a:t>g/cm</a:t>
            </a:r>
            <a:r>
              <a:rPr lang="en-US" sz="2500" baseline="30000" dirty="0">
                <a:hlinkClick r:id="rId2" tooltip="Kilogram per cubic metre"/>
              </a:rPr>
              <a:t>3</a:t>
            </a:r>
            <a:r>
              <a:rPr lang="en-US" sz="2500" baseline="30000" dirty="0"/>
              <a:t> </a:t>
            </a:r>
            <a:r>
              <a:rPr lang="en-US" sz="2500" dirty="0">
                <a:cs typeface="Arial" charset="0"/>
              </a:rPr>
              <a:t>or 8.94 ton/m</a:t>
            </a:r>
            <a:r>
              <a:rPr lang="en-US" sz="2500" baseline="30000" dirty="0">
                <a:cs typeface="Arial" charset="0"/>
              </a:rPr>
              <a:t>3</a:t>
            </a:r>
          </a:p>
          <a:p>
            <a:pPr marL="0" indent="0"/>
            <a:r>
              <a:rPr lang="en-US" sz="2500" dirty="0">
                <a:cs typeface="Arial" charset="0"/>
              </a:rPr>
              <a:t>Mercury: 13.5 g/cm</a:t>
            </a:r>
            <a:r>
              <a:rPr lang="en-US" sz="2500" baseline="30000" dirty="0">
                <a:cs typeface="Arial" charset="0"/>
              </a:rPr>
              <a:t>3</a:t>
            </a:r>
            <a:r>
              <a:rPr lang="en-US" sz="2500" dirty="0">
                <a:cs typeface="Arial" charset="0"/>
              </a:rPr>
              <a:t> or 13.5 ton/m</a:t>
            </a:r>
            <a:r>
              <a:rPr lang="en-US" sz="2500" baseline="30000" dirty="0">
                <a:cs typeface="Arial" charset="0"/>
              </a:rPr>
              <a:t>3</a:t>
            </a:r>
          </a:p>
          <a:p>
            <a:pPr marL="0" indent="0"/>
            <a:endParaRPr lang="en-US" sz="3000" baseline="30000" dirty="0">
              <a:cs typeface="Arial" charset="0"/>
            </a:endParaRPr>
          </a:p>
          <a:p>
            <a:pPr marL="0" indent="0"/>
            <a:r>
              <a:rPr lang="en-US" sz="3000" b="1" dirty="0">
                <a:cs typeface="Arial" charset="0"/>
              </a:rPr>
              <a:t>Number Density  = number of particles/unit </a:t>
            </a:r>
            <a:r>
              <a:rPr lang="en-US" sz="3000" b="1" dirty="0" err="1">
                <a:cs typeface="Arial" charset="0"/>
              </a:rPr>
              <a:t>volum</a:t>
            </a:r>
            <a:r>
              <a:rPr lang="en-US" sz="3000" b="1" dirty="0">
                <a:cs typeface="Arial" charset="0"/>
              </a:rPr>
              <a:t>. </a:t>
            </a:r>
          </a:p>
          <a:p>
            <a:pPr marL="0" indent="0"/>
            <a:endParaRPr lang="en-US" sz="3000" baseline="30000" dirty="0">
              <a:cs typeface="Arial" charset="0"/>
            </a:endParaRPr>
          </a:p>
          <a:p>
            <a:pPr marL="0" indent="0" eaLnBrk="1" hangingPunct="1"/>
            <a:endParaRPr lang="en-US" sz="3000" dirty="0">
              <a:cs typeface="Arial" charset="0"/>
            </a:endParaRPr>
          </a:p>
          <a:p>
            <a:pPr marL="0" indent="0" eaLnBrk="1" hangingPunct="1"/>
            <a:endParaRPr lang="en-US" sz="3000" dirty="0">
              <a:cs typeface="Arial" charset="0"/>
            </a:endParaRPr>
          </a:p>
          <a:p>
            <a:pPr marL="0" indent="0" eaLnBrk="1" hangingPunct="1">
              <a:buNone/>
            </a:pPr>
            <a:endParaRPr lang="en-US" sz="3000" dirty="0">
              <a:cs typeface="Arial" charset="0"/>
            </a:endParaRPr>
          </a:p>
        </p:txBody>
      </p:sp>
    </p:spTree>
    <p:extLst>
      <p:ext uri="{BB962C8B-B14F-4D97-AF65-F5344CB8AC3E}">
        <p14:creationId xmlns:p14="http://schemas.microsoft.com/office/powerpoint/2010/main" val="404840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CBD8B1-B201-48E5-BCCC-EEDF8E7B6374}" type="slidenum">
              <a:rPr lang="en-US"/>
              <a:pPr eaLnBrk="1" hangingPunct="1"/>
              <a:t>13</a:t>
            </a:fld>
            <a:endParaRPr lang="en-US"/>
          </a:p>
        </p:txBody>
      </p:sp>
      <p:sp>
        <p:nvSpPr>
          <p:cNvPr id="4101" name="Rectangle 2"/>
          <p:cNvSpPr>
            <a:spLocks noGrp="1" noChangeArrowheads="1"/>
          </p:cNvSpPr>
          <p:nvPr>
            <p:ph type="title"/>
          </p:nvPr>
        </p:nvSpPr>
        <p:spPr>
          <a:xfrm>
            <a:off x="457200" y="0"/>
            <a:ext cx="8229600" cy="1143000"/>
          </a:xfrm>
        </p:spPr>
        <p:txBody>
          <a:bodyPr/>
          <a:lstStyle/>
          <a:p>
            <a:pPr eaLnBrk="1" hangingPunct="1"/>
            <a:r>
              <a:rPr lang="en-US" b="1" dirty="0">
                <a:solidFill>
                  <a:srgbClr val="FF0000"/>
                </a:solidFill>
              </a:rPr>
              <a:t>Pressure</a:t>
            </a:r>
          </a:p>
        </p:txBody>
      </p:sp>
      <p:sp>
        <p:nvSpPr>
          <p:cNvPr id="4102" name="Rectangle 3"/>
          <p:cNvSpPr>
            <a:spLocks noGrp="1" noChangeArrowheads="1"/>
          </p:cNvSpPr>
          <p:nvPr>
            <p:ph type="body" idx="1"/>
          </p:nvPr>
        </p:nvSpPr>
        <p:spPr>
          <a:xfrm>
            <a:off x="381000" y="1143000"/>
            <a:ext cx="8229600" cy="4525963"/>
          </a:xfrm>
        </p:spPr>
        <p:txBody>
          <a:bodyPr/>
          <a:lstStyle/>
          <a:p>
            <a:pPr marL="0" indent="0" eaLnBrk="1" hangingPunct="1">
              <a:lnSpc>
                <a:spcPct val="80000"/>
              </a:lnSpc>
            </a:pPr>
            <a:endParaRPr lang="en-US" sz="3000" dirty="0">
              <a:solidFill>
                <a:schemeClr val="hlink"/>
              </a:solidFill>
            </a:endParaRPr>
          </a:p>
          <a:p>
            <a:pPr marL="0" indent="0" eaLnBrk="1" hangingPunct="1">
              <a:lnSpc>
                <a:spcPct val="80000"/>
              </a:lnSpc>
            </a:pPr>
            <a:r>
              <a:rPr lang="en-US" sz="3000" dirty="0"/>
              <a:t>We define pressure as       P = F/A</a:t>
            </a:r>
            <a:r>
              <a:rPr lang="en-US" sz="3000" dirty="0">
                <a:solidFill>
                  <a:srgbClr val="3333FF"/>
                </a:solidFill>
              </a:rPr>
              <a:t>    </a:t>
            </a:r>
          </a:p>
          <a:p>
            <a:pPr marL="0" indent="0" eaLnBrk="1" hangingPunct="1">
              <a:lnSpc>
                <a:spcPct val="80000"/>
              </a:lnSpc>
            </a:pPr>
            <a:endParaRPr lang="en-US" sz="3000" dirty="0">
              <a:solidFill>
                <a:srgbClr val="3333FF"/>
              </a:solidFill>
            </a:endParaRPr>
          </a:p>
          <a:p>
            <a:pPr marL="0" indent="0" eaLnBrk="1" hangingPunct="1">
              <a:lnSpc>
                <a:spcPct val="80000"/>
              </a:lnSpc>
            </a:pPr>
            <a:r>
              <a:rPr lang="en-US" sz="3000" dirty="0">
                <a:solidFill>
                  <a:srgbClr val="3333FF"/>
                </a:solidFill>
              </a:rPr>
              <a:t>that is the force divided by the area over  which the force acts.</a:t>
            </a:r>
            <a:r>
              <a:rPr lang="en-US" sz="3000" dirty="0"/>
              <a:t> </a:t>
            </a:r>
          </a:p>
          <a:p>
            <a:pPr marL="0" indent="0" eaLnBrk="1" hangingPunct="1">
              <a:lnSpc>
                <a:spcPct val="80000"/>
              </a:lnSpc>
            </a:pPr>
            <a:endParaRPr lang="en-US" sz="3000" dirty="0"/>
          </a:p>
          <a:p>
            <a:pPr marL="0" lvl="1" indent="0">
              <a:lnSpc>
                <a:spcPct val="80000"/>
              </a:lnSpc>
              <a:buFont typeface="Arial" pitchFamily="34" charset="0"/>
              <a:buChar char="•"/>
            </a:pPr>
            <a:r>
              <a:rPr lang="en-US" sz="3000" dirty="0"/>
              <a:t>Units: 1 N/m</a:t>
            </a:r>
            <a:r>
              <a:rPr lang="en-US" sz="3000" baseline="30000" dirty="0"/>
              <a:t>2</a:t>
            </a:r>
            <a:r>
              <a:rPr lang="en-US" sz="3000" dirty="0"/>
              <a:t> = 1 Pa (</a:t>
            </a:r>
            <a:r>
              <a:rPr lang="en-US" sz="3000" dirty="0" err="1"/>
              <a:t>pascal</a:t>
            </a:r>
            <a:r>
              <a:rPr lang="en-US" sz="3000" dirty="0"/>
              <a:t>)</a:t>
            </a:r>
          </a:p>
          <a:p>
            <a:pPr marL="0" lvl="1" indent="0">
              <a:lnSpc>
                <a:spcPct val="80000"/>
              </a:lnSpc>
              <a:buFont typeface="Arial" pitchFamily="34" charset="0"/>
              <a:buChar char="•"/>
            </a:pPr>
            <a:endParaRPr lang="en-US" sz="3000" dirty="0"/>
          </a:p>
          <a:p>
            <a:pPr marL="0" lvl="1" indent="0">
              <a:lnSpc>
                <a:spcPct val="80000"/>
              </a:lnSpc>
              <a:buFont typeface="Arial" pitchFamily="34" charset="0"/>
              <a:buChar char="•"/>
            </a:pPr>
            <a:r>
              <a:rPr lang="en-US" sz="3000" dirty="0"/>
              <a:t>Why needle is sharpened at the tip? </a:t>
            </a:r>
          </a:p>
          <a:p>
            <a:pPr marL="0" lvl="1" indent="0">
              <a:lnSpc>
                <a:spcPct val="80000"/>
              </a:lnSpc>
              <a:buFont typeface="Arial" pitchFamily="34" charset="0"/>
              <a:buChar char="•"/>
            </a:pPr>
            <a:endParaRPr lang="en-US" sz="3000" dirty="0"/>
          </a:p>
          <a:p>
            <a:pPr marL="0" indent="0" eaLnBrk="1" hangingPunct="1">
              <a:lnSpc>
                <a:spcPct val="80000"/>
              </a:lnSpc>
            </a:pPr>
            <a:endParaRPr lang="en-US" sz="2000" dirty="0"/>
          </a:p>
        </p:txBody>
      </p:sp>
    </p:spTree>
    <p:extLst>
      <p:ext uri="{BB962C8B-B14F-4D97-AF65-F5344CB8AC3E}">
        <p14:creationId xmlns:p14="http://schemas.microsoft.com/office/powerpoint/2010/main" val="318029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Autofit/>
          </a:bodyPr>
          <a:lstStyle/>
          <a:p>
            <a:r>
              <a:rPr lang="en-US" sz="3000" dirty="0">
                <a:solidFill>
                  <a:schemeClr val="accent1"/>
                </a:solidFill>
              </a:rPr>
              <a:t>One person applies a 1N force on a square plate with edge length 1 m and push it against the wall. Another person applies a 1N force on a disk of radius of 1m and push it again the wall.  What’s the pressure of the plate and disk on the wall? </a:t>
            </a:r>
          </a:p>
        </p:txBody>
      </p:sp>
      <p:sp>
        <p:nvSpPr>
          <p:cNvPr id="4" name="TextBox 3"/>
          <p:cNvSpPr txBox="1"/>
          <p:nvPr/>
        </p:nvSpPr>
        <p:spPr>
          <a:xfrm>
            <a:off x="304800" y="3124200"/>
            <a:ext cx="8458200" cy="2200602"/>
          </a:xfrm>
          <a:prstGeom prst="rect">
            <a:avLst/>
          </a:prstGeom>
          <a:noFill/>
        </p:spPr>
        <p:txBody>
          <a:bodyPr wrap="square" rtlCol="0">
            <a:spAutoFit/>
          </a:bodyPr>
          <a:lstStyle/>
          <a:p>
            <a:r>
              <a:rPr lang="en-US" sz="2500" dirty="0"/>
              <a:t>A). Plate: 1 Pa, disk: 1 Pa</a:t>
            </a:r>
            <a:endParaRPr lang="en-US" sz="2500" baseline="30000" dirty="0"/>
          </a:p>
          <a:p>
            <a:r>
              <a:rPr lang="en-US" sz="2500" dirty="0"/>
              <a:t>B). Plate: 1 Pa, disk: 0.32 Pa</a:t>
            </a:r>
            <a:endParaRPr lang="en-US" sz="2500" baseline="30000" dirty="0"/>
          </a:p>
          <a:p>
            <a:r>
              <a:rPr lang="en-US" sz="2500" dirty="0"/>
              <a:t>C). Plate: 0.32 Pa, disk: 0.32 Pa</a:t>
            </a:r>
            <a:endParaRPr lang="en-US" sz="2500" baseline="30000" dirty="0"/>
          </a:p>
          <a:p>
            <a:r>
              <a:rPr lang="en-US" sz="2500" dirty="0"/>
              <a:t>D). Plate: 0.25 Pa, disk: 0.25 Pa</a:t>
            </a:r>
            <a:endParaRPr lang="en-US" sz="2500" baseline="30000" dirty="0"/>
          </a:p>
          <a:p>
            <a:r>
              <a:rPr lang="en-US" sz="2500" dirty="0"/>
              <a:t>E). Plate: 0.32Pa, disk: 1 Pa</a:t>
            </a:r>
            <a:endParaRPr lang="en-US" sz="2500" baseline="30000" dirty="0"/>
          </a:p>
          <a:p>
            <a:endParaRPr lang="en-US" baseline="30000" dirty="0"/>
          </a:p>
        </p:txBody>
      </p:sp>
      <p:sp>
        <p:nvSpPr>
          <p:cNvPr id="5" name="TextBox 4"/>
          <p:cNvSpPr txBox="1"/>
          <p:nvPr/>
        </p:nvSpPr>
        <p:spPr>
          <a:xfrm>
            <a:off x="4533900" y="4180344"/>
            <a:ext cx="4495800" cy="2677656"/>
          </a:xfrm>
          <a:prstGeom prst="rect">
            <a:avLst/>
          </a:prstGeom>
          <a:noFill/>
        </p:spPr>
        <p:txBody>
          <a:bodyPr wrap="square" rtlCol="0">
            <a:spAutoFit/>
          </a:bodyPr>
          <a:lstStyle/>
          <a:p>
            <a:r>
              <a:rPr lang="en-US" sz="2500" dirty="0">
                <a:solidFill>
                  <a:schemeClr val="accent1"/>
                </a:solidFill>
              </a:rPr>
              <a:t>area (</a:t>
            </a:r>
            <a:r>
              <a:rPr lang="en-US" sz="2500" dirty="0" err="1">
                <a:solidFill>
                  <a:schemeClr val="accent1"/>
                </a:solidFill>
              </a:rPr>
              <a:t>sqare</a:t>
            </a:r>
            <a:r>
              <a:rPr lang="en-US" sz="2500" dirty="0">
                <a:solidFill>
                  <a:schemeClr val="accent1"/>
                </a:solidFill>
              </a:rPr>
              <a:t>) = 1m</a:t>
            </a:r>
            <a:r>
              <a:rPr lang="en-US" sz="2500" baseline="30000" dirty="0">
                <a:solidFill>
                  <a:schemeClr val="accent1"/>
                </a:solidFill>
              </a:rPr>
              <a:t>2</a:t>
            </a:r>
          </a:p>
          <a:p>
            <a:r>
              <a:rPr lang="en-US" sz="2500" dirty="0">
                <a:solidFill>
                  <a:schemeClr val="accent1"/>
                </a:solidFill>
              </a:rPr>
              <a:t>area( (disk) = 3.14 m</a:t>
            </a:r>
            <a:r>
              <a:rPr lang="en-US" sz="2500" baseline="30000" dirty="0">
                <a:solidFill>
                  <a:schemeClr val="accent1"/>
                </a:solidFill>
              </a:rPr>
              <a:t>2</a:t>
            </a:r>
          </a:p>
          <a:p>
            <a:endParaRPr lang="en-US" dirty="0">
              <a:solidFill>
                <a:schemeClr val="accent1"/>
              </a:solidFill>
            </a:endParaRPr>
          </a:p>
          <a:p>
            <a:r>
              <a:rPr lang="en-US" dirty="0">
                <a:solidFill>
                  <a:schemeClr val="accent1"/>
                </a:solidFill>
              </a:rPr>
              <a:t> </a:t>
            </a:r>
            <a:r>
              <a:rPr lang="en-US" sz="2500" dirty="0">
                <a:solidFill>
                  <a:schemeClr val="accent1"/>
                </a:solidFill>
              </a:rPr>
              <a:t>Pressure (square) = </a:t>
            </a:r>
          </a:p>
          <a:p>
            <a:r>
              <a:rPr lang="en-US" sz="2500" dirty="0">
                <a:solidFill>
                  <a:schemeClr val="accent1"/>
                </a:solidFill>
              </a:rPr>
              <a:t>               1N/1m</a:t>
            </a:r>
            <a:r>
              <a:rPr lang="en-US" sz="2500" baseline="30000" dirty="0">
                <a:solidFill>
                  <a:schemeClr val="accent1"/>
                </a:solidFill>
              </a:rPr>
              <a:t>2</a:t>
            </a:r>
            <a:r>
              <a:rPr lang="en-US" sz="2500" dirty="0">
                <a:solidFill>
                  <a:schemeClr val="accent1"/>
                </a:solidFill>
              </a:rPr>
              <a:t> = 1pa </a:t>
            </a:r>
          </a:p>
          <a:p>
            <a:r>
              <a:rPr lang="en-US" sz="2500" dirty="0">
                <a:solidFill>
                  <a:schemeClr val="accent1"/>
                </a:solidFill>
              </a:rPr>
              <a:t>Pressure (disk) = </a:t>
            </a:r>
          </a:p>
          <a:p>
            <a:r>
              <a:rPr lang="en-US" sz="2500" dirty="0">
                <a:solidFill>
                  <a:schemeClr val="accent1"/>
                </a:solidFill>
              </a:rPr>
              <a:t>               1N/3.14 m</a:t>
            </a:r>
            <a:r>
              <a:rPr lang="en-US" sz="2500" baseline="30000" dirty="0">
                <a:solidFill>
                  <a:schemeClr val="accent1"/>
                </a:solidFill>
              </a:rPr>
              <a:t>2</a:t>
            </a:r>
            <a:r>
              <a:rPr lang="en-US" sz="2500" dirty="0">
                <a:solidFill>
                  <a:schemeClr val="accent1"/>
                </a:solidFill>
              </a:rPr>
              <a:t> = 0.32 Pa</a:t>
            </a:r>
          </a:p>
        </p:txBody>
      </p:sp>
      <p:sp>
        <p:nvSpPr>
          <p:cNvPr id="3" name="Slide Number Placeholder 2">
            <a:extLst>
              <a:ext uri="{FF2B5EF4-FFF2-40B4-BE49-F238E27FC236}">
                <a16:creationId xmlns:a16="http://schemas.microsoft.com/office/drawing/2014/main" id="{63D9EFF7-D0D5-49E3-9E05-7A52E0AD97CF}"/>
              </a:ext>
            </a:extLst>
          </p:cNvPr>
          <p:cNvSpPr>
            <a:spLocks noGrp="1"/>
          </p:cNvSpPr>
          <p:nvPr>
            <p:ph type="sldNum" sz="quarter" idx="12"/>
          </p:nvPr>
        </p:nvSpPr>
        <p:spPr/>
        <p:txBody>
          <a:bodyPr/>
          <a:lstStyle/>
          <a:p>
            <a:fld id="{DD47CC33-E8F8-4742-AE82-71CFB35D51BA}" type="slidenum">
              <a:rPr lang="en-US" smtClean="0"/>
              <a:t>14</a:t>
            </a:fld>
            <a:endParaRPr lang="en-US"/>
          </a:p>
        </p:txBody>
      </p:sp>
    </p:spTree>
    <p:extLst>
      <p:ext uri="{BB962C8B-B14F-4D97-AF65-F5344CB8AC3E}">
        <p14:creationId xmlns:p14="http://schemas.microsoft.com/office/powerpoint/2010/main" val="391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esus Christ Lizard.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4300" y="-1"/>
            <a:ext cx="9029700" cy="6945923"/>
          </a:xfrm>
          <a:prstGeom prst="rect">
            <a:avLst/>
          </a:prstGeom>
        </p:spPr>
      </p:pic>
      <p:sp>
        <p:nvSpPr>
          <p:cNvPr id="2" name="Slide Number Placeholder 1">
            <a:extLst>
              <a:ext uri="{FF2B5EF4-FFF2-40B4-BE49-F238E27FC236}">
                <a16:creationId xmlns:a16="http://schemas.microsoft.com/office/drawing/2014/main" id="{285BFF02-00DC-424B-909A-B9B5EF8466B8}"/>
              </a:ext>
            </a:extLst>
          </p:cNvPr>
          <p:cNvSpPr>
            <a:spLocks noGrp="1"/>
          </p:cNvSpPr>
          <p:nvPr>
            <p:ph type="sldNum" sz="quarter" idx="12"/>
          </p:nvPr>
        </p:nvSpPr>
        <p:spPr/>
        <p:txBody>
          <a:bodyPr/>
          <a:lstStyle/>
          <a:p>
            <a:fld id="{DD47CC33-E8F8-4742-AE82-71CFB35D51BA}" type="slidenum">
              <a:rPr lang="en-US" smtClean="0"/>
              <a:t>15</a:t>
            </a:fld>
            <a:endParaRPr lang="en-US"/>
          </a:p>
        </p:txBody>
      </p:sp>
    </p:spTree>
    <p:extLst>
      <p:ext uri="{BB962C8B-B14F-4D97-AF65-F5344CB8AC3E}">
        <p14:creationId xmlns:p14="http://schemas.microsoft.com/office/powerpoint/2010/main" val="2227312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664029" y="381000"/>
            <a:ext cx="7772400" cy="762000"/>
          </a:xfrm>
        </p:spPr>
        <p:txBody>
          <a:bodyPr/>
          <a:lstStyle/>
          <a:p>
            <a:r>
              <a:rPr lang="en-US" dirty="0">
                <a:solidFill>
                  <a:srgbClr val="FF0000"/>
                </a:solidFill>
              </a:rPr>
              <a:t>Pascal’s Principle</a:t>
            </a:r>
          </a:p>
        </p:txBody>
      </p:sp>
      <p:sp>
        <p:nvSpPr>
          <p:cNvPr id="1168387" name="Rectangle 3"/>
          <p:cNvSpPr>
            <a:spLocks noGrp="1" noChangeArrowheads="1"/>
          </p:cNvSpPr>
          <p:nvPr>
            <p:ph type="body" idx="1"/>
          </p:nvPr>
        </p:nvSpPr>
        <p:spPr>
          <a:xfrm>
            <a:off x="223157" y="1752600"/>
            <a:ext cx="5715000" cy="4114800"/>
          </a:xfrm>
        </p:spPr>
        <p:txBody>
          <a:bodyPr/>
          <a:lstStyle/>
          <a:p>
            <a:pPr>
              <a:lnSpc>
                <a:spcPct val="80000"/>
              </a:lnSpc>
              <a:buFont typeface="Wingdings" pitchFamily="2" charset="2"/>
              <a:buChar char="Ø"/>
            </a:pPr>
            <a:r>
              <a:rPr lang="en-US" sz="2800" dirty="0"/>
              <a:t>What happens inside a fluid when pressure is exerted on it?</a:t>
            </a:r>
          </a:p>
          <a:p>
            <a:pPr>
              <a:lnSpc>
                <a:spcPct val="80000"/>
              </a:lnSpc>
              <a:buFont typeface="Wingdings" pitchFamily="2" charset="2"/>
              <a:buChar char="Ø"/>
            </a:pPr>
            <a:r>
              <a:rPr lang="en-US" sz="2800" dirty="0"/>
              <a:t>Does pressure have a direction?</a:t>
            </a:r>
          </a:p>
          <a:p>
            <a:pPr>
              <a:lnSpc>
                <a:spcPct val="80000"/>
              </a:lnSpc>
              <a:buFont typeface="Wingdings" pitchFamily="2" charset="2"/>
              <a:buChar char="Ø"/>
            </a:pPr>
            <a:r>
              <a:rPr lang="en-US" sz="2800" dirty="0"/>
              <a:t>Does it transmit a force to the walls or bottom of a container?</a:t>
            </a:r>
          </a:p>
        </p:txBody>
      </p:sp>
      <p:pic>
        <p:nvPicPr>
          <p:cNvPr id="1168390" name="Picture 6" descr="09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995613"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3990975"/>
            <a:ext cx="4572000" cy="2677656"/>
          </a:xfrm>
          <a:prstGeom prst="rect">
            <a:avLst/>
          </a:prstGeom>
        </p:spPr>
        <p:txBody>
          <a:bodyPr>
            <a:spAutoFit/>
          </a:bodyPr>
          <a:lstStyle/>
          <a:p>
            <a:pPr lvl="1">
              <a:lnSpc>
                <a:spcPct val="80000"/>
              </a:lnSpc>
            </a:pPr>
            <a:r>
              <a:rPr lang="en-US" sz="3500" dirty="0">
                <a:solidFill>
                  <a:schemeClr val="accent1"/>
                </a:solidFill>
              </a:rPr>
              <a:t>Any change in the pressure of a fluid is transmitted uniformly in all directions throughout the fluid.</a:t>
            </a:r>
          </a:p>
        </p:txBody>
      </p:sp>
      <p:sp>
        <p:nvSpPr>
          <p:cNvPr id="3" name="Slide Number Placeholder 2">
            <a:extLst>
              <a:ext uri="{FF2B5EF4-FFF2-40B4-BE49-F238E27FC236}">
                <a16:creationId xmlns:a16="http://schemas.microsoft.com/office/drawing/2014/main" id="{B5C04151-85AD-4B19-BF86-38142143BDD9}"/>
              </a:ext>
            </a:extLst>
          </p:cNvPr>
          <p:cNvSpPr>
            <a:spLocks noGrp="1"/>
          </p:cNvSpPr>
          <p:nvPr>
            <p:ph type="sldNum" sz="quarter" idx="12"/>
          </p:nvPr>
        </p:nvSpPr>
        <p:spPr/>
        <p:txBody>
          <a:bodyPr/>
          <a:lstStyle/>
          <a:p>
            <a:fld id="{DD47CC33-E8F8-4742-AE82-71CFB35D51BA}" type="slidenum">
              <a:rPr lang="en-US" smtClean="0"/>
              <a:t>16</a:t>
            </a:fld>
            <a:endParaRPr lang="en-US"/>
          </a:p>
        </p:txBody>
      </p:sp>
    </p:spTree>
    <p:extLst>
      <p:ext uri="{BB962C8B-B14F-4D97-AF65-F5344CB8AC3E}">
        <p14:creationId xmlns:p14="http://schemas.microsoft.com/office/powerpoint/2010/main" val="4840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p:nvPr>
        </p:nvSpPr>
        <p:spPr>
          <a:xfrm>
            <a:off x="0" y="609600"/>
            <a:ext cx="3352800" cy="1739900"/>
          </a:xfrm>
        </p:spPr>
        <p:txBody>
          <a:bodyPr/>
          <a:lstStyle/>
          <a:p>
            <a:r>
              <a:rPr lang="en-US" sz="3600" b="1" dirty="0">
                <a:solidFill>
                  <a:srgbClr val="FF0000"/>
                </a:solidFill>
                <a:latin typeface="Comic Sans MS" pitchFamily="79" charset="0"/>
              </a:rPr>
              <a:t>How does a hydraulic jack work?</a:t>
            </a:r>
            <a:endParaRPr lang="en-US" dirty="0">
              <a:solidFill>
                <a:srgbClr val="FF0000"/>
              </a:solidFill>
            </a:endParaRPr>
          </a:p>
        </p:txBody>
      </p:sp>
      <p:sp>
        <p:nvSpPr>
          <p:cNvPr id="1489924" name="Rectangle 4"/>
          <p:cNvSpPr>
            <a:spLocks noGrp="1" noChangeArrowheads="1"/>
          </p:cNvSpPr>
          <p:nvPr>
            <p:ph type="body" idx="1"/>
          </p:nvPr>
        </p:nvSpPr>
        <p:spPr>
          <a:xfrm>
            <a:off x="0" y="3352800"/>
            <a:ext cx="9144000" cy="3200400"/>
          </a:xfrm>
        </p:spPr>
        <p:txBody>
          <a:bodyPr/>
          <a:lstStyle/>
          <a:p>
            <a:pPr>
              <a:lnSpc>
                <a:spcPct val="80000"/>
              </a:lnSpc>
            </a:pPr>
            <a:r>
              <a:rPr lang="en-US" sz="2400" dirty="0"/>
              <a:t>A force applied to a piston with a small area can produce a large increase in pressure in the fluid because of the small area of the piston.</a:t>
            </a:r>
          </a:p>
          <a:p>
            <a:pPr>
              <a:lnSpc>
                <a:spcPct val="80000"/>
              </a:lnSpc>
            </a:pPr>
            <a:r>
              <a:rPr lang="en-US" sz="2400" dirty="0"/>
              <a:t>This increase in pressure is transmitted through the fluid to the piston with the larger area.</a:t>
            </a:r>
          </a:p>
          <a:p>
            <a:pPr>
              <a:lnSpc>
                <a:spcPct val="80000"/>
              </a:lnSpc>
            </a:pPr>
            <a:r>
              <a:rPr lang="en-US" sz="2400" dirty="0"/>
              <a:t>The force exerted on the larger piston is proportional to the area of the piston: </a:t>
            </a:r>
            <a:r>
              <a:rPr lang="en-US" sz="2400" b="1" i="1" dirty="0">
                <a:solidFill>
                  <a:schemeClr val="accent1"/>
                </a:solidFill>
                <a:latin typeface="Times New Roman" pitchFamily="18" charset="0"/>
              </a:rPr>
              <a:t>F</a:t>
            </a:r>
            <a:r>
              <a:rPr lang="en-US" sz="2400" b="1" dirty="0">
                <a:solidFill>
                  <a:schemeClr val="accent1"/>
                </a:solidFill>
              </a:rPr>
              <a:t> = </a:t>
            </a:r>
            <a:r>
              <a:rPr lang="en-US" sz="2400" b="1" i="1" dirty="0">
                <a:solidFill>
                  <a:schemeClr val="accent1"/>
                </a:solidFill>
                <a:latin typeface="Times New Roman" pitchFamily="18" charset="0"/>
              </a:rPr>
              <a:t>PA</a:t>
            </a:r>
            <a:r>
              <a:rPr lang="en-US" sz="2400" dirty="0">
                <a:solidFill>
                  <a:schemeClr val="accent1"/>
                </a:solidFill>
              </a:rPr>
              <a:t>.</a:t>
            </a:r>
          </a:p>
        </p:txBody>
      </p:sp>
      <p:pic>
        <p:nvPicPr>
          <p:cNvPr id="1489925" name="Picture 5"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54197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00F7F2A9-B1F5-4092-8580-18D2F315CC64}"/>
              </a:ext>
            </a:extLst>
          </p:cNvPr>
          <p:cNvSpPr>
            <a:spLocks noGrp="1"/>
          </p:cNvSpPr>
          <p:nvPr>
            <p:ph type="sldNum" sz="quarter" idx="12"/>
          </p:nvPr>
        </p:nvSpPr>
        <p:spPr/>
        <p:txBody>
          <a:bodyPr/>
          <a:lstStyle/>
          <a:p>
            <a:fld id="{DD47CC33-E8F8-4742-AE82-71CFB35D51BA}" type="slidenum">
              <a:rPr lang="en-US" smtClean="0"/>
              <a:t>17</a:t>
            </a:fld>
            <a:endParaRPr lang="en-US"/>
          </a:p>
        </p:txBody>
      </p:sp>
    </p:spTree>
    <p:extLst>
      <p:ext uri="{BB962C8B-B14F-4D97-AF65-F5344CB8AC3E}">
        <p14:creationId xmlns:p14="http://schemas.microsoft.com/office/powerpoint/2010/main" val="190208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0" y="260350"/>
            <a:ext cx="3581400" cy="3013075"/>
          </a:xfrm>
          <a:noFill/>
        </p:spPr>
        <p:txBody>
          <a:bodyPr>
            <a:normAutofit fontScale="90000"/>
          </a:bodyPr>
          <a:lstStyle/>
          <a:p>
            <a:r>
              <a:rPr lang="en-US" sz="2400" dirty="0">
                <a:solidFill>
                  <a:schemeClr val="accent1"/>
                </a:solidFill>
                <a:latin typeface="Comic Sans MS" pitchFamily="79" charset="0"/>
              </a:rPr>
              <a:t>A force of 10 N is applied to a circular piston with an area of 2 cm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in a hydraulic jack.  The output piston for the jack has an area of 100 cm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What is the pressure in the fluid?</a:t>
            </a:r>
            <a:endParaRPr lang="en-US" dirty="0">
              <a:solidFill>
                <a:schemeClr val="accent1"/>
              </a:solidFill>
            </a:endParaRPr>
          </a:p>
        </p:txBody>
      </p:sp>
      <p:sp>
        <p:nvSpPr>
          <p:cNvPr id="1133571" name="Rectangle 3"/>
          <p:cNvSpPr>
            <a:spLocks noGrp="1" noChangeArrowheads="1"/>
          </p:cNvSpPr>
          <p:nvPr>
            <p:ph type="body" idx="1"/>
          </p:nvPr>
        </p:nvSpPr>
        <p:spPr>
          <a:xfrm>
            <a:off x="381000" y="3733800"/>
            <a:ext cx="2590800" cy="1447800"/>
          </a:xfrm>
        </p:spPr>
        <p:txBody>
          <a:bodyPr>
            <a:normAutofit lnSpcReduction="10000"/>
          </a:bodyPr>
          <a:lstStyle/>
          <a:p>
            <a:pPr marL="609600" indent="-609600">
              <a:buFont typeface="Arial" charset="0"/>
              <a:buAutoNum type="alphaLcParenR"/>
            </a:pPr>
            <a:r>
              <a:rPr lang="en-US" sz="2000">
                <a:latin typeface="Comic Sans MS" pitchFamily="79" charset="0"/>
              </a:rPr>
              <a:t>0.002 Pa</a:t>
            </a:r>
          </a:p>
          <a:p>
            <a:pPr marL="609600" indent="-609600">
              <a:buFont typeface="Arial" charset="0"/>
              <a:buAutoNum type="alphaLcParenR"/>
            </a:pPr>
            <a:r>
              <a:rPr lang="en-US" sz="2000">
                <a:latin typeface="Comic Sans MS" pitchFamily="79" charset="0"/>
              </a:rPr>
              <a:t>5 Pa</a:t>
            </a:r>
          </a:p>
          <a:p>
            <a:pPr marL="609600" indent="-609600">
              <a:buFont typeface="Arial" charset="0"/>
              <a:buAutoNum type="alphaLcParenR"/>
            </a:pPr>
            <a:r>
              <a:rPr lang="en-US" sz="2000">
                <a:latin typeface="Comic Sans MS" pitchFamily="79" charset="0"/>
              </a:rPr>
              <a:t>10 Pa</a:t>
            </a:r>
          </a:p>
          <a:p>
            <a:pPr marL="609600" indent="-609600">
              <a:buFont typeface="Arial" charset="0"/>
              <a:buAutoNum type="alphaLcParenR"/>
            </a:pPr>
            <a:r>
              <a:rPr lang="en-US" sz="2000">
                <a:latin typeface="Comic Sans MS" pitchFamily="79" charset="0"/>
              </a:rPr>
              <a:t>50 kPa</a:t>
            </a:r>
          </a:p>
        </p:txBody>
      </p:sp>
      <p:pic>
        <p:nvPicPr>
          <p:cNvPr id="1133574" name="Picture 6"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54197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3575" name="Text Box 7"/>
          <p:cNvSpPr txBox="1">
            <a:spLocks noChangeArrowheads="1"/>
          </p:cNvSpPr>
          <p:nvPr/>
        </p:nvSpPr>
        <p:spPr bwMode="auto">
          <a:xfrm>
            <a:off x="3581400" y="3581400"/>
            <a:ext cx="4800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F</a:t>
            </a:r>
            <a:r>
              <a:rPr lang="en-US" baseline="-25000"/>
              <a:t>1</a:t>
            </a:r>
            <a:r>
              <a:rPr lang="en-US">
                <a:latin typeface="Arial" charset="0"/>
                <a:sym typeface="Symbol" pitchFamily="18" charset="2"/>
              </a:rPr>
              <a:t> = 10 N				</a:t>
            </a:r>
          </a:p>
          <a:p>
            <a:pPr>
              <a:buFont typeface="Symbol" pitchFamily="18" charset="2"/>
              <a:buNone/>
            </a:pPr>
            <a:r>
              <a:rPr lang="en-US" i="1"/>
              <a:t>A</a:t>
            </a:r>
            <a:r>
              <a:rPr lang="en-US" baseline="-25000"/>
              <a:t>1</a:t>
            </a:r>
            <a:r>
              <a:rPr lang="en-US">
                <a:latin typeface="Arial" charset="0"/>
                <a:sym typeface="Symbol" pitchFamily="18" charset="2"/>
              </a:rPr>
              <a:t> = 2 cm</a:t>
            </a:r>
            <a:r>
              <a:rPr lang="en-US" baseline="30000">
                <a:latin typeface="Arial" charset="0"/>
                <a:sym typeface="Symbol" pitchFamily="18" charset="2"/>
              </a:rPr>
              <a:t>2</a:t>
            </a:r>
            <a:r>
              <a:rPr lang="en-US">
                <a:latin typeface="Arial" charset="0"/>
                <a:sym typeface="Symbol" pitchFamily="18" charset="2"/>
              </a:rPr>
              <a:t> = 0.0002 m</a:t>
            </a:r>
            <a:r>
              <a:rPr lang="en-US" baseline="30000">
                <a:latin typeface="Arial" charset="0"/>
                <a:sym typeface="Symbol" pitchFamily="18" charset="2"/>
              </a:rPr>
              <a:t>2</a:t>
            </a:r>
            <a:r>
              <a:rPr lang="en-US">
                <a:latin typeface="Arial" charset="0"/>
                <a:sym typeface="Symbol" pitchFamily="18" charset="2"/>
              </a:rPr>
              <a:t>	</a:t>
            </a:r>
            <a:r>
              <a:rPr lang="en-US">
                <a:latin typeface="Arial" charset="0"/>
              </a:rPr>
              <a:t>		</a:t>
            </a:r>
          </a:p>
          <a:p>
            <a:pPr>
              <a:buFont typeface="Symbol" pitchFamily="18" charset="2"/>
              <a:buNone/>
            </a:pPr>
            <a:endParaRPr lang="en-US" i="1"/>
          </a:p>
          <a:p>
            <a:pPr>
              <a:buFont typeface="Symbol" pitchFamily="18" charset="2"/>
              <a:buNone/>
            </a:pPr>
            <a:r>
              <a:rPr lang="en-US" i="1"/>
              <a:t>P</a:t>
            </a:r>
            <a:r>
              <a:rPr lang="en-US">
                <a:latin typeface="Arial" charset="0"/>
              </a:rPr>
              <a:t> = </a:t>
            </a:r>
            <a:r>
              <a:rPr lang="en-US" i="1"/>
              <a:t>F</a:t>
            </a:r>
            <a:r>
              <a:rPr lang="en-US" baseline="-25000"/>
              <a:t>1</a:t>
            </a:r>
            <a:r>
              <a:rPr lang="en-US"/>
              <a:t> / </a:t>
            </a:r>
            <a:r>
              <a:rPr lang="en-US" i="1"/>
              <a:t>A</a:t>
            </a:r>
            <a:r>
              <a:rPr lang="en-US" baseline="-25000"/>
              <a:t>1</a:t>
            </a:r>
            <a:r>
              <a:rPr lang="en-US">
                <a:latin typeface="Arial" charset="0"/>
              </a:rPr>
              <a:t> = 10 N / 0.0002 m</a:t>
            </a:r>
            <a:r>
              <a:rPr lang="en-US" baseline="30000">
                <a:latin typeface="Arial" charset="0"/>
              </a:rPr>
              <a:t>2</a:t>
            </a:r>
            <a:r>
              <a:rPr lang="en-US">
                <a:latin typeface="Arial" charset="0"/>
              </a:rPr>
              <a:t> 			= 50,000 N/m</a:t>
            </a:r>
            <a:r>
              <a:rPr lang="en-US" baseline="30000">
                <a:latin typeface="Arial" charset="0"/>
              </a:rPr>
              <a:t>2</a:t>
            </a:r>
            <a:r>
              <a:rPr lang="en-US">
                <a:latin typeface="Arial" charset="0"/>
              </a:rPr>
              <a:t> </a:t>
            </a:r>
          </a:p>
          <a:p>
            <a:pPr>
              <a:buFont typeface="Symbol" pitchFamily="18" charset="2"/>
              <a:buNone/>
            </a:pPr>
            <a:r>
              <a:rPr lang="en-US">
                <a:latin typeface="Arial" charset="0"/>
              </a:rPr>
              <a:t>	= </a:t>
            </a:r>
            <a:r>
              <a:rPr lang="en-US">
                <a:solidFill>
                  <a:srgbClr val="FA4F9F"/>
                </a:solidFill>
                <a:latin typeface="Arial" charset="0"/>
              </a:rPr>
              <a:t>50 kPa</a:t>
            </a:r>
          </a:p>
        </p:txBody>
      </p:sp>
      <p:sp>
        <p:nvSpPr>
          <p:cNvPr id="2" name="Slide Number Placeholder 1">
            <a:extLst>
              <a:ext uri="{FF2B5EF4-FFF2-40B4-BE49-F238E27FC236}">
                <a16:creationId xmlns:a16="http://schemas.microsoft.com/office/drawing/2014/main" id="{04DEFB6C-360A-4B22-893F-8BF41246BEA4}"/>
              </a:ext>
            </a:extLst>
          </p:cNvPr>
          <p:cNvSpPr>
            <a:spLocks noGrp="1"/>
          </p:cNvSpPr>
          <p:nvPr>
            <p:ph type="sldNum" sz="quarter" idx="12"/>
          </p:nvPr>
        </p:nvSpPr>
        <p:spPr/>
        <p:txBody>
          <a:bodyPr/>
          <a:lstStyle/>
          <a:p>
            <a:fld id="{DD47CC33-E8F8-4742-AE82-71CFB35D51BA}" type="slidenum">
              <a:rPr lang="en-US" smtClean="0"/>
              <a:t>18</a:t>
            </a:fld>
            <a:endParaRPr lang="en-US"/>
          </a:p>
        </p:txBody>
      </p:sp>
    </p:spTree>
    <p:extLst>
      <p:ext uri="{BB962C8B-B14F-4D97-AF65-F5344CB8AC3E}">
        <p14:creationId xmlns:p14="http://schemas.microsoft.com/office/powerpoint/2010/main" val="229576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33575"/>
                                        </p:tgtEl>
                                        <p:attrNameLst>
                                          <p:attrName>style.visibility</p:attrName>
                                        </p:attrNameLst>
                                      </p:cBhvr>
                                      <p:to>
                                        <p:strVal val="visible"/>
                                      </p:to>
                                    </p:set>
                                    <p:anim from="(-#ppt_w/2)" to="(#ppt_x)" calcmode="lin" valueType="num">
                                      <p:cBhvr>
                                        <p:cTn id="7" dur="600" fill="hold">
                                          <p:stCondLst>
                                            <p:cond delay="0"/>
                                          </p:stCondLst>
                                        </p:cTn>
                                        <p:tgtEl>
                                          <p:spTgt spid="1133575"/>
                                        </p:tgtEl>
                                        <p:attrNameLst>
                                          <p:attrName>ppt_x</p:attrName>
                                        </p:attrNameLst>
                                      </p:cBhvr>
                                    </p:anim>
                                    <p:anim from="0" to="-1.0" calcmode="lin" valueType="num">
                                      <p:cBhvr>
                                        <p:cTn id="8" dur="200" decel="50000" autoRev="1" fill="hold">
                                          <p:stCondLst>
                                            <p:cond delay="600"/>
                                          </p:stCondLst>
                                        </p:cTn>
                                        <p:tgtEl>
                                          <p:spTgt spid="1133575"/>
                                        </p:tgtEl>
                                        <p:attrNameLst>
                                          <p:attrName>xshear</p:attrName>
                                        </p:attrNameLst>
                                      </p:cBhvr>
                                    </p:anim>
                                    <p:animScale>
                                      <p:cBhvr>
                                        <p:cTn id="9" dur="200" decel="100000" autoRev="1" fill="hold">
                                          <p:stCondLst>
                                            <p:cond delay="600"/>
                                          </p:stCondLst>
                                        </p:cTn>
                                        <p:tgtEl>
                                          <p:spTgt spid="1133575"/>
                                        </p:tgtEl>
                                      </p:cBhvr>
                                      <p:from x="100000" y="100000"/>
                                      <p:to x="80000" y="100000"/>
                                    </p:animScale>
                                    <p:anim by="(#ppt_h/3+#ppt_w*0.1)" calcmode="lin" valueType="num">
                                      <p:cBhvr additive="sum">
                                        <p:cTn id="10" dur="200" decel="100000" autoRev="1" fill="hold">
                                          <p:stCondLst>
                                            <p:cond delay="600"/>
                                          </p:stCondLst>
                                        </p:cTn>
                                        <p:tgtEl>
                                          <p:spTgt spid="113357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a:xfrm>
            <a:off x="0" y="866775"/>
            <a:ext cx="3581400" cy="1800225"/>
          </a:xfrm>
          <a:noFill/>
        </p:spPr>
        <p:txBody>
          <a:bodyPr/>
          <a:lstStyle/>
          <a:p>
            <a:r>
              <a:rPr lang="en-US" sz="2800" dirty="0">
                <a:solidFill>
                  <a:srgbClr val="FF0000"/>
                </a:solidFill>
                <a:latin typeface="Comic Sans MS" pitchFamily="79" charset="0"/>
              </a:rPr>
              <a:t>Quiz</a:t>
            </a:r>
            <a:r>
              <a:rPr lang="en-US" sz="2800" dirty="0">
                <a:solidFill>
                  <a:schemeClr val="accent1"/>
                </a:solidFill>
                <a:latin typeface="Comic Sans MS" pitchFamily="79" charset="0"/>
              </a:rPr>
              <a:t>: What is the force exerted on the output piston by the fluid?</a:t>
            </a:r>
            <a:endParaRPr lang="en-US" dirty="0">
              <a:solidFill>
                <a:schemeClr val="accent1"/>
              </a:solidFill>
            </a:endParaRPr>
          </a:p>
        </p:txBody>
      </p:sp>
      <p:sp>
        <p:nvSpPr>
          <p:cNvPr id="1491971" name="Rectangle 3"/>
          <p:cNvSpPr>
            <a:spLocks noGrp="1" noChangeArrowheads="1"/>
          </p:cNvSpPr>
          <p:nvPr>
            <p:ph type="body" idx="1"/>
          </p:nvPr>
        </p:nvSpPr>
        <p:spPr>
          <a:xfrm>
            <a:off x="381000" y="3733800"/>
            <a:ext cx="2590800" cy="1447800"/>
          </a:xfrm>
        </p:spPr>
        <p:txBody>
          <a:bodyPr>
            <a:normAutofit lnSpcReduction="10000"/>
          </a:bodyPr>
          <a:lstStyle/>
          <a:p>
            <a:pPr marL="609600" indent="-609600">
              <a:buFont typeface="Arial" charset="0"/>
              <a:buAutoNum type="alphaLcParenR"/>
            </a:pPr>
            <a:r>
              <a:rPr lang="en-US" sz="2000">
                <a:latin typeface="Comic Sans MS" pitchFamily="79" charset="0"/>
              </a:rPr>
              <a:t>50 N</a:t>
            </a:r>
          </a:p>
          <a:p>
            <a:pPr marL="609600" indent="-609600">
              <a:buFont typeface="Arial" charset="0"/>
              <a:buAutoNum type="alphaLcParenR"/>
            </a:pPr>
            <a:r>
              <a:rPr lang="en-US" sz="2000">
                <a:latin typeface="Comic Sans MS" pitchFamily="79" charset="0"/>
              </a:rPr>
              <a:t>500 N</a:t>
            </a:r>
          </a:p>
          <a:p>
            <a:pPr marL="609600" indent="-609600">
              <a:buFont typeface="Arial" charset="0"/>
              <a:buAutoNum type="alphaLcParenR"/>
            </a:pPr>
            <a:r>
              <a:rPr lang="en-US" sz="2000">
                <a:latin typeface="Comic Sans MS" pitchFamily="79" charset="0"/>
              </a:rPr>
              <a:t>5,000 N</a:t>
            </a:r>
          </a:p>
          <a:p>
            <a:pPr marL="609600" indent="-609600">
              <a:buFont typeface="Arial" charset="0"/>
              <a:buAutoNum type="alphaLcParenR"/>
            </a:pPr>
            <a:r>
              <a:rPr lang="en-US" sz="2000">
                <a:latin typeface="Comic Sans MS" pitchFamily="79" charset="0"/>
              </a:rPr>
              <a:t>50,000 N</a:t>
            </a:r>
          </a:p>
        </p:txBody>
      </p:sp>
      <p:pic>
        <p:nvPicPr>
          <p:cNvPr id="1491972" name="Picture 4"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54197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1973" name="Text Box 5"/>
          <p:cNvSpPr txBox="1">
            <a:spLocks noChangeArrowheads="1"/>
          </p:cNvSpPr>
          <p:nvPr/>
        </p:nvSpPr>
        <p:spPr bwMode="auto">
          <a:xfrm>
            <a:off x="3581400" y="3581400"/>
            <a:ext cx="5562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P</a:t>
            </a:r>
            <a:r>
              <a:rPr lang="en-US">
                <a:latin typeface="Arial" charset="0"/>
                <a:sym typeface="Symbol" pitchFamily="18" charset="2"/>
              </a:rPr>
              <a:t> = 50 kPa				</a:t>
            </a:r>
          </a:p>
          <a:p>
            <a:pPr>
              <a:buFont typeface="Symbol" pitchFamily="18" charset="2"/>
              <a:buNone/>
            </a:pPr>
            <a:r>
              <a:rPr lang="en-US" i="1"/>
              <a:t>A</a:t>
            </a:r>
            <a:r>
              <a:rPr lang="en-US" baseline="-25000"/>
              <a:t>2</a:t>
            </a:r>
            <a:r>
              <a:rPr lang="en-US">
                <a:latin typeface="Arial" charset="0"/>
                <a:sym typeface="Symbol" pitchFamily="18" charset="2"/>
              </a:rPr>
              <a:t> = 100 cm</a:t>
            </a:r>
            <a:r>
              <a:rPr lang="en-US" baseline="30000">
                <a:latin typeface="Arial" charset="0"/>
                <a:sym typeface="Symbol" pitchFamily="18" charset="2"/>
              </a:rPr>
              <a:t>2</a:t>
            </a:r>
            <a:r>
              <a:rPr lang="en-US">
                <a:latin typeface="Arial" charset="0"/>
                <a:sym typeface="Symbol" pitchFamily="18" charset="2"/>
              </a:rPr>
              <a:t> = 0.01 m</a:t>
            </a:r>
            <a:r>
              <a:rPr lang="en-US" baseline="30000">
                <a:latin typeface="Arial" charset="0"/>
                <a:sym typeface="Symbol" pitchFamily="18" charset="2"/>
              </a:rPr>
              <a:t>2</a:t>
            </a:r>
            <a:r>
              <a:rPr lang="en-US">
                <a:latin typeface="Arial" charset="0"/>
                <a:sym typeface="Symbol" pitchFamily="18" charset="2"/>
              </a:rPr>
              <a:t>	</a:t>
            </a:r>
            <a:r>
              <a:rPr lang="en-US">
                <a:latin typeface="Arial" charset="0"/>
              </a:rPr>
              <a:t>	</a:t>
            </a:r>
          </a:p>
          <a:p>
            <a:pPr>
              <a:buFont typeface="Symbol" pitchFamily="18" charset="2"/>
              <a:buNone/>
            </a:pPr>
            <a:endParaRPr lang="en-US" i="1"/>
          </a:p>
          <a:p>
            <a:pPr>
              <a:buFont typeface="Symbol" pitchFamily="18" charset="2"/>
              <a:buNone/>
            </a:pPr>
            <a:r>
              <a:rPr lang="en-US" i="1"/>
              <a:t>F</a:t>
            </a:r>
            <a:r>
              <a:rPr lang="en-US" baseline="-25000"/>
              <a:t>1</a:t>
            </a:r>
            <a:r>
              <a:rPr lang="en-US">
                <a:latin typeface="Arial" charset="0"/>
              </a:rPr>
              <a:t> =</a:t>
            </a:r>
            <a:r>
              <a:rPr lang="en-US"/>
              <a:t> </a:t>
            </a:r>
            <a:r>
              <a:rPr lang="en-US" i="1"/>
              <a:t>PA</a:t>
            </a:r>
            <a:r>
              <a:rPr lang="en-US" baseline="-25000"/>
              <a:t>1</a:t>
            </a:r>
            <a:r>
              <a:rPr lang="en-US">
                <a:latin typeface="Arial" charset="0"/>
              </a:rPr>
              <a:t> = (50,000 N/m</a:t>
            </a:r>
            <a:r>
              <a:rPr lang="en-US" baseline="30000">
                <a:latin typeface="Arial" charset="0"/>
              </a:rPr>
              <a:t>2</a:t>
            </a:r>
            <a:r>
              <a:rPr lang="en-US">
                <a:latin typeface="Arial" charset="0"/>
              </a:rPr>
              <a:t>)(0.01 m</a:t>
            </a:r>
            <a:r>
              <a:rPr lang="en-US" baseline="30000">
                <a:latin typeface="Arial" charset="0"/>
              </a:rPr>
              <a:t>2</a:t>
            </a:r>
            <a:r>
              <a:rPr lang="en-US">
                <a:latin typeface="Arial" charset="0"/>
              </a:rPr>
              <a:t>)	= </a:t>
            </a:r>
            <a:r>
              <a:rPr lang="en-US">
                <a:solidFill>
                  <a:srgbClr val="FA4F9F"/>
                </a:solidFill>
                <a:latin typeface="Arial" charset="0"/>
              </a:rPr>
              <a:t>500 N</a:t>
            </a:r>
          </a:p>
          <a:p>
            <a:pPr>
              <a:buFont typeface="Symbol" pitchFamily="18" charset="2"/>
              <a:buNone/>
            </a:pPr>
            <a:r>
              <a:rPr lang="en-US">
                <a:solidFill>
                  <a:srgbClr val="FA4F9F"/>
                </a:solidFill>
                <a:latin typeface="Arial" charset="0"/>
              </a:rPr>
              <a:t>The mechanical advantage is </a:t>
            </a:r>
          </a:p>
          <a:p>
            <a:pPr>
              <a:buFont typeface="Symbol" pitchFamily="18" charset="2"/>
              <a:buNone/>
            </a:pPr>
            <a:r>
              <a:rPr lang="en-US">
                <a:solidFill>
                  <a:srgbClr val="FA4F9F"/>
                </a:solidFill>
                <a:latin typeface="Arial" charset="0"/>
              </a:rPr>
              <a:t>500 N / 10 N = 50.</a:t>
            </a:r>
          </a:p>
        </p:txBody>
      </p:sp>
      <p:sp>
        <p:nvSpPr>
          <p:cNvPr id="2" name="Slide Number Placeholder 1">
            <a:extLst>
              <a:ext uri="{FF2B5EF4-FFF2-40B4-BE49-F238E27FC236}">
                <a16:creationId xmlns:a16="http://schemas.microsoft.com/office/drawing/2014/main" id="{02D67423-E9A8-4A64-B72E-AD8CD7AB591D}"/>
              </a:ext>
            </a:extLst>
          </p:cNvPr>
          <p:cNvSpPr>
            <a:spLocks noGrp="1"/>
          </p:cNvSpPr>
          <p:nvPr>
            <p:ph type="sldNum" sz="quarter" idx="12"/>
          </p:nvPr>
        </p:nvSpPr>
        <p:spPr/>
        <p:txBody>
          <a:bodyPr/>
          <a:lstStyle/>
          <a:p>
            <a:fld id="{DD47CC33-E8F8-4742-AE82-71CFB35D51BA}" type="slidenum">
              <a:rPr lang="en-US" smtClean="0"/>
              <a:t>19</a:t>
            </a:fld>
            <a:endParaRPr lang="en-US"/>
          </a:p>
        </p:txBody>
      </p:sp>
    </p:spTree>
    <p:extLst>
      <p:ext uri="{BB962C8B-B14F-4D97-AF65-F5344CB8AC3E}">
        <p14:creationId xmlns:p14="http://schemas.microsoft.com/office/powerpoint/2010/main" val="3311663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91973"/>
                                        </p:tgtEl>
                                        <p:attrNameLst>
                                          <p:attrName>style.visibility</p:attrName>
                                        </p:attrNameLst>
                                      </p:cBhvr>
                                      <p:to>
                                        <p:strVal val="visible"/>
                                      </p:to>
                                    </p:set>
                                    <p:anim from="(-#ppt_w/2)" to="(#ppt_x)" calcmode="lin" valueType="num">
                                      <p:cBhvr>
                                        <p:cTn id="7" dur="600" fill="hold">
                                          <p:stCondLst>
                                            <p:cond delay="0"/>
                                          </p:stCondLst>
                                        </p:cTn>
                                        <p:tgtEl>
                                          <p:spTgt spid="1491973"/>
                                        </p:tgtEl>
                                        <p:attrNameLst>
                                          <p:attrName>ppt_x</p:attrName>
                                        </p:attrNameLst>
                                      </p:cBhvr>
                                    </p:anim>
                                    <p:anim from="0" to="-1.0" calcmode="lin" valueType="num">
                                      <p:cBhvr>
                                        <p:cTn id="8" dur="200" decel="50000" autoRev="1" fill="hold">
                                          <p:stCondLst>
                                            <p:cond delay="600"/>
                                          </p:stCondLst>
                                        </p:cTn>
                                        <p:tgtEl>
                                          <p:spTgt spid="1491973"/>
                                        </p:tgtEl>
                                        <p:attrNameLst>
                                          <p:attrName>xshear</p:attrName>
                                        </p:attrNameLst>
                                      </p:cBhvr>
                                    </p:anim>
                                    <p:animScale>
                                      <p:cBhvr>
                                        <p:cTn id="9" dur="200" decel="100000" autoRev="1" fill="hold">
                                          <p:stCondLst>
                                            <p:cond delay="600"/>
                                          </p:stCondLst>
                                        </p:cTn>
                                        <p:tgtEl>
                                          <p:spTgt spid="1491973"/>
                                        </p:tgtEl>
                                      </p:cBhvr>
                                      <p:from x="100000" y="100000"/>
                                      <p:to x="80000" y="100000"/>
                                    </p:animScale>
                                    <p:anim by="(#ppt_h/3+#ppt_w*0.1)" calcmode="lin" valueType="num">
                                      <p:cBhvr additive="sum">
                                        <p:cTn id="10" dur="200" decel="100000" autoRev="1" fill="hold">
                                          <p:stCondLst>
                                            <p:cond delay="600"/>
                                          </p:stCondLst>
                                        </p:cTn>
                                        <p:tgtEl>
                                          <p:spTgt spid="14919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19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title"/>
          </p:nvPr>
        </p:nvSpPr>
        <p:spPr>
          <a:xfrm>
            <a:off x="0" y="457200"/>
            <a:ext cx="9144000" cy="701675"/>
          </a:xfrm>
        </p:spPr>
        <p:txBody>
          <a:bodyPr/>
          <a:lstStyle/>
          <a:p>
            <a:r>
              <a:rPr lang="en-US" sz="4000" b="1" dirty="0">
                <a:solidFill>
                  <a:srgbClr val="FF0000"/>
                </a:solidFill>
                <a:latin typeface="Arial" charset="0"/>
              </a:rPr>
              <a:t>Angular momentum is a vector</a:t>
            </a:r>
            <a:endParaRPr lang="en-US" dirty="0">
              <a:solidFill>
                <a:srgbClr val="FF0000"/>
              </a:solidFill>
            </a:endParaRPr>
          </a:p>
        </p:txBody>
      </p:sp>
      <p:sp>
        <p:nvSpPr>
          <p:cNvPr id="1483779" name="Rectangle 3"/>
          <p:cNvSpPr>
            <a:spLocks noGrp="1" noChangeArrowheads="1"/>
          </p:cNvSpPr>
          <p:nvPr>
            <p:ph type="body" idx="1"/>
          </p:nvPr>
        </p:nvSpPr>
        <p:spPr>
          <a:xfrm>
            <a:off x="0" y="1600200"/>
            <a:ext cx="9144000" cy="1902059"/>
          </a:xfrm>
          <a:noFill/>
        </p:spPr>
        <p:txBody>
          <a:bodyPr>
            <a:spAutoFit/>
          </a:bodyPr>
          <a:lstStyle/>
          <a:p>
            <a:r>
              <a:rPr lang="en-US" sz="2800" dirty="0">
                <a:solidFill>
                  <a:schemeClr val="accent1"/>
                </a:solidFill>
              </a:rPr>
              <a:t>The direction of the rotational-velocity vector is given by the right-hand rule.</a:t>
            </a:r>
          </a:p>
          <a:p>
            <a:r>
              <a:rPr lang="en-US" sz="2800" dirty="0">
                <a:solidFill>
                  <a:schemeClr val="accent1"/>
                </a:solidFill>
              </a:rPr>
              <a:t>The direction of the angular-momentum vector is the same as the rotational velocity.</a:t>
            </a:r>
          </a:p>
        </p:txBody>
      </p:sp>
      <p:pic>
        <p:nvPicPr>
          <p:cNvPr id="1483781" name="Picture 5" descr="08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276600"/>
            <a:ext cx="51054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83782" name="Object 6"/>
          <p:cNvGraphicFramePr>
            <a:graphicFrameLocks noChangeAspect="1"/>
          </p:cNvGraphicFramePr>
          <p:nvPr/>
        </p:nvGraphicFramePr>
        <p:xfrm>
          <a:off x="0" y="3581400"/>
          <a:ext cx="4432300" cy="896938"/>
        </p:xfrm>
        <a:graphic>
          <a:graphicData uri="http://schemas.openxmlformats.org/presentationml/2006/ole">
            <mc:AlternateContent xmlns:mc="http://schemas.openxmlformats.org/markup-compatibility/2006">
              <mc:Choice xmlns:v="urn:schemas-microsoft-com:vml" Requires="v">
                <p:oleObj spid="_x0000_s2089" name="Equation" r:id="rId5" imgW="1879600" imgH="381000" progId="Equation.3">
                  <p:embed/>
                </p:oleObj>
              </mc:Choice>
              <mc:Fallback>
                <p:oleObj name="Equation" r:id="rId5" imgW="1879600" imgH="381000" progId="Equation.3">
                  <p:embed/>
                  <p:pic>
                    <p:nvPicPr>
                      <p:cNvPr id="14837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1400"/>
                        <a:ext cx="4432300" cy="8969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2</a:t>
            </a:fld>
            <a:endParaRPr lang="en-US"/>
          </a:p>
        </p:txBody>
      </p:sp>
    </p:spTree>
    <p:extLst>
      <p:ext uri="{BB962C8B-B14F-4D97-AF65-F5344CB8AC3E}">
        <p14:creationId xmlns:p14="http://schemas.microsoft.com/office/powerpoint/2010/main" val="3131626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329257-0C22-4D9F-8372-D992339C6DC6}" type="slidenum">
              <a:rPr lang="en-US"/>
              <a:pPr eaLnBrk="1" hangingPunct="1"/>
              <a:t>20</a:t>
            </a:fld>
            <a:endParaRPr lang="en-US"/>
          </a:p>
        </p:txBody>
      </p:sp>
      <p:sp>
        <p:nvSpPr>
          <p:cNvPr id="28677" name="Rectangle 2"/>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chemeClr val="bg1"/>
                </a:solidFill>
                <a:ea typeface="宋体" pitchFamily="2" charset="-122"/>
              </a:rPr>
              <a:t>2D-01 Hydraulic Press</a:t>
            </a:r>
          </a:p>
        </p:txBody>
      </p:sp>
      <p:sp>
        <p:nvSpPr>
          <p:cNvPr id="135171" name="Rectangle 3"/>
          <p:cNvSpPr>
            <a:spLocks noChangeArrowheads="1"/>
          </p:cNvSpPr>
          <p:nvPr/>
        </p:nvSpPr>
        <p:spPr bwMode="auto">
          <a:xfrm>
            <a:off x="457200" y="5334000"/>
            <a:ext cx="81534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altLang="zh-CN" sz="2000" b="1" dirty="0">
                <a:solidFill>
                  <a:schemeClr val="bg1"/>
                </a:solidFill>
                <a:ea typeface="宋体" pitchFamily="2" charset="-122"/>
              </a:rPr>
              <a:t>THE INPUT FORCE IS GREATLY ENHANCED BY THE HYDRAULIC FLUID AND BY THE LEVERAGE GAINED USING THE LONG HANDLE.</a:t>
            </a:r>
          </a:p>
        </p:txBody>
      </p:sp>
      <p:sp>
        <p:nvSpPr>
          <p:cNvPr id="135172" name="Text Box 4"/>
          <p:cNvSpPr txBox="1">
            <a:spLocks noChangeArrowheads="1"/>
          </p:cNvSpPr>
          <p:nvPr/>
        </p:nvSpPr>
        <p:spPr bwMode="auto">
          <a:xfrm>
            <a:off x="3276600" y="1676400"/>
            <a:ext cx="5638800" cy="650875"/>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Within the Hydraulic fluid the pressure is uniform:</a:t>
            </a:r>
            <a:endParaRPr lang="en-US" b="1" i="1">
              <a:solidFill>
                <a:srgbClr val="CC0000"/>
              </a:solidFill>
            </a:endParaRPr>
          </a:p>
          <a:p>
            <a:pPr eaLnBrk="1" hangingPunct="1"/>
            <a:r>
              <a:rPr lang="en-US" b="1" i="1">
                <a:solidFill>
                  <a:srgbClr val="CC0000"/>
                </a:solidFill>
              </a:rPr>
              <a:t>F</a:t>
            </a:r>
            <a:r>
              <a:rPr lang="en-US" b="1" i="1" baseline="-25000">
                <a:solidFill>
                  <a:srgbClr val="CC0000"/>
                </a:solidFill>
              </a:rPr>
              <a:t>1</a:t>
            </a:r>
            <a:r>
              <a:rPr lang="en-US" b="1" i="1">
                <a:solidFill>
                  <a:srgbClr val="CC0000"/>
                </a:solidFill>
              </a:rPr>
              <a:t>/A</a:t>
            </a:r>
            <a:r>
              <a:rPr lang="en-US" b="1" i="1" baseline="-25000">
                <a:solidFill>
                  <a:srgbClr val="CC0000"/>
                </a:solidFill>
              </a:rPr>
              <a:t>1</a:t>
            </a:r>
            <a:r>
              <a:rPr lang="en-US" b="1" i="1">
                <a:solidFill>
                  <a:srgbClr val="CC0000"/>
                </a:solidFill>
              </a:rPr>
              <a:t> = F</a:t>
            </a:r>
            <a:r>
              <a:rPr lang="en-US" b="1" i="1" baseline="-25000">
                <a:solidFill>
                  <a:srgbClr val="CC0000"/>
                </a:solidFill>
              </a:rPr>
              <a:t>2</a:t>
            </a:r>
            <a:r>
              <a:rPr lang="en-US" b="1" i="1">
                <a:solidFill>
                  <a:srgbClr val="CC0000"/>
                </a:solidFill>
              </a:rPr>
              <a:t>/A</a:t>
            </a:r>
            <a:r>
              <a:rPr lang="en-US" b="1" i="1" baseline="-25000">
                <a:solidFill>
                  <a:srgbClr val="CC0000"/>
                </a:solidFill>
              </a:rPr>
              <a:t>2</a:t>
            </a:r>
            <a:r>
              <a:rPr lang="en-US" b="1" i="1">
                <a:solidFill>
                  <a:srgbClr val="CC0000"/>
                </a:solidFill>
              </a:rPr>
              <a:t> </a:t>
            </a:r>
            <a:r>
              <a:rPr lang="en-US" b="1">
                <a:sym typeface="Wingdings" pitchFamily="2" charset="2"/>
              </a:rPr>
              <a:t> </a:t>
            </a:r>
            <a:r>
              <a:rPr lang="en-US" b="1" i="1">
                <a:solidFill>
                  <a:srgbClr val="CC0000"/>
                </a:solidFill>
              </a:rPr>
              <a:t>F</a:t>
            </a:r>
            <a:r>
              <a:rPr lang="en-US" b="1" i="1" baseline="-25000">
                <a:solidFill>
                  <a:srgbClr val="CC0000"/>
                </a:solidFill>
              </a:rPr>
              <a:t>1</a:t>
            </a:r>
            <a:r>
              <a:rPr lang="en-US" b="1" i="1">
                <a:solidFill>
                  <a:srgbClr val="CC0000"/>
                </a:solidFill>
              </a:rPr>
              <a:t>/F</a:t>
            </a:r>
            <a:r>
              <a:rPr lang="en-US" b="1" i="1" baseline="-25000">
                <a:solidFill>
                  <a:srgbClr val="CC0000"/>
                </a:solidFill>
              </a:rPr>
              <a:t>2</a:t>
            </a:r>
            <a:r>
              <a:rPr lang="en-US" b="1" i="1">
                <a:solidFill>
                  <a:srgbClr val="CC0000"/>
                </a:solidFill>
              </a:rPr>
              <a:t> = A</a:t>
            </a:r>
            <a:r>
              <a:rPr lang="en-US" b="1" i="1" baseline="-25000">
                <a:solidFill>
                  <a:srgbClr val="CC0000"/>
                </a:solidFill>
              </a:rPr>
              <a:t>1</a:t>
            </a:r>
            <a:r>
              <a:rPr lang="en-US" b="1" i="1">
                <a:solidFill>
                  <a:srgbClr val="CC0000"/>
                </a:solidFill>
              </a:rPr>
              <a:t>/A</a:t>
            </a:r>
            <a:r>
              <a:rPr lang="en-US" b="1" i="1" baseline="-25000">
                <a:solidFill>
                  <a:srgbClr val="CC0000"/>
                </a:solidFill>
              </a:rPr>
              <a:t>2</a:t>
            </a:r>
            <a:endParaRPr lang="en-US" b="1"/>
          </a:p>
        </p:txBody>
      </p:sp>
      <p:sp>
        <p:nvSpPr>
          <p:cNvPr id="135173" name="Text Box 5"/>
          <p:cNvSpPr txBox="1">
            <a:spLocks noChangeArrowheads="1"/>
          </p:cNvSpPr>
          <p:nvPr/>
        </p:nvSpPr>
        <p:spPr bwMode="auto">
          <a:xfrm>
            <a:off x="4191000" y="2438400"/>
            <a:ext cx="3505200" cy="925513"/>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Pump piston diameter = 0.5 in</a:t>
            </a:r>
            <a:br>
              <a:rPr lang="en-US" altLang="zh-CN" b="1">
                <a:ea typeface="宋体" pitchFamily="2" charset="-122"/>
              </a:rPr>
            </a:br>
            <a:r>
              <a:rPr lang="en-US" altLang="zh-CN" b="1">
                <a:ea typeface="宋体" pitchFamily="2" charset="-122"/>
              </a:rPr>
              <a:t>Lift piston diameter = 1.25 in</a:t>
            </a:r>
            <a:br>
              <a:rPr lang="en-US" altLang="zh-CN" b="1">
                <a:ea typeface="宋体" pitchFamily="2" charset="-122"/>
              </a:rPr>
            </a:br>
            <a:r>
              <a:rPr lang="en-US" altLang="zh-CN" b="1">
                <a:ea typeface="宋体" pitchFamily="2" charset="-122"/>
              </a:rPr>
              <a:t> </a:t>
            </a:r>
            <a:r>
              <a:rPr lang="en-US" b="1" i="1">
                <a:solidFill>
                  <a:srgbClr val="CC0000"/>
                </a:solidFill>
              </a:rPr>
              <a:t>F</a:t>
            </a:r>
            <a:r>
              <a:rPr lang="en-US" b="1" i="1" baseline="-25000">
                <a:solidFill>
                  <a:srgbClr val="CC0000"/>
                </a:solidFill>
              </a:rPr>
              <a:t>1</a:t>
            </a:r>
            <a:r>
              <a:rPr lang="en-US" b="1" i="1">
                <a:solidFill>
                  <a:srgbClr val="CC0000"/>
                </a:solidFill>
              </a:rPr>
              <a:t>= 6.25*F</a:t>
            </a:r>
            <a:r>
              <a:rPr lang="en-US" b="1" i="1" baseline="-25000">
                <a:solidFill>
                  <a:srgbClr val="CC0000"/>
                </a:solidFill>
              </a:rPr>
              <a:t>2</a:t>
            </a:r>
            <a:r>
              <a:rPr lang="en-US" b="1" i="1">
                <a:solidFill>
                  <a:srgbClr val="CC0000"/>
                </a:solidFill>
              </a:rPr>
              <a:t> </a:t>
            </a:r>
          </a:p>
        </p:txBody>
      </p:sp>
      <p:sp>
        <p:nvSpPr>
          <p:cNvPr id="135174" name="Text Box 6"/>
          <p:cNvSpPr txBox="1">
            <a:spLocks noChangeArrowheads="1"/>
          </p:cNvSpPr>
          <p:nvPr/>
        </p:nvSpPr>
        <p:spPr bwMode="auto">
          <a:xfrm>
            <a:off x="3276600" y="3505200"/>
            <a:ext cx="5638800" cy="650875"/>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b="1">
                <a:ea typeface="宋体" pitchFamily="2" charset="-122"/>
              </a:rPr>
              <a:t>This is not enough mechanical advantage to crush the wood.  How is it done?</a:t>
            </a:r>
            <a:endParaRPr lang="en-US" b="1" i="1">
              <a:solidFill>
                <a:srgbClr val="CC0000"/>
              </a:solidFill>
            </a:endParaRPr>
          </a:p>
        </p:txBody>
      </p:sp>
      <p:pic>
        <p:nvPicPr>
          <p:cNvPr id="28682" name="Picture 7" descr="2D-01_sized"/>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41936"/>
          <a:stretch>
            <a:fillRect/>
          </a:stretch>
        </p:blipFill>
        <p:spPr>
          <a:xfrm>
            <a:off x="457200" y="2514600"/>
            <a:ext cx="2743200" cy="2513013"/>
          </a:xfrm>
          <a:noFill/>
        </p:spPr>
      </p:pic>
      <p:sp>
        <p:nvSpPr>
          <p:cNvPr id="135176" name="AutoShape 8"/>
          <p:cNvSpPr>
            <a:spLocks noChangeArrowheads="1"/>
          </p:cNvSpPr>
          <p:nvPr/>
        </p:nvSpPr>
        <p:spPr bwMode="auto">
          <a:xfrm>
            <a:off x="304800" y="762000"/>
            <a:ext cx="2743200" cy="1676400"/>
          </a:xfrm>
          <a:prstGeom prst="wedgeEllipseCallout">
            <a:avLst>
              <a:gd name="adj1" fmla="val 25810"/>
              <a:gd name="adj2" fmla="val 9062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Is it possible to crush a 2x4 only with the force exerted by one hand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sp>
        <p:nvSpPr>
          <p:cNvPr id="135177" name="Text Box 9"/>
          <p:cNvSpPr txBox="1">
            <a:spLocks noChangeArrowheads="1"/>
          </p:cNvSpPr>
          <p:nvPr/>
        </p:nvSpPr>
        <p:spPr bwMode="auto">
          <a:xfrm>
            <a:off x="3276600" y="4343400"/>
            <a:ext cx="5638800" cy="650875"/>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Remember, the lever arm also gives a mechanical advantage.  We have:  </a:t>
            </a:r>
            <a:r>
              <a:rPr lang="en-US" b="1" i="1">
                <a:solidFill>
                  <a:srgbClr val="CC0000"/>
                </a:solidFill>
              </a:rPr>
              <a:t>F</a:t>
            </a:r>
            <a:r>
              <a:rPr lang="en-US" b="1" i="1" baseline="-25000">
                <a:solidFill>
                  <a:srgbClr val="CC0000"/>
                </a:solidFill>
              </a:rPr>
              <a:t>1</a:t>
            </a:r>
            <a:r>
              <a:rPr lang="en-US" b="1" i="1">
                <a:solidFill>
                  <a:srgbClr val="CC0000"/>
                </a:solidFill>
                <a:cs typeface="Arial" charset="0"/>
              </a:rPr>
              <a:t>≈</a:t>
            </a:r>
            <a:r>
              <a:rPr lang="en-US" b="1" i="1">
                <a:solidFill>
                  <a:srgbClr val="CC0000"/>
                </a:solidFill>
              </a:rPr>
              <a:t> (16)*6.25*F</a:t>
            </a:r>
            <a:r>
              <a:rPr lang="en-US" b="1" i="1" baseline="-25000">
                <a:solidFill>
                  <a:srgbClr val="CC0000"/>
                </a:solidFill>
              </a:rPr>
              <a:t>2</a:t>
            </a:r>
            <a:r>
              <a:rPr lang="en-US" b="1" i="1">
                <a:solidFill>
                  <a:srgbClr val="CC0000"/>
                </a:solidFill>
              </a:rPr>
              <a:t> = 100*F</a:t>
            </a:r>
            <a:r>
              <a:rPr lang="en-US" b="1" i="1" baseline="-25000">
                <a:solidFill>
                  <a:srgbClr val="CC0000"/>
                </a:solidFill>
              </a:rPr>
              <a:t>2</a:t>
            </a:r>
            <a:r>
              <a:rPr lang="en-US"/>
              <a:t> </a:t>
            </a:r>
          </a:p>
        </p:txBody>
      </p:sp>
      <p:sp>
        <p:nvSpPr>
          <p:cNvPr id="28685" name="Text Box 10"/>
          <p:cNvSpPr txBox="1">
            <a:spLocks noChangeArrowheads="1"/>
          </p:cNvSpPr>
          <p:nvPr/>
        </p:nvSpPr>
        <p:spPr bwMode="auto">
          <a:xfrm>
            <a:off x="3962400" y="914400"/>
            <a:ext cx="4724400" cy="5810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solidFill>
                  <a:srgbClr val="669900"/>
                </a:solidFill>
                <a:ea typeface="宋体" pitchFamily="2" charset="-122"/>
              </a:rPr>
              <a:t>Using the uniformity of pressure within a liquid as a mechanical advantage</a:t>
            </a:r>
          </a:p>
        </p:txBody>
      </p:sp>
    </p:spTree>
    <p:extLst>
      <p:ext uri="{BB962C8B-B14F-4D97-AF65-F5344CB8AC3E}">
        <p14:creationId xmlns:p14="http://schemas.microsoft.com/office/powerpoint/2010/main" val="2734307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Rectangle 3"/>
          <p:cNvSpPr>
            <a:spLocks noGrp="1" noChangeArrowheads="1"/>
          </p:cNvSpPr>
          <p:nvPr>
            <p:ph type="body" idx="1"/>
          </p:nvPr>
        </p:nvSpPr>
        <p:spPr>
          <a:xfrm>
            <a:off x="685800" y="1981200"/>
            <a:ext cx="6934200" cy="4114800"/>
          </a:xfrm>
        </p:spPr>
        <p:txBody>
          <a:bodyPr>
            <a:normAutofit/>
          </a:bodyPr>
          <a:lstStyle/>
          <a:p>
            <a:pPr>
              <a:lnSpc>
                <a:spcPct val="80000"/>
              </a:lnSpc>
            </a:pPr>
            <a:r>
              <a:rPr lang="en-US" sz="2500" dirty="0"/>
              <a:t>Living on the surface of the earth, we are at the bottom of a sea of air.</a:t>
            </a:r>
          </a:p>
          <a:p>
            <a:pPr>
              <a:lnSpc>
                <a:spcPct val="80000"/>
              </a:lnSpc>
            </a:pPr>
            <a:r>
              <a:rPr lang="en-US" sz="2500" dirty="0"/>
              <a:t>This sea of air is thinner at higher altitudes.</a:t>
            </a:r>
          </a:p>
          <a:p>
            <a:pPr>
              <a:lnSpc>
                <a:spcPct val="80000"/>
              </a:lnSpc>
            </a:pPr>
            <a:r>
              <a:rPr lang="en-US" sz="2500" dirty="0"/>
              <a:t>It is also thinner during certain weather conditions.</a:t>
            </a:r>
          </a:p>
          <a:p>
            <a:pPr>
              <a:lnSpc>
                <a:spcPct val="80000"/>
              </a:lnSpc>
            </a:pPr>
            <a:r>
              <a:rPr lang="en-US" sz="2500" dirty="0"/>
              <a:t>We describe this property by </a:t>
            </a:r>
            <a:r>
              <a:rPr lang="en-US" sz="2500" b="1" i="1" dirty="0">
                <a:solidFill>
                  <a:schemeClr val="accent1"/>
                </a:solidFill>
              </a:rPr>
              <a:t>atmospheric pressure</a:t>
            </a:r>
            <a:r>
              <a:rPr lang="en-US" sz="2500" dirty="0"/>
              <a:t>: the pressure of the layer of air that surrounds the earth.</a:t>
            </a:r>
          </a:p>
          <a:p>
            <a:pPr lvl="1">
              <a:lnSpc>
                <a:spcPct val="80000"/>
              </a:lnSpc>
            </a:pPr>
            <a:r>
              <a:rPr lang="en-US" sz="2500" dirty="0"/>
              <a:t>At sea level, the atmospheric pressure is 100 </a:t>
            </a:r>
            <a:r>
              <a:rPr lang="en-US" sz="2500" dirty="0" err="1"/>
              <a:t>kPa</a:t>
            </a:r>
            <a:r>
              <a:rPr lang="en-US" sz="2500" dirty="0"/>
              <a:t>, or 14.7 pounds per square inch, but it decreases with altitude.</a:t>
            </a:r>
          </a:p>
        </p:txBody>
      </p:sp>
      <p:sp>
        <p:nvSpPr>
          <p:cNvPr id="1145858" name="Rectangle 2"/>
          <p:cNvSpPr>
            <a:spLocks noGrp="1" noChangeArrowheads="1"/>
          </p:cNvSpPr>
          <p:nvPr>
            <p:ph type="title"/>
          </p:nvPr>
        </p:nvSpPr>
        <p:spPr>
          <a:xfrm>
            <a:off x="0" y="465138"/>
            <a:ext cx="9144000" cy="1431925"/>
          </a:xfrm>
        </p:spPr>
        <p:txBody>
          <a:bodyPr>
            <a:normAutofit fontScale="90000"/>
          </a:bodyPr>
          <a:lstStyle/>
          <a:p>
            <a:r>
              <a:rPr lang="en-US" b="1" dirty="0">
                <a:solidFill>
                  <a:srgbClr val="FF0000"/>
                </a:solidFill>
              </a:rPr>
              <a:t>Atmospheric Pressure and the Behavior of Gases</a:t>
            </a:r>
          </a:p>
        </p:txBody>
      </p:sp>
      <p:sp>
        <p:nvSpPr>
          <p:cNvPr id="2" name="Slide Number Placeholder 1">
            <a:extLst>
              <a:ext uri="{FF2B5EF4-FFF2-40B4-BE49-F238E27FC236}">
                <a16:creationId xmlns:a16="http://schemas.microsoft.com/office/drawing/2014/main" id="{79D95820-C7F2-481B-989F-BA650FADBD62}"/>
              </a:ext>
            </a:extLst>
          </p:cNvPr>
          <p:cNvSpPr>
            <a:spLocks noGrp="1"/>
          </p:cNvSpPr>
          <p:nvPr>
            <p:ph type="sldNum" sz="quarter" idx="12"/>
          </p:nvPr>
        </p:nvSpPr>
        <p:spPr/>
        <p:txBody>
          <a:bodyPr/>
          <a:lstStyle/>
          <a:p>
            <a:fld id="{DD47CC33-E8F8-4742-AE82-71CFB35D51BA}" type="slidenum">
              <a:rPr lang="en-US" smtClean="0"/>
              <a:t>21</a:t>
            </a:fld>
            <a:endParaRPr lang="en-US"/>
          </a:p>
        </p:txBody>
      </p:sp>
    </p:spTree>
    <p:extLst>
      <p:ext uri="{BB962C8B-B14F-4D97-AF65-F5344CB8AC3E}">
        <p14:creationId xmlns:p14="http://schemas.microsoft.com/office/powerpoint/2010/main" val="159982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3" name="Rectangle 3"/>
          <p:cNvSpPr>
            <a:spLocks noGrp="1" noChangeArrowheads="1"/>
          </p:cNvSpPr>
          <p:nvPr>
            <p:ph type="body" idx="1"/>
          </p:nvPr>
        </p:nvSpPr>
        <p:spPr>
          <a:xfrm>
            <a:off x="228600" y="381000"/>
            <a:ext cx="5943600" cy="5791200"/>
          </a:xfrm>
        </p:spPr>
        <p:txBody>
          <a:bodyPr>
            <a:normAutofit/>
          </a:bodyPr>
          <a:lstStyle/>
          <a:p>
            <a:r>
              <a:rPr lang="en-US" sz="2400" dirty="0"/>
              <a:t>Torricelli invented the barometer, a device for measuring atmospheric pressure.</a:t>
            </a:r>
          </a:p>
          <a:p>
            <a:endParaRPr lang="en-US" sz="2400" dirty="0"/>
          </a:p>
          <a:p>
            <a:r>
              <a:rPr lang="en-US" sz="2400" dirty="0"/>
              <a:t>He filled a tube with mercury and inverted it into an open container of mercury.</a:t>
            </a:r>
          </a:p>
          <a:p>
            <a:endParaRPr lang="en-US" sz="2400" dirty="0"/>
          </a:p>
          <a:p>
            <a:r>
              <a:rPr lang="en-US" sz="2400" dirty="0"/>
              <a:t>Air pressure acting on the mercury in the dish supported a column of mercury, of height proportional to the atmospheric pressure.</a:t>
            </a:r>
          </a:p>
          <a:p>
            <a:pPr lvl="1"/>
            <a:r>
              <a:rPr lang="en-US" sz="2000" b="1" dirty="0">
                <a:effectLst/>
              </a:rPr>
              <a:t>For water: 32 feet = 975.36 cm </a:t>
            </a:r>
          </a:p>
          <a:p>
            <a:pPr lvl="1"/>
            <a:r>
              <a:rPr lang="en-US" sz="2000" b="1" dirty="0">
                <a:effectLst/>
              </a:rPr>
              <a:t>For mercury: 975.36cm/13.6 = 76 cm.  </a:t>
            </a:r>
          </a:p>
          <a:p>
            <a:pPr lvl="1"/>
            <a:endParaRPr lang="en-US" sz="2000" dirty="0"/>
          </a:p>
        </p:txBody>
      </p:sp>
      <p:pic>
        <p:nvPicPr>
          <p:cNvPr id="1182727" name="Picture 7" descr="09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83845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5849034"/>
            <a:ext cx="4876800" cy="646331"/>
          </a:xfrm>
          <a:prstGeom prst="rect">
            <a:avLst/>
          </a:prstGeom>
        </p:spPr>
        <p:txBody>
          <a:bodyPr wrap="square">
            <a:spAutoFit/>
          </a:bodyPr>
          <a:lstStyle/>
          <a:p>
            <a:r>
              <a:rPr lang="en-US" dirty="0">
                <a:hlinkClick r:id="rId4"/>
              </a:rPr>
              <a:t>http://www.youtube.com/watch?v=BSo9fSTJcEE</a:t>
            </a:r>
            <a:endParaRPr lang="en-US" dirty="0"/>
          </a:p>
          <a:p>
            <a:endParaRPr lang="en-US" dirty="0"/>
          </a:p>
        </p:txBody>
      </p:sp>
      <p:sp>
        <p:nvSpPr>
          <p:cNvPr id="3" name="Slide Number Placeholder 2">
            <a:extLst>
              <a:ext uri="{FF2B5EF4-FFF2-40B4-BE49-F238E27FC236}">
                <a16:creationId xmlns:a16="http://schemas.microsoft.com/office/drawing/2014/main" id="{241ABDD0-CF41-48F2-A4CC-B0715FDDA2F2}"/>
              </a:ext>
            </a:extLst>
          </p:cNvPr>
          <p:cNvSpPr>
            <a:spLocks noGrp="1"/>
          </p:cNvSpPr>
          <p:nvPr>
            <p:ph type="sldNum" sz="quarter" idx="12"/>
          </p:nvPr>
        </p:nvSpPr>
        <p:spPr/>
        <p:txBody>
          <a:bodyPr/>
          <a:lstStyle/>
          <a:p>
            <a:fld id="{DD47CC33-E8F8-4742-AE82-71CFB35D51BA}" type="slidenum">
              <a:rPr lang="en-US" smtClean="0"/>
              <a:t>22</a:t>
            </a:fld>
            <a:endParaRPr lang="en-US"/>
          </a:p>
        </p:txBody>
      </p:sp>
    </p:spTree>
    <p:extLst>
      <p:ext uri="{BB962C8B-B14F-4D97-AF65-F5344CB8AC3E}">
        <p14:creationId xmlns:p14="http://schemas.microsoft.com/office/powerpoint/2010/main" val="235477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descr="2A-01_p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95400"/>
            <a:ext cx="33183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333FF"/>
                </a:solidFill>
                <a:ea typeface="宋体" pitchFamily="2" charset="-122"/>
              </a:rPr>
              <a:t>2A-01 Suction Cups</a:t>
            </a:r>
          </a:p>
        </p:txBody>
      </p:sp>
      <p:sp>
        <p:nvSpPr>
          <p:cNvPr id="115722" name="AutoShape 10"/>
          <p:cNvSpPr>
            <a:spLocks noChangeArrowheads="1"/>
          </p:cNvSpPr>
          <p:nvPr/>
        </p:nvSpPr>
        <p:spPr bwMode="auto">
          <a:xfrm>
            <a:off x="1524000" y="914400"/>
            <a:ext cx="2667000" cy="914400"/>
          </a:xfrm>
          <a:prstGeom prst="wedgeEllipseCallout">
            <a:avLst>
              <a:gd name="adj1" fmla="val -61190"/>
              <a:gd name="adj2" fmla="val 2916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does a suction cup work </a:t>
            </a:r>
            <a:r>
              <a:rPr lang="en-US" altLang="zh-CN" sz="1600" b="1">
                <a:solidFill>
                  <a:srgbClr val="CC0000"/>
                </a:solidFill>
                <a:ea typeface="宋体" pitchFamily="2" charset="-122"/>
              </a:rPr>
              <a:t>? </a:t>
            </a:r>
          </a:p>
        </p:txBody>
      </p:sp>
      <p:sp>
        <p:nvSpPr>
          <p:cNvPr id="17417" name="Text Box 22"/>
          <p:cNvSpPr txBox="1">
            <a:spLocks noChangeArrowheads="1"/>
          </p:cNvSpPr>
          <p:nvPr/>
        </p:nvSpPr>
        <p:spPr bwMode="auto">
          <a:xfrm>
            <a:off x="3962400" y="1066800"/>
            <a:ext cx="47244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How does a suction cup ‘hold on’ to objects?</a:t>
            </a:r>
          </a:p>
        </p:txBody>
      </p:sp>
      <p:grpSp>
        <p:nvGrpSpPr>
          <p:cNvPr id="2" name="Group 31"/>
          <p:cNvGrpSpPr>
            <a:grpSpLocks/>
          </p:cNvGrpSpPr>
          <p:nvPr/>
        </p:nvGrpSpPr>
        <p:grpSpPr bwMode="auto">
          <a:xfrm>
            <a:off x="4876800" y="2743200"/>
            <a:ext cx="2682875" cy="838200"/>
            <a:chOff x="3360" y="960"/>
            <a:chExt cx="1690" cy="528"/>
          </a:xfrm>
        </p:grpSpPr>
        <p:sp>
          <p:nvSpPr>
            <p:cNvPr id="17439" name="Line 32"/>
            <p:cNvSpPr>
              <a:spLocks noChangeShapeType="1"/>
            </p:cNvSpPr>
            <p:nvPr/>
          </p:nvSpPr>
          <p:spPr bwMode="auto">
            <a:xfrm>
              <a:off x="3360" y="1488"/>
              <a:ext cx="115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33"/>
            <p:cNvSpPr>
              <a:spLocks noChangeShapeType="1"/>
            </p:cNvSpPr>
            <p:nvPr/>
          </p:nvSpPr>
          <p:spPr bwMode="auto">
            <a:xfrm>
              <a:off x="3360" y="1200"/>
              <a:ext cx="1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AutoShape 34"/>
            <p:cNvSpPr>
              <a:spLocks noChangeArrowheads="1"/>
            </p:cNvSpPr>
            <p:nvPr/>
          </p:nvSpPr>
          <p:spPr bwMode="auto">
            <a:xfrm>
              <a:off x="3696" y="960"/>
              <a:ext cx="576"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7442" name="Text Box 35"/>
            <p:cNvSpPr txBox="1">
              <a:spLocks noChangeArrowheads="1"/>
            </p:cNvSpPr>
            <p:nvPr/>
          </p:nvSpPr>
          <p:spPr bwMode="auto">
            <a:xfrm>
              <a:off x="4752" y="1104"/>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P</a:t>
              </a:r>
              <a:r>
                <a:rPr lang="en-US" sz="2000" b="1" baseline="-25000">
                  <a:solidFill>
                    <a:srgbClr val="FF3300"/>
                  </a:solidFill>
                </a:rPr>
                <a:t>A</a:t>
              </a:r>
              <a:endParaRPr lang="en-US" sz="2000" b="1">
                <a:solidFill>
                  <a:srgbClr val="FF3300"/>
                </a:solidFill>
              </a:endParaRPr>
            </a:p>
          </p:txBody>
        </p:sp>
        <p:sp>
          <p:nvSpPr>
            <p:cNvPr id="17443" name="Line 36"/>
            <p:cNvSpPr>
              <a:spLocks noChangeShapeType="1"/>
            </p:cNvSpPr>
            <p:nvPr/>
          </p:nvSpPr>
          <p:spPr bwMode="auto">
            <a:xfrm flipH="1" flipV="1">
              <a:off x="4368" y="1008"/>
              <a:ext cx="432" cy="19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4" name="Line 37"/>
            <p:cNvSpPr>
              <a:spLocks noChangeShapeType="1"/>
            </p:cNvSpPr>
            <p:nvPr/>
          </p:nvSpPr>
          <p:spPr bwMode="auto">
            <a:xfrm flipH="1">
              <a:off x="4368" y="1200"/>
              <a:ext cx="432" cy="14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74"/>
          <p:cNvGrpSpPr>
            <a:grpSpLocks/>
          </p:cNvGrpSpPr>
          <p:nvPr/>
        </p:nvGrpSpPr>
        <p:grpSpPr bwMode="auto">
          <a:xfrm>
            <a:off x="5029200" y="3657600"/>
            <a:ext cx="2530475" cy="990600"/>
            <a:chOff x="3984" y="1392"/>
            <a:chExt cx="1594" cy="624"/>
          </a:xfrm>
        </p:grpSpPr>
        <p:sp>
          <p:nvSpPr>
            <p:cNvPr id="17423" name="Line 75"/>
            <p:cNvSpPr>
              <a:spLocks noChangeShapeType="1"/>
            </p:cNvSpPr>
            <p:nvPr/>
          </p:nvSpPr>
          <p:spPr bwMode="auto">
            <a:xfrm>
              <a:off x="3984" y="1824"/>
              <a:ext cx="115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Text Box 76"/>
            <p:cNvSpPr txBox="1">
              <a:spLocks noChangeArrowheads="1"/>
            </p:cNvSpPr>
            <p:nvPr/>
          </p:nvSpPr>
          <p:spPr bwMode="auto">
            <a:xfrm>
              <a:off x="5280" y="1392"/>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P</a:t>
              </a:r>
              <a:r>
                <a:rPr lang="en-US" sz="2000" b="1" baseline="-25000">
                  <a:solidFill>
                    <a:srgbClr val="FF3300"/>
                  </a:solidFill>
                </a:rPr>
                <a:t>A</a:t>
              </a:r>
              <a:endParaRPr lang="en-US" sz="2000" b="1">
                <a:solidFill>
                  <a:srgbClr val="FF3300"/>
                </a:solidFill>
              </a:endParaRPr>
            </a:p>
          </p:txBody>
        </p:sp>
        <p:sp>
          <p:nvSpPr>
            <p:cNvPr id="17425" name="Line 77"/>
            <p:cNvSpPr>
              <a:spLocks noChangeShapeType="1"/>
            </p:cNvSpPr>
            <p:nvPr/>
          </p:nvSpPr>
          <p:spPr bwMode="auto">
            <a:xfrm flipH="1">
              <a:off x="4992" y="1392"/>
              <a:ext cx="384" cy="33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26" name="Group 78"/>
            <p:cNvGrpSpPr>
              <a:grpSpLocks/>
            </p:cNvGrpSpPr>
            <p:nvPr/>
          </p:nvGrpSpPr>
          <p:grpSpPr bwMode="auto">
            <a:xfrm>
              <a:off x="3984" y="1536"/>
              <a:ext cx="1200" cy="480"/>
              <a:chOff x="3936" y="1872"/>
              <a:chExt cx="1200" cy="480"/>
            </a:xfrm>
          </p:grpSpPr>
          <p:sp>
            <p:nvSpPr>
              <p:cNvPr id="17427" name="Line 79"/>
              <p:cNvSpPr>
                <a:spLocks noChangeShapeType="1"/>
              </p:cNvSpPr>
              <p:nvPr/>
            </p:nvSpPr>
            <p:spPr bwMode="auto">
              <a:xfrm>
                <a:off x="3936" y="2112"/>
                <a:ext cx="1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AutoShape 80"/>
              <p:cNvSpPr>
                <a:spLocks noChangeArrowheads="1"/>
              </p:cNvSpPr>
              <p:nvPr/>
            </p:nvSpPr>
            <p:spPr bwMode="auto">
              <a:xfrm>
                <a:off x="4224" y="1872"/>
                <a:ext cx="576"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grpSp>
      </p:grpSp>
      <p:sp>
        <p:nvSpPr>
          <p:cNvPr id="3" name="Slide Number Placeholder 2">
            <a:extLst>
              <a:ext uri="{FF2B5EF4-FFF2-40B4-BE49-F238E27FC236}">
                <a16:creationId xmlns:a16="http://schemas.microsoft.com/office/drawing/2014/main" id="{A8AC85D2-B63F-4ED1-AAE5-354637D91526}"/>
              </a:ext>
            </a:extLst>
          </p:cNvPr>
          <p:cNvSpPr>
            <a:spLocks noGrp="1"/>
          </p:cNvSpPr>
          <p:nvPr>
            <p:ph type="sldNum" sz="quarter" idx="12"/>
          </p:nvPr>
        </p:nvSpPr>
        <p:spPr/>
        <p:txBody>
          <a:bodyPr/>
          <a:lstStyle/>
          <a:p>
            <a:fld id="{DD47CC33-E8F8-4742-AE82-71CFB35D51BA}" type="slidenum">
              <a:rPr lang="en-US" smtClean="0"/>
              <a:t>23</a:t>
            </a:fld>
            <a:endParaRPr lang="en-US"/>
          </a:p>
        </p:txBody>
      </p:sp>
    </p:spTree>
    <p:extLst>
      <p:ext uri="{BB962C8B-B14F-4D97-AF65-F5344CB8AC3E}">
        <p14:creationId xmlns:p14="http://schemas.microsoft.com/office/powerpoint/2010/main" val="193846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365C02-F8B1-4B53-BBAB-960D8DC9D323}" type="slidenum">
              <a:rPr lang="en-US"/>
              <a:pPr eaLnBrk="1" hangingPunct="1"/>
              <a:t>24</a:t>
            </a:fld>
            <a:endParaRPr lang="en-US"/>
          </a:p>
        </p:txBody>
      </p:sp>
      <p:pic>
        <p:nvPicPr>
          <p:cNvPr id="19461" name="Picture 2" descr="2A-03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15741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AutoShape 3"/>
          <p:cNvSpPr>
            <a:spLocks noChangeArrowheads="1"/>
          </p:cNvSpPr>
          <p:nvPr/>
        </p:nvSpPr>
        <p:spPr bwMode="auto">
          <a:xfrm>
            <a:off x="3581400" y="4038600"/>
            <a:ext cx="5257800" cy="838200"/>
          </a:xfrm>
          <a:prstGeom prst="wedgeEllipseCallout">
            <a:avLst>
              <a:gd name="adj1" fmla="val -68356"/>
              <a:gd name="adj2" fmla="val -4090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Can you guess what happens when Shaving Cream is placed in vacuum</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
        <p:nvSpPr>
          <p:cNvPr id="116740" name="AutoShape 4"/>
          <p:cNvSpPr>
            <a:spLocks noChangeArrowheads="1"/>
          </p:cNvSpPr>
          <p:nvPr/>
        </p:nvSpPr>
        <p:spPr bwMode="auto">
          <a:xfrm>
            <a:off x="5638800" y="1295400"/>
            <a:ext cx="3124200" cy="1524000"/>
          </a:xfrm>
          <a:prstGeom prst="wedgeEllipseCallout">
            <a:avLst>
              <a:gd name="adj1" fmla="val -151625"/>
              <a:gd name="adj2" fmla="val 177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Do the balloons burst in vacuum differently then they normally burst </a:t>
            </a:r>
            <a:r>
              <a:rPr lang="en-US" altLang="zh-CN" sz="1600" b="1">
                <a:solidFill>
                  <a:srgbClr val="CC0000"/>
                </a:solidFill>
                <a:ea typeface="宋体" pitchFamily="2" charset="-122"/>
              </a:rPr>
              <a:t>?</a:t>
            </a:r>
          </a:p>
        </p:txBody>
      </p:sp>
      <p:sp>
        <p:nvSpPr>
          <p:cNvPr id="19464"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333FF"/>
                </a:solidFill>
                <a:ea typeface="宋体" pitchFamily="2" charset="-122"/>
              </a:rPr>
              <a:t>2A-03 Vacuum Demos</a:t>
            </a:r>
          </a:p>
        </p:txBody>
      </p:sp>
      <p:sp>
        <p:nvSpPr>
          <p:cNvPr id="19465" name="Text Box 6"/>
          <p:cNvSpPr txBox="1">
            <a:spLocks noChangeArrowheads="1"/>
          </p:cNvSpPr>
          <p:nvPr/>
        </p:nvSpPr>
        <p:spPr bwMode="auto">
          <a:xfrm>
            <a:off x="1828800" y="914400"/>
            <a:ext cx="64770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Effects of Vacuum on objects made largely of air or air pockets.</a:t>
            </a:r>
          </a:p>
        </p:txBody>
      </p:sp>
      <p:sp>
        <p:nvSpPr>
          <p:cNvPr id="116743" name="AutoShape 7"/>
          <p:cNvSpPr>
            <a:spLocks noChangeArrowheads="1"/>
          </p:cNvSpPr>
          <p:nvPr/>
        </p:nvSpPr>
        <p:spPr bwMode="auto">
          <a:xfrm>
            <a:off x="2971800" y="1295400"/>
            <a:ext cx="2514600" cy="1219200"/>
          </a:xfrm>
          <a:prstGeom prst="wedgeEllipseCallout">
            <a:avLst>
              <a:gd name="adj1" fmla="val -72727"/>
              <a:gd name="adj2" fmla="val 1562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 the balloons burst in the vacuum</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
        <p:nvSpPr>
          <p:cNvPr id="116744" name="AutoShape 8"/>
          <p:cNvSpPr>
            <a:spLocks noChangeArrowheads="1"/>
          </p:cNvSpPr>
          <p:nvPr/>
        </p:nvSpPr>
        <p:spPr bwMode="auto">
          <a:xfrm>
            <a:off x="5715000" y="2590800"/>
            <a:ext cx="3429000" cy="1371600"/>
          </a:xfrm>
          <a:prstGeom prst="wedgeEllipseCallout">
            <a:avLst>
              <a:gd name="adj1" fmla="val -140370"/>
              <a:gd name="adj2" fmla="val -11111"/>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will happen when the marshmallows are returned to normal pressure</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
        <p:nvSpPr>
          <p:cNvPr id="116745" name="AutoShape 9"/>
          <p:cNvSpPr>
            <a:spLocks noChangeArrowheads="1"/>
          </p:cNvSpPr>
          <p:nvPr/>
        </p:nvSpPr>
        <p:spPr bwMode="auto">
          <a:xfrm>
            <a:off x="3124200" y="2514600"/>
            <a:ext cx="2362200" cy="1295400"/>
          </a:xfrm>
          <a:prstGeom prst="wedgeEllipseCallout">
            <a:avLst>
              <a:gd name="adj1" fmla="val -77958"/>
              <a:gd name="adj2" fmla="val -490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 the marshmallows get bigger in vacuum</a:t>
            </a:r>
            <a:r>
              <a:rPr lang="en-US" altLang="zh-CN" sz="1600">
                <a:solidFill>
                  <a:srgbClr val="CC0000"/>
                </a:solidFill>
                <a:ea typeface="宋体" pitchFamily="2" charset="-122"/>
              </a:rPr>
              <a:t> </a:t>
            </a:r>
            <a:r>
              <a:rPr lang="en-US" altLang="zh-CN" sz="1600" b="1">
                <a:solidFill>
                  <a:srgbClr val="CC0000"/>
                </a:solidFill>
                <a:ea typeface="宋体" pitchFamily="2" charset="-122"/>
              </a:rPr>
              <a:t>?</a:t>
            </a:r>
          </a:p>
        </p:txBody>
      </p:sp>
    </p:spTree>
    <p:extLst>
      <p:ext uri="{BB962C8B-B14F-4D97-AF65-F5344CB8AC3E}">
        <p14:creationId xmlns:p14="http://schemas.microsoft.com/office/powerpoint/2010/main" val="264775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685800" y="228600"/>
            <a:ext cx="7772400" cy="762000"/>
          </a:xfrm>
        </p:spPr>
        <p:txBody>
          <a:bodyPr/>
          <a:lstStyle/>
          <a:p>
            <a:r>
              <a:rPr lang="en-US" dirty="0">
                <a:solidFill>
                  <a:srgbClr val="FF0000"/>
                </a:solidFill>
              </a:rPr>
              <a:t>Boyle’s Law</a:t>
            </a:r>
          </a:p>
        </p:txBody>
      </p:sp>
      <p:sp>
        <p:nvSpPr>
          <p:cNvPr id="1500163" name="Rectangle 3"/>
          <p:cNvSpPr>
            <a:spLocks noGrp="1" noChangeArrowheads="1"/>
          </p:cNvSpPr>
          <p:nvPr>
            <p:ph type="body" idx="1"/>
          </p:nvPr>
        </p:nvSpPr>
        <p:spPr>
          <a:xfrm>
            <a:off x="30480" y="1219200"/>
            <a:ext cx="5181600" cy="5029200"/>
          </a:xfrm>
          <a:noFill/>
          <a:ln/>
        </p:spPr>
        <p:txBody>
          <a:bodyPr>
            <a:normAutofit/>
          </a:bodyPr>
          <a:lstStyle/>
          <a:p>
            <a:pPr>
              <a:lnSpc>
                <a:spcPct val="80000"/>
              </a:lnSpc>
            </a:pPr>
            <a:r>
              <a:rPr lang="en-US" sz="2400" dirty="0"/>
              <a:t>Boyle discovered that the volume of a gas is inversely proportional to the pressure.</a:t>
            </a:r>
          </a:p>
          <a:p>
            <a:pPr>
              <a:lnSpc>
                <a:spcPct val="80000"/>
              </a:lnSpc>
            </a:pPr>
            <a:r>
              <a:rPr lang="en-US" sz="2400" b="1" i="1" dirty="0">
                <a:solidFill>
                  <a:schemeClr val="accent1"/>
                </a:solidFill>
              </a:rPr>
              <a:t>Boyle’s Law</a:t>
            </a:r>
            <a:r>
              <a:rPr lang="en-US" sz="2400" dirty="0"/>
              <a:t>:    </a:t>
            </a:r>
            <a:r>
              <a:rPr lang="en-US" sz="2400" b="1" i="1" dirty="0">
                <a:solidFill>
                  <a:srgbClr val="FF0000"/>
                </a:solidFill>
                <a:latin typeface="Times New Roman" pitchFamily="18" charset="0"/>
              </a:rPr>
              <a:t>PV</a:t>
            </a:r>
            <a:r>
              <a:rPr lang="en-US" sz="2400" b="1" dirty="0">
                <a:solidFill>
                  <a:srgbClr val="FF0000"/>
                </a:solidFill>
              </a:rPr>
              <a:t> = constant </a:t>
            </a:r>
          </a:p>
          <a:p>
            <a:pPr lvl="1">
              <a:lnSpc>
                <a:spcPct val="80000"/>
              </a:lnSpc>
            </a:pPr>
            <a:r>
              <a:rPr lang="en-US" sz="2000" b="1" dirty="0">
                <a:solidFill>
                  <a:srgbClr val="FF0000"/>
                </a:solidFill>
              </a:rPr>
              <a:t>When temperature is </a:t>
            </a:r>
            <a:r>
              <a:rPr lang="en-US" sz="2000" b="1" dirty="0" err="1">
                <a:solidFill>
                  <a:srgbClr val="FF0000"/>
                </a:solidFill>
              </a:rPr>
              <a:t>contant</a:t>
            </a:r>
            <a:r>
              <a:rPr lang="en-US" sz="2000" b="1" dirty="0">
                <a:solidFill>
                  <a:srgbClr val="FF0000"/>
                </a:solidFill>
              </a:rPr>
              <a:t>. </a:t>
            </a:r>
          </a:p>
          <a:p>
            <a:pPr lvl="1">
              <a:lnSpc>
                <a:spcPct val="80000"/>
              </a:lnSpc>
            </a:pPr>
            <a:r>
              <a:rPr lang="en-US" sz="2000" b="1" dirty="0">
                <a:solidFill>
                  <a:srgbClr val="FF0000"/>
                </a:solidFill>
              </a:rPr>
              <a:t>PV = </a:t>
            </a:r>
            <a:r>
              <a:rPr lang="en-US" sz="2000" b="1" dirty="0" err="1">
                <a:solidFill>
                  <a:srgbClr val="FF0000"/>
                </a:solidFill>
              </a:rPr>
              <a:t>nkT</a:t>
            </a:r>
            <a:endParaRPr lang="en-US" sz="2000" b="1" dirty="0">
              <a:solidFill>
                <a:srgbClr val="FF0000"/>
              </a:solidFill>
            </a:endParaRPr>
          </a:p>
          <a:p>
            <a:pPr lvl="1">
              <a:lnSpc>
                <a:spcPct val="80000"/>
              </a:lnSpc>
            </a:pPr>
            <a:r>
              <a:rPr lang="en-US" sz="2000" b="1" dirty="0">
                <a:solidFill>
                  <a:srgbClr val="FF0000"/>
                </a:solidFill>
              </a:rPr>
              <a:t>P = (n/V)</a:t>
            </a:r>
            <a:r>
              <a:rPr lang="en-US" sz="2000" b="1" dirty="0" err="1">
                <a:solidFill>
                  <a:srgbClr val="FF0000"/>
                </a:solidFill>
              </a:rPr>
              <a:t>kT.</a:t>
            </a:r>
            <a:endParaRPr lang="en-US" sz="2000" b="1" dirty="0">
              <a:solidFill>
                <a:srgbClr val="FF0000"/>
              </a:solidFill>
            </a:endParaRPr>
          </a:p>
          <a:p>
            <a:pPr lvl="2">
              <a:lnSpc>
                <a:spcPct val="80000"/>
              </a:lnSpc>
            </a:pPr>
            <a:r>
              <a:rPr lang="en-US" sz="1600" b="1" dirty="0">
                <a:solidFill>
                  <a:srgbClr val="FF0000"/>
                </a:solidFill>
              </a:rPr>
              <a:t>Number Density  = n/V </a:t>
            </a:r>
          </a:p>
          <a:p>
            <a:pPr>
              <a:lnSpc>
                <a:spcPct val="80000"/>
              </a:lnSpc>
            </a:pPr>
            <a:r>
              <a:rPr lang="en-US" sz="2400" dirty="0"/>
              <a:t>If the pressure increases, the volume decreases.</a:t>
            </a:r>
          </a:p>
          <a:p>
            <a:pPr>
              <a:lnSpc>
                <a:spcPct val="80000"/>
              </a:lnSpc>
            </a:pPr>
            <a:r>
              <a:rPr lang="en-US" sz="2400" b="1" i="1" dirty="0">
                <a:solidFill>
                  <a:srgbClr val="FF0000"/>
                </a:solidFill>
                <a:latin typeface="Times New Roman" pitchFamily="18" charset="0"/>
              </a:rPr>
              <a:t>P</a:t>
            </a:r>
            <a:r>
              <a:rPr lang="en-US" sz="2400" b="1" baseline="-25000" dirty="0">
                <a:solidFill>
                  <a:srgbClr val="FF0000"/>
                </a:solidFill>
                <a:latin typeface="Times New Roman" pitchFamily="18" charset="0"/>
              </a:rPr>
              <a:t>1</a:t>
            </a:r>
            <a:r>
              <a:rPr lang="en-US" sz="2400" b="1" i="1" dirty="0">
                <a:solidFill>
                  <a:srgbClr val="FF0000"/>
                </a:solidFill>
                <a:latin typeface="Times New Roman" pitchFamily="18" charset="0"/>
              </a:rPr>
              <a:t>V</a:t>
            </a:r>
            <a:r>
              <a:rPr lang="en-US" sz="2400" b="1" baseline="-25000" dirty="0">
                <a:solidFill>
                  <a:srgbClr val="FF0000"/>
                </a:solidFill>
                <a:latin typeface="Times New Roman" pitchFamily="18" charset="0"/>
              </a:rPr>
              <a:t>1</a:t>
            </a:r>
            <a:r>
              <a:rPr lang="en-US" sz="2400" b="1" dirty="0">
                <a:solidFill>
                  <a:srgbClr val="FF0000"/>
                </a:solidFill>
              </a:rPr>
              <a:t> = </a:t>
            </a:r>
            <a:r>
              <a:rPr lang="en-US" sz="2400" b="1" i="1" dirty="0">
                <a:solidFill>
                  <a:srgbClr val="FF0000"/>
                </a:solidFill>
                <a:latin typeface="Times New Roman" pitchFamily="18" charset="0"/>
              </a:rPr>
              <a:t>P</a:t>
            </a:r>
            <a:r>
              <a:rPr lang="en-US" sz="2400" b="1" baseline="-25000" dirty="0">
                <a:solidFill>
                  <a:srgbClr val="FF0000"/>
                </a:solidFill>
                <a:latin typeface="Times New Roman" pitchFamily="18" charset="0"/>
              </a:rPr>
              <a:t>2</a:t>
            </a:r>
            <a:r>
              <a:rPr lang="en-US" sz="2400" b="1" i="1" dirty="0">
                <a:solidFill>
                  <a:srgbClr val="FF0000"/>
                </a:solidFill>
                <a:latin typeface="Times New Roman" pitchFamily="18" charset="0"/>
              </a:rPr>
              <a:t>V</a:t>
            </a:r>
            <a:r>
              <a:rPr lang="en-US" sz="2400" b="1" baseline="-25000" dirty="0">
                <a:solidFill>
                  <a:srgbClr val="FF0000"/>
                </a:solidFill>
                <a:latin typeface="Times New Roman" pitchFamily="18" charset="0"/>
              </a:rPr>
              <a:t>2</a:t>
            </a:r>
          </a:p>
          <a:p>
            <a:pPr>
              <a:lnSpc>
                <a:spcPct val="80000"/>
              </a:lnSpc>
            </a:pPr>
            <a:endParaRPr lang="en-US" sz="2400" b="1" baseline="-25000" dirty="0">
              <a:solidFill>
                <a:srgbClr val="FF0000"/>
              </a:solidFill>
              <a:latin typeface="Times New Roman" pitchFamily="18" charset="0"/>
            </a:endParaRPr>
          </a:p>
          <a:p>
            <a:pPr>
              <a:lnSpc>
                <a:spcPct val="80000"/>
              </a:lnSpc>
            </a:pPr>
            <a:r>
              <a:rPr lang="en-US" sz="2400" dirty="0">
                <a:latin typeface="Times New Roman" pitchFamily="18" charset="0"/>
              </a:rPr>
              <a:t>At higher altitude, the air density become smaller, i.e. larger volume, the air pressure become smaller. </a:t>
            </a:r>
          </a:p>
          <a:p>
            <a:pPr lvl="1">
              <a:lnSpc>
                <a:spcPct val="80000"/>
              </a:lnSpc>
            </a:pPr>
            <a:r>
              <a:rPr lang="en-US" sz="2000" dirty="0">
                <a:latin typeface="Times New Roman" pitchFamily="18" charset="0"/>
              </a:rPr>
              <a:t>This is the reason of the </a:t>
            </a:r>
            <a:r>
              <a:rPr lang="en-US" sz="2000" dirty="0"/>
              <a:t>balloon inflation. </a:t>
            </a:r>
            <a:endParaRPr lang="en-US" sz="2000" dirty="0">
              <a:latin typeface="Times New Roman" pitchFamily="18" charset="0"/>
            </a:endParaRPr>
          </a:p>
          <a:p>
            <a:pPr marL="0" indent="0">
              <a:lnSpc>
                <a:spcPct val="80000"/>
              </a:lnSpc>
              <a:buNone/>
            </a:pPr>
            <a:endParaRPr lang="en-US" sz="2400" dirty="0"/>
          </a:p>
          <a:p>
            <a:pPr>
              <a:lnSpc>
                <a:spcPct val="80000"/>
              </a:lnSpc>
            </a:pPr>
            <a:endParaRPr lang="en-US" sz="2400" dirty="0"/>
          </a:p>
        </p:txBody>
      </p:sp>
      <p:pic>
        <p:nvPicPr>
          <p:cNvPr id="15" name="Picture 4" descr="09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69663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462DAC11-2963-42FE-B9EB-F3DCC2018A30}"/>
              </a:ext>
            </a:extLst>
          </p:cNvPr>
          <p:cNvSpPr>
            <a:spLocks noGrp="1"/>
          </p:cNvSpPr>
          <p:nvPr>
            <p:ph type="sldNum" sz="quarter" idx="12"/>
          </p:nvPr>
        </p:nvSpPr>
        <p:spPr/>
        <p:txBody>
          <a:bodyPr/>
          <a:lstStyle/>
          <a:p>
            <a:fld id="{DD47CC33-E8F8-4742-AE82-71CFB35D51BA}" type="slidenum">
              <a:rPr lang="en-US" smtClean="0"/>
              <a:t>25</a:t>
            </a:fld>
            <a:endParaRPr lang="en-US"/>
          </a:p>
        </p:txBody>
      </p:sp>
    </p:spTree>
    <p:extLst>
      <p:ext uri="{BB962C8B-B14F-4D97-AF65-F5344CB8AC3E}">
        <p14:creationId xmlns:p14="http://schemas.microsoft.com/office/powerpoint/2010/main" val="411682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22430A-5FA8-49EC-B6B1-3BA0F4967002}" type="slidenum">
              <a:rPr lang="en-US" altLang="en-US"/>
              <a:pPr eaLnBrk="1" hangingPunct="1"/>
              <a:t>26</a:t>
            </a:fld>
            <a:endParaRPr lang="en-US" altLang="en-US"/>
          </a:p>
        </p:txBody>
      </p:sp>
      <p:sp>
        <p:nvSpPr>
          <p:cNvPr id="30725" name="Rectangle 2"/>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800" b="1">
                <a:solidFill>
                  <a:srgbClr val="3333FF"/>
                </a:solidFill>
                <a:ea typeface="宋体" panose="02010600030101010101" pitchFamily="2" charset="-122"/>
              </a:rPr>
              <a:t>2A-05 Pressure Force Milk Jug</a:t>
            </a:r>
          </a:p>
        </p:txBody>
      </p:sp>
      <p:sp>
        <p:nvSpPr>
          <p:cNvPr id="139267" name="Rectangle 3"/>
          <p:cNvSpPr>
            <a:spLocks noChangeArrowheads="1"/>
          </p:cNvSpPr>
          <p:nvPr/>
        </p:nvSpPr>
        <p:spPr bwMode="auto">
          <a:xfrm>
            <a:off x="838200" y="5105400"/>
            <a:ext cx="7772400" cy="990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zh-CN" sz="2000" b="1">
                <a:solidFill>
                  <a:srgbClr val="FF3300"/>
                </a:solidFill>
                <a:ea typeface="宋体" panose="02010600030101010101" pitchFamily="2" charset="-122"/>
              </a:rPr>
              <a:t>Liquid takes up a much smaller volume than steam. As the steam cools and condenses a partial vacuum forms and the pressure drops. Atmospheric pressure then crushes it. </a:t>
            </a:r>
          </a:p>
        </p:txBody>
      </p:sp>
      <p:sp>
        <p:nvSpPr>
          <p:cNvPr id="30727" name="Text Box 4"/>
          <p:cNvSpPr txBox="1">
            <a:spLocks noChangeArrowheads="1"/>
          </p:cNvSpPr>
          <p:nvPr/>
        </p:nvSpPr>
        <p:spPr bwMode="auto">
          <a:xfrm>
            <a:off x="1143000" y="914400"/>
            <a:ext cx="7543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669900"/>
                </a:solidFill>
                <a:ea typeface="宋体" panose="02010600030101010101" pitchFamily="2" charset="-122"/>
              </a:rPr>
              <a:t>Effect of atmospheric pressure on a partially evacuated milk bottle</a:t>
            </a:r>
          </a:p>
        </p:txBody>
      </p:sp>
      <p:sp>
        <p:nvSpPr>
          <p:cNvPr id="139269" name="Text Box 5"/>
          <p:cNvSpPr txBox="1">
            <a:spLocks noChangeArrowheads="1"/>
          </p:cNvSpPr>
          <p:nvPr/>
        </p:nvSpPr>
        <p:spPr bwMode="auto">
          <a:xfrm>
            <a:off x="5410200" y="2819400"/>
            <a:ext cx="3124200" cy="2024063"/>
          </a:xfrm>
          <a:prstGeom prst="rect">
            <a:avLst/>
          </a:prstGeom>
          <a:solidFill>
            <a:srgbClr val="CCFF99"/>
          </a:solidFill>
          <a:ln w="9525">
            <a:solidFill>
              <a:srgbClr val="FFC1C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The hot liquid heats the air which expands and some leaves the container. The hot liquid also causes vapor to form in the jug which then cools and condenses.  </a:t>
            </a:r>
          </a:p>
        </p:txBody>
      </p:sp>
      <p:pic>
        <p:nvPicPr>
          <p:cNvPr id="30729" name="Picture 6" descr="2A-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AutoShape 7"/>
          <p:cNvSpPr>
            <a:spLocks noChangeArrowheads="1"/>
          </p:cNvSpPr>
          <p:nvPr/>
        </p:nvSpPr>
        <p:spPr bwMode="auto">
          <a:xfrm>
            <a:off x="2971800" y="1371600"/>
            <a:ext cx="2667000" cy="2057400"/>
          </a:xfrm>
          <a:prstGeom prst="wedgeEllipseCallout">
            <a:avLst>
              <a:gd name="adj1" fmla="val -55236"/>
              <a:gd name="adj2" fmla="val 2531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1600" b="1">
                <a:solidFill>
                  <a:srgbClr val="669900"/>
                </a:solidFill>
                <a:ea typeface="宋体" panose="02010600030101010101" pitchFamily="2" charset="-122"/>
              </a:rPr>
              <a:t>What will happen to the container if it is sealed after putting in a small amount of very hot water</a:t>
            </a:r>
            <a:r>
              <a:rPr lang="en-US" altLang="zh-CN" sz="1600" b="1">
                <a:solidFill>
                  <a:srgbClr val="CC0000"/>
                </a:solidFill>
                <a:ea typeface="宋体" panose="02010600030101010101" pitchFamily="2" charset="-122"/>
              </a:rPr>
              <a:t>?</a:t>
            </a:r>
          </a:p>
        </p:txBody>
      </p:sp>
    </p:spTree>
    <p:extLst>
      <p:ext uri="{BB962C8B-B14F-4D97-AF65-F5344CB8AC3E}">
        <p14:creationId xmlns:p14="http://schemas.microsoft.com/office/powerpoint/2010/main" val="133608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ChangeArrowheads="1"/>
          </p:cNvSpPr>
          <p:nvPr>
            <p:ph type="title"/>
          </p:nvPr>
        </p:nvSpPr>
        <p:spPr>
          <a:xfrm>
            <a:off x="457200" y="25831"/>
            <a:ext cx="8229600" cy="1143000"/>
          </a:xfrm>
        </p:spPr>
        <p:txBody>
          <a:bodyPr>
            <a:normAutofit fontScale="90000"/>
          </a:bodyPr>
          <a:lstStyle/>
          <a:p>
            <a:r>
              <a:rPr lang="en-US" b="1" dirty="0">
                <a:solidFill>
                  <a:srgbClr val="FF0000"/>
                </a:solidFill>
              </a:rPr>
              <a:t>Conservation of Angular Momentum</a:t>
            </a:r>
          </a:p>
        </p:txBody>
      </p:sp>
      <p:graphicFrame>
        <p:nvGraphicFramePr>
          <p:cNvPr id="1467397" name="Object 5"/>
          <p:cNvGraphicFramePr>
            <a:graphicFrameLocks noChangeAspect="1"/>
          </p:cNvGraphicFramePr>
          <p:nvPr>
            <p:extLst>
              <p:ext uri="{D42A27DB-BD31-4B8C-83A1-F6EECF244321}">
                <p14:modId xmlns:p14="http://schemas.microsoft.com/office/powerpoint/2010/main" val="207679718"/>
              </p:ext>
            </p:extLst>
          </p:nvPr>
        </p:nvGraphicFramePr>
        <p:xfrm>
          <a:off x="4038600" y="4094526"/>
          <a:ext cx="5129132" cy="2788612"/>
        </p:xfrm>
        <a:graphic>
          <a:graphicData uri="http://schemas.openxmlformats.org/presentationml/2006/ole">
            <mc:AlternateContent xmlns:mc="http://schemas.openxmlformats.org/markup-compatibility/2006">
              <mc:Choice xmlns:v="urn:schemas-microsoft-com:vml" Requires="v">
                <p:oleObj spid="_x0000_s1136" name="Equation" r:id="rId4" imgW="1587240" imgH="863280" progId="Equation.3">
                  <p:embed/>
                </p:oleObj>
              </mc:Choice>
              <mc:Fallback>
                <p:oleObj name="Equation" r:id="rId4" imgW="1587240" imgH="863280" progId="Equation.3">
                  <p:embed/>
                  <p:pic>
                    <p:nvPicPr>
                      <p:cNvPr id="0" name=""/>
                      <p:cNvPicPr>
                        <a:picLocks noChangeAspect="1" noChangeArrowheads="1"/>
                      </p:cNvPicPr>
                      <p:nvPr/>
                    </p:nvPicPr>
                    <p:blipFill>
                      <a:blip r:embed="rId5"/>
                      <a:srcRect/>
                      <a:stretch>
                        <a:fillRect/>
                      </a:stretch>
                    </p:blipFill>
                    <p:spPr bwMode="auto">
                      <a:xfrm>
                        <a:off x="4038600" y="4094526"/>
                        <a:ext cx="5129132" cy="2788612"/>
                      </a:xfrm>
                      <a:prstGeom prst="rect">
                        <a:avLst/>
                      </a:prstGeom>
                      <a:solidFill>
                        <a:srgbClr val="EFFF5D"/>
                      </a:solidFill>
                      <a:ln>
                        <a:noFill/>
                      </a:ln>
                      <a:effectLst/>
                    </p:spPr>
                  </p:pic>
                </p:oleObj>
              </mc:Fallback>
            </mc:AlternateContent>
          </a:graphicData>
        </a:graphic>
      </p:graphicFrame>
      <p:graphicFrame>
        <p:nvGraphicFramePr>
          <p:cNvPr id="1467399" name="Object 7"/>
          <p:cNvGraphicFramePr>
            <a:graphicFrameLocks noChangeAspect="1"/>
          </p:cNvGraphicFramePr>
          <p:nvPr>
            <p:extLst>
              <p:ext uri="{D42A27DB-BD31-4B8C-83A1-F6EECF244321}">
                <p14:modId xmlns:p14="http://schemas.microsoft.com/office/powerpoint/2010/main" val="1212765812"/>
              </p:ext>
            </p:extLst>
          </p:nvPr>
        </p:nvGraphicFramePr>
        <p:xfrm>
          <a:off x="76200" y="1143000"/>
          <a:ext cx="5171852" cy="2743200"/>
        </p:xfrm>
        <a:graphic>
          <a:graphicData uri="http://schemas.openxmlformats.org/presentationml/2006/ole">
            <mc:AlternateContent xmlns:mc="http://schemas.openxmlformats.org/markup-compatibility/2006">
              <mc:Choice xmlns:v="urn:schemas-microsoft-com:vml" Requires="v">
                <p:oleObj spid="_x0000_s1137" name="Equation" r:id="rId6" imgW="1625400" imgH="863280" progId="Equation.3">
                  <p:embed/>
                </p:oleObj>
              </mc:Choice>
              <mc:Fallback>
                <p:oleObj name="Equation" r:id="rId6" imgW="1625400" imgH="863280" progId="Equation.3">
                  <p:embed/>
                  <p:pic>
                    <p:nvPicPr>
                      <p:cNvPr id="0" name=""/>
                      <p:cNvPicPr>
                        <a:picLocks noChangeAspect="1" noChangeArrowheads="1"/>
                      </p:cNvPicPr>
                      <p:nvPr/>
                    </p:nvPicPr>
                    <p:blipFill>
                      <a:blip r:embed="rId7"/>
                      <a:srcRect/>
                      <a:stretch>
                        <a:fillRect/>
                      </a:stretch>
                    </p:blipFill>
                    <p:spPr bwMode="auto">
                      <a:xfrm>
                        <a:off x="76200" y="1143000"/>
                        <a:ext cx="5171852" cy="2743200"/>
                      </a:xfrm>
                      <a:prstGeom prst="rect">
                        <a:avLst/>
                      </a:prstGeom>
                      <a:solidFill>
                        <a:srgbClr val="EFFF5D"/>
                      </a:solid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3</a:t>
            </a:fld>
            <a:endParaRPr lang="en-US"/>
          </a:p>
        </p:txBody>
      </p:sp>
      <p:sp>
        <p:nvSpPr>
          <p:cNvPr id="4" name="Rectangle 3"/>
          <p:cNvSpPr/>
          <p:nvPr/>
        </p:nvSpPr>
        <p:spPr>
          <a:xfrm>
            <a:off x="3886200" y="5486400"/>
            <a:ext cx="5257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19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81000" y="1447800"/>
                <a:ext cx="8305800" cy="5592428"/>
              </a:xfrm>
              <a:prstGeom prst="rect">
                <a:avLst/>
              </a:prstGeom>
            </p:spPr>
            <p:txBody>
              <a:bodyPr wrap="square">
                <a:spAutoFit/>
              </a:bodyPr>
              <a:lstStyle/>
              <a:p>
                <a:pPr>
                  <a:buFont typeface="Wingdings" pitchFamily="79" charset="2"/>
                  <a:buNone/>
                </a:pPr>
                <a:r>
                  <a:rPr lang="en-US" sz="4000" b="1" dirty="0">
                    <a:solidFill>
                      <a:schemeClr val="accent1"/>
                    </a:solidFill>
                    <a:latin typeface="Symbol" pitchFamily="79" charset="2"/>
                    <a:sym typeface="Symbol" pitchFamily="79" charset="2"/>
                  </a:rPr>
                  <a:t></a:t>
                </a:r>
                <a:r>
                  <a:rPr lang="en-US" sz="4000" baseline="-25000" dirty="0">
                    <a:solidFill>
                      <a:schemeClr val="accent1"/>
                    </a:solidFill>
                  </a:rPr>
                  <a:t>net</a:t>
                </a:r>
                <a:r>
                  <a:rPr lang="en-US" sz="4000" dirty="0">
                    <a:solidFill>
                      <a:schemeClr val="accent1"/>
                    </a:solidFill>
                  </a:rPr>
                  <a:t> = </a:t>
                </a:r>
                <a:r>
                  <a:rPr lang="en-US" sz="4000" i="1" dirty="0">
                    <a:solidFill>
                      <a:schemeClr val="accent1"/>
                    </a:solidFill>
                    <a:latin typeface="Times New Roman" pitchFamily="79" charset="0"/>
                  </a:rPr>
                  <a:t>I</a:t>
                </a:r>
                <a:r>
                  <a:rPr lang="en-US" sz="4000" b="1" dirty="0">
                    <a:solidFill>
                      <a:schemeClr val="accent1"/>
                    </a:solidFill>
                    <a:latin typeface="Symbol" pitchFamily="79" charset="2"/>
                    <a:sym typeface="Symbol" pitchFamily="79" charset="2"/>
                  </a:rPr>
                  <a:t> = </a:t>
                </a:r>
                <a14:m>
                  <m:oMath xmlns:m="http://schemas.openxmlformats.org/officeDocument/2006/math">
                    <m:r>
                      <a:rPr lang="en-US" sz="4000" b="1" i="1" smtClean="0">
                        <a:solidFill>
                          <a:schemeClr val="accent1"/>
                        </a:solidFill>
                        <a:latin typeface="Cambria Math"/>
                        <a:sym typeface="Symbol" pitchFamily="79" charset="2"/>
                      </a:rPr>
                      <m:t>𝑰</m:t>
                    </m:r>
                    <m:r>
                      <a:rPr lang="en-US" sz="4000" b="1" i="1" smtClean="0">
                        <a:solidFill>
                          <a:schemeClr val="accent1"/>
                        </a:solidFill>
                        <a:latin typeface="Cambria Math"/>
                        <a:ea typeface="Cambria Math"/>
                        <a:sym typeface="Symbol" pitchFamily="79" charset="2"/>
                      </a:rPr>
                      <m:t>∙</m:t>
                    </m:r>
                    <m:f>
                      <m:fPr>
                        <m:ctrlPr>
                          <a:rPr lang="en-US" sz="4000" b="1" i="1" smtClean="0">
                            <a:solidFill>
                              <a:schemeClr val="accent1"/>
                            </a:solidFill>
                            <a:latin typeface="Cambria Math" panose="02040503050406030204" pitchFamily="18" charset="0"/>
                            <a:ea typeface="Cambria Math"/>
                            <a:sym typeface="Symbol" pitchFamily="79" charset="2"/>
                          </a:rPr>
                        </m:ctrlPr>
                      </m:fPr>
                      <m:num>
                        <m:r>
                          <a:rPr lang="en-US" sz="4000" b="1" i="1" smtClean="0">
                            <a:solidFill>
                              <a:schemeClr val="accent1"/>
                            </a:solidFill>
                            <a:latin typeface="Cambria Math"/>
                            <a:ea typeface="Cambria Math"/>
                            <a:sym typeface="Symbol" pitchFamily="79" charset="2"/>
                          </a:rPr>
                          <m:t>∆</m:t>
                        </m:r>
                        <m:r>
                          <a:rPr lang="en-US" sz="4000" b="1" i="1" smtClean="0">
                            <a:solidFill>
                              <a:schemeClr val="accent1"/>
                            </a:solidFill>
                            <a:latin typeface="Cambria Math"/>
                            <a:ea typeface="Cambria Math"/>
                            <a:sym typeface="Symbol" pitchFamily="79" charset="2"/>
                          </a:rPr>
                          <m:t>𝝎</m:t>
                        </m:r>
                      </m:num>
                      <m:den>
                        <m:r>
                          <a:rPr lang="en-US" sz="4000" b="1" i="1" smtClean="0">
                            <a:solidFill>
                              <a:schemeClr val="accent1"/>
                            </a:solidFill>
                            <a:latin typeface="Cambria Math"/>
                            <a:ea typeface="Cambria Math"/>
                            <a:sym typeface="Symbol" pitchFamily="79" charset="2"/>
                          </a:rPr>
                          <m:t>∆</m:t>
                        </m:r>
                        <m:r>
                          <a:rPr lang="en-US" sz="4000" b="1" i="1" smtClean="0">
                            <a:solidFill>
                              <a:schemeClr val="accent1"/>
                            </a:solidFill>
                            <a:latin typeface="Cambria Math"/>
                            <a:ea typeface="Cambria Math"/>
                            <a:sym typeface="Symbol" pitchFamily="79" charset="2"/>
                          </a:rPr>
                          <m:t>𝒕</m:t>
                        </m:r>
                      </m:den>
                    </m:f>
                    <m:r>
                      <a:rPr lang="en-US" sz="4000" b="0" i="0" smtClean="0">
                        <a:solidFill>
                          <a:schemeClr val="accent1"/>
                        </a:solidFill>
                        <a:latin typeface="Cambria Math"/>
                        <a:ea typeface="Cambria Math"/>
                        <a:sym typeface="Symbol" pitchFamily="79" charset="2"/>
                      </a:rPr>
                      <m:t>=</m:t>
                    </m:r>
                    <m:f>
                      <m:fPr>
                        <m:ctrlPr>
                          <a:rPr lang="en-US" sz="4000" b="0" i="1" smtClean="0">
                            <a:solidFill>
                              <a:schemeClr val="accent1"/>
                            </a:solidFill>
                            <a:latin typeface="Cambria Math" panose="02040503050406030204" pitchFamily="18" charset="0"/>
                            <a:ea typeface="Cambria Math"/>
                            <a:sym typeface="Symbol" pitchFamily="79" charset="2"/>
                          </a:rPr>
                        </m:ctrlPr>
                      </m:fPr>
                      <m:num>
                        <m:r>
                          <a:rPr lang="en-US" sz="4000" b="0" i="1" smtClean="0">
                            <a:solidFill>
                              <a:schemeClr val="accent1"/>
                            </a:solidFill>
                            <a:latin typeface="Cambria Math"/>
                            <a:ea typeface="Cambria Math"/>
                            <a:sym typeface="Symbol" pitchFamily="79" charset="2"/>
                          </a:rPr>
                          <m:t>∆</m:t>
                        </m:r>
                        <m:d>
                          <m:dPr>
                            <m:ctrlPr>
                              <a:rPr lang="en-US" sz="4000" b="0" i="1" smtClean="0">
                                <a:solidFill>
                                  <a:schemeClr val="accent1"/>
                                </a:solidFill>
                                <a:latin typeface="Cambria Math" panose="02040503050406030204" pitchFamily="18" charset="0"/>
                                <a:ea typeface="Cambria Math"/>
                                <a:sym typeface="Symbol" pitchFamily="79" charset="2"/>
                              </a:rPr>
                            </m:ctrlPr>
                          </m:dPr>
                          <m:e>
                            <m:r>
                              <a:rPr lang="en-US" sz="4000" b="0" i="1" smtClean="0">
                                <a:solidFill>
                                  <a:schemeClr val="accent1"/>
                                </a:solidFill>
                                <a:latin typeface="Cambria Math"/>
                                <a:ea typeface="Cambria Math"/>
                                <a:sym typeface="Symbol" pitchFamily="79" charset="2"/>
                              </a:rPr>
                              <m:t>𝐼</m:t>
                            </m:r>
                            <m:r>
                              <a:rPr lang="en-US" sz="4000" b="0" i="1" smtClean="0">
                                <a:solidFill>
                                  <a:schemeClr val="accent1"/>
                                </a:solidFill>
                                <a:latin typeface="Cambria Math"/>
                                <a:ea typeface="Cambria Math"/>
                                <a:sym typeface="Symbol" pitchFamily="79" charset="2"/>
                              </a:rPr>
                              <m:t>𝜔</m:t>
                            </m:r>
                          </m:e>
                        </m:d>
                      </m:num>
                      <m:den>
                        <m:r>
                          <a:rPr lang="en-US" sz="4000" b="0" i="1" smtClean="0">
                            <a:solidFill>
                              <a:schemeClr val="accent1"/>
                            </a:solidFill>
                            <a:latin typeface="Cambria Math"/>
                            <a:ea typeface="Cambria Math"/>
                            <a:sym typeface="Symbol" pitchFamily="79" charset="2"/>
                          </a:rPr>
                          <m:t>∆</m:t>
                        </m:r>
                        <m:r>
                          <a:rPr lang="en-US" sz="4000" b="0" i="1" smtClean="0">
                            <a:solidFill>
                              <a:schemeClr val="accent1"/>
                            </a:solidFill>
                            <a:latin typeface="Cambria Math"/>
                            <a:ea typeface="Cambria Math"/>
                            <a:sym typeface="Symbol" pitchFamily="79" charset="2"/>
                          </a:rPr>
                          <m:t>𝑡</m:t>
                        </m:r>
                      </m:den>
                    </m:f>
                    <m:r>
                      <a:rPr lang="en-US" sz="4000" b="0" i="0" smtClean="0">
                        <a:solidFill>
                          <a:schemeClr val="accent1"/>
                        </a:solidFill>
                        <a:latin typeface="Cambria Math"/>
                        <a:ea typeface="Cambria Math"/>
                        <a:sym typeface="Symbol" pitchFamily="79" charset="2"/>
                      </a:rPr>
                      <m:t>=</m:t>
                    </m:r>
                    <m:f>
                      <m:fPr>
                        <m:ctrlPr>
                          <a:rPr lang="en-US" sz="4000" b="0" i="1" smtClean="0">
                            <a:solidFill>
                              <a:schemeClr val="accent1"/>
                            </a:solidFill>
                            <a:latin typeface="Cambria Math" panose="02040503050406030204" pitchFamily="18" charset="0"/>
                            <a:ea typeface="Cambria Math"/>
                            <a:sym typeface="Symbol" pitchFamily="79" charset="2"/>
                          </a:rPr>
                        </m:ctrlPr>
                      </m:fPr>
                      <m:num>
                        <m:r>
                          <a:rPr lang="en-US" sz="4000" b="0" i="1" smtClean="0">
                            <a:solidFill>
                              <a:schemeClr val="accent1"/>
                            </a:solidFill>
                            <a:latin typeface="Cambria Math"/>
                            <a:ea typeface="Cambria Math"/>
                            <a:sym typeface="Symbol" pitchFamily="79" charset="2"/>
                          </a:rPr>
                          <m:t>∆</m:t>
                        </m:r>
                        <m:r>
                          <a:rPr lang="en-US" sz="4000" b="0" i="1" smtClean="0">
                            <a:solidFill>
                              <a:schemeClr val="accent1"/>
                            </a:solidFill>
                            <a:latin typeface="Cambria Math"/>
                            <a:ea typeface="Cambria Math"/>
                            <a:sym typeface="Symbol" pitchFamily="79" charset="2"/>
                          </a:rPr>
                          <m:t>𝐿</m:t>
                        </m:r>
                      </m:num>
                      <m:den>
                        <m:r>
                          <a:rPr lang="en-US" sz="4000" b="0" i="1" smtClean="0">
                            <a:solidFill>
                              <a:schemeClr val="accent1"/>
                            </a:solidFill>
                            <a:latin typeface="Cambria Math"/>
                            <a:ea typeface="Cambria Math"/>
                            <a:sym typeface="Symbol" pitchFamily="79" charset="2"/>
                          </a:rPr>
                          <m:t>∆</m:t>
                        </m:r>
                        <m:r>
                          <a:rPr lang="en-US" sz="4000" b="0" i="1" smtClean="0">
                            <a:solidFill>
                              <a:schemeClr val="accent1"/>
                            </a:solidFill>
                            <a:latin typeface="Cambria Math"/>
                            <a:ea typeface="Cambria Math"/>
                            <a:sym typeface="Symbol" pitchFamily="79" charset="2"/>
                          </a:rPr>
                          <m:t>𝑡</m:t>
                        </m:r>
                      </m:den>
                    </m:f>
                  </m:oMath>
                </a14:m>
                <a:endParaRPr lang="en-US" sz="4000" dirty="0">
                  <a:solidFill>
                    <a:schemeClr val="accent1"/>
                  </a:solidFill>
                </a:endParaRPr>
              </a:p>
              <a:p>
                <a:pPr>
                  <a:buFont typeface="Wingdings" pitchFamily="79" charset="2"/>
                  <a:buNone/>
                </a:pPr>
                <a:endParaRPr lang="en-US" sz="4000" dirty="0">
                  <a:solidFill>
                    <a:schemeClr val="accent1"/>
                  </a:solidFill>
                </a:endParaRPr>
              </a:p>
              <a:p>
                <a:pPr>
                  <a:buFont typeface="Wingdings" pitchFamily="79" charset="2"/>
                  <a:buNone/>
                </a:pPr>
                <a:r>
                  <a:rPr lang="en-US" sz="4000" dirty="0">
                    <a:solidFill>
                      <a:schemeClr val="accent1"/>
                    </a:solidFill>
                  </a:rPr>
                  <a:t>i.e. the direction of the angular momentum change is the same as that of the net toque.</a:t>
                </a:r>
              </a:p>
              <a:p>
                <a:pPr>
                  <a:buFont typeface="Wingdings" pitchFamily="79" charset="2"/>
                  <a:buNone/>
                </a:pPr>
                <a:endParaRPr lang="en-US" sz="4000" dirty="0">
                  <a:solidFill>
                    <a:schemeClr val="accent1"/>
                  </a:solidFill>
                </a:endParaRPr>
              </a:p>
              <a:p>
                <a:pPr>
                  <a:buFont typeface="Wingdings" pitchFamily="79" charset="2"/>
                  <a:buNone/>
                </a:pPr>
                <a:r>
                  <a:rPr lang="en-US" sz="4000" dirty="0">
                    <a:solidFill>
                      <a:schemeClr val="accent1"/>
                    </a:solidFill>
                  </a:rPr>
                  <a:t>When </a:t>
                </a:r>
                <a:r>
                  <a:rPr lang="en-US" sz="4000" b="1" dirty="0">
                    <a:solidFill>
                      <a:schemeClr val="accent1"/>
                    </a:solidFill>
                    <a:latin typeface="Symbol" pitchFamily="79" charset="2"/>
                    <a:sym typeface="Symbol" pitchFamily="79" charset="2"/>
                  </a:rPr>
                  <a:t></a:t>
                </a:r>
                <a:r>
                  <a:rPr lang="en-US" sz="4000" baseline="-25000" dirty="0">
                    <a:solidFill>
                      <a:schemeClr val="accent1"/>
                    </a:solidFill>
                  </a:rPr>
                  <a:t>net</a:t>
                </a:r>
                <a:r>
                  <a:rPr lang="en-US" sz="4000" dirty="0">
                    <a:solidFill>
                      <a:schemeClr val="accent1"/>
                    </a:solidFill>
                  </a:rPr>
                  <a:t> = 0, </a:t>
                </a:r>
                <a14:m>
                  <m:oMath xmlns:m="http://schemas.openxmlformats.org/officeDocument/2006/math">
                    <m:f>
                      <m:fPr>
                        <m:ctrlPr>
                          <a:rPr lang="en-US" sz="4000" i="1">
                            <a:solidFill>
                              <a:schemeClr val="accent1"/>
                            </a:solidFill>
                            <a:latin typeface="Cambria Math" panose="02040503050406030204" pitchFamily="18" charset="0"/>
                            <a:ea typeface="Cambria Math"/>
                            <a:sym typeface="Symbol" pitchFamily="79" charset="2"/>
                          </a:rPr>
                        </m:ctrlPr>
                      </m:fPr>
                      <m:num>
                        <m:r>
                          <a:rPr lang="en-US" sz="4000" i="1">
                            <a:solidFill>
                              <a:schemeClr val="accent1"/>
                            </a:solidFill>
                            <a:latin typeface="Cambria Math"/>
                            <a:ea typeface="Cambria Math"/>
                            <a:sym typeface="Symbol" pitchFamily="79" charset="2"/>
                          </a:rPr>
                          <m:t>∆</m:t>
                        </m:r>
                        <m:r>
                          <a:rPr lang="en-US" sz="4000" i="1">
                            <a:solidFill>
                              <a:schemeClr val="accent1"/>
                            </a:solidFill>
                            <a:latin typeface="Cambria Math"/>
                            <a:ea typeface="Cambria Math"/>
                            <a:sym typeface="Symbol" pitchFamily="79" charset="2"/>
                          </a:rPr>
                          <m:t>𝐿</m:t>
                        </m:r>
                      </m:num>
                      <m:den>
                        <m:r>
                          <a:rPr lang="en-US" sz="4000" i="1">
                            <a:solidFill>
                              <a:schemeClr val="accent1"/>
                            </a:solidFill>
                            <a:latin typeface="Cambria Math"/>
                            <a:ea typeface="Cambria Math"/>
                            <a:sym typeface="Symbol" pitchFamily="79" charset="2"/>
                          </a:rPr>
                          <m:t>∆</m:t>
                        </m:r>
                        <m:r>
                          <a:rPr lang="en-US" sz="4000" i="1">
                            <a:solidFill>
                              <a:schemeClr val="accent1"/>
                            </a:solidFill>
                            <a:latin typeface="Cambria Math"/>
                            <a:ea typeface="Cambria Math"/>
                            <a:sym typeface="Symbol" pitchFamily="79" charset="2"/>
                          </a:rPr>
                          <m:t>𝑡</m:t>
                        </m:r>
                      </m:den>
                    </m:f>
                  </m:oMath>
                </a14:m>
                <a:r>
                  <a:rPr lang="en-US" sz="4000" dirty="0">
                    <a:solidFill>
                      <a:schemeClr val="accent1"/>
                    </a:solidFill>
                  </a:rPr>
                  <a:t> = 0, i.e.   L = const. </a:t>
                </a:r>
              </a:p>
              <a:p>
                <a:pPr>
                  <a:buFont typeface="Wingdings" pitchFamily="79" charset="2"/>
                  <a:buNone/>
                </a:pPr>
                <a:endParaRPr lang="en-US" sz="4000" dirty="0">
                  <a:solidFill>
                    <a:schemeClr val="accent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1447800"/>
                <a:ext cx="8305800" cy="5592428"/>
              </a:xfrm>
              <a:prstGeom prst="rect">
                <a:avLst/>
              </a:prstGeom>
              <a:blipFill rotWithShape="1">
                <a:blip r:embed="rId2"/>
                <a:stretch>
                  <a:fillRect l="-2643" r="-2423"/>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457200" y="274638"/>
            <a:ext cx="8229600" cy="1143000"/>
          </a:xfrm>
        </p:spPr>
        <p:txBody>
          <a:bodyPr>
            <a:normAutofit fontScale="90000"/>
          </a:bodyPr>
          <a:lstStyle/>
          <a:p>
            <a:r>
              <a:rPr lang="en-US" b="1" dirty="0">
                <a:solidFill>
                  <a:srgbClr val="FF0000"/>
                </a:solidFill>
              </a:rPr>
              <a:t>Conservation of Angular Momentum</a:t>
            </a:r>
          </a:p>
        </p:txBody>
      </p:sp>
      <p:sp>
        <p:nvSpPr>
          <p:cNvPr id="2" name="Slide Number Placeholder 1"/>
          <p:cNvSpPr>
            <a:spLocks noGrp="1"/>
          </p:cNvSpPr>
          <p:nvPr>
            <p:ph type="sldNum" sz="quarter" idx="12"/>
          </p:nvPr>
        </p:nvSpPr>
        <p:spPr/>
        <p:txBody>
          <a:bodyPr/>
          <a:lstStyle/>
          <a:p>
            <a:fld id="{F98FF88D-4348-4F17-99D6-14D005147BAE}" type="slidenum">
              <a:rPr lang="en-US" smtClean="0"/>
              <a:t>4</a:t>
            </a:fld>
            <a:endParaRPr lang="en-US"/>
          </a:p>
        </p:txBody>
      </p:sp>
    </p:spTree>
    <p:extLst>
      <p:ext uri="{BB962C8B-B14F-4D97-AF65-F5344CB8AC3E}">
        <p14:creationId xmlns:p14="http://schemas.microsoft.com/office/powerpoint/2010/main" val="344033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ChangeArrowheads="1"/>
          </p:cNvSpPr>
          <p:nvPr>
            <p:ph type="title"/>
          </p:nvPr>
        </p:nvSpPr>
        <p:spPr>
          <a:xfrm>
            <a:off x="457200" y="25831"/>
            <a:ext cx="8229600" cy="1143000"/>
          </a:xfrm>
        </p:spPr>
        <p:txBody>
          <a:bodyPr>
            <a:normAutofit fontScale="90000"/>
          </a:bodyPr>
          <a:lstStyle/>
          <a:p>
            <a:r>
              <a:rPr lang="en-US" b="1" dirty="0">
                <a:solidFill>
                  <a:srgbClr val="FF0000"/>
                </a:solidFill>
              </a:rPr>
              <a:t>Conservation of Angular Momentum</a:t>
            </a:r>
          </a:p>
        </p:txBody>
      </p:sp>
      <p:graphicFrame>
        <p:nvGraphicFramePr>
          <p:cNvPr id="1467397" name="Object 5"/>
          <p:cNvGraphicFramePr>
            <a:graphicFrameLocks noChangeAspect="1"/>
          </p:cNvGraphicFramePr>
          <p:nvPr/>
        </p:nvGraphicFramePr>
        <p:xfrm>
          <a:off x="4038600" y="4081463"/>
          <a:ext cx="5129132" cy="2788612"/>
        </p:xfrm>
        <a:graphic>
          <a:graphicData uri="http://schemas.openxmlformats.org/presentationml/2006/ole">
            <mc:AlternateContent xmlns:mc="http://schemas.openxmlformats.org/markup-compatibility/2006">
              <mc:Choice xmlns:v="urn:schemas-microsoft-com:vml" Requires="v">
                <p:oleObj spid="_x0000_s3152" name="Equation" r:id="rId4" imgW="1587240" imgH="863280" progId="Equation.3">
                  <p:embed/>
                </p:oleObj>
              </mc:Choice>
              <mc:Fallback>
                <p:oleObj name="Equation" r:id="rId4" imgW="1587240" imgH="863280" progId="Equation.3">
                  <p:embed/>
                  <p:pic>
                    <p:nvPicPr>
                      <p:cNvPr id="1467397" name="Object 5"/>
                      <p:cNvPicPr>
                        <a:picLocks noChangeAspect="1" noChangeArrowheads="1"/>
                      </p:cNvPicPr>
                      <p:nvPr/>
                    </p:nvPicPr>
                    <p:blipFill>
                      <a:blip r:embed="rId5"/>
                      <a:srcRect/>
                      <a:stretch>
                        <a:fillRect/>
                      </a:stretch>
                    </p:blipFill>
                    <p:spPr bwMode="auto">
                      <a:xfrm>
                        <a:off x="4038600" y="4081463"/>
                        <a:ext cx="5129132" cy="2788612"/>
                      </a:xfrm>
                      <a:prstGeom prst="rect">
                        <a:avLst/>
                      </a:prstGeom>
                      <a:solidFill>
                        <a:srgbClr val="EFFF5D"/>
                      </a:solidFill>
                      <a:ln>
                        <a:noFill/>
                      </a:ln>
                      <a:effectLst/>
                    </p:spPr>
                  </p:pic>
                </p:oleObj>
              </mc:Fallback>
            </mc:AlternateContent>
          </a:graphicData>
        </a:graphic>
      </p:graphicFrame>
      <p:graphicFrame>
        <p:nvGraphicFramePr>
          <p:cNvPr id="1467399" name="Object 7"/>
          <p:cNvGraphicFramePr>
            <a:graphicFrameLocks noChangeAspect="1"/>
          </p:cNvGraphicFramePr>
          <p:nvPr/>
        </p:nvGraphicFramePr>
        <p:xfrm>
          <a:off x="76200" y="1143000"/>
          <a:ext cx="5171852" cy="2743200"/>
        </p:xfrm>
        <a:graphic>
          <a:graphicData uri="http://schemas.openxmlformats.org/presentationml/2006/ole">
            <mc:AlternateContent xmlns:mc="http://schemas.openxmlformats.org/markup-compatibility/2006">
              <mc:Choice xmlns:v="urn:schemas-microsoft-com:vml" Requires="v">
                <p:oleObj spid="_x0000_s3153" name="Equation" r:id="rId6" imgW="1625400" imgH="863280" progId="Equation.3">
                  <p:embed/>
                </p:oleObj>
              </mc:Choice>
              <mc:Fallback>
                <p:oleObj name="Equation" r:id="rId6" imgW="1625400" imgH="863280" progId="Equation.3">
                  <p:embed/>
                  <p:pic>
                    <p:nvPicPr>
                      <p:cNvPr id="1467399" name="Object 7"/>
                      <p:cNvPicPr>
                        <a:picLocks noChangeAspect="1" noChangeArrowheads="1"/>
                      </p:cNvPicPr>
                      <p:nvPr/>
                    </p:nvPicPr>
                    <p:blipFill>
                      <a:blip r:embed="rId7"/>
                      <a:srcRect/>
                      <a:stretch>
                        <a:fillRect/>
                      </a:stretch>
                    </p:blipFill>
                    <p:spPr bwMode="auto">
                      <a:xfrm>
                        <a:off x="76200" y="1143000"/>
                        <a:ext cx="5171852" cy="2743200"/>
                      </a:xfrm>
                      <a:prstGeom prst="rect">
                        <a:avLst/>
                      </a:prstGeom>
                      <a:solidFill>
                        <a:srgbClr val="EFFF5D"/>
                      </a:solid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5</a:t>
            </a:fld>
            <a:endParaRPr lang="en-US"/>
          </a:p>
        </p:txBody>
      </p:sp>
    </p:spTree>
    <p:extLst>
      <p:ext uri="{BB962C8B-B14F-4D97-AF65-F5344CB8AC3E}">
        <p14:creationId xmlns:p14="http://schemas.microsoft.com/office/powerpoint/2010/main" val="220997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0C0F85-A84A-492E-9303-4176C4BF64E0}" type="datetime1">
              <a:rPr lang="en-US" sz="1400"/>
              <a:pPr eaLnBrk="1" hangingPunct="1"/>
              <a:t>3/9/2021</a:t>
            </a:fld>
            <a:endParaRPr lang="en-US" sz="1400"/>
          </a:p>
        </p:txBody>
      </p:sp>
      <p:sp>
        <p:nvSpPr>
          <p:cNvPr id="2867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286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2C256AF-55BD-4C23-8BB6-8D5D96A2DF83}" type="slidenum">
              <a:rPr lang="en-US" sz="1400"/>
              <a:pPr algn="r" eaLnBrk="1" hangingPunct="1"/>
              <a:t>6</a:t>
            </a:fld>
            <a:endParaRPr lang="en-US" sz="1400"/>
          </a:p>
        </p:txBody>
      </p:sp>
      <p:sp>
        <p:nvSpPr>
          <p:cNvPr id="28680" name="Rectangle 3"/>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1Q- 23 Conservation of angular momentum</a:t>
            </a:r>
          </a:p>
        </p:txBody>
      </p:sp>
      <p:sp>
        <p:nvSpPr>
          <p:cNvPr id="28682" name="Text Box 20"/>
          <p:cNvSpPr txBox="1">
            <a:spLocks noChangeArrowheads="1"/>
          </p:cNvSpPr>
          <p:nvPr/>
        </p:nvSpPr>
        <p:spPr bwMode="auto">
          <a:xfrm>
            <a:off x="1676400" y="914400"/>
            <a:ext cx="5943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Changing the moment of inertia of a skater</a:t>
            </a:r>
          </a:p>
        </p:txBody>
      </p:sp>
      <p:pic>
        <p:nvPicPr>
          <p:cNvPr id="28684" name="Picture 23" descr="1Q-23_sized"/>
          <p:cNvPicPr>
            <a:picLocks noChangeAspect="1" noChangeArrowheads="1"/>
          </p:cNvPicPr>
          <p:nvPr/>
        </p:nvPicPr>
        <p:blipFill rotWithShape="1">
          <a:blip r:embed="rId3">
            <a:extLst>
              <a:ext uri="{28A0092B-C50C-407E-A947-70E740481C1C}">
                <a14:useLocalDpi xmlns:a14="http://schemas.microsoft.com/office/drawing/2010/main" val="0"/>
              </a:ext>
            </a:extLst>
          </a:blip>
          <a:srcRect r="31198"/>
          <a:stretch/>
        </p:blipFill>
        <p:spPr bwMode="auto">
          <a:xfrm>
            <a:off x="457200" y="1600200"/>
            <a:ext cx="541928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8" name="AutoShape 24"/>
          <p:cNvSpPr>
            <a:spLocks noChangeArrowheads="1"/>
          </p:cNvSpPr>
          <p:nvPr/>
        </p:nvSpPr>
        <p:spPr bwMode="auto">
          <a:xfrm>
            <a:off x="5890227" y="1346200"/>
            <a:ext cx="3124200" cy="1295400"/>
          </a:xfrm>
          <a:prstGeom prst="wedgeEllipseCallout">
            <a:avLst>
              <a:gd name="adj1" fmla="val -45884"/>
              <a:gd name="adj2" fmla="val 6581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dirty="0">
                <a:solidFill>
                  <a:srgbClr val="669900"/>
                </a:solidFill>
                <a:ea typeface="宋体" pitchFamily="2" charset="-122"/>
              </a:rPr>
              <a:t>How does conservation of angular momentum manifest itself </a:t>
            </a:r>
            <a:r>
              <a:rPr lang="en-US" altLang="zh-CN" sz="1600" b="1" dirty="0">
                <a:solidFill>
                  <a:srgbClr val="CC0000"/>
                </a:solidFill>
                <a:ea typeface="宋体" pitchFamily="2" charset="-122"/>
              </a:rPr>
              <a:t>?</a:t>
            </a:r>
            <a:r>
              <a:rPr lang="en-US" altLang="zh-CN" sz="1600" b="1" dirty="0">
                <a:solidFill>
                  <a:srgbClr val="669900"/>
                </a:solidFill>
                <a:ea typeface="宋体" pitchFamily="2" charset="-122"/>
              </a:rPr>
              <a:t>  </a:t>
            </a:r>
            <a:endParaRPr lang="en-US" altLang="zh-CN" sz="1600" b="1" dirty="0">
              <a:solidFill>
                <a:srgbClr val="CC0000"/>
              </a:solidFill>
              <a:ea typeface="宋体" pitchFamily="2" charset="-122"/>
            </a:endParaRPr>
          </a:p>
        </p:txBody>
      </p:sp>
      <p:sp>
        <p:nvSpPr>
          <p:cNvPr id="2" name="TextBox 1"/>
          <p:cNvSpPr txBox="1"/>
          <p:nvPr/>
        </p:nvSpPr>
        <p:spPr>
          <a:xfrm>
            <a:off x="6172200" y="3233366"/>
            <a:ext cx="2819400" cy="2862322"/>
          </a:xfrm>
          <a:prstGeom prst="rect">
            <a:avLst/>
          </a:prstGeom>
          <a:noFill/>
        </p:spPr>
        <p:txBody>
          <a:bodyPr wrap="square" rtlCol="0">
            <a:spAutoFit/>
          </a:bodyPr>
          <a:lstStyle/>
          <a:p>
            <a:r>
              <a:rPr lang="en-US" sz="3000" dirty="0">
                <a:solidFill>
                  <a:srgbClr val="FF0000"/>
                </a:solidFill>
              </a:rPr>
              <a:t>When pulling in both arms, the person will spin:</a:t>
            </a:r>
          </a:p>
          <a:p>
            <a:pPr marL="514350" indent="-514350">
              <a:buAutoNum type="alphaUcPeriod"/>
            </a:pPr>
            <a:r>
              <a:rPr lang="en-US" sz="3000" dirty="0"/>
              <a:t>Faster</a:t>
            </a:r>
          </a:p>
          <a:p>
            <a:pPr marL="514350" indent="-514350">
              <a:buAutoNum type="alphaUcPeriod"/>
            </a:pPr>
            <a:r>
              <a:rPr lang="en-US" sz="3000" dirty="0"/>
              <a:t>Slower</a:t>
            </a:r>
          </a:p>
          <a:p>
            <a:pPr marL="514350" indent="-514350">
              <a:buAutoNum type="alphaUcPeriod"/>
            </a:pPr>
            <a:r>
              <a:rPr lang="en-US" sz="3000" dirty="0"/>
              <a:t>Same speed</a:t>
            </a:r>
          </a:p>
        </p:txBody>
      </p:sp>
      <p:sp>
        <p:nvSpPr>
          <p:cNvPr id="3" name="Slide Number Placeholder 2"/>
          <p:cNvSpPr>
            <a:spLocks noGrp="1"/>
          </p:cNvSpPr>
          <p:nvPr>
            <p:ph type="sldNum" sz="quarter" idx="12"/>
          </p:nvPr>
        </p:nvSpPr>
        <p:spPr/>
        <p:txBody>
          <a:bodyPr/>
          <a:lstStyle/>
          <a:p>
            <a:fld id="{F98FF88D-4348-4F17-99D6-14D005147BAE}" type="slidenum">
              <a:rPr lang="en-US" smtClean="0"/>
              <a:t>6</a:t>
            </a:fld>
            <a:endParaRPr lang="en-US"/>
          </a:p>
        </p:txBody>
      </p:sp>
    </p:spTree>
    <p:extLst>
      <p:ext uri="{BB962C8B-B14F-4D97-AF65-F5344CB8AC3E}">
        <p14:creationId xmlns:p14="http://schemas.microsoft.com/office/powerpoint/2010/main" val="307431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p>
        </p:txBody>
      </p:sp>
      <p:sp>
        <p:nvSpPr>
          <p:cNvPr id="266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9A21DC8-BD47-4EB9-A27D-CC1C2BAA30D0}" type="slidenum">
              <a:rPr lang="en-US" sz="1400"/>
              <a:pPr algn="r" eaLnBrk="1" hangingPunct="1"/>
              <a:t>7</a:t>
            </a:fld>
            <a:endParaRPr lang="en-US" sz="1400"/>
          </a:p>
        </p:txBody>
      </p:sp>
      <p:pic>
        <p:nvPicPr>
          <p:cNvPr id="26632" name="Picture 2" descr="1Q-30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3"/>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1Q-30 Bicycle Wheel Gyroscope</a:t>
            </a:r>
          </a:p>
        </p:txBody>
      </p:sp>
      <p:sp>
        <p:nvSpPr>
          <p:cNvPr id="123930" name="AutoShape 26"/>
          <p:cNvSpPr>
            <a:spLocks noChangeArrowheads="1"/>
          </p:cNvSpPr>
          <p:nvPr/>
        </p:nvSpPr>
        <p:spPr bwMode="auto">
          <a:xfrm>
            <a:off x="2362200" y="1447800"/>
            <a:ext cx="2057400" cy="1600200"/>
          </a:xfrm>
          <a:prstGeom prst="wedgeEllipseCallout">
            <a:avLst>
              <a:gd name="adj1" fmla="val -90356"/>
              <a:gd name="adj2" fmla="val 2787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to the wheel, does it fall down</a:t>
            </a:r>
            <a:r>
              <a:rPr lang="en-US" altLang="zh-CN" sz="1600" b="1">
                <a:solidFill>
                  <a:srgbClr val="CC0000"/>
                </a:solidFill>
                <a:ea typeface="宋体" pitchFamily="2" charset="-122"/>
              </a:rPr>
              <a:t>?</a:t>
            </a:r>
            <a:r>
              <a:rPr lang="en-US" altLang="zh-CN" sz="1600" b="1">
                <a:solidFill>
                  <a:schemeClr val="bg1"/>
                </a:solidFill>
                <a:ea typeface="宋体" pitchFamily="2" charset="-122"/>
              </a:rPr>
              <a:t> </a:t>
            </a:r>
          </a:p>
        </p:txBody>
      </p:sp>
      <p:grpSp>
        <p:nvGrpSpPr>
          <p:cNvPr id="2" name="Group 36"/>
          <p:cNvGrpSpPr>
            <a:grpSpLocks/>
          </p:cNvGrpSpPr>
          <p:nvPr/>
        </p:nvGrpSpPr>
        <p:grpSpPr bwMode="auto">
          <a:xfrm>
            <a:off x="3733800" y="1066800"/>
            <a:ext cx="3127375" cy="2743200"/>
            <a:chOff x="2640" y="672"/>
            <a:chExt cx="1970" cy="1728"/>
          </a:xfrm>
        </p:grpSpPr>
        <p:sp>
          <p:nvSpPr>
            <p:cNvPr id="26640" name="Text Box 37"/>
            <p:cNvSpPr txBox="1">
              <a:spLocks noChangeArrowheads="1"/>
            </p:cNvSpPr>
            <p:nvPr/>
          </p:nvSpPr>
          <p:spPr bwMode="auto">
            <a:xfrm>
              <a:off x="3014" y="77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L</a:t>
              </a:r>
            </a:p>
          </p:txBody>
        </p:sp>
        <p:sp>
          <p:nvSpPr>
            <p:cNvPr id="26641" name="Line 38"/>
            <p:cNvSpPr>
              <a:spLocks noChangeShapeType="1"/>
            </p:cNvSpPr>
            <p:nvPr/>
          </p:nvSpPr>
          <p:spPr bwMode="auto">
            <a:xfrm flipV="1">
              <a:off x="4368" y="1104"/>
              <a:ext cx="0" cy="62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Text Box 39"/>
            <p:cNvSpPr txBox="1">
              <a:spLocks noChangeArrowheads="1"/>
            </p:cNvSpPr>
            <p:nvPr/>
          </p:nvSpPr>
          <p:spPr bwMode="auto">
            <a:xfrm>
              <a:off x="4406" y="12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a:t>
              </a:r>
            </a:p>
          </p:txBody>
        </p:sp>
        <p:sp>
          <p:nvSpPr>
            <p:cNvPr id="26643" name="Text Box 40"/>
            <p:cNvSpPr txBox="1">
              <a:spLocks noChangeArrowheads="1"/>
            </p:cNvSpPr>
            <p:nvPr/>
          </p:nvSpPr>
          <p:spPr bwMode="auto">
            <a:xfrm>
              <a:off x="3456" y="1872"/>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mg</a:t>
              </a:r>
            </a:p>
          </p:txBody>
        </p:sp>
        <p:sp>
          <p:nvSpPr>
            <p:cNvPr id="26644" name="Text Box 41"/>
            <p:cNvSpPr txBox="1">
              <a:spLocks noChangeArrowheads="1"/>
            </p:cNvSpPr>
            <p:nvPr/>
          </p:nvSpPr>
          <p:spPr bwMode="auto">
            <a:xfrm>
              <a:off x="2640" y="1968"/>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F = mg</a:t>
              </a:r>
            </a:p>
          </p:txBody>
        </p:sp>
        <p:grpSp>
          <p:nvGrpSpPr>
            <p:cNvPr id="26645" name="Group 42"/>
            <p:cNvGrpSpPr>
              <a:grpSpLocks/>
            </p:cNvGrpSpPr>
            <p:nvPr/>
          </p:nvGrpSpPr>
          <p:grpSpPr bwMode="auto">
            <a:xfrm>
              <a:off x="3408" y="672"/>
              <a:ext cx="1056" cy="1728"/>
              <a:chOff x="2496" y="1104"/>
              <a:chExt cx="1056" cy="1728"/>
            </a:xfrm>
          </p:grpSpPr>
          <p:sp>
            <p:nvSpPr>
              <p:cNvPr id="26647" name="Oval 43"/>
              <p:cNvSpPr>
                <a:spLocks noChangeArrowheads="1"/>
              </p:cNvSpPr>
              <p:nvPr/>
            </p:nvSpPr>
            <p:spPr bwMode="auto">
              <a:xfrm rot="-3028298">
                <a:off x="2400" y="1440"/>
                <a:ext cx="1200" cy="5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48" name="Line 44"/>
              <p:cNvSpPr>
                <a:spLocks noChangeShapeType="1"/>
              </p:cNvSpPr>
              <p:nvPr/>
            </p:nvSpPr>
            <p:spPr bwMode="auto">
              <a:xfrm flipH="1" flipV="1">
                <a:off x="2496" y="1248"/>
                <a:ext cx="288"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9" name="Line 45"/>
              <p:cNvSpPr>
                <a:spLocks noChangeShapeType="1"/>
              </p:cNvSpPr>
              <p:nvPr/>
            </p:nvSpPr>
            <p:spPr bwMode="auto">
              <a:xfrm>
                <a:off x="2784" y="1536"/>
                <a:ext cx="192" cy="192"/>
              </a:xfrm>
              <a:prstGeom prst="line">
                <a:avLst/>
              </a:prstGeom>
              <a:noFill/>
              <a:ln w="317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Rectangle 46"/>
              <p:cNvSpPr>
                <a:spLocks noChangeArrowheads="1"/>
              </p:cNvSpPr>
              <p:nvPr/>
            </p:nvSpPr>
            <p:spPr bwMode="auto">
              <a:xfrm rot="2646613">
                <a:off x="2880" y="1872"/>
                <a:ext cx="62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651" name="Oval 47"/>
              <p:cNvSpPr>
                <a:spLocks noChangeArrowheads="1"/>
              </p:cNvSpPr>
              <p:nvPr/>
            </p:nvSpPr>
            <p:spPr bwMode="auto">
              <a:xfrm>
                <a:off x="3360" y="2064"/>
                <a:ext cx="192" cy="192"/>
              </a:xfrm>
              <a:prstGeom prst="ellipse">
                <a:avLst/>
              </a:prstGeom>
              <a:solidFill>
                <a:schemeClr val="tx1"/>
              </a:solidFill>
              <a:ln w="9525">
                <a:solidFill>
                  <a:schemeClr val="tx1"/>
                </a:solidFill>
                <a:round/>
                <a:headEnd/>
                <a:tailEnd/>
              </a:ln>
            </p:spPr>
            <p:txBody>
              <a:bodyPr wrap="none" anchor="ctr"/>
              <a:lstStyle/>
              <a:p>
                <a:endParaRPr lang="en-US"/>
              </a:p>
            </p:txBody>
          </p:sp>
          <p:sp>
            <p:nvSpPr>
              <p:cNvPr id="26652" name="Rectangle 48"/>
              <p:cNvSpPr>
                <a:spLocks noChangeArrowheads="1"/>
              </p:cNvSpPr>
              <p:nvPr/>
            </p:nvSpPr>
            <p:spPr bwMode="auto">
              <a:xfrm rot="5400000">
                <a:off x="3144" y="2472"/>
                <a:ext cx="624" cy="9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26646" name="Line 49"/>
            <p:cNvSpPr>
              <a:spLocks noChangeShapeType="1"/>
            </p:cNvSpPr>
            <p:nvPr/>
          </p:nvSpPr>
          <p:spPr bwMode="auto">
            <a:xfrm>
              <a:off x="3840" y="1296"/>
              <a:ext cx="0" cy="62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9" name="Text Box 52"/>
          <p:cNvSpPr txBox="1">
            <a:spLocks noChangeArrowheads="1"/>
          </p:cNvSpPr>
          <p:nvPr/>
        </p:nvSpPr>
        <p:spPr bwMode="auto">
          <a:xfrm>
            <a:off x="1752600" y="838200"/>
            <a:ext cx="5943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Gyroscopic action and precession</a:t>
            </a:r>
          </a:p>
        </p:txBody>
      </p:sp>
      <p:sp>
        <p:nvSpPr>
          <p:cNvPr id="3" name="Slide Number Placeholder 2"/>
          <p:cNvSpPr>
            <a:spLocks noGrp="1"/>
          </p:cNvSpPr>
          <p:nvPr>
            <p:ph type="sldNum" sz="quarter" idx="12"/>
          </p:nvPr>
        </p:nvSpPr>
        <p:spPr/>
        <p:txBody>
          <a:bodyPr/>
          <a:lstStyle/>
          <a:p>
            <a:fld id="{F98FF88D-4348-4F17-99D6-14D005147BAE}" type="slidenum">
              <a:rPr lang="en-US" smtClean="0"/>
              <a:t>7</a:t>
            </a:fld>
            <a:endParaRPr lang="en-US" dirty="0"/>
          </a:p>
        </p:txBody>
      </p:sp>
      <p:sp>
        <p:nvSpPr>
          <p:cNvPr id="23" name="TextBox 22">
            <a:extLst>
              <a:ext uri="{FF2B5EF4-FFF2-40B4-BE49-F238E27FC236}">
                <a16:creationId xmlns:a16="http://schemas.microsoft.com/office/drawing/2014/main" id="{D8544923-AEE0-4369-B194-71FA99B8AF95}"/>
              </a:ext>
            </a:extLst>
          </p:cNvPr>
          <p:cNvSpPr txBox="1"/>
          <p:nvPr/>
        </p:nvSpPr>
        <p:spPr>
          <a:xfrm>
            <a:off x="4012504" y="4237295"/>
            <a:ext cx="4624192" cy="1631216"/>
          </a:xfrm>
          <a:prstGeom prst="rect">
            <a:avLst/>
          </a:prstGeom>
          <a:noFill/>
        </p:spPr>
        <p:txBody>
          <a:bodyPr wrap="square" rtlCol="0">
            <a:spAutoFit/>
          </a:bodyPr>
          <a:lstStyle/>
          <a:p>
            <a:r>
              <a:rPr lang="en-US" sz="2500" dirty="0">
                <a:solidFill>
                  <a:srgbClr val="FF0000"/>
                </a:solidFill>
              </a:rPr>
              <a:t>After placing the spinning wheel in the socket, the wheel will</a:t>
            </a:r>
          </a:p>
          <a:p>
            <a:pPr marL="514350" indent="-514350">
              <a:buAutoNum type="alphaUcPeriod"/>
            </a:pPr>
            <a:r>
              <a:rPr lang="en-US" sz="2500" dirty="0"/>
              <a:t>Stay as is</a:t>
            </a:r>
          </a:p>
          <a:p>
            <a:pPr marL="514350" indent="-514350">
              <a:buAutoNum type="alphaUcPeriod"/>
            </a:pPr>
            <a:r>
              <a:rPr lang="en-US" sz="2500" dirty="0"/>
              <a:t>Rotate horizontally.</a:t>
            </a:r>
          </a:p>
        </p:txBody>
      </p:sp>
    </p:spTree>
    <p:extLst>
      <p:ext uri="{BB962C8B-B14F-4D97-AF65-F5344CB8AC3E}">
        <p14:creationId xmlns:p14="http://schemas.microsoft.com/office/powerpoint/2010/main" val="427436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A528AD-BFDC-4B51-BB57-1A88CB38AC95}" type="datetime1">
              <a:rPr lang="en-US" sz="1400"/>
              <a:pPr eaLnBrk="1" hangingPunct="1"/>
              <a:t>3/9/2021</a:t>
            </a:fld>
            <a:endParaRPr lang="en-US" sz="1400"/>
          </a:p>
        </p:txBody>
      </p:sp>
      <p:sp>
        <p:nvSpPr>
          <p:cNvPr id="25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C3492F9-46D0-4F20-86F4-8B65F267E522}" type="slidenum">
              <a:rPr lang="en-US" sz="1400"/>
              <a:pPr algn="r" eaLnBrk="1" hangingPunct="1"/>
              <a:t>8</a:t>
            </a:fld>
            <a:endParaRPr lang="en-US" sz="1400"/>
          </a:p>
        </p:txBody>
      </p:sp>
      <p:sp>
        <p:nvSpPr>
          <p:cNvPr id="25608" name="Rectangle 2"/>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1Q-21 Conservation of angular momentum</a:t>
            </a:r>
          </a:p>
        </p:txBody>
      </p:sp>
      <p:sp>
        <p:nvSpPr>
          <p:cNvPr id="25610" name="Text Box 4"/>
          <p:cNvSpPr txBox="1">
            <a:spLocks noChangeArrowheads="1"/>
          </p:cNvSpPr>
          <p:nvPr/>
        </p:nvSpPr>
        <p:spPr bwMode="auto">
          <a:xfrm>
            <a:off x="1066800" y="914400"/>
            <a:ext cx="6705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Conservation of angular momentum using a spinning wheel</a:t>
            </a:r>
          </a:p>
        </p:txBody>
      </p:sp>
      <p:pic>
        <p:nvPicPr>
          <p:cNvPr id="25612" name="Picture 6" descr="1Q-21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1612"/>
            <a:ext cx="589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1600200"/>
            <a:ext cx="2793522"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8</a:t>
            </a:fld>
            <a:endParaRPr lang="en-US"/>
          </a:p>
        </p:txBody>
      </p:sp>
      <p:sp>
        <p:nvSpPr>
          <p:cNvPr id="3" name="TextBox 2">
            <a:extLst>
              <a:ext uri="{FF2B5EF4-FFF2-40B4-BE49-F238E27FC236}">
                <a16:creationId xmlns:a16="http://schemas.microsoft.com/office/drawing/2014/main" id="{87229835-5A49-4A93-A807-E488744757C7}"/>
              </a:ext>
            </a:extLst>
          </p:cNvPr>
          <p:cNvSpPr txBox="1"/>
          <p:nvPr/>
        </p:nvSpPr>
        <p:spPr>
          <a:xfrm>
            <a:off x="6553200" y="4572000"/>
            <a:ext cx="2286000" cy="1631216"/>
          </a:xfrm>
          <a:prstGeom prst="rect">
            <a:avLst/>
          </a:prstGeom>
          <a:noFill/>
        </p:spPr>
        <p:txBody>
          <a:bodyPr wrap="square" rtlCol="0">
            <a:spAutoFit/>
          </a:bodyPr>
          <a:lstStyle/>
          <a:p>
            <a:r>
              <a:rPr lang="en-US" sz="2000" dirty="0">
                <a:solidFill>
                  <a:srgbClr val="FF0000"/>
                </a:solidFill>
              </a:rPr>
              <a:t>When the wheel is inverted, the stool</a:t>
            </a:r>
          </a:p>
          <a:p>
            <a:pPr marL="342900" indent="-342900">
              <a:buAutoNum type="alphaUcPeriod"/>
            </a:pPr>
            <a:r>
              <a:rPr lang="en-US" sz="2000" dirty="0"/>
              <a:t>Rotate </a:t>
            </a:r>
          </a:p>
          <a:p>
            <a:pPr marL="342900" indent="-342900">
              <a:buAutoNum type="alphaUcPeriod"/>
            </a:pPr>
            <a:r>
              <a:rPr lang="en-US" sz="2000" dirty="0"/>
              <a:t>Stay as is.</a:t>
            </a:r>
          </a:p>
          <a:p>
            <a:pPr marL="342900" indent="-342900">
              <a:buAutoNum type="alphaUcPeriod"/>
            </a:pPr>
            <a:endParaRPr lang="en-US" sz="2000" dirty="0"/>
          </a:p>
        </p:txBody>
      </p:sp>
    </p:spTree>
    <p:extLst>
      <p:ext uri="{BB962C8B-B14F-4D97-AF65-F5344CB8AC3E}">
        <p14:creationId xmlns:p14="http://schemas.microsoft.com/office/powerpoint/2010/main" val="332815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title"/>
          </p:nvPr>
        </p:nvSpPr>
        <p:spPr>
          <a:xfrm>
            <a:off x="0" y="0"/>
            <a:ext cx="9144000" cy="2282825"/>
          </a:xfrm>
          <a:noFill/>
        </p:spPr>
        <p:txBody>
          <a:bodyPr>
            <a:normAutofit fontScale="90000"/>
          </a:bodyPr>
          <a:lstStyle/>
          <a:p>
            <a:r>
              <a:rPr lang="en-US" sz="2400" dirty="0">
                <a:solidFill>
                  <a:schemeClr val="accent1"/>
                </a:solidFill>
                <a:latin typeface="Comic Sans MS" pitchFamily="79" charset="0"/>
              </a:rPr>
              <a:t>A student sits on a stool holding a bicycle wheel with a rotational velocity of 5 rad./s about a vertical axis.  The rotational inertia of the wheel is 2 kg·m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about its center and the rotational inertia of the student and wheel and platform about the rotational axis of the platform is 6 kg·m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What is the initial angular momentum of the system?</a:t>
            </a:r>
            <a:endParaRPr lang="en-US" sz="3600" dirty="0">
              <a:solidFill>
                <a:schemeClr val="accent1"/>
              </a:solidFill>
              <a:latin typeface="Comic Sans MS" pitchFamily="79" charset="0"/>
            </a:endParaRPr>
          </a:p>
        </p:txBody>
      </p:sp>
      <p:sp>
        <p:nvSpPr>
          <p:cNvPr id="1508355" name="Rectangle 3"/>
          <p:cNvSpPr>
            <a:spLocks noGrp="1" noChangeArrowheads="1"/>
          </p:cNvSpPr>
          <p:nvPr>
            <p:ph type="body" idx="1"/>
          </p:nvPr>
        </p:nvSpPr>
        <p:spPr>
          <a:xfrm>
            <a:off x="228600" y="2514600"/>
            <a:ext cx="3962400" cy="2209800"/>
          </a:xfrm>
        </p:spPr>
        <p:txBody>
          <a:bodyPr/>
          <a:lstStyle/>
          <a:p>
            <a:pPr marL="609600" indent="-609600">
              <a:buFont typeface="Arial" charset="0"/>
              <a:buAutoNum type="alphaLcParenR"/>
            </a:pPr>
            <a:r>
              <a:rPr lang="en-US" sz="2400">
                <a:latin typeface="Comic Sans MS" pitchFamily="79" charset="0"/>
              </a:rPr>
              <a:t>10 kg·m</a:t>
            </a:r>
            <a:r>
              <a:rPr lang="en-US" sz="2400" baseline="30000">
                <a:latin typeface="Comic Sans MS" pitchFamily="79" charset="0"/>
              </a:rPr>
              <a:t>2</a:t>
            </a:r>
            <a:r>
              <a:rPr lang="en-US" sz="2400">
                <a:latin typeface="Comic Sans MS" pitchFamily="79" charset="0"/>
              </a:rPr>
              <a:t>/s upward</a:t>
            </a:r>
            <a:endParaRPr lang="en-US" sz="2000">
              <a:latin typeface="Comic Sans MS" pitchFamily="79" charset="0"/>
            </a:endParaRPr>
          </a:p>
          <a:p>
            <a:pPr marL="609600" indent="-609600">
              <a:buFont typeface="Arial" charset="0"/>
              <a:buAutoNum type="alphaLcParenR"/>
            </a:pPr>
            <a:r>
              <a:rPr lang="en-US" sz="2400">
                <a:latin typeface="Comic Sans MS" pitchFamily="79" charset="0"/>
              </a:rPr>
              <a:t>25 kg·m</a:t>
            </a:r>
            <a:r>
              <a:rPr lang="en-US" sz="2400" baseline="30000">
                <a:latin typeface="Comic Sans MS" pitchFamily="79" charset="0"/>
              </a:rPr>
              <a:t>2</a:t>
            </a:r>
            <a:r>
              <a:rPr lang="en-US" sz="2400">
                <a:latin typeface="Comic Sans MS" pitchFamily="79" charset="0"/>
              </a:rPr>
              <a:t>/s downward</a:t>
            </a:r>
          </a:p>
          <a:p>
            <a:pPr marL="609600" indent="-609600">
              <a:buFont typeface="Arial" charset="0"/>
              <a:buAutoNum type="alphaLcParenR"/>
            </a:pPr>
            <a:r>
              <a:rPr lang="en-US" sz="2400">
                <a:latin typeface="Comic Sans MS" pitchFamily="79" charset="0"/>
              </a:rPr>
              <a:t>25 kg·m</a:t>
            </a:r>
            <a:r>
              <a:rPr lang="en-US" sz="2400" baseline="30000">
                <a:latin typeface="Comic Sans MS" pitchFamily="79" charset="0"/>
              </a:rPr>
              <a:t>2</a:t>
            </a:r>
            <a:r>
              <a:rPr lang="en-US" sz="2400">
                <a:latin typeface="Comic Sans MS" pitchFamily="79" charset="0"/>
              </a:rPr>
              <a:t>/s upward</a:t>
            </a:r>
          </a:p>
          <a:p>
            <a:pPr marL="609600" indent="-609600">
              <a:buFont typeface="Arial" charset="0"/>
              <a:buAutoNum type="alphaLcParenR"/>
            </a:pPr>
            <a:r>
              <a:rPr lang="en-US" sz="2400">
                <a:latin typeface="Comic Sans MS" pitchFamily="79" charset="0"/>
              </a:rPr>
              <a:t>50 kg·m</a:t>
            </a:r>
            <a:r>
              <a:rPr lang="en-US" sz="2400" baseline="30000">
                <a:latin typeface="Comic Sans MS" pitchFamily="79" charset="0"/>
              </a:rPr>
              <a:t>2</a:t>
            </a:r>
            <a:r>
              <a:rPr lang="en-US" sz="2400">
                <a:latin typeface="Comic Sans MS" pitchFamily="79" charset="0"/>
              </a:rPr>
              <a:t>/s downward</a:t>
            </a:r>
          </a:p>
        </p:txBody>
      </p:sp>
      <p:sp>
        <p:nvSpPr>
          <p:cNvPr id="1508357" name="Text Box 5"/>
          <p:cNvSpPr txBox="1">
            <a:spLocks noChangeArrowheads="1"/>
          </p:cNvSpPr>
          <p:nvPr/>
        </p:nvSpPr>
        <p:spPr bwMode="auto">
          <a:xfrm>
            <a:off x="2133600" y="4724400"/>
            <a:ext cx="396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latin typeface="Arial" charset="0"/>
              </a:rPr>
              <a:t>L</a:t>
            </a:r>
            <a:r>
              <a:rPr lang="en-US" dirty="0">
                <a:latin typeface="Arial" charset="0"/>
              </a:rPr>
              <a:t> = </a:t>
            </a:r>
            <a:r>
              <a:rPr lang="en-US" i="1" dirty="0"/>
              <a:t>I</a:t>
            </a:r>
            <a:r>
              <a:rPr lang="en-US" b="1" dirty="0">
                <a:latin typeface="Symbol" pitchFamily="79" charset="2"/>
                <a:sym typeface="Symbol" pitchFamily="79" charset="2"/>
              </a:rPr>
              <a:t></a:t>
            </a:r>
            <a:r>
              <a:rPr lang="en-US" b="1" dirty="0">
                <a:latin typeface="Arial" charset="0"/>
              </a:rPr>
              <a:t> </a:t>
            </a:r>
            <a:r>
              <a:rPr lang="en-US" dirty="0">
                <a:latin typeface="Arial" charset="0"/>
              </a:rPr>
              <a:t>= (2 kg·m</a:t>
            </a:r>
            <a:r>
              <a:rPr lang="en-US" baseline="30000" dirty="0">
                <a:latin typeface="Arial" charset="0"/>
              </a:rPr>
              <a:t>2</a:t>
            </a:r>
            <a:r>
              <a:rPr lang="en-US" dirty="0">
                <a:latin typeface="Arial" charset="0"/>
              </a:rPr>
              <a:t>)(</a:t>
            </a:r>
            <a:r>
              <a:rPr lang="en-US">
                <a:latin typeface="Arial" charset="0"/>
              </a:rPr>
              <a:t>5 rad./s)</a:t>
            </a:r>
          </a:p>
          <a:p>
            <a:r>
              <a:rPr lang="en-US" dirty="0">
                <a:latin typeface="Arial" charset="0"/>
              </a:rPr>
              <a:t>	= </a:t>
            </a:r>
            <a:r>
              <a:rPr lang="en-US" dirty="0">
                <a:solidFill>
                  <a:srgbClr val="FA4F9F"/>
                </a:solidFill>
                <a:latin typeface="Arial" charset="0"/>
              </a:rPr>
              <a:t>10 kg·m</a:t>
            </a:r>
            <a:r>
              <a:rPr lang="en-US" baseline="30000" dirty="0">
                <a:solidFill>
                  <a:srgbClr val="FA4F9F"/>
                </a:solidFill>
                <a:latin typeface="Arial" charset="0"/>
              </a:rPr>
              <a:t>2</a:t>
            </a:r>
            <a:r>
              <a:rPr lang="en-US" dirty="0">
                <a:solidFill>
                  <a:srgbClr val="FA4F9F"/>
                </a:solidFill>
                <a:latin typeface="Arial" charset="0"/>
              </a:rPr>
              <a:t>/s </a:t>
            </a:r>
          </a:p>
          <a:p>
            <a:r>
              <a:rPr lang="en-US" dirty="0">
                <a:solidFill>
                  <a:srgbClr val="FA4F9F"/>
                </a:solidFill>
                <a:latin typeface="Arial" charset="0"/>
              </a:rPr>
              <a:t>upward from plane of wheel</a:t>
            </a:r>
          </a:p>
        </p:txBody>
      </p:sp>
      <p:pic>
        <p:nvPicPr>
          <p:cNvPr id="1508358" name="Picture 6" descr="08_p16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2362200"/>
            <a:ext cx="27781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9</a:t>
            </a:fld>
            <a:endParaRPr lang="en-US"/>
          </a:p>
        </p:txBody>
      </p:sp>
    </p:spTree>
    <p:extLst>
      <p:ext uri="{BB962C8B-B14F-4D97-AF65-F5344CB8AC3E}">
        <p14:creationId xmlns:p14="http://schemas.microsoft.com/office/powerpoint/2010/main" val="3793221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08357"/>
                                        </p:tgtEl>
                                        <p:attrNameLst>
                                          <p:attrName>style.visibility</p:attrName>
                                        </p:attrNameLst>
                                      </p:cBhvr>
                                      <p:to>
                                        <p:strVal val="visible"/>
                                      </p:to>
                                    </p:set>
                                    <p:anim from="(-#ppt_w/2)" to="(#ppt_x)" calcmode="lin" valueType="num">
                                      <p:cBhvr>
                                        <p:cTn id="7" dur="600" fill="hold">
                                          <p:stCondLst>
                                            <p:cond delay="0"/>
                                          </p:stCondLst>
                                        </p:cTn>
                                        <p:tgtEl>
                                          <p:spTgt spid="1508357"/>
                                        </p:tgtEl>
                                        <p:attrNameLst>
                                          <p:attrName>ppt_x</p:attrName>
                                        </p:attrNameLst>
                                      </p:cBhvr>
                                    </p:anim>
                                    <p:anim from="0" to="-1.0" calcmode="lin" valueType="num">
                                      <p:cBhvr>
                                        <p:cTn id="8" dur="200" decel="50000" autoRev="1" fill="hold">
                                          <p:stCondLst>
                                            <p:cond delay="600"/>
                                          </p:stCondLst>
                                        </p:cTn>
                                        <p:tgtEl>
                                          <p:spTgt spid="1508357"/>
                                        </p:tgtEl>
                                        <p:attrNameLst>
                                          <p:attrName>xshear</p:attrName>
                                        </p:attrNameLst>
                                      </p:cBhvr>
                                    </p:anim>
                                    <p:animScale>
                                      <p:cBhvr>
                                        <p:cTn id="9" dur="200" decel="100000" autoRev="1" fill="hold">
                                          <p:stCondLst>
                                            <p:cond delay="600"/>
                                          </p:stCondLst>
                                        </p:cTn>
                                        <p:tgtEl>
                                          <p:spTgt spid="1508357"/>
                                        </p:tgtEl>
                                      </p:cBhvr>
                                      <p:from x="100000" y="100000"/>
                                      <p:to x="80000" y="100000"/>
                                    </p:animScale>
                                    <p:anim by="(#ppt_h/3+#ppt_w*0.1)" calcmode="lin" valueType="num">
                                      <p:cBhvr additive="sum">
                                        <p:cTn id="10" dur="200" decel="100000" autoRev="1" fill="hold">
                                          <p:stCondLst>
                                            <p:cond delay="600"/>
                                          </p:stCondLst>
                                        </p:cTn>
                                        <p:tgtEl>
                                          <p:spTgt spid="15083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3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2204</Words>
  <Application>Microsoft Office PowerPoint</Application>
  <PresentationFormat>On-screen Show (4:3)</PresentationFormat>
  <Paragraphs>247</Paragraphs>
  <Slides>26</Slides>
  <Notes>18</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Cambria Math</vt:lpstr>
      <vt:lpstr>Comic Sans MS</vt:lpstr>
      <vt:lpstr>Symbol</vt:lpstr>
      <vt:lpstr>Times New Roman</vt:lpstr>
      <vt:lpstr>Wingdings</vt:lpstr>
      <vt:lpstr>Office Theme</vt:lpstr>
      <vt:lpstr>Equation</vt:lpstr>
      <vt:lpstr>PowerPoint Presentation</vt:lpstr>
      <vt:lpstr>Angular momentum is a vector</vt:lpstr>
      <vt:lpstr>Conservation of Angular Momentum</vt:lpstr>
      <vt:lpstr>Conservation of Angular Momentum</vt:lpstr>
      <vt:lpstr>Conservation of Angular Momentum</vt:lpstr>
      <vt:lpstr>PowerPoint Presentation</vt:lpstr>
      <vt:lpstr>PowerPoint Presentation</vt:lpstr>
      <vt:lpstr>PowerPoint Presentation</vt:lpstr>
      <vt:lpstr>A student sits on a stool holding a bicycle wheel with a rotational velocity of 5 rad./s about a vertical axis.  The rotational inertia of the wheel is 2 kg·m2 about its center and the rotational inertia of the student and wheel and platform about the rotational axis of the platform is 6 kg·m2.  What is the initial angular momentum of the system?</vt:lpstr>
      <vt:lpstr>Quiz: A student sits on a stool holding a bicycle wheel with a rotational velocity of 5 rad./s about a vertical axis.  The rotational inertia of the wheel is 2 kg·m2 about its center and the rotational inertia of the student and wheel and platform about the rotational axis of the platform is 6 kg·m2. If the student flips the axis of the wheel, reversing the direction of its angular-momentum vector, what is the rotational velocity of the student and stool about their axis after the wheel is flipped?</vt:lpstr>
      <vt:lpstr>Liquids and Gases</vt:lpstr>
      <vt:lpstr>Mass Density and Number Density </vt:lpstr>
      <vt:lpstr>Pressure</vt:lpstr>
      <vt:lpstr>One person applies a 1N force on a square plate with edge length 1 m and push it against the wall. Another person applies a 1N force on a disk of radius of 1m and push it again the wall.  What’s the pressure of the plate and disk on the wall? </vt:lpstr>
      <vt:lpstr>PowerPoint Presentation</vt:lpstr>
      <vt:lpstr>Pascal’s Principle</vt:lpstr>
      <vt:lpstr>How does a hydraulic jack work?</vt:lpstr>
      <vt:lpstr>A force of 10 N is applied to a circular piston with an area of 2 cm2 in a hydraulic jack.  The output piston for the jack has an area of 100 cm2.  What is the pressure in the fluid?</vt:lpstr>
      <vt:lpstr>Quiz: What is the force exerted on the output piston by the fluid?</vt:lpstr>
      <vt:lpstr>PowerPoint Presentation</vt:lpstr>
      <vt:lpstr>Atmospheric Pressure and the Behavior of Gases</vt:lpstr>
      <vt:lpstr>PowerPoint Presentation</vt:lpstr>
      <vt:lpstr>PowerPoint Presentation</vt:lpstr>
      <vt:lpstr>PowerPoint Presentation</vt:lpstr>
      <vt:lpstr>Boyle’s Law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132</cp:revision>
  <dcterms:created xsi:type="dcterms:W3CDTF">2011-02-27T16:24:33Z</dcterms:created>
  <dcterms:modified xsi:type="dcterms:W3CDTF">2021-03-09T22:41:38Z</dcterms:modified>
</cp:coreProperties>
</file>