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1" r:id="rId2"/>
    <p:sldId id="337" r:id="rId3"/>
    <p:sldId id="325" r:id="rId4"/>
    <p:sldId id="326" r:id="rId5"/>
    <p:sldId id="327" r:id="rId6"/>
    <p:sldId id="340" r:id="rId7"/>
    <p:sldId id="285" r:id="rId8"/>
    <p:sldId id="289" r:id="rId9"/>
    <p:sldId id="288" r:id="rId10"/>
    <p:sldId id="291" r:id="rId11"/>
    <p:sldId id="292" r:id="rId12"/>
    <p:sldId id="294" r:id="rId13"/>
    <p:sldId id="302" r:id="rId14"/>
    <p:sldId id="323" r:id="rId15"/>
    <p:sldId id="295" r:id="rId16"/>
    <p:sldId id="336" r:id="rId17"/>
    <p:sldId id="339" r:id="rId18"/>
    <p:sldId id="324" r:id="rId19"/>
    <p:sldId id="319" r:id="rId20"/>
    <p:sldId id="320" r:id="rId21"/>
    <p:sldId id="322" r:id="rId22"/>
    <p:sldId id="328" r:id="rId23"/>
    <p:sldId id="329" r:id="rId24"/>
    <p:sldId id="33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74363" autoAdjust="0"/>
  </p:normalViewPr>
  <p:slideViewPr>
    <p:cSldViewPr>
      <p:cViewPr varScale="1">
        <p:scale>
          <a:sx n="64" d="100"/>
          <a:sy n="64" d="100"/>
        </p:scale>
        <p:origin x="12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62DBF-956A-425A-909B-114F92F24A60}" type="datetimeFigureOut">
              <a:rPr lang="en-US" smtClean="0"/>
              <a:t>3/7/2021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DA577-DB02-48C2-801E-90A684DA2929}" type="slidenum">
              <a:rPr lang="en-US" smtClean="0"/>
              <a:t>‹#›</a:t>
            </a:fld>
            <a:endParaRPr lang="en-US"/>
          </a:p>
        </p:txBody>
      </p:sp>
    </p:spTree>
    <p:extLst>
      <p:ext uri="{BB962C8B-B14F-4D97-AF65-F5344CB8AC3E}">
        <p14:creationId xmlns:p14="http://schemas.microsoft.com/office/powerpoint/2010/main" val="168028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49E20-CAEE-4C3C-AC17-6AD2FAFAC3EA}" type="slidenum">
              <a:rPr lang="en-US" smtClean="0"/>
              <a:pPr/>
              <a:t>1</a:t>
            </a:fld>
            <a:endParaRPr lang="en-US"/>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EFB4-9133-4858-B025-066599D15401}" type="slidenum">
              <a:rPr lang="en-US"/>
              <a:pPr/>
              <a:t>10</a:t>
            </a:fld>
            <a:endParaRPr lang="en-US"/>
          </a:p>
        </p:txBody>
      </p:sp>
      <p:sp>
        <p:nvSpPr>
          <p:cNvPr id="1400834" name="Rectangle 2"/>
          <p:cNvSpPr>
            <a:spLocks noGrp="1" noRot="1" noChangeAspect="1" noChangeArrowheads="1" noTextEdit="1"/>
          </p:cNvSpPr>
          <p:nvPr>
            <p:ph type="sldImg"/>
          </p:nvPr>
        </p:nvSpPr>
        <p:spPr>
          <a:ln/>
        </p:spPr>
      </p:sp>
      <p:sp>
        <p:nvSpPr>
          <p:cNvPr id="140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5A193-F336-461C-9E3B-F6DF81A9E6A6}" type="slidenum">
              <a:rPr lang="en-US"/>
              <a:pPr/>
              <a:t>11</a:t>
            </a:fld>
            <a:endParaRPr lang="en-US"/>
          </a:p>
        </p:txBody>
      </p:sp>
      <p:sp>
        <p:nvSpPr>
          <p:cNvPr id="1460226" name="Rectangle 2"/>
          <p:cNvSpPr>
            <a:spLocks noGrp="1" noRot="1" noChangeAspect="1" noChangeArrowheads="1" noTextEdit="1"/>
          </p:cNvSpPr>
          <p:nvPr>
            <p:ph type="sldImg"/>
          </p:nvPr>
        </p:nvSpPr>
        <p:spPr>
          <a:ln/>
        </p:spPr>
      </p:sp>
      <p:sp>
        <p:nvSpPr>
          <p:cNvPr id="146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E5955-2494-4BDC-B30C-91EC6C17999E}" type="slidenum">
              <a:rPr lang="en-US"/>
              <a:pPr/>
              <a:t>12</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r>
              <a:rPr lang="en-US" dirty="0"/>
              <a:t>I stopped here </a:t>
            </a:r>
            <a:r>
              <a:rPr lang="en-US"/>
              <a:t>in spring2019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063DA-F0C1-417F-ADAB-2F32687F507A}" type="slidenum">
              <a:rPr lang="en-US"/>
              <a:pPr/>
              <a:t>13</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75511-5708-469D-AD51-42405DC7368F}" type="slidenum">
              <a:rPr lang="en-US"/>
              <a:pPr/>
              <a:t>15</a:t>
            </a:fld>
            <a:endParaRPr lang="en-US"/>
          </a:p>
        </p:txBody>
      </p:sp>
      <p:sp>
        <p:nvSpPr>
          <p:cNvPr id="1468418" name="Rectangle 2"/>
          <p:cNvSpPr>
            <a:spLocks noGrp="1" noRot="1" noChangeAspec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motion sickness. Pull in the arms and extend</a:t>
            </a:r>
            <a:r>
              <a:rPr lang="en-US" baseline="0" dirty="0"/>
              <a:t> the arm back out</a:t>
            </a:r>
            <a:endParaRPr lang="en-US" dirty="0"/>
          </a:p>
        </p:txBody>
      </p:sp>
      <p:sp>
        <p:nvSpPr>
          <p:cNvPr id="4" name="Slide Number Placeholder 3"/>
          <p:cNvSpPr>
            <a:spLocks noGrp="1"/>
          </p:cNvSpPr>
          <p:nvPr>
            <p:ph type="sldNum" sz="quarter" idx="10"/>
          </p:nvPr>
        </p:nvSpPr>
        <p:spPr/>
        <p:txBody>
          <a:bodyPr/>
          <a:lstStyle/>
          <a:p>
            <a:fld id="{A7CDA577-DB02-48C2-801E-90A684DA2929}" type="slidenum">
              <a:rPr lang="en-US" smtClean="0"/>
              <a:t>19</a:t>
            </a:fld>
            <a:endParaRPr lang="en-US"/>
          </a:p>
        </p:txBody>
      </p:sp>
    </p:spTree>
    <p:extLst>
      <p:ext uri="{BB962C8B-B14F-4D97-AF65-F5344CB8AC3E}">
        <p14:creationId xmlns:p14="http://schemas.microsoft.com/office/powerpoint/2010/main" val="350900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disk suspended by a cord through its center hole. If the disk is swung back and forth without spinning, it tends to “flop” around randomly. if the disk is given a spin, the axis will maintain its direction in space as the disk is swung back and forth. Bullet also spin</a:t>
            </a:r>
          </a:p>
        </p:txBody>
      </p:sp>
      <p:sp>
        <p:nvSpPr>
          <p:cNvPr id="4" name="Slide Number Placeholder 3"/>
          <p:cNvSpPr>
            <a:spLocks noGrp="1"/>
          </p:cNvSpPr>
          <p:nvPr>
            <p:ph type="sldNum" sz="quarter" idx="10"/>
          </p:nvPr>
        </p:nvSpPr>
        <p:spPr/>
        <p:txBody>
          <a:bodyPr/>
          <a:lstStyle/>
          <a:p>
            <a:fld id="{A7CDA577-DB02-48C2-801E-90A684DA2929}" type="slidenum">
              <a:rPr lang="en-US" smtClean="0"/>
              <a:t>20</a:t>
            </a:fld>
            <a:endParaRPr lang="en-US"/>
          </a:p>
        </p:txBody>
      </p:sp>
    </p:spTree>
    <p:extLst>
      <p:ext uri="{BB962C8B-B14F-4D97-AF65-F5344CB8AC3E}">
        <p14:creationId xmlns:p14="http://schemas.microsoft.com/office/powerpoint/2010/main" val="360188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3109E01-0716-4A90-9D63-621679EAB6A5}" type="slidenum">
              <a:rPr lang="en-US"/>
              <a:pPr eaLnBrk="1" hangingPunct="1"/>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bicycle wheel is fitted with a long axle, one end of which has a ball. The ball can be seated in a socket which is free to rotate, placed on a heavy stand. The wheel is set spinning and the ball end set in the socket. By placing the wheel in the socket such that the axle is at an angle or horizontal, the bicycle wheel </a:t>
            </a:r>
            <a:r>
              <a:rPr lang="en-US" dirty="0" err="1"/>
              <a:t>precesses</a:t>
            </a:r>
            <a:r>
              <a:rPr lang="en-US" dirty="0"/>
              <a:t>, the direction being determined by the sense of the rotation of the wheel. This illustrates the relationship between the torque and the </a:t>
            </a:r>
            <a:r>
              <a:rPr lang="en-US" i="1" dirty="0"/>
              <a:t>change</a:t>
            </a:r>
            <a:r>
              <a:rPr lang="en-US" dirty="0"/>
              <a:t> in the angular momentum vector.</a:t>
            </a:r>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demonstrator, holding a bicycle wheel, sits on a stool in the center of the turntable. The wheel is spun and then held with the axis vertical. The angular momentum vector is also in the vertical direction (whether it is up or down depends on how the wheel is spinning). If the wheel is suddenly inverted, the turntable (and demonstrator) acquire an angular momentum in the opposite direction such that the original angular momentum of the system is conserved. </a:t>
            </a:r>
          </a:p>
        </p:txBody>
      </p:sp>
      <p:sp>
        <p:nvSpPr>
          <p:cNvPr id="4" name="Slide Number Placeholder 3"/>
          <p:cNvSpPr>
            <a:spLocks noGrp="1"/>
          </p:cNvSpPr>
          <p:nvPr>
            <p:ph type="sldNum" sz="quarter" idx="10"/>
          </p:nvPr>
        </p:nvSpPr>
        <p:spPr/>
        <p:txBody>
          <a:bodyPr/>
          <a:lstStyle/>
          <a:p>
            <a:fld id="{A7CDA577-DB02-48C2-801E-90A684DA2929}" type="slidenum">
              <a:rPr lang="en-US" smtClean="0"/>
              <a:t>22</a:t>
            </a:fld>
            <a:endParaRPr lang="en-US"/>
          </a:p>
        </p:txBody>
      </p:sp>
    </p:spTree>
    <p:extLst>
      <p:ext uri="{BB962C8B-B14F-4D97-AF65-F5344CB8AC3E}">
        <p14:creationId xmlns:p14="http://schemas.microsoft.com/office/powerpoint/2010/main" val="4175789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7A2AE-DEA1-44A9-83BC-FABF98D2CF37}" type="slidenum">
              <a:rPr lang="en-US"/>
              <a:pPr/>
              <a:t>23</a:t>
            </a:fld>
            <a:endParaRPr lang="en-US"/>
          </a:p>
        </p:txBody>
      </p:sp>
      <p:sp>
        <p:nvSpPr>
          <p:cNvPr id="1509378" name="Rectangle 2"/>
          <p:cNvSpPr>
            <a:spLocks noGrp="1" noRot="1" noChangeAspect="1" noChangeArrowheads="1" noTextEdit="1"/>
          </p:cNvSpPr>
          <p:nvPr>
            <p:ph type="sldImg"/>
          </p:nvPr>
        </p:nvSpPr>
        <p:spPr>
          <a:ln/>
        </p:spPr>
      </p:sp>
      <p:sp>
        <p:nvSpPr>
          <p:cNvPr id="150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258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CC8AB-02AC-4674-AD88-F516894CC700}" type="slidenum">
              <a:rPr lang="en-US"/>
              <a:pPr/>
              <a:t>2</a:t>
            </a:fld>
            <a:endParaRPr lang="en-US"/>
          </a:p>
        </p:txBody>
      </p:sp>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081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DCB24-B502-4F08-8310-E5D576C3B86C}" type="slidenum">
              <a:rPr lang="en-US"/>
              <a:pPr/>
              <a:t>24</a:t>
            </a:fld>
            <a:endParaRPr lang="en-US"/>
          </a:p>
        </p:txBody>
      </p:sp>
      <p:sp>
        <p:nvSpPr>
          <p:cNvPr id="1511426" name="Rectangle 2"/>
          <p:cNvSpPr>
            <a:spLocks noGrp="1" noRot="1" noChangeAspect="1" noChangeArrowheads="1" noTextEdit="1"/>
          </p:cNvSpPr>
          <p:nvPr>
            <p:ph type="sldImg"/>
          </p:nvPr>
        </p:nvSpPr>
        <p:spPr>
          <a:ln/>
        </p:spPr>
      </p:sp>
      <p:sp>
        <p:nvSpPr>
          <p:cNvPr id="151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890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A1178-95E1-4F48-80D1-23D5EEEBD415}" type="slidenum">
              <a:rPr lang="en-US"/>
              <a:pPr/>
              <a:t>3</a:t>
            </a:fld>
            <a:endParaRPr lang="en-US"/>
          </a:p>
        </p:txBody>
      </p:sp>
      <p:sp>
        <p:nvSpPr>
          <p:cNvPr id="1439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9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46C25-413B-4405-82F7-1C9A0CB472D7}" type="slidenum">
              <a:rPr lang="en-US"/>
              <a:pPr/>
              <a:t>4</a:t>
            </a:fld>
            <a:endParaRPr lang="en-US"/>
          </a:p>
        </p:txBody>
      </p:sp>
      <p:sp>
        <p:nvSpPr>
          <p:cNvPr id="1402882" name="Rectangle 2"/>
          <p:cNvSpPr>
            <a:spLocks noGrp="1" noRot="1" noChangeAspect="1" noChangeArrowheads="1" noTextEdit="1"/>
          </p:cNvSpPr>
          <p:nvPr>
            <p:ph type="sldImg"/>
          </p:nvPr>
        </p:nvSpPr>
        <p:spPr>
          <a:ln/>
        </p:spPr>
      </p:sp>
      <p:sp>
        <p:nvSpPr>
          <p:cNvPr id="140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E92C0-98D1-49BD-BE75-19254585EFF5}" type="slidenum">
              <a:rPr lang="en-US"/>
              <a:pPr/>
              <a:t>5</a:t>
            </a:fld>
            <a:endParaRPr lang="en-US"/>
          </a:p>
        </p:txBody>
      </p:sp>
      <p:sp>
        <p:nvSpPr>
          <p:cNvPr id="1507330" name="Rectangle 2"/>
          <p:cNvSpPr>
            <a:spLocks noGrp="1" noRot="1" noChangeAspect="1" noChangeArrowheads="1" noTextEdit="1"/>
          </p:cNvSpPr>
          <p:nvPr>
            <p:ph type="sldImg"/>
          </p:nvPr>
        </p:nvSpPr>
        <p:spPr>
          <a:ln/>
        </p:spPr>
      </p:sp>
      <p:sp>
        <p:nvSpPr>
          <p:cNvPr id="150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demo first and ask students the physics behind it. </a:t>
            </a:r>
          </a:p>
        </p:txBody>
      </p:sp>
      <p:sp>
        <p:nvSpPr>
          <p:cNvPr id="4" name="Slide Number Placeholder 3"/>
          <p:cNvSpPr>
            <a:spLocks noGrp="1"/>
          </p:cNvSpPr>
          <p:nvPr>
            <p:ph type="sldNum" sz="quarter" idx="5"/>
          </p:nvPr>
        </p:nvSpPr>
        <p:spPr/>
        <p:txBody>
          <a:bodyPr/>
          <a:lstStyle/>
          <a:p>
            <a:fld id="{A7CDA577-DB02-48C2-801E-90A684DA2929}" type="slidenum">
              <a:rPr lang="en-US" smtClean="0"/>
              <a:t>6</a:t>
            </a:fld>
            <a:endParaRPr lang="en-US"/>
          </a:p>
        </p:txBody>
      </p:sp>
    </p:spTree>
    <p:extLst>
      <p:ext uri="{BB962C8B-B14F-4D97-AF65-F5344CB8AC3E}">
        <p14:creationId xmlns:p14="http://schemas.microsoft.com/office/powerpoint/2010/main" val="142591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7FED8-C324-4DC4-9932-57A5543F8F08}" type="slidenum">
              <a:rPr lang="en-US"/>
              <a:pPr/>
              <a:t>7</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51919-D5C9-4671-BD74-CBAA4257A4B2}" type="slidenum">
              <a:rPr lang="en-US"/>
              <a:pPr/>
              <a:t>8</a:t>
            </a:fld>
            <a:endParaRPr lang="en-US"/>
          </a:p>
        </p:txBody>
      </p:sp>
      <p:sp>
        <p:nvSpPr>
          <p:cNvPr id="1466370" name="Rectangle 2"/>
          <p:cNvSpPr>
            <a:spLocks noGrp="1" noRot="1" noChangeAspect="1" noChangeArrowheads="1" noTextEdit="1"/>
          </p:cNvSpPr>
          <p:nvPr>
            <p:ph type="sldImg"/>
          </p:nvPr>
        </p:nvSpPr>
        <p:spPr>
          <a:ln/>
        </p:spPr>
      </p:sp>
      <p:sp>
        <p:nvSpPr>
          <p:cNvPr id="146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60411-1CCC-417E-9A1A-5139849EA8FA}" type="slidenum">
              <a:rPr lang="en-US"/>
              <a:pPr/>
              <a:t>9</a:t>
            </a:fld>
            <a:endParaRPr lang="en-US"/>
          </a:p>
        </p:txBody>
      </p:sp>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5C5771-229D-4526-91CC-0F1BCE5F1B6B}"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233666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39C1C-5702-4291-9774-ACAE72A1A155}"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17424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98C5F-CBDF-4179-BAE6-7F07FA8354C1}"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69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3E0C2-07AA-4EBA-B0E7-0D913484DF8F}"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67730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41CB3-E238-485D-BEC4-9BAD58FA3325}" type="datetime1">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23182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95AFD-D908-4601-B978-EC451B0DEC41}"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73479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A255D-A09D-44AA-B18F-9199B4D449A1}" type="datetime1">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930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FC91C-0376-4D94-A721-6DB2DD5FAC84}" type="datetime1">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713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51D4B-A7D6-4ECC-B5A3-67B5C66BA36E}" type="datetime1">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825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5AE9A-B75F-41EC-AD47-EF44E14BCE05}"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87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E3A29-B11C-4EC3-94E5-2264DDFE2148}" type="datetime1">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18577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903D-3B52-419C-8F3B-930218F219CD}" type="datetime1">
              <a:rPr lang="en-US" smtClean="0"/>
              <a:t>3/7/2021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FF88D-4348-4F17-99D6-14D005147BAE}" type="slidenum">
              <a:rPr lang="en-US" smtClean="0"/>
              <a:t>‹#›</a:t>
            </a:fld>
            <a:endParaRPr lang="en-US"/>
          </a:p>
        </p:txBody>
      </p:sp>
    </p:spTree>
    <p:extLst>
      <p:ext uri="{BB962C8B-B14F-4D97-AF65-F5344CB8AC3E}">
        <p14:creationId xmlns:p14="http://schemas.microsoft.com/office/powerpoint/2010/main" val="40283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1KmhTfhaWG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algn="ctr"/>
            <a:r>
              <a:rPr lang="en-US" sz="2500" b="1" dirty="0">
                <a:latin typeface="Times New Roman" pitchFamily="18" charset="0"/>
                <a:cs typeface="Times New Roman" pitchFamily="18" charset="0"/>
              </a:rPr>
              <a:t>Exam#1 (</a:t>
            </a:r>
            <a:r>
              <a:rPr lang="en-US" sz="2500" b="1" dirty="0">
                <a:solidFill>
                  <a:srgbClr val="FF0000"/>
                </a:solidFill>
                <a:latin typeface="Times New Roman" pitchFamily="18" charset="0"/>
                <a:cs typeface="Times New Roman" pitchFamily="18" charset="0"/>
              </a:rPr>
              <a:t>chapter 1-8</a:t>
            </a:r>
            <a:r>
              <a:rPr lang="en-US" sz="2500" b="1" dirty="0">
                <a:latin typeface="Times New Roman" pitchFamily="18" charset="0"/>
                <a:cs typeface="Times New Roman" pitchFamily="18" charset="0"/>
              </a:rPr>
              <a:t>)</a:t>
            </a:r>
          </a:p>
          <a:p>
            <a:pPr algn="ctr"/>
            <a:endParaRPr lang="en-US" sz="2000" b="1"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time:  </a:t>
            </a:r>
            <a:r>
              <a:rPr lang="nn-NO" sz="2000" dirty="0"/>
              <a:t>Wednesday  03/24  8:30 am- 9:20 am</a:t>
            </a:r>
          </a:p>
          <a:p>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 Location:  </a:t>
            </a:r>
            <a:r>
              <a:rPr lang="en-US" sz="2000" dirty="0"/>
              <a:t>physics building room 112</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Font typeface="Wingdings" pitchFamily="2" charset="2"/>
              <a:buChar char="ü"/>
            </a:pPr>
            <a:r>
              <a:rPr lang="en-US" sz="2000" dirty="0"/>
              <a:t>If you have special needs, e.g. exam time extension, and has not contact me before, please bring me the letter from the Office of the Dean of Students before 03/17.</a:t>
            </a:r>
          </a:p>
          <a:p>
            <a:pPr>
              <a:buFont typeface="Wingdings" pitchFamily="2" charset="2"/>
              <a:buChar char="ü"/>
            </a:pPr>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AOB</a:t>
            </a:r>
          </a:p>
          <a:p>
            <a:pPr lvl="1">
              <a:buFont typeface="Arial" pitchFamily="34" charset="0"/>
              <a:buChar char="•"/>
            </a:pPr>
            <a:r>
              <a:rPr lang="en-US" sz="2000" dirty="0">
                <a:latin typeface="Times New Roman" pitchFamily="18" charset="0"/>
                <a:cs typeface="Times New Roman" pitchFamily="18" charset="0"/>
              </a:rPr>
              <a:t>multiple choice problems. </a:t>
            </a:r>
          </a:p>
          <a:p>
            <a:pPr lvl="1">
              <a:buFont typeface="Arial" pitchFamily="34" charset="0"/>
              <a:buChar char="•"/>
            </a:pPr>
            <a:r>
              <a:rPr lang="en-US" sz="2000" dirty="0">
                <a:latin typeface="Times New Roman" pitchFamily="18" charset="0"/>
                <a:cs typeface="Times New Roman" pitchFamily="18" charset="0"/>
              </a:rPr>
              <a:t>Prepare your own scratch paper, pencils, erasers, etc. </a:t>
            </a:r>
          </a:p>
          <a:p>
            <a:pPr lvl="1">
              <a:buFont typeface="Arial" pitchFamily="34" charset="0"/>
              <a:buChar char="•"/>
            </a:pPr>
            <a:r>
              <a:rPr lang="en-US" sz="2000" dirty="0">
                <a:latin typeface="Times New Roman" pitchFamily="18" charset="0"/>
                <a:cs typeface="Times New Roman" pitchFamily="18" charset="0"/>
              </a:rPr>
              <a:t>Use only </a:t>
            </a:r>
            <a:r>
              <a:rPr lang="en-US" sz="2000" b="1" dirty="0">
                <a:solidFill>
                  <a:srgbClr val="FF0000"/>
                </a:solidFill>
                <a:latin typeface="Times New Roman" pitchFamily="18" charset="0"/>
                <a:cs typeface="Times New Roman" pitchFamily="18" charset="0"/>
              </a:rPr>
              <a:t>pencil</a:t>
            </a:r>
            <a:r>
              <a:rPr lang="en-US" sz="2000" dirty="0">
                <a:latin typeface="Times New Roman" pitchFamily="18" charset="0"/>
                <a:cs typeface="Times New Roman" pitchFamily="18" charset="0"/>
              </a:rPr>
              <a:t> for the answer sheet</a:t>
            </a:r>
          </a:p>
          <a:p>
            <a:pPr lvl="1">
              <a:buFont typeface="Arial" pitchFamily="34" charset="0"/>
              <a:buChar char="•"/>
            </a:pPr>
            <a:r>
              <a:rPr lang="en-US" sz="2000" dirty="0">
                <a:latin typeface="Times New Roman" pitchFamily="18" charset="0"/>
                <a:cs typeface="Times New Roman" pitchFamily="18" charset="0"/>
              </a:rPr>
              <a:t>Bring your own calculators</a:t>
            </a:r>
          </a:p>
          <a:p>
            <a:pPr lvl="1">
              <a:buFont typeface="Arial" pitchFamily="34" charset="0"/>
              <a:buChar char="•"/>
            </a:pPr>
            <a:r>
              <a:rPr lang="en-US" sz="2000" dirty="0">
                <a:latin typeface="Times New Roman" pitchFamily="18" charset="0"/>
                <a:cs typeface="Times New Roman" pitchFamily="18" charset="0"/>
              </a:rPr>
              <a:t>No cell phones, no text messaging, no computers </a:t>
            </a:r>
          </a:p>
          <a:p>
            <a:pPr lvl="1">
              <a:buFont typeface="Arial" pitchFamily="34" charset="0"/>
              <a:buChar char="•"/>
            </a:pPr>
            <a:r>
              <a:rPr lang="en-US" sz="2000" dirty="0">
                <a:latin typeface="Times New Roman" pitchFamily="18" charset="0"/>
                <a:cs typeface="Times New Roman" pitchFamily="18" charset="0"/>
              </a:rPr>
              <a:t>No crib sheet of any kind is allowed. Equation sheet will be provided.</a:t>
            </a:r>
          </a:p>
          <a:p>
            <a:r>
              <a:rPr lang="en-US" sz="2000" dirty="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44A1FB43-DC72-41E5-917A-30F8E6589284}" type="slidenum">
              <a:rPr lang="en-US" smtClean="0"/>
              <a:t>1</a:t>
            </a:fld>
            <a:endParaRPr lang="en-US"/>
          </a:p>
        </p:txBody>
      </p:sp>
    </p:spTree>
    <p:extLst>
      <p:ext uri="{BB962C8B-B14F-4D97-AF65-F5344CB8AC3E}">
        <p14:creationId xmlns:p14="http://schemas.microsoft.com/office/powerpoint/2010/main" val="104918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0" y="315913"/>
            <a:ext cx="9144000" cy="2041525"/>
          </a:xfrm>
          <a:noFill/>
        </p:spPr>
        <p:txBody>
          <a:bodyPr>
            <a:normAutofit fontScale="90000"/>
          </a:bodyPr>
          <a:lstStyle/>
          <a:p>
            <a:r>
              <a:rPr lang="en-US" sz="3200" dirty="0">
                <a:solidFill>
                  <a:schemeClr val="accent1"/>
                </a:solidFill>
                <a:latin typeface="Comic Sans MS" pitchFamily="79" charset="0"/>
              </a:rPr>
              <a:t>Two 0.2-kg masses are located at either end of a 1-m long, very light and rigid rod as shown.  What is the rotational inertia of this system about an axis through the center of the rod?</a:t>
            </a:r>
            <a:endParaRPr lang="en-US" dirty="0">
              <a:solidFill>
                <a:schemeClr val="accent1"/>
              </a:solidFill>
            </a:endParaRPr>
          </a:p>
        </p:txBody>
      </p:sp>
      <p:sp>
        <p:nvSpPr>
          <p:cNvPr id="1399811" name="Rectangle 3"/>
          <p:cNvSpPr>
            <a:spLocks noGrp="1" noChangeArrowheads="1"/>
          </p:cNvSpPr>
          <p:nvPr>
            <p:ph type="body" idx="1"/>
          </p:nvPr>
        </p:nvSpPr>
        <p:spPr>
          <a:xfrm>
            <a:off x="381000" y="2743200"/>
            <a:ext cx="2590800" cy="1752600"/>
          </a:xfrm>
        </p:spPr>
        <p:txBody>
          <a:bodyPr/>
          <a:lstStyle/>
          <a:p>
            <a:pPr marL="609600" indent="-609600">
              <a:lnSpc>
                <a:spcPct val="80000"/>
              </a:lnSpc>
              <a:buFont typeface="Arial" charset="0"/>
              <a:buAutoNum type="alphaLcParenR"/>
            </a:pPr>
            <a:r>
              <a:rPr lang="en-US" sz="2400" dirty="0">
                <a:latin typeface="Comic Sans MS" pitchFamily="79" charset="0"/>
              </a:rPr>
              <a:t>0.02 kg·m</a:t>
            </a:r>
            <a:r>
              <a:rPr lang="en-US" sz="2400" baseline="30000" dirty="0">
                <a:latin typeface="Comic Sans MS" pitchFamily="79" charset="0"/>
              </a:rPr>
              <a:t>2</a:t>
            </a:r>
            <a:r>
              <a:rPr lang="en-US" sz="2000" dirty="0">
                <a:latin typeface="Comic Sans MS" pitchFamily="79" charset="0"/>
              </a:rPr>
              <a:t> </a:t>
            </a:r>
          </a:p>
          <a:p>
            <a:pPr marL="609600" indent="-609600">
              <a:lnSpc>
                <a:spcPct val="80000"/>
              </a:lnSpc>
              <a:buFont typeface="Arial" charset="0"/>
              <a:buAutoNum type="alphaLcParenR"/>
            </a:pPr>
            <a:r>
              <a:rPr lang="en-US" sz="2400" dirty="0">
                <a:latin typeface="Comic Sans MS" pitchFamily="79" charset="0"/>
              </a:rPr>
              <a:t>0.05 kg·m</a:t>
            </a:r>
            <a:r>
              <a:rPr lang="en-US" sz="2400" baseline="30000" dirty="0">
                <a:latin typeface="Comic Sans MS" pitchFamily="79" charset="0"/>
              </a:rPr>
              <a:t>2</a:t>
            </a:r>
            <a:endParaRPr lang="en-US" sz="2400" dirty="0"/>
          </a:p>
          <a:p>
            <a:pPr marL="609600" indent="-609600">
              <a:lnSpc>
                <a:spcPct val="80000"/>
              </a:lnSpc>
              <a:buFont typeface="Arial" charset="0"/>
              <a:buAutoNum type="alphaLcParenR"/>
            </a:pPr>
            <a:r>
              <a:rPr lang="en-US" sz="2400" dirty="0">
                <a:latin typeface="Comic Sans MS" pitchFamily="79" charset="0"/>
              </a:rPr>
              <a:t>0.10 kg·m</a:t>
            </a:r>
            <a:r>
              <a:rPr lang="en-US" sz="2400" baseline="30000" dirty="0">
                <a:latin typeface="Comic Sans MS" pitchFamily="79" charset="0"/>
              </a:rPr>
              <a:t>2</a:t>
            </a:r>
            <a:endParaRPr lang="en-US" sz="2000" dirty="0">
              <a:latin typeface="Comic Sans MS" pitchFamily="79" charset="0"/>
            </a:endParaRPr>
          </a:p>
          <a:p>
            <a:pPr marL="609600" indent="-609600">
              <a:lnSpc>
                <a:spcPct val="80000"/>
              </a:lnSpc>
              <a:buFont typeface="Arial" charset="0"/>
              <a:buAutoNum type="alphaLcParenR"/>
            </a:pPr>
            <a:r>
              <a:rPr lang="en-US" sz="2400" dirty="0">
                <a:latin typeface="Comic Sans MS" pitchFamily="79" charset="0"/>
              </a:rPr>
              <a:t>0.40 kg·m</a:t>
            </a:r>
            <a:r>
              <a:rPr lang="en-US" sz="2400" baseline="30000" dirty="0">
                <a:latin typeface="Comic Sans MS" pitchFamily="79" charset="0"/>
              </a:rPr>
              <a:t>2</a:t>
            </a:r>
            <a:endParaRPr lang="en-US" sz="2000" dirty="0">
              <a:latin typeface="Comic Sans MS" pitchFamily="79" charset="0"/>
            </a:endParaRPr>
          </a:p>
        </p:txBody>
      </p:sp>
      <p:sp>
        <p:nvSpPr>
          <p:cNvPr id="1399812" name="Text Box 4"/>
          <p:cNvSpPr txBox="1">
            <a:spLocks noChangeArrowheads="1"/>
          </p:cNvSpPr>
          <p:nvPr/>
        </p:nvSpPr>
        <p:spPr bwMode="auto">
          <a:xfrm>
            <a:off x="152400" y="5105400"/>
            <a:ext cx="320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dirty="0"/>
              <a:t>I</a:t>
            </a:r>
            <a:r>
              <a:rPr lang="en-US" dirty="0">
                <a:latin typeface="Arial" charset="0"/>
              </a:rPr>
              <a:t> = </a:t>
            </a:r>
            <a:r>
              <a:rPr lang="en-US" i="1" dirty="0"/>
              <a:t>mr</a:t>
            </a:r>
            <a:r>
              <a:rPr lang="en-US" baseline="30000" dirty="0">
                <a:latin typeface="Arial" charset="0"/>
              </a:rPr>
              <a:t>2</a:t>
            </a:r>
          </a:p>
          <a:p>
            <a:r>
              <a:rPr lang="en-US" dirty="0">
                <a:latin typeface="Arial" charset="0"/>
              </a:rPr>
              <a:t>  = (0.2 kg)(0.5m)</a:t>
            </a:r>
            <a:r>
              <a:rPr lang="en-US" baseline="30000" dirty="0">
                <a:latin typeface="Arial" charset="0"/>
              </a:rPr>
              <a:t>2</a:t>
            </a:r>
            <a:r>
              <a:rPr lang="en-US" dirty="0">
                <a:latin typeface="Arial" charset="0"/>
              </a:rPr>
              <a:t> x 2</a:t>
            </a:r>
          </a:p>
          <a:p>
            <a:r>
              <a:rPr lang="en-US" dirty="0">
                <a:latin typeface="Arial" charset="0"/>
              </a:rPr>
              <a:t>  = </a:t>
            </a:r>
            <a:r>
              <a:rPr lang="en-US" dirty="0">
                <a:solidFill>
                  <a:srgbClr val="FA4F9F"/>
                </a:solidFill>
                <a:latin typeface="Arial" charset="0"/>
              </a:rPr>
              <a:t>0.10 kg·m</a:t>
            </a:r>
            <a:r>
              <a:rPr lang="en-US" baseline="30000" dirty="0">
                <a:solidFill>
                  <a:srgbClr val="FA4F9F"/>
                </a:solidFill>
                <a:latin typeface="Arial" charset="0"/>
              </a:rPr>
              <a:t>2</a:t>
            </a:r>
            <a:endParaRPr lang="en-US" baseline="30000" dirty="0">
              <a:latin typeface="Arial" charset="0"/>
            </a:endParaRPr>
          </a:p>
        </p:txBody>
      </p:sp>
      <p:pic>
        <p:nvPicPr>
          <p:cNvPr id="1399814" name="Picture 6" descr="08_p16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2514600"/>
            <a:ext cx="5889625"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10</a:t>
            </a:fld>
            <a:endParaRPr lang="en-US"/>
          </a:p>
        </p:txBody>
      </p:sp>
    </p:spTree>
    <p:extLst>
      <p:ext uri="{BB962C8B-B14F-4D97-AF65-F5344CB8AC3E}">
        <p14:creationId xmlns:p14="http://schemas.microsoft.com/office/powerpoint/2010/main" val="2406780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99812"/>
                                        </p:tgtEl>
                                        <p:attrNameLst>
                                          <p:attrName>style.visibility</p:attrName>
                                        </p:attrNameLst>
                                      </p:cBhvr>
                                      <p:to>
                                        <p:strVal val="visible"/>
                                      </p:to>
                                    </p:set>
                                    <p:animEffect transition="in" filter="fade">
                                      <p:cBhvr>
                                        <p:cTn id="7" dur="1000"/>
                                        <p:tgtEl>
                                          <p:spTgt spid="1399812"/>
                                        </p:tgtEl>
                                      </p:cBhvr>
                                    </p:animEffect>
                                    <p:anim calcmode="lin" valueType="num">
                                      <p:cBhvr>
                                        <p:cTn id="8" dur="1000" fill="hold"/>
                                        <p:tgtEl>
                                          <p:spTgt spid="1399812"/>
                                        </p:tgtEl>
                                        <p:attrNameLst>
                                          <p:attrName>ppt_x</p:attrName>
                                        </p:attrNameLst>
                                      </p:cBhvr>
                                      <p:tavLst>
                                        <p:tav tm="0">
                                          <p:val>
                                            <p:strVal val="#ppt_x"/>
                                          </p:val>
                                        </p:tav>
                                        <p:tav tm="100000">
                                          <p:val>
                                            <p:strVal val="#ppt_x"/>
                                          </p:val>
                                        </p:tav>
                                      </p:tavLst>
                                    </p:anim>
                                    <p:anim calcmode="lin" valueType="num">
                                      <p:cBhvr>
                                        <p:cTn id="9" dur="900" decel="100000" fill="hold"/>
                                        <p:tgtEl>
                                          <p:spTgt spid="13998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98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ChangeArrowheads="1"/>
          </p:cNvSpPr>
          <p:nvPr>
            <p:ph type="title"/>
          </p:nvPr>
        </p:nvSpPr>
        <p:spPr>
          <a:xfrm>
            <a:off x="228600" y="766763"/>
            <a:ext cx="3429000" cy="2289175"/>
          </a:xfrm>
        </p:spPr>
        <p:txBody>
          <a:bodyPr/>
          <a:lstStyle/>
          <a:p>
            <a:pPr algn="l"/>
            <a:r>
              <a:rPr lang="en-US" sz="3600" b="1" i="1" dirty="0">
                <a:solidFill>
                  <a:schemeClr val="accent1"/>
                </a:solidFill>
                <a:latin typeface="Arial" charset="0"/>
              </a:rPr>
              <a:t>Rotational inertias for more complex shapes: </a:t>
            </a:r>
            <a:endParaRPr lang="en-US" dirty="0">
              <a:solidFill>
                <a:schemeClr val="accent1"/>
              </a:solidFill>
            </a:endParaRPr>
          </a:p>
        </p:txBody>
      </p:sp>
      <p:pic>
        <p:nvPicPr>
          <p:cNvPr id="1459205" name="Picture 5" descr="08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0188"/>
            <a:ext cx="5443538" cy="662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11</a:t>
            </a:fld>
            <a:endParaRPr lang="en-US"/>
          </a:p>
        </p:txBody>
      </p:sp>
    </p:spTree>
    <p:extLst>
      <p:ext uri="{BB962C8B-B14F-4D97-AF65-F5344CB8AC3E}">
        <p14:creationId xmlns:p14="http://schemas.microsoft.com/office/powerpoint/2010/main" val="201669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ChangeArrowheads="1"/>
          </p:cNvSpPr>
          <p:nvPr>
            <p:ph type="title"/>
          </p:nvPr>
        </p:nvSpPr>
        <p:spPr>
          <a:xfrm>
            <a:off x="685800" y="800100"/>
            <a:ext cx="7772400" cy="762000"/>
          </a:xfrm>
        </p:spPr>
        <p:txBody>
          <a:bodyPr/>
          <a:lstStyle/>
          <a:p>
            <a:r>
              <a:rPr lang="en-US" b="1" dirty="0">
                <a:solidFill>
                  <a:srgbClr val="FF0000"/>
                </a:solidFill>
              </a:rPr>
              <a:t>Angular Momentum</a:t>
            </a:r>
          </a:p>
        </p:txBody>
      </p:sp>
      <p:sp>
        <p:nvSpPr>
          <p:cNvPr id="1457155" name="Rectangle 3"/>
          <p:cNvSpPr>
            <a:spLocks noGrp="1" noChangeArrowheads="1"/>
          </p:cNvSpPr>
          <p:nvPr>
            <p:ph type="body" idx="1"/>
          </p:nvPr>
        </p:nvSpPr>
        <p:spPr>
          <a:xfrm>
            <a:off x="0" y="2209800"/>
            <a:ext cx="9144000" cy="4044184"/>
          </a:xfrm>
          <a:noFill/>
        </p:spPr>
        <p:txBody>
          <a:bodyPr>
            <a:spAutoFit/>
          </a:bodyPr>
          <a:lstStyle/>
          <a:p>
            <a:r>
              <a:rPr lang="en-US" sz="2800" b="1" i="1" dirty="0">
                <a:solidFill>
                  <a:srgbClr val="FF0000"/>
                </a:solidFill>
              </a:rPr>
              <a:t>Linear momentum</a:t>
            </a:r>
            <a:r>
              <a:rPr lang="en-US" sz="2800" dirty="0">
                <a:solidFill>
                  <a:srgbClr val="FF0000"/>
                </a:solidFill>
              </a:rPr>
              <a:t> </a:t>
            </a:r>
            <a:r>
              <a:rPr lang="en-US" sz="2800" dirty="0"/>
              <a:t>is </a:t>
            </a:r>
            <a:r>
              <a:rPr lang="en-US" sz="2800" i="1" dirty="0">
                <a:solidFill>
                  <a:srgbClr val="FF0000"/>
                </a:solidFill>
              </a:rPr>
              <a:t>mass</a:t>
            </a:r>
            <a:r>
              <a:rPr lang="en-US" sz="2800" dirty="0">
                <a:solidFill>
                  <a:srgbClr val="FF0000"/>
                </a:solidFill>
              </a:rPr>
              <a:t> </a:t>
            </a:r>
            <a:r>
              <a:rPr lang="en-US" sz="2800" dirty="0"/>
              <a:t>(inertia) times linear </a:t>
            </a:r>
            <a:r>
              <a:rPr lang="en-US" sz="2800" i="1" dirty="0">
                <a:solidFill>
                  <a:srgbClr val="FF0000"/>
                </a:solidFill>
              </a:rPr>
              <a:t>velocity</a:t>
            </a:r>
            <a:r>
              <a:rPr lang="en-US" sz="2800" dirty="0"/>
              <a:t>:	</a:t>
            </a:r>
            <a:r>
              <a:rPr lang="en-US" sz="2800" b="1" dirty="0">
                <a:solidFill>
                  <a:srgbClr val="FFBF8A"/>
                </a:solidFill>
              </a:rPr>
              <a:t>	</a:t>
            </a:r>
            <a:r>
              <a:rPr lang="en-US" sz="2800" b="1" dirty="0">
                <a:solidFill>
                  <a:srgbClr val="FF0000"/>
                </a:solidFill>
              </a:rPr>
              <a:t>p</a:t>
            </a:r>
            <a:r>
              <a:rPr lang="en-US" sz="2800" dirty="0">
                <a:solidFill>
                  <a:srgbClr val="FF0000"/>
                </a:solidFill>
              </a:rPr>
              <a:t> = m</a:t>
            </a:r>
            <a:r>
              <a:rPr lang="en-US" sz="2800" b="1" dirty="0">
                <a:solidFill>
                  <a:srgbClr val="FF0000"/>
                </a:solidFill>
              </a:rPr>
              <a:t>v</a:t>
            </a:r>
            <a:endParaRPr lang="en-US" sz="2800" dirty="0">
              <a:solidFill>
                <a:srgbClr val="FF0000"/>
              </a:solidFill>
            </a:endParaRPr>
          </a:p>
          <a:p>
            <a:r>
              <a:rPr lang="en-US" sz="2800" b="1" i="1" dirty="0">
                <a:solidFill>
                  <a:schemeClr val="accent1"/>
                </a:solidFill>
              </a:rPr>
              <a:t>Angular momentum</a:t>
            </a:r>
            <a:r>
              <a:rPr lang="en-US" sz="2800" dirty="0"/>
              <a:t> is </a:t>
            </a:r>
            <a:r>
              <a:rPr lang="en-US" sz="2800" b="1" i="1" dirty="0">
                <a:solidFill>
                  <a:srgbClr val="FF0000"/>
                </a:solidFill>
              </a:rPr>
              <a:t>rotational inertia</a:t>
            </a:r>
            <a:r>
              <a:rPr lang="en-US" sz="2800" dirty="0">
                <a:solidFill>
                  <a:srgbClr val="FF0000"/>
                </a:solidFill>
              </a:rPr>
              <a:t> </a:t>
            </a:r>
            <a:r>
              <a:rPr lang="en-US" sz="2800" dirty="0"/>
              <a:t>times </a:t>
            </a:r>
            <a:r>
              <a:rPr lang="en-US" sz="2800" b="1" i="1" dirty="0">
                <a:solidFill>
                  <a:srgbClr val="FF0000"/>
                </a:solidFill>
              </a:rPr>
              <a:t>rotational velocity</a:t>
            </a:r>
            <a:r>
              <a:rPr lang="en-US" sz="2800" dirty="0">
                <a:solidFill>
                  <a:srgbClr val="FF0000"/>
                </a:solidFill>
              </a:rPr>
              <a:t>:</a:t>
            </a:r>
          </a:p>
          <a:p>
            <a:pPr>
              <a:buFont typeface="Wingdings" pitchFamily="79" charset="2"/>
              <a:buNone/>
            </a:pPr>
            <a:r>
              <a:rPr lang="en-US" sz="2800" dirty="0">
                <a:solidFill>
                  <a:srgbClr val="FF0000"/>
                </a:solidFill>
              </a:rPr>
              <a:t>				 </a:t>
            </a:r>
            <a:r>
              <a:rPr lang="en-US" sz="2800" i="1" dirty="0">
                <a:solidFill>
                  <a:srgbClr val="FF0000"/>
                </a:solidFill>
                <a:latin typeface="Times New Roman" pitchFamily="79" charset="0"/>
              </a:rPr>
              <a:t>L</a:t>
            </a:r>
            <a:r>
              <a:rPr lang="en-US" sz="2800" dirty="0">
                <a:solidFill>
                  <a:srgbClr val="FF0000"/>
                </a:solidFill>
              </a:rPr>
              <a:t> = </a:t>
            </a:r>
            <a:r>
              <a:rPr lang="en-US" sz="2800" i="1" dirty="0">
                <a:solidFill>
                  <a:srgbClr val="FF0000"/>
                </a:solidFill>
                <a:latin typeface="Times New Roman" pitchFamily="79" charset="0"/>
              </a:rPr>
              <a:t>I</a:t>
            </a:r>
            <a:r>
              <a:rPr lang="en-US" sz="2800" b="1" dirty="0">
                <a:solidFill>
                  <a:srgbClr val="FF0000"/>
                </a:solidFill>
                <a:latin typeface="Symbol" pitchFamily="79" charset="2"/>
                <a:sym typeface="Symbol" pitchFamily="79" charset="2"/>
              </a:rPr>
              <a:t></a:t>
            </a:r>
            <a:endParaRPr lang="en-US" sz="2800" dirty="0">
              <a:solidFill>
                <a:srgbClr val="FF0000"/>
              </a:solidFill>
            </a:endParaRPr>
          </a:p>
          <a:p>
            <a:pPr lvl="1"/>
            <a:r>
              <a:rPr lang="en-US" sz="2400" dirty="0"/>
              <a:t>Angular momentum may also be called rotational momentum.</a:t>
            </a:r>
          </a:p>
          <a:p>
            <a:pPr lvl="1"/>
            <a:r>
              <a:rPr lang="en-US" sz="2400" dirty="0"/>
              <a:t>A bowling ball spinning slowly might have the same angular momentum as a baseball spinning much more rapidly, because of the larger rotational inertia </a:t>
            </a:r>
            <a:r>
              <a:rPr lang="en-US" sz="2400" i="1" dirty="0">
                <a:solidFill>
                  <a:srgbClr val="FF0000"/>
                </a:solidFill>
                <a:latin typeface="Times New Roman" pitchFamily="79" charset="0"/>
              </a:rPr>
              <a:t>I</a:t>
            </a:r>
            <a:r>
              <a:rPr lang="en-US" sz="2400" i="1" dirty="0">
                <a:solidFill>
                  <a:srgbClr val="FFBF8A"/>
                </a:solidFill>
                <a:latin typeface="Times New Roman" pitchFamily="79" charset="0"/>
              </a:rPr>
              <a:t> </a:t>
            </a:r>
            <a:r>
              <a:rPr lang="en-US" sz="2400" dirty="0"/>
              <a:t>of the bowling ball.</a:t>
            </a:r>
          </a:p>
        </p:txBody>
      </p:sp>
      <p:sp>
        <p:nvSpPr>
          <p:cNvPr id="2" name="Slide Number Placeholder 1"/>
          <p:cNvSpPr>
            <a:spLocks noGrp="1"/>
          </p:cNvSpPr>
          <p:nvPr>
            <p:ph type="sldNum" sz="quarter" idx="12"/>
          </p:nvPr>
        </p:nvSpPr>
        <p:spPr/>
        <p:txBody>
          <a:bodyPr/>
          <a:lstStyle/>
          <a:p>
            <a:fld id="{F98FF88D-4348-4F17-99D6-14D005147BAE}" type="slidenum">
              <a:rPr lang="en-US" smtClean="0"/>
              <a:t>12</a:t>
            </a:fld>
            <a:endParaRPr lang="en-US"/>
          </a:p>
        </p:txBody>
      </p:sp>
    </p:spTree>
    <p:extLst>
      <p:ext uri="{BB962C8B-B14F-4D97-AF65-F5344CB8AC3E}">
        <p14:creationId xmlns:p14="http://schemas.microsoft.com/office/powerpoint/2010/main" val="91489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7155">
                                            <p:txEl>
                                              <p:pRg st="1" end="1"/>
                                            </p:txEl>
                                          </p:spTgt>
                                        </p:tgtEl>
                                        <p:attrNameLst>
                                          <p:attrName>style.visibility</p:attrName>
                                        </p:attrNameLst>
                                      </p:cBhvr>
                                      <p:to>
                                        <p:strVal val="visible"/>
                                      </p:to>
                                    </p:set>
                                    <p:animEffect transition="in" filter="fade">
                                      <p:cBhvr>
                                        <p:cTn id="7" dur="1000"/>
                                        <p:tgtEl>
                                          <p:spTgt spid="1457155">
                                            <p:txEl>
                                              <p:pRg st="1" end="1"/>
                                            </p:txEl>
                                          </p:spTgt>
                                        </p:tgtEl>
                                      </p:cBhvr>
                                    </p:animEffect>
                                    <p:anim calcmode="lin" valueType="num">
                                      <p:cBhvr>
                                        <p:cTn id="8" dur="1000" fill="hold"/>
                                        <p:tgtEl>
                                          <p:spTgt spid="14571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5715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57155">
                                            <p:txEl>
                                              <p:pRg st="2" end="2"/>
                                            </p:txEl>
                                          </p:spTgt>
                                        </p:tgtEl>
                                        <p:attrNameLst>
                                          <p:attrName>style.visibility</p:attrName>
                                        </p:attrNameLst>
                                      </p:cBhvr>
                                      <p:to>
                                        <p:strVal val="visible"/>
                                      </p:to>
                                    </p:set>
                                    <p:animEffect transition="in" filter="fade">
                                      <p:cBhvr>
                                        <p:cTn id="12" dur="1000"/>
                                        <p:tgtEl>
                                          <p:spTgt spid="1457155">
                                            <p:txEl>
                                              <p:pRg st="2" end="2"/>
                                            </p:txEl>
                                          </p:spTgt>
                                        </p:tgtEl>
                                      </p:cBhvr>
                                    </p:animEffect>
                                    <p:anim calcmode="lin" valueType="num">
                                      <p:cBhvr>
                                        <p:cTn id="13" dur="1000" fill="hold"/>
                                        <p:tgtEl>
                                          <p:spTgt spid="145715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5715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57155">
                                            <p:txEl>
                                              <p:pRg st="3" end="3"/>
                                            </p:txEl>
                                          </p:spTgt>
                                        </p:tgtEl>
                                        <p:attrNameLst>
                                          <p:attrName>style.visibility</p:attrName>
                                        </p:attrNameLst>
                                      </p:cBhvr>
                                      <p:to>
                                        <p:strVal val="visible"/>
                                      </p:to>
                                    </p:set>
                                    <p:animEffect transition="in" filter="fade">
                                      <p:cBhvr>
                                        <p:cTn id="17" dur="1000"/>
                                        <p:tgtEl>
                                          <p:spTgt spid="1457155">
                                            <p:txEl>
                                              <p:pRg st="3" end="3"/>
                                            </p:txEl>
                                          </p:spTgt>
                                        </p:tgtEl>
                                      </p:cBhvr>
                                    </p:animEffect>
                                    <p:anim calcmode="lin" valueType="num">
                                      <p:cBhvr>
                                        <p:cTn id="18" dur="1000" fill="hold"/>
                                        <p:tgtEl>
                                          <p:spTgt spid="145715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457155">
                                            <p:txEl>
                                              <p:pRg st="3" end="3"/>
                                            </p:txEl>
                                          </p:spTgt>
                                        </p:tgtEl>
                                        <p:attrNameLst>
                                          <p:attrName>ppt_y</p:attrName>
                                        </p:attrNameLst>
                                      </p:cBhvr>
                                      <p:tavLst>
                                        <p:tav tm="0">
                                          <p:val>
                                            <p:strVal val="#ppt_y+.1"/>
                                          </p:val>
                                        </p:tav>
                                        <p:tav tm="100000">
                                          <p:val>
                                            <p:strVal val="#ppt_y"/>
                                          </p:val>
                                        </p:tav>
                                      </p:tavLst>
                                    </p:anim>
                                  </p:childTnLst>
                                </p:cTn>
                              </p:par>
                            </p:childTnLst>
                          </p:cTn>
                        </p:par>
                        <p:par>
                          <p:cTn id="20" fill="hold" nodeType="withGroup">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57155">
                                            <p:txEl>
                                              <p:pRg st="4" end="4"/>
                                            </p:txEl>
                                          </p:spTgt>
                                        </p:tgtEl>
                                        <p:attrNameLst>
                                          <p:attrName>style.visibility</p:attrName>
                                        </p:attrNameLst>
                                      </p:cBhvr>
                                      <p:to>
                                        <p:strVal val="visible"/>
                                      </p:to>
                                    </p:set>
                                    <p:animEffect transition="in" filter="fade">
                                      <p:cBhvr>
                                        <p:cTn id="23" dur="1000"/>
                                        <p:tgtEl>
                                          <p:spTgt spid="1457155">
                                            <p:txEl>
                                              <p:pRg st="4" end="4"/>
                                            </p:txEl>
                                          </p:spTgt>
                                        </p:tgtEl>
                                      </p:cBhvr>
                                    </p:animEffect>
                                    <p:anim calcmode="lin" valueType="num">
                                      <p:cBhvr>
                                        <p:cTn id="24" dur="1000" fill="hold"/>
                                        <p:tgtEl>
                                          <p:spTgt spid="145715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4571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7155"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0" y="457200"/>
            <a:ext cx="9144000" cy="701675"/>
          </a:xfrm>
        </p:spPr>
        <p:txBody>
          <a:bodyPr/>
          <a:lstStyle/>
          <a:p>
            <a:r>
              <a:rPr lang="en-US" sz="4000" b="1" dirty="0">
                <a:solidFill>
                  <a:srgbClr val="FF0000"/>
                </a:solidFill>
                <a:latin typeface="Arial" charset="0"/>
              </a:rPr>
              <a:t>Angular momentum is a vector</a:t>
            </a:r>
            <a:endParaRPr lang="en-US" dirty="0">
              <a:solidFill>
                <a:srgbClr val="FF0000"/>
              </a:solidFill>
            </a:endParaRPr>
          </a:p>
        </p:txBody>
      </p:sp>
      <p:sp>
        <p:nvSpPr>
          <p:cNvPr id="1483779" name="Rectangle 3"/>
          <p:cNvSpPr>
            <a:spLocks noGrp="1" noChangeArrowheads="1"/>
          </p:cNvSpPr>
          <p:nvPr>
            <p:ph type="body" idx="1"/>
          </p:nvPr>
        </p:nvSpPr>
        <p:spPr>
          <a:xfrm>
            <a:off x="0" y="1600200"/>
            <a:ext cx="9144000" cy="1902059"/>
          </a:xfrm>
          <a:noFill/>
        </p:spPr>
        <p:txBody>
          <a:bodyPr>
            <a:spAutoFit/>
          </a:bodyPr>
          <a:lstStyle/>
          <a:p>
            <a:r>
              <a:rPr lang="en-US" sz="2800" dirty="0">
                <a:solidFill>
                  <a:schemeClr val="accent1"/>
                </a:solidFill>
              </a:rPr>
              <a:t>The direction of the rotational-velocity vector is given by the right-hand rule.</a:t>
            </a:r>
          </a:p>
          <a:p>
            <a:r>
              <a:rPr lang="en-US" sz="2800" dirty="0">
                <a:solidFill>
                  <a:schemeClr val="accent1"/>
                </a:solidFill>
              </a:rPr>
              <a:t>The direction of the angular-momentum vector is the same as the rotational velocity.</a:t>
            </a:r>
          </a:p>
        </p:txBody>
      </p:sp>
      <p:pic>
        <p:nvPicPr>
          <p:cNvPr id="1483781" name="Picture 5" descr="08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276600"/>
            <a:ext cx="51054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83782" name="Object 6"/>
          <p:cNvGraphicFramePr>
            <a:graphicFrameLocks noChangeAspect="1"/>
          </p:cNvGraphicFramePr>
          <p:nvPr/>
        </p:nvGraphicFramePr>
        <p:xfrm>
          <a:off x="0" y="3581400"/>
          <a:ext cx="4432300" cy="896938"/>
        </p:xfrm>
        <a:graphic>
          <a:graphicData uri="http://schemas.openxmlformats.org/presentationml/2006/ole">
            <mc:AlternateContent xmlns:mc="http://schemas.openxmlformats.org/markup-compatibility/2006">
              <mc:Choice xmlns:v="urn:schemas-microsoft-com:vml" Requires="v">
                <p:oleObj spid="_x0000_s5340" name="Equation" r:id="rId5" imgW="1879600" imgH="381000" progId="Equation.3">
                  <p:embed/>
                </p:oleObj>
              </mc:Choice>
              <mc:Fallback>
                <p:oleObj name="Equation" r:id="rId5" imgW="1879600" imgH="38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4432300" cy="8969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13</a:t>
            </a:fld>
            <a:endParaRPr lang="en-US"/>
          </a:p>
        </p:txBody>
      </p:sp>
    </p:spTree>
    <p:extLst>
      <p:ext uri="{BB962C8B-B14F-4D97-AF65-F5344CB8AC3E}">
        <p14:creationId xmlns:p14="http://schemas.microsoft.com/office/powerpoint/2010/main" val="25460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81000" y="1447800"/>
                <a:ext cx="8305800" cy="5592428"/>
              </a:xfrm>
              <a:prstGeom prst="rect">
                <a:avLst/>
              </a:prstGeom>
            </p:spPr>
            <p:txBody>
              <a:bodyPr wrap="square">
                <a:spAutoFit/>
              </a:bodyPr>
              <a:lstStyle/>
              <a:p>
                <a:pPr>
                  <a:buFont typeface="Wingdings" pitchFamily="79" charset="2"/>
                  <a:buNone/>
                </a:pPr>
                <a:r>
                  <a:rPr lang="en-US" sz="4000" b="1" dirty="0">
                    <a:solidFill>
                      <a:schemeClr val="accent1"/>
                    </a:solidFill>
                    <a:latin typeface="Symbol" pitchFamily="79" charset="2"/>
                    <a:sym typeface="Symbol" pitchFamily="79" charset="2"/>
                  </a:rPr>
                  <a:t></a:t>
                </a:r>
                <a:r>
                  <a:rPr lang="en-US" sz="4000" baseline="-25000" dirty="0">
                    <a:solidFill>
                      <a:schemeClr val="accent1"/>
                    </a:solidFill>
                  </a:rPr>
                  <a:t>net</a:t>
                </a:r>
                <a:r>
                  <a:rPr lang="en-US" sz="4000" dirty="0">
                    <a:solidFill>
                      <a:schemeClr val="accent1"/>
                    </a:solidFill>
                  </a:rPr>
                  <a:t> = </a:t>
                </a:r>
                <a:r>
                  <a:rPr lang="en-US" sz="4000" i="1" dirty="0">
                    <a:solidFill>
                      <a:schemeClr val="accent1"/>
                    </a:solidFill>
                    <a:latin typeface="Times New Roman" pitchFamily="79" charset="0"/>
                  </a:rPr>
                  <a:t>I</a:t>
                </a:r>
                <a:r>
                  <a:rPr lang="en-US" sz="4000" b="1" dirty="0">
                    <a:solidFill>
                      <a:schemeClr val="accent1"/>
                    </a:solidFill>
                    <a:latin typeface="Symbol" pitchFamily="79" charset="2"/>
                    <a:sym typeface="Symbol" pitchFamily="79" charset="2"/>
                  </a:rPr>
                  <a:t> = </a:t>
                </a:r>
                <a14:m>
                  <m:oMath xmlns:m="http://schemas.openxmlformats.org/officeDocument/2006/math">
                    <m:r>
                      <a:rPr lang="en-US" sz="4000" b="1" i="1" smtClean="0">
                        <a:solidFill>
                          <a:schemeClr val="accent1"/>
                        </a:solidFill>
                        <a:latin typeface="Cambria Math"/>
                        <a:sym typeface="Symbol" pitchFamily="79" charset="2"/>
                      </a:rPr>
                      <m:t>𝑰</m:t>
                    </m:r>
                    <m:r>
                      <a:rPr lang="en-US" sz="4000" b="1" i="1" smtClean="0">
                        <a:solidFill>
                          <a:schemeClr val="accent1"/>
                        </a:solidFill>
                        <a:latin typeface="Cambria Math"/>
                        <a:ea typeface="Cambria Math"/>
                        <a:sym typeface="Symbol" pitchFamily="79" charset="2"/>
                      </a:rPr>
                      <m:t>∙</m:t>
                    </m:r>
                    <m:f>
                      <m:fPr>
                        <m:ctrlPr>
                          <a:rPr lang="en-US" sz="4000" b="1" i="1" smtClean="0">
                            <a:solidFill>
                              <a:schemeClr val="accent1"/>
                            </a:solidFill>
                            <a:latin typeface="Cambria Math" panose="02040503050406030204" pitchFamily="18" charset="0"/>
                            <a:ea typeface="Cambria Math"/>
                            <a:sym typeface="Symbol" pitchFamily="79" charset="2"/>
                          </a:rPr>
                        </m:ctrlPr>
                      </m:fPr>
                      <m:num>
                        <m:r>
                          <a:rPr lang="en-US" sz="4000" b="1" i="1" smtClean="0">
                            <a:solidFill>
                              <a:schemeClr val="accent1"/>
                            </a:solidFill>
                            <a:latin typeface="Cambria Math"/>
                            <a:ea typeface="Cambria Math"/>
                            <a:sym typeface="Symbol" pitchFamily="79" charset="2"/>
                          </a:rPr>
                          <m:t>∆</m:t>
                        </m:r>
                        <m:r>
                          <a:rPr lang="en-US" sz="4000" b="1" i="1" smtClean="0">
                            <a:solidFill>
                              <a:schemeClr val="accent1"/>
                            </a:solidFill>
                            <a:latin typeface="Cambria Math"/>
                            <a:ea typeface="Cambria Math"/>
                            <a:sym typeface="Symbol" pitchFamily="79" charset="2"/>
                          </a:rPr>
                          <m:t>𝝎</m:t>
                        </m:r>
                      </m:num>
                      <m:den>
                        <m:r>
                          <a:rPr lang="en-US" sz="4000" b="1" i="1" smtClean="0">
                            <a:solidFill>
                              <a:schemeClr val="accent1"/>
                            </a:solidFill>
                            <a:latin typeface="Cambria Math"/>
                            <a:ea typeface="Cambria Math"/>
                            <a:sym typeface="Symbol" pitchFamily="79" charset="2"/>
                          </a:rPr>
                          <m:t>∆</m:t>
                        </m:r>
                        <m:r>
                          <a:rPr lang="en-US" sz="4000" b="1" i="1" smtClean="0">
                            <a:solidFill>
                              <a:schemeClr val="accent1"/>
                            </a:solidFill>
                            <a:latin typeface="Cambria Math"/>
                            <a:ea typeface="Cambria Math"/>
                            <a:sym typeface="Symbol" pitchFamily="79" charset="2"/>
                          </a:rPr>
                          <m:t>𝒕</m:t>
                        </m:r>
                      </m:den>
                    </m:f>
                    <m:r>
                      <a:rPr lang="en-US" sz="4000" b="0" i="0" smtClean="0">
                        <a:solidFill>
                          <a:schemeClr val="accent1"/>
                        </a:solidFill>
                        <a:latin typeface="Cambria Math"/>
                        <a:ea typeface="Cambria Math"/>
                        <a:sym typeface="Symbol" pitchFamily="79" charset="2"/>
                      </a:rPr>
                      <m:t>=</m:t>
                    </m:r>
                    <m:f>
                      <m:fPr>
                        <m:ctrlPr>
                          <a:rPr lang="en-US" sz="4000" b="0" i="1" smtClean="0">
                            <a:solidFill>
                              <a:schemeClr val="accent1"/>
                            </a:solidFill>
                            <a:latin typeface="Cambria Math" panose="02040503050406030204" pitchFamily="18" charset="0"/>
                            <a:ea typeface="Cambria Math"/>
                            <a:sym typeface="Symbol" pitchFamily="79" charset="2"/>
                          </a:rPr>
                        </m:ctrlPr>
                      </m:fPr>
                      <m:num>
                        <m:r>
                          <a:rPr lang="en-US" sz="4000" b="0" i="1" smtClean="0">
                            <a:solidFill>
                              <a:schemeClr val="accent1"/>
                            </a:solidFill>
                            <a:latin typeface="Cambria Math"/>
                            <a:ea typeface="Cambria Math"/>
                            <a:sym typeface="Symbol" pitchFamily="79" charset="2"/>
                          </a:rPr>
                          <m:t>∆</m:t>
                        </m:r>
                        <m:d>
                          <m:dPr>
                            <m:ctrlPr>
                              <a:rPr lang="en-US" sz="4000" b="0" i="1" smtClean="0">
                                <a:solidFill>
                                  <a:schemeClr val="accent1"/>
                                </a:solidFill>
                                <a:latin typeface="Cambria Math" panose="02040503050406030204" pitchFamily="18" charset="0"/>
                                <a:ea typeface="Cambria Math"/>
                                <a:sym typeface="Symbol" pitchFamily="79" charset="2"/>
                              </a:rPr>
                            </m:ctrlPr>
                          </m:dPr>
                          <m:e>
                            <m:r>
                              <a:rPr lang="en-US" sz="4000" b="0" i="1" smtClean="0">
                                <a:solidFill>
                                  <a:schemeClr val="accent1"/>
                                </a:solidFill>
                                <a:latin typeface="Cambria Math"/>
                                <a:ea typeface="Cambria Math"/>
                                <a:sym typeface="Symbol" pitchFamily="79" charset="2"/>
                              </a:rPr>
                              <m:t>𝐼</m:t>
                            </m:r>
                            <m:r>
                              <a:rPr lang="en-US" sz="4000" b="0" i="1" smtClean="0">
                                <a:solidFill>
                                  <a:schemeClr val="accent1"/>
                                </a:solidFill>
                                <a:latin typeface="Cambria Math"/>
                                <a:ea typeface="Cambria Math"/>
                                <a:sym typeface="Symbol" pitchFamily="79" charset="2"/>
                              </a:rPr>
                              <m:t>𝜔</m:t>
                            </m:r>
                          </m:e>
                        </m:d>
                      </m:num>
                      <m:den>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𝑡</m:t>
                        </m:r>
                      </m:den>
                    </m:f>
                    <m:r>
                      <a:rPr lang="en-US" sz="4000" b="0" i="0" smtClean="0">
                        <a:solidFill>
                          <a:schemeClr val="accent1"/>
                        </a:solidFill>
                        <a:latin typeface="Cambria Math"/>
                        <a:ea typeface="Cambria Math"/>
                        <a:sym typeface="Symbol" pitchFamily="79" charset="2"/>
                      </a:rPr>
                      <m:t>=</m:t>
                    </m:r>
                    <m:f>
                      <m:fPr>
                        <m:ctrlPr>
                          <a:rPr lang="en-US" sz="4000" b="0" i="1" smtClean="0">
                            <a:solidFill>
                              <a:schemeClr val="accent1"/>
                            </a:solidFill>
                            <a:latin typeface="Cambria Math" panose="02040503050406030204" pitchFamily="18" charset="0"/>
                            <a:ea typeface="Cambria Math"/>
                            <a:sym typeface="Symbol" pitchFamily="79" charset="2"/>
                          </a:rPr>
                        </m:ctrlPr>
                      </m:fPr>
                      <m:num>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𝐿</m:t>
                        </m:r>
                      </m:num>
                      <m:den>
                        <m:r>
                          <a:rPr lang="en-US" sz="4000" b="0" i="1" smtClean="0">
                            <a:solidFill>
                              <a:schemeClr val="accent1"/>
                            </a:solidFill>
                            <a:latin typeface="Cambria Math"/>
                            <a:ea typeface="Cambria Math"/>
                            <a:sym typeface="Symbol" pitchFamily="79" charset="2"/>
                          </a:rPr>
                          <m:t>∆</m:t>
                        </m:r>
                        <m:r>
                          <a:rPr lang="en-US" sz="4000" b="0" i="1" smtClean="0">
                            <a:solidFill>
                              <a:schemeClr val="accent1"/>
                            </a:solidFill>
                            <a:latin typeface="Cambria Math"/>
                            <a:ea typeface="Cambria Math"/>
                            <a:sym typeface="Symbol" pitchFamily="79" charset="2"/>
                          </a:rPr>
                          <m:t>𝑡</m:t>
                        </m:r>
                      </m:den>
                    </m:f>
                  </m:oMath>
                </a14:m>
                <a:endParaRPr lang="en-US" sz="4000" dirty="0">
                  <a:solidFill>
                    <a:schemeClr val="accent1"/>
                  </a:solidFill>
                </a:endParaRPr>
              </a:p>
              <a:p>
                <a:pPr>
                  <a:buFont typeface="Wingdings" pitchFamily="79" charset="2"/>
                  <a:buNone/>
                </a:pPr>
                <a:endParaRPr lang="en-US" sz="4000" dirty="0">
                  <a:solidFill>
                    <a:schemeClr val="accent1"/>
                  </a:solidFill>
                </a:endParaRPr>
              </a:p>
              <a:p>
                <a:pPr>
                  <a:buFont typeface="Wingdings" pitchFamily="79" charset="2"/>
                  <a:buNone/>
                </a:pPr>
                <a:r>
                  <a:rPr lang="en-US" sz="4000" dirty="0">
                    <a:solidFill>
                      <a:schemeClr val="accent1"/>
                    </a:solidFill>
                  </a:rPr>
                  <a:t>i.e. the direction of the angular momentum change is the same as that of the net toque.</a:t>
                </a:r>
              </a:p>
              <a:p>
                <a:pPr>
                  <a:buFont typeface="Wingdings" pitchFamily="79" charset="2"/>
                  <a:buNone/>
                </a:pPr>
                <a:endParaRPr lang="en-US" sz="4000" dirty="0">
                  <a:solidFill>
                    <a:schemeClr val="accent1"/>
                  </a:solidFill>
                </a:endParaRPr>
              </a:p>
              <a:p>
                <a:pPr>
                  <a:buFont typeface="Wingdings" pitchFamily="79" charset="2"/>
                  <a:buNone/>
                </a:pPr>
                <a:r>
                  <a:rPr lang="en-US" sz="4000" dirty="0">
                    <a:solidFill>
                      <a:schemeClr val="accent1"/>
                    </a:solidFill>
                  </a:rPr>
                  <a:t>When </a:t>
                </a:r>
                <a:r>
                  <a:rPr lang="en-US" sz="4000" b="1" dirty="0">
                    <a:solidFill>
                      <a:schemeClr val="accent1"/>
                    </a:solidFill>
                    <a:latin typeface="Symbol" pitchFamily="79" charset="2"/>
                    <a:sym typeface="Symbol" pitchFamily="79" charset="2"/>
                  </a:rPr>
                  <a:t></a:t>
                </a:r>
                <a:r>
                  <a:rPr lang="en-US" sz="4000" baseline="-25000" dirty="0">
                    <a:solidFill>
                      <a:schemeClr val="accent1"/>
                    </a:solidFill>
                  </a:rPr>
                  <a:t>net</a:t>
                </a:r>
                <a:r>
                  <a:rPr lang="en-US" sz="4000" dirty="0">
                    <a:solidFill>
                      <a:schemeClr val="accent1"/>
                    </a:solidFill>
                  </a:rPr>
                  <a:t> = 0, </a:t>
                </a:r>
                <a14:m>
                  <m:oMath xmlns:m="http://schemas.openxmlformats.org/officeDocument/2006/math">
                    <m:f>
                      <m:fPr>
                        <m:ctrlPr>
                          <a:rPr lang="en-US" sz="4000" i="1">
                            <a:solidFill>
                              <a:schemeClr val="accent1"/>
                            </a:solidFill>
                            <a:latin typeface="Cambria Math" panose="02040503050406030204" pitchFamily="18" charset="0"/>
                            <a:ea typeface="Cambria Math"/>
                            <a:sym typeface="Symbol" pitchFamily="79" charset="2"/>
                          </a:rPr>
                        </m:ctrlPr>
                      </m:fPr>
                      <m:num>
                        <m:r>
                          <a:rPr lang="en-US" sz="4000" i="1">
                            <a:solidFill>
                              <a:schemeClr val="accent1"/>
                            </a:solidFill>
                            <a:latin typeface="Cambria Math"/>
                            <a:ea typeface="Cambria Math"/>
                            <a:sym typeface="Symbol" pitchFamily="79" charset="2"/>
                          </a:rPr>
                          <m:t>∆</m:t>
                        </m:r>
                        <m:r>
                          <a:rPr lang="en-US" sz="4000" i="1">
                            <a:solidFill>
                              <a:schemeClr val="accent1"/>
                            </a:solidFill>
                            <a:latin typeface="Cambria Math"/>
                            <a:ea typeface="Cambria Math"/>
                            <a:sym typeface="Symbol" pitchFamily="79" charset="2"/>
                          </a:rPr>
                          <m:t>𝐿</m:t>
                        </m:r>
                      </m:num>
                      <m:den>
                        <m:r>
                          <a:rPr lang="en-US" sz="4000" i="1">
                            <a:solidFill>
                              <a:schemeClr val="accent1"/>
                            </a:solidFill>
                            <a:latin typeface="Cambria Math"/>
                            <a:ea typeface="Cambria Math"/>
                            <a:sym typeface="Symbol" pitchFamily="79" charset="2"/>
                          </a:rPr>
                          <m:t>∆</m:t>
                        </m:r>
                        <m:r>
                          <a:rPr lang="en-US" sz="4000" i="1">
                            <a:solidFill>
                              <a:schemeClr val="accent1"/>
                            </a:solidFill>
                            <a:latin typeface="Cambria Math"/>
                            <a:ea typeface="Cambria Math"/>
                            <a:sym typeface="Symbol" pitchFamily="79" charset="2"/>
                          </a:rPr>
                          <m:t>𝑡</m:t>
                        </m:r>
                      </m:den>
                    </m:f>
                  </m:oMath>
                </a14:m>
                <a:r>
                  <a:rPr lang="en-US" sz="4000" dirty="0">
                    <a:solidFill>
                      <a:schemeClr val="accent1"/>
                    </a:solidFill>
                  </a:rPr>
                  <a:t> = 0, i.e.   L = const. </a:t>
                </a:r>
              </a:p>
              <a:p>
                <a:pPr>
                  <a:buFont typeface="Wingdings" pitchFamily="79" charset="2"/>
                  <a:buNone/>
                </a:pPr>
                <a:endParaRPr lang="en-US" sz="4000" dirty="0">
                  <a:solidFill>
                    <a:schemeClr val="accent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1447800"/>
                <a:ext cx="8305800" cy="5592428"/>
              </a:xfrm>
              <a:prstGeom prst="rect">
                <a:avLst/>
              </a:prstGeom>
              <a:blipFill rotWithShape="1">
                <a:blip r:embed="rId2"/>
                <a:stretch>
                  <a:fillRect l="-2643" r="-2423"/>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457200" y="274638"/>
            <a:ext cx="8229600" cy="1143000"/>
          </a:xfrm>
        </p:spPr>
        <p:txBody>
          <a:bodyPr>
            <a:normAutofit fontScale="90000"/>
          </a:bodyPr>
          <a:lstStyle/>
          <a:p>
            <a:r>
              <a:rPr lang="en-US" b="1" dirty="0">
                <a:solidFill>
                  <a:srgbClr val="FF0000"/>
                </a:solidFill>
              </a:rPr>
              <a:t>Conservation of Angular Momentum</a:t>
            </a:r>
          </a:p>
        </p:txBody>
      </p:sp>
      <p:sp>
        <p:nvSpPr>
          <p:cNvPr id="2" name="Slide Number Placeholder 1"/>
          <p:cNvSpPr>
            <a:spLocks noGrp="1"/>
          </p:cNvSpPr>
          <p:nvPr>
            <p:ph type="sldNum" sz="quarter" idx="12"/>
          </p:nvPr>
        </p:nvSpPr>
        <p:spPr/>
        <p:txBody>
          <a:bodyPr/>
          <a:lstStyle/>
          <a:p>
            <a:fld id="{F98FF88D-4348-4F17-99D6-14D005147BAE}" type="slidenum">
              <a:rPr lang="en-US" smtClean="0"/>
              <a:t>14</a:t>
            </a:fld>
            <a:endParaRPr lang="en-US"/>
          </a:p>
        </p:txBody>
      </p:sp>
    </p:spTree>
    <p:extLst>
      <p:ext uri="{BB962C8B-B14F-4D97-AF65-F5344CB8AC3E}">
        <p14:creationId xmlns:p14="http://schemas.microsoft.com/office/powerpoint/2010/main" val="102201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ChangeArrowheads="1"/>
          </p:cNvSpPr>
          <p:nvPr>
            <p:ph type="title"/>
          </p:nvPr>
        </p:nvSpPr>
        <p:spPr>
          <a:xfrm>
            <a:off x="457200" y="25831"/>
            <a:ext cx="8229600" cy="1143000"/>
          </a:xfrm>
        </p:spPr>
        <p:txBody>
          <a:bodyPr>
            <a:normAutofit fontScale="90000"/>
          </a:bodyPr>
          <a:lstStyle/>
          <a:p>
            <a:r>
              <a:rPr lang="en-US" b="1" dirty="0">
                <a:solidFill>
                  <a:srgbClr val="FF0000"/>
                </a:solidFill>
              </a:rPr>
              <a:t>Conservation of Angular Momentum</a:t>
            </a:r>
          </a:p>
        </p:txBody>
      </p:sp>
      <p:graphicFrame>
        <p:nvGraphicFramePr>
          <p:cNvPr id="1467397" name="Object 5"/>
          <p:cNvGraphicFramePr>
            <a:graphicFrameLocks noChangeAspect="1"/>
          </p:cNvGraphicFramePr>
          <p:nvPr>
            <p:extLst>
              <p:ext uri="{D42A27DB-BD31-4B8C-83A1-F6EECF244321}">
                <p14:modId xmlns:p14="http://schemas.microsoft.com/office/powerpoint/2010/main" val="2702641779"/>
              </p:ext>
            </p:extLst>
          </p:nvPr>
        </p:nvGraphicFramePr>
        <p:xfrm>
          <a:off x="4038600" y="4081463"/>
          <a:ext cx="5129132" cy="2788612"/>
        </p:xfrm>
        <a:graphic>
          <a:graphicData uri="http://schemas.openxmlformats.org/presentationml/2006/ole">
            <mc:AlternateContent xmlns:mc="http://schemas.openxmlformats.org/markup-compatibility/2006">
              <mc:Choice xmlns:v="urn:schemas-microsoft-com:vml" Requires="v">
                <p:oleObj spid="_x0000_s4534" name="Equation" r:id="rId4" imgW="1587240" imgH="863280" progId="Equation.3">
                  <p:embed/>
                </p:oleObj>
              </mc:Choice>
              <mc:Fallback>
                <p:oleObj name="Equation" r:id="rId4" imgW="1587240" imgH="863280" progId="Equation.3">
                  <p:embed/>
                  <p:pic>
                    <p:nvPicPr>
                      <p:cNvPr id="0" name=""/>
                      <p:cNvPicPr>
                        <a:picLocks noChangeAspect="1" noChangeArrowheads="1"/>
                      </p:cNvPicPr>
                      <p:nvPr/>
                    </p:nvPicPr>
                    <p:blipFill>
                      <a:blip r:embed="rId5"/>
                      <a:srcRect/>
                      <a:stretch>
                        <a:fillRect/>
                      </a:stretch>
                    </p:blipFill>
                    <p:spPr bwMode="auto">
                      <a:xfrm>
                        <a:off x="4038600" y="4081463"/>
                        <a:ext cx="5129132" cy="2788612"/>
                      </a:xfrm>
                      <a:prstGeom prst="rect">
                        <a:avLst/>
                      </a:prstGeom>
                      <a:solidFill>
                        <a:srgbClr val="EFFF5D"/>
                      </a:solidFill>
                      <a:ln>
                        <a:noFill/>
                      </a:ln>
                      <a:effectLst/>
                    </p:spPr>
                  </p:pic>
                </p:oleObj>
              </mc:Fallback>
            </mc:AlternateContent>
          </a:graphicData>
        </a:graphic>
      </p:graphicFrame>
      <p:graphicFrame>
        <p:nvGraphicFramePr>
          <p:cNvPr id="1467399" name="Object 7"/>
          <p:cNvGraphicFramePr>
            <a:graphicFrameLocks noChangeAspect="1"/>
          </p:cNvGraphicFramePr>
          <p:nvPr>
            <p:extLst>
              <p:ext uri="{D42A27DB-BD31-4B8C-83A1-F6EECF244321}">
                <p14:modId xmlns:p14="http://schemas.microsoft.com/office/powerpoint/2010/main" val="2075727398"/>
              </p:ext>
            </p:extLst>
          </p:nvPr>
        </p:nvGraphicFramePr>
        <p:xfrm>
          <a:off x="76200" y="1143000"/>
          <a:ext cx="5171852" cy="2743200"/>
        </p:xfrm>
        <a:graphic>
          <a:graphicData uri="http://schemas.openxmlformats.org/presentationml/2006/ole">
            <mc:AlternateContent xmlns:mc="http://schemas.openxmlformats.org/markup-compatibility/2006">
              <mc:Choice xmlns:v="urn:schemas-microsoft-com:vml" Requires="v">
                <p:oleObj spid="_x0000_s4535" name="Equation" r:id="rId6" imgW="1625400" imgH="863280" progId="Equation.3">
                  <p:embed/>
                </p:oleObj>
              </mc:Choice>
              <mc:Fallback>
                <p:oleObj name="Equation" r:id="rId6" imgW="1625400" imgH="863280" progId="Equation.3">
                  <p:embed/>
                  <p:pic>
                    <p:nvPicPr>
                      <p:cNvPr id="0" name=""/>
                      <p:cNvPicPr>
                        <a:picLocks noChangeAspect="1" noChangeArrowheads="1"/>
                      </p:cNvPicPr>
                      <p:nvPr/>
                    </p:nvPicPr>
                    <p:blipFill>
                      <a:blip r:embed="rId7"/>
                      <a:srcRect/>
                      <a:stretch>
                        <a:fillRect/>
                      </a:stretch>
                    </p:blipFill>
                    <p:spPr bwMode="auto">
                      <a:xfrm>
                        <a:off x="76200" y="1143000"/>
                        <a:ext cx="5171852" cy="2743200"/>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15</a:t>
            </a:fld>
            <a:endParaRPr lang="en-US"/>
          </a:p>
        </p:txBody>
      </p:sp>
    </p:spTree>
    <p:extLst>
      <p:ext uri="{BB962C8B-B14F-4D97-AF65-F5344CB8AC3E}">
        <p14:creationId xmlns:p14="http://schemas.microsoft.com/office/powerpoint/2010/main" val="214342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6862-E81D-45C2-8313-DD846F25A831}"/>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algn="l">
              <a:lnSpc>
                <a:spcPct val="90000"/>
              </a:lnSpc>
            </a:pPr>
            <a:r>
              <a:rPr lang="en-US" sz="2900" b="1" dirty="0"/>
              <a:t>Demos: 1Q-09 Demonstration Gyroscopes</a:t>
            </a:r>
            <a:br>
              <a:rPr lang="en-US" sz="2900" b="1" dirty="0"/>
            </a:br>
            <a:endParaRPr lang="en-US" sz="2900" dirty="0"/>
          </a:p>
        </p:txBody>
      </p:sp>
      <p:pic>
        <p:nvPicPr>
          <p:cNvPr id="4098" name="Picture 2" descr="A picture containing indoor, table, small, sitting&#10;&#10;Description automatically generated">
            <a:extLst>
              <a:ext uri="{FF2B5EF4-FFF2-40B4-BE49-F238E27FC236}">
                <a16:creationId xmlns:a16="http://schemas.microsoft.com/office/drawing/2014/main" id="{6DF77060-233F-4910-8707-24D240BB26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56" r="-1" b="3560"/>
          <a:stretch/>
        </p:blipFill>
        <p:spPr bwMode="auto">
          <a:xfrm>
            <a:off x="3490722" y="10"/>
            <a:ext cx="565327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6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49780-AC5D-4F3D-A9AE-02A8C9295C1C}"/>
              </a:ext>
            </a:extLst>
          </p:cNvPr>
          <p:cNvSpPr>
            <a:spLocks noGrp="1"/>
          </p:cNvSpPr>
          <p:nvPr>
            <p:ph idx="1"/>
          </p:nvPr>
        </p:nvSpPr>
        <p:spPr>
          <a:xfrm>
            <a:off x="457200" y="381000"/>
            <a:ext cx="8229600" cy="4525963"/>
          </a:xfrm>
        </p:spPr>
        <p:txBody>
          <a:bodyPr/>
          <a:lstStyle/>
          <a:p>
            <a:pPr marL="0" indent="0">
              <a:buNone/>
            </a:pPr>
            <a:r>
              <a:rPr lang="en-US" b="1" dirty="0">
                <a:solidFill>
                  <a:srgbClr val="FF0000"/>
                </a:solidFill>
              </a:rPr>
              <a:t>Quiz</a:t>
            </a:r>
            <a:r>
              <a:rPr lang="en-US" dirty="0"/>
              <a:t>: Some new 2-wheel </a:t>
            </a:r>
            <a:r>
              <a:rPr lang="en-US" dirty="0" err="1"/>
              <a:t>motocycles</a:t>
            </a:r>
            <a:r>
              <a:rPr lang="en-US" dirty="0"/>
              <a:t> can stand by itself without support when not moving. </a:t>
            </a:r>
          </a:p>
          <a:p>
            <a:pPr marL="0" indent="0">
              <a:buNone/>
            </a:pPr>
            <a:endParaRPr lang="en-US" dirty="0"/>
          </a:p>
          <a:p>
            <a:pPr marL="514350" indent="-514350">
              <a:buAutoNum type="alphaUcPeriod"/>
            </a:pPr>
            <a:r>
              <a:rPr lang="en-US" dirty="0"/>
              <a:t>Not possible. </a:t>
            </a:r>
          </a:p>
          <a:p>
            <a:pPr marL="514350" indent="-514350">
              <a:buAutoNum type="alphaUcPeriod"/>
            </a:pPr>
            <a:r>
              <a:rPr lang="en-US" dirty="0"/>
              <a:t>Possible. Angular Momentum conservation is in action.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9E5F98-0F61-4059-A40F-27EF6AE53FEE}"/>
              </a:ext>
            </a:extLst>
          </p:cNvPr>
          <p:cNvSpPr>
            <a:spLocks noGrp="1"/>
          </p:cNvSpPr>
          <p:nvPr>
            <p:ph type="sldNum" sz="quarter" idx="12"/>
          </p:nvPr>
        </p:nvSpPr>
        <p:spPr/>
        <p:txBody>
          <a:bodyPr/>
          <a:lstStyle/>
          <a:p>
            <a:fld id="{F98FF88D-4348-4F17-99D6-14D005147BAE}" type="slidenum">
              <a:rPr lang="en-US" smtClean="0"/>
              <a:t>17</a:t>
            </a:fld>
            <a:endParaRPr lang="en-US"/>
          </a:p>
        </p:txBody>
      </p:sp>
      <p:sp>
        <p:nvSpPr>
          <p:cNvPr id="2" name="Rectangle 1">
            <a:extLst>
              <a:ext uri="{FF2B5EF4-FFF2-40B4-BE49-F238E27FC236}">
                <a16:creationId xmlns:a16="http://schemas.microsoft.com/office/drawing/2014/main" id="{52FD289C-5BBA-4CB7-93FE-09B18FFC0C9C}"/>
              </a:ext>
            </a:extLst>
          </p:cNvPr>
          <p:cNvSpPr/>
          <p:nvPr/>
        </p:nvSpPr>
        <p:spPr>
          <a:xfrm>
            <a:off x="1295400" y="5452570"/>
            <a:ext cx="6172200" cy="646331"/>
          </a:xfrm>
          <a:prstGeom prst="rect">
            <a:avLst/>
          </a:prstGeom>
        </p:spPr>
        <p:txBody>
          <a:bodyPr wrap="square">
            <a:spAutoFit/>
          </a:bodyPr>
          <a:lstStyle/>
          <a:p>
            <a:r>
              <a:rPr lang="en-US" dirty="0">
                <a:hlinkClick r:id="rId2"/>
              </a:rPr>
              <a:t>https://www.youtube.com/watch?v=1KmhTfhaWG8</a:t>
            </a:r>
            <a:endParaRPr lang="en-US" dirty="0"/>
          </a:p>
          <a:p>
            <a:endParaRPr lang="en-US" dirty="0"/>
          </a:p>
        </p:txBody>
      </p:sp>
    </p:spTree>
    <p:extLst>
      <p:ext uri="{BB962C8B-B14F-4D97-AF65-F5344CB8AC3E}">
        <p14:creationId xmlns:p14="http://schemas.microsoft.com/office/powerpoint/2010/main" val="144372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Kinetic Energy </a:t>
            </a:r>
          </a:p>
        </p:txBody>
      </p:sp>
      <p:pic>
        <p:nvPicPr>
          <p:cNvPr id="4" name="Picture 3" descr="08_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447800"/>
            <a:ext cx="2772737" cy="270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304800" y="1942432"/>
                <a:ext cx="4572000" cy="3728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𝐾𝐸</m:t>
                      </m:r>
                      <m:r>
                        <a:rPr lang="en-US" sz="4000" b="0" i="1" smtClean="0">
                          <a:latin typeface="Cambria Math"/>
                        </a:rPr>
                        <m:t>=</m:t>
                      </m:r>
                      <m:f>
                        <m:fPr>
                          <m:ctrlPr>
                            <a:rPr lang="en-US" sz="4000" b="1" i="1" smtClean="0">
                              <a:solidFill>
                                <a:schemeClr val="accent1"/>
                              </a:solidFill>
                              <a:latin typeface="Cambria Math" panose="02040503050406030204" pitchFamily="18" charset="0"/>
                            </a:rPr>
                          </m:ctrlPr>
                        </m:fPr>
                        <m:num>
                          <m:r>
                            <a:rPr lang="en-US" sz="4000" b="1" i="1" smtClean="0">
                              <a:solidFill>
                                <a:schemeClr val="accent1"/>
                              </a:solidFill>
                              <a:latin typeface="Cambria Math"/>
                            </a:rPr>
                            <m:t>𝟏</m:t>
                          </m:r>
                        </m:num>
                        <m:den>
                          <m:r>
                            <a:rPr lang="en-US" sz="4000" b="1" i="1" smtClean="0">
                              <a:solidFill>
                                <a:schemeClr val="accent1"/>
                              </a:solidFill>
                              <a:latin typeface="Cambria Math"/>
                            </a:rPr>
                            <m:t>𝟐</m:t>
                          </m:r>
                        </m:den>
                      </m:f>
                      <m:r>
                        <a:rPr lang="en-US" sz="4000" b="1" i="1" smtClean="0">
                          <a:solidFill>
                            <a:schemeClr val="accent1"/>
                          </a:solidFill>
                          <a:latin typeface="Cambria Math"/>
                        </a:rPr>
                        <m:t>𝒎</m:t>
                      </m:r>
                      <m:sSup>
                        <m:sSupPr>
                          <m:ctrlPr>
                            <a:rPr lang="en-US" sz="4000" b="1" i="1" smtClean="0">
                              <a:solidFill>
                                <a:schemeClr val="accent1"/>
                              </a:solidFill>
                              <a:latin typeface="Cambria Math" panose="02040503050406030204" pitchFamily="18" charset="0"/>
                            </a:rPr>
                          </m:ctrlPr>
                        </m:sSupPr>
                        <m:e>
                          <m:r>
                            <a:rPr lang="en-US" sz="4000" b="1" i="1" smtClean="0">
                              <a:solidFill>
                                <a:schemeClr val="accent1"/>
                              </a:solidFill>
                              <a:latin typeface="Cambria Math"/>
                            </a:rPr>
                            <m:t>𝒗</m:t>
                          </m:r>
                        </m:e>
                        <m:sup>
                          <m:r>
                            <a:rPr lang="en-US" sz="4000" b="1" i="1" smtClean="0">
                              <a:solidFill>
                                <a:schemeClr val="accent1"/>
                              </a:solidFill>
                              <a:latin typeface="Cambria Math"/>
                            </a:rPr>
                            <m:t>𝟐</m:t>
                          </m:r>
                        </m:sup>
                      </m:sSup>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1</m:t>
                          </m:r>
                        </m:num>
                        <m:den>
                          <m:r>
                            <a:rPr lang="en-US" sz="4000" b="0" i="1" smtClean="0">
                              <a:latin typeface="Cambria Math"/>
                            </a:rPr>
                            <m:t>2</m:t>
                          </m:r>
                        </m:den>
                      </m:f>
                      <m:r>
                        <a:rPr lang="en-US" sz="4000" b="0" i="1" smtClean="0">
                          <a:latin typeface="Cambria Math"/>
                        </a:rPr>
                        <m:t>𝑚</m:t>
                      </m:r>
                      <m:sSup>
                        <m:sSupPr>
                          <m:ctrlPr>
                            <a:rPr lang="en-US" sz="4000" b="0" i="1" smtClean="0">
                              <a:latin typeface="Cambria Math" panose="02040503050406030204" pitchFamily="18" charset="0"/>
                            </a:rPr>
                          </m:ctrlPr>
                        </m:sSupPr>
                        <m:e>
                          <m:r>
                            <a:rPr lang="en-US" sz="4000" b="0" i="1" smtClean="0">
                              <a:latin typeface="Cambria Math"/>
                              <a:ea typeface="Cambria Math"/>
                            </a:rPr>
                            <m:t>𝜔</m:t>
                          </m:r>
                        </m:e>
                        <m:sup>
                          <m:r>
                            <a:rPr lang="en-US" sz="4000" b="0" i="1" smtClean="0">
                              <a:latin typeface="Cambria Math"/>
                            </a:rPr>
                            <m:t>2</m:t>
                          </m:r>
                        </m:sup>
                      </m:sSup>
                      <m:sSup>
                        <m:sSupPr>
                          <m:ctrlPr>
                            <a:rPr lang="en-US" sz="4000" b="0" i="1" smtClean="0">
                              <a:latin typeface="Cambria Math" panose="02040503050406030204" pitchFamily="18" charset="0"/>
                            </a:rPr>
                          </m:ctrlPr>
                        </m:sSupPr>
                        <m:e>
                          <m:r>
                            <a:rPr lang="en-US" sz="4000" b="0" i="1" smtClean="0">
                              <a:latin typeface="Cambria Math"/>
                            </a:rPr>
                            <m:t>𝑅</m:t>
                          </m:r>
                        </m:e>
                        <m:sup>
                          <m:r>
                            <a:rPr lang="en-US" sz="4000" b="0" i="1" smtClean="0">
                              <a:latin typeface="Cambria Math"/>
                            </a:rPr>
                            <m:t>2</m:t>
                          </m:r>
                        </m:sup>
                      </m:sSup>
                    </m:oMath>
                  </m:oMathPara>
                </a14:m>
                <a:endParaRPr lang="en-US" sz="4000" b="0" dirty="0"/>
              </a:p>
              <a:p>
                <a:endParaRPr lang="en-US" sz="3000" dirty="0"/>
              </a:p>
              <a:p>
                <a:r>
                  <a:rPr lang="en-US" sz="4000" dirty="0"/>
                  <a:t>  	     </a:t>
                </a:r>
                <a14:m>
                  <m:oMath xmlns:m="http://schemas.openxmlformats.org/officeDocument/2006/math">
                    <m:r>
                      <a:rPr lang="en-US" sz="4000" b="0" i="1" smtClean="0">
                        <a:latin typeface="Cambria Math"/>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a:rPr>
                          <m:t>𝟏</m:t>
                        </m:r>
                      </m:num>
                      <m:den>
                        <m:r>
                          <a:rPr lang="en-US" sz="4000" b="1" i="1" smtClean="0">
                            <a:solidFill>
                              <a:srgbClr val="FF0000"/>
                            </a:solidFill>
                            <a:latin typeface="Cambria Math"/>
                          </a:rPr>
                          <m:t>𝟐</m:t>
                        </m:r>
                      </m:den>
                    </m:f>
                    <m:r>
                      <a:rPr lang="en-US" sz="4000" b="1" i="1" smtClean="0">
                        <a:solidFill>
                          <a:srgbClr val="FF0000"/>
                        </a:solidFill>
                        <a:latin typeface="Cambria Math"/>
                      </a:rPr>
                      <m:t>𝑰</m:t>
                    </m:r>
                    <m:sSup>
                      <m:sSupPr>
                        <m:ctrlPr>
                          <a:rPr lang="en-US" sz="4000" b="1" i="1" smtClean="0">
                            <a:solidFill>
                              <a:srgbClr val="FF0000"/>
                            </a:solidFill>
                            <a:latin typeface="Cambria Math" panose="02040503050406030204" pitchFamily="18" charset="0"/>
                          </a:rPr>
                        </m:ctrlPr>
                      </m:sSupPr>
                      <m:e>
                        <m:r>
                          <a:rPr lang="en-US" sz="4000" b="1" i="1" smtClean="0">
                            <a:solidFill>
                              <a:srgbClr val="FF0000"/>
                            </a:solidFill>
                            <a:latin typeface="Cambria Math"/>
                            <a:ea typeface="Cambria Math"/>
                          </a:rPr>
                          <m:t>𝝎</m:t>
                        </m:r>
                      </m:e>
                      <m:sup>
                        <m:r>
                          <a:rPr lang="en-US" sz="4000" b="1" i="1" smtClean="0">
                            <a:solidFill>
                              <a:srgbClr val="FF0000"/>
                            </a:solidFill>
                            <a:latin typeface="Cambria Math"/>
                          </a:rPr>
                          <m:t>𝟐</m:t>
                        </m:r>
                      </m:sup>
                    </m:sSup>
                  </m:oMath>
                </a14:m>
                <a:endParaRPr lang="en-US" sz="4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1942432"/>
                <a:ext cx="4572000" cy="3728200"/>
              </a:xfrm>
              <a:prstGeom prst="rect">
                <a:avLst/>
              </a:prstGeom>
              <a:blipFill rotWithShape="1">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F98FF88D-4348-4F17-99D6-14D005147BAE}" type="slidenum">
              <a:rPr lang="en-US" smtClean="0"/>
              <a:t>18</a:t>
            </a:fld>
            <a:endParaRPr lang="en-US"/>
          </a:p>
        </p:txBody>
      </p:sp>
    </p:spTree>
    <p:extLst>
      <p:ext uri="{BB962C8B-B14F-4D97-AF65-F5344CB8AC3E}">
        <p14:creationId xmlns:p14="http://schemas.microsoft.com/office/powerpoint/2010/main" val="44703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0C0F85-A84A-492E-9303-4176C4BF64E0}" type="datetime1">
              <a:rPr lang="en-US" sz="1400"/>
              <a:pPr eaLnBrk="1" hangingPunct="1"/>
              <a:t>3/7/2021</a:t>
            </a:fld>
            <a:endParaRPr lang="en-US" sz="1400"/>
          </a:p>
        </p:txBody>
      </p:sp>
      <p:sp>
        <p:nvSpPr>
          <p:cNvPr id="2867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286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2C256AF-55BD-4C23-8BB6-8D5D96A2DF83}" type="slidenum">
              <a:rPr lang="en-US" sz="1400"/>
              <a:pPr algn="r" eaLnBrk="1" hangingPunct="1"/>
              <a:t>19</a:t>
            </a:fld>
            <a:endParaRPr lang="en-US" sz="1400"/>
          </a:p>
        </p:txBody>
      </p:sp>
      <p:sp>
        <p:nvSpPr>
          <p:cNvPr id="28680" name="Rectangle 3"/>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1Q- 23 Conservation of angular momentum</a:t>
            </a:r>
          </a:p>
        </p:txBody>
      </p:sp>
      <p:sp>
        <p:nvSpPr>
          <p:cNvPr id="28682" name="Text Box 20"/>
          <p:cNvSpPr txBox="1">
            <a:spLocks noChangeArrowheads="1"/>
          </p:cNvSpPr>
          <p:nvPr/>
        </p:nvSpPr>
        <p:spPr bwMode="auto">
          <a:xfrm>
            <a:off x="1676400" y="914400"/>
            <a:ext cx="5943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Changing the moment of inertia of a skater</a:t>
            </a:r>
          </a:p>
        </p:txBody>
      </p:sp>
      <p:pic>
        <p:nvPicPr>
          <p:cNvPr id="28684" name="Picture 23" descr="1Q-23_sized"/>
          <p:cNvPicPr>
            <a:picLocks noChangeAspect="1" noChangeArrowheads="1"/>
          </p:cNvPicPr>
          <p:nvPr/>
        </p:nvPicPr>
        <p:blipFill rotWithShape="1">
          <a:blip r:embed="rId3">
            <a:extLst>
              <a:ext uri="{28A0092B-C50C-407E-A947-70E740481C1C}">
                <a14:useLocalDpi xmlns:a14="http://schemas.microsoft.com/office/drawing/2010/main" val="0"/>
              </a:ext>
            </a:extLst>
          </a:blip>
          <a:srcRect r="31198"/>
          <a:stretch/>
        </p:blipFill>
        <p:spPr bwMode="auto">
          <a:xfrm>
            <a:off x="457200" y="1600200"/>
            <a:ext cx="541928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8" name="AutoShape 24"/>
          <p:cNvSpPr>
            <a:spLocks noChangeArrowheads="1"/>
          </p:cNvSpPr>
          <p:nvPr/>
        </p:nvSpPr>
        <p:spPr bwMode="auto">
          <a:xfrm>
            <a:off x="5890227" y="1346200"/>
            <a:ext cx="3124200" cy="1295400"/>
          </a:xfrm>
          <a:prstGeom prst="wedgeEllipseCallout">
            <a:avLst>
              <a:gd name="adj1" fmla="val -45884"/>
              <a:gd name="adj2" fmla="val 6581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dirty="0">
                <a:solidFill>
                  <a:srgbClr val="669900"/>
                </a:solidFill>
                <a:ea typeface="宋体" pitchFamily="2" charset="-122"/>
              </a:rPr>
              <a:t>How does conservation of angular momentum manifest itself </a:t>
            </a:r>
            <a:r>
              <a:rPr lang="en-US" altLang="zh-CN" sz="1600" b="1" dirty="0">
                <a:solidFill>
                  <a:srgbClr val="CC0000"/>
                </a:solidFill>
                <a:ea typeface="宋体" pitchFamily="2" charset="-122"/>
              </a:rPr>
              <a:t>?</a:t>
            </a:r>
            <a:r>
              <a:rPr lang="en-US" altLang="zh-CN" sz="1600" b="1" dirty="0">
                <a:solidFill>
                  <a:srgbClr val="669900"/>
                </a:solidFill>
                <a:ea typeface="宋体" pitchFamily="2" charset="-122"/>
              </a:rPr>
              <a:t>  </a:t>
            </a:r>
            <a:endParaRPr lang="en-US" altLang="zh-CN" sz="1600" b="1" dirty="0">
              <a:solidFill>
                <a:srgbClr val="CC0000"/>
              </a:solidFill>
              <a:ea typeface="宋体" pitchFamily="2" charset="-122"/>
            </a:endParaRPr>
          </a:p>
        </p:txBody>
      </p:sp>
      <p:sp>
        <p:nvSpPr>
          <p:cNvPr id="2" name="TextBox 1"/>
          <p:cNvSpPr txBox="1"/>
          <p:nvPr/>
        </p:nvSpPr>
        <p:spPr>
          <a:xfrm>
            <a:off x="6172200" y="3233366"/>
            <a:ext cx="2819400" cy="2862322"/>
          </a:xfrm>
          <a:prstGeom prst="rect">
            <a:avLst/>
          </a:prstGeom>
          <a:noFill/>
        </p:spPr>
        <p:txBody>
          <a:bodyPr wrap="square" rtlCol="0">
            <a:spAutoFit/>
          </a:bodyPr>
          <a:lstStyle/>
          <a:p>
            <a:r>
              <a:rPr lang="en-US" sz="3000" dirty="0">
                <a:solidFill>
                  <a:srgbClr val="FF0000"/>
                </a:solidFill>
              </a:rPr>
              <a:t>When pulling in both arms, the person will spin:</a:t>
            </a:r>
          </a:p>
          <a:p>
            <a:pPr marL="514350" indent="-514350">
              <a:buAutoNum type="alphaUcPeriod"/>
            </a:pPr>
            <a:r>
              <a:rPr lang="en-US" sz="3000" dirty="0"/>
              <a:t>Faster</a:t>
            </a:r>
          </a:p>
          <a:p>
            <a:pPr marL="514350" indent="-514350">
              <a:buAutoNum type="alphaUcPeriod"/>
            </a:pPr>
            <a:r>
              <a:rPr lang="en-US" sz="3000" dirty="0"/>
              <a:t>Slower</a:t>
            </a:r>
          </a:p>
          <a:p>
            <a:pPr marL="514350" indent="-514350">
              <a:buAutoNum type="alphaUcPeriod"/>
            </a:pPr>
            <a:r>
              <a:rPr lang="en-US" sz="3000" dirty="0"/>
              <a:t>Same speed</a:t>
            </a:r>
          </a:p>
        </p:txBody>
      </p:sp>
      <p:sp>
        <p:nvSpPr>
          <p:cNvPr id="3" name="Slide Number Placeholder 2"/>
          <p:cNvSpPr>
            <a:spLocks noGrp="1"/>
          </p:cNvSpPr>
          <p:nvPr>
            <p:ph type="sldNum" sz="quarter" idx="12"/>
          </p:nvPr>
        </p:nvSpPr>
        <p:spPr/>
        <p:txBody>
          <a:bodyPr/>
          <a:lstStyle/>
          <a:p>
            <a:fld id="{F98FF88D-4348-4F17-99D6-14D005147BAE}" type="slidenum">
              <a:rPr lang="en-US" smtClean="0"/>
              <a:t>19</a:t>
            </a:fld>
            <a:endParaRPr lang="en-US"/>
          </a:p>
        </p:txBody>
      </p:sp>
    </p:spTree>
    <p:extLst>
      <p:ext uri="{BB962C8B-B14F-4D97-AF65-F5344CB8AC3E}">
        <p14:creationId xmlns:p14="http://schemas.microsoft.com/office/powerpoint/2010/main" val="307431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0770" name="Rectangle 2"/>
          <p:cNvSpPr>
            <a:spLocks noGrp="1" noChangeArrowheads="1"/>
          </p:cNvSpPr>
          <p:nvPr>
            <p:ph type="body" idx="1"/>
          </p:nvPr>
        </p:nvSpPr>
        <p:spPr>
          <a:xfrm>
            <a:off x="-21771" y="838200"/>
            <a:ext cx="9144000" cy="5867400"/>
          </a:xfrm>
        </p:spPr>
        <p:txBody>
          <a:bodyPr/>
          <a:lstStyle/>
          <a:p>
            <a:pPr lvl="1">
              <a:lnSpc>
                <a:spcPct val="80000"/>
              </a:lnSpc>
              <a:buClr>
                <a:schemeClr val="folHlink"/>
              </a:buClr>
              <a:buFont typeface="Wingdings" pitchFamily="79" charset="2"/>
              <a:buChar char="v"/>
            </a:pPr>
            <a:r>
              <a:rPr lang="en-US" dirty="0"/>
              <a:t>is the point about which the weight of the object itself exerts no torque.</a:t>
            </a:r>
          </a:p>
          <a:p>
            <a:pPr lvl="1">
              <a:lnSpc>
                <a:spcPct val="80000"/>
              </a:lnSpc>
              <a:buClr>
                <a:schemeClr val="folHlink"/>
              </a:buClr>
              <a:buFont typeface="Wingdings" pitchFamily="79" charset="2"/>
              <a:buChar char="v"/>
            </a:pPr>
            <a:r>
              <a:rPr lang="en-US" dirty="0"/>
              <a:t>We can locate the center of gravity by finding the point where it balances on a fulcrum.</a:t>
            </a:r>
          </a:p>
          <a:p>
            <a:pPr lvl="1">
              <a:lnSpc>
                <a:spcPct val="80000"/>
              </a:lnSpc>
              <a:buClr>
                <a:schemeClr val="folHlink"/>
              </a:buClr>
              <a:buFont typeface="Wingdings" pitchFamily="79" charset="2"/>
              <a:buChar char="v"/>
            </a:pPr>
            <a:endParaRPr lang="en-US" dirty="0"/>
          </a:p>
          <a:p>
            <a:pPr lvl="1">
              <a:lnSpc>
                <a:spcPct val="80000"/>
              </a:lnSpc>
              <a:buClr>
                <a:schemeClr val="folHlink"/>
              </a:buClr>
              <a:buFont typeface="Wingdings" pitchFamily="79" charset="2"/>
              <a:buChar char="v"/>
            </a:pPr>
            <a:r>
              <a:rPr lang="en-US" dirty="0"/>
              <a:t>What’s the center of gravity of a disk? </a:t>
            </a:r>
          </a:p>
          <a:p>
            <a:pPr marL="1371600" lvl="2" indent="-457200">
              <a:lnSpc>
                <a:spcPct val="80000"/>
              </a:lnSpc>
              <a:buClr>
                <a:schemeClr val="folHlink"/>
              </a:buClr>
              <a:buAutoNum type="alphaUcPeriod"/>
            </a:pPr>
            <a:r>
              <a:rPr lang="en-US" dirty="0"/>
              <a:t>any point on the edge of the disk. </a:t>
            </a:r>
          </a:p>
          <a:p>
            <a:pPr marL="1371600" lvl="2" indent="-457200">
              <a:lnSpc>
                <a:spcPct val="80000"/>
              </a:lnSpc>
              <a:buClr>
                <a:schemeClr val="folHlink"/>
              </a:buClr>
              <a:buAutoNum type="alphaUcPeriod"/>
            </a:pPr>
            <a:r>
              <a:rPr lang="en-US" dirty="0"/>
              <a:t>Center of the disk </a:t>
            </a:r>
          </a:p>
          <a:p>
            <a:pPr marL="1371600" lvl="2" indent="-457200">
              <a:lnSpc>
                <a:spcPct val="80000"/>
              </a:lnSpc>
              <a:buClr>
                <a:schemeClr val="folHlink"/>
              </a:buClr>
              <a:buAutoNum type="alphaUcPeriod"/>
            </a:pPr>
            <a:r>
              <a:rPr lang="en-US" dirty="0"/>
              <a:t>Any point half way between the center and the edge. </a:t>
            </a:r>
          </a:p>
          <a:p>
            <a:pPr marL="914400" lvl="2" indent="0">
              <a:lnSpc>
                <a:spcPct val="80000"/>
              </a:lnSpc>
              <a:buClr>
                <a:schemeClr val="folHlink"/>
              </a:buClr>
              <a:buNone/>
            </a:pPr>
            <a:endParaRPr lang="en-US" dirty="0"/>
          </a:p>
        </p:txBody>
      </p:sp>
      <p:sp>
        <p:nvSpPr>
          <p:cNvPr id="2" name="Rectangle 1"/>
          <p:cNvSpPr/>
          <p:nvPr/>
        </p:nvSpPr>
        <p:spPr>
          <a:xfrm>
            <a:off x="3124200" y="76200"/>
            <a:ext cx="3728393" cy="553998"/>
          </a:xfrm>
          <a:prstGeom prst="rect">
            <a:avLst/>
          </a:prstGeom>
        </p:spPr>
        <p:txBody>
          <a:bodyPr wrap="none">
            <a:spAutoFit/>
          </a:bodyPr>
          <a:lstStyle/>
          <a:p>
            <a:r>
              <a:rPr lang="en-US" sz="3000" b="1" dirty="0">
                <a:solidFill>
                  <a:srgbClr val="FF0000"/>
                </a:solidFill>
                <a:latin typeface="Times New Roman" pitchFamily="18" charset="0"/>
                <a:cs typeface="Times New Roman" pitchFamily="18" charset="0"/>
              </a:rPr>
              <a:t>The center of gravity </a:t>
            </a:r>
          </a:p>
        </p:txBody>
      </p:sp>
      <p:sp>
        <p:nvSpPr>
          <p:cNvPr id="3" name="Oval 2"/>
          <p:cNvSpPr/>
          <p:nvPr/>
        </p:nvSpPr>
        <p:spPr>
          <a:xfrm>
            <a:off x="4114800" y="4648200"/>
            <a:ext cx="1752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98FF88D-4348-4F17-99D6-14D005147BAE}" type="slidenum">
              <a:rPr lang="en-US" smtClean="0"/>
              <a:t>2</a:t>
            </a:fld>
            <a:endParaRPr lang="en-US"/>
          </a:p>
        </p:txBody>
      </p:sp>
    </p:spTree>
    <p:extLst>
      <p:ext uri="{BB962C8B-B14F-4D97-AF65-F5344CB8AC3E}">
        <p14:creationId xmlns:p14="http://schemas.microsoft.com/office/powerpoint/2010/main" val="137009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401494-3192-4C60-B221-5219995CAACE}" type="datetime1">
              <a:rPr lang="en-US" sz="1400"/>
              <a:pPr eaLnBrk="1" hangingPunct="1"/>
              <a:t>3/7/2021</a:t>
            </a:fld>
            <a:endParaRPr lang="en-US" sz="1400"/>
          </a:p>
        </p:txBody>
      </p:sp>
      <p:sp>
        <p:nvSpPr>
          <p:cNvPr id="27654"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276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1E1CF08-F86E-453D-B5D7-1C2CB306C14A}" type="slidenum">
              <a:rPr lang="en-US" sz="1400"/>
              <a:pPr algn="r" eaLnBrk="1" hangingPunct="1"/>
              <a:t>20</a:t>
            </a:fld>
            <a:endParaRPr lang="en-US" sz="1400"/>
          </a:p>
        </p:txBody>
      </p:sp>
      <p:pic>
        <p:nvPicPr>
          <p:cNvPr id="27656" name="Picture 2" descr="1Q-32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3"/>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1Q-32 Stability Under Rotation</a:t>
            </a:r>
          </a:p>
        </p:txBody>
      </p:sp>
      <p:grpSp>
        <p:nvGrpSpPr>
          <p:cNvPr id="2" name="Group 5"/>
          <p:cNvGrpSpPr>
            <a:grpSpLocks/>
          </p:cNvGrpSpPr>
          <p:nvPr/>
        </p:nvGrpSpPr>
        <p:grpSpPr bwMode="auto">
          <a:xfrm>
            <a:off x="6553200" y="1524000"/>
            <a:ext cx="1219200" cy="1600200"/>
            <a:chOff x="3648" y="1680"/>
            <a:chExt cx="768" cy="1008"/>
          </a:xfrm>
        </p:grpSpPr>
        <p:sp>
          <p:nvSpPr>
            <p:cNvPr id="27670" name="Oval 6"/>
            <p:cNvSpPr>
              <a:spLocks noChangeArrowheads="1"/>
            </p:cNvSpPr>
            <p:nvPr/>
          </p:nvSpPr>
          <p:spPr bwMode="auto">
            <a:xfrm>
              <a:off x="3648" y="2496"/>
              <a:ext cx="768"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27671" name="Line 7"/>
            <p:cNvSpPr>
              <a:spLocks noChangeShapeType="1"/>
            </p:cNvSpPr>
            <p:nvPr/>
          </p:nvSpPr>
          <p:spPr bwMode="auto">
            <a:xfrm flipH="1" flipV="1">
              <a:off x="3888" y="1680"/>
              <a:ext cx="144"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8"/>
            <p:cNvSpPr>
              <a:spLocks noChangeShapeType="1"/>
            </p:cNvSpPr>
            <p:nvPr/>
          </p:nvSpPr>
          <p:spPr bwMode="auto">
            <a:xfrm flipV="1">
              <a:off x="4032" y="2256"/>
              <a:ext cx="0"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673" name="Group 9"/>
            <p:cNvGrpSpPr>
              <a:grpSpLocks/>
            </p:cNvGrpSpPr>
            <p:nvPr/>
          </p:nvGrpSpPr>
          <p:grpSpPr bwMode="auto">
            <a:xfrm>
              <a:off x="4032" y="2112"/>
              <a:ext cx="192" cy="231"/>
              <a:chOff x="3312" y="1968"/>
              <a:chExt cx="192" cy="231"/>
            </a:xfrm>
          </p:grpSpPr>
          <p:sp>
            <p:nvSpPr>
              <p:cNvPr id="27674" name="Text Box 10"/>
              <p:cNvSpPr txBox="1">
                <a:spLocks noChangeArrowheads="1"/>
              </p:cNvSpPr>
              <p:nvPr/>
            </p:nvSpPr>
            <p:spPr bwMode="auto">
              <a:xfrm>
                <a:off x="3312" y="196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a:t>
                </a:r>
              </a:p>
            </p:txBody>
          </p:sp>
          <p:sp>
            <p:nvSpPr>
              <p:cNvPr id="27675" name="Line 11"/>
              <p:cNvSpPr>
                <a:spLocks noChangeShapeType="1"/>
              </p:cNvSpPr>
              <p:nvPr/>
            </p:nvSpPr>
            <p:spPr bwMode="auto">
              <a:xfrm>
                <a:off x="3360" y="2016"/>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12"/>
          <p:cNvGrpSpPr>
            <a:grpSpLocks/>
          </p:cNvGrpSpPr>
          <p:nvPr/>
        </p:nvGrpSpPr>
        <p:grpSpPr bwMode="auto">
          <a:xfrm>
            <a:off x="6934200" y="1524000"/>
            <a:ext cx="1828800" cy="1143000"/>
            <a:chOff x="3888" y="1680"/>
            <a:chExt cx="1152" cy="720"/>
          </a:xfrm>
        </p:grpSpPr>
        <p:sp>
          <p:nvSpPr>
            <p:cNvPr id="27664" name="Oval 13"/>
            <p:cNvSpPr>
              <a:spLocks noChangeArrowheads="1"/>
            </p:cNvSpPr>
            <p:nvPr/>
          </p:nvSpPr>
          <p:spPr bwMode="auto">
            <a:xfrm>
              <a:off x="4272" y="2208"/>
              <a:ext cx="768"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27665" name="Line 14"/>
            <p:cNvSpPr>
              <a:spLocks noChangeShapeType="1"/>
            </p:cNvSpPr>
            <p:nvPr/>
          </p:nvSpPr>
          <p:spPr bwMode="auto">
            <a:xfrm flipH="1" flipV="1">
              <a:off x="3888" y="1680"/>
              <a:ext cx="768"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5"/>
            <p:cNvSpPr>
              <a:spLocks noChangeShapeType="1"/>
            </p:cNvSpPr>
            <p:nvPr/>
          </p:nvSpPr>
          <p:spPr bwMode="auto">
            <a:xfrm flipV="1">
              <a:off x="4656" y="2016"/>
              <a:ext cx="0"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667" name="Group 16"/>
            <p:cNvGrpSpPr>
              <a:grpSpLocks/>
            </p:cNvGrpSpPr>
            <p:nvPr/>
          </p:nvGrpSpPr>
          <p:grpSpPr bwMode="auto">
            <a:xfrm>
              <a:off x="4656" y="1920"/>
              <a:ext cx="192" cy="231"/>
              <a:chOff x="3312" y="1968"/>
              <a:chExt cx="192" cy="231"/>
            </a:xfrm>
          </p:grpSpPr>
          <p:sp>
            <p:nvSpPr>
              <p:cNvPr id="27668" name="Text Box 17"/>
              <p:cNvSpPr txBox="1">
                <a:spLocks noChangeArrowheads="1"/>
              </p:cNvSpPr>
              <p:nvPr/>
            </p:nvSpPr>
            <p:spPr bwMode="auto">
              <a:xfrm>
                <a:off x="3312" y="196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a:t>
                </a:r>
              </a:p>
            </p:txBody>
          </p:sp>
          <p:sp>
            <p:nvSpPr>
              <p:cNvPr id="27669" name="Line 18"/>
              <p:cNvSpPr>
                <a:spLocks noChangeShapeType="1"/>
              </p:cNvSpPr>
              <p:nvPr/>
            </p:nvSpPr>
            <p:spPr bwMode="auto">
              <a:xfrm>
                <a:off x="3360" y="2016"/>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25971" name="AutoShape 19"/>
          <p:cNvSpPr>
            <a:spLocks noChangeArrowheads="1"/>
          </p:cNvSpPr>
          <p:nvPr/>
        </p:nvSpPr>
        <p:spPr bwMode="auto">
          <a:xfrm>
            <a:off x="2438400" y="1600200"/>
            <a:ext cx="3352800" cy="1066800"/>
          </a:xfrm>
          <a:prstGeom prst="wedgeEllipseCallout">
            <a:avLst>
              <a:gd name="adj1" fmla="val -46167"/>
              <a:gd name="adj2" fmla="val 9062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does the Record not “flop around” once it is set spinning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endParaRPr lang="en-US" altLang="zh-CN" sz="1600" b="1">
              <a:solidFill>
                <a:srgbClr val="CC0000"/>
              </a:solidFill>
              <a:ea typeface="宋体" pitchFamily="2" charset="-122"/>
            </a:endParaRPr>
          </a:p>
        </p:txBody>
      </p:sp>
      <p:sp>
        <p:nvSpPr>
          <p:cNvPr id="27662" name="Text Box 20"/>
          <p:cNvSpPr txBox="1">
            <a:spLocks noChangeArrowheads="1"/>
          </p:cNvSpPr>
          <p:nvPr/>
        </p:nvSpPr>
        <p:spPr bwMode="auto">
          <a:xfrm>
            <a:off x="1524000" y="914400"/>
            <a:ext cx="6934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Example of Gyroscopic Stability: Swinging a spinning Record</a:t>
            </a:r>
          </a:p>
        </p:txBody>
      </p:sp>
      <p:sp>
        <p:nvSpPr>
          <p:cNvPr id="3" name="Slide Number Placeholder 2"/>
          <p:cNvSpPr>
            <a:spLocks noGrp="1"/>
          </p:cNvSpPr>
          <p:nvPr>
            <p:ph type="sldNum" sz="quarter" idx="12"/>
          </p:nvPr>
        </p:nvSpPr>
        <p:spPr/>
        <p:txBody>
          <a:bodyPr/>
          <a:lstStyle/>
          <a:p>
            <a:fld id="{F98FF88D-4348-4F17-99D6-14D005147BAE}" type="slidenum">
              <a:rPr lang="en-US" smtClean="0"/>
              <a:t>20</a:t>
            </a:fld>
            <a:endParaRPr lang="en-US"/>
          </a:p>
        </p:txBody>
      </p:sp>
    </p:spTree>
    <p:extLst>
      <p:ext uri="{BB962C8B-B14F-4D97-AF65-F5344CB8AC3E}">
        <p14:creationId xmlns:p14="http://schemas.microsoft.com/office/powerpoint/2010/main" val="232317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p>
        </p:txBody>
      </p:sp>
      <p:sp>
        <p:nvSpPr>
          <p:cNvPr id="266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9A21DC8-BD47-4EB9-A27D-CC1C2BAA30D0}" type="slidenum">
              <a:rPr lang="en-US" sz="1400"/>
              <a:pPr algn="r" eaLnBrk="1" hangingPunct="1"/>
              <a:t>21</a:t>
            </a:fld>
            <a:endParaRPr lang="en-US" sz="1400"/>
          </a:p>
        </p:txBody>
      </p:sp>
      <p:pic>
        <p:nvPicPr>
          <p:cNvPr id="26632" name="Picture 2" descr="1Q-30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3"/>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1Q-30 Bicycle Wheel Gyroscope</a:t>
            </a:r>
          </a:p>
        </p:txBody>
      </p:sp>
      <p:sp>
        <p:nvSpPr>
          <p:cNvPr id="123930" name="AutoShape 26"/>
          <p:cNvSpPr>
            <a:spLocks noChangeArrowheads="1"/>
          </p:cNvSpPr>
          <p:nvPr/>
        </p:nvSpPr>
        <p:spPr bwMode="auto">
          <a:xfrm>
            <a:off x="2362200" y="1447800"/>
            <a:ext cx="2057400" cy="1600200"/>
          </a:xfrm>
          <a:prstGeom prst="wedgeEllipseCallout">
            <a:avLst>
              <a:gd name="adj1" fmla="val -90356"/>
              <a:gd name="adj2" fmla="val 2787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to the wheel, does it fall down</a:t>
            </a:r>
            <a:r>
              <a:rPr lang="en-US" altLang="zh-CN" sz="1600" b="1">
                <a:solidFill>
                  <a:srgbClr val="CC0000"/>
                </a:solidFill>
                <a:ea typeface="宋体" pitchFamily="2" charset="-122"/>
              </a:rPr>
              <a:t>?</a:t>
            </a:r>
            <a:r>
              <a:rPr lang="en-US" altLang="zh-CN" sz="1600" b="1">
                <a:solidFill>
                  <a:schemeClr val="bg1"/>
                </a:solidFill>
                <a:ea typeface="宋体" pitchFamily="2" charset="-122"/>
              </a:rPr>
              <a:t> </a:t>
            </a:r>
          </a:p>
        </p:txBody>
      </p:sp>
      <p:grpSp>
        <p:nvGrpSpPr>
          <p:cNvPr id="2" name="Group 36"/>
          <p:cNvGrpSpPr>
            <a:grpSpLocks/>
          </p:cNvGrpSpPr>
          <p:nvPr/>
        </p:nvGrpSpPr>
        <p:grpSpPr bwMode="auto">
          <a:xfrm>
            <a:off x="3733800" y="1066800"/>
            <a:ext cx="3127375" cy="2743200"/>
            <a:chOff x="2640" y="672"/>
            <a:chExt cx="1970" cy="1728"/>
          </a:xfrm>
        </p:grpSpPr>
        <p:sp>
          <p:nvSpPr>
            <p:cNvPr id="26640" name="Text Box 37"/>
            <p:cNvSpPr txBox="1">
              <a:spLocks noChangeArrowheads="1"/>
            </p:cNvSpPr>
            <p:nvPr/>
          </p:nvSpPr>
          <p:spPr bwMode="auto">
            <a:xfrm>
              <a:off x="3014" y="77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L</a:t>
              </a:r>
            </a:p>
          </p:txBody>
        </p:sp>
        <p:sp>
          <p:nvSpPr>
            <p:cNvPr id="26641" name="Line 38"/>
            <p:cNvSpPr>
              <a:spLocks noChangeShapeType="1"/>
            </p:cNvSpPr>
            <p:nvPr/>
          </p:nvSpPr>
          <p:spPr bwMode="auto">
            <a:xfrm flipV="1">
              <a:off x="4368" y="1104"/>
              <a:ext cx="0" cy="62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Text Box 39"/>
            <p:cNvSpPr txBox="1">
              <a:spLocks noChangeArrowheads="1"/>
            </p:cNvSpPr>
            <p:nvPr/>
          </p:nvSpPr>
          <p:spPr bwMode="auto">
            <a:xfrm>
              <a:off x="4406" y="12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a:t>
              </a:r>
            </a:p>
          </p:txBody>
        </p:sp>
        <p:sp>
          <p:nvSpPr>
            <p:cNvPr id="26643" name="Text Box 40"/>
            <p:cNvSpPr txBox="1">
              <a:spLocks noChangeArrowheads="1"/>
            </p:cNvSpPr>
            <p:nvPr/>
          </p:nvSpPr>
          <p:spPr bwMode="auto">
            <a:xfrm>
              <a:off x="3456" y="1872"/>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mg</a:t>
              </a:r>
            </a:p>
          </p:txBody>
        </p:sp>
        <p:sp>
          <p:nvSpPr>
            <p:cNvPr id="26644" name="Text Box 41"/>
            <p:cNvSpPr txBox="1">
              <a:spLocks noChangeArrowheads="1"/>
            </p:cNvSpPr>
            <p:nvPr/>
          </p:nvSpPr>
          <p:spPr bwMode="auto">
            <a:xfrm>
              <a:off x="2640" y="1968"/>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F = mg</a:t>
              </a:r>
            </a:p>
          </p:txBody>
        </p:sp>
        <p:grpSp>
          <p:nvGrpSpPr>
            <p:cNvPr id="26645" name="Group 42"/>
            <p:cNvGrpSpPr>
              <a:grpSpLocks/>
            </p:cNvGrpSpPr>
            <p:nvPr/>
          </p:nvGrpSpPr>
          <p:grpSpPr bwMode="auto">
            <a:xfrm>
              <a:off x="3408" y="672"/>
              <a:ext cx="1056" cy="1728"/>
              <a:chOff x="2496" y="1104"/>
              <a:chExt cx="1056" cy="1728"/>
            </a:xfrm>
          </p:grpSpPr>
          <p:sp>
            <p:nvSpPr>
              <p:cNvPr id="26647" name="Oval 43"/>
              <p:cNvSpPr>
                <a:spLocks noChangeArrowheads="1"/>
              </p:cNvSpPr>
              <p:nvPr/>
            </p:nvSpPr>
            <p:spPr bwMode="auto">
              <a:xfrm rot="-3028298">
                <a:off x="2400" y="1440"/>
                <a:ext cx="1200" cy="52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8" name="Line 44"/>
              <p:cNvSpPr>
                <a:spLocks noChangeShapeType="1"/>
              </p:cNvSpPr>
              <p:nvPr/>
            </p:nvSpPr>
            <p:spPr bwMode="auto">
              <a:xfrm flipH="1" flipV="1">
                <a:off x="2496" y="1248"/>
                <a:ext cx="288"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9" name="Line 45"/>
              <p:cNvSpPr>
                <a:spLocks noChangeShapeType="1"/>
              </p:cNvSpPr>
              <p:nvPr/>
            </p:nvSpPr>
            <p:spPr bwMode="auto">
              <a:xfrm>
                <a:off x="2784" y="1536"/>
                <a:ext cx="192" cy="192"/>
              </a:xfrm>
              <a:prstGeom prst="line">
                <a:avLst/>
              </a:prstGeom>
              <a:noFill/>
              <a:ln w="317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Rectangle 46"/>
              <p:cNvSpPr>
                <a:spLocks noChangeArrowheads="1"/>
              </p:cNvSpPr>
              <p:nvPr/>
            </p:nvSpPr>
            <p:spPr bwMode="auto">
              <a:xfrm rot="2646613">
                <a:off x="2880" y="1872"/>
                <a:ext cx="62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51" name="Oval 47"/>
              <p:cNvSpPr>
                <a:spLocks noChangeArrowheads="1"/>
              </p:cNvSpPr>
              <p:nvPr/>
            </p:nvSpPr>
            <p:spPr bwMode="auto">
              <a:xfrm>
                <a:off x="3360" y="2064"/>
                <a:ext cx="192" cy="192"/>
              </a:xfrm>
              <a:prstGeom prst="ellipse">
                <a:avLst/>
              </a:prstGeom>
              <a:solidFill>
                <a:schemeClr val="tx1"/>
              </a:solidFill>
              <a:ln w="9525">
                <a:solidFill>
                  <a:schemeClr val="tx1"/>
                </a:solidFill>
                <a:round/>
                <a:headEnd/>
                <a:tailEnd/>
              </a:ln>
            </p:spPr>
            <p:txBody>
              <a:bodyPr wrap="none" anchor="ctr"/>
              <a:lstStyle/>
              <a:p>
                <a:endParaRPr lang="en-US"/>
              </a:p>
            </p:txBody>
          </p:sp>
          <p:sp>
            <p:nvSpPr>
              <p:cNvPr id="26652" name="Rectangle 48"/>
              <p:cNvSpPr>
                <a:spLocks noChangeArrowheads="1"/>
              </p:cNvSpPr>
              <p:nvPr/>
            </p:nvSpPr>
            <p:spPr bwMode="auto">
              <a:xfrm rot="5400000">
                <a:off x="3144" y="2472"/>
                <a:ext cx="624"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6646" name="Line 49"/>
            <p:cNvSpPr>
              <a:spLocks noChangeShapeType="1"/>
            </p:cNvSpPr>
            <p:nvPr/>
          </p:nvSpPr>
          <p:spPr bwMode="auto">
            <a:xfrm>
              <a:off x="3840" y="1296"/>
              <a:ext cx="0" cy="62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9" name="Text Box 52"/>
          <p:cNvSpPr txBox="1">
            <a:spLocks noChangeArrowheads="1"/>
          </p:cNvSpPr>
          <p:nvPr/>
        </p:nvSpPr>
        <p:spPr bwMode="auto">
          <a:xfrm>
            <a:off x="1752600" y="838200"/>
            <a:ext cx="5943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Gyroscopic action and precession</a:t>
            </a:r>
          </a:p>
        </p:txBody>
      </p:sp>
      <p:sp>
        <p:nvSpPr>
          <p:cNvPr id="3" name="Slide Number Placeholder 2"/>
          <p:cNvSpPr>
            <a:spLocks noGrp="1"/>
          </p:cNvSpPr>
          <p:nvPr>
            <p:ph type="sldNum" sz="quarter" idx="12"/>
          </p:nvPr>
        </p:nvSpPr>
        <p:spPr/>
        <p:txBody>
          <a:bodyPr/>
          <a:lstStyle/>
          <a:p>
            <a:fld id="{F98FF88D-4348-4F17-99D6-14D005147BAE}" type="slidenum">
              <a:rPr lang="en-US" smtClean="0"/>
              <a:t>21</a:t>
            </a:fld>
            <a:endParaRPr lang="en-US"/>
          </a:p>
        </p:txBody>
      </p:sp>
    </p:spTree>
    <p:extLst>
      <p:ext uri="{BB962C8B-B14F-4D97-AF65-F5344CB8AC3E}">
        <p14:creationId xmlns:p14="http://schemas.microsoft.com/office/powerpoint/2010/main" val="140895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A528AD-BFDC-4B51-BB57-1A88CB38AC95}" type="datetime1">
              <a:rPr lang="en-US" sz="1400"/>
              <a:pPr eaLnBrk="1" hangingPunct="1"/>
              <a:t>3/7/2021</a:t>
            </a:fld>
            <a:endParaRPr lang="en-US" sz="1400"/>
          </a:p>
        </p:txBody>
      </p:sp>
      <p:sp>
        <p:nvSpPr>
          <p:cNvPr id="25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3492F9-46D0-4F20-86F4-8B65F267E522}" type="slidenum">
              <a:rPr lang="en-US" sz="1400"/>
              <a:pPr algn="r" eaLnBrk="1" hangingPunct="1"/>
              <a:t>22</a:t>
            </a:fld>
            <a:endParaRPr lang="en-US" sz="1400"/>
          </a:p>
        </p:txBody>
      </p:sp>
      <p:sp>
        <p:nvSpPr>
          <p:cNvPr id="25608" name="Rectangle 2"/>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1Q-21 Conservation of angular momentum</a:t>
            </a:r>
          </a:p>
        </p:txBody>
      </p:sp>
      <p:sp>
        <p:nvSpPr>
          <p:cNvPr id="25610" name="Text Box 4"/>
          <p:cNvSpPr txBox="1">
            <a:spLocks noChangeArrowheads="1"/>
          </p:cNvSpPr>
          <p:nvPr/>
        </p:nvSpPr>
        <p:spPr bwMode="auto">
          <a:xfrm>
            <a:off x="1066800" y="914400"/>
            <a:ext cx="6705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Conservation of angular momentum using a spinning wheel</a:t>
            </a:r>
          </a:p>
        </p:txBody>
      </p:sp>
      <p:pic>
        <p:nvPicPr>
          <p:cNvPr id="25612" name="Picture 6" descr="1Q-21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1612"/>
            <a:ext cx="589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1600200"/>
            <a:ext cx="2793522"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22</a:t>
            </a:fld>
            <a:endParaRPr lang="en-US"/>
          </a:p>
        </p:txBody>
      </p:sp>
      <p:sp>
        <p:nvSpPr>
          <p:cNvPr id="3" name="TextBox 2">
            <a:extLst>
              <a:ext uri="{FF2B5EF4-FFF2-40B4-BE49-F238E27FC236}">
                <a16:creationId xmlns:a16="http://schemas.microsoft.com/office/drawing/2014/main" id="{87229835-5A49-4A93-A807-E488744757C7}"/>
              </a:ext>
            </a:extLst>
          </p:cNvPr>
          <p:cNvSpPr txBox="1"/>
          <p:nvPr/>
        </p:nvSpPr>
        <p:spPr>
          <a:xfrm>
            <a:off x="6553200" y="4572000"/>
            <a:ext cx="2286000" cy="1631216"/>
          </a:xfrm>
          <a:prstGeom prst="rect">
            <a:avLst/>
          </a:prstGeom>
          <a:noFill/>
        </p:spPr>
        <p:txBody>
          <a:bodyPr wrap="square" rtlCol="0">
            <a:spAutoFit/>
          </a:bodyPr>
          <a:lstStyle/>
          <a:p>
            <a:r>
              <a:rPr lang="en-US" sz="2000" dirty="0">
                <a:solidFill>
                  <a:srgbClr val="FF0000"/>
                </a:solidFill>
              </a:rPr>
              <a:t>When the wheel is inverted, the stool</a:t>
            </a:r>
          </a:p>
          <a:p>
            <a:pPr marL="342900" indent="-342900">
              <a:buAutoNum type="alphaUcPeriod"/>
            </a:pPr>
            <a:r>
              <a:rPr lang="en-US" sz="2000" dirty="0"/>
              <a:t>Rotate </a:t>
            </a:r>
          </a:p>
          <a:p>
            <a:pPr marL="342900" indent="-342900">
              <a:buAutoNum type="alphaUcPeriod"/>
            </a:pPr>
            <a:r>
              <a:rPr lang="en-US" sz="2000" dirty="0"/>
              <a:t>Stay as is.</a:t>
            </a:r>
          </a:p>
          <a:p>
            <a:pPr marL="342900" indent="-342900">
              <a:buAutoNum type="alphaUcPeriod"/>
            </a:pPr>
            <a:endParaRPr lang="en-US" sz="2000" dirty="0"/>
          </a:p>
        </p:txBody>
      </p:sp>
    </p:spTree>
    <p:extLst>
      <p:ext uri="{BB962C8B-B14F-4D97-AF65-F5344CB8AC3E}">
        <p14:creationId xmlns:p14="http://schemas.microsoft.com/office/powerpoint/2010/main" val="332815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title"/>
          </p:nvPr>
        </p:nvSpPr>
        <p:spPr>
          <a:xfrm>
            <a:off x="0" y="0"/>
            <a:ext cx="9144000" cy="2282825"/>
          </a:xfrm>
          <a:noFill/>
        </p:spPr>
        <p:txBody>
          <a:bodyPr>
            <a:normAutofit fontScale="90000"/>
          </a:bodyPr>
          <a:lstStyle/>
          <a:p>
            <a:r>
              <a:rPr lang="en-US" sz="2400" dirty="0">
                <a:solidFill>
                  <a:schemeClr val="accent1"/>
                </a:solidFill>
                <a:latin typeface="Comic Sans MS" pitchFamily="79" charset="0"/>
              </a:rPr>
              <a:t>A student sits on a stool holding a bicycle wheel with a rotational velocity of 5 rad./s about a vertical axis.  The rotational inertia of the wheel is 2 kg·m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about its center and the rotational inertia of the student and wheel and platform about the rotational axis of the platform is 6 kg·m</a:t>
            </a:r>
            <a:r>
              <a:rPr lang="en-US" sz="2400" baseline="30000" dirty="0">
                <a:solidFill>
                  <a:schemeClr val="accent1"/>
                </a:solidFill>
                <a:latin typeface="Comic Sans MS" pitchFamily="79" charset="0"/>
              </a:rPr>
              <a:t>2</a:t>
            </a:r>
            <a:r>
              <a:rPr lang="en-US" sz="2400" dirty="0">
                <a:solidFill>
                  <a:schemeClr val="accent1"/>
                </a:solidFill>
                <a:latin typeface="Comic Sans MS" pitchFamily="79" charset="0"/>
              </a:rPr>
              <a:t>.  What is the initial angular momentum of the system?</a:t>
            </a:r>
            <a:endParaRPr lang="en-US" sz="3600" dirty="0">
              <a:solidFill>
                <a:schemeClr val="accent1"/>
              </a:solidFill>
              <a:latin typeface="Comic Sans MS" pitchFamily="79" charset="0"/>
            </a:endParaRPr>
          </a:p>
        </p:txBody>
      </p:sp>
      <p:sp>
        <p:nvSpPr>
          <p:cNvPr id="1508355" name="Rectangle 3"/>
          <p:cNvSpPr>
            <a:spLocks noGrp="1" noChangeArrowheads="1"/>
          </p:cNvSpPr>
          <p:nvPr>
            <p:ph type="body" idx="1"/>
          </p:nvPr>
        </p:nvSpPr>
        <p:spPr>
          <a:xfrm>
            <a:off x="228600" y="2514600"/>
            <a:ext cx="3962400" cy="2209800"/>
          </a:xfrm>
        </p:spPr>
        <p:txBody>
          <a:bodyPr/>
          <a:lstStyle/>
          <a:p>
            <a:pPr marL="609600" indent="-609600">
              <a:buFont typeface="Arial" charset="0"/>
              <a:buAutoNum type="alphaLcParenR"/>
            </a:pPr>
            <a:r>
              <a:rPr lang="en-US" sz="2400">
                <a:latin typeface="Comic Sans MS" pitchFamily="79" charset="0"/>
              </a:rPr>
              <a:t>10 kg·m</a:t>
            </a:r>
            <a:r>
              <a:rPr lang="en-US" sz="2400" baseline="30000">
                <a:latin typeface="Comic Sans MS" pitchFamily="79" charset="0"/>
              </a:rPr>
              <a:t>2</a:t>
            </a:r>
            <a:r>
              <a:rPr lang="en-US" sz="2400">
                <a:latin typeface="Comic Sans MS" pitchFamily="79" charset="0"/>
              </a:rPr>
              <a:t>/s upward</a:t>
            </a:r>
            <a:endParaRPr lang="en-US" sz="2000">
              <a:latin typeface="Comic Sans MS" pitchFamily="79" charset="0"/>
            </a:endParaRPr>
          </a:p>
          <a:p>
            <a:pPr marL="609600" indent="-609600">
              <a:buFont typeface="Arial" charset="0"/>
              <a:buAutoNum type="alphaLcParenR"/>
            </a:pPr>
            <a:r>
              <a:rPr lang="en-US" sz="2400">
                <a:latin typeface="Comic Sans MS" pitchFamily="79" charset="0"/>
              </a:rPr>
              <a:t>25 kg·m</a:t>
            </a:r>
            <a:r>
              <a:rPr lang="en-US" sz="2400" baseline="30000">
                <a:latin typeface="Comic Sans MS" pitchFamily="79" charset="0"/>
              </a:rPr>
              <a:t>2</a:t>
            </a:r>
            <a:r>
              <a:rPr lang="en-US" sz="2400">
                <a:latin typeface="Comic Sans MS" pitchFamily="79" charset="0"/>
              </a:rPr>
              <a:t>/s downward</a:t>
            </a:r>
          </a:p>
          <a:p>
            <a:pPr marL="609600" indent="-609600">
              <a:buFont typeface="Arial" charset="0"/>
              <a:buAutoNum type="alphaLcParenR"/>
            </a:pPr>
            <a:r>
              <a:rPr lang="en-US" sz="2400">
                <a:latin typeface="Comic Sans MS" pitchFamily="79" charset="0"/>
              </a:rPr>
              <a:t>25 kg·m</a:t>
            </a:r>
            <a:r>
              <a:rPr lang="en-US" sz="2400" baseline="30000">
                <a:latin typeface="Comic Sans MS" pitchFamily="79" charset="0"/>
              </a:rPr>
              <a:t>2</a:t>
            </a:r>
            <a:r>
              <a:rPr lang="en-US" sz="2400">
                <a:latin typeface="Comic Sans MS" pitchFamily="79" charset="0"/>
              </a:rPr>
              <a:t>/s upward</a:t>
            </a:r>
          </a:p>
          <a:p>
            <a:pPr marL="609600" indent="-609600">
              <a:buFont typeface="Arial" charset="0"/>
              <a:buAutoNum type="alphaLcParenR"/>
            </a:pPr>
            <a:r>
              <a:rPr lang="en-US" sz="2400">
                <a:latin typeface="Comic Sans MS" pitchFamily="79" charset="0"/>
              </a:rPr>
              <a:t>50 kg·m</a:t>
            </a:r>
            <a:r>
              <a:rPr lang="en-US" sz="2400" baseline="30000">
                <a:latin typeface="Comic Sans MS" pitchFamily="79" charset="0"/>
              </a:rPr>
              <a:t>2</a:t>
            </a:r>
            <a:r>
              <a:rPr lang="en-US" sz="2400">
                <a:latin typeface="Comic Sans MS" pitchFamily="79" charset="0"/>
              </a:rPr>
              <a:t>/s downward</a:t>
            </a:r>
          </a:p>
        </p:txBody>
      </p:sp>
      <p:sp>
        <p:nvSpPr>
          <p:cNvPr id="1508357" name="Text Box 5"/>
          <p:cNvSpPr txBox="1">
            <a:spLocks noChangeArrowheads="1"/>
          </p:cNvSpPr>
          <p:nvPr/>
        </p:nvSpPr>
        <p:spPr bwMode="auto">
          <a:xfrm>
            <a:off x="2133600" y="4724400"/>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Arial" charset="0"/>
              </a:rPr>
              <a:t>L</a:t>
            </a:r>
            <a:r>
              <a:rPr lang="en-US" dirty="0">
                <a:latin typeface="Arial" charset="0"/>
              </a:rPr>
              <a:t> = </a:t>
            </a:r>
            <a:r>
              <a:rPr lang="en-US" i="1" dirty="0"/>
              <a:t>I</a:t>
            </a:r>
            <a:r>
              <a:rPr lang="en-US" b="1" dirty="0">
                <a:latin typeface="Symbol" pitchFamily="79" charset="2"/>
                <a:sym typeface="Symbol" pitchFamily="79" charset="2"/>
              </a:rPr>
              <a:t></a:t>
            </a:r>
            <a:r>
              <a:rPr lang="en-US" b="1" dirty="0">
                <a:latin typeface="Arial" charset="0"/>
              </a:rPr>
              <a:t> </a:t>
            </a:r>
            <a:r>
              <a:rPr lang="en-US" dirty="0">
                <a:latin typeface="Arial" charset="0"/>
              </a:rPr>
              <a:t>= (2 kg·m</a:t>
            </a:r>
            <a:r>
              <a:rPr lang="en-US" baseline="30000" dirty="0">
                <a:latin typeface="Arial" charset="0"/>
              </a:rPr>
              <a:t>2</a:t>
            </a:r>
            <a:r>
              <a:rPr lang="en-US" dirty="0">
                <a:latin typeface="Arial" charset="0"/>
              </a:rPr>
              <a:t>)(</a:t>
            </a:r>
            <a:r>
              <a:rPr lang="en-US">
                <a:latin typeface="Arial" charset="0"/>
              </a:rPr>
              <a:t>5 rad./s)</a:t>
            </a:r>
          </a:p>
          <a:p>
            <a:r>
              <a:rPr lang="en-US" dirty="0">
                <a:latin typeface="Arial" charset="0"/>
              </a:rPr>
              <a:t>	= </a:t>
            </a:r>
            <a:r>
              <a:rPr lang="en-US" dirty="0">
                <a:solidFill>
                  <a:srgbClr val="FA4F9F"/>
                </a:solidFill>
                <a:latin typeface="Arial" charset="0"/>
              </a:rPr>
              <a:t>10 kg·m</a:t>
            </a:r>
            <a:r>
              <a:rPr lang="en-US" baseline="30000" dirty="0">
                <a:solidFill>
                  <a:srgbClr val="FA4F9F"/>
                </a:solidFill>
                <a:latin typeface="Arial" charset="0"/>
              </a:rPr>
              <a:t>2</a:t>
            </a:r>
            <a:r>
              <a:rPr lang="en-US" dirty="0">
                <a:solidFill>
                  <a:srgbClr val="FA4F9F"/>
                </a:solidFill>
                <a:latin typeface="Arial" charset="0"/>
              </a:rPr>
              <a:t>/s </a:t>
            </a:r>
          </a:p>
          <a:p>
            <a:r>
              <a:rPr lang="en-US" dirty="0">
                <a:solidFill>
                  <a:srgbClr val="FA4F9F"/>
                </a:solidFill>
                <a:latin typeface="Arial" charset="0"/>
              </a:rPr>
              <a:t>upward from plane of wheel</a:t>
            </a:r>
          </a:p>
        </p:txBody>
      </p:sp>
      <p:pic>
        <p:nvPicPr>
          <p:cNvPr id="1508358" name="Picture 6" descr="08_p1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2362200"/>
            <a:ext cx="27781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23</a:t>
            </a:fld>
            <a:endParaRPr lang="en-US"/>
          </a:p>
        </p:txBody>
      </p:sp>
    </p:spTree>
    <p:extLst>
      <p:ext uri="{BB962C8B-B14F-4D97-AF65-F5344CB8AC3E}">
        <p14:creationId xmlns:p14="http://schemas.microsoft.com/office/powerpoint/2010/main" val="3704808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08357"/>
                                        </p:tgtEl>
                                        <p:attrNameLst>
                                          <p:attrName>style.visibility</p:attrName>
                                        </p:attrNameLst>
                                      </p:cBhvr>
                                      <p:to>
                                        <p:strVal val="visible"/>
                                      </p:to>
                                    </p:set>
                                    <p:anim from="(-#ppt_w/2)" to="(#ppt_x)" calcmode="lin" valueType="num">
                                      <p:cBhvr>
                                        <p:cTn id="7" dur="600" fill="hold">
                                          <p:stCondLst>
                                            <p:cond delay="0"/>
                                          </p:stCondLst>
                                        </p:cTn>
                                        <p:tgtEl>
                                          <p:spTgt spid="1508357"/>
                                        </p:tgtEl>
                                        <p:attrNameLst>
                                          <p:attrName>ppt_x</p:attrName>
                                        </p:attrNameLst>
                                      </p:cBhvr>
                                    </p:anim>
                                    <p:anim from="0" to="-1.0" calcmode="lin" valueType="num">
                                      <p:cBhvr>
                                        <p:cTn id="8" dur="200" decel="50000" autoRev="1" fill="hold">
                                          <p:stCondLst>
                                            <p:cond delay="600"/>
                                          </p:stCondLst>
                                        </p:cTn>
                                        <p:tgtEl>
                                          <p:spTgt spid="1508357"/>
                                        </p:tgtEl>
                                        <p:attrNameLst>
                                          <p:attrName>xshear</p:attrName>
                                        </p:attrNameLst>
                                      </p:cBhvr>
                                    </p:anim>
                                    <p:animScale>
                                      <p:cBhvr>
                                        <p:cTn id="9" dur="200" decel="100000" autoRev="1" fill="hold">
                                          <p:stCondLst>
                                            <p:cond delay="600"/>
                                          </p:stCondLst>
                                        </p:cTn>
                                        <p:tgtEl>
                                          <p:spTgt spid="1508357"/>
                                        </p:tgtEl>
                                      </p:cBhvr>
                                      <p:from x="100000" y="100000"/>
                                      <p:to x="80000" y="100000"/>
                                    </p:animScale>
                                    <p:anim by="(#ppt_h/3+#ppt_w*0.1)" calcmode="lin" valueType="num">
                                      <p:cBhvr additive="sum">
                                        <p:cTn id="10" dur="200" decel="100000" autoRev="1" fill="hold">
                                          <p:stCondLst>
                                            <p:cond delay="600"/>
                                          </p:stCondLst>
                                        </p:cTn>
                                        <p:tgtEl>
                                          <p:spTgt spid="150835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3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0" y="381000"/>
            <a:ext cx="9144000" cy="1552575"/>
          </a:xfrm>
          <a:noFill/>
        </p:spPr>
        <p:txBody>
          <a:bodyPr>
            <a:noAutofit/>
          </a:bodyPr>
          <a:lstStyle/>
          <a:p>
            <a:pPr algn="l"/>
            <a:r>
              <a:rPr lang="en-US" sz="2000" b="1" dirty="0">
                <a:solidFill>
                  <a:srgbClr val="FF0000"/>
                </a:solidFill>
                <a:latin typeface="Comic Sans MS" pitchFamily="79" charset="0"/>
              </a:rPr>
              <a:t>Quiz</a:t>
            </a:r>
            <a:r>
              <a:rPr lang="en-US" sz="2000" dirty="0">
                <a:solidFill>
                  <a:schemeClr val="accent1"/>
                </a:solidFill>
                <a:latin typeface="Comic Sans MS" pitchFamily="79" charset="0"/>
              </a:rPr>
              <a:t>: </a:t>
            </a:r>
            <a:r>
              <a:rPr lang="en-US" sz="2000" dirty="0">
                <a:latin typeface="Comic Sans MS" pitchFamily="79" charset="0"/>
              </a:rPr>
              <a:t>A student sits on a stool holding a bicycle wheel with a rotational velocity of 5 rad./s about a vertical axis.  The rotational inertia of the wheel is 2 kg·m</a:t>
            </a:r>
            <a:r>
              <a:rPr lang="en-US" sz="2000" baseline="30000" dirty="0">
                <a:latin typeface="Comic Sans MS" pitchFamily="79" charset="0"/>
              </a:rPr>
              <a:t>2</a:t>
            </a:r>
            <a:r>
              <a:rPr lang="en-US" sz="2000" dirty="0">
                <a:latin typeface="Comic Sans MS" pitchFamily="79" charset="0"/>
              </a:rPr>
              <a:t> about its center and the rotational inertia of the student and wheel and platform about the rotational axis of the platform is 6 kg·m</a:t>
            </a:r>
            <a:r>
              <a:rPr lang="en-US" sz="2000" baseline="30000" dirty="0">
                <a:latin typeface="Comic Sans MS" pitchFamily="79" charset="0"/>
              </a:rPr>
              <a:t>2</a:t>
            </a:r>
            <a:r>
              <a:rPr lang="en-US" sz="2000" dirty="0">
                <a:latin typeface="Comic Sans MS" pitchFamily="79" charset="0"/>
              </a:rPr>
              <a:t>.</a:t>
            </a:r>
            <a:r>
              <a:rPr lang="en-US" sz="2000" dirty="0">
                <a:solidFill>
                  <a:schemeClr val="accent1"/>
                </a:solidFill>
                <a:latin typeface="Comic Sans MS" pitchFamily="79" charset="0"/>
              </a:rPr>
              <a:t> If the student flips the axis of the wheel, reversing the direction of its angular-momentum vector, what is the rotational velocity of the student and stool about their axis after the wheel is flipped?</a:t>
            </a:r>
          </a:p>
        </p:txBody>
      </p:sp>
      <p:sp>
        <p:nvSpPr>
          <p:cNvPr id="1510403" name="Rectangle 3"/>
          <p:cNvSpPr>
            <a:spLocks noGrp="1" noChangeArrowheads="1"/>
          </p:cNvSpPr>
          <p:nvPr>
            <p:ph type="body" idx="1"/>
          </p:nvPr>
        </p:nvSpPr>
        <p:spPr>
          <a:xfrm>
            <a:off x="228600" y="2819400"/>
            <a:ext cx="3962400" cy="2209800"/>
          </a:xfrm>
        </p:spPr>
        <p:txBody>
          <a:bodyPr/>
          <a:lstStyle/>
          <a:p>
            <a:pPr marL="609600" indent="-609600">
              <a:buFont typeface="Arial" charset="0"/>
              <a:buAutoNum type="alphaLcParenR"/>
            </a:pPr>
            <a:r>
              <a:rPr lang="en-US" sz="2400" dirty="0">
                <a:latin typeface="Comic Sans MS" pitchFamily="79" charset="0"/>
              </a:rPr>
              <a:t>1.67 rad/s</a:t>
            </a:r>
            <a:endParaRPr lang="en-US" sz="2000" dirty="0">
              <a:latin typeface="Comic Sans MS" pitchFamily="79" charset="0"/>
            </a:endParaRPr>
          </a:p>
          <a:p>
            <a:pPr marL="609600" indent="-609600">
              <a:buFont typeface="Arial" charset="0"/>
              <a:buAutoNum type="alphaLcParenR"/>
            </a:pPr>
            <a:r>
              <a:rPr lang="en-US" sz="2400" dirty="0">
                <a:latin typeface="Comic Sans MS" pitchFamily="79" charset="0"/>
              </a:rPr>
              <a:t>3.33 rad/s</a:t>
            </a:r>
          </a:p>
          <a:p>
            <a:pPr marL="609600" indent="-609600">
              <a:buFont typeface="Arial" charset="0"/>
              <a:buAutoNum type="alphaLcParenR"/>
            </a:pPr>
            <a:r>
              <a:rPr lang="en-US" sz="2400" dirty="0">
                <a:latin typeface="Comic Sans MS" pitchFamily="79" charset="0"/>
              </a:rPr>
              <a:t>60 rad/s</a:t>
            </a:r>
          </a:p>
          <a:p>
            <a:pPr marL="609600" indent="-609600">
              <a:buFont typeface="Arial" charset="0"/>
              <a:buAutoNum type="alphaLcParenR"/>
            </a:pPr>
            <a:r>
              <a:rPr lang="en-US" sz="2400" dirty="0">
                <a:latin typeface="Comic Sans MS" pitchFamily="79" charset="0"/>
              </a:rPr>
              <a:t>120 rad/s</a:t>
            </a:r>
          </a:p>
        </p:txBody>
      </p:sp>
      <p:sp>
        <p:nvSpPr>
          <p:cNvPr id="1510404" name="Text Box 4"/>
          <p:cNvSpPr txBox="1">
            <a:spLocks noChangeArrowheads="1"/>
          </p:cNvSpPr>
          <p:nvPr/>
        </p:nvSpPr>
        <p:spPr bwMode="auto">
          <a:xfrm>
            <a:off x="533400" y="5137150"/>
            <a:ext cx="5410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Symbol" pitchFamily="79" charset="2"/>
                <a:sym typeface="Symbol" pitchFamily="79" charset="2"/>
              </a:rPr>
              <a:t></a:t>
            </a:r>
            <a:r>
              <a:rPr lang="en-US" b="1">
                <a:latin typeface="Arial" charset="0"/>
              </a:rPr>
              <a:t> </a:t>
            </a:r>
            <a:r>
              <a:rPr lang="en-US">
                <a:latin typeface="Arial" charset="0"/>
              </a:rPr>
              <a:t>= </a:t>
            </a:r>
            <a:r>
              <a:rPr lang="en-US" b="1">
                <a:latin typeface="Arial" charset="0"/>
              </a:rPr>
              <a:t>L</a:t>
            </a:r>
            <a:r>
              <a:rPr lang="en-US">
                <a:latin typeface="Arial" charset="0"/>
              </a:rPr>
              <a:t> / </a:t>
            </a:r>
            <a:r>
              <a:rPr lang="en-US" i="1"/>
              <a:t>I </a:t>
            </a:r>
            <a:r>
              <a:rPr lang="en-US">
                <a:latin typeface="Arial" charset="0"/>
              </a:rPr>
              <a:t>= (20 kg·m</a:t>
            </a:r>
            <a:r>
              <a:rPr lang="en-US" baseline="30000">
                <a:latin typeface="Arial" charset="0"/>
              </a:rPr>
              <a:t>2</a:t>
            </a:r>
            <a:r>
              <a:rPr lang="en-US">
                <a:latin typeface="Arial" charset="0"/>
              </a:rPr>
              <a:t>/s) / (6 kg·m</a:t>
            </a:r>
            <a:r>
              <a:rPr lang="en-US" baseline="30000">
                <a:latin typeface="Arial" charset="0"/>
              </a:rPr>
              <a:t>2</a:t>
            </a:r>
            <a:r>
              <a:rPr lang="en-US">
                <a:latin typeface="Arial" charset="0"/>
              </a:rPr>
              <a:t>)</a:t>
            </a:r>
          </a:p>
          <a:p>
            <a:r>
              <a:rPr lang="en-US">
                <a:latin typeface="Arial" charset="0"/>
              </a:rPr>
              <a:t>	= </a:t>
            </a:r>
            <a:r>
              <a:rPr lang="en-US">
                <a:solidFill>
                  <a:srgbClr val="FA4F9F"/>
                </a:solidFill>
                <a:latin typeface="Arial" charset="0"/>
              </a:rPr>
              <a:t>3.33 rad/s </a:t>
            </a:r>
          </a:p>
          <a:p>
            <a:r>
              <a:rPr lang="en-US">
                <a:solidFill>
                  <a:srgbClr val="FA4F9F"/>
                </a:solidFill>
                <a:latin typeface="Arial" charset="0"/>
              </a:rPr>
              <a:t>in direction of original angular velocity</a:t>
            </a:r>
          </a:p>
        </p:txBody>
      </p:sp>
      <p:pic>
        <p:nvPicPr>
          <p:cNvPr id="1510405" name="Picture 5" descr="08_p1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57" y="3048000"/>
            <a:ext cx="235434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24</a:t>
            </a:fld>
            <a:endParaRPr lang="en-US"/>
          </a:p>
        </p:txBody>
      </p:sp>
    </p:spTree>
    <p:extLst>
      <p:ext uri="{BB962C8B-B14F-4D97-AF65-F5344CB8AC3E}">
        <p14:creationId xmlns:p14="http://schemas.microsoft.com/office/powerpoint/2010/main" val="2316102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10404"/>
                                        </p:tgtEl>
                                        <p:attrNameLst>
                                          <p:attrName>style.visibility</p:attrName>
                                        </p:attrNameLst>
                                      </p:cBhvr>
                                      <p:to>
                                        <p:strVal val="visible"/>
                                      </p:to>
                                    </p:set>
                                    <p:anim from="(-#ppt_w/2)" to="(#ppt_x)" calcmode="lin" valueType="num">
                                      <p:cBhvr>
                                        <p:cTn id="7" dur="600" fill="hold">
                                          <p:stCondLst>
                                            <p:cond delay="0"/>
                                          </p:stCondLst>
                                        </p:cTn>
                                        <p:tgtEl>
                                          <p:spTgt spid="1510404"/>
                                        </p:tgtEl>
                                        <p:attrNameLst>
                                          <p:attrName>ppt_x</p:attrName>
                                        </p:attrNameLst>
                                      </p:cBhvr>
                                    </p:anim>
                                    <p:anim from="0" to="-1.0" calcmode="lin" valueType="num">
                                      <p:cBhvr>
                                        <p:cTn id="8" dur="200" decel="50000" autoRev="1" fill="hold">
                                          <p:stCondLst>
                                            <p:cond delay="600"/>
                                          </p:stCondLst>
                                        </p:cTn>
                                        <p:tgtEl>
                                          <p:spTgt spid="1510404"/>
                                        </p:tgtEl>
                                        <p:attrNameLst>
                                          <p:attrName>xshear</p:attrName>
                                        </p:attrNameLst>
                                      </p:cBhvr>
                                    </p:anim>
                                    <p:animScale>
                                      <p:cBhvr>
                                        <p:cTn id="9" dur="200" decel="100000" autoRev="1" fill="hold">
                                          <p:stCondLst>
                                            <p:cond delay="600"/>
                                          </p:stCondLst>
                                        </p:cTn>
                                        <p:tgtEl>
                                          <p:spTgt spid="1510404"/>
                                        </p:tgtEl>
                                      </p:cBhvr>
                                      <p:from x="100000" y="100000"/>
                                      <p:to x="80000" y="100000"/>
                                    </p:animScale>
                                    <p:anim by="(#ppt_h/3+#ppt_w*0.1)" calcmode="lin" valueType="num">
                                      <p:cBhvr additive="sum">
                                        <p:cTn id="10" dur="200" decel="100000" autoRev="1" fill="hold">
                                          <p:stCondLst>
                                            <p:cond delay="600"/>
                                          </p:stCondLst>
                                        </p:cTn>
                                        <p:tgtEl>
                                          <p:spTgt spid="15104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a:xfrm>
            <a:off x="152400" y="304800"/>
            <a:ext cx="3505200" cy="2289175"/>
          </a:xfrm>
        </p:spPr>
        <p:txBody>
          <a:bodyPr/>
          <a:lstStyle/>
          <a:p>
            <a:r>
              <a:rPr lang="en-US" sz="3600" dirty="0">
                <a:solidFill>
                  <a:schemeClr val="accent1"/>
                </a:solidFill>
                <a:latin typeface="Comic Sans MS" pitchFamily="79" charset="0"/>
              </a:rPr>
              <a:t>How far can the child walk without tipping the plank?</a:t>
            </a:r>
            <a:endParaRPr lang="en-US" dirty="0">
              <a:solidFill>
                <a:schemeClr val="accent1"/>
              </a:solidFill>
            </a:endParaRPr>
          </a:p>
        </p:txBody>
      </p:sp>
      <p:pic>
        <p:nvPicPr>
          <p:cNvPr id="1438726" name="Picture 6" descr="0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
            <a:ext cx="533400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8727" name="Rectangle 7"/>
          <p:cNvSpPr>
            <a:spLocks noGrp="1" noChangeArrowheads="1"/>
          </p:cNvSpPr>
          <p:nvPr>
            <p:ph type="body" idx="1"/>
          </p:nvPr>
        </p:nvSpPr>
        <p:spPr>
          <a:xfrm>
            <a:off x="0" y="3657600"/>
            <a:ext cx="9144000" cy="2895600"/>
          </a:xfrm>
        </p:spPr>
        <p:txBody>
          <a:bodyPr/>
          <a:lstStyle/>
          <a:p>
            <a:pPr>
              <a:lnSpc>
                <a:spcPct val="80000"/>
              </a:lnSpc>
            </a:pPr>
            <a:r>
              <a:rPr lang="en-US" sz="2400" dirty="0"/>
              <a:t>For a uniform plank, its center of gravity is at its geometric center.</a:t>
            </a:r>
          </a:p>
          <a:p>
            <a:pPr>
              <a:lnSpc>
                <a:spcPct val="80000"/>
              </a:lnSpc>
            </a:pPr>
            <a:r>
              <a:rPr lang="en-US" sz="2400" dirty="0"/>
              <a:t>The pivot point will be the edge of the supporting platform.</a:t>
            </a:r>
          </a:p>
          <a:p>
            <a:pPr>
              <a:lnSpc>
                <a:spcPct val="80000"/>
              </a:lnSpc>
            </a:pPr>
            <a:r>
              <a:rPr lang="en-US" sz="2400" dirty="0"/>
              <a:t>The plank will not tip as long as the counterclockwise torque from the weight of the plank is larger than the clockwise torque from the weight of the child.</a:t>
            </a:r>
          </a:p>
          <a:p>
            <a:pPr>
              <a:lnSpc>
                <a:spcPct val="80000"/>
              </a:lnSpc>
            </a:pPr>
            <a:r>
              <a:rPr lang="en-US" sz="2400" dirty="0"/>
              <a:t>The plank will verge on tipping when the magnitude of the torque of the child equals that of the plank.</a:t>
            </a:r>
          </a:p>
        </p:txBody>
      </p:sp>
      <p:sp>
        <p:nvSpPr>
          <p:cNvPr id="3" name="Slide Number Placeholder 2"/>
          <p:cNvSpPr>
            <a:spLocks noGrp="1"/>
          </p:cNvSpPr>
          <p:nvPr>
            <p:ph type="sldNum" sz="quarter" idx="12"/>
          </p:nvPr>
        </p:nvSpPr>
        <p:spPr/>
        <p:txBody>
          <a:bodyPr/>
          <a:lstStyle/>
          <a:p>
            <a:fld id="{F98FF88D-4348-4F17-99D6-14D005147BAE}" type="slidenum">
              <a:rPr lang="en-US" smtClean="0"/>
              <a:t>3</a:t>
            </a:fld>
            <a:endParaRPr lang="en-US"/>
          </a:p>
        </p:txBody>
      </p:sp>
    </p:spTree>
    <p:extLst>
      <p:ext uri="{BB962C8B-B14F-4D97-AF65-F5344CB8AC3E}">
        <p14:creationId xmlns:p14="http://schemas.microsoft.com/office/powerpoint/2010/main" val="19779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0" y="0"/>
            <a:ext cx="9144000" cy="3081338"/>
          </a:xfrm>
          <a:noFill/>
        </p:spPr>
        <p:txBody>
          <a:bodyPr/>
          <a:lstStyle/>
          <a:p>
            <a:r>
              <a:rPr lang="en-US" sz="2800" dirty="0">
                <a:solidFill>
                  <a:schemeClr val="accent1"/>
                </a:solidFill>
                <a:latin typeface="Comic Sans MS" pitchFamily="79" charset="0"/>
              </a:rPr>
              <a:t>An 80-N plank is placed on a dock as shown.  The plank is uniform in density so the center of gravity of the plank is located at the center of the plank.  A 150-N boy standing on the plank walks out slowly from the edge of the dock.  What is the torque exerted by the weight of the plank about the pivot point at the edge of the dock?</a:t>
            </a:r>
            <a:endParaRPr lang="en-US" dirty="0">
              <a:solidFill>
                <a:schemeClr val="accent1"/>
              </a:solidFill>
            </a:endParaRPr>
          </a:p>
        </p:txBody>
      </p:sp>
      <p:sp>
        <p:nvSpPr>
          <p:cNvPr id="1401859" name="Rectangle 3"/>
          <p:cNvSpPr>
            <a:spLocks noGrp="1" noChangeArrowheads="1"/>
          </p:cNvSpPr>
          <p:nvPr>
            <p:ph type="body" idx="1"/>
          </p:nvPr>
        </p:nvSpPr>
        <p:spPr>
          <a:xfrm>
            <a:off x="381000" y="3124200"/>
            <a:ext cx="2590800" cy="2209800"/>
          </a:xfrm>
        </p:spPr>
        <p:txBody>
          <a:bodyPr>
            <a:normAutofit lnSpcReduction="10000"/>
          </a:bodyPr>
          <a:lstStyle/>
          <a:p>
            <a:pPr marL="609600" indent="-609600">
              <a:lnSpc>
                <a:spcPct val="80000"/>
              </a:lnSpc>
              <a:buFont typeface="Arial" charset="0"/>
              <a:buAutoNum type="alphaLcParenR"/>
            </a:pPr>
            <a:r>
              <a:rPr lang="en-US" sz="2400">
                <a:latin typeface="Comic Sans MS" pitchFamily="79" charset="0"/>
              </a:rPr>
              <a:t>+80 N·m</a:t>
            </a:r>
            <a:endParaRPr lang="en-US" sz="2000">
              <a:latin typeface="Comic Sans MS" pitchFamily="79" charset="0"/>
            </a:endParaRPr>
          </a:p>
          <a:p>
            <a:pPr marL="609600" indent="-609600">
              <a:lnSpc>
                <a:spcPct val="80000"/>
              </a:lnSpc>
              <a:buFont typeface="Arial" charset="0"/>
              <a:buAutoNum type="alphaLcParenR"/>
            </a:pPr>
            <a:r>
              <a:rPr lang="en-US" sz="2400">
                <a:latin typeface="Comic Sans MS" pitchFamily="79" charset="0"/>
              </a:rPr>
              <a:t>-80 N·m</a:t>
            </a:r>
            <a:endParaRPr lang="en-US" sz="2000">
              <a:latin typeface="Comic Sans MS" pitchFamily="79" charset="0"/>
            </a:endParaRPr>
          </a:p>
          <a:p>
            <a:pPr marL="609600" indent="-609600">
              <a:lnSpc>
                <a:spcPct val="80000"/>
              </a:lnSpc>
              <a:buFont typeface="Arial" charset="0"/>
              <a:buAutoNum type="alphaLcParenR"/>
            </a:pPr>
            <a:r>
              <a:rPr lang="en-US" sz="2400">
                <a:latin typeface="Comic Sans MS" pitchFamily="79" charset="0"/>
              </a:rPr>
              <a:t>+160 N·m</a:t>
            </a:r>
            <a:endParaRPr lang="en-US" sz="2000">
              <a:latin typeface="Comic Sans MS" pitchFamily="79" charset="0"/>
            </a:endParaRPr>
          </a:p>
          <a:p>
            <a:pPr marL="609600" indent="-609600">
              <a:lnSpc>
                <a:spcPct val="80000"/>
              </a:lnSpc>
              <a:buFont typeface="Arial" charset="0"/>
              <a:buAutoNum type="alphaLcParenR"/>
            </a:pPr>
            <a:r>
              <a:rPr lang="en-US" sz="2400">
                <a:latin typeface="Comic Sans MS" pitchFamily="79" charset="0"/>
              </a:rPr>
              <a:t>-160 N·m</a:t>
            </a:r>
          </a:p>
          <a:p>
            <a:pPr marL="609600" indent="-609600">
              <a:lnSpc>
                <a:spcPct val="80000"/>
              </a:lnSpc>
              <a:buFont typeface="Arial" charset="0"/>
              <a:buAutoNum type="alphaLcParenR"/>
            </a:pPr>
            <a:r>
              <a:rPr lang="en-US" sz="2400">
                <a:latin typeface="Comic Sans MS" pitchFamily="79" charset="0"/>
              </a:rPr>
              <a:t>+240 N·m</a:t>
            </a:r>
            <a:endParaRPr lang="en-US" sz="2000">
              <a:latin typeface="Comic Sans MS" pitchFamily="79" charset="0"/>
            </a:endParaRPr>
          </a:p>
          <a:p>
            <a:pPr marL="609600" indent="-609600">
              <a:lnSpc>
                <a:spcPct val="80000"/>
              </a:lnSpc>
              <a:buFont typeface="Arial" charset="0"/>
              <a:buAutoNum type="alphaLcParenR"/>
            </a:pPr>
            <a:r>
              <a:rPr lang="en-US" sz="2400">
                <a:latin typeface="Comic Sans MS" pitchFamily="79" charset="0"/>
              </a:rPr>
              <a:t>-240 N·m</a:t>
            </a:r>
          </a:p>
        </p:txBody>
      </p:sp>
      <p:pic>
        <p:nvPicPr>
          <p:cNvPr id="1401862" name="Picture 6" descr="08_p16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5648325"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1863" name="Text Box 7"/>
          <p:cNvSpPr txBox="1">
            <a:spLocks noChangeArrowheads="1"/>
          </p:cNvSpPr>
          <p:nvPr/>
        </p:nvSpPr>
        <p:spPr bwMode="auto">
          <a:xfrm>
            <a:off x="0" y="54102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1 m </a:t>
            </a:r>
            <a:r>
              <a:rPr lang="en-US">
                <a:latin typeface="Arial" charset="0"/>
                <a:sym typeface="Symbol" pitchFamily="79" charset="2"/>
              </a:rPr>
              <a:t> 80 N = </a:t>
            </a:r>
            <a:r>
              <a:rPr lang="en-US">
                <a:solidFill>
                  <a:srgbClr val="FA4F9F"/>
                </a:solidFill>
                <a:latin typeface="Arial" charset="0"/>
                <a:sym typeface="Symbol" pitchFamily="79" charset="2"/>
              </a:rPr>
              <a:t>+8</a:t>
            </a:r>
            <a:r>
              <a:rPr lang="en-US">
                <a:solidFill>
                  <a:srgbClr val="FA4F9F"/>
                </a:solidFill>
                <a:latin typeface="Arial" charset="0"/>
              </a:rPr>
              <a:t>0 N·m</a:t>
            </a:r>
          </a:p>
          <a:p>
            <a:r>
              <a:rPr lang="en-US">
                <a:solidFill>
                  <a:srgbClr val="FA4F9F"/>
                </a:solidFill>
                <a:latin typeface="Arial" charset="0"/>
              </a:rPr>
              <a:t>	(counterclockwise)</a:t>
            </a:r>
            <a:endParaRPr lang="en-US">
              <a:latin typeface="Arial" charset="0"/>
            </a:endParaRPr>
          </a:p>
        </p:txBody>
      </p:sp>
      <p:sp>
        <p:nvSpPr>
          <p:cNvPr id="3" name="Slide Number Placeholder 2"/>
          <p:cNvSpPr>
            <a:spLocks noGrp="1"/>
          </p:cNvSpPr>
          <p:nvPr>
            <p:ph type="sldNum" sz="quarter" idx="12"/>
          </p:nvPr>
        </p:nvSpPr>
        <p:spPr/>
        <p:txBody>
          <a:bodyPr/>
          <a:lstStyle/>
          <a:p>
            <a:fld id="{F98FF88D-4348-4F17-99D6-14D005147BAE}" type="slidenum">
              <a:rPr lang="en-US" smtClean="0"/>
              <a:t>4</a:t>
            </a:fld>
            <a:endParaRPr lang="en-US"/>
          </a:p>
        </p:txBody>
      </p:sp>
    </p:spTree>
    <p:extLst>
      <p:ext uri="{BB962C8B-B14F-4D97-AF65-F5344CB8AC3E}">
        <p14:creationId xmlns:p14="http://schemas.microsoft.com/office/powerpoint/2010/main" val="2481665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01863"/>
                                        </p:tgtEl>
                                        <p:attrNameLst>
                                          <p:attrName>style.visibility</p:attrName>
                                        </p:attrNameLst>
                                      </p:cBhvr>
                                      <p:to>
                                        <p:strVal val="visible"/>
                                      </p:to>
                                    </p:set>
                                    <p:anim from="(-#ppt_w/2)" to="(#ppt_x)" calcmode="lin" valueType="num">
                                      <p:cBhvr>
                                        <p:cTn id="7" dur="600" fill="hold">
                                          <p:stCondLst>
                                            <p:cond delay="0"/>
                                          </p:stCondLst>
                                        </p:cTn>
                                        <p:tgtEl>
                                          <p:spTgt spid="1401863"/>
                                        </p:tgtEl>
                                        <p:attrNameLst>
                                          <p:attrName>ppt_x</p:attrName>
                                        </p:attrNameLst>
                                      </p:cBhvr>
                                    </p:anim>
                                    <p:anim from="0" to="-1.0" calcmode="lin" valueType="num">
                                      <p:cBhvr>
                                        <p:cTn id="8" dur="200" decel="50000" autoRev="1" fill="hold">
                                          <p:stCondLst>
                                            <p:cond delay="600"/>
                                          </p:stCondLst>
                                        </p:cTn>
                                        <p:tgtEl>
                                          <p:spTgt spid="1401863"/>
                                        </p:tgtEl>
                                        <p:attrNameLst>
                                          <p:attrName>xshear</p:attrName>
                                        </p:attrNameLst>
                                      </p:cBhvr>
                                    </p:anim>
                                    <p:animScale>
                                      <p:cBhvr>
                                        <p:cTn id="9" dur="200" decel="100000" autoRev="1" fill="hold">
                                          <p:stCondLst>
                                            <p:cond delay="600"/>
                                          </p:stCondLst>
                                        </p:cTn>
                                        <p:tgtEl>
                                          <p:spTgt spid="1401863"/>
                                        </p:tgtEl>
                                      </p:cBhvr>
                                      <p:from x="100000" y="100000"/>
                                      <p:to x="80000" y="100000"/>
                                    </p:animScale>
                                    <p:anim by="(#ppt_h/3+#ppt_w*0.1)" calcmode="lin" valueType="num">
                                      <p:cBhvr additive="sum">
                                        <p:cTn id="10" dur="200" decel="100000" autoRev="1" fill="hold">
                                          <p:stCondLst>
                                            <p:cond delay="600"/>
                                          </p:stCondLst>
                                        </p:cTn>
                                        <p:tgtEl>
                                          <p:spTgt spid="140186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a:xfrm>
            <a:off x="0" y="855663"/>
            <a:ext cx="9144000" cy="1373187"/>
          </a:xfrm>
          <a:noFill/>
        </p:spPr>
        <p:txBody>
          <a:bodyPr>
            <a:normAutofit fontScale="90000"/>
          </a:bodyPr>
          <a:lstStyle/>
          <a:p>
            <a:r>
              <a:rPr lang="en-US" sz="2800" dirty="0">
                <a:solidFill>
                  <a:srgbClr val="FF0000"/>
                </a:solidFill>
                <a:latin typeface="Comic Sans MS" pitchFamily="79" charset="0"/>
              </a:rPr>
              <a:t>Quiz</a:t>
            </a:r>
            <a:r>
              <a:rPr lang="en-US" sz="2800" dirty="0">
                <a:solidFill>
                  <a:schemeClr val="accent1"/>
                </a:solidFill>
                <a:latin typeface="Comic Sans MS" pitchFamily="79" charset="0"/>
              </a:rPr>
              <a:t>: An 80-N plank is placed on a dock as shown.  The plank is uniform in density so the center of gravity of the plank is located at the center of the plank.  A 150-N boy standing on the plank walks out slowly from the edge of the dock.  How far from the edge of the dock can the 150-N boy walk until the plank is just on the verge of tipping?</a:t>
            </a:r>
            <a:endParaRPr lang="en-US" dirty="0">
              <a:solidFill>
                <a:schemeClr val="accent1"/>
              </a:solidFill>
            </a:endParaRPr>
          </a:p>
        </p:txBody>
      </p:sp>
      <p:sp>
        <p:nvSpPr>
          <p:cNvPr id="1506307" name="Rectangle 3"/>
          <p:cNvSpPr>
            <a:spLocks noGrp="1" noChangeArrowheads="1"/>
          </p:cNvSpPr>
          <p:nvPr>
            <p:ph type="body" idx="1"/>
          </p:nvPr>
        </p:nvSpPr>
        <p:spPr>
          <a:xfrm>
            <a:off x="381000" y="3124200"/>
            <a:ext cx="2590800" cy="2209800"/>
          </a:xfrm>
        </p:spPr>
        <p:txBody>
          <a:bodyPr/>
          <a:lstStyle/>
          <a:p>
            <a:pPr marL="609600" indent="-609600">
              <a:buFont typeface="Arial" charset="0"/>
              <a:buAutoNum type="alphaLcParenR"/>
            </a:pPr>
            <a:r>
              <a:rPr lang="en-US" sz="2800">
                <a:latin typeface="Comic Sans MS" pitchFamily="79" charset="0"/>
              </a:rPr>
              <a:t>0.12 m</a:t>
            </a:r>
            <a:endParaRPr lang="en-US" sz="2400">
              <a:latin typeface="Comic Sans MS" pitchFamily="79" charset="0"/>
            </a:endParaRPr>
          </a:p>
          <a:p>
            <a:pPr marL="609600" indent="-609600">
              <a:buFont typeface="Arial" charset="0"/>
              <a:buAutoNum type="alphaLcParenR"/>
            </a:pPr>
            <a:r>
              <a:rPr lang="en-US" sz="2800">
                <a:latin typeface="Comic Sans MS" pitchFamily="79" charset="0"/>
              </a:rPr>
              <a:t>0.23 m</a:t>
            </a:r>
            <a:endParaRPr lang="en-US" sz="2400">
              <a:latin typeface="Comic Sans MS" pitchFamily="79" charset="0"/>
            </a:endParaRPr>
          </a:p>
          <a:p>
            <a:pPr marL="609600" indent="-609600">
              <a:buFont typeface="Arial" charset="0"/>
              <a:buAutoNum type="alphaLcParenR"/>
            </a:pPr>
            <a:r>
              <a:rPr lang="en-US" sz="2800">
                <a:latin typeface="Comic Sans MS" pitchFamily="79" charset="0"/>
              </a:rPr>
              <a:t>0.53m</a:t>
            </a:r>
            <a:endParaRPr lang="en-US" sz="2400">
              <a:latin typeface="Comic Sans MS" pitchFamily="79" charset="0"/>
            </a:endParaRPr>
          </a:p>
          <a:p>
            <a:pPr marL="609600" indent="-609600">
              <a:buFont typeface="Arial" charset="0"/>
              <a:buAutoNum type="alphaLcParenR"/>
            </a:pPr>
            <a:r>
              <a:rPr lang="en-US" sz="2800">
                <a:latin typeface="Comic Sans MS" pitchFamily="79" charset="0"/>
              </a:rPr>
              <a:t>1.20 m</a:t>
            </a:r>
          </a:p>
        </p:txBody>
      </p:sp>
      <p:pic>
        <p:nvPicPr>
          <p:cNvPr id="1506308" name="Picture 4" descr="08_p16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5648325"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6309" name="Text Box 5"/>
          <p:cNvSpPr txBox="1">
            <a:spLocks noChangeArrowheads="1"/>
          </p:cNvSpPr>
          <p:nvPr/>
        </p:nvSpPr>
        <p:spPr bwMode="auto">
          <a:xfrm>
            <a:off x="0" y="54102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FA4F9F"/>
              </a:solidFill>
              <a:latin typeface="Arial" charset="0"/>
            </a:endParaRPr>
          </a:p>
          <a:p>
            <a:r>
              <a:rPr lang="en-US">
                <a:latin typeface="Arial" charset="0"/>
                <a:sym typeface="Symbol" pitchFamily="79" charset="2"/>
              </a:rPr>
              <a:t> 8</a:t>
            </a:r>
            <a:r>
              <a:rPr lang="en-US">
                <a:latin typeface="Arial" charset="0"/>
              </a:rPr>
              <a:t>0 N·m / 150 N = </a:t>
            </a:r>
            <a:r>
              <a:rPr lang="en-US">
                <a:solidFill>
                  <a:srgbClr val="FA4F9F"/>
                </a:solidFill>
                <a:latin typeface="Arial" charset="0"/>
              </a:rPr>
              <a:t>0.53 m</a:t>
            </a:r>
            <a:endParaRPr lang="en-US">
              <a:latin typeface="Arial" charset="0"/>
            </a:endParaRPr>
          </a:p>
        </p:txBody>
      </p:sp>
      <p:sp>
        <p:nvSpPr>
          <p:cNvPr id="3" name="Slide Number Placeholder 2"/>
          <p:cNvSpPr>
            <a:spLocks noGrp="1"/>
          </p:cNvSpPr>
          <p:nvPr>
            <p:ph type="sldNum" sz="quarter" idx="12"/>
          </p:nvPr>
        </p:nvSpPr>
        <p:spPr/>
        <p:txBody>
          <a:bodyPr/>
          <a:lstStyle/>
          <a:p>
            <a:fld id="{F98FF88D-4348-4F17-99D6-14D005147BAE}" type="slidenum">
              <a:rPr lang="en-US" smtClean="0"/>
              <a:t>5</a:t>
            </a:fld>
            <a:endParaRPr lang="en-US"/>
          </a:p>
        </p:txBody>
      </p:sp>
    </p:spTree>
    <p:extLst>
      <p:ext uri="{BB962C8B-B14F-4D97-AF65-F5344CB8AC3E}">
        <p14:creationId xmlns:p14="http://schemas.microsoft.com/office/powerpoint/2010/main" val="611730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06309"/>
                                        </p:tgtEl>
                                        <p:attrNameLst>
                                          <p:attrName>style.visibility</p:attrName>
                                        </p:attrNameLst>
                                      </p:cBhvr>
                                      <p:to>
                                        <p:strVal val="visible"/>
                                      </p:to>
                                    </p:set>
                                    <p:anim from="(-#ppt_w/2)" to="(#ppt_x)" calcmode="lin" valueType="num">
                                      <p:cBhvr>
                                        <p:cTn id="7" dur="600" fill="hold">
                                          <p:stCondLst>
                                            <p:cond delay="0"/>
                                          </p:stCondLst>
                                        </p:cTn>
                                        <p:tgtEl>
                                          <p:spTgt spid="1506309"/>
                                        </p:tgtEl>
                                        <p:attrNameLst>
                                          <p:attrName>ppt_x</p:attrName>
                                        </p:attrNameLst>
                                      </p:cBhvr>
                                    </p:anim>
                                    <p:anim from="0" to="-1.0" calcmode="lin" valueType="num">
                                      <p:cBhvr>
                                        <p:cTn id="8" dur="200" decel="50000" autoRev="1" fill="hold">
                                          <p:stCondLst>
                                            <p:cond delay="600"/>
                                          </p:stCondLst>
                                        </p:cTn>
                                        <p:tgtEl>
                                          <p:spTgt spid="1506309"/>
                                        </p:tgtEl>
                                        <p:attrNameLst>
                                          <p:attrName>xshear</p:attrName>
                                        </p:attrNameLst>
                                      </p:cBhvr>
                                    </p:anim>
                                    <p:animScale>
                                      <p:cBhvr>
                                        <p:cTn id="9" dur="200" decel="100000" autoRev="1" fill="hold">
                                          <p:stCondLst>
                                            <p:cond delay="600"/>
                                          </p:stCondLst>
                                        </p:cTn>
                                        <p:tgtEl>
                                          <p:spTgt spid="1506309"/>
                                        </p:tgtEl>
                                      </p:cBhvr>
                                      <p:from x="100000" y="100000"/>
                                      <p:to x="80000" y="100000"/>
                                    </p:animScale>
                                    <p:anim by="(#ppt_h/3+#ppt_w*0.1)" calcmode="lin" valueType="num">
                                      <p:cBhvr additive="sum">
                                        <p:cTn id="10" dur="200" decel="100000" autoRev="1" fill="hold">
                                          <p:stCondLst>
                                            <p:cond delay="600"/>
                                          </p:stCondLst>
                                        </p:cTn>
                                        <p:tgtEl>
                                          <p:spTgt spid="150630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3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6862-E81D-45C2-8313-DD846F25A831}"/>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algn="l">
              <a:lnSpc>
                <a:spcPct val="90000"/>
              </a:lnSpc>
            </a:pPr>
            <a:r>
              <a:rPr lang="en-US" sz="2900" b="1" dirty="0"/>
              <a:t>Demos: 1Q-09 Demonstration Gyroscopes</a:t>
            </a:r>
            <a:br>
              <a:rPr lang="en-US" sz="2900" b="1" dirty="0"/>
            </a:br>
            <a:endParaRPr lang="en-US" sz="2900" dirty="0"/>
          </a:p>
        </p:txBody>
      </p:sp>
      <p:pic>
        <p:nvPicPr>
          <p:cNvPr id="4098" name="Picture 2" descr="A picture containing indoor, table, small, sitting&#10;&#10;Description automatically generated">
            <a:extLst>
              <a:ext uri="{FF2B5EF4-FFF2-40B4-BE49-F238E27FC236}">
                <a16:creationId xmlns:a16="http://schemas.microsoft.com/office/drawing/2014/main" id="{6DF77060-233F-4910-8707-24D240BB26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56" r="-1" b="3560"/>
          <a:stretch/>
        </p:blipFill>
        <p:spPr bwMode="auto">
          <a:xfrm>
            <a:off x="3490722" y="10"/>
            <a:ext cx="565327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5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normAutofit fontScale="90000"/>
          </a:bodyPr>
          <a:lstStyle/>
          <a:p>
            <a:r>
              <a:rPr lang="en-US" b="1" dirty="0">
                <a:solidFill>
                  <a:srgbClr val="FF0000"/>
                </a:solidFill>
              </a:rPr>
              <a:t>Rotational Inertia and Newton’s Second Law</a:t>
            </a:r>
          </a:p>
        </p:txBody>
      </p:sp>
      <p:sp>
        <p:nvSpPr>
          <p:cNvPr id="1145859" name="Rectangle 3"/>
          <p:cNvSpPr>
            <a:spLocks noGrp="1" noChangeArrowheads="1"/>
          </p:cNvSpPr>
          <p:nvPr>
            <p:ph type="body" idx="1"/>
          </p:nvPr>
        </p:nvSpPr>
        <p:spPr>
          <a:xfrm>
            <a:off x="0" y="1981200"/>
            <a:ext cx="9144000" cy="4334713"/>
          </a:xfrm>
          <a:noFill/>
        </p:spPr>
        <p:txBody>
          <a:bodyPr>
            <a:spAutoFit/>
          </a:bodyPr>
          <a:lstStyle/>
          <a:p>
            <a:pPr>
              <a:lnSpc>
                <a:spcPct val="80000"/>
              </a:lnSpc>
            </a:pPr>
            <a:r>
              <a:rPr lang="en-US" sz="2800" dirty="0"/>
              <a:t>In linear motion, net </a:t>
            </a:r>
            <a:r>
              <a:rPr lang="en-US" sz="2800" i="1" dirty="0">
                <a:solidFill>
                  <a:srgbClr val="FF0000"/>
                </a:solidFill>
              </a:rPr>
              <a:t>force</a:t>
            </a:r>
            <a:r>
              <a:rPr lang="en-US" sz="2800" dirty="0">
                <a:solidFill>
                  <a:srgbClr val="FF0000"/>
                </a:solidFill>
              </a:rPr>
              <a:t> </a:t>
            </a:r>
            <a:r>
              <a:rPr lang="en-US" sz="2800" dirty="0"/>
              <a:t>and </a:t>
            </a:r>
            <a:r>
              <a:rPr lang="en-US" sz="2800" i="1" dirty="0">
                <a:solidFill>
                  <a:srgbClr val="FF0000"/>
                </a:solidFill>
              </a:rPr>
              <a:t>mass</a:t>
            </a:r>
            <a:r>
              <a:rPr lang="en-US" sz="2800" dirty="0">
                <a:solidFill>
                  <a:srgbClr val="FF0000"/>
                </a:solidFill>
              </a:rPr>
              <a:t> </a:t>
            </a:r>
            <a:r>
              <a:rPr lang="en-US" sz="2800" dirty="0"/>
              <a:t>determine the </a:t>
            </a:r>
            <a:r>
              <a:rPr lang="en-US" sz="2800" i="1" dirty="0">
                <a:solidFill>
                  <a:srgbClr val="FF0000"/>
                </a:solidFill>
              </a:rPr>
              <a:t>acceleration</a:t>
            </a:r>
            <a:r>
              <a:rPr lang="en-US" sz="2800" dirty="0">
                <a:solidFill>
                  <a:srgbClr val="FF0000"/>
                </a:solidFill>
              </a:rPr>
              <a:t> </a:t>
            </a:r>
            <a:r>
              <a:rPr lang="en-US" sz="2800" dirty="0"/>
              <a:t>of an object.</a:t>
            </a:r>
          </a:p>
          <a:p>
            <a:pPr>
              <a:lnSpc>
                <a:spcPct val="80000"/>
              </a:lnSpc>
            </a:pPr>
            <a:r>
              <a:rPr lang="en-US" sz="2800" dirty="0"/>
              <a:t>For rotational motion, </a:t>
            </a:r>
            <a:r>
              <a:rPr lang="en-US" sz="2800" i="1" dirty="0">
                <a:solidFill>
                  <a:srgbClr val="FF0000"/>
                </a:solidFill>
              </a:rPr>
              <a:t>torque</a:t>
            </a:r>
            <a:r>
              <a:rPr lang="en-US" sz="2800" dirty="0">
                <a:solidFill>
                  <a:srgbClr val="FF0000"/>
                </a:solidFill>
              </a:rPr>
              <a:t> </a:t>
            </a:r>
            <a:r>
              <a:rPr lang="en-US" sz="2800" dirty="0"/>
              <a:t>determines the </a:t>
            </a:r>
            <a:r>
              <a:rPr lang="en-US" sz="2800" i="1" dirty="0">
                <a:solidFill>
                  <a:srgbClr val="FF0000"/>
                </a:solidFill>
              </a:rPr>
              <a:t>rotational</a:t>
            </a:r>
            <a:r>
              <a:rPr lang="en-US" sz="2800" dirty="0">
                <a:solidFill>
                  <a:srgbClr val="FF0000"/>
                </a:solidFill>
              </a:rPr>
              <a:t> </a:t>
            </a:r>
            <a:r>
              <a:rPr lang="en-US" sz="2800" i="1" dirty="0">
                <a:solidFill>
                  <a:srgbClr val="FF0000"/>
                </a:solidFill>
              </a:rPr>
              <a:t>acceleration</a:t>
            </a:r>
            <a:r>
              <a:rPr lang="en-US" sz="2800" dirty="0"/>
              <a:t>.</a:t>
            </a:r>
          </a:p>
          <a:p>
            <a:pPr>
              <a:lnSpc>
                <a:spcPct val="80000"/>
              </a:lnSpc>
            </a:pPr>
            <a:r>
              <a:rPr lang="en-US" sz="2800" dirty="0"/>
              <a:t>The rotational counterpart to mass is </a:t>
            </a:r>
            <a:r>
              <a:rPr lang="en-US" sz="2800" b="1" i="1" dirty="0">
                <a:solidFill>
                  <a:schemeClr val="accent1"/>
                </a:solidFill>
              </a:rPr>
              <a:t>rotational inertia</a:t>
            </a:r>
            <a:r>
              <a:rPr lang="en-US" sz="2800" dirty="0"/>
              <a:t> or </a:t>
            </a:r>
            <a:r>
              <a:rPr lang="en-US" sz="2800" b="1" i="1" dirty="0">
                <a:solidFill>
                  <a:schemeClr val="accent1"/>
                </a:solidFill>
              </a:rPr>
              <a:t>moment of inertia</a:t>
            </a:r>
            <a:r>
              <a:rPr lang="en-US" sz="2800" dirty="0"/>
              <a:t>.</a:t>
            </a:r>
          </a:p>
          <a:p>
            <a:pPr lvl="1">
              <a:lnSpc>
                <a:spcPct val="80000"/>
              </a:lnSpc>
            </a:pPr>
            <a:r>
              <a:rPr lang="en-US" sz="2400" dirty="0"/>
              <a:t>Just as mass represents the resistance to a change in linear motion, rotational inertia is the resistance of an object to change in its rotational motion.</a:t>
            </a:r>
          </a:p>
          <a:p>
            <a:pPr lvl="1">
              <a:lnSpc>
                <a:spcPct val="80000"/>
              </a:lnSpc>
            </a:pPr>
            <a:r>
              <a:rPr lang="en-US" sz="2400" dirty="0"/>
              <a:t>Rotational inertia is related to the mass of the object.</a:t>
            </a:r>
          </a:p>
          <a:p>
            <a:pPr lvl="1">
              <a:lnSpc>
                <a:spcPct val="80000"/>
              </a:lnSpc>
            </a:pPr>
            <a:r>
              <a:rPr lang="en-US" sz="2400" dirty="0">
                <a:solidFill>
                  <a:schemeClr val="accent1"/>
                </a:solidFill>
              </a:rPr>
              <a:t>It also depends on how the mass is distributed about the axis of rotation</a:t>
            </a:r>
            <a:r>
              <a:rPr lang="en-US" sz="2400" dirty="0"/>
              <a:t>.</a:t>
            </a:r>
          </a:p>
        </p:txBody>
      </p:sp>
      <p:sp>
        <p:nvSpPr>
          <p:cNvPr id="2" name="Slide Number Placeholder 1"/>
          <p:cNvSpPr>
            <a:spLocks noGrp="1"/>
          </p:cNvSpPr>
          <p:nvPr>
            <p:ph type="sldNum" sz="quarter" idx="12"/>
          </p:nvPr>
        </p:nvSpPr>
        <p:spPr/>
        <p:txBody>
          <a:bodyPr/>
          <a:lstStyle/>
          <a:p>
            <a:fld id="{F98FF88D-4348-4F17-99D6-14D005147BAE}" type="slidenum">
              <a:rPr lang="en-US" smtClean="0"/>
              <a:t>7</a:t>
            </a:fld>
            <a:endParaRPr lang="en-US"/>
          </a:p>
        </p:txBody>
      </p:sp>
    </p:spTree>
    <p:extLst>
      <p:ext uri="{BB962C8B-B14F-4D97-AF65-F5344CB8AC3E}">
        <p14:creationId xmlns:p14="http://schemas.microsoft.com/office/powerpoint/2010/main" val="395151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6" name="Rectangle 2"/>
          <p:cNvSpPr>
            <a:spLocks noGrp="1" noChangeArrowheads="1"/>
          </p:cNvSpPr>
          <p:nvPr>
            <p:ph type="title"/>
          </p:nvPr>
        </p:nvSpPr>
        <p:spPr/>
        <p:txBody>
          <a:bodyPr>
            <a:normAutofit fontScale="90000"/>
          </a:bodyPr>
          <a:lstStyle/>
          <a:p>
            <a:r>
              <a:rPr lang="en-US" b="1" dirty="0">
                <a:solidFill>
                  <a:srgbClr val="FF0000"/>
                </a:solidFill>
              </a:rPr>
              <a:t>Rotational Inertia and Newton’s Second Law</a:t>
            </a:r>
          </a:p>
        </p:txBody>
      </p:sp>
      <mc:AlternateContent xmlns:mc="http://schemas.openxmlformats.org/markup-compatibility/2006" xmlns:a14="http://schemas.microsoft.com/office/drawing/2010/main">
        <mc:Choice Requires="a14">
          <p:sp>
            <p:nvSpPr>
              <p:cNvPr id="1465347" name="Rectangle 3"/>
              <p:cNvSpPr>
                <a:spLocks noGrp="1" noChangeArrowheads="1"/>
              </p:cNvSpPr>
              <p:nvPr>
                <p:ph type="body" idx="1"/>
              </p:nvPr>
            </p:nvSpPr>
            <p:spPr>
              <a:xfrm>
                <a:off x="0" y="1668104"/>
                <a:ext cx="9144000" cy="4893391"/>
              </a:xfrm>
              <a:noFill/>
            </p:spPr>
            <p:txBody>
              <a:bodyPr>
                <a:spAutoFit/>
              </a:bodyPr>
              <a:lstStyle/>
              <a:p>
                <a:r>
                  <a:rPr lang="en-US" sz="2800" dirty="0"/>
                  <a:t>Newton’s second law for linear motion:	</a:t>
                </a:r>
              </a:p>
              <a:p>
                <a:pPr>
                  <a:buFont typeface="Wingdings" pitchFamily="79" charset="2"/>
                  <a:buNone/>
                </a:pPr>
                <a:r>
                  <a:rPr lang="en-US" sz="2800" b="1" dirty="0">
                    <a:solidFill>
                      <a:srgbClr val="FF0000"/>
                    </a:solidFill>
                  </a:rPr>
                  <a:t>				</a:t>
                </a:r>
                <a:r>
                  <a:rPr lang="en-US" sz="2800" b="1" dirty="0" err="1">
                    <a:solidFill>
                      <a:srgbClr val="FF0000"/>
                    </a:solidFill>
                  </a:rPr>
                  <a:t>F</a:t>
                </a:r>
                <a:r>
                  <a:rPr lang="en-US" sz="2800" baseline="-25000" dirty="0" err="1">
                    <a:solidFill>
                      <a:srgbClr val="FF0000"/>
                    </a:solidFill>
                  </a:rPr>
                  <a:t>net</a:t>
                </a:r>
                <a:r>
                  <a:rPr lang="en-US" sz="2800" dirty="0">
                    <a:solidFill>
                      <a:srgbClr val="FF0000"/>
                    </a:solidFill>
                  </a:rPr>
                  <a:t> = m</a:t>
                </a:r>
                <a:r>
                  <a:rPr lang="en-US" sz="2800" b="1" dirty="0">
                    <a:solidFill>
                      <a:srgbClr val="FF0000"/>
                    </a:solidFill>
                  </a:rPr>
                  <a:t>a</a:t>
                </a:r>
                <a:endParaRPr lang="en-US" sz="2800" dirty="0">
                  <a:solidFill>
                    <a:srgbClr val="FF0000"/>
                  </a:solidFill>
                </a:endParaRPr>
              </a:p>
              <a:p>
                <a:r>
                  <a:rPr lang="en-US" sz="2800" dirty="0"/>
                  <a:t>Newton’s second law for rotational motion:</a:t>
                </a:r>
              </a:p>
              <a:p>
                <a:pPr>
                  <a:buNone/>
                </a:pPr>
                <a:r>
                  <a:rPr lang="en-US" sz="2800" dirty="0">
                    <a:solidFill>
                      <a:srgbClr val="FF0000"/>
                    </a:solidFill>
                  </a:rPr>
                  <a:t>				</a:t>
                </a:r>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a:rPr>
                          <m:t>𝐹</m:t>
                        </m:r>
                      </m:e>
                      <m:sub>
                        <m:r>
                          <a:rPr lang="en-US" sz="2800" b="0" i="1" smtClean="0">
                            <a:solidFill>
                              <a:srgbClr val="FF0000"/>
                            </a:solidFill>
                            <a:latin typeface="Cambria Math"/>
                          </a:rPr>
                          <m:t>𝑛𝑒𝑡</m:t>
                        </m:r>
                      </m:sub>
                    </m:sSub>
                    <m:r>
                      <a:rPr lang="en-US" sz="2800" dirty="0">
                        <a:solidFill>
                          <a:srgbClr val="FF0000"/>
                        </a:solidFill>
                        <a:latin typeface="Cambria Math"/>
                        <a:ea typeface="Cambria Math"/>
                      </a:rPr>
                      <m:t>∙</m:t>
                    </m:r>
                    <m:r>
                      <m:rPr>
                        <m:sty m:val="p"/>
                      </m:rPr>
                      <a:rPr lang="en-US" sz="2800" b="0" i="0" dirty="0" smtClean="0">
                        <a:solidFill>
                          <a:srgbClr val="FF0000"/>
                        </a:solidFill>
                        <a:latin typeface="Cambria Math"/>
                        <a:ea typeface="Cambria Math"/>
                      </a:rPr>
                      <m:t>R</m:t>
                    </m:r>
                    <m:r>
                      <a:rPr lang="en-US" sz="2800" b="0" i="0" dirty="0" smtClean="0">
                        <a:solidFill>
                          <a:srgbClr val="FF0000"/>
                        </a:solidFill>
                        <a:latin typeface="Cambria Math"/>
                        <a:ea typeface="Cambria Math"/>
                      </a:rPr>
                      <m:t>=</m:t>
                    </m:r>
                    <m:r>
                      <m:rPr>
                        <m:sty m:val="p"/>
                      </m:rPr>
                      <a:rPr lang="en-US" sz="2800" b="0" i="0" dirty="0" smtClean="0">
                        <a:solidFill>
                          <a:srgbClr val="FF0000"/>
                        </a:solidFill>
                        <a:latin typeface="Cambria Math"/>
                        <a:ea typeface="Cambria Math"/>
                      </a:rPr>
                      <m:t>m</m:t>
                    </m:r>
                    <m:r>
                      <a:rPr lang="en-US" sz="2800" b="0" i="1" dirty="0" smtClean="0">
                        <a:solidFill>
                          <a:srgbClr val="FF0000"/>
                        </a:solidFill>
                        <a:latin typeface="Cambria Math"/>
                        <a:ea typeface="Cambria Math"/>
                      </a:rPr>
                      <m:t>∙</m:t>
                    </m:r>
                    <m:f>
                      <m:fPr>
                        <m:ctrlPr>
                          <a:rPr lang="en-US" sz="2800" b="0" i="1" dirty="0" smtClean="0">
                            <a:solidFill>
                              <a:srgbClr val="FF0000"/>
                            </a:solidFill>
                            <a:latin typeface="Cambria Math" panose="02040503050406030204" pitchFamily="18" charset="0"/>
                            <a:ea typeface="Cambria Math"/>
                          </a:rPr>
                        </m:ctrlPr>
                      </m:fPr>
                      <m:num>
                        <m:r>
                          <a:rPr lang="en-US" sz="2800" b="0" i="1" dirty="0" smtClean="0">
                            <a:solidFill>
                              <a:srgbClr val="FF0000"/>
                            </a:solidFill>
                            <a:latin typeface="Cambria Math"/>
                            <a:ea typeface="Cambria Math"/>
                          </a:rPr>
                          <m:t>∆</m:t>
                        </m:r>
                        <m:r>
                          <a:rPr lang="en-US" sz="2800" b="0" i="1" dirty="0" smtClean="0">
                            <a:solidFill>
                              <a:srgbClr val="FF0000"/>
                            </a:solidFill>
                            <a:latin typeface="Cambria Math"/>
                            <a:ea typeface="Cambria Math"/>
                          </a:rPr>
                          <m:t>𝑣</m:t>
                        </m:r>
                      </m:num>
                      <m:den>
                        <m:r>
                          <a:rPr lang="en-US" sz="2800" b="0" i="1" dirty="0" smtClean="0">
                            <a:solidFill>
                              <a:srgbClr val="FF0000"/>
                            </a:solidFill>
                            <a:latin typeface="Cambria Math"/>
                            <a:ea typeface="Cambria Math"/>
                          </a:rPr>
                          <m:t>∆</m:t>
                        </m:r>
                        <m:r>
                          <a:rPr lang="en-US" sz="2800" b="0" i="1" dirty="0" smtClean="0">
                            <a:solidFill>
                              <a:srgbClr val="FF0000"/>
                            </a:solidFill>
                            <a:latin typeface="Cambria Math"/>
                            <a:ea typeface="Cambria Math"/>
                          </a:rPr>
                          <m:t>𝑡</m:t>
                        </m:r>
                      </m:den>
                    </m:f>
                    <m:r>
                      <a:rPr lang="en-US" sz="2800" b="0" i="1" dirty="0" smtClean="0">
                        <a:solidFill>
                          <a:srgbClr val="FF0000"/>
                        </a:solidFill>
                        <a:latin typeface="Cambria Math"/>
                        <a:ea typeface="Cambria Math"/>
                      </a:rPr>
                      <m:t>∙</m:t>
                    </m:r>
                    <m:r>
                      <a:rPr lang="en-US" sz="2800" b="0" i="1" dirty="0" smtClean="0">
                        <a:solidFill>
                          <a:srgbClr val="FF0000"/>
                        </a:solidFill>
                        <a:latin typeface="Cambria Math"/>
                        <a:ea typeface="Cambria Math"/>
                      </a:rPr>
                      <m:t>𝑅</m:t>
                    </m:r>
                  </m:oMath>
                </a14:m>
                <a:endParaRPr lang="en-US" sz="2800" b="0" dirty="0">
                  <a:solidFill>
                    <a:srgbClr val="FF0000"/>
                  </a:solidFill>
                  <a:ea typeface="Cambria Math"/>
                </a:endParaRPr>
              </a:p>
              <a:p>
                <a:pPr>
                  <a:buNone/>
                </a:pPr>
                <a:r>
                  <a:rPr lang="en-US" sz="2800" dirty="0">
                    <a:solidFill>
                      <a:srgbClr val="FF0000"/>
                    </a:solidFill>
                  </a:rPr>
                  <a:t>				</a:t>
                </a:r>
                <a14:m>
                  <m:oMath xmlns:m="http://schemas.openxmlformats.org/officeDocument/2006/math">
                    <m:r>
                      <a:rPr lang="en-US" sz="2800" b="0" i="1" smtClean="0">
                        <a:solidFill>
                          <a:srgbClr val="FF0000"/>
                        </a:solidFill>
                        <a:latin typeface="Cambria Math"/>
                      </a:rPr>
                      <m:t>𝑣</m:t>
                    </m:r>
                    <m:r>
                      <a:rPr lang="en-US" sz="2800" b="0" i="1" smtClean="0">
                        <a:solidFill>
                          <a:srgbClr val="FF0000"/>
                        </a:solidFill>
                        <a:latin typeface="Cambria Math"/>
                      </a:rPr>
                      <m:t>= </m:t>
                    </m:r>
                    <m:r>
                      <a:rPr lang="en-US" sz="2800" b="0" i="1" smtClean="0">
                        <a:solidFill>
                          <a:srgbClr val="FF0000"/>
                        </a:solidFill>
                        <a:latin typeface="Cambria Math"/>
                        <a:ea typeface="Cambria Math"/>
                      </a:rPr>
                      <m:t>𝜔</m:t>
                    </m:r>
                    <m:r>
                      <a:rPr lang="en-US" sz="2800" b="0" i="1" smtClean="0">
                        <a:solidFill>
                          <a:srgbClr val="FF0000"/>
                        </a:solidFill>
                        <a:latin typeface="Cambria Math"/>
                        <a:ea typeface="Cambria Math"/>
                      </a:rPr>
                      <m:t>∙</m:t>
                    </m:r>
                    <m:r>
                      <a:rPr lang="en-US" sz="2800" b="0" i="1" smtClean="0">
                        <a:solidFill>
                          <a:srgbClr val="FF0000"/>
                        </a:solidFill>
                        <a:latin typeface="Cambria Math"/>
                        <a:ea typeface="Cambria Math"/>
                      </a:rPr>
                      <m:t>𝑅</m:t>
                    </m:r>
                  </m:oMath>
                </a14:m>
                <a:endParaRPr lang="en-US" sz="2800" b="0" dirty="0">
                  <a:solidFill>
                    <a:srgbClr val="FF0000"/>
                  </a:solidFill>
                  <a:ea typeface="Cambria Math"/>
                </a:endParaRPr>
              </a:p>
              <a:p>
                <a:pPr>
                  <a:buNone/>
                </a:pPr>
                <a:r>
                  <a:rPr lang="en-US" sz="2800" dirty="0">
                    <a:solidFill>
                      <a:srgbClr val="FF0000"/>
                    </a:solidFill>
                  </a:rPr>
                  <a:t>			     </a:t>
                </a:r>
                <a:r>
                  <a:rPr lang="en-US" sz="2800" dirty="0">
                    <a:solidFill>
                      <a:srgbClr val="FF0000"/>
                    </a:solidFill>
                    <a:sym typeface="Wingdings" pitchFamily="2" charset="2"/>
                  </a:rPr>
                  <a:t></a:t>
                </a:r>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𝐹</m:t>
                        </m:r>
                      </m:e>
                      <m:sub>
                        <m:r>
                          <a:rPr lang="en-US" sz="2800" i="1">
                            <a:solidFill>
                              <a:srgbClr val="FF0000"/>
                            </a:solidFill>
                            <a:latin typeface="Cambria Math"/>
                          </a:rPr>
                          <m:t>𝑛𝑒𝑡</m:t>
                        </m:r>
                      </m:sub>
                    </m:sSub>
                    <m:r>
                      <a:rPr lang="en-US" sz="2800" dirty="0">
                        <a:solidFill>
                          <a:srgbClr val="FF0000"/>
                        </a:solidFill>
                        <a:latin typeface="Cambria Math"/>
                        <a:ea typeface="Cambria Math"/>
                      </a:rPr>
                      <m:t>∙</m:t>
                    </m:r>
                    <m:r>
                      <m:rPr>
                        <m:sty m:val="p"/>
                      </m:rPr>
                      <a:rPr lang="en-US" sz="2800" dirty="0">
                        <a:solidFill>
                          <a:srgbClr val="FF0000"/>
                        </a:solidFill>
                        <a:latin typeface="Cambria Math"/>
                        <a:ea typeface="Cambria Math"/>
                      </a:rPr>
                      <m:t>R</m:t>
                    </m:r>
                    <m:r>
                      <a:rPr lang="en-US" sz="2800" dirty="0">
                        <a:solidFill>
                          <a:srgbClr val="FF0000"/>
                        </a:solidFill>
                        <a:latin typeface="Cambria Math"/>
                        <a:ea typeface="Cambria Math"/>
                      </a:rPr>
                      <m:t>=</m:t>
                    </m:r>
                    <m:r>
                      <m:rPr>
                        <m:sty m:val="p"/>
                      </m:rPr>
                      <a:rPr lang="en-US" sz="2800" dirty="0">
                        <a:solidFill>
                          <a:srgbClr val="FF0000"/>
                        </a:solidFill>
                        <a:latin typeface="Cambria Math"/>
                        <a:ea typeface="Cambria Math"/>
                      </a:rPr>
                      <m:t>m</m:t>
                    </m:r>
                    <m:r>
                      <a:rPr lang="en-US" sz="2800" i="1" dirty="0" smtClean="0">
                        <a:solidFill>
                          <a:srgbClr val="FF0000"/>
                        </a:solidFill>
                        <a:latin typeface="Cambria Math"/>
                        <a:ea typeface="Cambria Math"/>
                      </a:rPr>
                      <m:t>∙</m:t>
                    </m:r>
                    <m:sSup>
                      <m:sSupPr>
                        <m:ctrlPr>
                          <a:rPr lang="en-US" sz="2800" i="1" dirty="0" smtClean="0">
                            <a:solidFill>
                              <a:srgbClr val="FF0000"/>
                            </a:solidFill>
                            <a:latin typeface="Cambria Math" panose="02040503050406030204" pitchFamily="18" charset="0"/>
                            <a:ea typeface="Cambria Math"/>
                          </a:rPr>
                        </m:ctrlPr>
                      </m:sSupPr>
                      <m:e>
                        <m:r>
                          <a:rPr lang="en-US" sz="2800" b="0" i="1" dirty="0" smtClean="0">
                            <a:solidFill>
                              <a:srgbClr val="FF0000"/>
                            </a:solidFill>
                            <a:latin typeface="Cambria Math"/>
                            <a:ea typeface="Cambria Math"/>
                          </a:rPr>
                          <m:t>𝑅</m:t>
                        </m:r>
                      </m:e>
                      <m:sup>
                        <m:r>
                          <a:rPr lang="en-US" sz="2800" b="0" i="1" dirty="0" smtClean="0">
                            <a:solidFill>
                              <a:srgbClr val="FF0000"/>
                            </a:solidFill>
                            <a:latin typeface="Cambria Math"/>
                            <a:ea typeface="Cambria Math"/>
                          </a:rPr>
                          <m:t>2</m:t>
                        </m:r>
                      </m:sup>
                    </m:sSup>
                    <m:r>
                      <a:rPr lang="en-US" sz="2800" b="0" i="1" dirty="0" smtClean="0">
                        <a:solidFill>
                          <a:srgbClr val="FF0000"/>
                        </a:solidFill>
                        <a:latin typeface="Cambria Math"/>
                        <a:ea typeface="Cambria Math"/>
                      </a:rPr>
                      <m:t>∙</m:t>
                    </m:r>
                    <m:f>
                      <m:fPr>
                        <m:ctrlPr>
                          <a:rPr lang="en-US" sz="2800" i="1" dirty="0">
                            <a:solidFill>
                              <a:srgbClr val="FF0000"/>
                            </a:solidFill>
                            <a:latin typeface="Cambria Math" panose="02040503050406030204" pitchFamily="18" charset="0"/>
                            <a:ea typeface="Cambria Math"/>
                          </a:rPr>
                        </m:ctrlPr>
                      </m:fPr>
                      <m:num>
                        <m:r>
                          <a:rPr lang="en-US" sz="2800" i="1" dirty="0">
                            <a:solidFill>
                              <a:srgbClr val="FF0000"/>
                            </a:solidFill>
                            <a:latin typeface="Cambria Math"/>
                            <a:ea typeface="Cambria Math"/>
                          </a:rPr>
                          <m:t>𝑑</m:t>
                        </m:r>
                        <m:r>
                          <a:rPr lang="en-US" sz="2800" i="1" dirty="0" smtClean="0">
                            <a:solidFill>
                              <a:srgbClr val="FF0000"/>
                            </a:solidFill>
                            <a:latin typeface="Cambria Math"/>
                            <a:ea typeface="Cambria Math"/>
                          </a:rPr>
                          <m:t>𝜔</m:t>
                        </m:r>
                      </m:num>
                      <m:den>
                        <m:r>
                          <a:rPr lang="en-US" sz="2800" i="1" dirty="0">
                            <a:solidFill>
                              <a:srgbClr val="FF0000"/>
                            </a:solidFill>
                            <a:latin typeface="Cambria Math"/>
                            <a:ea typeface="Cambria Math"/>
                          </a:rPr>
                          <m:t>𝑑𝑡</m:t>
                        </m:r>
                      </m:den>
                    </m:f>
                  </m:oMath>
                </a14:m>
                <a:r>
                  <a:rPr lang="en-US" sz="2800" dirty="0">
                    <a:solidFill>
                      <a:srgbClr val="FF0000"/>
                    </a:solidFill>
                    <a:sym typeface="Wingdings" pitchFamily="2" charset="2"/>
                  </a:rPr>
                  <a:t>	</a:t>
                </a:r>
                <a:endParaRPr lang="en-US" sz="2800" dirty="0">
                  <a:solidFill>
                    <a:srgbClr val="FF0000"/>
                  </a:solidFill>
                </a:endParaRPr>
              </a:p>
              <a:p>
                <a:pPr>
                  <a:buFont typeface="Wingdings" pitchFamily="79" charset="2"/>
                  <a:buNone/>
                </a:pPr>
                <a:r>
                  <a:rPr lang="en-US" sz="2800" b="1" dirty="0">
                    <a:solidFill>
                      <a:srgbClr val="FF0000"/>
                    </a:solidFill>
                    <a:latin typeface="Symbol" pitchFamily="79" charset="2"/>
                    <a:sym typeface="Symbol" pitchFamily="79" charset="2"/>
                  </a:rPr>
                  <a:t> 			    </a:t>
                </a:r>
                <a:r>
                  <a:rPr lang="en-US" sz="2800" b="1" dirty="0">
                    <a:solidFill>
                      <a:srgbClr val="FF0000"/>
                    </a:solidFill>
                    <a:latin typeface="Symbol" pitchFamily="79" charset="2"/>
                    <a:sym typeface="Wingdings" pitchFamily="2" charset="2"/>
                  </a:rPr>
                  <a:t></a:t>
                </a:r>
                <a:r>
                  <a:rPr lang="en-US" sz="2800" b="1" dirty="0">
                    <a:solidFill>
                      <a:srgbClr val="FF0000"/>
                    </a:solidFill>
                    <a:latin typeface="Symbol" pitchFamily="79" charset="2"/>
                    <a:sym typeface="Symbol" pitchFamily="79" charset="2"/>
                  </a:rPr>
                  <a:t></a:t>
                </a:r>
                <a:r>
                  <a:rPr lang="en-US" sz="2800" baseline="-25000" dirty="0">
                    <a:solidFill>
                      <a:srgbClr val="FF0000"/>
                    </a:solidFill>
                  </a:rPr>
                  <a:t>net</a:t>
                </a:r>
                <a:r>
                  <a:rPr lang="en-US" sz="2800" dirty="0">
                    <a:solidFill>
                      <a:srgbClr val="FF0000"/>
                    </a:solidFill>
                  </a:rPr>
                  <a:t> = </a:t>
                </a:r>
                <a:r>
                  <a:rPr lang="en-US" sz="2800" i="1" dirty="0">
                    <a:solidFill>
                      <a:srgbClr val="FF0000"/>
                    </a:solidFill>
                    <a:latin typeface="Times New Roman" pitchFamily="79" charset="0"/>
                  </a:rPr>
                  <a:t>I</a:t>
                </a:r>
                <a:r>
                  <a:rPr lang="en-US" sz="2800" b="1" dirty="0">
                    <a:solidFill>
                      <a:srgbClr val="FF0000"/>
                    </a:solidFill>
                    <a:latin typeface="Symbol" pitchFamily="79" charset="2"/>
                    <a:sym typeface="Symbol" pitchFamily="79" charset="2"/>
                  </a:rPr>
                  <a:t></a:t>
                </a:r>
                <a:endParaRPr lang="en-US" sz="2800" dirty="0">
                  <a:solidFill>
                    <a:srgbClr val="FF0000"/>
                  </a:solidFill>
                </a:endParaRPr>
              </a:p>
              <a:p>
                <a:pPr lvl="1"/>
                <a:r>
                  <a:rPr lang="en-US" sz="2400" dirty="0"/>
                  <a:t>The rotational acceleration produced is equal to the torque divided by the rotational inertia.</a:t>
                </a:r>
              </a:p>
            </p:txBody>
          </p:sp>
        </mc:Choice>
        <mc:Fallback xmlns="">
          <p:sp>
            <p:nvSpPr>
              <p:cNvPr id="1465347" name="Rectangle 3"/>
              <p:cNvSpPr>
                <a:spLocks noGrp="1" noRot="1" noChangeAspect="1" noMove="1" noResize="1" noEditPoints="1" noAdjustHandles="1" noChangeArrowheads="1" noChangeShapeType="1" noTextEdit="1"/>
              </p:cNvSpPr>
              <p:nvPr>
                <p:ph type="body" idx="1"/>
              </p:nvPr>
            </p:nvSpPr>
            <p:spPr>
              <a:xfrm>
                <a:off x="0" y="1668104"/>
                <a:ext cx="9144000" cy="4893391"/>
              </a:xfrm>
              <a:blipFill rotWithShape="1">
                <a:blip r:embed="rId3"/>
                <a:stretch>
                  <a:fillRect l="-1133" t="-1122" b="-1995"/>
                </a:stretch>
              </a:blipFill>
            </p:spPr>
            <p:txBody>
              <a:bodyPr/>
              <a:lstStyle/>
              <a:p>
                <a:r>
                  <a:rPr lang="en-US">
                    <a:noFill/>
                  </a:rPr>
                  <a:t> </a:t>
                </a:r>
              </a:p>
            </p:txBody>
          </p:sp>
        </mc:Fallback>
      </mc:AlternateContent>
      <p:sp>
        <p:nvSpPr>
          <p:cNvPr id="4" name="Right Brace 3"/>
          <p:cNvSpPr/>
          <p:nvPr/>
        </p:nvSpPr>
        <p:spPr>
          <a:xfrm>
            <a:off x="5883729" y="3581400"/>
            <a:ext cx="457200" cy="6858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08_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044" y="1447800"/>
            <a:ext cx="24173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8</a:t>
            </a:fld>
            <a:endParaRPr lang="en-US"/>
          </a:p>
        </p:txBody>
      </p:sp>
      <p:sp>
        <p:nvSpPr>
          <p:cNvPr id="3" name="TextBox 2">
            <a:extLst>
              <a:ext uri="{FF2B5EF4-FFF2-40B4-BE49-F238E27FC236}">
                <a16:creationId xmlns:a16="http://schemas.microsoft.com/office/drawing/2014/main" id="{25C92612-728F-4BB5-A640-D7B40CDD28E3}"/>
              </a:ext>
            </a:extLst>
          </p:cNvPr>
          <p:cNvSpPr txBox="1"/>
          <p:nvPr/>
        </p:nvSpPr>
        <p:spPr>
          <a:xfrm>
            <a:off x="7637489" y="2737991"/>
            <a:ext cx="1524000" cy="369332"/>
          </a:xfrm>
          <a:prstGeom prst="rect">
            <a:avLst/>
          </a:prstGeom>
          <a:noFill/>
        </p:spPr>
        <p:txBody>
          <a:bodyPr wrap="square" rtlCol="0">
            <a:spAutoFit/>
          </a:bodyPr>
          <a:lstStyle/>
          <a:p>
            <a:r>
              <a:rPr lang="en-US" dirty="0"/>
              <a:t>Massless bar</a:t>
            </a:r>
          </a:p>
        </p:txBody>
      </p:sp>
    </p:spTree>
    <p:extLst>
      <p:ext uri="{BB962C8B-B14F-4D97-AF65-F5344CB8AC3E}">
        <p14:creationId xmlns:p14="http://schemas.microsoft.com/office/powerpoint/2010/main" val="94244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normAutofit fontScale="90000"/>
          </a:bodyPr>
          <a:lstStyle/>
          <a:p>
            <a:r>
              <a:rPr lang="en-US" b="1" dirty="0">
                <a:solidFill>
                  <a:srgbClr val="FF0000"/>
                </a:solidFill>
              </a:rPr>
              <a:t>Rotational Inertia and Newton’s Second Law</a:t>
            </a:r>
          </a:p>
        </p:txBody>
      </p:sp>
      <p:sp>
        <p:nvSpPr>
          <p:cNvPr id="1455107" name="Rectangle 3"/>
          <p:cNvSpPr>
            <a:spLocks noGrp="1" noChangeArrowheads="1"/>
          </p:cNvSpPr>
          <p:nvPr>
            <p:ph type="body" idx="1"/>
          </p:nvPr>
        </p:nvSpPr>
        <p:spPr>
          <a:xfrm>
            <a:off x="0" y="1981200"/>
            <a:ext cx="9144000" cy="3170099"/>
          </a:xfrm>
          <a:noFill/>
        </p:spPr>
        <p:txBody>
          <a:bodyPr>
            <a:spAutoFit/>
          </a:bodyPr>
          <a:lstStyle/>
          <a:p>
            <a:pPr marL="0" indent="0">
              <a:lnSpc>
                <a:spcPct val="80000"/>
              </a:lnSpc>
              <a:buNone/>
            </a:pPr>
            <a:endParaRPr lang="en-US" sz="2400" dirty="0"/>
          </a:p>
          <a:p>
            <a:pPr>
              <a:lnSpc>
                <a:spcPct val="80000"/>
              </a:lnSpc>
            </a:pPr>
            <a:r>
              <a:rPr lang="en-US" sz="2800" dirty="0"/>
              <a:t>For an object with its mass concentrated at a point:</a:t>
            </a:r>
          </a:p>
          <a:p>
            <a:pPr lvl="1">
              <a:lnSpc>
                <a:spcPct val="80000"/>
              </a:lnSpc>
            </a:pPr>
            <a:r>
              <a:rPr lang="en-US" sz="2400" dirty="0"/>
              <a:t>Rotational inertia = mass x square of distance from axis</a:t>
            </a:r>
          </a:p>
          <a:p>
            <a:pPr lvl="1">
              <a:lnSpc>
                <a:spcPct val="80000"/>
              </a:lnSpc>
            </a:pPr>
            <a:r>
              <a:rPr lang="en-US" b="1" i="1" dirty="0">
                <a:solidFill>
                  <a:srgbClr val="FF0000"/>
                </a:solidFill>
                <a:latin typeface="Times New Roman" pitchFamily="79" charset="0"/>
              </a:rPr>
              <a:t>I</a:t>
            </a:r>
            <a:r>
              <a:rPr lang="en-US" b="1" dirty="0">
                <a:solidFill>
                  <a:srgbClr val="FF0000"/>
                </a:solidFill>
              </a:rPr>
              <a:t> = </a:t>
            </a:r>
            <a:r>
              <a:rPr lang="en-US" b="1" i="1" dirty="0">
                <a:solidFill>
                  <a:srgbClr val="FF0000"/>
                </a:solidFill>
                <a:latin typeface="Times New Roman" pitchFamily="79" charset="0"/>
              </a:rPr>
              <a:t>mr</a:t>
            </a:r>
            <a:r>
              <a:rPr lang="en-US" b="1" baseline="30000" dirty="0">
                <a:solidFill>
                  <a:srgbClr val="FF0000"/>
                </a:solidFill>
              </a:rPr>
              <a:t>2</a:t>
            </a:r>
          </a:p>
          <a:p>
            <a:pPr marL="457200" lvl="1" indent="0">
              <a:lnSpc>
                <a:spcPct val="80000"/>
              </a:lnSpc>
              <a:buNone/>
            </a:pPr>
            <a:endParaRPr lang="en-US" b="1" dirty="0">
              <a:solidFill>
                <a:srgbClr val="FF0000"/>
              </a:solidFill>
            </a:endParaRPr>
          </a:p>
          <a:p>
            <a:pPr>
              <a:lnSpc>
                <a:spcPct val="80000"/>
              </a:lnSpc>
            </a:pPr>
            <a:r>
              <a:rPr lang="en-US" sz="2800" dirty="0"/>
              <a:t>The </a:t>
            </a:r>
            <a:r>
              <a:rPr lang="en-US" sz="2800" b="1" dirty="0"/>
              <a:t>total rotational inertia </a:t>
            </a:r>
            <a:r>
              <a:rPr lang="en-US" sz="2800" dirty="0"/>
              <a:t>of an object like a merry-go-round can be found by </a:t>
            </a:r>
            <a:r>
              <a:rPr lang="en-US" sz="2800" dirty="0">
                <a:solidFill>
                  <a:srgbClr val="FF0000"/>
                </a:solidFill>
              </a:rPr>
              <a:t>adding the contributions of all the different parts of the object.</a:t>
            </a:r>
          </a:p>
        </p:txBody>
      </p:sp>
      <p:sp>
        <p:nvSpPr>
          <p:cNvPr id="2" name="Slide Number Placeholder 1"/>
          <p:cNvSpPr>
            <a:spLocks noGrp="1"/>
          </p:cNvSpPr>
          <p:nvPr>
            <p:ph type="sldNum" sz="quarter" idx="12"/>
          </p:nvPr>
        </p:nvSpPr>
        <p:spPr/>
        <p:txBody>
          <a:bodyPr/>
          <a:lstStyle/>
          <a:p>
            <a:fld id="{F98FF88D-4348-4F17-99D6-14D005147BAE}" type="slidenum">
              <a:rPr lang="en-US" smtClean="0"/>
              <a:t>9</a:t>
            </a:fld>
            <a:endParaRPr lang="en-US"/>
          </a:p>
        </p:txBody>
      </p:sp>
    </p:spTree>
    <p:extLst>
      <p:ext uri="{BB962C8B-B14F-4D97-AF65-F5344CB8AC3E}">
        <p14:creationId xmlns:p14="http://schemas.microsoft.com/office/powerpoint/2010/main" val="213916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1792</Words>
  <Application>Microsoft Office PowerPoint</Application>
  <PresentationFormat>On-screen Show (4:3)</PresentationFormat>
  <Paragraphs>205</Paragraphs>
  <Slides>24</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Cambria Math</vt:lpstr>
      <vt:lpstr>Comic Sans MS</vt:lpstr>
      <vt:lpstr>Symbol</vt:lpstr>
      <vt:lpstr>Times New Roman</vt:lpstr>
      <vt:lpstr>Wingdings</vt:lpstr>
      <vt:lpstr>Office Theme</vt:lpstr>
      <vt:lpstr>Equation</vt:lpstr>
      <vt:lpstr>PowerPoint Presentation</vt:lpstr>
      <vt:lpstr>PowerPoint Presentation</vt:lpstr>
      <vt:lpstr>How far can the child walk without tipping the plank?</vt:lpstr>
      <vt:lpstr>An 80-N plank is placed on a dock as shown.  The plank is uniform in density so the center of gravity of the plank is located at the center of the plank.  A 150-N boy standing on the plank walks out slowly from the edge of the dock.  What is the torque exerted by the weight of the plank about the pivot point at the edge of the dock?</vt:lpstr>
      <vt:lpstr>Quiz: An 80-N plank is placed on a dock as shown.  The plank is uniform in density so the center of gravity of the plank is located at the center of the plank.  A 150-N boy standing on the plank walks out slowly from the edge of the dock.  How far from the edge of the dock can the 150-N boy walk until the plank is just on the verge of tipping?</vt:lpstr>
      <vt:lpstr>Demos: 1Q-09 Demonstration Gyroscopes </vt:lpstr>
      <vt:lpstr>Rotational Inertia and Newton’s Second Law</vt:lpstr>
      <vt:lpstr>Rotational Inertia and Newton’s Second Law</vt:lpstr>
      <vt:lpstr>Rotational Inertia and Newton’s Second Law</vt:lpstr>
      <vt:lpstr>Two 0.2-kg masses are located at either end of a 1-m long, very light and rigid rod as shown.  What is the rotational inertia of this system about an axis through the center of the rod?</vt:lpstr>
      <vt:lpstr>Rotational inertias for more complex shapes: </vt:lpstr>
      <vt:lpstr>Angular Momentum</vt:lpstr>
      <vt:lpstr>Angular momentum is a vector</vt:lpstr>
      <vt:lpstr>Conservation of Angular Momentum</vt:lpstr>
      <vt:lpstr>Conservation of Angular Momentum</vt:lpstr>
      <vt:lpstr>Demos: 1Q-09 Demonstration Gyroscopes </vt:lpstr>
      <vt:lpstr>PowerPoint Presentation</vt:lpstr>
      <vt:lpstr>Kinetic Energy </vt:lpstr>
      <vt:lpstr>PowerPoint Presentation</vt:lpstr>
      <vt:lpstr>PowerPoint Presentation</vt:lpstr>
      <vt:lpstr>PowerPoint Presentation</vt:lpstr>
      <vt:lpstr>PowerPoint Presentation</vt:lpstr>
      <vt:lpstr>A student sits on a stool holding a bicycle wheel with a rotational velocity of 5 rad./s about a vertical axis.  The rotational inertia of the wheel is 2 kg·m2 about its center and the rotational inertia of the student and wheel and platform about the rotational axis of the platform is 6 kg·m2.  What is the initial angular momentum of the system?</vt:lpstr>
      <vt:lpstr>Quiz: A student sits on a stool holding a bicycle wheel with a rotational velocity of 5 rad./s about a vertical axis.  The rotational inertia of the wheel is 2 kg·m2 about its center and the rotational inertia of the student and wheel and platform about the rotational axis of the platform is 6 kg·m2. If the student flips the axis of the wheel, reversing the direction of its angular-momentum vector, what is the rotational velocity of the student and stool about their axis after the wheel is flipped?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King</dc:creator>
  <cp:lastModifiedBy>David King</cp:lastModifiedBy>
  <cp:revision>17</cp:revision>
  <dcterms:created xsi:type="dcterms:W3CDTF">2020-02-27T14:02:13Z</dcterms:created>
  <dcterms:modified xsi:type="dcterms:W3CDTF">2021-03-08T00:29:09Z</dcterms:modified>
</cp:coreProperties>
</file>