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30" r:id="rId2"/>
    <p:sldId id="331" r:id="rId3"/>
    <p:sldId id="332" r:id="rId4"/>
    <p:sldId id="333" r:id="rId5"/>
    <p:sldId id="334" r:id="rId6"/>
    <p:sldId id="270" r:id="rId7"/>
    <p:sldId id="336" r:id="rId8"/>
    <p:sldId id="337" r:id="rId9"/>
    <p:sldId id="338" r:id="rId10"/>
    <p:sldId id="339" r:id="rId11"/>
    <p:sldId id="274" r:id="rId12"/>
    <p:sldId id="277" r:id="rId13"/>
    <p:sldId id="279" r:id="rId14"/>
    <p:sldId id="280" r:id="rId15"/>
    <p:sldId id="329" r:id="rId16"/>
    <p:sldId id="314" r:id="rId17"/>
    <p:sldId id="281" r:id="rId18"/>
    <p:sldId id="315" r:id="rId19"/>
    <p:sldId id="312" r:id="rId20"/>
    <p:sldId id="317" r:id="rId21"/>
    <p:sldId id="316" r:id="rId22"/>
    <p:sldId id="340" r:id="rId23"/>
    <p:sldId id="32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497" y="4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B62DBF-956A-425A-909B-114F92F24A60}" type="datetimeFigureOut">
              <a:rPr lang="en-US" smtClean="0"/>
              <a:t>2/25/2020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DA577-DB02-48C2-801E-90A684DA2929}" type="slidenum">
              <a:rPr lang="en-US" smtClean="0"/>
              <a:t>‹#›</a:t>
            </a:fld>
            <a:endParaRPr lang="en-US"/>
          </a:p>
        </p:txBody>
      </p:sp>
    </p:spTree>
    <p:extLst>
      <p:ext uri="{BB962C8B-B14F-4D97-AF65-F5344CB8AC3E}">
        <p14:creationId xmlns:p14="http://schemas.microsoft.com/office/powerpoint/2010/main" val="1680287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749E20-CAEE-4C3C-AC17-6AD2FAFAC3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75DC8-4D53-498C-B2AC-59A14F9DA451}" type="slidenum">
              <a:rPr lang="en-US"/>
              <a:pPr/>
              <a:t>10</a:t>
            </a:fld>
            <a:endParaRPr lang="en-US"/>
          </a:p>
        </p:txBody>
      </p:sp>
      <p:sp>
        <p:nvSpPr>
          <p:cNvPr id="1433602" name="Rectangle 2"/>
          <p:cNvSpPr>
            <a:spLocks noGrp="1" noRot="1" noChangeAspect="1" noChangeArrowheads="1" noTextEdit="1"/>
          </p:cNvSpPr>
          <p:nvPr>
            <p:ph type="sldImg"/>
          </p:nvPr>
        </p:nvSpPr>
        <p:spPr>
          <a:ln/>
        </p:spPr>
      </p:sp>
      <p:sp>
        <p:nvSpPr>
          <p:cNvPr id="143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75DC8-4D53-498C-B2AC-59A14F9DA451}" type="slidenum">
              <a:rPr lang="en-US"/>
              <a:pPr/>
              <a:t>11</a:t>
            </a:fld>
            <a:endParaRPr lang="en-US"/>
          </a:p>
        </p:txBody>
      </p:sp>
      <p:sp>
        <p:nvSpPr>
          <p:cNvPr id="1433602" name="Rectangle 2"/>
          <p:cNvSpPr>
            <a:spLocks noGrp="1" noRot="1" noChangeAspect="1" noChangeArrowheads="1" noTextEdit="1"/>
          </p:cNvSpPr>
          <p:nvPr>
            <p:ph type="sldImg"/>
          </p:nvPr>
        </p:nvSpPr>
        <p:spPr>
          <a:ln/>
        </p:spPr>
      </p:sp>
      <p:sp>
        <p:nvSpPr>
          <p:cNvPr id="1433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F02F1-783D-4D9C-AA8C-080B7B17698E}" type="slidenum">
              <a:rPr lang="en-US"/>
              <a:pPr/>
              <a:t>12</a:t>
            </a:fld>
            <a:endParaRPr lang="en-US"/>
          </a:p>
        </p:txBody>
      </p:sp>
      <p:sp>
        <p:nvSpPr>
          <p:cNvPr id="1398786" name="Rectangle 2"/>
          <p:cNvSpPr>
            <a:spLocks noGrp="1" noRot="1" noChangeAspect="1" noChangeArrowheads="1" noTextEdit="1"/>
          </p:cNvSpPr>
          <p:nvPr>
            <p:ph type="sldImg"/>
          </p:nvPr>
        </p:nvSpPr>
        <p:spPr>
          <a:ln/>
        </p:spPr>
      </p:sp>
      <p:sp>
        <p:nvSpPr>
          <p:cNvPr id="139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A4102-299A-43B2-8CB3-7BD688DDA663}" type="slidenum">
              <a:rPr lang="en-US"/>
              <a:pPr/>
              <a:t>13</a:t>
            </a:fld>
            <a:endParaRPr lang="en-US"/>
          </a:p>
        </p:txBody>
      </p:sp>
      <p:sp>
        <p:nvSpPr>
          <p:cNvPr id="14376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7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CC8AB-02AC-4674-AD88-F516894CC700}" type="slidenum">
              <a:rPr lang="en-US"/>
              <a:pPr/>
              <a:t>14</a:t>
            </a:fld>
            <a:endParaRPr lang="en-US"/>
          </a:p>
        </p:txBody>
      </p:sp>
      <p:sp>
        <p:nvSpPr>
          <p:cNvPr id="1441794" name="Rectangle 2"/>
          <p:cNvSpPr>
            <a:spLocks noGrp="1" noRot="1" noChangeAspect="1" noChangeArrowheads="1" noTextEdit="1"/>
          </p:cNvSpPr>
          <p:nvPr>
            <p:ph type="sldImg"/>
          </p:nvPr>
        </p:nvSpPr>
        <p:spPr>
          <a:ln/>
        </p:spPr>
      </p:sp>
      <p:sp>
        <p:nvSpPr>
          <p:cNvPr id="144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CC8AB-02AC-4674-AD88-F516894CC700}" type="slidenum">
              <a:rPr lang="en-US"/>
              <a:pPr/>
              <a:t>15</a:t>
            </a:fld>
            <a:endParaRPr lang="en-US"/>
          </a:p>
        </p:txBody>
      </p:sp>
      <p:sp>
        <p:nvSpPr>
          <p:cNvPr id="1441794" name="Rectangle 2"/>
          <p:cNvSpPr>
            <a:spLocks noGrp="1" noRot="1" noChangeAspect="1" noChangeArrowheads="1" noTextEdit="1"/>
          </p:cNvSpPr>
          <p:nvPr>
            <p:ph type="sldImg"/>
          </p:nvPr>
        </p:nvSpPr>
        <p:spPr>
          <a:ln/>
        </p:spPr>
      </p:sp>
      <p:sp>
        <p:nvSpPr>
          <p:cNvPr id="144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AD7D73DB-81FA-47CA-A35B-635C8857FD77}" type="slidenum">
              <a:rPr lang="en-US"/>
              <a:pPr eaLnBrk="1" hangingPunct="1"/>
              <a:t>16</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With regard to the cut-out of the “crescent moon,” emphasize that the CG does not have to be at a point where there is mass.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E44FB3-734C-4F85-829B-956946A0EF48}" type="slidenum">
              <a:rPr lang="en-US"/>
              <a:pPr/>
              <a:t>17</a:t>
            </a:fld>
            <a:endParaRPr lang="en-US"/>
          </a:p>
        </p:txBody>
      </p:sp>
      <p:sp>
        <p:nvSpPr>
          <p:cNvPr id="1445890" name="Rectangle 2"/>
          <p:cNvSpPr>
            <a:spLocks noGrp="1" noRot="1" noChangeAspect="1" noChangeArrowheads="1" noTextEdit="1"/>
          </p:cNvSpPr>
          <p:nvPr>
            <p:ph type="sldImg"/>
          </p:nvPr>
        </p:nvSpPr>
        <p:spPr>
          <a:ln/>
        </p:spPr>
      </p:sp>
      <p:sp>
        <p:nvSpPr>
          <p:cNvPr id="1445891" name="Rectangle 3"/>
          <p:cNvSpPr>
            <a:spLocks noGrp="1" noChangeArrowheads="1"/>
          </p:cNvSpPr>
          <p:nvPr>
            <p:ph type="body" idx="1"/>
          </p:nvPr>
        </p:nvSpPr>
        <p:spPr/>
        <p:txBody>
          <a:bodyPr/>
          <a:lstStyle/>
          <a:p>
            <a:r>
              <a:rPr lang="en-US" dirty="0"/>
              <a:t>I end up in here for</a:t>
            </a:r>
            <a:r>
              <a:rPr lang="en-US" baseline="0" dirty="0"/>
              <a:t> this lecture in SP2019</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90A529E1-314B-4AF0-A3E0-028558B0F397}" type="slidenum">
              <a:rPr lang="en-US"/>
              <a:pPr eaLnBrk="1" hangingPunct="1"/>
              <a:t>18</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Tip of</a:t>
            </a:r>
            <a:r>
              <a:rPr lang="en-US" baseline="0" dirty="0"/>
              <a:t> the bird’s beak. </a:t>
            </a:r>
          </a:p>
          <a:p>
            <a:endParaRPr lang="en-US" baseline="0" dirty="0"/>
          </a:p>
          <a:p>
            <a:r>
              <a:rPr lang="en-US" dirty="0"/>
              <a:t>The forks are already embedded in the corks. A small pin in the cork has a tiny depression that allows it to be placed on the sharp point of the stand. The forks may be pushed gently to make the system oscillate. The equilibrium position is stable, showing that the CG of the system is below the contact point and directly beneath it, although no mass is present there.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Viewed form the side, a rolling double cone appears to defy gravity and roll uphill. Upon inspection, it is seen that because the ramp widens, the CG of the double-cone actually drops and is, in fact, rolling downhill. </a:t>
            </a:r>
          </a:p>
          <a:p>
            <a:r>
              <a:rPr lang="en-US" dirty="0"/>
              <a:t>Before</a:t>
            </a:r>
            <a:r>
              <a:rPr lang="en-US" baseline="0" dirty="0"/>
              <a:t> show the result, have another exercise using a rod and ask the same question.</a:t>
            </a:r>
            <a:endParaRPr lang="en-US" dirty="0"/>
          </a:p>
        </p:txBody>
      </p:sp>
      <p:sp>
        <p:nvSpPr>
          <p:cNvPr id="4" name="Slide Number Placeholder 3"/>
          <p:cNvSpPr>
            <a:spLocks noGrp="1"/>
          </p:cNvSpPr>
          <p:nvPr>
            <p:ph type="sldNum" sz="quarter" idx="10"/>
          </p:nvPr>
        </p:nvSpPr>
        <p:spPr/>
        <p:txBody>
          <a:bodyPr/>
          <a:lstStyle/>
          <a:p>
            <a:fld id="{A7CDA577-DB02-48C2-801E-90A684DA2929}" type="slidenum">
              <a:rPr lang="en-US" smtClean="0"/>
              <a:t>21</a:t>
            </a:fld>
            <a:endParaRPr lang="en-US"/>
          </a:p>
        </p:txBody>
      </p:sp>
    </p:spTree>
    <p:extLst>
      <p:ext uri="{BB962C8B-B14F-4D97-AF65-F5344CB8AC3E}">
        <p14:creationId xmlns:p14="http://schemas.microsoft.com/office/powerpoint/2010/main" val="204553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FC24E-7DD5-4308-A082-1DCB66E5FDBE}" type="slidenum">
              <a:rPr lang="en-US"/>
              <a:pPr/>
              <a:t>2</a:t>
            </a:fld>
            <a:endParaRPr lang="en-US"/>
          </a:p>
        </p:txBody>
      </p:sp>
      <p:sp>
        <p:nvSpPr>
          <p:cNvPr id="1404930" name="Rectangle 2"/>
          <p:cNvSpPr>
            <a:spLocks noGrp="1" noRot="1" noChangeAspect="1" noChangeArrowheads="1" noTextEdit="1"/>
          </p:cNvSpPr>
          <p:nvPr>
            <p:ph type="sldImg"/>
          </p:nvPr>
        </p:nvSpPr>
        <p:spPr>
          <a:ln/>
        </p:spPr>
      </p:sp>
      <p:sp>
        <p:nvSpPr>
          <p:cNvPr id="140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A4102-299A-43B2-8CB3-7BD688DDA663}" type="slidenum">
              <a:rPr lang="en-US"/>
              <a:pPr/>
              <a:t>23</a:t>
            </a:fld>
            <a:endParaRPr lang="en-US"/>
          </a:p>
        </p:txBody>
      </p:sp>
      <p:sp>
        <p:nvSpPr>
          <p:cNvPr id="14376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7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B7F07-D7D9-403C-ADC4-67617BEF9798}" type="slidenum">
              <a:rPr lang="en-US"/>
              <a:pPr/>
              <a:t>3</a:t>
            </a:fld>
            <a:endParaRPr lang="en-US"/>
          </a:p>
        </p:txBody>
      </p:sp>
      <p:sp>
        <p:nvSpPr>
          <p:cNvPr id="1429506" name="Rectangle 2"/>
          <p:cNvSpPr>
            <a:spLocks noGrp="1" noRot="1" noChangeAspect="1" noChangeArrowheads="1" noTextEdit="1"/>
          </p:cNvSpPr>
          <p:nvPr>
            <p:ph type="sldImg"/>
          </p:nvPr>
        </p:nvSpPr>
        <p:spPr>
          <a:ln/>
        </p:spPr>
      </p:sp>
      <p:sp>
        <p:nvSpPr>
          <p:cNvPr id="142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0905C-3F0E-42EC-A159-392C924FA883}" type="slidenum">
              <a:rPr lang="en-US"/>
              <a:pPr/>
              <a:t>4</a:t>
            </a:fld>
            <a:endParaRPr lang="en-US"/>
          </a:p>
        </p:txBody>
      </p:sp>
      <p:sp>
        <p:nvSpPr>
          <p:cNvPr id="798722" name="Rectangle 2"/>
          <p:cNvSpPr>
            <a:spLocks noGrp="1" noRot="1" noChangeAspect="1" noChangeArrowheads="1" noTextEdit="1"/>
          </p:cNvSpPr>
          <p:nvPr>
            <p:ph type="sldImg"/>
          </p:nvPr>
        </p:nvSpPr>
        <p:spPr>
          <a:ln/>
        </p:spPr>
      </p:sp>
      <p:sp>
        <p:nvSpPr>
          <p:cNvPr id="79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C941E-0A24-4D14-B57A-9EF12AC37233}" type="slidenum">
              <a:rPr lang="en-US"/>
              <a:pPr/>
              <a:t>5</a:t>
            </a:fld>
            <a:endParaRPr lang="en-US"/>
          </a:p>
        </p:txBody>
      </p:sp>
      <p:sp>
        <p:nvSpPr>
          <p:cNvPr id="1431554" name="Rectangle 2"/>
          <p:cNvSpPr>
            <a:spLocks noGrp="1" noRot="1" noChangeAspect="1" noChangeArrowheads="1" noTextEdit="1"/>
          </p:cNvSpPr>
          <p:nvPr>
            <p:ph type="sldImg"/>
          </p:nvPr>
        </p:nvSpPr>
        <p:spPr>
          <a:ln/>
        </p:spPr>
      </p:sp>
      <p:sp>
        <p:nvSpPr>
          <p:cNvPr id="143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5E711-C02C-4D80-9A27-D4891DEC7D74}" type="slidenum">
              <a:rPr lang="en-US"/>
              <a:pPr/>
              <a:t>6</a:t>
            </a:fld>
            <a:endParaRPr lang="en-US"/>
          </a:p>
        </p:txBody>
      </p:sp>
      <p:sp>
        <p:nvSpPr>
          <p:cNvPr id="843778" name="Rectangle 2"/>
          <p:cNvSpPr>
            <a:spLocks noGrp="1" noRot="1" noChangeAspect="1" noChangeArrowheads="1" noTextEdit="1"/>
          </p:cNvSpPr>
          <p:nvPr>
            <p:ph type="sldImg"/>
          </p:nvPr>
        </p:nvSpPr>
        <p:spPr>
          <a:ln/>
        </p:spPr>
      </p:sp>
      <p:sp>
        <p:nvSpPr>
          <p:cNvPr id="84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100BB-2FBC-4841-ADB2-D0243290B94C}" type="slidenum">
              <a:rPr lang="en-US"/>
              <a:pPr/>
              <a:t>7</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94B85-69AB-4EC4-871F-71648515E2AF}" type="slidenum">
              <a:rPr lang="en-US"/>
              <a:pPr/>
              <a:t>8</a:t>
            </a:fld>
            <a:endParaRPr lang="en-US"/>
          </a:p>
        </p:txBody>
      </p:sp>
      <p:sp>
        <p:nvSpPr>
          <p:cNvPr id="1390594" name="Rectangle 2"/>
          <p:cNvSpPr>
            <a:spLocks noGrp="1" noRot="1" noChangeAspect="1" noChangeArrowheads="1" noTextEdit="1"/>
          </p:cNvSpPr>
          <p:nvPr>
            <p:ph type="sldImg"/>
          </p:nvPr>
        </p:nvSpPr>
        <p:spPr>
          <a:ln/>
        </p:spPr>
      </p:sp>
      <p:sp>
        <p:nvSpPr>
          <p:cNvPr id="139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304D2-5EFE-46B6-9736-A4F64EACBCC0}" type="slidenum">
              <a:rPr lang="en-US"/>
              <a:pPr/>
              <a:t>9</a:t>
            </a:fld>
            <a:endParaRPr lang="en-US"/>
          </a:p>
        </p:txBody>
      </p:sp>
      <p:sp>
        <p:nvSpPr>
          <p:cNvPr id="1392642" name="Rectangle 2"/>
          <p:cNvSpPr>
            <a:spLocks noGrp="1" noRot="1" noChangeAspect="1" noChangeArrowheads="1" noTextEdit="1"/>
          </p:cNvSpPr>
          <p:nvPr>
            <p:ph type="sldImg"/>
          </p:nvPr>
        </p:nvSpPr>
        <p:spPr>
          <a:ln/>
        </p:spPr>
      </p:sp>
      <p:sp>
        <p:nvSpPr>
          <p:cNvPr id="13926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7C1E3C-CA1A-48EB-9FEA-F143A215EF29}" type="datetime1">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233666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04BF1D-38D5-419B-838D-1EEF9473DA27}" type="datetime1">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174248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6017AE-38BD-49EC-8A21-B470C6CB4A1D}" type="datetime1">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96922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7B158886-17A8-4C3E-A747-078A28560B06}" type="datetime1">
              <a:rPr lang="en-US" smtClean="0"/>
              <a:t>2/25/2020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5AD926-2053-48AC-B0FC-15EF0DEAF670}" type="slidenum">
              <a:rPr lang="en-US"/>
              <a:pPr/>
              <a:t>‹#›</a:t>
            </a:fld>
            <a:endParaRPr lang="en-US"/>
          </a:p>
        </p:txBody>
      </p:sp>
    </p:spTree>
    <p:extLst>
      <p:ext uri="{BB962C8B-B14F-4D97-AF65-F5344CB8AC3E}">
        <p14:creationId xmlns:p14="http://schemas.microsoft.com/office/powerpoint/2010/main" val="49056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fld id="{3FD35C38-21AD-4CF6-B9D7-7C4D6CF9DC70}" type="datetime1">
              <a:rPr lang="en-US" smtClean="0"/>
              <a:t>2/25/2020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E20898EA-45CC-4A15-B3BE-0DD4A29C1331}" type="slidenum">
              <a:rPr lang="en-US"/>
              <a:pPr/>
              <a:t>‹#›</a:t>
            </a:fld>
            <a:endParaRPr lang="en-US"/>
          </a:p>
        </p:txBody>
      </p:sp>
    </p:spTree>
    <p:extLst>
      <p:ext uri="{BB962C8B-B14F-4D97-AF65-F5344CB8AC3E}">
        <p14:creationId xmlns:p14="http://schemas.microsoft.com/office/powerpoint/2010/main" val="150546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E978D4-3FCE-4051-96B0-06C913CB7EB1}" type="datetime1">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367730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8A8FC2-FFAD-457B-B2DE-279B0D0E8C43}" type="datetime1">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23182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3FA308-7DC7-4B0E-B4F7-6207055C7CB2}" type="datetime1">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373479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DE9C58-DDCD-4E00-8B09-85F31D6A0649}" type="datetime1">
              <a:rPr lang="en-US" smtClean="0"/>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09305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633134-D10E-4C65-9621-81393145541D}" type="datetime1">
              <a:rPr lang="en-US" smtClean="0"/>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7131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48EFA-15D5-4962-8347-C015FD6B1021}" type="datetime1">
              <a:rPr lang="en-US" smtClean="0"/>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0825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D6ABFC-5C99-48AC-8C93-D4F85BCA353D}" type="datetime1">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9874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D34BD4-619C-4E24-80CC-1FBAB7B790CC}" type="datetime1">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18577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F5EBC-9AFE-4AB8-943C-B686F0EB1647}" type="datetime1">
              <a:rPr lang="en-US" smtClean="0"/>
              <a:t>2/25/2020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FF88D-4348-4F17-99D6-14D005147BAE}" type="slidenum">
              <a:rPr lang="en-US" smtClean="0"/>
              <a:t>‹#›</a:t>
            </a:fld>
            <a:endParaRPr lang="en-US"/>
          </a:p>
        </p:txBody>
      </p:sp>
    </p:spTree>
    <p:extLst>
      <p:ext uri="{BB962C8B-B14F-4D97-AF65-F5344CB8AC3E}">
        <p14:creationId xmlns:p14="http://schemas.microsoft.com/office/powerpoint/2010/main" val="402831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2.jpeg"/><Relationship Id="rId7" Type="http://schemas.openxmlformats.org/officeDocument/2006/relationships/image" Target="../media/image19.wmf"/><Relationship Id="rId12" Type="http://schemas.openxmlformats.org/officeDocument/2006/relationships/image" Target="../media/image23.jpe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0.wmf"/></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86800" cy="5709255"/>
          </a:xfrm>
          <a:prstGeom prst="rect">
            <a:avLst/>
          </a:prstGeom>
          <a:noFill/>
        </p:spPr>
        <p:txBody>
          <a:bodyPr wrap="square" rtlCol="0">
            <a:spAutoFit/>
          </a:bodyPr>
          <a:lstStyle/>
          <a:p>
            <a:pPr algn="ctr"/>
            <a:r>
              <a:rPr lang="en-US" sz="2500" b="1" dirty="0">
                <a:latin typeface="Times New Roman" pitchFamily="18" charset="0"/>
                <a:cs typeface="Times New Roman" pitchFamily="18" charset="0"/>
              </a:rPr>
              <a:t>Exam#1 (</a:t>
            </a:r>
            <a:r>
              <a:rPr lang="en-US" sz="2500" b="1" dirty="0">
                <a:solidFill>
                  <a:srgbClr val="FF0000"/>
                </a:solidFill>
                <a:latin typeface="Times New Roman" pitchFamily="18" charset="0"/>
                <a:cs typeface="Times New Roman" pitchFamily="18" charset="0"/>
              </a:rPr>
              <a:t>chapter 1-8</a:t>
            </a:r>
            <a:r>
              <a:rPr lang="en-US" sz="2500" b="1" dirty="0">
                <a:latin typeface="Times New Roman" pitchFamily="18" charset="0"/>
                <a:cs typeface="Times New Roman" pitchFamily="18" charset="0"/>
              </a:rPr>
              <a:t>)</a:t>
            </a:r>
          </a:p>
          <a:p>
            <a:pPr algn="ctr"/>
            <a:endParaRPr lang="en-US" sz="2000" b="1" dirty="0">
              <a:latin typeface="Times New Roman" pitchFamily="18" charset="0"/>
              <a:cs typeface="Times New Roman" pitchFamily="18" charset="0"/>
            </a:endParaRPr>
          </a:p>
          <a:p>
            <a:pPr>
              <a:buFont typeface="Wingdings" pitchFamily="2" charset="2"/>
              <a:buChar char="ü"/>
            </a:pPr>
            <a:r>
              <a:rPr lang="en-US" sz="2000" dirty="0">
                <a:latin typeface="Times New Roman" pitchFamily="18" charset="0"/>
                <a:cs typeface="Times New Roman" pitchFamily="18" charset="0"/>
              </a:rPr>
              <a:t>time:  </a:t>
            </a:r>
            <a:r>
              <a:rPr lang="nn-NO" sz="2000"/>
              <a:t>Wednesday  03/11  </a:t>
            </a:r>
            <a:r>
              <a:rPr lang="nn-NO" sz="2000" dirty="0"/>
              <a:t>8:30 am- 9:20 am</a:t>
            </a:r>
          </a:p>
          <a:p>
            <a:endParaRPr lang="en-US" sz="2000" dirty="0">
              <a:latin typeface="Times New Roman" pitchFamily="18" charset="0"/>
              <a:cs typeface="Times New Roman" pitchFamily="18" charset="0"/>
            </a:endParaRPr>
          </a:p>
          <a:p>
            <a:pPr>
              <a:buFont typeface="Wingdings" pitchFamily="2" charset="2"/>
              <a:buChar char="ü"/>
            </a:pPr>
            <a:r>
              <a:rPr lang="en-US" sz="2000" dirty="0">
                <a:latin typeface="Times New Roman" pitchFamily="18" charset="0"/>
                <a:cs typeface="Times New Roman" pitchFamily="18" charset="0"/>
              </a:rPr>
              <a:t> Location:  </a:t>
            </a:r>
            <a:r>
              <a:rPr lang="en-US" sz="2000" dirty="0"/>
              <a:t>physics building room 114</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pPr>
              <a:buFont typeface="Wingdings" pitchFamily="2" charset="2"/>
              <a:buChar char="ü"/>
            </a:pPr>
            <a:r>
              <a:rPr lang="en-US" sz="2000" dirty="0"/>
              <a:t>If you have special needs, e.g. exam time extension, and has not contact me before, please bring me the letter from the Office of the Dean of Students before 02/27.</a:t>
            </a:r>
          </a:p>
          <a:p>
            <a:pPr>
              <a:buFont typeface="Wingdings" pitchFamily="2" charset="2"/>
              <a:buChar char="ü"/>
            </a:pPr>
            <a:endParaRPr lang="en-US" sz="2000" dirty="0">
              <a:latin typeface="Times New Roman" pitchFamily="18" charset="0"/>
              <a:cs typeface="Times New Roman" pitchFamily="18" charset="0"/>
            </a:endParaRPr>
          </a:p>
          <a:p>
            <a:pPr>
              <a:buFont typeface="Wingdings" pitchFamily="2" charset="2"/>
              <a:buChar char="ü"/>
            </a:pPr>
            <a:r>
              <a:rPr lang="en-US" sz="2000" dirty="0">
                <a:latin typeface="Times New Roman" pitchFamily="18" charset="0"/>
                <a:cs typeface="Times New Roman" pitchFamily="18" charset="0"/>
              </a:rPr>
              <a:t>AOB</a:t>
            </a:r>
          </a:p>
          <a:p>
            <a:pPr lvl="1">
              <a:buFont typeface="Arial" pitchFamily="34" charset="0"/>
              <a:buChar char="•"/>
            </a:pPr>
            <a:r>
              <a:rPr lang="en-US" sz="2000" dirty="0">
                <a:latin typeface="Times New Roman" pitchFamily="18" charset="0"/>
                <a:cs typeface="Times New Roman" pitchFamily="18" charset="0"/>
              </a:rPr>
              <a:t>multiple choice problems. </a:t>
            </a:r>
          </a:p>
          <a:p>
            <a:pPr lvl="1">
              <a:buFont typeface="Arial" pitchFamily="34" charset="0"/>
              <a:buChar char="•"/>
            </a:pPr>
            <a:r>
              <a:rPr lang="en-US" sz="2000" dirty="0">
                <a:latin typeface="Times New Roman" pitchFamily="18" charset="0"/>
                <a:cs typeface="Times New Roman" pitchFamily="18" charset="0"/>
              </a:rPr>
              <a:t>Prepare your own scratch paper, pencils, erasers, etc. </a:t>
            </a:r>
          </a:p>
          <a:p>
            <a:pPr lvl="1">
              <a:buFont typeface="Arial" pitchFamily="34" charset="0"/>
              <a:buChar char="•"/>
            </a:pPr>
            <a:r>
              <a:rPr lang="en-US" sz="2000" dirty="0">
                <a:latin typeface="Times New Roman" pitchFamily="18" charset="0"/>
                <a:cs typeface="Times New Roman" pitchFamily="18" charset="0"/>
              </a:rPr>
              <a:t>Use only </a:t>
            </a:r>
            <a:r>
              <a:rPr lang="en-US" sz="2000" b="1" dirty="0">
                <a:solidFill>
                  <a:srgbClr val="FF0000"/>
                </a:solidFill>
                <a:latin typeface="Times New Roman" pitchFamily="18" charset="0"/>
                <a:cs typeface="Times New Roman" pitchFamily="18" charset="0"/>
              </a:rPr>
              <a:t>pencil</a:t>
            </a:r>
            <a:r>
              <a:rPr lang="en-US" sz="2000" dirty="0">
                <a:latin typeface="Times New Roman" pitchFamily="18" charset="0"/>
                <a:cs typeface="Times New Roman" pitchFamily="18" charset="0"/>
              </a:rPr>
              <a:t> for the answer sheet</a:t>
            </a:r>
          </a:p>
          <a:p>
            <a:pPr lvl="1">
              <a:buFont typeface="Arial" pitchFamily="34" charset="0"/>
              <a:buChar char="•"/>
            </a:pPr>
            <a:r>
              <a:rPr lang="en-US" sz="2000" dirty="0">
                <a:latin typeface="Times New Roman" pitchFamily="18" charset="0"/>
                <a:cs typeface="Times New Roman" pitchFamily="18" charset="0"/>
              </a:rPr>
              <a:t>Bring your own calculators</a:t>
            </a:r>
          </a:p>
          <a:p>
            <a:pPr lvl="1">
              <a:buFont typeface="Arial" pitchFamily="34" charset="0"/>
              <a:buChar char="•"/>
            </a:pPr>
            <a:r>
              <a:rPr lang="en-US" sz="2000" dirty="0">
                <a:latin typeface="Times New Roman" pitchFamily="18" charset="0"/>
                <a:cs typeface="Times New Roman" pitchFamily="18" charset="0"/>
              </a:rPr>
              <a:t>No cell phones, no text messaging, no computers </a:t>
            </a:r>
          </a:p>
          <a:p>
            <a:pPr lvl="1">
              <a:buFont typeface="Arial" pitchFamily="34" charset="0"/>
              <a:buChar char="•"/>
            </a:pPr>
            <a:r>
              <a:rPr lang="en-US" sz="2000" dirty="0">
                <a:latin typeface="Times New Roman" pitchFamily="18" charset="0"/>
                <a:cs typeface="Times New Roman" pitchFamily="18" charset="0"/>
              </a:rPr>
              <a:t>No crib sheet of any kind is allowed. Equation sheet will be provided.</a:t>
            </a:r>
          </a:p>
          <a:p>
            <a:r>
              <a:rPr lang="en-US" sz="2000" dirty="0">
                <a:latin typeface="Times New Roman" pitchFamily="18" charset="0"/>
                <a:cs typeface="Times New Roman" pitchFamily="18" charset="0"/>
              </a:rPr>
              <a:t> </a:t>
            </a:r>
          </a:p>
        </p:txBody>
      </p:sp>
      <p:sp>
        <p:nvSpPr>
          <p:cNvPr id="3" name="Slide Number Placeholder 2"/>
          <p:cNvSpPr>
            <a:spLocks noGrp="1"/>
          </p:cNvSpPr>
          <p:nvPr>
            <p:ph type="sldNum" sz="quarter" idx="12"/>
          </p:nvPr>
        </p:nvSpPr>
        <p:spPr/>
        <p:txBody>
          <a:bodyPr/>
          <a:lstStyle/>
          <a:p>
            <a:fld id="{44A1FB43-DC72-41E5-917A-30F8E6589284}" type="slidenum">
              <a:rPr lang="en-US" smtClean="0"/>
              <a:t>1</a:t>
            </a:fld>
            <a:endParaRPr lang="en-US"/>
          </a:p>
        </p:txBody>
      </p:sp>
    </p:spTree>
    <p:extLst>
      <p:ext uri="{BB962C8B-B14F-4D97-AF65-F5344CB8AC3E}">
        <p14:creationId xmlns:p14="http://schemas.microsoft.com/office/powerpoint/2010/main" val="185098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2578" name="Rectangle 2"/>
          <p:cNvSpPr>
            <a:spLocks noGrp="1" noChangeArrowheads="1"/>
          </p:cNvSpPr>
          <p:nvPr>
            <p:ph type="body" idx="1"/>
          </p:nvPr>
        </p:nvSpPr>
        <p:spPr>
          <a:xfrm>
            <a:off x="0" y="381000"/>
            <a:ext cx="9144000" cy="5867400"/>
          </a:xfrm>
        </p:spPr>
        <p:txBody>
          <a:bodyPr/>
          <a:lstStyle/>
          <a:p>
            <a:pPr marL="457200" lvl="1" indent="0">
              <a:buClr>
                <a:schemeClr val="folHlink"/>
              </a:buClr>
              <a:buNone/>
            </a:pPr>
            <a:r>
              <a:rPr lang="en-US" dirty="0"/>
              <a:t>What’s the lever arm between F and the fulcrum? </a:t>
            </a:r>
          </a:p>
          <a:p>
            <a:pPr marL="457200" lvl="1" indent="0">
              <a:buClr>
                <a:schemeClr val="folHlink"/>
              </a:buClr>
              <a:buNone/>
            </a:pPr>
            <a:endParaRPr lang="en-US" dirty="0"/>
          </a:p>
          <a:p>
            <a:pPr marL="971550" lvl="1" indent="-514350">
              <a:buClr>
                <a:schemeClr val="folHlink"/>
              </a:buClr>
              <a:buAutoNum type="alphaUcPeriod"/>
            </a:pPr>
            <a:r>
              <a:rPr lang="en-US" i="1" dirty="0"/>
              <a:t>l </a:t>
            </a:r>
            <a:r>
              <a:rPr lang="en-US" dirty="0"/>
              <a:t> </a:t>
            </a:r>
          </a:p>
          <a:p>
            <a:pPr marL="971550" lvl="1" indent="-514350">
              <a:buClr>
                <a:schemeClr val="folHlink"/>
              </a:buClr>
              <a:buAutoNum type="alphaUcPeriod"/>
            </a:pPr>
            <a:r>
              <a:rPr lang="en-US" dirty="0"/>
              <a:t>a </a:t>
            </a:r>
          </a:p>
          <a:p>
            <a:pPr marL="971550" lvl="1" indent="-514350">
              <a:buClr>
                <a:schemeClr val="folHlink"/>
              </a:buClr>
              <a:buAutoNum type="alphaUcPeriod"/>
            </a:pPr>
            <a:r>
              <a:rPr lang="en-US" dirty="0"/>
              <a:t>b </a:t>
            </a:r>
          </a:p>
          <a:p>
            <a:pPr marL="971550" lvl="1" indent="-514350">
              <a:buClr>
                <a:schemeClr val="folHlink"/>
              </a:buClr>
              <a:buAutoNum type="alphaUcPeriod"/>
            </a:pPr>
            <a:endParaRPr lang="en-US" dirty="0"/>
          </a:p>
        </p:txBody>
      </p:sp>
      <p:grpSp>
        <p:nvGrpSpPr>
          <p:cNvPr id="10" name="Group 9"/>
          <p:cNvGrpSpPr/>
          <p:nvPr/>
        </p:nvGrpSpPr>
        <p:grpSpPr>
          <a:xfrm>
            <a:off x="3048000" y="2332831"/>
            <a:ext cx="5578929" cy="3983038"/>
            <a:chOff x="3690257" y="2332831"/>
            <a:chExt cx="5578929" cy="3983038"/>
          </a:xfrm>
        </p:grpSpPr>
        <p:pic>
          <p:nvPicPr>
            <p:cNvPr id="1432581" name="Picture 5" descr="08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257" y="2332831"/>
              <a:ext cx="5410200" cy="398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H="1" flipV="1">
              <a:off x="5791200" y="48768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8229600" y="29718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981700" y="3429000"/>
              <a:ext cx="2438400" cy="17907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5600" y="3962400"/>
              <a:ext cx="762000" cy="553998"/>
            </a:xfrm>
            <a:prstGeom prst="rect">
              <a:avLst/>
            </a:prstGeom>
            <a:noFill/>
          </p:spPr>
          <p:txBody>
            <a:bodyPr wrap="square" rtlCol="0">
              <a:spAutoFit/>
            </a:bodyPr>
            <a:lstStyle/>
            <a:p>
              <a:r>
                <a:rPr lang="en-US" sz="3000" dirty="0"/>
                <a:t>a</a:t>
              </a:r>
            </a:p>
          </p:txBody>
        </p:sp>
        <p:sp>
          <p:nvSpPr>
            <p:cNvPr id="12" name="TextBox 11"/>
            <p:cNvSpPr txBox="1"/>
            <p:nvPr/>
          </p:nvSpPr>
          <p:spPr>
            <a:xfrm>
              <a:off x="8507186" y="4308021"/>
              <a:ext cx="762000" cy="553998"/>
            </a:xfrm>
            <a:prstGeom prst="rect">
              <a:avLst/>
            </a:prstGeom>
            <a:noFill/>
          </p:spPr>
          <p:txBody>
            <a:bodyPr wrap="square" rtlCol="0">
              <a:spAutoFit/>
            </a:bodyPr>
            <a:lstStyle/>
            <a:p>
              <a:r>
                <a:rPr lang="en-US" sz="3000" dirty="0"/>
                <a:t>b</a:t>
              </a:r>
            </a:p>
          </p:txBody>
        </p:sp>
      </p:grpSp>
      <p:sp>
        <p:nvSpPr>
          <p:cNvPr id="2" name="Slide Number Placeholder 1"/>
          <p:cNvSpPr>
            <a:spLocks noGrp="1"/>
          </p:cNvSpPr>
          <p:nvPr>
            <p:ph type="sldNum" sz="quarter" idx="12"/>
          </p:nvPr>
        </p:nvSpPr>
        <p:spPr/>
        <p:txBody>
          <a:bodyPr/>
          <a:lstStyle/>
          <a:p>
            <a:fld id="{F98FF88D-4348-4F17-99D6-14D005147BAE}" type="slidenum">
              <a:rPr lang="en-US" smtClean="0"/>
              <a:t>10</a:t>
            </a:fld>
            <a:endParaRPr lang="en-US"/>
          </a:p>
        </p:txBody>
      </p:sp>
    </p:spTree>
    <p:extLst>
      <p:ext uri="{BB962C8B-B14F-4D97-AF65-F5344CB8AC3E}">
        <p14:creationId xmlns:p14="http://schemas.microsoft.com/office/powerpoint/2010/main" val="609475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2578" name="Rectangle 2"/>
          <p:cNvSpPr>
            <a:spLocks noGrp="1" noChangeArrowheads="1"/>
          </p:cNvSpPr>
          <p:nvPr>
            <p:ph type="body" idx="1"/>
          </p:nvPr>
        </p:nvSpPr>
        <p:spPr>
          <a:xfrm>
            <a:off x="0" y="381000"/>
            <a:ext cx="9144000" cy="5867400"/>
          </a:xfrm>
        </p:spPr>
        <p:txBody>
          <a:bodyPr/>
          <a:lstStyle/>
          <a:p>
            <a:pPr lvl="1">
              <a:buClr>
                <a:schemeClr val="folHlink"/>
              </a:buClr>
              <a:buFont typeface="Wingdings" pitchFamily="79" charset="2"/>
              <a:buChar char="v"/>
            </a:pPr>
            <a:r>
              <a:rPr lang="en-US" dirty="0"/>
              <a:t>When the applied force is not perpendicular to the crowbar, for example, the lever arm is found by drawing the perpendicular line from the fulcrum to the line of action of the force.</a:t>
            </a:r>
          </a:p>
          <a:p>
            <a:pPr lvl="1">
              <a:lnSpc>
                <a:spcPct val="80000"/>
              </a:lnSpc>
              <a:buClr>
                <a:schemeClr val="folHlink"/>
              </a:buClr>
              <a:buFont typeface="Wingdings" pitchFamily="79" charset="2"/>
              <a:buChar char="v"/>
            </a:pPr>
            <a:r>
              <a:rPr lang="en-US" dirty="0"/>
              <a:t>We call torques </a:t>
            </a:r>
          </a:p>
          <a:p>
            <a:pPr lvl="1">
              <a:lnSpc>
                <a:spcPct val="80000"/>
              </a:lnSpc>
              <a:buClr>
                <a:schemeClr val="folHlink"/>
              </a:buClr>
              <a:buFont typeface="Wingdings" pitchFamily="79" charset="2"/>
              <a:buNone/>
            </a:pPr>
            <a:r>
              <a:rPr lang="en-US" dirty="0"/>
              <a:t>	that produce </a:t>
            </a:r>
          </a:p>
          <a:p>
            <a:pPr lvl="1">
              <a:lnSpc>
                <a:spcPct val="80000"/>
              </a:lnSpc>
              <a:buClr>
                <a:schemeClr val="folHlink"/>
              </a:buClr>
              <a:buFont typeface="Wingdings" pitchFamily="79" charset="2"/>
              <a:buNone/>
            </a:pPr>
            <a:r>
              <a:rPr lang="en-US" dirty="0"/>
              <a:t>	</a:t>
            </a:r>
            <a:r>
              <a:rPr lang="en-US" i="1" dirty="0">
                <a:solidFill>
                  <a:srgbClr val="FF0000"/>
                </a:solidFill>
              </a:rPr>
              <a:t>counterclockwise</a:t>
            </a:r>
            <a:r>
              <a:rPr lang="en-US" dirty="0">
                <a:solidFill>
                  <a:srgbClr val="FF0000"/>
                </a:solidFill>
              </a:rPr>
              <a:t> </a:t>
            </a:r>
          </a:p>
          <a:p>
            <a:pPr lvl="1">
              <a:lnSpc>
                <a:spcPct val="80000"/>
              </a:lnSpc>
              <a:buClr>
                <a:schemeClr val="folHlink"/>
              </a:buClr>
              <a:buFont typeface="Wingdings" pitchFamily="79" charset="2"/>
              <a:buNone/>
            </a:pPr>
            <a:r>
              <a:rPr lang="en-US" dirty="0"/>
              <a:t>	rotation </a:t>
            </a:r>
            <a:r>
              <a:rPr lang="en-US" b="1" dirty="0">
                <a:solidFill>
                  <a:srgbClr val="FF0000"/>
                </a:solidFill>
              </a:rPr>
              <a:t>positive</a:t>
            </a:r>
            <a:r>
              <a:rPr lang="en-US" dirty="0"/>
              <a:t>, </a:t>
            </a:r>
          </a:p>
          <a:p>
            <a:pPr lvl="1">
              <a:lnSpc>
                <a:spcPct val="80000"/>
              </a:lnSpc>
              <a:buClr>
                <a:schemeClr val="folHlink"/>
              </a:buClr>
              <a:buFont typeface="Wingdings" pitchFamily="79" charset="2"/>
              <a:buNone/>
            </a:pPr>
            <a:r>
              <a:rPr lang="en-US" dirty="0"/>
              <a:t>	and torques that </a:t>
            </a:r>
          </a:p>
          <a:p>
            <a:pPr lvl="1">
              <a:lnSpc>
                <a:spcPct val="80000"/>
              </a:lnSpc>
              <a:buClr>
                <a:schemeClr val="folHlink"/>
              </a:buClr>
              <a:buFont typeface="Wingdings" pitchFamily="79" charset="2"/>
              <a:buNone/>
            </a:pPr>
            <a:r>
              <a:rPr lang="en-US" dirty="0"/>
              <a:t>	produce </a:t>
            </a:r>
          </a:p>
          <a:p>
            <a:pPr lvl="1">
              <a:lnSpc>
                <a:spcPct val="80000"/>
              </a:lnSpc>
              <a:buClr>
                <a:schemeClr val="folHlink"/>
              </a:buClr>
              <a:buFont typeface="Wingdings" pitchFamily="79" charset="2"/>
              <a:buNone/>
            </a:pPr>
            <a:r>
              <a:rPr lang="en-US" dirty="0"/>
              <a:t>	</a:t>
            </a:r>
            <a:r>
              <a:rPr lang="en-US" i="1" dirty="0">
                <a:solidFill>
                  <a:srgbClr val="FF0000"/>
                </a:solidFill>
              </a:rPr>
              <a:t>clockwise</a:t>
            </a:r>
            <a:r>
              <a:rPr lang="en-US" dirty="0">
                <a:solidFill>
                  <a:srgbClr val="FF0000"/>
                </a:solidFill>
              </a:rPr>
              <a:t> </a:t>
            </a:r>
            <a:r>
              <a:rPr lang="en-US" dirty="0"/>
              <a:t>rotation </a:t>
            </a:r>
          </a:p>
          <a:p>
            <a:pPr lvl="1">
              <a:lnSpc>
                <a:spcPct val="80000"/>
              </a:lnSpc>
              <a:buClr>
                <a:schemeClr val="folHlink"/>
              </a:buClr>
              <a:buFont typeface="Wingdings" pitchFamily="79" charset="2"/>
              <a:buNone/>
            </a:pPr>
            <a:r>
              <a:rPr lang="en-US" dirty="0"/>
              <a:t>	</a:t>
            </a:r>
            <a:r>
              <a:rPr lang="en-US" b="1" dirty="0">
                <a:solidFill>
                  <a:srgbClr val="FF0000"/>
                </a:solidFill>
              </a:rPr>
              <a:t>negative</a:t>
            </a:r>
            <a:r>
              <a:rPr lang="en-US" dirty="0"/>
              <a:t>.</a:t>
            </a:r>
          </a:p>
        </p:txBody>
      </p:sp>
      <p:pic>
        <p:nvPicPr>
          <p:cNvPr id="1432581" name="Picture 5" descr="08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86000"/>
            <a:ext cx="5410200" cy="398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11</a:t>
            </a:fld>
            <a:endParaRPr lang="en-US"/>
          </a:p>
        </p:txBody>
      </p:sp>
    </p:spTree>
    <p:extLst>
      <p:ext uri="{BB962C8B-B14F-4D97-AF65-F5344CB8AC3E}">
        <p14:creationId xmlns:p14="http://schemas.microsoft.com/office/powerpoint/2010/main" val="2792585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Rectangle 2"/>
          <p:cNvSpPr>
            <a:spLocks noGrp="1" noChangeArrowheads="1"/>
          </p:cNvSpPr>
          <p:nvPr>
            <p:ph type="title"/>
          </p:nvPr>
        </p:nvSpPr>
        <p:spPr>
          <a:xfrm>
            <a:off x="0" y="487363"/>
            <a:ext cx="9144000" cy="1066800"/>
          </a:xfrm>
        </p:spPr>
        <p:txBody>
          <a:bodyPr/>
          <a:lstStyle/>
          <a:p>
            <a:pPr algn="l"/>
            <a:r>
              <a:rPr lang="en-US" sz="3200" dirty="0">
                <a:solidFill>
                  <a:schemeClr val="accent1"/>
                </a:solidFill>
                <a:latin typeface="Comic Sans MS" pitchFamily="79" charset="0"/>
              </a:rPr>
              <a:t>What is the net torque acting on the merry-go-round?</a:t>
            </a:r>
            <a:endParaRPr lang="en-US" sz="4000" dirty="0">
              <a:solidFill>
                <a:schemeClr val="accent1"/>
              </a:solidFill>
              <a:latin typeface="Comic Sans MS" pitchFamily="79" charset="0"/>
            </a:endParaRPr>
          </a:p>
        </p:txBody>
      </p:sp>
      <p:sp>
        <p:nvSpPr>
          <p:cNvPr id="1397763" name="Text Box 3"/>
          <p:cNvSpPr txBox="1">
            <a:spLocks noChangeArrowheads="1"/>
          </p:cNvSpPr>
          <p:nvPr/>
        </p:nvSpPr>
        <p:spPr bwMode="auto">
          <a:xfrm>
            <a:off x="152400" y="5029200"/>
            <a:ext cx="472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latin typeface="Arial" charset="0"/>
              </a:rPr>
              <a:t>   96 </a:t>
            </a:r>
            <a:r>
              <a:rPr lang="en-US" dirty="0" err="1">
                <a:latin typeface="Arial" charset="0"/>
              </a:rPr>
              <a:t>N·m</a:t>
            </a:r>
            <a:r>
              <a:rPr lang="en-US" dirty="0">
                <a:latin typeface="Arial" charset="0"/>
              </a:rPr>
              <a:t> (counterclockwise) </a:t>
            </a:r>
          </a:p>
          <a:p>
            <a:pPr>
              <a:buFontTx/>
              <a:buChar char="-"/>
            </a:pPr>
            <a:r>
              <a:rPr lang="en-US" dirty="0">
                <a:latin typeface="Arial" charset="0"/>
              </a:rPr>
              <a:t>  60 </a:t>
            </a:r>
            <a:r>
              <a:rPr lang="en-US" dirty="0" err="1">
                <a:latin typeface="Arial" charset="0"/>
              </a:rPr>
              <a:t>N·m</a:t>
            </a:r>
            <a:r>
              <a:rPr lang="en-US" dirty="0">
                <a:latin typeface="Arial" charset="0"/>
              </a:rPr>
              <a:t> (clockwise)</a:t>
            </a:r>
            <a:r>
              <a:rPr lang="en-US" dirty="0">
                <a:latin typeface="Arial" charset="0"/>
                <a:sym typeface="Symbol" pitchFamily="79" charset="2"/>
              </a:rPr>
              <a:t> </a:t>
            </a:r>
          </a:p>
          <a:p>
            <a:r>
              <a:rPr lang="en-US" dirty="0">
                <a:latin typeface="Arial" charset="0"/>
                <a:sym typeface="Symbol" pitchFamily="79" charset="2"/>
              </a:rPr>
              <a:t>= </a:t>
            </a:r>
            <a:r>
              <a:rPr lang="en-US" dirty="0">
                <a:solidFill>
                  <a:srgbClr val="FA4F9F"/>
                </a:solidFill>
                <a:latin typeface="Arial" charset="0"/>
                <a:sym typeface="Symbol" pitchFamily="79" charset="2"/>
              </a:rPr>
              <a:t>+</a:t>
            </a:r>
            <a:r>
              <a:rPr lang="en-US" dirty="0">
                <a:solidFill>
                  <a:srgbClr val="FA4F9F"/>
                </a:solidFill>
                <a:latin typeface="Arial" charset="0"/>
              </a:rPr>
              <a:t>36 </a:t>
            </a:r>
            <a:r>
              <a:rPr lang="en-US" dirty="0" err="1">
                <a:solidFill>
                  <a:srgbClr val="FA4F9F"/>
                </a:solidFill>
                <a:latin typeface="Arial" charset="0"/>
              </a:rPr>
              <a:t>N·m</a:t>
            </a:r>
            <a:r>
              <a:rPr lang="en-US" dirty="0">
                <a:solidFill>
                  <a:srgbClr val="FA4F9F"/>
                </a:solidFill>
                <a:latin typeface="Arial" charset="0"/>
              </a:rPr>
              <a:t> (counterclockwise)</a:t>
            </a:r>
          </a:p>
        </p:txBody>
      </p:sp>
      <p:sp>
        <p:nvSpPr>
          <p:cNvPr id="1397764" name="Rectangle 4"/>
          <p:cNvSpPr>
            <a:spLocks noChangeArrowheads="1"/>
          </p:cNvSpPr>
          <p:nvPr/>
        </p:nvSpPr>
        <p:spPr bwMode="auto">
          <a:xfrm>
            <a:off x="381000" y="28194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Arial" charset="0"/>
              </a:rPr>
              <a:t>+36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-36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+96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-60 N·m</a:t>
            </a:r>
          </a:p>
          <a:p>
            <a:pPr marL="609600" indent="-609600">
              <a:lnSpc>
                <a:spcPct val="80000"/>
              </a:lnSpc>
              <a:spcBef>
                <a:spcPct val="20000"/>
              </a:spcBef>
              <a:buClr>
                <a:schemeClr val="folHlink"/>
              </a:buClr>
              <a:buSzPct val="85000"/>
              <a:buFont typeface="Arial" charset="0"/>
              <a:buAutoNum type="alphaLcParenR"/>
            </a:pPr>
            <a:r>
              <a:rPr lang="en-US">
                <a:latin typeface="Arial" charset="0"/>
              </a:rPr>
              <a:t>+126 N·m</a:t>
            </a:r>
          </a:p>
        </p:txBody>
      </p:sp>
      <p:pic>
        <p:nvPicPr>
          <p:cNvPr id="1397765" name="Picture 5" descr="08_p16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5" y="1676400"/>
            <a:ext cx="39338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12</a:t>
            </a:fld>
            <a:endParaRPr lang="en-US"/>
          </a:p>
        </p:txBody>
      </p:sp>
    </p:spTree>
    <p:extLst>
      <p:ext uri="{BB962C8B-B14F-4D97-AF65-F5344CB8AC3E}">
        <p14:creationId xmlns:p14="http://schemas.microsoft.com/office/powerpoint/2010/main" val="171629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7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77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4" name="Rectangle 2"/>
          <p:cNvSpPr>
            <a:spLocks noGrp="1" noChangeArrowheads="1"/>
          </p:cNvSpPr>
          <p:nvPr>
            <p:ph type="title"/>
          </p:nvPr>
        </p:nvSpPr>
        <p:spPr>
          <a:xfrm>
            <a:off x="0" y="549275"/>
            <a:ext cx="9144000" cy="1739900"/>
          </a:xfrm>
        </p:spPr>
        <p:txBody>
          <a:bodyPr/>
          <a:lstStyle/>
          <a:p>
            <a:pPr algn="l"/>
            <a:r>
              <a:rPr lang="en-US" sz="3600" dirty="0">
                <a:solidFill>
                  <a:schemeClr val="accent1"/>
                </a:solidFill>
                <a:latin typeface="Comic Sans MS" pitchFamily="79" charset="0"/>
              </a:rPr>
              <a:t>How far do we have to place the 3-N weight from the fulcrum to balance the system?</a:t>
            </a:r>
            <a:endParaRPr lang="en-US" dirty="0">
              <a:solidFill>
                <a:schemeClr val="accent1"/>
              </a:solidFill>
            </a:endParaRPr>
          </a:p>
        </p:txBody>
      </p:sp>
      <p:sp>
        <p:nvSpPr>
          <p:cNvPr id="1436675" name="Rectangle 3"/>
          <p:cNvSpPr>
            <a:spLocks noGrp="1" noChangeArrowheads="1"/>
          </p:cNvSpPr>
          <p:nvPr>
            <p:ph type="body" idx="1"/>
          </p:nvPr>
        </p:nvSpPr>
        <p:spPr>
          <a:xfrm>
            <a:off x="152400" y="3048000"/>
            <a:ext cx="1752600" cy="1371600"/>
          </a:xfrm>
        </p:spPr>
        <p:txBody>
          <a:bodyPr>
            <a:normAutofit lnSpcReduction="10000"/>
          </a:bodyPr>
          <a:lstStyle/>
          <a:p>
            <a:pPr marL="609600" indent="-609600">
              <a:buFont typeface="Arial" charset="0"/>
              <a:buAutoNum type="alphaLcParenR"/>
            </a:pPr>
            <a:r>
              <a:rPr lang="en-US" sz="2000">
                <a:latin typeface="Comic Sans MS" pitchFamily="79" charset="0"/>
              </a:rPr>
              <a:t>2 cm</a:t>
            </a:r>
          </a:p>
          <a:p>
            <a:pPr marL="609600" indent="-609600">
              <a:buFont typeface="Arial" charset="0"/>
              <a:buAutoNum type="alphaLcParenR"/>
            </a:pPr>
            <a:r>
              <a:rPr lang="en-US" sz="2000">
                <a:latin typeface="Comic Sans MS" pitchFamily="79" charset="0"/>
              </a:rPr>
              <a:t>27 cm</a:t>
            </a:r>
          </a:p>
          <a:p>
            <a:pPr marL="609600" indent="-609600">
              <a:buFont typeface="Arial" charset="0"/>
              <a:buAutoNum type="alphaLcParenR"/>
            </a:pPr>
            <a:r>
              <a:rPr lang="en-US" sz="2000">
                <a:latin typeface="Comic Sans MS" pitchFamily="79" charset="0"/>
              </a:rPr>
              <a:t>33 cm</a:t>
            </a:r>
          </a:p>
          <a:p>
            <a:pPr marL="609600" indent="-609600">
              <a:buFont typeface="Arial" charset="0"/>
              <a:buAutoNum type="alphaLcParenR"/>
            </a:pPr>
            <a:r>
              <a:rPr lang="en-US" sz="2000">
                <a:latin typeface="Comic Sans MS" pitchFamily="79" charset="0"/>
              </a:rPr>
              <a:t>53 cm</a:t>
            </a:r>
          </a:p>
        </p:txBody>
      </p:sp>
      <p:sp>
        <p:nvSpPr>
          <p:cNvPr id="1436676" name="Text Box 4"/>
          <p:cNvSpPr txBox="1">
            <a:spLocks noChangeArrowheads="1"/>
          </p:cNvSpPr>
          <p:nvPr/>
        </p:nvSpPr>
        <p:spPr bwMode="auto">
          <a:xfrm>
            <a:off x="152400" y="5105400"/>
            <a:ext cx="899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79" charset="2"/>
              <a:buNone/>
            </a:pPr>
            <a:r>
              <a:rPr lang="en-US" i="1" dirty="0"/>
              <a:t>F</a:t>
            </a:r>
            <a:r>
              <a:rPr lang="en-US" dirty="0">
                <a:latin typeface="Arial" charset="0"/>
                <a:sym typeface="Symbol" pitchFamily="79" charset="2"/>
              </a:rPr>
              <a:t> = 3 N				</a:t>
            </a:r>
            <a:r>
              <a:rPr lang="en-US" i="1" dirty="0"/>
              <a:t>l</a:t>
            </a:r>
            <a:r>
              <a:rPr lang="en-US" dirty="0">
                <a:latin typeface="Arial" charset="0"/>
                <a:sym typeface="Symbol" pitchFamily="79" charset="2"/>
              </a:rPr>
              <a:t> =  / </a:t>
            </a:r>
            <a:r>
              <a:rPr lang="en-US" i="1" dirty="0"/>
              <a:t>F</a:t>
            </a:r>
            <a:endParaRPr lang="en-US" dirty="0">
              <a:latin typeface="Arial" charset="0"/>
              <a:sym typeface="Symbol" pitchFamily="79" charset="2"/>
            </a:endParaRPr>
          </a:p>
          <a:p>
            <a:pPr>
              <a:buFont typeface="Symbol" pitchFamily="79" charset="2"/>
              <a:buNone/>
            </a:pPr>
            <a:r>
              <a:rPr lang="en-US" dirty="0">
                <a:latin typeface="Arial" charset="0"/>
                <a:sym typeface="Symbol" pitchFamily="79" charset="2"/>
              </a:rPr>
              <a:t></a:t>
            </a:r>
            <a:r>
              <a:rPr lang="en-US" i="1" dirty="0">
                <a:latin typeface="Arial" charset="0"/>
              </a:rPr>
              <a:t> </a:t>
            </a:r>
            <a:r>
              <a:rPr lang="en-US" dirty="0">
                <a:latin typeface="Arial" charset="0"/>
              </a:rPr>
              <a:t>= +1 </a:t>
            </a:r>
            <a:r>
              <a:rPr lang="en-US" dirty="0" err="1">
                <a:latin typeface="Arial" charset="0"/>
              </a:rPr>
              <a:t>N·m</a:t>
            </a:r>
            <a:r>
              <a:rPr lang="en-US" dirty="0">
                <a:latin typeface="Arial" charset="0"/>
              </a:rPr>
              <a:t> 			   	  = (+1 </a:t>
            </a:r>
            <a:r>
              <a:rPr lang="en-US" dirty="0" err="1">
                <a:latin typeface="Arial" charset="0"/>
              </a:rPr>
              <a:t>N·m</a:t>
            </a:r>
            <a:r>
              <a:rPr lang="en-US" dirty="0">
                <a:latin typeface="Arial" charset="0"/>
              </a:rPr>
              <a:t>) / (3 N)</a:t>
            </a:r>
          </a:p>
          <a:p>
            <a:pPr>
              <a:buFont typeface="Symbol" pitchFamily="79" charset="2"/>
              <a:buNone/>
            </a:pPr>
            <a:r>
              <a:rPr lang="en-US" dirty="0">
                <a:latin typeface="Arial" charset="0"/>
              </a:rPr>
              <a:t>					   = </a:t>
            </a:r>
            <a:r>
              <a:rPr lang="en-US" dirty="0">
                <a:solidFill>
                  <a:srgbClr val="FA4F9F"/>
                </a:solidFill>
                <a:latin typeface="Arial" charset="0"/>
              </a:rPr>
              <a:t>0.33 m </a:t>
            </a:r>
            <a:r>
              <a:rPr lang="en-US" dirty="0">
                <a:latin typeface="Arial" charset="0"/>
              </a:rPr>
              <a:t>=</a:t>
            </a:r>
            <a:r>
              <a:rPr lang="en-US" dirty="0">
                <a:solidFill>
                  <a:srgbClr val="FA4F9F"/>
                </a:solidFill>
                <a:latin typeface="Arial" charset="0"/>
              </a:rPr>
              <a:t> 33 cm</a:t>
            </a:r>
          </a:p>
        </p:txBody>
      </p:sp>
      <p:pic>
        <p:nvPicPr>
          <p:cNvPr id="1436677" name="Picture 5" descr="ttb08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362200"/>
            <a:ext cx="7239000" cy="27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13</a:t>
            </a:fld>
            <a:endParaRPr lang="en-US"/>
          </a:p>
        </p:txBody>
      </p:sp>
    </p:spTree>
    <p:extLst>
      <p:ext uri="{BB962C8B-B14F-4D97-AF65-F5344CB8AC3E}">
        <p14:creationId xmlns:p14="http://schemas.microsoft.com/office/powerpoint/2010/main" val="357388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6676"/>
                                        </p:tgtEl>
                                        <p:attrNameLst>
                                          <p:attrName>style.visibility</p:attrName>
                                        </p:attrNameLst>
                                      </p:cBhvr>
                                      <p:to>
                                        <p:strVal val="visible"/>
                                      </p:to>
                                    </p:set>
                                    <p:anim calcmode="lin" valueType="num">
                                      <p:cBhvr additive="base">
                                        <p:cTn id="7" dur="500" fill="hold"/>
                                        <p:tgtEl>
                                          <p:spTgt spid="1436676"/>
                                        </p:tgtEl>
                                        <p:attrNameLst>
                                          <p:attrName>ppt_x</p:attrName>
                                        </p:attrNameLst>
                                      </p:cBhvr>
                                      <p:tavLst>
                                        <p:tav tm="0">
                                          <p:val>
                                            <p:strVal val="#ppt_x"/>
                                          </p:val>
                                        </p:tav>
                                        <p:tav tm="100000">
                                          <p:val>
                                            <p:strVal val="#ppt_x"/>
                                          </p:val>
                                        </p:tav>
                                      </p:tavLst>
                                    </p:anim>
                                    <p:anim calcmode="lin" valueType="num">
                                      <p:cBhvr additive="base">
                                        <p:cTn id="8" dur="500" fill="hold"/>
                                        <p:tgtEl>
                                          <p:spTgt spid="1436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67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0770" name="Rectangle 2"/>
          <p:cNvSpPr>
            <a:spLocks noGrp="1" noChangeArrowheads="1"/>
          </p:cNvSpPr>
          <p:nvPr>
            <p:ph type="body" idx="1"/>
          </p:nvPr>
        </p:nvSpPr>
        <p:spPr>
          <a:xfrm>
            <a:off x="-21771" y="838200"/>
            <a:ext cx="9144000" cy="5867400"/>
          </a:xfrm>
        </p:spPr>
        <p:txBody>
          <a:bodyPr/>
          <a:lstStyle/>
          <a:p>
            <a:pPr lvl="1">
              <a:lnSpc>
                <a:spcPct val="80000"/>
              </a:lnSpc>
              <a:buClr>
                <a:schemeClr val="folHlink"/>
              </a:buClr>
              <a:buFont typeface="Wingdings" pitchFamily="79" charset="2"/>
              <a:buChar char="v"/>
            </a:pPr>
            <a:r>
              <a:rPr lang="en-US" dirty="0"/>
              <a:t>is the point about which the weight of the object itself exerts no torque.</a:t>
            </a:r>
          </a:p>
          <a:p>
            <a:pPr lvl="1">
              <a:lnSpc>
                <a:spcPct val="80000"/>
              </a:lnSpc>
              <a:buClr>
                <a:schemeClr val="folHlink"/>
              </a:buClr>
              <a:buFont typeface="Wingdings" pitchFamily="79" charset="2"/>
              <a:buChar char="v"/>
            </a:pPr>
            <a:r>
              <a:rPr lang="en-US" dirty="0"/>
              <a:t>We can locate the center of gravity by finding the point where it balances on a fulcrum.</a:t>
            </a:r>
          </a:p>
          <a:p>
            <a:pPr lvl="1">
              <a:lnSpc>
                <a:spcPct val="80000"/>
              </a:lnSpc>
              <a:buClr>
                <a:schemeClr val="folHlink"/>
              </a:buClr>
              <a:buFont typeface="Wingdings" pitchFamily="79" charset="2"/>
              <a:buChar char="v"/>
            </a:pPr>
            <a:endParaRPr lang="en-US" dirty="0"/>
          </a:p>
          <a:p>
            <a:pPr lvl="1">
              <a:lnSpc>
                <a:spcPct val="80000"/>
              </a:lnSpc>
              <a:buClr>
                <a:schemeClr val="folHlink"/>
              </a:buClr>
              <a:buFont typeface="Wingdings" pitchFamily="79" charset="2"/>
              <a:buChar char="v"/>
            </a:pPr>
            <a:r>
              <a:rPr lang="en-US" dirty="0"/>
              <a:t>What’s the center of gravity of a disk? </a:t>
            </a:r>
          </a:p>
          <a:p>
            <a:pPr marL="1371600" lvl="2" indent="-457200">
              <a:lnSpc>
                <a:spcPct val="80000"/>
              </a:lnSpc>
              <a:buClr>
                <a:schemeClr val="folHlink"/>
              </a:buClr>
              <a:buAutoNum type="alphaUcPeriod"/>
            </a:pPr>
            <a:r>
              <a:rPr lang="en-US" dirty="0"/>
              <a:t>any point on the edge of the disk. </a:t>
            </a:r>
          </a:p>
          <a:p>
            <a:pPr marL="1371600" lvl="2" indent="-457200">
              <a:lnSpc>
                <a:spcPct val="80000"/>
              </a:lnSpc>
              <a:buClr>
                <a:schemeClr val="folHlink"/>
              </a:buClr>
              <a:buAutoNum type="alphaUcPeriod"/>
            </a:pPr>
            <a:r>
              <a:rPr lang="en-US" dirty="0"/>
              <a:t>Center of the disk </a:t>
            </a:r>
          </a:p>
          <a:p>
            <a:pPr marL="1371600" lvl="2" indent="-457200">
              <a:lnSpc>
                <a:spcPct val="80000"/>
              </a:lnSpc>
              <a:buClr>
                <a:schemeClr val="folHlink"/>
              </a:buClr>
              <a:buAutoNum type="alphaUcPeriod"/>
            </a:pPr>
            <a:r>
              <a:rPr lang="en-US" dirty="0"/>
              <a:t>Any point half way between the center and the edge. </a:t>
            </a:r>
          </a:p>
          <a:p>
            <a:pPr marL="914400" lvl="2" indent="0">
              <a:lnSpc>
                <a:spcPct val="80000"/>
              </a:lnSpc>
              <a:buClr>
                <a:schemeClr val="folHlink"/>
              </a:buClr>
              <a:buNone/>
            </a:pPr>
            <a:endParaRPr lang="en-US" dirty="0"/>
          </a:p>
        </p:txBody>
      </p:sp>
      <p:sp>
        <p:nvSpPr>
          <p:cNvPr id="2" name="Rectangle 1"/>
          <p:cNvSpPr/>
          <p:nvPr/>
        </p:nvSpPr>
        <p:spPr>
          <a:xfrm>
            <a:off x="3124200" y="76200"/>
            <a:ext cx="3728393" cy="553998"/>
          </a:xfrm>
          <a:prstGeom prst="rect">
            <a:avLst/>
          </a:prstGeom>
        </p:spPr>
        <p:txBody>
          <a:bodyPr wrap="none">
            <a:spAutoFit/>
          </a:bodyPr>
          <a:lstStyle/>
          <a:p>
            <a:r>
              <a:rPr lang="en-US" sz="3000" b="1" dirty="0">
                <a:solidFill>
                  <a:srgbClr val="FF0000"/>
                </a:solidFill>
                <a:latin typeface="Times New Roman" pitchFamily="18" charset="0"/>
                <a:cs typeface="Times New Roman" pitchFamily="18" charset="0"/>
              </a:rPr>
              <a:t>The center of gravity </a:t>
            </a:r>
          </a:p>
        </p:txBody>
      </p:sp>
      <p:sp>
        <p:nvSpPr>
          <p:cNvPr id="3" name="Oval 2"/>
          <p:cNvSpPr/>
          <p:nvPr/>
        </p:nvSpPr>
        <p:spPr>
          <a:xfrm>
            <a:off x="4114800" y="4648200"/>
            <a:ext cx="17526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F98FF88D-4348-4F17-99D6-14D005147BAE}" type="slidenum">
              <a:rPr lang="en-US" smtClean="0"/>
              <a:t>14</a:t>
            </a:fld>
            <a:endParaRPr lang="en-US"/>
          </a:p>
        </p:txBody>
      </p:sp>
    </p:spTree>
    <p:extLst>
      <p:ext uri="{BB962C8B-B14F-4D97-AF65-F5344CB8AC3E}">
        <p14:creationId xmlns:p14="http://schemas.microsoft.com/office/powerpoint/2010/main" val="1649752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0770" name="Rectangle 2"/>
          <p:cNvSpPr>
            <a:spLocks noGrp="1" noChangeArrowheads="1"/>
          </p:cNvSpPr>
          <p:nvPr>
            <p:ph type="body" idx="1"/>
          </p:nvPr>
        </p:nvSpPr>
        <p:spPr>
          <a:xfrm>
            <a:off x="-21771" y="838200"/>
            <a:ext cx="9144000" cy="5867400"/>
          </a:xfrm>
        </p:spPr>
        <p:txBody>
          <a:bodyPr/>
          <a:lstStyle/>
          <a:p>
            <a:pPr lvl="1">
              <a:lnSpc>
                <a:spcPct val="80000"/>
              </a:lnSpc>
              <a:buClr>
                <a:schemeClr val="folHlink"/>
              </a:buClr>
              <a:buFont typeface="Wingdings" pitchFamily="79" charset="2"/>
              <a:buChar char="v"/>
            </a:pPr>
            <a:r>
              <a:rPr lang="en-US" sz="2400" dirty="0"/>
              <a:t>For a more complex object, we locate the center of gravity by suspending the </a:t>
            </a:r>
          </a:p>
          <a:p>
            <a:pPr lvl="1">
              <a:lnSpc>
                <a:spcPct val="80000"/>
              </a:lnSpc>
              <a:buClr>
                <a:schemeClr val="folHlink"/>
              </a:buClr>
              <a:buFont typeface="Wingdings" pitchFamily="79" charset="2"/>
              <a:buNone/>
            </a:pPr>
            <a:r>
              <a:rPr lang="en-US" sz="2400" dirty="0"/>
              <a:t>	object from two </a:t>
            </a:r>
          </a:p>
          <a:p>
            <a:pPr lvl="1">
              <a:lnSpc>
                <a:spcPct val="80000"/>
              </a:lnSpc>
              <a:buClr>
                <a:schemeClr val="folHlink"/>
              </a:buClr>
              <a:buFont typeface="Wingdings" pitchFamily="79" charset="2"/>
              <a:buNone/>
            </a:pPr>
            <a:r>
              <a:rPr lang="en-US" sz="2400" dirty="0"/>
              <a:t>	different points, </a:t>
            </a:r>
          </a:p>
          <a:p>
            <a:pPr lvl="1">
              <a:lnSpc>
                <a:spcPct val="80000"/>
              </a:lnSpc>
              <a:buClr>
                <a:schemeClr val="folHlink"/>
              </a:buClr>
              <a:buFont typeface="Wingdings" pitchFamily="79" charset="2"/>
              <a:buNone/>
            </a:pPr>
            <a:r>
              <a:rPr lang="en-US" sz="2400" dirty="0"/>
              <a:t>	</a:t>
            </a:r>
            <a:r>
              <a:rPr lang="en-US" sz="2400" dirty="0">
                <a:solidFill>
                  <a:srgbClr val="FF0000"/>
                </a:solidFill>
              </a:rPr>
              <a:t>drawing a line straight </a:t>
            </a:r>
          </a:p>
          <a:p>
            <a:pPr lvl="1">
              <a:lnSpc>
                <a:spcPct val="80000"/>
              </a:lnSpc>
              <a:buClr>
                <a:schemeClr val="folHlink"/>
              </a:buClr>
              <a:buFont typeface="Wingdings" pitchFamily="79" charset="2"/>
              <a:buNone/>
            </a:pPr>
            <a:r>
              <a:rPr lang="en-US" sz="2400" dirty="0">
                <a:solidFill>
                  <a:srgbClr val="FF0000"/>
                </a:solidFill>
              </a:rPr>
              <a:t>	down </a:t>
            </a:r>
            <a:r>
              <a:rPr lang="en-US" sz="2400" dirty="0"/>
              <a:t>from the point of </a:t>
            </a:r>
          </a:p>
          <a:p>
            <a:pPr lvl="1">
              <a:lnSpc>
                <a:spcPct val="80000"/>
              </a:lnSpc>
              <a:buClr>
                <a:schemeClr val="folHlink"/>
              </a:buClr>
              <a:buFont typeface="Wingdings" pitchFamily="79" charset="2"/>
              <a:buNone/>
            </a:pPr>
            <a:r>
              <a:rPr lang="en-US" sz="2400" dirty="0"/>
              <a:t>	suspension in each </a:t>
            </a:r>
          </a:p>
          <a:p>
            <a:pPr lvl="1">
              <a:lnSpc>
                <a:spcPct val="80000"/>
              </a:lnSpc>
              <a:buClr>
                <a:schemeClr val="folHlink"/>
              </a:buClr>
              <a:buFont typeface="Wingdings" pitchFamily="79" charset="2"/>
              <a:buNone/>
            </a:pPr>
            <a:r>
              <a:rPr lang="en-US" sz="2400" dirty="0"/>
              <a:t>	case, and locating the </a:t>
            </a:r>
          </a:p>
          <a:p>
            <a:pPr lvl="1">
              <a:lnSpc>
                <a:spcPct val="80000"/>
              </a:lnSpc>
              <a:buClr>
                <a:schemeClr val="folHlink"/>
              </a:buClr>
              <a:buFont typeface="Wingdings" pitchFamily="79" charset="2"/>
              <a:buNone/>
            </a:pPr>
            <a:r>
              <a:rPr lang="en-US" sz="2400" dirty="0"/>
              <a:t>	</a:t>
            </a:r>
            <a:r>
              <a:rPr lang="en-US" sz="2400" dirty="0">
                <a:solidFill>
                  <a:srgbClr val="FF0000"/>
                </a:solidFill>
              </a:rPr>
              <a:t>point of intersection </a:t>
            </a:r>
            <a:r>
              <a:rPr lang="en-US" sz="2400" dirty="0"/>
              <a:t>of </a:t>
            </a:r>
          </a:p>
          <a:p>
            <a:pPr lvl="1">
              <a:lnSpc>
                <a:spcPct val="80000"/>
              </a:lnSpc>
              <a:buClr>
                <a:schemeClr val="folHlink"/>
              </a:buClr>
              <a:buFont typeface="Wingdings" pitchFamily="79" charset="2"/>
              <a:buNone/>
            </a:pPr>
            <a:r>
              <a:rPr lang="en-US" sz="2400" dirty="0"/>
              <a:t>	the two lines.</a:t>
            </a:r>
          </a:p>
        </p:txBody>
      </p:sp>
      <p:pic>
        <p:nvPicPr>
          <p:cNvPr id="1440772" name="Picture 4" descr="08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828800"/>
            <a:ext cx="5181600" cy="348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24200" y="76200"/>
            <a:ext cx="3728393" cy="553998"/>
          </a:xfrm>
          <a:prstGeom prst="rect">
            <a:avLst/>
          </a:prstGeom>
        </p:spPr>
        <p:txBody>
          <a:bodyPr wrap="none">
            <a:spAutoFit/>
          </a:bodyPr>
          <a:lstStyle/>
          <a:p>
            <a:r>
              <a:rPr lang="en-US" sz="3000" b="1" dirty="0">
                <a:solidFill>
                  <a:srgbClr val="FF0000"/>
                </a:solidFill>
                <a:latin typeface="Times New Roman" pitchFamily="18" charset="0"/>
                <a:cs typeface="Times New Roman" pitchFamily="18" charset="0"/>
              </a:rPr>
              <a:t>The center of gravity </a:t>
            </a:r>
          </a:p>
        </p:txBody>
      </p:sp>
      <p:sp>
        <p:nvSpPr>
          <p:cNvPr id="3" name="Slide Number Placeholder 2"/>
          <p:cNvSpPr>
            <a:spLocks noGrp="1"/>
          </p:cNvSpPr>
          <p:nvPr>
            <p:ph type="sldNum" sz="quarter" idx="12"/>
          </p:nvPr>
        </p:nvSpPr>
        <p:spPr/>
        <p:txBody>
          <a:bodyPr/>
          <a:lstStyle/>
          <a:p>
            <a:fld id="{F98FF88D-4348-4F17-99D6-14D005147BAE}" type="slidenum">
              <a:rPr lang="en-US" smtClean="0"/>
              <a:t>15</a:t>
            </a:fld>
            <a:endParaRPr lang="en-US"/>
          </a:p>
        </p:txBody>
      </p:sp>
    </p:spTree>
    <p:extLst>
      <p:ext uri="{BB962C8B-B14F-4D97-AF65-F5344CB8AC3E}">
        <p14:creationId xmlns:p14="http://schemas.microsoft.com/office/powerpoint/2010/main" val="1036797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2E4200-B2A0-4020-BF56-0033FD3DD511}" type="slidenum">
              <a:rPr lang="en-US"/>
              <a:pPr eaLnBrk="1" hangingPunct="1"/>
              <a:t>16</a:t>
            </a:fld>
            <a:endParaRPr lang="en-US"/>
          </a:p>
        </p:txBody>
      </p:sp>
      <p:sp>
        <p:nvSpPr>
          <p:cNvPr id="20485"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958815-E8CE-4C2B-BE9B-8AFBDE464BCD}" type="datetime1">
              <a:rPr lang="en-US" sz="1400"/>
              <a:pPr eaLnBrk="1" hangingPunct="1"/>
              <a:t>2/25/2020</a:t>
            </a:fld>
            <a:endParaRPr lang="en-US" sz="1400"/>
          </a:p>
        </p:txBody>
      </p:sp>
      <p:sp>
        <p:nvSpPr>
          <p:cNvPr id="20486"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Physics 214</a:t>
            </a:r>
          </a:p>
          <a:p>
            <a:pPr algn="ctr" eaLnBrk="1" hangingPunct="1"/>
            <a:r>
              <a:rPr lang="en-US" sz="1400"/>
              <a:t>Fall 2009</a:t>
            </a:r>
          </a:p>
        </p:txBody>
      </p:sp>
      <p:sp>
        <p:nvSpPr>
          <p:cNvPr id="2048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C479E73-1A47-4EA2-BAEC-CC77B17184A1}" type="slidenum">
              <a:rPr lang="en-US" sz="1400"/>
              <a:pPr algn="r" eaLnBrk="1" hangingPunct="1"/>
              <a:t>16</a:t>
            </a:fld>
            <a:endParaRPr lang="en-US" sz="1400"/>
          </a:p>
        </p:txBody>
      </p:sp>
      <p:pic>
        <p:nvPicPr>
          <p:cNvPr id="20488" name="Picture 2" descr="1J-21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371600"/>
            <a:ext cx="324802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AutoShape 3"/>
          <p:cNvSpPr>
            <a:spLocks noChangeArrowheads="1"/>
          </p:cNvSpPr>
          <p:nvPr/>
        </p:nvSpPr>
        <p:spPr bwMode="auto">
          <a:xfrm>
            <a:off x="0" y="1524000"/>
            <a:ext cx="2819400" cy="1066800"/>
          </a:xfrm>
          <a:prstGeom prst="wedgeEllipseCallout">
            <a:avLst>
              <a:gd name="adj1" fmla="val 57491"/>
              <a:gd name="adj2" fmla="val 69644"/>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sz="1600" b="1">
                <a:solidFill>
                  <a:srgbClr val="669900"/>
                </a:solidFill>
                <a:ea typeface="宋体" pitchFamily="2" charset="-122"/>
              </a:rPr>
              <a:t>Where is the Center of Gravity of the cut board </a:t>
            </a:r>
            <a:r>
              <a:rPr lang="en-US" sz="1600" b="1">
                <a:solidFill>
                  <a:srgbClr val="CC0000"/>
                </a:solidFill>
                <a:ea typeface="宋体" pitchFamily="2" charset="-122"/>
              </a:rPr>
              <a:t>?</a:t>
            </a:r>
            <a:r>
              <a:rPr lang="en-US" sz="1600" b="1">
                <a:solidFill>
                  <a:schemeClr val="bg1"/>
                </a:solidFill>
                <a:ea typeface="宋体" pitchFamily="2" charset="-122"/>
              </a:rPr>
              <a:t> </a:t>
            </a:r>
          </a:p>
        </p:txBody>
      </p:sp>
      <p:sp>
        <p:nvSpPr>
          <p:cNvPr id="20492" name="Rectangle 6"/>
          <p:cNvSpPr>
            <a:spLocks noChangeArrowheads="1"/>
          </p:cNvSpPr>
          <p:nvPr/>
        </p:nvSpPr>
        <p:spPr bwMode="auto">
          <a:xfrm>
            <a:off x="457200" y="1524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400" b="1">
                <a:solidFill>
                  <a:srgbClr val="3333FF"/>
                </a:solidFill>
              </a:rPr>
              <a:t>1J-21 Center of Gravity of an Irregular Lamina</a:t>
            </a:r>
            <a:endParaRPr lang="en-US" altLang="zh-CN" sz="2400" b="1">
              <a:solidFill>
                <a:srgbClr val="3333FF"/>
              </a:solidFill>
              <a:ea typeface="宋体" pitchFamily="2" charset="-122"/>
            </a:endParaRPr>
          </a:p>
        </p:txBody>
      </p:sp>
      <p:sp>
        <p:nvSpPr>
          <p:cNvPr id="20494" name="Text Box 8"/>
          <p:cNvSpPr txBox="1">
            <a:spLocks noChangeArrowheads="1"/>
          </p:cNvSpPr>
          <p:nvPr/>
        </p:nvSpPr>
        <p:spPr bwMode="auto">
          <a:xfrm>
            <a:off x="1676400" y="838200"/>
            <a:ext cx="59436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How can we find the Center of Gravity of Irregular shapes?</a:t>
            </a:r>
          </a:p>
        </p:txBody>
      </p:sp>
      <p:grpSp>
        <p:nvGrpSpPr>
          <p:cNvPr id="2" name="Group 9"/>
          <p:cNvGrpSpPr>
            <a:grpSpLocks/>
          </p:cNvGrpSpPr>
          <p:nvPr/>
        </p:nvGrpSpPr>
        <p:grpSpPr bwMode="auto">
          <a:xfrm>
            <a:off x="4038600" y="1524000"/>
            <a:ext cx="4572000" cy="2133600"/>
            <a:chOff x="2544" y="960"/>
            <a:chExt cx="2880" cy="1344"/>
          </a:xfrm>
        </p:grpSpPr>
        <p:sp>
          <p:nvSpPr>
            <p:cNvPr id="20500" name="AutoShape 10"/>
            <p:cNvSpPr>
              <a:spLocks/>
            </p:cNvSpPr>
            <p:nvPr/>
          </p:nvSpPr>
          <p:spPr bwMode="auto">
            <a:xfrm>
              <a:off x="4272" y="1008"/>
              <a:ext cx="1152" cy="719"/>
            </a:xfrm>
            <a:prstGeom prst="borderCallout1">
              <a:avLst>
                <a:gd name="adj1" fmla="val 106676"/>
                <a:gd name="adj2" fmla="val 93750"/>
                <a:gd name="adj3" fmla="val 106676"/>
                <a:gd name="adj4" fmla="val -139759"/>
              </a:avLst>
            </a:prstGeom>
            <a:solidFill>
              <a:srgbClr val="FFFF66"/>
            </a:solidFill>
            <a:ln w="9525" algn="ctr">
              <a:solidFill>
                <a:srgbClr val="0000FF"/>
              </a:solidFill>
              <a:miter lim="800000"/>
              <a:headEnd type="triangle" w="med" len="med"/>
              <a:tailEnd/>
            </a:ln>
          </p:spPr>
          <p:txBody>
            <a:bodyPr/>
            <a:lstStyle/>
            <a:p>
              <a:pPr algn="ctr"/>
              <a:r>
                <a:rPr lang="en-US" sz="1600" b="1" dirty="0">
                  <a:solidFill>
                    <a:srgbClr val="669900"/>
                  </a:solidFill>
                  <a:ea typeface="宋体" pitchFamily="2" charset="-122"/>
                </a:rPr>
                <a:t>Why does the mass on the string hang straight down </a:t>
              </a:r>
              <a:r>
                <a:rPr lang="en-US" sz="1600" b="1" dirty="0">
                  <a:solidFill>
                    <a:srgbClr val="CC0000"/>
                  </a:solidFill>
                  <a:ea typeface="宋体" pitchFamily="2" charset="-122"/>
                </a:rPr>
                <a:t>?</a:t>
              </a:r>
              <a:r>
                <a:rPr lang="en-US" sz="1600" b="1" dirty="0">
                  <a:solidFill>
                    <a:srgbClr val="669900"/>
                  </a:solidFill>
                  <a:ea typeface="宋体" pitchFamily="2" charset="-122"/>
                </a:rPr>
                <a:t> </a:t>
              </a:r>
            </a:p>
          </p:txBody>
        </p:sp>
        <p:sp>
          <p:nvSpPr>
            <p:cNvPr id="20501" name="Line 11"/>
            <p:cNvSpPr>
              <a:spLocks noChangeShapeType="1"/>
            </p:cNvSpPr>
            <p:nvPr/>
          </p:nvSpPr>
          <p:spPr bwMode="auto">
            <a:xfrm>
              <a:off x="2544" y="960"/>
              <a:ext cx="0" cy="1344"/>
            </a:xfrm>
            <a:prstGeom prst="line">
              <a:avLst/>
            </a:prstGeom>
            <a:noFill/>
            <a:ln w="34925" cap="rnd">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073952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4866" name="Rectangle 2"/>
          <p:cNvSpPr>
            <a:spLocks noGrp="1" noChangeArrowheads="1"/>
          </p:cNvSpPr>
          <p:nvPr>
            <p:ph type="body" idx="1"/>
          </p:nvPr>
        </p:nvSpPr>
        <p:spPr>
          <a:xfrm>
            <a:off x="-152400" y="457200"/>
            <a:ext cx="4191000" cy="5867400"/>
          </a:xfrm>
        </p:spPr>
        <p:txBody>
          <a:bodyPr/>
          <a:lstStyle/>
          <a:p>
            <a:pPr lvl="1">
              <a:buClr>
                <a:schemeClr val="folHlink"/>
              </a:buClr>
              <a:buFont typeface="Wingdings" pitchFamily="79" charset="2"/>
              <a:buChar char="v"/>
            </a:pPr>
            <a:r>
              <a:rPr lang="en-US" dirty="0">
                <a:solidFill>
                  <a:schemeClr val="accent1"/>
                </a:solidFill>
              </a:rPr>
              <a:t>If the center of gravity lies below the pivot point, the object will automatically regain its balance when disturbed.</a:t>
            </a:r>
          </a:p>
          <a:p>
            <a:pPr lvl="1">
              <a:buClr>
                <a:schemeClr val="folHlink"/>
              </a:buClr>
              <a:buFont typeface="Wingdings" pitchFamily="79" charset="2"/>
              <a:buChar char="v"/>
            </a:pPr>
            <a:r>
              <a:rPr lang="en-US" dirty="0">
                <a:solidFill>
                  <a:schemeClr val="accent1"/>
                </a:solidFill>
              </a:rPr>
              <a:t>The center of gravity returns to the position directly below the pivot point, where the weight of the object produces no torque.</a:t>
            </a:r>
          </a:p>
        </p:txBody>
      </p:sp>
      <p:pic>
        <p:nvPicPr>
          <p:cNvPr id="1444868" name="Picture 4" descr="08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25" y="457200"/>
            <a:ext cx="4968875"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17</a:t>
            </a:fld>
            <a:endParaRPr lang="en-US"/>
          </a:p>
        </p:txBody>
      </p:sp>
    </p:spTree>
    <p:extLst>
      <p:ext uri="{BB962C8B-B14F-4D97-AF65-F5344CB8AC3E}">
        <p14:creationId xmlns:p14="http://schemas.microsoft.com/office/powerpoint/2010/main" val="4154478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131C5B-A1DC-4138-9B8F-D53C80FEBD83}" type="slidenum">
              <a:rPr lang="en-US"/>
              <a:pPr eaLnBrk="1" hangingPunct="1"/>
              <a:t>18</a:t>
            </a:fld>
            <a:endParaRPr lang="en-US"/>
          </a:p>
        </p:txBody>
      </p:sp>
      <p:sp>
        <p:nvSpPr>
          <p:cNvPr id="21509"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55DF11-7078-4BDA-A25C-A78647B1E90B}" type="datetime1">
              <a:rPr lang="en-US" sz="1400"/>
              <a:pPr eaLnBrk="1" hangingPunct="1"/>
              <a:t>2/25/2020</a:t>
            </a:fld>
            <a:endParaRPr lang="en-US" sz="1400"/>
          </a:p>
        </p:txBody>
      </p:sp>
      <p:sp>
        <p:nvSpPr>
          <p:cNvPr id="21510"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Physics 214</a:t>
            </a:r>
          </a:p>
          <a:p>
            <a:pPr algn="ctr" eaLnBrk="1" hangingPunct="1"/>
            <a:r>
              <a:rPr lang="en-US" sz="1400"/>
              <a:t>Fall 2009</a:t>
            </a:r>
          </a:p>
        </p:txBody>
      </p:sp>
      <p:sp>
        <p:nvSpPr>
          <p:cNvPr id="2151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20A5D9D-7F16-4B92-A7FA-DE22B4E933B1}" type="slidenum">
              <a:rPr lang="en-US" sz="1400"/>
              <a:pPr algn="r" eaLnBrk="1" hangingPunct="1"/>
              <a:t>18</a:t>
            </a:fld>
            <a:endParaRPr lang="en-US" sz="1400"/>
          </a:p>
        </p:txBody>
      </p:sp>
      <p:pic>
        <p:nvPicPr>
          <p:cNvPr id="21512" name="Picture 2" descr="1J-23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268605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AutoShape 3"/>
          <p:cNvSpPr>
            <a:spLocks noChangeArrowheads="1"/>
          </p:cNvSpPr>
          <p:nvPr/>
        </p:nvSpPr>
        <p:spPr bwMode="auto">
          <a:xfrm>
            <a:off x="1905000" y="1676400"/>
            <a:ext cx="3048000" cy="1143000"/>
          </a:xfrm>
          <a:prstGeom prst="wedgeEllipseCallout">
            <a:avLst>
              <a:gd name="adj1" fmla="val -62759"/>
              <a:gd name="adj2" fmla="val -94028"/>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How difficult is it to balance this system on a sharp point </a:t>
            </a:r>
            <a:r>
              <a:rPr lang="en-US" altLang="zh-CN" sz="1600" b="1">
                <a:solidFill>
                  <a:srgbClr val="CC0000"/>
                </a:solidFill>
                <a:ea typeface="宋体" pitchFamily="2" charset="-122"/>
              </a:rPr>
              <a:t>?</a:t>
            </a:r>
            <a:r>
              <a:rPr lang="en-US" altLang="zh-CN" sz="1600" b="1">
                <a:solidFill>
                  <a:srgbClr val="669900"/>
                </a:solidFill>
                <a:ea typeface="宋体" pitchFamily="2" charset="-122"/>
              </a:rPr>
              <a:t>  </a:t>
            </a:r>
            <a:endParaRPr lang="en-US" altLang="zh-CN" sz="1600" b="1">
              <a:solidFill>
                <a:srgbClr val="CC0000"/>
              </a:solidFill>
              <a:ea typeface="宋体" pitchFamily="2" charset="-122"/>
            </a:endParaRPr>
          </a:p>
        </p:txBody>
      </p:sp>
      <p:sp>
        <p:nvSpPr>
          <p:cNvPr id="21514" name="Rectangle 4"/>
          <p:cNvSpPr>
            <a:spLocks noChangeArrowheads="1"/>
          </p:cNvSpPr>
          <p:nvPr/>
        </p:nvSpPr>
        <p:spPr bwMode="auto">
          <a:xfrm>
            <a:off x="457200" y="1524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b="1">
                <a:solidFill>
                  <a:srgbClr val="3333FF"/>
                </a:solidFill>
              </a:rPr>
              <a:t>1J-23 Corks &amp; Forks</a:t>
            </a:r>
            <a:endParaRPr lang="en-US" altLang="zh-CN" sz="2800" b="1">
              <a:solidFill>
                <a:srgbClr val="3333FF"/>
              </a:solidFill>
              <a:ea typeface="宋体" pitchFamily="2" charset="-122"/>
            </a:endParaRPr>
          </a:p>
        </p:txBody>
      </p:sp>
      <p:sp>
        <p:nvSpPr>
          <p:cNvPr id="119813" name="Rectangle 5"/>
          <p:cNvSpPr>
            <a:spLocks noChangeArrowheads="1"/>
          </p:cNvSpPr>
          <p:nvPr/>
        </p:nvSpPr>
        <p:spPr bwMode="auto">
          <a:xfrm>
            <a:off x="457200" y="4953000"/>
            <a:ext cx="8382000" cy="1219200"/>
          </a:xfrm>
          <a:prstGeom prst="rect">
            <a:avLst/>
          </a:prstGeom>
          <a:solidFill>
            <a:schemeClr val="bg1"/>
          </a:solidFill>
          <a:ln w="9525">
            <a:solidFill>
              <a:srgbClr val="000000"/>
            </a:solidFill>
            <a:miter lim="800000"/>
            <a:headEnd/>
            <a:tailEnd/>
          </a:ln>
        </p:spPr>
        <p:txBody>
          <a:bodyPr/>
          <a:lstStyle/>
          <a:p>
            <a:r>
              <a:rPr lang="en-US" altLang="zh-CN" b="1" dirty="0">
                <a:solidFill>
                  <a:srgbClr val="FF3300"/>
                </a:solidFill>
                <a:ea typeface="宋体" pitchFamily="2" charset="-122"/>
              </a:rPr>
              <a:t>THE CENTER OF GRAVITY IS NOT ON THE OBJECT.  IT ACTUALLY LIES ALONG THE VERTICAL BELOW THE SHARP POINT.</a:t>
            </a:r>
            <a:endParaRPr lang="en-US" b="1" dirty="0">
              <a:solidFill>
                <a:srgbClr val="FF3300"/>
              </a:solidFill>
            </a:endParaRPr>
          </a:p>
          <a:p>
            <a:pPr>
              <a:lnSpc>
                <a:spcPct val="80000"/>
              </a:lnSpc>
              <a:spcBef>
                <a:spcPct val="20000"/>
              </a:spcBef>
            </a:pPr>
            <a:r>
              <a:rPr lang="en-US" altLang="zh-CN" b="1" dirty="0">
                <a:solidFill>
                  <a:srgbClr val="FF3300"/>
                </a:solidFill>
                <a:ea typeface="宋体" pitchFamily="2" charset="-122"/>
              </a:rPr>
              <a:t>WHEN THE FORK IS MOVED THE CM RISES AND THIS MEANS THE SYSTEM IS IN STABLE EQUILIBRIUM .</a:t>
            </a:r>
          </a:p>
        </p:txBody>
      </p:sp>
      <p:sp>
        <p:nvSpPr>
          <p:cNvPr id="21516" name="Text Box 6"/>
          <p:cNvSpPr txBox="1">
            <a:spLocks noChangeArrowheads="1"/>
          </p:cNvSpPr>
          <p:nvPr/>
        </p:nvSpPr>
        <p:spPr bwMode="auto">
          <a:xfrm>
            <a:off x="3048000" y="914400"/>
            <a:ext cx="58674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Can the Center of Gravity lie at a point not on the object?</a:t>
            </a:r>
          </a:p>
        </p:txBody>
      </p:sp>
      <p:grpSp>
        <p:nvGrpSpPr>
          <p:cNvPr id="2" name="Group 7"/>
          <p:cNvGrpSpPr>
            <a:grpSpLocks/>
          </p:cNvGrpSpPr>
          <p:nvPr/>
        </p:nvGrpSpPr>
        <p:grpSpPr bwMode="auto">
          <a:xfrm>
            <a:off x="0" y="3200400"/>
            <a:ext cx="3124200" cy="304800"/>
            <a:chOff x="2928" y="1008"/>
            <a:chExt cx="2400" cy="432"/>
          </a:xfrm>
        </p:grpSpPr>
        <p:sp>
          <p:nvSpPr>
            <p:cNvPr id="21521" name="Rectangle 8"/>
            <p:cNvSpPr>
              <a:spLocks noChangeArrowheads="1"/>
            </p:cNvSpPr>
            <p:nvPr/>
          </p:nvSpPr>
          <p:spPr bwMode="auto">
            <a:xfrm>
              <a:off x="4032" y="1008"/>
              <a:ext cx="192" cy="24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1522" name="Rectangle 9"/>
            <p:cNvSpPr>
              <a:spLocks noChangeArrowheads="1"/>
            </p:cNvSpPr>
            <p:nvPr/>
          </p:nvSpPr>
          <p:spPr bwMode="auto">
            <a:xfrm rot="-1729838">
              <a:off x="2928" y="1392"/>
              <a:ext cx="1200"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1523" name="Rectangle 10"/>
            <p:cNvSpPr>
              <a:spLocks noChangeArrowheads="1"/>
            </p:cNvSpPr>
            <p:nvPr/>
          </p:nvSpPr>
          <p:spPr bwMode="auto">
            <a:xfrm rot="1734111">
              <a:off x="4128" y="1392"/>
              <a:ext cx="1200" cy="48"/>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19820" name="AutoShape 12"/>
          <p:cNvSpPr>
            <a:spLocks noChangeArrowheads="1"/>
          </p:cNvSpPr>
          <p:nvPr/>
        </p:nvSpPr>
        <p:spPr bwMode="auto">
          <a:xfrm>
            <a:off x="1676400" y="3962400"/>
            <a:ext cx="2057400" cy="762000"/>
          </a:xfrm>
          <a:prstGeom prst="wedgeEllipseCallout">
            <a:avLst>
              <a:gd name="adj1" fmla="val -55093"/>
              <a:gd name="adj2" fmla="val -90417"/>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Where is the C of G </a:t>
            </a:r>
            <a:r>
              <a:rPr lang="en-US" altLang="zh-CN" sz="1600" b="1">
                <a:solidFill>
                  <a:srgbClr val="CC0000"/>
                </a:solidFill>
                <a:ea typeface="宋体" pitchFamily="2" charset="-122"/>
              </a:rPr>
              <a:t>?</a:t>
            </a:r>
            <a:r>
              <a:rPr lang="en-US" altLang="zh-CN" sz="1600" b="1">
                <a:solidFill>
                  <a:srgbClr val="669900"/>
                </a:solidFill>
                <a:ea typeface="宋体" pitchFamily="2" charset="-122"/>
              </a:rPr>
              <a:t>  </a:t>
            </a:r>
            <a:endParaRPr lang="en-US" altLang="zh-CN" sz="1600" b="1">
              <a:solidFill>
                <a:srgbClr val="CC0000"/>
              </a:solidFill>
              <a:ea typeface="宋体" pitchFamily="2" charset="-122"/>
            </a:endParaRPr>
          </a:p>
        </p:txBody>
      </p:sp>
      <p:pic>
        <p:nvPicPr>
          <p:cNvPr id="119822" name="Picture 14"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371" y="1250950"/>
            <a:ext cx="406761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23" name="Oval 15"/>
          <p:cNvSpPr>
            <a:spLocks noChangeArrowheads="1"/>
          </p:cNvSpPr>
          <p:nvPr/>
        </p:nvSpPr>
        <p:spPr bwMode="auto">
          <a:xfrm>
            <a:off x="1524000" y="3581400"/>
            <a:ext cx="76200" cy="76200"/>
          </a:xfrm>
          <a:prstGeom prst="ellipse">
            <a:avLst/>
          </a:prstGeom>
          <a:solidFill>
            <a:srgbClr val="FF3300"/>
          </a:solidFill>
          <a:ln w="9525">
            <a:solidFill>
              <a:schemeClr val="tx1"/>
            </a:solidFill>
            <a:round/>
            <a:headEnd/>
            <a:tailEnd/>
          </a:ln>
        </p:spPr>
        <p:txBody>
          <a:bodyPr wrap="none" anchor="ctr"/>
          <a:lstStyle/>
          <a:p>
            <a:endParaRPr lang="en-US"/>
          </a:p>
        </p:txBody>
      </p:sp>
      <p:sp>
        <p:nvSpPr>
          <p:cNvPr id="3" name="Oval 2"/>
          <p:cNvSpPr/>
          <p:nvPr/>
        </p:nvSpPr>
        <p:spPr>
          <a:xfrm>
            <a:off x="5181600" y="3048000"/>
            <a:ext cx="35052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33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B9DE09-0442-463B-B5B3-AC35CB6ABAB2}" type="slidenum">
              <a:rPr lang="en-US"/>
              <a:pPr eaLnBrk="1" hangingPunct="1"/>
              <a:t>19</a:t>
            </a:fld>
            <a:endParaRPr lang="en-US"/>
          </a:p>
        </p:txBody>
      </p:sp>
      <p:sp>
        <p:nvSpPr>
          <p:cNvPr id="18437" name="Date Placeholder 4"/>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0BC324-D46D-467F-B14F-402C69F16A94}" type="datetime1">
              <a:rPr lang="en-US" sz="1400"/>
              <a:pPr eaLnBrk="1" hangingPunct="1"/>
              <a:t>2/25/2020</a:t>
            </a:fld>
            <a:endParaRPr lang="en-US" sz="1400"/>
          </a:p>
        </p:txBody>
      </p:sp>
      <p:sp>
        <p:nvSpPr>
          <p:cNvPr id="18438" name="Footer Placeholder 5"/>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Physics 214</a:t>
            </a:r>
          </a:p>
          <a:p>
            <a:pPr algn="ctr" eaLnBrk="1" hangingPunct="1"/>
            <a:r>
              <a:rPr lang="en-US" sz="1400"/>
              <a:t>Fall 2009</a:t>
            </a:r>
          </a:p>
        </p:txBody>
      </p:sp>
      <p:sp>
        <p:nvSpPr>
          <p:cNvPr id="18439" name="Slide Number Placeholder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283B609-EBCB-42A0-9CEF-74A278B489B7}" type="slidenum">
              <a:rPr lang="en-US" sz="1400"/>
              <a:pPr algn="r" eaLnBrk="1" hangingPunct="1"/>
              <a:t>19</a:t>
            </a:fld>
            <a:endParaRPr lang="en-US" sz="1400"/>
          </a:p>
        </p:txBody>
      </p:sp>
      <p:pic>
        <p:nvPicPr>
          <p:cNvPr id="116738" name="Picture 2" descr="1J-16_sized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1981200"/>
            <a:ext cx="2590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3" descr="1J-16_siz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265747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AutoShape 4"/>
          <p:cNvSpPr>
            <a:spLocks noChangeArrowheads="1"/>
          </p:cNvSpPr>
          <p:nvPr/>
        </p:nvSpPr>
        <p:spPr bwMode="auto">
          <a:xfrm>
            <a:off x="1981200" y="3657600"/>
            <a:ext cx="2286000" cy="1447800"/>
          </a:xfrm>
          <a:prstGeom prst="wedgeEllipseCallout">
            <a:avLst>
              <a:gd name="adj1" fmla="val -32361"/>
              <a:gd name="adj2" fmla="val -77194"/>
            </a:avLst>
          </a:prstGeom>
          <a:solidFill>
            <a:srgbClr val="FFFF66"/>
          </a:solidFill>
          <a:ln w="9525" algn="ctr">
            <a:solidFill>
              <a:srgbClr val="FFFF00"/>
            </a:solidFill>
            <a:miter lim="800000"/>
            <a:headEnd/>
            <a:tailEnd/>
          </a:ln>
        </p:spPr>
        <p:txBody>
          <a:bodyPr/>
          <a:lstStyle/>
          <a:p>
            <a:pPr algn="ctr"/>
            <a:r>
              <a:rPr lang="en-US" altLang="zh-CN" b="1">
                <a:solidFill>
                  <a:srgbClr val="027E22"/>
                </a:solidFill>
                <a:ea typeface="宋体" pitchFamily="2" charset="-122"/>
              </a:rPr>
              <a:t>Can you safely walk to the end of the plank</a:t>
            </a:r>
            <a:r>
              <a:rPr lang="en-US" altLang="zh-CN" sz="1600" b="1">
                <a:solidFill>
                  <a:schemeClr val="bg1"/>
                </a:solidFill>
                <a:ea typeface="宋体" pitchFamily="2" charset="-122"/>
              </a:rPr>
              <a:t> </a:t>
            </a:r>
            <a:r>
              <a:rPr lang="en-US" altLang="zh-CN" b="1">
                <a:solidFill>
                  <a:srgbClr val="CC0000"/>
                </a:solidFill>
                <a:ea typeface="宋体" pitchFamily="2" charset="-122"/>
              </a:rPr>
              <a:t>?</a:t>
            </a:r>
          </a:p>
        </p:txBody>
      </p:sp>
      <p:sp>
        <p:nvSpPr>
          <p:cNvPr id="18443" name="Rectangle 5"/>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rgbClr val="3333FF"/>
                </a:solidFill>
                <a:ea typeface="宋体" pitchFamily="2" charset="-122"/>
              </a:rPr>
              <a:t>1J-16 Walk the Plank</a:t>
            </a:r>
          </a:p>
        </p:txBody>
      </p:sp>
      <p:sp>
        <p:nvSpPr>
          <p:cNvPr id="116742" name="Rectangle 6"/>
          <p:cNvSpPr>
            <a:spLocks noChangeArrowheads="1"/>
          </p:cNvSpPr>
          <p:nvPr/>
        </p:nvSpPr>
        <p:spPr bwMode="auto">
          <a:xfrm>
            <a:off x="685800" y="5257800"/>
            <a:ext cx="7924800" cy="533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20000"/>
              </a:spcBef>
            </a:pPr>
            <a:r>
              <a:rPr lang="en-US" altLang="zh-CN" b="1">
                <a:solidFill>
                  <a:srgbClr val="FF3300"/>
                </a:solidFill>
                <a:ea typeface="宋体" pitchFamily="2" charset="-122"/>
              </a:rPr>
              <a:t>EVEN WITH A MASS AT THE END OF THE PLANK, THE SYSTEM CAN STILL BE IN EQUILIBRIUM</a:t>
            </a:r>
          </a:p>
        </p:txBody>
      </p:sp>
      <p:sp>
        <p:nvSpPr>
          <p:cNvPr id="116743" name="Text Box 7"/>
          <p:cNvSpPr txBox="1">
            <a:spLocks noChangeArrowheads="1"/>
          </p:cNvSpPr>
          <p:nvPr/>
        </p:nvSpPr>
        <p:spPr bwMode="auto">
          <a:xfrm>
            <a:off x="5965825" y="2514600"/>
            <a:ext cx="3178175" cy="925513"/>
          </a:xfrm>
          <a:prstGeom prst="rect">
            <a:avLst/>
          </a:prstGeom>
          <a:solidFill>
            <a:srgbClr val="FFC1C1"/>
          </a:solidFill>
          <a:ln w="9525">
            <a:solidFill>
              <a:srgbClr val="FFC1C1"/>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b="1">
                <a:ea typeface="宋体" pitchFamily="2" charset="-122"/>
              </a:rPr>
              <a:t>Sum of Torque about Pivot</a:t>
            </a:r>
            <a:r>
              <a:rPr lang="en-US" altLang="zh-CN" b="1">
                <a:solidFill>
                  <a:schemeClr val="bg1"/>
                </a:solidFill>
                <a:ea typeface="宋体" pitchFamily="2" charset="-122"/>
              </a:rPr>
              <a:t> </a:t>
            </a:r>
          </a:p>
          <a:p>
            <a:pPr eaLnBrk="1" hangingPunct="1"/>
            <a:r>
              <a:rPr lang="en-US" altLang="zh-CN" b="1">
                <a:solidFill>
                  <a:srgbClr val="CC0000"/>
                </a:solidFill>
                <a:ea typeface="宋体" pitchFamily="2" charset="-122"/>
              </a:rPr>
              <a:t> </a:t>
            </a:r>
            <a:r>
              <a:rPr lang="en-US" altLang="zh-CN" b="1" i="1">
                <a:solidFill>
                  <a:srgbClr val="CC0000"/>
                </a:solidFill>
                <a:ea typeface="宋体" pitchFamily="2" charset="-122"/>
              </a:rPr>
              <a:t>X M g – x m g</a:t>
            </a:r>
            <a:r>
              <a:rPr lang="en-US" altLang="zh-CN" b="1">
                <a:solidFill>
                  <a:srgbClr val="CC0000"/>
                </a:solidFill>
                <a:ea typeface="宋体" pitchFamily="2" charset="-122"/>
              </a:rPr>
              <a:t> = 0</a:t>
            </a:r>
          </a:p>
          <a:p>
            <a:pPr eaLnBrk="1" hangingPunct="1"/>
            <a:r>
              <a:rPr lang="en-US" altLang="zh-CN" b="1" i="1">
                <a:solidFill>
                  <a:srgbClr val="CC0000"/>
                </a:solidFill>
                <a:ea typeface="宋体" pitchFamily="2" charset="-122"/>
              </a:rPr>
              <a:t>m = M X / x</a:t>
            </a:r>
            <a:endParaRPr lang="en-US" b="1" i="1">
              <a:solidFill>
                <a:srgbClr val="CC0000"/>
              </a:solidFill>
            </a:endParaRPr>
          </a:p>
        </p:txBody>
      </p:sp>
      <p:sp>
        <p:nvSpPr>
          <p:cNvPr id="18446" name="Text Box 8"/>
          <p:cNvSpPr txBox="1">
            <a:spLocks noChangeArrowheads="1"/>
          </p:cNvSpPr>
          <p:nvPr/>
        </p:nvSpPr>
        <p:spPr bwMode="auto">
          <a:xfrm>
            <a:off x="1371600" y="990600"/>
            <a:ext cx="73152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What happens when a mass is placed at the end of a massive plank?</a:t>
            </a:r>
          </a:p>
        </p:txBody>
      </p:sp>
      <p:sp>
        <p:nvSpPr>
          <p:cNvPr id="116745" name="Text Box 9"/>
          <p:cNvSpPr txBox="1">
            <a:spLocks noChangeArrowheads="1"/>
          </p:cNvSpPr>
          <p:nvPr/>
        </p:nvSpPr>
        <p:spPr bwMode="auto">
          <a:xfrm>
            <a:off x="4724400" y="3810000"/>
            <a:ext cx="4191000" cy="6413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zh-CN" b="1">
                <a:solidFill>
                  <a:srgbClr val="CC0000"/>
                </a:solidFill>
                <a:ea typeface="宋体" pitchFamily="2" charset="-122"/>
              </a:rPr>
              <a:t>One can solve for either</a:t>
            </a:r>
            <a:r>
              <a:rPr lang="en-US" altLang="zh-CN" b="1" i="1">
                <a:solidFill>
                  <a:srgbClr val="CC0000"/>
                </a:solidFill>
                <a:ea typeface="宋体" pitchFamily="2" charset="-122"/>
              </a:rPr>
              <a:t> M</a:t>
            </a:r>
            <a:r>
              <a:rPr lang="en-US" altLang="zh-CN" b="1">
                <a:solidFill>
                  <a:srgbClr val="CC0000"/>
                </a:solidFill>
                <a:ea typeface="宋体" pitchFamily="2" charset="-122"/>
              </a:rPr>
              <a:t> or </a:t>
            </a:r>
            <a:r>
              <a:rPr lang="en-US" altLang="zh-CN" b="1" i="1">
                <a:solidFill>
                  <a:srgbClr val="CC0000"/>
                </a:solidFill>
                <a:ea typeface="宋体" pitchFamily="2" charset="-122"/>
              </a:rPr>
              <a:t>m,</a:t>
            </a:r>
            <a:r>
              <a:rPr lang="en-US" altLang="zh-CN" b="1">
                <a:solidFill>
                  <a:srgbClr val="CC0000"/>
                </a:solidFill>
                <a:ea typeface="宋体" pitchFamily="2" charset="-122"/>
              </a:rPr>
              <a:t> if the other quantity is known</a:t>
            </a:r>
            <a:endParaRPr lang="en-US" sz="1600" b="1">
              <a:solidFill>
                <a:srgbClr val="669900"/>
              </a:solidFill>
              <a:ea typeface="宋体" pitchFamily="2" charset="-122"/>
            </a:endParaRPr>
          </a:p>
        </p:txBody>
      </p:sp>
    </p:spTree>
    <p:extLst>
      <p:ext uri="{BB962C8B-B14F-4D97-AF65-F5344CB8AC3E}">
        <p14:creationId xmlns:p14="http://schemas.microsoft.com/office/powerpoint/2010/main" val="254258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06" name="Rectangle 2"/>
          <p:cNvSpPr>
            <a:spLocks noGrp="1" noChangeArrowheads="1"/>
          </p:cNvSpPr>
          <p:nvPr>
            <p:ph type="title"/>
          </p:nvPr>
        </p:nvSpPr>
        <p:spPr>
          <a:xfrm>
            <a:off x="685800" y="800100"/>
            <a:ext cx="7772400" cy="762000"/>
          </a:xfrm>
        </p:spPr>
        <p:txBody>
          <a:bodyPr/>
          <a:lstStyle/>
          <a:p>
            <a:r>
              <a:rPr lang="en-US" b="1" dirty="0">
                <a:solidFill>
                  <a:srgbClr val="FF0000"/>
                </a:solidFill>
              </a:rPr>
              <a:t>Torque and Balance</a:t>
            </a:r>
          </a:p>
        </p:txBody>
      </p:sp>
      <p:sp>
        <p:nvSpPr>
          <p:cNvPr id="1403907" name="Rectangle 3"/>
          <p:cNvSpPr>
            <a:spLocks noGrp="1" noChangeArrowheads="1"/>
          </p:cNvSpPr>
          <p:nvPr>
            <p:ph type="body" idx="1"/>
          </p:nvPr>
        </p:nvSpPr>
        <p:spPr/>
        <p:txBody>
          <a:bodyPr/>
          <a:lstStyle/>
          <a:p>
            <a:pPr>
              <a:lnSpc>
                <a:spcPct val="80000"/>
              </a:lnSpc>
              <a:buFont typeface="Wingdings" pitchFamily="79" charset="2"/>
              <a:buChar char="Ø"/>
            </a:pPr>
            <a:r>
              <a:rPr lang="en-US" sz="2800" dirty="0"/>
              <a:t>What causes the merry-go-round to rotate in the first place?</a:t>
            </a:r>
          </a:p>
          <a:p>
            <a:pPr>
              <a:lnSpc>
                <a:spcPct val="80000"/>
              </a:lnSpc>
              <a:buFont typeface="Wingdings" pitchFamily="79" charset="2"/>
              <a:buChar char="Ø"/>
            </a:pPr>
            <a:r>
              <a:rPr lang="en-US" sz="2800" dirty="0"/>
              <a:t>What determines whether an object will rotate?</a:t>
            </a:r>
          </a:p>
          <a:p>
            <a:pPr>
              <a:lnSpc>
                <a:spcPct val="80000"/>
              </a:lnSpc>
              <a:buFont typeface="Wingdings" pitchFamily="79" charset="2"/>
              <a:buChar char="Ø"/>
            </a:pPr>
            <a:r>
              <a:rPr lang="en-US" sz="2800" dirty="0"/>
              <a:t>If an unbalanced force causes linear motion, what causes rotational motion?</a:t>
            </a:r>
          </a:p>
        </p:txBody>
      </p:sp>
      <p:pic>
        <p:nvPicPr>
          <p:cNvPr id="1403911" name="Picture 7" descr="08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65625"/>
            <a:ext cx="8856663"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2</a:t>
            </a:fld>
            <a:endParaRPr lang="en-US"/>
          </a:p>
        </p:txBody>
      </p:sp>
    </p:spTree>
    <p:extLst>
      <p:ext uri="{BB962C8B-B14F-4D97-AF65-F5344CB8AC3E}">
        <p14:creationId xmlns:p14="http://schemas.microsoft.com/office/powerpoint/2010/main" val="869058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111850-3FEE-4F83-9653-E9BB05304A00}" type="slidenum">
              <a:rPr lang="en-US"/>
              <a:pPr eaLnBrk="1" hangingPunct="1"/>
              <a:t>20</a:t>
            </a:fld>
            <a:endParaRPr lang="en-US"/>
          </a:p>
        </p:txBody>
      </p:sp>
      <p:sp>
        <p:nvSpPr>
          <p:cNvPr id="1033" name="Date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F5A0FE-209E-4E81-B92D-166943484C26}" type="datetime1">
              <a:rPr lang="en-US" sz="1400"/>
              <a:pPr eaLnBrk="1" hangingPunct="1"/>
              <a:t>2/25/2020</a:t>
            </a:fld>
            <a:endParaRPr lang="en-US" sz="1400"/>
          </a:p>
        </p:txBody>
      </p:sp>
      <p:sp>
        <p:nvSpPr>
          <p:cNvPr id="1034" name="Footer Placeholder 6"/>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Physics 214</a:t>
            </a:r>
          </a:p>
          <a:p>
            <a:pPr algn="ctr" eaLnBrk="1" hangingPunct="1"/>
            <a:r>
              <a:rPr lang="en-US" sz="1400"/>
              <a:t>Fall 2009</a:t>
            </a:r>
          </a:p>
        </p:txBody>
      </p:sp>
      <p:sp>
        <p:nvSpPr>
          <p:cNvPr id="1035"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07C9CBC-CE4E-463F-8E01-7F656E2452C9}" type="slidenum">
              <a:rPr lang="en-US" sz="1400"/>
              <a:pPr algn="r" eaLnBrk="1" hangingPunct="1"/>
              <a:t>20</a:t>
            </a:fld>
            <a:endParaRPr lang="en-US" sz="1400"/>
          </a:p>
        </p:txBody>
      </p:sp>
      <p:grpSp>
        <p:nvGrpSpPr>
          <p:cNvPr id="2" name="Group 2"/>
          <p:cNvGrpSpPr>
            <a:grpSpLocks/>
          </p:cNvGrpSpPr>
          <p:nvPr/>
        </p:nvGrpSpPr>
        <p:grpSpPr bwMode="auto">
          <a:xfrm>
            <a:off x="4724400" y="1295400"/>
            <a:ext cx="4038600" cy="2747963"/>
            <a:chOff x="2976" y="816"/>
            <a:chExt cx="2544" cy="1731"/>
          </a:xfrm>
        </p:grpSpPr>
        <p:pic>
          <p:nvPicPr>
            <p:cNvPr id="1044" name="Picture 3" descr="1J-28_diagra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6" y="816"/>
              <a:ext cx="2544"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5" name="Group 4"/>
            <p:cNvGrpSpPr>
              <a:grpSpLocks/>
            </p:cNvGrpSpPr>
            <p:nvPr/>
          </p:nvGrpSpPr>
          <p:grpSpPr bwMode="auto">
            <a:xfrm>
              <a:off x="3552" y="2016"/>
              <a:ext cx="1488" cy="531"/>
              <a:chOff x="3984" y="720"/>
              <a:chExt cx="1488" cy="531"/>
            </a:xfrm>
          </p:grpSpPr>
          <p:sp>
            <p:nvSpPr>
              <p:cNvPr id="1046" name="Line 5"/>
              <p:cNvSpPr>
                <a:spLocks noChangeShapeType="1"/>
              </p:cNvSpPr>
              <p:nvPr/>
            </p:nvSpPr>
            <p:spPr bwMode="auto">
              <a:xfrm>
                <a:off x="4097" y="1088"/>
                <a:ext cx="1243" cy="0"/>
              </a:xfrm>
              <a:prstGeom prst="line">
                <a:avLst/>
              </a:prstGeom>
              <a:noFill/>
              <a:ln w="2857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047" name="AutoShape 6"/>
              <p:cNvSpPr>
                <a:spLocks noChangeArrowheads="1"/>
              </p:cNvSpPr>
              <p:nvPr/>
            </p:nvSpPr>
            <p:spPr bwMode="auto">
              <a:xfrm>
                <a:off x="4511" y="1088"/>
                <a:ext cx="151" cy="163"/>
              </a:xfrm>
              <a:prstGeom prst="triangle">
                <a:avLst>
                  <a:gd name="adj" fmla="val 50000"/>
                </a:avLst>
              </a:prstGeom>
              <a:solidFill>
                <a:srgbClr val="CC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aphicFrame>
            <p:nvGraphicFramePr>
              <p:cNvPr id="1026" name="Object 7"/>
              <p:cNvGraphicFramePr>
                <a:graphicFrameLocks noChangeAspect="1"/>
              </p:cNvGraphicFramePr>
              <p:nvPr/>
            </p:nvGraphicFramePr>
            <p:xfrm>
              <a:off x="3984" y="720"/>
              <a:ext cx="194" cy="238"/>
            </p:xfrm>
            <a:graphic>
              <a:graphicData uri="http://schemas.openxmlformats.org/presentationml/2006/ole">
                <mc:AlternateContent xmlns:mc="http://schemas.openxmlformats.org/markup-compatibility/2006">
                  <mc:Choice xmlns:v="urn:schemas-microsoft-com:vml" Requires="v">
                    <p:oleObj spid="_x0000_s6574" name="Equation" r:id="rId4" imgW="190440" imgH="215640" progId="Equation.3">
                      <p:embed/>
                    </p:oleObj>
                  </mc:Choice>
                  <mc:Fallback>
                    <p:oleObj name="Equation" r:id="rId4" imgW="19044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 y="720"/>
                            <a:ext cx="194"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8"/>
              <p:cNvGraphicFramePr>
                <a:graphicFrameLocks noChangeAspect="1"/>
              </p:cNvGraphicFramePr>
              <p:nvPr/>
            </p:nvGraphicFramePr>
            <p:xfrm>
              <a:off x="4323" y="843"/>
              <a:ext cx="155" cy="238"/>
            </p:xfrm>
            <a:graphic>
              <a:graphicData uri="http://schemas.openxmlformats.org/presentationml/2006/ole">
                <mc:AlternateContent xmlns:mc="http://schemas.openxmlformats.org/markup-compatibility/2006">
                  <mc:Choice xmlns:v="urn:schemas-microsoft-com:vml" Requires="v">
                    <p:oleObj spid="_x0000_s6575" name="Equation" r:id="rId6" imgW="152280" imgH="215640" progId="Equation.3">
                      <p:embed/>
                    </p:oleObj>
                  </mc:Choice>
                  <mc:Fallback>
                    <p:oleObj name="Equation" r:id="rId6" imgW="15228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3" y="843"/>
                            <a:ext cx="155"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9"/>
              <p:cNvGraphicFramePr>
                <a:graphicFrameLocks noChangeAspect="1"/>
              </p:cNvGraphicFramePr>
              <p:nvPr/>
            </p:nvGraphicFramePr>
            <p:xfrm>
              <a:off x="4888" y="843"/>
              <a:ext cx="168" cy="238"/>
            </p:xfrm>
            <a:graphic>
              <a:graphicData uri="http://schemas.openxmlformats.org/presentationml/2006/ole">
                <mc:AlternateContent xmlns:mc="http://schemas.openxmlformats.org/markup-compatibility/2006">
                  <mc:Choice xmlns:v="urn:schemas-microsoft-com:vml" Requires="v">
                    <p:oleObj spid="_x0000_s6576" name="Equation" r:id="rId8" imgW="164880" imgH="215640" progId="Equation.3">
                      <p:embed/>
                    </p:oleObj>
                  </mc:Choice>
                  <mc:Fallback>
                    <p:oleObj name="Equation" r:id="rId8" imgW="1648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8" y="843"/>
                            <a:ext cx="168"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10"/>
              <p:cNvGraphicFramePr>
                <a:graphicFrameLocks noChangeAspect="1"/>
              </p:cNvGraphicFramePr>
              <p:nvPr/>
            </p:nvGraphicFramePr>
            <p:xfrm>
              <a:off x="5265" y="761"/>
              <a:ext cx="207" cy="238"/>
            </p:xfrm>
            <a:graphic>
              <a:graphicData uri="http://schemas.openxmlformats.org/presentationml/2006/ole">
                <mc:AlternateContent xmlns:mc="http://schemas.openxmlformats.org/markup-compatibility/2006">
                  <mc:Choice xmlns:v="urn:schemas-microsoft-com:vml" Requires="v">
                    <p:oleObj spid="_x0000_s6577" name="Equation" r:id="rId10" imgW="203040" imgH="215640" progId="Equation.3">
                      <p:embed/>
                    </p:oleObj>
                  </mc:Choice>
                  <mc:Fallback>
                    <p:oleObj name="Equation" r:id="rId10" imgW="20304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65" y="761"/>
                            <a:ext cx="207"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8" name="Oval 11"/>
              <p:cNvSpPr>
                <a:spLocks noChangeArrowheads="1"/>
              </p:cNvSpPr>
              <p:nvPr/>
            </p:nvSpPr>
            <p:spPr bwMode="auto">
              <a:xfrm>
                <a:off x="4022" y="965"/>
                <a:ext cx="226" cy="245"/>
              </a:xfrm>
              <a:prstGeom prst="ellipse">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049" name="Oval 12"/>
              <p:cNvSpPr>
                <a:spLocks noChangeArrowheads="1"/>
              </p:cNvSpPr>
              <p:nvPr/>
            </p:nvSpPr>
            <p:spPr bwMode="auto">
              <a:xfrm>
                <a:off x="5265" y="1006"/>
                <a:ext cx="150" cy="163"/>
              </a:xfrm>
              <a:prstGeom prst="ellipse">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grpSp>
      </p:grpSp>
      <p:pic>
        <p:nvPicPr>
          <p:cNvPr id="1037" name="Picture 13" descr="1J-28_pic"/>
          <p:cNvPicPr>
            <a:picLocks noGrp="1" noChangeAspect="1" noChangeArrowheads="1"/>
          </p:cNvPicPr>
          <p:nvPr>
            <p:ph sz="quarter" idx="1"/>
          </p:nvPr>
        </p:nvPicPr>
        <p:blipFill>
          <a:blip r:embed="rId12">
            <a:extLst>
              <a:ext uri="{28A0092B-C50C-407E-A947-70E740481C1C}">
                <a14:useLocalDpi xmlns:a14="http://schemas.microsoft.com/office/drawing/2010/main" val="0"/>
              </a:ext>
            </a:extLst>
          </a:blip>
          <a:srcRect/>
          <a:stretch>
            <a:fillRect/>
          </a:stretch>
        </p:blipFill>
        <p:spPr>
          <a:xfrm>
            <a:off x="381000" y="2057400"/>
            <a:ext cx="2743200" cy="1720850"/>
          </a:xfrm>
          <a:ln w="38100">
            <a:solidFill>
              <a:schemeClr val="hlink"/>
            </a:solidFill>
            <a:miter lim="800000"/>
            <a:headEnd/>
            <a:tailEnd/>
          </a:ln>
        </p:spPr>
      </p:pic>
      <p:sp>
        <p:nvSpPr>
          <p:cNvPr id="1038" name="Text Box 14"/>
          <p:cNvSpPr txBox="1">
            <a:spLocks noChangeArrowheads="1"/>
          </p:cNvSpPr>
          <p:nvPr/>
        </p:nvSpPr>
        <p:spPr bwMode="auto">
          <a:xfrm>
            <a:off x="6804025" y="2170113"/>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b="1">
                <a:solidFill>
                  <a:schemeClr val="bg1"/>
                </a:solidFill>
                <a:ea typeface="宋体" pitchFamily="2" charset="-122"/>
              </a:rPr>
              <a:t>M</a:t>
            </a:r>
          </a:p>
        </p:txBody>
      </p:sp>
      <p:sp>
        <p:nvSpPr>
          <p:cNvPr id="121871" name="AutoShape 15"/>
          <p:cNvSpPr>
            <a:spLocks noChangeArrowheads="1"/>
          </p:cNvSpPr>
          <p:nvPr/>
        </p:nvSpPr>
        <p:spPr bwMode="auto">
          <a:xfrm>
            <a:off x="2743200" y="2743200"/>
            <a:ext cx="2667000" cy="914400"/>
          </a:xfrm>
          <a:prstGeom prst="wedgeEllipseCallout">
            <a:avLst>
              <a:gd name="adj1" fmla="val -51370"/>
              <a:gd name="adj2" fmla="val -89412"/>
            </a:avLst>
          </a:prstGeom>
          <a:solidFill>
            <a:srgbClr val="FFFF66"/>
          </a:solidFill>
          <a:ln w="9525" algn="ctr">
            <a:solidFill>
              <a:srgbClr val="FFCC00"/>
            </a:solidFill>
            <a:miter lim="800000"/>
            <a:headEnd/>
            <a:tailEnd/>
          </a:ln>
        </p:spPr>
        <p:txBody>
          <a:bodyPr/>
          <a:lstStyle/>
          <a:p>
            <a:pPr algn="ctr"/>
            <a:r>
              <a:rPr lang="en-US" altLang="zh-CN" b="1">
                <a:solidFill>
                  <a:srgbClr val="027E22"/>
                </a:solidFill>
                <a:ea typeface="宋体" pitchFamily="2" charset="-122"/>
              </a:rPr>
              <a:t>How does this system Balance</a:t>
            </a:r>
            <a:r>
              <a:rPr lang="en-US" altLang="zh-CN" b="1">
                <a:solidFill>
                  <a:srgbClr val="CC0000"/>
                </a:solidFill>
                <a:ea typeface="宋体" pitchFamily="2" charset="-122"/>
              </a:rPr>
              <a:t>?</a:t>
            </a:r>
            <a:endParaRPr lang="en-US" b="1">
              <a:solidFill>
                <a:srgbClr val="CC0000"/>
              </a:solidFill>
            </a:endParaRPr>
          </a:p>
        </p:txBody>
      </p:sp>
      <p:sp>
        <p:nvSpPr>
          <p:cNvPr id="1040" name="Rectangle 16"/>
          <p:cNvSpPr>
            <a:spLocks noChangeArrowheads="1"/>
          </p:cNvSpPr>
          <p:nvPr/>
        </p:nvSpPr>
        <p:spPr bwMode="auto">
          <a:xfrm>
            <a:off x="457200" y="1524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a:solidFill>
                  <a:srgbClr val="3333FF"/>
                </a:solidFill>
                <a:ea typeface="宋体" pitchFamily="2" charset="-122"/>
              </a:rPr>
              <a:t>1J-28 Wine Bottle Holder</a:t>
            </a:r>
          </a:p>
        </p:txBody>
      </p:sp>
      <p:sp>
        <p:nvSpPr>
          <p:cNvPr id="121873" name="Rectangle 17"/>
          <p:cNvSpPr>
            <a:spLocks noChangeArrowheads="1"/>
          </p:cNvSpPr>
          <p:nvPr/>
        </p:nvSpPr>
        <p:spPr bwMode="auto">
          <a:xfrm>
            <a:off x="304800" y="5029200"/>
            <a:ext cx="8610600" cy="838200"/>
          </a:xfrm>
          <a:prstGeom prst="rect">
            <a:avLst/>
          </a:prstGeom>
          <a:noFill/>
          <a:ln>
            <a:noFill/>
          </a:ln>
        </p:spPr>
        <p:txBody>
          <a:bodyPr/>
          <a:lstStyle/>
          <a:p>
            <a:pPr>
              <a:lnSpc>
                <a:spcPct val="90000"/>
              </a:lnSpc>
              <a:spcBef>
                <a:spcPct val="20000"/>
              </a:spcBef>
            </a:pPr>
            <a:r>
              <a:rPr lang="en-US" altLang="zh-CN" b="1">
                <a:solidFill>
                  <a:srgbClr val="FF3300"/>
                </a:solidFill>
                <a:ea typeface="宋体" pitchFamily="2" charset="-122"/>
              </a:rPr>
              <a:t>THE CENTER OF GRAVITY OF THE BOTTLE PLUS THE WOOD MUST LIE DIRECTLY OVER AND WITHIN THE BOUNDARY OF THE SUPPORT (PIVOT).  FOR BALANCE THERE CAN BE NO NET TORQUE ON SYSTEM</a:t>
            </a:r>
            <a:r>
              <a:rPr lang="en-US" altLang="zh-CN">
                <a:solidFill>
                  <a:srgbClr val="FF3300"/>
                </a:solidFill>
                <a:ea typeface="宋体" pitchFamily="2" charset="-122"/>
              </a:rPr>
              <a:t>.</a:t>
            </a:r>
          </a:p>
        </p:txBody>
      </p:sp>
      <p:sp>
        <p:nvSpPr>
          <p:cNvPr id="121874" name="Text Box 18"/>
          <p:cNvSpPr txBox="1">
            <a:spLocks noChangeArrowheads="1"/>
          </p:cNvSpPr>
          <p:nvPr/>
        </p:nvSpPr>
        <p:spPr bwMode="auto">
          <a:xfrm>
            <a:off x="5257800" y="4191000"/>
            <a:ext cx="3178175" cy="681038"/>
          </a:xfrm>
          <a:prstGeom prst="rect">
            <a:avLst/>
          </a:prstGeom>
          <a:solidFill>
            <a:srgbClr val="FFC1C1"/>
          </a:solidFill>
          <a:ln w="9525">
            <a:solidFill>
              <a:srgbClr val="FFC1C1"/>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b="1">
                <a:ea typeface="宋体" pitchFamily="2" charset="-122"/>
              </a:rPr>
              <a:t>Sum of Torque about Pivot</a:t>
            </a:r>
            <a:r>
              <a:rPr lang="en-US" altLang="zh-CN" b="1">
                <a:solidFill>
                  <a:schemeClr val="bg1"/>
                </a:solidFill>
                <a:ea typeface="宋体" pitchFamily="2" charset="-122"/>
              </a:rPr>
              <a:t> </a:t>
            </a:r>
          </a:p>
          <a:p>
            <a:pPr eaLnBrk="1" hangingPunct="1"/>
            <a:r>
              <a:rPr lang="en-US" altLang="zh-CN" b="1">
                <a:solidFill>
                  <a:srgbClr val="CC0000"/>
                </a:solidFill>
                <a:ea typeface="宋体" pitchFamily="2" charset="-122"/>
              </a:rPr>
              <a:t> </a:t>
            </a:r>
            <a:r>
              <a:rPr lang="en-US" altLang="zh-CN" sz="2000" i="1">
                <a:solidFill>
                  <a:srgbClr val="CC0000"/>
                </a:solidFill>
                <a:ea typeface="宋体" pitchFamily="2" charset="-122"/>
              </a:rPr>
              <a:t>m</a:t>
            </a:r>
            <a:r>
              <a:rPr lang="en-US" altLang="zh-CN" sz="2000" i="1" baseline="-25000">
                <a:solidFill>
                  <a:srgbClr val="CC0000"/>
                </a:solidFill>
                <a:ea typeface="宋体" pitchFamily="2" charset="-122"/>
              </a:rPr>
              <a:t>1</a:t>
            </a:r>
            <a:r>
              <a:rPr lang="en-US" altLang="zh-CN" sz="2000" i="1">
                <a:solidFill>
                  <a:srgbClr val="CC0000"/>
                </a:solidFill>
                <a:ea typeface="宋体" pitchFamily="2" charset="-122"/>
              </a:rPr>
              <a:t>x</a:t>
            </a:r>
            <a:r>
              <a:rPr lang="en-US" altLang="zh-CN" sz="2000" i="1" baseline="-25000">
                <a:solidFill>
                  <a:srgbClr val="CC0000"/>
                </a:solidFill>
                <a:ea typeface="宋体" pitchFamily="2" charset="-122"/>
              </a:rPr>
              <a:t>1</a:t>
            </a:r>
            <a:r>
              <a:rPr lang="en-US" altLang="zh-CN" sz="2000" i="1">
                <a:solidFill>
                  <a:srgbClr val="CC0000"/>
                </a:solidFill>
                <a:ea typeface="宋体" pitchFamily="2" charset="-122"/>
              </a:rPr>
              <a:t>g - m</a:t>
            </a:r>
            <a:r>
              <a:rPr lang="en-US" altLang="zh-CN" sz="2000" i="1" baseline="-25000">
                <a:solidFill>
                  <a:srgbClr val="CC0000"/>
                </a:solidFill>
                <a:ea typeface="宋体" pitchFamily="2" charset="-122"/>
              </a:rPr>
              <a:t>2</a:t>
            </a:r>
            <a:r>
              <a:rPr lang="en-US" altLang="zh-CN" sz="2000" i="1">
                <a:solidFill>
                  <a:srgbClr val="CC0000"/>
                </a:solidFill>
                <a:ea typeface="宋体" pitchFamily="2" charset="-122"/>
              </a:rPr>
              <a:t>x</a:t>
            </a:r>
            <a:r>
              <a:rPr lang="en-US" altLang="zh-CN" sz="2000" i="1" baseline="-25000">
                <a:solidFill>
                  <a:srgbClr val="CC0000"/>
                </a:solidFill>
                <a:ea typeface="宋体" pitchFamily="2" charset="-122"/>
              </a:rPr>
              <a:t>2</a:t>
            </a:r>
            <a:r>
              <a:rPr lang="en-US" altLang="zh-CN" sz="2000" i="1">
                <a:solidFill>
                  <a:srgbClr val="CC0000"/>
                </a:solidFill>
                <a:ea typeface="宋体" pitchFamily="2" charset="-122"/>
              </a:rPr>
              <a:t>g</a:t>
            </a:r>
            <a:r>
              <a:rPr lang="en-US" altLang="zh-CN" sz="2000" b="1">
                <a:solidFill>
                  <a:srgbClr val="CC0000"/>
                </a:solidFill>
                <a:ea typeface="宋体" pitchFamily="2" charset="-122"/>
              </a:rPr>
              <a:t> = 0</a:t>
            </a:r>
            <a:endParaRPr lang="en-US" sz="2000" b="1" i="1">
              <a:solidFill>
                <a:srgbClr val="CC0000"/>
              </a:solidFill>
            </a:endParaRPr>
          </a:p>
        </p:txBody>
      </p:sp>
      <p:sp>
        <p:nvSpPr>
          <p:cNvPr id="1043" name="Text Box 19"/>
          <p:cNvSpPr txBox="1">
            <a:spLocks noChangeArrowheads="1"/>
          </p:cNvSpPr>
          <p:nvPr/>
        </p:nvSpPr>
        <p:spPr bwMode="auto">
          <a:xfrm>
            <a:off x="1524000" y="914400"/>
            <a:ext cx="65532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Balance a Bottle and a Wooden Holder by Eliminating Net Torque</a:t>
            </a:r>
          </a:p>
        </p:txBody>
      </p:sp>
    </p:spTree>
    <p:extLst>
      <p:ext uri="{BB962C8B-B14F-4D97-AF65-F5344CB8AC3E}">
        <p14:creationId xmlns:p14="http://schemas.microsoft.com/office/powerpoint/2010/main" val="330152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54E8AA-6100-44EC-81BA-EAE3E74C4174}" type="slidenum">
              <a:rPr lang="en-US"/>
              <a:pPr eaLnBrk="1" hangingPunct="1"/>
              <a:t>21</a:t>
            </a:fld>
            <a:endParaRPr lang="en-US"/>
          </a:p>
        </p:txBody>
      </p:sp>
      <p:sp>
        <p:nvSpPr>
          <p:cNvPr id="22536" name="Rectangle 2"/>
          <p:cNvSpPr>
            <a:spLocks noChangeArrowheads="1"/>
          </p:cNvSpPr>
          <p:nvPr/>
        </p:nvSpPr>
        <p:spPr bwMode="auto">
          <a:xfrm>
            <a:off x="457200" y="1524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dirty="0">
                <a:solidFill>
                  <a:srgbClr val="3333FF"/>
                </a:solidFill>
                <a:ea typeface="宋体" pitchFamily="2" charset="-122"/>
              </a:rPr>
              <a:t>1J - 24 double cone</a:t>
            </a:r>
          </a:p>
        </p:txBody>
      </p:sp>
      <p:sp>
        <p:nvSpPr>
          <p:cNvPr id="134147" name="Rectangle 3"/>
          <p:cNvSpPr>
            <a:spLocks noChangeArrowheads="1"/>
          </p:cNvSpPr>
          <p:nvPr/>
        </p:nvSpPr>
        <p:spPr bwMode="auto">
          <a:xfrm>
            <a:off x="650875" y="4849586"/>
            <a:ext cx="8077200" cy="990600"/>
          </a:xfrm>
          <a:prstGeom prst="rect">
            <a:avLst/>
          </a:prstGeom>
          <a:noFill/>
          <a:ln>
            <a:noFill/>
          </a:ln>
        </p:spPr>
        <p:txBody>
          <a:bodyPr/>
          <a:lstStyle/>
          <a:p>
            <a:pPr>
              <a:lnSpc>
                <a:spcPct val="80000"/>
              </a:lnSpc>
              <a:spcBef>
                <a:spcPct val="20000"/>
              </a:spcBef>
            </a:pPr>
            <a:r>
              <a:rPr lang="en-US" altLang="zh-CN" b="1" dirty="0">
                <a:solidFill>
                  <a:srgbClr val="FF3300"/>
                </a:solidFill>
                <a:ea typeface="宋体" pitchFamily="2" charset="-122"/>
              </a:rPr>
              <a:t>The force causing the object to move is gravity and we know that by energy conservation that if the object gains kinetic energy it must lose potential energy. Therefore the center of mass must be falling and the kinetic energy = </a:t>
            </a:r>
            <a:r>
              <a:rPr lang="en-US" altLang="zh-CN" b="1" dirty="0" err="1">
                <a:solidFill>
                  <a:srgbClr val="FF3300"/>
                </a:solidFill>
                <a:ea typeface="宋体" pitchFamily="2" charset="-122"/>
              </a:rPr>
              <a:t>mgh</a:t>
            </a:r>
            <a:r>
              <a:rPr lang="en-US" altLang="zh-CN" b="1" dirty="0">
                <a:solidFill>
                  <a:srgbClr val="FF3300"/>
                </a:solidFill>
                <a:ea typeface="宋体" pitchFamily="2" charset="-122"/>
              </a:rPr>
              <a:t> where h is the distance the CM falls.</a:t>
            </a:r>
            <a:endParaRPr lang="en-US" b="1" dirty="0">
              <a:solidFill>
                <a:srgbClr val="FF3300"/>
              </a:solidFill>
            </a:endParaRPr>
          </a:p>
          <a:p>
            <a:pPr>
              <a:lnSpc>
                <a:spcPct val="80000"/>
              </a:lnSpc>
              <a:spcBef>
                <a:spcPct val="20000"/>
              </a:spcBef>
            </a:pPr>
            <a:r>
              <a:rPr lang="en-US" altLang="zh-CN" b="1" dirty="0">
                <a:solidFill>
                  <a:srgbClr val="FF3300"/>
                </a:solidFill>
                <a:ea typeface="宋体" pitchFamily="2" charset="-122"/>
              </a:rPr>
              <a:t> </a:t>
            </a:r>
          </a:p>
        </p:txBody>
      </p:sp>
      <p:pic>
        <p:nvPicPr>
          <p:cNvPr id="22539" name="Picture 5" descr="1J-24_sized"/>
          <p:cNvPicPr>
            <a:picLocks noChangeAspect="1" noChangeArrowheads="1"/>
          </p:cNvPicPr>
          <p:nvPr/>
        </p:nvPicPr>
        <p:blipFill rotWithShape="1">
          <a:blip r:embed="rId3">
            <a:extLst>
              <a:ext uri="{28A0092B-C50C-407E-A947-70E740481C1C}">
                <a14:useLocalDpi xmlns:a14="http://schemas.microsoft.com/office/drawing/2010/main" val="0"/>
              </a:ext>
            </a:extLst>
          </a:blip>
          <a:srcRect r="56187" b="42857"/>
          <a:stretch/>
        </p:blipFill>
        <p:spPr bwMode="auto">
          <a:xfrm>
            <a:off x="334734" y="1447800"/>
            <a:ext cx="385675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0" name="AutoShape 6"/>
          <p:cNvSpPr>
            <a:spLocks noChangeArrowheads="1"/>
          </p:cNvSpPr>
          <p:nvPr/>
        </p:nvSpPr>
        <p:spPr bwMode="auto">
          <a:xfrm>
            <a:off x="5715000" y="1295400"/>
            <a:ext cx="3276600" cy="838200"/>
          </a:xfrm>
          <a:prstGeom prst="wedgeEllipseCallout">
            <a:avLst>
              <a:gd name="adj1" fmla="val -96417"/>
              <a:gd name="adj2" fmla="val 92046"/>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What happens to the center of mass </a:t>
            </a:r>
            <a:r>
              <a:rPr lang="en-US" altLang="zh-CN" sz="1600" b="1">
                <a:solidFill>
                  <a:srgbClr val="CC0000"/>
                </a:solidFill>
                <a:ea typeface="宋体" pitchFamily="2" charset="-122"/>
              </a:rPr>
              <a:t>?</a:t>
            </a:r>
            <a:r>
              <a:rPr lang="en-US" altLang="zh-CN" sz="1600" b="1">
                <a:solidFill>
                  <a:srgbClr val="669900"/>
                </a:solidFill>
                <a:ea typeface="宋体" pitchFamily="2" charset="-122"/>
              </a:rPr>
              <a:t>  </a:t>
            </a:r>
            <a:endParaRPr lang="en-US" altLang="zh-CN" sz="1600" b="1">
              <a:solidFill>
                <a:srgbClr val="CC0000"/>
              </a:solidFill>
              <a:ea typeface="宋体" pitchFamily="2" charset="-122"/>
            </a:endParaRPr>
          </a:p>
        </p:txBody>
      </p:sp>
      <p:sp>
        <p:nvSpPr>
          <p:cNvPr id="22541" name="Text Box 7"/>
          <p:cNvSpPr txBox="1">
            <a:spLocks noChangeArrowheads="1"/>
          </p:cNvSpPr>
          <p:nvPr/>
        </p:nvSpPr>
        <p:spPr bwMode="auto">
          <a:xfrm>
            <a:off x="2819400" y="2932113"/>
            <a:ext cx="3124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15" name="Picture 5" descr="1J-24_sized"/>
          <p:cNvPicPr>
            <a:picLocks noChangeAspect="1" noChangeArrowheads="1"/>
          </p:cNvPicPr>
          <p:nvPr/>
        </p:nvPicPr>
        <p:blipFill rotWithShape="1">
          <a:blip r:embed="rId3">
            <a:extLst>
              <a:ext uri="{28A0092B-C50C-407E-A947-70E740481C1C}">
                <a14:useLocalDpi xmlns:a14="http://schemas.microsoft.com/office/drawing/2010/main" val="0"/>
              </a:ext>
            </a:extLst>
          </a:blip>
          <a:srcRect l="32258" t="45865"/>
          <a:stretch/>
        </p:blipFill>
        <p:spPr bwMode="auto">
          <a:xfrm>
            <a:off x="231320" y="3298825"/>
            <a:ext cx="5447290" cy="112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678610" y="2514600"/>
            <a:ext cx="3312990" cy="1200329"/>
          </a:xfrm>
          <a:prstGeom prst="rect">
            <a:avLst/>
          </a:prstGeom>
          <a:noFill/>
        </p:spPr>
        <p:txBody>
          <a:bodyPr wrap="square" rtlCol="0">
            <a:spAutoFit/>
          </a:bodyPr>
          <a:lstStyle/>
          <a:p>
            <a:r>
              <a:rPr lang="en-US" dirty="0"/>
              <a:t>A). Going down the hill</a:t>
            </a:r>
          </a:p>
          <a:p>
            <a:r>
              <a:rPr lang="en-US" dirty="0"/>
              <a:t>B).  Going uphill </a:t>
            </a:r>
          </a:p>
          <a:p>
            <a:r>
              <a:rPr lang="en-US" dirty="0"/>
              <a:t>C).  Stay at rest</a:t>
            </a:r>
          </a:p>
          <a:p>
            <a:r>
              <a:rPr lang="en-US" dirty="0"/>
              <a:t>D). Depend on the object shape </a:t>
            </a:r>
          </a:p>
        </p:txBody>
      </p:sp>
    </p:spTree>
    <p:extLst>
      <p:ext uri="{BB962C8B-B14F-4D97-AF65-F5344CB8AC3E}">
        <p14:creationId xmlns:p14="http://schemas.microsoft.com/office/powerpoint/2010/main" val="624515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4147">
                                            <p:txEl>
                                              <p:pRg st="0" end="0"/>
                                            </p:txEl>
                                          </p:spTgt>
                                        </p:tgtEl>
                                        <p:attrNameLst>
                                          <p:attrName>style.visibility</p:attrName>
                                        </p:attrNameLst>
                                      </p:cBhvr>
                                      <p:to>
                                        <p:strVal val="visible"/>
                                      </p:to>
                                    </p:set>
                                    <p:anim calcmode="lin" valueType="num">
                                      <p:cBhvr additive="base">
                                        <p:cTn id="11" dur="5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414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4147">
                                            <p:txEl>
                                              <p:pRg st="1" end="1"/>
                                            </p:txEl>
                                          </p:spTgt>
                                        </p:tgtEl>
                                        <p:attrNameLst>
                                          <p:attrName>style.visibility</p:attrName>
                                        </p:attrNameLst>
                                      </p:cBhvr>
                                      <p:to>
                                        <p:strVal val="visible"/>
                                      </p:to>
                                    </p:set>
                                    <p:anim calcmode="lin" valueType="num">
                                      <p:cBhvr additive="base">
                                        <p:cTn id="15" dur="500" fill="hold"/>
                                        <p:tgtEl>
                                          <p:spTgt spid="13414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41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CD7F-E520-4DFD-9F9F-FB0E109F6620}"/>
              </a:ext>
            </a:extLst>
          </p:cNvPr>
          <p:cNvSpPr>
            <a:spLocks noGrp="1"/>
          </p:cNvSpPr>
          <p:nvPr>
            <p:ph type="title"/>
          </p:nvPr>
        </p:nvSpPr>
        <p:spPr/>
        <p:txBody>
          <a:bodyPr>
            <a:normAutofit fontScale="90000"/>
          </a:bodyPr>
          <a:lstStyle/>
          <a:p>
            <a:r>
              <a:rPr lang="en-US" b="1" dirty="0"/>
              <a:t>Demos: 1J-29 Overhanging Blocks</a:t>
            </a:r>
            <a:br>
              <a:rPr lang="en-US" b="1" dirty="0"/>
            </a:br>
            <a:endParaRPr lang="en-US" dirty="0"/>
          </a:p>
        </p:txBody>
      </p:sp>
      <p:sp>
        <p:nvSpPr>
          <p:cNvPr id="4" name="Slide Number Placeholder 3">
            <a:extLst>
              <a:ext uri="{FF2B5EF4-FFF2-40B4-BE49-F238E27FC236}">
                <a16:creationId xmlns:a16="http://schemas.microsoft.com/office/drawing/2014/main" id="{F796C487-4C85-43FE-A387-A523D3EA06F3}"/>
              </a:ext>
            </a:extLst>
          </p:cNvPr>
          <p:cNvSpPr>
            <a:spLocks noGrp="1"/>
          </p:cNvSpPr>
          <p:nvPr>
            <p:ph type="sldNum" sz="quarter" idx="12"/>
          </p:nvPr>
        </p:nvSpPr>
        <p:spPr/>
        <p:txBody>
          <a:bodyPr/>
          <a:lstStyle/>
          <a:p>
            <a:fld id="{F98FF88D-4348-4F17-99D6-14D005147BAE}" type="slidenum">
              <a:rPr lang="en-US" smtClean="0"/>
              <a:t>22</a:t>
            </a:fld>
            <a:endParaRPr lang="en-US"/>
          </a:p>
        </p:txBody>
      </p:sp>
      <p:pic>
        <p:nvPicPr>
          <p:cNvPr id="8194" name="Picture 2">
            <a:extLst>
              <a:ext uri="{FF2B5EF4-FFF2-40B4-BE49-F238E27FC236}">
                <a16:creationId xmlns:a16="http://schemas.microsoft.com/office/drawing/2014/main" id="{0479ACCE-953E-4D59-962B-D126B7CE9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83543"/>
            <a:ext cx="8422520" cy="349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2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4" name="Rectangle 2"/>
          <p:cNvSpPr>
            <a:spLocks noGrp="1" noChangeArrowheads="1"/>
          </p:cNvSpPr>
          <p:nvPr>
            <p:ph type="title"/>
          </p:nvPr>
        </p:nvSpPr>
        <p:spPr>
          <a:xfrm>
            <a:off x="0" y="228600"/>
            <a:ext cx="9144000" cy="1203325"/>
          </a:xfrm>
        </p:spPr>
        <p:txBody>
          <a:bodyPr>
            <a:normAutofit fontScale="90000"/>
          </a:bodyPr>
          <a:lstStyle/>
          <a:p>
            <a:pPr algn="l"/>
            <a:r>
              <a:rPr lang="en-US" sz="3000" dirty="0">
                <a:solidFill>
                  <a:srgbClr val="FF0000"/>
                </a:solidFill>
                <a:latin typeface="Comic Sans MS" pitchFamily="79" charset="0"/>
              </a:rPr>
              <a:t>Quiz</a:t>
            </a:r>
            <a:r>
              <a:rPr lang="en-US" sz="3000" dirty="0">
                <a:solidFill>
                  <a:schemeClr val="accent1"/>
                </a:solidFill>
                <a:latin typeface="Comic Sans MS" pitchFamily="79" charset="0"/>
              </a:rPr>
              <a:t>: where is the CG of the beam and the CG of the system (beam + two weights) after it’s balanced? </a:t>
            </a:r>
            <a:endParaRPr lang="en-US" sz="3000" dirty="0">
              <a:solidFill>
                <a:schemeClr val="accent1"/>
              </a:solidFill>
            </a:endParaRPr>
          </a:p>
        </p:txBody>
      </p:sp>
      <p:sp>
        <p:nvSpPr>
          <p:cNvPr id="1436675" name="Rectangle 3"/>
          <p:cNvSpPr>
            <a:spLocks noGrp="1" noChangeArrowheads="1"/>
          </p:cNvSpPr>
          <p:nvPr>
            <p:ph type="body" idx="1"/>
          </p:nvPr>
        </p:nvSpPr>
        <p:spPr>
          <a:xfrm>
            <a:off x="163286" y="4495800"/>
            <a:ext cx="7075714" cy="1905000"/>
          </a:xfrm>
        </p:spPr>
        <p:txBody>
          <a:bodyPr>
            <a:normAutofit/>
          </a:bodyPr>
          <a:lstStyle/>
          <a:p>
            <a:pPr marL="609600" indent="-609600">
              <a:buFont typeface="Arial" charset="0"/>
              <a:buAutoNum type="alphaLcParenR"/>
            </a:pPr>
            <a:r>
              <a:rPr lang="en-US" sz="2000" dirty="0">
                <a:latin typeface="Comic Sans MS" pitchFamily="79" charset="0"/>
              </a:rPr>
              <a:t>CG of the beam is Center of the beam,  CG of the system is at the pivot point.  </a:t>
            </a:r>
          </a:p>
          <a:p>
            <a:pPr marL="609600" indent="-609600">
              <a:buFont typeface="Arial" charset="0"/>
              <a:buAutoNum type="alphaLcParenR"/>
            </a:pPr>
            <a:r>
              <a:rPr lang="en-US" sz="2000" dirty="0">
                <a:latin typeface="Comic Sans MS" pitchFamily="79" charset="0"/>
              </a:rPr>
              <a:t>Both are at the center of the beam. </a:t>
            </a:r>
          </a:p>
          <a:p>
            <a:pPr marL="609600" indent="-609600">
              <a:buFont typeface="Arial" charset="0"/>
              <a:buAutoNum type="alphaLcParenR"/>
            </a:pPr>
            <a:r>
              <a:rPr lang="en-US" sz="2000" dirty="0">
                <a:latin typeface="Comic Sans MS" pitchFamily="79" charset="0"/>
              </a:rPr>
              <a:t>Both are the pivot points. </a:t>
            </a:r>
          </a:p>
          <a:p>
            <a:pPr marL="0" indent="0">
              <a:buNone/>
            </a:pPr>
            <a:endParaRPr lang="en-US" sz="2000" dirty="0">
              <a:latin typeface="Comic Sans MS" pitchFamily="79" charset="0"/>
            </a:endParaRPr>
          </a:p>
        </p:txBody>
      </p:sp>
      <p:pic>
        <p:nvPicPr>
          <p:cNvPr id="1436677" name="Picture 5" descr="ttb08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7239000" cy="27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23</a:t>
            </a:fld>
            <a:endParaRPr lang="en-US"/>
          </a:p>
        </p:txBody>
      </p:sp>
    </p:spTree>
    <p:extLst>
      <p:ext uri="{BB962C8B-B14F-4D97-AF65-F5344CB8AC3E}">
        <p14:creationId xmlns:p14="http://schemas.microsoft.com/office/powerpoint/2010/main" val="3994052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Rectangle 2"/>
          <p:cNvSpPr>
            <a:spLocks noGrp="1" noChangeArrowheads="1"/>
          </p:cNvSpPr>
          <p:nvPr>
            <p:ph type="title"/>
          </p:nvPr>
        </p:nvSpPr>
        <p:spPr>
          <a:xfrm>
            <a:off x="685800" y="800100"/>
            <a:ext cx="7772400" cy="762000"/>
          </a:xfrm>
        </p:spPr>
        <p:txBody>
          <a:bodyPr/>
          <a:lstStyle/>
          <a:p>
            <a:r>
              <a:rPr lang="en-US" b="1" dirty="0">
                <a:solidFill>
                  <a:srgbClr val="FF0000"/>
                </a:solidFill>
              </a:rPr>
              <a:t>Torque and Balance</a:t>
            </a:r>
          </a:p>
        </p:txBody>
      </p:sp>
      <p:sp>
        <p:nvSpPr>
          <p:cNvPr id="1428483" name="Rectangle 3"/>
          <p:cNvSpPr>
            <a:spLocks noGrp="1" noChangeArrowheads="1"/>
          </p:cNvSpPr>
          <p:nvPr>
            <p:ph type="body" idx="1"/>
          </p:nvPr>
        </p:nvSpPr>
        <p:spPr/>
        <p:txBody>
          <a:bodyPr/>
          <a:lstStyle/>
          <a:p>
            <a:pPr>
              <a:lnSpc>
                <a:spcPct val="80000"/>
              </a:lnSpc>
              <a:buFont typeface="Wingdings" pitchFamily="79" charset="2"/>
              <a:buChar char="Ø"/>
            </a:pPr>
            <a:r>
              <a:rPr lang="en-US" sz="2800"/>
              <a:t>When is a balance balanced?</a:t>
            </a:r>
          </a:p>
          <a:p>
            <a:pPr lvl="1">
              <a:lnSpc>
                <a:spcPct val="80000"/>
              </a:lnSpc>
              <a:buFont typeface="Wingdings" pitchFamily="79" charset="2"/>
              <a:buChar char="Ø"/>
            </a:pPr>
            <a:r>
              <a:rPr lang="en-US" sz="2400"/>
              <a:t>Consider a thin but rigid beam supported by a </a:t>
            </a:r>
            <a:r>
              <a:rPr lang="en-US" sz="2400" b="1" i="1">
                <a:solidFill>
                  <a:schemeClr val="accent1"/>
                </a:solidFill>
              </a:rPr>
              <a:t>fulcrum</a:t>
            </a:r>
            <a:r>
              <a:rPr lang="en-US" sz="2400"/>
              <a:t> or pivot point.</a:t>
            </a:r>
          </a:p>
          <a:p>
            <a:pPr lvl="1">
              <a:lnSpc>
                <a:spcPct val="80000"/>
              </a:lnSpc>
              <a:buFont typeface="Wingdings" pitchFamily="79" charset="2"/>
              <a:buChar char="Ø"/>
            </a:pPr>
            <a:r>
              <a:rPr lang="en-US" sz="2400"/>
              <a:t>If equal weights are placed at equal distances from the fulcrum, the beam will not tend to rotate: it will be balanced.</a:t>
            </a:r>
          </a:p>
        </p:txBody>
      </p:sp>
      <p:pic>
        <p:nvPicPr>
          <p:cNvPr id="1428485" name="Picture 5" descr="08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65625"/>
            <a:ext cx="8856663"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3</a:t>
            </a:fld>
            <a:endParaRPr lang="en-US"/>
          </a:p>
        </p:txBody>
      </p:sp>
    </p:spTree>
    <p:extLst>
      <p:ext uri="{BB962C8B-B14F-4D97-AF65-F5344CB8AC3E}">
        <p14:creationId xmlns:p14="http://schemas.microsoft.com/office/powerpoint/2010/main" val="40174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7699" name="Rectangle 3"/>
          <p:cNvSpPr>
            <a:spLocks noGrp="1" noChangeArrowheads="1"/>
          </p:cNvSpPr>
          <p:nvPr>
            <p:ph type="body" idx="1"/>
          </p:nvPr>
        </p:nvSpPr>
        <p:spPr>
          <a:xfrm>
            <a:off x="304800" y="609600"/>
            <a:ext cx="8458200" cy="3733800"/>
          </a:xfrm>
        </p:spPr>
        <p:txBody>
          <a:bodyPr/>
          <a:lstStyle/>
          <a:p>
            <a:pPr lvl="1">
              <a:lnSpc>
                <a:spcPct val="80000"/>
              </a:lnSpc>
              <a:buClr>
                <a:schemeClr val="folHlink"/>
              </a:buClr>
              <a:buFont typeface="Wingdings" pitchFamily="79" charset="2"/>
              <a:buChar char="v"/>
            </a:pPr>
            <a:r>
              <a:rPr lang="en-US" dirty="0"/>
              <a:t>To balance a weight twice as large as a smaller weight, the smaller weight must be placed twice as far from the fulcrum as the larger weight.</a:t>
            </a:r>
          </a:p>
          <a:p>
            <a:pPr lvl="1">
              <a:lnSpc>
                <a:spcPct val="80000"/>
              </a:lnSpc>
              <a:buClr>
                <a:schemeClr val="folHlink"/>
              </a:buClr>
              <a:buFont typeface="Wingdings" pitchFamily="79" charset="2"/>
              <a:buChar char="v"/>
            </a:pPr>
            <a:r>
              <a:rPr lang="en-US" dirty="0"/>
              <a:t>Both the weight and the distance from the fulcrum are important.</a:t>
            </a:r>
          </a:p>
          <a:p>
            <a:pPr lvl="1">
              <a:lnSpc>
                <a:spcPct val="80000"/>
              </a:lnSpc>
              <a:buClr>
                <a:schemeClr val="folHlink"/>
              </a:buClr>
              <a:buFont typeface="Wingdings" pitchFamily="79" charset="2"/>
              <a:buChar char="v"/>
            </a:pPr>
            <a:r>
              <a:rPr lang="en-US" dirty="0"/>
              <a:t>The product of the force and the distance from the fulcrum is called the </a:t>
            </a:r>
            <a:r>
              <a:rPr lang="en-US" b="1" i="1" dirty="0">
                <a:solidFill>
                  <a:schemeClr val="accent1"/>
                </a:solidFill>
              </a:rPr>
              <a:t>torque</a:t>
            </a:r>
            <a:r>
              <a:rPr lang="en-US" dirty="0"/>
              <a:t>.</a:t>
            </a:r>
          </a:p>
        </p:txBody>
      </p:sp>
      <p:pic>
        <p:nvPicPr>
          <p:cNvPr id="797703" name="Picture 7" descr="08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11650"/>
            <a:ext cx="8856663"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4</a:t>
            </a:fld>
            <a:endParaRPr lang="en-US"/>
          </a:p>
        </p:txBody>
      </p:sp>
    </p:spTree>
    <p:extLst>
      <p:ext uri="{BB962C8B-B14F-4D97-AF65-F5344CB8AC3E}">
        <p14:creationId xmlns:p14="http://schemas.microsoft.com/office/powerpoint/2010/main" val="2484190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97699">
                                            <p:txEl>
                                              <p:pRg st="1" end="1"/>
                                            </p:txEl>
                                          </p:spTgt>
                                        </p:tgtEl>
                                        <p:attrNameLst>
                                          <p:attrName>style.visibility</p:attrName>
                                        </p:attrNameLst>
                                      </p:cBhvr>
                                      <p:to>
                                        <p:strVal val="visible"/>
                                      </p:to>
                                    </p:set>
                                    <p:animEffect transition="in" filter="dissolve">
                                      <p:cBhvr>
                                        <p:cTn id="7" dur="500"/>
                                        <p:tgtEl>
                                          <p:spTgt spid="797699">
                                            <p:txEl>
                                              <p:pRg st="1" end="1"/>
                                            </p:txEl>
                                          </p:spTgt>
                                        </p:tgtEl>
                                      </p:cBhvr>
                                    </p:animEffect>
                                  </p:childTnLst>
                                </p:cTn>
                              </p:par>
                            </p:childTnLst>
                          </p:cTn>
                        </p:par>
                        <p:par>
                          <p:cTn id="8" fill="hold" nodeType="with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97699">
                                            <p:txEl>
                                              <p:pRg st="2" end="2"/>
                                            </p:txEl>
                                          </p:spTgt>
                                        </p:tgtEl>
                                        <p:attrNameLst>
                                          <p:attrName>style.visibility</p:attrName>
                                        </p:attrNameLst>
                                      </p:cBhvr>
                                      <p:to>
                                        <p:strVal val="visible"/>
                                      </p:to>
                                    </p:set>
                                    <p:animEffect transition="in" filter="dissolve">
                                      <p:cBhvr>
                                        <p:cTn id="11" dur="500"/>
                                        <p:tgtEl>
                                          <p:spTgt spid="797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699"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0530" name="Rectangle 2"/>
          <p:cNvSpPr>
            <a:spLocks noGrp="1" noChangeArrowheads="1"/>
          </p:cNvSpPr>
          <p:nvPr>
            <p:ph type="body" idx="1"/>
          </p:nvPr>
        </p:nvSpPr>
        <p:spPr>
          <a:xfrm>
            <a:off x="0" y="381000"/>
            <a:ext cx="9144000" cy="6172200"/>
          </a:xfrm>
        </p:spPr>
        <p:txBody>
          <a:bodyPr>
            <a:normAutofit lnSpcReduction="10000"/>
          </a:bodyPr>
          <a:lstStyle/>
          <a:p>
            <a:pPr lvl="1">
              <a:buClr>
                <a:schemeClr val="folHlink"/>
              </a:buClr>
              <a:buFont typeface="Wingdings" pitchFamily="79" charset="2"/>
              <a:buChar char="v"/>
            </a:pPr>
            <a:r>
              <a:rPr lang="en-US" dirty="0"/>
              <a:t>The distance from the fulcrum to the point of application of the force must be measured in a direction </a:t>
            </a:r>
            <a:r>
              <a:rPr lang="en-US" b="1" i="1" dirty="0">
                <a:solidFill>
                  <a:srgbClr val="FF0000"/>
                </a:solidFill>
              </a:rPr>
              <a:t>perpendicular to</a:t>
            </a:r>
            <a:r>
              <a:rPr lang="en-US" dirty="0">
                <a:solidFill>
                  <a:srgbClr val="FF0000"/>
                </a:solidFill>
              </a:rPr>
              <a:t> </a:t>
            </a:r>
            <a:r>
              <a:rPr lang="en-US" dirty="0"/>
              <a:t>the line of action of the force.</a:t>
            </a:r>
          </a:p>
          <a:p>
            <a:pPr lvl="1">
              <a:lnSpc>
                <a:spcPct val="70000"/>
              </a:lnSpc>
              <a:buClr>
                <a:schemeClr val="folHlink"/>
              </a:buClr>
              <a:buFont typeface="Wingdings" pitchFamily="79" charset="2"/>
              <a:buChar char="v"/>
            </a:pPr>
            <a:r>
              <a:rPr lang="en-US" dirty="0"/>
              <a:t>This distance is </a:t>
            </a:r>
          </a:p>
          <a:p>
            <a:pPr lvl="1">
              <a:lnSpc>
                <a:spcPct val="70000"/>
              </a:lnSpc>
              <a:buClr>
                <a:schemeClr val="folHlink"/>
              </a:buClr>
              <a:buFont typeface="Wingdings" pitchFamily="79" charset="2"/>
              <a:buNone/>
            </a:pPr>
            <a:r>
              <a:rPr lang="en-US" dirty="0"/>
              <a:t>	called the </a:t>
            </a:r>
            <a:r>
              <a:rPr lang="en-US" b="1" i="1" dirty="0">
                <a:solidFill>
                  <a:srgbClr val="FF0000"/>
                </a:solidFill>
              </a:rPr>
              <a:t>lever arm</a:t>
            </a:r>
            <a:r>
              <a:rPr lang="en-US" dirty="0">
                <a:solidFill>
                  <a:srgbClr val="FF0000"/>
                </a:solidFill>
              </a:rPr>
              <a:t> </a:t>
            </a:r>
          </a:p>
          <a:p>
            <a:pPr lvl="1">
              <a:lnSpc>
                <a:spcPct val="70000"/>
              </a:lnSpc>
              <a:buClr>
                <a:schemeClr val="folHlink"/>
              </a:buClr>
              <a:buFont typeface="Wingdings" pitchFamily="79" charset="2"/>
              <a:buNone/>
            </a:pPr>
            <a:r>
              <a:rPr lang="en-US" dirty="0"/>
              <a:t>	or </a:t>
            </a:r>
            <a:r>
              <a:rPr lang="en-US" b="1" i="1" dirty="0">
                <a:solidFill>
                  <a:srgbClr val="FF0000"/>
                </a:solidFill>
              </a:rPr>
              <a:t>moment arm</a:t>
            </a:r>
            <a:r>
              <a:rPr lang="en-US" dirty="0"/>
              <a:t>.</a:t>
            </a:r>
          </a:p>
          <a:p>
            <a:pPr lvl="1">
              <a:lnSpc>
                <a:spcPct val="70000"/>
              </a:lnSpc>
              <a:buClr>
                <a:schemeClr val="folHlink"/>
              </a:buClr>
              <a:buFont typeface="Wingdings" pitchFamily="79" charset="2"/>
              <a:buChar char="v"/>
            </a:pPr>
            <a:r>
              <a:rPr lang="en-US" dirty="0"/>
              <a:t>For a force </a:t>
            </a:r>
            <a:r>
              <a:rPr lang="en-US" b="1" i="1" dirty="0">
                <a:solidFill>
                  <a:srgbClr val="FF0000"/>
                </a:solidFill>
                <a:latin typeface="Times New Roman" pitchFamily="79" charset="0"/>
              </a:rPr>
              <a:t>F</a:t>
            </a:r>
            <a:r>
              <a:rPr lang="en-US" dirty="0"/>
              <a:t> and a </a:t>
            </a:r>
          </a:p>
          <a:p>
            <a:pPr lvl="1">
              <a:lnSpc>
                <a:spcPct val="70000"/>
              </a:lnSpc>
              <a:buClr>
                <a:schemeClr val="folHlink"/>
              </a:buClr>
              <a:buFont typeface="Wingdings" pitchFamily="79" charset="2"/>
              <a:buNone/>
            </a:pPr>
            <a:r>
              <a:rPr lang="en-US" dirty="0"/>
              <a:t>	lever arm </a:t>
            </a:r>
            <a:r>
              <a:rPr lang="en-US" b="1" i="1" dirty="0">
                <a:solidFill>
                  <a:srgbClr val="FF0000"/>
                </a:solidFill>
                <a:latin typeface="Times New Roman" pitchFamily="79" charset="0"/>
              </a:rPr>
              <a:t>l</a:t>
            </a:r>
            <a:r>
              <a:rPr lang="en-US" dirty="0"/>
              <a:t>, the </a:t>
            </a:r>
          </a:p>
          <a:p>
            <a:pPr lvl="1">
              <a:lnSpc>
                <a:spcPct val="70000"/>
              </a:lnSpc>
              <a:buClr>
                <a:schemeClr val="folHlink"/>
              </a:buClr>
              <a:buFont typeface="Wingdings" pitchFamily="79" charset="2"/>
              <a:buNone/>
            </a:pPr>
            <a:r>
              <a:rPr lang="en-US" dirty="0"/>
              <a:t>	resulting torque is:</a:t>
            </a:r>
          </a:p>
          <a:p>
            <a:pPr lvl="1">
              <a:lnSpc>
                <a:spcPct val="70000"/>
              </a:lnSpc>
              <a:buClr>
                <a:schemeClr val="folHlink"/>
              </a:buClr>
              <a:buFont typeface="Wingdings" pitchFamily="79" charset="2"/>
              <a:buNone/>
            </a:pPr>
            <a:endParaRPr lang="en-US" dirty="0"/>
          </a:p>
          <a:p>
            <a:pPr lvl="1">
              <a:lnSpc>
                <a:spcPct val="70000"/>
              </a:lnSpc>
              <a:buClr>
                <a:schemeClr val="folHlink"/>
              </a:buClr>
              <a:buFont typeface="Wingdings" pitchFamily="79" charset="2"/>
              <a:buNone/>
            </a:pPr>
            <a:endParaRPr lang="en-US" dirty="0"/>
          </a:p>
          <a:p>
            <a:pPr lvl="1">
              <a:lnSpc>
                <a:spcPct val="70000"/>
              </a:lnSpc>
              <a:buClr>
                <a:schemeClr val="folHlink"/>
              </a:buClr>
              <a:buFont typeface="Wingdings" pitchFamily="79" charset="2"/>
              <a:buNone/>
            </a:pPr>
            <a:endParaRPr lang="en-US" dirty="0"/>
          </a:p>
          <a:p>
            <a:pPr lvl="1">
              <a:lnSpc>
                <a:spcPct val="70000"/>
              </a:lnSpc>
              <a:buClr>
                <a:schemeClr val="folHlink"/>
              </a:buClr>
              <a:buFont typeface="Wingdings" pitchFamily="79" charset="2"/>
              <a:buChar char="v"/>
            </a:pPr>
            <a:endParaRPr lang="en-US" dirty="0"/>
          </a:p>
          <a:p>
            <a:pPr lvl="1">
              <a:lnSpc>
                <a:spcPct val="70000"/>
              </a:lnSpc>
              <a:buClr>
                <a:schemeClr val="folHlink"/>
              </a:buClr>
              <a:buFont typeface="Wingdings" pitchFamily="79" charset="2"/>
              <a:buChar char="v"/>
            </a:pPr>
            <a:r>
              <a:rPr lang="en-US" dirty="0"/>
              <a:t>A longer lever arm </a:t>
            </a:r>
          </a:p>
          <a:p>
            <a:pPr lvl="1">
              <a:lnSpc>
                <a:spcPct val="70000"/>
              </a:lnSpc>
              <a:buClr>
                <a:schemeClr val="folHlink"/>
              </a:buClr>
              <a:buFont typeface="Wingdings" pitchFamily="79" charset="2"/>
              <a:buNone/>
            </a:pPr>
            <a:r>
              <a:rPr lang="en-US" dirty="0"/>
              <a:t>	produces a greater </a:t>
            </a:r>
          </a:p>
          <a:p>
            <a:pPr lvl="1">
              <a:lnSpc>
                <a:spcPct val="70000"/>
              </a:lnSpc>
              <a:buClr>
                <a:schemeClr val="folHlink"/>
              </a:buClr>
              <a:buFont typeface="Wingdings" pitchFamily="79" charset="2"/>
              <a:buNone/>
            </a:pPr>
            <a:r>
              <a:rPr lang="en-US" dirty="0"/>
              <a:t>	torque.</a:t>
            </a:r>
          </a:p>
          <a:p>
            <a:pPr lvl="1">
              <a:lnSpc>
                <a:spcPct val="70000"/>
              </a:lnSpc>
              <a:buClr>
                <a:schemeClr val="folHlink"/>
              </a:buClr>
              <a:buFont typeface="Wingdings" pitchFamily="79" charset="2"/>
              <a:buNone/>
            </a:pPr>
            <a:endParaRPr lang="en-US" dirty="0"/>
          </a:p>
        </p:txBody>
      </p:sp>
      <p:pic>
        <p:nvPicPr>
          <p:cNvPr id="1430532" name="Picture 4" descr="08_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676400"/>
            <a:ext cx="50292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30533" name="Object 5"/>
          <p:cNvGraphicFramePr>
            <a:graphicFrameLocks noChangeAspect="1"/>
          </p:cNvGraphicFramePr>
          <p:nvPr>
            <p:extLst>
              <p:ext uri="{D42A27DB-BD31-4B8C-83A1-F6EECF244321}">
                <p14:modId xmlns:p14="http://schemas.microsoft.com/office/powerpoint/2010/main" val="2663183047"/>
              </p:ext>
            </p:extLst>
          </p:nvPr>
        </p:nvGraphicFramePr>
        <p:xfrm>
          <a:off x="1676400" y="4191000"/>
          <a:ext cx="1344612" cy="501650"/>
        </p:xfrm>
        <a:graphic>
          <a:graphicData uri="http://schemas.openxmlformats.org/presentationml/2006/ole">
            <mc:AlternateContent xmlns:mc="http://schemas.openxmlformats.org/markup-compatibility/2006">
              <mc:Choice xmlns:v="urn:schemas-microsoft-com:vml" Requires="v">
                <p:oleObj spid="_x0000_s7199" name="Equation" r:id="rId5" imgW="406400" imgH="139700" progId="Equation.3">
                  <p:embed/>
                </p:oleObj>
              </mc:Choice>
              <mc:Fallback>
                <p:oleObj name="Equation" r:id="rId5" imgW="406400" imgH="139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20250" t="-26183" r="-20250" b="-26183"/>
                      <a:stretch>
                        <a:fillRect/>
                      </a:stretch>
                    </p:blipFill>
                    <p:spPr bwMode="auto">
                      <a:xfrm>
                        <a:off x="1676400" y="4191000"/>
                        <a:ext cx="1344612" cy="5016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F98FF88D-4348-4F17-99D6-14D005147BAE}" type="slidenum">
              <a:rPr lang="en-US" smtClean="0"/>
              <a:t>5</a:t>
            </a:fld>
            <a:endParaRPr lang="en-US"/>
          </a:p>
        </p:txBody>
      </p:sp>
    </p:spTree>
    <p:extLst>
      <p:ext uri="{BB962C8B-B14F-4D97-AF65-F5344CB8AC3E}">
        <p14:creationId xmlns:p14="http://schemas.microsoft.com/office/powerpoint/2010/main" val="267302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0" y="314325"/>
            <a:ext cx="9144000" cy="2041525"/>
          </a:xfrm>
          <a:noFill/>
        </p:spPr>
        <p:txBody>
          <a:bodyPr>
            <a:normAutofit fontScale="90000"/>
          </a:bodyPr>
          <a:lstStyle/>
          <a:p>
            <a:r>
              <a:rPr lang="en-US" sz="3200" b="1" dirty="0">
                <a:solidFill>
                  <a:srgbClr val="FF0000"/>
                </a:solidFill>
                <a:latin typeface="Comic Sans MS" pitchFamily="79" charset="0"/>
              </a:rPr>
              <a:t>Quiz</a:t>
            </a:r>
            <a:r>
              <a:rPr lang="en-US" sz="3200" b="1" dirty="0">
                <a:solidFill>
                  <a:schemeClr val="accent1"/>
                </a:solidFill>
                <a:latin typeface="Comic Sans MS" pitchFamily="79" charset="0"/>
              </a:rPr>
              <a:t>: Which of the forces pictured as acting upon the rod will produce a torque about an axis perpendicular to the plane of the diagram at the left end of the rod?</a:t>
            </a:r>
            <a:endParaRPr lang="en-US" b="1" dirty="0">
              <a:solidFill>
                <a:schemeClr val="accent1"/>
              </a:solidFill>
            </a:endParaRPr>
          </a:p>
        </p:txBody>
      </p:sp>
      <p:sp>
        <p:nvSpPr>
          <p:cNvPr id="842755" name="Rectangle 3"/>
          <p:cNvSpPr>
            <a:spLocks noGrp="1" noChangeArrowheads="1"/>
          </p:cNvSpPr>
          <p:nvPr>
            <p:ph type="body" idx="1"/>
          </p:nvPr>
        </p:nvSpPr>
        <p:spPr>
          <a:xfrm>
            <a:off x="381000" y="2514600"/>
            <a:ext cx="2590800" cy="1752600"/>
          </a:xfrm>
        </p:spPr>
        <p:txBody>
          <a:bodyPr/>
          <a:lstStyle/>
          <a:p>
            <a:pPr marL="609600" indent="-609600">
              <a:lnSpc>
                <a:spcPct val="80000"/>
              </a:lnSpc>
              <a:buFont typeface="Arial" charset="0"/>
              <a:buAutoNum type="alphaLcParenR"/>
            </a:pPr>
            <a:r>
              <a:rPr lang="en-US" sz="2400" b="1"/>
              <a:t>F</a:t>
            </a:r>
            <a:r>
              <a:rPr lang="en-US" sz="2400" baseline="-25000"/>
              <a:t>1</a:t>
            </a:r>
            <a:r>
              <a:rPr lang="en-US" sz="2000">
                <a:latin typeface="Comic Sans MS" pitchFamily="79" charset="0"/>
              </a:rPr>
              <a:t> </a:t>
            </a:r>
          </a:p>
          <a:p>
            <a:pPr marL="609600" indent="-609600">
              <a:lnSpc>
                <a:spcPct val="80000"/>
              </a:lnSpc>
              <a:buFont typeface="Arial" charset="0"/>
              <a:buAutoNum type="alphaLcParenR"/>
            </a:pPr>
            <a:r>
              <a:rPr lang="en-US" sz="2400" b="1"/>
              <a:t>F</a:t>
            </a:r>
            <a:r>
              <a:rPr lang="en-US" sz="2400" baseline="-25000"/>
              <a:t>2</a:t>
            </a:r>
            <a:r>
              <a:rPr lang="en-US" sz="2400"/>
              <a:t> </a:t>
            </a:r>
          </a:p>
          <a:p>
            <a:pPr marL="609600" indent="-609600">
              <a:lnSpc>
                <a:spcPct val="80000"/>
              </a:lnSpc>
              <a:buFont typeface="Arial" charset="0"/>
              <a:buAutoNum type="alphaLcParenR"/>
            </a:pPr>
            <a:r>
              <a:rPr lang="en-US" sz="2000">
                <a:latin typeface="Comic Sans MS" pitchFamily="79" charset="0"/>
              </a:rPr>
              <a:t>Both.</a:t>
            </a:r>
          </a:p>
          <a:p>
            <a:pPr marL="609600" indent="-609600">
              <a:lnSpc>
                <a:spcPct val="80000"/>
              </a:lnSpc>
              <a:buFont typeface="Arial" charset="0"/>
              <a:buAutoNum type="alphaLcParenR"/>
            </a:pPr>
            <a:r>
              <a:rPr lang="en-US" sz="2000">
                <a:latin typeface="Comic Sans MS" pitchFamily="79" charset="0"/>
              </a:rPr>
              <a:t>Neither.</a:t>
            </a:r>
          </a:p>
        </p:txBody>
      </p:sp>
      <p:sp>
        <p:nvSpPr>
          <p:cNvPr id="842756" name="Text Box 4"/>
          <p:cNvSpPr txBox="1">
            <a:spLocks noChangeArrowheads="1"/>
          </p:cNvSpPr>
          <p:nvPr/>
        </p:nvSpPr>
        <p:spPr bwMode="auto">
          <a:xfrm>
            <a:off x="0" y="4343400"/>
            <a:ext cx="3581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Arial" charset="0"/>
              </a:rPr>
              <a:t>F</a:t>
            </a:r>
            <a:r>
              <a:rPr lang="en-US" baseline="-25000">
                <a:latin typeface="Arial" charset="0"/>
              </a:rPr>
              <a:t>2</a:t>
            </a:r>
            <a:r>
              <a:rPr lang="en-US">
                <a:latin typeface="Arial" charset="0"/>
              </a:rPr>
              <a:t> will produce a torque about an axis at the left end of the rod. </a:t>
            </a:r>
            <a:r>
              <a:rPr lang="en-US" b="1">
                <a:latin typeface="Arial" charset="0"/>
              </a:rPr>
              <a:t>F</a:t>
            </a:r>
            <a:r>
              <a:rPr lang="en-US" baseline="-25000">
                <a:latin typeface="Arial" charset="0"/>
              </a:rPr>
              <a:t>1</a:t>
            </a:r>
            <a:r>
              <a:rPr lang="en-US">
                <a:latin typeface="Arial" charset="0"/>
              </a:rPr>
              <a:t> has no lever arm with respect to the given axis.</a:t>
            </a:r>
          </a:p>
        </p:txBody>
      </p:sp>
      <p:pic>
        <p:nvPicPr>
          <p:cNvPr id="842763" name="Picture 11" descr="08_p16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478088"/>
            <a:ext cx="556260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6</a:t>
            </a:fld>
            <a:endParaRPr lang="en-US"/>
          </a:p>
        </p:txBody>
      </p:sp>
    </p:spTree>
    <p:extLst>
      <p:ext uri="{BB962C8B-B14F-4D97-AF65-F5344CB8AC3E}">
        <p14:creationId xmlns:p14="http://schemas.microsoft.com/office/powerpoint/2010/main" val="548029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42756"/>
                                        </p:tgtEl>
                                        <p:attrNameLst>
                                          <p:attrName>style.visibility</p:attrName>
                                        </p:attrNameLst>
                                      </p:cBhvr>
                                      <p:to>
                                        <p:strVal val="visible"/>
                                      </p:to>
                                    </p:set>
                                    <p:animEffect transition="in" filter="fade">
                                      <p:cBhvr>
                                        <p:cTn id="7" dur="1000"/>
                                        <p:tgtEl>
                                          <p:spTgt spid="842756"/>
                                        </p:tgtEl>
                                      </p:cBhvr>
                                    </p:animEffect>
                                    <p:anim calcmode="lin" valueType="num">
                                      <p:cBhvr>
                                        <p:cTn id="8" dur="1000" fill="hold"/>
                                        <p:tgtEl>
                                          <p:spTgt spid="842756"/>
                                        </p:tgtEl>
                                        <p:attrNameLst>
                                          <p:attrName>ppt_x</p:attrName>
                                        </p:attrNameLst>
                                      </p:cBhvr>
                                      <p:tavLst>
                                        <p:tav tm="0">
                                          <p:val>
                                            <p:strVal val="#ppt_x"/>
                                          </p:val>
                                        </p:tav>
                                        <p:tav tm="100000">
                                          <p:val>
                                            <p:strVal val="#ppt_x"/>
                                          </p:val>
                                        </p:tav>
                                      </p:tavLst>
                                    </p:anim>
                                    <p:anim calcmode="lin" valueType="num">
                                      <p:cBhvr>
                                        <p:cTn id="9" dur="900" decel="100000" fill="hold"/>
                                        <p:tgtEl>
                                          <p:spTgt spid="8427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427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1026"/>
          <p:cNvSpPr>
            <a:spLocks noGrp="1" noChangeArrowheads="1"/>
          </p:cNvSpPr>
          <p:nvPr>
            <p:ph type="title"/>
          </p:nvPr>
        </p:nvSpPr>
        <p:spPr>
          <a:xfrm>
            <a:off x="0" y="490538"/>
            <a:ext cx="9144000" cy="1554162"/>
          </a:xfrm>
        </p:spPr>
        <p:txBody>
          <a:bodyPr>
            <a:normAutofit fontScale="90000"/>
          </a:bodyPr>
          <a:lstStyle/>
          <a:p>
            <a:r>
              <a:rPr lang="en-US" sz="3200" dirty="0">
                <a:solidFill>
                  <a:schemeClr val="accent1"/>
                </a:solidFill>
                <a:latin typeface="Comic Sans MS" pitchFamily="79" charset="0"/>
              </a:rPr>
              <a:t>The two forces in the diagram have the same magnitude.  Which force will produce the greater torque on the wheel?</a:t>
            </a:r>
            <a:endParaRPr lang="en-US" sz="4000" dirty="0">
              <a:solidFill>
                <a:schemeClr val="accent1"/>
              </a:solidFill>
              <a:latin typeface="Comic Sans MS" pitchFamily="79" charset="0"/>
            </a:endParaRPr>
          </a:p>
        </p:txBody>
      </p:sp>
      <p:sp>
        <p:nvSpPr>
          <p:cNvPr id="1244164" name="Text Box 1028"/>
          <p:cNvSpPr txBox="1">
            <a:spLocks noChangeArrowheads="1"/>
          </p:cNvSpPr>
          <p:nvPr/>
        </p:nvSpPr>
        <p:spPr bwMode="auto">
          <a:xfrm>
            <a:off x="152400" y="4724400"/>
            <a:ext cx="434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Arial" charset="0"/>
              </a:rPr>
              <a:t>F</a:t>
            </a:r>
            <a:r>
              <a:rPr lang="en-US" baseline="-25000">
                <a:latin typeface="Arial" charset="0"/>
              </a:rPr>
              <a:t>1</a:t>
            </a:r>
            <a:r>
              <a:rPr lang="en-US">
                <a:latin typeface="Arial" charset="0"/>
              </a:rPr>
              <a:t> provides the larger torque. </a:t>
            </a:r>
            <a:r>
              <a:rPr lang="en-US" b="1">
                <a:latin typeface="Arial" charset="0"/>
              </a:rPr>
              <a:t>F</a:t>
            </a:r>
            <a:r>
              <a:rPr lang="en-US" baseline="-25000">
                <a:latin typeface="Arial" charset="0"/>
              </a:rPr>
              <a:t>2</a:t>
            </a:r>
            <a:r>
              <a:rPr lang="en-US">
                <a:latin typeface="Arial" charset="0"/>
              </a:rPr>
              <a:t> has a smaller component perpendicular to the radius.</a:t>
            </a:r>
          </a:p>
        </p:txBody>
      </p:sp>
      <p:pic>
        <p:nvPicPr>
          <p:cNvPr id="1244167" name="Picture 1031" descr="08_p16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33600"/>
            <a:ext cx="43434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4168" name="Rectangle 1032"/>
          <p:cNvSpPr>
            <a:spLocks noChangeArrowheads="1"/>
          </p:cNvSpPr>
          <p:nvPr/>
        </p:nvSpPr>
        <p:spPr bwMode="auto">
          <a:xfrm>
            <a:off x="381000" y="25146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b="1">
                <a:latin typeface="Arial" charset="0"/>
              </a:rPr>
              <a:t>F</a:t>
            </a:r>
            <a:r>
              <a:rPr lang="en-US" baseline="-25000">
                <a:latin typeface="Arial" charset="0"/>
              </a:rPr>
              <a:t>1</a:t>
            </a:r>
            <a:r>
              <a:rPr lang="en-US" sz="2000">
                <a:latin typeface="Comic Sans MS" pitchFamily="79" charset="0"/>
              </a:rPr>
              <a:t> </a:t>
            </a:r>
          </a:p>
          <a:p>
            <a:pPr marL="609600" indent="-609600">
              <a:lnSpc>
                <a:spcPct val="80000"/>
              </a:lnSpc>
              <a:spcBef>
                <a:spcPct val="20000"/>
              </a:spcBef>
              <a:buClr>
                <a:schemeClr val="folHlink"/>
              </a:buClr>
              <a:buSzPct val="85000"/>
              <a:buFont typeface="Arial" charset="0"/>
              <a:buAutoNum type="alphaLcParenR"/>
            </a:pPr>
            <a:r>
              <a:rPr lang="en-US" b="1">
                <a:latin typeface="Arial" charset="0"/>
              </a:rPr>
              <a:t>F</a:t>
            </a:r>
            <a:r>
              <a:rPr lang="en-US" baseline="-25000">
                <a:latin typeface="Arial" charset="0"/>
              </a:rPr>
              <a:t>2</a:t>
            </a:r>
            <a:r>
              <a:rPr lang="en-US">
                <a:latin typeface="Arial" charset="0"/>
              </a:rPr>
              <a:t> </a:t>
            </a:r>
          </a:p>
          <a:p>
            <a:pPr marL="609600" indent="-609600">
              <a:lnSpc>
                <a:spcPct val="80000"/>
              </a:lnSpc>
              <a:spcBef>
                <a:spcPct val="20000"/>
              </a:spcBef>
              <a:buClr>
                <a:schemeClr val="folHlink"/>
              </a:buClr>
              <a:buSzPct val="85000"/>
              <a:buFont typeface="Arial" charset="0"/>
              <a:buAutoNum type="alphaLcParenR"/>
            </a:pPr>
            <a:r>
              <a:rPr lang="en-US" sz="2000">
                <a:latin typeface="Comic Sans MS" pitchFamily="79" charset="0"/>
              </a:rPr>
              <a:t>Both.</a:t>
            </a:r>
          </a:p>
          <a:p>
            <a:pPr marL="609600" indent="-609600">
              <a:lnSpc>
                <a:spcPct val="80000"/>
              </a:lnSpc>
              <a:spcBef>
                <a:spcPct val="20000"/>
              </a:spcBef>
              <a:buClr>
                <a:schemeClr val="folHlink"/>
              </a:buClr>
              <a:buSzPct val="85000"/>
              <a:buFont typeface="Arial" charset="0"/>
              <a:buAutoNum type="alphaLcParenR"/>
            </a:pPr>
            <a:r>
              <a:rPr lang="en-US" sz="2000">
                <a:latin typeface="Comic Sans MS" pitchFamily="79" charset="0"/>
              </a:rPr>
              <a:t>Neither.</a:t>
            </a:r>
          </a:p>
        </p:txBody>
      </p:sp>
      <p:sp>
        <p:nvSpPr>
          <p:cNvPr id="2" name="Slide Number Placeholder 1"/>
          <p:cNvSpPr>
            <a:spLocks noGrp="1"/>
          </p:cNvSpPr>
          <p:nvPr>
            <p:ph type="sldNum" sz="quarter" idx="12"/>
          </p:nvPr>
        </p:nvSpPr>
        <p:spPr/>
        <p:txBody>
          <a:bodyPr/>
          <a:lstStyle/>
          <a:p>
            <a:fld id="{F98FF88D-4348-4F17-99D6-14D005147BAE}" type="slidenum">
              <a:rPr lang="en-US" smtClean="0"/>
              <a:t>7</a:t>
            </a:fld>
            <a:endParaRPr lang="en-US"/>
          </a:p>
        </p:txBody>
      </p:sp>
    </p:spTree>
    <p:extLst>
      <p:ext uri="{BB962C8B-B14F-4D97-AF65-F5344CB8AC3E}">
        <p14:creationId xmlns:p14="http://schemas.microsoft.com/office/powerpoint/2010/main" val="1625654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44164"/>
                                        </p:tgtEl>
                                        <p:attrNameLst>
                                          <p:attrName>style.visibility</p:attrName>
                                        </p:attrNameLst>
                                      </p:cBhvr>
                                      <p:to>
                                        <p:strVal val="visible"/>
                                      </p:to>
                                    </p:set>
                                    <p:anim from="(-#ppt_w/2)" to="(#ppt_x)" calcmode="lin" valueType="num">
                                      <p:cBhvr>
                                        <p:cTn id="7" dur="600" fill="hold">
                                          <p:stCondLst>
                                            <p:cond delay="0"/>
                                          </p:stCondLst>
                                        </p:cTn>
                                        <p:tgtEl>
                                          <p:spTgt spid="1244164"/>
                                        </p:tgtEl>
                                        <p:attrNameLst>
                                          <p:attrName>ppt_x</p:attrName>
                                        </p:attrNameLst>
                                      </p:cBhvr>
                                    </p:anim>
                                    <p:anim from="0" to="-1.0" calcmode="lin" valueType="num">
                                      <p:cBhvr>
                                        <p:cTn id="8" dur="200" decel="50000" autoRev="1" fill="hold">
                                          <p:stCondLst>
                                            <p:cond delay="600"/>
                                          </p:stCondLst>
                                        </p:cTn>
                                        <p:tgtEl>
                                          <p:spTgt spid="1244164"/>
                                        </p:tgtEl>
                                        <p:attrNameLst>
                                          <p:attrName>xshear</p:attrName>
                                        </p:attrNameLst>
                                      </p:cBhvr>
                                    </p:anim>
                                    <p:animScale>
                                      <p:cBhvr>
                                        <p:cTn id="9" dur="200" decel="100000" autoRev="1" fill="hold">
                                          <p:stCondLst>
                                            <p:cond delay="600"/>
                                          </p:stCondLst>
                                        </p:cTn>
                                        <p:tgtEl>
                                          <p:spTgt spid="1244164"/>
                                        </p:tgtEl>
                                      </p:cBhvr>
                                      <p:from x="100000" y="100000"/>
                                      <p:to x="80000" y="100000"/>
                                    </p:animScale>
                                    <p:anim by="(#ppt_h/3+#ppt_w*0.1)" calcmode="lin" valueType="num">
                                      <p:cBhvr additive="sum">
                                        <p:cTn id="10" dur="200" decel="100000" autoRev="1" fill="hold">
                                          <p:stCondLst>
                                            <p:cond delay="600"/>
                                          </p:stCondLst>
                                        </p:cTn>
                                        <p:tgtEl>
                                          <p:spTgt spid="124416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1026"/>
          <p:cNvSpPr>
            <a:spLocks noGrp="1" noChangeArrowheads="1"/>
          </p:cNvSpPr>
          <p:nvPr>
            <p:ph type="title"/>
          </p:nvPr>
        </p:nvSpPr>
        <p:spPr>
          <a:xfrm>
            <a:off x="0" y="6350"/>
            <a:ext cx="9144000" cy="2528888"/>
          </a:xfrm>
        </p:spPr>
        <p:txBody>
          <a:bodyPr>
            <a:normAutofit fontScale="90000"/>
          </a:bodyPr>
          <a:lstStyle/>
          <a:p>
            <a:pPr algn="l"/>
            <a:r>
              <a:rPr lang="en-US" sz="3200" dirty="0">
                <a:solidFill>
                  <a:schemeClr val="accent1"/>
                </a:solidFill>
                <a:latin typeface="Comic Sans MS" pitchFamily="79" charset="0"/>
              </a:rPr>
              <a:t>A 50-N force is applied at the end of a wrench handle that is 24 cm long.  The force is applied in a direction perpendicular to the handle as shown.  What is the torque applied to the nut by the wrench?</a:t>
            </a:r>
            <a:endParaRPr lang="en-US" sz="4000" dirty="0">
              <a:solidFill>
                <a:schemeClr val="accent1"/>
              </a:solidFill>
              <a:latin typeface="Comic Sans MS" pitchFamily="79" charset="0"/>
            </a:endParaRPr>
          </a:p>
        </p:txBody>
      </p:sp>
      <p:sp>
        <p:nvSpPr>
          <p:cNvPr id="1389571" name="Text Box 1027"/>
          <p:cNvSpPr txBox="1">
            <a:spLocks noChangeArrowheads="1"/>
          </p:cNvSpPr>
          <p:nvPr/>
        </p:nvSpPr>
        <p:spPr bwMode="auto">
          <a:xfrm>
            <a:off x="152400" y="51816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0.24 m </a:t>
            </a:r>
            <a:r>
              <a:rPr lang="en-US">
                <a:latin typeface="Arial" charset="0"/>
                <a:sym typeface="Symbol" pitchFamily="79" charset="2"/>
              </a:rPr>
              <a:t> 50 N = </a:t>
            </a:r>
            <a:r>
              <a:rPr lang="en-US">
                <a:solidFill>
                  <a:srgbClr val="FA4F9F"/>
                </a:solidFill>
                <a:latin typeface="Arial" charset="0"/>
              </a:rPr>
              <a:t>12 N·m</a:t>
            </a:r>
            <a:endParaRPr lang="en-US">
              <a:latin typeface="Arial" charset="0"/>
            </a:endParaRPr>
          </a:p>
        </p:txBody>
      </p:sp>
      <p:sp>
        <p:nvSpPr>
          <p:cNvPr id="1389573" name="Rectangle 1029"/>
          <p:cNvSpPr>
            <a:spLocks noChangeArrowheads="1"/>
          </p:cNvSpPr>
          <p:nvPr/>
        </p:nvSpPr>
        <p:spPr bwMode="auto">
          <a:xfrm>
            <a:off x="381000" y="28194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Arial" charset="0"/>
              </a:rPr>
              <a:t>6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12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26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120 N·m</a:t>
            </a:r>
            <a:endParaRPr lang="en-US" sz="2000">
              <a:latin typeface="Comic Sans MS" pitchFamily="79" charset="0"/>
            </a:endParaRPr>
          </a:p>
        </p:txBody>
      </p:sp>
      <p:pic>
        <p:nvPicPr>
          <p:cNvPr id="1389574" name="Picture 1030" descr="08_p16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133600"/>
            <a:ext cx="502285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8</a:t>
            </a:fld>
            <a:endParaRPr lang="en-US"/>
          </a:p>
        </p:txBody>
      </p:sp>
    </p:spTree>
    <p:extLst>
      <p:ext uri="{BB962C8B-B14F-4D97-AF65-F5344CB8AC3E}">
        <p14:creationId xmlns:p14="http://schemas.microsoft.com/office/powerpoint/2010/main" val="2588562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89571"/>
                                        </p:tgtEl>
                                        <p:attrNameLst>
                                          <p:attrName>style.visibility</p:attrName>
                                        </p:attrNameLst>
                                      </p:cBhvr>
                                      <p:to>
                                        <p:strVal val="visible"/>
                                      </p:to>
                                    </p:set>
                                    <p:anim from="(-#ppt_w/2)" to="(#ppt_x)" calcmode="lin" valueType="num">
                                      <p:cBhvr>
                                        <p:cTn id="7" dur="600" fill="hold">
                                          <p:stCondLst>
                                            <p:cond delay="0"/>
                                          </p:stCondLst>
                                        </p:cTn>
                                        <p:tgtEl>
                                          <p:spTgt spid="1389571"/>
                                        </p:tgtEl>
                                        <p:attrNameLst>
                                          <p:attrName>ppt_x</p:attrName>
                                        </p:attrNameLst>
                                      </p:cBhvr>
                                    </p:anim>
                                    <p:anim from="0" to="-1.0" calcmode="lin" valueType="num">
                                      <p:cBhvr>
                                        <p:cTn id="8" dur="200" decel="50000" autoRev="1" fill="hold">
                                          <p:stCondLst>
                                            <p:cond delay="600"/>
                                          </p:stCondLst>
                                        </p:cTn>
                                        <p:tgtEl>
                                          <p:spTgt spid="1389571"/>
                                        </p:tgtEl>
                                        <p:attrNameLst>
                                          <p:attrName>xshear</p:attrName>
                                        </p:attrNameLst>
                                      </p:cBhvr>
                                    </p:anim>
                                    <p:animScale>
                                      <p:cBhvr>
                                        <p:cTn id="9" dur="200" decel="100000" autoRev="1" fill="hold">
                                          <p:stCondLst>
                                            <p:cond delay="600"/>
                                          </p:stCondLst>
                                        </p:cTn>
                                        <p:tgtEl>
                                          <p:spTgt spid="1389571"/>
                                        </p:tgtEl>
                                      </p:cBhvr>
                                      <p:from x="100000" y="100000"/>
                                      <p:to x="80000" y="100000"/>
                                    </p:animScale>
                                    <p:anim by="(#ppt_h/3+#ppt_w*0.1)" calcmode="lin" valueType="num">
                                      <p:cBhvr additive="sum">
                                        <p:cTn id="10" dur="200" decel="100000" autoRev="1" fill="hold">
                                          <p:stCondLst>
                                            <p:cond delay="600"/>
                                          </p:stCondLst>
                                        </p:cTn>
                                        <p:tgtEl>
                                          <p:spTgt spid="138957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95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618" name="Rectangle 2"/>
          <p:cNvSpPr>
            <a:spLocks noGrp="1" noChangeArrowheads="1"/>
          </p:cNvSpPr>
          <p:nvPr>
            <p:ph type="title"/>
          </p:nvPr>
        </p:nvSpPr>
        <p:spPr>
          <a:xfrm>
            <a:off x="0" y="495300"/>
            <a:ext cx="9144000" cy="1554163"/>
          </a:xfrm>
        </p:spPr>
        <p:txBody>
          <a:bodyPr>
            <a:normAutofit fontScale="90000"/>
          </a:bodyPr>
          <a:lstStyle/>
          <a:p>
            <a:pPr algn="l"/>
            <a:r>
              <a:rPr lang="en-US" sz="3200" dirty="0">
                <a:solidFill>
                  <a:schemeClr val="accent1"/>
                </a:solidFill>
                <a:latin typeface="Comic Sans MS" pitchFamily="79" charset="0"/>
              </a:rPr>
              <a:t>What would the torque be if the force were applied half way up the handle instead of at the end?</a:t>
            </a:r>
            <a:endParaRPr lang="en-US" sz="4000" dirty="0">
              <a:solidFill>
                <a:schemeClr val="accent1"/>
              </a:solidFill>
              <a:latin typeface="Comic Sans MS" pitchFamily="79" charset="0"/>
            </a:endParaRPr>
          </a:p>
        </p:txBody>
      </p:sp>
      <p:sp>
        <p:nvSpPr>
          <p:cNvPr id="1391619" name="Text Box 3"/>
          <p:cNvSpPr txBox="1">
            <a:spLocks noChangeArrowheads="1"/>
          </p:cNvSpPr>
          <p:nvPr/>
        </p:nvSpPr>
        <p:spPr bwMode="auto">
          <a:xfrm>
            <a:off x="152400" y="51816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0.12 m </a:t>
            </a:r>
            <a:r>
              <a:rPr lang="en-US">
                <a:latin typeface="Arial" charset="0"/>
                <a:sym typeface="Symbol" pitchFamily="79" charset="2"/>
              </a:rPr>
              <a:t> 50 N = </a:t>
            </a:r>
            <a:r>
              <a:rPr lang="en-US">
                <a:solidFill>
                  <a:srgbClr val="FA4F9F"/>
                </a:solidFill>
                <a:latin typeface="Arial" charset="0"/>
              </a:rPr>
              <a:t>6 N·m</a:t>
            </a:r>
            <a:endParaRPr lang="en-US">
              <a:latin typeface="Arial" charset="0"/>
            </a:endParaRPr>
          </a:p>
        </p:txBody>
      </p:sp>
      <p:sp>
        <p:nvSpPr>
          <p:cNvPr id="1391620" name="Rectangle 4"/>
          <p:cNvSpPr>
            <a:spLocks noChangeArrowheads="1"/>
          </p:cNvSpPr>
          <p:nvPr/>
        </p:nvSpPr>
        <p:spPr bwMode="auto">
          <a:xfrm>
            <a:off x="381000" y="28194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Arial" charset="0"/>
              </a:rPr>
              <a:t>6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12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26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120 N·m</a:t>
            </a:r>
            <a:endParaRPr lang="en-US" sz="2000">
              <a:latin typeface="Comic Sans MS" pitchFamily="79" charset="0"/>
            </a:endParaRPr>
          </a:p>
        </p:txBody>
      </p:sp>
      <p:pic>
        <p:nvPicPr>
          <p:cNvPr id="1391621" name="Picture 5" descr="08_p16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133600"/>
            <a:ext cx="502285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9</a:t>
            </a:fld>
            <a:endParaRPr lang="en-US"/>
          </a:p>
        </p:txBody>
      </p:sp>
    </p:spTree>
    <p:extLst>
      <p:ext uri="{BB962C8B-B14F-4D97-AF65-F5344CB8AC3E}">
        <p14:creationId xmlns:p14="http://schemas.microsoft.com/office/powerpoint/2010/main" val="2760206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91619"/>
                                        </p:tgtEl>
                                        <p:attrNameLst>
                                          <p:attrName>style.visibility</p:attrName>
                                        </p:attrNameLst>
                                      </p:cBhvr>
                                      <p:to>
                                        <p:strVal val="visible"/>
                                      </p:to>
                                    </p:set>
                                    <p:anim from="(-#ppt_w/2)" to="(#ppt_x)" calcmode="lin" valueType="num">
                                      <p:cBhvr>
                                        <p:cTn id="7" dur="600" fill="hold">
                                          <p:stCondLst>
                                            <p:cond delay="0"/>
                                          </p:stCondLst>
                                        </p:cTn>
                                        <p:tgtEl>
                                          <p:spTgt spid="1391619"/>
                                        </p:tgtEl>
                                        <p:attrNameLst>
                                          <p:attrName>ppt_x</p:attrName>
                                        </p:attrNameLst>
                                      </p:cBhvr>
                                    </p:anim>
                                    <p:anim from="0" to="-1.0" calcmode="lin" valueType="num">
                                      <p:cBhvr>
                                        <p:cTn id="8" dur="200" decel="50000" autoRev="1" fill="hold">
                                          <p:stCondLst>
                                            <p:cond delay="600"/>
                                          </p:stCondLst>
                                        </p:cTn>
                                        <p:tgtEl>
                                          <p:spTgt spid="1391619"/>
                                        </p:tgtEl>
                                        <p:attrNameLst>
                                          <p:attrName>xshear</p:attrName>
                                        </p:attrNameLst>
                                      </p:cBhvr>
                                    </p:anim>
                                    <p:animScale>
                                      <p:cBhvr>
                                        <p:cTn id="9" dur="200" decel="100000" autoRev="1" fill="hold">
                                          <p:stCondLst>
                                            <p:cond delay="600"/>
                                          </p:stCondLst>
                                        </p:cTn>
                                        <p:tgtEl>
                                          <p:spTgt spid="1391619"/>
                                        </p:tgtEl>
                                      </p:cBhvr>
                                      <p:from x="100000" y="100000"/>
                                      <p:to x="80000" y="100000"/>
                                    </p:animScale>
                                    <p:anim by="(#ppt_h/3+#ppt_w*0.1)" calcmode="lin" valueType="num">
                                      <p:cBhvr additive="sum">
                                        <p:cTn id="10" dur="200" decel="100000" autoRev="1" fill="hold">
                                          <p:stCondLst>
                                            <p:cond delay="600"/>
                                          </p:stCondLst>
                                        </p:cTn>
                                        <p:tgtEl>
                                          <p:spTgt spid="13916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16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1464</Words>
  <Application>Microsoft Office PowerPoint</Application>
  <PresentationFormat>On-screen Show (4:3)</PresentationFormat>
  <Paragraphs>222</Paragraphs>
  <Slides>23</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Comic Sans MS</vt:lpstr>
      <vt:lpstr>Symbol</vt:lpstr>
      <vt:lpstr>Times New Roman</vt:lpstr>
      <vt:lpstr>Wingdings</vt:lpstr>
      <vt:lpstr>Office Theme</vt:lpstr>
      <vt:lpstr>Equation</vt:lpstr>
      <vt:lpstr>PowerPoint Presentation</vt:lpstr>
      <vt:lpstr>Torque and Balance</vt:lpstr>
      <vt:lpstr>Torque and Balance</vt:lpstr>
      <vt:lpstr>PowerPoint Presentation</vt:lpstr>
      <vt:lpstr>PowerPoint Presentation</vt:lpstr>
      <vt:lpstr>Quiz: Which of the forces pictured as acting upon the rod will produce a torque about an axis perpendicular to the plane of the diagram at the left end of the rod?</vt:lpstr>
      <vt:lpstr>The two forces in the diagram have the same magnitude.  Which force will produce the greater torque on the wheel?</vt:lpstr>
      <vt:lpstr>A 50-N force is applied at the end of a wrench handle that is 24 cm long.  The force is applied in a direction perpendicular to the handle as shown.  What is the torque applied to the nut by the wrench?</vt:lpstr>
      <vt:lpstr>What would the torque be if the force were applied half way up the handle instead of at the end?</vt:lpstr>
      <vt:lpstr>PowerPoint Presentation</vt:lpstr>
      <vt:lpstr>PowerPoint Presentation</vt:lpstr>
      <vt:lpstr>What is the net torque acting on the merry-go-round?</vt:lpstr>
      <vt:lpstr>How far do we have to place the 3-N weight from the fulcrum to balance the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Demos: 1J-29 Overhanging Blocks </vt:lpstr>
      <vt:lpstr>Quiz: where is the CG of the beam and the CG of the system (beam + two weights) after it’s balanced?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Rotational Motion of Solid Objects</dc:title>
  <dc:creator>wxie</dc:creator>
  <cp:lastModifiedBy>David King</cp:lastModifiedBy>
  <cp:revision>110</cp:revision>
  <dcterms:created xsi:type="dcterms:W3CDTF">2011-02-16T20:45:04Z</dcterms:created>
  <dcterms:modified xsi:type="dcterms:W3CDTF">2020-02-26T00:50:31Z</dcterms:modified>
</cp:coreProperties>
</file>