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5" r:id="rId2"/>
    <p:sldId id="326" r:id="rId3"/>
    <p:sldId id="329" r:id="rId4"/>
    <p:sldId id="328" r:id="rId5"/>
    <p:sldId id="334" r:id="rId6"/>
    <p:sldId id="260" r:id="rId7"/>
    <p:sldId id="259" r:id="rId8"/>
    <p:sldId id="261" r:id="rId9"/>
    <p:sldId id="262" r:id="rId10"/>
    <p:sldId id="263" r:id="rId11"/>
    <p:sldId id="264" r:id="rId12"/>
    <p:sldId id="265" r:id="rId13"/>
    <p:sldId id="266" r:id="rId14"/>
    <p:sldId id="267" r:id="rId15"/>
    <p:sldId id="268" r:id="rId16"/>
    <p:sldId id="269" r:id="rId17"/>
    <p:sldId id="332" r:id="rId18"/>
    <p:sldId id="336" r:id="rId19"/>
    <p:sldId id="337" r:id="rId20"/>
    <p:sldId id="338" r:id="rId21"/>
    <p:sldId id="270" r:id="rId22"/>
    <p:sldId id="271" r:id="rId23"/>
    <p:sldId id="272" r:id="rId24"/>
    <p:sldId id="273" r:id="rId25"/>
    <p:sldId id="323" r:id="rId26"/>
    <p:sldId id="274" r:id="rId27"/>
    <p:sldId id="275" r:id="rId28"/>
    <p:sldId id="276" r:id="rId29"/>
    <p:sldId id="277"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38" autoAdjust="0"/>
  </p:normalViewPr>
  <p:slideViewPr>
    <p:cSldViewPr>
      <p:cViewPr varScale="1">
        <p:scale>
          <a:sx n="47" d="100"/>
          <a:sy n="47" d="100"/>
        </p:scale>
        <p:origin x="761"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62DBF-956A-425A-909B-114F92F24A60}" type="datetimeFigureOut">
              <a:rPr lang="en-US" smtClean="0"/>
              <a:t>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DA577-DB02-48C2-801E-90A684DA2929}" type="slidenum">
              <a:rPr lang="en-US" smtClean="0"/>
              <a:t>‹#›</a:t>
            </a:fld>
            <a:endParaRPr lang="en-US"/>
          </a:p>
        </p:txBody>
      </p:sp>
    </p:spTree>
    <p:extLst>
      <p:ext uri="{BB962C8B-B14F-4D97-AF65-F5344CB8AC3E}">
        <p14:creationId xmlns:p14="http://schemas.microsoft.com/office/powerpoint/2010/main" val="1680287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7CB3C-4E21-459F-A89C-E5017D76004B}" type="slidenum">
              <a:rPr lang="en-US"/>
              <a:pPr/>
              <a:t>3</a:t>
            </a:fld>
            <a:endParaRPr lang="en-US"/>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A0038-5F8A-4A96-B5BC-1F2BDF4BD203}" type="slidenum">
              <a:rPr lang="en-US"/>
              <a:pPr/>
              <a:t>12</a:t>
            </a:fld>
            <a:endParaRPr lang="en-US"/>
          </a:p>
        </p:txBody>
      </p:sp>
      <p:sp>
        <p:nvSpPr>
          <p:cNvPr id="1427458" name="Rectangle 2"/>
          <p:cNvSpPr>
            <a:spLocks noGrp="1" noRot="1" noChangeAspect="1" noChangeArrowheads="1" noTextEdit="1"/>
          </p:cNvSpPr>
          <p:nvPr>
            <p:ph type="sldImg"/>
          </p:nvPr>
        </p:nvSpPr>
        <p:spPr>
          <a:ln/>
        </p:spPr>
      </p:sp>
      <p:sp>
        <p:nvSpPr>
          <p:cNvPr id="142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FC24E-7DD5-4308-A082-1DCB66E5FDBE}" type="slidenum">
              <a:rPr lang="en-US"/>
              <a:pPr/>
              <a:t>13</a:t>
            </a:fld>
            <a:endParaRPr lang="en-US"/>
          </a:p>
        </p:txBody>
      </p:sp>
      <p:sp>
        <p:nvSpPr>
          <p:cNvPr id="1404930" name="Rectangle 2"/>
          <p:cNvSpPr>
            <a:spLocks noGrp="1" noRot="1" noChangeAspect="1" noChangeArrowheads="1" noTextEdit="1"/>
          </p:cNvSpPr>
          <p:nvPr>
            <p:ph type="sldImg"/>
          </p:nvPr>
        </p:nvSpPr>
        <p:spPr>
          <a:ln/>
        </p:spPr>
      </p:sp>
      <p:sp>
        <p:nvSpPr>
          <p:cNvPr id="140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B7F07-D7D9-403C-ADC4-67617BEF9798}" type="slidenum">
              <a:rPr lang="en-US"/>
              <a:pPr/>
              <a:t>14</a:t>
            </a:fld>
            <a:endParaRPr lang="en-US"/>
          </a:p>
        </p:txBody>
      </p:sp>
      <p:sp>
        <p:nvSpPr>
          <p:cNvPr id="1429506" name="Rectangle 2"/>
          <p:cNvSpPr>
            <a:spLocks noGrp="1" noRot="1" noChangeAspect="1" noChangeArrowheads="1" noTextEdit="1"/>
          </p:cNvSpPr>
          <p:nvPr>
            <p:ph type="sldImg"/>
          </p:nvPr>
        </p:nvSpPr>
        <p:spPr>
          <a:ln/>
        </p:spPr>
      </p:sp>
      <p:sp>
        <p:nvSpPr>
          <p:cNvPr id="142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0905C-3F0E-42EC-A159-392C924FA883}" type="slidenum">
              <a:rPr lang="en-US"/>
              <a:pPr/>
              <a:t>15</a:t>
            </a:fld>
            <a:endParaRPr lang="en-US"/>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C941E-0A24-4D14-B57A-9EF12AC37233}" type="slidenum">
              <a:rPr lang="en-US"/>
              <a:pPr/>
              <a:t>16</a:t>
            </a:fld>
            <a:endParaRPr lang="en-US"/>
          </a:p>
        </p:txBody>
      </p:sp>
      <p:sp>
        <p:nvSpPr>
          <p:cNvPr id="1431554" name="Rectangle 2"/>
          <p:cNvSpPr>
            <a:spLocks noGrp="1" noRot="1" noChangeAspect="1" noChangeArrowheads="1" noTextEdit="1"/>
          </p:cNvSpPr>
          <p:nvPr>
            <p:ph type="sldImg"/>
          </p:nvPr>
        </p:nvSpPr>
        <p:spPr>
          <a:ln/>
        </p:spPr>
      </p:sp>
      <p:sp>
        <p:nvSpPr>
          <p:cNvPr id="143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Tighten the nuts first. Then use</a:t>
            </a:r>
            <a:r>
              <a:rPr lang="en-US" baseline="0" dirty="0"/>
              <a:t> hand to untighten it and can’t make it.  Use a shorter lever arm do so and can not make it. Then use the longest lever arm to untighten it. </a:t>
            </a:r>
            <a:endParaRPr lang="en-US" dirty="0"/>
          </a:p>
        </p:txBody>
      </p:sp>
      <p:sp>
        <p:nvSpPr>
          <p:cNvPr id="4" name="Slide Number Placeholder 3"/>
          <p:cNvSpPr>
            <a:spLocks noGrp="1"/>
          </p:cNvSpPr>
          <p:nvPr>
            <p:ph type="sldNum" sz="quarter" idx="10"/>
          </p:nvPr>
        </p:nvSpPr>
        <p:spPr/>
        <p:txBody>
          <a:bodyPr/>
          <a:lstStyle/>
          <a:p>
            <a:fld id="{A7CDA577-DB02-48C2-801E-90A684DA2929}" type="slidenum">
              <a:rPr lang="en-US" smtClean="0"/>
              <a:t>17</a:t>
            </a:fld>
            <a:endParaRPr lang="en-US"/>
          </a:p>
        </p:txBody>
      </p:sp>
    </p:spTree>
    <p:extLst>
      <p:ext uri="{BB962C8B-B14F-4D97-AF65-F5344CB8AC3E}">
        <p14:creationId xmlns:p14="http://schemas.microsoft.com/office/powerpoint/2010/main" val="41483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it</a:t>
            </a:r>
            <a:r>
              <a:rPr lang="en-US" baseline="0" dirty="0"/>
              <a:t> as a question for students on what is the center of gravity and we will introduce it in next lecture</a:t>
            </a:r>
            <a:endParaRPr lang="en-US" dirty="0"/>
          </a:p>
        </p:txBody>
      </p:sp>
      <p:sp>
        <p:nvSpPr>
          <p:cNvPr id="4" name="Slide Number Placeholder 3"/>
          <p:cNvSpPr>
            <a:spLocks noGrp="1"/>
          </p:cNvSpPr>
          <p:nvPr>
            <p:ph type="sldNum" sz="quarter" idx="10"/>
          </p:nvPr>
        </p:nvSpPr>
        <p:spPr/>
        <p:txBody>
          <a:bodyPr/>
          <a:lstStyle/>
          <a:p>
            <a:fld id="{A7CDA577-DB02-48C2-801E-90A684DA2929}" type="slidenum">
              <a:rPr lang="en-US" smtClean="0"/>
              <a:t>20</a:t>
            </a:fld>
            <a:endParaRPr lang="en-US"/>
          </a:p>
        </p:txBody>
      </p:sp>
    </p:spTree>
    <p:extLst>
      <p:ext uri="{BB962C8B-B14F-4D97-AF65-F5344CB8AC3E}">
        <p14:creationId xmlns:p14="http://schemas.microsoft.com/office/powerpoint/2010/main" val="133300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5E711-C02C-4D80-9A27-D4891DEC7D74}" type="slidenum">
              <a:rPr lang="en-US"/>
              <a:pPr/>
              <a:t>21</a:t>
            </a:fld>
            <a:endParaRPr lang="en-US"/>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100BB-2FBC-4841-ADB2-D0243290B94C}" type="slidenum">
              <a:rPr lang="en-US"/>
              <a:pPr/>
              <a:t>22</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94B85-69AB-4EC4-871F-71648515E2AF}" type="slidenum">
              <a:rPr lang="en-US"/>
              <a:pPr/>
              <a:t>23</a:t>
            </a:fld>
            <a:endParaRPr lang="en-US"/>
          </a:p>
        </p:txBody>
      </p:sp>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BA6EE-99EC-4A26-A1AB-EB776A2DBFA5}" type="slidenum">
              <a:rPr lang="en-US"/>
              <a:pPr/>
              <a:t>4</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304D2-5EFE-46B6-9736-A4F64EACBCC0}" type="slidenum">
              <a:rPr lang="en-US"/>
              <a:pPr/>
              <a:t>24</a:t>
            </a:fld>
            <a:endParaRPr lang="en-US"/>
          </a:p>
        </p:txBody>
      </p:sp>
      <p:sp>
        <p:nvSpPr>
          <p:cNvPr id="1392642" name="Rectangle 2"/>
          <p:cNvSpPr>
            <a:spLocks noGrp="1" noRot="1" noChangeAspect="1" noChangeArrowheads="1" noTextEdit="1"/>
          </p:cNvSpPr>
          <p:nvPr>
            <p:ph type="sldImg"/>
          </p:nvPr>
        </p:nvSpPr>
        <p:spPr>
          <a:ln/>
        </p:spPr>
      </p:sp>
      <p:sp>
        <p:nvSpPr>
          <p:cNvPr id="139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75DC8-4D53-498C-B2AC-59A14F9DA451}" type="slidenum">
              <a:rPr lang="en-US"/>
              <a:pPr/>
              <a:t>25</a:t>
            </a:fld>
            <a:endParaRPr 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75DC8-4D53-498C-B2AC-59A14F9DA451}" type="slidenum">
              <a:rPr lang="en-US"/>
              <a:pPr/>
              <a:t>26</a:t>
            </a:fld>
            <a:endParaRPr 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83193-FB16-475E-9B8A-FAE8CAAE5B7A}" type="slidenum">
              <a:rPr lang="en-US"/>
              <a:pPr/>
              <a:t>27</a:t>
            </a:fld>
            <a:endParaRPr lang="en-US"/>
          </a:p>
        </p:txBody>
      </p:sp>
      <p:sp>
        <p:nvSpPr>
          <p:cNvPr id="1394690" name="Rectangle 2"/>
          <p:cNvSpPr>
            <a:spLocks noGrp="1" noRot="1" noChangeAspect="1" noChangeArrowheads="1" noTextEdit="1"/>
          </p:cNvSpPr>
          <p:nvPr>
            <p:ph type="sldImg"/>
          </p:nvPr>
        </p:nvSpPr>
        <p:spPr>
          <a:ln/>
        </p:spPr>
      </p:sp>
      <p:sp>
        <p:nvSpPr>
          <p:cNvPr id="139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354D3-CCD7-4C19-8F55-18D2314F2C56}" type="slidenum">
              <a:rPr lang="en-US"/>
              <a:pPr/>
              <a:t>28</a:t>
            </a:fld>
            <a:endParaRPr lang="en-US"/>
          </a:p>
        </p:txBody>
      </p:sp>
      <p:sp>
        <p:nvSpPr>
          <p:cNvPr id="1396738" name="Rectangle 2"/>
          <p:cNvSpPr>
            <a:spLocks noGrp="1" noRot="1" noChangeAspect="1" noChangeArrowheads="1" noTextEdit="1"/>
          </p:cNvSpPr>
          <p:nvPr>
            <p:ph type="sldImg"/>
          </p:nvPr>
        </p:nvSpPr>
        <p:spPr>
          <a:ln/>
        </p:spPr>
      </p:sp>
      <p:sp>
        <p:nvSpPr>
          <p:cNvPr id="139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F02F1-783D-4D9C-AA8C-080B7B17698E}" type="slidenum">
              <a:rPr lang="en-US"/>
              <a:pPr/>
              <a:t>29</a:t>
            </a:fld>
            <a:endParaRPr lang="en-US"/>
          </a:p>
        </p:txBody>
      </p:sp>
      <p:sp>
        <p:nvSpPr>
          <p:cNvPr id="1398786" name="Rectangle 2"/>
          <p:cNvSpPr>
            <a:spLocks noGrp="1" noRot="1" noChangeAspect="1" noChangeArrowheads="1" noTextEdit="1"/>
          </p:cNvSpPr>
          <p:nvPr>
            <p:ph type="sldImg"/>
          </p:nvPr>
        </p:nvSpPr>
        <p:spPr>
          <a:ln/>
        </p:spPr>
      </p:sp>
      <p:sp>
        <p:nvSpPr>
          <p:cNvPr id="139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6DD3B-C15B-4B55-BC0B-20DAC7C0D0AF}" type="slidenum">
              <a:rPr lang="en-US"/>
              <a:pPr/>
              <a:t>30</a:t>
            </a:fld>
            <a:endParaRPr lang="en-US"/>
          </a:p>
        </p:txBody>
      </p:sp>
      <p:sp>
        <p:nvSpPr>
          <p:cNvPr id="12431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3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A4102-299A-43B2-8CB3-7BD688DDA663}" type="slidenum">
              <a:rPr lang="en-US"/>
              <a:pPr/>
              <a:t>31</a:t>
            </a:fld>
            <a:endParaRPr lang="en-US"/>
          </a:p>
        </p:txBody>
      </p:sp>
      <p:sp>
        <p:nvSpPr>
          <p:cNvPr id="1437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7F68E-AF20-4BC9-B436-5A07850F8F05}" type="slidenum">
              <a:rPr lang="en-US"/>
              <a:pPr/>
              <a:t>5</a:t>
            </a:fld>
            <a:endParaRPr lang="en-US"/>
          </a:p>
        </p:txBody>
      </p:sp>
      <p:sp>
        <p:nvSpPr>
          <p:cNvPr id="1245186" name="Rectangle 2"/>
          <p:cNvSpPr>
            <a:spLocks noGrp="1" noRot="1" noChangeAspect="1" noChangeArrowheads="1" noTextEdit="1"/>
          </p:cNvSpPr>
          <p:nvPr>
            <p:ph type="sldImg"/>
          </p:nvPr>
        </p:nvSpPr>
        <p:spPr>
          <a:ln/>
        </p:spPr>
      </p:sp>
      <p:sp>
        <p:nvSpPr>
          <p:cNvPr id="1245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86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4F368-C2FE-4AD7-A960-CA05EC7D0F03}" type="slidenum">
              <a:rPr lang="en-US"/>
              <a:pPr/>
              <a:t>6</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F95C4-16A1-40E7-ABAA-F49A2AAAEE57}" type="slidenum">
              <a:rPr lang="en-US"/>
              <a:pPr/>
              <a:t>7</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F920D-EDDE-4245-8219-1BE0E5A9C6AE}" type="slidenum">
              <a:rPr lang="en-US"/>
              <a:pPr/>
              <a:t>8</a:t>
            </a:fld>
            <a:endParaRPr lang="en-US"/>
          </a:p>
        </p:txBody>
      </p:sp>
      <p:sp>
        <p:nvSpPr>
          <p:cNvPr id="1417218" name="Rectangle 2"/>
          <p:cNvSpPr>
            <a:spLocks noGrp="1" noRot="1" noChangeAspect="1" noChangeArrowheads="1" noTextEdit="1"/>
          </p:cNvSpPr>
          <p:nvPr>
            <p:ph type="sldImg"/>
          </p:nvPr>
        </p:nvSpPr>
        <p:spPr>
          <a:ln/>
        </p:spPr>
      </p:sp>
      <p:sp>
        <p:nvSpPr>
          <p:cNvPr id="141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E03C0-F75C-472B-9DB5-34145B0527FB}" type="slidenum">
              <a:rPr lang="en-US"/>
              <a:pPr/>
              <a:t>9</a:t>
            </a:fld>
            <a:endParaRPr lang="en-US"/>
          </a:p>
        </p:txBody>
      </p:sp>
      <p:sp>
        <p:nvSpPr>
          <p:cNvPr id="1419266" name="Rectangle 2"/>
          <p:cNvSpPr>
            <a:spLocks noGrp="1" noRot="1" noChangeAspect="1" noChangeArrowheads="1" noTextEdit="1"/>
          </p:cNvSpPr>
          <p:nvPr>
            <p:ph type="sldImg"/>
          </p:nvPr>
        </p:nvSpPr>
        <p:spPr>
          <a:ln/>
        </p:spPr>
      </p:sp>
      <p:sp>
        <p:nvSpPr>
          <p:cNvPr id="141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6ABA4-8DC8-4C01-9C9D-C3C200AF527B}" type="slidenum">
              <a:rPr lang="en-US"/>
              <a:pPr/>
              <a:t>10</a:t>
            </a:fld>
            <a:endParaRPr lang="en-US"/>
          </a:p>
        </p:txBody>
      </p:sp>
      <p:sp>
        <p:nvSpPr>
          <p:cNvPr id="1421314" name="Rectangle 2"/>
          <p:cNvSpPr>
            <a:spLocks noGrp="1" noRot="1" noChangeAspect="1" noChangeArrowheads="1" noTextEdit="1"/>
          </p:cNvSpPr>
          <p:nvPr>
            <p:ph type="sldImg"/>
          </p:nvPr>
        </p:nvSpPr>
        <p:spPr>
          <a:ln/>
        </p:spPr>
      </p:sp>
      <p:sp>
        <p:nvSpPr>
          <p:cNvPr id="142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16B2C-5B87-41B6-8A6B-252A64BB5A98}" type="slidenum">
              <a:rPr lang="en-US"/>
              <a:pPr/>
              <a:t>11</a:t>
            </a:fld>
            <a:endParaRPr lang="en-US"/>
          </a:p>
        </p:txBody>
      </p:sp>
      <p:sp>
        <p:nvSpPr>
          <p:cNvPr id="1425410" name="Rectangle 2"/>
          <p:cNvSpPr>
            <a:spLocks noGrp="1" noRot="1" noChangeAspect="1" noChangeArrowheads="1" noTextEdit="1"/>
          </p:cNvSpPr>
          <p:nvPr>
            <p:ph type="sldImg"/>
          </p:nvPr>
        </p:nvSpPr>
        <p:spPr>
          <a:ln/>
        </p:spPr>
      </p:sp>
      <p:sp>
        <p:nvSpPr>
          <p:cNvPr id="1425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49234D-E7CB-4D97-8BC3-3C0C553973F9}" type="datetime1">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233666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F7C8C-E6B5-42D6-AD54-53D1F99D532F}" type="datetime1">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174248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E74CAA-EF0A-44D7-844A-56D9635ED33B}" type="datetime1">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969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40407A-75D9-4820-B7FA-DB96584E964E}" type="datetime1">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367730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E44F0-5E1A-4E3B-9621-13BD5226857F}" type="datetime1">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23182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2C069-B70B-4948-916A-324C2FB9D184}" type="datetime1">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373479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BFAEE9-88AB-4189-9069-949645ABD3F1}" type="datetime1">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0930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065611-6CE2-458C-BABD-473B45FC1267}" type="datetime1">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7131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E9826-D510-4D77-B3BE-BF4EDF6DF8D5}" type="datetime1">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0825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515B9C-D772-496B-9E1A-32B5C1AFBF45}" type="datetime1">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9874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94D157-606A-460C-9604-BF4CA88410AD}" type="datetime1">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FF88D-4348-4F17-99D6-14D005147BAE}" type="slidenum">
              <a:rPr lang="en-US" smtClean="0"/>
              <a:t>‹#›</a:t>
            </a:fld>
            <a:endParaRPr lang="en-US"/>
          </a:p>
        </p:txBody>
      </p:sp>
    </p:spTree>
    <p:extLst>
      <p:ext uri="{BB962C8B-B14F-4D97-AF65-F5344CB8AC3E}">
        <p14:creationId xmlns:p14="http://schemas.microsoft.com/office/powerpoint/2010/main" val="418577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E8D56-357B-408A-9D39-654A562457AF}" type="datetime1">
              <a:rPr lang="en-US" smtClean="0"/>
              <a:t>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FF88D-4348-4F17-99D6-14D005147BAE}" type="slidenum">
              <a:rPr lang="en-US" smtClean="0"/>
              <a:t>‹#›</a:t>
            </a:fld>
            <a:endParaRPr lang="en-US"/>
          </a:p>
        </p:txBody>
      </p:sp>
    </p:spTree>
    <p:extLst>
      <p:ext uri="{BB962C8B-B14F-4D97-AF65-F5344CB8AC3E}">
        <p14:creationId xmlns:p14="http://schemas.microsoft.com/office/powerpoint/2010/main" val="40283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84B009-33D8-4217-9583-E1BECA96B1BA}" type="datetime1">
              <a:rPr lang="en-US"/>
              <a:pPr eaLnBrk="1" hangingPunct="1"/>
              <a:t>2/23/2020</a:t>
            </a:fld>
            <a:endParaRPr lang="en-US"/>
          </a:p>
        </p:txBody>
      </p:sp>
      <p:sp>
        <p:nvSpPr>
          <p:cNvPr id="2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DE0053-16C0-482A-8575-F1595A06C98B}" type="slidenum">
              <a:rPr lang="en-US"/>
              <a:pPr eaLnBrk="1" hangingPunct="1"/>
              <a:t>1</a:t>
            </a:fld>
            <a:endParaRPr lang="en-US"/>
          </a:p>
        </p:txBody>
      </p:sp>
      <p:sp>
        <p:nvSpPr>
          <p:cNvPr id="107522" name="Text Box 2"/>
          <p:cNvSpPr txBox="1">
            <a:spLocks noChangeArrowheads="1"/>
          </p:cNvSpPr>
          <p:nvPr/>
        </p:nvSpPr>
        <p:spPr bwMode="auto">
          <a:xfrm>
            <a:off x="381000" y="762000"/>
            <a:ext cx="8458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000" b="1" dirty="0">
                <a:solidFill>
                  <a:srgbClr val="FF0000"/>
                </a:solidFill>
              </a:rPr>
              <a:t>A bullet is fired into block sitting on ice.  The bullet travels at</a:t>
            </a:r>
          </a:p>
          <a:p>
            <a:pPr algn="ctr" eaLnBrk="1" hangingPunct="1">
              <a:spcBef>
                <a:spcPct val="20000"/>
              </a:spcBef>
            </a:pPr>
            <a:r>
              <a:rPr lang="en-US" sz="2000" b="1" dirty="0">
                <a:solidFill>
                  <a:srgbClr val="FF0000"/>
                </a:solidFill>
              </a:rPr>
              <a:t>500 m/s with mass 0.005 kg.  The wooden block is at rest with a</a:t>
            </a:r>
          </a:p>
          <a:p>
            <a:pPr algn="ctr" eaLnBrk="1" hangingPunct="1">
              <a:spcBef>
                <a:spcPct val="20000"/>
              </a:spcBef>
            </a:pPr>
            <a:r>
              <a:rPr lang="en-US" sz="2000" b="1" dirty="0">
                <a:solidFill>
                  <a:srgbClr val="FF0000"/>
                </a:solidFill>
              </a:rPr>
              <a:t>mass of 1.205 kg.  Afterwards the bullet is embedded in the block.</a:t>
            </a:r>
          </a:p>
          <a:p>
            <a:pPr algn="ctr" eaLnBrk="1" hangingPunct="1">
              <a:spcBef>
                <a:spcPct val="20000"/>
              </a:spcBef>
            </a:pPr>
            <a:r>
              <a:rPr lang="en-US" sz="2000" b="1" dirty="0">
                <a:solidFill>
                  <a:srgbClr val="FF0000"/>
                </a:solidFill>
              </a:rPr>
              <a:t>Find the velocity of the block and bullet after the impact (ignore all frictions ).</a:t>
            </a:r>
          </a:p>
        </p:txBody>
      </p:sp>
      <p:sp>
        <p:nvSpPr>
          <p:cNvPr id="2058" name="Rectangle 17"/>
          <p:cNvSpPr>
            <a:spLocks noGrp="1" noChangeArrowheads="1"/>
          </p:cNvSpPr>
          <p:nvPr>
            <p:ph type="title"/>
          </p:nvPr>
        </p:nvSpPr>
        <p:spPr>
          <a:xfrm>
            <a:off x="457200" y="0"/>
            <a:ext cx="8229600" cy="838200"/>
          </a:xfrm>
        </p:spPr>
        <p:txBody>
          <a:bodyPr/>
          <a:lstStyle/>
          <a:p>
            <a:pPr eaLnBrk="1" hangingPunct="1"/>
            <a:r>
              <a:rPr lang="en-US"/>
              <a:t>Ch 7 CP 2</a:t>
            </a:r>
          </a:p>
        </p:txBody>
      </p:sp>
      <p:sp>
        <p:nvSpPr>
          <p:cNvPr id="107538" name="Text Box 18"/>
          <p:cNvSpPr txBox="1">
            <a:spLocks noChangeArrowheads="1"/>
          </p:cNvSpPr>
          <p:nvPr/>
        </p:nvSpPr>
        <p:spPr bwMode="auto">
          <a:xfrm>
            <a:off x="3886200" y="3276599"/>
            <a:ext cx="515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lphaLcParenR"/>
            </a:pPr>
            <a:r>
              <a:rPr lang="en-US" sz="2000" b="1" dirty="0" err="1"/>
              <a:t>p</a:t>
            </a:r>
            <a:r>
              <a:rPr lang="en-US" sz="2000" b="1" baseline="-25000" dirty="0" err="1"/>
              <a:t>final</a:t>
            </a:r>
            <a:r>
              <a:rPr lang="en-US" sz="2000" b="1" dirty="0"/>
              <a:t> = </a:t>
            </a:r>
            <a:r>
              <a:rPr lang="en-US" sz="2000" b="1" dirty="0" err="1"/>
              <a:t>p</a:t>
            </a:r>
            <a:r>
              <a:rPr lang="en-US" sz="2000" b="1" baseline="-25000" dirty="0" err="1"/>
              <a:t>initial</a:t>
            </a:r>
            <a:r>
              <a:rPr lang="en-US" sz="2000" b="1" dirty="0"/>
              <a:t> = (0.005 kg)(500 m/s)</a:t>
            </a:r>
          </a:p>
          <a:p>
            <a:pPr eaLnBrk="1" hangingPunct="1"/>
            <a:r>
              <a:rPr lang="en-US" sz="2000" b="1" dirty="0"/>
              <a:t>	</a:t>
            </a:r>
            <a:r>
              <a:rPr lang="en-US" sz="2000" b="1" dirty="0" err="1"/>
              <a:t>p</a:t>
            </a:r>
            <a:r>
              <a:rPr lang="en-US" sz="2000" b="1" baseline="-25000" dirty="0" err="1"/>
              <a:t>final</a:t>
            </a:r>
            <a:r>
              <a:rPr lang="en-US" sz="2000" b="1" dirty="0"/>
              <a:t> = (</a:t>
            </a:r>
            <a:r>
              <a:rPr lang="en-US" sz="2000" b="1" dirty="0" err="1"/>
              <a:t>M</a:t>
            </a:r>
            <a:r>
              <a:rPr lang="en-US" sz="2000" b="1" baseline="-25000" dirty="0" err="1"/>
              <a:t>bullet</a:t>
            </a:r>
            <a:r>
              <a:rPr lang="en-US" sz="2000" b="1" dirty="0"/>
              <a:t> + </a:t>
            </a:r>
            <a:r>
              <a:rPr lang="en-US" sz="2000" b="1" dirty="0" err="1"/>
              <a:t>M</a:t>
            </a:r>
            <a:r>
              <a:rPr lang="en-US" sz="2000" b="1" baseline="-25000" dirty="0" err="1"/>
              <a:t>wood</a:t>
            </a:r>
            <a:r>
              <a:rPr lang="en-US" sz="2000" b="1" dirty="0"/>
              <a:t>)v     = 2.5 kg m/s</a:t>
            </a:r>
          </a:p>
          <a:p>
            <a:pPr eaLnBrk="1" hangingPunct="1"/>
            <a:r>
              <a:rPr lang="en-US" sz="2000" b="1" dirty="0"/>
              <a:t>	    v = (2.5 kg m/s)/(1.205 kg) </a:t>
            </a:r>
            <a:r>
              <a:rPr lang="en-US" sz="2000" b="1" dirty="0">
                <a:solidFill>
                  <a:srgbClr val="FF3300"/>
                </a:solidFill>
              </a:rPr>
              <a:t>= 2.07 m/s</a:t>
            </a:r>
          </a:p>
        </p:txBody>
      </p:sp>
      <p:sp>
        <p:nvSpPr>
          <p:cNvPr id="3" name="TextBox 2"/>
          <p:cNvSpPr txBox="1"/>
          <p:nvPr/>
        </p:nvSpPr>
        <p:spPr>
          <a:xfrm>
            <a:off x="228600" y="3276599"/>
            <a:ext cx="3124200" cy="2400657"/>
          </a:xfrm>
          <a:prstGeom prst="rect">
            <a:avLst/>
          </a:prstGeom>
          <a:noFill/>
        </p:spPr>
        <p:txBody>
          <a:bodyPr wrap="square" rtlCol="0">
            <a:spAutoFit/>
          </a:bodyPr>
          <a:lstStyle/>
          <a:p>
            <a:pPr marL="342900" indent="-342900">
              <a:buAutoNum type="alphaUcPeriod"/>
            </a:pPr>
            <a:r>
              <a:rPr lang="en-US" sz="3000" dirty="0"/>
              <a:t> 3.02 m/s </a:t>
            </a:r>
          </a:p>
          <a:p>
            <a:pPr marL="342900" indent="-342900">
              <a:buAutoNum type="alphaUcPeriod"/>
            </a:pPr>
            <a:r>
              <a:rPr lang="en-US" sz="3000" dirty="0"/>
              <a:t> 2.07 m/s</a:t>
            </a:r>
          </a:p>
          <a:p>
            <a:pPr marL="342900" indent="-342900">
              <a:buAutoNum type="alphaUcPeriod"/>
            </a:pPr>
            <a:r>
              <a:rPr lang="en-US" sz="3000" dirty="0"/>
              <a:t> 500.3 m/s </a:t>
            </a:r>
          </a:p>
          <a:p>
            <a:pPr marL="342900" indent="-342900">
              <a:buAutoNum type="alphaUcPeriod"/>
            </a:pPr>
            <a:r>
              <a:rPr lang="en-US" sz="3000" dirty="0"/>
              <a:t> 250.6 m/s </a:t>
            </a:r>
          </a:p>
          <a:p>
            <a:pPr marL="342900" indent="-342900">
              <a:buAutoNum type="alphaUcPeriod"/>
            </a:pPr>
            <a:r>
              <a:rPr lang="en-US" sz="3000" dirty="0"/>
              <a:t> 12.02 m/s</a:t>
            </a:r>
          </a:p>
        </p:txBody>
      </p:sp>
    </p:spTree>
    <p:extLst>
      <p:ext uri="{BB962C8B-B14F-4D97-AF65-F5344CB8AC3E}">
        <p14:creationId xmlns:p14="http://schemas.microsoft.com/office/powerpoint/2010/main" val="211203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38"/>
                                        </p:tgtEl>
                                        <p:attrNameLst>
                                          <p:attrName>style.visibility</p:attrName>
                                        </p:attrNameLst>
                                      </p:cBhvr>
                                      <p:to>
                                        <p:strVal val="visible"/>
                                      </p:to>
                                    </p:set>
                                    <p:anim calcmode="lin" valueType="num">
                                      <p:cBhvr additive="base">
                                        <p:cTn id="7" dur="500" fill="hold"/>
                                        <p:tgtEl>
                                          <p:spTgt spid="107538"/>
                                        </p:tgtEl>
                                        <p:attrNameLst>
                                          <p:attrName>ppt_x</p:attrName>
                                        </p:attrNameLst>
                                      </p:cBhvr>
                                      <p:tavLst>
                                        <p:tav tm="0">
                                          <p:val>
                                            <p:strVal val="#ppt_x"/>
                                          </p:val>
                                        </p:tav>
                                        <p:tav tm="100000">
                                          <p:val>
                                            <p:strVal val="#ppt_x"/>
                                          </p:val>
                                        </p:tav>
                                      </p:tavLst>
                                    </p:anim>
                                    <p:anim calcmode="lin" valueType="num">
                                      <p:cBhvr additive="base">
                                        <p:cTn id="8" dur="500" fill="hold"/>
                                        <p:tgtEl>
                                          <p:spTgt spid="107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0294" name="Picture 6" descr="08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77900"/>
            <a:ext cx="54102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0290" name="Rectangle 2"/>
          <p:cNvSpPr>
            <a:spLocks noGrp="1" noChangeArrowheads="1"/>
          </p:cNvSpPr>
          <p:nvPr>
            <p:ph type="body" idx="1"/>
          </p:nvPr>
        </p:nvSpPr>
        <p:spPr>
          <a:xfrm>
            <a:off x="0" y="228600"/>
            <a:ext cx="9144000" cy="4114800"/>
          </a:xfrm>
        </p:spPr>
        <p:txBody>
          <a:bodyPr/>
          <a:lstStyle/>
          <a:p>
            <a:pPr>
              <a:lnSpc>
                <a:spcPct val="80000"/>
              </a:lnSpc>
            </a:pPr>
            <a:r>
              <a:rPr lang="en-US" sz="2800" dirty="0"/>
              <a:t>Relationship between linear and rotational velocity</a:t>
            </a:r>
          </a:p>
        </p:txBody>
      </p:sp>
      <p:graphicFrame>
        <p:nvGraphicFramePr>
          <p:cNvPr id="1420292" name="Object 4"/>
          <p:cNvGraphicFramePr>
            <a:graphicFrameLocks noChangeAspect="1"/>
          </p:cNvGraphicFramePr>
          <p:nvPr>
            <p:extLst>
              <p:ext uri="{D42A27DB-BD31-4B8C-83A1-F6EECF244321}">
                <p14:modId xmlns:p14="http://schemas.microsoft.com/office/powerpoint/2010/main" val="1634807253"/>
              </p:ext>
            </p:extLst>
          </p:nvPr>
        </p:nvGraphicFramePr>
        <p:xfrm>
          <a:off x="5769256" y="4965700"/>
          <a:ext cx="2765144" cy="1281113"/>
        </p:xfrm>
        <a:graphic>
          <a:graphicData uri="http://schemas.openxmlformats.org/presentationml/2006/ole">
            <mc:AlternateContent xmlns:mc="http://schemas.openxmlformats.org/markup-compatibility/2006">
              <mc:Choice xmlns:v="urn:schemas-microsoft-com:vml" Requires="v">
                <p:oleObj spid="_x0000_s2161" name="Equation" r:id="rId5" imgW="431800" imgH="101600" progId="Equation.DSMT4">
                  <p:embed/>
                </p:oleObj>
              </mc:Choice>
              <mc:Fallback>
                <p:oleObj name="Equation" r:id="rId5" imgW="431800" imgH="101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1176" t="-89999" r="-21176" b="-89999"/>
                      <a:stretch>
                        <a:fillRect/>
                      </a:stretch>
                    </p:blipFill>
                    <p:spPr bwMode="auto">
                      <a:xfrm>
                        <a:off x="5769256" y="4965700"/>
                        <a:ext cx="2765144" cy="1281113"/>
                      </a:xfrm>
                      <a:prstGeom prst="rect">
                        <a:avLst/>
                      </a:prstGeom>
                      <a:solidFill>
                        <a:srgbClr val="EFFF5D"/>
                      </a:solidFill>
                      <a:ln>
                        <a:noFill/>
                      </a:ln>
                      <a:effectLst/>
                    </p:spPr>
                  </p:pic>
                </p:oleObj>
              </mc:Fallback>
            </mc:AlternateContent>
          </a:graphicData>
        </a:graphic>
      </p:graphicFrame>
      <p:sp>
        <p:nvSpPr>
          <p:cNvPr id="1420296" name="Rectangle 8"/>
          <p:cNvSpPr>
            <a:spLocks noChangeArrowheads="1"/>
          </p:cNvSpPr>
          <p:nvPr/>
        </p:nvSpPr>
        <p:spPr bwMode="auto">
          <a:xfrm>
            <a:off x="5638800" y="990600"/>
            <a:ext cx="3352800" cy="239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90000"/>
              </a:lnSpc>
              <a:spcBef>
                <a:spcPct val="20000"/>
              </a:spcBef>
              <a:buClr>
                <a:schemeClr val="tx2"/>
              </a:buClr>
              <a:buSzPct val="70000"/>
              <a:buFont typeface="Wingdings" pitchFamily="79" charset="2"/>
              <a:buChar char="l"/>
            </a:pPr>
            <a:r>
              <a:rPr lang="en-US" dirty="0">
                <a:solidFill>
                  <a:srgbClr val="FFFEC9"/>
                </a:solidFill>
                <a:latin typeface="Arial" charset="0"/>
              </a:rPr>
              <a:t> </a:t>
            </a:r>
            <a:r>
              <a:rPr lang="en-US" dirty="0">
                <a:latin typeface="Arial" charset="0"/>
              </a:rPr>
              <a:t>On a merry-go-round, a rider near the edge travels a greater distance in 1 revolution than one near the center.</a:t>
            </a:r>
          </a:p>
          <a:p>
            <a:pPr lvl="1">
              <a:lnSpc>
                <a:spcPct val="90000"/>
              </a:lnSpc>
              <a:spcBef>
                <a:spcPct val="20000"/>
              </a:spcBef>
              <a:buClr>
                <a:schemeClr val="tx2"/>
              </a:buClr>
              <a:buSzPct val="70000"/>
              <a:buFont typeface="Wingdings" pitchFamily="79" charset="2"/>
              <a:buChar char="l"/>
            </a:pPr>
            <a:r>
              <a:rPr lang="en-US" dirty="0">
                <a:latin typeface="Arial" charset="0"/>
              </a:rPr>
              <a:t> The outside rider is therefore traveling with a greater linear speed.</a:t>
            </a:r>
          </a:p>
          <a:p>
            <a:pPr>
              <a:lnSpc>
                <a:spcPct val="90000"/>
              </a:lnSpc>
            </a:pPr>
            <a:endParaRPr lang="en-US" dirty="0"/>
          </a:p>
        </p:txBody>
      </p:sp>
      <p:sp>
        <p:nvSpPr>
          <p:cNvPr id="2" name="Slide Number Placeholder 1"/>
          <p:cNvSpPr>
            <a:spLocks noGrp="1"/>
          </p:cNvSpPr>
          <p:nvPr>
            <p:ph type="sldNum" sz="quarter" idx="12"/>
          </p:nvPr>
        </p:nvSpPr>
        <p:spPr/>
        <p:txBody>
          <a:bodyPr/>
          <a:lstStyle/>
          <a:p>
            <a:fld id="{F98FF88D-4348-4F17-99D6-14D005147BAE}" type="slidenum">
              <a:rPr lang="en-US" smtClean="0"/>
              <a:t>10</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6096000" y="3382024"/>
                <a:ext cx="2438400" cy="1949508"/>
              </a:xfrm>
              <a:prstGeom prst="rect">
                <a:avLst/>
              </a:prstGeom>
              <a:noFill/>
            </p:spPr>
            <p:txBody>
              <a:bodyPr wrap="square" rtlCol="0">
                <a:spAutoFit/>
              </a:bodyPr>
              <a:lstStyle/>
              <a:p>
                <a:pPr marL="457200" indent="-457200" algn="ctr">
                  <a:buFont typeface="Arial" pitchFamily="34" charset="0"/>
                  <a:buChar char="•"/>
                </a:pPr>
                <a:r>
                  <a:rPr lang="en-US" sz="3500" b="0" dirty="0"/>
                  <a:t> </a:t>
                </a:r>
                <a14:m>
                  <m:oMath xmlns:m="http://schemas.openxmlformats.org/officeDocument/2006/math">
                    <m:r>
                      <a:rPr lang="en-US" sz="3500" b="0" i="1" smtClean="0">
                        <a:latin typeface="Cambria Math"/>
                      </a:rPr>
                      <m:t>𝑠</m:t>
                    </m:r>
                    <m:r>
                      <a:rPr lang="en-US" sz="3500" b="0" i="1" smtClean="0">
                        <a:latin typeface="Cambria Math"/>
                      </a:rPr>
                      <m:t>= 2</m:t>
                    </m:r>
                    <m:r>
                      <m:rPr>
                        <m:sty m:val="p"/>
                      </m:rPr>
                      <a:rPr lang="el-GR" sz="3500" b="0" i="1" smtClean="0">
                        <a:latin typeface="Cambria Math"/>
                      </a:rPr>
                      <m:t>π</m:t>
                    </m:r>
                    <m:r>
                      <a:rPr lang="en-US" sz="3500" b="0" i="1" smtClean="0">
                        <a:latin typeface="Cambria Math"/>
                      </a:rPr>
                      <m:t>𝑟</m:t>
                    </m:r>
                  </m:oMath>
                </a14:m>
                <a:endParaRPr lang="en-US" sz="3500" dirty="0"/>
              </a:p>
              <a:p>
                <a:pPr marL="457200" indent="-457200" algn="ctr">
                  <a:buFont typeface="Arial" pitchFamily="34" charset="0"/>
                  <a:buChar char="•"/>
                </a:pPr>
                <a14:m>
                  <m:oMath xmlns:m="http://schemas.openxmlformats.org/officeDocument/2006/math">
                    <m:f>
                      <m:fPr>
                        <m:ctrlPr>
                          <a:rPr lang="en-US" sz="3500" b="0" i="1" smtClean="0">
                            <a:latin typeface="Cambria Math" panose="02040503050406030204" pitchFamily="18" charset="0"/>
                          </a:rPr>
                        </m:ctrlPr>
                      </m:fPr>
                      <m:num>
                        <m:r>
                          <a:rPr lang="en-US" sz="3500" b="0" i="1" smtClean="0">
                            <a:latin typeface="Cambria Math"/>
                          </a:rPr>
                          <m:t>𝑠</m:t>
                        </m:r>
                      </m:num>
                      <m:den>
                        <m:r>
                          <a:rPr lang="en-US" sz="3500" b="0" i="1" smtClean="0">
                            <a:latin typeface="Cambria Math"/>
                          </a:rPr>
                          <m:t>𝑡</m:t>
                        </m:r>
                      </m:den>
                    </m:f>
                    <m:r>
                      <a:rPr lang="en-US" sz="3500" b="0" i="1" smtClean="0">
                        <a:latin typeface="Cambria Math"/>
                      </a:rPr>
                      <m:t>=</m:t>
                    </m:r>
                    <m:f>
                      <m:fPr>
                        <m:ctrlPr>
                          <a:rPr lang="en-US" sz="3500" b="0" i="1" smtClean="0">
                            <a:latin typeface="Cambria Math" panose="02040503050406030204" pitchFamily="18" charset="0"/>
                          </a:rPr>
                        </m:ctrlPr>
                      </m:fPr>
                      <m:num>
                        <m:r>
                          <a:rPr lang="en-US" sz="3500" i="1">
                            <a:latin typeface="Cambria Math"/>
                          </a:rPr>
                          <m:t>2</m:t>
                        </m:r>
                        <m:r>
                          <m:rPr>
                            <m:sty m:val="p"/>
                          </m:rPr>
                          <a:rPr lang="el-GR" sz="3500" i="1">
                            <a:latin typeface="Cambria Math"/>
                          </a:rPr>
                          <m:t>π</m:t>
                        </m:r>
                        <m:r>
                          <a:rPr lang="en-US" sz="3500" i="1">
                            <a:latin typeface="Cambria Math"/>
                          </a:rPr>
                          <m:t>𝑟</m:t>
                        </m:r>
                        <m:r>
                          <m:rPr>
                            <m:nor/>
                          </m:rPr>
                          <a:rPr lang="en-US" sz="3500" dirty="0"/>
                          <m:t> </m:t>
                        </m:r>
                      </m:num>
                      <m:den>
                        <m:r>
                          <a:rPr lang="en-US" sz="3500" b="0" i="1" smtClean="0">
                            <a:latin typeface="Cambria Math"/>
                          </a:rPr>
                          <m:t>𝑡</m:t>
                        </m:r>
                      </m:den>
                    </m:f>
                  </m:oMath>
                </a14:m>
                <a:endParaRPr lang="en-US" sz="3500" dirty="0"/>
              </a:p>
              <a:p>
                <a:pPr marL="285750" indent="-285750">
                  <a:buFont typeface="Arial" pitchFamily="34" charset="0"/>
                  <a:buChar char="•"/>
                </a:pPr>
                <a:endParaRPr lang="en-US" dirty="0"/>
              </a:p>
              <a:p>
                <a:pPr marL="285750" indent="-285750">
                  <a:buFont typeface="Arial" pitchFamily="34" charset="0"/>
                  <a:buChar char="•"/>
                </a:pP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0" y="3382024"/>
                <a:ext cx="2438400" cy="1949508"/>
              </a:xfrm>
              <a:prstGeom prst="rect">
                <a:avLst/>
              </a:prstGeom>
              <a:blipFill rotWithShape="1">
                <a:blip r:embed="rId7"/>
                <a:stretch>
                  <a:fillRect l="-4750" t="-3438"/>
                </a:stretch>
              </a:blipFill>
            </p:spPr>
            <p:txBody>
              <a:bodyPr/>
              <a:lstStyle/>
              <a:p>
                <a:r>
                  <a:rPr lang="en-US">
                    <a:noFill/>
                  </a:rPr>
                  <a:t> </a:t>
                </a:r>
              </a:p>
            </p:txBody>
          </p:sp>
        </mc:Fallback>
      </mc:AlternateContent>
    </p:spTree>
    <p:extLst>
      <p:ext uri="{BB962C8B-B14F-4D97-AF65-F5344CB8AC3E}">
        <p14:creationId xmlns:p14="http://schemas.microsoft.com/office/powerpoint/2010/main" val="28365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20292"/>
                                        </p:tgtEl>
                                        <p:attrNameLst>
                                          <p:attrName>style.visibility</p:attrName>
                                        </p:attrNameLst>
                                      </p:cBhvr>
                                      <p:to>
                                        <p:strVal val="visible"/>
                                      </p:to>
                                    </p:set>
                                    <p:animEffect transition="in" filter="randombar(horizontal)">
                                      <p:cBhvr>
                                        <p:cTn id="7" dur="500"/>
                                        <p:tgtEl>
                                          <p:spTgt spid="142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Rectangle 2"/>
          <p:cNvSpPr>
            <a:spLocks noGrp="1" noChangeArrowheads="1"/>
          </p:cNvSpPr>
          <p:nvPr>
            <p:ph type="title"/>
          </p:nvPr>
        </p:nvSpPr>
        <p:spPr>
          <a:xfrm>
            <a:off x="0" y="457200"/>
            <a:ext cx="9144000" cy="1373188"/>
          </a:xfrm>
        </p:spPr>
        <p:txBody>
          <a:bodyPr/>
          <a:lstStyle/>
          <a:p>
            <a:pPr algn="l"/>
            <a:r>
              <a:rPr lang="en-US" sz="2800" dirty="0">
                <a:solidFill>
                  <a:schemeClr val="accent1"/>
                </a:solidFill>
                <a:latin typeface="Comic Sans MS" pitchFamily="79" charset="0"/>
              </a:rPr>
              <a:t>A merry-go-round is accelerated at a constant rate of 0.005 rev/s</a:t>
            </a:r>
            <a:r>
              <a:rPr lang="en-US" sz="2800" baseline="30000" dirty="0">
                <a:solidFill>
                  <a:schemeClr val="accent1"/>
                </a:solidFill>
                <a:latin typeface="Comic Sans MS" pitchFamily="79" charset="0"/>
              </a:rPr>
              <a:t>2</a:t>
            </a:r>
            <a:r>
              <a:rPr lang="en-US" sz="2800" dirty="0">
                <a:solidFill>
                  <a:schemeClr val="accent1"/>
                </a:solidFill>
                <a:latin typeface="Comic Sans MS" pitchFamily="79" charset="0"/>
              </a:rPr>
              <a:t>, starting from rest.</a:t>
            </a:r>
            <a:br>
              <a:rPr lang="en-US" sz="2800" dirty="0">
                <a:solidFill>
                  <a:schemeClr val="accent1"/>
                </a:solidFill>
                <a:latin typeface="Comic Sans MS" pitchFamily="79" charset="0"/>
              </a:rPr>
            </a:br>
            <a:r>
              <a:rPr lang="en-US" sz="2800" dirty="0">
                <a:solidFill>
                  <a:schemeClr val="accent1"/>
                </a:solidFill>
                <a:latin typeface="Comic Sans MS" pitchFamily="79" charset="0"/>
              </a:rPr>
              <a:t>What is its rotational velocity at the end of 1 min?</a:t>
            </a:r>
            <a:endParaRPr lang="en-US" sz="4000" dirty="0">
              <a:solidFill>
                <a:schemeClr val="accent1"/>
              </a:solidFill>
              <a:latin typeface="Comic Sans MS" pitchFamily="79" charset="0"/>
            </a:endParaRPr>
          </a:p>
        </p:txBody>
      </p:sp>
      <p:sp>
        <p:nvSpPr>
          <p:cNvPr id="1424387" name="Text Box 3"/>
          <p:cNvSpPr txBox="1">
            <a:spLocks noChangeArrowheads="1"/>
          </p:cNvSpPr>
          <p:nvPr/>
        </p:nvSpPr>
        <p:spPr bwMode="auto">
          <a:xfrm>
            <a:off x="152400" y="3657600"/>
            <a:ext cx="457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dirty="0">
                <a:latin typeface="Arial" charset="0"/>
                <a:sym typeface="Symbol" pitchFamily="79" charset="2"/>
              </a:rPr>
              <a:t>  = 0.005 rev/s</a:t>
            </a:r>
            <a:r>
              <a:rPr lang="en-US" baseline="30000" dirty="0">
                <a:latin typeface="Arial" charset="0"/>
                <a:sym typeface="Symbol" pitchFamily="79" charset="2"/>
              </a:rPr>
              <a:t>2</a:t>
            </a:r>
          </a:p>
          <a:p>
            <a:pPr>
              <a:buFont typeface="Symbol" pitchFamily="79" charset="2"/>
              <a:buNone/>
            </a:pPr>
            <a:r>
              <a:rPr lang="en-US" dirty="0">
                <a:latin typeface="Arial" charset="0"/>
                <a:sym typeface="Symbol" pitchFamily="79" charset="2"/>
              </a:rPr>
              <a:t></a:t>
            </a:r>
            <a:r>
              <a:rPr lang="en-US" baseline="-25000" dirty="0">
                <a:latin typeface="Arial" charset="0"/>
                <a:sym typeface="Symbol" pitchFamily="79" charset="2"/>
              </a:rPr>
              <a:t>0</a:t>
            </a:r>
            <a:r>
              <a:rPr lang="en-US" dirty="0">
                <a:latin typeface="Arial" charset="0"/>
                <a:sym typeface="Symbol" pitchFamily="79" charset="2"/>
              </a:rPr>
              <a:t> = 0</a:t>
            </a:r>
          </a:p>
          <a:p>
            <a:pPr>
              <a:buFont typeface="Symbol" pitchFamily="79" charset="2"/>
              <a:buNone/>
            </a:pPr>
            <a:r>
              <a:rPr lang="en-US" i="1" dirty="0"/>
              <a:t>t</a:t>
            </a:r>
            <a:r>
              <a:rPr lang="en-US" i="1" dirty="0">
                <a:latin typeface="Arial" charset="0"/>
              </a:rPr>
              <a:t>    </a:t>
            </a:r>
            <a:r>
              <a:rPr lang="en-US" dirty="0">
                <a:latin typeface="Arial" charset="0"/>
              </a:rPr>
              <a:t>= 60 s</a:t>
            </a:r>
          </a:p>
          <a:p>
            <a:pPr>
              <a:buFont typeface="Symbol" pitchFamily="79" charset="2"/>
              <a:buNone/>
            </a:pPr>
            <a:endParaRPr lang="en-US" dirty="0">
              <a:latin typeface="Arial" charset="0"/>
            </a:endParaRPr>
          </a:p>
          <a:p>
            <a:pPr>
              <a:buFont typeface="Symbol" pitchFamily="79" charset="2"/>
              <a:buNone/>
            </a:pPr>
            <a:r>
              <a:rPr lang="en-US" dirty="0">
                <a:latin typeface="Arial" charset="0"/>
                <a:sym typeface="Symbol" pitchFamily="79" charset="2"/>
              </a:rPr>
              <a:t> = </a:t>
            </a:r>
            <a:r>
              <a:rPr lang="en-US" baseline="-25000" dirty="0">
                <a:latin typeface="Arial" charset="0"/>
                <a:sym typeface="Symbol" pitchFamily="79" charset="2"/>
              </a:rPr>
              <a:t>0</a:t>
            </a:r>
            <a:r>
              <a:rPr lang="en-US" dirty="0">
                <a:latin typeface="Arial" charset="0"/>
                <a:sym typeface="Symbol" pitchFamily="79" charset="2"/>
              </a:rPr>
              <a:t> + </a:t>
            </a:r>
            <a:r>
              <a:rPr lang="en-US" i="1" dirty="0"/>
              <a:t>t</a:t>
            </a:r>
          </a:p>
          <a:p>
            <a:pPr>
              <a:buFont typeface="Symbol" pitchFamily="79" charset="2"/>
              <a:buNone/>
            </a:pPr>
            <a:r>
              <a:rPr lang="en-US" i="1" dirty="0"/>
              <a:t>    </a:t>
            </a:r>
            <a:r>
              <a:rPr lang="en-US" dirty="0">
                <a:latin typeface="Arial" charset="0"/>
                <a:sym typeface="Symbol" pitchFamily="79" charset="2"/>
              </a:rPr>
              <a:t>= 0 + (0.005 rev/s</a:t>
            </a:r>
            <a:r>
              <a:rPr lang="en-US" baseline="30000" dirty="0">
                <a:latin typeface="Arial" charset="0"/>
                <a:sym typeface="Symbol" pitchFamily="79" charset="2"/>
              </a:rPr>
              <a:t>2</a:t>
            </a:r>
            <a:r>
              <a:rPr lang="en-US" dirty="0">
                <a:latin typeface="Arial" charset="0"/>
                <a:sym typeface="Symbol" pitchFamily="79" charset="2"/>
              </a:rPr>
              <a:t>)(60 s)</a:t>
            </a:r>
          </a:p>
          <a:p>
            <a:pPr>
              <a:buFont typeface="Symbol" pitchFamily="79" charset="2"/>
              <a:buNone/>
            </a:pPr>
            <a:r>
              <a:rPr lang="en-US" dirty="0">
                <a:latin typeface="Arial" charset="0"/>
                <a:sym typeface="Symbol" pitchFamily="79" charset="2"/>
              </a:rPr>
              <a:t>    = </a:t>
            </a:r>
            <a:r>
              <a:rPr lang="en-US" dirty="0">
                <a:solidFill>
                  <a:srgbClr val="FA4F9F"/>
                </a:solidFill>
                <a:latin typeface="Arial" charset="0"/>
                <a:sym typeface="Symbol" pitchFamily="79" charset="2"/>
              </a:rPr>
              <a:t>0.30 rev/s = 0.3*2*3.14 radian/s </a:t>
            </a:r>
          </a:p>
          <a:p>
            <a:pPr>
              <a:buFont typeface="Symbol" pitchFamily="79" charset="2"/>
              <a:buNone/>
            </a:pPr>
            <a:r>
              <a:rPr lang="en-US" dirty="0">
                <a:solidFill>
                  <a:srgbClr val="FA4F9F"/>
                </a:solidFill>
                <a:latin typeface="Arial" charset="0"/>
                <a:sym typeface="Symbol" pitchFamily="79" charset="2"/>
              </a:rPr>
              <a:t>   = 1.88 radian/s</a:t>
            </a:r>
            <a:endParaRPr lang="en-US" dirty="0">
              <a:latin typeface="Arial" charset="0"/>
              <a:sym typeface="Symbol" pitchFamily="79" charset="2"/>
            </a:endParaRPr>
          </a:p>
        </p:txBody>
      </p:sp>
      <p:sp>
        <p:nvSpPr>
          <p:cNvPr id="1424388" name="Rectangle 4"/>
          <p:cNvSpPr>
            <a:spLocks noChangeArrowheads="1"/>
          </p:cNvSpPr>
          <p:nvPr/>
        </p:nvSpPr>
        <p:spPr bwMode="auto">
          <a:xfrm>
            <a:off x="381000" y="2057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0.005 radian/s</a:t>
            </a:r>
            <a:endParaRPr lang="en-US" sz="2000" dirty="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0.3 radian/s</a:t>
            </a:r>
            <a:endParaRPr lang="en-US" sz="2000" dirty="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0.05 radian/s</a:t>
            </a:r>
            <a:endParaRPr lang="en-US" sz="2000" dirty="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dirty="0">
                <a:latin typeface="Arial" charset="0"/>
                <a:sym typeface="Symbol" pitchFamily="79" charset="2"/>
              </a:rPr>
              <a:t>1.88 radian/s</a:t>
            </a:r>
          </a:p>
        </p:txBody>
      </p:sp>
      <p:pic>
        <p:nvPicPr>
          <p:cNvPr id="1424390" name="Picture 6" descr="0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41960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11</a:t>
            </a:fld>
            <a:endParaRPr lang="en-US"/>
          </a:p>
        </p:txBody>
      </p:sp>
    </p:spTree>
    <p:extLst>
      <p:ext uri="{BB962C8B-B14F-4D97-AF65-F5344CB8AC3E}">
        <p14:creationId xmlns:p14="http://schemas.microsoft.com/office/powerpoint/2010/main" val="3404564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24387"/>
                                        </p:tgtEl>
                                        <p:attrNameLst>
                                          <p:attrName>style.visibility</p:attrName>
                                        </p:attrNameLst>
                                      </p:cBhvr>
                                      <p:to>
                                        <p:strVal val="visible"/>
                                      </p:to>
                                    </p:set>
                                    <p:anim from="(-#ppt_w/2)" to="(#ppt_x)" calcmode="lin" valueType="num">
                                      <p:cBhvr>
                                        <p:cTn id="7" dur="600" fill="hold">
                                          <p:stCondLst>
                                            <p:cond delay="0"/>
                                          </p:stCondLst>
                                        </p:cTn>
                                        <p:tgtEl>
                                          <p:spTgt spid="1424387"/>
                                        </p:tgtEl>
                                        <p:attrNameLst>
                                          <p:attrName>ppt_x</p:attrName>
                                        </p:attrNameLst>
                                      </p:cBhvr>
                                    </p:anim>
                                    <p:anim from="0" to="-1.0" calcmode="lin" valueType="num">
                                      <p:cBhvr>
                                        <p:cTn id="8" dur="200" decel="50000" autoRev="1" fill="hold">
                                          <p:stCondLst>
                                            <p:cond delay="600"/>
                                          </p:stCondLst>
                                        </p:cTn>
                                        <p:tgtEl>
                                          <p:spTgt spid="1424387"/>
                                        </p:tgtEl>
                                        <p:attrNameLst>
                                          <p:attrName>xshear</p:attrName>
                                        </p:attrNameLst>
                                      </p:cBhvr>
                                    </p:anim>
                                    <p:animScale>
                                      <p:cBhvr>
                                        <p:cTn id="9" dur="200" decel="100000" autoRev="1" fill="hold">
                                          <p:stCondLst>
                                            <p:cond delay="600"/>
                                          </p:stCondLst>
                                        </p:cTn>
                                        <p:tgtEl>
                                          <p:spTgt spid="1424387"/>
                                        </p:tgtEl>
                                      </p:cBhvr>
                                      <p:from x="100000" y="100000"/>
                                      <p:to x="80000" y="100000"/>
                                    </p:animScale>
                                    <p:anim by="(#ppt_h/3+#ppt_w*0.1)" calcmode="lin" valueType="num">
                                      <p:cBhvr additive="sum">
                                        <p:cTn id="10" dur="200" decel="100000" autoRev="1" fill="hold">
                                          <p:stCondLst>
                                            <p:cond delay="600"/>
                                          </p:stCondLst>
                                        </p:cTn>
                                        <p:tgtEl>
                                          <p:spTgt spid="142438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0" y="671513"/>
            <a:ext cx="9144000" cy="946150"/>
          </a:xfrm>
        </p:spPr>
        <p:txBody>
          <a:bodyPr/>
          <a:lstStyle/>
          <a:p>
            <a:pPr algn="l"/>
            <a:r>
              <a:rPr lang="en-US" sz="2800" b="1" dirty="0">
                <a:solidFill>
                  <a:schemeClr val="accent1"/>
                </a:solidFill>
                <a:latin typeface="Comic Sans MS" pitchFamily="79" charset="0"/>
              </a:rPr>
              <a:t>How many revolutions does the merry-go-round make in 1 minute?</a:t>
            </a:r>
            <a:endParaRPr lang="en-US" sz="4000" b="1" dirty="0">
              <a:solidFill>
                <a:schemeClr val="accent1"/>
              </a:solidFill>
              <a:latin typeface="Comic Sans MS" pitchFamily="79" charset="0"/>
            </a:endParaRPr>
          </a:p>
        </p:txBody>
      </p:sp>
      <p:sp>
        <p:nvSpPr>
          <p:cNvPr id="1426435" name="Text Box 3"/>
          <p:cNvSpPr txBox="1">
            <a:spLocks noChangeArrowheads="1"/>
          </p:cNvSpPr>
          <p:nvPr/>
        </p:nvSpPr>
        <p:spPr bwMode="auto">
          <a:xfrm>
            <a:off x="152400" y="3657600"/>
            <a:ext cx="457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a:latin typeface="Arial" charset="0"/>
                <a:sym typeface="Symbol" pitchFamily="79" charset="2"/>
              </a:rPr>
              <a:t>  = 0.005 rev/s</a:t>
            </a:r>
            <a:r>
              <a:rPr lang="en-US" baseline="30000">
                <a:latin typeface="Arial" charset="0"/>
                <a:sym typeface="Symbol" pitchFamily="79" charset="2"/>
              </a:rPr>
              <a:t>2</a:t>
            </a:r>
          </a:p>
          <a:p>
            <a:pPr>
              <a:buFont typeface="Symbol" pitchFamily="79" charset="2"/>
              <a:buNone/>
            </a:pPr>
            <a:r>
              <a:rPr lang="en-US">
                <a:latin typeface="Arial" charset="0"/>
                <a:sym typeface="Symbol" pitchFamily="79" charset="2"/>
              </a:rPr>
              <a:t></a:t>
            </a:r>
            <a:r>
              <a:rPr lang="en-US" baseline="-25000">
                <a:latin typeface="Arial" charset="0"/>
                <a:sym typeface="Symbol" pitchFamily="79" charset="2"/>
              </a:rPr>
              <a:t>0</a:t>
            </a:r>
            <a:r>
              <a:rPr lang="en-US">
                <a:latin typeface="Arial" charset="0"/>
                <a:sym typeface="Symbol" pitchFamily="79" charset="2"/>
              </a:rPr>
              <a:t> = 0</a:t>
            </a:r>
          </a:p>
          <a:p>
            <a:pPr>
              <a:buFont typeface="Symbol" pitchFamily="79" charset="2"/>
              <a:buNone/>
            </a:pPr>
            <a:r>
              <a:rPr lang="en-US" i="1"/>
              <a:t>t</a:t>
            </a:r>
            <a:r>
              <a:rPr lang="en-US" i="1">
                <a:latin typeface="Arial" charset="0"/>
              </a:rPr>
              <a:t>    </a:t>
            </a:r>
            <a:r>
              <a:rPr lang="en-US">
                <a:latin typeface="Arial" charset="0"/>
              </a:rPr>
              <a:t>= 60 s,     </a:t>
            </a:r>
            <a:r>
              <a:rPr lang="en-US">
                <a:latin typeface="Arial" charset="0"/>
                <a:sym typeface="Symbol" pitchFamily="79" charset="2"/>
              </a:rPr>
              <a:t> = 0.30 rev/s</a:t>
            </a:r>
          </a:p>
          <a:p>
            <a:pPr>
              <a:buFont typeface="Symbol" pitchFamily="79" charset="2"/>
              <a:buNone/>
            </a:pPr>
            <a:endParaRPr lang="en-US">
              <a:latin typeface="Arial" charset="0"/>
            </a:endParaRPr>
          </a:p>
          <a:p>
            <a:pPr>
              <a:buFont typeface="Symbol" pitchFamily="79" charset="2"/>
              <a:buNone/>
            </a:pPr>
            <a:r>
              <a:rPr lang="en-US">
                <a:latin typeface="Arial" charset="0"/>
                <a:sym typeface="Symbol" pitchFamily="79" charset="2"/>
              </a:rPr>
              <a:t> = </a:t>
            </a:r>
            <a:r>
              <a:rPr lang="en-US" baseline="-25000">
                <a:latin typeface="Arial" charset="0"/>
                <a:sym typeface="Symbol" pitchFamily="79" charset="2"/>
              </a:rPr>
              <a:t>0</a:t>
            </a:r>
            <a:r>
              <a:rPr lang="en-US" i="1"/>
              <a:t>t</a:t>
            </a:r>
            <a:r>
              <a:rPr lang="en-US">
                <a:latin typeface="Arial" charset="0"/>
                <a:sym typeface="Symbol" pitchFamily="79" charset="2"/>
              </a:rPr>
              <a:t> + 1/2 </a:t>
            </a:r>
            <a:r>
              <a:rPr lang="en-US" i="1"/>
              <a:t>t</a:t>
            </a:r>
            <a:r>
              <a:rPr lang="en-US" baseline="30000">
                <a:latin typeface="Arial" charset="0"/>
              </a:rPr>
              <a:t>2</a:t>
            </a:r>
            <a:endParaRPr lang="en-US">
              <a:latin typeface="Arial" charset="0"/>
            </a:endParaRPr>
          </a:p>
          <a:p>
            <a:pPr>
              <a:buFont typeface="Symbol" pitchFamily="79" charset="2"/>
              <a:buNone/>
            </a:pPr>
            <a:r>
              <a:rPr lang="en-US">
                <a:latin typeface="Arial" charset="0"/>
                <a:sym typeface="Symbol" pitchFamily="79" charset="2"/>
              </a:rPr>
              <a:t>   = 0 + 1/2 (0.005 rev/s</a:t>
            </a:r>
            <a:r>
              <a:rPr lang="en-US" baseline="30000">
                <a:latin typeface="Arial" charset="0"/>
                <a:sym typeface="Symbol" pitchFamily="79" charset="2"/>
              </a:rPr>
              <a:t>2</a:t>
            </a:r>
            <a:r>
              <a:rPr lang="en-US">
                <a:latin typeface="Arial" charset="0"/>
                <a:sym typeface="Symbol" pitchFamily="79" charset="2"/>
              </a:rPr>
              <a:t>)(60 s)</a:t>
            </a:r>
            <a:r>
              <a:rPr lang="en-US" baseline="30000">
                <a:latin typeface="Arial" charset="0"/>
                <a:sym typeface="Symbol" pitchFamily="79" charset="2"/>
              </a:rPr>
              <a:t>2</a:t>
            </a:r>
            <a:endParaRPr lang="en-US">
              <a:latin typeface="Arial" charset="0"/>
              <a:sym typeface="Symbol" pitchFamily="79" charset="2"/>
            </a:endParaRPr>
          </a:p>
          <a:p>
            <a:pPr>
              <a:buFont typeface="Symbol" pitchFamily="79" charset="2"/>
              <a:buNone/>
            </a:pPr>
            <a:r>
              <a:rPr lang="en-US">
                <a:latin typeface="Arial" charset="0"/>
                <a:sym typeface="Symbol" pitchFamily="79" charset="2"/>
              </a:rPr>
              <a:t>   = </a:t>
            </a:r>
            <a:r>
              <a:rPr lang="en-US">
                <a:solidFill>
                  <a:srgbClr val="FA4F9F"/>
                </a:solidFill>
                <a:latin typeface="Arial" charset="0"/>
                <a:sym typeface="Symbol" pitchFamily="79" charset="2"/>
              </a:rPr>
              <a:t>9 rev</a:t>
            </a:r>
          </a:p>
        </p:txBody>
      </p:sp>
      <p:sp>
        <p:nvSpPr>
          <p:cNvPr id="1426436" name="Rectangle 4"/>
          <p:cNvSpPr>
            <a:spLocks noChangeArrowheads="1"/>
          </p:cNvSpPr>
          <p:nvPr/>
        </p:nvSpPr>
        <p:spPr bwMode="auto">
          <a:xfrm>
            <a:off x="381000" y="2057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1.5 rev</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3.0 rev</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9.0 rev</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sym typeface="Symbol" pitchFamily="79" charset="2"/>
              </a:rPr>
              <a:t>18.0 rev</a:t>
            </a:r>
          </a:p>
        </p:txBody>
      </p:sp>
      <p:pic>
        <p:nvPicPr>
          <p:cNvPr id="1426437" name="Picture 5" descr="0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419600"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12</a:t>
            </a:fld>
            <a:endParaRPr lang="en-US"/>
          </a:p>
        </p:txBody>
      </p:sp>
    </p:spTree>
    <p:extLst>
      <p:ext uri="{BB962C8B-B14F-4D97-AF65-F5344CB8AC3E}">
        <p14:creationId xmlns:p14="http://schemas.microsoft.com/office/powerpoint/2010/main" val="1338115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26435"/>
                                        </p:tgtEl>
                                        <p:attrNameLst>
                                          <p:attrName>style.visibility</p:attrName>
                                        </p:attrNameLst>
                                      </p:cBhvr>
                                      <p:to>
                                        <p:strVal val="visible"/>
                                      </p:to>
                                    </p:set>
                                    <p:anim from="(-#ppt_w/2)" to="(#ppt_x)" calcmode="lin" valueType="num">
                                      <p:cBhvr>
                                        <p:cTn id="7" dur="600" fill="hold">
                                          <p:stCondLst>
                                            <p:cond delay="0"/>
                                          </p:stCondLst>
                                        </p:cTn>
                                        <p:tgtEl>
                                          <p:spTgt spid="1426435"/>
                                        </p:tgtEl>
                                        <p:attrNameLst>
                                          <p:attrName>ppt_x</p:attrName>
                                        </p:attrNameLst>
                                      </p:cBhvr>
                                    </p:anim>
                                    <p:anim from="0" to="-1.0" calcmode="lin" valueType="num">
                                      <p:cBhvr>
                                        <p:cTn id="8" dur="200" decel="50000" autoRev="1" fill="hold">
                                          <p:stCondLst>
                                            <p:cond delay="600"/>
                                          </p:stCondLst>
                                        </p:cTn>
                                        <p:tgtEl>
                                          <p:spTgt spid="1426435"/>
                                        </p:tgtEl>
                                        <p:attrNameLst>
                                          <p:attrName>xshear</p:attrName>
                                        </p:attrNameLst>
                                      </p:cBhvr>
                                    </p:anim>
                                    <p:animScale>
                                      <p:cBhvr>
                                        <p:cTn id="9" dur="200" decel="100000" autoRev="1" fill="hold">
                                          <p:stCondLst>
                                            <p:cond delay="600"/>
                                          </p:stCondLst>
                                        </p:cTn>
                                        <p:tgtEl>
                                          <p:spTgt spid="1426435"/>
                                        </p:tgtEl>
                                      </p:cBhvr>
                                      <p:from x="100000" y="100000"/>
                                      <p:to x="80000" y="100000"/>
                                    </p:animScale>
                                    <p:anim by="(#ppt_h/3+#ppt_w*0.1)" calcmode="lin" valueType="num">
                                      <p:cBhvr additive="sum">
                                        <p:cTn id="10" dur="200" decel="100000" autoRev="1" fill="hold">
                                          <p:stCondLst>
                                            <p:cond delay="600"/>
                                          </p:stCondLst>
                                        </p:cTn>
                                        <p:tgtEl>
                                          <p:spTgt spid="142643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4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a:xfrm>
            <a:off x="685800" y="800100"/>
            <a:ext cx="7772400" cy="762000"/>
          </a:xfrm>
        </p:spPr>
        <p:txBody>
          <a:bodyPr/>
          <a:lstStyle/>
          <a:p>
            <a:r>
              <a:rPr lang="en-US" b="1" dirty="0">
                <a:solidFill>
                  <a:srgbClr val="FF0000"/>
                </a:solidFill>
              </a:rPr>
              <a:t>Torque and Balance</a:t>
            </a:r>
          </a:p>
        </p:txBody>
      </p:sp>
      <p:sp>
        <p:nvSpPr>
          <p:cNvPr id="1403907" name="Rectangle 3"/>
          <p:cNvSpPr>
            <a:spLocks noGrp="1" noChangeArrowheads="1"/>
          </p:cNvSpPr>
          <p:nvPr>
            <p:ph type="body" idx="1"/>
          </p:nvPr>
        </p:nvSpPr>
        <p:spPr/>
        <p:txBody>
          <a:bodyPr/>
          <a:lstStyle/>
          <a:p>
            <a:pPr>
              <a:lnSpc>
                <a:spcPct val="80000"/>
              </a:lnSpc>
              <a:buFont typeface="Wingdings" pitchFamily="79" charset="2"/>
              <a:buChar char="Ø"/>
            </a:pPr>
            <a:r>
              <a:rPr lang="en-US" sz="2800" dirty="0"/>
              <a:t>What causes the merry-go-round to rotate in the first place?</a:t>
            </a:r>
          </a:p>
          <a:p>
            <a:pPr>
              <a:lnSpc>
                <a:spcPct val="80000"/>
              </a:lnSpc>
              <a:buFont typeface="Wingdings" pitchFamily="79" charset="2"/>
              <a:buChar char="Ø"/>
            </a:pPr>
            <a:r>
              <a:rPr lang="en-US" sz="2800" dirty="0"/>
              <a:t>What determines whether an object will rotate?</a:t>
            </a:r>
          </a:p>
          <a:p>
            <a:pPr>
              <a:lnSpc>
                <a:spcPct val="80000"/>
              </a:lnSpc>
              <a:buFont typeface="Wingdings" pitchFamily="79" charset="2"/>
              <a:buChar char="Ø"/>
            </a:pPr>
            <a:r>
              <a:rPr lang="en-US" sz="2800" dirty="0"/>
              <a:t>If an unbalanced force causes linear motion, what causes rotational motion?</a:t>
            </a:r>
          </a:p>
        </p:txBody>
      </p:sp>
      <p:pic>
        <p:nvPicPr>
          <p:cNvPr id="1403911" name="Picture 7"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5625"/>
            <a:ext cx="885666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13</a:t>
            </a:fld>
            <a:endParaRPr lang="en-US"/>
          </a:p>
        </p:txBody>
      </p:sp>
    </p:spTree>
    <p:extLst>
      <p:ext uri="{BB962C8B-B14F-4D97-AF65-F5344CB8AC3E}">
        <p14:creationId xmlns:p14="http://schemas.microsoft.com/office/powerpoint/2010/main" val="140519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a:xfrm>
            <a:off x="685800" y="800100"/>
            <a:ext cx="7772400" cy="762000"/>
          </a:xfrm>
        </p:spPr>
        <p:txBody>
          <a:bodyPr/>
          <a:lstStyle/>
          <a:p>
            <a:r>
              <a:rPr lang="en-US" b="1" dirty="0">
                <a:solidFill>
                  <a:srgbClr val="FF0000"/>
                </a:solidFill>
              </a:rPr>
              <a:t>Torque and Balance</a:t>
            </a:r>
          </a:p>
        </p:txBody>
      </p:sp>
      <p:sp>
        <p:nvSpPr>
          <p:cNvPr id="1428483" name="Rectangle 3"/>
          <p:cNvSpPr>
            <a:spLocks noGrp="1" noChangeArrowheads="1"/>
          </p:cNvSpPr>
          <p:nvPr>
            <p:ph type="body" idx="1"/>
          </p:nvPr>
        </p:nvSpPr>
        <p:spPr/>
        <p:txBody>
          <a:bodyPr/>
          <a:lstStyle/>
          <a:p>
            <a:pPr>
              <a:lnSpc>
                <a:spcPct val="80000"/>
              </a:lnSpc>
              <a:buFont typeface="Wingdings" pitchFamily="79" charset="2"/>
              <a:buChar char="Ø"/>
            </a:pPr>
            <a:r>
              <a:rPr lang="en-US" sz="2800"/>
              <a:t>When is a balance balanced?</a:t>
            </a:r>
          </a:p>
          <a:p>
            <a:pPr lvl="1">
              <a:lnSpc>
                <a:spcPct val="80000"/>
              </a:lnSpc>
              <a:buFont typeface="Wingdings" pitchFamily="79" charset="2"/>
              <a:buChar char="Ø"/>
            </a:pPr>
            <a:r>
              <a:rPr lang="en-US" sz="2400"/>
              <a:t>Consider a thin but rigid beam supported by a </a:t>
            </a:r>
            <a:r>
              <a:rPr lang="en-US" sz="2400" b="1" i="1">
                <a:solidFill>
                  <a:schemeClr val="accent1"/>
                </a:solidFill>
              </a:rPr>
              <a:t>fulcrum</a:t>
            </a:r>
            <a:r>
              <a:rPr lang="en-US" sz="2400"/>
              <a:t> or pivot point.</a:t>
            </a:r>
          </a:p>
          <a:p>
            <a:pPr lvl="1">
              <a:lnSpc>
                <a:spcPct val="80000"/>
              </a:lnSpc>
              <a:buFont typeface="Wingdings" pitchFamily="79" charset="2"/>
              <a:buChar char="Ø"/>
            </a:pPr>
            <a:r>
              <a:rPr lang="en-US" sz="2400"/>
              <a:t>If equal weights are placed at equal distances from the fulcrum, the beam will not tend to rotate: it will be balanced.</a:t>
            </a:r>
          </a:p>
        </p:txBody>
      </p:sp>
      <p:pic>
        <p:nvPicPr>
          <p:cNvPr id="1428485" name="Picture 5" descr="08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65625"/>
            <a:ext cx="8856663"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14</a:t>
            </a:fld>
            <a:endParaRPr lang="en-US"/>
          </a:p>
        </p:txBody>
      </p:sp>
    </p:spTree>
    <p:extLst>
      <p:ext uri="{BB962C8B-B14F-4D97-AF65-F5344CB8AC3E}">
        <p14:creationId xmlns:p14="http://schemas.microsoft.com/office/powerpoint/2010/main" val="423411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699" name="Rectangle 3"/>
          <p:cNvSpPr>
            <a:spLocks noGrp="1" noChangeArrowheads="1"/>
          </p:cNvSpPr>
          <p:nvPr>
            <p:ph type="body" idx="1"/>
          </p:nvPr>
        </p:nvSpPr>
        <p:spPr>
          <a:xfrm>
            <a:off x="304800" y="609600"/>
            <a:ext cx="8458200" cy="3733800"/>
          </a:xfrm>
        </p:spPr>
        <p:txBody>
          <a:bodyPr/>
          <a:lstStyle/>
          <a:p>
            <a:pPr lvl="1">
              <a:lnSpc>
                <a:spcPct val="80000"/>
              </a:lnSpc>
              <a:buClr>
                <a:schemeClr val="folHlink"/>
              </a:buClr>
              <a:buFont typeface="Wingdings" pitchFamily="79" charset="2"/>
              <a:buChar char="v"/>
            </a:pPr>
            <a:r>
              <a:rPr lang="en-US" dirty="0"/>
              <a:t>To balance a weight twice as large as a smaller weight, the smaller weight must be placed twice as far from the fulcrum as the larger weight.</a:t>
            </a:r>
          </a:p>
          <a:p>
            <a:pPr lvl="1">
              <a:lnSpc>
                <a:spcPct val="80000"/>
              </a:lnSpc>
              <a:buClr>
                <a:schemeClr val="folHlink"/>
              </a:buClr>
              <a:buFont typeface="Wingdings" pitchFamily="79" charset="2"/>
              <a:buChar char="v"/>
            </a:pPr>
            <a:r>
              <a:rPr lang="en-US" dirty="0"/>
              <a:t>Both the weight and the distance from the fulcrum are important.</a:t>
            </a:r>
          </a:p>
          <a:p>
            <a:pPr lvl="1">
              <a:lnSpc>
                <a:spcPct val="80000"/>
              </a:lnSpc>
              <a:buClr>
                <a:schemeClr val="folHlink"/>
              </a:buClr>
              <a:buFont typeface="Wingdings" pitchFamily="79" charset="2"/>
              <a:buChar char="v"/>
            </a:pPr>
            <a:r>
              <a:rPr lang="en-US" dirty="0"/>
              <a:t>The product of the force and the distance from the fulcrum is called the </a:t>
            </a:r>
            <a:r>
              <a:rPr lang="en-US" b="1" i="1" dirty="0">
                <a:solidFill>
                  <a:schemeClr val="accent1"/>
                </a:solidFill>
              </a:rPr>
              <a:t>torque</a:t>
            </a:r>
            <a:r>
              <a:rPr lang="en-US" dirty="0"/>
              <a:t>.</a:t>
            </a:r>
          </a:p>
        </p:txBody>
      </p:sp>
      <p:pic>
        <p:nvPicPr>
          <p:cNvPr id="797703" name="Picture 7" descr="08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11650"/>
            <a:ext cx="8856663"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15</a:t>
            </a:fld>
            <a:endParaRPr lang="en-US"/>
          </a:p>
        </p:txBody>
      </p:sp>
    </p:spTree>
    <p:extLst>
      <p:ext uri="{BB962C8B-B14F-4D97-AF65-F5344CB8AC3E}">
        <p14:creationId xmlns:p14="http://schemas.microsoft.com/office/powerpoint/2010/main" val="293559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97699">
                                            <p:txEl>
                                              <p:pRg st="1" end="1"/>
                                            </p:txEl>
                                          </p:spTgt>
                                        </p:tgtEl>
                                        <p:attrNameLst>
                                          <p:attrName>style.visibility</p:attrName>
                                        </p:attrNameLst>
                                      </p:cBhvr>
                                      <p:to>
                                        <p:strVal val="visible"/>
                                      </p:to>
                                    </p:set>
                                    <p:animEffect transition="in" filter="dissolve">
                                      <p:cBhvr>
                                        <p:cTn id="7" dur="500"/>
                                        <p:tgtEl>
                                          <p:spTgt spid="797699">
                                            <p:txEl>
                                              <p:pRg st="1" end="1"/>
                                            </p:txEl>
                                          </p:spTgt>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97699">
                                            <p:txEl>
                                              <p:pRg st="2" end="2"/>
                                            </p:txEl>
                                          </p:spTgt>
                                        </p:tgtEl>
                                        <p:attrNameLst>
                                          <p:attrName>style.visibility</p:attrName>
                                        </p:attrNameLst>
                                      </p:cBhvr>
                                      <p:to>
                                        <p:strVal val="visible"/>
                                      </p:to>
                                    </p:set>
                                    <p:animEffect transition="in" filter="dissolve">
                                      <p:cBhvr>
                                        <p:cTn id="11" dur="500"/>
                                        <p:tgtEl>
                                          <p:spTgt spid="7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uiExpand="1"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0530" name="Rectangle 2"/>
          <p:cNvSpPr>
            <a:spLocks noGrp="1" noChangeArrowheads="1"/>
          </p:cNvSpPr>
          <p:nvPr>
            <p:ph type="body" idx="1"/>
          </p:nvPr>
        </p:nvSpPr>
        <p:spPr>
          <a:xfrm>
            <a:off x="0" y="381000"/>
            <a:ext cx="9144000" cy="6172200"/>
          </a:xfrm>
        </p:spPr>
        <p:txBody>
          <a:bodyPr>
            <a:normAutofit lnSpcReduction="10000"/>
          </a:bodyPr>
          <a:lstStyle/>
          <a:p>
            <a:pPr lvl="1">
              <a:buClr>
                <a:schemeClr val="folHlink"/>
              </a:buClr>
              <a:buFont typeface="Wingdings" pitchFamily="79" charset="2"/>
              <a:buChar char="v"/>
            </a:pPr>
            <a:r>
              <a:rPr lang="en-US" dirty="0"/>
              <a:t>The distance from the fulcrum to the point of application of the force must be measured in a direction </a:t>
            </a:r>
            <a:r>
              <a:rPr lang="en-US" b="1" i="1" dirty="0">
                <a:solidFill>
                  <a:srgbClr val="FF0000"/>
                </a:solidFill>
              </a:rPr>
              <a:t>perpendicular to</a:t>
            </a:r>
            <a:r>
              <a:rPr lang="en-US" dirty="0">
                <a:solidFill>
                  <a:srgbClr val="FF0000"/>
                </a:solidFill>
              </a:rPr>
              <a:t> </a:t>
            </a:r>
            <a:r>
              <a:rPr lang="en-US" dirty="0"/>
              <a:t>the line of action of the force.</a:t>
            </a:r>
          </a:p>
          <a:p>
            <a:pPr lvl="1">
              <a:lnSpc>
                <a:spcPct val="70000"/>
              </a:lnSpc>
              <a:buClr>
                <a:schemeClr val="folHlink"/>
              </a:buClr>
              <a:buFont typeface="Wingdings" pitchFamily="79" charset="2"/>
              <a:buChar char="v"/>
            </a:pPr>
            <a:r>
              <a:rPr lang="en-US" dirty="0"/>
              <a:t>This distance is </a:t>
            </a:r>
          </a:p>
          <a:p>
            <a:pPr lvl="1">
              <a:lnSpc>
                <a:spcPct val="70000"/>
              </a:lnSpc>
              <a:buClr>
                <a:schemeClr val="folHlink"/>
              </a:buClr>
              <a:buFont typeface="Wingdings" pitchFamily="79" charset="2"/>
              <a:buNone/>
            </a:pPr>
            <a:r>
              <a:rPr lang="en-US" dirty="0"/>
              <a:t>	called the </a:t>
            </a:r>
            <a:r>
              <a:rPr lang="en-US" b="1" i="1" dirty="0">
                <a:solidFill>
                  <a:srgbClr val="FF0000"/>
                </a:solidFill>
              </a:rPr>
              <a:t>lever arm</a:t>
            </a:r>
            <a:r>
              <a:rPr lang="en-US" dirty="0">
                <a:solidFill>
                  <a:srgbClr val="FF0000"/>
                </a:solidFill>
              </a:rPr>
              <a:t> </a:t>
            </a:r>
          </a:p>
          <a:p>
            <a:pPr lvl="1">
              <a:lnSpc>
                <a:spcPct val="70000"/>
              </a:lnSpc>
              <a:buClr>
                <a:schemeClr val="folHlink"/>
              </a:buClr>
              <a:buFont typeface="Wingdings" pitchFamily="79" charset="2"/>
              <a:buNone/>
            </a:pPr>
            <a:r>
              <a:rPr lang="en-US" dirty="0"/>
              <a:t>	or </a:t>
            </a:r>
            <a:r>
              <a:rPr lang="en-US" b="1" i="1" dirty="0">
                <a:solidFill>
                  <a:srgbClr val="FF0000"/>
                </a:solidFill>
              </a:rPr>
              <a:t>moment arm</a:t>
            </a:r>
            <a:r>
              <a:rPr lang="en-US" dirty="0"/>
              <a:t>.</a:t>
            </a:r>
          </a:p>
          <a:p>
            <a:pPr lvl="1">
              <a:lnSpc>
                <a:spcPct val="70000"/>
              </a:lnSpc>
              <a:buClr>
                <a:schemeClr val="folHlink"/>
              </a:buClr>
              <a:buFont typeface="Wingdings" pitchFamily="79" charset="2"/>
              <a:buChar char="v"/>
            </a:pPr>
            <a:r>
              <a:rPr lang="en-US" dirty="0"/>
              <a:t>For a force </a:t>
            </a:r>
            <a:r>
              <a:rPr lang="en-US" b="1" i="1" dirty="0">
                <a:solidFill>
                  <a:srgbClr val="FF0000"/>
                </a:solidFill>
                <a:latin typeface="Times New Roman" pitchFamily="79" charset="0"/>
              </a:rPr>
              <a:t>F</a:t>
            </a:r>
            <a:r>
              <a:rPr lang="en-US" dirty="0"/>
              <a:t> and a </a:t>
            </a:r>
          </a:p>
          <a:p>
            <a:pPr lvl="1">
              <a:lnSpc>
                <a:spcPct val="70000"/>
              </a:lnSpc>
              <a:buClr>
                <a:schemeClr val="folHlink"/>
              </a:buClr>
              <a:buFont typeface="Wingdings" pitchFamily="79" charset="2"/>
              <a:buNone/>
            </a:pPr>
            <a:r>
              <a:rPr lang="en-US" dirty="0"/>
              <a:t>	lever arm </a:t>
            </a:r>
            <a:r>
              <a:rPr lang="en-US" b="1" i="1" dirty="0">
                <a:solidFill>
                  <a:srgbClr val="FF0000"/>
                </a:solidFill>
                <a:latin typeface="Times New Roman" pitchFamily="79" charset="0"/>
              </a:rPr>
              <a:t>l</a:t>
            </a:r>
            <a:r>
              <a:rPr lang="en-US" dirty="0"/>
              <a:t>, the </a:t>
            </a:r>
          </a:p>
          <a:p>
            <a:pPr lvl="1">
              <a:lnSpc>
                <a:spcPct val="70000"/>
              </a:lnSpc>
              <a:buClr>
                <a:schemeClr val="folHlink"/>
              </a:buClr>
              <a:buFont typeface="Wingdings" pitchFamily="79" charset="2"/>
              <a:buNone/>
            </a:pPr>
            <a:r>
              <a:rPr lang="en-US" dirty="0"/>
              <a:t>	resulting torque is:</a:t>
            </a:r>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None/>
            </a:pPr>
            <a:endParaRPr lang="en-US" dirty="0"/>
          </a:p>
          <a:p>
            <a:pPr lvl="1">
              <a:lnSpc>
                <a:spcPct val="70000"/>
              </a:lnSpc>
              <a:buClr>
                <a:schemeClr val="folHlink"/>
              </a:buClr>
              <a:buFont typeface="Wingdings" pitchFamily="79" charset="2"/>
              <a:buChar char="v"/>
            </a:pPr>
            <a:endParaRPr lang="en-US" dirty="0"/>
          </a:p>
          <a:p>
            <a:pPr lvl="1">
              <a:lnSpc>
                <a:spcPct val="70000"/>
              </a:lnSpc>
              <a:buClr>
                <a:schemeClr val="folHlink"/>
              </a:buClr>
              <a:buFont typeface="Wingdings" pitchFamily="79" charset="2"/>
              <a:buChar char="v"/>
            </a:pPr>
            <a:r>
              <a:rPr lang="en-US" dirty="0"/>
              <a:t>A longer lever arm </a:t>
            </a:r>
          </a:p>
          <a:p>
            <a:pPr lvl="1">
              <a:lnSpc>
                <a:spcPct val="70000"/>
              </a:lnSpc>
              <a:buClr>
                <a:schemeClr val="folHlink"/>
              </a:buClr>
              <a:buFont typeface="Wingdings" pitchFamily="79" charset="2"/>
              <a:buNone/>
            </a:pPr>
            <a:r>
              <a:rPr lang="en-US" dirty="0"/>
              <a:t>	produces a greater </a:t>
            </a:r>
          </a:p>
          <a:p>
            <a:pPr lvl="1">
              <a:lnSpc>
                <a:spcPct val="70000"/>
              </a:lnSpc>
              <a:buClr>
                <a:schemeClr val="folHlink"/>
              </a:buClr>
              <a:buFont typeface="Wingdings" pitchFamily="79" charset="2"/>
              <a:buNone/>
            </a:pPr>
            <a:r>
              <a:rPr lang="en-US" dirty="0"/>
              <a:t>	torque.</a:t>
            </a:r>
          </a:p>
          <a:p>
            <a:pPr lvl="1">
              <a:lnSpc>
                <a:spcPct val="70000"/>
              </a:lnSpc>
              <a:buClr>
                <a:schemeClr val="folHlink"/>
              </a:buClr>
              <a:buFont typeface="Wingdings" pitchFamily="79" charset="2"/>
              <a:buNone/>
            </a:pPr>
            <a:endParaRPr lang="en-US" dirty="0"/>
          </a:p>
        </p:txBody>
      </p:sp>
      <p:pic>
        <p:nvPicPr>
          <p:cNvPr id="1430532" name="Picture 4" descr="08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76400"/>
            <a:ext cx="50292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0533" name="Object 5"/>
          <p:cNvGraphicFramePr>
            <a:graphicFrameLocks noChangeAspect="1"/>
          </p:cNvGraphicFramePr>
          <p:nvPr>
            <p:extLst>
              <p:ext uri="{D42A27DB-BD31-4B8C-83A1-F6EECF244321}">
                <p14:modId xmlns:p14="http://schemas.microsoft.com/office/powerpoint/2010/main" val="875172044"/>
              </p:ext>
            </p:extLst>
          </p:nvPr>
        </p:nvGraphicFramePr>
        <p:xfrm>
          <a:off x="1676400" y="4191000"/>
          <a:ext cx="1344612" cy="501650"/>
        </p:xfrm>
        <a:graphic>
          <a:graphicData uri="http://schemas.openxmlformats.org/presentationml/2006/ole">
            <mc:AlternateContent xmlns:mc="http://schemas.openxmlformats.org/markup-compatibility/2006">
              <mc:Choice xmlns:v="urn:schemas-microsoft-com:vml" Requires="v">
                <p:oleObj spid="_x0000_s3185" name="Equation" r:id="rId5" imgW="406400" imgH="139700" progId="Equation.3">
                  <p:embed/>
                </p:oleObj>
              </mc:Choice>
              <mc:Fallback>
                <p:oleObj name="Equation" r:id="rId5" imgW="406400" imgH="139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20250" t="-26183" r="-20250" b="-26183"/>
                      <a:stretch>
                        <a:fillRect/>
                      </a:stretch>
                    </p:blipFill>
                    <p:spPr bwMode="auto">
                      <a:xfrm>
                        <a:off x="1676400" y="4191000"/>
                        <a:ext cx="1344612" cy="50165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16</a:t>
            </a:fld>
            <a:endParaRPr lang="en-US"/>
          </a:p>
        </p:txBody>
      </p:sp>
    </p:spTree>
    <p:extLst>
      <p:ext uri="{BB962C8B-B14F-4D97-AF65-F5344CB8AC3E}">
        <p14:creationId xmlns:p14="http://schemas.microsoft.com/office/powerpoint/2010/main" val="4076168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0530">
                                            <p:txEl>
                                              <p:pRg st="4" end="4"/>
                                            </p:txEl>
                                          </p:spTgt>
                                        </p:tgtEl>
                                        <p:attrNameLst>
                                          <p:attrName>style.visibility</p:attrName>
                                        </p:attrNameLst>
                                      </p:cBhvr>
                                      <p:to>
                                        <p:strVal val="visible"/>
                                      </p:to>
                                    </p:set>
                                    <p:animEffect transition="in" filter="dissolve">
                                      <p:cBhvr>
                                        <p:cTn id="7" dur="500"/>
                                        <p:tgtEl>
                                          <p:spTgt spid="1430530">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0530">
                                            <p:txEl>
                                              <p:pRg st="5" end="5"/>
                                            </p:txEl>
                                          </p:spTgt>
                                        </p:tgtEl>
                                        <p:attrNameLst>
                                          <p:attrName>style.visibility</p:attrName>
                                        </p:attrNameLst>
                                      </p:cBhvr>
                                      <p:to>
                                        <p:strVal val="visible"/>
                                      </p:to>
                                    </p:set>
                                    <p:animEffect transition="in" filter="dissolve">
                                      <p:cBhvr>
                                        <p:cTn id="10" dur="500"/>
                                        <p:tgtEl>
                                          <p:spTgt spid="1430530">
                                            <p:txEl>
                                              <p:pRg st="5" end="5"/>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0530">
                                            <p:txEl>
                                              <p:pRg st="6" end="6"/>
                                            </p:txEl>
                                          </p:spTgt>
                                        </p:tgtEl>
                                        <p:attrNameLst>
                                          <p:attrName>style.visibility</p:attrName>
                                        </p:attrNameLst>
                                      </p:cBhvr>
                                      <p:to>
                                        <p:strVal val="visible"/>
                                      </p:to>
                                    </p:set>
                                    <p:animEffect transition="in" filter="dissolve">
                                      <p:cBhvr>
                                        <p:cTn id="13" dur="500"/>
                                        <p:tgtEl>
                                          <p:spTgt spid="1430530">
                                            <p:txEl>
                                              <p:pRg st="6" end="6"/>
                                            </p:txEl>
                                          </p:spTgt>
                                        </p:tgtEl>
                                      </p:cBhvr>
                                    </p:animEffect>
                                  </p:childTnLst>
                                </p:cTn>
                              </p:par>
                            </p:childTnLst>
                          </p:cTn>
                        </p:par>
                        <p:par>
                          <p:cTn id="14" fill="hold">
                            <p:stCondLst>
                              <p:cond delay="500"/>
                            </p:stCondLst>
                            <p:childTnLst>
                              <p:par>
                                <p:cTn id="15" presetID="13" presetClass="entr" presetSubtype="16" fill="hold" nodeType="afterEffect">
                                  <p:stCondLst>
                                    <p:cond delay="0"/>
                                  </p:stCondLst>
                                  <p:childTnLst>
                                    <p:set>
                                      <p:cBhvr>
                                        <p:cTn id="16" dur="1" fill="hold">
                                          <p:stCondLst>
                                            <p:cond delay="0"/>
                                          </p:stCondLst>
                                        </p:cTn>
                                        <p:tgtEl>
                                          <p:spTgt spid="1430533"/>
                                        </p:tgtEl>
                                        <p:attrNameLst>
                                          <p:attrName>style.visibility</p:attrName>
                                        </p:attrNameLst>
                                      </p:cBhvr>
                                      <p:to>
                                        <p:strVal val="visible"/>
                                      </p:to>
                                    </p:set>
                                    <p:animEffect transition="in" filter="plus(in)">
                                      <p:cBhvr>
                                        <p:cTn id="17" dur="1000"/>
                                        <p:tgtEl>
                                          <p:spTgt spid="14305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0530">
                                            <p:txEl>
                                              <p:pRg st="11" end="11"/>
                                            </p:txEl>
                                          </p:spTgt>
                                        </p:tgtEl>
                                        <p:attrNameLst>
                                          <p:attrName>style.visibility</p:attrName>
                                        </p:attrNameLst>
                                      </p:cBhvr>
                                      <p:to>
                                        <p:strVal val="visible"/>
                                      </p:to>
                                    </p:set>
                                    <p:animEffect transition="in" filter="dissolve">
                                      <p:cBhvr>
                                        <p:cTn id="22" dur="500"/>
                                        <p:tgtEl>
                                          <p:spTgt spid="1430530">
                                            <p:txEl>
                                              <p:pRg st="11" end="11"/>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30530">
                                            <p:txEl>
                                              <p:pRg st="12" end="12"/>
                                            </p:txEl>
                                          </p:spTgt>
                                        </p:tgtEl>
                                        <p:attrNameLst>
                                          <p:attrName>style.visibility</p:attrName>
                                        </p:attrNameLst>
                                      </p:cBhvr>
                                      <p:to>
                                        <p:strVal val="visible"/>
                                      </p:to>
                                    </p:set>
                                    <p:animEffect transition="in" filter="dissolve">
                                      <p:cBhvr>
                                        <p:cTn id="25" dur="500"/>
                                        <p:tgtEl>
                                          <p:spTgt spid="1430530">
                                            <p:txEl>
                                              <p:pRg st="12" end="1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30530">
                                            <p:txEl>
                                              <p:pRg st="13" end="13"/>
                                            </p:txEl>
                                          </p:spTgt>
                                        </p:tgtEl>
                                        <p:attrNameLst>
                                          <p:attrName>style.visibility</p:attrName>
                                        </p:attrNameLst>
                                      </p:cBhvr>
                                      <p:to>
                                        <p:strVal val="visible"/>
                                      </p:to>
                                    </p:set>
                                    <p:animEffect transition="in" filter="dissolve">
                                      <p:cBhvr>
                                        <p:cTn id="28" dur="500"/>
                                        <p:tgtEl>
                                          <p:spTgt spid="143053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0" grpId="0" uiExpand="1"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solidFill>
                  <a:srgbClr val="FF0000"/>
                </a:solidFill>
              </a:rPr>
              <a:t> 1J-20 Torque Wrench</a:t>
            </a:r>
          </a:p>
        </p:txBody>
      </p:sp>
      <p:sp>
        <p:nvSpPr>
          <p:cNvPr id="4" name="Slide Number Placeholder 3"/>
          <p:cNvSpPr>
            <a:spLocks noGrp="1"/>
          </p:cNvSpPr>
          <p:nvPr>
            <p:ph type="sldNum" sz="quarter" idx="12"/>
          </p:nvPr>
        </p:nvSpPr>
        <p:spPr/>
        <p:txBody>
          <a:bodyPr/>
          <a:lstStyle/>
          <a:p>
            <a:fld id="{F98FF88D-4348-4F17-99D6-14D005147BAE}" type="slidenum">
              <a:rPr lang="en-US" smtClean="0"/>
              <a:t>17</a:t>
            </a:fld>
            <a:endParaRPr lang="en-US"/>
          </a:p>
        </p:txBody>
      </p:sp>
      <p:pic>
        <p:nvPicPr>
          <p:cNvPr id="4098" name="Picture 2" descr="https://www.physics.purdue.edu/demos/images/1J-20_re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8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1J-12 Variable Torque</a:t>
            </a:r>
            <a:br>
              <a:rPr lang="en-US" b="1" dirty="0">
                <a:solidFill>
                  <a:srgbClr val="FF0000"/>
                </a:solidFill>
              </a:rPr>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98FF88D-4348-4F17-99D6-14D005147BAE}" type="slidenum">
              <a:rPr lang="en-US" smtClean="0"/>
              <a:t>18</a:t>
            </a:fld>
            <a:endParaRPr lang="en-US"/>
          </a:p>
        </p:txBody>
      </p:sp>
      <p:pic>
        <p:nvPicPr>
          <p:cNvPr id="5122" name="Picture 2" descr="https://www.physics.purdue.edu/demos/images/1J-12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60" y="1600200"/>
            <a:ext cx="8288700" cy="312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0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1J-14 Equilibrium of a Bridge</a:t>
            </a:r>
            <a:br>
              <a:rPr lang="en-US" b="1" dirty="0">
                <a:solidFill>
                  <a:srgbClr val="FF0000"/>
                </a:solidFill>
              </a:rPr>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98FF88D-4348-4F17-99D6-14D005147BAE}" type="slidenum">
              <a:rPr lang="en-US" smtClean="0"/>
              <a:t>19</a:t>
            </a:fld>
            <a:endParaRPr lang="en-US"/>
          </a:p>
        </p:txBody>
      </p:sp>
      <p:pic>
        <p:nvPicPr>
          <p:cNvPr id="6146" name="Picture 2" descr="https://www.physics.purdue.edu/demos/images/1J-14_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05744"/>
            <a:ext cx="571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physics.purdue.edu/demos/images/1J-14_eq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179" y="4077097"/>
            <a:ext cx="2110042" cy="208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3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84B009-33D8-4217-9583-E1BECA96B1BA}" type="datetime1">
              <a:rPr lang="en-US"/>
              <a:pPr eaLnBrk="1" hangingPunct="1"/>
              <a:t>2/23/2020</a:t>
            </a:fld>
            <a:endParaRPr lang="en-US"/>
          </a:p>
        </p:txBody>
      </p:sp>
      <p:sp>
        <p:nvSpPr>
          <p:cNvPr id="2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DE0053-16C0-482A-8575-F1595A06C98B}" type="slidenum">
              <a:rPr lang="en-US"/>
              <a:pPr eaLnBrk="1" hangingPunct="1"/>
              <a:t>2</a:t>
            </a:fld>
            <a:endParaRPr lang="en-US"/>
          </a:p>
        </p:txBody>
      </p:sp>
      <p:sp>
        <p:nvSpPr>
          <p:cNvPr id="107522" name="Text Box 2"/>
          <p:cNvSpPr txBox="1">
            <a:spLocks noChangeArrowheads="1"/>
          </p:cNvSpPr>
          <p:nvPr/>
        </p:nvSpPr>
        <p:spPr bwMode="auto">
          <a:xfrm>
            <a:off x="381000" y="762000"/>
            <a:ext cx="8458200" cy="18158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dirty="0">
                <a:solidFill>
                  <a:srgbClr val="FF0000"/>
                </a:solidFill>
              </a:rPr>
              <a:t>A bullet is fired into block sitting on ice.  The bullet travels at</a:t>
            </a:r>
          </a:p>
          <a:p>
            <a:pPr eaLnBrk="1" hangingPunct="1">
              <a:spcBef>
                <a:spcPct val="20000"/>
              </a:spcBef>
            </a:pPr>
            <a:r>
              <a:rPr lang="en-US" sz="2000" b="1" dirty="0">
                <a:solidFill>
                  <a:srgbClr val="FF0000"/>
                </a:solidFill>
              </a:rPr>
              <a:t>500 m/s with mass 0.005 kg.  The wooden block is at rest with a</a:t>
            </a:r>
          </a:p>
          <a:p>
            <a:pPr eaLnBrk="1" hangingPunct="1">
              <a:spcBef>
                <a:spcPct val="20000"/>
              </a:spcBef>
            </a:pPr>
            <a:r>
              <a:rPr lang="en-US" sz="2000" b="1" dirty="0">
                <a:solidFill>
                  <a:srgbClr val="FF0000"/>
                </a:solidFill>
              </a:rPr>
              <a:t>mass of 1.205 kg.  Afterwards the bullet is embedded in the block.</a:t>
            </a:r>
          </a:p>
          <a:p>
            <a:pPr eaLnBrk="1" hangingPunct="1">
              <a:spcBef>
                <a:spcPct val="20000"/>
              </a:spcBef>
            </a:pPr>
            <a:r>
              <a:rPr lang="en-US" sz="2000" b="1" dirty="0">
                <a:solidFill>
                  <a:srgbClr val="FF0000"/>
                </a:solidFill>
              </a:rPr>
              <a:t>Does the change in momentum of the bullet equal that of wood and how much are the changes? </a:t>
            </a:r>
          </a:p>
        </p:txBody>
      </p:sp>
      <p:grpSp>
        <p:nvGrpSpPr>
          <p:cNvPr id="5" name="Group 14"/>
          <p:cNvGrpSpPr>
            <a:grpSpLocks/>
          </p:cNvGrpSpPr>
          <p:nvPr/>
        </p:nvGrpSpPr>
        <p:grpSpPr bwMode="auto">
          <a:xfrm>
            <a:off x="228600" y="4876800"/>
            <a:ext cx="8305800" cy="1387475"/>
            <a:chOff x="144" y="3072"/>
            <a:chExt cx="5232" cy="874"/>
          </a:xfrm>
        </p:grpSpPr>
        <p:sp>
          <p:nvSpPr>
            <p:cNvPr id="2060" name="Text Box 15"/>
            <p:cNvSpPr txBox="1">
              <a:spLocks noChangeArrowheads="1"/>
            </p:cNvSpPr>
            <p:nvPr/>
          </p:nvSpPr>
          <p:spPr bwMode="auto">
            <a:xfrm>
              <a:off x="144" y="3072"/>
              <a:ext cx="453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AutoNum type="alphaLcParenR" startAt="3"/>
              </a:pPr>
              <a:r>
                <a:rPr lang="el-GR" sz="2000" b="1">
                  <a:cs typeface="Arial" charset="0"/>
                </a:rPr>
                <a:t>Δ</a:t>
              </a:r>
              <a:r>
                <a:rPr lang="en-US" sz="2000" b="1">
                  <a:cs typeface="Arial" charset="0"/>
                </a:rPr>
                <a:t>p for bullet = (0.005 kg)(500 m/s) – (0.005 kg)(2.07 m/s)</a:t>
              </a:r>
            </a:p>
            <a:p>
              <a:pPr eaLnBrk="1" hangingPunct="1">
                <a:spcBef>
                  <a:spcPct val="20000"/>
                </a:spcBef>
              </a:pPr>
              <a:r>
                <a:rPr lang="en-US" sz="2000" b="1">
                  <a:cs typeface="Arial" charset="0"/>
                </a:rPr>
                <a:t>			 </a:t>
              </a:r>
              <a:r>
                <a:rPr lang="en-US" sz="2000" b="1">
                  <a:solidFill>
                    <a:srgbClr val="FF3300"/>
                  </a:solidFill>
                  <a:cs typeface="Arial" charset="0"/>
                </a:rPr>
                <a:t>= 2.50 kg m/s</a:t>
              </a:r>
              <a:endParaRPr lang="el-GR" sz="2000" b="1">
                <a:solidFill>
                  <a:srgbClr val="FF3300"/>
                </a:solidFill>
                <a:cs typeface="Arial" charset="0"/>
              </a:endParaRPr>
            </a:p>
          </p:txBody>
        </p:sp>
        <p:sp>
          <p:nvSpPr>
            <p:cNvPr id="2061" name="Text Box 16"/>
            <p:cNvSpPr txBox="1">
              <a:spLocks noChangeArrowheads="1"/>
            </p:cNvSpPr>
            <p:nvPr/>
          </p:nvSpPr>
          <p:spPr bwMode="auto">
            <a:xfrm>
              <a:off x="336" y="3504"/>
              <a:ext cx="50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2000" b="1">
                  <a:solidFill>
                    <a:srgbClr val="FF3300"/>
                  </a:solidFill>
                  <a:cs typeface="Arial" charset="0"/>
                </a:rPr>
                <a:t>Momentum is conserved, so momentum lost by bullet is gained by wood.</a:t>
              </a:r>
              <a:endParaRPr lang="el-GR" sz="2000" b="1">
                <a:solidFill>
                  <a:srgbClr val="FF3300"/>
                </a:solidFill>
                <a:cs typeface="Arial" charset="0"/>
              </a:endParaRPr>
            </a:p>
          </p:txBody>
        </p:sp>
      </p:grpSp>
      <p:sp>
        <p:nvSpPr>
          <p:cNvPr id="2058" name="Rectangle 17"/>
          <p:cNvSpPr>
            <a:spLocks noGrp="1" noChangeArrowheads="1"/>
          </p:cNvSpPr>
          <p:nvPr>
            <p:ph type="title"/>
          </p:nvPr>
        </p:nvSpPr>
        <p:spPr>
          <a:xfrm>
            <a:off x="457200" y="0"/>
            <a:ext cx="8229600" cy="838200"/>
          </a:xfrm>
        </p:spPr>
        <p:txBody>
          <a:bodyPr/>
          <a:lstStyle/>
          <a:p>
            <a:pPr eaLnBrk="1" hangingPunct="1"/>
            <a:r>
              <a:rPr lang="en-US"/>
              <a:t>Ch 7 CP 2</a:t>
            </a:r>
          </a:p>
        </p:txBody>
      </p:sp>
      <p:sp>
        <p:nvSpPr>
          <p:cNvPr id="4" name="TextBox 3"/>
          <p:cNvSpPr txBox="1"/>
          <p:nvPr/>
        </p:nvSpPr>
        <p:spPr>
          <a:xfrm>
            <a:off x="533400" y="2819400"/>
            <a:ext cx="8305800" cy="1938992"/>
          </a:xfrm>
          <a:prstGeom prst="rect">
            <a:avLst/>
          </a:prstGeom>
          <a:noFill/>
        </p:spPr>
        <p:txBody>
          <a:bodyPr wrap="square" rtlCol="0">
            <a:spAutoFit/>
          </a:bodyPr>
          <a:lstStyle/>
          <a:p>
            <a:pPr marL="342900" indent="-342900">
              <a:buAutoNum type="alphaUcPeriod"/>
            </a:pPr>
            <a:r>
              <a:rPr lang="en-US" sz="3000" dirty="0">
                <a:solidFill>
                  <a:schemeClr val="accent1"/>
                </a:solidFill>
              </a:rPr>
              <a:t>yes.  2.50 kg m/s </a:t>
            </a:r>
          </a:p>
          <a:p>
            <a:pPr marL="342900" indent="-342900">
              <a:buAutoNum type="alphaUcPeriod"/>
            </a:pPr>
            <a:r>
              <a:rPr lang="en-US" sz="3000" dirty="0">
                <a:solidFill>
                  <a:schemeClr val="accent1"/>
                </a:solidFill>
              </a:rPr>
              <a:t>No.  Wood changes 2.50 kg m/s. Bullet changes less than that. </a:t>
            </a:r>
          </a:p>
          <a:p>
            <a:pPr marL="342900" indent="-342900">
              <a:buAutoNum type="alphaUcPeriod"/>
            </a:pPr>
            <a:endParaRPr lang="en-US" sz="3000" dirty="0">
              <a:solidFill>
                <a:schemeClr val="accent1"/>
              </a:solidFill>
            </a:endParaRPr>
          </a:p>
        </p:txBody>
      </p:sp>
    </p:spTree>
    <p:extLst>
      <p:ext uri="{BB962C8B-B14F-4D97-AF65-F5344CB8AC3E}">
        <p14:creationId xmlns:p14="http://schemas.microsoft.com/office/powerpoint/2010/main" val="341266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1J-01 Galilean Lever</a:t>
            </a:r>
            <a:br>
              <a:rPr lang="en-US" b="1" dirty="0">
                <a:solidFill>
                  <a:srgbClr val="FF0000"/>
                </a:solidFill>
              </a:rPr>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98FF88D-4348-4F17-99D6-14D005147BAE}" type="slidenum">
              <a:rPr lang="en-US" smtClean="0"/>
              <a:t>20</a:t>
            </a:fld>
            <a:endParaRPr lang="en-US"/>
          </a:p>
        </p:txBody>
      </p:sp>
      <p:pic>
        <p:nvPicPr>
          <p:cNvPr id="7170" name="Picture 2" descr="https://www.physics.purdue.edu/demos/images/1J-01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66749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0" y="314325"/>
            <a:ext cx="9144000" cy="2041525"/>
          </a:xfrm>
          <a:noFill/>
        </p:spPr>
        <p:txBody>
          <a:bodyPr>
            <a:normAutofit fontScale="90000"/>
          </a:bodyPr>
          <a:lstStyle/>
          <a:p>
            <a:r>
              <a:rPr lang="en-US" sz="3200" b="1" dirty="0">
                <a:solidFill>
                  <a:srgbClr val="FF0000"/>
                </a:solidFill>
                <a:latin typeface="Comic Sans MS" pitchFamily="79" charset="0"/>
              </a:rPr>
              <a:t>Quiz</a:t>
            </a:r>
            <a:r>
              <a:rPr lang="en-US" sz="3200" b="1" dirty="0">
                <a:solidFill>
                  <a:schemeClr val="accent1"/>
                </a:solidFill>
                <a:latin typeface="Comic Sans MS" pitchFamily="79" charset="0"/>
              </a:rPr>
              <a:t>: Which of the forces pictured as acting upon the rod will produce a torque about an axis perpendicular to the plane of the diagram at the left end of the rod?</a:t>
            </a:r>
            <a:endParaRPr lang="en-US" b="1" dirty="0">
              <a:solidFill>
                <a:schemeClr val="accent1"/>
              </a:solidFill>
            </a:endParaRPr>
          </a:p>
        </p:txBody>
      </p:sp>
      <p:sp>
        <p:nvSpPr>
          <p:cNvPr id="842755" name="Rectangle 3"/>
          <p:cNvSpPr>
            <a:spLocks noGrp="1" noChangeArrowheads="1"/>
          </p:cNvSpPr>
          <p:nvPr>
            <p:ph type="body" idx="1"/>
          </p:nvPr>
        </p:nvSpPr>
        <p:spPr>
          <a:xfrm>
            <a:off x="381000" y="2514600"/>
            <a:ext cx="2590800" cy="1752600"/>
          </a:xfrm>
        </p:spPr>
        <p:txBody>
          <a:bodyPr/>
          <a:lstStyle/>
          <a:p>
            <a:pPr marL="609600" indent="-609600">
              <a:lnSpc>
                <a:spcPct val="80000"/>
              </a:lnSpc>
              <a:buFont typeface="Arial" charset="0"/>
              <a:buAutoNum type="alphaLcParenR"/>
            </a:pPr>
            <a:r>
              <a:rPr lang="en-US" sz="2400" b="1"/>
              <a:t>F</a:t>
            </a:r>
            <a:r>
              <a:rPr lang="en-US" sz="2400" baseline="-25000"/>
              <a:t>1</a:t>
            </a:r>
            <a:r>
              <a:rPr lang="en-US" sz="2000">
                <a:latin typeface="Comic Sans MS" pitchFamily="79" charset="0"/>
              </a:rPr>
              <a:t> </a:t>
            </a:r>
          </a:p>
          <a:p>
            <a:pPr marL="609600" indent="-609600">
              <a:lnSpc>
                <a:spcPct val="80000"/>
              </a:lnSpc>
              <a:buFont typeface="Arial" charset="0"/>
              <a:buAutoNum type="alphaLcParenR"/>
            </a:pPr>
            <a:r>
              <a:rPr lang="en-US" sz="2400" b="1"/>
              <a:t>F</a:t>
            </a:r>
            <a:r>
              <a:rPr lang="en-US" sz="2400" baseline="-25000"/>
              <a:t>2</a:t>
            </a:r>
            <a:r>
              <a:rPr lang="en-US" sz="2400"/>
              <a:t> </a:t>
            </a:r>
          </a:p>
          <a:p>
            <a:pPr marL="609600" indent="-609600">
              <a:lnSpc>
                <a:spcPct val="80000"/>
              </a:lnSpc>
              <a:buFont typeface="Arial" charset="0"/>
              <a:buAutoNum type="alphaLcParenR"/>
            </a:pPr>
            <a:r>
              <a:rPr lang="en-US" sz="2000">
                <a:latin typeface="Comic Sans MS" pitchFamily="79" charset="0"/>
              </a:rPr>
              <a:t>Both.</a:t>
            </a:r>
          </a:p>
          <a:p>
            <a:pPr marL="609600" indent="-609600">
              <a:lnSpc>
                <a:spcPct val="80000"/>
              </a:lnSpc>
              <a:buFont typeface="Arial" charset="0"/>
              <a:buAutoNum type="alphaLcParenR"/>
            </a:pPr>
            <a:r>
              <a:rPr lang="en-US" sz="2000">
                <a:latin typeface="Comic Sans MS" pitchFamily="79" charset="0"/>
              </a:rPr>
              <a:t>Neither.</a:t>
            </a:r>
          </a:p>
        </p:txBody>
      </p:sp>
      <p:sp>
        <p:nvSpPr>
          <p:cNvPr id="842756" name="Text Box 4"/>
          <p:cNvSpPr txBox="1">
            <a:spLocks noChangeArrowheads="1"/>
          </p:cNvSpPr>
          <p:nvPr/>
        </p:nvSpPr>
        <p:spPr bwMode="auto">
          <a:xfrm>
            <a:off x="0" y="4343400"/>
            <a:ext cx="358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F</a:t>
            </a:r>
            <a:r>
              <a:rPr lang="en-US" baseline="-25000">
                <a:latin typeface="Arial" charset="0"/>
              </a:rPr>
              <a:t>2</a:t>
            </a:r>
            <a:r>
              <a:rPr lang="en-US">
                <a:latin typeface="Arial" charset="0"/>
              </a:rPr>
              <a:t> will produce a torque about an axis at the left end of the rod. </a:t>
            </a:r>
            <a:r>
              <a:rPr lang="en-US" b="1">
                <a:latin typeface="Arial" charset="0"/>
              </a:rPr>
              <a:t>F</a:t>
            </a:r>
            <a:r>
              <a:rPr lang="en-US" baseline="-25000">
                <a:latin typeface="Arial" charset="0"/>
              </a:rPr>
              <a:t>1</a:t>
            </a:r>
            <a:r>
              <a:rPr lang="en-US">
                <a:latin typeface="Arial" charset="0"/>
              </a:rPr>
              <a:t> has no lever arm with respect to the given axis.</a:t>
            </a:r>
          </a:p>
        </p:txBody>
      </p:sp>
      <p:pic>
        <p:nvPicPr>
          <p:cNvPr id="842763" name="Picture 11" descr="08_p16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78088"/>
            <a:ext cx="556260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21</a:t>
            </a:fld>
            <a:endParaRPr lang="en-US"/>
          </a:p>
        </p:txBody>
      </p:sp>
    </p:spTree>
    <p:extLst>
      <p:ext uri="{BB962C8B-B14F-4D97-AF65-F5344CB8AC3E}">
        <p14:creationId xmlns:p14="http://schemas.microsoft.com/office/powerpoint/2010/main" val="548029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42756"/>
                                        </p:tgtEl>
                                        <p:attrNameLst>
                                          <p:attrName>style.visibility</p:attrName>
                                        </p:attrNameLst>
                                      </p:cBhvr>
                                      <p:to>
                                        <p:strVal val="visible"/>
                                      </p:to>
                                    </p:set>
                                    <p:animEffect transition="in" filter="fade">
                                      <p:cBhvr>
                                        <p:cTn id="7" dur="1000"/>
                                        <p:tgtEl>
                                          <p:spTgt spid="842756"/>
                                        </p:tgtEl>
                                      </p:cBhvr>
                                    </p:animEffect>
                                    <p:anim calcmode="lin" valueType="num">
                                      <p:cBhvr>
                                        <p:cTn id="8" dur="1000" fill="hold"/>
                                        <p:tgtEl>
                                          <p:spTgt spid="842756"/>
                                        </p:tgtEl>
                                        <p:attrNameLst>
                                          <p:attrName>ppt_x</p:attrName>
                                        </p:attrNameLst>
                                      </p:cBhvr>
                                      <p:tavLst>
                                        <p:tav tm="0">
                                          <p:val>
                                            <p:strVal val="#ppt_x"/>
                                          </p:val>
                                        </p:tav>
                                        <p:tav tm="100000">
                                          <p:val>
                                            <p:strVal val="#ppt_x"/>
                                          </p:val>
                                        </p:tav>
                                      </p:tavLst>
                                    </p:anim>
                                    <p:anim calcmode="lin" valueType="num">
                                      <p:cBhvr>
                                        <p:cTn id="9" dur="900" decel="100000" fill="hold"/>
                                        <p:tgtEl>
                                          <p:spTgt spid="8427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427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1026"/>
          <p:cNvSpPr>
            <a:spLocks noGrp="1" noChangeArrowheads="1"/>
          </p:cNvSpPr>
          <p:nvPr>
            <p:ph type="title"/>
          </p:nvPr>
        </p:nvSpPr>
        <p:spPr>
          <a:xfrm>
            <a:off x="0" y="490538"/>
            <a:ext cx="9144000" cy="1554162"/>
          </a:xfrm>
        </p:spPr>
        <p:txBody>
          <a:bodyPr>
            <a:normAutofit fontScale="90000"/>
          </a:bodyPr>
          <a:lstStyle/>
          <a:p>
            <a:r>
              <a:rPr lang="en-US" sz="3200" dirty="0">
                <a:solidFill>
                  <a:schemeClr val="accent1"/>
                </a:solidFill>
                <a:latin typeface="Comic Sans MS" pitchFamily="79" charset="0"/>
              </a:rPr>
              <a:t>The two forces in the diagram have the same magnitude.  Which force will produce the greater torque on the wheel?</a:t>
            </a:r>
            <a:endParaRPr lang="en-US" sz="4000" dirty="0">
              <a:solidFill>
                <a:schemeClr val="accent1"/>
              </a:solidFill>
              <a:latin typeface="Comic Sans MS" pitchFamily="79" charset="0"/>
            </a:endParaRPr>
          </a:p>
        </p:txBody>
      </p:sp>
      <p:sp>
        <p:nvSpPr>
          <p:cNvPr id="1244164" name="Text Box 1028"/>
          <p:cNvSpPr txBox="1">
            <a:spLocks noChangeArrowheads="1"/>
          </p:cNvSpPr>
          <p:nvPr/>
        </p:nvSpPr>
        <p:spPr bwMode="auto">
          <a:xfrm>
            <a:off x="152400" y="47244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charset="0"/>
              </a:rPr>
              <a:t>F</a:t>
            </a:r>
            <a:r>
              <a:rPr lang="en-US" baseline="-25000">
                <a:latin typeface="Arial" charset="0"/>
              </a:rPr>
              <a:t>1</a:t>
            </a:r>
            <a:r>
              <a:rPr lang="en-US">
                <a:latin typeface="Arial" charset="0"/>
              </a:rPr>
              <a:t> provides the larger torque. </a:t>
            </a:r>
            <a:r>
              <a:rPr lang="en-US" b="1">
                <a:latin typeface="Arial" charset="0"/>
              </a:rPr>
              <a:t>F</a:t>
            </a:r>
            <a:r>
              <a:rPr lang="en-US" baseline="-25000">
                <a:latin typeface="Arial" charset="0"/>
              </a:rPr>
              <a:t>2</a:t>
            </a:r>
            <a:r>
              <a:rPr lang="en-US">
                <a:latin typeface="Arial" charset="0"/>
              </a:rPr>
              <a:t> has a smaller component perpendicular to the radius.</a:t>
            </a:r>
          </a:p>
        </p:txBody>
      </p:sp>
      <p:pic>
        <p:nvPicPr>
          <p:cNvPr id="1244167" name="Picture 1031" descr="08_p16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3434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4168" name="Rectangle 1032"/>
          <p:cNvSpPr>
            <a:spLocks noChangeArrowheads="1"/>
          </p:cNvSpPr>
          <p:nvPr/>
        </p:nvSpPr>
        <p:spPr bwMode="auto">
          <a:xfrm>
            <a:off x="381000" y="25146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b="1">
                <a:latin typeface="Arial" charset="0"/>
              </a:rPr>
              <a:t>F</a:t>
            </a:r>
            <a:r>
              <a:rPr lang="en-US" baseline="-25000">
                <a:latin typeface="Arial" charset="0"/>
              </a:rPr>
              <a:t>1</a:t>
            </a:r>
            <a:r>
              <a:rPr lang="en-US" sz="2000">
                <a:latin typeface="Comic Sans MS" pitchFamily="79" charset="0"/>
              </a:rPr>
              <a:t> </a:t>
            </a:r>
          </a:p>
          <a:p>
            <a:pPr marL="609600" indent="-609600">
              <a:lnSpc>
                <a:spcPct val="80000"/>
              </a:lnSpc>
              <a:spcBef>
                <a:spcPct val="20000"/>
              </a:spcBef>
              <a:buClr>
                <a:schemeClr val="folHlink"/>
              </a:buClr>
              <a:buSzPct val="85000"/>
              <a:buFont typeface="Arial" charset="0"/>
              <a:buAutoNum type="alphaLcParenR"/>
            </a:pPr>
            <a:r>
              <a:rPr lang="en-US" b="1">
                <a:latin typeface="Arial" charset="0"/>
              </a:rPr>
              <a:t>F</a:t>
            </a:r>
            <a:r>
              <a:rPr lang="en-US" baseline="-25000">
                <a:latin typeface="Arial" charset="0"/>
              </a:rPr>
              <a:t>2</a:t>
            </a:r>
            <a:r>
              <a:rPr lang="en-US">
                <a:latin typeface="Arial" charset="0"/>
              </a:rPr>
              <a:t> </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Both.</a:t>
            </a:r>
          </a:p>
          <a:p>
            <a:pPr marL="609600" indent="-609600">
              <a:lnSpc>
                <a:spcPct val="80000"/>
              </a:lnSpc>
              <a:spcBef>
                <a:spcPct val="20000"/>
              </a:spcBef>
              <a:buClr>
                <a:schemeClr val="folHlink"/>
              </a:buClr>
              <a:buSzPct val="85000"/>
              <a:buFont typeface="Arial" charset="0"/>
              <a:buAutoNum type="alphaLcParenR"/>
            </a:pPr>
            <a:r>
              <a:rPr lang="en-US" sz="2000">
                <a:latin typeface="Comic Sans MS" pitchFamily="79" charset="0"/>
              </a:rPr>
              <a:t>Neither.</a:t>
            </a:r>
          </a:p>
        </p:txBody>
      </p:sp>
      <p:sp>
        <p:nvSpPr>
          <p:cNvPr id="2" name="Slide Number Placeholder 1"/>
          <p:cNvSpPr>
            <a:spLocks noGrp="1"/>
          </p:cNvSpPr>
          <p:nvPr>
            <p:ph type="sldNum" sz="quarter" idx="12"/>
          </p:nvPr>
        </p:nvSpPr>
        <p:spPr/>
        <p:txBody>
          <a:bodyPr/>
          <a:lstStyle/>
          <a:p>
            <a:fld id="{F98FF88D-4348-4F17-99D6-14D005147BAE}" type="slidenum">
              <a:rPr lang="en-US" smtClean="0"/>
              <a:t>22</a:t>
            </a:fld>
            <a:endParaRPr lang="en-US"/>
          </a:p>
        </p:txBody>
      </p:sp>
    </p:spTree>
    <p:extLst>
      <p:ext uri="{BB962C8B-B14F-4D97-AF65-F5344CB8AC3E}">
        <p14:creationId xmlns:p14="http://schemas.microsoft.com/office/powerpoint/2010/main" val="903090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44164"/>
                                        </p:tgtEl>
                                        <p:attrNameLst>
                                          <p:attrName>style.visibility</p:attrName>
                                        </p:attrNameLst>
                                      </p:cBhvr>
                                      <p:to>
                                        <p:strVal val="visible"/>
                                      </p:to>
                                    </p:set>
                                    <p:anim from="(-#ppt_w/2)" to="(#ppt_x)" calcmode="lin" valueType="num">
                                      <p:cBhvr>
                                        <p:cTn id="7" dur="600" fill="hold">
                                          <p:stCondLst>
                                            <p:cond delay="0"/>
                                          </p:stCondLst>
                                        </p:cTn>
                                        <p:tgtEl>
                                          <p:spTgt spid="1244164"/>
                                        </p:tgtEl>
                                        <p:attrNameLst>
                                          <p:attrName>ppt_x</p:attrName>
                                        </p:attrNameLst>
                                      </p:cBhvr>
                                    </p:anim>
                                    <p:anim from="0" to="-1.0" calcmode="lin" valueType="num">
                                      <p:cBhvr>
                                        <p:cTn id="8" dur="200" decel="50000" autoRev="1" fill="hold">
                                          <p:stCondLst>
                                            <p:cond delay="600"/>
                                          </p:stCondLst>
                                        </p:cTn>
                                        <p:tgtEl>
                                          <p:spTgt spid="1244164"/>
                                        </p:tgtEl>
                                        <p:attrNameLst>
                                          <p:attrName>xshear</p:attrName>
                                        </p:attrNameLst>
                                      </p:cBhvr>
                                    </p:anim>
                                    <p:animScale>
                                      <p:cBhvr>
                                        <p:cTn id="9" dur="200" decel="100000" autoRev="1" fill="hold">
                                          <p:stCondLst>
                                            <p:cond delay="600"/>
                                          </p:stCondLst>
                                        </p:cTn>
                                        <p:tgtEl>
                                          <p:spTgt spid="1244164"/>
                                        </p:tgtEl>
                                      </p:cBhvr>
                                      <p:from x="100000" y="100000"/>
                                      <p:to x="80000" y="100000"/>
                                    </p:animScale>
                                    <p:anim by="(#ppt_h/3+#ppt_w*0.1)" calcmode="lin" valueType="num">
                                      <p:cBhvr additive="sum">
                                        <p:cTn id="10" dur="200" decel="100000" autoRev="1" fill="hold">
                                          <p:stCondLst>
                                            <p:cond delay="600"/>
                                          </p:stCondLst>
                                        </p:cTn>
                                        <p:tgtEl>
                                          <p:spTgt spid="12441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1026"/>
          <p:cNvSpPr>
            <a:spLocks noGrp="1" noChangeArrowheads="1"/>
          </p:cNvSpPr>
          <p:nvPr>
            <p:ph type="title"/>
          </p:nvPr>
        </p:nvSpPr>
        <p:spPr>
          <a:xfrm>
            <a:off x="0" y="6350"/>
            <a:ext cx="9144000" cy="2528888"/>
          </a:xfrm>
        </p:spPr>
        <p:txBody>
          <a:bodyPr>
            <a:normAutofit fontScale="90000"/>
          </a:bodyPr>
          <a:lstStyle/>
          <a:p>
            <a:pPr algn="l"/>
            <a:r>
              <a:rPr lang="en-US" sz="3200" dirty="0">
                <a:solidFill>
                  <a:schemeClr val="accent1"/>
                </a:solidFill>
                <a:latin typeface="Comic Sans MS" pitchFamily="79" charset="0"/>
              </a:rPr>
              <a:t>A 50-N force is applied at the end of a wrench handle that is 24 cm long.  The force is applied in a direction perpendicular to the handle as shown.  What is the torque applied to the nut by the wrench?</a:t>
            </a:r>
            <a:endParaRPr lang="en-US" sz="4000" dirty="0">
              <a:solidFill>
                <a:schemeClr val="accent1"/>
              </a:solidFill>
              <a:latin typeface="Comic Sans MS" pitchFamily="79" charset="0"/>
            </a:endParaRPr>
          </a:p>
        </p:txBody>
      </p:sp>
      <p:sp>
        <p:nvSpPr>
          <p:cNvPr id="1389571" name="Text Box 1027"/>
          <p:cNvSpPr txBox="1">
            <a:spLocks noChangeArrowheads="1"/>
          </p:cNvSpPr>
          <p:nvPr/>
        </p:nvSpPr>
        <p:spPr bwMode="auto">
          <a:xfrm>
            <a:off x="152400" y="5181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0.24 m </a:t>
            </a:r>
            <a:r>
              <a:rPr lang="en-US">
                <a:latin typeface="Arial" charset="0"/>
                <a:sym typeface="Symbol" pitchFamily="79" charset="2"/>
              </a:rPr>
              <a:t> 50 N = </a:t>
            </a:r>
            <a:r>
              <a:rPr lang="en-US">
                <a:solidFill>
                  <a:srgbClr val="FA4F9F"/>
                </a:solidFill>
                <a:latin typeface="Arial" charset="0"/>
              </a:rPr>
              <a:t>12 N·m</a:t>
            </a:r>
            <a:endParaRPr lang="en-US">
              <a:latin typeface="Arial" charset="0"/>
            </a:endParaRPr>
          </a:p>
        </p:txBody>
      </p:sp>
      <p:sp>
        <p:nvSpPr>
          <p:cNvPr id="1389573" name="Rectangle 1029"/>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26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120 N·m</a:t>
            </a:r>
            <a:endParaRPr lang="en-US" sz="2000">
              <a:latin typeface="Comic Sans MS" pitchFamily="79" charset="0"/>
            </a:endParaRPr>
          </a:p>
        </p:txBody>
      </p:sp>
      <p:pic>
        <p:nvPicPr>
          <p:cNvPr id="1389574" name="Picture 1030" descr="08_p16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33600"/>
            <a:ext cx="502285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23</a:t>
            </a:fld>
            <a:endParaRPr lang="en-US"/>
          </a:p>
        </p:txBody>
      </p:sp>
    </p:spTree>
    <p:extLst>
      <p:ext uri="{BB962C8B-B14F-4D97-AF65-F5344CB8AC3E}">
        <p14:creationId xmlns:p14="http://schemas.microsoft.com/office/powerpoint/2010/main" val="240575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89571"/>
                                        </p:tgtEl>
                                        <p:attrNameLst>
                                          <p:attrName>style.visibility</p:attrName>
                                        </p:attrNameLst>
                                      </p:cBhvr>
                                      <p:to>
                                        <p:strVal val="visible"/>
                                      </p:to>
                                    </p:set>
                                    <p:anim from="(-#ppt_w/2)" to="(#ppt_x)" calcmode="lin" valueType="num">
                                      <p:cBhvr>
                                        <p:cTn id="7" dur="600" fill="hold">
                                          <p:stCondLst>
                                            <p:cond delay="0"/>
                                          </p:stCondLst>
                                        </p:cTn>
                                        <p:tgtEl>
                                          <p:spTgt spid="1389571"/>
                                        </p:tgtEl>
                                        <p:attrNameLst>
                                          <p:attrName>ppt_x</p:attrName>
                                        </p:attrNameLst>
                                      </p:cBhvr>
                                    </p:anim>
                                    <p:anim from="0" to="-1.0" calcmode="lin" valueType="num">
                                      <p:cBhvr>
                                        <p:cTn id="8" dur="200" decel="50000" autoRev="1" fill="hold">
                                          <p:stCondLst>
                                            <p:cond delay="600"/>
                                          </p:stCondLst>
                                        </p:cTn>
                                        <p:tgtEl>
                                          <p:spTgt spid="1389571"/>
                                        </p:tgtEl>
                                        <p:attrNameLst>
                                          <p:attrName>xshear</p:attrName>
                                        </p:attrNameLst>
                                      </p:cBhvr>
                                    </p:anim>
                                    <p:animScale>
                                      <p:cBhvr>
                                        <p:cTn id="9" dur="200" decel="100000" autoRev="1" fill="hold">
                                          <p:stCondLst>
                                            <p:cond delay="600"/>
                                          </p:stCondLst>
                                        </p:cTn>
                                        <p:tgtEl>
                                          <p:spTgt spid="1389571"/>
                                        </p:tgtEl>
                                      </p:cBhvr>
                                      <p:from x="100000" y="100000"/>
                                      <p:to x="80000" y="100000"/>
                                    </p:animScale>
                                    <p:anim by="(#ppt_h/3+#ppt_w*0.1)" calcmode="lin" valueType="num">
                                      <p:cBhvr additive="sum">
                                        <p:cTn id="10" dur="200" decel="100000" autoRev="1" fill="hold">
                                          <p:stCondLst>
                                            <p:cond delay="600"/>
                                          </p:stCondLst>
                                        </p:cTn>
                                        <p:tgtEl>
                                          <p:spTgt spid="138957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a:xfrm>
            <a:off x="0" y="495300"/>
            <a:ext cx="9144000" cy="1554163"/>
          </a:xfrm>
        </p:spPr>
        <p:txBody>
          <a:bodyPr>
            <a:normAutofit fontScale="90000"/>
          </a:bodyPr>
          <a:lstStyle/>
          <a:p>
            <a:pPr algn="l"/>
            <a:r>
              <a:rPr lang="en-US" sz="3200" dirty="0">
                <a:solidFill>
                  <a:schemeClr val="accent1"/>
                </a:solidFill>
                <a:latin typeface="Comic Sans MS" pitchFamily="79" charset="0"/>
              </a:rPr>
              <a:t>What would the torque be if the force were applied half way up the handle instead of at the end?</a:t>
            </a:r>
            <a:endParaRPr lang="en-US" sz="4000" dirty="0">
              <a:solidFill>
                <a:schemeClr val="accent1"/>
              </a:solidFill>
              <a:latin typeface="Comic Sans MS" pitchFamily="79" charset="0"/>
            </a:endParaRPr>
          </a:p>
        </p:txBody>
      </p:sp>
      <p:sp>
        <p:nvSpPr>
          <p:cNvPr id="1391619" name="Text Box 3"/>
          <p:cNvSpPr txBox="1">
            <a:spLocks noChangeArrowheads="1"/>
          </p:cNvSpPr>
          <p:nvPr/>
        </p:nvSpPr>
        <p:spPr bwMode="auto">
          <a:xfrm>
            <a:off x="152400" y="5181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0.12 m </a:t>
            </a:r>
            <a:r>
              <a:rPr lang="en-US">
                <a:latin typeface="Arial" charset="0"/>
                <a:sym typeface="Symbol" pitchFamily="79" charset="2"/>
              </a:rPr>
              <a:t> 50 N = </a:t>
            </a:r>
            <a:r>
              <a:rPr lang="en-US">
                <a:solidFill>
                  <a:srgbClr val="FA4F9F"/>
                </a:solidFill>
                <a:latin typeface="Arial" charset="0"/>
              </a:rPr>
              <a:t>6 N·m</a:t>
            </a:r>
            <a:endParaRPr lang="en-US">
              <a:latin typeface="Arial" charset="0"/>
            </a:endParaRPr>
          </a:p>
        </p:txBody>
      </p:sp>
      <p:sp>
        <p:nvSpPr>
          <p:cNvPr id="1391620" name="Rectangle 4"/>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26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120 N·m</a:t>
            </a:r>
            <a:endParaRPr lang="en-US" sz="2000">
              <a:latin typeface="Comic Sans MS" pitchFamily="79" charset="0"/>
            </a:endParaRPr>
          </a:p>
        </p:txBody>
      </p:sp>
      <p:pic>
        <p:nvPicPr>
          <p:cNvPr id="1391621" name="Picture 5" descr="08_p16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33600"/>
            <a:ext cx="502285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24</a:t>
            </a:fld>
            <a:endParaRPr lang="en-US"/>
          </a:p>
        </p:txBody>
      </p:sp>
    </p:spTree>
    <p:extLst>
      <p:ext uri="{BB962C8B-B14F-4D97-AF65-F5344CB8AC3E}">
        <p14:creationId xmlns:p14="http://schemas.microsoft.com/office/powerpoint/2010/main" val="3835894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1619"/>
                                        </p:tgtEl>
                                        <p:attrNameLst>
                                          <p:attrName>style.visibility</p:attrName>
                                        </p:attrNameLst>
                                      </p:cBhvr>
                                      <p:to>
                                        <p:strVal val="visible"/>
                                      </p:to>
                                    </p:set>
                                    <p:anim from="(-#ppt_w/2)" to="(#ppt_x)" calcmode="lin" valueType="num">
                                      <p:cBhvr>
                                        <p:cTn id="7" dur="600" fill="hold">
                                          <p:stCondLst>
                                            <p:cond delay="0"/>
                                          </p:stCondLst>
                                        </p:cTn>
                                        <p:tgtEl>
                                          <p:spTgt spid="1391619"/>
                                        </p:tgtEl>
                                        <p:attrNameLst>
                                          <p:attrName>ppt_x</p:attrName>
                                        </p:attrNameLst>
                                      </p:cBhvr>
                                    </p:anim>
                                    <p:anim from="0" to="-1.0" calcmode="lin" valueType="num">
                                      <p:cBhvr>
                                        <p:cTn id="8" dur="200" decel="50000" autoRev="1" fill="hold">
                                          <p:stCondLst>
                                            <p:cond delay="600"/>
                                          </p:stCondLst>
                                        </p:cTn>
                                        <p:tgtEl>
                                          <p:spTgt spid="1391619"/>
                                        </p:tgtEl>
                                        <p:attrNameLst>
                                          <p:attrName>xshear</p:attrName>
                                        </p:attrNameLst>
                                      </p:cBhvr>
                                    </p:anim>
                                    <p:animScale>
                                      <p:cBhvr>
                                        <p:cTn id="9" dur="200" decel="100000" autoRev="1" fill="hold">
                                          <p:stCondLst>
                                            <p:cond delay="600"/>
                                          </p:stCondLst>
                                        </p:cTn>
                                        <p:tgtEl>
                                          <p:spTgt spid="1391619"/>
                                        </p:tgtEl>
                                      </p:cBhvr>
                                      <p:from x="100000" y="100000"/>
                                      <p:to x="80000" y="100000"/>
                                    </p:animScale>
                                    <p:anim by="(#ppt_h/3+#ppt_w*0.1)" calcmode="lin" valueType="num">
                                      <p:cBhvr additive="sum">
                                        <p:cTn id="10" dur="200" decel="100000" autoRev="1" fill="hold">
                                          <p:stCondLst>
                                            <p:cond delay="600"/>
                                          </p:stCondLst>
                                        </p:cTn>
                                        <p:tgtEl>
                                          <p:spTgt spid="13916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161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2578" name="Rectangle 2"/>
          <p:cNvSpPr>
            <a:spLocks noGrp="1" noChangeArrowheads="1"/>
          </p:cNvSpPr>
          <p:nvPr>
            <p:ph type="body" idx="1"/>
          </p:nvPr>
        </p:nvSpPr>
        <p:spPr>
          <a:xfrm>
            <a:off x="0" y="381000"/>
            <a:ext cx="9144000" cy="5867400"/>
          </a:xfrm>
        </p:spPr>
        <p:txBody>
          <a:bodyPr/>
          <a:lstStyle/>
          <a:p>
            <a:pPr marL="457200" lvl="1" indent="0">
              <a:buClr>
                <a:schemeClr val="folHlink"/>
              </a:buClr>
              <a:buNone/>
            </a:pPr>
            <a:r>
              <a:rPr lang="en-US" dirty="0"/>
              <a:t>What’s the lever arm between F and the fulcrum? </a:t>
            </a:r>
          </a:p>
          <a:p>
            <a:pPr marL="457200" lvl="1" indent="0">
              <a:buClr>
                <a:schemeClr val="folHlink"/>
              </a:buClr>
              <a:buNone/>
            </a:pPr>
            <a:endParaRPr lang="en-US" dirty="0"/>
          </a:p>
          <a:p>
            <a:pPr marL="971550" lvl="1" indent="-514350">
              <a:buClr>
                <a:schemeClr val="folHlink"/>
              </a:buClr>
              <a:buAutoNum type="alphaUcPeriod"/>
            </a:pPr>
            <a:r>
              <a:rPr lang="en-US" i="1" dirty="0"/>
              <a:t>l </a:t>
            </a:r>
            <a:r>
              <a:rPr lang="en-US" dirty="0"/>
              <a:t> </a:t>
            </a:r>
          </a:p>
          <a:p>
            <a:pPr marL="971550" lvl="1" indent="-514350">
              <a:buClr>
                <a:schemeClr val="folHlink"/>
              </a:buClr>
              <a:buAutoNum type="alphaUcPeriod"/>
            </a:pPr>
            <a:r>
              <a:rPr lang="en-US" dirty="0"/>
              <a:t>a </a:t>
            </a:r>
          </a:p>
          <a:p>
            <a:pPr marL="971550" lvl="1" indent="-514350">
              <a:buClr>
                <a:schemeClr val="folHlink"/>
              </a:buClr>
              <a:buAutoNum type="alphaUcPeriod"/>
            </a:pPr>
            <a:r>
              <a:rPr lang="en-US" dirty="0"/>
              <a:t>b </a:t>
            </a:r>
          </a:p>
          <a:p>
            <a:pPr marL="971550" lvl="1" indent="-514350">
              <a:buClr>
                <a:schemeClr val="folHlink"/>
              </a:buClr>
              <a:buAutoNum type="alphaUcPeriod"/>
            </a:pPr>
            <a:endParaRPr lang="en-US" dirty="0"/>
          </a:p>
        </p:txBody>
      </p:sp>
      <p:grpSp>
        <p:nvGrpSpPr>
          <p:cNvPr id="10" name="Group 9"/>
          <p:cNvGrpSpPr/>
          <p:nvPr/>
        </p:nvGrpSpPr>
        <p:grpSpPr>
          <a:xfrm>
            <a:off x="3048000" y="2332831"/>
            <a:ext cx="5578929" cy="3983038"/>
            <a:chOff x="3690257" y="2332831"/>
            <a:chExt cx="5578929" cy="3983038"/>
          </a:xfrm>
        </p:grpSpPr>
        <p:pic>
          <p:nvPicPr>
            <p:cNvPr id="1432581" name="Picture 5" descr="0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257" y="2332831"/>
              <a:ext cx="5410200"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flipV="1">
              <a:off x="5791200" y="48768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8229600" y="2971800"/>
              <a:ext cx="3810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981700" y="3429000"/>
              <a:ext cx="2438400" cy="17907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3962400"/>
              <a:ext cx="762000" cy="553998"/>
            </a:xfrm>
            <a:prstGeom prst="rect">
              <a:avLst/>
            </a:prstGeom>
            <a:noFill/>
          </p:spPr>
          <p:txBody>
            <a:bodyPr wrap="square" rtlCol="0">
              <a:spAutoFit/>
            </a:bodyPr>
            <a:lstStyle/>
            <a:p>
              <a:r>
                <a:rPr lang="en-US" sz="3000" dirty="0"/>
                <a:t>a</a:t>
              </a:r>
            </a:p>
          </p:txBody>
        </p:sp>
        <p:sp>
          <p:nvSpPr>
            <p:cNvPr id="12" name="TextBox 11"/>
            <p:cNvSpPr txBox="1"/>
            <p:nvPr/>
          </p:nvSpPr>
          <p:spPr>
            <a:xfrm>
              <a:off x="8507186" y="4308021"/>
              <a:ext cx="762000" cy="553998"/>
            </a:xfrm>
            <a:prstGeom prst="rect">
              <a:avLst/>
            </a:prstGeom>
            <a:noFill/>
          </p:spPr>
          <p:txBody>
            <a:bodyPr wrap="square" rtlCol="0">
              <a:spAutoFit/>
            </a:bodyPr>
            <a:lstStyle/>
            <a:p>
              <a:r>
                <a:rPr lang="en-US" sz="3000" dirty="0"/>
                <a:t>b</a:t>
              </a:r>
            </a:p>
          </p:txBody>
        </p:sp>
      </p:grpSp>
      <p:sp>
        <p:nvSpPr>
          <p:cNvPr id="2" name="Slide Number Placeholder 1"/>
          <p:cNvSpPr>
            <a:spLocks noGrp="1"/>
          </p:cNvSpPr>
          <p:nvPr>
            <p:ph type="sldNum" sz="quarter" idx="12"/>
          </p:nvPr>
        </p:nvSpPr>
        <p:spPr/>
        <p:txBody>
          <a:bodyPr/>
          <a:lstStyle/>
          <a:p>
            <a:fld id="{F98FF88D-4348-4F17-99D6-14D005147BAE}" type="slidenum">
              <a:rPr lang="en-US" smtClean="0"/>
              <a:t>25</a:t>
            </a:fld>
            <a:endParaRPr lang="en-US"/>
          </a:p>
        </p:txBody>
      </p:sp>
    </p:spTree>
    <p:extLst>
      <p:ext uri="{BB962C8B-B14F-4D97-AF65-F5344CB8AC3E}">
        <p14:creationId xmlns:p14="http://schemas.microsoft.com/office/powerpoint/2010/main" val="3247011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2578" name="Rectangle 2"/>
          <p:cNvSpPr>
            <a:spLocks noGrp="1" noChangeArrowheads="1"/>
          </p:cNvSpPr>
          <p:nvPr>
            <p:ph type="body" idx="1"/>
          </p:nvPr>
        </p:nvSpPr>
        <p:spPr>
          <a:xfrm>
            <a:off x="0" y="381000"/>
            <a:ext cx="9144000" cy="5867400"/>
          </a:xfrm>
        </p:spPr>
        <p:txBody>
          <a:bodyPr/>
          <a:lstStyle/>
          <a:p>
            <a:pPr lvl="1">
              <a:buClr>
                <a:schemeClr val="folHlink"/>
              </a:buClr>
              <a:buFont typeface="Wingdings" pitchFamily="79" charset="2"/>
              <a:buChar char="v"/>
            </a:pPr>
            <a:r>
              <a:rPr lang="en-US" dirty="0"/>
              <a:t>When the applied force is not perpendicular to the crowbar, for example, the lever arm is found by drawing the perpendicular line from the fulcrum to the line of action of the force.</a:t>
            </a:r>
          </a:p>
          <a:p>
            <a:pPr lvl="1">
              <a:lnSpc>
                <a:spcPct val="80000"/>
              </a:lnSpc>
              <a:buClr>
                <a:schemeClr val="folHlink"/>
              </a:buClr>
              <a:buFont typeface="Wingdings" pitchFamily="79" charset="2"/>
              <a:buChar char="v"/>
            </a:pPr>
            <a:r>
              <a:rPr lang="en-US" dirty="0"/>
              <a:t>We call torques </a:t>
            </a:r>
          </a:p>
          <a:p>
            <a:pPr lvl="1">
              <a:lnSpc>
                <a:spcPct val="80000"/>
              </a:lnSpc>
              <a:buClr>
                <a:schemeClr val="folHlink"/>
              </a:buClr>
              <a:buFont typeface="Wingdings" pitchFamily="79" charset="2"/>
              <a:buNone/>
            </a:pPr>
            <a:r>
              <a:rPr lang="en-US" dirty="0"/>
              <a:t>	that produce </a:t>
            </a:r>
          </a:p>
          <a:p>
            <a:pPr lvl="1">
              <a:lnSpc>
                <a:spcPct val="80000"/>
              </a:lnSpc>
              <a:buClr>
                <a:schemeClr val="folHlink"/>
              </a:buClr>
              <a:buFont typeface="Wingdings" pitchFamily="79" charset="2"/>
              <a:buNone/>
            </a:pPr>
            <a:r>
              <a:rPr lang="en-US" dirty="0"/>
              <a:t>	</a:t>
            </a:r>
            <a:r>
              <a:rPr lang="en-US" i="1" dirty="0">
                <a:solidFill>
                  <a:srgbClr val="FF0000"/>
                </a:solidFill>
              </a:rPr>
              <a:t>counterclockwise</a:t>
            </a:r>
            <a:r>
              <a:rPr lang="en-US" dirty="0">
                <a:solidFill>
                  <a:srgbClr val="FF0000"/>
                </a:solidFill>
              </a:rPr>
              <a:t> </a:t>
            </a:r>
          </a:p>
          <a:p>
            <a:pPr lvl="1">
              <a:lnSpc>
                <a:spcPct val="80000"/>
              </a:lnSpc>
              <a:buClr>
                <a:schemeClr val="folHlink"/>
              </a:buClr>
              <a:buFont typeface="Wingdings" pitchFamily="79" charset="2"/>
              <a:buNone/>
            </a:pPr>
            <a:r>
              <a:rPr lang="en-US" dirty="0"/>
              <a:t>	rotation </a:t>
            </a:r>
            <a:r>
              <a:rPr lang="en-US" b="1" dirty="0">
                <a:solidFill>
                  <a:srgbClr val="FF0000"/>
                </a:solidFill>
              </a:rPr>
              <a:t>positive</a:t>
            </a:r>
            <a:r>
              <a:rPr lang="en-US" dirty="0"/>
              <a:t>, </a:t>
            </a:r>
          </a:p>
          <a:p>
            <a:pPr lvl="1">
              <a:lnSpc>
                <a:spcPct val="80000"/>
              </a:lnSpc>
              <a:buClr>
                <a:schemeClr val="folHlink"/>
              </a:buClr>
              <a:buFont typeface="Wingdings" pitchFamily="79" charset="2"/>
              <a:buNone/>
            </a:pPr>
            <a:r>
              <a:rPr lang="en-US" dirty="0"/>
              <a:t>	and torques that </a:t>
            </a:r>
          </a:p>
          <a:p>
            <a:pPr lvl="1">
              <a:lnSpc>
                <a:spcPct val="80000"/>
              </a:lnSpc>
              <a:buClr>
                <a:schemeClr val="folHlink"/>
              </a:buClr>
              <a:buFont typeface="Wingdings" pitchFamily="79" charset="2"/>
              <a:buNone/>
            </a:pPr>
            <a:r>
              <a:rPr lang="en-US" dirty="0"/>
              <a:t>	produce </a:t>
            </a:r>
          </a:p>
          <a:p>
            <a:pPr lvl="1">
              <a:lnSpc>
                <a:spcPct val="80000"/>
              </a:lnSpc>
              <a:buClr>
                <a:schemeClr val="folHlink"/>
              </a:buClr>
              <a:buFont typeface="Wingdings" pitchFamily="79" charset="2"/>
              <a:buNone/>
            </a:pPr>
            <a:r>
              <a:rPr lang="en-US" dirty="0"/>
              <a:t>	</a:t>
            </a:r>
            <a:r>
              <a:rPr lang="en-US" i="1" dirty="0">
                <a:solidFill>
                  <a:srgbClr val="FF0000"/>
                </a:solidFill>
              </a:rPr>
              <a:t>clockwise</a:t>
            </a:r>
            <a:r>
              <a:rPr lang="en-US" dirty="0">
                <a:solidFill>
                  <a:srgbClr val="FF0000"/>
                </a:solidFill>
              </a:rPr>
              <a:t> </a:t>
            </a:r>
            <a:r>
              <a:rPr lang="en-US" dirty="0"/>
              <a:t>rotation </a:t>
            </a:r>
          </a:p>
          <a:p>
            <a:pPr lvl="1">
              <a:lnSpc>
                <a:spcPct val="80000"/>
              </a:lnSpc>
              <a:buClr>
                <a:schemeClr val="folHlink"/>
              </a:buClr>
              <a:buFont typeface="Wingdings" pitchFamily="79" charset="2"/>
              <a:buNone/>
            </a:pPr>
            <a:r>
              <a:rPr lang="en-US" dirty="0"/>
              <a:t>	</a:t>
            </a:r>
            <a:r>
              <a:rPr lang="en-US" b="1" dirty="0">
                <a:solidFill>
                  <a:srgbClr val="FF0000"/>
                </a:solidFill>
              </a:rPr>
              <a:t>negative</a:t>
            </a:r>
            <a:r>
              <a:rPr lang="en-US" dirty="0"/>
              <a:t>.</a:t>
            </a:r>
          </a:p>
        </p:txBody>
      </p:sp>
      <p:pic>
        <p:nvPicPr>
          <p:cNvPr id="1432581" name="Picture 5" descr="08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0"/>
            <a:ext cx="5410200" cy="39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26</a:t>
            </a:fld>
            <a:endParaRPr lang="en-US"/>
          </a:p>
        </p:txBody>
      </p:sp>
    </p:spTree>
    <p:extLst>
      <p:ext uri="{BB962C8B-B14F-4D97-AF65-F5344CB8AC3E}">
        <p14:creationId xmlns:p14="http://schemas.microsoft.com/office/powerpoint/2010/main" val="2792585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2578">
                                            <p:txEl>
                                              <p:pRg st="1" end="1"/>
                                            </p:txEl>
                                          </p:spTgt>
                                        </p:tgtEl>
                                        <p:attrNameLst>
                                          <p:attrName>style.visibility</p:attrName>
                                        </p:attrNameLst>
                                      </p:cBhvr>
                                      <p:to>
                                        <p:strVal val="visible"/>
                                      </p:to>
                                    </p:set>
                                    <p:animEffect transition="in" filter="dissolve">
                                      <p:cBhvr>
                                        <p:cTn id="7" dur="500"/>
                                        <p:tgtEl>
                                          <p:spTgt spid="1432578">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2578">
                                            <p:txEl>
                                              <p:pRg st="2" end="2"/>
                                            </p:txEl>
                                          </p:spTgt>
                                        </p:tgtEl>
                                        <p:attrNameLst>
                                          <p:attrName>style.visibility</p:attrName>
                                        </p:attrNameLst>
                                      </p:cBhvr>
                                      <p:to>
                                        <p:strVal val="visible"/>
                                      </p:to>
                                    </p:set>
                                    <p:animEffect transition="in" filter="dissolve">
                                      <p:cBhvr>
                                        <p:cTn id="10" dur="500"/>
                                        <p:tgtEl>
                                          <p:spTgt spid="1432578">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2578">
                                            <p:txEl>
                                              <p:pRg st="3" end="3"/>
                                            </p:txEl>
                                          </p:spTgt>
                                        </p:tgtEl>
                                        <p:attrNameLst>
                                          <p:attrName>style.visibility</p:attrName>
                                        </p:attrNameLst>
                                      </p:cBhvr>
                                      <p:to>
                                        <p:strVal val="visible"/>
                                      </p:to>
                                    </p:set>
                                    <p:animEffect transition="in" filter="dissolve">
                                      <p:cBhvr>
                                        <p:cTn id="13" dur="500"/>
                                        <p:tgtEl>
                                          <p:spTgt spid="1432578">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32578">
                                            <p:txEl>
                                              <p:pRg st="4" end="4"/>
                                            </p:txEl>
                                          </p:spTgt>
                                        </p:tgtEl>
                                        <p:attrNameLst>
                                          <p:attrName>style.visibility</p:attrName>
                                        </p:attrNameLst>
                                      </p:cBhvr>
                                      <p:to>
                                        <p:strVal val="visible"/>
                                      </p:to>
                                    </p:set>
                                    <p:animEffect transition="in" filter="dissolve">
                                      <p:cBhvr>
                                        <p:cTn id="16" dur="500"/>
                                        <p:tgtEl>
                                          <p:spTgt spid="1432578">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32578">
                                            <p:txEl>
                                              <p:pRg st="5" end="5"/>
                                            </p:txEl>
                                          </p:spTgt>
                                        </p:tgtEl>
                                        <p:attrNameLst>
                                          <p:attrName>style.visibility</p:attrName>
                                        </p:attrNameLst>
                                      </p:cBhvr>
                                      <p:to>
                                        <p:strVal val="visible"/>
                                      </p:to>
                                    </p:set>
                                    <p:animEffect transition="in" filter="dissolve">
                                      <p:cBhvr>
                                        <p:cTn id="21" dur="500"/>
                                        <p:tgtEl>
                                          <p:spTgt spid="1432578">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32578">
                                            <p:txEl>
                                              <p:pRg st="6" end="6"/>
                                            </p:txEl>
                                          </p:spTgt>
                                        </p:tgtEl>
                                        <p:attrNameLst>
                                          <p:attrName>style.visibility</p:attrName>
                                        </p:attrNameLst>
                                      </p:cBhvr>
                                      <p:to>
                                        <p:strVal val="visible"/>
                                      </p:to>
                                    </p:set>
                                    <p:animEffect transition="in" filter="dissolve">
                                      <p:cBhvr>
                                        <p:cTn id="24" dur="500"/>
                                        <p:tgtEl>
                                          <p:spTgt spid="1432578">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2578">
                                            <p:txEl>
                                              <p:pRg st="7" end="7"/>
                                            </p:txEl>
                                          </p:spTgt>
                                        </p:tgtEl>
                                        <p:attrNameLst>
                                          <p:attrName>style.visibility</p:attrName>
                                        </p:attrNameLst>
                                      </p:cBhvr>
                                      <p:to>
                                        <p:strVal val="visible"/>
                                      </p:to>
                                    </p:set>
                                    <p:animEffect transition="in" filter="dissolve">
                                      <p:cBhvr>
                                        <p:cTn id="27" dur="500"/>
                                        <p:tgtEl>
                                          <p:spTgt spid="1432578">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32578">
                                            <p:txEl>
                                              <p:pRg st="8" end="8"/>
                                            </p:txEl>
                                          </p:spTgt>
                                        </p:tgtEl>
                                        <p:attrNameLst>
                                          <p:attrName>style.visibility</p:attrName>
                                        </p:attrNameLst>
                                      </p:cBhvr>
                                      <p:to>
                                        <p:strVal val="visible"/>
                                      </p:to>
                                    </p:set>
                                    <p:animEffect transition="in" filter="dissolve">
                                      <p:cBhvr>
                                        <p:cTn id="30" dur="500"/>
                                        <p:tgtEl>
                                          <p:spTgt spid="14325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578" grpId="0" uiExpand="1"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a:xfrm>
            <a:off x="0" y="0"/>
            <a:ext cx="9144000" cy="2041525"/>
          </a:xfrm>
        </p:spPr>
        <p:txBody>
          <a:bodyPr>
            <a:normAutofit fontScale="90000"/>
          </a:bodyPr>
          <a:lstStyle/>
          <a:p>
            <a:pPr algn="l"/>
            <a:r>
              <a:rPr lang="en-US" sz="3200" dirty="0">
                <a:solidFill>
                  <a:schemeClr val="accent1"/>
                </a:solidFill>
                <a:latin typeface="Comic Sans MS" pitchFamily="79" charset="0"/>
              </a:rPr>
              <a:t>Two forces are applied to a merry-go-round with a radius of 1.2 m as shown.  What is the torque about the axle of the merry-go-round due to the 80-N force?</a:t>
            </a:r>
            <a:endParaRPr lang="en-US" sz="4000" dirty="0">
              <a:solidFill>
                <a:schemeClr val="accent1"/>
              </a:solidFill>
              <a:latin typeface="Comic Sans MS" pitchFamily="79" charset="0"/>
            </a:endParaRPr>
          </a:p>
        </p:txBody>
      </p:sp>
      <p:sp>
        <p:nvSpPr>
          <p:cNvPr id="1393667" name="Text Box 3"/>
          <p:cNvSpPr txBox="1">
            <a:spLocks noChangeArrowheads="1"/>
          </p:cNvSpPr>
          <p:nvPr/>
        </p:nvSpPr>
        <p:spPr bwMode="auto">
          <a:xfrm>
            <a:off x="152400" y="51816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1.2 m </a:t>
            </a:r>
            <a:r>
              <a:rPr lang="en-US">
                <a:latin typeface="Arial" charset="0"/>
                <a:sym typeface="Symbol" pitchFamily="79" charset="2"/>
              </a:rPr>
              <a:t> 80 N = </a:t>
            </a:r>
            <a:r>
              <a:rPr lang="en-US">
                <a:solidFill>
                  <a:srgbClr val="FA4F9F"/>
                </a:solidFill>
                <a:latin typeface="Arial" charset="0"/>
                <a:sym typeface="Symbol" pitchFamily="79" charset="2"/>
              </a:rPr>
              <a:t>+</a:t>
            </a:r>
            <a:r>
              <a:rPr lang="en-US">
                <a:solidFill>
                  <a:srgbClr val="FA4F9F"/>
                </a:solidFill>
                <a:latin typeface="Arial" charset="0"/>
              </a:rPr>
              <a:t>96 N·m</a:t>
            </a:r>
          </a:p>
          <a:p>
            <a:r>
              <a:rPr lang="en-US">
                <a:solidFill>
                  <a:srgbClr val="FA4F9F"/>
                </a:solidFill>
                <a:latin typeface="Arial" charset="0"/>
              </a:rPr>
              <a:t>	(counterclockwise)</a:t>
            </a:r>
            <a:endParaRPr lang="en-US">
              <a:latin typeface="Arial" charset="0"/>
            </a:endParaRPr>
          </a:p>
        </p:txBody>
      </p:sp>
      <p:sp>
        <p:nvSpPr>
          <p:cNvPr id="1393668" name="Rectangle 4"/>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+9.6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-36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+96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-36 N·m</a:t>
            </a:r>
            <a:endParaRPr lang="en-US" sz="2000">
              <a:latin typeface="Comic Sans MS" pitchFamily="79" charset="0"/>
            </a:endParaRPr>
          </a:p>
        </p:txBody>
      </p:sp>
      <p:pic>
        <p:nvPicPr>
          <p:cNvPr id="1393670" name="Picture 6" descr="08_p16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1676400"/>
            <a:ext cx="39338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27</a:t>
            </a:fld>
            <a:endParaRPr lang="en-US"/>
          </a:p>
        </p:txBody>
      </p:sp>
    </p:spTree>
    <p:extLst>
      <p:ext uri="{BB962C8B-B14F-4D97-AF65-F5344CB8AC3E}">
        <p14:creationId xmlns:p14="http://schemas.microsoft.com/office/powerpoint/2010/main" val="191605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3667"/>
                                        </p:tgtEl>
                                        <p:attrNameLst>
                                          <p:attrName>style.visibility</p:attrName>
                                        </p:attrNameLst>
                                      </p:cBhvr>
                                      <p:to>
                                        <p:strVal val="visible"/>
                                      </p:to>
                                    </p:set>
                                    <p:anim from="(-#ppt_w/2)" to="(#ppt_x)" calcmode="lin" valueType="num">
                                      <p:cBhvr>
                                        <p:cTn id="7" dur="600" fill="hold">
                                          <p:stCondLst>
                                            <p:cond delay="0"/>
                                          </p:stCondLst>
                                        </p:cTn>
                                        <p:tgtEl>
                                          <p:spTgt spid="1393667"/>
                                        </p:tgtEl>
                                        <p:attrNameLst>
                                          <p:attrName>ppt_x</p:attrName>
                                        </p:attrNameLst>
                                      </p:cBhvr>
                                    </p:anim>
                                    <p:anim from="0" to="-1.0" calcmode="lin" valueType="num">
                                      <p:cBhvr>
                                        <p:cTn id="8" dur="200" decel="50000" autoRev="1" fill="hold">
                                          <p:stCondLst>
                                            <p:cond delay="600"/>
                                          </p:stCondLst>
                                        </p:cTn>
                                        <p:tgtEl>
                                          <p:spTgt spid="1393667"/>
                                        </p:tgtEl>
                                        <p:attrNameLst>
                                          <p:attrName>xshear</p:attrName>
                                        </p:attrNameLst>
                                      </p:cBhvr>
                                    </p:anim>
                                    <p:animScale>
                                      <p:cBhvr>
                                        <p:cTn id="9" dur="200" decel="100000" autoRev="1" fill="hold">
                                          <p:stCondLst>
                                            <p:cond delay="600"/>
                                          </p:stCondLst>
                                        </p:cTn>
                                        <p:tgtEl>
                                          <p:spTgt spid="1393667"/>
                                        </p:tgtEl>
                                      </p:cBhvr>
                                      <p:from x="100000" y="100000"/>
                                      <p:to x="80000" y="100000"/>
                                    </p:animScale>
                                    <p:anim by="(#ppt_h/3+#ppt_w*0.1)" calcmode="lin" valueType="num">
                                      <p:cBhvr additive="sum">
                                        <p:cTn id="10" dur="200" decel="100000" autoRev="1" fill="hold">
                                          <p:stCondLst>
                                            <p:cond delay="600"/>
                                          </p:stCondLst>
                                        </p:cTn>
                                        <p:tgtEl>
                                          <p:spTgt spid="139366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a:xfrm>
            <a:off x="0" y="487363"/>
            <a:ext cx="9144000" cy="1066800"/>
          </a:xfrm>
        </p:spPr>
        <p:txBody>
          <a:bodyPr/>
          <a:lstStyle/>
          <a:p>
            <a:pPr algn="l"/>
            <a:r>
              <a:rPr lang="en-US" sz="3200" b="1" dirty="0">
                <a:solidFill>
                  <a:schemeClr val="accent1"/>
                </a:solidFill>
                <a:latin typeface="Comic Sans MS" pitchFamily="79" charset="0"/>
              </a:rPr>
              <a:t>What is the torque about the axle of the merry-go-round due to the 50-N force?</a:t>
            </a:r>
            <a:endParaRPr lang="en-US" sz="4000" b="1" dirty="0">
              <a:solidFill>
                <a:schemeClr val="accent1"/>
              </a:solidFill>
              <a:latin typeface="Comic Sans MS" pitchFamily="79" charset="0"/>
            </a:endParaRPr>
          </a:p>
        </p:txBody>
      </p:sp>
      <p:sp>
        <p:nvSpPr>
          <p:cNvPr id="1395715" name="Text Box 3"/>
          <p:cNvSpPr txBox="1">
            <a:spLocks noChangeArrowheads="1"/>
          </p:cNvSpPr>
          <p:nvPr/>
        </p:nvSpPr>
        <p:spPr bwMode="auto">
          <a:xfrm>
            <a:off x="152400" y="51816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-(1.2 m </a:t>
            </a:r>
            <a:r>
              <a:rPr lang="en-US">
                <a:latin typeface="Arial" charset="0"/>
                <a:sym typeface="Symbol" pitchFamily="79" charset="2"/>
              </a:rPr>
              <a:t> 50 N) = </a:t>
            </a:r>
            <a:r>
              <a:rPr lang="en-US">
                <a:solidFill>
                  <a:srgbClr val="FA4F9F"/>
                </a:solidFill>
                <a:latin typeface="Arial" charset="0"/>
                <a:sym typeface="Symbol" pitchFamily="79" charset="2"/>
              </a:rPr>
              <a:t>-</a:t>
            </a:r>
            <a:r>
              <a:rPr lang="en-US">
                <a:solidFill>
                  <a:srgbClr val="FA4F9F"/>
                </a:solidFill>
                <a:latin typeface="Arial" charset="0"/>
              </a:rPr>
              <a:t>60 N·m</a:t>
            </a:r>
          </a:p>
          <a:p>
            <a:r>
              <a:rPr lang="en-US">
                <a:solidFill>
                  <a:srgbClr val="FA4F9F"/>
                </a:solidFill>
                <a:latin typeface="Arial" charset="0"/>
              </a:rPr>
              <a:t>		(clockwise)</a:t>
            </a:r>
            <a:endParaRPr lang="en-US">
              <a:latin typeface="Arial" charset="0"/>
            </a:endParaRPr>
          </a:p>
        </p:txBody>
      </p:sp>
      <p:sp>
        <p:nvSpPr>
          <p:cNvPr id="1395716" name="Rectangle 4"/>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+60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-60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+120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-120 N·m</a:t>
            </a:r>
            <a:endParaRPr lang="en-US" sz="2000">
              <a:latin typeface="Comic Sans MS" pitchFamily="79" charset="0"/>
            </a:endParaRPr>
          </a:p>
        </p:txBody>
      </p:sp>
      <p:pic>
        <p:nvPicPr>
          <p:cNvPr id="1395717" name="Picture 5" descr="08_p16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1676400"/>
            <a:ext cx="39338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28</a:t>
            </a:fld>
            <a:endParaRPr lang="en-US"/>
          </a:p>
        </p:txBody>
      </p:sp>
    </p:spTree>
    <p:extLst>
      <p:ext uri="{BB962C8B-B14F-4D97-AF65-F5344CB8AC3E}">
        <p14:creationId xmlns:p14="http://schemas.microsoft.com/office/powerpoint/2010/main" val="3579257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5715"/>
                                        </p:tgtEl>
                                        <p:attrNameLst>
                                          <p:attrName>style.visibility</p:attrName>
                                        </p:attrNameLst>
                                      </p:cBhvr>
                                      <p:to>
                                        <p:strVal val="visible"/>
                                      </p:to>
                                    </p:set>
                                    <p:anim from="(-#ppt_w/2)" to="(#ppt_x)" calcmode="lin" valueType="num">
                                      <p:cBhvr>
                                        <p:cTn id="7" dur="600" fill="hold">
                                          <p:stCondLst>
                                            <p:cond delay="0"/>
                                          </p:stCondLst>
                                        </p:cTn>
                                        <p:tgtEl>
                                          <p:spTgt spid="1395715"/>
                                        </p:tgtEl>
                                        <p:attrNameLst>
                                          <p:attrName>ppt_x</p:attrName>
                                        </p:attrNameLst>
                                      </p:cBhvr>
                                    </p:anim>
                                    <p:anim from="0" to="-1.0" calcmode="lin" valueType="num">
                                      <p:cBhvr>
                                        <p:cTn id="8" dur="200" decel="50000" autoRev="1" fill="hold">
                                          <p:stCondLst>
                                            <p:cond delay="600"/>
                                          </p:stCondLst>
                                        </p:cTn>
                                        <p:tgtEl>
                                          <p:spTgt spid="1395715"/>
                                        </p:tgtEl>
                                        <p:attrNameLst>
                                          <p:attrName>xshear</p:attrName>
                                        </p:attrNameLst>
                                      </p:cBhvr>
                                    </p:anim>
                                    <p:animScale>
                                      <p:cBhvr>
                                        <p:cTn id="9" dur="200" decel="100000" autoRev="1" fill="hold">
                                          <p:stCondLst>
                                            <p:cond delay="600"/>
                                          </p:stCondLst>
                                        </p:cTn>
                                        <p:tgtEl>
                                          <p:spTgt spid="1395715"/>
                                        </p:tgtEl>
                                      </p:cBhvr>
                                      <p:from x="100000" y="100000"/>
                                      <p:to x="80000" y="100000"/>
                                    </p:animScale>
                                    <p:anim by="(#ppt_h/3+#ppt_w*0.1)" calcmode="lin" valueType="num">
                                      <p:cBhvr additive="sum">
                                        <p:cTn id="10" dur="200" decel="100000" autoRev="1" fill="hold">
                                          <p:stCondLst>
                                            <p:cond delay="600"/>
                                          </p:stCondLst>
                                        </p:cTn>
                                        <p:tgtEl>
                                          <p:spTgt spid="13957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a:xfrm>
            <a:off x="0" y="487363"/>
            <a:ext cx="9144000" cy="1066800"/>
          </a:xfrm>
        </p:spPr>
        <p:txBody>
          <a:bodyPr/>
          <a:lstStyle/>
          <a:p>
            <a:pPr algn="l"/>
            <a:r>
              <a:rPr lang="en-US" sz="3200" dirty="0">
                <a:solidFill>
                  <a:schemeClr val="accent1"/>
                </a:solidFill>
                <a:latin typeface="Comic Sans MS" pitchFamily="79" charset="0"/>
              </a:rPr>
              <a:t>What is the net torque acting on the merry-go-round?</a:t>
            </a:r>
            <a:endParaRPr lang="en-US" sz="4000" dirty="0">
              <a:solidFill>
                <a:schemeClr val="accent1"/>
              </a:solidFill>
              <a:latin typeface="Comic Sans MS" pitchFamily="79" charset="0"/>
            </a:endParaRPr>
          </a:p>
        </p:txBody>
      </p:sp>
      <p:sp>
        <p:nvSpPr>
          <p:cNvPr id="1397763" name="Text Box 3"/>
          <p:cNvSpPr txBox="1">
            <a:spLocks noChangeArrowheads="1"/>
          </p:cNvSpPr>
          <p:nvPr/>
        </p:nvSpPr>
        <p:spPr bwMode="auto">
          <a:xfrm>
            <a:off x="152400" y="5029200"/>
            <a:ext cx="472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   96 N·m (counterclockwise) </a:t>
            </a:r>
          </a:p>
          <a:p>
            <a:pPr>
              <a:buFontTx/>
              <a:buChar char="-"/>
            </a:pPr>
            <a:r>
              <a:rPr lang="en-US">
                <a:latin typeface="Arial" charset="0"/>
              </a:rPr>
              <a:t>  60 N·m (clockwise)</a:t>
            </a:r>
            <a:r>
              <a:rPr lang="en-US">
                <a:latin typeface="Arial" charset="0"/>
                <a:sym typeface="Symbol" pitchFamily="79" charset="2"/>
              </a:rPr>
              <a:t> </a:t>
            </a:r>
          </a:p>
          <a:p>
            <a:r>
              <a:rPr lang="en-US">
                <a:latin typeface="Arial" charset="0"/>
                <a:sym typeface="Symbol" pitchFamily="79" charset="2"/>
              </a:rPr>
              <a:t>= </a:t>
            </a:r>
            <a:r>
              <a:rPr lang="en-US">
                <a:solidFill>
                  <a:srgbClr val="FA4F9F"/>
                </a:solidFill>
                <a:latin typeface="Arial" charset="0"/>
                <a:sym typeface="Symbol" pitchFamily="79" charset="2"/>
              </a:rPr>
              <a:t>+</a:t>
            </a:r>
            <a:r>
              <a:rPr lang="en-US">
                <a:solidFill>
                  <a:srgbClr val="FA4F9F"/>
                </a:solidFill>
                <a:latin typeface="Arial" charset="0"/>
              </a:rPr>
              <a:t>36 N·m (counterclockwise)</a:t>
            </a:r>
          </a:p>
        </p:txBody>
      </p:sp>
      <p:sp>
        <p:nvSpPr>
          <p:cNvPr id="1397764" name="Rectangle 4"/>
          <p:cNvSpPr>
            <a:spLocks noChangeArrowheads="1"/>
          </p:cNvSpPr>
          <p:nvPr/>
        </p:nvSpPr>
        <p:spPr bwMode="auto">
          <a:xfrm>
            <a:off x="381000" y="2819400"/>
            <a:ext cx="259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Arial" charset="0"/>
              </a:rPr>
              <a:t>+36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-36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+96 N·m</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Arial" charset="0"/>
              </a:rPr>
              <a:t>-60 N·m</a:t>
            </a:r>
          </a:p>
          <a:p>
            <a:pPr marL="609600" indent="-609600">
              <a:lnSpc>
                <a:spcPct val="80000"/>
              </a:lnSpc>
              <a:spcBef>
                <a:spcPct val="20000"/>
              </a:spcBef>
              <a:buClr>
                <a:schemeClr val="folHlink"/>
              </a:buClr>
              <a:buSzPct val="85000"/>
              <a:buFont typeface="Arial" charset="0"/>
              <a:buAutoNum type="alphaLcParenR"/>
            </a:pPr>
            <a:r>
              <a:rPr lang="en-US">
                <a:latin typeface="Arial" charset="0"/>
              </a:rPr>
              <a:t>+126 N·m</a:t>
            </a:r>
          </a:p>
        </p:txBody>
      </p:sp>
      <p:pic>
        <p:nvPicPr>
          <p:cNvPr id="1397765" name="Picture 5" descr="08_p16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1676400"/>
            <a:ext cx="39338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29</a:t>
            </a:fld>
            <a:endParaRPr lang="en-US"/>
          </a:p>
        </p:txBody>
      </p:sp>
    </p:spTree>
    <p:extLst>
      <p:ext uri="{BB962C8B-B14F-4D97-AF65-F5344CB8AC3E}">
        <p14:creationId xmlns:p14="http://schemas.microsoft.com/office/powerpoint/2010/main" val="1716292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97763"/>
                                        </p:tgtEl>
                                        <p:attrNameLst>
                                          <p:attrName>style.visibility</p:attrName>
                                        </p:attrNameLst>
                                      </p:cBhvr>
                                      <p:to>
                                        <p:strVal val="visible"/>
                                      </p:to>
                                    </p:set>
                                    <p:anim from="(-#ppt_w/2)" to="(#ppt_x)" calcmode="lin" valueType="num">
                                      <p:cBhvr>
                                        <p:cTn id="7" dur="600" fill="hold">
                                          <p:stCondLst>
                                            <p:cond delay="0"/>
                                          </p:stCondLst>
                                        </p:cTn>
                                        <p:tgtEl>
                                          <p:spTgt spid="1397763"/>
                                        </p:tgtEl>
                                        <p:attrNameLst>
                                          <p:attrName>ppt_x</p:attrName>
                                        </p:attrNameLst>
                                      </p:cBhvr>
                                    </p:anim>
                                    <p:anim from="0" to="-1.0" calcmode="lin" valueType="num">
                                      <p:cBhvr>
                                        <p:cTn id="8" dur="200" decel="50000" autoRev="1" fill="hold">
                                          <p:stCondLst>
                                            <p:cond delay="600"/>
                                          </p:stCondLst>
                                        </p:cTn>
                                        <p:tgtEl>
                                          <p:spTgt spid="1397763"/>
                                        </p:tgtEl>
                                        <p:attrNameLst>
                                          <p:attrName>xshear</p:attrName>
                                        </p:attrNameLst>
                                      </p:cBhvr>
                                    </p:anim>
                                    <p:animScale>
                                      <p:cBhvr>
                                        <p:cTn id="9" dur="200" decel="100000" autoRev="1" fill="hold">
                                          <p:stCondLst>
                                            <p:cond delay="600"/>
                                          </p:stCondLst>
                                        </p:cTn>
                                        <p:tgtEl>
                                          <p:spTgt spid="1397763"/>
                                        </p:tgtEl>
                                      </p:cBhvr>
                                      <p:from x="100000" y="100000"/>
                                      <p:to x="80000" y="100000"/>
                                    </p:animScale>
                                    <p:anim by="(#ppt_h/3+#ppt_w*0.1)" calcmode="lin" valueType="num">
                                      <p:cBhvr additive="sum">
                                        <p:cTn id="10" dur="200" decel="100000" autoRev="1" fill="hold">
                                          <p:stCondLst>
                                            <p:cond delay="600"/>
                                          </p:stCondLst>
                                        </p:cTn>
                                        <p:tgtEl>
                                          <p:spTgt spid="139776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77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685800" y="800100"/>
            <a:ext cx="7772400" cy="762000"/>
          </a:xfrm>
        </p:spPr>
        <p:txBody>
          <a:bodyPr/>
          <a:lstStyle/>
          <a:p>
            <a:r>
              <a:rPr lang="en-US" b="1" dirty="0">
                <a:solidFill>
                  <a:srgbClr val="FF0000"/>
                </a:solidFill>
              </a:rPr>
              <a:t>Collisions at an Angle</a:t>
            </a:r>
          </a:p>
        </p:txBody>
      </p:sp>
      <p:sp>
        <p:nvSpPr>
          <p:cNvPr id="1324035" name="Rectangle 3"/>
          <p:cNvSpPr>
            <a:spLocks noGrp="1" noChangeArrowheads="1"/>
          </p:cNvSpPr>
          <p:nvPr>
            <p:ph type="body" idx="1"/>
          </p:nvPr>
        </p:nvSpPr>
        <p:spPr/>
        <p:txBody>
          <a:bodyPr/>
          <a:lstStyle/>
          <a:p>
            <a:r>
              <a:rPr lang="en-US" sz="2800" dirty="0"/>
              <a:t>The total momentum of the two football players prior to the collision is the vector sum of their individual momentums.</a:t>
            </a:r>
          </a:p>
          <a:p>
            <a:pPr lvl="1">
              <a:buFont typeface="Wingdings" pitchFamily="79" charset="2"/>
              <a:buNone/>
            </a:pPr>
            <a:r>
              <a:rPr lang="en-US" sz="2400" dirty="0"/>
              <a:t>					The larger initial momentum 					has a larger effect on the 					final direction of motion.</a:t>
            </a:r>
          </a:p>
        </p:txBody>
      </p:sp>
      <p:pic>
        <p:nvPicPr>
          <p:cNvPr id="1324037" name="Picture 5" descr="07_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3" y="2971800"/>
            <a:ext cx="4049713"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4039" name="Picture 7" descr="07_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73588"/>
            <a:ext cx="5181600"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07_18"/>
          <p:cNvPicPr>
            <a:picLocks noChangeAspect="1" noChangeArrowheads="1"/>
          </p:cNvPicPr>
          <p:nvPr/>
        </p:nvPicPr>
        <p:blipFill rotWithShape="1">
          <a:blip r:embed="rId4">
            <a:extLst>
              <a:ext uri="{28A0092B-C50C-407E-A947-70E740481C1C}">
                <a14:useLocalDpi xmlns:a14="http://schemas.microsoft.com/office/drawing/2010/main" val="0"/>
              </a:ext>
            </a:extLst>
          </a:blip>
          <a:srcRect l="55672" r="40966"/>
          <a:stretch/>
        </p:blipFill>
        <p:spPr bwMode="auto">
          <a:xfrm>
            <a:off x="4027943" y="4573588"/>
            <a:ext cx="174171"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22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0" y="0"/>
            <a:ext cx="9144000" cy="2838450"/>
          </a:xfrm>
        </p:spPr>
        <p:txBody>
          <a:bodyPr/>
          <a:lstStyle/>
          <a:p>
            <a:pPr algn="l"/>
            <a:r>
              <a:rPr lang="en-US" sz="3600" dirty="0">
                <a:solidFill>
                  <a:schemeClr val="accent1"/>
                </a:solidFill>
                <a:latin typeface="Comic Sans MS" pitchFamily="79" charset="0"/>
              </a:rPr>
              <a:t>We want to balance a 3-N weight against a 5-N weight on a beam.  The 5-N weight is placed 20 cm to the right of a fulcrum.  What is the torque produced by the 5-N weight?</a:t>
            </a:r>
            <a:endParaRPr lang="en-US" dirty="0">
              <a:solidFill>
                <a:schemeClr val="accent1"/>
              </a:solidFill>
            </a:endParaRPr>
          </a:p>
        </p:txBody>
      </p:sp>
      <p:sp>
        <p:nvSpPr>
          <p:cNvPr id="1242115" name="Rectangle 3"/>
          <p:cNvSpPr>
            <a:spLocks noGrp="1" noChangeArrowheads="1"/>
          </p:cNvSpPr>
          <p:nvPr>
            <p:ph type="body" idx="1"/>
          </p:nvPr>
        </p:nvSpPr>
        <p:spPr>
          <a:xfrm>
            <a:off x="152400" y="3048000"/>
            <a:ext cx="1752600" cy="1371600"/>
          </a:xfrm>
        </p:spPr>
        <p:txBody>
          <a:bodyPr>
            <a:normAutofit lnSpcReduction="10000"/>
          </a:bodyPr>
          <a:lstStyle/>
          <a:p>
            <a:pPr marL="609600" indent="-609600">
              <a:buFont typeface="Arial" charset="0"/>
              <a:buAutoNum type="alphaLcParenR"/>
            </a:pPr>
            <a:r>
              <a:rPr lang="en-US" sz="2000">
                <a:latin typeface="Comic Sans MS" pitchFamily="79" charset="0"/>
              </a:rPr>
              <a:t>+1 N·m</a:t>
            </a:r>
          </a:p>
          <a:p>
            <a:pPr marL="609600" indent="-609600">
              <a:buFont typeface="Arial" charset="0"/>
              <a:buAutoNum type="alphaLcParenR"/>
            </a:pPr>
            <a:r>
              <a:rPr lang="en-US" sz="2000">
                <a:latin typeface="Comic Sans MS" pitchFamily="79" charset="0"/>
              </a:rPr>
              <a:t>-1 N·m</a:t>
            </a:r>
          </a:p>
          <a:p>
            <a:pPr marL="609600" indent="-609600">
              <a:buFont typeface="Arial" charset="0"/>
              <a:buAutoNum type="alphaLcParenR"/>
            </a:pPr>
            <a:r>
              <a:rPr lang="en-US" sz="2000">
                <a:latin typeface="Comic Sans MS" pitchFamily="79" charset="0"/>
              </a:rPr>
              <a:t>+4 N·m</a:t>
            </a:r>
          </a:p>
          <a:p>
            <a:pPr marL="609600" indent="-609600">
              <a:buFont typeface="Arial" charset="0"/>
              <a:buAutoNum type="alphaLcParenR"/>
            </a:pPr>
            <a:r>
              <a:rPr lang="en-US" sz="2000">
                <a:latin typeface="Comic Sans MS" pitchFamily="79" charset="0"/>
              </a:rPr>
              <a:t>+4 N·m</a:t>
            </a:r>
          </a:p>
        </p:txBody>
      </p:sp>
      <p:sp>
        <p:nvSpPr>
          <p:cNvPr id="1242116" name="Text Box 4"/>
          <p:cNvSpPr txBox="1">
            <a:spLocks noChangeArrowheads="1"/>
          </p:cNvSpPr>
          <p:nvPr/>
        </p:nvSpPr>
        <p:spPr bwMode="auto">
          <a:xfrm>
            <a:off x="152400" y="51054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F</a:t>
            </a:r>
            <a:r>
              <a:rPr lang="en-US">
                <a:latin typeface="Arial" charset="0"/>
                <a:sym typeface="Symbol" pitchFamily="79" charset="2"/>
              </a:rPr>
              <a:t> = 5 N				 = - </a:t>
            </a:r>
            <a:r>
              <a:rPr lang="en-US" i="1"/>
              <a:t>Fl</a:t>
            </a:r>
            <a:endParaRPr lang="en-US">
              <a:latin typeface="Arial" charset="0"/>
              <a:sym typeface="Symbol" pitchFamily="79" charset="2"/>
            </a:endParaRPr>
          </a:p>
          <a:p>
            <a:pPr>
              <a:buFont typeface="Symbol" pitchFamily="79" charset="2"/>
              <a:buNone/>
            </a:pPr>
            <a:r>
              <a:rPr lang="en-US" i="1"/>
              <a:t>l</a:t>
            </a:r>
            <a:r>
              <a:rPr lang="en-US" i="1">
                <a:latin typeface="Arial" charset="0"/>
              </a:rPr>
              <a:t>  </a:t>
            </a:r>
            <a:r>
              <a:rPr lang="en-US">
                <a:latin typeface="Arial" charset="0"/>
              </a:rPr>
              <a:t>= 20 cm = 0.2 m			   = - (5 N)(0.2 m)</a:t>
            </a:r>
          </a:p>
          <a:p>
            <a:pPr>
              <a:buFont typeface="Symbol" pitchFamily="79" charset="2"/>
              <a:buNone/>
            </a:pPr>
            <a:r>
              <a:rPr lang="en-US">
                <a:latin typeface="Arial" charset="0"/>
              </a:rPr>
              <a:t>					   = </a:t>
            </a:r>
            <a:r>
              <a:rPr lang="en-US">
                <a:solidFill>
                  <a:srgbClr val="FA4F9F"/>
                </a:solidFill>
                <a:latin typeface="Arial" charset="0"/>
              </a:rPr>
              <a:t>-1 N·m</a:t>
            </a:r>
            <a:endParaRPr lang="en-US">
              <a:latin typeface="Arial" charset="0"/>
            </a:endParaRPr>
          </a:p>
        </p:txBody>
      </p:sp>
      <p:pic>
        <p:nvPicPr>
          <p:cNvPr id="1242120" name="Picture 8" descr="ttb0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7239000"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30</a:t>
            </a:fld>
            <a:endParaRPr lang="en-US"/>
          </a:p>
        </p:txBody>
      </p:sp>
    </p:spTree>
    <p:extLst>
      <p:ext uri="{BB962C8B-B14F-4D97-AF65-F5344CB8AC3E}">
        <p14:creationId xmlns:p14="http://schemas.microsoft.com/office/powerpoint/2010/main" val="276123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42116"/>
                                        </p:tgtEl>
                                        <p:attrNameLst>
                                          <p:attrName>style.visibility</p:attrName>
                                        </p:attrNameLst>
                                      </p:cBhvr>
                                      <p:to>
                                        <p:strVal val="visible"/>
                                      </p:to>
                                    </p:set>
                                    <p:anim from="(-#ppt_w/2)" to="(#ppt_x)" calcmode="lin" valueType="num">
                                      <p:cBhvr>
                                        <p:cTn id="7" dur="600" fill="hold">
                                          <p:stCondLst>
                                            <p:cond delay="0"/>
                                          </p:stCondLst>
                                        </p:cTn>
                                        <p:tgtEl>
                                          <p:spTgt spid="1242116"/>
                                        </p:tgtEl>
                                        <p:attrNameLst>
                                          <p:attrName>ppt_x</p:attrName>
                                        </p:attrNameLst>
                                      </p:cBhvr>
                                    </p:anim>
                                    <p:anim from="0" to="-1.0" calcmode="lin" valueType="num">
                                      <p:cBhvr>
                                        <p:cTn id="8" dur="200" decel="50000" autoRev="1" fill="hold">
                                          <p:stCondLst>
                                            <p:cond delay="600"/>
                                          </p:stCondLst>
                                        </p:cTn>
                                        <p:tgtEl>
                                          <p:spTgt spid="1242116"/>
                                        </p:tgtEl>
                                        <p:attrNameLst>
                                          <p:attrName>xshear</p:attrName>
                                        </p:attrNameLst>
                                      </p:cBhvr>
                                    </p:anim>
                                    <p:animScale>
                                      <p:cBhvr>
                                        <p:cTn id="9" dur="200" decel="100000" autoRev="1" fill="hold">
                                          <p:stCondLst>
                                            <p:cond delay="600"/>
                                          </p:stCondLst>
                                        </p:cTn>
                                        <p:tgtEl>
                                          <p:spTgt spid="1242116"/>
                                        </p:tgtEl>
                                      </p:cBhvr>
                                      <p:from x="100000" y="100000"/>
                                      <p:to x="80000" y="100000"/>
                                    </p:animScale>
                                    <p:anim by="(#ppt_h/3+#ppt_w*0.1)" calcmode="lin" valueType="num">
                                      <p:cBhvr additive="sum">
                                        <p:cTn id="10" dur="200" decel="100000" autoRev="1" fill="hold">
                                          <p:stCondLst>
                                            <p:cond delay="600"/>
                                          </p:stCondLst>
                                        </p:cTn>
                                        <p:tgtEl>
                                          <p:spTgt spid="12421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Rectangle 2"/>
          <p:cNvSpPr>
            <a:spLocks noGrp="1" noChangeArrowheads="1"/>
          </p:cNvSpPr>
          <p:nvPr>
            <p:ph type="title"/>
          </p:nvPr>
        </p:nvSpPr>
        <p:spPr>
          <a:xfrm>
            <a:off x="0" y="549275"/>
            <a:ext cx="9144000" cy="1739900"/>
          </a:xfrm>
        </p:spPr>
        <p:txBody>
          <a:bodyPr/>
          <a:lstStyle/>
          <a:p>
            <a:pPr algn="l"/>
            <a:r>
              <a:rPr lang="en-US" sz="3600" dirty="0">
                <a:solidFill>
                  <a:srgbClr val="FF0000"/>
                </a:solidFill>
                <a:latin typeface="Comic Sans MS" pitchFamily="79" charset="0"/>
              </a:rPr>
              <a:t>Quiz:</a:t>
            </a:r>
            <a:r>
              <a:rPr lang="en-US" sz="3600" dirty="0">
                <a:solidFill>
                  <a:schemeClr val="accent1"/>
                </a:solidFill>
                <a:latin typeface="Comic Sans MS" pitchFamily="79" charset="0"/>
              </a:rPr>
              <a:t> How far do we have to place the 3-N weight from the fulcrum to balance the system?</a:t>
            </a:r>
            <a:endParaRPr lang="en-US" dirty="0">
              <a:solidFill>
                <a:schemeClr val="accent1"/>
              </a:solidFill>
            </a:endParaRPr>
          </a:p>
        </p:txBody>
      </p:sp>
      <p:sp>
        <p:nvSpPr>
          <p:cNvPr id="1436675" name="Rectangle 3"/>
          <p:cNvSpPr>
            <a:spLocks noGrp="1" noChangeArrowheads="1"/>
          </p:cNvSpPr>
          <p:nvPr>
            <p:ph type="body" idx="1"/>
          </p:nvPr>
        </p:nvSpPr>
        <p:spPr>
          <a:xfrm>
            <a:off x="152400" y="3048000"/>
            <a:ext cx="1752600" cy="1371600"/>
          </a:xfrm>
        </p:spPr>
        <p:txBody>
          <a:bodyPr>
            <a:normAutofit lnSpcReduction="10000"/>
          </a:bodyPr>
          <a:lstStyle/>
          <a:p>
            <a:pPr marL="609600" indent="-609600">
              <a:buFont typeface="Arial" charset="0"/>
              <a:buAutoNum type="alphaLcParenR"/>
            </a:pPr>
            <a:r>
              <a:rPr lang="en-US" sz="2000">
                <a:latin typeface="Comic Sans MS" pitchFamily="79" charset="0"/>
              </a:rPr>
              <a:t>2 cm</a:t>
            </a:r>
          </a:p>
          <a:p>
            <a:pPr marL="609600" indent="-609600">
              <a:buFont typeface="Arial" charset="0"/>
              <a:buAutoNum type="alphaLcParenR"/>
            </a:pPr>
            <a:r>
              <a:rPr lang="en-US" sz="2000">
                <a:latin typeface="Comic Sans MS" pitchFamily="79" charset="0"/>
              </a:rPr>
              <a:t>27 cm</a:t>
            </a:r>
          </a:p>
          <a:p>
            <a:pPr marL="609600" indent="-609600">
              <a:buFont typeface="Arial" charset="0"/>
              <a:buAutoNum type="alphaLcParenR"/>
            </a:pPr>
            <a:r>
              <a:rPr lang="en-US" sz="2000">
                <a:latin typeface="Comic Sans MS" pitchFamily="79" charset="0"/>
              </a:rPr>
              <a:t>33 cm</a:t>
            </a:r>
          </a:p>
          <a:p>
            <a:pPr marL="609600" indent="-609600">
              <a:buFont typeface="Arial" charset="0"/>
              <a:buAutoNum type="alphaLcParenR"/>
            </a:pPr>
            <a:r>
              <a:rPr lang="en-US" sz="2000">
                <a:latin typeface="Comic Sans MS" pitchFamily="79" charset="0"/>
              </a:rPr>
              <a:t>53 cm</a:t>
            </a:r>
          </a:p>
        </p:txBody>
      </p:sp>
      <p:sp>
        <p:nvSpPr>
          <p:cNvPr id="1436676" name="Text Box 4"/>
          <p:cNvSpPr txBox="1">
            <a:spLocks noChangeArrowheads="1"/>
          </p:cNvSpPr>
          <p:nvPr/>
        </p:nvSpPr>
        <p:spPr bwMode="auto">
          <a:xfrm>
            <a:off x="152400" y="51054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F</a:t>
            </a:r>
            <a:r>
              <a:rPr lang="en-US">
                <a:latin typeface="Arial" charset="0"/>
                <a:sym typeface="Symbol" pitchFamily="79" charset="2"/>
              </a:rPr>
              <a:t> = 3 N				</a:t>
            </a:r>
            <a:r>
              <a:rPr lang="en-US" i="1"/>
              <a:t>l</a:t>
            </a:r>
            <a:r>
              <a:rPr lang="en-US">
                <a:latin typeface="Arial" charset="0"/>
                <a:sym typeface="Symbol" pitchFamily="79" charset="2"/>
              </a:rPr>
              <a:t> =  / </a:t>
            </a:r>
            <a:r>
              <a:rPr lang="en-US" i="1"/>
              <a:t>F</a:t>
            </a:r>
            <a:endParaRPr lang="en-US">
              <a:latin typeface="Arial" charset="0"/>
              <a:sym typeface="Symbol" pitchFamily="79" charset="2"/>
            </a:endParaRPr>
          </a:p>
          <a:p>
            <a:pPr>
              <a:buFont typeface="Symbol" pitchFamily="79" charset="2"/>
              <a:buNone/>
            </a:pPr>
            <a:r>
              <a:rPr lang="en-US">
                <a:latin typeface="Arial" charset="0"/>
                <a:sym typeface="Symbol" pitchFamily="79" charset="2"/>
              </a:rPr>
              <a:t></a:t>
            </a:r>
            <a:r>
              <a:rPr lang="en-US" i="1">
                <a:latin typeface="Arial" charset="0"/>
              </a:rPr>
              <a:t> </a:t>
            </a:r>
            <a:r>
              <a:rPr lang="en-US">
                <a:latin typeface="Arial" charset="0"/>
              </a:rPr>
              <a:t>= +1 N·m 			   	  = (+1 N·m) / (3 N)</a:t>
            </a:r>
          </a:p>
          <a:p>
            <a:pPr>
              <a:buFont typeface="Symbol" pitchFamily="79" charset="2"/>
              <a:buNone/>
            </a:pPr>
            <a:r>
              <a:rPr lang="en-US">
                <a:latin typeface="Arial" charset="0"/>
              </a:rPr>
              <a:t>					   = </a:t>
            </a:r>
            <a:r>
              <a:rPr lang="en-US">
                <a:solidFill>
                  <a:srgbClr val="FA4F9F"/>
                </a:solidFill>
                <a:latin typeface="Arial" charset="0"/>
              </a:rPr>
              <a:t>0.33 m </a:t>
            </a:r>
            <a:r>
              <a:rPr lang="en-US">
                <a:latin typeface="Arial" charset="0"/>
              </a:rPr>
              <a:t>=</a:t>
            </a:r>
            <a:r>
              <a:rPr lang="en-US">
                <a:solidFill>
                  <a:srgbClr val="FA4F9F"/>
                </a:solidFill>
                <a:latin typeface="Arial" charset="0"/>
              </a:rPr>
              <a:t> 33 cm</a:t>
            </a:r>
          </a:p>
        </p:txBody>
      </p:sp>
      <p:pic>
        <p:nvPicPr>
          <p:cNvPr id="1436677" name="Picture 5" descr="ttb08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7239000" cy="272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31</a:t>
            </a:fld>
            <a:endParaRPr lang="en-US"/>
          </a:p>
        </p:txBody>
      </p:sp>
    </p:spTree>
    <p:extLst>
      <p:ext uri="{BB962C8B-B14F-4D97-AF65-F5344CB8AC3E}">
        <p14:creationId xmlns:p14="http://schemas.microsoft.com/office/powerpoint/2010/main" val="3573880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6676"/>
                                        </p:tgtEl>
                                        <p:attrNameLst>
                                          <p:attrName>style.visibility</p:attrName>
                                        </p:attrNameLst>
                                      </p:cBhvr>
                                      <p:to>
                                        <p:strVal val="visible"/>
                                      </p:to>
                                    </p:set>
                                    <p:anim from="(-#ppt_w/2)" to="(#ppt_x)" calcmode="lin" valueType="num">
                                      <p:cBhvr>
                                        <p:cTn id="7" dur="600" fill="hold">
                                          <p:stCondLst>
                                            <p:cond delay="0"/>
                                          </p:stCondLst>
                                        </p:cTn>
                                        <p:tgtEl>
                                          <p:spTgt spid="1436676"/>
                                        </p:tgtEl>
                                        <p:attrNameLst>
                                          <p:attrName>ppt_x</p:attrName>
                                        </p:attrNameLst>
                                      </p:cBhvr>
                                    </p:anim>
                                    <p:anim from="0" to="-1.0" calcmode="lin" valueType="num">
                                      <p:cBhvr>
                                        <p:cTn id="8" dur="200" decel="50000" autoRev="1" fill="hold">
                                          <p:stCondLst>
                                            <p:cond delay="600"/>
                                          </p:stCondLst>
                                        </p:cTn>
                                        <p:tgtEl>
                                          <p:spTgt spid="1436676"/>
                                        </p:tgtEl>
                                        <p:attrNameLst>
                                          <p:attrName>xshear</p:attrName>
                                        </p:attrNameLst>
                                      </p:cBhvr>
                                    </p:anim>
                                    <p:animScale>
                                      <p:cBhvr>
                                        <p:cTn id="9" dur="200" decel="100000" autoRev="1" fill="hold">
                                          <p:stCondLst>
                                            <p:cond delay="600"/>
                                          </p:stCondLst>
                                        </p:cTn>
                                        <p:tgtEl>
                                          <p:spTgt spid="1436676"/>
                                        </p:tgtEl>
                                      </p:cBhvr>
                                      <p:from x="100000" y="100000"/>
                                      <p:to x="80000" y="100000"/>
                                    </p:animScale>
                                    <p:anim by="(#ppt_h/3+#ppt_w*0.1)" calcmode="lin" valueType="num">
                                      <p:cBhvr additive="sum">
                                        <p:cTn id="10" dur="200" decel="100000" autoRev="1" fill="hold">
                                          <p:stCondLst>
                                            <p:cond delay="600"/>
                                          </p:stCondLst>
                                        </p:cTn>
                                        <p:tgtEl>
                                          <p:spTgt spid="143667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0" y="0"/>
            <a:ext cx="9144000" cy="2528888"/>
          </a:xfrm>
        </p:spPr>
        <p:txBody>
          <a:bodyPr>
            <a:normAutofit fontScale="90000"/>
          </a:bodyPr>
          <a:lstStyle/>
          <a:p>
            <a:r>
              <a:rPr lang="en-US" sz="3200" dirty="0">
                <a:solidFill>
                  <a:schemeClr val="accent1"/>
                </a:solidFill>
                <a:latin typeface="Comic Sans MS" pitchFamily="79" charset="0"/>
              </a:rPr>
              <a:t>Two lumps of clay of equal mass are traveling at right angles with equal speeds as shown, when they collide and stick together.  Is it possible that their final velocity vector is in the direction shown?</a:t>
            </a:r>
            <a:endParaRPr lang="en-US" sz="4000" dirty="0">
              <a:solidFill>
                <a:schemeClr val="accent1"/>
              </a:solidFill>
              <a:latin typeface="Comic Sans MS" pitchFamily="79" charset="0"/>
            </a:endParaRPr>
          </a:p>
        </p:txBody>
      </p:sp>
      <p:sp>
        <p:nvSpPr>
          <p:cNvPr id="1129475" name="Rectangle 3"/>
          <p:cNvSpPr>
            <a:spLocks noGrp="1" noChangeArrowheads="1"/>
          </p:cNvSpPr>
          <p:nvPr>
            <p:ph type="body" idx="1"/>
          </p:nvPr>
        </p:nvSpPr>
        <p:spPr>
          <a:xfrm>
            <a:off x="304800" y="2667000"/>
            <a:ext cx="3505200" cy="2286000"/>
          </a:xfrm>
        </p:spPr>
        <p:txBody>
          <a:bodyPr/>
          <a:lstStyle/>
          <a:p>
            <a:pPr marL="609600" indent="-609600">
              <a:lnSpc>
                <a:spcPct val="80000"/>
              </a:lnSpc>
              <a:buFont typeface="Arial" charset="0"/>
              <a:buAutoNum type="alphaLcParenR"/>
            </a:pPr>
            <a:r>
              <a:rPr lang="en-US" sz="2000">
                <a:latin typeface="Comic Sans MS" pitchFamily="79" charset="0"/>
              </a:rPr>
              <a:t>yes</a:t>
            </a:r>
          </a:p>
          <a:p>
            <a:pPr marL="609600" indent="-609600">
              <a:lnSpc>
                <a:spcPct val="80000"/>
              </a:lnSpc>
              <a:buFont typeface="Arial" charset="0"/>
              <a:buAutoNum type="alphaLcParenR"/>
            </a:pPr>
            <a:r>
              <a:rPr lang="en-US" sz="2000">
                <a:latin typeface="Comic Sans MS" pitchFamily="79" charset="0"/>
              </a:rPr>
              <a:t>no</a:t>
            </a:r>
          </a:p>
          <a:p>
            <a:pPr marL="609600" indent="-609600">
              <a:lnSpc>
                <a:spcPct val="80000"/>
              </a:lnSpc>
              <a:buFont typeface="Arial" charset="0"/>
              <a:buAutoNum type="alphaLcParenR"/>
            </a:pPr>
            <a:r>
              <a:rPr lang="en-US" sz="2000">
                <a:latin typeface="Comic Sans MS" pitchFamily="79" charset="0"/>
              </a:rPr>
              <a:t>unable to tell </a:t>
            </a:r>
          </a:p>
          <a:p>
            <a:pPr marL="609600" indent="-609600">
              <a:lnSpc>
                <a:spcPct val="80000"/>
              </a:lnSpc>
              <a:buFont typeface="Arial" charset="0"/>
              <a:buNone/>
            </a:pPr>
            <a:r>
              <a:rPr lang="en-US" sz="2000">
                <a:latin typeface="Comic Sans MS" pitchFamily="79" charset="0"/>
              </a:rPr>
              <a:t>	from this graph</a:t>
            </a:r>
          </a:p>
        </p:txBody>
      </p:sp>
      <p:sp>
        <p:nvSpPr>
          <p:cNvPr id="1129476" name="Text Box 4"/>
          <p:cNvSpPr txBox="1">
            <a:spLocks noChangeArrowheads="1"/>
          </p:cNvSpPr>
          <p:nvPr/>
        </p:nvSpPr>
        <p:spPr bwMode="auto">
          <a:xfrm>
            <a:off x="0" y="4343400"/>
            <a:ext cx="434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No.  The final momentum will be in a direction making a 45</a:t>
            </a:r>
            <a:r>
              <a:rPr lang="en-US" baseline="30000">
                <a:latin typeface="Arial" charset="0"/>
              </a:rPr>
              <a:t>o</a:t>
            </a:r>
            <a:r>
              <a:rPr lang="en-US">
                <a:latin typeface="Arial" charset="0"/>
              </a:rPr>
              <a:t> degree angle with respect to each of the initial momentum vectors.</a:t>
            </a:r>
          </a:p>
        </p:txBody>
      </p:sp>
      <p:pic>
        <p:nvPicPr>
          <p:cNvPr id="1129479" name="Picture 7" descr="07_p13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49525"/>
            <a:ext cx="48768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69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a:xfrm>
            <a:off x="0" y="1588"/>
            <a:ext cx="9144000" cy="2528887"/>
          </a:xfrm>
        </p:spPr>
        <p:txBody>
          <a:bodyPr>
            <a:normAutofit fontScale="90000"/>
          </a:bodyPr>
          <a:lstStyle/>
          <a:p>
            <a:r>
              <a:rPr lang="en-US" sz="3200" dirty="0">
                <a:solidFill>
                  <a:srgbClr val="FF0000"/>
                </a:solidFill>
                <a:latin typeface="Comic Sans MS" pitchFamily="79" charset="0"/>
              </a:rPr>
              <a:t>Quiz</a:t>
            </a:r>
            <a:r>
              <a:rPr lang="en-US" sz="3200" dirty="0">
                <a:solidFill>
                  <a:schemeClr val="accent1"/>
                </a:solidFill>
                <a:latin typeface="Comic Sans MS" pitchFamily="79" charset="0"/>
              </a:rPr>
              <a:t>: Two cars of equal mass Collide at right angles to one another in an intersection.  Their direction of motion after the collision is as shown.  Which car had the greater velocity before the collision? </a:t>
            </a:r>
            <a:endParaRPr lang="en-US" sz="4000" dirty="0">
              <a:solidFill>
                <a:schemeClr val="accent1"/>
              </a:solidFill>
              <a:latin typeface="Comic Sans MS" pitchFamily="79" charset="0"/>
            </a:endParaRPr>
          </a:p>
        </p:txBody>
      </p:sp>
      <p:sp>
        <p:nvSpPr>
          <p:cNvPr id="1244163" name="Rectangle 3"/>
          <p:cNvSpPr>
            <a:spLocks noGrp="1" noChangeArrowheads="1"/>
          </p:cNvSpPr>
          <p:nvPr>
            <p:ph type="body" idx="1"/>
          </p:nvPr>
        </p:nvSpPr>
        <p:spPr>
          <a:xfrm>
            <a:off x="304800" y="2362200"/>
            <a:ext cx="3505200" cy="1981200"/>
          </a:xfrm>
        </p:spPr>
        <p:txBody>
          <a:bodyPr/>
          <a:lstStyle/>
          <a:p>
            <a:pPr marL="609600" indent="-609600">
              <a:lnSpc>
                <a:spcPct val="80000"/>
              </a:lnSpc>
              <a:buFont typeface="Arial" charset="0"/>
              <a:buAutoNum type="alphaLcParenR"/>
            </a:pPr>
            <a:r>
              <a:rPr lang="en-US" sz="2000">
                <a:latin typeface="Comic Sans MS" pitchFamily="79" charset="0"/>
              </a:rPr>
              <a:t>Car A</a:t>
            </a:r>
          </a:p>
          <a:p>
            <a:pPr marL="609600" indent="-609600">
              <a:lnSpc>
                <a:spcPct val="80000"/>
              </a:lnSpc>
              <a:buFont typeface="Arial" charset="0"/>
              <a:buAutoNum type="alphaLcParenR"/>
            </a:pPr>
            <a:r>
              <a:rPr lang="en-US" sz="2000">
                <a:latin typeface="Comic Sans MS" pitchFamily="79" charset="0"/>
              </a:rPr>
              <a:t>Car B</a:t>
            </a:r>
          </a:p>
          <a:p>
            <a:pPr marL="609600" indent="-609600">
              <a:lnSpc>
                <a:spcPct val="80000"/>
              </a:lnSpc>
              <a:buFont typeface="Arial" charset="0"/>
              <a:buAutoNum type="alphaLcParenR"/>
            </a:pPr>
            <a:r>
              <a:rPr lang="en-US" sz="2000">
                <a:latin typeface="Comic Sans MS" pitchFamily="79" charset="0"/>
              </a:rPr>
              <a:t>Their velocities were equal in magnitude.</a:t>
            </a:r>
          </a:p>
          <a:p>
            <a:pPr marL="609600" indent="-609600">
              <a:lnSpc>
                <a:spcPct val="80000"/>
              </a:lnSpc>
              <a:buFont typeface="Arial" charset="0"/>
              <a:buAutoNum type="alphaLcParenR"/>
            </a:pPr>
            <a:r>
              <a:rPr lang="en-US" sz="2000">
                <a:latin typeface="Comic Sans MS" pitchFamily="79" charset="0"/>
              </a:rPr>
              <a:t>It is impossible to tell </a:t>
            </a:r>
          </a:p>
          <a:p>
            <a:pPr marL="609600" indent="-609600">
              <a:lnSpc>
                <a:spcPct val="80000"/>
              </a:lnSpc>
              <a:buFont typeface="Arial" charset="0"/>
              <a:buNone/>
            </a:pPr>
            <a:r>
              <a:rPr lang="en-US" sz="2000">
                <a:latin typeface="Comic Sans MS" pitchFamily="79" charset="0"/>
              </a:rPr>
              <a:t>	from this graph.</a:t>
            </a:r>
          </a:p>
        </p:txBody>
      </p:sp>
      <p:sp>
        <p:nvSpPr>
          <p:cNvPr id="1244164" name="Text Box 4"/>
          <p:cNvSpPr txBox="1">
            <a:spLocks noChangeArrowheads="1"/>
          </p:cNvSpPr>
          <p:nvPr/>
        </p:nvSpPr>
        <p:spPr bwMode="auto">
          <a:xfrm>
            <a:off x="0" y="4343400"/>
            <a:ext cx="434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Arial" charset="0"/>
              </a:rPr>
              <a:t>Since the angle with respect to the original direction of A is smaller than 45º, car A must have had a larger momentum and thus was traveling faster.</a:t>
            </a:r>
          </a:p>
        </p:txBody>
      </p:sp>
      <p:pic>
        <p:nvPicPr>
          <p:cNvPr id="1244166" name="Picture 6" descr="07_p13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03588"/>
            <a:ext cx="47339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80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44164"/>
                                        </p:tgtEl>
                                        <p:attrNameLst>
                                          <p:attrName>style.visibility</p:attrName>
                                        </p:attrNameLst>
                                      </p:cBhvr>
                                      <p:to>
                                        <p:strVal val="visible"/>
                                      </p:to>
                                    </p:set>
                                    <p:animEffect transition="in" filter="fade">
                                      <p:cBhvr>
                                        <p:cTn id="7" dur="1000"/>
                                        <p:tgtEl>
                                          <p:spTgt spid="1244164"/>
                                        </p:tgtEl>
                                      </p:cBhvr>
                                    </p:animEffect>
                                    <p:anim calcmode="lin" valueType="num">
                                      <p:cBhvr>
                                        <p:cTn id="8" dur="1000" fill="hold"/>
                                        <p:tgtEl>
                                          <p:spTgt spid="1244164"/>
                                        </p:tgtEl>
                                        <p:attrNameLst>
                                          <p:attrName>ppt_x</p:attrName>
                                        </p:attrNameLst>
                                      </p:cBhvr>
                                      <p:tavLst>
                                        <p:tav tm="0">
                                          <p:val>
                                            <p:strVal val="#ppt_x"/>
                                          </p:val>
                                        </p:tav>
                                        <p:tav tm="100000">
                                          <p:val>
                                            <p:strVal val="#ppt_x"/>
                                          </p:val>
                                        </p:tav>
                                      </p:tavLst>
                                    </p:anim>
                                    <p:anim calcmode="lin" valueType="num">
                                      <p:cBhvr>
                                        <p:cTn id="9" dur="900" decel="100000" fill="hold"/>
                                        <p:tgtEl>
                                          <p:spTgt spid="12441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441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body" idx="1"/>
          </p:nvPr>
        </p:nvSpPr>
        <p:spPr>
          <a:xfrm>
            <a:off x="0" y="228600"/>
            <a:ext cx="9144000" cy="4114800"/>
          </a:xfrm>
        </p:spPr>
        <p:txBody>
          <a:bodyPr/>
          <a:lstStyle/>
          <a:p>
            <a:pPr lvl="1">
              <a:lnSpc>
                <a:spcPct val="80000"/>
              </a:lnSpc>
            </a:pPr>
            <a:r>
              <a:rPr lang="en-US" sz="2400" b="1" i="1" dirty="0">
                <a:solidFill>
                  <a:schemeClr val="accent1"/>
                </a:solidFill>
              </a:rPr>
              <a:t>Rotational displacement</a:t>
            </a:r>
            <a:r>
              <a:rPr lang="en-US" sz="2400" dirty="0"/>
              <a:t> is how far the object rotates.</a:t>
            </a:r>
          </a:p>
          <a:p>
            <a:pPr lvl="2">
              <a:lnSpc>
                <a:spcPct val="80000"/>
              </a:lnSpc>
            </a:pPr>
            <a:r>
              <a:rPr lang="en-US" sz="2000" dirty="0"/>
              <a:t>Units:  fractions of a complete revolution; degrees</a:t>
            </a:r>
            <a:r>
              <a:rPr lang="en-US" sz="2000" dirty="0">
                <a:solidFill>
                  <a:srgbClr val="FFFEC9"/>
                </a:solidFill>
              </a:rPr>
              <a:t>;</a:t>
            </a:r>
            <a:r>
              <a:rPr lang="en-US" sz="2000" dirty="0"/>
              <a:t> </a:t>
            </a:r>
            <a:r>
              <a:rPr lang="en-US" sz="2000" b="1" i="1" dirty="0">
                <a:solidFill>
                  <a:schemeClr val="accent1"/>
                </a:solidFill>
              </a:rPr>
              <a:t>radians</a:t>
            </a:r>
          </a:p>
          <a:p>
            <a:pPr lvl="2">
              <a:lnSpc>
                <a:spcPct val="80000"/>
              </a:lnSpc>
            </a:pPr>
            <a:r>
              <a:rPr lang="en-US" sz="2000" dirty="0">
                <a:solidFill>
                  <a:srgbClr val="FA4F9F"/>
                </a:solidFill>
              </a:rPr>
              <a:t>1 complete revolution = 360</a:t>
            </a:r>
            <a:r>
              <a:rPr lang="en-US" sz="2000" baseline="30000" dirty="0">
                <a:solidFill>
                  <a:srgbClr val="FA4F9F"/>
                </a:solidFill>
              </a:rPr>
              <a:t>o</a:t>
            </a:r>
            <a:r>
              <a:rPr lang="en-US" sz="2000" dirty="0">
                <a:solidFill>
                  <a:srgbClr val="FA4F9F"/>
                </a:solidFill>
              </a:rPr>
              <a:t> = 2</a:t>
            </a:r>
            <a:r>
              <a:rPr lang="en-US" sz="2000" dirty="0">
                <a:solidFill>
                  <a:srgbClr val="FA4F9F"/>
                </a:solidFill>
                <a:sym typeface="Symbol" pitchFamily="79" charset="2"/>
              </a:rPr>
              <a:t> radians</a:t>
            </a:r>
          </a:p>
          <a:p>
            <a:pPr lvl="2">
              <a:lnSpc>
                <a:spcPct val="80000"/>
              </a:lnSpc>
            </a:pPr>
            <a:r>
              <a:rPr lang="en-US" sz="2000" dirty="0">
                <a:sym typeface="Symbol" pitchFamily="79" charset="2"/>
              </a:rPr>
              <a:t>Analogous</a:t>
            </a:r>
            <a:r>
              <a:rPr lang="en-US" sz="2000" dirty="0">
                <a:solidFill>
                  <a:srgbClr val="FFFEC9"/>
                </a:solidFill>
                <a:sym typeface="Symbol" pitchFamily="79" charset="2"/>
              </a:rPr>
              <a:t> </a:t>
            </a:r>
            <a:r>
              <a:rPr lang="en-US" sz="2000" dirty="0">
                <a:sym typeface="Symbol" pitchFamily="79" charset="2"/>
              </a:rPr>
              <a:t>to </a:t>
            </a:r>
            <a:r>
              <a:rPr lang="en-US" sz="2000" b="1" i="1" dirty="0">
                <a:solidFill>
                  <a:schemeClr val="accent1"/>
                </a:solidFill>
                <a:sym typeface="Symbol" pitchFamily="79" charset="2"/>
              </a:rPr>
              <a:t>linear displacement</a:t>
            </a:r>
            <a:r>
              <a:rPr lang="en-US" sz="2000" dirty="0">
                <a:solidFill>
                  <a:srgbClr val="FFFEC9"/>
                </a:solidFill>
                <a:sym typeface="Symbol" pitchFamily="79" charset="2"/>
              </a:rPr>
              <a:t>: </a:t>
            </a:r>
            <a:r>
              <a:rPr lang="en-US" sz="2000" dirty="0">
                <a:sym typeface="Symbol" pitchFamily="79" charset="2"/>
              </a:rPr>
              <a:t>the straight-line distance traveled by an object (including direction of travel)</a:t>
            </a:r>
          </a:p>
        </p:txBody>
      </p:sp>
      <p:pic>
        <p:nvPicPr>
          <p:cNvPr id="1414147" name="Picture 3"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6</a:t>
            </a:fld>
            <a:endParaRPr lang="en-US"/>
          </a:p>
        </p:txBody>
      </p:sp>
    </p:spTree>
    <p:extLst>
      <p:ext uri="{BB962C8B-B14F-4D97-AF65-F5344CB8AC3E}">
        <p14:creationId xmlns:p14="http://schemas.microsoft.com/office/powerpoint/2010/main" val="316504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Grp="1" noChangeArrowheads="1"/>
          </p:cNvSpPr>
          <p:nvPr>
            <p:ph type="body" idx="1"/>
          </p:nvPr>
        </p:nvSpPr>
        <p:spPr>
          <a:xfrm>
            <a:off x="0" y="228600"/>
            <a:ext cx="9144000" cy="4114800"/>
          </a:xfrm>
        </p:spPr>
        <p:txBody>
          <a:bodyPr/>
          <a:lstStyle/>
          <a:p>
            <a:pPr marL="0" indent="0">
              <a:lnSpc>
                <a:spcPct val="80000"/>
              </a:lnSpc>
              <a:buNone/>
            </a:pPr>
            <a:endParaRPr lang="en-US" sz="2800" dirty="0"/>
          </a:p>
          <a:p>
            <a:pPr lvl="1">
              <a:lnSpc>
                <a:spcPct val="80000"/>
              </a:lnSpc>
            </a:pPr>
            <a:r>
              <a:rPr lang="en-US" sz="2400" b="1" i="1" dirty="0"/>
              <a:t>Rotational velocity</a:t>
            </a:r>
            <a:r>
              <a:rPr lang="en-US" sz="2400" dirty="0"/>
              <a:t> is how fast the object is turning.</a:t>
            </a:r>
          </a:p>
          <a:p>
            <a:pPr lvl="2">
              <a:lnSpc>
                <a:spcPct val="80000"/>
              </a:lnSpc>
            </a:pPr>
            <a:r>
              <a:rPr lang="en-US" sz="2000" dirty="0"/>
              <a:t>Units: revolutions per minute (</a:t>
            </a:r>
            <a:r>
              <a:rPr lang="en-US" sz="2000" b="1" dirty="0">
                <a:solidFill>
                  <a:srgbClr val="FF0000"/>
                </a:solidFill>
              </a:rPr>
              <a:t>rpm</a:t>
            </a:r>
            <a:r>
              <a:rPr lang="en-US" sz="2000" dirty="0"/>
              <a:t>); degrees per second</a:t>
            </a:r>
          </a:p>
          <a:p>
            <a:pPr lvl="2">
              <a:lnSpc>
                <a:spcPct val="80000"/>
              </a:lnSpc>
            </a:pPr>
            <a:r>
              <a:rPr lang="en-US" sz="2000" dirty="0"/>
              <a:t>Analogous to linear velocity	</a:t>
            </a:r>
            <a:r>
              <a:rPr lang="en-US" sz="2000" dirty="0">
                <a:solidFill>
                  <a:srgbClr val="FFFEC9"/>
                </a:solidFill>
              </a:rPr>
              <a:t>		</a:t>
            </a:r>
          </a:p>
        </p:txBody>
      </p:sp>
      <p:pic>
        <p:nvPicPr>
          <p:cNvPr id="1172489" name="Picture 9"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7</a:t>
            </a:fld>
            <a:endParaRPr lang="en-US"/>
          </a:p>
        </p:txBody>
      </p:sp>
    </p:spTree>
    <p:extLst>
      <p:ext uri="{BB962C8B-B14F-4D97-AF65-F5344CB8AC3E}">
        <p14:creationId xmlns:p14="http://schemas.microsoft.com/office/powerpoint/2010/main" val="123931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ChangeArrowheads="1"/>
          </p:cNvSpPr>
          <p:nvPr>
            <p:ph type="body" idx="1"/>
          </p:nvPr>
        </p:nvSpPr>
        <p:spPr>
          <a:xfrm>
            <a:off x="0" y="228600"/>
            <a:ext cx="9144000" cy="4114800"/>
          </a:xfrm>
        </p:spPr>
        <p:txBody>
          <a:bodyPr/>
          <a:lstStyle/>
          <a:p>
            <a:pPr lvl="1">
              <a:lnSpc>
                <a:spcPct val="80000"/>
              </a:lnSpc>
            </a:pPr>
            <a:r>
              <a:rPr lang="en-US" sz="2400" b="1" i="1" dirty="0">
                <a:solidFill>
                  <a:schemeClr val="accent1"/>
                </a:solidFill>
              </a:rPr>
              <a:t>Rotational acceleration</a:t>
            </a:r>
            <a:r>
              <a:rPr lang="en-US" sz="2400" dirty="0"/>
              <a:t> is the rate of change of rotational velocity.</a:t>
            </a:r>
          </a:p>
          <a:p>
            <a:pPr lvl="2">
              <a:lnSpc>
                <a:spcPct val="80000"/>
              </a:lnSpc>
            </a:pPr>
            <a:r>
              <a:rPr lang="en-US" sz="2000" dirty="0"/>
              <a:t>Units: revolutions per second per second </a:t>
            </a:r>
            <a:r>
              <a:rPr lang="en-US" sz="2000" dirty="0">
                <a:solidFill>
                  <a:srgbClr val="FFFEC9"/>
                </a:solidFill>
              </a:rPr>
              <a:t>(</a:t>
            </a:r>
            <a:r>
              <a:rPr lang="en-US" sz="2000" dirty="0">
                <a:solidFill>
                  <a:srgbClr val="FA4F9F"/>
                </a:solidFill>
              </a:rPr>
              <a:t>rev/s</a:t>
            </a:r>
            <a:r>
              <a:rPr lang="en-US" sz="2000" baseline="30000" dirty="0">
                <a:solidFill>
                  <a:srgbClr val="FA4F9F"/>
                </a:solidFill>
              </a:rPr>
              <a:t>2</a:t>
            </a:r>
            <a:r>
              <a:rPr lang="en-US" sz="2000" dirty="0"/>
              <a:t>); radians per second per second </a:t>
            </a:r>
            <a:r>
              <a:rPr lang="en-US" sz="2000" dirty="0">
                <a:solidFill>
                  <a:srgbClr val="FFFEC9"/>
                </a:solidFill>
              </a:rPr>
              <a:t>(</a:t>
            </a:r>
            <a:r>
              <a:rPr lang="en-US" sz="2000" dirty="0">
                <a:solidFill>
                  <a:srgbClr val="FA4F9F"/>
                </a:solidFill>
              </a:rPr>
              <a:t>rad/s</a:t>
            </a:r>
            <a:r>
              <a:rPr lang="en-US" sz="2000" baseline="30000" dirty="0">
                <a:solidFill>
                  <a:srgbClr val="FA4F9F"/>
                </a:solidFill>
              </a:rPr>
              <a:t>2</a:t>
            </a:r>
            <a:r>
              <a:rPr lang="en-US" sz="2000" dirty="0">
                <a:solidFill>
                  <a:srgbClr val="FFFEC9"/>
                </a:solidFill>
              </a:rPr>
              <a:t>)</a:t>
            </a:r>
          </a:p>
          <a:p>
            <a:pPr lvl="2">
              <a:lnSpc>
                <a:spcPct val="80000"/>
              </a:lnSpc>
            </a:pPr>
            <a:r>
              <a:rPr lang="en-US" sz="2000" dirty="0"/>
              <a:t>Analogous to linear acceleration</a:t>
            </a:r>
          </a:p>
        </p:txBody>
      </p:sp>
      <p:pic>
        <p:nvPicPr>
          <p:cNvPr id="1416195" name="Picture 3" descr="0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98FF88D-4348-4F17-99D6-14D005147BAE}" type="slidenum">
              <a:rPr lang="en-US" smtClean="0"/>
              <a:t>8</a:t>
            </a:fld>
            <a:endParaRPr lang="en-US"/>
          </a:p>
        </p:txBody>
      </p:sp>
    </p:spTree>
    <p:extLst>
      <p:ext uri="{BB962C8B-B14F-4D97-AF65-F5344CB8AC3E}">
        <p14:creationId xmlns:p14="http://schemas.microsoft.com/office/powerpoint/2010/main" val="142934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Rectangle 2"/>
          <p:cNvSpPr>
            <a:spLocks noGrp="1" noChangeArrowheads="1"/>
          </p:cNvSpPr>
          <p:nvPr>
            <p:ph type="body" idx="1"/>
          </p:nvPr>
        </p:nvSpPr>
        <p:spPr>
          <a:xfrm>
            <a:off x="0" y="228600"/>
            <a:ext cx="9144000" cy="4114800"/>
          </a:xfrm>
        </p:spPr>
        <p:txBody>
          <a:bodyPr/>
          <a:lstStyle/>
          <a:p>
            <a:pPr>
              <a:lnSpc>
                <a:spcPct val="80000"/>
              </a:lnSpc>
            </a:pPr>
            <a:r>
              <a:rPr lang="en-US" sz="2800" dirty="0"/>
              <a:t>Constant acceleration equations for linear and rotational motion</a:t>
            </a:r>
          </a:p>
        </p:txBody>
      </p:sp>
      <p:pic>
        <p:nvPicPr>
          <p:cNvPr id="1418243" name="Picture 3" descr="08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78038"/>
            <a:ext cx="6934200" cy="47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18244" name="Object 4"/>
          <p:cNvGraphicFramePr>
            <a:graphicFrameLocks noChangeAspect="1"/>
          </p:cNvGraphicFramePr>
          <p:nvPr/>
        </p:nvGraphicFramePr>
        <p:xfrm>
          <a:off x="1752600" y="990600"/>
          <a:ext cx="2066925" cy="1676400"/>
        </p:xfrm>
        <a:graphic>
          <a:graphicData uri="http://schemas.openxmlformats.org/presentationml/2006/ole">
            <mc:AlternateContent xmlns:mc="http://schemas.openxmlformats.org/markup-compatibility/2006">
              <mc:Choice xmlns:v="urn:schemas-microsoft-com:vml" Requires="v">
                <p:oleObj spid="_x0000_s1248" name="Equation" r:id="rId5" imgW="876300" imgH="711200" progId="Equation.3">
                  <p:embed/>
                </p:oleObj>
              </mc:Choice>
              <mc:Fallback>
                <p:oleObj name="Equation" r:id="rId5" imgW="876300" imgH="71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990600"/>
                        <a:ext cx="2066925" cy="16764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8245" name="Object 5"/>
          <p:cNvGraphicFramePr>
            <a:graphicFrameLocks noChangeAspect="1"/>
          </p:cNvGraphicFramePr>
          <p:nvPr/>
        </p:nvGraphicFramePr>
        <p:xfrm>
          <a:off x="5562600" y="990600"/>
          <a:ext cx="2157413" cy="1676400"/>
        </p:xfrm>
        <a:graphic>
          <a:graphicData uri="http://schemas.openxmlformats.org/presentationml/2006/ole">
            <mc:AlternateContent xmlns:mc="http://schemas.openxmlformats.org/markup-compatibility/2006">
              <mc:Choice xmlns:v="urn:schemas-microsoft-com:vml" Requires="v">
                <p:oleObj spid="_x0000_s1249" name="Equation" r:id="rId7" imgW="914400" imgH="711200" progId="Equation.3">
                  <p:embed/>
                </p:oleObj>
              </mc:Choice>
              <mc:Fallback>
                <p:oleObj name="Equation" r:id="rId7" imgW="9144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990600"/>
                        <a:ext cx="2157413" cy="16764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F98FF88D-4348-4F17-99D6-14D005147BAE}" type="slidenum">
              <a:rPr lang="en-US" smtClean="0"/>
              <a:t>9</a:t>
            </a:fld>
            <a:endParaRPr lang="en-US"/>
          </a:p>
        </p:txBody>
      </p:sp>
    </p:spTree>
    <p:extLst>
      <p:ext uri="{BB962C8B-B14F-4D97-AF65-F5344CB8AC3E}">
        <p14:creationId xmlns:p14="http://schemas.microsoft.com/office/powerpoint/2010/main" val="176020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1418244"/>
                                        </p:tgtEl>
                                        <p:attrNameLst>
                                          <p:attrName>style.visibility</p:attrName>
                                        </p:attrNameLst>
                                      </p:cBhvr>
                                      <p:to>
                                        <p:strVal val="visible"/>
                                      </p:to>
                                    </p:set>
                                    <p:animEffect transition="in" filter="plus(in)">
                                      <p:cBhvr>
                                        <p:cTn id="7" dur="1000"/>
                                        <p:tgtEl>
                                          <p:spTgt spid="1418244"/>
                                        </p:tgtEl>
                                      </p:cBhvr>
                                    </p:animEffect>
                                  </p:childTnLst>
                                </p:cTn>
                              </p:par>
                            </p:childTnLst>
                          </p:cTn>
                        </p:par>
                        <p:par>
                          <p:cTn id="8" fill="hold" nodeType="withGroup">
                            <p:stCondLst>
                              <p:cond delay="1000"/>
                            </p:stCondLst>
                            <p:childTnLst>
                              <p:par>
                                <p:cTn id="9" presetID="13" presetClass="entr" presetSubtype="16" fill="hold" nodeType="afterEffect">
                                  <p:stCondLst>
                                    <p:cond delay="0"/>
                                  </p:stCondLst>
                                  <p:childTnLst>
                                    <p:set>
                                      <p:cBhvr>
                                        <p:cTn id="10" dur="1" fill="hold">
                                          <p:stCondLst>
                                            <p:cond delay="0"/>
                                          </p:stCondLst>
                                        </p:cTn>
                                        <p:tgtEl>
                                          <p:spTgt spid="1418245"/>
                                        </p:tgtEl>
                                        <p:attrNameLst>
                                          <p:attrName>style.visibility</p:attrName>
                                        </p:attrNameLst>
                                      </p:cBhvr>
                                      <p:to>
                                        <p:strVal val="visible"/>
                                      </p:to>
                                    </p:set>
                                    <p:animEffect transition="in" filter="plus(in)">
                                      <p:cBhvr>
                                        <p:cTn id="11" dur="2000"/>
                                        <p:tgtEl>
                                          <p:spTgt spid="141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1582</Words>
  <Application>Microsoft Office PowerPoint</Application>
  <PresentationFormat>On-screen Show (4:3)</PresentationFormat>
  <Paragraphs>248</Paragraphs>
  <Slides>31</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Cambria Math</vt:lpstr>
      <vt:lpstr>Comic Sans MS</vt:lpstr>
      <vt:lpstr>Symbol</vt:lpstr>
      <vt:lpstr>Times New Roman</vt:lpstr>
      <vt:lpstr>Wingdings</vt:lpstr>
      <vt:lpstr>Office Theme</vt:lpstr>
      <vt:lpstr>Equation</vt:lpstr>
      <vt:lpstr>Ch 7 CP 2</vt:lpstr>
      <vt:lpstr>Ch 7 CP 2</vt:lpstr>
      <vt:lpstr>Collisions at an Angle</vt:lpstr>
      <vt:lpstr>Two lumps of clay of equal mass are traveling at right angles with equal speeds as shown, when they collide and stick together.  Is it possible that their final velocity vector is in the direction shown?</vt:lpstr>
      <vt:lpstr>Quiz: Two cars of equal mass Collide at right angles to one another in an intersection.  Their direction of motion after the collision is as shown.  Which car had the greater velocity before the collision? </vt:lpstr>
      <vt:lpstr>PowerPoint Presentation</vt:lpstr>
      <vt:lpstr>PowerPoint Presentation</vt:lpstr>
      <vt:lpstr>PowerPoint Presentation</vt:lpstr>
      <vt:lpstr>PowerPoint Presentation</vt:lpstr>
      <vt:lpstr>PowerPoint Presentation</vt:lpstr>
      <vt:lpstr>A merry-go-round is accelerated at a constant rate of 0.005 rev/s2, starting from rest. What is its rotational velocity at the end of 1 min?</vt:lpstr>
      <vt:lpstr>How many revolutions does the merry-go-round make in 1 minute?</vt:lpstr>
      <vt:lpstr>Torque and Balance</vt:lpstr>
      <vt:lpstr>Torque and Balance</vt:lpstr>
      <vt:lpstr>PowerPoint Presentation</vt:lpstr>
      <vt:lpstr>PowerPoint Presentation</vt:lpstr>
      <vt:lpstr> 1J-20 Torque Wrench</vt:lpstr>
      <vt:lpstr>1J-12 Variable Torque </vt:lpstr>
      <vt:lpstr>1J-14 Equilibrium of a Bridge </vt:lpstr>
      <vt:lpstr>1J-01 Galilean Lever </vt:lpstr>
      <vt:lpstr>Quiz: Which of the forces pictured as acting upon the rod will produce a torque about an axis perpendicular to the plane of the diagram at the left end of the rod?</vt:lpstr>
      <vt:lpstr>The two forces in the diagram have the same magnitude.  Which force will produce the greater torque on the wheel?</vt:lpstr>
      <vt:lpstr>A 50-N force is applied at the end of a wrench handle that is 24 cm long.  The force is applied in a direction perpendicular to the handle as shown.  What is the torque applied to the nut by the wrench?</vt:lpstr>
      <vt:lpstr>What would the torque be if the force were applied half way up the handle instead of at the end?</vt:lpstr>
      <vt:lpstr>PowerPoint Presentation</vt:lpstr>
      <vt:lpstr>PowerPoint Presentation</vt:lpstr>
      <vt:lpstr>Two forces are applied to a merry-go-round with a radius of 1.2 m as shown.  What is the torque about the axle of the merry-go-round due to the 80-N force?</vt:lpstr>
      <vt:lpstr>What is the torque about the axle of the merry-go-round due to the 50-N force?</vt:lpstr>
      <vt:lpstr>What is the net torque acting on the merry-go-round?</vt:lpstr>
      <vt:lpstr>We want to balance a 3-N weight against a 5-N weight on a beam.  The 5-N weight is placed 20 cm to the right of a fulcrum.  What is the torque produced by the 5-N weight?</vt:lpstr>
      <vt:lpstr>Quiz: How far do we have to place the 3-N weight from the fulcrum to balance the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Rotational Motion of Solid Objects</dc:title>
  <dc:creator>wxie</dc:creator>
  <cp:lastModifiedBy>David King</cp:lastModifiedBy>
  <cp:revision>87</cp:revision>
  <dcterms:created xsi:type="dcterms:W3CDTF">2011-02-16T20:45:04Z</dcterms:created>
  <dcterms:modified xsi:type="dcterms:W3CDTF">2020-02-23T23:55:53Z</dcterms:modified>
</cp:coreProperties>
</file>