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8" r:id="rId2"/>
    <p:sldId id="330" r:id="rId3"/>
    <p:sldId id="331" r:id="rId4"/>
    <p:sldId id="332" r:id="rId5"/>
    <p:sldId id="333" r:id="rId6"/>
    <p:sldId id="306" r:id="rId7"/>
    <p:sldId id="311" r:id="rId8"/>
    <p:sldId id="291" r:id="rId9"/>
    <p:sldId id="292" r:id="rId10"/>
    <p:sldId id="293" r:id="rId11"/>
    <p:sldId id="312" r:id="rId12"/>
    <p:sldId id="307" r:id="rId13"/>
    <p:sldId id="313" r:id="rId14"/>
    <p:sldId id="334" r:id="rId15"/>
    <p:sldId id="335" r:id="rId16"/>
    <p:sldId id="336" r:id="rId17"/>
    <p:sldId id="337" r:id="rId18"/>
    <p:sldId id="338" r:id="rId19"/>
    <p:sldId id="339" r:id="rId20"/>
    <p:sldId id="340" r:id="rId21"/>
    <p:sldId id="341" r:id="rId22"/>
    <p:sldId id="343" r:id="rId23"/>
    <p:sldId id="344" r:id="rId24"/>
    <p:sldId id="345" r:id="rId25"/>
    <p:sldId id="346"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48" autoAdjust="0"/>
  </p:normalViewPr>
  <p:slideViewPr>
    <p:cSldViewPr>
      <p:cViewPr varScale="1">
        <p:scale>
          <a:sx n="52" d="100"/>
          <a:sy n="52" d="100"/>
        </p:scale>
        <p:origin x="617" y="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3C5B886-6F42-4CD7-8E76-DD12D7E7C6A5}" type="datetimeFigureOut">
              <a:rPr lang="en-US" smtClean="0"/>
              <a:t>2/20/2020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1AADCFB-748F-4571-A7D3-05C9A656B9D2}" type="slidenum">
              <a:rPr lang="en-US" smtClean="0"/>
              <a:t>‹#›</a:t>
            </a:fld>
            <a:endParaRPr lang="en-US"/>
          </a:p>
        </p:txBody>
      </p:sp>
    </p:spTree>
    <p:extLst>
      <p:ext uri="{BB962C8B-B14F-4D97-AF65-F5344CB8AC3E}">
        <p14:creationId xmlns:p14="http://schemas.microsoft.com/office/powerpoint/2010/main" val="199600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12731-DD64-4067-9ADF-00E5C50CC3C4}" type="slidenum">
              <a:rPr lang="en-US"/>
              <a:pPr/>
              <a:t>8</a:t>
            </a:fld>
            <a:endParaRPr lang="en-US"/>
          </a:p>
        </p:txBody>
      </p:sp>
      <p:sp>
        <p:nvSpPr>
          <p:cNvPr id="1327106" name="Rectangle 2"/>
          <p:cNvSpPr>
            <a:spLocks noGrp="1" noRot="1" noChangeAspect="1" noChangeArrowheads="1" noTextEdit="1"/>
          </p:cNvSpPr>
          <p:nvPr>
            <p:ph type="sldImg"/>
          </p:nvPr>
        </p:nvSpPr>
        <p:spPr>
          <a:ln/>
        </p:spPr>
      </p:sp>
      <p:sp>
        <p:nvSpPr>
          <p:cNvPr id="132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6ABA4-8DC8-4C01-9C9D-C3C200AF527B}" type="slidenum">
              <a:rPr lang="en-US"/>
              <a:pPr/>
              <a:t>19</a:t>
            </a:fld>
            <a:endParaRPr lang="en-US"/>
          </a:p>
        </p:txBody>
      </p:sp>
      <p:sp>
        <p:nvSpPr>
          <p:cNvPr id="1421314" name="Rectangle 2"/>
          <p:cNvSpPr>
            <a:spLocks noGrp="1" noRot="1" noChangeAspect="1" noChangeArrowheads="1" noTextEdit="1"/>
          </p:cNvSpPr>
          <p:nvPr>
            <p:ph type="sldImg"/>
          </p:nvPr>
        </p:nvSpPr>
        <p:spPr>
          <a:ln/>
        </p:spPr>
      </p:sp>
      <p:sp>
        <p:nvSpPr>
          <p:cNvPr id="1421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816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16B2C-5B87-41B6-8A6B-252A64BB5A98}" type="slidenum">
              <a:rPr lang="en-US"/>
              <a:pPr/>
              <a:t>20</a:t>
            </a:fld>
            <a:endParaRPr lang="en-US"/>
          </a:p>
        </p:txBody>
      </p:sp>
      <p:sp>
        <p:nvSpPr>
          <p:cNvPr id="1425410" name="Rectangle 2"/>
          <p:cNvSpPr>
            <a:spLocks noGrp="1" noRot="1" noChangeAspect="1" noChangeArrowheads="1" noTextEdit="1"/>
          </p:cNvSpPr>
          <p:nvPr>
            <p:ph type="sldImg"/>
          </p:nvPr>
        </p:nvSpPr>
        <p:spPr>
          <a:ln/>
        </p:spPr>
      </p:sp>
      <p:sp>
        <p:nvSpPr>
          <p:cNvPr id="1425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374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FA0038-5F8A-4A96-B5BC-1F2BDF4BD203}" type="slidenum">
              <a:rPr lang="en-US"/>
              <a:pPr/>
              <a:t>21</a:t>
            </a:fld>
            <a:endParaRPr lang="en-US"/>
          </a:p>
        </p:txBody>
      </p:sp>
      <p:sp>
        <p:nvSpPr>
          <p:cNvPr id="1427458" name="Rectangle 2"/>
          <p:cNvSpPr>
            <a:spLocks noGrp="1" noRot="1" noChangeAspect="1" noChangeArrowheads="1" noTextEdit="1"/>
          </p:cNvSpPr>
          <p:nvPr>
            <p:ph type="sldImg"/>
          </p:nvPr>
        </p:nvSpPr>
        <p:spPr>
          <a:ln/>
        </p:spPr>
      </p:sp>
      <p:sp>
        <p:nvSpPr>
          <p:cNvPr id="1427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710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FC24E-7DD5-4308-A082-1DCB66E5FDBE}" type="slidenum">
              <a:rPr lang="en-US"/>
              <a:pPr/>
              <a:t>22</a:t>
            </a:fld>
            <a:endParaRPr lang="en-US"/>
          </a:p>
        </p:txBody>
      </p:sp>
      <p:sp>
        <p:nvSpPr>
          <p:cNvPr id="1404930" name="Rectangle 2"/>
          <p:cNvSpPr>
            <a:spLocks noGrp="1" noRot="1" noChangeAspect="1" noChangeArrowheads="1" noTextEdit="1"/>
          </p:cNvSpPr>
          <p:nvPr>
            <p:ph type="sldImg"/>
          </p:nvPr>
        </p:nvSpPr>
        <p:spPr>
          <a:ln/>
        </p:spPr>
      </p:sp>
      <p:sp>
        <p:nvSpPr>
          <p:cNvPr id="140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95297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B7F07-D7D9-403C-ADC4-67617BEF9798}" type="slidenum">
              <a:rPr lang="en-US"/>
              <a:pPr/>
              <a:t>23</a:t>
            </a:fld>
            <a:endParaRPr lang="en-US"/>
          </a:p>
        </p:txBody>
      </p:sp>
      <p:sp>
        <p:nvSpPr>
          <p:cNvPr id="1429506" name="Rectangle 2"/>
          <p:cNvSpPr>
            <a:spLocks noGrp="1" noRot="1" noChangeAspect="1" noChangeArrowheads="1" noTextEdit="1"/>
          </p:cNvSpPr>
          <p:nvPr>
            <p:ph type="sldImg"/>
          </p:nvPr>
        </p:nvSpPr>
        <p:spPr>
          <a:ln/>
        </p:spPr>
      </p:sp>
      <p:sp>
        <p:nvSpPr>
          <p:cNvPr id="142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222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0905C-3F0E-42EC-A159-392C924FA883}" type="slidenum">
              <a:rPr lang="en-US"/>
              <a:pPr/>
              <a:t>24</a:t>
            </a:fld>
            <a:endParaRPr lang="en-US"/>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1404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C941E-0A24-4D14-B57A-9EF12AC37233}" type="slidenum">
              <a:rPr lang="en-US"/>
              <a:pPr/>
              <a:t>25</a:t>
            </a:fld>
            <a:endParaRPr lang="en-US"/>
          </a:p>
        </p:txBody>
      </p:sp>
      <p:sp>
        <p:nvSpPr>
          <p:cNvPr id="1431554" name="Rectangle 2"/>
          <p:cNvSpPr>
            <a:spLocks noGrp="1" noRot="1" noChangeAspect="1" noChangeArrowheads="1" noTextEdit="1"/>
          </p:cNvSpPr>
          <p:nvPr>
            <p:ph type="sldImg"/>
          </p:nvPr>
        </p:nvSpPr>
        <p:spPr>
          <a:ln/>
        </p:spPr>
      </p:sp>
      <p:sp>
        <p:nvSpPr>
          <p:cNvPr id="143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125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7CB3C-4E21-459F-A89C-E5017D76004B}" type="slidenum">
              <a:rPr lang="en-US"/>
              <a:pPr/>
              <a:t>9</a:t>
            </a:fld>
            <a:endParaRPr lang="en-US"/>
          </a:p>
        </p:txBody>
      </p:sp>
      <p:sp>
        <p:nvSpPr>
          <p:cNvPr id="1325058" name="Rectangle 2"/>
          <p:cNvSpPr>
            <a:spLocks noGrp="1" noRot="1" noChangeAspect="1" noChangeArrowheads="1" noTextEdit="1"/>
          </p:cNvSpPr>
          <p:nvPr>
            <p:ph type="sldImg"/>
          </p:nvPr>
        </p:nvSpPr>
        <p:spPr>
          <a:ln/>
        </p:spPr>
      </p:sp>
      <p:sp>
        <p:nvSpPr>
          <p:cNvPr id="132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BA6EE-99EC-4A26-A1AB-EB776A2DBFA5}" type="slidenum">
              <a:rPr lang="en-US"/>
              <a:pPr/>
              <a:t>10</a:t>
            </a:fld>
            <a:endParaRPr lang="en-US"/>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triangle</a:t>
            </a:r>
          </a:p>
        </p:txBody>
      </p:sp>
      <p:sp>
        <p:nvSpPr>
          <p:cNvPr id="4" name="Slide Number Placeholder 3"/>
          <p:cNvSpPr>
            <a:spLocks noGrp="1"/>
          </p:cNvSpPr>
          <p:nvPr>
            <p:ph type="sldNum" sz="quarter" idx="10"/>
          </p:nvPr>
        </p:nvSpPr>
        <p:spPr/>
        <p:txBody>
          <a:bodyPr/>
          <a:lstStyle/>
          <a:p>
            <a:fld id="{31AADCFB-748F-4571-A7D3-05C9A656B9D2}" type="slidenum">
              <a:rPr lang="en-US" smtClean="0"/>
              <a:t>12</a:t>
            </a:fld>
            <a:endParaRPr lang="en-US"/>
          </a:p>
        </p:txBody>
      </p:sp>
    </p:spTree>
    <p:extLst>
      <p:ext uri="{BB962C8B-B14F-4D97-AF65-F5344CB8AC3E}">
        <p14:creationId xmlns:p14="http://schemas.microsoft.com/office/powerpoint/2010/main" val="377645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7F68E-AF20-4BC9-B436-5A07850F8F05}" type="slidenum">
              <a:rPr lang="en-US"/>
              <a:pPr/>
              <a:t>14</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86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4F368-C2FE-4AD7-A960-CA05EC7D0F03}" type="slidenum">
              <a:rPr lang="en-US"/>
              <a:pPr/>
              <a:t>15</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145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F95C4-16A1-40E7-ABAA-F49A2AAAEE57}" type="slidenum">
              <a:rPr lang="en-US"/>
              <a:pPr/>
              <a:t>16</a:t>
            </a:fld>
            <a:endParaRPr lang="en-US"/>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642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F920D-EDDE-4245-8219-1BE0E5A9C6AE}" type="slidenum">
              <a:rPr lang="en-US"/>
              <a:pPr/>
              <a:t>17</a:t>
            </a:fld>
            <a:endParaRPr lang="en-US"/>
          </a:p>
        </p:txBody>
      </p:sp>
      <p:sp>
        <p:nvSpPr>
          <p:cNvPr id="1417218" name="Rectangle 2"/>
          <p:cNvSpPr>
            <a:spLocks noGrp="1" noRot="1" noChangeAspect="1" noChangeArrowheads="1" noTextEdit="1"/>
          </p:cNvSpPr>
          <p:nvPr>
            <p:ph type="sldImg"/>
          </p:nvPr>
        </p:nvSpPr>
        <p:spPr>
          <a:ln/>
        </p:spPr>
      </p:sp>
      <p:sp>
        <p:nvSpPr>
          <p:cNvPr id="141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147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E03C0-F75C-472B-9DB5-34145B0527FB}" type="slidenum">
              <a:rPr lang="en-US"/>
              <a:pPr/>
              <a:t>18</a:t>
            </a:fld>
            <a:endParaRPr lang="en-US"/>
          </a:p>
        </p:txBody>
      </p:sp>
      <p:sp>
        <p:nvSpPr>
          <p:cNvPr id="1419266" name="Rectangle 2"/>
          <p:cNvSpPr>
            <a:spLocks noGrp="1" noRot="1" noChangeAspect="1" noChangeArrowheads="1" noTextEdit="1"/>
          </p:cNvSpPr>
          <p:nvPr>
            <p:ph type="sldImg"/>
          </p:nvPr>
        </p:nvSpPr>
        <p:spPr>
          <a:ln/>
        </p:spPr>
      </p:sp>
      <p:sp>
        <p:nvSpPr>
          <p:cNvPr id="141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188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1662DD-4EBF-4D81-AACD-D052DF47E2E2}"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24307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662DD-4EBF-4D81-AACD-D052DF47E2E2}"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75311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662DD-4EBF-4D81-AACD-D052DF47E2E2}"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20308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662DD-4EBF-4D81-AACD-D052DF47E2E2}"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99750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1662DD-4EBF-4D81-AACD-D052DF47E2E2}"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53874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1662DD-4EBF-4D81-AACD-D052DF47E2E2}"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412949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1662DD-4EBF-4D81-AACD-D052DF47E2E2}" type="datetimeFigureOut">
              <a:rPr lang="en-US" smtClean="0"/>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53726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1662DD-4EBF-4D81-AACD-D052DF47E2E2}" type="datetimeFigureOut">
              <a:rPr lang="en-US" smtClean="0"/>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90909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662DD-4EBF-4D81-AACD-D052DF47E2E2}" type="datetimeFigureOut">
              <a:rPr lang="en-US" smtClean="0"/>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02242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662DD-4EBF-4D81-AACD-D052DF47E2E2}"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99674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662DD-4EBF-4D81-AACD-D052DF47E2E2}"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58001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662DD-4EBF-4D81-AACD-D052DF47E2E2}" type="datetimeFigureOut">
              <a:rPr lang="en-US" smtClean="0"/>
              <a:t>2/20/2020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1FB43-DC72-41E5-917A-30F8E6589284}" type="slidenum">
              <a:rPr lang="en-US" smtClean="0"/>
              <a:t>‹#›</a:t>
            </a:fld>
            <a:endParaRPr lang="en-US"/>
          </a:p>
        </p:txBody>
      </p:sp>
    </p:spTree>
    <p:extLst>
      <p:ext uri="{BB962C8B-B14F-4D97-AF65-F5344CB8AC3E}">
        <p14:creationId xmlns:p14="http://schemas.microsoft.com/office/powerpoint/2010/main" val="9213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026702-9C54-40A5-BB6F-C12AC2BBB59F}" type="datetime1">
              <a:rPr lang="en-US" altLang="en-US" smtClean="0"/>
              <a:pPr eaLnBrk="1" hangingPunct="1"/>
              <a:t>2/20/2020</a:t>
            </a:fld>
            <a:endParaRPr lang="en-US" altLang="en-US"/>
          </a:p>
        </p:txBody>
      </p:sp>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Physics 214 Fall 2010</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C4DB59-A754-48B7-BDAF-5BB448F97C17}" type="slidenum">
              <a:rPr lang="en-US" altLang="en-US"/>
              <a:pPr eaLnBrk="1" hangingPunct="1"/>
              <a:t>1</a:t>
            </a:fld>
            <a:endParaRPr lang="en-US" altLang="en-US"/>
          </a:p>
        </p:txBody>
      </p:sp>
      <p:sp>
        <p:nvSpPr>
          <p:cNvPr id="23557" name="Rectangle 2"/>
          <p:cNvSpPr>
            <a:spLocks noGrp="1" noChangeArrowheads="1"/>
          </p:cNvSpPr>
          <p:nvPr>
            <p:ph type="title"/>
          </p:nvPr>
        </p:nvSpPr>
        <p:spPr>
          <a:xfrm>
            <a:off x="457200" y="152400"/>
            <a:ext cx="8153400" cy="639763"/>
          </a:xfrm>
          <a:solidFill>
            <a:schemeClr val="folHlink"/>
          </a:solidFill>
        </p:spPr>
        <p:txBody>
          <a:bodyPr>
            <a:normAutofit fontScale="90000"/>
          </a:bodyPr>
          <a:lstStyle/>
          <a:p>
            <a:pPr eaLnBrk="1" hangingPunct="1"/>
            <a:r>
              <a:rPr lang="en-US" altLang="zh-CN" sz="2000">
                <a:ea typeface="宋体" panose="02010600030101010101" pitchFamily="2" charset="-122"/>
              </a:rPr>
              <a:t>1N-10 Elastic &amp; Inelastic Collisions</a:t>
            </a:r>
            <a:r>
              <a:rPr lang="en-US" altLang="zh-CN">
                <a:ea typeface="宋体" panose="02010600030101010101" pitchFamily="2" charset="-122"/>
              </a:rPr>
              <a:t> </a:t>
            </a:r>
          </a:p>
        </p:txBody>
      </p:sp>
      <p:sp>
        <p:nvSpPr>
          <p:cNvPr id="113667" name="Rectangle 3"/>
          <p:cNvSpPr>
            <a:spLocks noGrp="1" noChangeArrowheads="1"/>
          </p:cNvSpPr>
          <p:nvPr>
            <p:ph type="body" idx="1"/>
          </p:nvPr>
        </p:nvSpPr>
        <p:spPr>
          <a:xfrm>
            <a:off x="838200" y="5257800"/>
            <a:ext cx="6858000" cy="838200"/>
          </a:xfrm>
          <a:solidFill>
            <a:schemeClr val="accent1"/>
          </a:solidFill>
        </p:spPr>
        <p:txBody>
          <a:bodyPr/>
          <a:lstStyle/>
          <a:p>
            <a:pPr marL="0" indent="0" eaLnBrk="1" hangingPunct="1">
              <a:lnSpc>
                <a:spcPct val="80000"/>
              </a:lnSpc>
            </a:pPr>
            <a:r>
              <a:rPr lang="en-US" altLang="zh-CN" sz="1800">
                <a:ea typeface="宋体" panose="02010600030101010101" pitchFamily="2" charset="-122"/>
              </a:rPr>
              <a:t>WE CAN MEASURE THE SPEED BY TIMING THE CARTS ACROSS A FIXED DISTANCE.  For THE INELASTIC CASE HALF THE VELOCITY IMPLIES IT SHOULD TAKE TWICE THE TIME.</a:t>
            </a:r>
          </a:p>
        </p:txBody>
      </p:sp>
      <p:pic>
        <p:nvPicPr>
          <p:cNvPr id="23559" name="Picture 4" descr="1N-10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33800"/>
            <a:ext cx="5270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descr="1N-10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2766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7"/>
          <p:cNvSpPr txBox="1">
            <a:spLocks noChangeArrowheads="1"/>
          </p:cNvSpPr>
          <p:nvPr/>
        </p:nvSpPr>
        <p:spPr bwMode="auto">
          <a:xfrm>
            <a:off x="685800" y="914400"/>
            <a:ext cx="80010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solidFill>
                  <a:srgbClr val="669900"/>
                </a:solidFill>
                <a:ea typeface="宋体" panose="02010600030101010101" pitchFamily="2" charset="-122"/>
              </a:rPr>
              <a:t>Elastic and Inelastic collisions of Two identical Carts on a Frictionless Track</a:t>
            </a:r>
          </a:p>
        </p:txBody>
      </p:sp>
      <p:sp>
        <p:nvSpPr>
          <p:cNvPr id="113681" name="Text Box 17"/>
          <p:cNvSpPr txBox="1">
            <a:spLocks noChangeArrowheads="1"/>
          </p:cNvSpPr>
          <p:nvPr/>
        </p:nvSpPr>
        <p:spPr bwMode="auto">
          <a:xfrm>
            <a:off x="4114800" y="1295400"/>
            <a:ext cx="4800600" cy="641350"/>
          </a:xfrm>
          <a:prstGeom prst="rect">
            <a:avLst/>
          </a:prstGeom>
          <a:solidFill>
            <a:srgbClr val="FF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b="1">
                <a:solidFill>
                  <a:srgbClr val="FF3300"/>
                </a:solidFill>
                <a:ea typeface="宋体" panose="02010600030101010101" pitchFamily="2" charset="-122"/>
              </a:rPr>
              <a:t>Conservation of momentum </a:t>
            </a:r>
          </a:p>
          <a:p>
            <a:pPr eaLnBrk="1" hangingPunct="1"/>
            <a:r>
              <a:rPr lang="en-US" altLang="zh-CN" b="1">
                <a:solidFill>
                  <a:srgbClr val="FF3300"/>
                </a:solidFill>
                <a:ea typeface="宋体" panose="02010600030101010101" pitchFamily="2" charset="-122"/>
              </a:rPr>
              <a:t>          </a:t>
            </a:r>
            <a:r>
              <a:rPr lang="en-US" altLang="zh-CN" b="1" i="1">
                <a:solidFill>
                  <a:srgbClr val="FF3300"/>
                </a:solidFill>
                <a:ea typeface="宋体" panose="02010600030101010101" pitchFamily="2" charset="-122"/>
              </a:rPr>
              <a:t>mv</a:t>
            </a:r>
            <a:r>
              <a:rPr lang="en-US" altLang="zh-CN" b="1" i="1" baseline="-25000">
                <a:solidFill>
                  <a:srgbClr val="FF3300"/>
                </a:solidFill>
                <a:ea typeface="宋体" panose="02010600030101010101" pitchFamily="2" charset="-122"/>
              </a:rPr>
              <a:t>A</a:t>
            </a:r>
            <a:r>
              <a:rPr lang="en-US" altLang="zh-CN" b="1" i="1">
                <a:solidFill>
                  <a:srgbClr val="FF3300"/>
                </a:solidFill>
                <a:ea typeface="宋体" panose="02010600030101010101" pitchFamily="2" charset="-122"/>
              </a:rPr>
              <a:t> + mv</a:t>
            </a:r>
            <a:r>
              <a:rPr lang="en-US" altLang="zh-CN" b="1" i="1" baseline="-25000">
                <a:solidFill>
                  <a:srgbClr val="FF3300"/>
                </a:solidFill>
                <a:ea typeface="宋体" panose="02010600030101010101" pitchFamily="2" charset="-122"/>
              </a:rPr>
              <a:t>B</a:t>
            </a:r>
            <a:r>
              <a:rPr lang="en-US" altLang="zh-CN" b="1" i="1">
                <a:solidFill>
                  <a:srgbClr val="FF3300"/>
                </a:solidFill>
                <a:ea typeface="宋体" panose="02010600030101010101" pitchFamily="2" charset="-122"/>
              </a:rPr>
              <a:t> = mv</a:t>
            </a:r>
            <a:r>
              <a:rPr lang="en-US" altLang="zh-CN" b="1" i="1" baseline="-25000">
                <a:solidFill>
                  <a:srgbClr val="FF3300"/>
                </a:solidFill>
                <a:ea typeface="宋体" panose="02010600030101010101" pitchFamily="2" charset="-122"/>
              </a:rPr>
              <a:t>A</a:t>
            </a:r>
            <a:r>
              <a:rPr lang="en-US" altLang="zh-CN" b="1" i="1">
                <a:solidFill>
                  <a:srgbClr val="FF3300"/>
                </a:solidFill>
                <a:ea typeface="宋体" panose="02010600030101010101" pitchFamily="2" charset="-122"/>
              </a:rPr>
              <a:t>’ + mv</a:t>
            </a:r>
            <a:r>
              <a:rPr lang="en-US" altLang="zh-CN" b="1" i="1" baseline="-25000">
                <a:solidFill>
                  <a:srgbClr val="FF3300"/>
                </a:solidFill>
                <a:ea typeface="宋体" panose="02010600030101010101" pitchFamily="2" charset="-122"/>
              </a:rPr>
              <a:t>B</a:t>
            </a:r>
            <a:r>
              <a:rPr lang="en-US" altLang="zh-CN" b="1" i="1">
                <a:solidFill>
                  <a:srgbClr val="FF3300"/>
                </a:solidFill>
                <a:ea typeface="宋体" panose="02010600030101010101" pitchFamily="2" charset="-122"/>
              </a:rPr>
              <a:t>’ </a:t>
            </a:r>
            <a:endParaRPr lang="en-US" altLang="en-US" b="1">
              <a:solidFill>
                <a:srgbClr val="FF3300"/>
              </a:solidFill>
            </a:endParaRPr>
          </a:p>
        </p:txBody>
      </p:sp>
      <p:sp>
        <p:nvSpPr>
          <p:cNvPr id="113682" name="Text Box 18"/>
          <p:cNvSpPr txBox="1">
            <a:spLocks noChangeArrowheads="1"/>
          </p:cNvSpPr>
          <p:nvPr/>
        </p:nvSpPr>
        <p:spPr bwMode="auto">
          <a:xfrm>
            <a:off x="4267200" y="1981200"/>
            <a:ext cx="4572000" cy="915988"/>
          </a:xfrm>
          <a:prstGeom prst="rect">
            <a:avLst/>
          </a:prstGeom>
          <a:solidFill>
            <a:srgbClr val="FF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b="1">
                <a:solidFill>
                  <a:srgbClr val="FF3300"/>
                </a:solidFill>
                <a:ea typeface="宋体" panose="02010600030101010101" pitchFamily="2" charset="-122"/>
              </a:rPr>
              <a:t>Conservation of Energy (</a:t>
            </a:r>
            <a:r>
              <a:rPr lang="en-US" altLang="zh-CN" b="1" i="1">
                <a:solidFill>
                  <a:srgbClr val="FF3300"/>
                </a:solidFill>
                <a:ea typeface="宋体" panose="02010600030101010101" pitchFamily="2" charset="-122"/>
              </a:rPr>
              <a:t>Elastic</a:t>
            </a:r>
            <a:r>
              <a:rPr lang="en-US" altLang="zh-CN" b="1">
                <a:solidFill>
                  <a:srgbClr val="FF3300"/>
                </a:solidFill>
                <a:ea typeface="宋体" panose="02010600030101010101" pitchFamily="2" charset="-122"/>
              </a:rPr>
              <a:t>)</a:t>
            </a:r>
          </a:p>
          <a:p>
            <a:pPr eaLnBrk="1" hangingPunct="1"/>
            <a:r>
              <a:rPr lang="en-US" altLang="zh-CN" b="1">
                <a:solidFill>
                  <a:srgbClr val="FF3300"/>
                </a:solidFill>
                <a:ea typeface="宋体" panose="02010600030101010101" pitchFamily="2" charset="-122"/>
              </a:rPr>
              <a:t>  </a:t>
            </a:r>
            <a:r>
              <a:rPr lang="en-US" altLang="zh-CN" b="1" i="1">
                <a:solidFill>
                  <a:srgbClr val="FF3300"/>
                </a:solidFill>
                <a:ea typeface="宋体" panose="02010600030101010101" pitchFamily="2" charset="-122"/>
              </a:rPr>
              <a:t>½ mv</a:t>
            </a:r>
            <a:r>
              <a:rPr lang="en-US" altLang="zh-CN" b="1" i="1" baseline="-25000">
                <a:solidFill>
                  <a:srgbClr val="FF3300"/>
                </a:solidFill>
                <a:ea typeface="宋体" panose="02010600030101010101" pitchFamily="2" charset="-122"/>
              </a:rPr>
              <a:t>A</a:t>
            </a:r>
            <a:r>
              <a:rPr lang="en-US" altLang="zh-CN" b="1" i="1" baseline="30000">
                <a:solidFill>
                  <a:srgbClr val="FF3300"/>
                </a:solidFill>
                <a:ea typeface="宋体" panose="02010600030101010101" pitchFamily="2" charset="-122"/>
              </a:rPr>
              <a:t>2</a:t>
            </a:r>
            <a:r>
              <a:rPr lang="en-US" altLang="zh-CN" b="1" i="1">
                <a:solidFill>
                  <a:srgbClr val="FF3300"/>
                </a:solidFill>
                <a:ea typeface="宋体" panose="02010600030101010101" pitchFamily="2" charset="-122"/>
              </a:rPr>
              <a:t> + ½ mv</a:t>
            </a:r>
            <a:r>
              <a:rPr lang="en-US" altLang="zh-CN" b="1" i="1" baseline="-25000">
                <a:solidFill>
                  <a:srgbClr val="FF3300"/>
                </a:solidFill>
                <a:ea typeface="宋体" panose="02010600030101010101" pitchFamily="2" charset="-122"/>
              </a:rPr>
              <a:t>B</a:t>
            </a:r>
            <a:r>
              <a:rPr lang="en-US" altLang="zh-CN" b="1" i="1" baseline="30000">
                <a:solidFill>
                  <a:srgbClr val="FF3300"/>
                </a:solidFill>
                <a:ea typeface="宋体" panose="02010600030101010101" pitchFamily="2" charset="-122"/>
              </a:rPr>
              <a:t>2</a:t>
            </a:r>
            <a:r>
              <a:rPr lang="en-US" altLang="zh-CN" b="1" i="1">
                <a:solidFill>
                  <a:srgbClr val="FF3300"/>
                </a:solidFill>
                <a:ea typeface="宋体" panose="02010600030101010101" pitchFamily="2" charset="-122"/>
              </a:rPr>
              <a:t> = ½ mv</a:t>
            </a:r>
            <a:r>
              <a:rPr lang="en-US" altLang="zh-CN" b="1" i="1" baseline="-25000">
                <a:solidFill>
                  <a:srgbClr val="FF3300"/>
                </a:solidFill>
                <a:ea typeface="宋体" panose="02010600030101010101" pitchFamily="2" charset="-122"/>
              </a:rPr>
              <a:t>A</a:t>
            </a:r>
            <a:r>
              <a:rPr lang="en-US" altLang="zh-CN" b="1" i="1">
                <a:solidFill>
                  <a:srgbClr val="FF3300"/>
                </a:solidFill>
                <a:ea typeface="宋体" panose="02010600030101010101" pitchFamily="2" charset="-122"/>
              </a:rPr>
              <a:t>’</a:t>
            </a:r>
            <a:r>
              <a:rPr lang="en-US" altLang="zh-CN" b="1" i="1" baseline="30000">
                <a:solidFill>
                  <a:srgbClr val="FF3300"/>
                </a:solidFill>
                <a:ea typeface="宋体" panose="02010600030101010101" pitchFamily="2" charset="-122"/>
              </a:rPr>
              <a:t>2</a:t>
            </a:r>
            <a:r>
              <a:rPr lang="en-US" altLang="zh-CN" b="1" i="1">
                <a:solidFill>
                  <a:srgbClr val="FF3300"/>
                </a:solidFill>
                <a:ea typeface="宋体" panose="02010600030101010101" pitchFamily="2" charset="-122"/>
              </a:rPr>
              <a:t> + ½ mv</a:t>
            </a:r>
            <a:r>
              <a:rPr lang="en-US" altLang="zh-CN" b="1" i="1" baseline="-25000">
                <a:solidFill>
                  <a:srgbClr val="FF3300"/>
                </a:solidFill>
                <a:ea typeface="宋体" panose="02010600030101010101" pitchFamily="2" charset="-122"/>
              </a:rPr>
              <a:t>B</a:t>
            </a:r>
            <a:r>
              <a:rPr lang="en-US" altLang="zh-CN" b="1" i="1">
                <a:solidFill>
                  <a:srgbClr val="FF3300"/>
                </a:solidFill>
                <a:ea typeface="宋体" panose="02010600030101010101" pitchFamily="2" charset="-122"/>
              </a:rPr>
              <a:t>’</a:t>
            </a:r>
            <a:r>
              <a:rPr lang="en-US" altLang="zh-CN" b="1" i="1" baseline="30000">
                <a:solidFill>
                  <a:srgbClr val="FF3300"/>
                </a:solidFill>
                <a:ea typeface="宋体" panose="02010600030101010101" pitchFamily="2" charset="-122"/>
              </a:rPr>
              <a:t>2</a:t>
            </a:r>
          </a:p>
          <a:p>
            <a:pPr eaLnBrk="1" hangingPunct="1"/>
            <a:r>
              <a:rPr lang="en-US" altLang="zh-CN" b="1" i="1">
                <a:solidFill>
                  <a:srgbClr val="FF3300"/>
                </a:solidFill>
                <a:ea typeface="宋体" panose="02010600030101010101" pitchFamily="2" charset="-122"/>
              </a:rPr>
              <a:t>If v</a:t>
            </a:r>
            <a:r>
              <a:rPr lang="en-US" altLang="zh-CN" b="1" i="1" baseline="-25000">
                <a:solidFill>
                  <a:srgbClr val="FF3300"/>
                </a:solidFill>
                <a:ea typeface="宋体" panose="02010600030101010101" pitchFamily="2" charset="-122"/>
              </a:rPr>
              <a:t>B</a:t>
            </a:r>
            <a:r>
              <a:rPr lang="en-US" altLang="zh-CN" b="1" i="1">
                <a:solidFill>
                  <a:srgbClr val="FF3300"/>
                </a:solidFill>
                <a:ea typeface="宋体" panose="02010600030101010101" pitchFamily="2" charset="-122"/>
              </a:rPr>
              <a:t> = 0 then v</a:t>
            </a:r>
            <a:r>
              <a:rPr lang="en-US" altLang="zh-CN" b="1" i="1" baseline="-25000">
                <a:solidFill>
                  <a:srgbClr val="FF3300"/>
                </a:solidFill>
                <a:ea typeface="宋体" panose="02010600030101010101" pitchFamily="2" charset="-122"/>
              </a:rPr>
              <a:t>A</a:t>
            </a:r>
            <a:r>
              <a:rPr lang="en-US" altLang="zh-CN" b="1" i="1" baseline="30000">
                <a:solidFill>
                  <a:srgbClr val="FF3300"/>
                </a:solidFill>
                <a:ea typeface="宋体" panose="02010600030101010101" pitchFamily="2" charset="-122"/>
              </a:rPr>
              <a:t>’</a:t>
            </a:r>
            <a:r>
              <a:rPr lang="en-US" altLang="zh-CN" b="1" i="1">
                <a:solidFill>
                  <a:srgbClr val="FF3300"/>
                </a:solidFill>
                <a:ea typeface="宋体" panose="02010600030101010101" pitchFamily="2" charset="-122"/>
              </a:rPr>
              <a:t> = 0 and v</a:t>
            </a:r>
            <a:r>
              <a:rPr lang="en-US" altLang="zh-CN" b="1" i="1" baseline="-25000">
                <a:solidFill>
                  <a:srgbClr val="FF3300"/>
                </a:solidFill>
                <a:ea typeface="宋体" panose="02010600030101010101" pitchFamily="2" charset="-122"/>
              </a:rPr>
              <a:t>B</a:t>
            </a:r>
            <a:r>
              <a:rPr lang="en-US" altLang="zh-CN" b="1" i="1" baseline="30000">
                <a:solidFill>
                  <a:srgbClr val="FF3300"/>
                </a:solidFill>
                <a:ea typeface="宋体" panose="02010600030101010101" pitchFamily="2" charset="-122"/>
              </a:rPr>
              <a:t>’</a:t>
            </a:r>
            <a:r>
              <a:rPr lang="en-US" altLang="zh-CN" b="1" i="1">
                <a:solidFill>
                  <a:srgbClr val="FF3300"/>
                </a:solidFill>
                <a:ea typeface="宋体" panose="02010600030101010101" pitchFamily="2" charset="-122"/>
              </a:rPr>
              <a:t> = v</a:t>
            </a:r>
            <a:r>
              <a:rPr lang="en-US" altLang="zh-CN" b="1" i="1" baseline="-25000">
                <a:solidFill>
                  <a:srgbClr val="FF3300"/>
                </a:solidFill>
                <a:ea typeface="宋体" panose="02010600030101010101" pitchFamily="2" charset="-122"/>
              </a:rPr>
              <a:t>A</a:t>
            </a:r>
            <a:endParaRPr lang="en-US" altLang="en-US" b="1">
              <a:solidFill>
                <a:srgbClr val="FF3300"/>
              </a:solidFill>
            </a:endParaRPr>
          </a:p>
        </p:txBody>
      </p:sp>
      <p:sp>
        <p:nvSpPr>
          <p:cNvPr id="113689" name="Text Box 25"/>
          <p:cNvSpPr txBox="1">
            <a:spLocks noChangeArrowheads="1"/>
          </p:cNvSpPr>
          <p:nvPr/>
        </p:nvSpPr>
        <p:spPr bwMode="auto">
          <a:xfrm>
            <a:off x="4114800" y="3124200"/>
            <a:ext cx="4800600" cy="641350"/>
          </a:xfrm>
          <a:prstGeom prst="rect">
            <a:avLst/>
          </a:prstGeom>
          <a:solidFill>
            <a:srgbClr val="FF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b="1">
                <a:solidFill>
                  <a:srgbClr val="FF3300"/>
                </a:solidFill>
                <a:ea typeface="宋体" panose="02010600030101010101" pitchFamily="2" charset="-122"/>
              </a:rPr>
              <a:t>Completely inelastic (two carts stick)</a:t>
            </a:r>
          </a:p>
          <a:p>
            <a:pPr eaLnBrk="1" hangingPunct="1"/>
            <a:r>
              <a:rPr lang="en-US" altLang="zh-CN" b="1">
                <a:solidFill>
                  <a:srgbClr val="FF3300"/>
                </a:solidFill>
                <a:ea typeface="宋体" panose="02010600030101010101" pitchFamily="2" charset="-122"/>
              </a:rPr>
              <a:t>      if v</a:t>
            </a:r>
            <a:r>
              <a:rPr lang="en-US" altLang="zh-CN" b="1" baseline="-25000">
                <a:solidFill>
                  <a:srgbClr val="FF3300"/>
                </a:solidFill>
                <a:ea typeface="宋体" panose="02010600030101010101" pitchFamily="2" charset="-122"/>
              </a:rPr>
              <a:t>B</a:t>
            </a:r>
            <a:r>
              <a:rPr lang="en-US" altLang="zh-CN" b="1">
                <a:solidFill>
                  <a:srgbClr val="FF3300"/>
                </a:solidFill>
                <a:ea typeface="宋体" panose="02010600030101010101" pitchFamily="2" charset="-122"/>
              </a:rPr>
              <a:t> = 0   then  v</a:t>
            </a:r>
            <a:r>
              <a:rPr lang="en-US" altLang="zh-CN" b="1" baseline="-25000">
                <a:solidFill>
                  <a:srgbClr val="FF3300"/>
                </a:solidFill>
                <a:ea typeface="宋体" panose="02010600030101010101" pitchFamily="2" charset="-122"/>
              </a:rPr>
              <a:t>AB</a:t>
            </a:r>
            <a:r>
              <a:rPr lang="en-US" altLang="zh-CN" b="1">
                <a:solidFill>
                  <a:srgbClr val="FF3300"/>
                </a:solidFill>
                <a:ea typeface="宋体" panose="02010600030101010101" pitchFamily="2" charset="-122"/>
              </a:rPr>
              <a:t> = ½ v</a:t>
            </a:r>
            <a:r>
              <a:rPr lang="en-US" altLang="zh-CN" b="1" baseline="-25000">
                <a:solidFill>
                  <a:srgbClr val="FF3300"/>
                </a:solidFill>
                <a:ea typeface="宋体" panose="02010600030101010101" pitchFamily="2" charset="-122"/>
              </a:rPr>
              <a:t>A</a:t>
            </a:r>
            <a:endParaRPr lang="en-US" altLang="en-US" b="1">
              <a:solidFill>
                <a:srgbClr val="FF3300"/>
              </a:solidFill>
            </a:endParaRPr>
          </a:p>
        </p:txBody>
      </p:sp>
    </p:spTree>
    <p:extLst>
      <p:ext uri="{BB962C8B-B14F-4D97-AF65-F5344CB8AC3E}">
        <p14:creationId xmlns:p14="http://schemas.microsoft.com/office/powerpoint/2010/main" val="308924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a:xfrm>
            <a:off x="0" y="0"/>
            <a:ext cx="9144000" cy="2528888"/>
          </a:xfrm>
        </p:spPr>
        <p:txBody>
          <a:bodyPr>
            <a:normAutofit fontScale="90000"/>
          </a:bodyPr>
          <a:lstStyle/>
          <a:p>
            <a:r>
              <a:rPr lang="en-US" sz="3200" dirty="0">
                <a:solidFill>
                  <a:schemeClr val="accent1"/>
                </a:solidFill>
                <a:latin typeface="Comic Sans MS" pitchFamily="79" charset="0"/>
              </a:rPr>
              <a:t>Two lumps of clay of equal mass are traveling at right angles with equal speeds as shown, when they collide and stick together.  Is it possible that their final velocity vector is in the direction shown?</a:t>
            </a:r>
            <a:endParaRPr lang="en-US" sz="4000" dirty="0">
              <a:solidFill>
                <a:schemeClr val="accent1"/>
              </a:solidFill>
              <a:latin typeface="Comic Sans MS" pitchFamily="79" charset="0"/>
            </a:endParaRPr>
          </a:p>
        </p:txBody>
      </p:sp>
      <p:sp>
        <p:nvSpPr>
          <p:cNvPr id="1129475" name="Rectangle 3"/>
          <p:cNvSpPr>
            <a:spLocks noGrp="1" noChangeArrowheads="1"/>
          </p:cNvSpPr>
          <p:nvPr>
            <p:ph type="body" idx="1"/>
          </p:nvPr>
        </p:nvSpPr>
        <p:spPr>
          <a:xfrm>
            <a:off x="304800" y="2667000"/>
            <a:ext cx="3505200" cy="2286000"/>
          </a:xfrm>
        </p:spPr>
        <p:txBody>
          <a:bodyPr/>
          <a:lstStyle/>
          <a:p>
            <a:pPr marL="609600" indent="-609600">
              <a:lnSpc>
                <a:spcPct val="80000"/>
              </a:lnSpc>
              <a:buFont typeface="Arial" charset="0"/>
              <a:buAutoNum type="alphaLcParenR"/>
            </a:pPr>
            <a:r>
              <a:rPr lang="en-US" sz="2000">
                <a:latin typeface="Comic Sans MS" pitchFamily="79" charset="0"/>
              </a:rPr>
              <a:t>yes</a:t>
            </a:r>
          </a:p>
          <a:p>
            <a:pPr marL="609600" indent="-609600">
              <a:lnSpc>
                <a:spcPct val="80000"/>
              </a:lnSpc>
              <a:buFont typeface="Arial" charset="0"/>
              <a:buAutoNum type="alphaLcParenR"/>
            </a:pPr>
            <a:r>
              <a:rPr lang="en-US" sz="2000">
                <a:latin typeface="Comic Sans MS" pitchFamily="79" charset="0"/>
              </a:rPr>
              <a:t>no</a:t>
            </a:r>
          </a:p>
          <a:p>
            <a:pPr marL="609600" indent="-609600">
              <a:lnSpc>
                <a:spcPct val="80000"/>
              </a:lnSpc>
              <a:buFont typeface="Arial" charset="0"/>
              <a:buAutoNum type="alphaLcParenR"/>
            </a:pPr>
            <a:r>
              <a:rPr lang="en-US" sz="2000">
                <a:latin typeface="Comic Sans MS" pitchFamily="79" charset="0"/>
              </a:rPr>
              <a:t>unable to tell </a:t>
            </a:r>
          </a:p>
          <a:p>
            <a:pPr marL="609600" indent="-609600">
              <a:lnSpc>
                <a:spcPct val="80000"/>
              </a:lnSpc>
              <a:buFont typeface="Arial" charset="0"/>
              <a:buNone/>
            </a:pPr>
            <a:r>
              <a:rPr lang="en-US" sz="2000">
                <a:latin typeface="Comic Sans MS" pitchFamily="79" charset="0"/>
              </a:rPr>
              <a:t>	from this graph</a:t>
            </a:r>
          </a:p>
        </p:txBody>
      </p:sp>
      <p:sp>
        <p:nvSpPr>
          <p:cNvPr id="1129476" name="Text Box 4"/>
          <p:cNvSpPr txBox="1">
            <a:spLocks noChangeArrowheads="1"/>
          </p:cNvSpPr>
          <p:nvPr/>
        </p:nvSpPr>
        <p:spPr bwMode="auto">
          <a:xfrm>
            <a:off x="0" y="4343400"/>
            <a:ext cx="4343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No.  The final momentum will be in a direction making a 45</a:t>
            </a:r>
            <a:r>
              <a:rPr lang="en-US" baseline="30000">
                <a:latin typeface="Arial" charset="0"/>
              </a:rPr>
              <a:t>o</a:t>
            </a:r>
            <a:r>
              <a:rPr lang="en-US">
                <a:latin typeface="Arial" charset="0"/>
              </a:rPr>
              <a:t> degree angle with respect to each of the initial momentum vectors.</a:t>
            </a:r>
          </a:p>
        </p:txBody>
      </p:sp>
      <p:pic>
        <p:nvPicPr>
          <p:cNvPr id="1129479" name="Picture 7" descr="07_p13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49525"/>
            <a:ext cx="48768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08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29476"/>
                                        </p:tgtEl>
                                        <p:attrNameLst>
                                          <p:attrName>style.visibility</p:attrName>
                                        </p:attrNameLst>
                                      </p:cBhvr>
                                      <p:to>
                                        <p:strVal val="visible"/>
                                      </p:to>
                                    </p:set>
                                    <p:animEffect transition="in" filter="fade">
                                      <p:cBhvr>
                                        <p:cTn id="7" dur="1000"/>
                                        <p:tgtEl>
                                          <p:spTgt spid="1129476"/>
                                        </p:tgtEl>
                                      </p:cBhvr>
                                    </p:animEffect>
                                    <p:anim calcmode="lin" valueType="num">
                                      <p:cBhvr>
                                        <p:cTn id="8" dur="1000" fill="hold"/>
                                        <p:tgtEl>
                                          <p:spTgt spid="1129476"/>
                                        </p:tgtEl>
                                        <p:attrNameLst>
                                          <p:attrName>ppt_x</p:attrName>
                                        </p:attrNameLst>
                                      </p:cBhvr>
                                      <p:tavLst>
                                        <p:tav tm="0">
                                          <p:val>
                                            <p:strVal val="#ppt_x"/>
                                          </p:val>
                                        </p:tav>
                                        <p:tav tm="100000">
                                          <p:val>
                                            <p:strVal val="#ppt_x"/>
                                          </p:val>
                                        </p:tav>
                                      </p:tavLst>
                                    </p:anim>
                                    <p:anim calcmode="lin" valueType="num">
                                      <p:cBhvr>
                                        <p:cTn id="9" dur="900" decel="100000" fill="hold"/>
                                        <p:tgtEl>
                                          <p:spTgt spid="112947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94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40E6A2-55CC-4780-B0C9-6B35F052A982}" type="datetime1">
              <a:rPr lang="en-US"/>
              <a:pPr eaLnBrk="1" hangingPunct="1"/>
              <a:t>2/20/2020</a:t>
            </a:fld>
            <a:endParaRPr lang="en-US"/>
          </a:p>
        </p:txBody>
      </p:sp>
      <p:sp>
        <p:nvSpPr>
          <p:cNvPr id="10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B4E54A-E9A3-4A4D-8843-AD5AB034CFE6}" type="slidenum">
              <a:rPr lang="en-US"/>
              <a:pPr eaLnBrk="1" hangingPunct="1"/>
              <a:t>11</a:t>
            </a:fld>
            <a:endParaRPr lang="en-US"/>
          </a:p>
        </p:txBody>
      </p:sp>
      <p:sp>
        <p:nvSpPr>
          <p:cNvPr id="106527" name="Text Box 31"/>
          <p:cNvSpPr txBox="1">
            <a:spLocks noChangeArrowheads="1"/>
          </p:cNvSpPr>
          <p:nvPr/>
        </p:nvSpPr>
        <p:spPr bwMode="auto">
          <a:xfrm>
            <a:off x="381000" y="1103313"/>
            <a:ext cx="8077200" cy="12434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200" b="1" dirty="0">
                <a:solidFill>
                  <a:srgbClr val="FF0000"/>
                </a:solidFill>
              </a:rPr>
              <a:t>A truck of mass 4000kg and speed 10m/s collides at right</a:t>
            </a:r>
          </a:p>
          <a:p>
            <a:pPr eaLnBrk="1" hangingPunct="1">
              <a:spcBef>
                <a:spcPct val="20000"/>
              </a:spcBef>
            </a:pPr>
            <a:r>
              <a:rPr lang="en-US" sz="2200" b="1" dirty="0">
                <a:solidFill>
                  <a:srgbClr val="FF0000"/>
                </a:solidFill>
              </a:rPr>
              <a:t>angles with a car of mass 1500kg and a speed of 20m/s.</a:t>
            </a:r>
          </a:p>
          <a:p>
            <a:pPr eaLnBrk="1" hangingPunct="1">
              <a:spcBef>
                <a:spcPct val="20000"/>
              </a:spcBef>
            </a:pPr>
            <a:r>
              <a:rPr lang="en-US" sz="2200" b="1" dirty="0">
                <a:solidFill>
                  <a:srgbClr val="FF0000"/>
                </a:solidFill>
              </a:rPr>
              <a:t>What’s the total momentum of system before collision?</a:t>
            </a:r>
          </a:p>
        </p:txBody>
      </p:sp>
      <p:sp>
        <p:nvSpPr>
          <p:cNvPr id="1035" name="Rectangle 40"/>
          <p:cNvSpPr>
            <a:spLocks noGrp="1" noChangeArrowheads="1"/>
          </p:cNvSpPr>
          <p:nvPr>
            <p:ph type="title"/>
          </p:nvPr>
        </p:nvSpPr>
        <p:spPr>
          <a:xfrm>
            <a:off x="457200" y="76200"/>
            <a:ext cx="8229600" cy="1143000"/>
          </a:xfrm>
        </p:spPr>
        <p:txBody>
          <a:bodyPr/>
          <a:lstStyle/>
          <a:p>
            <a:pPr eaLnBrk="1" hangingPunct="1"/>
            <a:r>
              <a:rPr lang="en-US"/>
              <a:t>Ch 7 E 18</a:t>
            </a:r>
          </a:p>
        </p:txBody>
      </p:sp>
      <p:sp>
        <p:nvSpPr>
          <p:cNvPr id="3" name="TextBox 2"/>
          <p:cNvSpPr txBox="1"/>
          <p:nvPr/>
        </p:nvSpPr>
        <p:spPr>
          <a:xfrm>
            <a:off x="381000" y="2971800"/>
            <a:ext cx="3505200" cy="2862322"/>
          </a:xfrm>
          <a:prstGeom prst="rect">
            <a:avLst/>
          </a:prstGeom>
          <a:noFill/>
        </p:spPr>
        <p:txBody>
          <a:bodyPr wrap="square" rtlCol="0">
            <a:spAutoFit/>
          </a:bodyPr>
          <a:lstStyle/>
          <a:p>
            <a:pPr marL="342900" indent="-342900">
              <a:buAutoNum type="alphaUcPeriod"/>
            </a:pPr>
            <a:r>
              <a:rPr lang="en-US" sz="3000" dirty="0">
                <a:solidFill>
                  <a:schemeClr val="accent1"/>
                </a:solidFill>
              </a:rPr>
              <a:t>70000 kg m/s</a:t>
            </a:r>
          </a:p>
          <a:p>
            <a:pPr marL="342900" indent="-342900">
              <a:buFontTx/>
              <a:buAutoNum type="alphaUcPeriod"/>
            </a:pPr>
            <a:r>
              <a:rPr lang="en-US" sz="3000" dirty="0">
                <a:solidFill>
                  <a:schemeClr val="accent1"/>
                </a:solidFill>
              </a:rPr>
              <a:t>10000 kg m/s</a:t>
            </a:r>
          </a:p>
          <a:p>
            <a:pPr marL="342900" indent="-342900">
              <a:buFontTx/>
              <a:buAutoNum type="alphaUcPeriod"/>
            </a:pPr>
            <a:r>
              <a:rPr lang="en-US" sz="3000" dirty="0">
                <a:solidFill>
                  <a:schemeClr val="accent1"/>
                </a:solidFill>
              </a:rPr>
              <a:t>50000 kg m/s</a:t>
            </a:r>
          </a:p>
          <a:p>
            <a:pPr marL="342900" indent="-342900">
              <a:buFontTx/>
              <a:buAutoNum type="alphaUcPeriod"/>
            </a:pPr>
            <a:r>
              <a:rPr lang="en-US" sz="3000" dirty="0">
                <a:solidFill>
                  <a:schemeClr val="accent1"/>
                </a:solidFill>
              </a:rPr>
              <a:t>40000 kg m/s</a:t>
            </a:r>
          </a:p>
          <a:p>
            <a:pPr marL="342900" indent="-342900">
              <a:buFontTx/>
              <a:buAutoNum type="alphaUcPeriod"/>
            </a:pPr>
            <a:r>
              <a:rPr lang="en-US" sz="3000" dirty="0">
                <a:solidFill>
                  <a:schemeClr val="accent1"/>
                </a:solidFill>
              </a:rPr>
              <a:t>30000 kg m/s</a:t>
            </a:r>
          </a:p>
          <a:p>
            <a:pPr marL="342900" indent="-342900">
              <a:buAutoNum type="alphaUcPeriod"/>
            </a:pPr>
            <a:endParaRPr lang="en-US" sz="3000" dirty="0">
              <a:solidFill>
                <a:schemeClr val="accent1"/>
              </a:solidFill>
            </a:endParaRPr>
          </a:p>
        </p:txBody>
      </p:sp>
    </p:spTree>
    <p:extLst>
      <p:ext uri="{BB962C8B-B14F-4D97-AF65-F5344CB8AC3E}">
        <p14:creationId xmlns:p14="http://schemas.microsoft.com/office/powerpoint/2010/main" val="230296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40E6A2-55CC-4780-B0C9-6B35F052A982}" type="datetime1">
              <a:rPr lang="en-US"/>
              <a:pPr eaLnBrk="1" hangingPunct="1"/>
              <a:t>2/20/2020</a:t>
            </a:fld>
            <a:endParaRPr lang="en-US"/>
          </a:p>
        </p:txBody>
      </p:sp>
      <p:sp>
        <p:nvSpPr>
          <p:cNvPr id="10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B4E54A-E9A3-4A4D-8843-AD5AB034CFE6}" type="slidenum">
              <a:rPr lang="en-US"/>
              <a:pPr eaLnBrk="1" hangingPunct="1"/>
              <a:t>12</a:t>
            </a:fld>
            <a:endParaRPr lang="en-US"/>
          </a:p>
        </p:txBody>
      </p:sp>
      <p:sp>
        <p:nvSpPr>
          <p:cNvPr id="106527" name="Text Box 31"/>
          <p:cNvSpPr txBox="1">
            <a:spLocks noChangeArrowheads="1"/>
          </p:cNvSpPr>
          <p:nvPr/>
        </p:nvSpPr>
        <p:spPr bwMode="auto">
          <a:xfrm>
            <a:off x="381000" y="1103313"/>
            <a:ext cx="8077200" cy="12434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200" b="1" dirty="0">
                <a:solidFill>
                  <a:srgbClr val="FF0000"/>
                </a:solidFill>
              </a:rPr>
              <a:t>A truck of mass 4000kg and speed 10m/s collides at right</a:t>
            </a:r>
          </a:p>
          <a:p>
            <a:pPr eaLnBrk="1" hangingPunct="1">
              <a:spcBef>
                <a:spcPct val="20000"/>
              </a:spcBef>
            </a:pPr>
            <a:r>
              <a:rPr lang="en-US" sz="2200" b="1" dirty="0">
                <a:solidFill>
                  <a:srgbClr val="FF0000"/>
                </a:solidFill>
              </a:rPr>
              <a:t>angles with a car of mass 1500kg and a speed of 20m/s.</a:t>
            </a:r>
          </a:p>
          <a:p>
            <a:pPr eaLnBrk="1" hangingPunct="1">
              <a:spcBef>
                <a:spcPct val="20000"/>
              </a:spcBef>
            </a:pPr>
            <a:r>
              <a:rPr lang="en-US" sz="2200" b="1" dirty="0">
                <a:solidFill>
                  <a:srgbClr val="FF0000"/>
                </a:solidFill>
              </a:rPr>
              <a:t>What’s the total momentum of system before collision?</a:t>
            </a:r>
          </a:p>
        </p:txBody>
      </p:sp>
      <p:sp>
        <p:nvSpPr>
          <p:cNvPr id="1035" name="Rectangle 40"/>
          <p:cNvSpPr>
            <a:spLocks noGrp="1" noChangeArrowheads="1"/>
          </p:cNvSpPr>
          <p:nvPr>
            <p:ph type="title"/>
          </p:nvPr>
        </p:nvSpPr>
        <p:spPr>
          <a:xfrm>
            <a:off x="457200" y="76200"/>
            <a:ext cx="8229600" cy="1143000"/>
          </a:xfrm>
        </p:spPr>
        <p:txBody>
          <a:bodyPr/>
          <a:lstStyle/>
          <a:p>
            <a:pPr eaLnBrk="1" hangingPunct="1"/>
            <a:r>
              <a:rPr lang="en-US"/>
              <a:t>Ch 7 E 18</a:t>
            </a:r>
          </a:p>
        </p:txBody>
      </p:sp>
      <p:grpSp>
        <p:nvGrpSpPr>
          <p:cNvPr id="3" name="Group 2"/>
          <p:cNvGrpSpPr/>
          <p:nvPr/>
        </p:nvGrpSpPr>
        <p:grpSpPr>
          <a:xfrm>
            <a:off x="2286000" y="3124200"/>
            <a:ext cx="4482307" cy="2759076"/>
            <a:chOff x="4218781" y="3428999"/>
            <a:chExt cx="4482307" cy="2759076"/>
          </a:xfrm>
        </p:grpSpPr>
        <p:grpSp>
          <p:nvGrpSpPr>
            <p:cNvPr id="4" name="Group 32"/>
            <p:cNvGrpSpPr>
              <a:grpSpLocks/>
            </p:cNvGrpSpPr>
            <p:nvPr/>
          </p:nvGrpSpPr>
          <p:grpSpPr bwMode="auto">
            <a:xfrm>
              <a:off x="5486400" y="3429000"/>
              <a:ext cx="3214688" cy="2759075"/>
              <a:chOff x="3456" y="2160"/>
              <a:chExt cx="2025" cy="1738"/>
            </a:xfrm>
          </p:grpSpPr>
          <p:grpSp>
            <p:nvGrpSpPr>
              <p:cNvPr id="1037" name="Group 34"/>
              <p:cNvGrpSpPr>
                <a:grpSpLocks/>
              </p:cNvGrpSpPr>
              <p:nvPr/>
            </p:nvGrpSpPr>
            <p:grpSpPr bwMode="auto">
              <a:xfrm>
                <a:off x="3456" y="2160"/>
                <a:ext cx="2025" cy="1296"/>
                <a:chOff x="3456" y="2160"/>
                <a:chExt cx="2025" cy="1296"/>
              </a:xfrm>
            </p:grpSpPr>
            <p:sp>
              <p:nvSpPr>
                <p:cNvPr id="1039" name="AutoShape 35"/>
                <p:cNvSpPr>
                  <a:spLocks noChangeArrowheads="1"/>
                </p:cNvSpPr>
                <p:nvPr/>
              </p:nvSpPr>
              <p:spPr bwMode="auto">
                <a:xfrm rot="-5400000">
                  <a:off x="3480" y="2136"/>
                  <a:ext cx="1056" cy="1104"/>
                </a:xfrm>
                <a:prstGeom prst="rtTriangle">
                  <a:avLst/>
                </a:prstGeom>
                <a:solidFill>
                  <a:schemeClr val="bg1"/>
                </a:solidFill>
                <a:ln w="9525">
                  <a:solidFill>
                    <a:schemeClr val="tx1"/>
                  </a:solidFill>
                  <a:miter lim="800000"/>
                  <a:headEnd/>
                  <a:tailEnd/>
                </a:ln>
              </p:spPr>
              <p:txBody>
                <a:bodyPr wrap="none" anchor="ctr"/>
                <a:lstStyle/>
                <a:p>
                  <a:endParaRPr lang="en-US"/>
                </a:p>
              </p:txBody>
            </p:sp>
            <p:sp>
              <p:nvSpPr>
                <p:cNvPr id="1040" name="Text Box 36"/>
                <p:cNvSpPr txBox="1">
                  <a:spLocks noChangeArrowheads="1"/>
                </p:cNvSpPr>
                <p:nvPr/>
              </p:nvSpPr>
              <p:spPr bwMode="auto">
                <a:xfrm>
                  <a:off x="4598" y="2503"/>
                  <a:ext cx="8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t>p</a:t>
                  </a:r>
                  <a:r>
                    <a:rPr lang="en-US" sz="2000" b="1" baseline="-25000" dirty="0"/>
                    <a:t>1 </a:t>
                  </a:r>
                  <a:r>
                    <a:rPr lang="en-US" sz="2000" b="1" dirty="0"/>
                    <a:t>= 40000</a:t>
                  </a:r>
                </a:p>
              </p:txBody>
            </p:sp>
            <p:sp>
              <p:nvSpPr>
                <p:cNvPr id="1041" name="Text Box 37"/>
                <p:cNvSpPr txBox="1">
                  <a:spLocks noChangeArrowheads="1"/>
                </p:cNvSpPr>
                <p:nvPr/>
              </p:nvSpPr>
              <p:spPr bwMode="auto">
                <a:xfrm>
                  <a:off x="3760" y="3206"/>
                  <a:ext cx="8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p</a:t>
                  </a:r>
                  <a:r>
                    <a:rPr lang="en-US" sz="2000" b="1" baseline="-25000"/>
                    <a:t>2</a:t>
                  </a:r>
                  <a:r>
                    <a:rPr lang="en-US" sz="2000" b="1"/>
                    <a:t> = 30000</a:t>
                  </a:r>
                </a:p>
              </p:txBody>
            </p:sp>
            <p:sp>
              <p:nvSpPr>
                <p:cNvPr id="1042" name="Text Box 38"/>
                <p:cNvSpPr txBox="1">
                  <a:spLocks noChangeArrowheads="1"/>
                </p:cNvSpPr>
                <p:nvPr/>
              </p:nvSpPr>
              <p:spPr bwMode="auto">
                <a:xfrm>
                  <a:off x="3922" y="2337"/>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t>p</a:t>
                  </a:r>
                </a:p>
              </p:txBody>
            </p:sp>
          </p:grpSp>
          <p:sp>
            <p:nvSpPr>
              <p:cNvPr id="1038" name="Text Box 39"/>
              <p:cNvSpPr txBox="1">
                <a:spLocks noChangeArrowheads="1"/>
              </p:cNvSpPr>
              <p:nvPr/>
            </p:nvSpPr>
            <p:spPr bwMode="auto">
              <a:xfrm>
                <a:off x="3696" y="3456"/>
                <a:ext cx="148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 </a:t>
                </a:r>
                <a:r>
                  <a:rPr lang="en-US" sz="2000" b="1">
                    <a:solidFill>
                      <a:srgbClr val="FF3300"/>
                    </a:solidFill>
                  </a:rPr>
                  <a:t>p</a:t>
                </a:r>
                <a:r>
                  <a:rPr lang="en-US" sz="2000" b="1" baseline="30000">
                    <a:solidFill>
                      <a:srgbClr val="FF3300"/>
                    </a:solidFill>
                  </a:rPr>
                  <a:t>2 </a:t>
                </a:r>
                <a:r>
                  <a:rPr lang="en-US" sz="2000" b="1">
                    <a:solidFill>
                      <a:srgbClr val="FF3300"/>
                    </a:solidFill>
                  </a:rPr>
                  <a:t> = p</a:t>
                </a:r>
                <a:r>
                  <a:rPr lang="en-US" sz="2000" b="1" baseline="-25000">
                    <a:solidFill>
                      <a:srgbClr val="FF3300"/>
                    </a:solidFill>
                  </a:rPr>
                  <a:t>1</a:t>
                </a:r>
                <a:r>
                  <a:rPr lang="en-US" sz="2000" b="1" baseline="30000">
                    <a:solidFill>
                      <a:srgbClr val="FF3300"/>
                    </a:solidFill>
                  </a:rPr>
                  <a:t>2</a:t>
                </a:r>
                <a:r>
                  <a:rPr lang="en-US" sz="2000" b="1">
                    <a:solidFill>
                      <a:srgbClr val="FF3300"/>
                    </a:solidFill>
                  </a:rPr>
                  <a:t> + p</a:t>
                </a:r>
                <a:r>
                  <a:rPr lang="en-US" sz="2000" b="1" baseline="-25000">
                    <a:solidFill>
                      <a:srgbClr val="FF3300"/>
                    </a:solidFill>
                  </a:rPr>
                  <a:t>2</a:t>
                </a:r>
                <a:r>
                  <a:rPr lang="en-US" sz="2000" b="1" baseline="30000">
                    <a:solidFill>
                      <a:srgbClr val="FF3300"/>
                    </a:solidFill>
                  </a:rPr>
                  <a:t>2</a:t>
                </a:r>
              </a:p>
              <a:p>
                <a:pPr eaLnBrk="1" hangingPunct="1"/>
                <a:r>
                  <a:rPr lang="en-US" sz="2000" b="1">
                    <a:solidFill>
                      <a:srgbClr val="FF3300"/>
                    </a:solidFill>
                  </a:rPr>
                  <a:t>    P = 50000kgm/s</a:t>
                </a:r>
              </a:p>
            </p:txBody>
          </p:sp>
        </p:grpSp>
        <p:cxnSp>
          <p:nvCxnSpPr>
            <p:cNvPr id="5" name="Straight Arrow Connector 4"/>
            <p:cNvCxnSpPr>
              <a:stCxn id="1039" idx="0"/>
            </p:cNvCxnSpPr>
            <p:nvPr/>
          </p:nvCxnSpPr>
          <p:spPr>
            <a:xfrm flipV="1">
              <a:off x="5486400" y="3428999"/>
              <a:ext cx="0" cy="1676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39" idx="0"/>
              <a:endCxn id="1039" idx="4"/>
            </p:cNvCxnSpPr>
            <p:nvPr/>
          </p:nvCxnSpPr>
          <p:spPr>
            <a:xfrm flipV="1">
              <a:off x="5486400" y="3429000"/>
              <a:ext cx="1752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039" idx="0"/>
            </p:cNvCxnSpPr>
            <p:nvPr/>
          </p:nvCxnSpPr>
          <p:spPr>
            <a:xfrm>
              <a:off x="5486400" y="51054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 Box 36"/>
            <p:cNvSpPr txBox="1">
              <a:spLocks noChangeArrowheads="1"/>
            </p:cNvSpPr>
            <p:nvPr/>
          </p:nvSpPr>
          <p:spPr bwMode="auto">
            <a:xfrm>
              <a:off x="4218781" y="3888456"/>
              <a:ext cx="1401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t>p</a:t>
              </a:r>
              <a:r>
                <a:rPr lang="en-US" sz="2000" b="1" baseline="-25000" dirty="0"/>
                <a:t>1 </a:t>
              </a:r>
              <a:r>
                <a:rPr lang="en-US" sz="2000" b="1" dirty="0"/>
                <a:t>= 40000</a:t>
              </a:r>
            </a:p>
          </p:txBody>
        </p:sp>
      </p:grpSp>
    </p:spTree>
    <p:extLst>
      <p:ext uri="{BB962C8B-B14F-4D97-AF65-F5344CB8AC3E}">
        <p14:creationId xmlns:p14="http://schemas.microsoft.com/office/powerpoint/2010/main" val="3012643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84B009-33D8-4217-9583-E1BECA96B1BA}" type="datetime1">
              <a:rPr lang="en-US"/>
              <a:pPr eaLnBrk="1" hangingPunct="1"/>
              <a:t>2/20/2020</a:t>
            </a:fld>
            <a:endParaRPr lang="en-US"/>
          </a:p>
        </p:txBody>
      </p:sp>
      <p:sp>
        <p:nvSpPr>
          <p:cNvPr id="2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DE0053-16C0-482A-8575-F1595A06C98B}" type="slidenum">
              <a:rPr lang="en-US"/>
              <a:pPr eaLnBrk="1" hangingPunct="1"/>
              <a:t>13</a:t>
            </a:fld>
            <a:endParaRPr lang="en-US"/>
          </a:p>
        </p:txBody>
      </p:sp>
      <p:sp>
        <p:nvSpPr>
          <p:cNvPr id="107522" name="Text Box 2"/>
          <p:cNvSpPr txBox="1">
            <a:spLocks noChangeArrowheads="1"/>
          </p:cNvSpPr>
          <p:nvPr/>
        </p:nvSpPr>
        <p:spPr bwMode="auto">
          <a:xfrm>
            <a:off x="381000" y="762000"/>
            <a:ext cx="8458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000" b="1" dirty="0">
                <a:solidFill>
                  <a:srgbClr val="FF0000"/>
                </a:solidFill>
              </a:rPr>
              <a:t>A bullet is fired into block sitting on ice.  The bullet travels at</a:t>
            </a:r>
          </a:p>
          <a:p>
            <a:pPr algn="ctr" eaLnBrk="1" hangingPunct="1">
              <a:spcBef>
                <a:spcPct val="20000"/>
              </a:spcBef>
            </a:pPr>
            <a:r>
              <a:rPr lang="en-US" sz="2000" b="1" dirty="0">
                <a:solidFill>
                  <a:srgbClr val="FF0000"/>
                </a:solidFill>
              </a:rPr>
              <a:t>500 m/s with mass 0.005 kg.  The wooden block is at rest with a</a:t>
            </a:r>
          </a:p>
          <a:p>
            <a:pPr algn="ctr" eaLnBrk="1" hangingPunct="1">
              <a:spcBef>
                <a:spcPct val="20000"/>
              </a:spcBef>
            </a:pPr>
            <a:r>
              <a:rPr lang="en-US" sz="2000" b="1" dirty="0">
                <a:solidFill>
                  <a:srgbClr val="FF0000"/>
                </a:solidFill>
              </a:rPr>
              <a:t>mass of 1.205 kg.  Afterwards the bullet is embedded in the block.</a:t>
            </a:r>
          </a:p>
          <a:p>
            <a:pPr algn="ctr" eaLnBrk="1" hangingPunct="1">
              <a:spcBef>
                <a:spcPct val="20000"/>
              </a:spcBef>
            </a:pPr>
            <a:r>
              <a:rPr lang="en-US" sz="2000" b="1" dirty="0">
                <a:solidFill>
                  <a:srgbClr val="FF0000"/>
                </a:solidFill>
              </a:rPr>
              <a:t>Find the velocity of the block and bullet after the impact (ignore all frictions ).</a:t>
            </a:r>
          </a:p>
        </p:txBody>
      </p:sp>
      <p:sp>
        <p:nvSpPr>
          <p:cNvPr id="2058" name="Rectangle 17"/>
          <p:cNvSpPr>
            <a:spLocks noGrp="1" noChangeArrowheads="1"/>
          </p:cNvSpPr>
          <p:nvPr>
            <p:ph type="title"/>
          </p:nvPr>
        </p:nvSpPr>
        <p:spPr>
          <a:xfrm>
            <a:off x="457200" y="0"/>
            <a:ext cx="8229600" cy="838200"/>
          </a:xfrm>
        </p:spPr>
        <p:txBody>
          <a:bodyPr/>
          <a:lstStyle/>
          <a:p>
            <a:pPr eaLnBrk="1" hangingPunct="1"/>
            <a:r>
              <a:rPr lang="en-US"/>
              <a:t>Ch 7 CP 2</a:t>
            </a:r>
          </a:p>
        </p:txBody>
      </p:sp>
      <p:sp>
        <p:nvSpPr>
          <p:cNvPr id="107538" name="Text Box 18"/>
          <p:cNvSpPr txBox="1">
            <a:spLocks noChangeArrowheads="1"/>
          </p:cNvSpPr>
          <p:nvPr/>
        </p:nvSpPr>
        <p:spPr bwMode="auto">
          <a:xfrm>
            <a:off x="3886200" y="3276599"/>
            <a:ext cx="515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lphaLcParenR"/>
            </a:pPr>
            <a:r>
              <a:rPr lang="en-US" sz="2000" b="1" dirty="0" err="1"/>
              <a:t>p</a:t>
            </a:r>
            <a:r>
              <a:rPr lang="en-US" sz="2000" b="1" baseline="-25000" dirty="0" err="1"/>
              <a:t>final</a:t>
            </a:r>
            <a:r>
              <a:rPr lang="en-US" sz="2000" b="1" dirty="0"/>
              <a:t> = </a:t>
            </a:r>
            <a:r>
              <a:rPr lang="en-US" sz="2000" b="1" dirty="0" err="1"/>
              <a:t>p</a:t>
            </a:r>
            <a:r>
              <a:rPr lang="en-US" sz="2000" b="1" baseline="-25000" dirty="0" err="1"/>
              <a:t>initial</a:t>
            </a:r>
            <a:r>
              <a:rPr lang="en-US" sz="2000" b="1" dirty="0"/>
              <a:t> = (0.005 kg)(500 m/s)</a:t>
            </a:r>
          </a:p>
          <a:p>
            <a:pPr eaLnBrk="1" hangingPunct="1"/>
            <a:r>
              <a:rPr lang="en-US" sz="2000" b="1" dirty="0"/>
              <a:t>	</a:t>
            </a:r>
            <a:r>
              <a:rPr lang="en-US" sz="2000" b="1" dirty="0" err="1"/>
              <a:t>p</a:t>
            </a:r>
            <a:r>
              <a:rPr lang="en-US" sz="2000" b="1" baseline="-25000" dirty="0" err="1"/>
              <a:t>final</a:t>
            </a:r>
            <a:r>
              <a:rPr lang="en-US" sz="2000" b="1" dirty="0"/>
              <a:t> = (</a:t>
            </a:r>
            <a:r>
              <a:rPr lang="en-US" sz="2000" b="1" dirty="0" err="1"/>
              <a:t>M</a:t>
            </a:r>
            <a:r>
              <a:rPr lang="en-US" sz="2000" b="1" baseline="-25000" dirty="0" err="1"/>
              <a:t>bullet</a:t>
            </a:r>
            <a:r>
              <a:rPr lang="en-US" sz="2000" b="1" dirty="0"/>
              <a:t> + </a:t>
            </a:r>
            <a:r>
              <a:rPr lang="en-US" sz="2000" b="1" dirty="0" err="1"/>
              <a:t>M</a:t>
            </a:r>
            <a:r>
              <a:rPr lang="en-US" sz="2000" b="1" baseline="-25000" dirty="0" err="1"/>
              <a:t>wood</a:t>
            </a:r>
            <a:r>
              <a:rPr lang="en-US" sz="2000" b="1" dirty="0"/>
              <a:t>)v     = 2.5 kg m/s</a:t>
            </a:r>
          </a:p>
          <a:p>
            <a:pPr eaLnBrk="1" hangingPunct="1"/>
            <a:r>
              <a:rPr lang="en-US" sz="2000" b="1" dirty="0"/>
              <a:t>	    v = (2.5 kg m/s)/(1.205 kg) </a:t>
            </a:r>
            <a:r>
              <a:rPr lang="en-US" sz="2000" b="1" dirty="0">
                <a:solidFill>
                  <a:srgbClr val="FF3300"/>
                </a:solidFill>
              </a:rPr>
              <a:t>= 2.07 m/s</a:t>
            </a:r>
          </a:p>
        </p:txBody>
      </p:sp>
      <p:sp>
        <p:nvSpPr>
          <p:cNvPr id="3" name="TextBox 2"/>
          <p:cNvSpPr txBox="1"/>
          <p:nvPr/>
        </p:nvSpPr>
        <p:spPr>
          <a:xfrm>
            <a:off x="228600" y="3276599"/>
            <a:ext cx="3124200" cy="2400657"/>
          </a:xfrm>
          <a:prstGeom prst="rect">
            <a:avLst/>
          </a:prstGeom>
          <a:noFill/>
        </p:spPr>
        <p:txBody>
          <a:bodyPr wrap="square" rtlCol="0">
            <a:spAutoFit/>
          </a:bodyPr>
          <a:lstStyle/>
          <a:p>
            <a:pPr marL="342900" indent="-342900">
              <a:buAutoNum type="alphaUcPeriod"/>
            </a:pPr>
            <a:r>
              <a:rPr lang="en-US" sz="3000" dirty="0"/>
              <a:t> 3.02 m/s </a:t>
            </a:r>
          </a:p>
          <a:p>
            <a:pPr marL="342900" indent="-342900">
              <a:buAutoNum type="alphaUcPeriod"/>
            </a:pPr>
            <a:r>
              <a:rPr lang="en-US" sz="3000" dirty="0"/>
              <a:t> 2.07 m/s</a:t>
            </a:r>
          </a:p>
          <a:p>
            <a:pPr marL="342900" indent="-342900">
              <a:buAutoNum type="alphaUcPeriod"/>
            </a:pPr>
            <a:r>
              <a:rPr lang="en-US" sz="3000" dirty="0"/>
              <a:t> 500.3 m/s </a:t>
            </a:r>
          </a:p>
          <a:p>
            <a:pPr marL="342900" indent="-342900">
              <a:buAutoNum type="alphaUcPeriod"/>
            </a:pPr>
            <a:r>
              <a:rPr lang="en-US" sz="3000" dirty="0"/>
              <a:t> 250.6 m/s </a:t>
            </a:r>
          </a:p>
          <a:p>
            <a:pPr marL="342900" indent="-342900">
              <a:buAutoNum type="alphaUcPeriod"/>
            </a:pPr>
            <a:r>
              <a:rPr lang="en-US" sz="3000" dirty="0"/>
              <a:t> 12.02 m/s</a:t>
            </a:r>
          </a:p>
        </p:txBody>
      </p:sp>
    </p:spTree>
    <p:extLst>
      <p:ext uri="{BB962C8B-B14F-4D97-AF65-F5344CB8AC3E}">
        <p14:creationId xmlns:p14="http://schemas.microsoft.com/office/powerpoint/2010/main" val="2234354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38"/>
                                        </p:tgtEl>
                                        <p:attrNameLst>
                                          <p:attrName>style.visibility</p:attrName>
                                        </p:attrNameLst>
                                      </p:cBhvr>
                                      <p:to>
                                        <p:strVal val="visible"/>
                                      </p:to>
                                    </p:set>
                                    <p:anim calcmode="lin" valueType="num">
                                      <p:cBhvr additive="base">
                                        <p:cTn id="7" dur="500" fill="hold"/>
                                        <p:tgtEl>
                                          <p:spTgt spid="107538"/>
                                        </p:tgtEl>
                                        <p:attrNameLst>
                                          <p:attrName>ppt_x</p:attrName>
                                        </p:attrNameLst>
                                      </p:cBhvr>
                                      <p:tavLst>
                                        <p:tav tm="0">
                                          <p:val>
                                            <p:strVal val="#ppt_x"/>
                                          </p:val>
                                        </p:tav>
                                        <p:tav tm="100000">
                                          <p:val>
                                            <p:strVal val="#ppt_x"/>
                                          </p:val>
                                        </p:tav>
                                      </p:tavLst>
                                    </p:anim>
                                    <p:anim calcmode="lin" valueType="num">
                                      <p:cBhvr additive="base">
                                        <p:cTn id="8" dur="500" fill="hold"/>
                                        <p:tgtEl>
                                          <p:spTgt spid="107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a:xfrm>
            <a:off x="0" y="1588"/>
            <a:ext cx="9144000" cy="2528887"/>
          </a:xfrm>
        </p:spPr>
        <p:txBody>
          <a:bodyPr>
            <a:normAutofit fontScale="90000"/>
          </a:bodyPr>
          <a:lstStyle/>
          <a:p>
            <a:r>
              <a:rPr lang="en-US" sz="3200" dirty="0">
                <a:solidFill>
                  <a:srgbClr val="FF0000"/>
                </a:solidFill>
                <a:latin typeface="Comic Sans MS" pitchFamily="79" charset="0"/>
              </a:rPr>
              <a:t>Quiz</a:t>
            </a:r>
            <a:r>
              <a:rPr lang="en-US" sz="3200" dirty="0">
                <a:solidFill>
                  <a:schemeClr val="accent1"/>
                </a:solidFill>
                <a:latin typeface="Comic Sans MS" pitchFamily="79" charset="0"/>
              </a:rPr>
              <a:t>: Two cars of equal mass Collide at right angles to one another in an intersection.  Their direction of motion after the collision is as shown.  Which car had the greater velocity before the collision? </a:t>
            </a:r>
            <a:endParaRPr lang="en-US" sz="4000" dirty="0">
              <a:solidFill>
                <a:schemeClr val="accent1"/>
              </a:solidFill>
              <a:latin typeface="Comic Sans MS" pitchFamily="79" charset="0"/>
            </a:endParaRPr>
          </a:p>
        </p:txBody>
      </p:sp>
      <p:sp>
        <p:nvSpPr>
          <p:cNvPr id="1244163" name="Rectangle 3"/>
          <p:cNvSpPr>
            <a:spLocks noGrp="1" noChangeArrowheads="1"/>
          </p:cNvSpPr>
          <p:nvPr>
            <p:ph type="body" idx="1"/>
          </p:nvPr>
        </p:nvSpPr>
        <p:spPr>
          <a:xfrm>
            <a:off x="304800" y="2362200"/>
            <a:ext cx="3505200" cy="1981200"/>
          </a:xfrm>
        </p:spPr>
        <p:txBody>
          <a:bodyPr/>
          <a:lstStyle/>
          <a:p>
            <a:pPr marL="609600" indent="-609600">
              <a:lnSpc>
                <a:spcPct val="80000"/>
              </a:lnSpc>
              <a:buFont typeface="Arial" charset="0"/>
              <a:buAutoNum type="alphaLcParenR"/>
            </a:pPr>
            <a:r>
              <a:rPr lang="en-US" sz="2000">
                <a:latin typeface="Comic Sans MS" pitchFamily="79" charset="0"/>
              </a:rPr>
              <a:t>Car A</a:t>
            </a:r>
          </a:p>
          <a:p>
            <a:pPr marL="609600" indent="-609600">
              <a:lnSpc>
                <a:spcPct val="80000"/>
              </a:lnSpc>
              <a:buFont typeface="Arial" charset="0"/>
              <a:buAutoNum type="alphaLcParenR"/>
            </a:pPr>
            <a:r>
              <a:rPr lang="en-US" sz="2000">
                <a:latin typeface="Comic Sans MS" pitchFamily="79" charset="0"/>
              </a:rPr>
              <a:t>Car B</a:t>
            </a:r>
          </a:p>
          <a:p>
            <a:pPr marL="609600" indent="-609600">
              <a:lnSpc>
                <a:spcPct val="80000"/>
              </a:lnSpc>
              <a:buFont typeface="Arial" charset="0"/>
              <a:buAutoNum type="alphaLcParenR"/>
            </a:pPr>
            <a:r>
              <a:rPr lang="en-US" sz="2000">
                <a:latin typeface="Comic Sans MS" pitchFamily="79" charset="0"/>
              </a:rPr>
              <a:t>Their velocities were equal in magnitude.</a:t>
            </a:r>
          </a:p>
          <a:p>
            <a:pPr marL="609600" indent="-609600">
              <a:lnSpc>
                <a:spcPct val="80000"/>
              </a:lnSpc>
              <a:buFont typeface="Arial" charset="0"/>
              <a:buAutoNum type="alphaLcParenR"/>
            </a:pPr>
            <a:r>
              <a:rPr lang="en-US" sz="2000">
                <a:latin typeface="Comic Sans MS" pitchFamily="79" charset="0"/>
              </a:rPr>
              <a:t>It is impossible to tell </a:t>
            </a:r>
          </a:p>
          <a:p>
            <a:pPr marL="609600" indent="-609600">
              <a:lnSpc>
                <a:spcPct val="80000"/>
              </a:lnSpc>
              <a:buFont typeface="Arial" charset="0"/>
              <a:buNone/>
            </a:pPr>
            <a:r>
              <a:rPr lang="en-US" sz="2000">
                <a:latin typeface="Comic Sans MS" pitchFamily="79" charset="0"/>
              </a:rPr>
              <a:t>	from this graph.</a:t>
            </a:r>
          </a:p>
        </p:txBody>
      </p:sp>
      <p:sp>
        <p:nvSpPr>
          <p:cNvPr id="1244164" name="Text Box 4"/>
          <p:cNvSpPr txBox="1">
            <a:spLocks noChangeArrowheads="1"/>
          </p:cNvSpPr>
          <p:nvPr/>
        </p:nvSpPr>
        <p:spPr bwMode="auto">
          <a:xfrm>
            <a:off x="0" y="4343400"/>
            <a:ext cx="4343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Since the angle with respect to the original direction of A is smaller than 45º, car A must have had a larger momentum and thus was traveling faster.</a:t>
            </a:r>
          </a:p>
        </p:txBody>
      </p:sp>
      <p:pic>
        <p:nvPicPr>
          <p:cNvPr id="1244166" name="Picture 6" descr="07_p13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03588"/>
            <a:ext cx="47339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807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44164"/>
                                        </p:tgtEl>
                                        <p:attrNameLst>
                                          <p:attrName>style.visibility</p:attrName>
                                        </p:attrNameLst>
                                      </p:cBhvr>
                                      <p:to>
                                        <p:strVal val="visible"/>
                                      </p:to>
                                    </p:set>
                                    <p:animEffect transition="in" filter="fade">
                                      <p:cBhvr>
                                        <p:cTn id="7" dur="1000"/>
                                        <p:tgtEl>
                                          <p:spTgt spid="1244164"/>
                                        </p:tgtEl>
                                      </p:cBhvr>
                                    </p:animEffect>
                                    <p:anim calcmode="lin" valueType="num">
                                      <p:cBhvr>
                                        <p:cTn id="8" dur="1000" fill="hold"/>
                                        <p:tgtEl>
                                          <p:spTgt spid="1244164"/>
                                        </p:tgtEl>
                                        <p:attrNameLst>
                                          <p:attrName>ppt_x</p:attrName>
                                        </p:attrNameLst>
                                      </p:cBhvr>
                                      <p:tavLst>
                                        <p:tav tm="0">
                                          <p:val>
                                            <p:strVal val="#ppt_x"/>
                                          </p:val>
                                        </p:tav>
                                        <p:tav tm="100000">
                                          <p:val>
                                            <p:strVal val="#ppt_x"/>
                                          </p:val>
                                        </p:tav>
                                      </p:tavLst>
                                    </p:anim>
                                    <p:anim calcmode="lin" valueType="num">
                                      <p:cBhvr>
                                        <p:cTn id="9" dur="900" decel="100000" fill="hold"/>
                                        <p:tgtEl>
                                          <p:spTgt spid="12441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441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ChangeArrowheads="1"/>
          </p:cNvSpPr>
          <p:nvPr>
            <p:ph type="body" idx="1"/>
          </p:nvPr>
        </p:nvSpPr>
        <p:spPr>
          <a:xfrm>
            <a:off x="0" y="228600"/>
            <a:ext cx="9144000" cy="4114800"/>
          </a:xfrm>
        </p:spPr>
        <p:txBody>
          <a:bodyPr/>
          <a:lstStyle/>
          <a:p>
            <a:pPr lvl="1">
              <a:lnSpc>
                <a:spcPct val="80000"/>
              </a:lnSpc>
            </a:pPr>
            <a:r>
              <a:rPr lang="en-US" sz="2400" b="1" i="1" dirty="0">
                <a:solidFill>
                  <a:schemeClr val="accent1"/>
                </a:solidFill>
              </a:rPr>
              <a:t>Rotational displacement</a:t>
            </a:r>
            <a:r>
              <a:rPr lang="en-US" sz="2400" dirty="0"/>
              <a:t> is how far the object rotates.</a:t>
            </a:r>
          </a:p>
          <a:p>
            <a:pPr lvl="2">
              <a:lnSpc>
                <a:spcPct val="80000"/>
              </a:lnSpc>
            </a:pPr>
            <a:r>
              <a:rPr lang="en-US" sz="2000" dirty="0"/>
              <a:t>Units:  fractions of a complete revolution; degrees</a:t>
            </a:r>
            <a:r>
              <a:rPr lang="en-US" sz="2000" dirty="0">
                <a:solidFill>
                  <a:srgbClr val="FFFEC9"/>
                </a:solidFill>
              </a:rPr>
              <a:t>;</a:t>
            </a:r>
            <a:r>
              <a:rPr lang="en-US" sz="2000" dirty="0"/>
              <a:t> </a:t>
            </a:r>
            <a:r>
              <a:rPr lang="en-US" sz="2000" b="1" i="1" dirty="0">
                <a:solidFill>
                  <a:schemeClr val="accent1"/>
                </a:solidFill>
              </a:rPr>
              <a:t>radians</a:t>
            </a:r>
          </a:p>
          <a:p>
            <a:pPr lvl="2">
              <a:lnSpc>
                <a:spcPct val="80000"/>
              </a:lnSpc>
            </a:pPr>
            <a:r>
              <a:rPr lang="en-US" sz="2000" dirty="0">
                <a:solidFill>
                  <a:srgbClr val="FA4F9F"/>
                </a:solidFill>
              </a:rPr>
              <a:t>1 complete revolution = 360</a:t>
            </a:r>
            <a:r>
              <a:rPr lang="en-US" sz="2000" baseline="30000" dirty="0">
                <a:solidFill>
                  <a:srgbClr val="FA4F9F"/>
                </a:solidFill>
              </a:rPr>
              <a:t>o</a:t>
            </a:r>
            <a:r>
              <a:rPr lang="en-US" sz="2000" dirty="0">
                <a:solidFill>
                  <a:srgbClr val="FA4F9F"/>
                </a:solidFill>
              </a:rPr>
              <a:t> = 2</a:t>
            </a:r>
            <a:r>
              <a:rPr lang="en-US" sz="2000" dirty="0">
                <a:solidFill>
                  <a:srgbClr val="FA4F9F"/>
                </a:solidFill>
                <a:sym typeface="Symbol" pitchFamily="79" charset="2"/>
              </a:rPr>
              <a:t> radians</a:t>
            </a:r>
          </a:p>
          <a:p>
            <a:pPr lvl="2">
              <a:lnSpc>
                <a:spcPct val="80000"/>
              </a:lnSpc>
            </a:pPr>
            <a:r>
              <a:rPr lang="en-US" sz="2000" dirty="0">
                <a:sym typeface="Symbol" pitchFamily="79" charset="2"/>
              </a:rPr>
              <a:t>Analogous</a:t>
            </a:r>
            <a:r>
              <a:rPr lang="en-US" sz="2000" dirty="0">
                <a:solidFill>
                  <a:srgbClr val="FFFEC9"/>
                </a:solidFill>
                <a:sym typeface="Symbol" pitchFamily="79" charset="2"/>
              </a:rPr>
              <a:t> </a:t>
            </a:r>
            <a:r>
              <a:rPr lang="en-US" sz="2000" dirty="0">
                <a:sym typeface="Symbol" pitchFamily="79" charset="2"/>
              </a:rPr>
              <a:t>to </a:t>
            </a:r>
            <a:r>
              <a:rPr lang="en-US" sz="2000" b="1" i="1" dirty="0">
                <a:solidFill>
                  <a:schemeClr val="accent1"/>
                </a:solidFill>
                <a:sym typeface="Symbol" pitchFamily="79" charset="2"/>
              </a:rPr>
              <a:t>linear displacement</a:t>
            </a:r>
            <a:r>
              <a:rPr lang="en-US" sz="2000" dirty="0">
                <a:solidFill>
                  <a:srgbClr val="FFFEC9"/>
                </a:solidFill>
                <a:sym typeface="Symbol" pitchFamily="79" charset="2"/>
              </a:rPr>
              <a:t>: </a:t>
            </a:r>
            <a:r>
              <a:rPr lang="en-US" sz="2000" dirty="0">
                <a:sym typeface="Symbol" pitchFamily="79" charset="2"/>
              </a:rPr>
              <a:t>the straight-line distance traveled by an object (including direction of travel)</a:t>
            </a:r>
          </a:p>
        </p:txBody>
      </p:sp>
      <p:pic>
        <p:nvPicPr>
          <p:cNvPr id="1414147" name="Picture 3" descr="0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78038"/>
            <a:ext cx="6934200"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15</a:t>
            </a:fld>
            <a:endParaRPr lang="en-US"/>
          </a:p>
        </p:txBody>
      </p:sp>
    </p:spTree>
    <p:extLst>
      <p:ext uri="{BB962C8B-B14F-4D97-AF65-F5344CB8AC3E}">
        <p14:creationId xmlns:p14="http://schemas.microsoft.com/office/powerpoint/2010/main" val="220798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Rectangle 3"/>
          <p:cNvSpPr>
            <a:spLocks noGrp="1" noChangeArrowheads="1"/>
          </p:cNvSpPr>
          <p:nvPr>
            <p:ph type="body" idx="1"/>
          </p:nvPr>
        </p:nvSpPr>
        <p:spPr>
          <a:xfrm>
            <a:off x="0" y="228600"/>
            <a:ext cx="9144000" cy="4114800"/>
          </a:xfrm>
        </p:spPr>
        <p:txBody>
          <a:bodyPr/>
          <a:lstStyle/>
          <a:p>
            <a:pPr marL="0" indent="0">
              <a:lnSpc>
                <a:spcPct val="80000"/>
              </a:lnSpc>
              <a:buNone/>
            </a:pPr>
            <a:endParaRPr lang="en-US" sz="2800" dirty="0"/>
          </a:p>
          <a:p>
            <a:pPr lvl="1">
              <a:lnSpc>
                <a:spcPct val="80000"/>
              </a:lnSpc>
            </a:pPr>
            <a:r>
              <a:rPr lang="en-US" sz="2400" b="1" i="1" dirty="0"/>
              <a:t>Rotational velocity</a:t>
            </a:r>
            <a:r>
              <a:rPr lang="en-US" sz="2400" dirty="0"/>
              <a:t> is how fast the object is turning.</a:t>
            </a:r>
          </a:p>
          <a:p>
            <a:pPr lvl="2">
              <a:lnSpc>
                <a:spcPct val="80000"/>
              </a:lnSpc>
            </a:pPr>
            <a:r>
              <a:rPr lang="en-US" sz="2000" dirty="0"/>
              <a:t>Units: revolutions per minute (</a:t>
            </a:r>
            <a:r>
              <a:rPr lang="en-US" sz="2000" b="1" dirty="0">
                <a:solidFill>
                  <a:srgbClr val="FF0000"/>
                </a:solidFill>
              </a:rPr>
              <a:t>rpm</a:t>
            </a:r>
            <a:r>
              <a:rPr lang="en-US" sz="2000" dirty="0"/>
              <a:t>); degrees per second</a:t>
            </a:r>
          </a:p>
          <a:p>
            <a:pPr lvl="2">
              <a:lnSpc>
                <a:spcPct val="80000"/>
              </a:lnSpc>
            </a:pPr>
            <a:r>
              <a:rPr lang="en-US" sz="2000" dirty="0"/>
              <a:t>Analogous to linear velocity	</a:t>
            </a:r>
            <a:r>
              <a:rPr lang="en-US" sz="2000" dirty="0">
                <a:solidFill>
                  <a:srgbClr val="FFFEC9"/>
                </a:solidFill>
              </a:rPr>
              <a:t>		</a:t>
            </a:r>
          </a:p>
        </p:txBody>
      </p:sp>
      <p:pic>
        <p:nvPicPr>
          <p:cNvPr id="1172489" name="Picture 9" descr="0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78038"/>
            <a:ext cx="6934200"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16</a:t>
            </a:fld>
            <a:endParaRPr lang="en-US"/>
          </a:p>
        </p:txBody>
      </p:sp>
    </p:spTree>
    <p:extLst>
      <p:ext uri="{BB962C8B-B14F-4D97-AF65-F5344CB8AC3E}">
        <p14:creationId xmlns:p14="http://schemas.microsoft.com/office/powerpoint/2010/main" val="120900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Rectangle 2"/>
          <p:cNvSpPr>
            <a:spLocks noGrp="1" noChangeArrowheads="1"/>
          </p:cNvSpPr>
          <p:nvPr>
            <p:ph type="body" idx="1"/>
          </p:nvPr>
        </p:nvSpPr>
        <p:spPr>
          <a:xfrm>
            <a:off x="0" y="228600"/>
            <a:ext cx="9144000" cy="4114800"/>
          </a:xfrm>
        </p:spPr>
        <p:txBody>
          <a:bodyPr/>
          <a:lstStyle/>
          <a:p>
            <a:pPr lvl="1">
              <a:lnSpc>
                <a:spcPct val="80000"/>
              </a:lnSpc>
            </a:pPr>
            <a:r>
              <a:rPr lang="en-US" sz="2400" b="1" i="1" dirty="0">
                <a:solidFill>
                  <a:schemeClr val="accent1"/>
                </a:solidFill>
              </a:rPr>
              <a:t>Rotational acceleration</a:t>
            </a:r>
            <a:r>
              <a:rPr lang="en-US" sz="2400" dirty="0"/>
              <a:t> is the rate of change of rotational velocity.</a:t>
            </a:r>
          </a:p>
          <a:p>
            <a:pPr lvl="2">
              <a:lnSpc>
                <a:spcPct val="80000"/>
              </a:lnSpc>
            </a:pPr>
            <a:r>
              <a:rPr lang="en-US" sz="2000" dirty="0"/>
              <a:t>Units: revolutions per second per second </a:t>
            </a:r>
            <a:r>
              <a:rPr lang="en-US" sz="2000" dirty="0">
                <a:solidFill>
                  <a:srgbClr val="FFFEC9"/>
                </a:solidFill>
              </a:rPr>
              <a:t>(</a:t>
            </a:r>
            <a:r>
              <a:rPr lang="en-US" sz="2000" dirty="0">
                <a:solidFill>
                  <a:srgbClr val="FA4F9F"/>
                </a:solidFill>
              </a:rPr>
              <a:t>rev/s</a:t>
            </a:r>
            <a:r>
              <a:rPr lang="en-US" sz="2000" baseline="30000" dirty="0">
                <a:solidFill>
                  <a:srgbClr val="FA4F9F"/>
                </a:solidFill>
              </a:rPr>
              <a:t>2</a:t>
            </a:r>
            <a:r>
              <a:rPr lang="en-US" sz="2000" dirty="0"/>
              <a:t>); radians per second per second </a:t>
            </a:r>
            <a:r>
              <a:rPr lang="en-US" sz="2000" dirty="0">
                <a:solidFill>
                  <a:srgbClr val="FFFEC9"/>
                </a:solidFill>
              </a:rPr>
              <a:t>(</a:t>
            </a:r>
            <a:r>
              <a:rPr lang="en-US" sz="2000" dirty="0">
                <a:solidFill>
                  <a:srgbClr val="FA4F9F"/>
                </a:solidFill>
              </a:rPr>
              <a:t>rad/s</a:t>
            </a:r>
            <a:r>
              <a:rPr lang="en-US" sz="2000" baseline="30000" dirty="0">
                <a:solidFill>
                  <a:srgbClr val="FA4F9F"/>
                </a:solidFill>
              </a:rPr>
              <a:t>2</a:t>
            </a:r>
            <a:r>
              <a:rPr lang="en-US" sz="2000" dirty="0">
                <a:solidFill>
                  <a:srgbClr val="FFFEC9"/>
                </a:solidFill>
              </a:rPr>
              <a:t>)</a:t>
            </a:r>
          </a:p>
          <a:p>
            <a:pPr lvl="2">
              <a:lnSpc>
                <a:spcPct val="80000"/>
              </a:lnSpc>
            </a:pPr>
            <a:r>
              <a:rPr lang="en-US" sz="2000" dirty="0"/>
              <a:t>Analogous to linear acceleration</a:t>
            </a:r>
          </a:p>
        </p:txBody>
      </p:sp>
      <p:pic>
        <p:nvPicPr>
          <p:cNvPr id="1416195" name="Picture 3" descr="0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78038"/>
            <a:ext cx="6934200"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17</a:t>
            </a:fld>
            <a:endParaRPr lang="en-US"/>
          </a:p>
        </p:txBody>
      </p:sp>
    </p:spTree>
    <p:extLst>
      <p:ext uri="{BB962C8B-B14F-4D97-AF65-F5344CB8AC3E}">
        <p14:creationId xmlns:p14="http://schemas.microsoft.com/office/powerpoint/2010/main" val="24870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2" name="Rectangle 2"/>
          <p:cNvSpPr>
            <a:spLocks noGrp="1" noChangeArrowheads="1"/>
          </p:cNvSpPr>
          <p:nvPr>
            <p:ph type="body" idx="1"/>
          </p:nvPr>
        </p:nvSpPr>
        <p:spPr>
          <a:xfrm>
            <a:off x="0" y="228600"/>
            <a:ext cx="9144000" cy="4114800"/>
          </a:xfrm>
        </p:spPr>
        <p:txBody>
          <a:bodyPr/>
          <a:lstStyle/>
          <a:p>
            <a:pPr>
              <a:lnSpc>
                <a:spcPct val="80000"/>
              </a:lnSpc>
            </a:pPr>
            <a:r>
              <a:rPr lang="en-US" sz="2800" dirty="0"/>
              <a:t>Constant acceleration equations for linear and rotational motion</a:t>
            </a:r>
          </a:p>
        </p:txBody>
      </p:sp>
      <p:pic>
        <p:nvPicPr>
          <p:cNvPr id="1418243" name="Picture 3" descr="08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78038"/>
            <a:ext cx="6934200"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18244" name="Object 4"/>
          <p:cNvGraphicFramePr>
            <a:graphicFrameLocks noChangeAspect="1"/>
          </p:cNvGraphicFramePr>
          <p:nvPr/>
        </p:nvGraphicFramePr>
        <p:xfrm>
          <a:off x="1752600" y="990600"/>
          <a:ext cx="2066925" cy="1676400"/>
        </p:xfrm>
        <a:graphic>
          <a:graphicData uri="http://schemas.openxmlformats.org/presentationml/2006/ole">
            <mc:AlternateContent xmlns:mc="http://schemas.openxmlformats.org/markup-compatibility/2006">
              <mc:Choice xmlns:v="urn:schemas-microsoft-com:vml" Requires="v">
                <p:oleObj spid="_x0000_s7178" name="Equation" r:id="rId5" imgW="876300" imgH="711200" progId="Equation.3">
                  <p:embed/>
                </p:oleObj>
              </mc:Choice>
              <mc:Fallback>
                <p:oleObj name="Equation" r:id="rId5" imgW="876300" imgH="711200" progId="Equation.3">
                  <p:embed/>
                  <p:pic>
                    <p:nvPicPr>
                      <p:cNvPr id="141824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990600"/>
                        <a:ext cx="2066925" cy="16764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8245" name="Object 5"/>
          <p:cNvGraphicFramePr>
            <a:graphicFrameLocks noChangeAspect="1"/>
          </p:cNvGraphicFramePr>
          <p:nvPr/>
        </p:nvGraphicFramePr>
        <p:xfrm>
          <a:off x="5562600" y="990600"/>
          <a:ext cx="2157413" cy="1676400"/>
        </p:xfrm>
        <a:graphic>
          <a:graphicData uri="http://schemas.openxmlformats.org/presentationml/2006/ole">
            <mc:AlternateContent xmlns:mc="http://schemas.openxmlformats.org/markup-compatibility/2006">
              <mc:Choice xmlns:v="urn:schemas-microsoft-com:vml" Requires="v">
                <p:oleObj spid="_x0000_s7179" name="Equation" r:id="rId7" imgW="914400" imgH="711200" progId="Equation.3">
                  <p:embed/>
                </p:oleObj>
              </mc:Choice>
              <mc:Fallback>
                <p:oleObj name="Equation" r:id="rId7" imgW="914400" imgH="711200" progId="Equation.3">
                  <p:embed/>
                  <p:pic>
                    <p:nvPicPr>
                      <p:cNvPr id="141824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990600"/>
                        <a:ext cx="2157413" cy="16764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98FF88D-4348-4F17-99D6-14D005147BAE}" type="slidenum">
              <a:rPr lang="en-US" smtClean="0"/>
              <a:t>18</a:t>
            </a:fld>
            <a:endParaRPr lang="en-US"/>
          </a:p>
        </p:txBody>
      </p:sp>
    </p:spTree>
    <p:extLst>
      <p:ext uri="{BB962C8B-B14F-4D97-AF65-F5344CB8AC3E}">
        <p14:creationId xmlns:p14="http://schemas.microsoft.com/office/powerpoint/2010/main" val="3596292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1418244"/>
                                        </p:tgtEl>
                                        <p:attrNameLst>
                                          <p:attrName>style.visibility</p:attrName>
                                        </p:attrNameLst>
                                      </p:cBhvr>
                                      <p:to>
                                        <p:strVal val="visible"/>
                                      </p:to>
                                    </p:set>
                                    <p:animEffect transition="in" filter="plus(in)">
                                      <p:cBhvr>
                                        <p:cTn id="7" dur="1000"/>
                                        <p:tgtEl>
                                          <p:spTgt spid="1418244"/>
                                        </p:tgtEl>
                                      </p:cBhvr>
                                    </p:animEffect>
                                  </p:childTnLst>
                                </p:cTn>
                              </p:par>
                            </p:childTnLst>
                          </p:cTn>
                        </p:par>
                        <p:par>
                          <p:cTn id="8" fill="hold" nodeType="withGroup">
                            <p:stCondLst>
                              <p:cond delay="1000"/>
                            </p:stCondLst>
                            <p:childTnLst>
                              <p:par>
                                <p:cTn id="9" presetID="13" presetClass="entr" presetSubtype="16" fill="hold" nodeType="afterEffect">
                                  <p:stCondLst>
                                    <p:cond delay="0"/>
                                  </p:stCondLst>
                                  <p:childTnLst>
                                    <p:set>
                                      <p:cBhvr>
                                        <p:cTn id="10" dur="1" fill="hold">
                                          <p:stCondLst>
                                            <p:cond delay="0"/>
                                          </p:stCondLst>
                                        </p:cTn>
                                        <p:tgtEl>
                                          <p:spTgt spid="1418245"/>
                                        </p:tgtEl>
                                        <p:attrNameLst>
                                          <p:attrName>style.visibility</p:attrName>
                                        </p:attrNameLst>
                                      </p:cBhvr>
                                      <p:to>
                                        <p:strVal val="visible"/>
                                      </p:to>
                                    </p:set>
                                    <p:animEffect transition="in" filter="plus(in)">
                                      <p:cBhvr>
                                        <p:cTn id="11" dur="2000"/>
                                        <p:tgtEl>
                                          <p:spTgt spid="141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0294" name="Picture 6" descr="08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77900"/>
            <a:ext cx="5410200"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0290" name="Rectangle 2"/>
          <p:cNvSpPr>
            <a:spLocks noGrp="1" noChangeArrowheads="1"/>
          </p:cNvSpPr>
          <p:nvPr>
            <p:ph type="body" idx="1"/>
          </p:nvPr>
        </p:nvSpPr>
        <p:spPr>
          <a:xfrm>
            <a:off x="0" y="228600"/>
            <a:ext cx="9144000" cy="4114800"/>
          </a:xfrm>
        </p:spPr>
        <p:txBody>
          <a:bodyPr/>
          <a:lstStyle/>
          <a:p>
            <a:pPr>
              <a:lnSpc>
                <a:spcPct val="80000"/>
              </a:lnSpc>
            </a:pPr>
            <a:r>
              <a:rPr lang="en-US" sz="2800" dirty="0"/>
              <a:t>Relationship between linear and rotational velocity</a:t>
            </a:r>
          </a:p>
        </p:txBody>
      </p:sp>
      <p:graphicFrame>
        <p:nvGraphicFramePr>
          <p:cNvPr id="1420292" name="Object 4"/>
          <p:cNvGraphicFramePr>
            <a:graphicFrameLocks noChangeAspect="1"/>
          </p:cNvGraphicFramePr>
          <p:nvPr/>
        </p:nvGraphicFramePr>
        <p:xfrm>
          <a:off x="5769256" y="4965700"/>
          <a:ext cx="2765144" cy="1281113"/>
        </p:xfrm>
        <a:graphic>
          <a:graphicData uri="http://schemas.openxmlformats.org/presentationml/2006/ole">
            <mc:AlternateContent xmlns:mc="http://schemas.openxmlformats.org/markup-compatibility/2006">
              <mc:Choice xmlns:v="urn:schemas-microsoft-com:vml" Requires="v">
                <p:oleObj spid="_x0000_s8198" name="Equation" r:id="rId5" imgW="431800" imgH="101600" progId="Equation.DSMT4">
                  <p:embed/>
                </p:oleObj>
              </mc:Choice>
              <mc:Fallback>
                <p:oleObj name="Equation" r:id="rId5" imgW="431800" imgH="101600" progId="Equation.DSMT4">
                  <p:embed/>
                  <p:pic>
                    <p:nvPicPr>
                      <p:cNvPr id="1420292" name="Object 4"/>
                      <p:cNvPicPr>
                        <a:picLocks noChangeAspect="1" noChangeArrowheads="1"/>
                      </p:cNvPicPr>
                      <p:nvPr/>
                    </p:nvPicPr>
                    <p:blipFill>
                      <a:blip r:embed="rId6">
                        <a:extLst>
                          <a:ext uri="{28A0092B-C50C-407E-A947-70E740481C1C}">
                            <a14:useLocalDpi xmlns:a14="http://schemas.microsoft.com/office/drawing/2010/main" val="0"/>
                          </a:ext>
                        </a:extLst>
                      </a:blip>
                      <a:srcRect l="-21176" t="-89999" r="-21176" b="-89999"/>
                      <a:stretch>
                        <a:fillRect/>
                      </a:stretch>
                    </p:blipFill>
                    <p:spPr bwMode="auto">
                      <a:xfrm>
                        <a:off x="5769256" y="4965700"/>
                        <a:ext cx="2765144" cy="1281113"/>
                      </a:xfrm>
                      <a:prstGeom prst="rect">
                        <a:avLst/>
                      </a:prstGeom>
                      <a:solidFill>
                        <a:srgbClr val="EFFF5D"/>
                      </a:solidFill>
                      <a:ln>
                        <a:noFill/>
                      </a:ln>
                      <a:effectLst/>
                    </p:spPr>
                  </p:pic>
                </p:oleObj>
              </mc:Fallback>
            </mc:AlternateContent>
          </a:graphicData>
        </a:graphic>
      </p:graphicFrame>
      <p:sp>
        <p:nvSpPr>
          <p:cNvPr id="1420296" name="Rectangle 8"/>
          <p:cNvSpPr>
            <a:spLocks noChangeArrowheads="1"/>
          </p:cNvSpPr>
          <p:nvPr/>
        </p:nvSpPr>
        <p:spPr bwMode="auto">
          <a:xfrm>
            <a:off x="5638800" y="990600"/>
            <a:ext cx="3352800" cy="239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90000"/>
              </a:lnSpc>
              <a:spcBef>
                <a:spcPct val="20000"/>
              </a:spcBef>
              <a:buClr>
                <a:schemeClr val="tx2"/>
              </a:buClr>
              <a:buSzPct val="70000"/>
              <a:buFont typeface="Wingdings" pitchFamily="79" charset="2"/>
              <a:buChar char="l"/>
            </a:pPr>
            <a:r>
              <a:rPr lang="en-US" dirty="0">
                <a:solidFill>
                  <a:srgbClr val="FFFEC9"/>
                </a:solidFill>
                <a:latin typeface="Arial" charset="0"/>
              </a:rPr>
              <a:t> </a:t>
            </a:r>
            <a:r>
              <a:rPr lang="en-US" dirty="0">
                <a:latin typeface="Arial" charset="0"/>
              </a:rPr>
              <a:t>On a merry-go-round, a rider near the edge travels a greater distance in 1 revolution than one near the center.</a:t>
            </a:r>
          </a:p>
          <a:p>
            <a:pPr lvl="1">
              <a:lnSpc>
                <a:spcPct val="90000"/>
              </a:lnSpc>
              <a:spcBef>
                <a:spcPct val="20000"/>
              </a:spcBef>
              <a:buClr>
                <a:schemeClr val="tx2"/>
              </a:buClr>
              <a:buSzPct val="70000"/>
              <a:buFont typeface="Wingdings" pitchFamily="79" charset="2"/>
              <a:buChar char="l"/>
            </a:pPr>
            <a:r>
              <a:rPr lang="en-US" dirty="0">
                <a:latin typeface="Arial" charset="0"/>
              </a:rPr>
              <a:t> The outside rider is therefore traveling with a greater linear speed.</a:t>
            </a:r>
          </a:p>
          <a:p>
            <a:pPr>
              <a:lnSpc>
                <a:spcPct val="90000"/>
              </a:lnSpc>
            </a:pPr>
            <a:endParaRPr lang="en-US" dirty="0"/>
          </a:p>
        </p:txBody>
      </p:sp>
      <p:sp>
        <p:nvSpPr>
          <p:cNvPr id="2" name="Slide Number Placeholder 1"/>
          <p:cNvSpPr>
            <a:spLocks noGrp="1"/>
          </p:cNvSpPr>
          <p:nvPr>
            <p:ph type="sldNum" sz="quarter" idx="12"/>
          </p:nvPr>
        </p:nvSpPr>
        <p:spPr/>
        <p:txBody>
          <a:bodyPr/>
          <a:lstStyle/>
          <a:p>
            <a:fld id="{F98FF88D-4348-4F17-99D6-14D005147BAE}" type="slidenum">
              <a:rPr lang="en-US" smtClean="0"/>
              <a:t>19</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6096000" y="3382024"/>
                <a:ext cx="2438400" cy="1949508"/>
              </a:xfrm>
              <a:prstGeom prst="rect">
                <a:avLst/>
              </a:prstGeom>
              <a:noFill/>
            </p:spPr>
            <p:txBody>
              <a:bodyPr wrap="square" rtlCol="0">
                <a:spAutoFit/>
              </a:bodyPr>
              <a:lstStyle/>
              <a:p>
                <a:pPr marL="457200" indent="-457200" algn="ctr">
                  <a:buFont typeface="Arial" pitchFamily="34" charset="0"/>
                  <a:buChar char="•"/>
                </a:pPr>
                <a:r>
                  <a:rPr lang="en-US" sz="3500" b="0" dirty="0"/>
                  <a:t> </a:t>
                </a:r>
                <a14:m>
                  <m:oMath xmlns:m="http://schemas.openxmlformats.org/officeDocument/2006/math">
                    <m:r>
                      <a:rPr lang="en-US" sz="3500" b="0" i="1" smtClean="0">
                        <a:latin typeface="Cambria Math"/>
                      </a:rPr>
                      <m:t>𝑠</m:t>
                    </m:r>
                    <m:r>
                      <a:rPr lang="en-US" sz="3500" b="0" i="1" smtClean="0">
                        <a:latin typeface="Cambria Math"/>
                      </a:rPr>
                      <m:t>= 2</m:t>
                    </m:r>
                    <m:r>
                      <m:rPr>
                        <m:sty m:val="p"/>
                      </m:rPr>
                      <a:rPr lang="el-GR" sz="3500" b="0" i="1" smtClean="0">
                        <a:latin typeface="Cambria Math"/>
                      </a:rPr>
                      <m:t>π</m:t>
                    </m:r>
                    <m:r>
                      <a:rPr lang="en-US" sz="3500" b="0" i="1" smtClean="0">
                        <a:latin typeface="Cambria Math"/>
                      </a:rPr>
                      <m:t>𝑟</m:t>
                    </m:r>
                  </m:oMath>
                </a14:m>
                <a:endParaRPr lang="en-US" sz="3500" dirty="0"/>
              </a:p>
              <a:p>
                <a:pPr marL="457200" indent="-457200" algn="ctr">
                  <a:buFont typeface="Arial" pitchFamily="34" charset="0"/>
                  <a:buChar char="•"/>
                </a:pPr>
                <a14:m>
                  <m:oMath xmlns:m="http://schemas.openxmlformats.org/officeDocument/2006/math">
                    <m:f>
                      <m:fPr>
                        <m:ctrlPr>
                          <a:rPr lang="en-US" sz="3500" b="0" i="1" smtClean="0">
                            <a:latin typeface="Cambria Math" panose="02040503050406030204" pitchFamily="18" charset="0"/>
                          </a:rPr>
                        </m:ctrlPr>
                      </m:fPr>
                      <m:num>
                        <m:r>
                          <a:rPr lang="en-US" sz="3500" b="0" i="1" smtClean="0">
                            <a:latin typeface="Cambria Math"/>
                          </a:rPr>
                          <m:t>𝑠</m:t>
                        </m:r>
                      </m:num>
                      <m:den>
                        <m:r>
                          <a:rPr lang="en-US" sz="3500" b="0" i="1" smtClean="0">
                            <a:latin typeface="Cambria Math"/>
                          </a:rPr>
                          <m:t>𝑡</m:t>
                        </m:r>
                      </m:den>
                    </m:f>
                    <m:r>
                      <a:rPr lang="en-US" sz="3500" b="0" i="1" smtClean="0">
                        <a:latin typeface="Cambria Math"/>
                      </a:rPr>
                      <m:t>=</m:t>
                    </m:r>
                    <m:f>
                      <m:fPr>
                        <m:ctrlPr>
                          <a:rPr lang="en-US" sz="3500" b="0" i="1" smtClean="0">
                            <a:latin typeface="Cambria Math" panose="02040503050406030204" pitchFamily="18" charset="0"/>
                          </a:rPr>
                        </m:ctrlPr>
                      </m:fPr>
                      <m:num>
                        <m:r>
                          <a:rPr lang="en-US" sz="3500" i="1">
                            <a:latin typeface="Cambria Math"/>
                          </a:rPr>
                          <m:t>2</m:t>
                        </m:r>
                        <m:r>
                          <m:rPr>
                            <m:sty m:val="p"/>
                          </m:rPr>
                          <a:rPr lang="el-GR" sz="3500" i="1">
                            <a:latin typeface="Cambria Math"/>
                          </a:rPr>
                          <m:t>π</m:t>
                        </m:r>
                        <m:r>
                          <a:rPr lang="en-US" sz="3500" i="1">
                            <a:latin typeface="Cambria Math"/>
                          </a:rPr>
                          <m:t>𝑟</m:t>
                        </m:r>
                        <m:r>
                          <m:rPr>
                            <m:nor/>
                          </m:rPr>
                          <a:rPr lang="en-US" sz="3500" dirty="0"/>
                          <m:t> </m:t>
                        </m:r>
                      </m:num>
                      <m:den>
                        <m:r>
                          <a:rPr lang="en-US" sz="3500" b="0" i="1" smtClean="0">
                            <a:latin typeface="Cambria Math"/>
                          </a:rPr>
                          <m:t>𝑡</m:t>
                        </m:r>
                      </m:den>
                    </m:f>
                  </m:oMath>
                </a14:m>
                <a:endParaRPr lang="en-US" sz="3500" dirty="0"/>
              </a:p>
              <a:p>
                <a:pPr marL="285750" indent="-285750">
                  <a:buFont typeface="Arial" pitchFamily="34" charset="0"/>
                  <a:buChar char="•"/>
                </a:pPr>
                <a:endParaRPr lang="en-US" dirty="0"/>
              </a:p>
              <a:p>
                <a:pPr marL="285750" indent="-285750">
                  <a:buFont typeface="Arial" pitchFamily="34" charset="0"/>
                  <a:buChar char="•"/>
                </a:pP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0" y="3382024"/>
                <a:ext cx="2438400" cy="1949508"/>
              </a:xfrm>
              <a:prstGeom prst="rect">
                <a:avLst/>
              </a:prstGeom>
              <a:blipFill rotWithShape="1">
                <a:blip r:embed="rId7"/>
                <a:stretch>
                  <a:fillRect l="-4750" t="-3438"/>
                </a:stretch>
              </a:blipFill>
            </p:spPr>
            <p:txBody>
              <a:bodyPr/>
              <a:lstStyle/>
              <a:p>
                <a:r>
                  <a:rPr lang="en-US">
                    <a:noFill/>
                  </a:rPr>
                  <a:t> </a:t>
                </a:r>
              </a:p>
            </p:txBody>
          </p:sp>
        </mc:Fallback>
      </mc:AlternateContent>
    </p:spTree>
    <p:extLst>
      <p:ext uri="{BB962C8B-B14F-4D97-AF65-F5344CB8AC3E}">
        <p14:creationId xmlns:p14="http://schemas.microsoft.com/office/powerpoint/2010/main" val="390758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20292"/>
                                        </p:tgtEl>
                                        <p:attrNameLst>
                                          <p:attrName>style.visibility</p:attrName>
                                        </p:attrNameLst>
                                      </p:cBhvr>
                                      <p:to>
                                        <p:strVal val="visible"/>
                                      </p:to>
                                    </p:set>
                                    <p:animEffect transition="in" filter="randombar(horizontal)">
                                      <p:cBhvr>
                                        <p:cTn id="7" dur="500"/>
                                        <p:tgtEl>
                                          <p:spTgt spid="142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543791-F431-45A7-8470-A9C5F20632DD}" type="datetime1">
              <a:rPr lang="en-US" altLang="en-US" smtClean="0"/>
              <a:pPr eaLnBrk="1" hangingPunct="1"/>
              <a:t>2/20/2020</a:t>
            </a:fld>
            <a:endParaRPr lang="en-US" altLang="en-US"/>
          </a:p>
        </p:txBody>
      </p:sp>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Physics 214 Fall 2010</a:t>
            </a:r>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F90FC0-BB3B-43C6-A8BF-5A318AC46834}" type="slidenum">
              <a:rPr lang="en-US" altLang="en-US"/>
              <a:pPr eaLnBrk="1" hangingPunct="1"/>
              <a:t>2</a:t>
            </a:fld>
            <a:endParaRPr lang="en-US" altLang="en-US"/>
          </a:p>
        </p:txBody>
      </p:sp>
      <p:sp>
        <p:nvSpPr>
          <p:cNvPr id="97283" name="Rectangle 3"/>
          <p:cNvSpPr>
            <a:spLocks noGrp="1" noChangeArrowheads="1"/>
          </p:cNvSpPr>
          <p:nvPr>
            <p:ph type="body" idx="1"/>
          </p:nvPr>
        </p:nvSpPr>
        <p:spPr>
          <a:xfrm>
            <a:off x="535675" y="822325"/>
            <a:ext cx="8229600" cy="533400"/>
          </a:xfrm>
        </p:spPr>
        <p:txBody>
          <a:bodyPr>
            <a:normAutofit lnSpcReduction="10000"/>
          </a:bodyPr>
          <a:lstStyle/>
          <a:p>
            <a:pPr marL="0" indent="0" eaLnBrk="1" hangingPunct="1"/>
            <a:r>
              <a:rPr lang="en-US" altLang="en-US" b="1" dirty="0">
                <a:solidFill>
                  <a:srgbClr val="FF0000"/>
                </a:solidFill>
                <a:latin typeface="Arial" panose="020B0604020202020204" pitchFamily="34" charset="0"/>
                <a:cs typeface="Arial" panose="020B0604020202020204" pitchFamily="34" charset="0"/>
              </a:rPr>
              <a:t>Q5</a:t>
            </a:r>
            <a:r>
              <a:rPr lang="en-US" altLang="en-US" b="1" dirty="0">
                <a:latin typeface="Arial" panose="020B0604020202020204" pitchFamily="34" charset="0"/>
                <a:cs typeface="Arial" panose="020B0604020202020204" pitchFamily="34" charset="0"/>
              </a:rPr>
              <a:t> </a:t>
            </a:r>
            <a:r>
              <a:rPr lang="en-US" altLang="en-US" sz="2000" b="1" dirty="0">
                <a:solidFill>
                  <a:schemeClr val="hlink"/>
                </a:solidFill>
                <a:latin typeface="Arial" panose="020B0604020202020204" pitchFamily="34" charset="0"/>
                <a:cs typeface="Arial" panose="020B0604020202020204" pitchFamily="34" charset="0"/>
              </a:rPr>
              <a:t>Are impulse and momentum the same thing?  Explain.</a:t>
            </a:r>
            <a:endParaRPr lang="en-US" altLang="en-US" b="1" dirty="0">
              <a:latin typeface="Arial" panose="020B0604020202020204" pitchFamily="34" charset="0"/>
              <a:cs typeface="Arial" panose="020B0604020202020204" pitchFamily="34" charset="0"/>
            </a:endParaRPr>
          </a:p>
        </p:txBody>
      </p:sp>
      <p:sp>
        <p:nvSpPr>
          <p:cNvPr id="97284" name="Text Box 4"/>
          <p:cNvSpPr txBox="1">
            <a:spLocks noChangeArrowheads="1"/>
          </p:cNvSpPr>
          <p:nvPr/>
        </p:nvSpPr>
        <p:spPr bwMode="auto">
          <a:xfrm>
            <a:off x="362187" y="2639704"/>
            <a:ext cx="838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FF3300"/>
                </a:solidFill>
              </a:rPr>
              <a:t>Q6</a:t>
            </a:r>
            <a:r>
              <a:rPr lang="en-US" altLang="en-US" sz="2000" b="1" dirty="0">
                <a:solidFill>
                  <a:schemeClr val="hlink"/>
                </a:solidFill>
              </a:rPr>
              <a:t> If a ball bounces off a wall so that its velocity coming back has the same magnitude that it had prior to bouncing: </a:t>
            </a:r>
          </a:p>
          <a:p>
            <a:pPr eaLnBrk="1" hangingPunct="1">
              <a:spcBef>
                <a:spcPct val="50000"/>
              </a:spcBef>
            </a:pPr>
            <a:r>
              <a:rPr lang="en-US" altLang="en-US" sz="2000" b="1" dirty="0">
                <a:solidFill>
                  <a:schemeClr val="hlink"/>
                </a:solidFill>
              </a:rPr>
              <a:t>A. Is there a change in the momentum of the ball?  Explain.</a:t>
            </a:r>
          </a:p>
          <a:p>
            <a:pPr eaLnBrk="1" hangingPunct="1">
              <a:spcBef>
                <a:spcPct val="50000"/>
              </a:spcBef>
            </a:pPr>
            <a:r>
              <a:rPr lang="en-US" altLang="en-US" sz="2000" b="1" dirty="0">
                <a:solidFill>
                  <a:schemeClr val="hlink"/>
                </a:solidFill>
              </a:rPr>
              <a:t>B. Is there an impulse acting on the ball during its collision with the wall?  Explain.</a:t>
            </a:r>
          </a:p>
        </p:txBody>
      </p:sp>
      <p:sp>
        <p:nvSpPr>
          <p:cNvPr id="97285" name="Text Box 5"/>
          <p:cNvSpPr txBox="1">
            <a:spLocks noChangeArrowheads="1"/>
          </p:cNvSpPr>
          <p:nvPr/>
        </p:nvSpPr>
        <p:spPr bwMode="auto">
          <a:xfrm>
            <a:off x="1905000" y="4876800"/>
            <a:ext cx="337185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A. Yes momentum is a vector</a:t>
            </a:r>
          </a:p>
        </p:txBody>
      </p:sp>
      <p:sp>
        <p:nvSpPr>
          <p:cNvPr id="97286" name="Text Box 6"/>
          <p:cNvSpPr txBox="1">
            <a:spLocks noChangeArrowheads="1"/>
          </p:cNvSpPr>
          <p:nvPr/>
        </p:nvSpPr>
        <p:spPr bwMode="auto">
          <a:xfrm>
            <a:off x="1889125" y="5370513"/>
            <a:ext cx="400685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B. Yes a force acts for a short time</a:t>
            </a:r>
            <a:r>
              <a:rPr lang="en-US" altLang="en-US"/>
              <a:t> </a:t>
            </a:r>
          </a:p>
        </p:txBody>
      </p:sp>
      <p:sp>
        <p:nvSpPr>
          <p:cNvPr id="97287" name="Text Box 7"/>
          <p:cNvSpPr txBox="1">
            <a:spLocks noChangeArrowheads="1"/>
          </p:cNvSpPr>
          <p:nvPr/>
        </p:nvSpPr>
        <p:spPr bwMode="auto">
          <a:xfrm>
            <a:off x="2317750" y="1558925"/>
            <a:ext cx="370205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3300"/>
                </a:solidFill>
              </a:rPr>
              <a:t>No impulse changes momentum</a:t>
            </a:r>
          </a:p>
        </p:txBody>
      </p:sp>
    </p:spTree>
    <p:extLst>
      <p:ext uri="{BB962C8B-B14F-4D97-AF65-F5344CB8AC3E}">
        <p14:creationId xmlns:p14="http://schemas.microsoft.com/office/powerpoint/2010/main" val="349732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7"/>
                                        </p:tgtEl>
                                        <p:attrNameLst>
                                          <p:attrName>style.visibility</p:attrName>
                                        </p:attrNameLst>
                                      </p:cBhvr>
                                      <p:to>
                                        <p:strVal val="visible"/>
                                      </p:to>
                                    </p:set>
                                    <p:anim calcmode="lin" valueType="num">
                                      <p:cBhvr additive="base">
                                        <p:cTn id="7" dur="500" fill="hold"/>
                                        <p:tgtEl>
                                          <p:spTgt spid="97287"/>
                                        </p:tgtEl>
                                        <p:attrNameLst>
                                          <p:attrName>ppt_x</p:attrName>
                                        </p:attrNameLst>
                                      </p:cBhvr>
                                      <p:tavLst>
                                        <p:tav tm="0">
                                          <p:val>
                                            <p:strVal val="#ppt_x"/>
                                          </p:val>
                                        </p:tav>
                                        <p:tav tm="100000">
                                          <p:val>
                                            <p:strVal val="#ppt_x"/>
                                          </p:val>
                                        </p:tav>
                                      </p:tavLst>
                                    </p:anim>
                                    <p:anim calcmode="lin" valueType="num">
                                      <p:cBhvr additive="base">
                                        <p:cTn id="8" dur="500" fill="hold"/>
                                        <p:tgtEl>
                                          <p:spTgt spid="972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5"/>
                                        </p:tgtEl>
                                        <p:attrNameLst>
                                          <p:attrName>style.visibility</p:attrName>
                                        </p:attrNameLst>
                                      </p:cBhvr>
                                      <p:to>
                                        <p:strVal val="visible"/>
                                      </p:to>
                                    </p:set>
                                    <p:anim calcmode="lin" valueType="num">
                                      <p:cBhvr additive="base">
                                        <p:cTn id="13" dur="500" fill="hold"/>
                                        <p:tgtEl>
                                          <p:spTgt spid="97285"/>
                                        </p:tgtEl>
                                        <p:attrNameLst>
                                          <p:attrName>ppt_x</p:attrName>
                                        </p:attrNameLst>
                                      </p:cBhvr>
                                      <p:tavLst>
                                        <p:tav tm="0">
                                          <p:val>
                                            <p:strVal val="#ppt_x"/>
                                          </p:val>
                                        </p:tav>
                                        <p:tav tm="100000">
                                          <p:val>
                                            <p:strVal val="#ppt_x"/>
                                          </p:val>
                                        </p:tav>
                                      </p:tavLst>
                                    </p:anim>
                                    <p:anim calcmode="lin" valueType="num">
                                      <p:cBhvr additive="base">
                                        <p:cTn id="14" dur="500" fill="hold"/>
                                        <p:tgtEl>
                                          <p:spTgt spid="9728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6"/>
                                        </p:tgtEl>
                                        <p:attrNameLst>
                                          <p:attrName>style.visibility</p:attrName>
                                        </p:attrNameLst>
                                      </p:cBhvr>
                                      <p:to>
                                        <p:strVal val="visible"/>
                                      </p:to>
                                    </p:set>
                                    <p:anim calcmode="lin" valueType="num">
                                      <p:cBhvr additive="base">
                                        <p:cTn id="19" dur="500" fill="hold"/>
                                        <p:tgtEl>
                                          <p:spTgt spid="97286"/>
                                        </p:tgtEl>
                                        <p:attrNameLst>
                                          <p:attrName>ppt_x</p:attrName>
                                        </p:attrNameLst>
                                      </p:cBhvr>
                                      <p:tavLst>
                                        <p:tav tm="0">
                                          <p:val>
                                            <p:strVal val="#ppt_x"/>
                                          </p:val>
                                        </p:tav>
                                        <p:tav tm="100000">
                                          <p:val>
                                            <p:strVal val="#ppt_x"/>
                                          </p:val>
                                        </p:tav>
                                      </p:tavLst>
                                    </p:anim>
                                    <p:anim calcmode="lin" valueType="num">
                                      <p:cBhvr additive="base">
                                        <p:cTn id="20" dur="500" fill="hold"/>
                                        <p:tgtEl>
                                          <p:spTgt spid="97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P spid="972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Grp="1" noChangeArrowheads="1"/>
          </p:cNvSpPr>
          <p:nvPr>
            <p:ph type="title"/>
          </p:nvPr>
        </p:nvSpPr>
        <p:spPr>
          <a:xfrm>
            <a:off x="0" y="457200"/>
            <a:ext cx="9144000" cy="1373188"/>
          </a:xfrm>
        </p:spPr>
        <p:txBody>
          <a:bodyPr/>
          <a:lstStyle/>
          <a:p>
            <a:pPr algn="l"/>
            <a:r>
              <a:rPr lang="en-US" sz="2800" dirty="0">
                <a:solidFill>
                  <a:schemeClr val="accent1"/>
                </a:solidFill>
                <a:latin typeface="Comic Sans MS" pitchFamily="79" charset="0"/>
              </a:rPr>
              <a:t>A merry-go-round is accelerated at a constant rate of 0.005 rev/s</a:t>
            </a:r>
            <a:r>
              <a:rPr lang="en-US" sz="2800" baseline="30000" dirty="0">
                <a:solidFill>
                  <a:schemeClr val="accent1"/>
                </a:solidFill>
                <a:latin typeface="Comic Sans MS" pitchFamily="79" charset="0"/>
              </a:rPr>
              <a:t>2</a:t>
            </a:r>
            <a:r>
              <a:rPr lang="en-US" sz="2800" dirty="0">
                <a:solidFill>
                  <a:schemeClr val="accent1"/>
                </a:solidFill>
                <a:latin typeface="Comic Sans MS" pitchFamily="79" charset="0"/>
              </a:rPr>
              <a:t>, starting from rest.</a:t>
            </a:r>
            <a:br>
              <a:rPr lang="en-US" sz="2800" dirty="0">
                <a:solidFill>
                  <a:schemeClr val="accent1"/>
                </a:solidFill>
                <a:latin typeface="Comic Sans MS" pitchFamily="79" charset="0"/>
              </a:rPr>
            </a:br>
            <a:r>
              <a:rPr lang="en-US" sz="2800" dirty="0">
                <a:solidFill>
                  <a:schemeClr val="accent1"/>
                </a:solidFill>
                <a:latin typeface="Comic Sans MS" pitchFamily="79" charset="0"/>
              </a:rPr>
              <a:t>What is its rotational velocity at the end of 1 min?</a:t>
            </a:r>
            <a:endParaRPr lang="en-US" sz="4000" dirty="0">
              <a:solidFill>
                <a:schemeClr val="accent1"/>
              </a:solidFill>
              <a:latin typeface="Comic Sans MS" pitchFamily="79" charset="0"/>
            </a:endParaRPr>
          </a:p>
        </p:txBody>
      </p:sp>
      <p:sp>
        <p:nvSpPr>
          <p:cNvPr id="1424387" name="Text Box 3"/>
          <p:cNvSpPr txBox="1">
            <a:spLocks noChangeArrowheads="1"/>
          </p:cNvSpPr>
          <p:nvPr/>
        </p:nvSpPr>
        <p:spPr bwMode="auto">
          <a:xfrm>
            <a:off x="152400" y="3657600"/>
            <a:ext cx="4572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dirty="0">
                <a:latin typeface="Arial" charset="0"/>
                <a:sym typeface="Symbol" pitchFamily="79" charset="2"/>
              </a:rPr>
              <a:t>  = 0.005 rev/s</a:t>
            </a:r>
            <a:r>
              <a:rPr lang="en-US" baseline="30000" dirty="0">
                <a:latin typeface="Arial" charset="0"/>
                <a:sym typeface="Symbol" pitchFamily="79" charset="2"/>
              </a:rPr>
              <a:t>2</a:t>
            </a:r>
          </a:p>
          <a:p>
            <a:pPr>
              <a:buFont typeface="Symbol" pitchFamily="79" charset="2"/>
              <a:buNone/>
            </a:pPr>
            <a:r>
              <a:rPr lang="en-US" dirty="0">
                <a:latin typeface="Arial" charset="0"/>
                <a:sym typeface="Symbol" pitchFamily="79" charset="2"/>
              </a:rPr>
              <a:t></a:t>
            </a:r>
            <a:r>
              <a:rPr lang="en-US" baseline="-25000" dirty="0">
                <a:latin typeface="Arial" charset="0"/>
                <a:sym typeface="Symbol" pitchFamily="79" charset="2"/>
              </a:rPr>
              <a:t>0</a:t>
            </a:r>
            <a:r>
              <a:rPr lang="en-US" dirty="0">
                <a:latin typeface="Arial" charset="0"/>
                <a:sym typeface="Symbol" pitchFamily="79" charset="2"/>
              </a:rPr>
              <a:t> = 0</a:t>
            </a:r>
          </a:p>
          <a:p>
            <a:pPr>
              <a:buFont typeface="Symbol" pitchFamily="79" charset="2"/>
              <a:buNone/>
            </a:pPr>
            <a:r>
              <a:rPr lang="en-US" i="1" dirty="0"/>
              <a:t>t</a:t>
            </a:r>
            <a:r>
              <a:rPr lang="en-US" i="1" dirty="0">
                <a:latin typeface="Arial" charset="0"/>
              </a:rPr>
              <a:t>    </a:t>
            </a:r>
            <a:r>
              <a:rPr lang="en-US" dirty="0">
                <a:latin typeface="Arial" charset="0"/>
              </a:rPr>
              <a:t>= 60 s</a:t>
            </a:r>
          </a:p>
          <a:p>
            <a:pPr>
              <a:buFont typeface="Symbol" pitchFamily="79" charset="2"/>
              <a:buNone/>
            </a:pPr>
            <a:endParaRPr lang="en-US" dirty="0">
              <a:latin typeface="Arial" charset="0"/>
            </a:endParaRPr>
          </a:p>
          <a:p>
            <a:pPr>
              <a:buFont typeface="Symbol" pitchFamily="79" charset="2"/>
              <a:buNone/>
            </a:pPr>
            <a:r>
              <a:rPr lang="en-US" dirty="0">
                <a:latin typeface="Arial" charset="0"/>
                <a:sym typeface="Symbol" pitchFamily="79" charset="2"/>
              </a:rPr>
              <a:t> = </a:t>
            </a:r>
            <a:r>
              <a:rPr lang="en-US" baseline="-25000" dirty="0">
                <a:latin typeface="Arial" charset="0"/>
                <a:sym typeface="Symbol" pitchFamily="79" charset="2"/>
              </a:rPr>
              <a:t>0</a:t>
            </a:r>
            <a:r>
              <a:rPr lang="en-US" dirty="0">
                <a:latin typeface="Arial" charset="0"/>
                <a:sym typeface="Symbol" pitchFamily="79" charset="2"/>
              </a:rPr>
              <a:t> + </a:t>
            </a:r>
            <a:r>
              <a:rPr lang="en-US" i="1" dirty="0"/>
              <a:t>t</a:t>
            </a:r>
          </a:p>
          <a:p>
            <a:pPr>
              <a:buFont typeface="Symbol" pitchFamily="79" charset="2"/>
              <a:buNone/>
            </a:pPr>
            <a:r>
              <a:rPr lang="en-US" i="1" dirty="0"/>
              <a:t>    </a:t>
            </a:r>
            <a:r>
              <a:rPr lang="en-US" dirty="0">
                <a:latin typeface="Arial" charset="0"/>
                <a:sym typeface="Symbol" pitchFamily="79" charset="2"/>
              </a:rPr>
              <a:t>= 0 + (0.005 rev/s</a:t>
            </a:r>
            <a:r>
              <a:rPr lang="en-US" baseline="30000" dirty="0">
                <a:latin typeface="Arial" charset="0"/>
                <a:sym typeface="Symbol" pitchFamily="79" charset="2"/>
              </a:rPr>
              <a:t>2</a:t>
            </a:r>
            <a:r>
              <a:rPr lang="en-US" dirty="0">
                <a:latin typeface="Arial" charset="0"/>
                <a:sym typeface="Symbol" pitchFamily="79" charset="2"/>
              </a:rPr>
              <a:t>)(60 s)</a:t>
            </a:r>
          </a:p>
          <a:p>
            <a:pPr>
              <a:buFont typeface="Symbol" pitchFamily="79" charset="2"/>
              <a:buNone/>
            </a:pPr>
            <a:r>
              <a:rPr lang="en-US" dirty="0">
                <a:latin typeface="Arial" charset="0"/>
                <a:sym typeface="Symbol" pitchFamily="79" charset="2"/>
              </a:rPr>
              <a:t>    = </a:t>
            </a:r>
            <a:r>
              <a:rPr lang="en-US" dirty="0">
                <a:solidFill>
                  <a:srgbClr val="FA4F9F"/>
                </a:solidFill>
                <a:latin typeface="Arial" charset="0"/>
                <a:sym typeface="Symbol" pitchFamily="79" charset="2"/>
              </a:rPr>
              <a:t>0.30 rev/s = 0.3*2*3.14 radian/s </a:t>
            </a:r>
          </a:p>
          <a:p>
            <a:pPr>
              <a:buFont typeface="Symbol" pitchFamily="79" charset="2"/>
              <a:buNone/>
            </a:pPr>
            <a:r>
              <a:rPr lang="en-US" dirty="0">
                <a:solidFill>
                  <a:srgbClr val="FA4F9F"/>
                </a:solidFill>
                <a:latin typeface="Arial" charset="0"/>
                <a:sym typeface="Symbol" pitchFamily="79" charset="2"/>
              </a:rPr>
              <a:t>   = 1.88 radian/s</a:t>
            </a:r>
            <a:endParaRPr lang="en-US" dirty="0">
              <a:latin typeface="Arial" charset="0"/>
              <a:sym typeface="Symbol" pitchFamily="79" charset="2"/>
            </a:endParaRPr>
          </a:p>
        </p:txBody>
      </p:sp>
      <p:sp>
        <p:nvSpPr>
          <p:cNvPr id="1424388" name="Rectangle 4"/>
          <p:cNvSpPr>
            <a:spLocks noChangeArrowheads="1"/>
          </p:cNvSpPr>
          <p:nvPr/>
        </p:nvSpPr>
        <p:spPr bwMode="auto">
          <a:xfrm>
            <a:off x="381000" y="2057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dirty="0">
                <a:latin typeface="Arial" charset="0"/>
                <a:sym typeface="Symbol" pitchFamily="79" charset="2"/>
              </a:rPr>
              <a:t>0.005 radian/s</a:t>
            </a:r>
            <a:endParaRPr lang="en-US" sz="2000" dirty="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dirty="0">
                <a:latin typeface="Arial" charset="0"/>
                <a:sym typeface="Symbol" pitchFamily="79" charset="2"/>
              </a:rPr>
              <a:t>0.3 radian/s</a:t>
            </a:r>
            <a:endParaRPr lang="en-US" sz="2000" dirty="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dirty="0">
                <a:latin typeface="Arial" charset="0"/>
                <a:sym typeface="Symbol" pitchFamily="79" charset="2"/>
              </a:rPr>
              <a:t>0.05 radian/s</a:t>
            </a:r>
            <a:endParaRPr lang="en-US" sz="2000" dirty="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dirty="0">
                <a:latin typeface="Arial" charset="0"/>
                <a:sym typeface="Symbol" pitchFamily="79" charset="2"/>
              </a:rPr>
              <a:t>1.88 radian/s</a:t>
            </a:r>
          </a:p>
        </p:txBody>
      </p:sp>
      <p:pic>
        <p:nvPicPr>
          <p:cNvPr id="1424390" name="Picture 6" descr="08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4419600"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20</a:t>
            </a:fld>
            <a:endParaRPr lang="en-US"/>
          </a:p>
        </p:txBody>
      </p:sp>
    </p:spTree>
    <p:extLst>
      <p:ext uri="{BB962C8B-B14F-4D97-AF65-F5344CB8AC3E}">
        <p14:creationId xmlns:p14="http://schemas.microsoft.com/office/powerpoint/2010/main" val="2466422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24387"/>
                                        </p:tgtEl>
                                        <p:attrNameLst>
                                          <p:attrName>style.visibility</p:attrName>
                                        </p:attrNameLst>
                                      </p:cBhvr>
                                      <p:to>
                                        <p:strVal val="visible"/>
                                      </p:to>
                                    </p:set>
                                    <p:anim from="(-#ppt_w/2)" to="(#ppt_x)" calcmode="lin" valueType="num">
                                      <p:cBhvr>
                                        <p:cTn id="7" dur="600" fill="hold">
                                          <p:stCondLst>
                                            <p:cond delay="0"/>
                                          </p:stCondLst>
                                        </p:cTn>
                                        <p:tgtEl>
                                          <p:spTgt spid="1424387"/>
                                        </p:tgtEl>
                                        <p:attrNameLst>
                                          <p:attrName>ppt_x</p:attrName>
                                        </p:attrNameLst>
                                      </p:cBhvr>
                                    </p:anim>
                                    <p:anim from="0" to="-1.0" calcmode="lin" valueType="num">
                                      <p:cBhvr>
                                        <p:cTn id="8" dur="200" decel="50000" autoRev="1" fill="hold">
                                          <p:stCondLst>
                                            <p:cond delay="600"/>
                                          </p:stCondLst>
                                        </p:cTn>
                                        <p:tgtEl>
                                          <p:spTgt spid="1424387"/>
                                        </p:tgtEl>
                                        <p:attrNameLst>
                                          <p:attrName>xshear</p:attrName>
                                        </p:attrNameLst>
                                      </p:cBhvr>
                                    </p:anim>
                                    <p:animScale>
                                      <p:cBhvr>
                                        <p:cTn id="9" dur="200" decel="100000" autoRev="1" fill="hold">
                                          <p:stCondLst>
                                            <p:cond delay="600"/>
                                          </p:stCondLst>
                                        </p:cTn>
                                        <p:tgtEl>
                                          <p:spTgt spid="1424387"/>
                                        </p:tgtEl>
                                      </p:cBhvr>
                                      <p:from x="100000" y="100000"/>
                                      <p:to x="80000" y="100000"/>
                                    </p:animScale>
                                    <p:anim by="(#ppt_h/3+#ppt_w*0.1)" calcmode="lin" valueType="num">
                                      <p:cBhvr additive="sum">
                                        <p:cTn id="10" dur="200" decel="100000" autoRev="1" fill="hold">
                                          <p:stCondLst>
                                            <p:cond delay="600"/>
                                          </p:stCondLst>
                                        </p:cTn>
                                        <p:tgtEl>
                                          <p:spTgt spid="142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3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Rectangle 2"/>
          <p:cNvSpPr>
            <a:spLocks noGrp="1" noChangeArrowheads="1"/>
          </p:cNvSpPr>
          <p:nvPr>
            <p:ph type="title"/>
          </p:nvPr>
        </p:nvSpPr>
        <p:spPr>
          <a:xfrm>
            <a:off x="0" y="671513"/>
            <a:ext cx="9144000" cy="946150"/>
          </a:xfrm>
        </p:spPr>
        <p:txBody>
          <a:bodyPr/>
          <a:lstStyle/>
          <a:p>
            <a:pPr algn="l"/>
            <a:r>
              <a:rPr lang="en-US" sz="2800" b="1" dirty="0">
                <a:solidFill>
                  <a:schemeClr val="accent1"/>
                </a:solidFill>
                <a:latin typeface="Comic Sans MS" pitchFamily="79" charset="0"/>
              </a:rPr>
              <a:t>How many revolutions does the merry-go-round make in 1 minute?</a:t>
            </a:r>
            <a:endParaRPr lang="en-US" sz="4000" b="1" dirty="0">
              <a:solidFill>
                <a:schemeClr val="accent1"/>
              </a:solidFill>
              <a:latin typeface="Comic Sans MS" pitchFamily="79" charset="0"/>
            </a:endParaRPr>
          </a:p>
        </p:txBody>
      </p:sp>
      <p:sp>
        <p:nvSpPr>
          <p:cNvPr id="1426435" name="Text Box 3"/>
          <p:cNvSpPr txBox="1">
            <a:spLocks noChangeArrowheads="1"/>
          </p:cNvSpPr>
          <p:nvPr/>
        </p:nvSpPr>
        <p:spPr bwMode="auto">
          <a:xfrm>
            <a:off x="152400" y="3657600"/>
            <a:ext cx="457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a:latin typeface="Arial" charset="0"/>
                <a:sym typeface="Symbol" pitchFamily="79" charset="2"/>
              </a:rPr>
              <a:t>  = 0.005 rev/s</a:t>
            </a:r>
            <a:r>
              <a:rPr lang="en-US" baseline="30000">
                <a:latin typeface="Arial" charset="0"/>
                <a:sym typeface="Symbol" pitchFamily="79" charset="2"/>
              </a:rPr>
              <a:t>2</a:t>
            </a:r>
          </a:p>
          <a:p>
            <a:pPr>
              <a:buFont typeface="Symbol" pitchFamily="79" charset="2"/>
              <a:buNone/>
            </a:pPr>
            <a:r>
              <a:rPr lang="en-US">
                <a:latin typeface="Arial" charset="0"/>
                <a:sym typeface="Symbol" pitchFamily="79" charset="2"/>
              </a:rPr>
              <a:t></a:t>
            </a:r>
            <a:r>
              <a:rPr lang="en-US" baseline="-25000">
                <a:latin typeface="Arial" charset="0"/>
                <a:sym typeface="Symbol" pitchFamily="79" charset="2"/>
              </a:rPr>
              <a:t>0</a:t>
            </a:r>
            <a:r>
              <a:rPr lang="en-US">
                <a:latin typeface="Arial" charset="0"/>
                <a:sym typeface="Symbol" pitchFamily="79" charset="2"/>
              </a:rPr>
              <a:t> = 0</a:t>
            </a:r>
          </a:p>
          <a:p>
            <a:pPr>
              <a:buFont typeface="Symbol" pitchFamily="79" charset="2"/>
              <a:buNone/>
            </a:pPr>
            <a:r>
              <a:rPr lang="en-US" i="1"/>
              <a:t>t</a:t>
            </a:r>
            <a:r>
              <a:rPr lang="en-US" i="1">
                <a:latin typeface="Arial" charset="0"/>
              </a:rPr>
              <a:t>    </a:t>
            </a:r>
            <a:r>
              <a:rPr lang="en-US">
                <a:latin typeface="Arial" charset="0"/>
              </a:rPr>
              <a:t>= 60 s,     </a:t>
            </a:r>
            <a:r>
              <a:rPr lang="en-US">
                <a:latin typeface="Arial" charset="0"/>
                <a:sym typeface="Symbol" pitchFamily="79" charset="2"/>
              </a:rPr>
              <a:t> = 0.30 rev/s</a:t>
            </a:r>
          </a:p>
          <a:p>
            <a:pPr>
              <a:buFont typeface="Symbol" pitchFamily="79" charset="2"/>
              <a:buNone/>
            </a:pPr>
            <a:endParaRPr lang="en-US">
              <a:latin typeface="Arial" charset="0"/>
            </a:endParaRPr>
          </a:p>
          <a:p>
            <a:pPr>
              <a:buFont typeface="Symbol" pitchFamily="79" charset="2"/>
              <a:buNone/>
            </a:pPr>
            <a:r>
              <a:rPr lang="en-US">
                <a:latin typeface="Arial" charset="0"/>
                <a:sym typeface="Symbol" pitchFamily="79" charset="2"/>
              </a:rPr>
              <a:t> = </a:t>
            </a:r>
            <a:r>
              <a:rPr lang="en-US" baseline="-25000">
                <a:latin typeface="Arial" charset="0"/>
                <a:sym typeface="Symbol" pitchFamily="79" charset="2"/>
              </a:rPr>
              <a:t>0</a:t>
            </a:r>
            <a:r>
              <a:rPr lang="en-US" i="1"/>
              <a:t>t</a:t>
            </a:r>
            <a:r>
              <a:rPr lang="en-US">
                <a:latin typeface="Arial" charset="0"/>
                <a:sym typeface="Symbol" pitchFamily="79" charset="2"/>
              </a:rPr>
              <a:t> + 1/2 </a:t>
            </a:r>
            <a:r>
              <a:rPr lang="en-US" i="1"/>
              <a:t>t</a:t>
            </a:r>
            <a:r>
              <a:rPr lang="en-US" baseline="30000">
                <a:latin typeface="Arial" charset="0"/>
              </a:rPr>
              <a:t>2</a:t>
            </a:r>
            <a:endParaRPr lang="en-US">
              <a:latin typeface="Arial" charset="0"/>
            </a:endParaRPr>
          </a:p>
          <a:p>
            <a:pPr>
              <a:buFont typeface="Symbol" pitchFamily="79" charset="2"/>
              <a:buNone/>
            </a:pPr>
            <a:r>
              <a:rPr lang="en-US">
                <a:latin typeface="Arial" charset="0"/>
                <a:sym typeface="Symbol" pitchFamily="79" charset="2"/>
              </a:rPr>
              <a:t>   = 0 + 1/2 (0.005 rev/s</a:t>
            </a:r>
            <a:r>
              <a:rPr lang="en-US" baseline="30000">
                <a:latin typeface="Arial" charset="0"/>
                <a:sym typeface="Symbol" pitchFamily="79" charset="2"/>
              </a:rPr>
              <a:t>2</a:t>
            </a:r>
            <a:r>
              <a:rPr lang="en-US">
                <a:latin typeface="Arial" charset="0"/>
                <a:sym typeface="Symbol" pitchFamily="79" charset="2"/>
              </a:rPr>
              <a:t>)(60 s)</a:t>
            </a:r>
            <a:r>
              <a:rPr lang="en-US" baseline="30000">
                <a:latin typeface="Arial" charset="0"/>
                <a:sym typeface="Symbol" pitchFamily="79" charset="2"/>
              </a:rPr>
              <a:t>2</a:t>
            </a:r>
            <a:endParaRPr lang="en-US">
              <a:latin typeface="Arial" charset="0"/>
              <a:sym typeface="Symbol" pitchFamily="79" charset="2"/>
            </a:endParaRPr>
          </a:p>
          <a:p>
            <a:pPr>
              <a:buFont typeface="Symbol" pitchFamily="79" charset="2"/>
              <a:buNone/>
            </a:pPr>
            <a:r>
              <a:rPr lang="en-US">
                <a:latin typeface="Arial" charset="0"/>
                <a:sym typeface="Symbol" pitchFamily="79" charset="2"/>
              </a:rPr>
              <a:t>   = </a:t>
            </a:r>
            <a:r>
              <a:rPr lang="en-US">
                <a:solidFill>
                  <a:srgbClr val="FA4F9F"/>
                </a:solidFill>
                <a:latin typeface="Arial" charset="0"/>
                <a:sym typeface="Symbol" pitchFamily="79" charset="2"/>
              </a:rPr>
              <a:t>9 rev</a:t>
            </a:r>
          </a:p>
        </p:txBody>
      </p:sp>
      <p:sp>
        <p:nvSpPr>
          <p:cNvPr id="1426436" name="Rectangle 4"/>
          <p:cNvSpPr>
            <a:spLocks noChangeArrowheads="1"/>
          </p:cNvSpPr>
          <p:nvPr/>
        </p:nvSpPr>
        <p:spPr bwMode="auto">
          <a:xfrm>
            <a:off x="381000" y="2057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sym typeface="Symbol" pitchFamily="79" charset="2"/>
              </a:rPr>
              <a:t>1.5 rev</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sym typeface="Symbol" pitchFamily="79" charset="2"/>
              </a:rPr>
              <a:t>3.0 rev</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sym typeface="Symbol" pitchFamily="79" charset="2"/>
              </a:rPr>
              <a:t>9.0 rev</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sym typeface="Symbol" pitchFamily="79" charset="2"/>
              </a:rPr>
              <a:t>18.0 rev</a:t>
            </a:r>
          </a:p>
        </p:txBody>
      </p:sp>
      <p:pic>
        <p:nvPicPr>
          <p:cNvPr id="1426437" name="Picture 5" descr="08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4419600"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21</a:t>
            </a:fld>
            <a:endParaRPr lang="en-US"/>
          </a:p>
        </p:txBody>
      </p:sp>
    </p:spTree>
    <p:extLst>
      <p:ext uri="{BB962C8B-B14F-4D97-AF65-F5344CB8AC3E}">
        <p14:creationId xmlns:p14="http://schemas.microsoft.com/office/powerpoint/2010/main" val="286428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26435"/>
                                        </p:tgtEl>
                                        <p:attrNameLst>
                                          <p:attrName>style.visibility</p:attrName>
                                        </p:attrNameLst>
                                      </p:cBhvr>
                                      <p:to>
                                        <p:strVal val="visible"/>
                                      </p:to>
                                    </p:set>
                                    <p:anim from="(-#ppt_w/2)" to="(#ppt_x)" calcmode="lin" valueType="num">
                                      <p:cBhvr>
                                        <p:cTn id="7" dur="600" fill="hold">
                                          <p:stCondLst>
                                            <p:cond delay="0"/>
                                          </p:stCondLst>
                                        </p:cTn>
                                        <p:tgtEl>
                                          <p:spTgt spid="1426435"/>
                                        </p:tgtEl>
                                        <p:attrNameLst>
                                          <p:attrName>ppt_x</p:attrName>
                                        </p:attrNameLst>
                                      </p:cBhvr>
                                    </p:anim>
                                    <p:anim from="0" to="-1.0" calcmode="lin" valueType="num">
                                      <p:cBhvr>
                                        <p:cTn id="8" dur="200" decel="50000" autoRev="1" fill="hold">
                                          <p:stCondLst>
                                            <p:cond delay="600"/>
                                          </p:stCondLst>
                                        </p:cTn>
                                        <p:tgtEl>
                                          <p:spTgt spid="1426435"/>
                                        </p:tgtEl>
                                        <p:attrNameLst>
                                          <p:attrName>xshear</p:attrName>
                                        </p:attrNameLst>
                                      </p:cBhvr>
                                    </p:anim>
                                    <p:animScale>
                                      <p:cBhvr>
                                        <p:cTn id="9" dur="200" decel="100000" autoRev="1" fill="hold">
                                          <p:stCondLst>
                                            <p:cond delay="600"/>
                                          </p:stCondLst>
                                        </p:cTn>
                                        <p:tgtEl>
                                          <p:spTgt spid="1426435"/>
                                        </p:tgtEl>
                                      </p:cBhvr>
                                      <p:from x="100000" y="100000"/>
                                      <p:to x="80000" y="100000"/>
                                    </p:animScale>
                                    <p:anim by="(#ppt_h/3+#ppt_w*0.1)" calcmode="lin" valueType="num">
                                      <p:cBhvr additive="sum">
                                        <p:cTn id="10" dur="200" decel="100000" autoRev="1" fill="hold">
                                          <p:stCondLst>
                                            <p:cond delay="600"/>
                                          </p:stCondLst>
                                        </p:cTn>
                                        <p:tgtEl>
                                          <p:spTgt spid="142643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64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Grp="1" noChangeArrowheads="1"/>
          </p:cNvSpPr>
          <p:nvPr>
            <p:ph type="title"/>
          </p:nvPr>
        </p:nvSpPr>
        <p:spPr>
          <a:xfrm>
            <a:off x="685800" y="800100"/>
            <a:ext cx="7772400" cy="762000"/>
          </a:xfrm>
        </p:spPr>
        <p:txBody>
          <a:bodyPr/>
          <a:lstStyle/>
          <a:p>
            <a:r>
              <a:rPr lang="en-US" b="1" dirty="0">
                <a:solidFill>
                  <a:srgbClr val="FF0000"/>
                </a:solidFill>
              </a:rPr>
              <a:t>Torque and Balance</a:t>
            </a:r>
          </a:p>
        </p:txBody>
      </p:sp>
      <p:sp>
        <p:nvSpPr>
          <p:cNvPr id="1403907" name="Rectangle 3"/>
          <p:cNvSpPr>
            <a:spLocks noGrp="1" noChangeArrowheads="1"/>
          </p:cNvSpPr>
          <p:nvPr>
            <p:ph type="body" idx="1"/>
          </p:nvPr>
        </p:nvSpPr>
        <p:spPr/>
        <p:txBody>
          <a:bodyPr/>
          <a:lstStyle/>
          <a:p>
            <a:pPr>
              <a:lnSpc>
                <a:spcPct val="80000"/>
              </a:lnSpc>
              <a:buFont typeface="Wingdings" pitchFamily="79" charset="2"/>
              <a:buChar char="Ø"/>
            </a:pPr>
            <a:r>
              <a:rPr lang="en-US" sz="2800" dirty="0"/>
              <a:t>What causes the merry-go-round to rotate in the first place?</a:t>
            </a:r>
          </a:p>
          <a:p>
            <a:pPr>
              <a:lnSpc>
                <a:spcPct val="80000"/>
              </a:lnSpc>
              <a:buFont typeface="Wingdings" pitchFamily="79" charset="2"/>
              <a:buChar char="Ø"/>
            </a:pPr>
            <a:r>
              <a:rPr lang="en-US" sz="2800" dirty="0"/>
              <a:t>What determines whether an object will rotate?</a:t>
            </a:r>
          </a:p>
          <a:p>
            <a:pPr>
              <a:lnSpc>
                <a:spcPct val="80000"/>
              </a:lnSpc>
              <a:buFont typeface="Wingdings" pitchFamily="79" charset="2"/>
              <a:buChar char="Ø"/>
            </a:pPr>
            <a:r>
              <a:rPr lang="en-US" sz="2800" dirty="0"/>
              <a:t>If an unbalanced force causes linear motion, what causes rotational motion?</a:t>
            </a:r>
          </a:p>
        </p:txBody>
      </p:sp>
      <p:pic>
        <p:nvPicPr>
          <p:cNvPr id="1403911" name="Picture 7" descr="0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65625"/>
            <a:ext cx="8856663"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22</a:t>
            </a:fld>
            <a:endParaRPr lang="en-US"/>
          </a:p>
        </p:txBody>
      </p:sp>
    </p:spTree>
    <p:extLst>
      <p:ext uri="{BB962C8B-B14F-4D97-AF65-F5344CB8AC3E}">
        <p14:creationId xmlns:p14="http://schemas.microsoft.com/office/powerpoint/2010/main" val="242819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ChangeArrowheads="1"/>
          </p:cNvSpPr>
          <p:nvPr>
            <p:ph type="title"/>
          </p:nvPr>
        </p:nvSpPr>
        <p:spPr>
          <a:xfrm>
            <a:off x="685800" y="800100"/>
            <a:ext cx="7772400" cy="762000"/>
          </a:xfrm>
        </p:spPr>
        <p:txBody>
          <a:bodyPr/>
          <a:lstStyle/>
          <a:p>
            <a:r>
              <a:rPr lang="en-US" b="1" dirty="0">
                <a:solidFill>
                  <a:srgbClr val="FF0000"/>
                </a:solidFill>
              </a:rPr>
              <a:t>Torque and Balance</a:t>
            </a:r>
          </a:p>
        </p:txBody>
      </p:sp>
      <p:sp>
        <p:nvSpPr>
          <p:cNvPr id="1428483" name="Rectangle 3"/>
          <p:cNvSpPr>
            <a:spLocks noGrp="1" noChangeArrowheads="1"/>
          </p:cNvSpPr>
          <p:nvPr>
            <p:ph type="body" idx="1"/>
          </p:nvPr>
        </p:nvSpPr>
        <p:spPr/>
        <p:txBody>
          <a:bodyPr/>
          <a:lstStyle/>
          <a:p>
            <a:pPr>
              <a:lnSpc>
                <a:spcPct val="80000"/>
              </a:lnSpc>
              <a:buFont typeface="Wingdings" pitchFamily="79" charset="2"/>
              <a:buChar char="Ø"/>
            </a:pPr>
            <a:r>
              <a:rPr lang="en-US" sz="2800"/>
              <a:t>When is a balance balanced?</a:t>
            </a:r>
          </a:p>
          <a:p>
            <a:pPr lvl="1">
              <a:lnSpc>
                <a:spcPct val="80000"/>
              </a:lnSpc>
              <a:buFont typeface="Wingdings" pitchFamily="79" charset="2"/>
              <a:buChar char="Ø"/>
            </a:pPr>
            <a:r>
              <a:rPr lang="en-US" sz="2400"/>
              <a:t>Consider a thin but rigid beam supported by a </a:t>
            </a:r>
            <a:r>
              <a:rPr lang="en-US" sz="2400" b="1" i="1">
                <a:solidFill>
                  <a:schemeClr val="accent1"/>
                </a:solidFill>
              </a:rPr>
              <a:t>fulcrum</a:t>
            </a:r>
            <a:r>
              <a:rPr lang="en-US" sz="2400"/>
              <a:t> or pivot point.</a:t>
            </a:r>
          </a:p>
          <a:p>
            <a:pPr lvl="1">
              <a:lnSpc>
                <a:spcPct val="80000"/>
              </a:lnSpc>
              <a:buFont typeface="Wingdings" pitchFamily="79" charset="2"/>
              <a:buChar char="Ø"/>
            </a:pPr>
            <a:r>
              <a:rPr lang="en-US" sz="2400"/>
              <a:t>If equal weights are placed at equal distances from the fulcrum, the beam will not tend to rotate: it will be balanced.</a:t>
            </a:r>
          </a:p>
        </p:txBody>
      </p:sp>
      <p:pic>
        <p:nvPicPr>
          <p:cNvPr id="1428485" name="Picture 5" descr="0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65625"/>
            <a:ext cx="8856663"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23</a:t>
            </a:fld>
            <a:endParaRPr lang="en-US"/>
          </a:p>
        </p:txBody>
      </p:sp>
    </p:spTree>
    <p:extLst>
      <p:ext uri="{BB962C8B-B14F-4D97-AF65-F5344CB8AC3E}">
        <p14:creationId xmlns:p14="http://schemas.microsoft.com/office/powerpoint/2010/main" val="3427968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7699" name="Rectangle 3"/>
          <p:cNvSpPr>
            <a:spLocks noGrp="1" noChangeArrowheads="1"/>
          </p:cNvSpPr>
          <p:nvPr>
            <p:ph type="body" idx="1"/>
          </p:nvPr>
        </p:nvSpPr>
        <p:spPr>
          <a:xfrm>
            <a:off x="304800" y="609600"/>
            <a:ext cx="8458200" cy="3733800"/>
          </a:xfrm>
        </p:spPr>
        <p:txBody>
          <a:bodyPr/>
          <a:lstStyle/>
          <a:p>
            <a:pPr lvl="1">
              <a:lnSpc>
                <a:spcPct val="80000"/>
              </a:lnSpc>
              <a:buClr>
                <a:schemeClr val="folHlink"/>
              </a:buClr>
              <a:buFont typeface="Wingdings" pitchFamily="79" charset="2"/>
              <a:buChar char="v"/>
            </a:pPr>
            <a:r>
              <a:rPr lang="en-US" dirty="0"/>
              <a:t>To balance a weight twice as large as a smaller weight, the smaller weight must be placed twice as far from the fulcrum as the larger weight.</a:t>
            </a:r>
          </a:p>
          <a:p>
            <a:pPr lvl="1">
              <a:lnSpc>
                <a:spcPct val="80000"/>
              </a:lnSpc>
              <a:buClr>
                <a:schemeClr val="folHlink"/>
              </a:buClr>
              <a:buFont typeface="Wingdings" pitchFamily="79" charset="2"/>
              <a:buChar char="v"/>
            </a:pPr>
            <a:r>
              <a:rPr lang="en-US" dirty="0"/>
              <a:t>Both the weight and the distance from the fulcrum are important.</a:t>
            </a:r>
          </a:p>
          <a:p>
            <a:pPr lvl="1">
              <a:lnSpc>
                <a:spcPct val="80000"/>
              </a:lnSpc>
              <a:buClr>
                <a:schemeClr val="folHlink"/>
              </a:buClr>
              <a:buFont typeface="Wingdings" pitchFamily="79" charset="2"/>
              <a:buChar char="v"/>
            </a:pPr>
            <a:r>
              <a:rPr lang="en-US" dirty="0"/>
              <a:t>The product of the force and the distance from the fulcrum is called the </a:t>
            </a:r>
            <a:r>
              <a:rPr lang="en-US" b="1" i="1" dirty="0">
                <a:solidFill>
                  <a:schemeClr val="accent1"/>
                </a:solidFill>
              </a:rPr>
              <a:t>torque</a:t>
            </a:r>
            <a:r>
              <a:rPr lang="en-US" dirty="0"/>
              <a:t>.</a:t>
            </a:r>
          </a:p>
        </p:txBody>
      </p:sp>
      <p:pic>
        <p:nvPicPr>
          <p:cNvPr id="797703" name="Picture 7" descr="08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11650"/>
            <a:ext cx="8856663"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24</a:t>
            </a:fld>
            <a:endParaRPr lang="en-US"/>
          </a:p>
        </p:txBody>
      </p:sp>
    </p:spTree>
    <p:extLst>
      <p:ext uri="{BB962C8B-B14F-4D97-AF65-F5344CB8AC3E}">
        <p14:creationId xmlns:p14="http://schemas.microsoft.com/office/powerpoint/2010/main" val="2803675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97699">
                                            <p:txEl>
                                              <p:pRg st="1" end="1"/>
                                            </p:txEl>
                                          </p:spTgt>
                                        </p:tgtEl>
                                        <p:attrNameLst>
                                          <p:attrName>style.visibility</p:attrName>
                                        </p:attrNameLst>
                                      </p:cBhvr>
                                      <p:to>
                                        <p:strVal val="visible"/>
                                      </p:to>
                                    </p:set>
                                    <p:animEffect transition="in" filter="dissolve">
                                      <p:cBhvr>
                                        <p:cTn id="7" dur="500"/>
                                        <p:tgtEl>
                                          <p:spTgt spid="797699">
                                            <p:txEl>
                                              <p:pRg st="1" end="1"/>
                                            </p:txEl>
                                          </p:spTgt>
                                        </p:tgtEl>
                                      </p:cBhvr>
                                    </p:animEffect>
                                  </p:childTnLst>
                                </p:cTn>
                              </p:par>
                            </p:childTnLst>
                          </p:cTn>
                        </p:par>
                        <p:par>
                          <p:cTn id="8" fill="hold" nodeType="with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97699">
                                            <p:txEl>
                                              <p:pRg st="2" end="2"/>
                                            </p:txEl>
                                          </p:spTgt>
                                        </p:tgtEl>
                                        <p:attrNameLst>
                                          <p:attrName>style.visibility</p:attrName>
                                        </p:attrNameLst>
                                      </p:cBhvr>
                                      <p:to>
                                        <p:strVal val="visible"/>
                                      </p:to>
                                    </p:set>
                                    <p:animEffect transition="in" filter="dissolve">
                                      <p:cBhvr>
                                        <p:cTn id="11" dur="500"/>
                                        <p:tgtEl>
                                          <p:spTgt spid="79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9" grpId="0" uiExpand="1"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0530" name="Rectangle 2"/>
          <p:cNvSpPr>
            <a:spLocks noGrp="1" noChangeArrowheads="1"/>
          </p:cNvSpPr>
          <p:nvPr>
            <p:ph type="body" idx="1"/>
          </p:nvPr>
        </p:nvSpPr>
        <p:spPr>
          <a:xfrm>
            <a:off x="0" y="381000"/>
            <a:ext cx="9144000" cy="6172200"/>
          </a:xfrm>
        </p:spPr>
        <p:txBody>
          <a:bodyPr>
            <a:normAutofit lnSpcReduction="10000"/>
          </a:bodyPr>
          <a:lstStyle/>
          <a:p>
            <a:pPr lvl="1">
              <a:buClr>
                <a:schemeClr val="folHlink"/>
              </a:buClr>
              <a:buFont typeface="Wingdings" pitchFamily="79" charset="2"/>
              <a:buChar char="v"/>
            </a:pPr>
            <a:r>
              <a:rPr lang="en-US" dirty="0"/>
              <a:t>The distance from the fulcrum to the point of application of the force must be measured in a direction </a:t>
            </a:r>
            <a:r>
              <a:rPr lang="en-US" b="1" i="1" dirty="0">
                <a:solidFill>
                  <a:srgbClr val="FF0000"/>
                </a:solidFill>
              </a:rPr>
              <a:t>perpendicular to</a:t>
            </a:r>
            <a:r>
              <a:rPr lang="en-US" dirty="0">
                <a:solidFill>
                  <a:srgbClr val="FF0000"/>
                </a:solidFill>
              </a:rPr>
              <a:t> </a:t>
            </a:r>
            <a:r>
              <a:rPr lang="en-US" dirty="0"/>
              <a:t>the line of action of the force.</a:t>
            </a:r>
          </a:p>
          <a:p>
            <a:pPr lvl="1">
              <a:lnSpc>
                <a:spcPct val="70000"/>
              </a:lnSpc>
              <a:buClr>
                <a:schemeClr val="folHlink"/>
              </a:buClr>
              <a:buFont typeface="Wingdings" pitchFamily="79" charset="2"/>
              <a:buChar char="v"/>
            </a:pPr>
            <a:r>
              <a:rPr lang="en-US" dirty="0"/>
              <a:t>This distance is </a:t>
            </a:r>
          </a:p>
          <a:p>
            <a:pPr lvl="1">
              <a:lnSpc>
                <a:spcPct val="70000"/>
              </a:lnSpc>
              <a:buClr>
                <a:schemeClr val="folHlink"/>
              </a:buClr>
              <a:buFont typeface="Wingdings" pitchFamily="79" charset="2"/>
              <a:buNone/>
            </a:pPr>
            <a:r>
              <a:rPr lang="en-US" dirty="0"/>
              <a:t>	called the </a:t>
            </a:r>
            <a:r>
              <a:rPr lang="en-US" b="1" i="1" dirty="0">
                <a:solidFill>
                  <a:srgbClr val="FF0000"/>
                </a:solidFill>
              </a:rPr>
              <a:t>lever arm</a:t>
            </a:r>
            <a:r>
              <a:rPr lang="en-US" dirty="0">
                <a:solidFill>
                  <a:srgbClr val="FF0000"/>
                </a:solidFill>
              </a:rPr>
              <a:t> </a:t>
            </a:r>
          </a:p>
          <a:p>
            <a:pPr lvl="1">
              <a:lnSpc>
                <a:spcPct val="70000"/>
              </a:lnSpc>
              <a:buClr>
                <a:schemeClr val="folHlink"/>
              </a:buClr>
              <a:buFont typeface="Wingdings" pitchFamily="79" charset="2"/>
              <a:buNone/>
            </a:pPr>
            <a:r>
              <a:rPr lang="en-US" dirty="0"/>
              <a:t>	or </a:t>
            </a:r>
            <a:r>
              <a:rPr lang="en-US" b="1" i="1" dirty="0">
                <a:solidFill>
                  <a:srgbClr val="FF0000"/>
                </a:solidFill>
              </a:rPr>
              <a:t>moment arm</a:t>
            </a:r>
            <a:r>
              <a:rPr lang="en-US" dirty="0"/>
              <a:t>.</a:t>
            </a:r>
          </a:p>
          <a:p>
            <a:pPr lvl="1">
              <a:lnSpc>
                <a:spcPct val="70000"/>
              </a:lnSpc>
              <a:buClr>
                <a:schemeClr val="folHlink"/>
              </a:buClr>
              <a:buFont typeface="Wingdings" pitchFamily="79" charset="2"/>
              <a:buChar char="v"/>
            </a:pPr>
            <a:r>
              <a:rPr lang="en-US" dirty="0"/>
              <a:t>For a force </a:t>
            </a:r>
            <a:r>
              <a:rPr lang="en-US" b="1" i="1" dirty="0">
                <a:solidFill>
                  <a:srgbClr val="FF0000"/>
                </a:solidFill>
                <a:latin typeface="Times New Roman" pitchFamily="79" charset="0"/>
              </a:rPr>
              <a:t>F</a:t>
            </a:r>
            <a:r>
              <a:rPr lang="en-US" dirty="0"/>
              <a:t> and a </a:t>
            </a:r>
          </a:p>
          <a:p>
            <a:pPr lvl="1">
              <a:lnSpc>
                <a:spcPct val="70000"/>
              </a:lnSpc>
              <a:buClr>
                <a:schemeClr val="folHlink"/>
              </a:buClr>
              <a:buFont typeface="Wingdings" pitchFamily="79" charset="2"/>
              <a:buNone/>
            </a:pPr>
            <a:r>
              <a:rPr lang="en-US" dirty="0"/>
              <a:t>	lever arm </a:t>
            </a:r>
            <a:r>
              <a:rPr lang="en-US" b="1" i="1" dirty="0">
                <a:solidFill>
                  <a:srgbClr val="FF0000"/>
                </a:solidFill>
                <a:latin typeface="Times New Roman" pitchFamily="79" charset="0"/>
              </a:rPr>
              <a:t>l</a:t>
            </a:r>
            <a:r>
              <a:rPr lang="en-US" dirty="0"/>
              <a:t>, the </a:t>
            </a:r>
          </a:p>
          <a:p>
            <a:pPr lvl="1">
              <a:lnSpc>
                <a:spcPct val="70000"/>
              </a:lnSpc>
              <a:buClr>
                <a:schemeClr val="folHlink"/>
              </a:buClr>
              <a:buFont typeface="Wingdings" pitchFamily="79" charset="2"/>
              <a:buNone/>
            </a:pPr>
            <a:r>
              <a:rPr lang="en-US" dirty="0"/>
              <a:t>	resulting torque is:</a:t>
            </a:r>
          </a:p>
          <a:p>
            <a:pPr lvl="1">
              <a:lnSpc>
                <a:spcPct val="70000"/>
              </a:lnSpc>
              <a:buClr>
                <a:schemeClr val="folHlink"/>
              </a:buClr>
              <a:buFont typeface="Wingdings" pitchFamily="79" charset="2"/>
              <a:buNone/>
            </a:pPr>
            <a:endParaRPr lang="en-US" dirty="0"/>
          </a:p>
          <a:p>
            <a:pPr lvl="1">
              <a:lnSpc>
                <a:spcPct val="70000"/>
              </a:lnSpc>
              <a:buClr>
                <a:schemeClr val="folHlink"/>
              </a:buClr>
              <a:buFont typeface="Wingdings" pitchFamily="79" charset="2"/>
              <a:buNone/>
            </a:pPr>
            <a:endParaRPr lang="en-US" dirty="0"/>
          </a:p>
          <a:p>
            <a:pPr lvl="1">
              <a:lnSpc>
                <a:spcPct val="70000"/>
              </a:lnSpc>
              <a:buClr>
                <a:schemeClr val="folHlink"/>
              </a:buClr>
              <a:buFont typeface="Wingdings" pitchFamily="79" charset="2"/>
              <a:buNone/>
            </a:pPr>
            <a:endParaRPr lang="en-US" dirty="0"/>
          </a:p>
          <a:p>
            <a:pPr lvl="1">
              <a:lnSpc>
                <a:spcPct val="70000"/>
              </a:lnSpc>
              <a:buClr>
                <a:schemeClr val="folHlink"/>
              </a:buClr>
              <a:buFont typeface="Wingdings" pitchFamily="79" charset="2"/>
              <a:buChar char="v"/>
            </a:pPr>
            <a:endParaRPr lang="en-US" dirty="0"/>
          </a:p>
          <a:p>
            <a:pPr lvl="1">
              <a:lnSpc>
                <a:spcPct val="70000"/>
              </a:lnSpc>
              <a:buClr>
                <a:schemeClr val="folHlink"/>
              </a:buClr>
              <a:buFont typeface="Wingdings" pitchFamily="79" charset="2"/>
              <a:buChar char="v"/>
            </a:pPr>
            <a:r>
              <a:rPr lang="en-US" dirty="0"/>
              <a:t>A longer lever arm </a:t>
            </a:r>
          </a:p>
          <a:p>
            <a:pPr lvl="1">
              <a:lnSpc>
                <a:spcPct val="70000"/>
              </a:lnSpc>
              <a:buClr>
                <a:schemeClr val="folHlink"/>
              </a:buClr>
              <a:buFont typeface="Wingdings" pitchFamily="79" charset="2"/>
              <a:buNone/>
            </a:pPr>
            <a:r>
              <a:rPr lang="en-US" dirty="0"/>
              <a:t>	produces a greater </a:t>
            </a:r>
          </a:p>
          <a:p>
            <a:pPr lvl="1">
              <a:lnSpc>
                <a:spcPct val="70000"/>
              </a:lnSpc>
              <a:buClr>
                <a:schemeClr val="folHlink"/>
              </a:buClr>
              <a:buFont typeface="Wingdings" pitchFamily="79" charset="2"/>
              <a:buNone/>
            </a:pPr>
            <a:r>
              <a:rPr lang="en-US" dirty="0"/>
              <a:t>	torque.</a:t>
            </a:r>
          </a:p>
          <a:p>
            <a:pPr lvl="1">
              <a:lnSpc>
                <a:spcPct val="70000"/>
              </a:lnSpc>
              <a:buClr>
                <a:schemeClr val="folHlink"/>
              </a:buClr>
              <a:buFont typeface="Wingdings" pitchFamily="79" charset="2"/>
              <a:buNone/>
            </a:pPr>
            <a:endParaRPr lang="en-US" dirty="0"/>
          </a:p>
        </p:txBody>
      </p:sp>
      <p:pic>
        <p:nvPicPr>
          <p:cNvPr id="1430532" name="Picture 4" descr="08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76400"/>
            <a:ext cx="50292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0533" name="Object 5"/>
          <p:cNvGraphicFramePr>
            <a:graphicFrameLocks noChangeAspect="1"/>
          </p:cNvGraphicFramePr>
          <p:nvPr/>
        </p:nvGraphicFramePr>
        <p:xfrm>
          <a:off x="1676400" y="4191000"/>
          <a:ext cx="1344612" cy="501650"/>
        </p:xfrm>
        <a:graphic>
          <a:graphicData uri="http://schemas.openxmlformats.org/presentationml/2006/ole">
            <mc:AlternateContent xmlns:mc="http://schemas.openxmlformats.org/markup-compatibility/2006">
              <mc:Choice xmlns:v="urn:schemas-microsoft-com:vml" Requires="v">
                <p:oleObj spid="_x0000_s9222" name="Equation" r:id="rId5" imgW="406400" imgH="139700" progId="Equation.3">
                  <p:embed/>
                </p:oleObj>
              </mc:Choice>
              <mc:Fallback>
                <p:oleObj name="Equation" r:id="rId5" imgW="406400" imgH="139700" progId="Equation.3">
                  <p:embed/>
                  <p:pic>
                    <p:nvPicPr>
                      <p:cNvPr id="1430533" name="Object 5"/>
                      <p:cNvPicPr>
                        <a:picLocks noChangeAspect="1" noChangeArrowheads="1"/>
                      </p:cNvPicPr>
                      <p:nvPr/>
                    </p:nvPicPr>
                    <p:blipFill>
                      <a:blip r:embed="rId6">
                        <a:extLst>
                          <a:ext uri="{28A0092B-C50C-407E-A947-70E740481C1C}">
                            <a14:useLocalDpi xmlns:a14="http://schemas.microsoft.com/office/drawing/2010/main" val="0"/>
                          </a:ext>
                        </a:extLst>
                      </a:blip>
                      <a:srcRect l="-20250" t="-26183" r="-20250" b="-26183"/>
                      <a:stretch>
                        <a:fillRect/>
                      </a:stretch>
                    </p:blipFill>
                    <p:spPr bwMode="auto">
                      <a:xfrm>
                        <a:off x="1676400" y="4191000"/>
                        <a:ext cx="1344612" cy="5016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98FF88D-4348-4F17-99D6-14D005147BAE}" type="slidenum">
              <a:rPr lang="en-US" smtClean="0"/>
              <a:t>25</a:t>
            </a:fld>
            <a:endParaRPr lang="en-US"/>
          </a:p>
        </p:txBody>
      </p:sp>
    </p:spTree>
    <p:extLst>
      <p:ext uri="{BB962C8B-B14F-4D97-AF65-F5344CB8AC3E}">
        <p14:creationId xmlns:p14="http://schemas.microsoft.com/office/powerpoint/2010/main" val="2315625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0530">
                                            <p:txEl>
                                              <p:pRg st="4" end="4"/>
                                            </p:txEl>
                                          </p:spTgt>
                                        </p:tgtEl>
                                        <p:attrNameLst>
                                          <p:attrName>style.visibility</p:attrName>
                                        </p:attrNameLst>
                                      </p:cBhvr>
                                      <p:to>
                                        <p:strVal val="visible"/>
                                      </p:to>
                                    </p:set>
                                    <p:animEffect transition="in" filter="dissolve">
                                      <p:cBhvr>
                                        <p:cTn id="7" dur="500"/>
                                        <p:tgtEl>
                                          <p:spTgt spid="1430530">
                                            <p:txEl>
                                              <p:pRg st="4" end="4"/>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0530">
                                            <p:txEl>
                                              <p:pRg st="5" end="5"/>
                                            </p:txEl>
                                          </p:spTgt>
                                        </p:tgtEl>
                                        <p:attrNameLst>
                                          <p:attrName>style.visibility</p:attrName>
                                        </p:attrNameLst>
                                      </p:cBhvr>
                                      <p:to>
                                        <p:strVal val="visible"/>
                                      </p:to>
                                    </p:set>
                                    <p:animEffect transition="in" filter="dissolve">
                                      <p:cBhvr>
                                        <p:cTn id="10" dur="500"/>
                                        <p:tgtEl>
                                          <p:spTgt spid="1430530">
                                            <p:txEl>
                                              <p:pRg st="5" end="5"/>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0530">
                                            <p:txEl>
                                              <p:pRg st="6" end="6"/>
                                            </p:txEl>
                                          </p:spTgt>
                                        </p:tgtEl>
                                        <p:attrNameLst>
                                          <p:attrName>style.visibility</p:attrName>
                                        </p:attrNameLst>
                                      </p:cBhvr>
                                      <p:to>
                                        <p:strVal val="visible"/>
                                      </p:to>
                                    </p:set>
                                    <p:animEffect transition="in" filter="dissolve">
                                      <p:cBhvr>
                                        <p:cTn id="13" dur="500"/>
                                        <p:tgtEl>
                                          <p:spTgt spid="1430530">
                                            <p:txEl>
                                              <p:pRg st="6" end="6"/>
                                            </p:txEl>
                                          </p:spTgt>
                                        </p:tgtEl>
                                      </p:cBhvr>
                                    </p:animEffect>
                                  </p:childTnLst>
                                </p:cTn>
                              </p:par>
                            </p:childTnLst>
                          </p:cTn>
                        </p:par>
                        <p:par>
                          <p:cTn id="14" fill="hold">
                            <p:stCondLst>
                              <p:cond delay="500"/>
                            </p:stCondLst>
                            <p:childTnLst>
                              <p:par>
                                <p:cTn id="15" presetID="13" presetClass="entr" presetSubtype="16" fill="hold" nodeType="afterEffect">
                                  <p:stCondLst>
                                    <p:cond delay="0"/>
                                  </p:stCondLst>
                                  <p:childTnLst>
                                    <p:set>
                                      <p:cBhvr>
                                        <p:cTn id="16" dur="1" fill="hold">
                                          <p:stCondLst>
                                            <p:cond delay="0"/>
                                          </p:stCondLst>
                                        </p:cTn>
                                        <p:tgtEl>
                                          <p:spTgt spid="1430533"/>
                                        </p:tgtEl>
                                        <p:attrNameLst>
                                          <p:attrName>style.visibility</p:attrName>
                                        </p:attrNameLst>
                                      </p:cBhvr>
                                      <p:to>
                                        <p:strVal val="visible"/>
                                      </p:to>
                                    </p:set>
                                    <p:animEffect transition="in" filter="plus(in)">
                                      <p:cBhvr>
                                        <p:cTn id="17" dur="1000"/>
                                        <p:tgtEl>
                                          <p:spTgt spid="14305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0530">
                                            <p:txEl>
                                              <p:pRg st="11" end="11"/>
                                            </p:txEl>
                                          </p:spTgt>
                                        </p:tgtEl>
                                        <p:attrNameLst>
                                          <p:attrName>style.visibility</p:attrName>
                                        </p:attrNameLst>
                                      </p:cBhvr>
                                      <p:to>
                                        <p:strVal val="visible"/>
                                      </p:to>
                                    </p:set>
                                    <p:animEffect transition="in" filter="dissolve">
                                      <p:cBhvr>
                                        <p:cTn id="22" dur="500"/>
                                        <p:tgtEl>
                                          <p:spTgt spid="1430530">
                                            <p:txEl>
                                              <p:pRg st="11" end="11"/>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30530">
                                            <p:txEl>
                                              <p:pRg st="12" end="12"/>
                                            </p:txEl>
                                          </p:spTgt>
                                        </p:tgtEl>
                                        <p:attrNameLst>
                                          <p:attrName>style.visibility</p:attrName>
                                        </p:attrNameLst>
                                      </p:cBhvr>
                                      <p:to>
                                        <p:strVal val="visible"/>
                                      </p:to>
                                    </p:set>
                                    <p:animEffect transition="in" filter="dissolve">
                                      <p:cBhvr>
                                        <p:cTn id="25" dur="500"/>
                                        <p:tgtEl>
                                          <p:spTgt spid="1430530">
                                            <p:txEl>
                                              <p:pRg st="12" end="1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30530">
                                            <p:txEl>
                                              <p:pRg st="13" end="13"/>
                                            </p:txEl>
                                          </p:spTgt>
                                        </p:tgtEl>
                                        <p:attrNameLst>
                                          <p:attrName>style.visibility</p:attrName>
                                        </p:attrNameLst>
                                      </p:cBhvr>
                                      <p:to>
                                        <p:strVal val="visible"/>
                                      </p:to>
                                    </p:set>
                                    <p:animEffect transition="in" filter="dissolve">
                                      <p:cBhvr>
                                        <p:cTn id="28" dur="500"/>
                                        <p:tgtEl>
                                          <p:spTgt spid="143053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530" grpId="0" uiExpand="1"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A177FB-77D0-4D70-A0B7-371DD47BD792}" type="datetime1">
              <a:rPr lang="en-US" altLang="en-US" smtClean="0"/>
              <a:pPr eaLnBrk="1" hangingPunct="1"/>
              <a:t>2/20/2020</a:t>
            </a:fld>
            <a:endParaRPr lang="en-US" altLang="en-US"/>
          </a:p>
        </p:txBody>
      </p:sp>
      <p:sp>
        <p:nvSpPr>
          <p:cNvPr id="266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Physics 214 Fall 2010</a:t>
            </a:r>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DA5512-1D13-4987-9233-232D7A661122}" type="slidenum">
              <a:rPr lang="en-US" altLang="en-US"/>
              <a:pPr eaLnBrk="1" hangingPunct="1"/>
              <a:t>3</a:t>
            </a:fld>
            <a:endParaRPr lang="en-US" altLang="en-US"/>
          </a:p>
        </p:txBody>
      </p:sp>
      <p:sp>
        <p:nvSpPr>
          <p:cNvPr id="98306" name="Text Box 2"/>
          <p:cNvSpPr txBox="1">
            <a:spLocks noChangeArrowheads="1"/>
          </p:cNvSpPr>
          <p:nvPr/>
        </p:nvSpPr>
        <p:spPr bwMode="auto">
          <a:xfrm>
            <a:off x="304800" y="838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rPr>
              <a:t>Q9</a:t>
            </a:r>
            <a:r>
              <a:rPr lang="en-US" altLang="en-US" sz="2000" b="1">
                <a:solidFill>
                  <a:schemeClr val="hlink"/>
                </a:solidFill>
              </a:rPr>
              <a:t> What is the advantage of an air bag in reducing injuries during collisions?  Explain using impulse and momentum ideas.</a:t>
            </a:r>
          </a:p>
        </p:txBody>
      </p:sp>
      <p:sp>
        <p:nvSpPr>
          <p:cNvPr id="98307" name="Text Box 3"/>
          <p:cNvSpPr txBox="1">
            <a:spLocks noChangeArrowheads="1"/>
          </p:cNvSpPr>
          <p:nvPr/>
        </p:nvSpPr>
        <p:spPr bwMode="auto">
          <a:xfrm>
            <a:off x="228600" y="3276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rPr>
              <a:t>Q11</a:t>
            </a:r>
            <a:r>
              <a:rPr lang="en-US" altLang="en-US" sz="2000" b="1">
                <a:solidFill>
                  <a:schemeClr val="hlink"/>
                </a:solidFill>
              </a:rPr>
              <a:t> If you catch a baseball or softball with your bare hand, will the force exerted on your hand by the ball be reduced if you pull your arm back during the catch?  Explain.</a:t>
            </a:r>
          </a:p>
        </p:txBody>
      </p:sp>
      <p:sp>
        <p:nvSpPr>
          <p:cNvPr id="98308" name="Text Box 4"/>
          <p:cNvSpPr txBox="1">
            <a:spLocks noChangeArrowheads="1"/>
          </p:cNvSpPr>
          <p:nvPr/>
        </p:nvSpPr>
        <p:spPr bwMode="auto">
          <a:xfrm>
            <a:off x="1355725" y="2017713"/>
            <a:ext cx="525145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It increases the time over which the force acts.</a:t>
            </a:r>
          </a:p>
          <a:p>
            <a:pPr eaLnBrk="1" hangingPunct="1"/>
            <a:r>
              <a:rPr lang="en-US" altLang="en-US" b="1">
                <a:solidFill>
                  <a:srgbClr val="FF3300"/>
                </a:solidFill>
              </a:rPr>
              <a:t>It also spreads the force over a larger area</a:t>
            </a:r>
          </a:p>
        </p:txBody>
      </p:sp>
      <p:sp>
        <p:nvSpPr>
          <p:cNvPr id="98309" name="Text Box 5"/>
          <p:cNvSpPr txBox="1">
            <a:spLocks noChangeArrowheads="1"/>
          </p:cNvSpPr>
          <p:nvPr/>
        </p:nvSpPr>
        <p:spPr bwMode="auto">
          <a:xfrm>
            <a:off x="685800" y="4572000"/>
            <a:ext cx="7353300"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Yes. The impulse is the same but the impact time is longer.</a:t>
            </a:r>
          </a:p>
          <a:p>
            <a:pPr eaLnBrk="1" hangingPunct="1"/>
            <a:r>
              <a:rPr lang="en-US" altLang="en-US" b="1">
                <a:solidFill>
                  <a:srgbClr val="FF3300"/>
                </a:solidFill>
              </a:rPr>
              <a:t>From a work point of view the kinetic energy = Fd so increasing d </a:t>
            </a:r>
          </a:p>
          <a:p>
            <a:pPr eaLnBrk="1" hangingPunct="1"/>
            <a:r>
              <a:rPr lang="en-US" altLang="en-US" b="1">
                <a:solidFill>
                  <a:srgbClr val="FF3300"/>
                </a:solidFill>
              </a:rPr>
              <a:t>reduces F</a:t>
            </a:r>
          </a:p>
        </p:txBody>
      </p:sp>
    </p:spTree>
    <p:extLst>
      <p:ext uri="{BB962C8B-B14F-4D97-AF65-F5344CB8AC3E}">
        <p14:creationId xmlns:p14="http://schemas.microsoft.com/office/powerpoint/2010/main" val="2435764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 calcmode="lin" valueType="num">
                                      <p:cBhvr additive="base">
                                        <p:cTn id="7" dur="500" fill="hold"/>
                                        <p:tgtEl>
                                          <p:spTgt spid="98308"/>
                                        </p:tgtEl>
                                        <p:attrNameLst>
                                          <p:attrName>ppt_x</p:attrName>
                                        </p:attrNameLst>
                                      </p:cBhvr>
                                      <p:tavLst>
                                        <p:tav tm="0">
                                          <p:val>
                                            <p:strVal val="#ppt_x"/>
                                          </p:val>
                                        </p:tav>
                                        <p:tav tm="100000">
                                          <p:val>
                                            <p:strVal val="#ppt_x"/>
                                          </p:val>
                                        </p:tav>
                                      </p:tavLst>
                                    </p:anim>
                                    <p:anim calcmode="lin" valueType="num">
                                      <p:cBhvr additive="base">
                                        <p:cTn id="8" dur="500" fill="hold"/>
                                        <p:tgtEl>
                                          <p:spTgt spid="983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9"/>
                                        </p:tgtEl>
                                        <p:attrNameLst>
                                          <p:attrName>style.visibility</p:attrName>
                                        </p:attrNameLst>
                                      </p:cBhvr>
                                      <p:to>
                                        <p:strVal val="visible"/>
                                      </p:to>
                                    </p:set>
                                    <p:anim calcmode="lin" valueType="num">
                                      <p:cBhvr additive="base">
                                        <p:cTn id="13" dur="500" fill="hold"/>
                                        <p:tgtEl>
                                          <p:spTgt spid="98309"/>
                                        </p:tgtEl>
                                        <p:attrNameLst>
                                          <p:attrName>ppt_x</p:attrName>
                                        </p:attrNameLst>
                                      </p:cBhvr>
                                      <p:tavLst>
                                        <p:tav tm="0">
                                          <p:val>
                                            <p:strVal val="#ppt_x"/>
                                          </p:val>
                                        </p:tav>
                                        <p:tav tm="100000">
                                          <p:val>
                                            <p:strVal val="#ppt_x"/>
                                          </p:val>
                                        </p:tav>
                                      </p:tavLst>
                                    </p:anim>
                                    <p:anim calcmode="lin" valueType="num">
                                      <p:cBhvr additive="base">
                                        <p:cTn id="14" dur="500" fill="hold"/>
                                        <p:tgtEl>
                                          <p:spTgt spid="983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P spid="983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EFEF38-D8BC-4582-A6DF-4BEBE29E47EB}" type="datetime1">
              <a:rPr lang="en-US" altLang="en-US" smtClean="0"/>
              <a:pPr eaLnBrk="1" hangingPunct="1"/>
              <a:t>2/20/2020</a:t>
            </a:fld>
            <a:endParaRPr lang="en-US" altLang="en-US"/>
          </a:p>
        </p:txBody>
      </p:sp>
      <p:sp>
        <p:nvSpPr>
          <p:cNvPr id="276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Physics 214 Fall 2010</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8E322E-1D05-4886-99CF-AEDCAB1D05DE}" type="slidenum">
              <a:rPr lang="en-US" altLang="en-US"/>
              <a:pPr eaLnBrk="1" hangingPunct="1"/>
              <a:t>4</a:t>
            </a:fld>
            <a:endParaRPr lang="en-US" altLang="en-US"/>
          </a:p>
        </p:txBody>
      </p:sp>
      <p:sp>
        <p:nvSpPr>
          <p:cNvPr id="99330" name="Text Box 2"/>
          <p:cNvSpPr txBox="1">
            <a:spLocks noChangeArrowheads="1"/>
          </p:cNvSpPr>
          <p:nvPr/>
        </p:nvSpPr>
        <p:spPr bwMode="auto">
          <a:xfrm>
            <a:off x="304800" y="228600"/>
            <a:ext cx="838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rPr>
              <a:t>Q17</a:t>
            </a:r>
            <a:r>
              <a:rPr lang="en-US" altLang="en-US" sz="2000" b="1">
                <a:solidFill>
                  <a:schemeClr val="hlink"/>
                </a:solidFill>
              </a:rPr>
              <a:t> A compact car and a large truck have a head-on collision.  During the collision, which vehicle, if either, experiences:</a:t>
            </a:r>
          </a:p>
          <a:p>
            <a:pPr eaLnBrk="1" hangingPunct="1">
              <a:spcBef>
                <a:spcPct val="50000"/>
              </a:spcBef>
            </a:pPr>
            <a:r>
              <a:rPr lang="en-US" altLang="en-US" sz="2000" b="1">
                <a:solidFill>
                  <a:schemeClr val="hlink"/>
                </a:solidFill>
              </a:rPr>
              <a:t>A. The greater force of impact?  Explain.</a:t>
            </a:r>
          </a:p>
          <a:p>
            <a:pPr eaLnBrk="1" hangingPunct="1">
              <a:spcBef>
                <a:spcPct val="50000"/>
              </a:spcBef>
            </a:pPr>
            <a:r>
              <a:rPr lang="en-US" altLang="en-US" sz="2000" b="1">
                <a:solidFill>
                  <a:schemeClr val="hlink"/>
                </a:solidFill>
              </a:rPr>
              <a:t>B. The greater impulse?  Explain.</a:t>
            </a:r>
          </a:p>
          <a:p>
            <a:pPr eaLnBrk="1" hangingPunct="1">
              <a:spcBef>
                <a:spcPct val="50000"/>
              </a:spcBef>
            </a:pPr>
            <a:r>
              <a:rPr lang="en-US" altLang="en-US" sz="2000" b="1">
                <a:solidFill>
                  <a:schemeClr val="hlink"/>
                </a:solidFill>
              </a:rPr>
              <a:t>C. The greater change in momentum?  Explain.</a:t>
            </a:r>
          </a:p>
          <a:p>
            <a:pPr eaLnBrk="1" hangingPunct="1">
              <a:spcBef>
                <a:spcPct val="50000"/>
              </a:spcBef>
            </a:pPr>
            <a:r>
              <a:rPr lang="en-US" altLang="en-US" sz="2000" b="1">
                <a:solidFill>
                  <a:schemeClr val="hlink"/>
                </a:solidFill>
              </a:rPr>
              <a:t>D. The greater acceleration?  Explain.</a:t>
            </a:r>
          </a:p>
        </p:txBody>
      </p:sp>
      <p:sp>
        <p:nvSpPr>
          <p:cNvPr id="99331" name="Text Box 3"/>
          <p:cNvSpPr txBox="1">
            <a:spLocks noChangeArrowheads="1"/>
          </p:cNvSpPr>
          <p:nvPr/>
        </p:nvSpPr>
        <p:spPr bwMode="auto">
          <a:xfrm>
            <a:off x="533400" y="42672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rPr>
              <a:t>Q22</a:t>
            </a:r>
            <a:r>
              <a:rPr lang="en-US" altLang="en-US" sz="2000" b="1">
                <a:solidFill>
                  <a:schemeClr val="hlink"/>
                </a:solidFill>
              </a:rPr>
              <a:t> Is it possible for a rocket to function in empty space (in a vacuum) where there is nothing to push against except itself? </a:t>
            </a:r>
          </a:p>
        </p:txBody>
      </p:sp>
      <p:sp>
        <p:nvSpPr>
          <p:cNvPr id="99333" name="Text Box 5"/>
          <p:cNvSpPr txBox="1">
            <a:spLocks noChangeArrowheads="1"/>
          </p:cNvSpPr>
          <p:nvPr/>
        </p:nvSpPr>
        <p:spPr bwMode="auto">
          <a:xfrm>
            <a:off x="838200" y="5410200"/>
            <a:ext cx="748665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Yes. It ejects material at high velocity and momentum conservation</a:t>
            </a:r>
          </a:p>
          <a:p>
            <a:pPr eaLnBrk="1" hangingPunct="1"/>
            <a:r>
              <a:rPr lang="en-US" altLang="en-US" b="1">
                <a:solidFill>
                  <a:srgbClr val="FF3300"/>
                </a:solidFill>
              </a:rPr>
              <a:t>means the rocket recoils</a:t>
            </a:r>
          </a:p>
        </p:txBody>
      </p:sp>
      <p:sp>
        <p:nvSpPr>
          <p:cNvPr id="99334" name="Text Box 6"/>
          <p:cNvSpPr txBox="1">
            <a:spLocks noChangeArrowheads="1"/>
          </p:cNvSpPr>
          <p:nvPr/>
        </p:nvSpPr>
        <p:spPr bwMode="auto">
          <a:xfrm>
            <a:off x="974725" y="2779713"/>
            <a:ext cx="418465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A. The forces are equal and opposite</a:t>
            </a:r>
          </a:p>
        </p:txBody>
      </p:sp>
      <p:sp>
        <p:nvSpPr>
          <p:cNvPr id="99335" name="Text Box 7"/>
          <p:cNvSpPr txBox="1">
            <a:spLocks noChangeArrowheads="1"/>
          </p:cNvSpPr>
          <p:nvPr/>
        </p:nvSpPr>
        <p:spPr bwMode="auto">
          <a:xfrm>
            <a:off x="974725" y="3160713"/>
            <a:ext cx="407035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B. The impulse for each is the same</a:t>
            </a:r>
          </a:p>
        </p:txBody>
      </p:sp>
      <p:sp>
        <p:nvSpPr>
          <p:cNvPr id="99336" name="Text Box 8"/>
          <p:cNvSpPr txBox="1">
            <a:spLocks noChangeArrowheads="1"/>
          </p:cNvSpPr>
          <p:nvPr/>
        </p:nvSpPr>
        <p:spPr bwMode="auto">
          <a:xfrm>
            <a:off x="990600" y="3505200"/>
            <a:ext cx="572135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C. The momentum changes are equal and opposite</a:t>
            </a:r>
          </a:p>
        </p:txBody>
      </p:sp>
      <p:sp>
        <p:nvSpPr>
          <p:cNvPr id="99337" name="Text Box 9"/>
          <p:cNvSpPr txBox="1">
            <a:spLocks noChangeArrowheads="1"/>
          </p:cNvSpPr>
          <p:nvPr/>
        </p:nvSpPr>
        <p:spPr bwMode="auto">
          <a:xfrm>
            <a:off x="990600" y="3886200"/>
            <a:ext cx="48641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D. F = ma so a is larger for the compact car</a:t>
            </a:r>
          </a:p>
        </p:txBody>
      </p:sp>
    </p:spTree>
    <p:extLst>
      <p:ext uri="{BB962C8B-B14F-4D97-AF65-F5344CB8AC3E}">
        <p14:creationId xmlns:p14="http://schemas.microsoft.com/office/powerpoint/2010/main" val="3503468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 calcmode="lin" valueType="num">
                                      <p:cBhvr additive="base">
                                        <p:cTn id="7" dur="500" fill="hold"/>
                                        <p:tgtEl>
                                          <p:spTgt spid="99334"/>
                                        </p:tgtEl>
                                        <p:attrNameLst>
                                          <p:attrName>ppt_x</p:attrName>
                                        </p:attrNameLst>
                                      </p:cBhvr>
                                      <p:tavLst>
                                        <p:tav tm="0">
                                          <p:val>
                                            <p:strVal val="#ppt_x"/>
                                          </p:val>
                                        </p:tav>
                                        <p:tav tm="100000">
                                          <p:val>
                                            <p:strVal val="#ppt_x"/>
                                          </p:val>
                                        </p:tav>
                                      </p:tavLst>
                                    </p:anim>
                                    <p:anim calcmode="lin" valueType="num">
                                      <p:cBhvr additive="base">
                                        <p:cTn id="8" dur="500" fill="hold"/>
                                        <p:tgtEl>
                                          <p:spTgt spid="993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5"/>
                                        </p:tgtEl>
                                        <p:attrNameLst>
                                          <p:attrName>style.visibility</p:attrName>
                                        </p:attrNameLst>
                                      </p:cBhvr>
                                      <p:to>
                                        <p:strVal val="visible"/>
                                      </p:to>
                                    </p:set>
                                    <p:anim calcmode="lin" valueType="num">
                                      <p:cBhvr additive="base">
                                        <p:cTn id="13" dur="500" fill="hold"/>
                                        <p:tgtEl>
                                          <p:spTgt spid="99335"/>
                                        </p:tgtEl>
                                        <p:attrNameLst>
                                          <p:attrName>ppt_x</p:attrName>
                                        </p:attrNameLst>
                                      </p:cBhvr>
                                      <p:tavLst>
                                        <p:tav tm="0">
                                          <p:val>
                                            <p:strVal val="#ppt_x"/>
                                          </p:val>
                                        </p:tav>
                                        <p:tav tm="100000">
                                          <p:val>
                                            <p:strVal val="#ppt_x"/>
                                          </p:val>
                                        </p:tav>
                                      </p:tavLst>
                                    </p:anim>
                                    <p:anim calcmode="lin" valueType="num">
                                      <p:cBhvr additive="base">
                                        <p:cTn id="14" dur="500" fill="hold"/>
                                        <p:tgtEl>
                                          <p:spTgt spid="993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9336"/>
                                        </p:tgtEl>
                                        <p:attrNameLst>
                                          <p:attrName>style.visibility</p:attrName>
                                        </p:attrNameLst>
                                      </p:cBhvr>
                                      <p:to>
                                        <p:strVal val="visible"/>
                                      </p:to>
                                    </p:set>
                                    <p:anim calcmode="lin" valueType="num">
                                      <p:cBhvr additive="base">
                                        <p:cTn id="19" dur="500" fill="hold"/>
                                        <p:tgtEl>
                                          <p:spTgt spid="99336"/>
                                        </p:tgtEl>
                                        <p:attrNameLst>
                                          <p:attrName>ppt_x</p:attrName>
                                        </p:attrNameLst>
                                      </p:cBhvr>
                                      <p:tavLst>
                                        <p:tav tm="0">
                                          <p:val>
                                            <p:strVal val="#ppt_x"/>
                                          </p:val>
                                        </p:tav>
                                        <p:tav tm="100000">
                                          <p:val>
                                            <p:strVal val="#ppt_x"/>
                                          </p:val>
                                        </p:tav>
                                      </p:tavLst>
                                    </p:anim>
                                    <p:anim calcmode="lin" valueType="num">
                                      <p:cBhvr additive="base">
                                        <p:cTn id="20" dur="500" fill="hold"/>
                                        <p:tgtEl>
                                          <p:spTgt spid="9933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9337"/>
                                        </p:tgtEl>
                                        <p:attrNameLst>
                                          <p:attrName>style.visibility</p:attrName>
                                        </p:attrNameLst>
                                      </p:cBhvr>
                                      <p:to>
                                        <p:strVal val="visible"/>
                                      </p:to>
                                    </p:set>
                                    <p:anim calcmode="lin" valueType="num">
                                      <p:cBhvr additive="base">
                                        <p:cTn id="25" dur="500" fill="hold"/>
                                        <p:tgtEl>
                                          <p:spTgt spid="99337"/>
                                        </p:tgtEl>
                                        <p:attrNameLst>
                                          <p:attrName>ppt_x</p:attrName>
                                        </p:attrNameLst>
                                      </p:cBhvr>
                                      <p:tavLst>
                                        <p:tav tm="0">
                                          <p:val>
                                            <p:strVal val="#ppt_x"/>
                                          </p:val>
                                        </p:tav>
                                        <p:tav tm="100000">
                                          <p:val>
                                            <p:strVal val="#ppt_x"/>
                                          </p:val>
                                        </p:tav>
                                      </p:tavLst>
                                    </p:anim>
                                    <p:anim calcmode="lin" valueType="num">
                                      <p:cBhvr additive="base">
                                        <p:cTn id="26" dur="500" fill="hold"/>
                                        <p:tgtEl>
                                          <p:spTgt spid="9933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9333"/>
                                        </p:tgtEl>
                                        <p:attrNameLst>
                                          <p:attrName>style.visibility</p:attrName>
                                        </p:attrNameLst>
                                      </p:cBhvr>
                                      <p:to>
                                        <p:strVal val="visible"/>
                                      </p:to>
                                    </p:set>
                                    <p:anim calcmode="lin" valueType="num">
                                      <p:cBhvr additive="base">
                                        <p:cTn id="31" dur="500" fill="hold"/>
                                        <p:tgtEl>
                                          <p:spTgt spid="99333"/>
                                        </p:tgtEl>
                                        <p:attrNameLst>
                                          <p:attrName>ppt_x</p:attrName>
                                        </p:attrNameLst>
                                      </p:cBhvr>
                                      <p:tavLst>
                                        <p:tav tm="0">
                                          <p:val>
                                            <p:strVal val="#ppt_x"/>
                                          </p:val>
                                        </p:tav>
                                        <p:tav tm="100000">
                                          <p:val>
                                            <p:strVal val="#ppt_x"/>
                                          </p:val>
                                        </p:tav>
                                      </p:tavLst>
                                    </p:anim>
                                    <p:anim calcmode="lin" valueType="num">
                                      <p:cBhvr additive="base">
                                        <p:cTn id="32" dur="500" fill="hold"/>
                                        <p:tgtEl>
                                          <p:spTgt spid="993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animBg="1"/>
      <p:bldP spid="99336" grpId="0" animBg="1"/>
      <p:bldP spid="993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675291-C09F-499C-B213-DDE7483B5B37}" type="datetime1">
              <a:rPr lang="en-US" altLang="en-US" smtClean="0"/>
              <a:pPr eaLnBrk="1" hangingPunct="1"/>
              <a:t>2/20/2020</a:t>
            </a:fld>
            <a:endParaRPr lang="en-US" altLang="en-US"/>
          </a:p>
        </p:txBody>
      </p:sp>
      <p:sp>
        <p:nvSpPr>
          <p:cNvPr id="286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Physics 214 Fall 2010</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012494-4A07-4CA3-B82B-00029900A8A7}" type="slidenum">
              <a:rPr lang="en-US" altLang="en-US"/>
              <a:pPr eaLnBrk="1" hangingPunct="1"/>
              <a:t>5</a:t>
            </a:fld>
            <a:endParaRPr lang="en-US" altLang="en-US"/>
          </a:p>
        </p:txBody>
      </p:sp>
      <p:sp>
        <p:nvSpPr>
          <p:cNvPr id="100354" name="Text Box 2"/>
          <p:cNvSpPr txBox="1">
            <a:spLocks noChangeArrowheads="1"/>
          </p:cNvSpPr>
          <p:nvPr/>
        </p:nvSpPr>
        <p:spPr bwMode="auto">
          <a:xfrm>
            <a:off x="381000" y="228600"/>
            <a:ext cx="845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rPr>
              <a:t>Q23</a:t>
            </a:r>
            <a:r>
              <a:rPr lang="en-US" altLang="en-US" sz="2000" b="1">
                <a:solidFill>
                  <a:schemeClr val="hlink"/>
                </a:solidFill>
              </a:rPr>
              <a:t> Suppose that you are standing on a surface that is so slick that you can get no traction at all in order to begin moving across this surface.  Fortunately, you are carrying a bag of oranges.  Explain how you can get yourself moving.  </a:t>
            </a:r>
          </a:p>
        </p:txBody>
      </p:sp>
      <p:sp>
        <p:nvSpPr>
          <p:cNvPr id="100355" name="Text Box 3"/>
          <p:cNvSpPr txBox="1">
            <a:spLocks noChangeArrowheads="1"/>
          </p:cNvSpPr>
          <p:nvPr/>
        </p:nvSpPr>
        <p:spPr bwMode="auto">
          <a:xfrm>
            <a:off x="533400" y="3048000"/>
            <a:ext cx="815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rPr>
              <a:t>Q24</a:t>
            </a:r>
            <a:r>
              <a:rPr lang="en-US" altLang="en-US" sz="2000" b="1">
                <a:solidFill>
                  <a:schemeClr val="hlink"/>
                </a:solidFill>
              </a:rPr>
              <a:t> A railroad car collides and couples with a second railroad car that is standing still.  If external forces acting on the system are ignored, is the velocity of the system after the collision equal to, greater than, or less than that of the first car before the collision? </a:t>
            </a:r>
          </a:p>
        </p:txBody>
      </p:sp>
      <p:sp>
        <p:nvSpPr>
          <p:cNvPr id="100356" name="Text Box 4"/>
          <p:cNvSpPr txBox="1">
            <a:spLocks noChangeArrowheads="1"/>
          </p:cNvSpPr>
          <p:nvPr/>
        </p:nvSpPr>
        <p:spPr bwMode="auto">
          <a:xfrm>
            <a:off x="746125" y="1636713"/>
            <a:ext cx="694055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Throw the oranges opposite to the direction you wish to move</a:t>
            </a:r>
          </a:p>
        </p:txBody>
      </p:sp>
      <p:sp>
        <p:nvSpPr>
          <p:cNvPr id="100357" name="Text Box 5"/>
          <p:cNvSpPr txBox="1">
            <a:spLocks noChangeArrowheads="1"/>
          </p:cNvSpPr>
          <p:nvPr/>
        </p:nvSpPr>
        <p:spPr bwMode="auto">
          <a:xfrm>
            <a:off x="1203325" y="5065713"/>
            <a:ext cx="362585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3300"/>
                </a:solidFill>
              </a:rPr>
              <a:t>The velocity after is exactly half</a:t>
            </a:r>
          </a:p>
        </p:txBody>
      </p:sp>
    </p:spTree>
    <p:extLst>
      <p:ext uri="{BB962C8B-B14F-4D97-AF65-F5344CB8AC3E}">
        <p14:creationId xmlns:p14="http://schemas.microsoft.com/office/powerpoint/2010/main" val="3501662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7"/>
                                        </p:tgtEl>
                                        <p:attrNameLst>
                                          <p:attrName>style.visibility</p:attrName>
                                        </p:attrNameLst>
                                      </p:cBhvr>
                                      <p:to>
                                        <p:strVal val="visible"/>
                                      </p:to>
                                    </p:set>
                                    <p:anim calcmode="lin" valueType="num">
                                      <p:cBhvr additive="base">
                                        <p:cTn id="13" dur="500" fill="hold"/>
                                        <p:tgtEl>
                                          <p:spTgt spid="100357"/>
                                        </p:tgtEl>
                                        <p:attrNameLst>
                                          <p:attrName>ppt_x</p:attrName>
                                        </p:attrNameLst>
                                      </p:cBhvr>
                                      <p:tavLst>
                                        <p:tav tm="0">
                                          <p:val>
                                            <p:strVal val="#ppt_x"/>
                                          </p:val>
                                        </p:tav>
                                        <p:tav tm="100000">
                                          <p:val>
                                            <p:strVal val="#ppt_x"/>
                                          </p:val>
                                        </p:tav>
                                      </p:tavLst>
                                    </p:anim>
                                    <p:anim calcmode="lin" valueType="num">
                                      <p:cBhvr additive="base">
                                        <p:cTn id="14" dur="500" fill="hold"/>
                                        <p:tgtEl>
                                          <p:spTgt spid="1003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A81F20-8838-48AB-91D5-A77CAF67C6F2}" type="datetime1">
              <a:rPr lang="en-US"/>
              <a:pPr eaLnBrk="1" hangingPunct="1"/>
              <a:t>2/20/2020</a:t>
            </a:fld>
            <a:endParaRPr lang="en-US"/>
          </a:p>
        </p:txBody>
      </p:sp>
      <p:sp>
        <p:nvSpPr>
          <p:cNvPr id="327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FE552A-CD79-4DCA-BADF-40FAA4CE60C2}" type="slidenum">
              <a:rPr lang="en-US"/>
              <a:pPr eaLnBrk="1" hangingPunct="1"/>
              <a:t>6</a:t>
            </a:fld>
            <a:endParaRPr lang="en-US"/>
          </a:p>
        </p:txBody>
      </p:sp>
      <p:sp>
        <p:nvSpPr>
          <p:cNvPr id="104450" name="Text Box 2"/>
          <p:cNvSpPr txBox="1">
            <a:spLocks noChangeArrowheads="1"/>
          </p:cNvSpPr>
          <p:nvPr/>
        </p:nvSpPr>
        <p:spPr bwMode="auto">
          <a:xfrm>
            <a:off x="533400" y="990600"/>
            <a:ext cx="8001000" cy="17173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M</a:t>
            </a:r>
            <a:r>
              <a:rPr lang="en-US" sz="2400" b="1" baseline="-25000" dirty="0">
                <a:solidFill>
                  <a:srgbClr val="FF0000"/>
                </a:solidFill>
              </a:rPr>
              <a:t>1 </a:t>
            </a:r>
            <a:r>
              <a:rPr lang="en-US" sz="2400" b="1" dirty="0">
                <a:solidFill>
                  <a:srgbClr val="FF0000"/>
                </a:solidFill>
              </a:rPr>
              <a:t>and M</a:t>
            </a:r>
            <a:r>
              <a:rPr lang="en-US" sz="2400" b="1" baseline="-25000" dirty="0">
                <a:solidFill>
                  <a:srgbClr val="FF0000"/>
                </a:solidFill>
              </a:rPr>
              <a:t>2 </a:t>
            </a:r>
            <a:r>
              <a:rPr lang="en-US" sz="2400" b="1" dirty="0">
                <a:solidFill>
                  <a:srgbClr val="FF0000"/>
                </a:solidFill>
              </a:rPr>
              <a:t>collide head on</a:t>
            </a:r>
          </a:p>
          <a:p>
            <a:pPr eaLnBrk="1" hangingPunct="1">
              <a:spcBef>
                <a:spcPct val="20000"/>
              </a:spcBef>
            </a:pPr>
            <a:r>
              <a:rPr lang="en-US" sz="2400" b="1" dirty="0">
                <a:solidFill>
                  <a:srgbClr val="FF0000"/>
                </a:solidFill>
              </a:rPr>
              <a:t>a)  Find initial momentum of M</a:t>
            </a:r>
            <a:r>
              <a:rPr lang="en-US" sz="2400" b="1" baseline="-25000" dirty="0">
                <a:solidFill>
                  <a:srgbClr val="FF0000"/>
                </a:solidFill>
              </a:rPr>
              <a:t>1 </a:t>
            </a:r>
            <a:r>
              <a:rPr lang="en-US" sz="2400" b="1" dirty="0">
                <a:solidFill>
                  <a:srgbClr val="FF0000"/>
                </a:solidFill>
              </a:rPr>
              <a:t>and M</a:t>
            </a:r>
            <a:r>
              <a:rPr lang="en-US" sz="2400" b="1" baseline="-25000" dirty="0">
                <a:solidFill>
                  <a:srgbClr val="FF0000"/>
                </a:solidFill>
              </a:rPr>
              <a:t>2</a:t>
            </a:r>
          </a:p>
          <a:p>
            <a:pPr eaLnBrk="1" hangingPunct="1">
              <a:spcBef>
                <a:spcPct val="20000"/>
              </a:spcBef>
            </a:pPr>
            <a:r>
              <a:rPr lang="en-US" sz="2400" b="1" dirty="0">
                <a:solidFill>
                  <a:srgbClr val="FF0000"/>
                </a:solidFill>
              </a:rPr>
              <a:t>b)  What is the total momentum of the system before collision?</a:t>
            </a:r>
          </a:p>
        </p:txBody>
      </p:sp>
      <p:sp>
        <p:nvSpPr>
          <p:cNvPr id="104451" name="Text Box 3"/>
          <p:cNvSpPr txBox="1">
            <a:spLocks noChangeArrowheads="1"/>
          </p:cNvSpPr>
          <p:nvPr/>
        </p:nvSpPr>
        <p:spPr bwMode="auto">
          <a:xfrm>
            <a:off x="930275" y="4560888"/>
            <a:ext cx="73977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t>a) </a:t>
            </a:r>
            <a:r>
              <a:rPr lang="en-US" sz="2200" b="1">
                <a:solidFill>
                  <a:srgbClr val="FF3300"/>
                </a:solidFill>
              </a:rPr>
              <a:t>p</a:t>
            </a:r>
            <a:r>
              <a:rPr lang="en-US" sz="2200" b="1" baseline="-25000">
                <a:solidFill>
                  <a:srgbClr val="FF3300"/>
                </a:solidFill>
              </a:rPr>
              <a:t>1</a:t>
            </a:r>
            <a:r>
              <a:rPr lang="en-US" sz="2200" b="1">
                <a:solidFill>
                  <a:srgbClr val="FF3300"/>
                </a:solidFill>
              </a:rPr>
              <a:t> = -100 x 3.5 = 350kgm/s      p</a:t>
            </a:r>
            <a:r>
              <a:rPr lang="en-US" sz="2200" b="1" baseline="-25000">
                <a:solidFill>
                  <a:srgbClr val="FF3300"/>
                </a:solidFill>
              </a:rPr>
              <a:t>2</a:t>
            </a:r>
            <a:r>
              <a:rPr lang="en-US" sz="2200" b="1">
                <a:solidFill>
                  <a:srgbClr val="FF3300"/>
                </a:solidFill>
              </a:rPr>
              <a:t> = 80 x 6 = 480kgm/s</a:t>
            </a:r>
          </a:p>
        </p:txBody>
      </p:sp>
      <p:sp>
        <p:nvSpPr>
          <p:cNvPr id="104452" name="Text Box 4"/>
          <p:cNvSpPr txBox="1">
            <a:spLocks noChangeArrowheads="1"/>
          </p:cNvSpPr>
          <p:nvPr/>
        </p:nvSpPr>
        <p:spPr bwMode="auto">
          <a:xfrm>
            <a:off x="923925" y="5105400"/>
            <a:ext cx="6654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t>b) Total momentum = 480 – 350 </a:t>
            </a:r>
            <a:r>
              <a:rPr lang="en-US" sz="2200" b="1">
                <a:solidFill>
                  <a:srgbClr val="FF3300"/>
                </a:solidFill>
              </a:rPr>
              <a:t>= 130kgm/s  east</a:t>
            </a:r>
          </a:p>
        </p:txBody>
      </p:sp>
      <p:grpSp>
        <p:nvGrpSpPr>
          <p:cNvPr id="2" name="Group 6"/>
          <p:cNvGrpSpPr>
            <a:grpSpLocks/>
          </p:cNvGrpSpPr>
          <p:nvPr/>
        </p:nvGrpSpPr>
        <p:grpSpPr bwMode="auto">
          <a:xfrm>
            <a:off x="457200" y="3657600"/>
            <a:ext cx="8067675" cy="674688"/>
            <a:chOff x="96" y="2215"/>
            <a:chExt cx="5082" cy="425"/>
          </a:xfrm>
        </p:grpSpPr>
        <p:sp>
          <p:nvSpPr>
            <p:cNvPr id="32779" name="Oval 7"/>
            <p:cNvSpPr>
              <a:spLocks noChangeArrowheads="1"/>
            </p:cNvSpPr>
            <p:nvPr/>
          </p:nvSpPr>
          <p:spPr bwMode="auto">
            <a:xfrm>
              <a:off x="1536" y="2448"/>
              <a:ext cx="144" cy="144"/>
            </a:xfrm>
            <a:prstGeom prst="ellipse">
              <a:avLst/>
            </a:prstGeom>
            <a:solidFill>
              <a:srgbClr val="FF0000"/>
            </a:solidFill>
            <a:ln w="9525">
              <a:solidFill>
                <a:schemeClr val="tx1"/>
              </a:solidFill>
              <a:round/>
              <a:headEnd/>
              <a:tailEnd/>
            </a:ln>
          </p:spPr>
          <p:txBody>
            <a:bodyPr wrap="none" anchor="ctr"/>
            <a:lstStyle/>
            <a:p>
              <a:endParaRPr lang="en-US"/>
            </a:p>
          </p:txBody>
        </p:sp>
        <p:sp>
          <p:nvSpPr>
            <p:cNvPr id="32780" name="Oval 8"/>
            <p:cNvSpPr>
              <a:spLocks noChangeArrowheads="1"/>
            </p:cNvSpPr>
            <p:nvPr/>
          </p:nvSpPr>
          <p:spPr bwMode="auto">
            <a:xfrm>
              <a:off x="3168" y="2448"/>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32781" name="Line 9"/>
            <p:cNvSpPr>
              <a:spLocks noChangeShapeType="1"/>
            </p:cNvSpPr>
            <p:nvPr/>
          </p:nvSpPr>
          <p:spPr bwMode="auto">
            <a:xfrm>
              <a:off x="1680" y="2544"/>
              <a:ext cx="52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2" name="Text Box 10"/>
            <p:cNvSpPr txBox="1">
              <a:spLocks noChangeArrowheads="1"/>
            </p:cNvSpPr>
            <p:nvPr/>
          </p:nvSpPr>
          <p:spPr bwMode="auto">
            <a:xfrm>
              <a:off x="1728" y="2256"/>
              <a:ext cx="6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6.0m/s</a:t>
              </a:r>
            </a:p>
          </p:txBody>
        </p:sp>
        <p:sp>
          <p:nvSpPr>
            <p:cNvPr id="32783" name="Line 11"/>
            <p:cNvSpPr>
              <a:spLocks noChangeShapeType="1"/>
            </p:cNvSpPr>
            <p:nvPr/>
          </p:nvSpPr>
          <p:spPr bwMode="auto">
            <a:xfrm flipH="1">
              <a:off x="2784" y="2544"/>
              <a:ext cx="384"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4" name="Text Box 12"/>
            <p:cNvSpPr txBox="1">
              <a:spLocks noChangeArrowheads="1"/>
            </p:cNvSpPr>
            <p:nvPr/>
          </p:nvSpPr>
          <p:spPr bwMode="auto">
            <a:xfrm>
              <a:off x="2726" y="2215"/>
              <a:ext cx="6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3.5m/s</a:t>
              </a:r>
            </a:p>
          </p:txBody>
        </p:sp>
        <p:sp>
          <p:nvSpPr>
            <p:cNvPr id="32785" name="Text Box 13"/>
            <p:cNvSpPr txBox="1">
              <a:spLocks noChangeArrowheads="1"/>
            </p:cNvSpPr>
            <p:nvPr/>
          </p:nvSpPr>
          <p:spPr bwMode="auto">
            <a:xfrm>
              <a:off x="3446" y="2359"/>
              <a:ext cx="9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M</a:t>
              </a:r>
              <a:r>
                <a:rPr lang="en-US" sz="2000" b="1" baseline="-25000"/>
                <a:t>1</a:t>
              </a:r>
              <a:r>
                <a:rPr lang="en-US" sz="2000" b="1"/>
                <a:t> = 100kg</a:t>
              </a:r>
            </a:p>
          </p:txBody>
        </p:sp>
        <p:sp>
          <p:nvSpPr>
            <p:cNvPr id="32786" name="Text Box 14"/>
            <p:cNvSpPr txBox="1">
              <a:spLocks noChangeArrowheads="1"/>
            </p:cNvSpPr>
            <p:nvPr/>
          </p:nvSpPr>
          <p:spPr bwMode="auto">
            <a:xfrm>
              <a:off x="576" y="2352"/>
              <a:ext cx="8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M</a:t>
              </a:r>
              <a:r>
                <a:rPr lang="en-US" sz="2000" b="1" baseline="-25000"/>
                <a:t>2</a:t>
              </a:r>
              <a:r>
                <a:rPr lang="en-US" sz="2000" b="1"/>
                <a:t> = 80kg</a:t>
              </a:r>
            </a:p>
          </p:txBody>
        </p:sp>
        <p:sp>
          <p:nvSpPr>
            <p:cNvPr id="32787" name="Text Box 15"/>
            <p:cNvSpPr txBox="1">
              <a:spLocks noChangeArrowheads="1"/>
            </p:cNvSpPr>
            <p:nvPr/>
          </p:nvSpPr>
          <p:spPr bwMode="auto">
            <a:xfrm>
              <a:off x="4742" y="2311"/>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0000"/>
                  </a:solidFill>
                </a:rPr>
                <a:t>east</a:t>
              </a:r>
            </a:p>
          </p:txBody>
        </p:sp>
        <p:sp>
          <p:nvSpPr>
            <p:cNvPr id="32788" name="Text Box 16"/>
            <p:cNvSpPr txBox="1">
              <a:spLocks noChangeArrowheads="1"/>
            </p:cNvSpPr>
            <p:nvPr/>
          </p:nvSpPr>
          <p:spPr bwMode="auto">
            <a:xfrm>
              <a:off x="96" y="2352"/>
              <a:ext cx="4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0000FF"/>
                  </a:solidFill>
                </a:rPr>
                <a:t>west</a:t>
              </a:r>
            </a:p>
          </p:txBody>
        </p:sp>
      </p:grpSp>
      <p:sp>
        <p:nvSpPr>
          <p:cNvPr id="32778" name="Rectangle 17"/>
          <p:cNvSpPr>
            <a:spLocks noGrp="1" noChangeArrowheads="1"/>
          </p:cNvSpPr>
          <p:nvPr>
            <p:ph type="title"/>
          </p:nvPr>
        </p:nvSpPr>
        <p:spPr>
          <a:xfrm>
            <a:off x="457200" y="0"/>
            <a:ext cx="8229600" cy="1143000"/>
          </a:xfrm>
        </p:spPr>
        <p:txBody>
          <a:bodyPr/>
          <a:lstStyle/>
          <a:p>
            <a:pPr eaLnBrk="1" hangingPunct="1"/>
            <a:r>
              <a:rPr lang="en-US"/>
              <a:t>Ch 7 E 10</a:t>
            </a:r>
          </a:p>
        </p:txBody>
      </p:sp>
    </p:spTree>
    <p:extLst>
      <p:ext uri="{BB962C8B-B14F-4D97-AF65-F5344CB8AC3E}">
        <p14:creationId xmlns:p14="http://schemas.microsoft.com/office/powerpoint/2010/main" val="343998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additive="base">
                                        <p:cTn id="7" dur="500" fill="hold"/>
                                        <p:tgtEl>
                                          <p:spTgt spid="104451"/>
                                        </p:tgtEl>
                                        <p:attrNameLst>
                                          <p:attrName>ppt_x</p:attrName>
                                        </p:attrNameLst>
                                      </p:cBhvr>
                                      <p:tavLst>
                                        <p:tav tm="0">
                                          <p:val>
                                            <p:strVal val="#ppt_x"/>
                                          </p:val>
                                        </p:tav>
                                        <p:tav tm="100000">
                                          <p:val>
                                            <p:strVal val="#ppt_x"/>
                                          </p:val>
                                        </p:tav>
                                      </p:tavLst>
                                    </p:anim>
                                    <p:anim calcmode="lin" valueType="num">
                                      <p:cBhvr additive="base">
                                        <p:cTn id="8" dur="500" fill="hold"/>
                                        <p:tgtEl>
                                          <p:spTgt spid="1044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2"/>
                                        </p:tgtEl>
                                        <p:attrNameLst>
                                          <p:attrName>style.visibility</p:attrName>
                                        </p:attrNameLst>
                                      </p:cBhvr>
                                      <p:to>
                                        <p:strVal val="visible"/>
                                      </p:to>
                                    </p:set>
                                    <p:anim calcmode="lin" valueType="num">
                                      <p:cBhvr additive="base">
                                        <p:cTn id="13" dur="500" fill="hold"/>
                                        <p:tgtEl>
                                          <p:spTgt spid="104452"/>
                                        </p:tgtEl>
                                        <p:attrNameLst>
                                          <p:attrName>ppt_x</p:attrName>
                                        </p:attrNameLst>
                                      </p:cBhvr>
                                      <p:tavLst>
                                        <p:tav tm="0">
                                          <p:val>
                                            <p:strVal val="#ppt_x"/>
                                          </p:val>
                                        </p:tav>
                                        <p:tav tm="100000">
                                          <p:val>
                                            <p:strVal val="#ppt_x"/>
                                          </p:val>
                                        </p:tav>
                                      </p:tavLst>
                                    </p:anim>
                                    <p:anim calcmode="lin" valueType="num">
                                      <p:cBhvr additive="base">
                                        <p:cTn id="14" dur="5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A81F20-8838-48AB-91D5-A77CAF67C6F2}" type="datetime1">
              <a:rPr lang="en-US"/>
              <a:pPr eaLnBrk="1" hangingPunct="1"/>
              <a:t>2/20/2020</a:t>
            </a:fld>
            <a:endParaRPr lang="en-US"/>
          </a:p>
        </p:txBody>
      </p:sp>
      <p:sp>
        <p:nvSpPr>
          <p:cNvPr id="327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FE552A-CD79-4DCA-BADF-40FAA4CE60C2}" type="slidenum">
              <a:rPr lang="en-US"/>
              <a:pPr eaLnBrk="1" hangingPunct="1"/>
              <a:t>7</a:t>
            </a:fld>
            <a:endParaRPr lang="en-US"/>
          </a:p>
        </p:txBody>
      </p:sp>
      <p:sp>
        <p:nvSpPr>
          <p:cNvPr id="104450" name="Text Box 2"/>
          <p:cNvSpPr txBox="1">
            <a:spLocks noChangeArrowheads="1"/>
          </p:cNvSpPr>
          <p:nvPr/>
        </p:nvSpPr>
        <p:spPr bwMode="auto">
          <a:xfrm>
            <a:off x="533400" y="990600"/>
            <a:ext cx="8001000" cy="12003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M</a:t>
            </a:r>
            <a:r>
              <a:rPr lang="en-US" sz="2400" b="1" baseline="-25000" dirty="0">
                <a:solidFill>
                  <a:srgbClr val="FF0000"/>
                </a:solidFill>
              </a:rPr>
              <a:t>1 </a:t>
            </a:r>
            <a:r>
              <a:rPr lang="en-US" sz="2400" b="1" dirty="0">
                <a:solidFill>
                  <a:srgbClr val="FF0000"/>
                </a:solidFill>
              </a:rPr>
              <a:t>and M</a:t>
            </a:r>
            <a:r>
              <a:rPr lang="en-US" sz="2400" b="1" baseline="-25000" dirty="0">
                <a:solidFill>
                  <a:srgbClr val="FF0000"/>
                </a:solidFill>
              </a:rPr>
              <a:t>2 </a:t>
            </a:r>
            <a:r>
              <a:rPr lang="en-US" sz="2400" b="1" dirty="0">
                <a:solidFill>
                  <a:srgbClr val="FF0000"/>
                </a:solidFill>
              </a:rPr>
              <a:t>collide head on. Ignore external forces, if they stick together after collision, which way do the masses travel?</a:t>
            </a:r>
          </a:p>
        </p:txBody>
      </p:sp>
      <p:grpSp>
        <p:nvGrpSpPr>
          <p:cNvPr id="4" name="Group 3"/>
          <p:cNvGrpSpPr/>
          <p:nvPr/>
        </p:nvGrpSpPr>
        <p:grpSpPr>
          <a:xfrm>
            <a:off x="4533900" y="3345358"/>
            <a:ext cx="4895870" cy="2631490"/>
            <a:chOff x="4533900" y="3345358"/>
            <a:chExt cx="4895870" cy="2631490"/>
          </a:xfrm>
        </p:grpSpPr>
        <p:sp>
          <p:nvSpPr>
            <p:cNvPr id="104451" name="Text Box 3"/>
            <p:cNvSpPr txBox="1">
              <a:spLocks noChangeArrowheads="1"/>
            </p:cNvSpPr>
            <p:nvPr/>
          </p:nvSpPr>
          <p:spPr bwMode="auto">
            <a:xfrm>
              <a:off x="4549140" y="3345358"/>
              <a:ext cx="41370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solidFill>
                    <a:srgbClr val="FF3300"/>
                  </a:solidFill>
                </a:rPr>
                <a:t>p</a:t>
              </a:r>
              <a:r>
                <a:rPr lang="en-US" sz="2200" b="1" baseline="-25000" dirty="0">
                  <a:solidFill>
                    <a:srgbClr val="FF3300"/>
                  </a:solidFill>
                </a:rPr>
                <a:t>1</a:t>
              </a:r>
              <a:r>
                <a:rPr lang="en-US" sz="2200" b="1" dirty="0">
                  <a:solidFill>
                    <a:srgbClr val="FF3300"/>
                  </a:solidFill>
                </a:rPr>
                <a:t> = -100 x 3.5 = 350kgm/s      p</a:t>
              </a:r>
              <a:r>
                <a:rPr lang="en-US" sz="2200" b="1" baseline="-25000" dirty="0">
                  <a:solidFill>
                    <a:srgbClr val="FF3300"/>
                  </a:solidFill>
                </a:rPr>
                <a:t>2</a:t>
              </a:r>
              <a:r>
                <a:rPr lang="en-US" sz="2200" b="1" dirty="0">
                  <a:solidFill>
                    <a:srgbClr val="FF3300"/>
                  </a:solidFill>
                </a:rPr>
                <a:t> = 80 x 6 = 480kgm/s</a:t>
              </a:r>
            </a:p>
          </p:txBody>
        </p:sp>
        <p:sp>
          <p:nvSpPr>
            <p:cNvPr id="104452" name="Text Box 4"/>
            <p:cNvSpPr txBox="1">
              <a:spLocks noChangeArrowheads="1"/>
            </p:cNvSpPr>
            <p:nvPr/>
          </p:nvSpPr>
          <p:spPr bwMode="auto">
            <a:xfrm>
              <a:off x="4533900" y="4267200"/>
              <a:ext cx="4895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t>Total momentum = 480 – 350 </a:t>
              </a:r>
              <a:r>
                <a:rPr lang="en-US" sz="2200" b="1" dirty="0">
                  <a:solidFill>
                    <a:srgbClr val="FF3300"/>
                  </a:solidFill>
                </a:rPr>
                <a:t>= 130kgm/s  east</a:t>
              </a:r>
            </a:p>
          </p:txBody>
        </p:sp>
        <p:sp>
          <p:nvSpPr>
            <p:cNvPr id="104453" name="Text Box 5"/>
            <p:cNvSpPr txBox="1">
              <a:spLocks noChangeArrowheads="1"/>
            </p:cNvSpPr>
            <p:nvPr/>
          </p:nvSpPr>
          <p:spPr bwMode="auto">
            <a:xfrm>
              <a:off x="4632325" y="5207407"/>
              <a:ext cx="38704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t>The masses will travel </a:t>
              </a:r>
              <a:r>
                <a:rPr lang="en-US" sz="2200" b="1" dirty="0">
                  <a:solidFill>
                    <a:srgbClr val="FF3300"/>
                  </a:solidFill>
                </a:rPr>
                <a:t>east with p = 130kgm/sec</a:t>
              </a:r>
            </a:p>
          </p:txBody>
        </p:sp>
      </p:grpSp>
      <p:grpSp>
        <p:nvGrpSpPr>
          <p:cNvPr id="2" name="Group 6"/>
          <p:cNvGrpSpPr>
            <a:grpSpLocks/>
          </p:cNvGrpSpPr>
          <p:nvPr/>
        </p:nvGrpSpPr>
        <p:grpSpPr bwMode="auto">
          <a:xfrm>
            <a:off x="457200" y="2133600"/>
            <a:ext cx="8067675" cy="674688"/>
            <a:chOff x="96" y="2215"/>
            <a:chExt cx="5082" cy="425"/>
          </a:xfrm>
        </p:grpSpPr>
        <p:sp>
          <p:nvSpPr>
            <p:cNvPr id="32779" name="Oval 7"/>
            <p:cNvSpPr>
              <a:spLocks noChangeArrowheads="1"/>
            </p:cNvSpPr>
            <p:nvPr/>
          </p:nvSpPr>
          <p:spPr bwMode="auto">
            <a:xfrm>
              <a:off x="1536" y="2448"/>
              <a:ext cx="144" cy="144"/>
            </a:xfrm>
            <a:prstGeom prst="ellipse">
              <a:avLst/>
            </a:prstGeom>
            <a:solidFill>
              <a:srgbClr val="FF0000"/>
            </a:solidFill>
            <a:ln w="9525">
              <a:solidFill>
                <a:schemeClr val="tx1"/>
              </a:solidFill>
              <a:round/>
              <a:headEnd/>
              <a:tailEnd/>
            </a:ln>
          </p:spPr>
          <p:txBody>
            <a:bodyPr wrap="none" anchor="ctr"/>
            <a:lstStyle/>
            <a:p>
              <a:endParaRPr lang="en-US"/>
            </a:p>
          </p:txBody>
        </p:sp>
        <p:sp>
          <p:nvSpPr>
            <p:cNvPr id="32780" name="Oval 8"/>
            <p:cNvSpPr>
              <a:spLocks noChangeArrowheads="1"/>
            </p:cNvSpPr>
            <p:nvPr/>
          </p:nvSpPr>
          <p:spPr bwMode="auto">
            <a:xfrm>
              <a:off x="3168" y="2448"/>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32781" name="Line 9"/>
            <p:cNvSpPr>
              <a:spLocks noChangeShapeType="1"/>
            </p:cNvSpPr>
            <p:nvPr/>
          </p:nvSpPr>
          <p:spPr bwMode="auto">
            <a:xfrm>
              <a:off x="1680" y="2544"/>
              <a:ext cx="52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2" name="Text Box 10"/>
            <p:cNvSpPr txBox="1">
              <a:spLocks noChangeArrowheads="1"/>
            </p:cNvSpPr>
            <p:nvPr/>
          </p:nvSpPr>
          <p:spPr bwMode="auto">
            <a:xfrm>
              <a:off x="1728" y="2256"/>
              <a:ext cx="6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6.0m/s</a:t>
              </a:r>
            </a:p>
          </p:txBody>
        </p:sp>
        <p:sp>
          <p:nvSpPr>
            <p:cNvPr id="32783" name="Line 11"/>
            <p:cNvSpPr>
              <a:spLocks noChangeShapeType="1"/>
            </p:cNvSpPr>
            <p:nvPr/>
          </p:nvSpPr>
          <p:spPr bwMode="auto">
            <a:xfrm flipH="1">
              <a:off x="2784" y="2544"/>
              <a:ext cx="384"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4" name="Text Box 12"/>
            <p:cNvSpPr txBox="1">
              <a:spLocks noChangeArrowheads="1"/>
            </p:cNvSpPr>
            <p:nvPr/>
          </p:nvSpPr>
          <p:spPr bwMode="auto">
            <a:xfrm>
              <a:off x="2726" y="2215"/>
              <a:ext cx="6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3.5m/s</a:t>
              </a:r>
            </a:p>
          </p:txBody>
        </p:sp>
        <p:sp>
          <p:nvSpPr>
            <p:cNvPr id="32785" name="Text Box 13"/>
            <p:cNvSpPr txBox="1">
              <a:spLocks noChangeArrowheads="1"/>
            </p:cNvSpPr>
            <p:nvPr/>
          </p:nvSpPr>
          <p:spPr bwMode="auto">
            <a:xfrm>
              <a:off x="3446" y="2359"/>
              <a:ext cx="9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M</a:t>
              </a:r>
              <a:r>
                <a:rPr lang="en-US" sz="2000" b="1" baseline="-25000"/>
                <a:t>1</a:t>
              </a:r>
              <a:r>
                <a:rPr lang="en-US" sz="2000" b="1"/>
                <a:t> = 100kg</a:t>
              </a:r>
            </a:p>
          </p:txBody>
        </p:sp>
        <p:sp>
          <p:nvSpPr>
            <p:cNvPr id="32786" name="Text Box 14"/>
            <p:cNvSpPr txBox="1">
              <a:spLocks noChangeArrowheads="1"/>
            </p:cNvSpPr>
            <p:nvPr/>
          </p:nvSpPr>
          <p:spPr bwMode="auto">
            <a:xfrm>
              <a:off x="576" y="2352"/>
              <a:ext cx="8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M</a:t>
              </a:r>
              <a:r>
                <a:rPr lang="en-US" sz="2000" b="1" baseline="-25000"/>
                <a:t>2</a:t>
              </a:r>
              <a:r>
                <a:rPr lang="en-US" sz="2000" b="1"/>
                <a:t> = 80kg</a:t>
              </a:r>
            </a:p>
          </p:txBody>
        </p:sp>
        <p:sp>
          <p:nvSpPr>
            <p:cNvPr id="32787" name="Text Box 15"/>
            <p:cNvSpPr txBox="1">
              <a:spLocks noChangeArrowheads="1"/>
            </p:cNvSpPr>
            <p:nvPr/>
          </p:nvSpPr>
          <p:spPr bwMode="auto">
            <a:xfrm>
              <a:off x="4742" y="2311"/>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0000"/>
                  </a:solidFill>
                </a:rPr>
                <a:t>east</a:t>
              </a:r>
            </a:p>
          </p:txBody>
        </p:sp>
        <p:sp>
          <p:nvSpPr>
            <p:cNvPr id="32788" name="Text Box 16"/>
            <p:cNvSpPr txBox="1">
              <a:spLocks noChangeArrowheads="1"/>
            </p:cNvSpPr>
            <p:nvPr/>
          </p:nvSpPr>
          <p:spPr bwMode="auto">
            <a:xfrm>
              <a:off x="96" y="2352"/>
              <a:ext cx="4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0000FF"/>
                  </a:solidFill>
                </a:rPr>
                <a:t>west</a:t>
              </a:r>
            </a:p>
          </p:txBody>
        </p:sp>
      </p:grpSp>
      <p:sp>
        <p:nvSpPr>
          <p:cNvPr id="32778" name="Rectangle 17"/>
          <p:cNvSpPr>
            <a:spLocks noGrp="1" noChangeArrowheads="1"/>
          </p:cNvSpPr>
          <p:nvPr>
            <p:ph type="title"/>
          </p:nvPr>
        </p:nvSpPr>
        <p:spPr>
          <a:xfrm>
            <a:off x="457200" y="0"/>
            <a:ext cx="8229600" cy="1143000"/>
          </a:xfrm>
        </p:spPr>
        <p:txBody>
          <a:bodyPr/>
          <a:lstStyle/>
          <a:p>
            <a:pPr eaLnBrk="1" hangingPunct="1"/>
            <a:r>
              <a:rPr lang="en-US"/>
              <a:t>Ch 7 E 10</a:t>
            </a:r>
          </a:p>
        </p:txBody>
      </p:sp>
      <p:sp>
        <p:nvSpPr>
          <p:cNvPr id="3" name="TextBox 2"/>
          <p:cNvSpPr txBox="1"/>
          <p:nvPr/>
        </p:nvSpPr>
        <p:spPr>
          <a:xfrm>
            <a:off x="304800" y="4114800"/>
            <a:ext cx="4038600" cy="1477328"/>
          </a:xfrm>
          <a:prstGeom prst="rect">
            <a:avLst/>
          </a:prstGeom>
          <a:noFill/>
        </p:spPr>
        <p:txBody>
          <a:bodyPr wrap="square" rtlCol="0">
            <a:spAutoFit/>
          </a:bodyPr>
          <a:lstStyle/>
          <a:p>
            <a:pPr marL="342900" indent="-342900">
              <a:buAutoNum type="alphaUcPeriod"/>
            </a:pPr>
            <a:r>
              <a:rPr lang="en-US" sz="3000" dirty="0"/>
              <a:t>West </a:t>
            </a:r>
          </a:p>
          <a:p>
            <a:pPr marL="342900" indent="-342900">
              <a:buAutoNum type="alphaUcPeriod"/>
            </a:pPr>
            <a:r>
              <a:rPr lang="en-US" sz="3000" dirty="0"/>
              <a:t> East </a:t>
            </a:r>
          </a:p>
          <a:p>
            <a:pPr marL="342900" indent="-342900">
              <a:buAutoNum type="alphaUcPeriod"/>
            </a:pPr>
            <a:r>
              <a:rPr lang="en-US" sz="3000" dirty="0"/>
              <a:t> they will all stop </a:t>
            </a:r>
          </a:p>
        </p:txBody>
      </p:sp>
    </p:spTree>
    <p:extLst>
      <p:ext uri="{BB962C8B-B14F-4D97-AF65-F5344CB8AC3E}">
        <p14:creationId xmlns:p14="http://schemas.microsoft.com/office/powerpoint/2010/main" val="183508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p:nvPr>
        </p:nvSpPr>
        <p:spPr>
          <a:xfrm>
            <a:off x="685800" y="800100"/>
            <a:ext cx="7772400" cy="762000"/>
          </a:xfrm>
        </p:spPr>
        <p:txBody>
          <a:bodyPr/>
          <a:lstStyle/>
          <a:p>
            <a:r>
              <a:rPr lang="en-US" dirty="0">
                <a:solidFill>
                  <a:srgbClr val="FF0000"/>
                </a:solidFill>
              </a:rPr>
              <a:t>Collisions at an Angle</a:t>
            </a:r>
          </a:p>
        </p:txBody>
      </p:sp>
      <p:sp>
        <p:nvSpPr>
          <p:cNvPr id="1326083" name="Rectangle 3"/>
          <p:cNvSpPr>
            <a:spLocks noGrp="1" noChangeArrowheads="1"/>
          </p:cNvSpPr>
          <p:nvPr>
            <p:ph type="body" idx="1"/>
          </p:nvPr>
        </p:nvSpPr>
        <p:spPr/>
        <p:txBody>
          <a:bodyPr/>
          <a:lstStyle/>
          <a:p>
            <a:r>
              <a:rPr lang="en-US" sz="2800" dirty="0"/>
              <a:t>Two football players traveling at right angles to one another collide and stick together.</a:t>
            </a:r>
          </a:p>
          <a:p>
            <a:pPr lvl="1">
              <a:buFont typeface="Wingdings" pitchFamily="79" charset="2"/>
              <a:buChar char="Ø"/>
            </a:pPr>
            <a:r>
              <a:rPr lang="en-US" sz="2400" dirty="0"/>
              <a:t>What will be their direction of motion after the 					collision?</a:t>
            </a:r>
          </a:p>
        </p:txBody>
      </p:sp>
      <p:sp>
        <p:nvSpPr>
          <p:cNvPr id="1326084" name="Text Box 4"/>
          <p:cNvSpPr txBox="1">
            <a:spLocks noChangeArrowheads="1"/>
          </p:cNvSpPr>
          <p:nvPr/>
        </p:nvSpPr>
        <p:spPr bwMode="auto">
          <a:xfrm>
            <a:off x="4267200" y="3657600"/>
            <a:ext cx="4648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FF66"/>
              </a:buClr>
              <a:buFont typeface="Wingdings" pitchFamily="79" charset="2"/>
              <a:buChar char="§"/>
            </a:pPr>
            <a:r>
              <a:rPr lang="en-US">
                <a:latin typeface="Arial" charset="0"/>
              </a:rPr>
              <a:t>Add the individual momentum vectors to get the total momentum of the system before the collision.</a:t>
            </a:r>
          </a:p>
          <a:p>
            <a:pPr>
              <a:buClr>
                <a:srgbClr val="66FF66"/>
              </a:buClr>
              <a:buFont typeface="Wingdings" pitchFamily="79" charset="2"/>
              <a:buChar char="§"/>
            </a:pPr>
            <a:r>
              <a:rPr lang="en-US">
                <a:latin typeface="Arial" charset="0"/>
              </a:rPr>
              <a:t>The final momentum of the two players stuck together is equal to the total initial momentum.</a:t>
            </a:r>
          </a:p>
        </p:txBody>
      </p:sp>
      <p:pic>
        <p:nvPicPr>
          <p:cNvPr id="1326085" name="Picture 5" descr="07_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63900"/>
            <a:ext cx="4049713"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759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6084">
                                            <p:txEl>
                                              <p:pRg st="0" end="0"/>
                                            </p:txEl>
                                          </p:spTgt>
                                        </p:tgtEl>
                                        <p:attrNameLst>
                                          <p:attrName>style.visibility</p:attrName>
                                        </p:attrNameLst>
                                      </p:cBhvr>
                                      <p:to>
                                        <p:strVal val="visible"/>
                                      </p:to>
                                    </p:set>
                                    <p:animEffect transition="in" filter="blinds(horizontal)">
                                      <p:cBhvr>
                                        <p:cTn id="7" dur="500"/>
                                        <p:tgtEl>
                                          <p:spTgt spid="13260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6084">
                                            <p:txEl>
                                              <p:pRg st="1" end="1"/>
                                            </p:txEl>
                                          </p:spTgt>
                                        </p:tgtEl>
                                        <p:attrNameLst>
                                          <p:attrName>style.visibility</p:attrName>
                                        </p:attrNameLst>
                                      </p:cBhvr>
                                      <p:to>
                                        <p:strVal val="visible"/>
                                      </p:to>
                                    </p:set>
                                    <p:animEffect transition="in" filter="blinds(horizontal)">
                                      <p:cBhvr>
                                        <p:cTn id="12" dur="500"/>
                                        <p:tgtEl>
                                          <p:spTgt spid="13260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08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a:xfrm>
            <a:off x="685800" y="800100"/>
            <a:ext cx="7772400" cy="762000"/>
          </a:xfrm>
        </p:spPr>
        <p:txBody>
          <a:bodyPr/>
          <a:lstStyle/>
          <a:p>
            <a:r>
              <a:rPr lang="en-US" b="1" dirty="0">
                <a:solidFill>
                  <a:srgbClr val="FF0000"/>
                </a:solidFill>
              </a:rPr>
              <a:t>Collisions at an Angle</a:t>
            </a:r>
          </a:p>
        </p:txBody>
      </p:sp>
      <p:sp>
        <p:nvSpPr>
          <p:cNvPr id="1324035" name="Rectangle 3"/>
          <p:cNvSpPr>
            <a:spLocks noGrp="1" noChangeArrowheads="1"/>
          </p:cNvSpPr>
          <p:nvPr>
            <p:ph type="body" idx="1"/>
          </p:nvPr>
        </p:nvSpPr>
        <p:spPr/>
        <p:txBody>
          <a:bodyPr/>
          <a:lstStyle/>
          <a:p>
            <a:r>
              <a:rPr lang="en-US" sz="2800" dirty="0"/>
              <a:t>The total momentum of the two football players prior to the collision is the vector sum of their individual momentums.</a:t>
            </a:r>
          </a:p>
          <a:p>
            <a:pPr lvl="1">
              <a:buFont typeface="Wingdings" pitchFamily="79" charset="2"/>
              <a:buNone/>
            </a:pPr>
            <a:r>
              <a:rPr lang="en-US" sz="2400" dirty="0"/>
              <a:t>					The larger initial momentum 					has a larger effect on the 					final direction of motion.</a:t>
            </a:r>
          </a:p>
        </p:txBody>
      </p:sp>
      <p:pic>
        <p:nvPicPr>
          <p:cNvPr id="1324037" name="Picture 5" descr="07_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3" y="2971800"/>
            <a:ext cx="4049713"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4039" name="Picture 7" descr="07_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573588"/>
            <a:ext cx="5181600"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07_18"/>
          <p:cNvPicPr>
            <a:picLocks noChangeAspect="1" noChangeArrowheads="1"/>
          </p:cNvPicPr>
          <p:nvPr/>
        </p:nvPicPr>
        <p:blipFill rotWithShape="1">
          <a:blip r:embed="rId4">
            <a:extLst>
              <a:ext uri="{28A0092B-C50C-407E-A947-70E740481C1C}">
                <a14:useLocalDpi xmlns:a14="http://schemas.microsoft.com/office/drawing/2010/main" val="0"/>
              </a:ext>
            </a:extLst>
          </a:blip>
          <a:srcRect l="55672" r="40966"/>
          <a:stretch/>
        </p:blipFill>
        <p:spPr bwMode="auto">
          <a:xfrm>
            <a:off x="4027943" y="4573588"/>
            <a:ext cx="174171"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687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1782</Words>
  <Application>Microsoft Office PowerPoint</Application>
  <PresentationFormat>On-screen Show (4:3)</PresentationFormat>
  <Paragraphs>241</Paragraphs>
  <Slides>25</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Calibri</vt:lpstr>
      <vt:lpstr>Cambria Math</vt:lpstr>
      <vt:lpstr>Comic Sans MS</vt:lpstr>
      <vt:lpstr>Symbol</vt:lpstr>
      <vt:lpstr>Times New Roman</vt:lpstr>
      <vt:lpstr>Wingdings</vt:lpstr>
      <vt:lpstr>Office Theme</vt:lpstr>
      <vt:lpstr>Equation</vt:lpstr>
      <vt:lpstr>1N-10 Elastic &amp; Inelastic Collisions </vt:lpstr>
      <vt:lpstr>PowerPoint Presentation</vt:lpstr>
      <vt:lpstr>PowerPoint Presentation</vt:lpstr>
      <vt:lpstr>PowerPoint Presentation</vt:lpstr>
      <vt:lpstr>PowerPoint Presentation</vt:lpstr>
      <vt:lpstr>Ch 7 E 10</vt:lpstr>
      <vt:lpstr>Ch 7 E 10</vt:lpstr>
      <vt:lpstr>Collisions at an Angle</vt:lpstr>
      <vt:lpstr>Collisions at an Angle</vt:lpstr>
      <vt:lpstr>Two lumps of clay of equal mass are traveling at right angles with equal speeds as shown, when they collide and stick together.  Is it possible that their final velocity vector is in the direction shown?</vt:lpstr>
      <vt:lpstr>Ch 7 E 18</vt:lpstr>
      <vt:lpstr>Ch 7 E 18</vt:lpstr>
      <vt:lpstr>Ch 7 CP 2</vt:lpstr>
      <vt:lpstr>Quiz: Two cars of equal mass Collide at right angles to one another in an intersection.  Their direction of motion after the collision is as shown.  Which car had the greater velocity before the collision? </vt:lpstr>
      <vt:lpstr>PowerPoint Presentation</vt:lpstr>
      <vt:lpstr>PowerPoint Presentation</vt:lpstr>
      <vt:lpstr>PowerPoint Presentation</vt:lpstr>
      <vt:lpstr>PowerPoint Presentation</vt:lpstr>
      <vt:lpstr>PowerPoint Presentation</vt:lpstr>
      <vt:lpstr>A merry-go-round is accelerated at a constant rate of 0.005 rev/s2, starting from rest. What is its rotational velocity at the end of 1 min?</vt:lpstr>
      <vt:lpstr>How many revolutions does the merry-go-round make in 1 minute?</vt:lpstr>
      <vt:lpstr>Torque and Balance</vt:lpstr>
      <vt:lpstr>Torque and Balance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Momentum and Impulse</dc:title>
  <dc:creator>wxie</dc:creator>
  <cp:lastModifiedBy>David King</cp:lastModifiedBy>
  <cp:revision>161</cp:revision>
  <cp:lastPrinted>2013-02-13T15:47:45Z</cp:lastPrinted>
  <dcterms:created xsi:type="dcterms:W3CDTF">2011-02-13T17:29:56Z</dcterms:created>
  <dcterms:modified xsi:type="dcterms:W3CDTF">2020-02-20T22:01:46Z</dcterms:modified>
</cp:coreProperties>
</file>