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320" r:id="rId3"/>
    <p:sldId id="334" r:id="rId4"/>
    <p:sldId id="335" r:id="rId5"/>
    <p:sldId id="323" r:id="rId6"/>
    <p:sldId id="284" r:id="rId7"/>
    <p:sldId id="285" r:id="rId8"/>
    <p:sldId id="286" r:id="rId9"/>
    <p:sldId id="310" r:id="rId10"/>
    <p:sldId id="302" r:id="rId11"/>
    <p:sldId id="326" r:id="rId12"/>
    <p:sldId id="329" r:id="rId13"/>
    <p:sldId id="324" r:id="rId14"/>
    <p:sldId id="327" r:id="rId15"/>
    <p:sldId id="328" r:id="rId16"/>
    <p:sldId id="330" r:id="rId17"/>
    <p:sldId id="331" r:id="rId18"/>
    <p:sldId id="332" r:id="rId19"/>
    <p:sldId id="333" r:id="rId20"/>
    <p:sldId id="306" r:id="rId21"/>
    <p:sldId id="311" r:id="rId22"/>
    <p:sldId id="291" r:id="rId23"/>
    <p:sldId id="292" r:id="rId24"/>
    <p:sldId id="293" r:id="rId25"/>
    <p:sldId id="312" r:id="rId26"/>
    <p:sldId id="307" r:id="rId27"/>
    <p:sldId id="313" r:id="rId2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6248" autoAdjust="0"/>
  </p:normalViewPr>
  <p:slideViewPr>
    <p:cSldViewPr>
      <p:cViewPr varScale="1">
        <p:scale>
          <a:sx n="52" d="100"/>
          <a:sy n="52" d="100"/>
        </p:scale>
        <p:origin x="617" y="4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 Id="rId8" Type="http://schemas.openxmlformats.org/officeDocument/2006/relationships/slide" Target="slides/slide6.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C3C5B886-6F42-4CD7-8E76-DD12D7E7C6A5}" type="datetimeFigureOut">
              <a:rPr lang="en-US" smtClean="0"/>
              <a:t>2/18/2020</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31AADCFB-748F-4571-A7D3-05C9A656B9D2}" type="slidenum">
              <a:rPr lang="en-US" smtClean="0"/>
              <a:t>‹#›</a:t>
            </a:fld>
            <a:endParaRPr lang="en-US"/>
          </a:p>
        </p:txBody>
      </p:sp>
    </p:spTree>
    <p:extLst>
      <p:ext uri="{BB962C8B-B14F-4D97-AF65-F5344CB8AC3E}">
        <p14:creationId xmlns:p14="http://schemas.microsoft.com/office/powerpoint/2010/main" val="19960047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D589B1-6D39-4AF4-A595-744C84B5939C}" type="slidenum">
              <a:rPr lang="en-US"/>
              <a:pPr/>
              <a:t>1</a:t>
            </a:fld>
            <a:endParaRPr lang="en-US"/>
          </a:p>
        </p:txBody>
      </p:sp>
      <p:sp>
        <p:nvSpPr>
          <p:cNvPr id="1257474" name="Rectangle 2"/>
          <p:cNvSpPr>
            <a:spLocks noGrp="1" noRot="1" noChangeAspect="1" noChangeArrowheads="1" noTextEdit="1"/>
          </p:cNvSpPr>
          <p:nvPr>
            <p:ph type="sldImg"/>
          </p:nvPr>
        </p:nvSpPr>
        <p:spPr bwMode="auto">
          <a:xfrm>
            <a:off x="1257300" y="720725"/>
            <a:ext cx="4802188" cy="3600450"/>
          </a:xfrm>
          <a:prstGeom prst="rect">
            <a:avLst/>
          </a:prstGeom>
          <a:solidFill>
            <a:srgbClr val="FFFFFF"/>
          </a:solidFill>
          <a:ln>
            <a:solidFill>
              <a:srgbClr val="000000"/>
            </a:solidFill>
            <a:miter lim="800000"/>
            <a:headEnd/>
            <a:tailEnd/>
          </a:ln>
        </p:spPr>
      </p:sp>
      <p:sp>
        <p:nvSpPr>
          <p:cNvPr id="1257475"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lstStyle/>
          <a:p>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r>
              <a:rPr lang="en-US" baseline="0" dirty="0"/>
              <a:t> used 90 cm and 45 cm with 2xmass and it’s not working. Use a smaller distance to reduce the effect of friction. </a:t>
            </a:r>
          </a:p>
          <a:p>
            <a:r>
              <a:rPr lang="en-US" baseline="0" dirty="0"/>
              <a:t>I can also use the 90/45 cm setup to show the effect of friction. Try it before the demo to make sure it works.</a:t>
            </a:r>
            <a:endParaRPr lang="en-US" dirty="0"/>
          </a:p>
        </p:txBody>
      </p:sp>
      <p:sp>
        <p:nvSpPr>
          <p:cNvPr id="4" name="Slide Number Placeholder 3"/>
          <p:cNvSpPr>
            <a:spLocks noGrp="1"/>
          </p:cNvSpPr>
          <p:nvPr>
            <p:ph type="sldNum" sz="quarter" idx="10"/>
          </p:nvPr>
        </p:nvSpPr>
        <p:spPr/>
        <p:txBody>
          <a:bodyPr/>
          <a:lstStyle/>
          <a:p>
            <a:fld id="{31AADCFB-748F-4571-A7D3-05C9A656B9D2}" type="slidenum">
              <a:rPr lang="en-US" smtClean="0"/>
              <a:t>12</a:t>
            </a:fld>
            <a:endParaRPr lang="en-US"/>
          </a:p>
        </p:txBody>
      </p:sp>
    </p:spTree>
    <p:extLst>
      <p:ext uri="{BB962C8B-B14F-4D97-AF65-F5344CB8AC3E}">
        <p14:creationId xmlns:p14="http://schemas.microsoft.com/office/powerpoint/2010/main" val="39007093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C12731-DD64-4067-9ADF-00E5C50CC3C4}" type="slidenum">
              <a:rPr lang="en-US"/>
              <a:pPr/>
              <a:t>21</a:t>
            </a:fld>
            <a:endParaRPr lang="en-US"/>
          </a:p>
        </p:txBody>
      </p:sp>
      <p:sp>
        <p:nvSpPr>
          <p:cNvPr id="1327106" name="Rectangle 2"/>
          <p:cNvSpPr>
            <a:spLocks noGrp="1" noRot="1" noChangeAspect="1" noChangeArrowheads="1" noTextEdit="1"/>
          </p:cNvSpPr>
          <p:nvPr>
            <p:ph type="sldImg"/>
          </p:nvPr>
        </p:nvSpPr>
        <p:spPr>
          <a:ln/>
        </p:spPr>
      </p:sp>
      <p:sp>
        <p:nvSpPr>
          <p:cNvPr id="132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F7CB3C-4E21-459F-A89C-E5017D76004B}" type="slidenum">
              <a:rPr lang="en-US"/>
              <a:pPr/>
              <a:t>22</a:t>
            </a:fld>
            <a:endParaRPr lang="en-US"/>
          </a:p>
        </p:txBody>
      </p:sp>
      <p:sp>
        <p:nvSpPr>
          <p:cNvPr id="1325058" name="Rectangle 2"/>
          <p:cNvSpPr>
            <a:spLocks noGrp="1" noRot="1" noChangeAspect="1" noChangeArrowheads="1" noTextEdit="1"/>
          </p:cNvSpPr>
          <p:nvPr>
            <p:ph type="sldImg"/>
          </p:nvPr>
        </p:nvSpPr>
        <p:spPr>
          <a:ln/>
        </p:spPr>
      </p:sp>
      <p:sp>
        <p:nvSpPr>
          <p:cNvPr id="132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1BA6EE-99EC-4A26-A1AB-EB776A2DBFA5}" type="slidenum">
              <a:rPr lang="en-US"/>
              <a:pPr/>
              <a:t>23</a:t>
            </a:fld>
            <a:endParaRPr lang="en-US"/>
          </a:p>
        </p:txBody>
      </p:sp>
      <p:sp>
        <p:nvSpPr>
          <p:cNvPr id="1130498" name="Rectangle 2"/>
          <p:cNvSpPr>
            <a:spLocks noGrp="1" noRot="1" noChangeAspect="1" noChangeArrowheads="1" noTextEdit="1"/>
          </p:cNvSpPr>
          <p:nvPr>
            <p:ph type="sldImg"/>
          </p:nvPr>
        </p:nvSpPr>
        <p:spPr>
          <a:ln/>
        </p:spPr>
      </p:sp>
      <p:sp>
        <p:nvSpPr>
          <p:cNvPr id="11304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Right triangle</a:t>
            </a:r>
          </a:p>
        </p:txBody>
      </p:sp>
      <p:sp>
        <p:nvSpPr>
          <p:cNvPr id="4" name="Slide Number Placeholder 3"/>
          <p:cNvSpPr>
            <a:spLocks noGrp="1"/>
          </p:cNvSpPr>
          <p:nvPr>
            <p:ph type="sldNum" sz="quarter" idx="10"/>
          </p:nvPr>
        </p:nvSpPr>
        <p:spPr/>
        <p:txBody>
          <a:bodyPr/>
          <a:lstStyle/>
          <a:p>
            <a:fld id="{31AADCFB-748F-4571-A7D3-05C9A656B9D2}" type="slidenum">
              <a:rPr lang="en-US" smtClean="0"/>
              <a:t>25</a:t>
            </a:fld>
            <a:endParaRPr lang="en-US"/>
          </a:p>
        </p:txBody>
      </p:sp>
    </p:spTree>
    <p:extLst>
      <p:ext uri="{BB962C8B-B14F-4D97-AF65-F5344CB8AC3E}">
        <p14:creationId xmlns:p14="http://schemas.microsoft.com/office/powerpoint/2010/main" val="37764580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7F81009-F0AE-48EE-B0CC-0F7ABE0EA61D}" type="slidenum">
              <a:rPr lang="en-US"/>
              <a:pPr/>
              <a:t>2</a:t>
            </a:fld>
            <a:endParaRPr lang="en-US"/>
          </a:p>
        </p:txBody>
      </p:sp>
      <p:sp>
        <p:nvSpPr>
          <p:cNvPr id="780290" name="Rectangle 2"/>
          <p:cNvSpPr>
            <a:spLocks noGrp="1" noRot="1" noChangeAspect="1" noChangeArrowheads="1" noTextEdit="1"/>
          </p:cNvSpPr>
          <p:nvPr>
            <p:ph type="sldImg"/>
          </p:nvPr>
        </p:nvSpPr>
        <p:spPr>
          <a:ln/>
        </p:spPr>
      </p:sp>
      <p:sp>
        <p:nvSpPr>
          <p:cNvPr id="780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924310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8AD816-EA58-4447-9E65-7931C80DFB39}" type="slidenum">
              <a:rPr lang="en-US"/>
              <a:pPr/>
              <a:t>3</a:t>
            </a:fld>
            <a:endParaRPr lang="en-US"/>
          </a:p>
        </p:txBody>
      </p:sp>
      <p:sp>
        <p:nvSpPr>
          <p:cNvPr id="1148930" name="Rectangle 2"/>
          <p:cNvSpPr>
            <a:spLocks noGrp="1" noRot="1" noChangeAspect="1" noChangeArrowheads="1" noTextEdit="1"/>
          </p:cNvSpPr>
          <p:nvPr>
            <p:ph type="sldImg"/>
          </p:nvPr>
        </p:nvSpPr>
        <p:spPr>
          <a:ln/>
        </p:spPr>
      </p:sp>
      <p:sp>
        <p:nvSpPr>
          <p:cNvPr id="114893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210102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51C627B-766D-4E87-9B61-CE72A771C652}" type="slidenum">
              <a:rPr kumimoji="0" lang="en-US" sz="1300" b="0" i="0" u="none" strike="noStrike" kern="1200" cap="none" spc="0" normalizeH="0" baseline="0" noProof="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300" b="0" i="0" u="none" strike="noStrike" kern="1200" cap="none" spc="0" normalizeH="0" baseline="0" noProof="0">
              <a:ln>
                <a:noFill/>
              </a:ln>
              <a:solidFill>
                <a:prstClr val="black"/>
              </a:solidFill>
              <a:effectLst/>
              <a:uLnTx/>
              <a:uFillTx/>
              <a:latin typeface="Calibri"/>
              <a:ea typeface="+mn-ea"/>
              <a:cs typeface="+mn-cs"/>
            </a:endParaRPr>
          </a:p>
        </p:txBody>
      </p:sp>
      <p:sp>
        <p:nvSpPr>
          <p:cNvPr id="1261570" name="Rectangle 2"/>
          <p:cNvSpPr>
            <a:spLocks noGrp="1" noRot="1" noChangeAspect="1" noChangeArrowheads="1" noTextEdit="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1261571"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lstStyle/>
          <a:p>
            <a:endParaRPr lang="en-CA"/>
          </a:p>
        </p:txBody>
      </p:sp>
    </p:spTree>
    <p:extLst>
      <p:ext uri="{BB962C8B-B14F-4D97-AF65-F5344CB8AC3E}">
        <p14:creationId xmlns:p14="http://schemas.microsoft.com/office/powerpoint/2010/main" val="3136152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6CB304B-7EAA-4E3E-96D0-2C8FB4072EA5}" type="slidenum">
              <a:rPr lang="en-US"/>
              <a:pPr/>
              <a:t>5</a:t>
            </a:fld>
            <a:endParaRPr lang="en-US"/>
          </a:p>
        </p:txBody>
      </p:sp>
      <p:sp>
        <p:nvSpPr>
          <p:cNvPr id="1304578" name="Rectangle 2"/>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1304579"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B81C060-85CB-44B2-AAC9-FDAA490E8D79}" type="slidenum">
              <a:rPr lang="en-US"/>
              <a:pPr/>
              <a:t>6</a:t>
            </a:fld>
            <a:endParaRPr lang="en-US"/>
          </a:p>
        </p:txBody>
      </p:sp>
      <p:sp>
        <p:nvSpPr>
          <p:cNvPr id="1306626" name="Rectangle 2"/>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1306627"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56E1E0D-168C-4BE6-A234-21528FD8B4F2}" type="slidenum">
              <a:rPr lang="en-US"/>
              <a:pPr/>
              <a:t>7</a:t>
            </a:fld>
            <a:endParaRPr lang="en-US"/>
          </a:p>
        </p:txBody>
      </p:sp>
      <p:sp>
        <p:nvSpPr>
          <p:cNvPr id="1308674" name="Rectangle 2"/>
          <p:cNvSpPr>
            <a:spLocks noGrp="1" noRot="1" noChangeAspect="1" noChangeArrowheads="1"/>
          </p:cNvSpPr>
          <p:nvPr>
            <p:ph type="sldImg"/>
          </p:nvPr>
        </p:nvSpPr>
        <p:spPr bwMode="auto">
          <a:xfrm>
            <a:off x="1257300" y="720725"/>
            <a:ext cx="4800600" cy="3600450"/>
          </a:xfrm>
          <a:prstGeom prst="rect">
            <a:avLst/>
          </a:prstGeom>
          <a:solidFill>
            <a:srgbClr val="FFFFFF"/>
          </a:solidFill>
          <a:ln>
            <a:solidFill>
              <a:srgbClr val="000000"/>
            </a:solidFill>
            <a:miter lim="800000"/>
            <a:headEnd/>
            <a:tailEnd/>
          </a:ln>
        </p:spPr>
      </p:sp>
      <p:sp>
        <p:nvSpPr>
          <p:cNvPr id="1308675" name="Rectangle 3"/>
          <p:cNvSpPr>
            <a:spLocks noGrp="1" noChangeArrowheads="1"/>
          </p:cNvSpPr>
          <p:nvPr>
            <p:ph type="body" idx="1"/>
          </p:nvPr>
        </p:nvSpPr>
        <p:spPr bwMode="auto">
          <a:xfrm>
            <a:off x="975360" y="4560570"/>
            <a:ext cx="5364480" cy="4320540"/>
          </a:xfrm>
          <a:prstGeom prst="rect">
            <a:avLst/>
          </a:prstGeom>
          <a:solidFill>
            <a:srgbClr val="FFFFFF"/>
          </a:solidFill>
          <a:ln>
            <a:solidFill>
              <a:srgbClr val="000000"/>
            </a:solidFill>
            <a:miter lim="800000"/>
            <a:headEnd/>
            <a:tailEnd/>
          </a:ln>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Two large bowling balls are suspended by wires. If one is pulled back a few inches and released, it will collide with the other, causing the first ball to stop and the second to move off with the identical speed the first one had just prior to the collision. By placing a piece of clay on one ball, the two will stick upon colliding and the two go off together at half speed. </a:t>
            </a:r>
            <a:br>
              <a:rPr lang="en-US" dirty="0"/>
            </a:br>
            <a:endParaRPr lang="en-US" dirty="0"/>
          </a:p>
        </p:txBody>
      </p:sp>
      <p:sp>
        <p:nvSpPr>
          <p:cNvPr id="4" name="Slide Number Placeholder 3"/>
          <p:cNvSpPr>
            <a:spLocks noGrp="1"/>
          </p:cNvSpPr>
          <p:nvPr>
            <p:ph type="sldNum" sz="quarter" idx="10"/>
          </p:nvPr>
        </p:nvSpPr>
        <p:spPr/>
        <p:txBody>
          <a:bodyPr/>
          <a:lstStyle/>
          <a:p>
            <a:fld id="{31AADCFB-748F-4571-A7D3-05C9A656B9D2}" type="slidenum">
              <a:rPr lang="en-US" smtClean="0"/>
              <a:t>9</a:t>
            </a:fld>
            <a:endParaRPr lang="en-US"/>
          </a:p>
        </p:txBody>
      </p:sp>
    </p:spTree>
    <p:extLst>
      <p:ext uri="{BB962C8B-B14F-4D97-AF65-F5344CB8AC3E}">
        <p14:creationId xmlns:p14="http://schemas.microsoft.com/office/powerpoint/2010/main" val="20517399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defRPr>
                <a:solidFill>
                  <a:schemeClr val="tx1"/>
                </a:solidFill>
                <a:latin typeface="Arial" panose="020B0604020202020204" pitchFamily="34" charset="0"/>
              </a:defRPr>
            </a:lvl1pPr>
            <a:lvl2pPr marL="742950" indent="-285750" defTabSz="931863" eaLnBrk="0" hangingPunct="0">
              <a:defRPr>
                <a:solidFill>
                  <a:schemeClr val="tx1"/>
                </a:solidFill>
                <a:latin typeface="Arial" panose="020B0604020202020204" pitchFamily="34" charset="0"/>
              </a:defRPr>
            </a:lvl2pPr>
            <a:lvl3pPr marL="1143000" indent="-228600" defTabSz="931863" eaLnBrk="0" hangingPunct="0">
              <a:defRPr>
                <a:solidFill>
                  <a:schemeClr val="tx1"/>
                </a:solidFill>
                <a:latin typeface="Arial" panose="020B0604020202020204" pitchFamily="34" charset="0"/>
              </a:defRPr>
            </a:lvl3pPr>
            <a:lvl4pPr marL="1600200" indent="-228600" defTabSz="931863" eaLnBrk="0" hangingPunct="0">
              <a:defRPr>
                <a:solidFill>
                  <a:schemeClr val="tx1"/>
                </a:solidFill>
                <a:latin typeface="Arial" panose="020B0604020202020204" pitchFamily="34" charset="0"/>
              </a:defRPr>
            </a:lvl4pPr>
            <a:lvl5pPr marL="2057400" indent="-228600" defTabSz="931863" eaLnBrk="0" hangingPunct="0">
              <a:defRPr>
                <a:solidFill>
                  <a:schemeClr val="tx1"/>
                </a:solidFill>
                <a:latin typeface="Arial" panose="020B0604020202020204" pitchFamily="34" charset="0"/>
              </a:defRPr>
            </a:lvl5pPr>
            <a:lvl6pPr marL="2514600" indent="-228600" defTabSz="931863" eaLnBrk="0" fontAlgn="base" hangingPunct="0">
              <a:spcBef>
                <a:spcPct val="0"/>
              </a:spcBef>
              <a:spcAft>
                <a:spcPct val="0"/>
              </a:spcAft>
              <a:defRPr>
                <a:solidFill>
                  <a:schemeClr val="tx1"/>
                </a:solidFill>
                <a:latin typeface="Arial" panose="020B0604020202020204" pitchFamily="34" charset="0"/>
              </a:defRPr>
            </a:lvl6pPr>
            <a:lvl7pPr marL="2971800" indent="-228600" defTabSz="931863" eaLnBrk="0" fontAlgn="base" hangingPunct="0">
              <a:spcBef>
                <a:spcPct val="0"/>
              </a:spcBef>
              <a:spcAft>
                <a:spcPct val="0"/>
              </a:spcAft>
              <a:defRPr>
                <a:solidFill>
                  <a:schemeClr val="tx1"/>
                </a:solidFill>
                <a:latin typeface="Arial" panose="020B0604020202020204" pitchFamily="34" charset="0"/>
              </a:defRPr>
            </a:lvl7pPr>
            <a:lvl8pPr marL="3429000" indent="-228600" defTabSz="931863" eaLnBrk="0" fontAlgn="base" hangingPunct="0">
              <a:spcBef>
                <a:spcPct val="0"/>
              </a:spcBef>
              <a:spcAft>
                <a:spcPct val="0"/>
              </a:spcAft>
              <a:defRPr>
                <a:solidFill>
                  <a:schemeClr val="tx1"/>
                </a:solidFill>
                <a:latin typeface="Arial" panose="020B0604020202020204" pitchFamily="34" charset="0"/>
              </a:defRPr>
            </a:lvl8pPr>
            <a:lvl9pPr marL="3886200" indent="-228600" defTabSz="931863"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E1CE481-3252-4824-B148-832651DE7D9C}" type="slidenum">
              <a:rPr lang="en-US" altLang="en-US"/>
              <a:pPr eaLnBrk="1" hangingPunct="1"/>
              <a:t>11</a:t>
            </a:fld>
            <a:endParaRPr lang="en-US" altLang="en-US"/>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zh-CN">
                <a:latin typeface="Arial" panose="020B0604020202020204" pitchFamily="34" charset="0"/>
              </a:rPr>
              <a:t>What happens for large ball ?  It can be shown that if the larger ball is initially at rest and the smaller ball made to collide with it, the larger ball will come to rest every other collision.</a:t>
            </a:r>
            <a:br>
              <a:rPr lang="en-US" altLang="zh-CN">
                <a:latin typeface="Arial" panose="020B0604020202020204" pitchFamily="34" charset="0"/>
              </a:rPr>
            </a:br>
            <a:r>
              <a:rPr lang="en-US" altLang="zh-CN">
                <a:latin typeface="Arial" panose="020B0604020202020204" pitchFamily="34" charset="0"/>
              </a:rPr>
              <a:t>On the large ball, small ball collision, it can be shown algebraically that the results are independent of what the masses are. It’s just that when the masses are equal, the stop occurs </a:t>
            </a:r>
            <a:r>
              <a:rPr lang="en-US" altLang="zh-CN" i="1">
                <a:latin typeface="Arial" panose="020B0604020202020204" pitchFamily="34" charset="0"/>
              </a:rPr>
              <a:t>every</a:t>
            </a:r>
            <a:r>
              <a:rPr lang="en-US" altLang="zh-CN">
                <a:latin typeface="Arial" panose="020B0604020202020204" pitchFamily="34" charset="0"/>
              </a:rPr>
              <a:t> time, in addition to the every other time. </a:t>
            </a:r>
          </a:p>
        </p:txBody>
      </p:sp>
    </p:spTree>
    <p:extLst>
      <p:ext uri="{BB962C8B-B14F-4D97-AF65-F5344CB8AC3E}">
        <p14:creationId xmlns:p14="http://schemas.microsoft.com/office/powerpoint/2010/main" val="2993169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1662DD-4EBF-4D81-AACD-D052DF47E2E2}"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3243078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1662DD-4EBF-4D81-AACD-D052DF47E2E2}"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753115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1662DD-4EBF-4D81-AACD-D052DF47E2E2}"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2030885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A58B006-29E1-43A0-B4A6-1FCD0711B137}" type="datetime1">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41539246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2A75DAD-7ADF-4BDA-9F18-B6A1A66A2830}" type="datetime1">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5397120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79E35F-0AAC-4DFC-AA85-515ADDA6FDF4}" type="datetime1">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27140058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47EB61-6DFC-407F-8F0B-0F994D72FDD0}" type="datetime1">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6633380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80D807-D39A-469E-BE79-6483CE73840F}" type="datetime1">
              <a:rPr lang="en-US" smtClean="0"/>
              <a:t>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0852852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DACF5AB-5AC4-4000-95FD-A6F74AAB8EFB}" type="datetime1">
              <a:rPr lang="en-US" smtClean="0"/>
              <a:t>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250559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8DCB4-3503-4BA5-AFF6-13CD4BAFE83D}" type="datetime1">
              <a:rPr lang="en-US" smtClean="0"/>
              <a:t>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8713224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03AC72-0037-42B3-970E-EA65284965EB}" type="datetime1">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35797901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1662DD-4EBF-4D81-AACD-D052DF47E2E2}"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399750579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C46BC5-3FC3-40A0-8907-4BCD8F0BA77D}" type="datetime1">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228291237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7E14726-2BA9-45F3-B957-A45C99F94936}" type="datetime1">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27205590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BC4648-3340-43A9-972C-9A6FFDDAA50B}" type="datetime1">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685278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1662DD-4EBF-4D81-AACD-D052DF47E2E2}" type="datetimeFigureOut">
              <a:rPr lang="en-US" smtClean="0"/>
              <a:t>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3538746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1662DD-4EBF-4D81-AACD-D052DF47E2E2}"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4129498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1662DD-4EBF-4D81-AACD-D052DF47E2E2}" type="datetimeFigureOut">
              <a:rPr lang="en-US" smtClean="0"/>
              <a:t>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5372602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1662DD-4EBF-4D81-AACD-D052DF47E2E2}" type="datetimeFigureOut">
              <a:rPr lang="en-US" smtClean="0"/>
              <a:t>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9090950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1662DD-4EBF-4D81-AACD-D052DF47E2E2}" type="datetimeFigureOut">
              <a:rPr lang="en-US" smtClean="0"/>
              <a:t>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022426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1662DD-4EBF-4D81-AACD-D052DF47E2E2}"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3996741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1662DD-4EBF-4D81-AACD-D052DF47E2E2}" type="datetimeFigureOut">
              <a:rPr lang="en-US" smtClean="0"/>
              <a:t>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A1FB43-DC72-41E5-917A-30F8E6589284}" type="slidenum">
              <a:rPr lang="en-US" smtClean="0"/>
              <a:t>‹#›</a:t>
            </a:fld>
            <a:endParaRPr lang="en-US"/>
          </a:p>
        </p:txBody>
      </p:sp>
    </p:spTree>
    <p:extLst>
      <p:ext uri="{BB962C8B-B14F-4D97-AF65-F5344CB8AC3E}">
        <p14:creationId xmlns:p14="http://schemas.microsoft.com/office/powerpoint/2010/main" val="1580010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1662DD-4EBF-4D81-AACD-D052DF47E2E2}" type="datetimeFigureOut">
              <a:rPr lang="en-US" smtClean="0"/>
              <a:t>2/18/2020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1FB43-DC72-41E5-917A-30F8E6589284}" type="slidenum">
              <a:rPr lang="en-US" smtClean="0"/>
              <a:t>‹#›</a:t>
            </a:fld>
            <a:endParaRPr lang="en-US"/>
          </a:p>
        </p:txBody>
      </p:sp>
    </p:spTree>
    <p:extLst>
      <p:ext uri="{BB962C8B-B14F-4D97-AF65-F5344CB8AC3E}">
        <p14:creationId xmlns:p14="http://schemas.microsoft.com/office/powerpoint/2010/main" val="92132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EDE06A-0607-4F0E-8D91-F324501CBDE8}" type="datetime1">
              <a:rPr lang="en-US" smtClean="0"/>
              <a:t>2/18/2020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A1FB43-DC72-41E5-917A-30F8E6589284}" type="slidenum">
              <a:rPr lang="en-US" smtClean="0"/>
              <a:t>‹#›</a:t>
            </a:fld>
            <a:endParaRPr lang="en-US"/>
          </a:p>
        </p:txBody>
      </p:sp>
    </p:spTree>
    <p:extLst>
      <p:ext uri="{BB962C8B-B14F-4D97-AF65-F5344CB8AC3E}">
        <p14:creationId xmlns:p14="http://schemas.microsoft.com/office/powerpoint/2010/main" val="25945395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2.wmf"/><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1.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23.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6450" name="Text Box 2"/>
          <p:cNvSpPr txBox="1">
            <a:spLocks noChangeArrowheads="1"/>
          </p:cNvSpPr>
          <p:nvPr/>
        </p:nvSpPr>
        <p:spPr bwMode="auto">
          <a:xfrm>
            <a:off x="5089525" y="462438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US"/>
          </a:p>
        </p:txBody>
      </p:sp>
      <p:sp>
        <p:nvSpPr>
          <p:cNvPr id="1256451" name="Rectangle 3"/>
          <p:cNvSpPr>
            <a:spLocks noGrp="1" noChangeArrowheads="1"/>
          </p:cNvSpPr>
          <p:nvPr>
            <p:ph type="title"/>
          </p:nvPr>
        </p:nvSpPr>
        <p:spPr>
          <a:xfrm>
            <a:off x="685800" y="304800"/>
            <a:ext cx="7772400" cy="1431925"/>
          </a:xfrm>
          <a:noFill/>
          <a:ln/>
        </p:spPr>
        <p:txBody>
          <a:bodyPr/>
          <a:lstStyle/>
          <a:p>
            <a:r>
              <a:rPr lang="en-US" b="1" dirty="0">
                <a:solidFill>
                  <a:srgbClr val="FF0000"/>
                </a:solidFill>
              </a:rPr>
              <a:t>Impulse-Momentum Principle</a:t>
            </a:r>
          </a:p>
        </p:txBody>
      </p:sp>
      <p:sp>
        <p:nvSpPr>
          <p:cNvPr id="1256452" name="Rectangle 4"/>
          <p:cNvSpPr>
            <a:spLocks noChangeArrowheads="1"/>
          </p:cNvSpPr>
          <p:nvPr/>
        </p:nvSpPr>
        <p:spPr bwMode="auto">
          <a:xfrm>
            <a:off x="228600" y="1600200"/>
            <a:ext cx="8686800" cy="1373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buClr>
                <a:schemeClr val="folHlink"/>
              </a:buClr>
              <a:buFont typeface="Wingdings" pitchFamily="79" charset="2"/>
              <a:buNone/>
            </a:pPr>
            <a:r>
              <a:rPr lang="en-US" sz="2800" dirty="0">
                <a:latin typeface="Arial" charset="0"/>
              </a:rPr>
              <a:t>The impulse acting on an object produces a change in momentum of the object that is equal in both magnitude and direction to the impulse.</a:t>
            </a:r>
          </a:p>
        </p:txBody>
      </p:sp>
      <p:graphicFrame>
        <p:nvGraphicFramePr>
          <p:cNvPr id="1256453" name="Object 5"/>
          <p:cNvGraphicFramePr>
            <a:graphicFrameLocks noChangeAspect="1"/>
          </p:cNvGraphicFramePr>
          <p:nvPr>
            <p:extLst>
              <p:ext uri="{D42A27DB-BD31-4B8C-83A1-F6EECF244321}">
                <p14:modId xmlns:p14="http://schemas.microsoft.com/office/powerpoint/2010/main" val="3352126074"/>
              </p:ext>
            </p:extLst>
          </p:nvPr>
        </p:nvGraphicFramePr>
        <p:xfrm>
          <a:off x="4009059" y="2973388"/>
          <a:ext cx="4883150" cy="1257300"/>
        </p:xfrm>
        <a:graphic>
          <a:graphicData uri="http://schemas.openxmlformats.org/presentationml/2006/ole">
            <mc:AlternateContent xmlns:mc="http://schemas.openxmlformats.org/markup-compatibility/2006">
              <mc:Choice xmlns:v="urn:schemas-microsoft-com:vml" Requires="v">
                <p:oleObj spid="_x0000_s6222" name="Equation" r:id="rId4" imgW="2070100" imgH="533400" progId="Equation.3">
                  <p:embed/>
                </p:oleObj>
              </mc:Choice>
              <mc:Fallback>
                <p:oleObj name="Equation" r:id="rId4" imgW="2070100" imgH="53340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09059" y="2973388"/>
                        <a:ext cx="4883150" cy="1257300"/>
                      </a:xfrm>
                      <a:prstGeom prst="rect">
                        <a:avLst/>
                      </a:prstGeom>
                      <a:solidFill>
                        <a:srgbClr val="EFFF5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769004994"/>
              </p:ext>
            </p:extLst>
          </p:nvPr>
        </p:nvGraphicFramePr>
        <p:xfrm>
          <a:off x="228600" y="3048000"/>
          <a:ext cx="3429000" cy="932931"/>
        </p:xfrm>
        <a:graphic>
          <a:graphicData uri="http://schemas.openxmlformats.org/presentationml/2006/ole">
            <mc:AlternateContent xmlns:mc="http://schemas.openxmlformats.org/markup-compatibility/2006">
              <mc:Choice xmlns:v="urn:schemas-microsoft-com:vml" Requires="v">
                <p:oleObj spid="_x0000_s6223" name="Equation" r:id="rId6" imgW="838080" imgH="228600" progId="Equation.3">
                  <p:embed/>
                </p:oleObj>
              </mc:Choice>
              <mc:Fallback>
                <p:oleObj name="Equation" r:id="rId6" imgW="838080" imgH="228600" progId="Equation.3">
                  <p:embed/>
                  <p:pic>
                    <p:nvPicPr>
                      <p:cNvPr id="0" name=""/>
                      <p:cNvPicPr>
                        <a:picLocks noChangeAspect="1" noChangeArrowheads="1"/>
                      </p:cNvPicPr>
                      <p:nvPr/>
                    </p:nvPicPr>
                    <p:blipFill>
                      <a:blip r:embed="rId7"/>
                      <a:srcRect/>
                      <a:stretch>
                        <a:fillRect/>
                      </a:stretch>
                    </p:blipFill>
                    <p:spPr bwMode="auto">
                      <a:xfrm>
                        <a:off x="228600" y="3048000"/>
                        <a:ext cx="3429000" cy="932931"/>
                      </a:xfrm>
                      <a:prstGeom prst="rect">
                        <a:avLst/>
                      </a:prstGeom>
                      <a:solidFill>
                        <a:srgbClr val="EFFF5D"/>
                      </a:solidFill>
                      <a:ln>
                        <a:noFill/>
                      </a:ln>
                      <a:effectLst/>
                    </p:spPr>
                  </p:pic>
                </p:oleObj>
              </mc:Fallback>
            </mc:AlternateContent>
          </a:graphicData>
        </a:graphic>
      </p:graphicFrame>
      <p:sp>
        <p:nvSpPr>
          <p:cNvPr id="3" name="Slide Number Placeholder 2"/>
          <p:cNvSpPr>
            <a:spLocks noGrp="1"/>
          </p:cNvSpPr>
          <p:nvPr>
            <p:ph type="sldNum" sz="quarter" idx="12"/>
          </p:nvPr>
        </p:nvSpPr>
        <p:spPr/>
        <p:txBody>
          <a:bodyPr/>
          <a:lstStyle/>
          <a:p>
            <a:fld id="{44A1FB43-DC72-41E5-917A-30F8E6589284}" type="slidenum">
              <a:rPr lang="en-US" smtClean="0"/>
              <a:t>1</a:t>
            </a:fld>
            <a:endParaRPr lang="en-US"/>
          </a:p>
        </p:txBody>
      </p:sp>
      <p:sp>
        <p:nvSpPr>
          <p:cNvPr id="8" name="Text Box 9"/>
          <p:cNvSpPr txBox="1">
            <a:spLocks noChangeArrowheads="1"/>
          </p:cNvSpPr>
          <p:nvPr/>
        </p:nvSpPr>
        <p:spPr bwMode="auto">
          <a:xfrm>
            <a:off x="1143000" y="4603889"/>
            <a:ext cx="71628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4000" b="1" dirty="0">
                <a:solidFill>
                  <a:schemeClr val="accent1"/>
                </a:solidFill>
                <a:latin typeface="Times New Roman" pitchFamily="79" charset="0"/>
              </a:rPr>
              <a:t>When </a:t>
            </a:r>
            <a:r>
              <a:rPr lang="en-US" sz="4000" b="1" dirty="0">
                <a:solidFill>
                  <a:srgbClr val="FF0000"/>
                </a:solidFill>
                <a:latin typeface="Times New Roman" pitchFamily="79" charset="0"/>
              </a:rPr>
              <a:t>F = 0, </a:t>
            </a:r>
            <a:r>
              <a:rPr lang="en-US" sz="4000" b="1" i="1" dirty="0">
                <a:solidFill>
                  <a:srgbClr val="FF0000"/>
                </a:solidFill>
                <a:latin typeface="Times New Roman" pitchFamily="79" charset="0"/>
                <a:sym typeface="Symbol" pitchFamily="79" charset="2"/>
              </a:rPr>
              <a:t>p = 0</a:t>
            </a:r>
            <a:r>
              <a:rPr lang="en-US" sz="4000" b="1" dirty="0">
                <a:solidFill>
                  <a:schemeClr val="accent1"/>
                </a:solidFill>
                <a:latin typeface="Times New Roman" pitchFamily="79" charset="0"/>
                <a:sym typeface="Symbol" pitchFamily="79" charset="2"/>
              </a:rPr>
              <a:t>, i.e. total momentum has no change as a function of time, i.e. </a:t>
            </a:r>
            <a:r>
              <a:rPr lang="en-US" sz="4000" b="1" dirty="0">
                <a:solidFill>
                  <a:srgbClr val="FF0000"/>
                </a:solidFill>
                <a:latin typeface="Times New Roman" pitchFamily="79" charset="0"/>
                <a:sym typeface="Symbol" pitchFamily="79" charset="2"/>
              </a:rPr>
              <a:t>conserved</a:t>
            </a:r>
          </a:p>
        </p:txBody>
      </p:sp>
    </p:spTree>
    <p:extLst>
      <p:ext uri="{BB962C8B-B14F-4D97-AF65-F5344CB8AC3E}">
        <p14:creationId xmlns:p14="http://schemas.microsoft.com/office/powerpoint/2010/main" val="6573134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190A2A1F-0B8F-4F30-A1F4-1BE4D6DBA4A5}" type="datetime1">
              <a:rPr lang="en-US" altLang="en-US" smtClean="0"/>
              <a:pPr eaLnBrk="1" hangingPunct="1"/>
              <a:t>2/18/2020</a:t>
            </a:fld>
            <a:endParaRPr lang="en-US" altLang="en-US"/>
          </a:p>
        </p:txBody>
      </p:sp>
      <p:sp>
        <p:nvSpPr>
          <p:cNvPr id="21507"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150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B993F7A6-0D69-4CEC-8A1C-2D275D9ED636}" type="slidenum">
              <a:rPr lang="en-US" altLang="en-US"/>
              <a:pPr eaLnBrk="1" hangingPunct="1"/>
              <a:t>10</a:t>
            </a:fld>
            <a:endParaRPr lang="en-US" altLang="en-US"/>
          </a:p>
        </p:txBody>
      </p:sp>
      <p:sp>
        <p:nvSpPr>
          <p:cNvPr id="21509" name="Rectangle 2"/>
          <p:cNvSpPr>
            <a:spLocks noGrp="1" noChangeArrowheads="1"/>
          </p:cNvSpPr>
          <p:nvPr>
            <p:ph type="title"/>
          </p:nvPr>
        </p:nvSpPr>
        <p:spPr>
          <a:xfrm>
            <a:off x="457200" y="274638"/>
            <a:ext cx="8153400" cy="563562"/>
          </a:xfrm>
          <a:solidFill>
            <a:schemeClr val="folHlink"/>
          </a:solidFill>
        </p:spPr>
        <p:txBody>
          <a:bodyPr>
            <a:normAutofit fontScale="90000"/>
          </a:bodyPr>
          <a:lstStyle/>
          <a:p>
            <a:pPr eaLnBrk="1" hangingPunct="1"/>
            <a:r>
              <a:rPr lang="en-US" altLang="zh-CN" sz="1800">
                <a:ea typeface="宋体" panose="02010600030101010101" pitchFamily="2" charset="-122"/>
              </a:rPr>
              <a:t>1N-05 Elastic Collision (Magnets)</a:t>
            </a:r>
            <a:r>
              <a:rPr lang="en-US" altLang="zh-CN" sz="3600">
                <a:ea typeface="宋体" panose="02010600030101010101" pitchFamily="2" charset="-122"/>
              </a:rPr>
              <a:t> </a:t>
            </a:r>
          </a:p>
        </p:txBody>
      </p:sp>
      <p:sp>
        <p:nvSpPr>
          <p:cNvPr id="111619" name="Rectangle 3"/>
          <p:cNvSpPr>
            <a:spLocks noGrp="1" noChangeArrowheads="1"/>
          </p:cNvSpPr>
          <p:nvPr>
            <p:ph type="body" idx="1"/>
          </p:nvPr>
        </p:nvSpPr>
        <p:spPr>
          <a:xfrm>
            <a:off x="685800" y="4800600"/>
            <a:ext cx="7696200" cy="1219200"/>
          </a:xfrm>
          <a:solidFill>
            <a:schemeClr val="accent1"/>
          </a:solidFill>
        </p:spPr>
        <p:txBody>
          <a:bodyPr>
            <a:normAutofit lnSpcReduction="10000"/>
          </a:bodyPr>
          <a:lstStyle/>
          <a:p>
            <a:pPr marL="0" indent="0" eaLnBrk="1" hangingPunct="1">
              <a:lnSpc>
                <a:spcPct val="90000"/>
              </a:lnSpc>
            </a:pPr>
            <a:r>
              <a:rPr lang="en-US" altLang="zh-CN" sz="2000">
                <a:ea typeface="宋体" panose="02010600030101010101" pitchFamily="2" charset="-122"/>
              </a:rPr>
              <a:t>MOMENTUM TRANSFER AND CONSERVATION REQUIRE ONLY THAT THERE BE A MUTUAL </a:t>
            </a:r>
            <a:r>
              <a:rPr lang="en-US" altLang="zh-CN" sz="2000" i="1" u="sng">
                <a:ea typeface="宋体" panose="02010600030101010101" pitchFamily="2" charset="-122"/>
              </a:rPr>
              <a:t>INTERACTION</a:t>
            </a:r>
            <a:r>
              <a:rPr lang="en-US" altLang="zh-CN" sz="2000">
                <a:ea typeface="宋体" panose="02010600030101010101" pitchFamily="2" charset="-122"/>
              </a:rPr>
              <a:t>. </a:t>
            </a:r>
          </a:p>
          <a:p>
            <a:pPr marL="0" indent="0" eaLnBrk="1" hangingPunct="1">
              <a:lnSpc>
                <a:spcPct val="90000"/>
              </a:lnSpc>
            </a:pPr>
            <a:r>
              <a:rPr lang="en-US" altLang="zh-CN" sz="2000">
                <a:ea typeface="宋体" panose="02010600030101010101" pitchFamily="2" charset="-122"/>
              </a:rPr>
              <a:t>AT THE MICROSCOPIC LEVEL, ALL CONTACT INVOLVES ELECTROMAGNETIC INTERACTIONS.</a:t>
            </a:r>
          </a:p>
        </p:txBody>
      </p:sp>
      <p:pic>
        <p:nvPicPr>
          <p:cNvPr id="21511" name="Picture 4" descr="1N-05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209800"/>
            <a:ext cx="28956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1621" name="AutoShape 5"/>
          <p:cNvSpPr>
            <a:spLocks noChangeArrowheads="1"/>
          </p:cNvSpPr>
          <p:nvPr/>
        </p:nvSpPr>
        <p:spPr bwMode="auto">
          <a:xfrm>
            <a:off x="1981200" y="1524000"/>
            <a:ext cx="3048000" cy="1524000"/>
          </a:xfrm>
          <a:prstGeom prst="wedgeEllipseCallout">
            <a:avLst>
              <a:gd name="adj1" fmla="val -50523"/>
              <a:gd name="adj2" fmla="val 58750"/>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We know that the magnets repel each other, so they will not touch. So is this a collision</a:t>
            </a:r>
            <a:r>
              <a:rPr lang="en-US" altLang="zh-CN" sz="1600" b="1">
                <a:solidFill>
                  <a:srgbClr val="CC0000"/>
                </a:solidFill>
                <a:ea typeface="宋体" panose="02010600030101010101" pitchFamily="2" charset="-122"/>
              </a:rPr>
              <a:t>?</a:t>
            </a:r>
            <a:r>
              <a:rPr lang="en-US" altLang="zh-CN" sz="1600" b="1">
                <a:solidFill>
                  <a:schemeClr val="bg1"/>
                </a:solidFill>
                <a:ea typeface="宋体" panose="02010600030101010101" pitchFamily="2" charset="-122"/>
              </a:rPr>
              <a:t> </a:t>
            </a:r>
          </a:p>
        </p:txBody>
      </p:sp>
      <p:grpSp>
        <p:nvGrpSpPr>
          <p:cNvPr id="2" name="Group 6"/>
          <p:cNvGrpSpPr>
            <a:grpSpLocks/>
          </p:cNvGrpSpPr>
          <p:nvPr/>
        </p:nvGrpSpPr>
        <p:grpSpPr bwMode="auto">
          <a:xfrm>
            <a:off x="5715000" y="1676400"/>
            <a:ext cx="2452688" cy="1827213"/>
            <a:chOff x="3648" y="1200"/>
            <a:chExt cx="1545" cy="1151"/>
          </a:xfrm>
        </p:grpSpPr>
        <p:grpSp>
          <p:nvGrpSpPr>
            <p:cNvPr id="21516" name="Group 7"/>
            <p:cNvGrpSpPr>
              <a:grpSpLocks/>
            </p:cNvGrpSpPr>
            <p:nvPr/>
          </p:nvGrpSpPr>
          <p:grpSpPr bwMode="auto">
            <a:xfrm>
              <a:off x="3648" y="1200"/>
              <a:ext cx="1483" cy="479"/>
              <a:chOff x="3648" y="1200"/>
              <a:chExt cx="1483" cy="479"/>
            </a:xfrm>
          </p:grpSpPr>
          <p:sp>
            <p:nvSpPr>
              <p:cNvPr id="21526" name="AutoShape 8"/>
              <p:cNvSpPr>
                <a:spLocks noChangeArrowheads="1"/>
              </p:cNvSpPr>
              <p:nvPr/>
            </p:nvSpPr>
            <p:spPr bwMode="auto">
              <a:xfrm rot="5400000">
                <a:off x="3984" y="1392"/>
                <a:ext cx="95" cy="479"/>
              </a:xfrm>
              <a:prstGeom prst="can">
                <a:avLst>
                  <a:gd name="adj" fmla="val 126053"/>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27" name="AutoShape 9"/>
              <p:cNvSpPr>
                <a:spLocks noChangeArrowheads="1"/>
              </p:cNvSpPr>
              <p:nvPr/>
            </p:nvSpPr>
            <p:spPr bwMode="auto">
              <a:xfrm rot="5400000">
                <a:off x="4752" y="1392"/>
                <a:ext cx="95" cy="479"/>
              </a:xfrm>
              <a:prstGeom prst="can">
                <a:avLst>
                  <a:gd name="adj" fmla="val 126053"/>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28" name="Text Box 10"/>
              <p:cNvSpPr txBox="1">
                <a:spLocks noChangeArrowheads="1"/>
              </p:cNvSpPr>
              <p:nvPr/>
            </p:nvSpPr>
            <p:spPr bwMode="auto">
              <a:xfrm>
                <a:off x="4512" y="1344"/>
                <a:ext cx="2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S</a:t>
                </a:r>
              </a:p>
            </p:txBody>
          </p:sp>
          <p:sp>
            <p:nvSpPr>
              <p:cNvPr id="21529" name="Text Box 11"/>
              <p:cNvSpPr txBox="1">
                <a:spLocks noChangeArrowheads="1"/>
              </p:cNvSpPr>
              <p:nvPr/>
            </p:nvSpPr>
            <p:spPr bwMode="auto">
              <a:xfrm>
                <a:off x="4128" y="1344"/>
                <a:ext cx="2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S</a:t>
                </a:r>
              </a:p>
            </p:txBody>
          </p:sp>
          <p:sp>
            <p:nvSpPr>
              <p:cNvPr id="21530" name="Line 12"/>
              <p:cNvSpPr>
                <a:spLocks noChangeShapeType="1"/>
              </p:cNvSpPr>
              <p:nvPr/>
            </p:nvSpPr>
            <p:spPr bwMode="auto">
              <a:xfrm flipH="1">
                <a:off x="4848" y="1440"/>
                <a:ext cx="24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31" name="Text Box 13"/>
              <p:cNvSpPr txBox="1">
                <a:spLocks noChangeArrowheads="1"/>
              </p:cNvSpPr>
              <p:nvPr/>
            </p:nvSpPr>
            <p:spPr bwMode="auto">
              <a:xfrm>
                <a:off x="4944" y="1200"/>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v</a:t>
                </a:r>
              </a:p>
            </p:txBody>
          </p:sp>
          <p:sp>
            <p:nvSpPr>
              <p:cNvPr id="21532" name="Text Box 14"/>
              <p:cNvSpPr txBox="1">
                <a:spLocks noChangeArrowheads="1"/>
              </p:cNvSpPr>
              <p:nvPr/>
            </p:nvSpPr>
            <p:spPr bwMode="auto">
              <a:xfrm>
                <a:off x="3648" y="1296"/>
                <a:ext cx="39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Rest</a:t>
                </a:r>
              </a:p>
            </p:txBody>
          </p:sp>
        </p:grpSp>
        <p:grpSp>
          <p:nvGrpSpPr>
            <p:cNvPr id="21517" name="Group 15"/>
            <p:cNvGrpSpPr>
              <a:grpSpLocks/>
            </p:cNvGrpSpPr>
            <p:nvPr/>
          </p:nvGrpSpPr>
          <p:grpSpPr bwMode="auto">
            <a:xfrm>
              <a:off x="3792" y="1920"/>
              <a:ext cx="1401" cy="431"/>
              <a:chOff x="3792" y="1920"/>
              <a:chExt cx="1401" cy="431"/>
            </a:xfrm>
          </p:grpSpPr>
          <p:sp>
            <p:nvSpPr>
              <p:cNvPr id="21518" name="AutoShape 16"/>
              <p:cNvSpPr>
                <a:spLocks noChangeArrowheads="1"/>
              </p:cNvSpPr>
              <p:nvPr/>
            </p:nvSpPr>
            <p:spPr bwMode="auto">
              <a:xfrm rot="5400000">
                <a:off x="3984" y="2064"/>
                <a:ext cx="95" cy="479"/>
              </a:xfrm>
              <a:prstGeom prst="can">
                <a:avLst>
                  <a:gd name="adj" fmla="val 126053"/>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19" name="AutoShape 17"/>
              <p:cNvSpPr>
                <a:spLocks noChangeArrowheads="1"/>
              </p:cNvSpPr>
              <p:nvPr/>
            </p:nvSpPr>
            <p:spPr bwMode="auto">
              <a:xfrm rot="5400000">
                <a:off x="4752" y="2064"/>
                <a:ext cx="95" cy="479"/>
              </a:xfrm>
              <a:prstGeom prst="can">
                <a:avLst>
                  <a:gd name="adj" fmla="val 126053"/>
                </a:avLst>
              </a:pr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21520" name="Text Box 18"/>
              <p:cNvSpPr txBox="1">
                <a:spLocks noChangeArrowheads="1"/>
              </p:cNvSpPr>
              <p:nvPr/>
            </p:nvSpPr>
            <p:spPr bwMode="auto">
              <a:xfrm>
                <a:off x="4512" y="2016"/>
                <a:ext cx="2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S</a:t>
                </a:r>
              </a:p>
            </p:txBody>
          </p:sp>
          <p:sp>
            <p:nvSpPr>
              <p:cNvPr id="21521" name="Text Box 19"/>
              <p:cNvSpPr txBox="1">
                <a:spLocks noChangeArrowheads="1"/>
              </p:cNvSpPr>
              <p:nvPr/>
            </p:nvSpPr>
            <p:spPr bwMode="auto">
              <a:xfrm>
                <a:off x="4128" y="2016"/>
                <a:ext cx="201"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S</a:t>
                </a:r>
              </a:p>
            </p:txBody>
          </p:sp>
          <p:grpSp>
            <p:nvGrpSpPr>
              <p:cNvPr id="21522" name="Group 20"/>
              <p:cNvGrpSpPr>
                <a:grpSpLocks/>
              </p:cNvGrpSpPr>
              <p:nvPr/>
            </p:nvGrpSpPr>
            <p:grpSpPr bwMode="auto">
              <a:xfrm>
                <a:off x="3792" y="1920"/>
                <a:ext cx="283" cy="240"/>
                <a:chOff x="4848" y="1872"/>
                <a:chExt cx="283" cy="240"/>
              </a:xfrm>
            </p:grpSpPr>
            <p:sp>
              <p:nvSpPr>
                <p:cNvPr id="21524" name="Line 21"/>
                <p:cNvSpPr>
                  <a:spLocks noChangeShapeType="1"/>
                </p:cNvSpPr>
                <p:nvPr/>
              </p:nvSpPr>
              <p:spPr bwMode="auto">
                <a:xfrm flipH="1">
                  <a:off x="4848" y="2112"/>
                  <a:ext cx="24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1525" name="Text Box 22"/>
                <p:cNvSpPr txBox="1">
                  <a:spLocks noChangeArrowheads="1"/>
                </p:cNvSpPr>
                <p:nvPr/>
              </p:nvSpPr>
              <p:spPr bwMode="auto">
                <a:xfrm>
                  <a:off x="4944" y="1872"/>
                  <a:ext cx="187"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v</a:t>
                  </a:r>
                </a:p>
              </p:txBody>
            </p:sp>
          </p:grpSp>
          <p:sp>
            <p:nvSpPr>
              <p:cNvPr id="21523" name="Text Box 23"/>
              <p:cNvSpPr txBox="1">
                <a:spLocks noChangeArrowheads="1"/>
              </p:cNvSpPr>
              <p:nvPr/>
            </p:nvSpPr>
            <p:spPr bwMode="auto">
              <a:xfrm>
                <a:off x="4800" y="1968"/>
                <a:ext cx="39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sz="1600" b="1">
                    <a:solidFill>
                      <a:srgbClr val="669900"/>
                    </a:solidFill>
                    <a:ea typeface="宋体" panose="02010600030101010101" pitchFamily="2" charset="-122"/>
                  </a:rPr>
                  <a:t>Rest</a:t>
                </a:r>
              </a:p>
            </p:txBody>
          </p:sp>
        </p:grpSp>
      </p:grpSp>
      <p:sp>
        <p:nvSpPr>
          <p:cNvPr id="111640" name="AutoShape 24"/>
          <p:cNvSpPr>
            <a:spLocks/>
          </p:cNvSpPr>
          <p:nvPr/>
        </p:nvSpPr>
        <p:spPr bwMode="auto">
          <a:xfrm>
            <a:off x="3657600" y="3810000"/>
            <a:ext cx="2438400" cy="533400"/>
          </a:xfrm>
          <a:prstGeom prst="borderCallout2">
            <a:avLst>
              <a:gd name="adj1" fmla="val 21431"/>
              <a:gd name="adj2" fmla="val 103125"/>
              <a:gd name="adj3" fmla="val 21431"/>
              <a:gd name="adj4" fmla="val 135741"/>
              <a:gd name="adj5" fmla="val -64287"/>
              <a:gd name="adj6" fmla="val 140431"/>
            </a:avLst>
          </a:prstGeom>
          <a:solidFill>
            <a:srgbClr val="FFFF66"/>
          </a:solidFill>
          <a:ln w="9525" algn="ctr">
            <a:solidFill>
              <a:srgbClr val="669900"/>
            </a:solidFill>
            <a:miter lim="800000"/>
            <a:headEnd/>
            <a:tailEnd/>
          </a:ln>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What does it mean for objects to ‘touch’ </a:t>
            </a:r>
            <a:r>
              <a:rPr lang="en-US" altLang="zh-CN" sz="1600" b="1">
                <a:solidFill>
                  <a:srgbClr val="CC0000"/>
                </a:solidFill>
                <a:ea typeface="宋体" panose="02010600030101010101" pitchFamily="2" charset="-122"/>
              </a:rPr>
              <a:t>?</a:t>
            </a:r>
          </a:p>
        </p:txBody>
      </p:sp>
      <p:sp>
        <p:nvSpPr>
          <p:cNvPr id="21515" name="Text Box 25"/>
          <p:cNvSpPr txBox="1">
            <a:spLocks noChangeArrowheads="1"/>
          </p:cNvSpPr>
          <p:nvPr/>
        </p:nvSpPr>
        <p:spPr bwMode="auto">
          <a:xfrm>
            <a:off x="1905000" y="990600"/>
            <a:ext cx="56388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en-US" altLang="en-US" sz="1600" b="1">
                <a:solidFill>
                  <a:srgbClr val="669900"/>
                </a:solidFill>
                <a:ea typeface="宋体" panose="02010600030101010101" pitchFamily="2" charset="-122"/>
              </a:rPr>
              <a:t>Two Magnets collide with like poles facing each other</a:t>
            </a:r>
          </a:p>
        </p:txBody>
      </p:sp>
    </p:spTree>
    <p:extLst>
      <p:ext uri="{BB962C8B-B14F-4D97-AF65-F5344CB8AC3E}">
        <p14:creationId xmlns:p14="http://schemas.microsoft.com/office/powerpoint/2010/main" val="29526365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F42CBE4-3A0D-4D11-B48B-4A33EA149E76}" type="datetime1">
              <a:rPr lang="en-US" altLang="en-US" smtClean="0"/>
              <a:pPr eaLnBrk="1" hangingPunct="1"/>
              <a:t>2/18/2020</a:t>
            </a:fld>
            <a:endParaRPr lang="en-US" altLang="en-US"/>
          </a:p>
        </p:txBody>
      </p:sp>
      <p:sp>
        <p:nvSpPr>
          <p:cNvPr id="2457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458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506A941-08D6-4829-8875-419887C091B4}" type="slidenum">
              <a:rPr lang="en-US" altLang="en-US"/>
              <a:pPr eaLnBrk="1" hangingPunct="1"/>
              <a:t>11</a:t>
            </a:fld>
            <a:endParaRPr lang="en-US" altLang="en-US"/>
          </a:p>
        </p:txBody>
      </p:sp>
      <p:sp>
        <p:nvSpPr>
          <p:cNvPr id="24581" name="Rectangle 2"/>
          <p:cNvSpPr>
            <a:spLocks noGrp="1" noChangeArrowheads="1"/>
          </p:cNvSpPr>
          <p:nvPr>
            <p:ph type="title"/>
          </p:nvPr>
        </p:nvSpPr>
        <p:spPr>
          <a:xfrm>
            <a:off x="457200" y="274638"/>
            <a:ext cx="8153400" cy="563562"/>
          </a:xfrm>
          <a:solidFill>
            <a:schemeClr val="folHlink"/>
          </a:solidFill>
        </p:spPr>
        <p:txBody>
          <a:bodyPr>
            <a:normAutofit fontScale="90000"/>
          </a:bodyPr>
          <a:lstStyle/>
          <a:p>
            <a:pPr eaLnBrk="1" hangingPunct="1"/>
            <a:r>
              <a:rPr lang="en-US" altLang="zh-CN" sz="1800">
                <a:ea typeface="宋体" panose="02010600030101010101" pitchFamily="2" charset="-122"/>
              </a:rPr>
              <a:t>1N-12 Fun Balls</a:t>
            </a:r>
            <a:r>
              <a:rPr lang="en-US" altLang="zh-CN" sz="3600">
                <a:ea typeface="宋体" panose="02010600030101010101" pitchFamily="2" charset="-122"/>
              </a:rPr>
              <a:t> </a:t>
            </a:r>
          </a:p>
        </p:txBody>
      </p:sp>
      <p:sp>
        <p:nvSpPr>
          <p:cNvPr id="114691" name="Rectangle 3"/>
          <p:cNvSpPr>
            <a:spLocks noGrp="1" noChangeArrowheads="1"/>
          </p:cNvSpPr>
          <p:nvPr>
            <p:ph type="body" idx="1"/>
          </p:nvPr>
        </p:nvSpPr>
        <p:spPr>
          <a:xfrm>
            <a:off x="685800" y="5410200"/>
            <a:ext cx="7924800" cy="762000"/>
          </a:xfrm>
          <a:solidFill>
            <a:schemeClr val="accent1"/>
          </a:solidFill>
        </p:spPr>
        <p:txBody>
          <a:bodyPr/>
          <a:lstStyle/>
          <a:p>
            <a:pPr marL="0" indent="0" eaLnBrk="1" hangingPunct="1"/>
            <a:r>
              <a:rPr lang="en-US" altLang="zh-CN" sz="2000">
                <a:ea typeface="宋体" panose="02010600030101010101" pitchFamily="2" charset="-122"/>
              </a:rPr>
              <a:t>NO MATTER HOW MANY BALLS ARE PULLED BACK, THE SAME NUMBER RECOIL AT THE SAME SPEED</a:t>
            </a:r>
            <a:r>
              <a:rPr lang="en-US" altLang="zh-CN" sz="1800" b="0">
                <a:ea typeface="宋体" panose="02010600030101010101" pitchFamily="2" charset="-122"/>
              </a:rPr>
              <a:t>. </a:t>
            </a:r>
          </a:p>
        </p:txBody>
      </p:sp>
      <p:pic>
        <p:nvPicPr>
          <p:cNvPr id="24583" name="Picture 4" descr="1N-12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524000"/>
            <a:ext cx="2895600" cy="217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4693" name="AutoShape 5"/>
          <p:cNvSpPr>
            <a:spLocks noChangeArrowheads="1"/>
          </p:cNvSpPr>
          <p:nvPr/>
        </p:nvSpPr>
        <p:spPr bwMode="auto">
          <a:xfrm>
            <a:off x="0" y="3429000"/>
            <a:ext cx="2667000" cy="1752600"/>
          </a:xfrm>
          <a:prstGeom prst="wedgeEllipseCallout">
            <a:avLst>
              <a:gd name="adj1" fmla="val 19523"/>
              <a:gd name="adj2" fmla="val -103532"/>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What happens when more of the balls are pulled back than are left at rest? </a:t>
            </a:r>
            <a:endParaRPr lang="en-US" altLang="zh-CN" sz="1600" b="1">
              <a:solidFill>
                <a:srgbClr val="CC0000"/>
              </a:solidFill>
              <a:ea typeface="宋体" panose="02010600030101010101" pitchFamily="2" charset="-122"/>
            </a:endParaRPr>
          </a:p>
        </p:txBody>
      </p:sp>
      <p:sp>
        <p:nvSpPr>
          <p:cNvPr id="24585" name="Text Box 6"/>
          <p:cNvSpPr txBox="1">
            <a:spLocks noChangeArrowheads="1"/>
          </p:cNvSpPr>
          <p:nvPr/>
        </p:nvSpPr>
        <p:spPr bwMode="auto">
          <a:xfrm>
            <a:off x="1371600" y="990600"/>
            <a:ext cx="64770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en-US" altLang="en-US" sz="1600" b="1">
                <a:solidFill>
                  <a:srgbClr val="669900"/>
                </a:solidFill>
                <a:ea typeface="宋体" panose="02010600030101010101" pitchFamily="2" charset="-122"/>
              </a:rPr>
              <a:t>An enlarged version of the Classic Toy - The Array of Steel Balls</a:t>
            </a:r>
          </a:p>
        </p:txBody>
      </p:sp>
      <p:sp>
        <p:nvSpPr>
          <p:cNvPr id="114696" name="Text Box 8"/>
          <p:cNvSpPr txBox="1">
            <a:spLocks noChangeArrowheads="1"/>
          </p:cNvSpPr>
          <p:nvPr/>
        </p:nvSpPr>
        <p:spPr bwMode="auto">
          <a:xfrm>
            <a:off x="3429000" y="3733800"/>
            <a:ext cx="4953000" cy="925513"/>
          </a:xfrm>
          <a:prstGeom prst="rect">
            <a:avLst/>
          </a:prstGeom>
          <a:solidFill>
            <a:srgbClr val="FFC1C1"/>
          </a:solidFill>
          <a:ln w="9525">
            <a:solidFill>
              <a:srgbClr val="FFC1C1"/>
            </a:solidFill>
            <a:miter lim="800000"/>
            <a:headEnd/>
            <a:tailEnd/>
          </a:ln>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collision is nearly elastic so we can use both momentum conservation and kinetic energy conservation</a:t>
            </a:r>
          </a:p>
        </p:txBody>
      </p:sp>
      <p:sp>
        <p:nvSpPr>
          <p:cNvPr id="114697" name="AutoShape 9"/>
          <p:cNvSpPr>
            <a:spLocks noChangeArrowheads="1"/>
          </p:cNvSpPr>
          <p:nvPr/>
        </p:nvSpPr>
        <p:spPr bwMode="auto">
          <a:xfrm>
            <a:off x="3505200" y="1981200"/>
            <a:ext cx="1828800" cy="1295400"/>
          </a:xfrm>
          <a:prstGeom prst="wedgeEllipseCallout">
            <a:avLst>
              <a:gd name="adj1" fmla="val -124565"/>
              <a:gd name="adj2" fmla="val -10782"/>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What happens if we use the big ball? </a:t>
            </a:r>
            <a:endParaRPr lang="en-US" altLang="zh-CN" sz="1600" b="1">
              <a:solidFill>
                <a:srgbClr val="CC0000"/>
              </a:solidFill>
              <a:ea typeface="宋体" panose="02010600030101010101" pitchFamily="2" charset="-122"/>
            </a:endParaRPr>
          </a:p>
        </p:txBody>
      </p:sp>
      <p:sp>
        <p:nvSpPr>
          <p:cNvPr id="114698" name="Text Box 10"/>
          <p:cNvSpPr txBox="1">
            <a:spLocks noChangeArrowheads="1"/>
          </p:cNvSpPr>
          <p:nvPr/>
        </p:nvSpPr>
        <p:spPr bwMode="auto">
          <a:xfrm>
            <a:off x="3505200" y="1447800"/>
            <a:ext cx="4552950" cy="366713"/>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First case pull back one ball and release</a:t>
            </a:r>
          </a:p>
        </p:txBody>
      </p:sp>
    </p:spTree>
    <p:extLst>
      <p:ext uri="{BB962C8B-B14F-4D97-AF65-F5344CB8AC3E}">
        <p14:creationId xmlns:p14="http://schemas.microsoft.com/office/powerpoint/2010/main" val="31607993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4693"/>
                                        </p:tgtEl>
                                        <p:attrNameLst>
                                          <p:attrName>style.visibility</p:attrName>
                                        </p:attrNameLst>
                                      </p:cBhvr>
                                      <p:to>
                                        <p:strVal val="visible"/>
                                      </p:to>
                                    </p:set>
                                    <p:anim calcmode="lin" valueType="num">
                                      <p:cBhvr additive="base">
                                        <p:cTn id="7" dur="500" fill="hold"/>
                                        <p:tgtEl>
                                          <p:spTgt spid="114693"/>
                                        </p:tgtEl>
                                        <p:attrNameLst>
                                          <p:attrName>ppt_x</p:attrName>
                                        </p:attrNameLst>
                                      </p:cBhvr>
                                      <p:tavLst>
                                        <p:tav tm="0">
                                          <p:val>
                                            <p:strVal val="#ppt_x"/>
                                          </p:val>
                                        </p:tav>
                                        <p:tav tm="100000">
                                          <p:val>
                                            <p:strVal val="#ppt_x"/>
                                          </p:val>
                                        </p:tav>
                                      </p:tavLst>
                                    </p:anim>
                                    <p:anim calcmode="lin" valueType="num">
                                      <p:cBhvr additive="base">
                                        <p:cTn id="8" dur="500" fill="hold"/>
                                        <p:tgtEl>
                                          <p:spTgt spid="11469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4697"/>
                                        </p:tgtEl>
                                        <p:attrNameLst>
                                          <p:attrName>style.visibility</p:attrName>
                                        </p:attrNameLst>
                                      </p:cBhvr>
                                      <p:to>
                                        <p:strVal val="visible"/>
                                      </p:to>
                                    </p:set>
                                    <p:anim calcmode="lin" valueType="num">
                                      <p:cBhvr additive="base">
                                        <p:cTn id="13" dur="500" fill="hold"/>
                                        <p:tgtEl>
                                          <p:spTgt spid="114697"/>
                                        </p:tgtEl>
                                        <p:attrNameLst>
                                          <p:attrName>ppt_x</p:attrName>
                                        </p:attrNameLst>
                                      </p:cBhvr>
                                      <p:tavLst>
                                        <p:tav tm="0">
                                          <p:val>
                                            <p:strVal val="#ppt_x"/>
                                          </p:val>
                                        </p:tav>
                                        <p:tav tm="100000">
                                          <p:val>
                                            <p:strVal val="#ppt_x"/>
                                          </p:val>
                                        </p:tav>
                                      </p:tavLst>
                                    </p:anim>
                                    <p:anim calcmode="lin" valueType="num">
                                      <p:cBhvr additive="base">
                                        <p:cTn id="14" dur="500" fill="hold"/>
                                        <p:tgtEl>
                                          <p:spTgt spid="11469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4696"/>
                                        </p:tgtEl>
                                        <p:attrNameLst>
                                          <p:attrName>style.visibility</p:attrName>
                                        </p:attrNameLst>
                                      </p:cBhvr>
                                      <p:to>
                                        <p:strVal val="visible"/>
                                      </p:to>
                                    </p:set>
                                    <p:anim calcmode="lin" valueType="num">
                                      <p:cBhvr additive="base">
                                        <p:cTn id="19" dur="500" fill="hold"/>
                                        <p:tgtEl>
                                          <p:spTgt spid="114696"/>
                                        </p:tgtEl>
                                        <p:attrNameLst>
                                          <p:attrName>ppt_x</p:attrName>
                                        </p:attrNameLst>
                                      </p:cBhvr>
                                      <p:tavLst>
                                        <p:tav tm="0">
                                          <p:val>
                                            <p:strVal val="#ppt_x"/>
                                          </p:val>
                                        </p:tav>
                                        <p:tav tm="100000">
                                          <p:val>
                                            <p:strVal val="#ppt_x"/>
                                          </p:val>
                                        </p:tav>
                                      </p:tavLst>
                                    </p:anim>
                                    <p:anim calcmode="lin" valueType="num">
                                      <p:cBhvr additive="base">
                                        <p:cTn id="20" dur="500" fill="hold"/>
                                        <p:tgtEl>
                                          <p:spTgt spid="114696"/>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14691">
                                            <p:bg/>
                                          </p:spTgt>
                                        </p:tgtEl>
                                        <p:attrNameLst>
                                          <p:attrName>style.visibility</p:attrName>
                                        </p:attrNameLst>
                                      </p:cBhvr>
                                      <p:to>
                                        <p:strVal val="visible"/>
                                      </p:to>
                                    </p:set>
                                    <p:anim calcmode="lin" valueType="num">
                                      <p:cBhvr additive="base">
                                        <p:cTn id="23" dur="500" fill="hold"/>
                                        <p:tgtEl>
                                          <p:spTgt spid="114691">
                                            <p:bg/>
                                          </p:spTgt>
                                        </p:tgtEl>
                                        <p:attrNameLst>
                                          <p:attrName>ppt_x</p:attrName>
                                        </p:attrNameLst>
                                      </p:cBhvr>
                                      <p:tavLst>
                                        <p:tav tm="0">
                                          <p:val>
                                            <p:strVal val="#ppt_x"/>
                                          </p:val>
                                        </p:tav>
                                        <p:tav tm="100000">
                                          <p:val>
                                            <p:strVal val="#ppt_x"/>
                                          </p:val>
                                        </p:tav>
                                      </p:tavLst>
                                    </p:anim>
                                    <p:anim calcmode="lin" valueType="num">
                                      <p:cBhvr additive="base">
                                        <p:cTn id="24" dur="500" fill="hold"/>
                                        <p:tgtEl>
                                          <p:spTgt spid="114691">
                                            <p:bg/>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14691">
                                            <p:txEl>
                                              <p:pRg st="0" end="0"/>
                                            </p:txEl>
                                          </p:spTgt>
                                        </p:tgtEl>
                                        <p:attrNameLst>
                                          <p:attrName>style.visibility</p:attrName>
                                        </p:attrNameLst>
                                      </p:cBhvr>
                                      <p:to>
                                        <p:strVal val="visible"/>
                                      </p:to>
                                    </p:set>
                                    <p:anim calcmode="lin" valueType="num">
                                      <p:cBhvr additive="base">
                                        <p:cTn id="27" dur="5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1469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uiExpand="1" build="p" animBg="1"/>
      <p:bldP spid="114693" grpId="0" animBg="1"/>
      <p:bldP spid="114696" grpId="0" animBg="1"/>
      <p:bldP spid="11469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EB3F051-82E6-4C5F-B40A-EEE062FF0A0D}" type="datetime1">
              <a:rPr lang="en-US" altLang="en-US" smtClean="0"/>
              <a:pPr eaLnBrk="1" hangingPunct="1"/>
              <a:t>2/18/2020</a:t>
            </a:fld>
            <a:endParaRPr lang="en-US" altLang="en-US"/>
          </a:p>
        </p:txBody>
      </p:sp>
      <p:sp>
        <p:nvSpPr>
          <p:cNvPr id="19459"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19460"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7CFA1EB-764A-4546-ADAD-4517B900E658}" type="slidenum">
              <a:rPr lang="en-US" altLang="en-US"/>
              <a:pPr eaLnBrk="1" hangingPunct="1"/>
              <a:t>12</a:t>
            </a:fld>
            <a:endParaRPr lang="en-US" altLang="en-US"/>
          </a:p>
        </p:txBody>
      </p:sp>
      <p:sp>
        <p:nvSpPr>
          <p:cNvPr id="19461" name="Rectangle 2"/>
          <p:cNvSpPr>
            <a:spLocks noGrp="1" noChangeArrowheads="1"/>
          </p:cNvSpPr>
          <p:nvPr>
            <p:ph type="title"/>
          </p:nvPr>
        </p:nvSpPr>
        <p:spPr>
          <a:xfrm>
            <a:off x="457200" y="274638"/>
            <a:ext cx="8229600" cy="563562"/>
          </a:xfrm>
          <a:solidFill>
            <a:schemeClr val="folHlink"/>
          </a:solidFill>
        </p:spPr>
        <p:txBody>
          <a:bodyPr/>
          <a:lstStyle/>
          <a:p>
            <a:pPr eaLnBrk="1" hangingPunct="1"/>
            <a:r>
              <a:rPr lang="en-US" altLang="zh-CN" sz="2000">
                <a:ea typeface="宋体" panose="02010600030101010101" pitchFamily="2" charset="-122"/>
              </a:rPr>
              <a:t>1N-04 Conservation of Linear Momentum</a:t>
            </a:r>
          </a:p>
        </p:txBody>
      </p:sp>
      <p:sp>
        <p:nvSpPr>
          <p:cNvPr id="110595" name="Rectangle 3"/>
          <p:cNvSpPr>
            <a:spLocks noGrp="1" noChangeArrowheads="1"/>
          </p:cNvSpPr>
          <p:nvPr>
            <p:ph type="body" idx="1"/>
          </p:nvPr>
        </p:nvSpPr>
        <p:spPr>
          <a:xfrm>
            <a:off x="457200" y="5029200"/>
            <a:ext cx="8153400" cy="838200"/>
          </a:xfrm>
          <a:solidFill>
            <a:schemeClr val="accent1"/>
          </a:solidFill>
        </p:spPr>
        <p:txBody>
          <a:bodyPr>
            <a:normAutofit lnSpcReduction="10000"/>
          </a:bodyPr>
          <a:lstStyle/>
          <a:p>
            <a:pPr marL="0" indent="0" eaLnBrk="1" hangingPunct="1"/>
            <a:r>
              <a:rPr lang="en-US" altLang="zh-CN" sz="1800">
                <a:ea typeface="宋体" panose="02010600030101010101" pitchFamily="2" charset="-122"/>
              </a:rPr>
              <a:t>IF THE MASSES ARE IN INVERSE RATIO TO THE INITIAL DISTANCES, THE CARTS WILL ARRIVE AT THE STOPS SIMULTANEOUSLY.</a:t>
            </a:r>
            <a:r>
              <a:rPr lang="en-US" altLang="zh-CN" sz="1800" b="0">
                <a:ea typeface="宋体" panose="02010600030101010101" pitchFamily="2" charset="-122"/>
              </a:rPr>
              <a:t> </a:t>
            </a:r>
            <a:br>
              <a:rPr lang="en-US" altLang="zh-CN" sz="1800" b="0">
                <a:ea typeface="宋体" panose="02010600030101010101" pitchFamily="2" charset="-122"/>
              </a:rPr>
            </a:br>
            <a:endParaRPr lang="en-US" altLang="zh-CN" sz="1800" b="0">
              <a:ea typeface="宋体" panose="02010600030101010101" pitchFamily="2" charset="-122"/>
            </a:endParaRPr>
          </a:p>
        </p:txBody>
      </p:sp>
      <p:pic>
        <p:nvPicPr>
          <p:cNvPr id="19463" name="Picture 4" descr="1N-04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1828800"/>
            <a:ext cx="2857500" cy="1438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9464" name="Group 6"/>
          <p:cNvGrpSpPr>
            <a:grpSpLocks/>
          </p:cNvGrpSpPr>
          <p:nvPr/>
        </p:nvGrpSpPr>
        <p:grpSpPr bwMode="auto">
          <a:xfrm>
            <a:off x="228600" y="3276600"/>
            <a:ext cx="3505200" cy="1524000"/>
            <a:chOff x="144" y="1920"/>
            <a:chExt cx="3216" cy="1171"/>
          </a:xfrm>
        </p:grpSpPr>
        <p:pic>
          <p:nvPicPr>
            <p:cNvPr id="19472" name="Picture 7" descr="1N-04_diagram"/>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 y="2064"/>
              <a:ext cx="3216" cy="1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73" name="Text Box 8"/>
            <p:cNvSpPr txBox="1">
              <a:spLocks noChangeArrowheads="1"/>
            </p:cNvSpPr>
            <p:nvPr/>
          </p:nvSpPr>
          <p:spPr bwMode="auto">
            <a:xfrm>
              <a:off x="1107" y="1920"/>
              <a:ext cx="297"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b="1">
                  <a:solidFill>
                    <a:srgbClr val="CC0000"/>
                  </a:solidFill>
                  <a:ea typeface="宋体" panose="02010600030101010101" pitchFamily="2" charset="-122"/>
                </a:rPr>
                <a:t>T</a:t>
              </a:r>
            </a:p>
          </p:txBody>
        </p:sp>
        <p:sp>
          <p:nvSpPr>
            <p:cNvPr id="19474" name="Text Box 9"/>
            <p:cNvSpPr txBox="1">
              <a:spLocks noChangeArrowheads="1"/>
            </p:cNvSpPr>
            <p:nvPr/>
          </p:nvSpPr>
          <p:spPr bwMode="auto">
            <a:xfrm>
              <a:off x="2403" y="1920"/>
              <a:ext cx="297"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zh-CN" b="1">
                  <a:solidFill>
                    <a:srgbClr val="CC0000"/>
                  </a:solidFill>
                  <a:ea typeface="宋体" panose="02010600030101010101" pitchFamily="2" charset="-122"/>
                </a:rPr>
                <a:t>T</a:t>
              </a:r>
            </a:p>
          </p:txBody>
        </p:sp>
      </p:grpSp>
      <p:sp>
        <p:nvSpPr>
          <p:cNvPr id="110603" name="AutoShape 11"/>
          <p:cNvSpPr>
            <a:spLocks noChangeArrowheads="1"/>
          </p:cNvSpPr>
          <p:nvPr/>
        </p:nvSpPr>
        <p:spPr bwMode="auto">
          <a:xfrm>
            <a:off x="1981200" y="2057400"/>
            <a:ext cx="2133600" cy="1295400"/>
          </a:xfrm>
          <a:prstGeom prst="wedgeEllipseCallout">
            <a:avLst>
              <a:gd name="adj1" fmla="val -67264"/>
              <a:gd name="adj2" fmla="val -120"/>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Is momentum conserved in this system </a:t>
            </a:r>
            <a:r>
              <a:rPr lang="en-US" altLang="zh-CN" sz="1600" b="1">
                <a:solidFill>
                  <a:srgbClr val="CC0000"/>
                </a:solidFill>
                <a:ea typeface="宋体" panose="02010600030101010101" pitchFamily="2" charset="-122"/>
              </a:rPr>
              <a:t>?</a:t>
            </a:r>
          </a:p>
        </p:txBody>
      </p:sp>
      <p:sp>
        <p:nvSpPr>
          <p:cNvPr id="110605" name="Text Box 13"/>
          <p:cNvSpPr txBox="1">
            <a:spLocks noChangeArrowheads="1"/>
          </p:cNvSpPr>
          <p:nvPr/>
        </p:nvSpPr>
        <p:spPr bwMode="auto">
          <a:xfrm>
            <a:off x="4648200" y="3810000"/>
            <a:ext cx="2895600" cy="396875"/>
          </a:xfrm>
          <a:prstGeom prst="rect">
            <a:avLst/>
          </a:prstGeom>
          <a:solidFill>
            <a:srgbClr val="FFC1C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sz="2000" b="1" i="1">
                <a:solidFill>
                  <a:srgbClr val="CC0000"/>
                </a:solidFill>
                <a:ea typeface="宋体" panose="02010600030101010101" pitchFamily="2" charset="-122"/>
              </a:rPr>
              <a:t>d</a:t>
            </a:r>
            <a:r>
              <a:rPr lang="en-US" altLang="zh-CN" sz="2000" b="1" i="1" baseline="-25000">
                <a:solidFill>
                  <a:srgbClr val="CC0000"/>
                </a:solidFill>
                <a:ea typeface="宋体" panose="02010600030101010101" pitchFamily="2" charset="-122"/>
              </a:rPr>
              <a:t>A</a:t>
            </a:r>
            <a:r>
              <a:rPr lang="en-US" altLang="zh-CN" sz="2000" b="1" i="1">
                <a:solidFill>
                  <a:srgbClr val="CC0000"/>
                </a:solidFill>
                <a:ea typeface="宋体" panose="02010600030101010101" pitchFamily="2" charset="-122"/>
              </a:rPr>
              <a:t>/d</a:t>
            </a:r>
            <a:r>
              <a:rPr lang="en-US" altLang="zh-CN" sz="2000" b="1" i="1" baseline="-25000">
                <a:solidFill>
                  <a:srgbClr val="CC0000"/>
                </a:solidFill>
                <a:ea typeface="宋体" panose="02010600030101010101" pitchFamily="2" charset="-122"/>
              </a:rPr>
              <a:t>B</a:t>
            </a:r>
            <a:r>
              <a:rPr lang="en-US" altLang="zh-CN" sz="2000" b="1" i="1">
                <a:solidFill>
                  <a:srgbClr val="CC0000"/>
                </a:solidFill>
                <a:ea typeface="宋体" panose="02010600030101010101" pitchFamily="2" charset="-122"/>
              </a:rPr>
              <a:t> = (v</a:t>
            </a:r>
            <a:r>
              <a:rPr lang="en-US" altLang="zh-CN" sz="2000" b="1" i="1" baseline="-25000">
                <a:solidFill>
                  <a:srgbClr val="CC0000"/>
                </a:solidFill>
                <a:ea typeface="宋体" panose="02010600030101010101" pitchFamily="2" charset="-122"/>
              </a:rPr>
              <a:t>A</a:t>
            </a:r>
            <a:r>
              <a:rPr lang="en-US" altLang="zh-CN" sz="2000" b="1" i="1">
                <a:solidFill>
                  <a:srgbClr val="CC0000"/>
                </a:solidFill>
                <a:ea typeface="宋体" panose="02010600030101010101" pitchFamily="2" charset="-122"/>
              </a:rPr>
              <a:t>t</a:t>
            </a:r>
            <a:r>
              <a:rPr lang="en-US" altLang="zh-CN" sz="2000" b="1" i="1" baseline="-25000">
                <a:solidFill>
                  <a:srgbClr val="CC0000"/>
                </a:solidFill>
                <a:ea typeface="宋体" panose="02010600030101010101" pitchFamily="2" charset="-122"/>
              </a:rPr>
              <a:t>A</a:t>
            </a:r>
            <a:r>
              <a:rPr lang="en-US" altLang="zh-CN" sz="2000" b="1" i="1">
                <a:solidFill>
                  <a:srgbClr val="CC0000"/>
                </a:solidFill>
                <a:ea typeface="宋体" panose="02010600030101010101" pitchFamily="2" charset="-122"/>
              </a:rPr>
              <a:t>) /</a:t>
            </a:r>
            <a:r>
              <a:rPr lang="en-US" altLang="zh-CN" sz="2000" b="1" i="1" baseline="-25000">
                <a:solidFill>
                  <a:srgbClr val="CC0000"/>
                </a:solidFill>
                <a:ea typeface="宋体" panose="02010600030101010101" pitchFamily="2" charset="-122"/>
              </a:rPr>
              <a:t> </a:t>
            </a:r>
            <a:r>
              <a:rPr lang="en-US" altLang="zh-CN" sz="2000" b="1" i="1">
                <a:solidFill>
                  <a:srgbClr val="CC0000"/>
                </a:solidFill>
                <a:ea typeface="宋体" panose="02010600030101010101" pitchFamily="2" charset="-122"/>
              </a:rPr>
              <a:t>(v</a:t>
            </a:r>
            <a:r>
              <a:rPr lang="en-US" altLang="zh-CN" sz="2000" b="1" i="1" baseline="-25000">
                <a:solidFill>
                  <a:srgbClr val="CC0000"/>
                </a:solidFill>
                <a:ea typeface="宋体" panose="02010600030101010101" pitchFamily="2" charset="-122"/>
              </a:rPr>
              <a:t>B</a:t>
            </a:r>
            <a:r>
              <a:rPr lang="en-US" altLang="zh-CN" sz="2000" b="1" i="1">
                <a:solidFill>
                  <a:srgbClr val="CC0000"/>
                </a:solidFill>
                <a:ea typeface="宋体" panose="02010600030101010101" pitchFamily="2" charset="-122"/>
              </a:rPr>
              <a:t>t</a:t>
            </a:r>
            <a:r>
              <a:rPr lang="en-US" altLang="zh-CN" sz="2000" b="1" i="1" baseline="-25000">
                <a:solidFill>
                  <a:srgbClr val="CC0000"/>
                </a:solidFill>
                <a:ea typeface="宋体" panose="02010600030101010101" pitchFamily="2" charset="-122"/>
              </a:rPr>
              <a:t>B</a:t>
            </a:r>
            <a:r>
              <a:rPr lang="en-US" altLang="zh-CN" sz="2000" b="1" i="1">
                <a:solidFill>
                  <a:srgbClr val="CC0000"/>
                </a:solidFill>
                <a:ea typeface="宋体" panose="02010600030101010101" pitchFamily="2" charset="-122"/>
              </a:rPr>
              <a:t>)</a:t>
            </a:r>
          </a:p>
        </p:txBody>
      </p:sp>
      <p:sp>
        <p:nvSpPr>
          <p:cNvPr id="110606" name="Text Box 14"/>
          <p:cNvSpPr txBox="1">
            <a:spLocks noChangeArrowheads="1"/>
          </p:cNvSpPr>
          <p:nvPr/>
        </p:nvSpPr>
        <p:spPr bwMode="auto">
          <a:xfrm>
            <a:off x="4572000" y="4419600"/>
            <a:ext cx="3124200" cy="396875"/>
          </a:xfrm>
          <a:prstGeom prst="rect">
            <a:avLst/>
          </a:prstGeom>
          <a:solidFill>
            <a:srgbClr val="FFC1C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b="1">
                <a:solidFill>
                  <a:srgbClr val="FF3300"/>
                </a:solidFill>
                <a:ea typeface="宋体" panose="02010600030101010101" pitchFamily="2" charset="-122"/>
              </a:rPr>
              <a:t>If, </a:t>
            </a:r>
            <a:r>
              <a:rPr lang="en-US" altLang="zh-CN" b="1" i="1">
                <a:solidFill>
                  <a:srgbClr val="FF3300"/>
                </a:solidFill>
                <a:ea typeface="宋体" panose="02010600030101010101" pitchFamily="2" charset="-122"/>
              </a:rPr>
              <a:t>t</a:t>
            </a:r>
            <a:r>
              <a:rPr lang="en-US" altLang="zh-CN" b="1" i="1" baseline="-25000">
                <a:solidFill>
                  <a:srgbClr val="FF3300"/>
                </a:solidFill>
                <a:ea typeface="宋体" panose="02010600030101010101" pitchFamily="2" charset="-122"/>
              </a:rPr>
              <a:t>A</a:t>
            </a:r>
            <a:r>
              <a:rPr lang="en-US" altLang="zh-CN" b="1" i="1">
                <a:solidFill>
                  <a:srgbClr val="FF3300"/>
                </a:solidFill>
                <a:ea typeface="宋体" panose="02010600030101010101" pitchFamily="2" charset="-122"/>
              </a:rPr>
              <a:t> = t</a:t>
            </a:r>
            <a:r>
              <a:rPr lang="en-US" altLang="zh-CN" b="1" i="1" baseline="-25000">
                <a:solidFill>
                  <a:srgbClr val="FF3300"/>
                </a:solidFill>
                <a:ea typeface="宋体" panose="02010600030101010101" pitchFamily="2" charset="-122"/>
              </a:rPr>
              <a:t>B      </a:t>
            </a:r>
            <a:r>
              <a:rPr lang="en-US" altLang="zh-CN" sz="2000" b="1" i="1">
                <a:solidFill>
                  <a:srgbClr val="FF3300"/>
                </a:solidFill>
                <a:ea typeface="宋体" panose="02010600030101010101" pitchFamily="2" charset="-122"/>
              </a:rPr>
              <a:t>d</a:t>
            </a:r>
            <a:r>
              <a:rPr lang="en-US" altLang="zh-CN" sz="2000" b="1" i="1" baseline="-25000">
                <a:solidFill>
                  <a:srgbClr val="FF3300"/>
                </a:solidFill>
                <a:ea typeface="宋体" panose="02010600030101010101" pitchFamily="2" charset="-122"/>
              </a:rPr>
              <a:t>A</a:t>
            </a:r>
            <a:r>
              <a:rPr lang="en-US" altLang="zh-CN" sz="2000" b="1" i="1">
                <a:solidFill>
                  <a:srgbClr val="FF3300"/>
                </a:solidFill>
                <a:ea typeface="宋体" panose="02010600030101010101" pitchFamily="2" charset="-122"/>
              </a:rPr>
              <a:t>/d</a:t>
            </a:r>
            <a:r>
              <a:rPr lang="en-US" altLang="zh-CN" sz="2000" b="1" i="1" baseline="-25000">
                <a:solidFill>
                  <a:srgbClr val="FF3300"/>
                </a:solidFill>
                <a:ea typeface="宋体" panose="02010600030101010101" pitchFamily="2" charset="-122"/>
              </a:rPr>
              <a:t>B</a:t>
            </a:r>
            <a:r>
              <a:rPr lang="en-US" altLang="zh-CN" sz="2000" b="1" i="1">
                <a:solidFill>
                  <a:srgbClr val="FF3300"/>
                </a:solidFill>
                <a:ea typeface="宋体" panose="02010600030101010101" pitchFamily="2" charset="-122"/>
              </a:rPr>
              <a:t> = m</a:t>
            </a:r>
            <a:r>
              <a:rPr lang="en-US" altLang="zh-CN" sz="2000" b="1" i="1" baseline="-25000">
                <a:solidFill>
                  <a:srgbClr val="FF3300"/>
                </a:solidFill>
                <a:ea typeface="宋体" panose="02010600030101010101" pitchFamily="2" charset="-122"/>
              </a:rPr>
              <a:t>B </a:t>
            </a:r>
            <a:r>
              <a:rPr lang="en-US" altLang="zh-CN" sz="2000" b="1" i="1">
                <a:solidFill>
                  <a:srgbClr val="FF3300"/>
                </a:solidFill>
                <a:ea typeface="宋体" panose="02010600030101010101" pitchFamily="2" charset="-122"/>
              </a:rPr>
              <a:t>/ m</a:t>
            </a:r>
            <a:r>
              <a:rPr lang="en-US" altLang="zh-CN" sz="2000" b="1" i="1" baseline="-25000">
                <a:solidFill>
                  <a:srgbClr val="FF3300"/>
                </a:solidFill>
                <a:ea typeface="宋体" panose="02010600030101010101" pitchFamily="2" charset="-122"/>
              </a:rPr>
              <a:t>A</a:t>
            </a:r>
          </a:p>
        </p:txBody>
      </p:sp>
      <p:sp>
        <p:nvSpPr>
          <p:cNvPr id="110607" name="Text Box 15"/>
          <p:cNvSpPr txBox="1">
            <a:spLocks noChangeArrowheads="1"/>
          </p:cNvSpPr>
          <p:nvPr/>
        </p:nvSpPr>
        <p:spPr bwMode="auto">
          <a:xfrm>
            <a:off x="4876800" y="3352800"/>
            <a:ext cx="2209800" cy="396875"/>
          </a:xfrm>
          <a:prstGeom prst="rect">
            <a:avLst/>
          </a:prstGeom>
          <a:solidFill>
            <a:srgbClr val="FFC1C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sz="2000" b="1" i="1">
                <a:solidFill>
                  <a:srgbClr val="CC0000"/>
                </a:solidFill>
                <a:ea typeface="宋体" panose="02010600030101010101" pitchFamily="2" charset="-122"/>
              </a:rPr>
              <a:t>v</a:t>
            </a:r>
            <a:r>
              <a:rPr lang="en-US" altLang="zh-CN" sz="2000" b="1" i="1" baseline="-25000">
                <a:solidFill>
                  <a:srgbClr val="CC0000"/>
                </a:solidFill>
                <a:ea typeface="宋体" panose="02010600030101010101" pitchFamily="2" charset="-122"/>
              </a:rPr>
              <a:t>A</a:t>
            </a:r>
            <a:r>
              <a:rPr lang="en-US" altLang="zh-CN" sz="2000" b="1" i="1">
                <a:solidFill>
                  <a:srgbClr val="CC0000"/>
                </a:solidFill>
                <a:ea typeface="宋体" panose="02010600030101010101" pitchFamily="2" charset="-122"/>
              </a:rPr>
              <a:t> / v</a:t>
            </a:r>
            <a:r>
              <a:rPr lang="en-US" altLang="zh-CN" sz="2000" b="1" i="1" baseline="-25000">
                <a:solidFill>
                  <a:srgbClr val="CC0000"/>
                </a:solidFill>
                <a:ea typeface="宋体" panose="02010600030101010101" pitchFamily="2" charset="-122"/>
              </a:rPr>
              <a:t>B</a:t>
            </a:r>
            <a:r>
              <a:rPr lang="en-US" altLang="zh-CN" sz="2000" b="1" i="1">
                <a:solidFill>
                  <a:srgbClr val="CC0000"/>
                </a:solidFill>
                <a:ea typeface="宋体" panose="02010600030101010101" pitchFamily="2" charset="-122"/>
              </a:rPr>
              <a:t> = m</a:t>
            </a:r>
            <a:r>
              <a:rPr lang="en-US" altLang="zh-CN" sz="2000" b="1" i="1" baseline="-25000">
                <a:solidFill>
                  <a:srgbClr val="CC0000"/>
                </a:solidFill>
                <a:ea typeface="宋体" panose="02010600030101010101" pitchFamily="2" charset="-122"/>
              </a:rPr>
              <a:t>B </a:t>
            </a:r>
            <a:r>
              <a:rPr lang="en-US" altLang="zh-CN" sz="2000" b="1" i="1">
                <a:solidFill>
                  <a:srgbClr val="CC0000"/>
                </a:solidFill>
                <a:ea typeface="宋体" panose="02010600030101010101" pitchFamily="2" charset="-122"/>
              </a:rPr>
              <a:t>/ m</a:t>
            </a:r>
            <a:r>
              <a:rPr lang="en-US" altLang="zh-CN" sz="2000" b="1" i="1" baseline="-25000">
                <a:solidFill>
                  <a:srgbClr val="CC0000"/>
                </a:solidFill>
                <a:ea typeface="宋体" panose="02010600030101010101" pitchFamily="2" charset="-122"/>
              </a:rPr>
              <a:t>A</a:t>
            </a:r>
            <a:endParaRPr lang="en-US" altLang="zh-CN" b="1" i="1" baseline="-25000">
              <a:solidFill>
                <a:srgbClr val="CC0000"/>
              </a:solidFill>
              <a:ea typeface="宋体" panose="02010600030101010101" pitchFamily="2" charset="-122"/>
            </a:endParaRPr>
          </a:p>
        </p:txBody>
      </p:sp>
      <p:sp>
        <p:nvSpPr>
          <p:cNvPr id="19469" name="Text Box 16"/>
          <p:cNvSpPr txBox="1">
            <a:spLocks noChangeArrowheads="1"/>
          </p:cNvSpPr>
          <p:nvPr/>
        </p:nvSpPr>
        <p:spPr bwMode="auto">
          <a:xfrm>
            <a:off x="1447800" y="990600"/>
            <a:ext cx="60960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spcBef>
                <a:spcPct val="50000"/>
              </a:spcBef>
            </a:pPr>
            <a:r>
              <a:rPr lang="en-US" altLang="en-US" sz="1600" b="1">
                <a:solidFill>
                  <a:srgbClr val="669900"/>
                </a:solidFill>
                <a:ea typeface="宋体" panose="02010600030101010101" pitchFamily="2" charset="-122"/>
              </a:rPr>
              <a:t>Two carts move under tension of weight on frictionless track</a:t>
            </a:r>
          </a:p>
        </p:txBody>
      </p:sp>
      <p:sp>
        <p:nvSpPr>
          <p:cNvPr id="110609" name="Text Box 17"/>
          <p:cNvSpPr txBox="1">
            <a:spLocks noChangeArrowheads="1"/>
          </p:cNvSpPr>
          <p:nvPr/>
        </p:nvSpPr>
        <p:spPr bwMode="auto">
          <a:xfrm>
            <a:off x="4251325" y="1408113"/>
            <a:ext cx="4359275" cy="1190625"/>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initial momentum of the carts is zero and they each feel equal and opposite forces. So at any time the net momentum will be zero.</a:t>
            </a:r>
          </a:p>
        </p:txBody>
      </p:sp>
      <p:sp>
        <p:nvSpPr>
          <p:cNvPr id="110610" name="Text Box 18"/>
          <p:cNvSpPr txBox="1">
            <a:spLocks noChangeArrowheads="1"/>
          </p:cNvSpPr>
          <p:nvPr/>
        </p:nvSpPr>
        <p:spPr bwMode="auto">
          <a:xfrm>
            <a:off x="4327525" y="2855913"/>
            <a:ext cx="3749675" cy="366712"/>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b="1" i="1">
                <a:solidFill>
                  <a:srgbClr val="CC0000"/>
                </a:solidFill>
                <a:ea typeface="宋体" panose="02010600030101010101" pitchFamily="2" charset="-122"/>
              </a:rPr>
              <a:t>0 = m</a:t>
            </a:r>
            <a:r>
              <a:rPr lang="en-US" altLang="zh-CN" b="1" i="1" baseline="-25000">
                <a:solidFill>
                  <a:srgbClr val="CC0000"/>
                </a:solidFill>
                <a:ea typeface="宋体" panose="02010600030101010101" pitchFamily="2" charset="-122"/>
              </a:rPr>
              <a:t>A</a:t>
            </a:r>
            <a:r>
              <a:rPr lang="en-US" altLang="zh-CN" b="1" i="1">
                <a:solidFill>
                  <a:srgbClr val="CC0000"/>
                </a:solidFill>
                <a:ea typeface="宋体" panose="02010600030101010101" pitchFamily="2" charset="-122"/>
              </a:rPr>
              <a:t>v</a:t>
            </a:r>
            <a:r>
              <a:rPr lang="en-US" altLang="zh-CN" b="1" i="1" baseline="-25000">
                <a:solidFill>
                  <a:srgbClr val="CC0000"/>
                </a:solidFill>
                <a:ea typeface="宋体" panose="02010600030101010101" pitchFamily="2" charset="-122"/>
              </a:rPr>
              <a:t>A</a:t>
            </a:r>
            <a:r>
              <a:rPr lang="en-US" altLang="zh-CN" b="1" i="1">
                <a:solidFill>
                  <a:srgbClr val="CC0000"/>
                </a:solidFill>
                <a:ea typeface="宋体" panose="02010600030101010101" pitchFamily="2" charset="-122"/>
              </a:rPr>
              <a:t> – m</a:t>
            </a:r>
            <a:r>
              <a:rPr lang="en-US" altLang="zh-CN" b="1" i="1" baseline="-25000">
                <a:solidFill>
                  <a:srgbClr val="CC0000"/>
                </a:solidFill>
                <a:ea typeface="宋体" panose="02010600030101010101" pitchFamily="2" charset="-122"/>
              </a:rPr>
              <a:t>B</a:t>
            </a:r>
            <a:r>
              <a:rPr lang="en-US" altLang="zh-CN" b="1" i="1">
                <a:solidFill>
                  <a:srgbClr val="CC0000"/>
                </a:solidFill>
                <a:ea typeface="宋体" panose="02010600030101010101" pitchFamily="2" charset="-122"/>
              </a:rPr>
              <a:t>v</a:t>
            </a:r>
            <a:r>
              <a:rPr lang="en-US" altLang="zh-CN" b="1" i="1" baseline="-25000">
                <a:solidFill>
                  <a:srgbClr val="CC0000"/>
                </a:solidFill>
                <a:ea typeface="宋体" panose="02010600030101010101" pitchFamily="2" charset="-122"/>
              </a:rPr>
              <a:t>B</a:t>
            </a:r>
            <a:r>
              <a:rPr lang="en-US" altLang="zh-CN" b="1">
                <a:solidFill>
                  <a:srgbClr val="CC0000"/>
                </a:solidFill>
                <a:ea typeface="宋体" panose="02010600030101010101" pitchFamily="2" charset="-122"/>
              </a:rPr>
              <a:t>  </a:t>
            </a:r>
            <a:r>
              <a:rPr lang="en-US" altLang="zh-CN" b="1">
                <a:solidFill>
                  <a:srgbClr val="CC0000"/>
                </a:solidFill>
                <a:ea typeface="宋体" panose="02010600030101010101" pitchFamily="2" charset="-122"/>
                <a:sym typeface="Wingdings" panose="05000000000000000000" pitchFamily="2" charset="2"/>
              </a:rPr>
              <a:t> </a:t>
            </a:r>
            <a:r>
              <a:rPr lang="en-US" altLang="zh-CN" b="1" i="1">
                <a:solidFill>
                  <a:srgbClr val="CC0000"/>
                </a:solidFill>
                <a:ea typeface="宋体" panose="02010600030101010101" pitchFamily="2" charset="-122"/>
              </a:rPr>
              <a:t>m</a:t>
            </a:r>
            <a:r>
              <a:rPr lang="en-US" altLang="zh-CN" b="1" i="1" baseline="-25000">
                <a:solidFill>
                  <a:srgbClr val="CC0000"/>
                </a:solidFill>
                <a:ea typeface="宋体" panose="02010600030101010101" pitchFamily="2" charset="-122"/>
              </a:rPr>
              <a:t>A</a:t>
            </a:r>
            <a:r>
              <a:rPr lang="en-US" altLang="zh-CN" b="1" i="1">
                <a:solidFill>
                  <a:srgbClr val="CC0000"/>
                </a:solidFill>
                <a:ea typeface="宋体" panose="02010600030101010101" pitchFamily="2" charset="-122"/>
              </a:rPr>
              <a:t>v</a:t>
            </a:r>
            <a:r>
              <a:rPr lang="en-US" altLang="zh-CN" b="1" i="1" baseline="-25000">
                <a:solidFill>
                  <a:srgbClr val="CC0000"/>
                </a:solidFill>
                <a:ea typeface="宋体" panose="02010600030101010101" pitchFamily="2" charset="-122"/>
              </a:rPr>
              <a:t>A</a:t>
            </a:r>
            <a:r>
              <a:rPr lang="en-US" altLang="zh-CN" b="1" i="1">
                <a:solidFill>
                  <a:srgbClr val="CC0000"/>
                </a:solidFill>
                <a:ea typeface="宋体" panose="02010600030101010101" pitchFamily="2" charset="-122"/>
              </a:rPr>
              <a:t> = m</a:t>
            </a:r>
            <a:r>
              <a:rPr lang="en-US" altLang="zh-CN" b="1" i="1" baseline="-25000">
                <a:solidFill>
                  <a:srgbClr val="CC0000"/>
                </a:solidFill>
                <a:ea typeface="宋体" panose="02010600030101010101" pitchFamily="2" charset="-122"/>
              </a:rPr>
              <a:t>B</a:t>
            </a:r>
            <a:r>
              <a:rPr lang="en-US" altLang="zh-CN" b="1" i="1">
                <a:solidFill>
                  <a:srgbClr val="CC0000"/>
                </a:solidFill>
                <a:ea typeface="宋体" panose="02010600030101010101" pitchFamily="2" charset="-122"/>
              </a:rPr>
              <a:t>v</a:t>
            </a:r>
            <a:r>
              <a:rPr lang="en-US" altLang="zh-CN" b="1" i="1" baseline="-25000">
                <a:solidFill>
                  <a:srgbClr val="CC0000"/>
                </a:solidFill>
                <a:ea typeface="宋体" panose="02010600030101010101" pitchFamily="2" charset="-122"/>
              </a:rPr>
              <a:t>B</a:t>
            </a:r>
            <a:r>
              <a:rPr lang="en-US" altLang="zh-CN" b="1">
                <a:solidFill>
                  <a:srgbClr val="CC0000"/>
                </a:solidFill>
                <a:ea typeface="宋体" panose="02010600030101010101" pitchFamily="2" charset="-122"/>
              </a:rPr>
              <a:t> </a:t>
            </a:r>
            <a:endParaRPr lang="en-US" altLang="en-US"/>
          </a:p>
        </p:txBody>
      </p:sp>
    </p:spTree>
    <p:extLst>
      <p:ext uri="{BB962C8B-B14F-4D97-AF65-F5344CB8AC3E}">
        <p14:creationId xmlns:p14="http://schemas.microsoft.com/office/powerpoint/2010/main" val="36753360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603"/>
                                        </p:tgtEl>
                                        <p:attrNameLst>
                                          <p:attrName>style.visibility</p:attrName>
                                        </p:attrNameLst>
                                      </p:cBhvr>
                                      <p:to>
                                        <p:strVal val="visible"/>
                                      </p:to>
                                    </p:set>
                                    <p:anim calcmode="lin" valueType="num">
                                      <p:cBhvr additive="base">
                                        <p:cTn id="7" dur="500" fill="hold"/>
                                        <p:tgtEl>
                                          <p:spTgt spid="110603"/>
                                        </p:tgtEl>
                                        <p:attrNameLst>
                                          <p:attrName>ppt_x</p:attrName>
                                        </p:attrNameLst>
                                      </p:cBhvr>
                                      <p:tavLst>
                                        <p:tav tm="0">
                                          <p:val>
                                            <p:strVal val="#ppt_x"/>
                                          </p:val>
                                        </p:tav>
                                        <p:tav tm="100000">
                                          <p:val>
                                            <p:strVal val="#ppt_x"/>
                                          </p:val>
                                        </p:tav>
                                      </p:tavLst>
                                    </p:anim>
                                    <p:anim calcmode="lin" valueType="num">
                                      <p:cBhvr additive="base">
                                        <p:cTn id="8" dur="500" fill="hold"/>
                                        <p:tgtEl>
                                          <p:spTgt spid="11060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0609"/>
                                        </p:tgtEl>
                                        <p:attrNameLst>
                                          <p:attrName>style.visibility</p:attrName>
                                        </p:attrNameLst>
                                      </p:cBhvr>
                                      <p:to>
                                        <p:strVal val="visible"/>
                                      </p:to>
                                    </p:set>
                                    <p:anim calcmode="lin" valueType="num">
                                      <p:cBhvr additive="base">
                                        <p:cTn id="13" dur="500" fill="hold"/>
                                        <p:tgtEl>
                                          <p:spTgt spid="110609"/>
                                        </p:tgtEl>
                                        <p:attrNameLst>
                                          <p:attrName>ppt_x</p:attrName>
                                        </p:attrNameLst>
                                      </p:cBhvr>
                                      <p:tavLst>
                                        <p:tav tm="0">
                                          <p:val>
                                            <p:strVal val="#ppt_x"/>
                                          </p:val>
                                        </p:tav>
                                        <p:tav tm="100000">
                                          <p:val>
                                            <p:strVal val="#ppt_x"/>
                                          </p:val>
                                        </p:tav>
                                      </p:tavLst>
                                    </p:anim>
                                    <p:anim calcmode="lin" valueType="num">
                                      <p:cBhvr additive="base">
                                        <p:cTn id="14" dur="500" fill="hold"/>
                                        <p:tgtEl>
                                          <p:spTgt spid="110609"/>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0610"/>
                                        </p:tgtEl>
                                        <p:attrNameLst>
                                          <p:attrName>style.visibility</p:attrName>
                                        </p:attrNameLst>
                                      </p:cBhvr>
                                      <p:to>
                                        <p:strVal val="visible"/>
                                      </p:to>
                                    </p:set>
                                    <p:anim calcmode="lin" valueType="num">
                                      <p:cBhvr additive="base">
                                        <p:cTn id="17" dur="500" fill="hold"/>
                                        <p:tgtEl>
                                          <p:spTgt spid="110610"/>
                                        </p:tgtEl>
                                        <p:attrNameLst>
                                          <p:attrName>ppt_x</p:attrName>
                                        </p:attrNameLst>
                                      </p:cBhvr>
                                      <p:tavLst>
                                        <p:tav tm="0">
                                          <p:val>
                                            <p:strVal val="#ppt_x"/>
                                          </p:val>
                                        </p:tav>
                                        <p:tav tm="100000">
                                          <p:val>
                                            <p:strVal val="#ppt_x"/>
                                          </p:val>
                                        </p:tav>
                                      </p:tavLst>
                                    </p:anim>
                                    <p:anim calcmode="lin" valueType="num">
                                      <p:cBhvr additive="base">
                                        <p:cTn id="18" dur="500" fill="hold"/>
                                        <p:tgtEl>
                                          <p:spTgt spid="110610"/>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0607"/>
                                        </p:tgtEl>
                                        <p:attrNameLst>
                                          <p:attrName>style.visibility</p:attrName>
                                        </p:attrNameLst>
                                      </p:cBhvr>
                                      <p:to>
                                        <p:strVal val="visible"/>
                                      </p:to>
                                    </p:set>
                                    <p:anim calcmode="lin" valueType="num">
                                      <p:cBhvr additive="base">
                                        <p:cTn id="21" dur="500" fill="hold"/>
                                        <p:tgtEl>
                                          <p:spTgt spid="110607"/>
                                        </p:tgtEl>
                                        <p:attrNameLst>
                                          <p:attrName>ppt_x</p:attrName>
                                        </p:attrNameLst>
                                      </p:cBhvr>
                                      <p:tavLst>
                                        <p:tav tm="0">
                                          <p:val>
                                            <p:strVal val="#ppt_x"/>
                                          </p:val>
                                        </p:tav>
                                        <p:tav tm="100000">
                                          <p:val>
                                            <p:strVal val="#ppt_x"/>
                                          </p:val>
                                        </p:tav>
                                      </p:tavLst>
                                    </p:anim>
                                    <p:anim calcmode="lin" valueType="num">
                                      <p:cBhvr additive="base">
                                        <p:cTn id="22" dur="500" fill="hold"/>
                                        <p:tgtEl>
                                          <p:spTgt spid="110607"/>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0605"/>
                                        </p:tgtEl>
                                        <p:attrNameLst>
                                          <p:attrName>style.visibility</p:attrName>
                                        </p:attrNameLst>
                                      </p:cBhvr>
                                      <p:to>
                                        <p:strVal val="visible"/>
                                      </p:to>
                                    </p:set>
                                    <p:anim calcmode="lin" valueType="num">
                                      <p:cBhvr additive="base">
                                        <p:cTn id="25" dur="500" fill="hold"/>
                                        <p:tgtEl>
                                          <p:spTgt spid="110605"/>
                                        </p:tgtEl>
                                        <p:attrNameLst>
                                          <p:attrName>ppt_x</p:attrName>
                                        </p:attrNameLst>
                                      </p:cBhvr>
                                      <p:tavLst>
                                        <p:tav tm="0">
                                          <p:val>
                                            <p:strVal val="#ppt_x"/>
                                          </p:val>
                                        </p:tav>
                                        <p:tav tm="100000">
                                          <p:val>
                                            <p:strVal val="#ppt_x"/>
                                          </p:val>
                                        </p:tav>
                                      </p:tavLst>
                                    </p:anim>
                                    <p:anim calcmode="lin" valueType="num">
                                      <p:cBhvr additive="base">
                                        <p:cTn id="26" dur="500" fill="hold"/>
                                        <p:tgtEl>
                                          <p:spTgt spid="110605"/>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0606"/>
                                        </p:tgtEl>
                                        <p:attrNameLst>
                                          <p:attrName>style.visibility</p:attrName>
                                        </p:attrNameLst>
                                      </p:cBhvr>
                                      <p:to>
                                        <p:strVal val="visible"/>
                                      </p:to>
                                    </p:set>
                                    <p:anim calcmode="lin" valueType="num">
                                      <p:cBhvr additive="base">
                                        <p:cTn id="29" dur="500" fill="hold"/>
                                        <p:tgtEl>
                                          <p:spTgt spid="110606"/>
                                        </p:tgtEl>
                                        <p:attrNameLst>
                                          <p:attrName>ppt_x</p:attrName>
                                        </p:attrNameLst>
                                      </p:cBhvr>
                                      <p:tavLst>
                                        <p:tav tm="0">
                                          <p:val>
                                            <p:strVal val="#ppt_x"/>
                                          </p:val>
                                        </p:tav>
                                        <p:tav tm="100000">
                                          <p:val>
                                            <p:strVal val="#ppt_x"/>
                                          </p:val>
                                        </p:tav>
                                      </p:tavLst>
                                    </p:anim>
                                    <p:anim calcmode="lin" valueType="num">
                                      <p:cBhvr additive="base">
                                        <p:cTn id="30" dur="500" fill="hold"/>
                                        <p:tgtEl>
                                          <p:spTgt spid="110606"/>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0595">
                                            <p:bg/>
                                          </p:spTgt>
                                        </p:tgtEl>
                                        <p:attrNameLst>
                                          <p:attrName>style.visibility</p:attrName>
                                        </p:attrNameLst>
                                      </p:cBhvr>
                                      <p:to>
                                        <p:strVal val="visible"/>
                                      </p:to>
                                    </p:set>
                                    <p:anim calcmode="lin" valueType="num">
                                      <p:cBhvr additive="base">
                                        <p:cTn id="33" dur="500" fill="hold"/>
                                        <p:tgtEl>
                                          <p:spTgt spid="110595">
                                            <p:bg/>
                                          </p:spTgt>
                                        </p:tgtEl>
                                        <p:attrNameLst>
                                          <p:attrName>ppt_x</p:attrName>
                                        </p:attrNameLst>
                                      </p:cBhvr>
                                      <p:tavLst>
                                        <p:tav tm="0">
                                          <p:val>
                                            <p:strVal val="#ppt_x"/>
                                          </p:val>
                                        </p:tav>
                                        <p:tav tm="100000">
                                          <p:val>
                                            <p:strVal val="#ppt_x"/>
                                          </p:val>
                                        </p:tav>
                                      </p:tavLst>
                                    </p:anim>
                                    <p:anim calcmode="lin" valueType="num">
                                      <p:cBhvr additive="base">
                                        <p:cTn id="34" dur="500" fill="hold"/>
                                        <p:tgtEl>
                                          <p:spTgt spid="110595">
                                            <p:bg/>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10595">
                                            <p:txEl>
                                              <p:pRg st="0" end="0"/>
                                            </p:txEl>
                                          </p:spTgt>
                                        </p:tgtEl>
                                        <p:attrNameLst>
                                          <p:attrName>style.visibility</p:attrName>
                                        </p:attrNameLst>
                                      </p:cBhvr>
                                      <p:to>
                                        <p:strVal val="visible"/>
                                      </p:to>
                                    </p:set>
                                    <p:anim calcmode="lin" valueType="num">
                                      <p:cBhvr additive="base">
                                        <p:cTn id="37" dur="5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1059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animBg="1"/>
      <p:bldP spid="110603" grpId="0" animBg="1"/>
      <p:bldP spid="110605" grpId="0" animBg="1"/>
      <p:bldP spid="110606" grpId="0" animBg="1"/>
      <p:bldP spid="110607" grpId="0" animBg="1"/>
      <p:bldP spid="110609" grpId="0" animBg="1"/>
      <p:bldP spid="1106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31648CC-C4F7-4601-863B-BE5B3765CA7C}" type="datetime1">
              <a:rPr lang="en-US" altLang="en-US" smtClean="0"/>
              <a:pPr eaLnBrk="1" hangingPunct="1"/>
              <a:t>2/18/2020</a:t>
            </a:fld>
            <a:endParaRPr lang="en-US" altLang="en-US"/>
          </a:p>
        </p:txBody>
      </p:sp>
      <p:sp>
        <p:nvSpPr>
          <p:cNvPr id="2253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253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D4997E38-9B03-4115-B665-F5AD9E6DEF4D}" type="slidenum">
              <a:rPr lang="en-US" altLang="en-US"/>
              <a:pPr eaLnBrk="1" hangingPunct="1"/>
              <a:t>13</a:t>
            </a:fld>
            <a:endParaRPr lang="en-US" altLang="en-US"/>
          </a:p>
        </p:txBody>
      </p:sp>
      <p:sp>
        <p:nvSpPr>
          <p:cNvPr id="22533" name="Rectangle 2"/>
          <p:cNvSpPr>
            <a:spLocks noGrp="1" noChangeArrowheads="1"/>
          </p:cNvSpPr>
          <p:nvPr>
            <p:ph type="title"/>
          </p:nvPr>
        </p:nvSpPr>
        <p:spPr>
          <a:xfrm>
            <a:off x="457200" y="274638"/>
            <a:ext cx="8153400" cy="639762"/>
          </a:xfrm>
          <a:solidFill>
            <a:schemeClr val="folHlink"/>
          </a:solidFill>
        </p:spPr>
        <p:txBody>
          <a:bodyPr>
            <a:normAutofit fontScale="90000"/>
          </a:bodyPr>
          <a:lstStyle/>
          <a:p>
            <a:pPr eaLnBrk="1" hangingPunct="1"/>
            <a:r>
              <a:rPr lang="en-US" altLang="zh-CN" sz="1800">
                <a:ea typeface="宋体" panose="02010600030101010101" pitchFamily="2" charset="-122"/>
              </a:rPr>
              <a:t>1N-06 Equality of Momentum</a:t>
            </a:r>
            <a:r>
              <a:rPr lang="en-US" altLang="zh-CN" sz="3600">
                <a:ea typeface="宋体" panose="02010600030101010101" pitchFamily="2" charset="-122"/>
              </a:rPr>
              <a:t> </a:t>
            </a:r>
          </a:p>
        </p:txBody>
      </p:sp>
      <p:sp>
        <p:nvSpPr>
          <p:cNvPr id="112643" name="Rectangle 3"/>
          <p:cNvSpPr>
            <a:spLocks noGrp="1" noChangeArrowheads="1"/>
          </p:cNvSpPr>
          <p:nvPr>
            <p:ph type="body" idx="1"/>
          </p:nvPr>
        </p:nvSpPr>
        <p:spPr>
          <a:xfrm>
            <a:off x="838200" y="4495800"/>
            <a:ext cx="7772400" cy="1600200"/>
          </a:xfrm>
          <a:solidFill>
            <a:schemeClr val="accent1"/>
          </a:solidFill>
        </p:spPr>
        <p:txBody>
          <a:bodyPr/>
          <a:lstStyle/>
          <a:p>
            <a:pPr marL="0" indent="0" eaLnBrk="1" hangingPunct="1">
              <a:lnSpc>
                <a:spcPct val="90000"/>
              </a:lnSpc>
            </a:pPr>
            <a:r>
              <a:rPr lang="en-US" altLang="zh-CN" sz="2000">
                <a:ea typeface="宋体" panose="02010600030101010101" pitchFamily="2" charset="-122"/>
              </a:rPr>
              <a:t>THE SPRING FORCE THAT DRIVES THEM APART IS INTERNAL TO THE SYSTEM, SO THE NET MOMENTUM REMAINS ZERO.</a:t>
            </a:r>
          </a:p>
          <a:p>
            <a:pPr marL="0" indent="0" eaLnBrk="1" hangingPunct="1">
              <a:lnSpc>
                <a:spcPct val="90000"/>
              </a:lnSpc>
            </a:pPr>
            <a:r>
              <a:rPr lang="en-US" altLang="zh-CN" sz="2000">
                <a:ea typeface="宋体" panose="02010600030101010101" pitchFamily="2" charset="-122"/>
              </a:rPr>
              <a:t>SINCE THE METAL CYLINDER IS HEAVIER IT FLIES AWAY WITH A SMALLER VELOCITY TO CONSERVE MOMENTUM</a:t>
            </a:r>
            <a:endParaRPr lang="en-US" altLang="en-US" sz="2000"/>
          </a:p>
        </p:txBody>
      </p:sp>
      <p:pic>
        <p:nvPicPr>
          <p:cNvPr id="22535" name="Picture 4" descr="1N-06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2743200" cy="221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45" name="AutoShape 5"/>
          <p:cNvSpPr>
            <a:spLocks noChangeArrowheads="1"/>
          </p:cNvSpPr>
          <p:nvPr/>
        </p:nvSpPr>
        <p:spPr bwMode="auto">
          <a:xfrm>
            <a:off x="457200" y="1524000"/>
            <a:ext cx="2514600" cy="1143000"/>
          </a:xfrm>
          <a:prstGeom prst="wedgeEllipseCallout">
            <a:avLst>
              <a:gd name="adj1" fmla="val 2398"/>
              <a:gd name="adj2" fmla="val 122500"/>
            </a:avLst>
          </a:prstGeom>
          <a:solidFill>
            <a:srgbClr val="FFFF66"/>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zh-CN" sz="1600" b="1">
                <a:solidFill>
                  <a:srgbClr val="669900"/>
                </a:solidFill>
                <a:ea typeface="宋体" panose="02010600030101010101" pitchFamily="2" charset="-122"/>
              </a:rPr>
              <a:t>What happens when the spring is released </a:t>
            </a:r>
            <a:r>
              <a:rPr lang="en-US" altLang="zh-CN" sz="1600" b="1">
                <a:solidFill>
                  <a:srgbClr val="CC0000"/>
                </a:solidFill>
                <a:ea typeface="宋体" panose="02010600030101010101" pitchFamily="2" charset="-122"/>
              </a:rPr>
              <a:t>?</a:t>
            </a:r>
            <a:r>
              <a:rPr lang="en-US" altLang="zh-CN" sz="1600" b="1">
                <a:solidFill>
                  <a:schemeClr val="bg1"/>
                </a:solidFill>
                <a:ea typeface="宋体" panose="02010600030101010101" pitchFamily="2" charset="-122"/>
              </a:rPr>
              <a:t> </a:t>
            </a:r>
          </a:p>
        </p:txBody>
      </p:sp>
      <p:sp>
        <p:nvSpPr>
          <p:cNvPr id="112646" name="AutoShape 6"/>
          <p:cNvSpPr>
            <a:spLocks noChangeArrowheads="1"/>
          </p:cNvSpPr>
          <p:nvPr/>
        </p:nvSpPr>
        <p:spPr bwMode="auto">
          <a:xfrm>
            <a:off x="4038600" y="1600200"/>
            <a:ext cx="4191000" cy="609600"/>
          </a:xfrm>
          <a:prstGeom prst="horizontalScroll">
            <a:avLst>
              <a:gd name="adj" fmla="val 12500"/>
            </a:avLst>
          </a:prstGeom>
          <a:solidFill>
            <a:srgbClr val="FFCCFF"/>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sz="1600" b="1">
                <a:solidFill>
                  <a:srgbClr val="669900"/>
                </a:solidFill>
                <a:ea typeface="宋体" panose="02010600030101010101" pitchFamily="2" charset="-122"/>
              </a:rPr>
              <a:t>First case: Both identical</a:t>
            </a:r>
          </a:p>
        </p:txBody>
      </p:sp>
      <p:sp>
        <p:nvSpPr>
          <p:cNvPr id="112647" name="AutoShape 7"/>
          <p:cNvSpPr>
            <a:spLocks noChangeArrowheads="1"/>
          </p:cNvSpPr>
          <p:nvPr/>
        </p:nvSpPr>
        <p:spPr bwMode="auto">
          <a:xfrm>
            <a:off x="4038600" y="2286000"/>
            <a:ext cx="4191000" cy="609600"/>
          </a:xfrm>
          <a:prstGeom prst="horizontalScroll">
            <a:avLst>
              <a:gd name="adj" fmla="val 12500"/>
            </a:avLst>
          </a:prstGeom>
          <a:solidFill>
            <a:srgbClr val="FFCCFF"/>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sz="1600" b="1">
                <a:solidFill>
                  <a:srgbClr val="669900"/>
                </a:solidFill>
                <a:ea typeface="宋体" panose="02010600030101010101" pitchFamily="2" charset="-122"/>
              </a:rPr>
              <a:t>Second case: One much heavier</a:t>
            </a:r>
          </a:p>
        </p:txBody>
      </p:sp>
      <p:sp>
        <p:nvSpPr>
          <p:cNvPr id="22539" name="Text Box 8"/>
          <p:cNvSpPr txBox="1">
            <a:spLocks noChangeArrowheads="1"/>
          </p:cNvSpPr>
          <p:nvPr/>
        </p:nvSpPr>
        <p:spPr bwMode="auto">
          <a:xfrm>
            <a:off x="2209800" y="1143000"/>
            <a:ext cx="60198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b="1">
                <a:solidFill>
                  <a:srgbClr val="669900"/>
                </a:solidFill>
                <a:ea typeface="宋体" panose="02010600030101010101" pitchFamily="2" charset="-122"/>
              </a:rPr>
              <a:t>Two cylinders are exploded apart by a spring</a:t>
            </a:r>
          </a:p>
        </p:txBody>
      </p:sp>
      <p:sp>
        <p:nvSpPr>
          <p:cNvPr id="112649" name="Text Box 9"/>
          <p:cNvSpPr txBox="1">
            <a:spLocks noChangeArrowheads="1"/>
          </p:cNvSpPr>
          <p:nvPr/>
        </p:nvSpPr>
        <p:spPr bwMode="auto">
          <a:xfrm>
            <a:off x="3657600" y="3124200"/>
            <a:ext cx="4953000" cy="1465263"/>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Use Momentum conservation m</a:t>
            </a:r>
            <a:r>
              <a:rPr lang="en-US" altLang="en-US" b="1" baseline="-25000">
                <a:solidFill>
                  <a:srgbClr val="FF3300"/>
                </a:solidFill>
              </a:rPr>
              <a:t>1</a:t>
            </a:r>
            <a:r>
              <a:rPr lang="en-US" altLang="en-US" b="1">
                <a:solidFill>
                  <a:srgbClr val="FF3300"/>
                </a:solidFill>
              </a:rPr>
              <a:t>v</a:t>
            </a:r>
            <a:r>
              <a:rPr lang="en-US" altLang="en-US" b="1" baseline="-25000">
                <a:solidFill>
                  <a:srgbClr val="FF3300"/>
                </a:solidFill>
              </a:rPr>
              <a:t>1</a:t>
            </a:r>
            <a:r>
              <a:rPr lang="en-US" altLang="en-US" b="1">
                <a:solidFill>
                  <a:srgbClr val="FF3300"/>
                </a:solidFill>
              </a:rPr>
              <a:t> = m</a:t>
            </a:r>
            <a:r>
              <a:rPr lang="en-US" altLang="en-US" b="1" baseline="-25000">
                <a:solidFill>
                  <a:srgbClr val="FF3300"/>
                </a:solidFill>
              </a:rPr>
              <a:t>2</a:t>
            </a:r>
            <a:r>
              <a:rPr lang="en-US" altLang="en-US" b="1">
                <a:solidFill>
                  <a:srgbClr val="FF3300"/>
                </a:solidFill>
              </a:rPr>
              <a:t>v</a:t>
            </a:r>
            <a:r>
              <a:rPr lang="en-US" altLang="en-US" b="1" baseline="-25000">
                <a:solidFill>
                  <a:srgbClr val="FF3300"/>
                </a:solidFill>
              </a:rPr>
              <a:t>2</a:t>
            </a:r>
            <a:endParaRPr lang="en-US" altLang="en-US" b="1">
              <a:solidFill>
                <a:srgbClr val="FF3300"/>
              </a:solidFill>
            </a:endParaRPr>
          </a:p>
          <a:p>
            <a:pPr eaLnBrk="1" hangingPunct="1"/>
            <a:r>
              <a:rPr lang="en-US" altLang="en-US" b="1">
                <a:solidFill>
                  <a:srgbClr val="FF3300"/>
                </a:solidFill>
              </a:rPr>
              <a:t>The height reached is an indication of the initial speed since 1/2mv</a:t>
            </a:r>
            <a:r>
              <a:rPr lang="en-US" altLang="en-US" b="1" baseline="30000">
                <a:solidFill>
                  <a:srgbClr val="FF3300"/>
                </a:solidFill>
              </a:rPr>
              <a:t>2</a:t>
            </a:r>
            <a:r>
              <a:rPr lang="en-US" altLang="en-US" b="1">
                <a:solidFill>
                  <a:srgbClr val="FF3300"/>
                </a:solidFill>
              </a:rPr>
              <a:t> = mgh</a:t>
            </a:r>
          </a:p>
          <a:p>
            <a:pPr eaLnBrk="1" hangingPunct="1"/>
            <a:r>
              <a:rPr lang="en-US" altLang="zh-CN" b="1" i="1">
                <a:solidFill>
                  <a:srgbClr val="FF3300"/>
                </a:solidFill>
                <a:ea typeface="宋体" panose="02010600030101010101" pitchFamily="2" charset="-122"/>
              </a:rPr>
              <a:t>                v = sqrt (2gh)</a:t>
            </a:r>
            <a:endParaRPr lang="en-US" altLang="en-US" b="1">
              <a:solidFill>
                <a:srgbClr val="FF3300"/>
              </a:solidFill>
            </a:endParaRPr>
          </a:p>
          <a:p>
            <a:pPr eaLnBrk="1" hangingPunct="1"/>
            <a:r>
              <a:rPr lang="en-US" altLang="en-US" b="1">
                <a:solidFill>
                  <a:srgbClr val="FF3300"/>
                </a:solidFill>
              </a:rPr>
              <a:t>                </a:t>
            </a:r>
          </a:p>
        </p:txBody>
      </p:sp>
    </p:spTree>
    <p:extLst>
      <p:ext uri="{BB962C8B-B14F-4D97-AF65-F5344CB8AC3E}">
        <p14:creationId xmlns:p14="http://schemas.microsoft.com/office/powerpoint/2010/main" val="33422062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45"/>
                                        </p:tgtEl>
                                        <p:attrNameLst>
                                          <p:attrName>style.visibility</p:attrName>
                                        </p:attrNameLst>
                                      </p:cBhvr>
                                      <p:to>
                                        <p:strVal val="visible"/>
                                      </p:to>
                                    </p:set>
                                    <p:anim calcmode="lin" valueType="num">
                                      <p:cBhvr additive="base">
                                        <p:cTn id="7" dur="500" fill="hold"/>
                                        <p:tgtEl>
                                          <p:spTgt spid="112645"/>
                                        </p:tgtEl>
                                        <p:attrNameLst>
                                          <p:attrName>ppt_x</p:attrName>
                                        </p:attrNameLst>
                                      </p:cBhvr>
                                      <p:tavLst>
                                        <p:tav tm="0">
                                          <p:val>
                                            <p:strVal val="#ppt_x"/>
                                          </p:val>
                                        </p:tav>
                                        <p:tav tm="100000">
                                          <p:val>
                                            <p:strVal val="#ppt_x"/>
                                          </p:val>
                                        </p:tav>
                                      </p:tavLst>
                                    </p:anim>
                                    <p:anim calcmode="lin" valueType="num">
                                      <p:cBhvr additive="base">
                                        <p:cTn id="8" dur="500" fill="hold"/>
                                        <p:tgtEl>
                                          <p:spTgt spid="11264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2646"/>
                                        </p:tgtEl>
                                        <p:attrNameLst>
                                          <p:attrName>style.visibility</p:attrName>
                                        </p:attrNameLst>
                                      </p:cBhvr>
                                      <p:to>
                                        <p:strVal val="visible"/>
                                      </p:to>
                                    </p:set>
                                    <p:anim calcmode="lin" valueType="num">
                                      <p:cBhvr additive="base">
                                        <p:cTn id="13" dur="500" fill="hold"/>
                                        <p:tgtEl>
                                          <p:spTgt spid="112646"/>
                                        </p:tgtEl>
                                        <p:attrNameLst>
                                          <p:attrName>ppt_x</p:attrName>
                                        </p:attrNameLst>
                                      </p:cBhvr>
                                      <p:tavLst>
                                        <p:tav tm="0">
                                          <p:val>
                                            <p:strVal val="#ppt_x"/>
                                          </p:val>
                                        </p:tav>
                                        <p:tav tm="100000">
                                          <p:val>
                                            <p:strVal val="#ppt_x"/>
                                          </p:val>
                                        </p:tav>
                                      </p:tavLst>
                                    </p:anim>
                                    <p:anim calcmode="lin" valueType="num">
                                      <p:cBhvr additive="base">
                                        <p:cTn id="14" dur="500" fill="hold"/>
                                        <p:tgtEl>
                                          <p:spTgt spid="112646"/>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12647"/>
                                        </p:tgtEl>
                                        <p:attrNameLst>
                                          <p:attrName>style.visibility</p:attrName>
                                        </p:attrNameLst>
                                      </p:cBhvr>
                                      <p:to>
                                        <p:strVal val="visible"/>
                                      </p:to>
                                    </p:set>
                                    <p:anim calcmode="lin" valueType="num">
                                      <p:cBhvr additive="base">
                                        <p:cTn id="17" dur="500" fill="hold"/>
                                        <p:tgtEl>
                                          <p:spTgt spid="112647"/>
                                        </p:tgtEl>
                                        <p:attrNameLst>
                                          <p:attrName>ppt_x</p:attrName>
                                        </p:attrNameLst>
                                      </p:cBhvr>
                                      <p:tavLst>
                                        <p:tav tm="0">
                                          <p:val>
                                            <p:strVal val="#ppt_x"/>
                                          </p:val>
                                        </p:tav>
                                        <p:tav tm="100000">
                                          <p:val>
                                            <p:strVal val="#ppt_x"/>
                                          </p:val>
                                        </p:tav>
                                      </p:tavLst>
                                    </p:anim>
                                    <p:anim calcmode="lin" valueType="num">
                                      <p:cBhvr additive="base">
                                        <p:cTn id="18" dur="500" fill="hold"/>
                                        <p:tgtEl>
                                          <p:spTgt spid="112647"/>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12649"/>
                                        </p:tgtEl>
                                        <p:attrNameLst>
                                          <p:attrName>style.visibility</p:attrName>
                                        </p:attrNameLst>
                                      </p:cBhvr>
                                      <p:to>
                                        <p:strVal val="visible"/>
                                      </p:to>
                                    </p:set>
                                    <p:anim calcmode="lin" valueType="num">
                                      <p:cBhvr additive="base">
                                        <p:cTn id="21" dur="500" fill="hold"/>
                                        <p:tgtEl>
                                          <p:spTgt spid="112649"/>
                                        </p:tgtEl>
                                        <p:attrNameLst>
                                          <p:attrName>ppt_x</p:attrName>
                                        </p:attrNameLst>
                                      </p:cBhvr>
                                      <p:tavLst>
                                        <p:tav tm="0">
                                          <p:val>
                                            <p:strVal val="#ppt_x"/>
                                          </p:val>
                                        </p:tav>
                                        <p:tav tm="100000">
                                          <p:val>
                                            <p:strVal val="#ppt_x"/>
                                          </p:val>
                                        </p:tav>
                                      </p:tavLst>
                                    </p:anim>
                                    <p:anim calcmode="lin" valueType="num">
                                      <p:cBhvr additive="base">
                                        <p:cTn id="22" dur="500" fill="hold"/>
                                        <p:tgtEl>
                                          <p:spTgt spid="112649"/>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112643">
                                            <p:bg/>
                                          </p:spTgt>
                                        </p:tgtEl>
                                        <p:attrNameLst>
                                          <p:attrName>style.visibility</p:attrName>
                                        </p:attrNameLst>
                                      </p:cBhvr>
                                      <p:to>
                                        <p:strVal val="visible"/>
                                      </p:to>
                                    </p:set>
                                    <p:anim calcmode="lin" valueType="num">
                                      <p:cBhvr additive="base">
                                        <p:cTn id="25" dur="500" fill="hold"/>
                                        <p:tgtEl>
                                          <p:spTgt spid="112643">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112643">
                                            <p:bg/>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12643">
                                            <p:txEl>
                                              <p:pRg st="0" end="0"/>
                                            </p:txEl>
                                          </p:spTgt>
                                        </p:tgtEl>
                                        <p:attrNameLst>
                                          <p:attrName>style.visibility</p:attrName>
                                        </p:attrNameLst>
                                      </p:cBhvr>
                                      <p:to>
                                        <p:strVal val="visible"/>
                                      </p:to>
                                    </p:set>
                                    <p:anim calcmode="lin" valueType="num">
                                      <p:cBhvr additive="base">
                                        <p:cTn id="29" dur="5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12643">
                                            <p:txEl>
                                              <p:pRg st="0" end="0"/>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12643">
                                            <p:txEl>
                                              <p:pRg st="1" end="1"/>
                                            </p:txEl>
                                          </p:spTgt>
                                        </p:tgtEl>
                                        <p:attrNameLst>
                                          <p:attrName>style.visibility</p:attrName>
                                        </p:attrNameLst>
                                      </p:cBhvr>
                                      <p:to>
                                        <p:strVal val="visible"/>
                                      </p:to>
                                    </p:set>
                                    <p:anim calcmode="lin" valueType="num">
                                      <p:cBhvr additive="base">
                                        <p:cTn id="33" dur="500" fill="hold"/>
                                        <p:tgtEl>
                                          <p:spTgt spid="112643">
                                            <p:txEl>
                                              <p:pRg st="1" end="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1264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animBg="1"/>
      <p:bldP spid="112645" grpId="0" animBg="1"/>
      <p:bldP spid="112646" grpId="0" animBg="1"/>
      <p:bldP spid="112647" grpId="0" animBg="1"/>
      <p:bldP spid="11264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B026702-9C54-40A5-BB6F-C12AC2BBB59F}" type="datetime1">
              <a:rPr lang="en-US" altLang="en-US" smtClean="0"/>
              <a:pPr eaLnBrk="1" hangingPunct="1"/>
              <a:t>2/18/2020</a:t>
            </a:fld>
            <a:endParaRPr lang="en-US" altLang="en-US"/>
          </a:p>
        </p:txBody>
      </p:sp>
      <p:sp>
        <p:nvSpPr>
          <p:cNvPr id="2355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355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6C4DB59-A754-48B7-BDAF-5BB448F97C17}" type="slidenum">
              <a:rPr lang="en-US" altLang="en-US"/>
              <a:pPr eaLnBrk="1" hangingPunct="1"/>
              <a:t>14</a:t>
            </a:fld>
            <a:endParaRPr lang="en-US" altLang="en-US"/>
          </a:p>
        </p:txBody>
      </p:sp>
      <p:sp>
        <p:nvSpPr>
          <p:cNvPr id="23557" name="Rectangle 2"/>
          <p:cNvSpPr>
            <a:spLocks noGrp="1" noChangeArrowheads="1"/>
          </p:cNvSpPr>
          <p:nvPr>
            <p:ph type="title"/>
          </p:nvPr>
        </p:nvSpPr>
        <p:spPr>
          <a:xfrm>
            <a:off x="457200" y="152400"/>
            <a:ext cx="8153400" cy="639763"/>
          </a:xfrm>
          <a:solidFill>
            <a:schemeClr val="folHlink"/>
          </a:solidFill>
        </p:spPr>
        <p:txBody>
          <a:bodyPr>
            <a:normAutofit fontScale="90000"/>
          </a:bodyPr>
          <a:lstStyle/>
          <a:p>
            <a:pPr eaLnBrk="1" hangingPunct="1"/>
            <a:r>
              <a:rPr lang="en-US" altLang="zh-CN" sz="2000">
                <a:ea typeface="宋体" panose="02010600030101010101" pitchFamily="2" charset="-122"/>
              </a:rPr>
              <a:t>1N-10 Elastic &amp; Inelastic Collisions</a:t>
            </a:r>
            <a:r>
              <a:rPr lang="en-US" altLang="zh-CN">
                <a:ea typeface="宋体" panose="02010600030101010101" pitchFamily="2" charset="-122"/>
              </a:rPr>
              <a:t> </a:t>
            </a:r>
          </a:p>
        </p:txBody>
      </p:sp>
      <p:sp>
        <p:nvSpPr>
          <p:cNvPr id="113667" name="Rectangle 3"/>
          <p:cNvSpPr>
            <a:spLocks noGrp="1" noChangeArrowheads="1"/>
          </p:cNvSpPr>
          <p:nvPr>
            <p:ph type="body" idx="1"/>
          </p:nvPr>
        </p:nvSpPr>
        <p:spPr>
          <a:xfrm>
            <a:off x="838200" y="5257800"/>
            <a:ext cx="6858000" cy="838200"/>
          </a:xfrm>
          <a:solidFill>
            <a:schemeClr val="accent1"/>
          </a:solidFill>
        </p:spPr>
        <p:txBody>
          <a:bodyPr/>
          <a:lstStyle/>
          <a:p>
            <a:pPr marL="0" indent="0" eaLnBrk="1" hangingPunct="1">
              <a:lnSpc>
                <a:spcPct val="80000"/>
              </a:lnSpc>
            </a:pPr>
            <a:r>
              <a:rPr lang="en-US" altLang="zh-CN" sz="1800">
                <a:ea typeface="宋体" panose="02010600030101010101" pitchFamily="2" charset="-122"/>
              </a:rPr>
              <a:t>WE CAN MEASURE THE SPEED BY TIMING THE CARTS ACROSS A FIXED DISTANCE.  For THE INELASTIC CASE HALF THE VELOCITY IMPLIES IT SHOULD TAKE TWICE THE TIME.</a:t>
            </a:r>
          </a:p>
        </p:txBody>
      </p:sp>
      <p:pic>
        <p:nvPicPr>
          <p:cNvPr id="23559" name="Picture 4" descr="1N-10_diagra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733800"/>
            <a:ext cx="52705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60" name="Picture 5" descr="1N-10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524000"/>
            <a:ext cx="3276600" cy="196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61" name="Text Box 7"/>
          <p:cNvSpPr txBox="1">
            <a:spLocks noChangeArrowheads="1"/>
          </p:cNvSpPr>
          <p:nvPr/>
        </p:nvSpPr>
        <p:spPr bwMode="auto">
          <a:xfrm>
            <a:off x="685800" y="914400"/>
            <a:ext cx="8001000" cy="336550"/>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1600" b="1">
                <a:solidFill>
                  <a:srgbClr val="669900"/>
                </a:solidFill>
                <a:ea typeface="宋体" panose="02010600030101010101" pitchFamily="2" charset="-122"/>
              </a:rPr>
              <a:t>Elastic and Inelastic collisions of Two identical Carts on a Frictionless Track</a:t>
            </a:r>
          </a:p>
        </p:txBody>
      </p:sp>
      <p:sp>
        <p:nvSpPr>
          <p:cNvPr id="113681" name="Text Box 17"/>
          <p:cNvSpPr txBox="1">
            <a:spLocks noChangeArrowheads="1"/>
          </p:cNvSpPr>
          <p:nvPr/>
        </p:nvSpPr>
        <p:spPr bwMode="auto">
          <a:xfrm>
            <a:off x="4114800" y="1295400"/>
            <a:ext cx="4800600" cy="641350"/>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b="1">
                <a:solidFill>
                  <a:srgbClr val="FF3300"/>
                </a:solidFill>
                <a:ea typeface="宋体" panose="02010600030101010101" pitchFamily="2" charset="-122"/>
              </a:rPr>
              <a:t>Conservation of momentum </a:t>
            </a:r>
          </a:p>
          <a:p>
            <a:pPr eaLnBrk="1" hangingPunct="1"/>
            <a:r>
              <a:rPr lang="en-US" altLang="zh-CN" b="1">
                <a:solidFill>
                  <a:srgbClr val="FF3300"/>
                </a:solidFill>
                <a:ea typeface="宋体" panose="02010600030101010101" pitchFamily="2" charset="-122"/>
              </a:rPr>
              <a:t>          </a:t>
            </a:r>
            <a:r>
              <a:rPr lang="en-US" altLang="zh-CN" b="1" i="1">
                <a:solidFill>
                  <a:srgbClr val="FF3300"/>
                </a:solidFill>
                <a:ea typeface="宋体" panose="02010600030101010101" pitchFamily="2" charset="-122"/>
              </a:rPr>
              <a:t>mv</a:t>
            </a:r>
            <a:r>
              <a:rPr lang="en-US" altLang="zh-CN" b="1" i="1" baseline="-25000">
                <a:solidFill>
                  <a:srgbClr val="FF3300"/>
                </a:solidFill>
                <a:ea typeface="宋体" panose="02010600030101010101" pitchFamily="2" charset="-122"/>
              </a:rPr>
              <a:t>A</a:t>
            </a:r>
            <a:r>
              <a:rPr lang="en-US" altLang="zh-CN" b="1" i="1">
                <a:solidFill>
                  <a:srgbClr val="FF3300"/>
                </a:solidFill>
                <a:ea typeface="宋体" panose="02010600030101010101" pitchFamily="2" charset="-122"/>
              </a:rPr>
              <a:t> + mv</a:t>
            </a:r>
            <a:r>
              <a:rPr lang="en-US" altLang="zh-CN" b="1" i="1" baseline="-25000">
                <a:solidFill>
                  <a:srgbClr val="FF3300"/>
                </a:solidFill>
                <a:ea typeface="宋体" panose="02010600030101010101" pitchFamily="2" charset="-122"/>
              </a:rPr>
              <a:t>B</a:t>
            </a:r>
            <a:r>
              <a:rPr lang="en-US" altLang="zh-CN" b="1" i="1">
                <a:solidFill>
                  <a:srgbClr val="FF3300"/>
                </a:solidFill>
                <a:ea typeface="宋体" panose="02010600030101010101" pitchFamily="2" charset="-122"/>
              </a:rPr>
              <a:t> = mv</a:t>
            </a:r>
            <a:r>
              <a:rPr lang="en-US" altLang="zh-CN" b="1" i="1" baseline="-25000">
                <a:solidFill>
                  <a:srgbClr val="FF3300"/>
                </a:solidFill>
                <a:ea typeface="宋体" panose="02010600030101010101" pitchFamily="2" charset="-122"/>
              </a:rPr>
              <a:t>A</a:t>
            </a:r>
            <a:r>
              <a:rPr lang="en-US" altLang="zh-CN" b="1" i="1">
                <a:solidFill>
                  <a:srgbClr val="FF3300"/>
                </a:solidFill>
                <a:ea typeface="宋体" panose="02010600030101010101" pitchFamily="2" charset="-122"/>
              </a:rPr>
              <a:t>’ + mv</a:t>
            </a:r>
            <a:r>
              <a:rPr lang="en-US" altLang="zh-CN" b="1" i="1" baseline="-25000">
                <a:solidFill>
                  <a:srgbClr val="FF3300"/>
                </a:solidFill>
                <a:ea typeface="宋体" panose="02010600030101010101" pitchFamily="2" charset="-122"/>
              </a:rPr>
              <a:t>B</a:t>
            </a:r>
            <a:r>
              <a:rPr lang="en-US" altLang="zh-CN" b="1" i="1">
                <a:solidFill>
                  <a:srgbClr val="FF3300"/>
                </a:solidFill>
                <a:ea typeface="宋体" panose="02010600030101010101" pitchFamily="2" charset="-122"/>
              </a:rPr>
              <a:t>’ </a:t>
            </a:r>
            <a:endParaRPr lang="en-US" altLang="en-US" b="1">
              <a:solidFill>
                <a:srgbClr val="FF3300"/>
              </a:solidFill>
            </a:endParaRPr>
          </a:p>
        </p:txBody>
      </p:sp>
      <p:sp>
        <p:nvSpPr>
          <p:cNvPr id="113682" name="Text Box 18"/>
          <p:cNvSpPr txBox="1">
            <a:spLocks noChangeArrowheads="1"/>
          </p:cNvSpPr>
          <p:nvPr/>
        </p:nvSpPr>
        <p:spPr bwMode="auto">
          <a:xfrm>
            <a:off x="4267200" y="1981200"/>
            <a:ext cx="4572000" cy="915988"/>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b="1">
                <a:solidFill>
                  <a:srgbClr val="FF3300"/>
                </a:solidFill>
                <a:ea typeface="宋体" panose="02010600030101010101" pitchFamily="2" charset="-122"/>
              </a:rPr>
              <a:t>Conservation of Energy (</a:t>
            </a:r>
            <a:r>
              <a:rPr lang="en-US" altLang="zh-CN" b="1" i="1">
                <a:solidFill>
                  <a:srgbClr val="FF3300"/>
                </a:solidFill>
                <a:ea typeface="宋体" panose="02010600030101010101" pitchFamily="2" charset="-122"/>
              </a:rPr>
              <a:t>Elastic</a:t>
            </a:r>
            <a:r>
              <a:rPr lang="en-US" altLang="zh-CN" b="1">
                <a:solidFill>
                  <a:srgbClr val="FF3300"/>
                </a:solidFill>
                <a:ea typeface="宋体" panose="02010600030101010101" pitchFamily="2" charset="-122"/>
              </a:rPr>
              <a:t>)</a:t>
            </a:r>
          </a:p>
          <a:p>
            <a:pPr eaLnBrk="1" hangingPunct="1"/>
            <a:r>
              <a:rPr lang="en-US" altLang="zh-CN" b="1">
                <a:solidFill>
                  <a:srgbClr val="FF3300"/>
                </a:solidFill>
                <a:ea typeface="宋体" panose="02010600030101010101" pitchFamily="2" charset="-122"/>
              </a:rPr>
              <a:t>  </a:t>
            </a:r>
            <a:r>
              <a:rPr lang="en-US" altLang="zh-CN" b="1" i="1">
                <a:solidFill>
                  <a:srgbClr val="FF3300"/>
                </a:solidFill>
                <a:ea typeface="宋体" panose="02010600030101010101" pitchFamily="2" charset="-122"/>
              </a:rPr>
              <a:t>½ mv</a:t>
            </a:r>
            <a:r>
              <a:rPr lang="en-US" altLang="zh-CN" b="1" i="1" baseline="-25000">
                <a:solidFill>
                  <a:srgbClr val="FF3300"/>
                </a:solidFill>
                <a:ea typeface="宋体" panose="02010600030101010101" pitchFamily="2" charset="-122"/>
              </a:rPr>
              <a:t>A</a:t>
            </a:r>
            <a:r>
              <a:rPr lang="en-US" altLang="zh-CN" b="1" i="1" baseline="30000">
                <a:solidFill>
                  <a:srgbClr val="FF3300"/>
                </a:solidFill>
                <a:ea typeface="宋体" panose="02010600030101010101" pitchFamily="2" charset="-122"/>
              </a:rPr>
              <a:t>2</a:t>
            </a:r>
            <a:r>
              <a:rPr lang="en-US" altLang="zh-CN" b="1" i="1">
                <a:solidFill>
                  <a:srgbClr val="FF3300"/>
                </a:solidFill>
                <a:ea typeface="宋体" panose="02010600030101010101" pitchFamily="2" charset="-122"/>
              </a:rPr>
              <a:t> + ½ mv</a:t>
            </a:r>
            <a:r>
              <a:rPr lang="en-US" altLang="zh-CN" b="1" i="1" baseline="-25000">
                <a:solidFill>
                  <a:srgbClr val="FF3300"/>
                </a:solidFill>
                <a:ea typeface="宋体" panose="02010600030101010101" pitchFamily="2" charset="-122"/>
              </a:rPr>
              <a:t>B</a:t>
            </a:r>
            <a:r>
              <a:rPr lang="en-US" altLang="zh-CN" b="1" i="1" baseline="30000">
                <a:solidFill>
                  <a:srgbClr val="FF3300"/>
                </a:solidFill>
                <a:ea typeface="宋体" panose="02010600030101010101" pitchFamily="2" charset="-122"/>
              </a:rPr>
              <a:t>2</a:t>
            </a:r>
            <a:r>
              <a:rPr lang="en-US" altLang="zh-CN" b="1" i="1">
                <a:solidFill>
                  <a:srgbClr val="FF3300"/>
                </a:solidFill>
                <a:ea typeface="宋体" panose="02010600030101010101" pitchFamily="2" charset="-122"/>
              </a:rPr>
              <a:t> = ½ mv</a:t>
            </a:r>
            <a:r>
              <a:rPr lang="en-US" altLang="zh-CN" b="1" i="1" baseline="-25000">
                <a:solidFill>
                  <a:srgbClr val="FF3300"/>
                </a:solidFill>
                <a:ea typeface="宋体" panose="02010600030101010101" pitchFamily="2" charset="-122"/>
              </a:rPr>
              <a:t>A</a:t>
            </a:r>
            <a:r>
              <a:rPr lang="en-US" altLang="zh-CN" b="1" i="1">
                <a:solidFill>
                  <a:srgbClr val="FF3300"/>
                </a:solidFill>
                <a:ea typeface="宋体" panose="02010600030101010101" pitchFamily="2" charset="-122"/>
              </a:rPr>
              <a:t>’</a:t>
            </a:r>
            <a:r>
              <a:rPr lang="en-US" altLang="zh-CN" b="1" i="1" baseline="30000">
                <a:solidFill>
                  <a:srgbClr val="FF3300"/>
                </a:solidFill>
                <a:ea typeface="宋体" panose="02010600030101010101" pitchFamily="2" charset="-122"/>
              </a:rPr>
              <a:t>2</a:t>
            </a:r>
            <a:r>
              <a:rPr lang="en-US" altLang="zh-CN" b="1" i="1">
                <a:solidFill>
                  <a:srgbClr val="FF3300"/>
                </a:solidFill>
                <a:ea typeface="宋体" panose="02010600030101010101" pitchFamily="2" charset="-122"/>
              </a:rPr>
              <a:t> + ½ mv</a:t>
            </a:r>
            <a:r>
              <a:rPr lang="en-US" altLang="zh-CN" b="1" i="1" baseline="-25000">
                <a:solidFill>
                  <a:srgbClr val="FF3300"/>
                </a:solidFill>
                <a:ea typeface="宋体" panose="02010600030101010101" pitchFamily="2" charset="-122"/>
              </a:rPr>
              <a:t>B</a:t>
            </a:r>
            <a:r>
              <a:rPr lang="en-US" altLang="zh-CN" b="1" i="1">
                <a:solidFill>
                  <a:srgbClr val="FF3300"/>
                </a:solidFill>
                <a:ea typeface="宋体" panose="02010600030101010101" pitchFamily="2" charset="-122"/>
              </a:rPr>
              <a:t>’</a:t>
            </a:r>
            <a:r>
              <a:rPr lang="en-US" altLang="zh-CN" b="1" i="1" baseline="30000">
                <a:solidFill>
                  <a:srgbClr val="FF3300"/>
                </a:solidFill>
                <a:ea typeface="宋体" panose="02010600030101010101" pitchFamily="2" charset="-122"/>
              </a:rPr>
              <a:t>2</a:t>
            </a:r>
          </a:p>
          <a:p>
            <a:pPr eaLnBrk="1" hangingPunct="1"/>
            <a:r>
              <a:rPr lang="en-US" altLang="zh-CN" b="1" i="1">
                <a:solidFill>
                  <a:srgbClr val="FF3300"/>
                </a:solidFill>
                <a:ea typeface="宋体" panose="02010600030101010101" pitchFamily="2" charset="-122"/>
              </a:rPr>
              <a:t>If v</a:t>
            </a:r>
            <a:r>
              <a:rPr lang="en-US" altLang="zh-CN" b="1" i="1" baseline="-25000">
                <a:solidFill>
                  <a:srgbClr val="FF3300"/>
                </a:solidFill>
                <a:ea typeface="宋体" panose="02010600030101010101" pitchFamily="2" charset="-122"/>
              </a:rPr>
              <a:t>B</a:t>
            </a:r>
            <a:r>
              <a:rPr lang="en-US" altLang="zh-CN" b="1" i="1">
                <a:solidFill>
                  <a:srgbClr val="FF3300"/>
                </a:solidFill>
                <a:ea typeface="宋体" panose="02010600030101010101" pitchFamily="2" charset="-122"/>
              </a:rPr>
              <a:t> = 0 then v</a:t>
            </a:r>
            <a:r>
              <a:rPr lang="en-US" altLang="zh-CN" b="1" i="1" baseline="-25000">
                <a:solidFill>
                  <a:srgbClr val="FF3300"/>
                </a:solidFill>
                <a:ea typeface="宋体" panose="02010600030101010101" pitchFamily="2" charset="-122"/>
              </a:rPr>
              <a:t>A</a:t>
            </a:r>
            <a:r>
              <a:rPr lang="en-US" altLang="zh-CN" b="1" i="1" baseline="30000">
                <a:solidFill>
                  <a:srgbClr val="FF3300"/>
                </a:solidFill>
                <a:ea typeface="宋体" panose="02010600030101010101" pitchFamily="2" charset="-122"/>
              </a:rPr>
              <a:t>’</a:t>
            </a:r>
            <a:r>
              <a:rPr lang="en-US" altLang="zh-CN" b="1" i="1">
                <a:solidFill>
                  <a:srgbClr val="FF3300"/>
                </a:solidFill>
                <a:ea typeface="宋体" panose="02010600030101010101" pitchFamily="2" charset="-122"/>
              </a:rPr>
              <a:t> = 0 and v</a:t>
            </a:r>
            <a:r>
              <a:rPr lang="en-US" altLang="zh-CN" b="1" i="1" baseline="-25000">
                <a:solidFill>
                  <a:srgbClr val="FF3300"/>
                </a:solidFill>
                <a:ea typeface="宋体" panose="02010600030101010101" pitchFamily="2" charset="-122"/>
              </a:rPr>
              <a:t>B</a:t>
            </a:r>
            <a:r>
              <a:rPr lang="en-US" altLang="zh-CN" b="1" i="1" baseline="30000">
                <a:solidFill>
                  <a:srgbClr val="FF3300"/>
                </a:solidFill>
                <a:ea typeface="宋体" panose="02010600030101010101" pitchFamily="2" charset="-122"/>
              </a:rPr>
              <a:t>’</a:t>
            </a:r>
            <a:r>
              <a:rPr lang="en-US" altLang="zh-CN" b="1" i="1">
                <a:solidFill>
                  <a:srgbClr val="FF3300"/>
                </a:solidFill>
                <a:ea typeface="宋体" panose="02010600030101010101" pitchFamily="2" charset="-122"/>
              </a:rPr>
              <a:t> = v</a:t>
            </a:r>
            <a:r>
              <a:rPr lang="en-US" altLang="zh-CN" b="1" i="1" baseline="-25000">
                <a:solidFill>
                  <a:srgbClr val="FF3300"/>
                </a:solidFill>
                <a:ea typeface="宋体" panose="02010600030101010101" pitchFamily="2" charset="-122"/>
              </a:rPr>
              <a:t>A</a:t>
            </a:r>
            <a:endParaRPr lang="en-US" altLang="en-US" b="1">
              <a:solidFill>
                <a:srgbClr val="FF3300"/>
              </a:solidFill>
            </a:endParaRPr>
          </a:p>
        </p:txBody>
      </p:sp>
      <p:sp>
        <p:nvSpPr>
          <p:cNvPr id="113689" name="Text Box 25"/>
          <p:cNvSpPr txBox="1">
            <a:spLocks noChangeArrowheads="1"/>
          </p:cNvSpPr>
          <p:nvPr/>
        </p:nvSpPr>
        <p:spPr bwMode="auto">
          <a:xfrm>
            <a:off x="4114800" y="3124200"/>
            <a:ext cx="4800600" cy="641350"/>
          </a:xfrm>
          <a:prstGeom prst="rect">
            <a:avLst/>
          </a:prstGeom>
          <a:solidFill>
            <a:srgbClr val="FFC1C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zh-CN" b="1">
                <a:solidFill>
                  <a:srgbClr val="FF3300"/>
                </a:solidFill>
                <a:ea typeface="宋体" panose="02010600030101010101" pitchFamily="2" charset="-122"/>
              </a:rPr>
              <a:t>Completely inelastic (two carts stick)</a:t>
            </a:r>
          </a:p>
          <a:p>
            <a:pPr eaLnBrk="1" hangingPunct="1"/>
            <a:r>
              <a:rPr lang="en-US" altLang="zh-CN" b="1">
                <a:solidFill>
                  <a:srgbClr val="FF3300"/>
                </a:solidFill>
                <a:ea typeface="宋体" panose="02010600030101010101" pitchFamily="2" charset="-122"/>
              </a:rPr>
              <a:t>      if v</a:t>
            </a:r>
            <a:r>
              <a:rPr lang="en-US" altLang="zh-CN" b="1" baseline="-25000">
                <a:solidFill>
                  <a:srgbClr val="FF3300"/>
                </a:solidFill>
                <a:ea typeface="宋体" panose="02010600030101010101" pitchFamily="2" charset="-122"/>
              </a:rPr>
              <a:t>B</a:t>
            </a:r>
            <a:r>
              <a:rPr lang="en-US" altLang="zh-CN" b="1">
                <a:solidFill>
                  <a:srgbClr val="FF3300"/>
                </a:solidFill>
                <a:ea typeface="宋体" panose="02010600030101010101" pitchFamily="2" charset="-122"/>
              </a:rPr>
              <a:t> = 0   then  v</a:t>
            </a:r>
            <a:r>
              <a:rPr lang="en-US" altLang="zh-CN" b="1" baseline="-25000">
                <a:solidFill>
                  <a:srgbClr val="FF3300"/>
                </a:solidFill>
                <a:ea typeface="宋体" panose="02010600030101010101" pitchFamily="2" charset="-122"/>
              </a:rPr>
              <a:t>AB</a:t>
            </a:r>
            <a:r>
              <a:rPr lang="en-US" altLang="zh-CN" b="1">
                <a:solidFill>
                  <a:srgbClr val="FF3300"/>
                </a:solidFill>
                <a:ea typeface="宋体" panose="02010600030101010101" pitchFamily="2" charset="-122"/>
              </a:rPr>
              <a:t> = ½ v</a:t>
            </a:r>
            <a:r>
              <a:rPr lang="en-US" altLang="zh-CN" b="1" baseline="-25000">
                <a:solidFill>
                  <a:srgbClr val="FF3300"/>
                </a:solidFill>
                <a:ea typeface="宋体" panose="02010600030101010101" pitchFamily="2" charset="-122"/>
              </a:rPr>
              <a:t>A</a:t>
            </a:r>
            <a:endParaRPr lang="en-US" altLang="en-US" b="1">
              <a:solidFill>
                <a:srgbClr val="FF3300"/>
              </a:solidFill>
            </a:endParaRPr>
          </a:p>
        </p:txBody>
      </p:sp>
    </p:spTree>
    <p:extLst>
      <p:ext uri="{BB962C8B-B14F-4D97-AF65-F5344CB8AC3E}">
        <p14:creationId xmlns:p14="http://schemas.microsoft.com/office/powerpoint/2010/main" val="30892423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B543791-F431-45A7-8470-A9C5F20632DD}" type="datetime1">
              <a:rPr lang="en-US" altLang="en-US" smtClean="0"/>
              <a:pPr eaLnBrk="1" hangingPunct="1"/>
              <a:t>2/18/2020</a:t>
            </a:fld>
            <a:endParaRPr lang="en-US" altLang="en-US"/>
          </a:p>
        </p:txBody>
      </p:sp>
      <p:sp>
        <p:nvSpPr>
          <p:cNvPr id="25603"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560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C7F90FC0-BB3B-43C6-A8BF-5A318AC46834}" type="slidenum">
              <a:rPr lang="en-US" altLang="en-US"/>
              <a:pPr eaLnBrk="1" hangingPunct="1"/>
              <a:t>15</a:t>
            </a:fld>
            <a:endParaRPr lang="en-US" altLang="en-US"/>
          </a:p>
        </p:txBody>
      </p:sp>
      <p:sp>
        <p:nvSpPr>
          <p:cNvPr id="97283" name="Rectangle 3"/>
          <p:cNvSpPr>
            <a:spLocks noGrp="1" noChangeArrowheads="1"/>
          </p:cNvSpPr>
          <p:nvPr>
            <p:ph type="body" idx="1"/>
          </p:nvPr>
        </p:nvSpPr>
        <p:spPr>
          <a:xfrm>
            <a:off x="535675" y="822325"/>
            <a:ext cx="8229600" cy="533400"/>
          </a:xfrm>
        </p:spPr>
        <p:txBody>
          <a:bodyPr>
            <a:normAutofit lnSpcReduction="10000"/>
          </a:bodyPr>
          <a:lstStyle/>
          <a:p>
            <a:pPr marL="0" indent="0" eaLnBrk="1" hangingPunct="1"/>
            <a:r>
              <a:rPr lang="en-US" altLang="en-US" b="1" dirty="0">
                <a:solidFill>
                  <a:srgbClr val="FF0000"/>
                </a:solidFill>
                <a:latin typeface="Arial" panose="020B0604020202020204" pitchFamily="34" charset="0"/>
                <a:cs typeface="Arial" panose="020B0604020202020204" pitchFamily="34" charset="0"/>
              </a:rPr>
              <a:t>Q5</a:t>
            </a:r>
            <a:r>
              <a:rPr lang="en-US" altLang="en-US" b="1" dirty="0">
                <a:latin typeface="Arial" panose="020B0604020202020204" pitchFamily="34" charset="0"/>
                <a:cs typeface="Arial" panose="020B0604020202020204" pitchFamily="34" charset="0"/>
              </a:rPr>
              <a:t> </a:t>
            </a:r>
            <a:r>
              <a:rPr lang="en-US" altLang="en-US" sz="2000" b="1" dirty="0">
                <a:solidFill>
                  <a:schemeClr val="hlink"/>
                </a:solidFill>
                <a:latin typeface="Arial" panose="020B0604020202020204" pitchFamily="34" charset="0"/>
                <a:cs typeface="Arial" panose="020B0604020202020204" pitchFamily="34" charset="0"/>
              </a:rPr>
              <a:t>Are impulse and momentum the same thing?  Explain.</a:t>
            </a:r>
            <a:endParaRPr lang="en-US" altLang="en-US" b="1" dirty="0">
              <a:latin typeface="Arial" panose="020B0604020202020204" pitchFamily="34" charset="0"/>
              <a:cs typeface="Arial" panose="020B0604020202020204" pitchFamily="34" charset="0"/>
            </a:endParaRPr>
          </a:p>
        </p:txBody>
      </p:sp>
      <p:sp>
        <p:nvSpPr>
          <p:cNvPr id="97284" name="Text Box 4"/>
          <p:cNvSpPr txBox="1">
            <a:spLocks noChangeArrowheads="1"/>
          </p:cNvSpPr>
          <p:nvPr/>
        </p:nvSpPr>
        <p:spPr bwMode="auto">
          <a:xfrm>
            <a:off x="362187" y="2639704"/>
            <a:ext cx="8382000"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a:solidFill>
                  <a:srgbClr val="FF3300"/>
                </a:solidFill>
              </a:rPr>
              <a:t>Q6</a:t>
            </a:r>
            <a:r>
              <a:rPr lang="en-US" altLang="en-US" sz="2000" b="1" dirty="0">
                <a:solidFill>
                  <a:schemeClr val="hlink"/>
                </a:solidFill>
              </a:rPr>
              <a:t> If a ball bounces off a wall so that its velocity coming back has the same magnitude that it had prior to bouncing: </a:t>
            </a:r>
          </a:p>
          <a:p>
            <a:pPr eaLnBrk="1" hangingPunct="1">
              <a:spcBef>
                <a:spcPct val="50000"/>
              </a:spcBef>
            </a:pPr>
            <a:r>
              <a:rPr lang="en-US" altLang="en-US" sz="2000" b="1" dirty="0">
                <a:solidFill>
                  <a:schemeClr val="hlink"/>
                </a:solidFill>
              </a:rPr>
              <a:t>A. Is there a change in the momentum of the ball?  Explain.</a:t>
            </a:r>
          </a:p>
          <a:p>
            <a:pPr eaLnBrk="1" hangingPunct="1">
              <a:spcBef>
                <a:spcPct val="50000"/>
              </a:spcBef>
            </a:pPr>
            <a:r>
              <a:rPr lang="en-US" altLang="en-US" sz="2000" b="1" dirty="0">
                <a:solidFill>
                  <a:schemeClr val="hlink"/>
                </a:solidFill>
              </a:rPr>
              <a:t>B. Is there an impulse acting on the ball during its collision with the wall?  Explain.</a:t>
            </a:r>
          </a:p>
        </p:txBody>
      </p:sp>
      <p:sp>
        <p:nvSpPr>
          <p:cNvPr id="97285" name="Text Box 5"/>
          <p:cNvSpPr txBox="1">
            <a:spLocks noChangeArrowheads="1"/>
          </p:cNvSpPr>
          <p:nvPr/>
        </p:nvSpPr>
        <p:spPr bwMode="auto">
          <a:xfrm>
            <a:off x="1905000" y="4876800"/>
            <a:ext cx="337185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A. Yes momentum is a vector</a:t>
            </a:r>
          </a:p>
        </p:txBody>
      </p:sp>
      <p:sp>
        <p:nvSpPr>
          <p:cNvPr id="97286" name="Text Box 6"/>
          <p:cNvSpPr txBox="1">
            <a:spLocks noChangeArrowheads="1"/>
          </p:cNvSpPr>
          <p:nvPr/>
        </p:nvSpPr>
        <p:spPr bwMode="auto">
          <a:xfrm>
            <a:off x="1889125" y="5370513"/>
            <a:ext cx="40068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B. Yes a force acts for a short time</a:t>
            </a:r>
            <a:r>
              <a:rPr lang="en-US" altLang="en-US"/>
              <a:t> </a:t>
            </a:r>
          </a:p>
        </p:txBody>
      </p:sp>
      <p:sp>
        <p:nvSpPr>
          <p:cNvPr id="97287" name="Text Box 7"/>
          <p:cNvSpPr txBox="1">
            <a:spLocks noChangeArrowheads="1"/>
          </p:cNvSpPr>
          <p:nvPr/>
        </p:nvSpPr>
        <p:spPr bwMode="auto">
          <a:xfrm>
            <a:off x="2317750" y="1558925"/>
            <a:ext cx="370205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dirty="0">
                <a:solidFill>
                  <a:srgbClr val="FF3300"/>
                </a:solidFill>
              </a:rPr>
              <a:t>No impulse changes momentum</a:t>
            </a:r>
          </a:p>
        </p:txBody>
      </p:sp>
    </p:spTree>
    <p:extLst>
      <p:ext uri="{BB962C8B-B14F-4D97-AF65-F5344CB8AC3E}">
        <p14:creationId xmlns:p14="http://schemas.microsoft.com/office/powerpoint/2010/main" val="3497321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7287"/>
                                        </p:tgtEl>
                                        <p:attrNameLst>
                                          <p:attrName>style.visibility</p:attrName>
                                        </p:attrNameLst>
                                      </p:cBhvr>
                                      <p:to>
                                        <p:strVal val="visible"/>
                                      </p:to>
                                    </p:set>
                                    <p:anim calcmode="lin" valueType="num">
                                      <p:cBhvr additive="base">
                                        <p:cTn id="7" dur="500" fill="hold"/>
                                        <p:tgtEl>
                                          <p:spTgt spid="97287"/>
                                        </p:tgtEl>
                                        <p:attrNameLst>
                                          <p:attrName>ppt_x</p:attrName>
                                        </p:attrNameLst>
                                      </p:cBhvr>
                                      <p:tavLst>
                                        <p:tav tm="0">
                                          <p:val>
                                            <p:strVal val="#ppt_x"/>
                                          </p:val>
                                        </p:tav>
                                        <p:tav tm="100000">
                                          <p:val>
                                            <p:strVal val="#ppt_x"/>
                                          </p:val>
                                        </p:tav>
                                      </p:tavLst>
                                    </p:anim>
                                    <p:anim calcmode="lin" valueType="num">
                                      <p:cBhvr additive="base">
                                        <p:cTn id="8" dur="500" fill="hold"/>
                                        <p:tgtEl>
                                          <p:spTgt spid="97287"/>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7285"/>
                                        </p:tgtEl>
                                        <p:attrNameLst>
                                          <p:attrName>style.visibility</p:attrName>
                                        </p:attrNameLst>
                                      </p:cBhvr>
                                      <p:to>
                                        <p:strVal val="visible"/>
                                      </p:to>
                                    </p:set>
                                    <p:anim calcmode="lin" valueType="num">
                                      <p:cBhvr additive="base">
                                        <p:cTn id="13" dur="500" fill="hold"/>
                                        <p:tgtEl>
                                          <p:spTgt spid="97285"/>
                                        </p:tgtEl>
                                        <p:attrNameLst>
                                          <p:attrName>ppt_x</p:attrName>
                                        </p:attrNameLst>
                                      </p:cBhvr>
                                      <p:tavLst>
                                        <p:tav tm="0">
                                          <p:val>
                                            <p:strVal val="#ppt_x"/>
                                          </p:val>
                                        </p:tav>
                                        <p:tav tm="100000">
                                          <p:val>
                                            <p:strVal val="#ppt_x"/>
                                          </p:val>
                                        </p:tav>
                                      </p:tavLst>
                                    </p:anim>
                                    <p:anim calcmode="lin" valueType="num">
                                      <p:cBhvr additive="base">
                                        <p:cTn id="14" dur="500" fill="hold"/>
                                        <p:tgtEl>
                                          <p:spTgt spid="9728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7286"/>
                                        </p:tgtEl>
                                        <p:attrNameLst>
                                          <p:attrName>style.visibility</p:attrName>
                                        </p:attrNameLst>
                                      </p:cBhvr>
                                      <p:to>
                                        <p:strVal val="visible"/>
                                      </p:to>
                                    </p:set>
                                    <p:anim calcmode="lin" valueType="num">
                                      <p:cBhvr additive="base">
                                        <p:cTn id="19" dur="500" fill="hold"/>
                                        <p:tgtEl>
                                          <p:spTgt spid="97286"/>
                                        </p:tgtEl>
                                        <p:attrNameLst>
                                          <p:attrName>ppt_x</p:attrName>
                                        </p:attrNameLst>
                                      </p:cBhvr>
                                      <p:tavLst>
                                        <p:tav tm="0">
                                          <p:val>
                                            <p:strVal val="#ppt_x"/>
                                          </p:val>
                                        </p:tav>
                                        <p:tav tm="100000">
                                          <p:val>
                                            <p:strVal val="#ppt_x"/>
                                          </p:val>
                                        </p:tav>
                                      </p:tavLst>
                                    </p:anim>
                                    <p:anim calcmode="lin" valueType="num">
                                      <p:cBhvr additive="base">
                                        <p:cTn id="20" dur="500" fill="hold"/>
                                        <p:tgtEl>
                                          <p:spTgt spid="972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5" grpId="0" animBg="1"/>
      <p:bldP spid="97286" grpId="0" animBg="1"/>
      <p:bldP spid="9728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7A177FB-77D0-4D70-A0B7-371DD47BD792}" type="datetime1">
              <a:rPr lang="en-US" altLang="en-US" smtClean="0"/>
              <a:pPr eaLnBrk="1" hangingPunct="1"/>
              <a:t>2/18/2020</a:t>
            </a:fld>
            <a:endParaRPr lang="en-US" altLang="en-US"/>
          </a:p>
        </p:txBody>
      </p:sp>
      <p:sp>
        <p:nvSpPr>
          <p:cNvPr id="26627"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662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35DA5512-1D13-4987-9233-232D7A661122}" type="slidenum">
              <a:rPr lang="en-US" altLang="en-US"/>
              <a:pPr eaLnBrk="1" hangingPunct="1"/>
              <a:t>16</a:t>
            </a:fld>
            <a:endParaRPr lang="en-US" altLang="en-US"/>
          </a:p>
        </p:txBody>
      </p:sp>
      <p:sp>
        <p:nvSpPr>
          <p:cNvPr id="98306" name="Text Box 2"/>
          <p:cNvSpPr txBox="1">
            <a:spLocks noChangeArrowheads="1"/>
          </p:cNvSpPr>
          <p:nvPr/>
        </p:nvSpPr>
        <p:spPr bwMode="auto">
          <a:xfrm>
            <a:off x="304800" y="838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Q9</a:t>
            </a:r>
            <a:r>
              <a:rPr lang="en-US" altLang="en-US" sz="2000" b="1">
                <a:solidFill>
                  <a:schemeClr val="hlink"/>
                </a:solidFill>
              </a:rPr>
              <a:t> What is the advantage of an air bag in reducing injuries during collisions?  Explain using impulse and momentum ideas.</a:t>
            </a:r>
          </a:p>
        </p:txBody>
      </p:sp>
      <p:sp>
        <p:nvSpPr>
          <p:cNvPr id="98307" name="Text Box 3"/>
          <p:cNvSpPr txBox="1">
            <a:spLocks noChangeArrowheads="1"/>
          </p:cNvSpPr>
          <p:nvPr/>
        </p:nvSpPr>
        <p:spPr bwMode="auto">
          <a:xfrm>
            <a:off x="228600" y="3276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Q11</a:t>
            </a:r>
            <a:r>
              <a:rPr lang="en-US" altLang="en-US" sz="2000" b="1">
                <a:solidFill>
                  <a:schemeClr val="hlink"/>
                </a:solidFill>
              </a:rPr>
              <a:t> If you catch a baseball or softball with your bare hand, will the force exerted on your hand by the ball be reduced if you pull your arm back during the catch?  Explain.</a:t>
            </a:r>
          </a:p>
        </p:txBody>
      </p:sp>
      <p:sp>
        <p:nvSpPr>
          <p:cNvPr id="98308" name="Text Box 4"/>
          <p:cNvSpPr txBox="1">
            <a:spLocks noChangeArrowheads="1"/>
          </p:cNvSpPr>
          <p:nvPr/>
        </p:nvSpPr>
        <p:spPr bwMode="auto">
          <a:xfrm>
            <a:off x="1355725" y="2017713"/>
            <a:ext cx="5251450"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It increases the time over which the force acts.</a:t>
            </a:r>
          </a:p>
          <a:p>
            <a:pPr eaLnBrk="1" hangingPunct="1"/>
            <a:r>
              <a:rPr lang="en-US" altLang="en-US" b="1">
                <a:solidFill>
                  <a:srgbClr val="FF3300"/>
                </a:solidFill>
              </a:rPr>
              <a:t>It also spreads the force over a larger area</a:t>
            </a:r>
          </a:p>
        </p:txBody>
      </p:sp>
      <p:sp>
        <p:nvSpPr>
          <p:cNvPr id="98309" name="Text Box 5"/>
          <p:cNvSpPr txBox="1">
            <a:spLocks noChangeArrowheads="1"/>
          </p:cNvSpPr>
          <p:nvPr/>
        </p:nvSpPr>
        <p:spPr bwMode="auto">
          <a:xfrm>
            <a:off x="685800" y="4572000"/>
            <a:ext cx="7353300" cy="91598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Yes. The impulse is the same but the impact time is longer.</a:t>
            </a:r>
          </a:p>
          <a:p>
            <a:pPr eaLnBrk="1" hangingPunct="1"/>
            <a:r>
              <a:rPr lang="en-US" altLang="en-US" b="1">
                <a:solidFill>
                  <a:srgbClr val="FF3300"/>
                </a:solidFill>
              </a:rPr>
              <a:t>From a work point of view the kinetic energy = Fd so increasing d </a:t>
            </a:r>
          </a:p>
          <a:p>
            <a:pPr eaLnBrk="1" hangingPunct="1"/>
            <a:r>
              <a:rPr lang="en-US" altLang="en-US" b="1">
                <a:solidFill>
                  <a:srgbClr val="FF3300"/>
                </a:solidFill>
              </a:rPr>
              <a:t>reduces F</a:t>
            </a:r>
          </a:p>
        </p:txBody>
      </p:sp>
    </p:spTree>
    <p:extLst>
      <p:ext uri="{BB962C8B-B14F-4D97-AF65-F5344CB8AC3E}">
        <p14:creationId xmlns:p14="http://schemas.microsoft.com/office/powerpoint/2010/main" val="24357643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308"/>
                                        </p:tgtEl>
                                        <p:attrNameLst>
                                          <p:attrName>style.visibility</p:attrName>
                                        </p:attrNameLst>
                                      </p:cBhvr>
                                      <p:to>
                                        <p:strVal val="visible"/>
                                      </p:to>
                                    </p:set>
                                    <p:anim calcmode="lin" valueType="num">
                                      <p:cBhvr additive="base">
                                        <p:cTn id="7" dur="500" fill="hold"/>
                                        <p:tgtEl>
                                          <p:spTgt spid="98308"/>
                                        </p:tgtEl>
                                        <p:attrNameLst>
                                          <p:attrName>ppt_x</p:attrName>
                                        </p:attrNameLst>
                                      </p:cBhvr>
                                      <p:tavLst>
                                        <p:tav tm="0">
                                          <p:val>
                                            <p:strVal val="#ppt_x"/>
                                          </p:val>
                                        </p:tav>
                                        <p:tav tm="100000">
                                          <p:val>
                                            <p:strVal val="#ppt_x"/>
                                          </p:val>
                                        </p:tav>
                                      </p:tavLst>
                                    </p:anim>
                                    <p:anim calcmode="lin" valueType="num">
                                      <p:cBhvr additive="base">
                                        <p:cTn id="8" dur="500" fill="hold"/>
                                        <p:tgtEl>
                                          <p:spTgt spid="9830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8309"/>
                                        </p:tgtEl>
                                        <p:attrNameLst>
                                          <p:attrName>style.visibility</p:attrName>
                                        </p:attrNameLst>
                                      </p:cBhvr>
                                      <p:to>
                                        <p:strVal val="visible"/>
                                      </p:to>
                                    </p:set>
                                    <p:anim calcmode="lin" valueType="num">
                                      <p:cBhvr additive="base">
                                        <p:cTn id="13" dur="500" fill="hold"/>
                                        <p:tgtEl>
                                          <p:spTgt spid="98309"/>
                                        </p:tgtEl>
                                        <p:attrNameLst>
                                          <p:attrName>ppt_x</p:attrName>
                                        </p:attrNameLst>
                                      </p:cBhvr>
                                      <p:tavLst>
                                        <p:tav tm="0">
                                          <p:val>
                                            <p:strVal val="#ppt_x"/>
                                          </p:val>
                                        </p:tav>
                                        <p:tav tm="100000">
                                          <p:val>
                                            <p:strVal val="#ppt_x"/>
                                          </p:val>
                                        </p:tav>
                                      </p:tavLst>
                                    </p:anim>
                                    <p:anim calcmode="lin" valueType="num">
                                      <p:cBhvr additive="base">
                                        <p:cTn id="14" dur="500" fill="hold"/>
                                        <p:tgtEl>
                                          <p:spTgt spid="9830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8" grpId="0" animBg="1"/>
      <p:bldP spid="9830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4EFEF38-D8BC-4582-A6DF-4BEBE29E47EB}" type="datetime1">
              <a:rPr lang="en-US" altLang="en-US" smtClean="0"/>
              <a:pPr eaLnBrk="1" hangingPunct="1"/>
              <a:t>2/18/2020</a:t>
            </a:fld>
            <a:endParaRPr lang="en-US" altLang="en-US"/>
          </a:p>
        </p:txBody>
      </p:sp>
      <p:sp>
        <p:nvSpPr>
          <p:cNvPr id="27651"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7652"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38E322E-1D05-4886-99CF-AEDCAB1D05DE}" type="slidenum">
              <a:rPr lang="en-US" altLang="en-US"/>
              <a:pPr eaLnBrk="1" hangingPunct="1"/>
              <a:t>17</a:t>
            </a:fld>
            <a:endParaRPr lang="en-US" altLang="en-US"/>
          </a:p>
        </p:txBody>
      </p:sp>
      <p:sp>
        <p:nvSpPr>
          <p:cNvPr id="99330" name="Text Box 2"/>
          <p:cNvSpPr txBox="1">
            <a:spLocks noChangeArrowheads="1"/>
          </p:cNvSpPr>
          <p:nvPr/>
        </p:nvSpPr>
        <p:spPr bwMode="auto">
          <a:xfrm>
            <a:off x="304800" y="228600"/>
            <a:ext cx="83820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Q17</a:t>
            </a:r>
            <a:r>
              <a:rPr lang="en-US" altLang="en-US" sz="2000" b="1">
                <a:solidFill>
                  <a:schemeClr val="hlink"/>
                </a:solidFill>
              </a:rPr>
              <a:t> A compact car and a large truck have a head-on collision.  During the collision, which vehicle, if either, experiences:</a:t>
            </a:r>
          </a:p>
          <a:p>
            <a:pPr eaLnBrk="1" hangingPunct="1">
              <a:spcBef>
                <a:spcPct val="50000"/>
              </a:spcBef>
            </a:pPr>
            <a:r>
              <a:rPr lang="en-US" altLang="en-US" sz="2000" b="1">
                <a:solidFill>
                  <a:schemeClr val="hlink"/>
                </a:solidFill>
              </a:rPr>
              <a:t>A. The greater force of impact?  Explain.</a:t>
            </a:r>
          </a:p>
          <a:p>
            <a:pPr eaLnBrk="1" hangingPunct="1">
              <a:spcBef>
                <a:spcPct val="50000"/>
              </a:spcBef>
            </a:pPr>
            <a:r>
              <a:rPr lang="en-US" altLang="en-US" sz="2000" b="1">
                <a:solidFill>
                  <a:schemeClr val="hlink"/>
                </a:solidFill>
              </a:rPr>
              <a:t>B. The greater impulse?  Explain.</a:t>
            </a:r>
          </a:p>
          <a:p>
            <a:pPr eaLnBrk="1" hangingPunct="1">
              <a:spcBef>
                <a:spcPct val="50000"/>
              </a:spcBef>
            </a:pPr>
            <a:r>
              <a:rPr lang="en-US" altLang="en-US" sz="2000" b="1">
                <a:solidFill>
                  <a:schemeClr val="hlink"/>
                </a:solidFill>
              </a:rPr>
              <a:t>C. The greater change in momentum?  Explain.</a:t>
            </a:r>
          </a:p>
          <a:p>
            <a:pPr eaLnBrk="1" hangingPunct="1">
              <a:spcBef>
                <a:spcPct val="50000"/>
              </a:spcBef>
            </a:pPr>
            <a:r>
              <a:rPr lang="en-US" altLang="en-US" sz="2000" b="1">
                <a:solidFill>
                  <a:schemeClr val="hlink"/>
                </a:solidFill>
              </a:rPr>
              <a:t>D. The greater acceleration?  Explain.</a:t>
            </a:r>
          </a:p>
        </p:txBody>
      </p:sp>
      <p:sp>
        <p:nvSpPr>
          <p:cNvPr id="99331" name="Text Box 3"/>
          <p:cNvSpPr txBox="1">
            <a:spLocks noChangeArrowheads="1"/>
          </p:cNvSpPr>
          <p:nvPr/>
        </p:nvSpPr>
        <p:spPr bwMode="auto">
          <a:xfrm>
            <a:off x="533400" y="4267200"/>
            <a:ext cx="8305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Q22</a:t>
            </a:r>
            <a:r>
              <a:rPr lang="en-US" altLang="en-US" sz="2000" b="1">
                <a:solidFill>
                  <a:schemeClr val="hlink"/>
                </a:solidFill>
              </a:rPr>
              <a:t> Is it possible for a rocket to function in empty space (in a vacuum) where there is nothing to push against except itself? </a:t>
            </a:r>
          </a:p>
        </p:txBody>
      </p:sp>
      <p:sp>
        <p:nvSpPr>
          <p:cNvPr id="99333" name="Text Box 5"/>
          <p:cNvSpPr txBox="1">
            <a:spLocks noChangeArrowheads="1"/>
          </p:cNvSpPr>
          <p:nvPr/>
        </p:nvSpPr>
        <p:spPr bwMode="auto">
          <a:xfrm>
            <a:off x="838200" y="5410200"/>
            <a:ext cx="7486650" cy="6413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Yes. It ejects material at high velocity and momentum conservation</a:t>
            </a:r>
          </a:p>
          <a:p>
            <a:pPr eaLnBrk="1" hangingPunct="1"/>
            <a:r>
              <a:rPr lang="en-US" altLang="en-US" b="1">
                <a:solidFill>
                  <a:srgbClr val="FF3300"/>
                </a:solidFill>
              </a:rPr>
              <a:t>means the rocket recoils</a:t>
            </a:r>
          </a:p>
        </p:txBody>
      </p:sp>
      <p:sp>
        <p:nvSpPr>
          <p:cNvPr id="99334" name="Text Box 6"/>
          <p:cNvSpPr txBox="1">
            <a:spLocks noChangeArrowheads="1"/>
          </p:cNvSpPr>
          <p:nvPr/>
        </p:nvSpPr>
        <p:spPr bwMode="auto">
          <a:xfrm>
            <a:off x="974725" y="2779713"/>
            <a:ext cx="41846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A. The forces are equal and opposite</a:t>
            </a:r>
          </a:p>
        </p:txBody>
      </p:sp>
      <p:sp>
        <p:nvSpPr>
          <p:cNvPr id="99335" name="Text Box 7"/>
          <p:cNvSpPr txBox="1">
            <a:spLocks noChangeArrowheads="1"/>
          </p:cNvSpPr>
          <p:nvPr/>
        </p:nvSpPr>
        <p:spPr bwMode="auto">
          <a:xfrm>
            <a:off x="974725" y="3160713"/>
            <a:ext cx="40703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B. The impulse for each is the same</a:t>
            </a:r>
          </a:p>
        </p:txBody>
      </p:sp>
      <p:sp>
        <p:nvSpPr>
          <p:cNvPr id="99336" name="Text Box 8"/>
          <p:cNvSpPr txBox="1">
            <a:spLocks noChangeArrowheads="1"/>
          </p:cNvSpPr>
          <p:nvPr/>
        </p:nvSpPr>
        <p:spPr bwMode="auto">
          <a:xfrm>
            <a:off x="990600" y="3505200"/>
            <a:ext cx="572135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C. The momentum changes are equal and opposite</a:t>
            </a:r>
          </a:p>
        </p:txBody>
      </p:sp>
      <p:sp>
        <p:nvSpPr>
          <p:cNvPr id="99337" name="Text Box 9"/>
          <p:cNvSpPr txBox="1">
            <a:spLocks noChangeArrowheads="1"/>
          </p:cNvSpPr>
          <p:nvPr/>
        </p:nvSpPr>
        <p:spPr bwMode="auto">
          <a:xfrm>
            <a:off x="990600" y="3886200"/>
            <a:ext cx="4864100" cy="36671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D. F = ma so a is larger for the compact car</a:t>
            </a:r>
          </a:p>
        </p:txBody>
      </p:sp>
    </p:spTree>
    <p:extLst>
      <p:ext uri="{BB962C8B-B14F-4D97-AF65-F5344CB8AC3E}">
        <p14:creationId xmlns:p14="http://schemas.microsoft.com/office/powerpoint/2010/main" val="350346846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9334"/>
                                        </p:tgtEl>
                                        <p:attrNameLst>
                                          <p:attrName>style.visibility</p:attrName>
                                        </p:attrNameLst>
                                      </p:cBhvr>
                                      <p:to>
                                        <p:strVal val="visible"/>
                                      </p:to>
                                    </p:set>
                                    <p:anim calcmode="lin" valueType="num">
                                      <p:cBhvr additive="base">
                                        <p:cTn id="7" dur="500" fill="hold"/>
                                        <p:tgtEl>
                                          <p:spTgt spid="99334"/>
                                        </p:tgtEl>
                                        <p:attrNameLst>
                                          <p:attrName>ppt_x</p:attrName>
                                        </p:attrNameLst>
                                      </p:cBhvr>
                                      <p:tavLst>
                                        <p:tav tm="0">
                                          <p:val>
                                            <p:strVal val="#ppt_x"/>
                                          </p:val>
                                        </p:tav>
                                        <p:tav tm="100000">
                                          <p:val>
                                            <p:strVal val="#ppt_x"/>
                                          </p:val>
                                        </p:tav>
                                      </p:tavLst>
                                    </p:anim>
                                    <p:anim calcmode="lin" valueType="num">
                                      <p:cBhvr additive="base">
                                        <p:cTn id="8" dur="500" fill="hold"/>
                                        <p:tgtEl>
                                          <p:spTgt spid="9933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9335"/>
                                        </p:tgtEl>
                                        <p:attrNameLst>
                                          <p:attrName>style.visibility</p:attrName>
                                        </p:attrNameLst>
                                      </p:cBhvr>
                                      <p:to>
                                        <p:strVal val="visible"/>
                                      </p:to>
                                    </p:set>
                                    <p:anim calcmode="lin" valueType="num">
                                      <p:cBhvr additive="base">
                                        <p:cTn id="13" dur="500" fill="hold"/>
                                        <p:tgtEl>
                                          <p:spTgt spid="99335"/>
                                        </p:tgtEl>
                                        <p:attrNameLst>
                                          <p:attrName>ppt_x</p:attrName>
                                        </p:attrNameLst>
                                      </p:cBhvr>
                                      <p:tavLst>
                                        <p:tav tm="0">
                                          <p:val>
                                            <p:strVal val="#ppt_x"/>
                                          </p:val>
                                        </p:tav>
                                        <p:tav tm="100000">
                                          <p:val>
                                            <p:strVal val="#ppt_x"/>
                                          </p:val>
                                        </p:tav>
                                      </p:tavLst>
                                    </p:anim>
                                    <p:anim calcmode="lin" valueType="num">
                                      <p:cBhvr additive="base">
                                        <p:cTn id="14" dur="500" fill="hold"/>
                                        <p:tgtEl>
                                          <p:spTgt spid="9933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9336"/>
                                        </p:tgtEl>
                                        <p:attrNameLst>
                                          <p:attrName>style.visibility</p:attrName>
                                        </p:attrNameLst>
                                      </p:cBhvr>
                                      <p:to>
                                        <p:strVal val="visible"/>
                                      </p:to>
                                    </p:set>
                                    <p:anim calcmode="lin" valueType="num">
                                      <p:cBhvr additive="base">
                                        <p:cTn id="19" dur="500" fill="hold"/>
                                        <p:tgtEl>
                                          <p:spTgt spid="99336"/>
                                        </p:tgtEl>
                                        <p:attrNameLst>
                                          <p:attrName>ppt_x</p:attrName>
                                        </p:attrNameLst>
                                      </p:cBhvr>
                                      <p:tavLst>
                                        <p:tav tm="0">
                                          <p:val>
                                            <p:strVal val="#ppt_x"/>
                                          </p:val>
                                        </p:tav>
                                        <p:tav tm="100000">
                                          <p:val>
                                            <p:strVal val="#ppt_x"/>
                                          </p:val>
                                        </p:tav>
                                      </p:tavLst>
                                    </p:anim>
                                    <p:anim calcmode="lin" valueType="num">
                                      <p:cBhvr additive="base">
                                        <p:cTn id="20" dur="500" fill="hold"/>
                                        <p:tgtEl>
                                          <p:spTgt spid="99336"/>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9337"/>
                                        </p:tgtEl>
                                        <p:attrNameLst>
                                          <p:attrName>style.visibility</p:attrName>
                                        </p:attrNameLst>
                                      </p:cBhvr>
                                      <p:to>
                                        <p:strVal val="visible"/>
                                      </p:to>
                                    </p:set>
                                    <p:anim calcmode="lin" valueType="num">
                                      <p:cBhvr additive="base">
                                        <p:cTn id="25" dur="500" fill="hold"/>
                                        <p:tgtEl>
                                          <p:spTgt spid="99337"/>
                                        </p:tgtEl>
                                        <p:attrNameLst>
                                          <p:attrName>ppt_x</p:attrName>
                                        </p:attrNameLst>
                                      </p:cBhvr>
                                      <p:tavLst>
                                        <p:tav tm="0">
                                          <p:val>
                                            <p:strVal val="#ppt_x"/>
                                          </p:val>
                                        </p:tav>
                                        <p:tav tm="100000">
                                          <p:val>
                                            <p:strVal val="#ppt_x"/>
                                          </p:val>
                                        </p:tav>
                                      </p:tavLst>
                                    </p:anim>
                                    <p:anim calcmode="lin" valueType="num">
                                      <p:cBhvr additive="base">
                                        <p:cTn id="26" dur="500" fill="hold"/>
                                        <p:tgtEl>
                                          <p:spTgt spid="99337"/>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9333"/>
                                        </p:tgtEl>
                                        <p:attrNameLst>
                                          <p:attrName>style.visibility</p:attrName>
                                        </p:attrNameLst>
                                      </p:cBhvr>
                                      <p:to>
                                        <p:strVal val="visible"/>
                                      </p:to>
                                    </p:set>
                                    <p:anim calcmode="lin" valueType="num">
                                      <p:cBhvr additive="base">
                                        <p:cTn id="31" dur="500" fill="hold"/>
                                        <p:tgtEl>
                                          <p:spTgt spid="99333"/>
                                        </p:tgtEl>
                                        <p:attrNameLst>
                                          <p:attrName>ppt_x</p:attrName>
                                        </p:attrNameLst>
                                      </p:cBhvr>
                                      <p:tavLst>
                                        <p:tav tm="0">
                                          <p:val>
                                            <p:strVal val="#ppt_x"/>
                                          </p:val>
                                        </p:tav>
                                        <p:tav tm="100000">
                                          <p:val>
                                            <p:strVal val="#ppt_x"/>
                                          </p:val>
                                        </p:tav>
                                      </p:tavLst>
                                    </p:anim>
                                    <p:anim calcmode="lin" valueType="num">
                                      <p:cBhvr additive="base">
                                        <p:cTn id="32" dur="500" fill="hold"/>
                                        <p:tgtEl>
                                          <p:spTgt spid="993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3" grpId="0" animBg="1"/>
      <p:bldP spid="99334" grpId="0" animBg="1"/>
      <p:bldP spid="99335" grpId="0" animBg="1"/>
      <p:bldP spid="99336" grpId="0" animBg="1"/>
      <p:bldP spid="9933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1"/>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60675291-C09F-499C-B213-DDE7483B5B37}" type="datetime1">
              <a:rPr lang="en-US" altLang="en-US" smtClean="0"/>
              <a:pPr eaLnBrk="1" hangingPunct="1"/>
              <a:t>2/18/2020</a:t>
            </a:fld>
            <a:endParaRPr lang="en-US" altLang="en-US"/>
          </a:p>
        </p:txBody>
      </p:sp>
      <p:sp>
        <p:nvSpPr>
          <p:cNvPr id="28675" name="Footer Placeholder 2"/>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Physics 214 Fall 2010</a:t>
            </a:r>
          </a:p>
        </p:txBody>
      </p:sp>
      <p:sp>
        <p:nvSpPr>
          <p:cNvPr id="28676"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A012494-4A07-4CA3-B82B-00029900A8A7}" type="slidenum">
              <a:rPr lang="en-US" altLang="en-US"/>
              <a:pPr eaLnBrk="1" hangingPunct="1"/>
              <a:t>18</a:t>
            </a:fld>
            <a:endParaRPr lang="en-US" altLang="en-US"/>
          </a:p>
        </p:txBody>
      </p:sp>
      <p:sp>
        <p:nvSpPr>
          <p:cNvPr id="100354" name="Text Box 2"/>
          <p:cNvSpPr txBox="1">
            <a:spLocks noChangeArrowheads="1"/>
          </p:cNvSpPr>
          <p:nvPr/>
        </p:nvSpPr>
        <p:spPr bwMode="auto">
          <a:xfrm>
            <a:off x="381000" y="228600"/>
            <a:ext cx="84582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Q23</a:t>
            </a:r>
            <a:r>
              <a:rPr lang="en-US" altLang="en-US" sz="2000" b="1">
                <a:solidFill>
                  <a:schemeClr val="hlink"/>
                </a:solidFill>
              </a:rPr>
              <a:t> Suppose that you are standing on a surface that is so slick that you can get no traction at all in order to begin moving across this surface.  Fortunately, you are carrying a bag of oranges.  Explain how you can get yourself moving.  </a:t>
            </a:r>
          </a:p>
        </p:txBody>
      </p:sp>
      <p:sp>
        <p:nvSpPr>
          <p:cNvPr id="100355" name="Text Box 3"/>
          <p:cNvSpPr txBox="1">
            <a:spLocks noChangeArrowheads="1"/>
          </p:cNvSpPr>
          <p:nvPr/>
        </p:nvSpPr>
        <p:spPr bwMode="auto">
          <a:xfrm>
            <a:off x="533400" y="3048000"/>
            <a:ext cx="8153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a:solidFill>
                  <a:srgbClr val="FF3300"/>
                </a:solidFill>
              </a:rPr>
              <a:t>Q24</a:t>
            </a:r>
            <a:r>
              <a:rPr lang="en-US" altLang="en-US" sz="2000" b="1">
                <a:solidFill>
                  <a:schemeClr val="hlink"/>
                </a:solidFill>
              </a:rPr>
              <a:t> A railroad car collides and couples with a second railroad car that is standing still.  If external forces acting on the system are ignored, is the velocity of the system after the collision equal to, greater than, or less than that of the first car before the collision? </a:t>
            </a:r>
          </a:p>
        </p:txBody>
      </p:sp>
      <p:sp>
        <p:nvSpPr>
          <p:cNvPr id="100356" name="Text Box 4"/>
          <p:cNvSpPr txBox="1">
            <a:spLocks noChangeArrowheads="1"/>
          </p:cNvSpPr>
          <p:nvPr/>
        </p:nvSpPr>
        <p:spPr bwMode="auto">
          <a:xfrm>
            <a:off x="746125" y="1636713"/>
            <a:ext cx="69405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Throw the oranges opposite to the direction you wish to move</a:t>
            </a:r>
          </a:p>
        </p:txBody>
      </p:sp>
      <p:sp>
        <p:nvSpPr>
          <p:cNvPr id="100357" name="Text Box 5"/>
          <p:cNvSpPr txBox="1">
            <a:spLocks noChangeArrowheads="1"/>
          </p:cNvSpPr>
          <p:nvPr/>
        </p:nvSpPr>
        <p:spPr bwMode="auto">
          <a:xfrm>
            <a:off x="1203325" y="5065713"/>
            <a:ext cx="3625850" cy="36671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solidFill>
                  <a:srgbClr val="FF3300"/>
                </a:solidFill>
              </a:rPr>
              <a:t>The velocity after is exactly half</a:t>
            </a:r>
          </a:p>
        </p:txBody>
      </p:sp>
    </p:spTree>
    <p:extLst>
      <p:ext uri="{BB962C8B-B14F-4D97-AF65-F5344CB8AC3E}">
        <p14:creationId xmlns:p14="http://schemas.microsoft.com/office/powerpoint/2010/main" val="35016625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6"/>
                                        </p:tgtEl>
                                        <p:attrNameLst>
                                          <p:attrName>style.visibility</p:attrName>
                                        </p:attrNameLst>
                                      </p:cBhvr>
                                      <p:to>
                                        <p:strVal val="visible"/>
                                      </p:to>
                                    </p:set>
                                    <p:anim calcmode="lin" valueType="num">
                                      <p:cBhvr additive="base">
                                        <p:cTn id="7" dur="500" fill="hold"/>
                                        <p:tgtEl>
                                          <p:spTgt spid="100356"/>
                                        </p:tgtEl>
                                        <p:attrNameLst>
                                          <p:attrName>ppt_x</p:attrName>
                                        </p:attrNameLst>
                                      </p:cBhvr>
                                      <p:tavLst>
                                        <p:tav tm="0">
                                          <p:val>
                                            <p:strVal val="#ppt_x"/>
                                          </p:val>
                                        </p:tav>
                                        <p:tav tm="100000">
                                          <p:val>
                                            <p:strVal val="#ppt_x"/>
                                          </p:val>
                                        </p:tav>
                                      </p:tavLst>
                                    </p:anim>
                                    <p:anim calcmode="lin" valueType="num">
                                      <p:cBhvr additive="base">
                                        <p:cTn id="8" dur="500" fill="hold"/>
                                        <p:tgtEl>
                                          <p:spTgt spid="10035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7"/>
                                        </p:tgtEl>
                                        <p:attrNameLst>
                                          <p:attrName>style.visibility</p:attrName>
                                        </p:attrNameLst>
                                      </p:cBhvr>
                                      <p:to>
                                        <p:strVal val="visible"/>
                                      </p:to>
                                    </p:set>
                                    <p:anim calcmode="lin" valueType="num">
                                      <p:cBhvr additive="base">
                                        <p:cTn id="13" dur="500" fill="hold"/>
                                        <p:tgtEl>
                                          <p:spTgt spid="100357"/>
                                        </p:tgtEl>
                                        <p:attrNameLst>
                                          <p:attrName>ppt_x</p:attrName>
                                        </p:attrNameLst>
                                      </p:cBhvr>
                                      <p:tavLst>
                                        <p:tav tm="0">
                                          <p:val>
                                            <p:strVal val="#ppt_x"/>
                                          </p:val>
                                        </p:tav>
                                        <p:tav tm="100000">
                                          <p:val>
                                            <p:strVal val="#ppt_x"/>
                                          </p:val>
                                        </p:tav>
                                      </p:tavLst>
                                    </p:anim>
                                    <p:anim calcmode="lin" valueType="num">
                                      <p:cBhvr additive="base">
                                        <p:cTn id="14" dur="500" fill="hold"/>
                                        <p:tgtEl>
                                          <p:spTgt spid="1003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6" grpId="0" animBg="1"/>
      <p:bldP spid="10035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A81F20-8838-48AB-91D5-A77CAF67C6F2}" type="datetime1">
              <a:rPr lang="en-US"/>
              <a:pPr eaLnBrk="1" hangingPunct="1"/>
              <a:t>2/18/2020</a:t>
            </a:fld>
            <a:endParaRPr lang="en-US"/>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FE552A-CD79-4DCA-BADF-40FAA4CE60C2}" type="slidenum">
              <a:rPr lang="en-US"/>
              <a:pPr eaLnBrk="1" hangingPunct="1"/>
              <a:t>19</a:t>
            </a:fld>
            <a:endParaRPr lang="en-US"/>
          </a:p>
        </p:txBody>
      </p:sp>
      <p:sp>
        <p:nvSpPr>
          <p:cNvPr id="104450" name="Text Box 2"/>
          <p:cNvSpPr txBox="1">
            <a:spLocks noChangeArrowheads="1"/>
          </p:cNvSpPr>
          <p:nvPr/>
        </p:nvSpPr>
        <p:spPr bwMode="auto">
          <a:xfrm>
            <a:off x="533400" y="990600"/>
            <a:ext cx="8001000" cy="1717393"/>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M</a:t>
            </a:r>
            <a:r>
              <a:rPr lang="en-US" sz="2400" b="1" baseline="-25000" dirty="0">
                <a:solidFill>
                  <a:srgbClr val="FF0000"/>
                </a:solidFill>
              </a:rPr>
              <a:t>1 </a:t>
            </a:r>
            <a:r>
              <a:rPr lang="en-US" sz="2400" b="1" dirty="0">
                <a:solidFill>
                  <a:srgbClr val="FF0000"/>
                </a:solidFill>
              </a:rPr>
              <a:t>and M</a:t>
            </a:r>
            <a:r>
              <a:rPr lang="en-US" sz="2400" b="1" baseline="-25000" dirty="0">
                <a:solidFill>
                  <a:srgbClr val="FF0000"/>
                </a:solidFill>
              </a:rPr>
              <a:t>2 </a:t>
            </a:r>
            <a:r>
              <a:rPr lang="en-US" sz="2400" b="1" dirty="0">
                <a:solidFill>
                  <a:srgbClr val="FF0000"/>
                </a:solidFill>
              </a:rPr>
              <a:t>collide head on</a:t>
            </a:r>
          </a:p>
          <a:p>
            <a:pPr eaLnBrk="1" hangingPunct="1">
              <a:spcBef>
                <a:spcPct val="20000"/>
              </a:spcBef>
            </a:pPr>
            <a:r>
              <a:rPr lang="en-US" sz="2400" b="1" dirty="0">
                <a:solidFill>
                  <a:srgbClr val="FF0000"/>
                </a:solidFill>
              </a:rPr>
              <a:t>a)  Find initial momentum of M</a:t>
            </a:r>
            <a:r>
              <a:rPr lang="en-US" sz="2400" b="1" baseline="-25000" dirty="0">
                <a:solidFill>
                  <a:srgbClr val="FF0000"/>
                </a:solidFill>
              </a:rPr>
              <a:t>1 </a:t>
            </a:r>
            <a:r>
              <a:rPr lang="en-US" sz="2400" b="1" dirty="0">
                <a:solidFill>
                  <a:srgbClr val="FF0000"/>
                </a:solidFill>
              </a:rPr>
              <a:t>and M</a:t>
            </a:r>
            <a:r>
              <a:rPr lang="en-US" sz="2400" b="1" baseline="-25000" dirty="0">
                <a:solidFill>
                  <a:srgbClr val="FF0000"/>
                </a:solidFill>
              </a:rPr>
              <a:t>2</a:t>
            </a:r>
          </a:p>
          <a:p>
            <a:pPr eaLnBrk="1" hangingPunct="1">
              <a:spcBef>
                <a:spcPct val="20000"/>
              </a:spcBef>
            </a:pPr>
            <a:r>
              <a:rPr lang="en-US" sz="2400" b="1" dirty="0">
                <a:solidFill>
                  <a:srgbClr val="FF0000"/>
                </a:solidFill>
              </a:rPr>
              <a:t>b)  What is the total momentum of the system before collision?</a:t>
            </a:r>
          </a:p>
        </p:txBody>
      </p:sp>
      <p:sp>
        <p:nvSpPr>
          <p:cNvPr id="104451" name="Text Box 3"/>
          <p:cNvSpPr txBox="1">
            <a:spLocks noChangeArrowheads="1"/>
          </p:cNvSpPr>
          <p:nvPr/>
        </p:nvSpPr>
        <p:spPr bwMode="auto">
          <a:xfrm>
            <a:off x="930275" y="4560888"/>
            <a:ext cx="73977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a:t>a) </a:t>
            </a:r>
            <a:r>
              <a:rPr lang="en-US" sz="2200" b="1">
                <a:solidFill>
                  <a:srgbClr val="FF3300"/>
                </a:solidFill>
              </a:rPr>
              <a:t>p</a:t>
            </a:r>
            <a:r>
              <a:rPr lang="en-US" sz="2200" b="1" baseline="-25000">
                <a:solidFill>
                  <a:srgbClr val="FF3300"/>
                </a:solidFill>
              </a:rPr>
              <a:t>1</a:t>
            </a:r>
            <a:r>
              <a:rPr lang="en-US" sz="2200" b="1">
                <a:solidFill>
                  <a:srgbClr val="FF3300"/>
                </a:solidFill>
              </a:rPr>
              <a:t> = -100 x 3.5 = 350kgm/s      p</a:t>
            </a:r>
            <a:r>
              <a:rPr lang="en-US" sz="2200" b="1" baseline="-25000">
                <a:solidFill>
                  <a:srgbClr val="FF3300"/>
                </a:solidFill>
              </a:rPr>
              <a:t>2</a:t>
            </a:r>
            <a:r>
              <a:rPr lang="en-US" sz="2200" b="1">
                <a:solidFill>
                  <a:srgbClr val="FF3300"/>
                </a:solidFill>
              </a:rPr>
              <a:t> = 80 x 6 = 480kgm/s</a:t>
            </a:r>
          </a:p>
        </p:txBody>
      </p:sp>
      <p:sp>
        <p:nvSpPr>
          <p:cNvPr id="104452" name="Text Box 4"/>
          <p:cNvSpPr txBox="1">
            <a:spLocks noChangeArrowheads="1"/>
          </p:cNvSpPr>
          <p:nvPr/>
        </p:nvSpPr>
        <p:spPr bwMode="auto">
          <a:xfrm>
            <a:off x="923925" y="5105400"/>
            <a:ext cx="66548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a:t>b) Total momentum = 480 – 350 </a:t>
            </a:r>
            <a:r>
              <a:rPr lang="en-US" sz="2200" b="1">
                <a:solidFill>
                  <a:srgbClr val="FF3300"/>
                </a:solidFill>
              </a:rPr>
              <a:t>= 130kgm/s  east</a:t>
            </a:r>
          </a:p>
        </p:txBody>
      </p:sp>
      <p:grpSp>
        <p:nvGrpSpPr>
          <p:cNvPr id="2" name="Group 6"/>
          <p:cNvGrpSpPr>
            <a:grpSpLocks/>
          </p:cNvGrpSpPr>
          <p:nvPr/>
        </p:nvGrpSpPr>
        <p:grpSpPr bwMode="auto">
          <a:xfrm>
            <a:off x="457200" y="3657600"/>
            <a:ext cx="8067675" cy="674688"/>
            <a:chOff x="96" y="2215"/>
            <a:chExt cx="5082" cy="425"/>
          </a:xfrm>
        </p:grpSpPr>
        <p:sp>
          <p:nvSpPr>
            <p:cNvPr id="32779" name="Oval 7"/>
            <p:cNvSpPr>
              <a:spLocks noChangeArrowheads="1"/>
            </p:cNvSpPr>
            <p:nvPr/>
          </p:nvSpPr>
          <p:spPr bwMode="auto">
            <a:xfrm>
              <a:off x="1536" y="2448"/>
              <a:ext cx="144" cy="144"/>
            </a:xfrm>
            <a:prstGeom prst="ellipse">
              <a:avLst/>
            </a:prstGeom>
            <a:solidFill>
              <a:srgbClr val="FF0000"/>
            </a:solidFill>
            <a:ln w="9525">
              <a:solidFill>
                <a:schemeClr val="tx1"/>
              </a:solidFill>
              <a:round/>
              <a:headEnd/>
              <a:tailEnd/>
            </a:ln>
          </p:spPr>
          <p:txBody>
            <a:bodyPr wrap="none" anchor="ctr"/>
            <a:lstStyle/>
            <a:p>
              <a:endParaRPr lang="en-US"/>
            </a:p>
          </p:txBody>
        </p:sp>
        <p:sp>
          <p:nvSpPr>
            <p:cNvPr id="32780" name="Oval 8"/>
            <p:cNvSpPr>
              <a:spLocks noChangeArrowheads="1"/>
            </p:cNvSpPr>
            <p:nvPr/>
          </p:nvSpPr>
          <p:spPr bwMode="auto">
            <a:xfrm>
              <a:off x="3168" y="2448"/>
              <a:ext cx="192" cy="192"/>
            </a:xfrm>
            <a:prstGeom prst="ellipse">
              <a:avLst/>
            </a:prstGeom>
            <a:solidFill>
              <a:srgbClr val="0000FF"/>
            </a:solidFill>
            <a:ln w="9525">
              <a:solidFill>
                <a:schemeClr val="tx1"/>
              </a:solidFill>
              <a:round/>
              <a:headEnd/>
              <a:tailEnd/>
            </a:ln>
          </p:spPr>
          <p:txBody>
            <a:bodyPr wrap="none" anchor="ctr"/>
            <a:lstStyle/>
            <a:p>
              <a:endParaRPr lang="en-US"/>
            </a:p>
          </p:txBody>
        </p:sp>
        <p:sp>
          <p:nvSpPr>
            <p:cNvPr id="32781" name="Line 9"/>
            <p:cNvSpPr>
              <a:spLocks noChangeShapeType="1"/>
            </p:cNvSpPr>
            <p:nvPr/>
          </p:nvSpPr>
          <p:spPr bwMode="auto">
            <a:xfrm>
              <a:off x="1680" y="2544"/>
              <a:ext cx="528" cy="0"/>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2" name="Text Box 10"/>
            <p:cNvSpPr txBox="1">
              <a:spLocks noChangeArrowheads="1"/>
            </p:cNvSpPr>
            <p:nvPr/>
          </p:nvSpPr>
          <p:spPr bwMode="auto">
            <a:xfrm>
              <a:off x="1728" y="2256"/>
              <a:ext cx="61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6.0m/s</a:t>
              </a:r>
            </a:p>
          </p:txBody>
        </p:sp>
        <p:sp>
          <p:nvSpPr>
            <p:cNvPr id="32783" name="Line 11"/>
            <p:cNvSpPr>
              <a:spLocks noChangeShapeType="1"/>
            </p:cNvSpPr>
            <p:nvPr/>
          </p:nvSpPr>
          <p:spPr bwMode="auto">
            <a:xfrm flipH="1">
              <a:off x="2784" y="2544"/>
              <a:ext cx="384" cy="0"/>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4" name="Text Box 12"/>
            <p:cNvSpPr txBox="1">
              <a:spLocks noChangeArrowheads="1"/>
            </p:cNvSpPr>
            <p:nvPr/>
          </p:nvSpPr>
          <p:spPr bwMode="auto">
            <a:xfrm>
              <a:off x="2726" y="2215"/>
              <a:ext cx="61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3.5m/s</a:t>
              </a:r>
            </a:p>
          </p:txBody>
        </p:sp>
        <p:sp>
          <p:nvSpPr>
            <p:cNvPr id="32785" name="Text Box 13"/>
            <p:cNvSpPr txBox="1">
              <a:spLocks noChangeArrowheads="1"/>
            </p:cNvSpPr>
            <p:nvPr/>
          </p:nvSpPr>
          <p:spPr bwMode="auto">
            <a:xfrm>
              <a:off x="3446" y="2359"/>
              <a:ext cx="94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M</a:t>
              </a:r>
              <a:r>
                <a:rPr lang="en-US" sz="2000" b="1" baseline="-25000"/>
                <a:t>1</a:t>
              </a:r>
              <a:r>
                <a:rPr lang="en-US" sz="2000" b="1"/>
                <a:t> = 100kg</a:t>
              </a:r>
            </a:p>
          </p:txBody>
        </p:sp>
        <p:sp>
          <p:nvSpPr>
            <p:cNvPr id="32786" name="Text Box 14"/>
            <p:cNvSpPr txBox="1">
              <a:spLocks noChangeArrowheads="1"/>
            </p:cNvSpPr>
            <p:nvPr/>
          </p:nvSpPr>
          <p:spPr bwMode="auto">
            <a:xfrm>
              <a:off x="576" y="2352"/>
              <a:ext cx="85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M</a:t>
              </a:r>
              <a:r>
                <a:rPr lang="en-US" sz="2000" b="1" baseline="-25000"/>
                <a:t>2</a:t>
              </a:r>
              <a:r>
                <a:rPr lang="en-US" sz="2000" b="1"/>
                <a:t> = 80kg</a:t>
              </a:r>
            </a:p>
          </p:txBody>
        </p:sp>
        <p:sp>
          <p:nvSpPr>
            <p:cNvPr id="32787" name="Text Box 15"/>
            <p:cNvSpPr txBox="1">
              <a:spLocks noChangeArrowheads="1"/>
            </p:cNvSpPr>
            <p:nvPr/>
          </p:nvSpPr>
          <p:spPr bwMode="auto">
            <a:xfrm>
              <a:off x="4742" y="2311"/>
              <a:ext cx="43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FF0000"/>
                  </a:solidFill>
                </a:rPr>
                <a:t>east</a:t>
              </a:r>
            </a:p>
          </p:txBody>
        </p:sp>
        <p:sp>
          <p:nvSpPr>
            <p:cNvPr id="32788" name="Text Box 16"/>
            <p:cNvSpPr txBox="1">
              <a:spLocks noChangeArrowheads="1"/>
            </p:cNvSpPr>
            <p:nvPr/>
          </p:nvSpPr>
          <p:spPr bwMode="auto">
            <a:xfrm>
              <a:off x="96" y="2352"/>
              <a:ext cx="4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0000FF"/>
                  </a:solidFill>
                </a:rPr>
                <a:t>west</a:t>
              </a:r>
            </a:p>
          </p:txBody>
        </p:sp>
      </p:grpSp>
      <p:sp>
        <p:nvSpPr>
          <p:cNvPr id="32778" name="Rectangle 17"/>
          <p:cNvSpPr>
            <a:spLocks noGrp="1" noChangeArrowheads="1"/>
          </p:cNvSpPr>
          <p:nvPr>
            <p:ph type="title"/>
          </p:nvPr>
        </p:nvSpPr>
        <p:spPr>
          <a:xfrm>
            <a:off x="457200" y="0"/>
            <a:ext cx="8229600" cy="1143000"/>
          </a:xfrm>
        </p:spPr>
        <p:txBody>
          <a:bodyPr/>
          <a:lstStyle/>
          <a:p>
            <a:pPr eaLnBrk="1" hangingPunct="1"/>
            <a:r>
              <a:rPr lang="en-US"/>
              <a:t>Ch 7 E 10</a:t>
            </a:r>
          </a:p>
        </p:txBody>
      </p:sp>
    </p:spTree>
    <p:extLst>
      <p:ext uri="{BB962C8B-B14F-4D97-AF65-F5344CB8AC3E}">
        <p14:creationId xmlns:p14="http://schemas.microsoft.com/office/powerpoint/2010/main" val="3439983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gtEl>
                                        <p:attrNameLst>
                                          <p:attrName>style.visibility</p:attrName>
                                        </p:attrNameLst>
                                      </p:cBhvr>
                                      <p:to>
                                        <p:strVal val="visible"/>
                                      </p:to>
                                    </p:set>
                                    <p:anim calcmode="lin" valueType="num">
                                      <p:cBhvr additive="base">
                                        <p:cTn id="7" dur="500" fill="hold"/>
                                        <p:tgtEl>
                                          <p:spTgt spid="104451"/>
                                        </p:tgtEl>
                                        <p:attrNameLst>
                                          <p:attrName>ppt_x</p:attrName>
                                        </p:attrNameLst>
                                      </p:cBhvr>
                                      <p:tavLst>
                                        <p:tav tm="0">
                                          <p:val>
                                            <p:strVal val="#ppt_x"/>
                                          </p:val>
                                        </p:tav>
                                        <p:tav tm="100000">
                                          <p:val>
                                            <p:strVal val="#ppt_x"/>
                                          </p:val>
                                        </p:tav>
                                      </p:tavLst>
                                    </p:anim>
                                    <p:anim calcmode="lin" valueType="num">
                                      <p:cBhvr additive="base">
                                        <p:cTn id="8" dur="500" fill="hold"/>
                                        <p:tgtEl>
                                          <p:spTgt spid="10445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4452"/>
                                        </p:tgtEl>
                                        <p:attrNameLst>
                                          <p:attrName>style.visibility</p:attrName>
                                        </p:attrNameLst>
                                      </p:cBhvr>
                                      <p:to>
                                        <p:strVal val="visible"/>
                                      </p:to>
                                    </p:set>
                                    <p:anim calcmode="lin" valueType="num">
                                      <p:cBhvr additive="base">
                                        <p:cTn id="13" dur="500" fill="hold"/>
                                        <p:tgtEl>
                                          <p:spTgt spid="104452"/>
                                        </p:tgtEl>
                                        <p:attrNameLst>
                                          <p:attrName>ppt_x</p:attrName>
                                        </p:attrNameLst>
                                      </p:cBhvr>
                                      <p:tavLst>
                                        <p:tav tm="0">
                                          <p:val>
                                            <p:strVal val="#ppt_x"/>
                                          </p:val>
                                        </p:tav>
                                        <p:tav tm="100000">
                                          <p:val>
                                            <p:strVal val="#ppt_x"/>
                                          </p:val>
                                        </p:tav>
                                      </p:tavLst>
                                    </p:anim>
                                    <p:anim calcmode="lin" valueType="num">
                                      <p:cBhvr additive="base">
                                        <p:cTn id="14" dur="500" fill="hold"/>
                                        <p:tgtEl>
                                          <p:spTgt spid="10445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p:bldP spid="10445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9266" name="Rectangle 2"/>
          <p:cNvSpPr>
            <a:spLocks noGrp="1" noChangeArrowheads="1"/>
          </p:cNvSpPr>
          <p:nvPr>
            <p:ph type="title"/>
          </p:nvPr>
        </p:nvSpPr>
        <p:spPr>
          <a:xfrm>
            <a:off x="0" y="76200"/>
            <a:ext cx="9144000" cy="1554163"/>
          </a:xfrm>
        </p:spPr>
        <p:txBody>
          <a:bodyPr>
            <a:normAutofit fontScale="90000"/>
          </a:bodyPr>
          <a:lstStyle/>
          <a:p>
            <a:r>
              <a:rPr lang="en-US" sz="3200" b="1" dirty="0">
                <a:solidFill>
                  <a:srgbClr val="FF0000"/>
                </a:solidFill>
                <a:latin typeface="Comic Sans MS" pitchFamily="79" charset="0"/>
              </a:rPr>
              <a:t>Two skaters of different masses prepare to push off against one another.  Which one will gain the larger velocity?</a:t>
            </a:r>
            <a:endParaRPr lang="en-US" b="1" dirty="0">
              <a:solidFill>
                <a:srgbClr val="FF0000"/>
              </a:solidFill>
            </a:endParaRPr>
          </a:p>
        </p:txBody>
      </p:sp>
      <p:sp>
        <p:nvSpPr>
          <p:cNvPr id="779267" name="Rectangle 3"/>
          <p:cNvSpPr>
            <a:spLocks noGrp="1" noChangeArrowheads="1"/>
          </p:cNvSpPr>
          <p:nvPr>
            <p:ph type="body" idx="1"/>
          </p:nvPr>
        </p:nvSpPr>
        <p:spPr>
          <a:xfrm>
            <a:off x="152400" y="1752600"/>
            <a:ext cx="5105400" cy="1524000"/>
          </a:xfrm>
        </p:spPr>
        <p:txBody>
          <a:bodyPr/>
          <a:lstStyle/>
          <a:p>
            <a:pPr marL="609600" indent="-609600">
              <a:lnSpc>
                <a:spcPct val="80000"/>
              </a:lnSpc>
              <a:buFont typeface="Arial" charset="0"/>
              <a:buAutoNum type="alphaLcParenR"/>
            </a:pPr>
            <a:r>
              <a:rPr lang="en-US" sz="2400">
                <a:latin typeface="Comic Sans MS" pitchFamily="79" charset="0"/>
              </a:rPr>
              <a:t>The more massive one</a:t>
            </a:r>
          </a:p>
          <a:p>
            <a:pPr marL="609600" indent="-609600">
              <a:lnSpc>
                <a:spcPct val="80000"/>
              </a:lnSpc>
              <a:buFont typeface="Arial" charset="0"/>
              <a:buAutoNum type="alphaLcParenR"/>
            </a:pPr>
            <a:r>
              <a:rPr lang="en-US" sz="2400">
                <a:latin typeface="Comic Sans MS" pitchFamily="79" charset="0"/>
              </a:rPr>
              <a:t>The less massive one</a:t>
            </a:r>
          </a:p>
          <a:p>
            <a:pPr marL="609600" indent="-609600">
              <a:lnSpc>
                <a:spcPct val="80000"/>
              </a:lnSpc>
              <a:buFont typeface="Arial" charset="0"/>
              <a:buAutoNum type="alphaLcParenR"/>
            </a:pPr>
            <a:r>
              <a:rPr lang="en-US" sz="2400">
                <a:latin typeface="Comic Sans MS" pitchFamily="79" charset="0"/>
              </a:rPr>
              <a:t>They will each have equal but opposite velocities.</a:t>
            </a:r>
          </a:p>
          <a:p>
            <a:pPr marL="609600" indent="-609600">
              <a:lnSpc>
                <a:spcPct val="80000"/>
              </a:lnSpc>
              <a:buFont typeface="Arial" charset="0"/>
              <a:buNone/>
            </a:pPr>
            <a:endParaRPr lang="en-US" sz="2400">
              <a:latin typeface="Comic Sans MS" pitchFamily="79" charset="0"/>
            </a:endParaRPr>
          </a:p>
        </p:txBody>
      </p:sp>
      <p:sp>
        <p:nvSpPr>
          <p:cNvPr id="779268" name="Text Box 4"/>
          <p:cNvSpPr txBox="1">
            <a:spLocks noChangeArrowheads="1"/>
          </p:cNvSpPr>
          <p:nvPr/>
        </p:nvSpPr>
        <p:spPr bwMode="auto">
          <a:xfrm>
            <a:off x="152400" y="3276600"/>
            <a:ext cx="5763558"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buClr>
                <a:schemeClr val="tx2"/>
              </a:buClr>
              <a:buFont typeface="Wingdings" pitchFamily="79" charset="2"/>
              <a:buChar char="§"/>
            </a:pPr>
            <a:r>
              <a:rPr lang="en-US" dirty="0">
                <a:latin typeface="Arial" charset="0"/>
              </a:rPr>
              <a:t>The net external force acting on the system is zero, so conservation of momentum applies.</a:t>
            </a:r>
          </a:p>
          <a:p>
            <a:pPr>
              <a:buClr>
                <a:schemeClr val="tx2"/>
              </a:buClr>
              <a:buFont typeface="Wingdings" pitchFamily="79" charset="2"/>
              <a:buChar char="§"/>
            </a:pPr>
            <a:r>
              <a:rPr lang="en-US" dirty="0">
                <a:latin typeface="Arial" charset="0"/>
              </a:rPr>
              <a:t>Before the push-off, the total initial momentum is zero.</a:t>
            </a:r>
          </a:p>
          <a:p>
            <a:pPr>
              <a:buClr>
                <a:schemeClr val="tx2"/>
              </a:buClr>
              <a:buFont typeface="Wingdings" pitchFamily="79" charset="2"/>
              <a:buChar char="§"/>
            </a:pPr>
            <a:r>
              <a:rPr lang="en-US" dirty="0">
                <a:latin typeface="Arial" charset="0"/>
              </a:rPr>
              <a:t>The total momentum after the push-off should also be zero.</a:t>
            </a:r>
          </a:p>
          <a:p>
            <a:pPr>
              <a:buClr>
                <a:schemeClr val="tx2"/>
              </a:buClr>
              <a:buFont typeface="Wingdings" pitchFamily="79" charset="2"/>
              <a:buChar char="§"/>
            </a:pPr>
            <a:r>
              <a:rPr lang="en-US" dirty="0">
                <a:latin typeface="Arial" charset="0"/>
              </a:rPr>
              <a:t>Both must move with momentum values equal in magnitude but opposite in direction:  </a:t>
            </a:r>
            <a:r>
              <a:rPr lang="en-US" b="1" dirty="0">
                <a:solidFill>
                  <a:srgbClr val="FAA368"/>
                </a:solidFill>
                <a:latin typeface="Arial" charset="0"/>
              </a:rPr>
              <a:t>p</a:t>
            </a:r>
            <a:r>
              <a:rPr lang="en-US" b="1" baseline="-25000" dirty="0">
                <a:solidFill>
                  <a:srgbClr val="FAA368"/>
                </a:solidFill>
                <a:latin typeface="Arial" charset="0"/>
              </a:rPr>
              <a:t>2 </a:t>
            </a:r>
            <a:r>
              <a:rPr lang="en-US" b="1" dirty="0">
                <a:solidFill>
                  <a:srgbClr val="FAA368"/>
                </a:solidFill>
                <a:latin typeface="Arial" charset="0"/>
              </a:rPr>
              <a:t>= </a:t>
            </a:r>
            <a:r>
              <a:rPr lang="en-US" b="1" dirty="0">
                <a:solidFill>
                  <a:srgbClr val="FAA368"/>
                </a:solidFill>
                <a:latin typeface="Arial" charset="0"/>
                <a:sym typeface="Symbol" pitchFamily="79" charset="2"/>
              </a:rPr>
              <a:t></a:t>
            </a:r>
            <a:r>
              <a:rPr lang="en-US" b="1" dirty="0">
                <a:solidFill>
                  <a:srgbClr val="FAA368"/>
                </a:solidFill>
                <a:latin typeface="Arial" charset="0"/>
              </a:rPr>
              <a:t>p</a:t>
            </a:r>
            <a:r>
              <a:rPr lang="en-US" b="1" baseline="-25000" dirty="0">
                <a:solidFill>
                  <a:srgbClr val="FAA368"/>
                </a:solidFill>
                <a:latin typeface="Arial" charset="0"/>
              </a:rPr>
              <a:t>1</a:t>
            </a:r>
            <a:endParaRPr lang="en-US" dirty="0">
              <a:latin typeface="Arial" charset="0"/>
            </a:endParaRPr>
          </a:p>
          <a:p>
            <a:pPr>
              <a:buClr>
                <a:schemeClr val="tx2"/>
              </a:buClr>
              <a:buFont typeface="Wingdings" pitchFamily="79" charset="2"/>
              <a:buChar char="§"/>
            </a:pPr>
            <a:r>
              <a:rPr lang="en-US" dirty="0">
                <a:latin typeface="Arial" charset="0"/>
              </a:rPr>
              <a:t>When added together, the total final momentum of the system is then zero.</a:t>
            </a:r>
          </a:p>
          <a:p>
            <a:pPr>
              <a:buClr>
                <a:schemeClr val="tx2"/>
              </a:buClr>
              <a:buFont typeface="Wingdings" pitchFamily="79" charset="2"/>
              <a:buChar char="§"/>
            </a:pPr>
            <a:r>
              <a:rPr lang="en-US" dirty="0">
                <a:latin typeface="Arial" charset="0"/>
              </a:rPr>
              <a:t>Since momentum is mass times velocity  </a:t>
            </a:r>
            <a:r>
              <a:rPr lang="en-US" b="1" dirty="0">
                <a:solidFill>
                  <a:srgbClr val="FAA368"/>
                </a:solidFill>
                <a:latin typeface="Arial" charset="0"/>
              </a:rPr>
              <a:t>p = mv</a:t>
            </a:r>
            <a:r>
              <a:rPr lang="en-US" dirty="0">
                <a:latin typeface="Arial" charset="0"/>
              </a:rPr>
              <a:t>, the skater with the smaller mass must have the larger velocity:   </a:t>
            </a:r>
            <a:r>
              <a:rPr lang="en-US" b="1" dirty="0">
                <a:solidFill>
                  <a:srgbClr val="FAA368"/>
                </a:solidFill>
                <a:latin typeface="Arial" charset="0"/>
              </a:rPr>
              <a:t>m</a:t>
            </a:r>
            <a:r>
              <a:rPr lang="en-US" b="1" baseline="-25000" dirty="0">
                <a:solidFill>
                  <a:srgbClr val="FAA368"/>
                </a:solidFill>
                <a:latin typeface="Arial" charset="0"/>
              </a:rPr>
              <a:t>1</a:t>
            </a:r>
            <a:r>
              <a:rPr lang="en-US" b="1" dirty="0">
                <a:solidFill>
                  <a:srgbClr val="FAA368"/>
                </a:solidFill>
                <a:latin typeface="Arial" charset="0"/>
              </a:rPr>
              <a:t>v</a:t>
            </a:r>
            <a:r>
              <a:rPr lang="en-US" b="1" baseline="-25000" dirty="0">
                <a:solidFill>
                  <a:srgbClr val="FAA368"/>
                </a:solidFill>
                <a:latin typeface="Arial" charset="0"/>
              </a:rPr>
              <a:t>1</a:t>
            </a:r>
            <a:r>
              <a:rPr lang="en-US" b="1" dirty="0">
                <a:solidFill>
                  <a:srgbClr val="FAA368"/>
                </a:solidFill>
                <a:latin typeface="Arial" charset="0"/>
              </a:rPr>
              <a:t> = m</a:t>
            </a:r>
            <a:r>
              <a:rPr lang="en-US" b="1" baseline="-25000" dirty="0">
                <a:solidFill>
                  <a:srgbClr val="FAA368"/>
                </a:solidFill>
                <a:latin typeface="Arial" charset="0"/>
              </a:rPr>
              <a:t>2</a:t>
            </a:r>
            <a:r>
              <a:rPr lang="en-US" b="1" dirty="0">
                <a:solidFill>
                  <a:srgbClr val="FAA368"/>
                </a:solidFill>
                <a:latin typeface="Arial" charset="0"/>
              </a:rPr>
              <a:t>v</a:t>
            </a:r>
            <a:r>
              <a:rPr lang="en-US" b="1" baseline="-25000" dirty="0">
                <a:solidFill>
                  <a:srgbClr val="FAA368"/>
                </a:solidFill>
                <a:latin typeface="Arial" charset="0"/>
              </a:rPr>
              <a:t>2</a:t>
            </a:r>
            <a:endParaRPr lang="en-US" dirty="0">
              <a:latin typeface="Arial" charset="0"/>
            </a:endParaRPr>
          </a:p>
          <a:p>
            <a:pPr>
              <a:buClr>
                <a:schemeClr val="tx2"/>
              </a:buClr>
              <a:buFont typeface="Wingdings" pitchFamily="79" charset="2"/>
              <a:buChar char="§"/>
            </a:pPr>
            <a:endParaRPr lang="en-US" dirty="0">
              <a:latin typeface="Arial" charset="0"/>
            </a:endParaRPr>
          </a:p>
        </p:txBody>
      </p:sp>
      <p:pic>
        <p:nvPicPr>
          <p:cNvPr id="779271" name="Picture 7" descr="07_1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15958" y="1676400"/>
            <a:ext cx="3189941"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4A1FB43-DC72-41E5-917A-30F8E6589284}" type="slidenum">
              <a:rPr lang="en-US" smtClean="0"/>
              <a:t>2</a:t>
            </a:fld>
            <a:endParaRPr lang="en-US"/>
          </a:p>
        </p:txBody>
      </p:sp>
    </p:spTree>
    <p:extLst>
      <p:ext uri="{BB962C8B-B14F-4D97-AF65-F5344CB8AC3E}">
        <p14:creationId xmlns:p14="http://schemas.microsoft.com/office/powerpoint/2010/main" val="6209660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6A81F20-8838-48AB-91D5-A77CAF67C6F2}" type="datetime1">
              <a:rPr lang="en-US"/>
              <a:pPr eaLnBrk="1" hangingPunct="1"/>
              <a:t>2/18/2020</a:t>
            </a:fld>
            <a:endParaRPr lang="en-US"/>
          </a:p>
        </p:txBody>
      </p:sp>
      <p:sp>
        <p:nvSpPr>
          <p:cNvPr id="32771"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3277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AFE552A-CD79-4DCA-BADF-40FAA4CE60C2}" type="slidenum">
              <a:rPr lang="en-US"/>
              <a:pPr eaLnBrk="1" hangingPunct="1"/>
              <a:t>20</a:t>
            </a:fld>
            <a:endParaRPr lang="en-US"/>
          </a:p>
        </p:txBody>
      </p:sp>
      <p:sp>
        <p:nvSpPr>
          <p:cNvPr id="104450" name="Text Box 2"/>
          <p:cNvSpPr txBox="1">
            <a:spLocks noChangeArrowheads="1"/>
          </p:cNvSpPr>
          <p:nvPr/>
        </p:nvSpPr>
        <p:spPr bwMode="auto">
          <a:xfrm>
            <a:off x="533400" y="990600"/>
            <a:ext cx="8001000" cy="1200329"/>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400" b="1" dirty="0">
                <a:solidFill>
                  <a:srgbClr val="FF0000"/>
                </a:solidFill>
              </a:rPr>
              <a:t>M</a:t>
            </a:r>
            <a:r>
              <a:rPr lang="en-US" sz="2400" b="1" baseline="-25000" dirty="0">
                <a:solidFill>
                  <a:srgbClr val="FF0000"/>
                </a:solidFill>
              </a:rPr>
              <a:t>1 </a:t>
            </a:r>
            <a:r>
              <a:rPr lang="en-US" sz="2400" b="1" dirty="0">
                <a:solidFill>
                  <a:srgbClr val="FF0000"/>
                </a:solidFill>
              </a:rPr>
              <a:t>and M</a:t>
            </a:r>
            <a:r>
              <a:rPr lang="en-US" sz="2400" b="1" baseline="-25000" dirty="0">
                <a:solidFill>
                  <a:srgbClr val="FF0000"/>
                </a:solidFill>
              </a:rPr>
              <a:t>2 </a:t>
            </a:r>
            <a:r>
              <a:rPr lang="en-US" sz="2400" b="1" dirty="0">
                <a:solidFill>
                  <a:srgbClr val="FF0000"/>
                </a:solidFill>
              </a:rPr>
              <a:t>collide head on. Ignore external forces, if they stick together after collision, which way do the masses travel?</a:t>
            </a:r>
          </a:p>
        </p:txBody>
      </p:sp>
      <p:grpSp>
        <p:nvGrpSpPr>
          <p:cNvPr id="4" name="Group 3"/>
          <p:cNvGrpSpPr/>
          <p:nvPr/>
        </p:nvGrpSpPr>
        <p:grpSpPr>
          <a:xfrm>
            <a:off x="4533900" y="3345358"/>
            <a:ext cx="4895870" cy="2631490"/>
            <a:chOff x="4533900" y="3345358"/>
            <a:chExt cx="4895870" cy="2631490"/>
          </a:xfrm>
        </p:grpSpPr>
        <p:sp>
          <p:nvSpPr>
            <p:cNvPr id="104451" name="Text Box 3"/>
            <p:cNvSpPr txBox="1">
              <a:spLocks noChangeArrowheads="1"/>
            </p:cNvSpPr>
            <p:nvPr/>
          </p:nvSpPr>
          <p:spPr bwMode="auto">
            <a:xfrm>
              <a:off x="4549140" y="3345358"/>
              <a:ext cx="413702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solidFill>
                    <a:srgbClr val="FF3300"/>
                  </a:solidFill>
                </a:rPr>
                <a:t>p</a:t>
              </a:r>
              <a:r>
                <a:rPr lang="en-US" sz="2200" b="1" baseline="-25000" dirty="0">
                  <a:solidFill>
                    <a:srgbClr val="FF3300"/>
                  </a:solidFill>
                </a:rPr>
                <a:t>1</a:t>
              </a:r>
              <a:r>
                <a:rPr lang="en-US" sz="2200" b="1" dirty="0">
                  <a:solidFill>
                    <a:srgbClr val="FF3300"/>
                  </a:solidFill>
                </a:rPr>
                <a:t> = -100 x 3.5 = 350kgm/s      p</a:t>
              </a:r>
              <a:r>
                <a:rPr lang="en-US" sz="2200" b="1" baseline="-25000" dirty="0">
                  <a:solidFill>
                    <a:srgbClr val="FF3300"/>
                  </a:solidFill>
                </a:rPr>
                <a:t>2</a:t>
              </a:r>
              <a:r>
                <a:rPr lang="en-US" sz="2200" b="1" dirty="0">
                  <a:solidFill>
                    <a:srgbClr val="FF3300"/>
                  </a:solidFill>
                </a:rPr>
                <a:t> = 80 x 6 = 480kgm/s</a:t>
              </a:r>
            </a:p>
          </p:txBody>
        </p:sp>
        <p:sp>
          <p:nvSpPr>
            <p:cNvPr id="104452" name="Text Box 4"/>
            <p:cNvSpPr txBox="1">
              <a:spLocks noChangeArrowheads="1"/>
            </p:cNvSpPr>
            <p:nvPr/>
          </p:nvSpPr>
          <p:spPr bwMode="auto">
            <a:xfrm>
              <a:off x="4533900" y="4267200"/>
              <a:ext cx="489587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t>Total momentum = 480 – 350 </a:t>
              </a:r>
              <a:r>
                <a:rPr lang="en-US" sz="2200" b="1" dirty="0">
                  <a:solidFill>
                    <a:srgbClr val="FF3300"/>
                  </a:solidFill>
                </a:rPr>
                <a:t>= 130kgm/s  east</a:t>
              </a:r>
            </a:p>
          </p:txBody>
        </p:sp>
        <p:sp>
          <p:nvSpPr>
            <p:cNvPr id="104453" name="Text Box 5"/>
            <p:cNvSpPr txBox="1">
              <a:spLocks noChangeArrowheads="1"/>
            </p:cNvSpPr>
            <p:nvPr/>
          </p:nvSpPr>
          <p:spPr bwMode="auto">
            <a:xfrm>
              <a:off x="4632325" y="5207407"/>
              <a:ext cx="387048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200" b="1" dirty="0"/>
                <a:t>The masses will travel </a:t>
              </a:r>
              <a:r>
                <a:rPr lang="en-US" sz="2200" b="1" dirty="0">
                  <a:solidFill>
                    <a:srgbClr val="FF3300"/>
                  </a:solidFill>
                </a:rPr>
                <a:t>east with p = 130kgm/sec</a:t>
              </a:r>
            </a:p>
          </p:txBody>
        </p:sp>
      </p:grpSp>
      <p:grpSp>
        <p:nvGrpSpPr>
          <p:cNvPr id="2" name="Group 6"/>
          <p:cNvGrpSpPr>
            <a:grpSpLocks/>
          </p:cNvGrpSpPr>
          <p:nvPr/>
        </p:nvGrpSpPr>
        <p:grpSpPr bwMode="auto">
          <a:xfrm>
            <a:off x="457200" y="2133600"/>
            <a:ext cx="8067675" cy="674688"/>
            <a:chOff x="96" y="2215"/>
            <a:chExt cx="5082" cy="425"/>
          </a:xfrm>
        </p:grpSpPr>
        <p:sp>
          <p:nvSpPr>
            <p:cNvPr id="32779" name="Oval 7"/>
            <p:cNvSpPr>
              <a:spLocks noChangeArrowheads="1"/>
            </p:cNvSpPr>
            <p:nvPr/>
          </p:nvSpPr>
          <p:spPr bwMode="auto">
            <a:xfrm>
              <a:off x="1536" y="2448"/>
              <a:ext cx="144" cy="144"/>
            </a:xfrm>
            <a:prstGeom prst="ellipse">
              <a:avLst/>
            </a:prstGeom>
            <a:solidFill>
              <a:srgbClr val="FF0000"/>
            </a:solidFill>
            <a:ln w="9525">
              <a:solidFill>
                <a:schemeClr val="tx1"/>
              </a:solidFill>
              <a:round/>
              <a:headEnd/>
              <a:tailEnd/>
            </a:ln>
          </p:spPr>
          <p:txBody>
            <a:bodyPr wrap="none" anchor="ctr"/>
            <a:lstStyle/>
            <a:p>
              <a:endParaRPr lang="en-US"/>
            </a:p>
          </p:txBody>
        </p:sp>
        <p:sp>
          <p:nvSpPr>
            <p:cNvPr id="32780" name="Oval 8"/>
            <p:cNvSpPr>
              <a:spLocks noChangeArrowheads="1"/>
            </p:cNvSpPr>
            <p:nvPr/>
          </p:nvSpPr>
          <p:spPr bwMode="auto">
            <a:xfrm>
              <a:off x="3168" y="2448"/>
              <a:ext cx="192" cy="192"/>
            </a:xfrm>
            <a:prstGeom prst="ellipse">
              <a:avLst/>
            </a:prstGeom>
            <a:solidFill>
              <a:srgbClr val="0000FF"/>
            </a:solidFill>
            <a:ln w="9525">
              <a:solidFill>
                <a:schemeClr val="tx1"/>
              </a:solidFill>
              <a:round/>
              <a:headEnd/>
              <a:tailEnd/>
            </a:ln>
          </p:spPr>
          <p:txBody>
            <a:bodyPr wrap="none" anchor="ctr"/>
            <a:lstStyle/>
            <a:p>
              <a:endParaRPr lang="en-US"/>
            </a:p>
          </p:txBody>
        </p:sp>
        <p:sp>
          <p:nvSpPr>
            <p:cNvPr id="32781" name="Line 9"/>
            <p:cNvSpPr>
              <a:spLocks noChangeShapeType="1"/>
            </p:cNvSpPr>
            <p:nvPr/>
          </p:nvSpPr>
          <p:spPr bwMode="auto">
            <a:xfrm>
              <a:off x="1680" y="2544"/>
              <a:ext cx="528" cy="0"/>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2" name="Text Box 10"/>
            <p:cNvSpPr txBox="1">
              <a:spLocks noChangeArrowheads="1"/>
            </p:cNvSpPr>
            <p:nvPr/>
          </p:nvSpPr>
          <p:spPr bwMode="auto">
            <a:xfrm>
              <a:off x="1728" y="2256"/>
              <a:ext cx="61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6.0m/s</a:t>
              </a:r>
            </a:p>
          </p:txBody>
        </p:sp>
        <p:sp>
          <p:nvSpPr>
            <p:cNvPr id="32783" name="Line 11"/>
            <p:cNvSpPr>
              <a:spLocks noChangeShapeType="1"/>
            </p:cNvSpPr>
            <p:nvPr/>
          </p:nvSpPr>
          <p:spPr bwMode="auto">
            <a:xfrm flipH="1">
              <a:off x="2784" y="2544"/>
              <a:ext cx="384" cy="0"/>
            </a:xfrm>
            <a:prstGeom prst="line">
              <a:avLst/>
            </a:prstGeom>
            <a:noFill/>
            <a:ln w="28575">
              <a:solidFill>
                <a:srgbClr val="0000FF"/>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4" name="Text Box 12"/>
            <p:cNvSpPr txBox="1">
              <a:spLocks noChangeArrowheads="1"/>
            </p:cNvSpPr>
            <p:nvPr/>
          </p:nvSpPr>
          <p:spPr bwMode="auto">
            <a:xfrm>
              <a:off x="2726" y="2215"/>
              <a:ext cx="61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3.5m/s</a:t>
              </a:r>
            </a:p>
          </p:txBody>
        </p:sp>
        <p:sp>
          <p:nvSpPr>
            <p:cNvPr id="32785" name="Text Box 13"/>
            <p:cNvSpPr txBox="1">
              <a:spLocks noChangeArrowheads="1"/>
            </p:cNvSpPr>
            <p:nvPr/>
          </p:nvSpPr>
          <p:spPr bwMode="auto">
            <a:xfrm>
              <a:off x="3446" y="2359"/>
              <a:ext cx="942"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M</a:t>
              </a:r>
              <a:r>
                <a:rPr lang="en-US" sz="2000" b="1" baseline="-25000"/>
                <a:t>1</a:t>
              </a:r>
              <a:r>
                <a:rPr lang="en-US" sz="2000" b="1"/>
                <a:t> = 100kg</a:t>
              </a:r>
            </a:p>
          </p:txBody>
        </p:sp>
        <p:sp>
          <p:nvSpPr>
            <p:cNvPr id="32786" name="Text Box 14"/>
            <p:cNvSpPr txBox="1">
              <a:spLocks noChangeArrowheads="1"/>
            </p:cNvSpPr>
            <p:nvPr/>
          </p:nvSpPr>
          <p:spPr bwMode="auto">
            <a:xfrm>
              <a:off x="576" y="2352"/>
              <a:ext cx="85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M</a:t>
              </a:r>
              <a:r>
                <a:rPr lang="en-US" sz="2000" b="1" baseline="-25000"/>
                <a:t>2</a:t>
              </a:r>
              <a:r>
                <a:rPr lang="en-US" sz="2000" b="1"/>
                <a:t> = 80kg</a:t>
              </a:r>
            </a:p>
          </p:txBody>
        </p:sp>
        <p:sp>
          <p:nvSpPr>
            <p:cNvPr id="32787" name="Text Box 15"/>
            <p:cNvSpPr txBox="1">
              <a:spLocks noChangeArrowheads="1"/>
            </p:cNvSpPr>
            <p:nvPr/>
          </p:nvSpPr>
          <p:spPr bwMode="auto">
            <a:xfrm>
              <a:off x="4742" y="2311"/>
              <a:ext cx="436"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FF0000"/>
                  </a:solidFill>
                </a:rPr>
                <a:t>east</a:t>
              </a:r>
            </a:p>
          </p:txBody>
        </p:sp>
        <p:sp>
          <p:nvSpPr>
            <p:cNvPr id="32788" name="Text Box 16"/>
            <p:cNvSpPr txBox="1">
              <a:spLocks noChangeArrowheads="1"/>
            </p:cNvSpPr>
            <p:nvPr/>
          </p:nvSpPr>
          <p:spPr bwMode="auto">
            <a:xfrm>
              <a:off x="96" y="2352"/>
              <a:ext cx="471"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solidFill>
                    <a:srgbClr val="0000FF"/>
                  </a:solidFill>
                </a:rPr>
                <a:t>west</a:t>
              </a:r>
            </a:p>
          </p:txBody>
        </p:sp>
      </p:grpSp>
      <p:sp>
        <p:nvSpPr>
          <p:cNvPr id="32778" name="Rectangle 17"/>
          <p:cNvSpPr>
            <a:spLocks noGrp="1" noChangeArrowheads="1"/>
          </p:cNvSpPr>
          <p:nvPr>
            <p:ph type="title"/>
          </p:nvPr>
        </p:nvSpPr>
        <p:spPr>
          <a:xfrm>
            <a:off x="457200" y="0"/>
            <a:ext cx="8229600" cy="1143000"/>
          </a:xfrm>
        </p:spPr>
        <p:txBody>
          <a:bodyPr/>
          <a:lstStyle/>
          <a:p>
            <a:pPr eaLnBrk="1" hangingPunct="1"/>
            <a:r>
              <a:rPr lang="en-US"/>
              <a:t>Ch 7 E 10</a:t>
            </a:r>
          </a:p>
        </p:txBody>
      </p:sp>
      <p:sp>
        <p:nvSpPr>
          <p:cNvPr id="3" name="TextBox 2"/>
          <p:cNvSpPr txBox="1"/>
          <p:nvPr/>
        </p:nvSpPr>
        <p:spPr>
          <a:xfrm>
            <a:off x="304800" y="4114800"/>
            <a:ext cx="4038600" cy="1477328"/>
          </a:xfrm>
          <a:prstGeom prst="rect">
            <a:avLst/>
          </a:prstGeom>
          <a:noFill/>
        </p:spPr>
        <p:txBody>
          <a:bodyPr wrap="square" rtlCol="0">
            <a:spAutoFit/>
          </a:bodyPr>
          <a:lstStyle/>
          <a:p>
            <a:pPr marL="342900" indent="-342900">
              <a:buAutoNum type="alphaUcPeriod"/>
            </a:pPr>
            <a:r>
              <a:rPr lang="en-US" sz="3000" dirty="0"/>
              <a:t>West </a:t>
            </a:r>
          </a:p>
          <a:p>
            <a:pPr marL="342900" indent="-342900">
              <a:buAutoNum type="alphaUcPeriod"/>
            </a:pPr>
            <a:r>
              <a:rPr lang="en-US" sz="3000" dirty="0"/>
              <a:t> East </a:t>
            </a:r>
          </a:p>
          <a:p>
            <a:pPr marL="342900" indent="-342900">
              <a:buAutoNum type="alphaUcPeriod"/>
            </a:pPr>
            <a:r>
              <a:rPr lang="en-US" sz="3000" dirty="0"/>
              <a:t> they will all stop </a:t>
            </a:r>
          </a:p>
        </p:txBody>
      </p:sp>
    </p:spTree>
    <p:extLst>
      <p:ext uri="{BB962C8B-B14F-4D97-AF65-F5344CB8AC3E}">
        <p14:creationId xmlns:p14="http://schemas.microsoft.com/office/powerpoint/2010/main" val="1835081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6082" name="Rectangle 2"/>
          <p:cNvSpPr>
            <a:spLocks noGrp="1" noChangeArrowheads="1"/>
          </p:cNvSpPr>
          <p:nvPr>
            <p:ph type="title"/>
          </p:nvPr>
        </p:nvSpPr>
        <p:spPr>
          <a:xfrm>
            <a:off x="685800" y="800100"/>
            <a:ext cx="7772400" cy="762000"/>
          </a:xfrm>
        </p:spPr>
        <p:txBody>
          <a:bodyPr/>
          <a:lstStyle/>
          <a:p>
            <a:r>
              <a:rPr lang="en-US" dirty="0">
                <a:solidFill>
                  <a:srgbClr val="FF0000"/>
                </a:solidFill>
              </a:rPr>
              <a:t>Collisions at an Angle</a:t>
            </a:r>
          </a:p>
        </p:txBody>
      </p:sp>
      <p:sp>
        <p:nvSpPr>
          <p:cNvPr id="1326083" name="Rectangle 3"/>
          <p:cNvSpPr>
            <a:spLocks noGrp="1" noChangeArrowheads="1"/>
          </p:cNvSpPr>
          <p:nvPr>
            <p:ph type="body" idx="1"/>
          </p:nvPr>
        </p:nvSpPr>
        <p:spPr/>
        <p:txBody>
          <a:bodyPr/>
          <a:lstStyle/>
          <a:p>
            <a:r>
              <a:rPr lang="en-US" sz="2800" dirty="0"/>
              <a:t>Two football players traveling at right angles to one another collide and stick together.</a:t>
            </a:r>
          </a:p>
          <a:p>
            <a:pPr lvl="1">
              <a:buFont typeface="Wingdings" pitchFamily="79" charset="2"/>
              <a:buChar char="Ø"/>
            </a:pPr>
            <a:r>
              <a:rPr lang="en-US" sz="2400" dirty="0"/>
              <a:t>What will be their direction of motion after the 					collision?</a:t>
            </a:r>
          </a:p>
        </p:txBody>
      </p:sp>
      <p:sp>
        <p:nvSpPr>
          <p:cNvPr id="1326084" name="Text Box 4"/>
          <p:cNvSpPr txBox="1">
            <a:spLocks noChangeArrowheads="1"/>
          </p:cNvSpPr>
          <p:nvPr/>
        </p:nvSpPr>
        <p:spPr bwMode="auto">
          <a:xfrm>
            <a:off x="4267200" y="3657600"/>
            <a:ext cx="4648200" cy="2647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Clr>
                <a:srgbClr val="66FF66"/>
              </a:buClr>
              <a:buFont typeface="Wingdings" pitchFamily="79" charset="2"/>
              <a:buChar char="§"/>
            </a:pPr>
            <a:r>
              <a:rPr lang="en-US">
                <a:latin typeface="Arial" charset="0"/>
              </a:rPr>
              <a:t>Add the individual momentum vectors to get the total momentum of the system before the collision.</a:t>
            </a:r>
          </a:p>
          <a:p>
            <a:pPr>
              <a:buClr>
                <a:srgbClr val="66FF66"/>
              </a:buClr>
              <a:buFont typeface="Wingdings" pitchFamily="79" charset="2"/>
              <a:buChar char="§"/>
            </a:pPr>
            <a:r>
              <a:rPr lang="en-US">
                <a:latin typeface="Arial" charset="0"/>
              </a:rPr>
              <a:t>The final momentum of the two players stuck together is equal to the total initial momentum.</a:t>
            </a:r>
          </a:p>
        </p:txBody>
      </p:sp>
      <p:pic>
        <p:nvPicPr>
          <p:cNvPr id="1326085" name="Picture 5" descr="07_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3263900"/>
            <a:ext cx="4049713" cy="359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4759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326084">
                                            <p:txEl>
                                              <p:pRg st="0" end="0"/>
                                            </p:txEl>
                                          </p:spTgt>
                                        </p:tgtEl>
                                        <p:attrNameLst>
                                          <p:attrName>style.visibility</p:attrName>
                                        </p:attrNameLst>
                                      </p:cBhvr>
                                      <p:to>
                                        <p:strVal val="visible"/>
                                      </p:to>
                                    </p:set>
                                    <p:animEffect transition="in" filter="blinds(horizontal)">
                                      <p:cBhvr>
                                        <p:cTn id="7" dur="500"/>
                                        <p:tgtEl>
                                          <p:spTgt spid="132608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26084">
                                            <p:txEl>
                                              <p:pRg st="1" end="1"/>
                                            </p:txEl>
                                          </p:spTgt>
                                        </p:tgtEl>
                                        <p:attrNameLst>
                                          <p:attrName>style.visibility</p:attrName>
                                        </p:attrNameLst>
                                      </p:cBhvr>
                                      <p:to>
                                        <p:strVal val="visible"/>
                                      </p:to>
                                    </p:set>
                                    <p:animEffect transition="in" filter="blinds(horizontal)">
                                      <p:cBhvr>
                                        <p:cTn id="12" dur="500"/>
                                        <p:tgtEl>
                                          <p:spTgt spid="132608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608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4034" name="Rectangle 2"/>
          <p:cNvSpPr>
            <a:spLocks noGrp="1" noChangeArrowheads="1"/>
          </p:cNvSpPr>
          <p:nvPr>
            <p:ph type="title"/>
          </p:nvPr>
        </p:nvSpPr>
        <p:spPr>
          <a:xfrm>
            <a:off x="685800" y="800100"/>
            <a:ext cx="7772400" cy="762000"/>
          </a:xfrm>
        </p:spPr>
        <p:txBody>
          <a:bodyPr/>
          <a:lstStyle/>
          <a:p>
            <a:r>
              <a:rPr lang="en-US" b="1" dirty="0">
                <a:solidFill>
                  <a:srgbClr val="FF0000"/>
                </a:solidFill>
              </a:rPr>
              <a:t>Collisions at an Angle</a:t>
            </a:r>
          </a:p>
        </p:txBody>
      </p:sp>
      <p:sp>
        <p:nvSpPr>
          <p:cNvPr id="1324035" name="Rectangle 3"/>
          <p:cNvSpPr>
            <a:spLocks noGrp="1" noChangeArrowheads="1"/>
          </p:cNvSpPr>
          <p:nvPr>
            <p:ph type="body" idx="1"/>
          </p:nvPr>
        </p:nvSpPr>
        <p:spPr/>
        <p:txBody>
          <a:bodyPr/>
          <a:lstStyle/>
          <a:p>
            <a:r>
              <a:rPr lang="en-US" sz="2800" dirty="0"/>
              <a:t>The total momentum of the two football players prior to the collision is the vector sum of their individual momentums.</a:t>
            </a:r>
          </a:p>
          <a:p>
            <a:pPr lvl="1">
              <a:buFont typeface="Wingdings" pitchFamily="79" charset="2"/>
              <a:buNone/>
            </a:pPr>
            <a:r>
              <a:rPr lang="en-US" sz="2400" dirty="0"/>
              <a:t>					The larger initial momentum 					has a larger effect on the 					final direction of motion.</a:t>
            </a:r>
          </a:p>
        </p:txBody>
      </p:sp>
      <p:pic>
        <p:nvPicPr>
          <p:cNvPr id="1324037" name="Picture 5" descr="07_1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313" y="2971800"/>
            <a:ext cx="4049713" cy="359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24039" name="Picture 7" descr="07_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62400" y="4573588"/>
            <a:ext cx="5181600" cy="228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7" descr="07_18"/>
          <p:cNvPicPr>
            <a:picLocks noChangeAspect="1" noChangeArrowheads="1"/>
          </p:cNvPicPr>
          <p:nvPr/>
        </p:nvPicPr>
        <p:blipFill rotWithShape="1">
          <a:blip r:embed="rId4">
            <a:extLst>
              <a:ext uri="{28A0092B-C50C-407E-A947-70E740481C1C}">
                <a14:useLocalDpi xmlns:a14="http://schemas.microsoft.com/office/drawing/2010/main" val="0"/>
              </a:ext>
            </a:extLst>
          </a:blip>
          <a:srcRect l="55672" r="40966"/>
          <a:stretch/>
        </p:blipFill>
        <p:spPr bwMode="auto">
          <a:xfrm>
            <a:off x="4027943" y="4573588"/>
            <a:ext cx="174171" cy="2284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46875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9474" name="Rectangle 2"/>
          <p:cNvSpPr>
            <a:spLocks noGrp="1" noChangeArrowheads="1"/>
          </p:cNvSpPr>
          <p:nvPr>
            <p:ph type="title"/>
          </p:nvPr>
        </p:nvSpPr>
        <p:spPr>
          <a:xfrm>
            <a:off x="0" y="0"/>
            <a:ext cx="9144000" cy="2528888"/>
          </a:xfrm>
        </p:spPr>
        <p:txBody>
          <a:bodyPr>
            <a:normAutofit fontScale="90000"/>
          </a:bodyPr>
          <a:lstStyle/>
          <a:p>
            <a:r>
              <a:rPr lang="en-US" sz="3200" dirty="0">
                <a:solidFill>
                  <a:schemeClr val="accent1"/>
                </a:solidFill>
                <a:latin typeface="Comic Sans MS" pitchFamily="79" charset="0"/>
              </a:rPr>
              <a:t>Two lumps of clay of equal mass are traveling at right angles with equal speeds as shown, when they collide and stick together.  Is it possible that their final velocity vector is in the direction shown?</a:t>
            </a:r>
            <a:endParaRPr lang="en-US" sz="4000" dirty="0">
              <a:solidFill>
                <a:schemeClr val="accent1"/>
              </a:solidFill>
              <a:latin typeface="Comic Sans MS" pitchFamily="79" charset="0"/>
            </a:endParaRPr>
          </a:p>
        </p:txBody>
      </p:sp>
      <p:sp>
        <p:nvSpPr>
          <p:cNvPr id="1129475" name="Rectangle 3"/>
          <p:cNvSpPr>
            <a:spLocks noGrp="1" noChangeArrowheads="1"/>
          </p:cNvSpPr>
          <p:nvPr>
            <p:ph type="body" idx="1"/>
          </p:nvPr>
        </p:nvSpPr>
        <p:spPr>
          <a:xfrm>
            <a:off x="304800" y="2667000"/>
            <a:ext cx="3505200" cy="2286000"/>
          </a:xfrm>
        </p:spPr>
        <p:txBody>
          <a:bodyPr/>
          <a:lstStyle/>
          <a:p>
            <a:pPr marL="609600" indent="-609600">
              <a:lnSpc>
                <a:spcPct val="80000"/>
              </a:lnSpc>
              <a:buFont typeface="Arial" charset="0"/>
              <a:buAutoNum type="alphaLcParenR"/>
            </a:pPr>
            <a:r>
              <a:rPr lang="en-US" sz="2000">
                <a:latin typeface="Comic Sans MS" pitchFamily="79" charset="0"/>
              </a:rPr>
              <a:t>yes</a:t>
            </a:r>
          </a:p>
          <a:p>
            <a:pPr marL="609600" indent="-609600">
              <a:lnSpc>
                <a:spcPct val="80000"/>
              </a:lnSpc>
              <a:buFont typeface="Arial" charset="0"/>
              <a:buAutoNum type="alphaLcParenR"/>
            </a:pPr>
            <a:r>
              <a:rPr lang="en-US" sz="2000">
                <a:latin typeface="Comic Sans MS" pitchFamily="79" charset="0"/>
              </a:rPr>
              <a:t>no</a:t>
            </a:r>
          </a:p>
          <a:p>
            <a:pPr marL="609600" indent="-609600">
              <a:lnSpc>
                <a:spcPct val="80000"/>
              </a:lnSpc>
              <a:buFont typeface="Arial" charset="0"/>
              <a:buAutoNum type="alphaLcParenR"/>
            </a:pPr>
            <a:r>
              <a:rPr lang="en-US" sz="2000">
                <a:latin typeface="Comic Sans MS" pitchFamily="79" charset="0"/>
              </a:rPr>
              <a:t>unable to tell </a:t>
            </a:r>
          </a:p>
          <a:p>
            <a:pPr marL="609600" indent="-609600">
              <a:lnSpc>
                <a:spcPct val="80000"/>
              </a:lnSpc>
              <a:buFont typeface="Arial" charset="0"/>
              <a:buNone/>
            </a:pPr>
            <a:r>
              <a:rPr lang="en-US" sz="2000">
                <a:latin typeface="Comic Sans MS" pitchFamily="79" charset="0"/>
              </a:rPr>
              <a:t>	from this graph</a:t>
            </a:r>
          </a:p>
        </p:txBody>
      </p:sp>
      <p:sp>
        <p:nvSpPr>
          <p:cNvPr id="1129476" name="Text Box 4"/>
          <p:cNvSpPr txBox="1">
            <a:spLocks noChangeArrowheads="1"/>
          </p:cNvSpPr>
          <p:nvPr/>
        </p:nvSpPr>
        <p:spPr bwMode="auto">
          <a:xfrm>
            <a:off x="0" y="4343400"/>
            <a:ext cx="4343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atin typeface="Arial" charset="0"/>
              </a:rPr>
              <a:t>No.  The final momentum will be in a direction making a 45</a:t>
            </a:r>
            <a:r>
              <a:rPr lang="en-US" baseline="30000">
                <a:latin typeface="Arial" charset="0"/>
              </a:rPr>
              <a:t>o</a:t>
            </a:r>
            <a:r>
              <a:rPr lang="en-US">
                <a:latin typeface="Arial" charset="0"/>
              </a:rPr>
              <a:t> degree angle with respect to each of the initial momentum vectors.</a:t>
            </a:r>
          </a:p>
        </p:txBody>
      </p:sp>
      <p:pic>
        <p:nvPicPr>
          <p:cNvPr id="1129479" name="Picture 7" descr="07_p138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2549525"/>
            <a:ext cx="4876800" cy="365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9081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1129476"/>
                                        </p:tgtEl>
                                        <p:attrNameLst>
                                          <p:attrName>style.visibility</p:attrName>
                                        </p:attrNameLst>
                                      </p:cBhvr>
                                      <p:to>
                                        <p:strVal val="visible"/>
                                      </p:to>
                                    </p:set>
                                    <p:animEffect transition="in" filter="fade">
                                      <p:cBhvr>
                                        <p:cTn id="7" dur="1000"/>
                                        <p:tgtEl>
                                          <p:spTgt spid="1129476"/>
                                        </p:tgtEl>
                                      </p:cBhvr>
                                    </p:animEffect>
                                    <p:anim calcmode="lin" valueType="num">
                                      <p:cBhvr>
                                        <p:cTn id="8" dur="1000" fill="hold"/>
                                        <p:tgtEl>
                                          <p:spTgt spid="1129476"/>
                                        </p:tgtEl>
                                        <p:attrNameLst>
                                          <p:attrName>ppt_x</p:attrName>
                                        </p:attrNameLst>
                                      </p:cBhvr>
                                      <p:tavLst>
                                        <p:tav tm="0">
                                          <p:val>
                                            <p:strVal val="#ppt_x"/>
                                          </p:val>
                                        </p:tav>
                                        <p:tav tm="100000">
                                          <p:val>
                                            <p:strVal val="#ppt_x"/>
                                          </p:val>
                                        </p:tav>
                                      </p:tavLst>
                                    </p:anim>
                                    <p:anim calcmode="lin" valueType="num">
                                      <p:cBhvr>
                                        <p:cTn id="9" dur="900" decel="100000" fill="hold"/>
                                        <p:tgtEl>
                                          <p:spTgt spid="112947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11294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947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40E6A2-55CC-4780-B0C9-6B35F052A982}" type="datetime1">
              <a:rPr lang="en-US"/>
              <a:pPr eaLnBrk="1" hangingPunct="1"/>
              <a:t>2/18/2020</a:t>
            </a:fld>
            <a:endParaRPr lang="en-US"/>
          </a:p>
        </p:txBody>
      </p:sp>
      <p:sp>
        <p:nvSpPr>
          <p:cNvPr id="10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2B4E54A-E9A3-4A4D-8843-AD5AB034CFE6}" type="slidenum">
              <a:rPr lang="en-US"/>
              <a:pPr eaLnBrk="1" hangingPunct="1"/>
              <a:t>24</a:t>
            </a:fld>
            <a:endParaRPr lang="en-US"/>
          </a:p>
        </p:txBody>
      </p:sp>
      <p:sp>
        <p:nvSpPr>
          <p:cNvPr id="106527" name="Text Box 31"/>
          <p:cNvSpPr txBox="1">
            <a:spLocks noChangeArrowheads="1"/>
          </p:cNvSpPr>
          <p:nvPr/>
        </p:nvSpPr>
        <p:spPr bwMode="auto">
          <a:xfrm>
            <a:off x="381000" y="1103313"/>
            <a:ext cx="8077200" cy="124341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200" b="1" dirty="0">
                <a:solidFill>
                  <a:srgbClr val="FF0000"/>
                </a:solidFill>
              </a:rPr>
              <a:t>A truck of mass 4000kg and speed 10m/s collides at right</a:t>
            </a:r>
          </a:p>
          <a:p>
            <a:pPr eaLnBrk="1" hangingPunct="1">
              <a:spcBef>
                <a:spcPct val="20000"/>
              </a:spcBef>
            </a:pPr>
            <a:r>
              <a:rPr lang="en-US" sz="2200" b="1" dirty="0">
                <a:solidFill>
                  <a:srgbClr val="FF0000"/>
                </a:solidFill>
              </a:rPr>
              <a:t>angles with a car of mass 1500kg and a speed of 20m/s.</a:t>
            </a:r>
          </a:p>
          <a:p>
            <a:pPr eaLnBrk="1" hangingPunct="1">
              <a:spcBef>
                <a:spcPct val="20000"/>
              </a:spcBef>
            </a:pPr>
            <a:r>
              <a:rPr lang="en-US" sz="2200" b="1" dirty="0">
                <a:solidFill>
                  <a:srgbClr val="FF0000"/>
                </a:solidFill>
              </a:rPr>
              <a:t>What’s the total momentum of system before collision?</a:t>
            </a:r>
          </a:p>
        </p:txBody>
      </p:sp>
      <p:sp>
        <p:nvSpPr>
          <p:cNvPr id="1035" name="Rectangle 40"/>
          <p:cNvSpPr>
            <a:spLocks noGrp="1" noChangeArrowheads="1"/>
          </p:cNvSpPr>
          <p:nvPr>
            <p:ph type="title"/>
          </p:nvPr>
        </p:nvSpPr>
        <p:spPr>
          <a:xfrm>
            <a:off x="457200" y="76200"/>
            <a:ext cx="8229600" cy="1143000"/>
          </a:xfrm>
        </p:spPr>
        <p:txBody>
          <a:bodyPr/>
          <a:lstStyle/>
          <a:p>
            <a:pPr eaLnBrk="1" hangingPunct="1"/>
            <a:r>
              <a:rPr lang="en-US"/>
              <a:t>Ch 7 E 18</a:t>
            </a:r>
          </a:p>
        </p:txBody>
      </p:sp>
      <p:sp>
        <p:nvSpPr>
          <p:cNvPr id="3" name="TextBox 2"/>
          <p:cNvSpPr txBox="1"/>
          <p:nvPr/>
        </p:nvSpPr>
        <p:spPr>
          <a:xfrm>
            <a:off x="381000" y="2971800"/>
            <a:ext cx="3505200" cy="2862322"/>
          </a:xfrm>
          <a:prstGeom prst="rect">
            <a:avLst/>
          </a:prstGeom>
          <a:noFill/>
        </p:spPr>
        <p:txBody>
          <a:bodyPr wrap="square" rtlCol="0">
            <a:spAutoFit/>
          </a:bodyPr>
          <a:lstStyle/>
          <a:p>
            <a:pPr marL="342900" indent="-342900">
              <a:buAutoNum type="alphaUcPeriod"/>
            </a:pPr>
            <a:r>
              <a:rPr lang="en-US" sz="3000" dirty="0">
                <a:solidFill>
                  <a:schemeClr val="accent1"/>
                </a:solidFill>
              </a:rPr>
              <a:t>70000 kg m/s</a:t>
            </a:r>
          </a:p>
          <a:p>
            <a:pPr marL="342900" indent="-342900">
              <a:buFontTx/>
              <a:buAutoNum type="alphaUcPeriod"/>
            </a:pPr>
            <a:r>
              <a:rPr lang="en-US" sz="3000" dirty="0">
                <a:solidFill>
                  <a:schemeClr val="accent1"/>
                </a:solidFill>
              </a:rPr>
              <a:t>10000 kg m/s</a:t>
            </a:r>
          </a:p>
          <a:p>
            <a:pPr marL="342900" indent="-342900">
              <a:buFontTx/>
              <a:buAutoNum type="alphaUcPeriod"/>
            </a:pPr>
            <a:r>
              <a:rPr lang="en-US" sz="3000" dirty="0">
                <a:solidFill>
                  <a:schemeClr val="accent1"/>
                </a:solidFill>
              </a:rPr>
              <a:t>50000 kg m/s</a:t>
            </a:r>
          </a:p>
          <a:p>
            <a:pPr marL="342900" indent="-342900">
              <a:buFontTx/>
              <a:buAutoNum type="alphaUcPeriod"/>
            </a:pPr>
            <a:r>
              <a:rPr lang="en-US" sz="3000" dirty="0">
                <a:solidFill>
                  <a:schemeClr val="accent1"/>
                </a:solidFill>
              </a:rPr>
              <a:t>40000 kg m/s</a:t>
            </a:r>
          </a:p>
          <a:p>
            <a:pPr marL="342900" indent="-342900">
              <a:buFontTx/>
              <a:buAutoNum type="alphaUcPeriod"/>
            </a:pPr>
            <a:r>
              <a:rPr lang="en-US" sz="3000" dirty="0">
                <a:solidFill>
                  <a:schemeClr val="accent1"/>
                </a:solidFill>
              </a:rPr>
              <a:t>30000 kg m/s</a:t>
            </a:r>
          </a:p>
          <a:p>
            <a:pPr marL="342900" indent="-342900">
              <a:buAutoNum type="alphaUcPeriod"/>
            </a:pPr>
            <a:endParaRPr lang="en-US" sz="3000" dirty="0">
              <a:solidFill>
                <a:schemeClr val="accent1"/>
              </a:solidFill>
            </a:endParaRPr>
          </a:p>
        </p:txBody>
      </p:sp>
    </p:spTree>
    <p:extLst>
      <p:ext uri="{BB962C8B-B14F-4D97-AF65-F5344CB8AC3E}">
        <p14:creationId xmlns:p14="http://schemas.microsoft.com/office/powerpoint/2010/main" val="2302961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540E6A2-55CC-4780-B0C9-6B35F052A982}" type="datetime1">
              <a:rPr lang="en-US"/>
              <a:pPr eaLnBrk="1" hangingPunct="1"/>
              <a:t>2/18/2020</a:t>
            </a:fld>
            <a:endParaRPr lang="en-US"/>
          </a:p>
        </p:txBody>
      </p:sp>
      <p:sp>
        <p:nvSpPr>
          <p:cNvPr id="1031"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2B4E54A-E9A3-4A4D-8843-AD5AB034CFE6}" type="slidenum">
              <a:rPr lang="en-US"/>
              <a:pPr eaLnBrk="1" hangingPunct="1"/>
              <a:t>25</a:t>
            </a:fld>
            <a:endParaRPr lang="en-US"/>
          </a:p>
        </p:txBody>
      </p:sp>
      <p:sp>
        <p:nvSpPr>
          <p:cNvPr id="106527" name="Text Box 31"/>
          <p:cNvSpPr txBox="1">
            <a:spLocks noChangeArrowheads="1"/>
          </p:cNvSpPr>
          <p:nvPr/>
        </p:nvSpPr>
        <p:spPr bwMode="auto">
          <a:xfrm>
            <a:off x="381000" y="1103313"/>
            <a:ext cx="8077200" cy="124341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pPr>
            <a:r>
              <a:rPr lang="en-US" sz="2200" b="1" dirty="0">
                <a:solidFill>
                  <a:srgbClr val="FF0000"/>
                </a:solidFill>
              </a:rPr>
              <a:t>A truck of mass 4000kg and speed 10m/s collides at right</a:t>
            </a:r>
          </a:p>
          <a:p>
            <a:pPr eaLnBrk="1" hangingPunct="1">
              <a:spcBef>
                <a:spcPct val="20000"/>
              </a:spcBef>
            </a:pPr>
            <a:r>
              <a:rPr lang="en-US" sz="2200" b="1" dirty="0">
                <a:solidFill>
                  <a:srgbClr val="FF0000"/>
                </a:solidFill>
              </a:rPr>
              <a:t>angles with a car of mass 1500kg and a speed of 20m/s.</a:t>
            </a:r>
          </a:p>
          <a:p>
            <a:pPr eaLnBrk="1" hangingPunct="1">
              <a:spcBef>
                <a:spcPct val="20000"/>
              </a:spcBef>
            </a:pPr>
            <a:r>
              <a:rPr lang="en-US" sz="2200" b="1" dirty="0">
                <a:solidFill>
                  <a:srgbClr val="FF0000"/>
                </a:solidFill>
              </a:rPr>
              <a:t>What’s the total momentum of system before collision?</a:t>
            </a:r>
          </a:p>
        </p:txBody>
      </p:sp>
      <p:sp>
        <p:nvSpPr>
          <p:cNvPr id="1035" name="Rectangle 40"/>
          <p:cNvSpPr>
            <a:spLocks noGrp="1" noChangeArrowheads="1"/>
          </p:cNvSpPr>
          <p:nvPr>
            <p:ph type="title"/>
          </p:nvPr>
        </p:nvSpPr>
        <p:spPr>
          <a:xfrm>
            <a:off x="457200" y="76200"/>
            <a:ext cx="8229600" cy="1143000"/>
          </a:xfrm>
        </p:spPr>
        <p:txBody>
          <a:bodyPr/>
          <a:lstStyle/>
          <a:p>
            <a:pPr eaLnBrk="1" hangingPunct="1"/>
            <a:r>
              <a:rPr lang="en-US"/>
              <a:t>Ch 7 E 18</a:t>
            </a:r>
          </a:p>
        </p:txBody>
      </p:sp>
      <p:grpSp>
        <p:nvGrpSpPr>
          <p:cNvPr id="3" name="Group 2"/>
          <p:cNvGrpSpPr/>
          <p:nvPr/>
        </p:nvGrpSpPr>
        <p:grpSpPr>
          <a:xfrm>
            <a:off x="2286000" y="3124200"/>
            <a:ext cx="4482307" cy="2759076"/>
            <a:chOff x="4218781" y="3428999"/>
            <a:chExt cx="4482307" cy="2759076"/>
          </a:xfrm>
        </p:grpSpPr>
        <p:grpSp>
          <p:nvGrpSpPr>
            <p:cNvPr id="4" name="Group 32"/>
            <p:cNvGrpSpPr>
              <a:grpSpLocks/>
            </p:cNvGrpSpPr>
            <p:nvPr/>
          </p:nvGrpSpPr>
          <p:grpSpPr bwMode="auto">
            <a:xfrm>
              <a:off x="5486400" y="3429000"/>
              <a:ext cx="3214688" cy="2759075"/>
              <a:chOff x="3456" y="2160"/>
              <a:chExt cx="2025" cy="1738"/>
            </a:xfrm>
          </p:grpSpPr>
          <p:grpSp>
            <p:nvGrpSpPr>
              <p:cNvPr id="1037" name="Group 34"/>
              <p:cNvGrpSpPr>
                <a:grpSpLocks/>
              </p:cNvGrpSpPr>
              <p:nvPr/>
            </p:nvGrpSpPr>
            <p:grpSpPr bwMode="auto">
              <a:xfrm>
                <a:off x="3456" y="2160"/>
                <a:ext cx="2025" cy="1296"/>
                <a:chOff x="3456" y="2160"/>
                <a:chExt cx="2025" cy="1296"/>
              </a:xfrm>
            </p:grpSpPr>
            <p:sp>
              <p:nvSpPr>
                <p:cNvPr id="1039" name="AutoShape 35"/>
                <p:cNvSpPr>
                  <a:spLocks noChangeArrowheads="1"/>
                </p:cNvSpPr>
                <p:nvPr/>
              </p:nvSpPr>
              <p:spPr bwMode="auto">
                <a:xfrm rot="-5400000">
                  <a:off x="3480" y="2136"/>
                  <a:ext cx="1056" cy="1104"/>
                </a:xfrm>
                <a:prstGeom prst="rtTriangle">
                  <a:avLst/>
                </a:prstGeom>
                <a:solidFill>
                  <a:schemeClr val="bg1"/>
                </a:solidFill>
                <a:ln w="9525">
                  <a:solidFill>
                    <a:schemeClr val="tx1"/>
                  </a:solidFill>
                  <a:miter lim="800000"/>
                  <a:headEnd/>
                  <a:tailEnd/>
                </a:ln>
              </p:spPr>
              <p:txBody>
                <a:bodyPr wrap="none" anchor="ctr"/>
                <a:lstStyle/>
                <a:p>
                  <a:endParaRPr lang="en-US"/>
                </a:p>
              </p:txBody>
            </p:sp>
            <p:sp>
              <p:nvSpPr>
                <p:cNvPr id="1040" name="Text Box 36"/>
                <p:cNvSpPr txBox="1">
                  <a:spLocks noChangeArrowheads="1"/>
                </p:cNvSpPr>
                <p:nvPr/>
              </p:nvSpPr>
              <p:spPr bwMode="auto">
                <a:xfrm>
                  <a:off x="4598" y="2503"/>
                  <a:ext cx="883"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a:t>p</a:t>
                  </a:r>
                  <a:r>
                    <a:rPr lang="en-US" sz="2000" b="1" baseline="-25000" dirty="0"/>
                    <a:t>1 </a:t>
                  </a:r>
                  <a:r>
                    <a:rPr lang="en-US" sz="2000" b="1" dirty="0"/>
                    <a:t>= 40000</a:t>
                  </a:r>
                </a:p>
              </p:txBody>
            </p:sp>
            <p:sp>
              <p:nvSpPr>
                <p:cNvPr id="1041" name="Text Box 37"/>
                <p:cNvSpPr txBox="1">
                  <a:spLocks noChangeArrowheads="1"/>
                </p:cNvSpPr>
                <p:nvPr/>
              </p:nvSpPr>
              <p:spPr bwMode="auto">
                <a:xfrm>
                  <a:off x="3760" y="3206"/>
                  <a:ext cx="898"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p</a:t>
                  </a:r>
                  <a:r>
                    <a:rPr lang="en-US" sz="2000" b="1" baseline="-25000"/>
                    <a:t>2</a:t>
                  </a:r>
                  <a:r>
                    <a:rPr lang="en-US" sz="2000" b="1"/>
                    <a:t> = 30000</a:t>
                  </a:r>
                </a:p>
              </p:txBody>
            </p:sp>
            <p:sp>
              <p:nvSpPr>
                <p:cNvPr id="1042" name="Text Box 38"/>
                <p:cNvSpPr txBox="1">
                  <a:spLocks noChangeArrowheads="1"/>
                </p:cNvSpPr>
                <p:nvPr/>
              </p:nvSpPr>
              <p:spPr bwMode="auto">
                <a:xfrm>
                  <a:off x="3922" y="2337"/>
                  <a:ext cx="214"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a:t>p</a:t>
                  </a:r>
                </a:p>
              </p:txBody>
            </p:sp>
          </p:grpSp>
          <p:sp>
            <p:nvSpPr>
              <p:cNvPr id="1038" name="Text Box 39"/>
              <p:cNvSpPr txBox="1">
                <a:spLocks noChangeArrowheads="1"/>
              </p:cNvSpPr>
              <p:nvPr/>
            </p:nvSpPr>
            <p:spPr bwMode="auto">
              <a:xfrm>
                <a:off x="3696" y="3456"/>
                <a:ext cx="1487" cy="4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a:t> </a:t>
                </a:r>
                <a:r>
                  <a:rPr lang="en-US" sz="2000" b="1">
                    <a:solidFill>
                      <a:srgbClr val="FF3300"/>
                    </a:solidFill>
                  </a:rPr>
                  <a:t>p</a:t>
                </a:r>
                <a:r>
                  <a:rPr lang="en-US" sz="2000" b="1" baseline="30000">
                    <a:solidFill>
                      <a:srgbClr val="FF3300"/>
                    </a:solidFill>
                  </a:rPr>
                  <a:t>2 </a:t>
                </a:r>
                <a:r>
                  <a:rPr lang="en-US" sz="2000" b="1">
                    <a:solidFill>
                      <a:srgbClr val="FF3300"/>
                    </a:solidFill>
                  </a:rPr>
                  <a:t> = p</a:t>
                </a:r>
                <a:r>
                  <a:rPr lang="en-US" sz="2000" b="1" baseline="-25000">
                    <a:solidFill>
                      <a:srgbClr val="FF3300"/>
                    </a:solidFill>
                  </a:rPr>
                  <a:t>1</a:t>
                </a:r>
                <a:r>
                  <a:rPr lang="en-US" sz="2000" b="1" baseline="30000">
                    <a:solidFill>
                      <a:srgbClr val="FF3300"/>
                    </a:solidFill>
                  </a:rPr>
                  <a:t>2</a:t>
                </a:r>
                <a:r>
                  <a:rPr lang="en-US" sz="2000" b="1">
                    <a:solidFill>
                      <a:srgbClr val="FF3300"/>
                    </a:solidFill>
                  </a:rPr>
                  <a:t> + p</a:t>
                </a:r>
                <a:r>
                  <a:rPr lang="en-US" sz="2000" b="1" baseline="-25000">
                    <a:solidFill>
                      <a:srgbClr val="FF3300"/>
                    </a:solidFill>
                  </a:rPr>
                  <a:t>2</a:t>
                </a:r>
                <a:r>
                  <a:rPr lang="en-US" sz="2000" b="1" baseline="30000">
                    <a:solidFill>
                      <a:srgbClr val="FF3300"/>
                    </a:solidFill>
                  </a:rPr>
                  <a:t>2</a:t>
                </a:r>
              </a:p>
              <a:p>
                <a:pPr eaLnBrk="1" hangingPunct="1"/>
                <a:r>
                  <a:rPr lang="en-US" sz="2000" b="1">
                    <a:solidFill>
                      <a:srgbClr val="FF3300"/>
                    </a:solidFill>
                  </a:rPr>
                  <a:t>    P = 50000kgm/s</a:t>
                </a:r>
              </a:p>
            </p:txBody>
          </p:sp>
        </p:grpSp>
        <p:cxnSp>
          <p:nvCxnSpPr>
            <p:cNvPr id="5" name="Straight Arrow Connector 4"/>
            <p:cNvCxnSpPr>
              <a:stCxn id="1039" idx="0"/>
            </p:cNvCxnSpPr>
            <p:nvPr/>
          </p:nvCxnSpPr>
          <p:spPr>
            <a:xfrm flipV="1">
              <a:off x="5486400" y="3428999"/>
              <a:ext cx="0" cy="167640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a:stCxn id="1039" idx="0"/>
              <a:endCxn id="1039" idx="4"/>
            </p:cNvCxnSpPr>
            <p:nvPr/>
          </p:nvCxnSpPr>
          <p:spPr>
            <a:xfrm flipV="1">
              <a:off x="5486400" y="3429000"/>
              <a:ext cx="1752600" cy="1676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a:stCxn id="1039" idx="0"/>
            </p:cNvCxnSpPr>
            <p:nvPr/>
          </p:nvCxnSpPr>
          <p:spPr>
            <a:xfrm>
              <a:off x="5486400" y="5105400"/>
              <a:ext cx="1752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1" name="Text Box 36"/>
            <p:cNvSpPr txBox="1">
              <a:spLocks noChangeArrowheads="1"/>
            </p:cNvSpPr>
            <p:nvPr/>
          </p:nvSpPr>
          <p:spPr bwMode="auto">
            <a:xfrm>
              <a:off x="4218781" y="3888456"/>
              <a:ext cx="14017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b="1" dirty="0"/>
                <a:t>p</a:t>
              </a:r>
              <a:r>
                <a:rPr lang="en-US" sz="2000" b="1" baseline="-25000" dirty="0"/>
                <a:t>1 </a:t>
              </a:r>
              <a:r>
                <a:rPr lang="en-US" sz="2000" b="1" dirty="0"/>
                <a:t>= 40000</a:t>
              </a:r>
            </a:p>
          </p:txBody>
        </p:sp>
      </p:grpSp>
    </p:spTree>
    <p:extLst>
      <p:ext uri="{BB962C8B-B14F-4D97-AF65-F5344CB8AC3E}">
        <p14:creationId xmlns:p14="http://schemas.microsoft.com/office/powerpoint/2010/main" val="30126435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Date Placeholder 2"/>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B84B009-33D8-4217-9583-E1BECA96B1BA}" type="datetime1">
              <a:rPr lang="en-US"/>
              <a:pPr eaLnBrk="1" hangingPunct="1"/>
              <a:t>2/18/2020</a:t>
            </a:fld>
            <a:endParaRPr lang="en-US"/>
          </a:p>
        </p:txBody>
      </p:sp>
      <p:sp>
        <p:nvSpPr>
          <p:cNvPr id="2053"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EDE0053-16C0-482A-8575-F1595A06C98B}" type="slidenum">
              <a:rPr lang="en-US"/>
              <a:pPr eaLnBrk="1" hangingPunct="1"/>
              <a:t>26</a:t>
            </a:fld>
            <a:endParaRPr lang="en-US"/>
          </a:p>
        </p:txBody>
      </p:sp>
      <p:sp>
        <p:nvSpPr>
          <p:cNvPr id="107522" name="Text Box 2"/>
          <p:cNvSpPr txBox="1">
            <a:spLocks noChangeArrowheads="1"/>
          </p:cNvSpPr>
          <p:nvPr/>
        </p:nvSpPr>
        <p:spPr bwMode="auto">
          <a:xfrm>
            <a:off x="381000" y="762000"/>
            <a:ext cx="8458200" cy="181588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pPr>
            <a:r>
              <a:rPr lang="en-US" sz="2000" b="1" dirty="0">
                <a:solidFill>
                  <a:srgbClr val="FF0000"/>
                </a:solidFill>
              </a:rPr>
              <a:t>A bullet is fired into block sitting on ice.  The bullet travels at</a:t>
            </a:r>
          </a:p>
          <a:p>
            <a:pPr algn="ctr" eaLnBrk="1" hangingPunct="1">
              <a:spcBef>
                <a:spcPct val="20000"/>
              </a:spcBef>
            </a:pPr>
            <a:r>
              <a:rPr lang="en-US" sz="2000" b="1" dirty="0">
                <a:solidFill>
                  <a:srgbClr val="FF0000"/>
                </a:solidFill>
              </a:rPr>
              <a:t>500 m/s with mass 0.005 kg.  The wooden block is at rest with a</a:t>
            </a:r>
          </a:p>
          <a:p>
            <a:pPr algn="ctr" eaLnBrk="1" hangingPunct="1">
              <a:spcBef>
                <a:spcPct val="20000"/>
              </a:spcBef>
            </a:pPr>
            <a:r>
              <a:rPr lang="en-US" sz="2000" b="1" dirty="0">
                <a:solidFill>
                  <a:srgbClr val="FF0000"/>
                </a:solidFill>
              </a:rPr>
              <a:t>mass of 1.205 kg.  Afterwards the bullet is embedded in the block.</a:t>
            </a:r>
          </a:p>
          <a:p>
            <a:pPr algn="ctr" eaLnBrk="1" hangingPunct="1">
              <a:spcBef>
                <a:spcPct val="20000"/>
              </a:spcBef>
            </a:pPr>
            <a:r>
              <a:rPr lang="en-US" sz="2000" b="1" dirty="0">
                <a:solidFill>
                  <a:srgbClr val="FF0000"/>
                </a:solidFill>
              </a:rPr>
              <a:t>Find the velocity of the block and bullet after the impact (ignore all frictions ).</a:t>
            </a:r>
          </a:p>
        </p:txBody>
      </p:sp>
      <p:sp>
        <p:nvSpPr>
          <p:cNvPr id="2058" name="Rectangle 17"/>
          <p:cNvSpPr>
            <a:spLocks noGrp="1" noChangeArrowheads="1"/>
          </p:cNvSpPr>
          <p:nvPr>
            <p:ph type="title"/>
          </p:nvPr>
        </p:nvSpPr>
        <p:spPr>
          <a:xfrm>
            <a:off x="457200" y="0"/>
            <a:ext cx="8229600" cy="838200"/>
          </a:xfrm>
        </p:spPr>
        <p:txBody>
          <a:bodyPr/>
          <a:lstStyle/>
          <a:p>
            <a:pPr eaLnBrk="1" hangingPunct="1"/>
            <a:r>
              <a:rPr lang="en-US"/>
              <a:t>Ch 7 CP 2</a:t>
            </a:r>
          </a:p>
        </p:txBody>
      </p:sp>
      <p:sp>
        <p:nvSpPr>
          <p:cNvPr id="107538" name="Text Box 18"/>
          <p:cNvSpPr txBox="1">
            <a:spLocks noChangeArrowheads="1"/>
          </p:cNvSpPr>
          <p:nvPr/>
        </p:nvSpPr>
        <p:spPr bwMode="auto">
          <a:xfrm>
            <a:off x="3886200" y="3276599"/>
            <a:ext cx="51562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buFontTx/>
              <a:buAutoNum type="alphaLcParenR"/>
            </a:pPr>
            <a:r>
              <a:rPr lang="en-US" sz="2000" b="1" dirty="0" err="1"/>
              <a:t>p</a:t>
            </a:r>
            <a:r>
              <a:rPr lang="en-US" sz="2000" b="1" baseline="-25000" dirty="0" err="1"/>
              <a:t>final</a:t>
            </a:r>
            <a:r>
              <a:rPr lang="en-US" sz="2000" b="1" dirty="0"/>
              <a:t> = </a:t>
            </a:r>
            <a:r>
              <a:rPr lang="en-US" sz="2000" b="1" dirty="0" err="1"/>
              <a:t>p</a:t>
            </a:r>
            <a:r>
              <a:rPr lang="en-US" sz="2000" b="1" baseline="-25000" dirty="0" err="1"/>
              <a:t>initial</a:t>
            </a:r>
            <a:r>
              <a:rPr lang="en-US" sz="2000" b="1" dirty="0"/>
              <a:t> = (0.005 kg)(500 m/s)</a:t>
            </a:r>
          </a:p>
          <a:p>
            <a:pPr eaLnBrk="1" hangingPunct="1"/>
            <a:r>
              <a:rPr lang="en-US" sz="2000" b="1" dirty="0"/>
              <a:t>	</a:t>
            </a:r>
            <a:r>
              <a:rPr lang="en-US" sz="2000" b="1" dirty="0" err="1"/>
              <a:t>p</a:t>
            </a:r>
            <a:r>
              <a:rPr lang="en-US" sz="2000" b="1" baseline="-25000" dirty="0" err="1"/>
              <a:t>final</a:t>
            </a:r>
            <a:r>
              <a:rPr lang="en-US" sz="2000" b="1" dirty="0"/>
              <a:t> = (</a:t>
            </a:r>
            <a:r>
              <a:rPr lang="en-US" sz="2000" b="1" dirty="0" err="1"/>
              <a:t>M</a:t>
            </a:r>
            <a:r>
              <a:rPr lang="en-US" sz="2000" b="1" baseline="-25000" dirty="0" err="1"/>
              <a:t>bullet</a:t>
            </a:r>
            <a:r>
              <a:rPr lang="en-US" sz="2000" b="1" dirty="0"/>
              <a:t> + </a:t>
            </a:r>
            <a:r>
              <a:rPr lang="en-US" sz="2000" b="1" dirty="0" err="1"/>
              <a:t>M</a:t>
            </a:r>
            <a:r>
              <a:rPr lang="en-US" sz="2000" b="1" baseline="-25000" dirty="0" err="1"/>
              <a:t>wood</a:t>
            </a:r>
            <a:r>
              <a:rPr lang="en-US" sz="2000" b="1" dirty="0"/>
              <a:t>)v     = 2.5 kg m/s</a:t>
            </a:r>
          </a:p>
          <a:p>
            <a:pPr eaLnBrk="1" hangingPunct="1"/>
            <a:r>
              <a:rPr lang="en-US" sz="2000" b="1" dirty="0"/>
              <a:t>	    v = (2.5 kg m/s)/(1.205 kg) </a:t>
            </a:r>
            <a:r>
              <a:rPr lang="en-US" sz="2000" b="1" dirty="0">
                <a:solidFill>
                  <a:srgbClr val="FF3300"/>
                </a:solidFill>
              </a:rPr>
              <a:t>= 2.07 m/s</a:t>
            </a:r>
          </a:p>
        </p:txBody>
      </p:sp>
      <p:sp>
        <p:nvSpPr>
          <p:cNvPr id="3" name="TextBox 2"/>
          <p:cNvSpPr txBox="1"/>
          <p:nvPr/>
        </p:nvSpPr>
        <p:spPr>
          <a:xfrm>
            <a:off x="228600" y="3276599"/>
            <a:ext cx="3124200" cy="2400657"/>
          </a:xfrm>
          <a:prstGeom prst="rect">
            <a:avLst/>
          </a:prstGeom>
          <a:noFill/>
        </p:spPr>
        <p:txBody>
          <a:bodyPr wrap="square" rtlCol="0">
            <a:spAutoFit/>
          </a:bodyPr>
          <a:lstStyle/>
          <a:p>
            <a:pPr marL="342900" indent="-342900">
              <a:buAutoNum type="alphaUcPeriod"/>
            </a:pPr>
            <a:r>
              <a:rPr lang="en-US" sz="3000" dirty="0"/>
              <a:t> 3.02 m/s </a:t>
            </a:r>
          </a:p>
          <a:p>
            <a:pPr marL="342900" indent="-342900">
              <a:buAutoNum type="alphaUcPeriod"/>
            </a:pPr>
            <a:r>
              <a:rPr lang="en-US" sz="3000" dirty="0"/>
              <a:t> 2.07 m/s</a:t>
            </a:r>
          </a:p>
          <a:p>
            <a:pPr marL="342900" indent="-342900">
              <a:buAutoNum type="alphaUcPeriod"/>
            </a:pPr>
            <a:r>
              <a:rPr lang="en-US" sz="3000" dirty="0"/>
              <a:t> 500.3 m/s </a:t>
            </a:r>
          </a:p>
          <a:p>
            <a:pPr marL="342900" indent="-342900">
              <a:buAutoNum type="alphaUcPeriod"/>
            </a:pPr>
            <a:r>
              <a:rPr lang="en-US" sz="3000" dirty="0"/>
              <a:t> 250.6 m/s </a:t>
            </a:r>
          </a:p>
          <a:p>
            <a:pPr marL="342900" indent="-342900">
              <a:buAutoNum type="alphaUcPeriod"/>
            </a:pPr>
            <a:r>
              <a:rPr lang="en-US" sz="3000" dirty="0"/>
              <a:t> 12.02 m/s</a:t>
            </a:r>
          </a:p>
        </p:txBody>
      </p:sp>
    </p:spTree>
    <p:extLst>
      <p:ext uri="{BB962C8B-B14F-4D97-AF65-F5344CB8AC3E}">
        <p14:creationId xmlns:p14="http://schemas.microsoft.com/office/powerpoint/2010/main" val="22343541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7538"/>
                                        </p:tgtEl>
                                        <p:attrNameLst>
                                          <p:attrName>style.visibility</p:attrName>
                                        </p:attrNameLst>
                                      </p:cBhvr>
                                      <p:to>
                                        <p:strVal val="visible"/>
                                      </p:to>
                                    </p:set>
                                    <p:anim calcmode="lin" valueType="num">
                                      <p:cBhvr additive="base">
                                        <p:cTn id="7" dur="500" fill="hold"/>
                                        <p:tgtEl>
                                          <p:spTgt spid="107538"/>
                                        </p:tgtEl>
                                        <p:attrNameLst>
                                          <p:attrName>ppt_x</p:attrName>
                                        </p:attrNameLst>
                                      </p:cBhvr>
                                      <p:tavLst>
                                        <p:tav tm="0">
                                          <p:val>
                                            <p:strVal val="#ppt_x"/>
                                          </p:val>
                                        </p:tav>
                                        <p:tav tm="100000">
                                          <p:val>
                                            <p:strVal val="#ppt_x"/>
                                          </p:val>
                                        </p:tav>
                                      </p:tavLst>
                                    </p:anim>
                                    <p:anim calcmode="lin" valueType="num">
                                      <p:cBhvr additive="base">
                                        <p:cTn id="8" dur="500" fill="hold"/>
                                        <p:tgtEl>
                                          <p:spTgt spid="1075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noChangeArrowheads="1"/>
          </p:cNvSpPr>
          <p:nvPr>
            <p:ph type="title"/>
          </p:nvPr>
        </p:nvSpPr>
        <p:spPr>
          <a:xfrm>
            <a:off x="0" y="304800"/>
            <a:ext cx="9144000" cy="1431925"/>
          </a:xfrm>
        </p:spPr>
        <p:txBody>
          <a:bodyPr/>
          <a:lstStyle/>
          <a:p>
            <a:r>
              <a:rPr lang="en-US" b="1" dirty="0">
                <a:solidFill>
                  <a:srgbClr val="FF0000"/>
                </a:solidFill>
              </a:rPr>
              <a:t>Elastic and Inelastic Collisions</a:t>
            </a:r>
          </a:p>
        </p:txBody>
      </p:sp>
      <p:sp>
        <p:nvSpPr>
          <p:cNvPr id="1147907" name="Rectangle 3"/>
          <p:cNvSpPr>
            <a:spLocks noGrp="1" noChangeArrowheads="1"/>
          </p:cNvSpPr>
          <p:nvPr>
            <p:ph type="body" idx="1"/>
          </p:nvPr>
        </p:nvSpPr>
        <p:spPr>
          <a:xfrm>
            <a:off x="0" y="1828800"/>
            <a:ext cx="5181600" cy="4572000"/>
          </a:xfrm>
        </p:spPr>
        <p:txBody>
          <a:bodyPr/>
          <a:lstStyle/>
          <a:p>
            <a:r>
              <a:rPr lang="en-US" sz="2800" dirty="0">
                <a:solidFill>
                  <a:schemeClr val="accent1"/>
                </a:solidFill>
              </a:rPr>
              <a:t>Different kinds of collisions produce different results.</a:t>
            </a:r>
          </a:p>
          <a:p>
            <a:pPr lvl="1"/>
            <a:r>
              <a:rPr lang="en-US" sz="2400" dirty="0">
                <a:solidFill>
                  <a:schemeClr val="accent1"/>
                </a:solidFill>
              </a:rPr>
              <a:t>Sometimes the objects stick together.</a:t>
            </a:r>
          </a:p>
          <a:p>
            <a:pPr lvl="1"/>
            <a:r>
              <a:rPr lang="en-US" sz="2400" dirty="0">
                <a:solidFill>
                  <a:schemeClr val="accent1"/>
                </a:solidFill>
              </a:rPr>
              <a:t>Sometimes the objects bounce apart.</a:t>
            </a:r>
          </a:p>
          <a:p>
            <a:pPr>
              <a:buFont typeface="Wingdings" pitchFamily="79" charset="2"/>
              <a:buChar char="Ø"/>
            </a:pPr>
            <a:r>
              <a:rPr lang="en-US" sz="2800" dirty="0">
                <a:solidFill>
                  <a:schemeClr val="accent1"/>
                </a:solidFill>
              </a:rPr>
              <a:t>What is the difference between these types of collisions?</a:t>
            </a:r>
          </a:p>
          <a:p>
            <a:pPr>
              <a:buFont typeface="Wingdings" pitchFamily="79" charset="2"/>
              <a:buChar char="Ø"/>
            </a:pPr>
            <a:r>
              <a:rPr lang="en-US" sz="2800" dirty="0">
                <a:solidFill>
                  <a:schemeClr val="accent1"/>
                </a:solidFill>
              </a:rPr>
              <a:t>Is energy conserved as well as momentum?</a:t>
            </a:r>
          </a:p>
        </p:txBody>
      </p:sp>
      <p:pic>
        <p:nvPicPr>
          <p:cNvPr id="1147910" name="Picture 6" descr="07_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00650" y="1676400"/>
            <a:ext cx="394335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44A1FB43-DC72-41E5-917A-30F8E6589284}" type="slidenum">
              <a:rPr lang="en-US" smtClean="0"/>
              <a:t>3</a:t>
            </a:fld>
            <a:endParaRPr lang="en-US"/>
          </a:p>
        </p:txBody>
      </p:sp>
    </p:spTree>
    <p:extLst>
      <p:ext uri="{BB962C8B-B14F-4D97-AF65-F5344CB8AC3E}">
        <p14:creationId xmlns:p14="http://schemas.microsoft.com/office/powerpoint/2010/main" val="20167629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0546" name="Text Box 1026"/>
          <p:cNvSpPr txBox="1">
            <a:spLocks noChangeArrowheads="1"/>
          </p:cNvSpPr>
          <p:nvPr/>
        </p:nvSpPr>
        <p:spPr bwMode="auto">
          <a:xfrm>
            <a:off x="5089525" y="4624388"/>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260547" name="Rectangle 1027"/>
          <p:cNvSpPr>
            <a:spLocks noGrp="1" noChangeArrowheads="1"/>
          </p:cNvSpPr>
          <p:nvPr>
            <p:ph type="title"/>
          </p:nvPr>
        </p:nvSpPr>
        <p:spPr>
          <a:xfrm>
            <a:off x="0" y="228600"/>
            <a:ext cx="9144000" cy="1812925"/>
          </a:xfrm>
          <a:noFill/>
          <a:ln/>
        </p:spPr>
        <p:txBody>
          <a:bodyPr>
            <a:noAutofit/>
          </a:bodyPr>
          <a:lstStyle/>
          <a:p>
            <a:r>
              <a:rPr lang="en-US" sz="3000" b="1" dirty="0">
                <a:solidFill>
                  <a:srgbClr val="FF0000"/>
                </a:solidFill>
              </a:rPr>
              <a:t>Quiz: </a:t>
            </a:r>
            <a:r>
              <a:rPr lang="en-US" sz="3000" dirty="0">
                <a:solidFill>
                  <a:schemeClr val="accent1"/>
                </a:solidFill>
                <a:latin typeface="Arial" charset="0"/>
              </a:rPr>
              <a:t>When a ball bounces back with the same speed, the momentum changes from </a:t>
            </a:r>
            <a:r>
              <a:rPr lang="en-US" sz="3000" b="1" dirty="0">
                <a:solidFill>
                  <a:schemeClr val="accent1"/>
                </a:solidFill>
                <a:latin typeface="Arial" charset="0"/>
              </a:rPr>
              <a:t>mv</a:t>
            </a:r>
            <a:r>
              <a:rPr lang="en-US" sz="3000" dirty="0">
                <a:solidFill>
                  <a:schemeClr val="accent1"/>
                </a:solidFill>
                <a:latin typeface="Arial" charset="0"/>
              </a:rPr>
              <a:t> to </a:t>
            </a:r>
            <a:r>
              <a:rPr lang="en-US" sz="3000" b="1" dirty="0">
                <a:solidFill>
                  <a:schemeClr val="accent1"/>
                </a:solidFill>
                <a:latin typeface="Arial" charset="0"/>
              </a:rPr>
              <a:t>-mv</a:t>
            </a:r>
            <a:r>
              <a:rPr lang="en-US" sz="3000" dirty="0">
                <a:solidFill>
                  <a:schemeClr val="accent1"/>
                </a:solidFill>
                <a:latin typeface="Arial" charset="0"/>
              </a:rPr>
              <a:t>, so the impulse and the change in momentum are </a:t>
            </a:r>
            <a:endParaRPr lang="en-US" sz="3000" b="1" dirty="0">
              <a:solidFill>
                <a:schemeClr val="accent1"/>
              </a:solidFill>
            </a:endParaRPr>
          </a:p>
        </p:txBody>
      </p:sp>
      <p:sp>
        <p:nvSpPr>
          <p:cNvPr id="1260550" name="Rectangle 1030"/>
          <p:cNvSpPr>
            <a:spLocks noChangeArrowheads="1"/>
          </p:cNvSpPr>
          <p:nvPr/>
        </p:nvSpPr>
        <p:spPr bwMode="auto">
          <a:xfrm>
            <a:off x="152400" y="2209800"/>
            <a:ext cx="312420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514350" marR="0" lvl="0" indent="-514350" algn="l" defTabSz="914400" rtl="0" eaLnBrk="1" fontAlgn="auto" latinLnBrk="0" hangingPunct="1">
              <a:lnSpc>
                <a:spcPct val="100000"/>
              </a:lnSpc>
              <a:spcBef>
                <a:spcPts val="0"/>
              </a:spcBef>
              <a:spcAft>
                <a:spcPts val="0"/>
              </a:spcAft>
              <a:buClr>
                <a:srgbClr val="800080"/>
              </a:buClr>
              <a:buSzTx/>
              <a:buFont typeface="Wingdings" pitchFamily="79" charset="2"/>
              <a:buAutoNum type="alphaUcPeriod"/>
              <a:tabLst/>
              <a:defRPr/>
            </a:pPr>
            <a:r>
              <a:rPr kumimoji="0" lang="en-US" sz="2500" b="0" i="0" u="none" strike="noStrike" kern="1200" cap="none" spc="0" normalizeH="0" baseline="0" noProof="0" dirty="0">
                <a:ln>
                  <a:noFill/>
                </a:ln>
                <a:solidFill>
                  <a:prstClr val="black"/>
                </a:solidFill>
                <a:effectLst/>
                <a:uLnTx/>
                <a:uFillTx/>
                <a:latin typeface="Arial" charset="0"/>
                <a:ea typeface="+mn-ea"/>
                <a:cs typeface="+mn-cs"/>
              </a:rPr>
              <a:t>2mv, 2mv </a:t>
            </a:r>
          </a:p>
          <a:p>
            <a:pPr marL="514350" marR="0" lvl="0" indent="-514350" algn="l" defTabSz="914400" rtl="0" eaLnBrk="1" fontAlgn="auto" latinLnBrk="0" hangingPunct="1">
              <a:lnSpc>
                <a:spcPct val="100000"/>
              </a:lnSpc>
              <a:spcBef>
                <a:spcPts val="0"/>
              </a:spcBef>
              <a:spcAft>
                <a:spcPts val="0"/>
              </a:spcAft>
              <a:buClr>
                <a:srgbClr val="800080"/>
              </a:buClr>
              <a:buSzTx/>
              <a:buFont typeface="Wingdings" pitchFamily="79" charset="2"/>
              <a:buAutoNum type="alphaUcPeriod"/>
              <a:tabLst/>
              <a:defRPr/>
            </a:pPr>
            <a:r>
              <a:rPr kumimoji="0" lang="en-US" sz="2500" b="0" i="0" u="none" strike="noStrike" kern="1200" cap="none" spc="0" normalizeH="0" baseline="0" noProof="0" dirty="0">
                <a:ln>
                  <a:noFill/>
                </a:ln>
                <a:solidFill>
                  <a:prstClr val="black"/>
                </a:solidFill>
                <a:effectLst/>
                <a:uLnTx/>
                <a:uFillTx/>
                <a:latin typeface="Arial" charset="0"/>
                <a:ea typeface="+mn-ea"/>
                <a:cs typeface="+mn-cs"/>
              </a:rPr>
              <a:t> mv, mv</a:t>
            </a:r>
          </a:p>
          <a:p>
            <a:pPr marL="514350" marR="0" lvl="0" indent="-514350" algn="l" defTabSz="914400" rtl="0" eaLnBrk="1" fontAlgn="auto" latinLnBrk="0" hangingPunct="1">
              <a:lnSpc>
                <a:spcPct val="100000"/>
              </a:lnSpc>
              <a:spcBef>
                <a:spcPts val="0"/>
              </a:spcBef>
              <a:spcAft>
                <a:spcPts val="0"/>
              </a:spcAft>
              <a:buClr>
                <a:srgbClr val="800080"/>
              </a:buClr>
              <a:buSzTx/>
              <a:buFont typeface="Wingdings" pitchFamily="79" charset="2"/>
              <a:buAutoNum type="alphaUcPeriod"/>
              <a:tabLst/>
              <a:defRPr/>
            </a:pPr>
            <a:r>
              <a:rPr kumimoji="0" lang="en-US" sz="2500" b="0" i="0" u="none" strike="noStrike" kern="1200" cap="none" spc="0" normalizeH="0" baseline="0" noProof="0" dirty="0">
                <a:ln>
                  <a:noFill/>
                </a:ln>
                <a:solidFill>
                  <a:prstClr val="black"/>
                </a:solidFill>
                <a:effectLst/>
                <a:uLnTx/>
                <a:uFillTx/>
                <a:latin typeface="Arial" charset="0"/>
                <a:ea typeface="+mn-ea"/>
                <a:cs typeface="+mn-cs"/>
              </a:rPr>
              <a:t>No change in momentum. Impulse is 0. </a:t>
            </a:r>
          </a:p>
          <a:p>
            <a:pPr marL="514350" marR="0" lvl="0" indent="-514350" algn="l" defTabSz="914400" rtl="0" eaLnBrk="1" fontAlgn="auto" latinLnBrk="0" hangingPunct="1">
              <a:lnSpc>
                <a:spcPct val="100000"/>
              </a:lnSpc>
              <a:spcBef>
                <a:spcPts val="0"/>
              </a:spcBef>
              <a:spcAft>
                <a:spcPts val="0"/>
              </a:spcAft>
              <a:buClr>
                <a:srgbClr val="800080"/>
              </a:buClr>
              <a:buSzTx/>
              <a:buFont typeface="Wingdings" pitchFamily="79" charset="2"/>
              <a:buAutoNum type="alphaUcPeriod"/>
              <a:tabLst/>
              <a:defRPr/>
            </a:pPr>
            <a:r>
              <a:rPr kumimoji="0" lang="en-US" sz="2500" b="0" i="0" u="none" strike="noStrike" kern="1200" cap="none" spc="0" normalizeH="0" baseline="0" noProof="0" dirty="0">
                <a:ln>
                  <a:noFill/>
                </a:ln>
                <a:solidFill>
                  <a:prstClr val="black"/>
                </a:solidFill>
                <a:effectLst/>
                <a:uLnTx/>
                <a:uFillTx/>
                <a:latin typeface="Arial" charset="0"/>
                <a:ea typeface="+mn-ea"/>
                <a:cs typeface="+mn-cs"/>
              </a:rPr>
              <a:t>No change in momentum. Impulse is mv</a:t>
            </a:r>
          </a:p>
        </p:txBody>
      </p:sp>
      <p:pic>
        <p:nvPicPr>
          <p:cNvPr id="1260551" name="Picture 1031" descr="07_0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3275" y="2362200"/>
            <a:ext cx="5648325" cy="3795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4A1FB43-DC72-41E5-917A-30F8E6589284}"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093681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3554" name="Rectangle 2"/>
          <p:cNvSpPr>
            <a:spLocks noGrp="1" noChangeArrowheads="1"/>
          </p:cNvSpPr>
          <p:nvPr>
            <p:ph type="title"/>
          </p:nvPr>
        </p:nvSpPr>
        <p:spPr>
          <a:xfrm>
            <a:off x="0" y="246063"/>
            <a:ext cx="9144000" cy="3016250"/>
          </a:xfrm>
        </p:spPr>
        <p:txBody>
          <a:bodyPr>
            <a:normAutofit fontScale="90000"/>
          </a:bodyPr>
          <a:lstStyle/>
          <a:p>
            <a:r>
              <a:rPr lang="en-US" sz="3200" dirty="0">
                <a:solidFill>
                  <a:schemeClr val="accent1"/>
                </a:solidFill>
                <a:latin typeface="Comic Sans MS" pitchFamily="79" charset="0"/>
              </a:rPr>
              <a:t>Four railroad cars, all with the same mass of 20,000 kg, sit on a track.  A fifth car of identical mass approaches them with a velocity of 15 m/s.  This car collides and couples with the other four cars.  What is the initial momentum of the system?</a:t>
            </a:r>
            <a:endParaRPr lang="en-US" dirty="0">
              <a:solidFill>
                <a:schemeClr val="accent1"/>
              </a:solidFill>
            </a:endParaRPr>
          </a:p>
        </p:txBody>
      </p:sp>
      <p:pic>
        <p:nvPicPr>
          <p:cNvPr id="1303556" name="Picture 4" descr="07_p131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327650"/>
            <a:ext cx="88392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3557" name="Rectangle 5"/>
          <p:cNvSpPr>
            <a:spLocks noChangeArrowheads="1"/>
          </p:cNvSpPr>
          <p:nvPr/>
        </p:nvSpPr>
        <p:spPr bwMode="auto">
          <a:xfrm>
            <a:off x="381000" y="3505200"/>
            <a:ext cx="32766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200,000 kg·m/s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300,000 kg·m/s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600,000 kg·m/s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1,200,000 kg·m/s</a:t>
            </a:r>
          </a:p>
        </p:txBody>
      </p:sp>
      <p:sp>
        <p:nvSpPr>
          <p:cNvPr id="1303558" name="Text Box 6"/>
          <p:cNvSpPr txBox="1">
            <a:spLocks noChangeArrowheads="1"/>
          </p:cNvSpPr>
          <p:nvPr/>
        </p:nvSpPr>
        <p:spPr bwMode="auto">
          <a:xfrm>
            <a:off x="4114800" y="3352800"/>
            <a:ext cx="44196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 typeface="Symbol" pitchFamily="79" charset="2"/>
              <a:buNone/>
            </a:pPr>
            <a:r>
              <a:rPr lang="en-US" i="1"/>
              <a:t>m</a:t>
            </a:r>
            <a:r>
              <a:rPr lang="en-US" baseline="-25000">
                <a:latin typeface="Arial" charset="0"/>
              </a:rPr>
              <a:t>5</a:t>
            </a:r>
            <a:r>
              <a:rPr lang="en-US">
                <a:latin typeface="Arial" charset="0"/>
                <a:sym typeface="Symbol" pitchFamily="79" charset="2"/>
              </a:rPr>
              <a:t>  	= 20,000 kg</a:t>
            </a:r>
            <a:endParaRPr lang="en-US" baseline="30000">
              <a:latin typeface="Arial" charset="0"/>
              <a:sym typeface="Symbol" pitchFamily="79" charset="2"/>
            </a:endParaRPr>
          </a:p>
          <a:p>
            <a:pPr>
              <a:buFont typeface="Symbol" pitchFamily="79" charset="2"/>
              <a:buNone/>
            </a:pPr>
            <a:r>
              <a:rPr lang="en-US" i="1"/>
              <a:t>v</a:t>
            </a:r>
            <a:r>
              <a:rPr lang="en-US" baseline="-25000">
                <a:latin typeface="Arial" charset="0"/>
              </a:rPr>
              <a:t>5</a:t>
            </a:r>
            <a:r>
              <a:rPr lang="en-US">
                <a:latin typeface="Arial" charset="0"/>
                <a:sym typeface="Symbol" pitchFamily="79" charset="2"/>
              </a:rPr>
              <a:t>	= 15 m/s</a:t>
            </a:r>
          </a:p>
          <a:p>
            <a:pPr>
              <a:buFont typeface="Symbol" pitchFamily="79" charset="2"/>
              <a:buNone/>
            </a:pPr>
            <a:r>
              <a:rPr lang="en-US" i="1"/>
              <a:t>p</a:t>
            </a:r>
            <a:r>
              <a:rPr lang="en-US" baseline="-25000">
                <a:latin typeface="Arial" charset="0"/>
              </a:rPr>
              <a:t>initial</a:t>
            </a:r>
            <a:r>
              <a:rPr lang="en-US" i="1">
                <a:latin typeface="Arial" charset="0"/>
              </a:rPr>
              <a:t> 	</a:t>
            </a:r>
            <a:r>
              <a:rPr lang="en-US">
                <a:latin typeface="Arial" charset="0"/>
              </a:rPr>
              <a:t>= </a:t>
            </a:r>
            <a:r>
              <a:rPr lang="en-US" i="1"/>
              <a:t>m</a:t>
            </a:r>
            <a:r>
              <a:rPr lang="en-US" baseline="-25000">
                <a:latin typeface="Arial" charset="0"/>
              </a:rPr>
              <a:t>5</a:t>
            </a:r>
            <a:r>
              <a:rPr lang="en-US" i="1"/>
              <a:t>v</a:t>
            </a:r>
            <a:r>
              <a:rPr lang="en-US" baseline="-25000">
                <a:latin typeface="Arial" charset="0"/>
              </a:rPr>
              <a:t>5</a:t>
            </a:r>
            <a:r>
              <a:rPr lang="en-US">
                <a:latin typeface="Arial" charset="0"/>
              </a:rPr>
              <a:t> </a:t>
            </a:r>
          </a:p>
          <a:p>
            <a:pPr>
              <a:buFont typeface="Symbol" pitchFamily="79" charset="2"/>
              <a:buNone/>
            </a:pPr>
            <a:r>
              <a:rPr lang="en-US">
                <a:latin typeface="Arial" charset="0"/>
              </a:rPr>
              <a:t>	= (20,000 kg)(15 m/s)</a:t>
            </a:r>
          </a:p>
          <a:p>
            <a:pPr>
              <a:buFont typeface="Symbol" pitchFamily="79" charset="2"/>
              <a:buNone/>
            </a:pPr>
            <a:r>
              <a:rPr lang="en-US">
                <a:latin typeface="Arial" charset="0"/>
              </a:rPr>
              <a:t>	= </a:t>
            </a:r>
            <a:r>
              <a:rPr lang="en-US">
                <a:solidFill>
                  <a:srgbClr val="FA4F9F"/>
                </a:solidFill>
                <a:latin typeface="Arial" charset="0"/>
              </a:rPr>
              <a:t>300,000 kg·m/s</a:t>
            </a:r>
            <a:endParaRPr lang="en-US">
              <a:latin typeface="Arial" charset="0"/>
            </a:endParaRPr>
          </a:p>
        </p:txBody>
      </p:sp>
    </p:spTree>
    <p:extLst>
      <p:ext uri="{BB962C8B-B14F-4D97-AF65-F5344CB8AC3E}">
        <p14:creationId xmlns:p14="http://schemas.microsoft.com/office/powerpoint/2010/main" val="49847983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303558"/>
                                        </p:tgtEl>
                                        <p:attrNameLst>
                                          <p:attrName>style.visibility</p:attrName>
                                        </p:attrNameLst>
                                      </p:cBhvr>
                                      <p:to>
                                        <p:strVal val="visible"/>
                                      </p:to>
                                    </p:set>
                                    <p:anim from="(-#ppt_w/2)" to="(#ppt_x)" calcmode="lin" valueType="num">
                                      <p:cBhvr>
                                        <p:cTn id="7" dur="600" fill="hold">
                                          <p:stCondLst>
                                            <p:cond delay="0"/>
                                          </p:stCondLst>
                                        </p:cTn>
                                        <p:tgtEl>
                                          <p:spTgt spid="1303558"/>
                                        </p:tgtEl>
                                        <p:attrNameLst>
                                          <p:attrName>ppt_x</p:attrName>
                                        </p:attrNameLst>
                                      </p:cBhvr>
                                    </p:anim>
                                    <p:anim from="0" to="-1.0" calcmode="lin" valueType="num">
                                      <p:cBhvr>
                                        <p:cTn id="8" dur="200" decel="50000" autoRev="1" fill="hold">
                                          <p:stCondLst>
                                            <p:cond delay="600"/>
                                          </p:stCondLst>
                                        </p:cTn>
                                        <p:tgtEl>
                                          <p:spTgt spid="1303558"/>
                                        </p:tgtEl>
                                        <p:attrNameLst>
                                          <p:attrName>xshear</p:attrName>
                                        </p:attrNameLst>
                                      </p:cBhvr>
                                    </p:anim>
                                    <p:animScale>
                                      <p:cBhvr>
                                        <p:cTn id="9" dur="200" decel="100000" autoRev="1" fill="hold">
                                          <p:stCondLst>
                                            <p:cond delay="600"/>
                                          </p:stCondLst>
                                        </p:cTn>
                                        <p:tgtEl>
                                          <p:spTgt spid="1303558"/>
                                        </p:tgtEl>
                                      </p:cBhvr>
                                      <p:from x="100000" y="100000"/>
                                      <p:to x="80000" y="100000"/>
                                    </p:animScale>
                                    <p:anim by="(#ppt_h/3+#ppt_w*0.1)" calcmode="lin" valueType="num">
                                      <p:cBhvr additive="sum">
                                        <p:cTn id="10" dur="200" decel="100000" autoRev="1" fill="hold">
                                          <p:stCondLst>
                                            <p:cond delay="600"/>
                                          </p:stCondLst>
                                        </p:cTn>
                                        <p:tgtEl>
                                          <p:spTgt spid="1303558"/>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355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5602" name="Rectangle 2"/>
          <p:cNvSpPr>
            <a:spLocks noGrp="1" noChangeArrowheads="1"/>
          </p:cNvSpPr>
          <p:nvPr>
            <p:ph type="title"/>
          </p:nvPr>
        </p:nvSpPr>
        <p:spPr>
          <a:xfrm>
            <a:off x="0" y="609600"/>
            <a:ext cx="9144000" cy="1066800"/>
          </a:xfrm>
        </p:spPr>
        <p:txBody>
          <a:bodyPr/>
          <a:lstStyle/>
          <a:p>
            <a:r>
              <a:rPr lang="en-US" sz="3200" dirty="0">
                <a:solidFill>
                  <a:srgbClr val="FF0000"/>
                </a:solidFill>
                <a:latin typeface="Comic Sans MS" pitchFamily="79" charset="0"/>
              </a:rPr>
              <a:t>What is the velocity of the five coupled cars after the collision?</a:t>
            </a:r>
            <a:endParaRPr lang="en-US" dirty="0">
              <a:solidFill>
                <a:srgbClr val="FF0000"/>
              </a:solidFill>
            </a:endParaRPr>
          </a:p>
        </p:txBody>
      </p:sp>
      <p:pic>
        <p:nvPicPr>
          <p:cNvPr id="1305603" name="Picture 3" descr="07_p131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327650"/>
            <a:ext cx="88392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5604" name="Rectangle 4"/>
          <p:cNvSpPr>
            <a:spLocks noChangeArrowheads="1"/>
          </p:cNvSpPr>
          <p:nvPr/>
        </p:nvSpPr>
        <p:spPr bwMode="auto">
          <a:xfrm>
            <a:off x="381000" y="2590800"/>
            <a:ext cx="32766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1 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3 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5 m/s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10 m/s</a:t>
            </a:r>
            <a:endParaRPr lang="en-US">
              <a:latin typeface="Arial" charset="0"/>
            </a:endParaRPr>
          </a:p>
        </p:txBody>
      </p:sp>
      <p:sp>
        <p:nvSpPr>
          <p:cNvPr id="1305605" name="Text Box 5"/>
          <p:cNvSpPr txBox="1">
            <a:spLocks noChangeArrowheads="1"/>
          </p:cNvSpPr>
          <p:nvPr/>
        </p:nvSpPr>
        <p:spPr bwMode="auto">
          <a:xfrm>
            <a:off x="3657600" y="2514600"/>
            <a:ext cx="5486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 typeface="Symbol" pitchFamily="79" charset="2"/>
              <a:buNone/>
            </a:pPr>
            <a:r>
              <a:rPr lang="en-US" i="1"/>
              <a:t>m</a:t>
            </a:r>
            <a:r>
              <a:rPr lang="en-US" baseline="-25000">
                <a:latin typeface="Arial" charset="0"/>
              </a:rPr>
              <a:t>total</a:t>
            </a:r>
            <a:r>
              <a:rPr lang="en-US">
                <a:latin typeface="Arial" charset="0"/>
                <a:sym typeface="Symbol" pitchFamily="79" charset="2"/>
              </a:rPr>
              <a:t>  	= 100,000 kg</a:t>
            </a:r>
          </a:p>
          <a:p>
            <a:pPr>
              <a:buFont typeface="Symbol" pitchFamily="79" charset="2"/>
              <a:buNone/>
            </a:pPr>
            <a:r>
              <a:rPr lang="en-US" i="1"/>
              <a:t>p</a:t>
            </a:r>
            <a:r>
              <a:rPr lang="en-US" baseline="-25000">
                <a:latin typeface="Arial" charset="0"/>
              </a:rPr>
              <a:t>final	</a:t>
            </a:r>
            <a:r>
              <a:rPr lang="en-US">
                <a:latin typeface="Arial" charset="0"/>
              </a:rPr>
              <a:t>= </a:t>
            </a:r>
            <a:r>
              <a:rPr lang="en-US" i="1"/>
              <a:t>p</a:t>
            </a:r>
            <a:r>
              <a:rPr lang="en-US" baseline="-25000">
                <a:latin typeface="Arial" charset="0"/>
              </a:rPr>
              <a:t>initial</a:t>
            </a:r>
            <a:endParaRPr lang="en-US" baseline="30000">
              <a:latin typeface="Arial" charset="0"/>
              <a:sym typeface="Symbol" pitchFamily="79" charset="2"/>
            </a:endParaRPr>
          </a:p>
          <a:p>
            <a:pPr>
              <a:buFont typeface="Symbol" pitchFamily="79" charset="2"/>
              <a:buNone/>
            </a:pPr>
            <a:r>
              <a:rPr lang="en-US" i="1"/>
              <a:t>v</a:t>
            </a:r>
            <a:r>
              <a:rPr lang="en-US" baseline="-25000">
                <a:latin typeface="Arial" charset="0"/>
              </a:rPr>
              <a:t>final</a:t>
            </a:r>
            <a:r>
              <a:rPr lang="en-US">
                <a:latin typeface="Arial" charset="0"/>
                <a:sym typeface="Symbol" pitchFamily="79" charset="2"/>
              </a:rPr>
              <a:t>	= </a:t>
            </a:r>
            <a:r>
              <a:rPr lang="en-US" i="1"/>
              <a:t>p</a:t>
            </a:r>
            <a:r>
              <a:rPr lang="en-US" baseline="-25000">
                <a:latin typeface="Arial" charset="0"/>
              </a:rPr>
              <a:t>final</a:t>
            </a:r>
            <a:r>
              <a:rPr lang="en-US">
                <a:latin typeface="Arial" charset="0"/>
              </a:rPr>
              <a:t> / </a:t>
            </a:r>
            <a:r>
              <a:rPr lang="en-US" i="1"/>
              <a:t>m</a:t>
            </a:r>
            <a:r>
              <a:rPr lang="en-US" baseline="-25000">
                <a:latin typeface="Arial" charset="0"/>
              </a:rPr>
              <a:t>total</a:t>
            </a:r>
            <a:endParaRPr lang="en-US">
              <a:latin typeface="Arial" charset="0"/>
              <a:sym typeface="Symbol" pitchFamily="79" charset="2"/>
            </a:endParaRPr>
          </a:p>
          <a:p>
            <a:pPr>
              <a:buFont typeface="Symbol" pitchFamily="79" charset="2"/>
              <a:buNone/>
            </a:pPr>
            <a:r>
              <a:rPr lang="en-US">
                <a:latin typeface="Arial" charset="0"/>
              </a:rPr>
              <a:t>	= (300,000 kg·m/s)/(100,000 kg)</a:t>
            </a:r>
          </a:p>
          <a:p>
            <a:pPr>
              <a:buFont typeface="Symbol" pitchFamily="79" charset="2"/>
              <a:buNone/>
            </a:pPr>
            <a:r>
              <a:rPr lang="en-US">
                <a:latin typeface="Arial" charset="0"/>
              </a:rPr>
              <a:t>	= </a:t>
            </a:r>
            <a:r>
              <a:rPr lang="en-US">
                <a:solidFill>
                  <a:srgbClr val="FA4F9F"/>
                </a:solidFill>
                <a:latin typeface="Arial" charset="0"/>
              </a:rPr>
              <a:t>3 m/s</a:t>
            </a:r>
          </a:p>
        </p:txBody>
      </p:sp>
    </p:spTree>
    <p:extLst>
      <p:ext uri="{BB962C8B-B14F-4D97-AF65-F5344CB8AC3E}">
        <p14:creationId xmlns:p14="http://schemas.microsoft.com/office/powerpoint/2010/main" val="229753840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305605"/>
                                        </p:tgtEl>
                                        <p:attrNameLst>
                                          <p:attrName>style.visibility</p:attrName>
                                        </p:attrNameLst>
                                      </p:cBhvr>
                                      <p:to>
                                        <p:strVal val="visible"/>
                                      </p:to>
                                    </p:set>
                                    <p:anim from="(-#ppt_w/2)" to="(#ppt_x)" calcmode="lin" valueType="num">
                                      <p:cBhvr>
                                        <p:cTn id="7" dur="600" fill="hold">
                                          <p:stCondLst>
                                            <p:cond delay="0"/>
                                          </p:stCondLst>
                                        </p:cTn>
                                        <p:tgtEl>
                                          <p:spTgt spid="1305605"/>
                                        </p:tgtEl>
                                        <p:attrNameLst>
                                          <p:attrName>ppt_x</p:attrName>
                                        </p:attrNameLst>
                                      </p:cBhvr>
                                    </p:anim>
                                    <p:anim from="0" to="-1.0" calcmode="lin" valueType="num">
                                      <p:cBhvr>
                                        <p:cTn id="8" dur="200" decel="50000" autoRev="1" fill="hold">
                                          <p:stCondLst>
                                            <p:cond delay="600"/>
                                          </p:stCondLst>
                                        </p:cTn>
                                        <p:tgtEl>
                                          <p:spTgt spid="1305605"/>
                                        </p:tgtEl>
                                        <p:attrNameLst>
                                          <p:attrName>xshear</p:attrName>
                                        </p:attrNameLst>
                                      </p:cBhvr>
                                    </p:anim>
                                    <p:animScale>
                                      <p:cBhvr>
                                        <p:cTn id="9" dur="200" decel="100000" autoRev="1" fill="hold">
                                          <p:stCondLst>
                                            <p:cond delay="600"/>
                                          </p:stCondLst>
                                        </p:cTn>
                                        <p:tgtEl>
                                          <p:spTgt spid="1305605"/>
                                        </p:tgtEl>
                                      </p:cBhvr>
                                      <p:from x="100000" y="100000"/>
                                      <p:to x="80000" y="100000"/>
                                    </p:animScale>
                                    <p:anim by="(#ppt_h/3+#ppt_w*0.1)" calcmode="lin" valueType="num">
                                      <p:cBhvr additive="sum">
                                        <p:cTn id="10" dur="200" decel="100000" autoRev="1" fill="hold">
                                          <p:stCondLst>
                                            <p:cond delay="600"/>
                                          </p:stCondLst>
                                        </p:cTn>
                                        <p:tgtEl>
                                          <p:spTgt spid="1305605"/>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56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7650" name="Rectangle 2"/>
          <p:cNvSpPr>
            <a:spLocks noGrp="1" noChangeArrowheads="1"/>
          </p:cNvSpPr>
          <p:nvPr>
            <p:ph type="title"/>
          </p:nvPr>
        </p:nvSpPr>
        <p:spPr>
          <a:xfrm>
            <a:off x="0" y="609600"/>
            <a:ext cx="9144000" cy="1554163"/>
          </a:xfrm>
        </p:spPr>
        <p:txBody>
          <a:bodyPr>
            <a:normAutofit fontScale="90000"/>
          </a:bodyPr>
          <a:lstStyle/>
          <a:p>
            <a:r>
              <a:rPr lang="en-US" sz="3200" dirty="0">
                <a:solidFill>
                  <a:srgbClr val="FF0000"/>
                </a:solidFill>
                <a:latin typeface="Comic Sans MS" pitchFamily="79" charset="0"/>
              </a:rPr>
              <a:t>Quiz:  </a:t>
            </a:r>
            <a:r>
              <a:rPr lang="en-US" sz="3200" dirty="0">
                <a:solidFill>
                  <a:srgbClr val="0000FF"/>
                </a:solidFill>
                <a:latin typeface="Comic Sans MS" pitchFamily="79" charset="0"/>
              </a:rPr>
              <a:t>Is the kinetic energy after the railroad cars collide equal to the original kinetic energy of car 5</a:t>
            </a:r>
            <a:r>
              <a:rPr lang="en-US" sz="3200" dirty="0">
                <a:solidFill>
                  <a:srgbClr val="FF0000"/>
                </a:solidFill>
                <a:latin typeface="Comic Sans MS" pitchFamily="79" charset="0"/>
              </a:rPr>
              <a:t>?</a:t>
            </a:r>
            <a:endParaRPr lang="en-US" dirty="0">
              <a:solidFill>
                <a:srgbClr val="FF0000"/>
              </a:solidFill>
            </a:endParaRPr>
          </a:p>
        </p:txBody>
      </p:sp>
      <p:pic>
        <p:nvPicPr>
          <p:cNvPr id="1307651" name="Picture 3" descr="07_p131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5327650"/>
            <a:ext cx="8839200" cy="912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07652" name="Rectangle 4"/>
          <p:cNvSpPr>
            <a:spLocks noChangeArrowheads="1"/>
          </p:cNvSpPr>
          <p:nvPr/>
        </p:nvSpPr>
        <p:spPr bwMode="auto">
          <a:xfrm>
            <a:off x="381000" y="2590800"/>
            <a:ext cx="32766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yes</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no</a:t>
            </a:r>
            <a:endParaRPr lang="en-US" sz="2000">
              <a:latin typeface="Comic Sans MS" pitchFamily="79" charset="0"/>
            </a:endParaRPr>
          </a:p>
          <a:p>
            <a:pPr marL="609600" indent="-609600">
              <a:lnSpc>
                <a:spcPct val="80000"/>
              </a:lnSpc>
              <a:spcBef>
                <a:spcPct val="20000"/>
              </a:spcBef>
              <a:buClr>
                <a:schemeClr val="folHlink"/>
              </a:buClr>
              <a:buSzPct val="85000"/>
              <a:buFont typeface="Arial" charset="0"/>
              <a:buAutoNum type="alphaLcParenR"/>
            </a:pPr>
            <a:r>
              <a:rPr lang="en-US">
                <a:latin typeface="Comic Sans MS" pitchFamily="79" charset="0"/>
              </a:rPr>
              <a:t>It depends.</a:t>
            </a:r>
          </a:p>
        </p:txBody>
      </p:sp>
      <p:sp>
        <p:nvSpPr>
          <p:cNvPr id="1307653" name="Text Box 5"/>
          <p:cNvSpPr txBox="1">
            <a:spLocks noChangeArrowheads="1"/>
          </p:cNvSpPr>
          <p:nvPr/>
        </p:nvSpPr>
        <p:spPr bwMode="auto">
          <a:xfrm>
            <a:off x="4267200" y="2438400"/>
            <a:ext cx="48768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 typeface="Symbol" pitchFamily="79" charset="2"/>
              <a:buNone/>
            </a:pPr>
            <a:r>
              <a:rPr lang="en-US" i="1"/>
              <a:t>KE</a:t>
            </a:r>
            <a:r>
              <a:rPr lang="en-US" baseline="-25000"/>
              <a:t>initial</a:t>
            </a:r>
            <a:r>
              <a:rPr lang="en-US"/>
              <a:t> </a:t>
            </a:r>
            <a:r>
              <a:rPr lang="en-US">
                <a:latin typeface="Arial" charset="0"/>
              </a:rPr>
              <a:t>= 1/2</a:t>
            </a:r>
            <a:r>
              <a:rPr lang="en-US" i="1"/>
              <a:t> m</a:t>
            </a:r>
            <a:r>
              <a:rPr lang="en-US" baseline="-25000">
                <a:latin typeface="Arial" charset="0"/>
              </a:rPr>
              <a:t>5</a:t>
            </a:r>
            <a:r>
              <a:rPr lang="en-US" i="1"/>
              <a:t> v</a:t>
            </a:r>
            <a:r>
              <a:rPr lang="en-US" baseline="-25000">
                <a:latin typeface="Arial" charset="0"/>
              </a:rPr>
              <a:t>5</a:t>
            </a:r>
            <a:r>
              <a:rPr lang="en-US" baseline="30000">
                <a:latin typeface="Arial" charset="0"/>
              </a:rPr>
              <a:t>2</a:t>
            </a:r>
            <a:r>
              <a:rPr lang="en-US">
                <a:latin typeface="Arial" charset="0"/>
                <a:sym typeface="Symbol" pitchFamily="79" charset="2"/>
              </a:rPr>
              <a:t>  	</a:t>
            </a:r>
          </a:p>
          <a:p>
            <a:pPr>
              <a:buFont typeface="Symbol" pitchFamily="79" charset="2"/>
              <a:buNone/>
            </a:pPr>
            <a:r>
              <a:rPr lang="en-US">
                <a:latin typeface="Arial" charset="0"/>
                <a:sym typeface="Symbol" pitchFamily="79" charset="2"/>
              </a:rPr>
              <a:t>	= 1/2 (20,000 kg)(15 m/s)</a:t>
            </a:r>
            <a:r>
              <a:rPr lang="en-US" baseline="30000">
                <a:latin typeface="Arial" charset="0"/>
                <a:sym typeface="Symbol" pitchFamily="79" charset="2"/>
              </a:rPr>
              <a:t>2</a:t>
            </a:r>
            <a:r>
              <a:rPr lang="en-US">
                <a:latin typeface="Arial" charset="0"/>
                <a:sym typeface="Symbol" pitchFamily="79" charset="2"/>
              </a:rPr>
              <a:t> </a:t>
            </a:r>
          </a:p>
          <a:p>
            <a:pPr>
              <a:buFont typeface="Symbol" pitchFamily="79" charset="2"/>
              <a:buNone/>
            </a:pPr>
            <a:r>
              <a:rPr lang="en-US">
                <a:latin typeface="Arial" charset="0"/>
                <a:sym typeface="Symbol" pitchFamily="79" charset="2"/>
              </a:rPr>
              <a:t>	= </a:t>
            </a:r>
            <a:r>
              <a:rPr lang="en-US">
                <a:solidFill>
                  <a:srgbClr val="FA4F9F"/>
                </a:solidFill>
                <a:latin typeface="Arial" charset="0"/>
                <a:sym typeface="Symbol" pitchFamily="79" charset="2"/>
              </a:rPr>
              <a:t>2250 kJ</a:t>
            </a:r>
            <a:endParaRPr lang="en-US">
              <a:latin typeface="Arial" charset="0"/>
              <a:sym typeface="Symbol" pitchFamily="79" charset="2"/>
            </a:endParaRPr>
          </a:p>
          <a:p>
            <a:pPr>
              <a:buFont typeface="Symbol" pitchFamily="79" charset="2"/>
              <a:buNone/>
            </a:pPr>
            <a:r>
              <a:rPr lang="en-US" i="1"/>
              <a:t>KE</a:t>
            </a:r>
            <a:r>
              <a:rPr lang="en-US" baseline="-25000"/>
              <a:t>final</a:t>
            </a:r>
            <a:r>
              <a:rPr lang="en-US"/>
              <a:t> 	</a:t>
            </a:r>
            <a:r>
              <a:rPr lang="en-US">
                <a:latin typeface="Arial" charset="0"/>
              </a:rPr>
              <a:t>= 1/2</a:t>
            </a:r>
            <a:r>
              <a:rPr lang="en-US" i="1"/>
              <a:t> m</a:t>
            </a:r>
            <a:r>
              <a:rPr lang="en-US" baseline="-25000">
                <a:latin typeface="Arial" charset="0"/>
              </a:rPr>
              <a:t>total</a:t>
            </a:r>
            <a:r>
              <a:rPr lang="en-US" i="1"/>
              <a:t> v</a:t>
            </a:r>
            <a:r>
              <a:rPr lang="en-US" baseline="-25000">
                <a:latin typeface="Arial" charset="0"/>
              </a:rPr>
              <a:t>final</a:t>
            </a:r>
            <a:r>
              <a:rPr lang="en-US" baseline="30000">
                <a:latin typeface="Arial" charset="0"/>
              </a:rPr>
              <a:t>2</a:t>
            </a:r>
            <a:r>
              <a:rPr lang="en-US">
                <a:latin typeface="Arial" charset="0"/>
                <a:sym typeface="Symbol" pitchFamily="79" charset="2"/>
              </a:rPr>
              <a:t>  	</a:t>
            </a:r>
          </a:p>
          <a:p>
            <a:pPr>
              <a:buFont typeface="Symbol" pitchFamily="79" charset="2"/>
              <a:buNone/>
            </a:pPr>
            <a:r>
              <a:rPr lang="en-US">
                <a:latin typeface="Arial" charset="0"/>
                <a:sym typeface="Symbol" pitchFamily="79" charset="2"/>
              </a:rPr>
              <a:t>	= 1/2 (100,000 kg)(3 m/s)</a:t>
            </a:r>
            <a:r>
              <a:rPr lang="en-US" baseline="30000">
                <a:latin typeface="Arial" charset="0"/>
                <a:sym typeface="Symbol" pitchFamily="79" charset="2"/>
              </a:rPr>
              <a:t>2</a:t>
            </a:r>
            <a:r>
              <a:rPr lang="en-US">
                <a:latin typeface="Arial" charset="0"/>
                <a:sym typeface="Symbol" pitchFamily="79" charset="2"/>
              </a:rPr>
              <a:t> </a:t>
            </a:r>
          </a:p>
          <a:p>
            <a:pPr>
              <a:buFont typeface="Symbol" pitchFamily="79" charset="2"/>
              <a:buNone/>
            </a:pPr>
            <a:r>
              <a:rPr lang="en-US">
                <a:latin typeface="Arial" charset="0"/>
                <a:sym typeface="Symbol" pitchFamily="79" charset="2"/>
              </a:rPr>
              <a:t>	= </a:t>
            </a:r>
            <a:r>
              <a:rPr lang="en-US">
                <a:solidFill>
                  <a:srgbClr val="FA4F9F"/>
                </a:solidFill>
                <a:latin typeface="Arial" charset="0"/>
                <a:sym typeface="Symbol" pitchFamily="79" charset="2"/>
              </a:rPr>
              <a:t>450 kJ</a:t>
            </a:r>
          </a:p>
          <a:p>
            <a:pPr>
              <a:buFont typeface="Symbol" pitchFamily="79" charset="2"/>
              <a:buNone/>
            </a:pPr>
            <a:r>
              <a:rPr lang="en-US" i="1">
                <a:solidFill>
                  <a:srgbClr val="FA4F9F"/>
                </a:solidFill>
              </a:rPr>
              <a:t>KE</a:t>
            </a:r>
            <a:r>
              <a:rPr lang="en-US" baseline="-25000">
                <a:solidFill>
                  <a:srgbClr val="FA4F9F"/>
                </a:solidFill>
              </a:rPr>
              <a:t>final</a:t>
            </a:r>
            <a:r>
              <a:rPr lang="en-US">
                <a:solidFill>
                  <a:srgbClr val="FA4F9F"/>
                </a:solidFill>
                <a:latin typeface="Arial" charset="0"/>
                <a:sym typeface="Symbol" pitchFamily="79" charset="2"/>
              </a:rPr>
              <a:t> 	≠ </a:t>
            </a:r>
            <a:r>
              <a:rPr lang="en-US" i="1">
                <a:solidFill>
                  <a:srgbClr val="FA4F9F"/>
                </a:solidFill>
              </a:rPr>
              <a:t>KE</a:t>
            </a:r>
            <a:r>
              <a:rPr lang="en-US" baseline="-25000">
                <a:solidFill>
                  <a:srgbClr val="FA4F9F"/>
                </a:solidFill>
              </a:rPr>
              <a:t>initial</a:t>
            </a:r>
            <a:endParaRPr lang="en-US">
              <a:solidFill>
                <a:srgbClr val="FA4F9F"/>
              </a:solidFill>
              <a:latin typeface="Arial" charset="0"/>
              <a:sym typeface="Symbol" pitchFamily="79" charset="2"/>
            </a:endParaRPr>
          </a:p>
          <a:p>
            <a:pPr>
              <a:buFont typeface="Symbol" pitchFamily="79" charset="2"/>
              <a:buNone/>
            </a:pPr>
            <a:endParaRPr lang="en-US">
              <a:latin typeface="Arial" charset="0"/>
              <a:sym typeface="Symbol" pitchFamily="79" charset="2"/>
            </a:endParaRPr>
          </a:p>
        </p:txBody>
      </p:sp>
    </p:spTree>
    <p:extLst>
      <p:ext uri="{BB962C8B-B14F-4D97-AF65-F5344CB8AC3E}">
        <p14:creationId xmlns:p14="http://schemas.microsoft.com/office/powerpoint/2010/main" val="4152248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1307653"/>
                                        </p:tgtEl>
                                        <p:attrNameLst>
                                          <p:attrName>style.visibility</p:attrName>
                                        </p:attrNameLst>
                                      </p:cBhvr>
                                      <p:to>
                                        <p:strVal val="visible"/>
                                      </p:to>
                                    </p:set>
                                    <p:anim from="(-#ppt_w/2)" to="(#ppt_x)" calcmode="lin" valueType="num">
                                      <p:cBhvr>
                                        <p:cTn id="7" dur="600" fill="hold">
                                          <p:stCondLst>
                                            <p:cond delay="0"/>
                                          </p:stCondLst>
                                        </p:cTn>
                                        <p:tgtEl>
                                          <p:spTgt spid="1307653"/>
                                        </p:tgtEl>
                                        <p:attrNameLst>
                                          <p:attrName>ppt_x</p:attrName>
                                        </p:attrNameLst>
                                      </p:cBhvr>
                                    </p:anim>
                                    <p:anim from="0" to="-1.0" calcmode="lin" valueType="num">
                                      <p:cBhvr>
                                        <p:cTn id="8" dur="200" decel="50000" autoRev="1" fill="hold">
                                          <p:stCondLst>
                                            <p:cond delay="600"/>
                                          </p:stCondLst>
                                        </p:cTn>
                                        <p:tgtEl>
                                          <p:spTgt spid="1307653"/>
                                        </p:tgtEl>
                                        <p:attrNameLst>
                                          <p:attrName>xshear</p:attrName>
                                        </p:attrNameLst>
                                      </p:cBhvr>
                                    </p:anim>
                                    <p:animScale>
                                      <p:cBhvr>
                                        <p:cTn id="9" dur="200" decel="100000" autoRev="1" fill="hold">
                                          <p:stCondLst>
                                            <p:cond delay="600"/>
                                          </p:stCondLst>
                                        </p:cTn>
                                        <p:tgtEl>
                                          <p:spTgt spid="1307653"/>
                                        </p:tgtEl>
                                      </p:cBhvr>
                                      <p:from x="100000" y="100000"/>
                                      <p:to x="80000" y="100000"/>
                                    </p:animScale>
                                    <p:anim by="(#ppt_h/3+#ppt_w*0.1)" calcmode="lin" valueType="num">
                                      <p:cBhvr additive="sum">
                                        <p:cTn id="10" dur="200" decel="100000" autoRev="1" fill="hold">
                                          <p:stCondLst>
                                            <p:cond delay="600"/>
                                          </p:stCondLst>
                                        </p:cTn>
                                        <p:tgtEl>
                                          <p:spTgt spid="1307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765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EC8A17-B121-48E1-8A09-822EFBACFF38}" type="datetime1">
              <a:rPr lang="en-US"/>
              <a:pPr eaLnBrk="1" hangingPunct="1"/>
              <a:t>2/18/2020</a:t>
            </a:fld>
            <a:endParaRPr lang="en-US"/>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72E550-4740-4997-9C2F-3CE78F97ABA6}" type="slidenum">
              <a:rPr lang="en-US"/>
              <a:pPr eaLnBrk="1" hangingPunct="1"/>
              <a:t>8</a:t>
            </a:fld>
            <a:endParaRPr lang="en-US"/>
          </a:p>
        </p:txBody>
      </p:sp>
      <p:sp>
        <p:nvSpPr>
          <p:cNvPr id="18437" name="Rectangle 2"/>
          <p:cNvSpPr>
            <a:spLocks noGrp="1" noChangeArrowheads="1"/>
          </p:cNvSpPr>
          <p:nvPr>
            <p:ph type="title"/>
          </p:nvPr>
        </p:nvSpPr>
        <p:spPr>
          <a:xfrm>
            <a:off x="457200" y="152400"/>
            <a:ext cx="8229600" cy="639763"/>
          </a:xfrm>
          <a:solidFill>
            <a:schemeClr val="folHlink"/>
          </a:solidFill>
        </p:spPr>
        <p:txBody>
          <a:bodyPr>
            <a:normAutofit fontScale="90000"/>
          </a:bodyPr>
          <a:lstStyle/>
          <a:p>
            <a:pPr eaLnBrk="1" hangingPunct="1"/>
            <a:r>
              <a:rPr lang="en-US" altLang="zh-CN" sz="2000">
                <a:ea typeface="宋体" pitchFamily="2" charset="-122"/>
              </a:rPr>
              <a:t>1N-02 Collision of Two Large Balls</a:t>
            </a:r>
            <a:r>
              <a:rPr lang="en-US" altLang="zh-CN">
                <a:ea typeface="宋体" pitchFamily="2" charset="-122"/>
              </a:rPr>
              <a:t> </a:t>
            </a:r>
          </a:p>
        </p:txBody>
      </p:sp>
      <p:pic>
        <p:nvPicPr>
          <p:cNvPr id="18439" name="Picture 5" descr="1N-02_p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524000"/>
            <a:ext cx="2619375"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42" name="Text Box 8"/>
          <p:cNvSpPr txBox="1">
            <a:spLocks noChangeArrowheads="1"/>
          </p:cNvSpPr>
          <p:nvPr/>
        </p:nvSpPr>
        <p:spPr bwMode="auto">
          <a:xfrm>
            <a:off x="1828800" y="838200"/>
            <a:ext cx="5867400" cy="830997"/>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dirty="0">
                <a:solidFill>
                  <a:srgbClr val="669900"/>
                </a:solidFill>
                <a:ea typeface="宋体" pitchFamily="2" charset="-122"/>
              </a:rPr>
              <a:t>What happens when two large balls of equal mass collide elastically while the  right one is at rest and the left one moves with velocity v</a:t>
            </a:r>
            <a:r>
              <a:rPr lang="en-US" sz="1600" b="1" baseline="-25000" dirty="0">
                <a:solidFill>
                  <a:srgbClr val="669900"/>
                </a:solidFill>
                <a:ea typeface="宋体" pitchFamily="2" charset="-122"/>
              </a:rPr>
              <a:t>1</a:t>
            </a:r>
            <a:r>
              <a:rPr lang="en-US" sz="1600" b="1" dirty="0">
                <a:solidFill>
                  <a:srgbClr val="669900"/>
                </a:solidFill>
                <a:ea typeface="宋体" pitchFamily="2" charset="-122"/>
              </a:rPr>
              <a:t>?</a:t>
            </a:r>
          </a:p>
        </p:txBody>
      </p:sp>
      <p:sp>
        <p:nvSpPr>
          <p:cNvPr id="3" name="TextBox 2"/>
          <p:cNvSpPr txBox="1"/>
          <p:nvPr/>
        </p:nvSpPr>
        <p:spPr>
          <a:xfrm>
            <a:off x="1676400" y="3733800"/>
            <a:ext cx="6962775" cy="1938992"/>
          </a:xfrm>
          <a:prstGeom prst="rect">
            <a:avLst/>
          </a:prstGeom>
          <a:noFill/>
        </p:spPr>
        <p:txBody>
          <a:bodyPr wrap="square" rtlCol="0">
            <a:spAutoFit/>
          </a:bodyPr>
          <a:lstStyle/>
          <a:p>
            <a:r>
              <a:rPr lang="en-US" dirty="0"/>
              <a:t>A). Velocity of right ball is v</a:t>
            </a:r>
            <a:r>
              <a:rPr lang="en-US" baseline="-25000" dirty="0"/>
              <a:t>1</a:t>
            </a:r>
            <a:r>
              <a:rPr lang="en-US" dirty="0"/>
              <a:t>, left one is 0</a:t>
            </a:r>
          </a:p>
          <a:p>
            <a:endParaRPr lang="en-US" dirty="0"/>
          </a:p>
          <a:p>
            <a:r>
              <a:rPr lang="en-US" dirty="0"/>
              <a:t>B). Velocity of left ball is v</a:t>
            </a:r>
            <a:r>
              <a:rPr lang="en-US" baseline="-25000" dirty="0"/>
              <a:t>1</a:t>
            </a:r>
            <a:r>
              <a:rPr lang="en-US" dirty="0"/>
              <a:t>, right one is 0</a:t>
            </a:r>
          </a:p>
          <a:p>
            <a:endParaRPr lang="en-US" dirty="0"/>
          </a:p>
          <a:p>
            <a:r>
              <a:rPr lang="en-US" dirty="0"/>
              <a:t>C). Velocity of left and right are the same but less than v</a:t>
            </a:r>
            <a:r>
              <a:rPr lang="en-US" baseline="-25000" dirty="0"/>
              <a:t>1</a:t>
            </a:r>
          </a:p>
          <a:p>
            <a:endParaRPr lang="en-US" baseline="-25000" dirty="0"/>
          </a:p>
          <a:p>
            <a:r>
              <a:rPr lang="en-US" dirty="0"/>
              <a:t>D). Depends on  how they collide.  </a:t>
            </a:r>
          </a:p>
        </p:txBody>
      </p:sp>
    </p:spTree>
    <p:extLst>
      <p:ext uri="{BB962C8B-B14F-4D97-AF65-F5344CB8AC3E}">
        <p14:creationId xmlns:p14="http://schemas.microsoft.com/office/powerpoint/2010/main" val="11731795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BEC8A17-B121-48E1-8A09-822EFBACFF38}" type="datetime1">
              <a:rPr lang="en-US"/>
              <a:pPr eaLnBrk="1" hangingPunct="1"/>
              <a:t>2/18/2020</a:t>
            </a:fld>
            <a:endParaRPr lang="en-US"/>
          </a:p>
        </p:txBody>
      </p:sp>
      <p:sp>
        <p:nvSpPr>
          <p:cNvPr id="18435"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Physics 214 Fall 2010</a:t>
            </a:r>
          </a:p>
        </p:txBody>
      </p:sp>
      <p:sp>
        <p:nvSpPr>
          <p:cNvPr id="18436"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72E550-4740-4997-9C2F-3CE78F97ABA6}" type="slidenum">
              <a:rPr lang="en-US"/>
              <a:pPr eaLnBrk="1" hangingPunct="1"/>
              <a:t>9</a:t>
            </a:fld>
            <a:endParaRPr lang="en-US"/>
          </a:p>
        </p:txBody>
      </p:sp>
      <p:sp>
        <p:nvSpPr>
          <p:cNvPr id="18437" name="Rectangle 2"/>
          <p:cNvSpPr>
            <a:spLocks noGrp="1" noChangeArrowheads="1"/>
          </p:cNvSpPr>
          <p:nvPr>
            <p:ph type="title"/>
          </p:nvPr>
        </p:nvSpPr>
        <p:spPr>
          <a:xfrm>
            <a:off x="457200" y="152400"/>
            <a:ext cx="8229600" cy="639763"/>
          </a:xfrm>
          <a:solidFill>
            <a:schemeClr val="folHlink"/>
          </a:solidFill>
        </p:spPr>
        <p:txBody>
          <a:bodyPr>
            <a:normAutofit fontScale="90000"/>
          </a:bodyPr>
          <a:lstStyle/>
          <a:p>
            <a:pPr eaLnBrk="1" hangingPunct="1"/>
            <a:r>
              <a:rPr lang="en-US" altLang="zh-CN" sz="2000">
                <a:ea typeface="宋体" pitchFamily="2" charset="-122"/>
              </a:rPr>
              <a:t>1N-02 Collision of Two Large Balls</a:t>
            </a:r>
            <a:r>
              <a:rPr lang="en-US" altLang="zh-CN">
                <a:ea typeface="宋体" pitchFamily="2" charset="-122"/>
              </a:rPr>
              <a:t> </a:t>
            </a:r>
          </a:p>
        </p:txBody>
      </p:sp>
      <p:sp>
        <p:nvSpPr>
          <p:cNvPr id="109571" name="Rectangle 3"/>
          <p:cNvSpPr>
            <a:spLocks noGrp="1" noChangeArrowheads="1"/>
          </p:cNvSpPr>
          <p:nvPr>
            <p:ph type="body" idx="1"/>
          </p:nvPr>
        </p:nvSpPr>
        <p:spPr>
          <a:xfrm>
            <a:off x="609600" y="5181600"/>
            <a:ext cx="7315200" cy="1066800"/>
          </a:xfrm>
          <a:solidFill>
            <a:schemeClr val="accent1"/>
          </a:solidFill>
        </p:spPr>
        <p:txBody>
          <a:bodyPr>
            <a:normAutofit fontScale="92500" lnSpcReduction="10000"/>
          </a:bodyPr>
          <a:lstStyle/>
          <a:p>
            <a:pPr marL="0" indent="0" eaLnBrk="1" hangingPunct="1">
              <a:lnSpc>
                <a:spcPct val="80000"/>
              </a:lnSpc>
            </a:pPr>
            <a:r>
              <a:rPr lang="en-US" altLang="zh-CN" dirty="0">
                <a:latin typeface="Times New Roman" pitchFamily="79" charset="0"/>
                <a:ea typeface="宋体" pitchFamily="2" charset="-122"/>
              </a:rPr>
              <a:t>In practice some energy is always lost. You can hear the noise when they hit and there will be some heat generated at impact</a:t>
            </a:r>
          </a:p>
        </p:txBody>
      </p:sp>
      <p:pic>
        <p:nvPicPr>
          <p:cNvPr id="18439" name="Picture 5" descr="1N-02_pi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1524000"/>
            <a:ext cx="2619375" cy="196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9574" name="Text Box 6"/>
          <p:cNvSpPr txBox="1">
            <a:spLocks noChangeArrowheads="1"/>
          </p:cNvSpPr>
          <p:nvPr/>
        </p:nvSpPr>
        <p:spPr bwMode="auto">
          <a:xfrm>
            <a:off x="3657600" y="2514600"/>
            <a:ext cx="5181600" cy="976313"/>
          </a:xfrm>
          <a:prstGeom prst="rect">
            <a:avLst/>
          </a:prstGeom>
          <a:solidFill>
            <a:srgbClr val="FFC1C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b="1">
                <a:ea typeface="宋体" pitchFamily="2" charset="-122"/>
              </a:rPr>
              <a:t>Conservation of Energy (</a:t>
            </a:r>
            <a:r>
              <a:rPr lang="en-US" altLang="zh-CN" b="1" i="1">
                <a:ea typeface="宋体" pitchFamily="2" charset="-122"/>
              </a:rPr>
              <a:t>Elastic</a:t>
            </a:r>
            <a:r>
              <a:rPr lang="en-US" altLang="zh-CN" b="1">
                <a:ea typeface="宋体" pitchFamily="2" charset="-122"/>
              </a:rPr>
              <a:t>)</a:t>
            </a:r>
            <a:endParaRPr lang="en-US" altLang="zh-CN" b="1">
              <a:solidFill>
                <a:srgbClr val="CC0000"/>
              </a:solidFill>
              <a:ea typeface="宋体" pitchFamily="2" charset="-122"/>
            </a:endParaRPr>
          </a:p>
          <a:p>
            <a:pPr eaLnBrk="1" hangingPunct="1"/>
            <a:r>
              <a:rPr lang="en-US" altLang="zh-CN" sz="2000" b="1">
                <a:solidFill>
                  <a:srgbClr val="CC0000"/>
                </a:solidFill>
                <a:ea typeface="宋体" pitchFamily="2" charset="-122"/>
              </a:rPr>
              <a:t>  </a:t>
            </a:r>
            <a:r>
              <a:rPr lang="en-US" altLang="zh-CN" sz="2000" b="1" i="1">
                <a:solidFill>
                  <a:srgbClr val="CC0000"/>
                </a:solidFill>
                <a:ea typeface="宋体" pitchFamily="2" charset="-122"/>
              </a:rPr>
              <a:t>½ mv</a:t>
            </a:r>
            <a:r>
              <a:rPr lang="en-US" altLang="zh-CN" sz="2000" b="1" i="1" baseline="-25000">
                <a:solidFill>
                  <a:srgbClr val="CC0000"/>
                </a:solidFill>
                <a:ea typeface="宋体" pitchFamily="2" charset="-122"/>
              </a:rPr>
              <a:t>1</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 + ½ mv</a:t>
            </a:r>
            <a:r>
              <a:rPr lang="en-US" altLang="zh-CN" sz="2000" b="1" i="1" baseline="-25000">
                <a:solidFill>
                  <a:srgbClr val="CC0000"/>
                </a:solidFill>
                <a:ea typeface="宋体" pitchFamily="2" charset="-122"/>
              </a:rPr>
              <a:t>2</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 = ½ mv</a:t>
            </a:r>
            <a:r>
              <a:rPr lang="en-US" altLang="zh-CN" sz="2000" b="1" i="1" baseline="-25000">
                <a:solidFill>
                  <a:srgbClr val="CC0000"/>
                </a:solidFill>
                <a:ea typeface="宋体" pitchFamily="2" charset="-122"/>
              </a:rPr>
              <a:t>1</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 + ½ mv</a:t>
            </a:r>
            <a:r>
              <a:rPr lang="en-US" altLang="zh-CN" sz="2000" b="1" i="1" baseline="-25000">
                <a:solidFill>
                  <a:srgbClr val="CC0000"/>
                </a:solidFill>
                <a:ea typeface="宋体" pitchFamily="2" charset="-122"/>
              </a:rPr>
              <a:t>2</a:t>
            </a:r>
            <a:r>
              <a:rPr lang="en-US" altLang="zh-CN" sz="2000" b="1" i="1" baseline="30000">
                <a:solidFill>
                  <a:srgbClr val="CC0000"/>
                </a:solidFill>
                <a:ea typeface="宋体" pitchFamily="2" charset="-122"/>
              </a:rPr>
              <a:t>2</a:t>
            </a:r>
            <a:endParaRPr lang="en-US" altLang="zh-CN" sz="2000" b="1" i="1">
              <a:solidFill>
                <a:srgbClr val="CC0000"/>
              </a:solidFill>
              <a:ea typeface="宋体" pitchFamily="2" charset="-122"/>
            </a:endParaRPr>
          </a:p>
          <a:p>
            <a:pPr eaLnBrk="1" hangingPunct="1"/>
            <a:r>
              <a:rPr lang="en-US" altLang="zh-CN" sz="2000" b="1" i="1">
                <a:solidFill>
                  <a:srgbClr val="CC0000"/>
                </a:solidFill>
                <a:ea typeface="宋体" pitchFamily="2" charset="-122"/>
              </a:rPr>
              <a:t>  </a:t>
            </a:r>
            <a:r>
              <a:rPr lang="en-US" altLang="zh-CN" sz="2000" b="1">
                <a:solidFill>
                  <a:srgbClr val="CC0000"/>
                </a:solidFill>
                <a:ea typeface="宋体" pitchFamily="2" charset="-122"/>
                <a:sym typeface="Wingdings" pitchFamily="79" charset="2"/>
              </a:rPr>
              <a:t> </a:t>
            </a:r>
            <a:r>
              <a:rPr lang="en-US" altLang="zh-CN" sz="2000" b="1" i="1">
                <a:solidFill>
                  <a:srgbClr val="CC0000"/>
                </a:solidFill>
                <a:ea typeface="宋体" pitchFamily="2" charset="-122"/>
              </a:rPr>
              <a:t>v</a:t>
            </a:r>
            <a:r>
              <a:rPr lang="en-US" altLang="zh-CN" sz="2000" b="1" i="1" baseline="-25000">
                <a:solidFill>
                  <a:srgbClr val="CC0000"/>
                </a:solidFill>
                <a:ea typeface="宋体" pitchFamily="2" charset="-122"/>
              </a:rPr>
              <a:t>1</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 = v</a:t>
            </a:r>
            <a:r>
              <a:rPr lang="en-US" altLang="zh-CN" sz="2000" b="1" i="1" baseline="-25000">
                <a:solidFill>
                  <a:srgbClr val="CC0000"/>
                </a:solidFill>
                <a:ea typeface="宋体" pitchFamily="2" charset="-122"/>
              </a:rPr>
              <a:t>1A</a:t>
            </a:r>
            <a:r>
              <a:rPr lang="en-US" altLang="zh-CN" sz="2000" b="1" i="1" baseline="30000">
                <a:solidFill>
                  <a:srgbClr val="CC0000"/>
                </a:solidFill>
                <a:ea typeface="宋体" pitchFamily="2" charset="-122"/>
              </a:rPr>
              <a:t>2</a:t>
            </a:r>
            <a:r>
              <a:rPr lang="en-US" altLang="zh-CN" sz="2000" b="1" i="1">
                <a:solidFill>
                  <a:srgbClr val="CC0000"/>
                </a:solidFill>
                <a:ea typeface="宋体" pitchFamily="2" charset="-122"/>
              </a:rPr>
              <a:t> + v</a:t>
            </a:r>
            <a:r>
              <a:rPr lang="en-US" altLang="zh-CN" sz="2000" b="1" i="1" baseline="-25000">
                <a:solidFill>
                  <a:srgbClr val="CC0000"/>
                </a:solidFill>
                <a:ea typeface="宋体" pitchFamily="2" charset="-122"/>
              </a:rPr>
              <a:t>2A</a:t>
            </a:r>
            <a:r>
              <a:rPr lang="en-US" altLang="zh-CN" sz="2000" b="1" i="1" baseline="30000">
                <a:solidFill>
                  <a:srgbClr val="CC0000"/>
                </a:solidFill>
                <a:ea typeface="宋体" pitchFamily="2" charset="-122"/>
              </a:rPr>
              <a:t>2</a:t>
            </a:r>
            <a:r>
              <a:rPr lang="en-US" altLang="zh-CN" sz="2000" b="1">
                <a:solidFill>
                  <a:srgbClr val="CC0000"/>
                </a:solidFill>
                <a:ea typeface="宋体" pitchFamily="2" charset="-122"/>
              </a:rPr>
              <a:t>    </a:t>
            </a:r>
            <a:r>
              <a:rPr lang="en-US" altLang="zh-CN" sz="2000" b="1" i="1">
                <a:solidFill>
                  <a:srgbClr val="CC0000"/>
                </a:solidFill>
                <a:ea typeface="宋体" pitchFamily="2" charset="-122"/>
              </a:rPr>
              <a:t>v</a:t>
            </a:r>
            <a:r>
              <a:rPr lang="en-US" altLang="zh-CN" sz="2000" b="1" i="1" baseline="-25000">
                <a:solidFill>
                  <a:srgbClr val="CC0000"/>
                </a:solidFill>
                <a:ea typeface="宋体" pitchFamily="2" charset="-122"/>
              </a:rPr>
              <a:t>1A</a:t>
            </a:r>
            <a:r>
              <a:rPr lang="en-US" altLang="zh-CN" sz="2000" b="1" i="1">
                <a:solidFill>
                  <a:srgbClr val="CC0000"/>
                </a:solidFill>
                <a:ea typeface="宋体" pitchFamily="2" charset="-122"/>
              </a:rPr>
              <a:t> = 0 &amp; v</a:t>
            </a:r>
            <a:r>
              <a:rPr lang="en-US" altLang="zh-CN" sz="2000" b="1" i="1" baseline="-25000">
                <a:solidFill>
                  <a:srgbClr val="CC0000"/>
                </a:solidFill>
                <a:ea typeface="宋体" pitchFamily="2" charset="-122"/>
              </a:rPr>
              <a:t>2A</a:t>
            </a:r>
            <a:r>
              <a:rPr lang="en-US" altLang="zh-CN" sz="2000" b="1" i="1">
                <a:solidFill>
                  <a:srgbClr val="CC0000"/>
                </a:solidFill>
                <a:ea typeface="宋体" pitchFamily="2" charset="-122"/>
              </a:rPr>
              <a:t> = v</a:t>
            </a:r>
            <a:r>
              <a:rPr lang="en-US" altLang="zh-CN" sz="2000" b="1" i="1" baseline="-25000">
                <a:solidFill>
                  <a:srgbClr val="CC0000"/>
                </a:solidFill>
                <a:ea typeface="宋体" pitchFamily="2" charset="-122"/>
              </a:rPr>
              <a:t>1</a:t>
            </a:r>
          </a:p>
        </p:txBody>
      </p:sp>
      <p:sp>
        <p:nvSpPr>
          <p:cNvPr id="18442" name="Text Box 8"/>
          <p:cNvSpPr txBox="1">
            <a:spLocks noChangeArrowheads="1"/>
          </p:cNvSpPr>
          <p:nvPr/>
        </p:nvSpPr>
        <p:spPr bwMode="auto">
          <a:xfrm>
            <a:off x="1828800" y="838200"/>
            <a:ext cx="5867400" cy="581025"/>
          </a:xfrm>
          <a:prstGeom prst="rect">
            <a:avLst/>
          </a:prstGeom>
          <a:solidFill>
            <a:srgbClr val="FFFF99"/>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1600" b="1">
                <a:solidFill>
                  <a:srgbClr val="669900"/>
                </a:solidFill>
                <a:ea typeface="宋体" pitchFamily="2" charset="-122"/>
              </a:rPr>
              <a:t>What happens when two large balls of equal mass collide one is at rest at the other has velocity v</a:t>
            </a:r>
            <a:r>
              <a:rPr lang="en-US" sz="1600" b="1" baseline="-25000">
                <a:solidFill>
                  <a:srgbClr val="669900"/>
                </a:solidFill>
                <a:ea typeface="宋体" pitchFamily="2" charset="-122"/>
              </a:rPr>
              <a:t>1</a:t>
            </a:r>
            <a:r>
              <a:rPr lang="en-US" sz="1600" b="1">
                <a:solidFill>
                  <a:srgbClr val="669900"/>
                </a:solidFill>
                <a:ea typeface="宋体" pitchFamily="2" charset="-122"/>
              </a:rPr>
              <a:t>?</a:t>
            </a:r>
          </a:p>
        </p:txBody>
      </p:sp>
      <p:sp>
        <p:nvSpPr>
          <p:cNvPr id="109578" name="Text Box 10"/>
          <p:cNvSpPr txBox="1">
            <a:spLocks noChangeArrowheads="1"/>
          </p:cNvSpPr>
          <p:nvPr/>
        </p:nvSpPr>
        <p:spPr bwMode="auto">
          <a:xfrm>
            <a:off x="3505200" y="3581400"/>
            <a:ext cx="5257800" cy="1006475"/>
          </a:xfrm>
          <a:prstGeom prst="rect">
            <a:avLst/>
          </a:prstGeom>
          <a:solidFill>
            <a:srgbClr val="FFC1C1"/>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b="1">
                <a:ea typeface="宋体" pitchFamily="2" charset="-122"/>
              </a:rPr>
              <a:t> Completely </a:t>
            </a:r>
            <a:r>
              <a:rPr lang="en-US" altLang="zh-CN" b="1" i="1">
                <a:ea typeface="宋体" pitchFamily="2" charset="-122"/>
              </a:rPr>
              <a:t>Inelastic</a:t>
            </a:r>
            <a:r>
              <a:rPr lang="en-US" altLang="zh-CN" b="1">
                <a:ea typeface="宋体" pitchFamily="2" charset="-122"/>
              </a:rPr>
              <a:t> collision (stick together)</a:t>
            </a:r>
            <a:r>
              <a:rPr lang="en-US" altLang="zh-CN" sz="2000" b="1">
                <a:solidFill>
                  <a:schemeClr val="bg1"/>
                </a:solidFill>
                <a:ea typeface="宋体" pitchFamily="2" charset="-122"/>
              </a:rPr>
              <a:t> </a:t>
            </a:r>
          </a:p>
          <a:p>
            <a:pPr eaLnBrk="1" hangingPunct="1"/>
            <a:r>
              <a:rPr lang="en-US" altLang="zh-CN" sz="2000" b="1">
                <a:solidFill>
                  <a:srgbClr val="CC0000"/>
                </a:solidFill>
                <a:ea typeface="宋体" pitchFamily="2" charset="-122"/>
              </a:rPr>
              <a:t>  </a:t>
            </a:r>
            <a:r>
              <a:rPr lang="en-US" altLang="zh-CN" sz="2000" b="1" i="1">
                <a:solidFill>
                  <a:srgbClr val="CC0000"/>
                </a:solidFill>
                <a:ea typeface="宋体" pitchFamily="2" charset="-122"/>
              </a:rPr>
              <a:t>mv</a:t>
            </a:r>
            <a:r>
              <a:rPr lang="en-US" altLang="zh-CN" sz="2000" b="1" i="1" baseline="-25000">
                <a:solidFill>
                  <a:srgbClr val="CC0000"/>
                </a:solidFill>
                <a:ea typeface="宋体" pitchFamily="2" charset="-122"/>
              </a:rPr>
              <a:t>1</a:t>
            </a:r>
            <a:r>
              <a:rPr lang="en-US" altLang="zh-CN" sz="2000" b="1" i="1">
                <a:solidFill>
                  <a:srgbClr val="CC0000"/>
                </a:solidFill>
                <a:ea typeface="宋体" pitchFamily="2" charset="-122"/>
              </a:rPr>
              <a:t> + mv</a:t>
            </a:r>
            <a:r>
              <a:rPr lang="en-US" altLang="zh-CN" sz="2000" b="1" i="1" baseline="-25000">
                <a:solidFill>
                  <a:srgbClr val="CC0000"/>
                </a:solidFill>
                <a:ea typeface="宋体" pitchFamily="2" charset="-122"/>
              </a:rPr>
              <a:t>2</a:t>
            </a:r>
            <a:r>
              <a:rPr lang="en-US" altLang="zh-CN" sz="2000" b="1" i="1">
                <a:solidFill>
                  <a:srgbClr val="CC0000"/>
                </a:solidFill>
                <a:ea typeface="宋体" pitchFamily="2" charset="-122"/>
              </a:rPr>
              <a:t> = (m + m)v</a:t>
            </a:r>
            <a:r>
              <a:rPr lang="en-US" altLang="zh-CN" sz="2000" b="1" i="1" baseline="-25000">
                <a:solidFill>
                  <a:srgbClr val="CC0000"/>
                </a:solidFill>
                <a:ea typeface="宋体" pitchFamily="2" charset="-122"/>
              </a:rPr>
              <a:t>A           </a:t>
            </a:r>
            <a:r>
              <a:rPr lang="en-US" altLang="zh-CN" sz="2000" b="1" i="1">
                <a:solidFill>
                  <a:srgbClr val="CC0000"/>
                </a:solidFill>
                <a:ea typeface="宋体" pitchFamily="2" charset="-122"/>
              </a:rPr>
              <a:t>(v</a:t>
            </a:r>
            <a:r>
              <a:rPr lang="en-US" altLang="zh-CN" sz="2000" b="1" i="1" baseline="-25000">
                <a:solidFill>
                  <a:srgbClr val="CC0000"/>
                </a:solidFill>
                <a:ea typeface="宋体" pitchFamily="2" charset="-122"/>
              </a:rPr>
              <a:t>2</a:t>
            </a:r>
            <a:r>
              <a:rPr lang="en-US" altLang="zh-CN" sz="2000" b="1" i="1">
                <a:solidFill>
                  <a:srgbClr val="CC0000"/>
                </a:solidFill>
                <a:ea typeface="宋体" pitchFamily="2" charset="-122"/>
              </a:rPr>
              <a:t> =0)</a:t>
            </a:r>
          </a:p>
          <a:p>
            <a:pPr eaLnBrk="1" hangingPunct="1"/>
            <a:r>
              <a:rPr lang="en-US" altLang="zh-CN" sz="2000" b="1">
                <a:solidFill>
                  <a:srgbClr val="CC0000"/>
                </a:solidFill>
                <a:ea typeface="宋体" pitchFamily="2" charset="-122"/>
              </a:rPr>
              <a:t>         </a:t>
            </a:r>
            <a:r>
              <a:rPr lang="en-US" altLang="zh-CN" sz="2000" b="1">
                <a:solidFill>
                  <a:srgbClr val="CC0000"/>
                </a:solidFill>
                <a:ea typeface="宋体" pitchFamily="2" charset="-122"/>
                <a:sym typeface="Wingdings" pitchFamily="79" charset="2"/>
              </a:rPr>
              <a:t> </a:t>
            </a:r>
            <a:r>
              <a:rPr lang="en-US" altLang="zh-CN" sz="2000" b="1" i="1">
                <a:solidFill>
                  <a:srgbClr val="CC0000"/>
                </a:solidFill>
                <a:ea typeface="宋体" pitchFamily="2" charset="-122"/>
              </a:rPr>
              <a:t>v</a:t>
            </a:r>
            <a:r>
              <a:rPr lang="en-US" altLang="zh-CN" sz="2000" b="1" i="1" baseline="-25000">
                <a:solidFill>
                  <a:srgbClr val="CC0000"/>
                </a:solidFill>
                <a:ea typeface="宋体" pitchFamily="2" charset="-122"/>
              </a:rPr>
              <a:t>1</a:t>
            </a:r>
            <a:r>
              <a:rPr lang="en-US" altLang="zh-CN" sz="2000" b="1" i="1">
                <a:solidFill>
                  <a:srgbClr val="CC0000"/>
                </a:solidFill>
                <a:ea typeface="宋体" pitchFamily="2" charset="-122"/>
              </a:rPr>
              <a:t> = 2v</a:t>
            </a:r>
            <a:r>
              <a:rPr lang="en-US" altLang="zh-CN" sz="2000" b="1" i="1" baseline="-25000">
                <a:solidFill>
                  <a:srgbClr val="CC0000"/>
                </a:solidFill>
                <a:ea typeface="宋体" pitchFamily="2" charset="-122"/>
              </a:rPr>
              <a:t>A</a:t>
            </a:r>
            <a:r>
              <a:rPr lang="en-US" altLang="zh-CN" sz="2000" b="1" i="1">
                <a:solidFill>
                  <a:srgbClr val="CC0000"/>
                </a:solidFill>
                <a:ea typeface="宋体" pitchFamily="2" charset="-122"/>
              </a:rPr>
              <a:t>     v</a:t>
            </a:r>
            <a:r>
              <a:rPr lang="en-US" altLang="zh-CN" sz="2000" b="1" i="1" baseline="-25000">
                <a:solidFill>
                  <a:srgbClr val="CC0000"/>
                </a:solidFill>
                <a:ea typeface="宋体" pitchFamily="2" charset="-122"/>
              </a:rPr>
              <a:t>A</a:t>
            </a:r>
            <a:r>
              <a:rPr lang="en-US" altLang="zh-CN" sz="2000" b="1" i="1">
                <a:solidFill>
                  <a:srgbClr val="CC0000"/>
                </a:solidFill>
                <a:ea typeface="宋体" pitchFamily="2" charset="-122"/>
              </a:rPr>
              <a:t> = ½v</a:t>
            </a:r>
            <a:r>
              <a:rPr lang="en-US" altLang="zh-CN" sz="2000" b="1" i="1" baseline="-25000">
                <a:solidFill>
                  <a:srgbClr val="CC0000"/>
                </a:solidFill>
                <a:ea typeface="宋体" pitchFamily="2" charset="-122"/>
              </a:rPr>
              <a:t>1</a:t>
            </a:r>
            <a:r>
              <a:rPr lang="en-US" altLang="zh-CN" sz="2000" b="1" i="1">
                <a:solidFill>
                  <a:srgbClr val="CC0000"/>
                </a:solidFill>
                <a:ea typeface="宋体" pitchFamily="2" charset="-122"/>
              </a:rPr>
              <a:t> </a:t>
            </a:r>
            <a:endParaRPr lang="en-US" altLang="zh-CN" sz="2000" b="1" i="1" baseline="-25000">
              <a:solidFill>
                <a:srgbClr val="CC0000"/>
              </a:solidFill>
              <a:ea typeface="宋体" pitchFamily="2" charset="-122"/>
            </a:endParaRPr>
          </a:p>
        </p:txBody>
      </p:sp>
      <p:sp>
        <p:nvSpPr>
          <p:cNvPr id="109580" name="Text Box 12"/>
          <p:cNvSpPr txBox="1">
            <a:spLocks noChangeArrowheads="1"/>
          </p:cNvSpPr>
          <p:nvPr/>
        </p:nvSpPr>
        <p:spPr bwMode="auto">
          <a:xfrm>
            <a:off x="4114800" y="1524000"/>
            <a:ext cx="3292475" cy="925513"/>
          </a:xfrm>
          <a:prstGeom prst="rect">
            <a:avLst/>
          </a:prstGeom>
          <a:solidFill>
            <a:srgbClr val="FFC1C1"/>
          </a:solidFill>
          <a:ln w="9525">
            <a:solidFill>
              <a:srgbClr val="FFC1C1"/>
            </a:solidFill>
            <a:miter lim="800000"/>
            <a:headEnd/>
            <a:tailEnd/>
          </a:ln>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zh-CN" b="1">
                <a:ea typeface="宋体" pitchFamily="2" charset="-122"/>
              </a:rPr>
              <a:t>Conservation of momentum</a:t>
            </a:r>
            <a:r>
              <a:rPr lang="en-US" altLang="zh-CN" b="1">
                <a:solidFill>
                  <a:schemeClr val="bg1"/>
                </a:solidFill>
                <a:ea typeface="宋体" pitchFamily="2" charset="-122"/>
              </a:rPr>
              <a:t> </a:t>
            </a:r>
          </a:p>
          <a:p>
            <a:pPr eaLnBrk="1" hangingPunct="1"/>
            <a:r>
              <a:rPr lang="en-US" altLang="zh-CN" b="1">
                <a:solidFill>
                  <a:srgbClr val="CC0000"/>
                </a:solidFill>
                <a:ea typeface="宋体" pitchFamily="2" charset="-122"/>
              </a:rPr>
              <a:t>  </a:t>
            </a:r>
            <a:r>
              <a:rPr lang="en-US" altLang="zh-CN" b="1" i="1">
                <a:solidFill>
                  <a:srgbClr val="CC0000"/>
                </a:solidFill>
                <a:ea typeface="宋体" pitchFamily="2" charset="-122"/>
              </a:rPr>
              <a:t>mv</a:t>
            </a:r>
            <a:r>
              <a:rPr lang="en-US" altLang="zh-CN" b="1" i="1" baseline="-25000">
                <a:solidFill>
                  <a:srgbClr val="CC0000"/>
                </a:solidFill>
                <a:ea typeface="宋体" pitchFamily="2" charset="-122"/>
              </a:rPr>
              <a:t>1</a:t>
            </a:r>
            <a:r>
              <a:rPr lang="en-US" altLang="zh-CN" b="1" i="1">
                <a:solidFill>
                  <a:srgbClr val="CC0000"/>
                </a:solidFill>
                <a:ea typeface="宋体" pitchFamily="2" charset="-122"/>
              </a:rPr>
              <a:t> + mv</a:t>
            </a:r>
            <a:r>
              <a:rPr lang="en-US" altLang="zh-CN" b="1" i="1" baseline="-25000">
                <a:solidFill>
                  <a:srgbClr val="CC0000"/>
                </a:solidFill>
                <a:ea typeface="宋体" pitchFamily="2" charset="-122"/>
              </a:rPr>
              <a:t>2</a:t>
            </a:r>
            <a:r>
              <a:rPr lang="en-US" altLang="zh-CN" b="1" i="1">
                <a:solidFill>
                  <a:srgbClr val="CC0000"/>
                </a:solidFill>
                <a:ea typeface="宋体" pitchFamily="2" charset="-122"/>
              </a:rPr>
              <a:t> = mv</a:t>
            </a:r>
            <a:r>
              <a:rPr lang="en-US" altLang="zh-CN" b="1" i="1" baseline="-25000">
                <a:solidFill>
                  <a:srgbClr val="CC0000"/>
                </a:solidFill>
                <a:ea typeface="宋体" pitchFamily="2" charset="-122"/>
              </a:rPr>
              <a:t>1A</a:t>
            </a:r>
            <a:r>
              <a:rPr lang="en-US" altLang="zh-CN" b="1" i="1">
                <a:solidFill>
                  <a:srgbClr val="CC0000"/>
                </a:solidFill>
                <a:ea typeface="宋体" pitchFamily="2" charset="-122"/>
              </a:rPr>
              <a:t> + mv</a:t>
            </a:r>
            <a:r>
              <a:rPr lang="en-US" altLang="zh-CN" b="1" i="1" baseline="-25000">
                <a:solidFill>
                  <a:srgbClr val="CC0000"/>
                </a:solidFill>
                <a:ea typeface="宋体" pitchFamily="2" charset="-122"/>
              </a:rPr>
              <a:t>2A</a:t>
            </a:r>
          </a:p>
          <a:p>
            <a:pPr eaLnBrk="1" hangingPunct="1"/>
            <a:r>
              <a:rPr lang="en-US" altLang="zh-CN" b="1">
                <a:solidFill>
                  <a:srgbClr val="CC0000"/>
                </a:solidFill>
                <a:ea typeface="宋体" pitchFamily="2" charset="-122"/>
              </a:rPr>
              <a:t>  </a:t>
            </a:r>
            <a:r>
              <a:rPr lang="en-US" altLang="zh-CN" b="1">
                <a:solidFill>
                  <a:srgbClr val="CC0000"/>
                </a:solidFill>
                <a:ea typeface="宋体" pitchFamily="2" charset="-122"/>
                <a:sym typeface="Wingdings" pitchFamily="79" charset="2"/>
              </a:rPr>
              <a:t> </a:t>
            </a:r>
            <a:r>
              <a:rPr lang="en-US" altLang="zh-CN" b="1" i="1">
                <a:solidFill>
                  <a:srgbClr val="CC0000"/>
                </a:solidFill>
                <a:ea typeface="宋体" pitchFamily="2" charset="-122"/>
              </a:rPr>
              <a:t>v</a:t>
            </a:r>
            <a:r>
              <a:rPr lang="en-US" altLang="zh-CN" b="1" i="1" baseline="-25000">
                <a:solidFill>
                  <a:srgbClr val="CC0000"/>
                </a:solidFill>
                <a:ea typeface="宋体" pitchFamily="2" charset="-122"/>
              </a:rPr>
              <a:t>1</a:t>
            </a:r>
            <a:r>
              <a:rPr lang="en-US" altLang="zh-CN" b="1" i="1">
                <a:solidFill>
                  <a:srgbClr val="CC0000"/>
                </a:solidFill>
                <a:ea typeface="宋体" pitchFamily="2" charset="-122"/>
              </a:rPr>
              <a:t> = v</a:t>
            </a:r>
            <a:r>
              <a:rPr lang="en-US" altLang="zh-CN" b="1" i="1" baseline="-25000">
                <a:solidFill>
                  <a:srgbClr val="CC0000"/>
                </a:solidFill>
                <a:ea typeface="宋体" pitchFamily="2" charset="-122"/>
              </a:rPr>
              <a:t>1A</a:t>
            </a:r>
            <a:r>
              <a:rPr lang="en-US" altLang="zh-CN" b="1" i="1">
                <a:solidFill>
                  <a:srgbClr val="CC0000"/>
                </a:solidFill>
                <a:ea typeface="宋体" pitchFamily="2" charset="-122"/>
              </a:rPr>
              <a:t> + v</a:t>
            </a:r>
            <a:r>
              <a:rPr lang="en-US" altLang="zh-CN" b="1" i="1" baseline="-25000">
                <a:solidFill>
                  <a:srgbClr val="CC0000"/>
                </a:solidFill>
                <a:ea typeface="宋体" pitchFamily="2" charset="-122"/>
              </a:rPr>
              <a:t>2A</a:t>
            </a:r>
            <a:endParaRPr lang="en-US" b="1"/>
          </a:p>
        </p:txBody>
      </p:sp>
    </p:spTree>
    <p:extLst>
      <p:ext uri="{BB962C8B-B14F-4D97-AF65-F5344CB8AC3E}">
        <p14:creationId xmlns:p14="http://schemas.microsoft.com/office/powerpoint/2010/main" val="187547303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9580"/>
                                        </p:tgtEl>
                                        <p:attrNameLst>
                                          <p:attrName>style.visibility</p:attrName>
                                        </p:attrNameLst>
                                      </p:cBhvr>
                                      <p:to>
                                        <p:strVal val="visible"/>
                                      </p:to>
                                    </p:set>
                                    <p:anim calcmode="lin" valueType="num">
                                      <p:cBhvr additive="base">
                                        <p:cTn id="7" dur="500" fill="hold"/>
                                        <p:tgtEl>
                                          <p:spTgt spid="109580"/>
                                        </p:tgtEl>
                                        <p:attrNameLst>
                                          <p:attrName>ppt_x</p:attrName>
                                        </p:attrNameLst>
                                      </p:cBhvr>
                                      <p:tavLst>
                                        <p:tav tm="0">
                                          <p:val>
                                            <p:strVal val="#ppt_x"/>
                                          </p:val>
                                        </p:tav>
                                        <p:tav tm="100000">
                                          <p:val>
                                            <p:strVal val="#ppt_x"/>
                                          </p:val>
                                        </p:tav>
                                      </p:tavLst>
                                    </p:anim>
                                    <p:anim calcmode="lin" valueType="num">
                                      <p:cBhvr additive="base">
                                        <p:cTn id="8" dur="500" fill="hold"/>
                                        <p:tgtEl>
                                          <p:spTgt spid="109580"/>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9574"/>
                                        </p:tgtEl>
                                        <p:attrNameLst>
                                          <p:attrName>style.visibility</p:attrName>
                                        </p:attrNameLst>
                                      </p:cBhvr>
                                      <p:to>
                                        <p:strVal val="visible"/>
                                      </p:to>
                                    </p:set>
                                    <p:anim calcmode="lin" valueType="num">
                                      <p:cBhvr additive="base">
                                        <p:cTn id="13" dur="500" fill="hold"/>
                                        <p:tgtEl>
                                          <p:spTgt spid="109574"/>
                                        </p:tgtEl>
                                        <p:attrNameLst>
                                          <p:attrName>ppt_x</p:attrName>
                                        </p:attrNameLst>
                                      </p:cBhvr>
                                      <p:tavLst>
                                        <p:tav tm="0">
                                          <p:val>
                                            <p:strVal val="#ppt_x"/>
                                          </p:val>
                                        </p:tav>
                                        <p:tav tm="100000">
                                          <p:val>
                                            <p:strVal val="#ppt_x"/>
                                          </p:val>
                                        </p:tav>
                                      </p:tavLst>
                                    </p:anim>
                                    <p:anim calcmode="lin" valueType="num">
                                      <p:cBhvr additive="base">
                                        <p:cTn id="14" dur="500" fill="hold"/>
                                        <p:tgtEl>
                                          <p:spTgt spid="10957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9578"/>
                                        </p:tgtEl>
                                        <p:attrNameLst>
                                          <p:attrName>style.visibility</p:attrName>
                                        </p:attrNameLst>
                                      </p:cBhvr>
                                      <p:to>
                                        <p:strVal val="visible"/>
                                      </p:to>
                                    </p:set>
                                    <p:anim calcmode="lin" valueType="num">
                                      <p:cBhvr additive="base">
                                        <p:cTn id="19" dur="500" fill="hold"/>
                                        <p:tgtEl>
                                          <p:spTgt spid="109578"/>
                                        </p:tgtEl>
                                        <p:attrNameLst>
                                          <p:attrName>ppt_x</p:attrName>
                                        </p:attrNameLst>
                                      </p:cBhvr>
                                      <p:tavLst>
                                        <p:tav tm="0">
                                          <p:val>
                                            <p:strVal val="#ppt_x"/>
                                          </p:val>
                                        </p:tav>
                                        <p:tav tm="100000">
                                          <p:val>
                                            <p:strVal val="#ppt_x"/>
                                          </p:val>
                                        </p:tav>
                                      </p:tavLst>
                                    </p:anim>
                                    <p:anim calcmode="lin" valueType="num">
                                      <p:cBhvr additive="base">
                                        <p:cTn id="20" dur="500" fill="hold"/>
                                        <p:tgtEl>
                                          <p:spTgt spid="10957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9571">
                                            <p:bg/>
                                          </p:spTgt>
                                        </p:tgtEl>
                                        <p:attrNameLst>
                                          <p:attrName>style.visibility</p:attrName>
                                        </p:attrNameLst>
                                      </p:cBhvr>
                                      <p:to>
                                        <p:strVal val="visible"/>
                                      </p:to>
                                    </p:set>
                                    <p:anim calcmode="lin" valueType="num">
                                      <p:cBhvr additive="base">
                                        <p:cTn id="25" dur="500" fill="hold"/>
                                        <p:tgtEl>
                                          <p:spTgt spid="109571">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109571">
                                            <p:bg/>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09571">
                                            <p:txEl>
                                              <p:pRg st="0" end="0"/>
                                            </p:txEl>
                                          </p:spTgt>
                                        </p:tgtEl>
                                        <p:attrNameLst>
                                          <p:attrName>style.visibility</p:attrName>
                                        </p:attrNameLst>
                                      </p:cBhvr>
                                      <p:to>
                                        <p:strVal val="visible"/>
                                      </p:to>
                                    </p:set>
                                    <p:anim calcmode="lin" valueType="num">
                                      <p:cBhvr additive="base">
                                        <p:cTn id="29" dur="500" fill="hold"/>
                                        <p:tgtEl>
                                          <p:spTgt spid="109571">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95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uiExpand="1" build="p" animBg="1"/>
      <p:bldP spid="109574" grpId="0" animBg="1"/>
      <p:bldP spid="109578" grpId="0" animBg="1"/>
      <p:bldP spid="1095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2417</Words>
  <Application>Microsoft Office PowerPoint</Application>
  <PresentationFormat>On-screen Show (4:3)</PresentationFormat>
  <Paragraphs>299</Paragraphs>
  <Slides>26</Slides>
  <Notes>14</Notes>
  <HiddenSlides>0</HiddenSlides>
  <MMClips>0</MMClips>
  <ScaleCrop>false</ScaleCrop>
  <HeadingPairs>
    <vt:vector size="8" baseType="variant">
      <vt:variant>
        <vt:lpstr>Fonts Used</vt:lpstr>
      </vt:variant>
      <vt:variant>
        <vt:i4>6</vt:i4>
      </vt:variant>
      <vt:variant>
        <vt:lpstr>Theme</vt:lpstr>
      </vt:variant>
      <vt:variant>
        <vt:i4>2</vt:i4>
      </vt:variant>
      <vt:variant>
        <vt:lpstr>Embedded OLE Servers</vt:lpstr>
      </vt:variant>
      <vt:variant>
        <vt:i4>1</vt:i4>
      </vt:variant>
      <vt:variant>
        <vt:lpstr>Slide Titles</vt:lpstr>
      </vt:variant>
      <vt:variant>
        <vt:i4>26</vt:i4>
      </vt:variant>
    </vt:vector>
  </HeadingPairs>
  <TitlesOfParts>
    <vt:vector size="35" baseType="lpstr">
      <vt:lpstr>Arial</vt:lpstr>
      <vt:lpstr>Calibri</vt:lpstr>
      <vt:lpstr>Comic Sans MS</vt:lpstr>
      <vt:lpstr>Symbol</vt:lpstr>
      <vt:lpstr>Times New Roman</vt:lpstr>
      <vt:lpstr>Wingdings</vt:lpstr>
      <vt:lpstr>Office Theme</vt:lpstr>
      <vt:lpstr>1_Office Theme</vt:lpstr>
      <vt:lpstr>Equation</vt:lpstr>
      <vt:lpstr>Impulse-Momentum Principle</vt:lpstr>
      <vt:lpstr>Two skaters of different masses prepare to push off against one another.  Which one will gain the larger velocity?</vt:lpstr>
      <vt:lpstr>Elastic and Inelastic Collisions</vt:lpstr>
      <vt:lpstr>Quiz: When a ball bounces back with the same speed, the momentum changes from mv to -mv, so the impulse and the change in momentum are </vt:lpstr>
      <vt:lpstr>Four railroad cars, all with the same mass of 20,000 kg, sit on a track.  A fifth car of identical mass approaches them with a velocity of 15 m/s.  This car collides and couples with the other four cars.  What is the initial momentum of the system?</vt:lpstr>
      <vt:lpstr>What is the velocity of the five coupled cars after the collision?</vt:lpstr>
      <vt:lpstr>Quiz:  Is the kinetic energy after the railroad cars collide equal to the original kinetic energy of car 5?</vt:lpstr>
      <vt:lpstr>1N-02 Collision of Two Large Balls </vt:lpstr>
      <vt:lpstr>1N-02 Collision of Two Large Balls </vt:lpstr>
      <vt:lpstr>1N-05 Elastic Collision (Magnets) </vt:lpstr>
      <vt:lpstr>1N-12 Fun Balls </vt:lpstr>
      <vt:lpstr>1N-04 Conservation of Linear Momentum</vt:lpstr>
      <vt:lpstr>1N-06 Equality of Momentum </vt:lpstr>
      <vt:lpstr>1N-10 Elastic &amp; Inelastic Collisions </vt:lpstr>
      <vt:lpstr>PowerPoint Presentation</vt:lpstr>
      <vt:lpstr>PowerPoint Presentation</vt:lpstr>
      <vt:lpstr>PowerPoint Presentation</vt:lpstr>
      <vt:lpstr>PowerPoint Presentation</vt:lpstr>
      <vt:lpstr>Ch 7 E 10</vt:lpstr>
      <vt:lpstr>Ch 7 E 10</vt:lpstr>
      <vt:lpstr>Collisions at an Angle</vt:lpstr>
      <vt:lpstr>Collisions at an Angle</vt:lpstr>
      <vt:lpstr>Two lumps of clay of equal mass are traveling at right angles with equal speeds as shown, when they collide and stick together.  Is it possible that their final velocity vector is in the direction shown?</vt:lpstr>
      <vt:lpstr>Ch 7 E 18</vt:lpstr>
      <vt:lpstr>Ch 7 E 18</vt:lpstr>
      <vt:lpstr>Ch 7 CP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7 Momentum and Impulse</dc:title>
  <dc:creator>wxie</dc:creator>
  <cp:lastModifiedBy>David King</cp:lastModifiedBy>
  <cp:revision>161</cp:revision>
  <cp:lastPrinted>2013-02-13T15:47:45Z</cp:lastPrinted>
  <dcterms:created xsi:type="dcterms:W3CDTF">2011-02-13T17:29:56Z</dcterms:created>
  <dcterms:modified xsi:type="dcterms:W3CDTF">2020-02-18T14:51:57Z</dcterms:modified>
</cp:coreProperties>
</file>