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3" r:id="rId2"/>
    <p:sldId id="324" r:id="rId3"/>
    <p:sldId id="325" r:id="rId4"/>
    <p:sldId id="321" r:id="rId5"/>
    <p:sldId id="322" r:id="rId6"/>
    <p:sldId id="257" r:id="rId7"/>
    <p:sldId id="258" r:id="rId8"/>
    <p:sldId id="260" r:id="rId9"/>
    <p:sldId id="262" r:id="rId10"/>
    <p:sldId id="298" r:id="rId11"/>
    <p:sldId id="299" r:id="rId12"/>
    <p:sldId id="300" r:id="rId13"/>
    <p:sldId id="264" r:id="rId14"/>
    <p:sldId id="266" r:id="rId15"/>
    <p:sldId id="267" r:id="rId16"/>
    <p:sldId id="269" r:id="rId17"/>
    <p:sldId id="270" r:id="rId18"/>
    <p:sldId id="272" r:id="rId19"/>
    <p:sldId id="274" r:id="rId20"/>
    <p:sldId id="275" r:id="rId21"/>
    <p:sldId id="276" r:id="rId22"/>
    <p:sldId id="277" r:id="rId23"/>
    <p:sldId id="320"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3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C5B886-6F42-4CD7-8E76-DD12D7E7C6A5}" type="datetimeFigureOut">
              <a:rPr lang="en-US" smtClean="0"/>
              <a:t>2/8/2019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AADCFB-748F-4571-A7D3-05C9A656B9D2}" type="slidenum">
              <a:rPr lang="en-US" smtClean="0"/>
              <a:t>‹#›</a:t>
            </a:fld>
            <a:endParaRPr lang="en-US"/>
          </a:p>
        </p:txBody>
      </p:sp>
    </p:spTree>
    <p:extLst>
      <p:ext uri="{BB962C8B-B14F-4D97-AF65-F5344CB8AC3E}">
        <p14:creationId xmlns:p14="http://schemas.microsoft.com/office/powerpoint/2010/main" val="19960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45AF6-15F4-4B9D-A7F6-5746863958C5}" type="slidenum">
              <a:rPr lang="en-US"/>
              <a:pPr/>
              <a:t>1</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r>
              <a:rPr lang="en-US" dirty="0" smtClean="0"/>
              <a:t>A ball moves from rest down a low-friction ramp with a relatively small slope. It then encounters a steeper ramp, but the ball comes to rest at the same elevation that it started from, showing the conservation of mechanical energy. </a:t>
            </a:r>
            <a:br>
              <a:rPr lang="en-US" dirty="0" smtClean="0"/>
            </a:br>
            <a:r>
              <a:rPr lang="en-US" dirty="0" smtClean="0"/>
              <a:t/>
            </a:r>
            <a:br>
              <a:rPr lang="en-US" dirty="0" smtClean="0"/>
            </a:br>
            <a:r>
              <a:rPr lang="en-US" b="1" dirty="0" smtClean="0"/>
              <a:t>Directions:</a:t>
            </a:r>
            <a:r>
              <a:rPr lang="en-US" dirty="0" smtClean="0"/>
              <a:t> Place the ball at the top of the long ramp and release it. It will just about make it to the top of the other end of the ramp. Then show that it doesn’t matter which end you start from. </a:t>
            </a:r>
            <a:br>
              <a:rPr lang="en-US" dirty="0" smtClean="0"/>
            </a:br>
            <a:endParaRPr lang="en-US" dirty="0"/>
          </a:p>
        </p:txBody>
      </p:sp>
    </p:spTree>
    <p:extLst>
      <p:ext uri="{BB962C8B-B14F-4D97-AF65-F5344CB8AC3E}">
        <p14:creationId xmlns:p14="http://schemas.microsoft.com/office/powerpoint/2010/main" val="14964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14</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420AA-8906-46D9-8C50-6AEA36F4CD95}" type="slidenum">
              <a:rPr lang="en-US"/>
              <a:pPr/>
              <a:t>15</a:t>
            </a:fld>
            <a:endParaRPr lang="en-US"/>
          </a:p>
        </p:txBody>
      </p:sp>
      <p:sp>
        <p:nvSpPr>
          <p:cNvPr id="124313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7353B-194C-4E3F-9E0A-A865F76CBA15}" type="slidenum">
              <a:rPr lang="en-US"/>
              <a:pPr/>
              <a:t>16</a:t>
            </a:fld>
            <a:endParaRPr lang="en-US"/>
          </a:p>
        </p:txBody>
      </p:sp>
      <p:sp>
        <p:nvSpPr>
          <p:cNvPr id="128614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614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D9C92-E135-482F-8C57-1A4F52DF6F7C}" type="slidenum">
              <a:rPr lang="en-US"/>
              <a:pPr/>
              <a:t>17</a:t>
            </a:fld>
            <a:endParaRPr lang="en-US"/>
          </a:p>
        </p:txBody>
      </p:sp>
      <p:sp>
        <p:nvSpPr>
          <p:cNvPr id="127590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59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81009-F0AE-48EE-B0CC-0F7ABE0EA61D}" type="slidenum">
              <a:rPr lang="en-US"/>
              <a:pPr/>
              <a:t>18</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13A8B-4F00-4C2F-840D-678C9D0A9FF2}" type="slidenum">
              <a:rPr lang="en-US"/>
              <a:pPr/>
              <a:t>19</a:t>
            </a:fld>
            <a:endParaRPr lang="en-US"/>
          </a:p>
        </p:txBody>
      </p:sp>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8F109-2F19-4B90-80CC-913F098EC2F6}" type="slidenum">
              <a:rPr lang="en-US"/>
              <a:pPr/>
              <a:t>20</a:t>
            </a:fld>
            <a:endParaRPr lang="en-US"/>
          </a:p>
        </p:txBody>
      </p:sp>
      <p:sp>
        <p:nvSpPr>
          <p:cNvPr id="1271810"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181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E6336-A6E6-4969-9244-AB5EB1884A81}" type="slidenum">
              <a:rPr lang="en-US"/>
              <a:pPr/>
              <a:t>21</a:t>
            </a:fld>
            <a:endParaRPr lang="en-US"/>
          </a:p>
        </p:txBody>
      </p:sp>
      <p:sp>
        <p:nvSpPr>
          <p:cNvPr id="128819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819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D3CDA-9967-47FD-AA0B-9A98D2CEF644}" type="slidenum">
              <a:rPr lang="en-US"/>
              <a:pPr/>
              <a:t>22</a:t>
            </a:fld>
            <a:endParaRPr lang="en-US"/>
          </a:p>
        </p:txBody>
      </p:sp>
      <p:sp>
        <p:nvSpPr>
          <p:cNvPr id="129024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9024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pPr>
              <a:lnSpc>
                <a:spcPct val="80000"/>
              </a:lnSpc>
            </a:pPr>
            <a:r>
              <a:rPr lang="en-US" sz="1200" dirty="0" smtClean="0">
                <a:solidFill>
                  <a:schemeClr val="accent1"/>
                </a:solidFill>
              </a:rPr>
              <a:t>If you think of the system as including yourself and the earth, then momentum is conserved because all the forces involved are internal to this system.</a:t>
            </a:r>
          </a:p>
          <a:p>
            <a:pPr>
              <a:lnSpc>
                <a:spcPct val="80000"/>
              </a:lnSpc>
            </a:pPr>
            <a:r>
              <a:rPr lang="en-US" sz="1200" dirty="0" smtClean="0">
                <a:solidFill>
                  <a:schemeClr val="accent1"/>
                </a:solidFill>
              </a:rPr>
              <a:t>The large mass of the earth means that the change in momentum of the earth would be imperceptible.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C627B-766D-4E87-9B61-CE72A771C652}" type="slidenum">
              <a:rPr lang="en-US"/>
              <a:pPr/>
              <a:t>23</a:t>
            </a:fld>
            <a:endParaRPr lang="en-US"/>
          </a:p>
        </p:txBody>
      </p:sp>
      <p:sp>
        <p:nvSpPr>
          <p:cNvPr id="12615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6157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91EFC-C0A9-4657-987E-8F5DA1D6B8F3}" type="slidenum">
              <a:rPr lang="en-US"/>
              <a:pPr/>
              <a:t>3</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225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B518A-8BFE-4B4C-81FD-1CFF64AC5C9B}" type="slidenum">
              <a:rPr lang="en-US"/>
              <a:pPr/>
              <a:t>6</a:t>
            </a:fld>
            <a:endParaRPr lang="en-US"/>
          </a:p>
        </p:txBody>
      </p:sp>
      <p:sp>
        <p:nvSpPr>
          <p:cNvPr id="124928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928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B9032-CD80-4647-88B3-6308E9A5C1E6}" type="slidenum">
              <a:rPr lang="en-US"/>
              <a:pPr/>
              <a:t>7</a:t>
            </a:fld>
            <a:endParaRPr lang="en-US"/>
          </a:p>
        </p:txBody>
      </p:sp>
      <p:sp>
        <p:nvSpPr>
          <p:cNvPr id="125133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133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5E25E-4C37-401C-BC2F-F0D2489564B9}" type="slidenum">
              <a:rPr lang="en-US"/>
              <a:pPr/>
              <a:t>8</a:t>
            </a:fld>
            <a:endParaRPr lang="en-US"/>
          </a:p>
        </p:txBody>
      </p:sp>
      <p:sp>
        <p:nvSpPr>
          <p:cNvPr id="59289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589B1-6D39-4AF4-A595-744C84B5939C}" type="slidenum">
              <a:rPr lang="en-US"/>
              <a:pPr/>
              <a:t>9</a:t>
            </a:fld>
            <a:endParaRPr lang="en-US"/>
          </a:p>
        </p:txBody>
      </p:sp>
      <p:sp>
        <p:nvSpPr>
          <p:cNvPr id="12574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74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11</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12</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6C6BE-774D-4F63-AE60-C626DD1AD043}" type="slidenum">
              <a:rPr lang="en-US"/>
              <a:pPr/>
              <a:t>13</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662DD-4EBF-4D81-AACD-D052DF47E2E2}"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2430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662DD-4EBF-4D81-AACD-D052DF47E2E2}"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7531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662DD-4EBF-4D81-AACD-D052DF47E2E2}"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20308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662DD-4EBF-4D81-AACD-D052DF47E2E2}"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75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662DD-4EBF-4D81-AACD-D052DF47E2E2}"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5387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662DD-4EBF-4D81-AACD-D052DF47E2E2}"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412949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662DD-4EBF-4D81-AACD-D052DF47E2E2}"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53726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662DD-4EBF-4D81-AACD-D052DF47E2E2}"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90909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662DD-4EBF-4D81-AACD-D052DF47E2E2}"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02242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662DD-4EBF-4D81-AACD-D052DF47E2E2}"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67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662DD-4EBF-4D81-AACD-D052DF47E2E2}"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58001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662DD-4EBF-4D81-AACD-D052DF47E2E2}" type="datetimeFigureOut">
              <a:rPr lang="en-US" smtClean="0"/>
              <a:t>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1FB43-DC72-41E5-917A-30F8E6589284}" type="slidenum">
              <a:rPr lang="en-US" smtClean="0"/>
              <a:t>‹#›</a:t>
            </a:fld>
            <a:endParaRPr lang="en-US"/>
          </a:p>
        </p:txBody>
      </p:sp>
    </p:spTree>
    <p:extLst>
      <p:ext uri="{BB962C8B-B14F-4D97-AF65-F5344CB8AC3E}">
        <p14:creationId xmlns:p14="http://schemas.microsoft.com/office/powerpoint/2010/main" val="9213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457200" y="228600"/>
            <a:ext cx="8229600" cy="762000"/>
          </a:xfrm>
        </p:spPr>
        <p:txBody>
          <a:bodyPr>
            <a:noAutofit/>
          </a:bodyPr>
          <a:lstStyle/>
          <a:p>
            <a:r>
              <a:rPr lang="en-US" sz="3000" b="1" dirty="0">
                <a:solidFill>
                  <a:srgbClr val="FF0000"/>
                </a:solidFill>
              </a:rPr>
              <a:t>Conversion Between Potential and Kinetic  energy</a:t>
            </a:r>
            <a:endParaRPr lang="en-US" sz="3000" dirty="0"/>
          </a:p>
        </p:txBody>
      </p:sp>
      <p:sp>
        <p:nvSpPr>
          <p:cNvPr id="1168387" name="Rectangle 3"/>
          <p:cNvSpPr>
            <a:spLocks noGrp="1" noChangeArrowheads="1"/>
          </p:cNvSpPr>
          <p:nvPr>
            <p:ph type="body" idx="1"/>
          </p:nvPr>
        </p:nvSpPr>
        <p:spPr>
          <a:xfrm>
            <a:off x="342901" y="1281064"/>
            <a:ext cx="8229600" cy="4525963"/>
          </a:xfrm>
        </p:spPr>
        <p:txBody>
          <a:bodyPr>
            <a:normAutofit/>
          </a:bodyPr>
          <a:lstStyle/>
          <a:p>
            <a:pPr>
              <a:lnSpc>
                <a:spcPct val="80000"/>
              </a:lnSpc>
            </a:pPr>
            <a:r>
              <a:rPr lang="en-US" sz="2500" dirty="0"/>
              <a:t>An </a:t>
            </a:r>
            <a:r>
              <a:rPr lang="en-US" sz="2500" b="1" i="1" dirty="0">
                <a:solidFill>
                  <a:schemeClr val="accent1"/>
                </a:solidFill>
              </a:rPr>
              <a:t>elastic force</a:t>
            </a:r>
            <a:r>
              <a:rPr lang="en-US" sz="2500" dirty="0"/>
              <a:t> is a force that results from stretching or compressing an </a:t>
            </a:r>
            <a:r>
              <a:rPr lang="en-US" sz="2500" dirty="0" smtClean="0"/>
              <a:t>object, e.g. a spring. </a:t>
            </a:r>
          </a:p>
          <a:p>
            <a:pPr>
              <a:lnSpc>
                <a:spcPct val="80000"/>
              </a:lnSpc>
            </a:pPr>
            <a:endParaRPr lang="en-US" sz="2500" dirty="0"/>
          </a:p>
          <a:p>
            <a:pPr>
              <a:lnSpc>
                <a:spcPct val="80000"/>
              </a:lnSpc>
            </a:pPr>
            <a:r>
              <a:rPr lang="en-US" sz="2500" dirty="0"/>
              <a:t>When stretching a  spring, the force from the spring is  </a:t>
            </a:r>
          </a:p>
          <a:p>
            <a:pPr lvl="2">
              <a:lnSpc>
                <a:spcPct val="80000"/>
              </a:lnSpc>
            </a:pPr>
            <a:r>
              <a:rPr lang="en-US" sz="2500" b="1" dirty="0">
                <a:solidFill>
                  <a:schemeClr val="accent1"/>
                </a:solidFill>
              </a:rPr>
              <a:t>F = -</a:t>
            </a:r>
            <a:r>
              <a:rPr lang="en-US" sz="2500" b="1" dirty="0" err="1">
                <a:solidFill>
                  <a:schemeClr val="accent1"/>
                </a:solidFill>
              </a:rPr>
              <a:t>kx</a:t>
            </a:r>
            <a:r>
              <a:rPr lang="en-US" sz="2500" b="1" dirty="0">
                <a:solidFill>
                  <a:schemeClr val="accent1"/>
                </a:solidFill>
              </a:rPr>
              <a:t> </a:t>
            </a:r>
            <a:r>
              <a:rPr lang="en-US" sz="2500" dirty="0"/>
              <a:t>, where x is the distance </a:t>
            </a:r>
            <a:r>
              <a:rPr lang="en-US" sz="2500" dirty="0" smtClean="0"/>
              <a:t>stretched</a:t>
            </a:r>
            <a:endParaRPr lang="en-US" sz="2500" dirty="0"/>
          </a:p>
          <a:p>
            <a:pPr lvl="2">
              <a:lnSpc>
                <a:spcPct val="80000"/>
              </a:lnSpc>
            </a:pPr>
            <a:r>
              <a:rPr lang="en-US" sz="2500" dirty="0" smtClean="0"/>
              <a:t>The </a:t>
            </a:r>
            <a:r>
              <a:rPr lang="en-US" sz="2500" b="1" i="1" dirty="0">
                <a:solidFill>
                  <a:schemeClr val="accent1"/>
                </a:solidFill>
              </a:rPr>
              <a:t>spring constant, k,</a:t>
            </a:r>
            <a:r>
              <a:rPr lang="en-US" sz="2500" dirty="0"/>
              <a:t> is a number describing the stiffness of the spring</a:t>
            </a:r>
            <a:r>
              <a:rPr lang="en-US" sz="2500" dirty="0" smtClean="0"/>
              <a:t>.</a:t>
            </a:r>
          </a:p>
        </p:txBody>
      </p:sp>
      <p:pic>
        <p:nvPicPr>
          <p:cNvPr id="1168389" name="Picture 5" descr="06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4572000"/>
            <a:ext cx="4191000" cy="176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06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3733800"/>
            <a:ext cx="394635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a:t>
            </a:fld>
            <a:endParaRPr lang="en-US"/>
          </a:p>
        </p:txBody>
      </p:sp>
    </p:spTree>
    <p:extLst>
      <p:ext uri="{BB962C8B-B14F-4D97-AF65-F5344CB8AC3E}">
        <p14:creationId xmlns:p14="http://schemas.microsoft.com/office/powerpoint/2010/main" val="388106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D77D65-2C53-437D-A6D7-E4892D32F915}" type="datetime1">
              <a:rPr lang="en-US"/>
              <a:pPr eaLnBrk="1" hangingPunct="1"/>
              <a:t>2/8/2019</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Physics 214 Fall 2010</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CC8E9-3455-4649-B647-BC700D34FBEF}" type="slidenum">
              <a:rPr lang="en-US"/>
              <a:pPr eaLnBrk="1" hangingPunct="1"/>
              <a:t>10</a:t>
            </a:fld>
            <a:endParaRPr lang="en-US" dirty="0"/>
          </a:p>
        </p:txBody>
      </p:sp>
      <p:sp>
        <p:nvSpPr>
          <p:cNvPr id="6149" name="Text Box 2"/>
          <p:cNvSpPr txBox="1">
            <a:spLocks noChangeArrowheads="1"/>
          </p:cNvSpPr>
          <p:nvPr/>
        </p:nvSpPr>
        <p:spPr bwMode="auto">
          <a:xfrm>
            <a:off x="1447800" y="457200"/>
            <a:ext cx="656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FF0000"/>
                </a:solidFill>
                <a:latin typeface="Times New Roman" pitchFamily="79" charset="0"/>
              </a:rPr>
              <a:t>Conservation of Momentum</a:t>
            </a:r>
          </a:p>
        </p:txBody>
      </p:sp>
      <p:sp>
        <p:nvSpPr>
          <p:cNvPr id="6155" name="Text Box 9"/>
          <p:cNvSpPr txBox="1">
            <a:spLocks noChangeArrowheads="1"/>
          </p:cNvSpPr>
          <p:nvPr/>
        </p:nvSpPr>
        <p:spPr bwMode="auto">
          <a:xfrm>
            <a:off x="990600" y="305676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
        <p:nvSpPr>
          <p:cNvPr id="6156" name="Text Box 10"/>
          <p:cNvSpPr txBox="1">
            <a:spLocks noChangeArrowheads="1"/>
          </p:cNvSpPr>
          <p:nvPr/>
        </p:nvSpPr>
        <p:spPr bwMode="auto">
          <a:xfrm>
            <a:off x="533400" y="1524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chemeClr val="accent1"/>
                </a:solidFill>
                <a:latin typeface="Times New Roman" pitchFamily="79" charset="0"/>
                <a:sym typeface="Symbol" pitchFamily="79" charset="2"/>
              </a:rPr>
              <a:t></a:t>
            </a:r>
            <a:r>
              <a:rPr lang="en-US" sz="4000" b="1" dirty="0">
                <a:solidFill>
                  <a:schemeClr val="accent1"/>
                </a:solidFill>
                <a:latin typeface="Times New Roman" pitchFamily="79" charset="0"/>
                <a:sym typeface="Symbol" pitchFamily="79" charset="2"/>
              </a:rPr>
              <a:t>p = F t   </a:t>
            </a:r>
          </a:p>
          <a:p>
            <a:pPr algn="ctr" eaLnBrk="1" hangingPunct="1"/>
            <a:r>
              <a:rPr lang="en-US" sz="4000" dirty="0">
                <a:latin typeface="Times New Roman" pitchFamily="79" charset="0"/>
                <a:sym typeface="Symbol" pitchFamily="79" charset="2"/>
              </a:rPr>
              <a:t>This is the impulse equation</a:t>
            </a:r>
          </a:p>
        </p:txBody>
      </p:sp>
    </p:spTree>
    <p:extLst>
      <p:ext uri="{BB962C8B-B14F-4D97-AF65-F5344CB8AC3E}">
        <p14:creationId xmlns:p14="http://schemas.microsoft.com/office/powerpoint/2010/main" val="355695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momentum of the fullback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Tree>
    <p:extLst>
      <p:ext uri="{BB962C8B-B14F-4D97-AF65-F5344CB8AC3E}">
        <p14:creationId xmlns:p14="http://schemas.microsoft.com/office/powerpoint/2010/main" val="970832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sum of the momentum of the two players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Tree>
    <p:extLst>
      <p:ext uri="{BB962C8B-B14F-4D97-AF65-F5344CB8AC3E}">
        <p14:creationId xmlns:p14="http://schemas.microsoft.com/office/powerpoint/2010/main" val="323281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304800"/>
            <a:ext cx="7772400" cy="1431925"/>
          </a:xfrm>
        </p:spPr>
        <p:txBody>
          <a:bodyPr/>
          <a:lstStyle/>
          <a:p>
            <a:r>
              <a:rPr lang="en-US" b="1" dirty="0">
                <a:solidFill>
                  <a:srgbClr val="FF0000"/>
                </a:solidFill>
              </a:rPr>
              <a:t>Conservation of Momentum</a:t>
            </a:r>
          </a:p>
        </p:txBody>
      </p:sp>
      <p:sp>
        <p:nvSpPr>
          <p:cNvPr id="852995" name="Rectangle 3"/>
          <p:cNvSpPr>
            <a:spLocks noGrp="1" noChangeArrowheads="1"/>
          </p:cNvSpPr>
          <p:nvPr>
            <p:ph type="body" idx="1"/>
          </p:nvPr>
        </p:nvSpPr>
        <p:spPr>
          <a:xfrm>
            <a:off x="3124200" y="1447800"/>
            <a:ext cx="5976730" cy="5105400"/>
          </a:xfrm>
        </p:spPr>
        <p:txBody>
          <a:bodyPr>
            <a:normAutofit fontScale="92500"/>
          </a:bodyPr>
          <a:lstStyle/>
          <a:p>
            <a:pPr>
              <a:lnSpc>
                <a:spcPct val="80000"/>
              </a:lnSpc>
            </a:pPr>
            <a:r>
              <a:rPr lang="en-US" sz="2800" dirty="0" smtClean="0"/>
              <a:t>Newton’s </a:t>
            </a:r>
            <a:r>
              <a:rPr lang="en-US" sz="2800" dirty="0"/>
              <a:t>third </a:t>
            </a:r>
            <a:r>
              <a:rPr lang="en-US" sz="2800" dirty="0" smtClean="0"/>
              <a:t>law</a:t>
            </a:r>
            <a:endParaRPr lang="en-US" sz="2800" dirty="0"/>
          </a:p>
          <a:p>
            <a:pPr lvl="1">
              <a:lnSpc>
                <a:spcPct val="80000"/>
              </a:lnSpc>
            </a:pPr>
            <a:r>
              <a:rPr lang="en-US" sz="2400" dirty="0"/>
              <a:t>For every action, there is an equal but opposite reaction.</a:t>
            </a:r>
          </a:p>
          <a:p>
            <a:pPr lvl="1">
              <a:lnSpc>
                <a:spcPct val="80000"/>
              </a:lnSpc>
            </a:pPr>
            <a:endParaRPr lang="en-US" sz="2400" dirty="0" smtClean="0"/>
          </a:p>
          <a:p>
            <a:pPr lvl="1">
              <a:lnSpc>
                <a:spcPct val="80000"/>
              </a:lnSpc>
            </a:pPr>
            <a:r>
              <a:rPr lang="en-US" sz="2400" dirty="0" smtClean="0"/>
              <a:t>The </a:t>
            </a:r>
            <a:r>
              <a:rPr lang="en-US" sz="2400" dirty="0"/>
              <a:t>defensive back exerts a force on the fullback, and the fullback exerts an equal but opposite force on the defensive back</a:t>
            </a:r>
            <a:r>
              <a:rPr lang="en-US" sz="2400" dirty="0" smtClean="0"/>
              <a:t>.</a:t>
            </a:r>
          </a:p>
          <a:p>
            <a:pPr lvl="1">
              <a:lnSpc>
                <a:spcPct val="80000"/>
              </a:lnSpc>
            </a:pPr>
            <a:endParaRPr lang="en-US" sz="2400" dirty="0"/>
          </a:p>
          <a:p>
            <a:pPr lvl="1">
              <a:lnSpc>
                <a:spcPct val="80000"/>
              </a:lnSpc>
            </a:pPr>
            <a:r>
              <a:rPr lang="en-US" sz="2400" dirty="0"/>
              <a:t>The impulses on both are equal and opposite.</a:t>
            </a:r>
          </a:p>
          <a:p>
            <a:pPr lvl="1">
              <a:lnSpc>
                <a:spcPct val="80000"/>
              </a:lnSpc>
            </a:pPr>
            <a:endParaRPr lang="en-US" sz="2400" dirty="0"/>
          </a:p>
          <a:p>
            <a:pPr lvl="1">
              <a:lnSpc>
                <a:spcPct val="80000"/>
              </a:lnSpc>
            </a:pPr>
            <a:r>
              <a:rPr lang="en-US" sz="2400" dirty="0"/>
              <a:t>The changes in momentum for each are </a:t>
            </a:r>
            <a:r>
              <a:rPr lang="en-US" sz="2400" b="1" dirty="0">
                <a:solidFill>
                  <a:srgbClr val="FF0000"/>
                </a:solidFill>
              </a:rPr>
              <a:t>equal</a:t>
            </a:r>
            <a:r>
              <a:rPr lang="en-US" sz="2400" dirty="0"/>
              <a:t> and </a:t>
            </a:r>
            <a:r>
              <a:rPr lang="en-US" sz="2400" b="1" dirty="0">
                <a:solidFill>
                  <a:srgbClr val="FF0000"/>
                </a:solidFill>
              </a:rPr>
              <a:t>opposite</a:t>
            </a:r>
            <a:r>
              <a:rPr lang="en-US" sz="2400" dirty="0"/>
              <a:t>.</a:t>
            </a:r>
          </a:p>
          <a:p>
            <a:pPr lvl="1">
              <a:lnSpc>
                <a:spcPct val="80000"/>
              </a:lnSpc>
            </a:pPr>
            <a:endParaRPr lang="en-US" sz="2400" dirty="0"/>
          </a:p>
          <a:p>
            <a:pPr lvl="1">
              <a:lnSpc>
                <a:spcPct val="80000"/>
              </a:lnSpc>
            </a:pPr>
            <a:r>
              <a:rPr lang="en-US" sz="2400" dirty="0"/>
              <a:t>The total change of the momentum for the two players is zero.</a:t>
            </a:r>
          </a:p>
          <a:p>
            <a:pPr lvl="1">
              <a:lnSpc>
                <a:spcPct val="80000"/>
              </a:lnSpc>
            </a:pPr>
            <a:endParaRPr lang="en-US" sz="2400" dirty="0"/>
          </a:p>
        </p:txBody>
      </p:sp>
      <p:pic>
        <p:nvPicPr>
          <p:cNvPr id="853000" name="Picture 8" descr="07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304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980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52995">
                                            <p:txEl>
                                              <p:pRg st="0" end="0"/>
                                            </p:txEl>
                                          </p:spTgt>
                                        </p:tgtEl>
                                        <p:attrNameLst>
                                          <p:attrName>style.visibility</p:attrName>
                                        </p:attrNameLst>
                                      </p:cBhvr>
                                      <p:to>
                                        <p:strVal val="visible"/>
                                      </p:to>
                                    </p:set>
                                    <p:animEffect transition="in" filter="strips(downLeft)">
                                      <p:cBhvr>
                                        <p:cTn id="7" dur="500"/>
                                        <p:tgtEl>
                                          <p:spTgt spid="852995">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52995">
                                            <p:txEl>
                                              <p:pRg st="1" end="1"/>
                                            </p:txEl>
                                          </p:spTgt>
                                        </p:tgtEl>
                                        <p:attrNameLst>
                                          <p:attrName>style.visibility</p:attrName>
                                        </p:attrNameLst>
                                      </p:cBhvr>
                                      <p:to>
                                        <p:strVal val="visible"/>
                                      </p:to>
                                    </p:set>
                                    <p:animEffect transition="in" filter="strips(downLeft)">
                                      <p:cBhvr>
                                        <p:cTn id="10" dur="500"/>
                                        <p:tgtEl>
                                          <p:spTgt spid="852995">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52995">
                                            <p:txEl>
                                              <p:pRg st="3" end="3"/>
                                            </p:txEl>
                                          </p:spTgt>
                                        </p:tgtEl>
                                        <p:attrNameLst>
                                          <p:attrName>style.visibility</p:attrName>
                                        </p:attrNameLst>
                                      </p:cBhvr>
                                      <p:to>
                                        <p:strVal val="visible"/>
                                      </p:to>
                                    </p:set>
                                    <p:animEffect transition="in" filter="strips(downLeft)">
                                      <p:cBhvr>
                                        <p:cTn id="13" dur="500"/>
                                        <p:tgtEl>
                                          <p:spTgt spid="85299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852995">
                                            <p:txEl>
                                              <p:pRg st="5" end="5"/>
                                            </p:txEl>
                                          </p:spTgt>
                                        </p:tgtEl>
                                        <p:attrNameLst>
                                          <p:attrName>style.visibility</p:attrName>
                                        </p:attrNameLst>
                                      </p:cBhvr>
                                      <p:to>
                                        <p:strVal val="visible"/>
                                      </p:to>
                                    </p:set>
                                    <p:animEffect transition="in" filter="strips(downLeft)">
                                      <p:cBhvr>
                                        <p:cTn id="18" dur="500"/>
                                        <p:tgtEl>
                                          <p:spTgt spid="852995">
                                            <p:txEl>
                                              <p:pRg st="5" end="5"/>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52995">
                                            <p:txEl>
                                              <p:pRg st="7" end="7"/>
                                            </p:txEl>
                                          </p:spTgt>
                                        </p:tgtEl>
                                        <p:attrNameLst>
                                          <p:attrName>style.visibility</p:attrName>
                                        </p:attrNameLst>
                                      </p:cBhvr>
                                      <p:to>
                                        <p:strVal val="visible"/>
                                      </p:to>
                                    </p:set>
                                    <p:animEffect transition="in" filter="strips(downLeft)">
                                      <p:cBhvr>
                                        <p:cTn id="21" dur="500"/>
                                        <p:tgtEl>
                                          <p:spTgt spid="852995">
                                            <p:txEl>
                                              <p:pRg st="7" end="7"/>
                                            </p:txEl>
                                          </p:spTgt>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52995">
                                            <p:txEl>
                                              <p:pRg st="9" end="9"/>
                                            </p:txEl>
                                          </p:spTgt>
                                        </p:tgtEl>
                                        <p:attrNameLst>
                                          <p:attrName>style.visibility</p:attrName>
                                        </p:attrNameLst>
                                      </p:cBhvr>
                                      <p:to>
                                        <p:strVal val="visible"/>
                                      </p:to>
                                    </p:set>
                                    <p:animEffect transition="in" filter="strips(downLeft)">
                                      <p:cBhvr>
                                        <p:cTn id="24" dur="500"/>
                                        <p:tgtEl>
                                          <p:spTgt spid="8529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lstStyle/>
          <a:p>
            <a:r>
              <a:rPr lang="en-US" dirty="0">
                <a:solidFill>
                  <a:srgbClr val="FF0000"/>
                </a:solidFill>
              </a:rPr>
              <a:t>Conservation of Momentum</a:t>
            </a:r>
          </a:p>
        </p:txBody>
      </p:sp>
      <p:sp>
        <p:nvSpPr>
          <p:cNvPr id="1278979" name="Rectangle 1027"/>
          <p:cNvSpPr>
            <a:spLocks noGrp="1" noChangeArrowheads="1"/>
          </p:cNvSpPr>
          <p:nvPr>
            <p:ph type="body" idx="1"/>
          </p:nvPr>
        </p:nvSpPr>
        <p:spPr>
          <a:xfrm>
            <a:off x="4419600" y="1600200"/>
            <a:ext cx="4724400" cy="5029200"/>
          </a:xfrm>
        </p:spPr>
        <p:txBody>
          <a:bodyPr>
            <a:normAutofit/>
          </a:bodyPr>
          <a:lstStyle/>
          <a:p>
            <a:pPr lvl="1">
              <a:lnSpc>
                <a:spcPct val="80000"/>
              </a:lnSpc>
              <a:buFont typeface="Wingdings" pitchFamily="79" charset="2"/>
              <a:buNone/>
            </a:pPr>
            <a:r>
              <a:rPr lang="en-US" sz="2500" dirty="0">
                <a:latin typeface="Comic Sans MS" pitchFamily="79" charset="0"/>
              </a:rPr>
              <a:t>	</a:t>
            </a:r>
            <a:r>
              <a:rPr lang="en-US" sz="2500" dirty="0" smtClean="0">
                <a:latin typeface="Comic Sans MS" pitchFamily="79" charset="0"/>
              </a:rPr>
              <a:t>For any system, if </a:t>
            </a:r>
            <a:r>
              <a:rPr lang="en-US" sz="2500" dirty="0">
                <a:latin typeface="Comic Sans MS" pitchFamily="79" charset="0"/>
              </a:rPr>
              <a:t>the net external force acting on a system of objects is zero, the total momentum of the system is </a:t>
            </a:r>
            <a:r>
              <a:rPr lang="en-US" sz="2500" b="1" i="1" dirty="0">
                <a:solidFill>
                  <a:schemeClr val="accent1"/>
                </a:solidFill>
                <a:latin typeface="Comic Sans MS" pitchFamily="79" charset="0"/>
              </a:rPr>
              <a:t>conserved</a:t>
            </a:r>
            <a:r>
              <a:rPr lang="en-US" sz="2500" dirty="0" smtClean="0">
                <a:latin typeface="Comic Sans MS" pitchFamily="79" charset="0"/>
              </a:rPr>
              <a:t>.</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r>
              <a:rPr lang="en-US" sz="3200" b="1" dirty="0" smtClean="0">
                <a:solidFill>
                  <a:schemeClr val="accent1"/>
                </a:solidFill>
                <a:latin typeface="Times New Roman" pitchFamily="79" charset="0"/>
                <a:sym typeface="Symbol" pitchFamily="79" charset="2"/>
              </a:rPr>
              <a:t>p = F t </a:t>
            </a:r>
          </a:p>
          <a:p>
            <a:pPr lvl="1">
              <a:lnSpc>
                <a:spcPct val="80000"/>
              </a:lnSpc>
              <a:buNone/>
            </a:pPr>
            <a:r>
              <a:rPr lang="en-US" sz="3200" b="1" dirty="0" smtClean="0">
                <a:solidFill>
                  <a:srgbClr val="FF0000"/>
                </a:solidFill>
                <a:latin typeface="Times New Roman" pitchFamily="79" charset="0"/>
              </a:rPr>
              <a:t>F = 0, </a:t>
            </a:r>
            <a:r>
              <a:rPr lang="en-US" sz="3200" b="1" i="1" dirty="0" smtClean="0">
                <a:solidFill>
                  <a:srgbClr val="FF0000"/>
                </a:solidFill>
                <a:latin typeface="Times New Roman" pitchFamily="79" charset="0"/>
                <a:sym typeface="Symbol" pitchFamily="79" charset="2"/>
              </a:rPr>
              <a:t>p = 0</a:t>
            </a:r>
            <a:r>
              <a:rPr lang="en-US" sz="3200" b="1" dirty="0" smtClean="0">
                <a:solidFill>
                  <a:schemeClr val="accent1"/>
                </a:solidFill>
                <a:latin typeface="Times New Roman" pitchFamily="79" charset="0"/>
                <a:sym typeface="Symbol" pitchFamily="79" charset="2"/>
              </a:rPr>
              <a:t>  </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Font typeface="Wingdings" pitchFamily="79" charset="2"/>
              <a:buNone/>
            </a:pPr>
            <a:endParaRPr lang="en-US" sz="3200" dirty="0">
              <a:latin typeface="Comic Sans MS" pitchFamily="79" charset="0"/>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28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0"/>
            <a:ext cx="9144000" cy="1966912"/>
          </a:xfrm>
        </p:spPr>
        <p:txBody>
          <a:bodyPr>
            <a:normAutofit/>
          </a:bodyPr>
          <a:lstStyle/>
          <a:p>
            <a:r>
              <a:rPr lang="en-US" sz="2500" dirty="0">
                <a:solidFill>
                  <a:schemeClr val="tx2"/>
                </a:solidFill>
                <a:latin typeface="Comic Sans MS" pitchFamily="79" charset="0"/>
              </a:rPr>
              <a:t>A 100-kg fullback moving straight downfield collides with a 75-kg defensive back.  The defensive back hangs on to the fullback, and the two players move together after the collision.  What is the initial momentum of each player?</a:t>
            </a:r>
            <a:endParaRPr lang="en-US" sz="2500" dirty="0">
              <a:solidFill>
                <a:schemeClr val="tx2"/>
              </a:solidFill>
            </a:endParaRPr>
          </a:p>
        </p:txBody>
      </p:sp>
      <p:sp>
        <p:nvSpPr>
          <p:cNvPr id="3" name="TextBox 2"/>
          <p:cNvSpPr txBox="1"/>
          <p:nvPr/>
        </p:nvSpPr>
        <p:spPr>
          <a:xfrm>
            <a:off x="560614" y="2057400"/>
            <a:ext cx="7821386" cy="2015936"/>
          </a:xfrm>
          <a:prstGeom prst="rect">
            <a:avLst/>
          </a:prstGeom>
          <a:noFill/>
        </p:spPr>
        <p:txBody>
          <a:bodyPr wrap="square" rtlCol="0">
            <a:spAutoFit/>
          </a:bodyPr>
          <a:lstStyle/>
          <a:p>
            <a:r>
              <a:rPr lang="en-US" sz="2500" dirty="0" smtClean="0">
                <a:latin typeface="+mj-lt"/>
              </a:rPr>
              <a:t>A). Full back: 500 </a:t>
            </a:r>
            <a:r>
              <a:rPr lang="en-US" sz="2500" dirty="0" err="1" smtClean="0">
                <a:latin typeface="+mj-lt"/>
              </a:rPr>
              <a:t>kg·m</a:t>
            </a:r>
            <a:r>
              <a:rPr lang="en-US" sz="2500" dirty="0" smtClean="0">
                <a:latin typeface="+mj-lt"/>
              </a:rPr>
              <a:t>/s</a:t>
            </a:r>
            <a:r>
              <a:rPr lang="en-US" sz="2500" baseline="30000" dirty="0" smtClean="0">
                <a:latin typeface="+mj-lt"/>
              </a:rPr>
              <a:t>2,          </a:t>
            </a:r>
            <a:r>
              <a:rPr lang="en-US" sz="2500" dirty="0" smtClean="0">
                <a:latin typeface="+mj-lt"/>
              </a:rPr>
              <a:t>defensive back: -300 </a:t>
            </a:r>
            <a:r>
              <a:rPr lang="en-US" sz="2500" dirty="0" err="1" smtClean="0">
                <a:latin typeface="+mj-lt"/>
              </a:rPr>
              <a:t>kg·m</a:t>
            </a:r>
            <a:r>
              <a:rPr lang="en-US" sz="2500" dirty="0" smtClean="0">
                <a:latin typeface="+mj-lt"/>
              </a:rPr>
              <a:t>/s</a:t>
            </a:r>
            <a:r>
              <a:rPr lang="en-US" sz="2500" baseline="30000" dirty="0" smtClean="0">
                <a:latin typeface="+mj-lt"/>
              </a:rPr>
              <a:t>2</a:t>
            </a:r>
          </a:p>
          <a:p>
            <a:r>
              <a:rPr lang="en-US" sz="2500" dirty="0" smtClean="0"/>
              <a:t>B). </a:t>
            </a:r>
            <a:r>
              <a:rPr lang="en-US" sz="2500" dirty="0"/>
              <a:t>Full back: 500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t>C). </a:t>
            </a:r>
            <a:r>
              <a:rPr lang="en-US" sz="2500" dirty="0"/>
              <a:t>Full back: </a:t>
            </a:r>
            <a:r>
              <a:rPr lang="en-US" sz="2500" dirty="0" smtClean="0"/>
              <a:t>200 </a:t>
            </a:r>
            <a:r>
              <a:rPr lang="en-US" sz="2500" dirty="0" err="1"/>
              <a:t>kg·m</a:t>
            </a:r>
            <a:r>
              <a:rPr lang="en-US" sz="2500" dirty="0"/>
              <a:t>/s</a:t>
            </a:r>
            <a:r>
              <a:rPr lang="en-US" sz="2500" baseline="30000" dirty="0"/>
              <a:t>2,          </a:t>
            </a:r>
            <a:r>
              <a:rPr lang="en-US" sz="2500" dirty="0"/>
              <a:t>defensive back: -300 </a:t>
            </a:r>
            <a:r>
              <a:rPr lang="en-US" sz="2500" dirty="0" err="1"/>
              <a:t>kg·m</a:t>
            </a:r>
            <a:r>
              <a:rPr lang="en-US" sz="2500" dirty="0"/>
              <a:t>/s</a:t>
            </a:r>
            <a:r>
              <a:rPr lang="en-US" sz="2500" baseline="30000" dirty="0"/>
              <a:t>2</a:t>
            </a:r>
            <a:r>
              <a:rPr lang="en-US" sz="2500" dirty="0"/>
              <a:t> </a:t>
            </a:r>
          </a:p>
          <a:p>
            <a:r>
              <a:rPr lang="en-US" sz="2500" dirty="0" smtClean="0"/>
              <a:t>D). </a:t>
            </a:r>
            <a:r>
              <a:rPr lang="en-US" sz="2500" dirty="0"/>
              <a:t>Full back: </a:t>
            </a:r>
            <a:r>
              <a:rPr lang="en-US" sz="2500" dirty="0" smtClean="0"/>
              <a:t>250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latin typeface="+mj-lt"/>
              </a:rPr>
              <a:t> </a:t>
            </a:r>
            <a:endParaRPr lang="en-US" sz="2500" dirty="0">
              <a:latin typeface="+mj-lt"/>
            </a:endParaRPr>
          </a:p>
        </p:txBody>
      </p:sp>
      <p:grpSp>
        <p:nvGrpSpPr>
          <p:cNvPr id="6" name="Group 5"/>
          <p:cNvGrpSpPr/>
          <p:nvPr/>
        </p:nvGrpSpPr>
        <p:grpSpPr>
          <a:xfrm>
            <a:off x="533400" y="4049399"/>
            <a:ext cx="7696200" cy="2798808"/>
            <a:chOff x="533400" y="4049399"/>
            <a:chExt cx="7696200" cy="2798808"/>
          </a:xfrm>
        </p:grpSpPr>
        <p:pic>
          <p:nvPicPr>
            <p:cNvPr id="1242120" name="Picture 8"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49399"/>
              <a:ext cx="7696200" cy="26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0614" y="6434637"/>
              <a:ext cx="2031325" cy="369332"/>
            </a:xfrm>
            <a:prstGeom prst="rect">
              <a:avLst/>
            </a:prstGeom>
          </p:spPr>
          <p:txBody>
            <a:bodyPr wrap="none">
              <a:spAutoFit/>
            </a:bodyPr>
            <a:lstStyle/>
            <a:p>
              <a:r>
                <a:rPr lang="en-US" b="1" dirty="0" smtClean="0">
                  <a:solidFill>
                    <a:srgbClr val="FF0000"/>
                  </a:solidFill>
                  <a:latin typeface="Comic Sans MS" pitchFamily="79" charset="0"/>
                </a:rPr>
                <a:t>Fullback:	</a:t>
              </a:r>
              <a:endParaRPr lang="en-US" b="1" dirty="0">
                <a:solidFill>
                  <a:srgbClr val="FF0000"/>
                </a:solidFill>
                <a:latin typeface="Comic Sans MS" pitchFamily="79" charset="0"/>
              </a:endParaRPr>
            </a:p>
          </p:txBody>
        </p:sp>
        <p:sp>
          <p:nvSpPr>
            <p:cNvPr id="5" name="Rectangle 4"/>
            <p:cNvSpPr/>
            <p:nvPr/>
          </p:nvSpPr>
          <p:spPr>
            <a:xfrm>
              <a:off x="5970814" y="6478875"/>
              <a:ext cx="2031325" cy="369332"/>
            </a:xfrm>
            <a:prstGeom prst="rect">
              <a:avLst/>
            </a:prstGeom>
          </p:spPr>
          <p:txBody>
            <a:bodyPr wrap="none">
              <a:spAutoFit/>
            </a:bodyPr>
            <a:lstStyle/>
            <a:p>
              <a:r>
                <a:rPr lang="en-US" b="1" dirty="0" smtClean="0">
                  <a:solidFill>
                    <a:srgbClr val="FF0000"/>
                  </a:solidFill>
                  <a:latin typeface="Comic Sans MS" pitchFamily="79" charset="0"/>
                </a:rPr>
                <a:t>Defensive back:	</a:t>
              </a:r>
              <a:endParaRPr lang="en-US" b="1" dirty="0">
                <a:solidFill>
                  <a:srgbClr val="FF0000"/>
                </a:solidFill>
                <a:latin typeface="Comic Sans MS" pitchFamily="79" charset="0"/>
              </a:endParaRPr>
            </a:p>
          </p:txBody>
        </p:sp>
        <p:sp>
          <p:nvSpPr>
            <p:cNvPr id="4" name="Rectangle 3"/>
            <p:cNvSpPr/>
            <p:nvPr/>
          </p:nvSpPr>
          <p:spPr>
            <a:xfrm>
              <a:off x="2286000" y="5181600"/>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8" name="Rectangle 7"/>
            <p:cNvSpPr/>
            <p:nvPr/>
          </p:nvSpPr>
          <p:spPr>
            <a:xfrm>
              <a:off x="4623707" y="5280992"/>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Rectangle 6"/>
          <p:cNvSpPr>
            <a:spLocks noChangeArrowheads="1"/>
          </p:cNvSpPr>
          <p:nvPr/>
        </p:nvSpPr>
        <p:spPr bwMode="auto">
          <a:xfrm>
            <a:off x="2209800" y="5692914"/>
            <a:ext cx="2629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 </a:t>
            </a:r>
            <a:r>
              <a:rPr lang="en-US" sz="2000" dirty="0">
                <a:solidFill>
                  <a:schemeClr val="accent1"/>
                </a:solidFill>
                <a:latin typeface="Comic Sans MS" pitchFamily="79" charset="0"/>
              </a:rPr>
              <a:t>(100 kg</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5 m/s</a:t>
            </a:r>
            <a:r>
              <a:rPr lang="en-US" sz="2000" dirty="0" smtClean="0">
                <a:solidFill>
                  <a:schemeClr val="accent1"/>
                </a:solidFill>
                <a:latin typeface="Comic Sans MS" pitchFamily="79" charset="0"/>
              </a:rPr>
              <a:t>) = </a:t>
            </a:r>
            <a:r>
              <a:rPr lang="en-US" sz="2000" dirty="0">
                <a:solidFill>
                  <a:schemeClr val="accent1"/>
                </a:solidFill>
                <a:latin typeface="Comic Sans MS" pitchFamily="79" charset="0"/>
              </a:rPr>
              <a:t>500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
        <p:nvSpPr>
          <p:cNvPr id="11" name="Rectangle 7"/>
          <p:cNvSpPr>
            <a:spLocks noChangeArrowheads="1"/>
          </p:cNvSpPr>
          <p:nvPr/>
        </p:nvSpPr>
        <p:spPr bwMode="auto">
          <a:xfrm>
            <a:off x="4724400" y="5715000"/>
            <a:ext cx="2711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a:t>
            </a:r>
            <a:r>
              <a:rPr lang="en-US" sz="2000" dirty="0">
                <a:solidFill>
                  <a:schemeClr val="accent1"/>
                </a:solidFill>
                <a:latin typeface="Comic Sans MS" pitchFamily="79" charset="0"/>
              </a:rPr>
              <a:t>= (75 kg)(-4 m/s</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-300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Tree>
    <p:extLst>
      <p:ext uri="{BB962C8B-B14F-4D97-AF65-F5344CB8AC3E}">
        <p14:creationId xmlns:p14="http://schemas.microsoft.com/office/powerpoint/2010/main" val="1304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1026"/>
          <p:cNvSpPr>
            <a:spLocks noGrp="1" noChangeArrowheads="1"/>
          </p:cNvSpPr>
          <p:nvPr>
            <p:ph type="title"/>
          </p:nvPr>
        </p:nvSpPr>
        <p:spPr>
          <a:xfrm>
            <a:off x="0" y="381000"/>
            <a:ext cx="9144000" cy="579438"/>
          </a:xfrm>
        </p:spPr>
        <p:txBody>
          <a:bodyPr/>
          <a:lstStyle/>
          <a:p>
            <a:r>
              <a:rPr lang="en-US" sz="3200" b="1" dirty="0">
                <a:solidFill>
                  <a:srgbClr val="FF0000"/>
                </a:solidFill>
                <a:latin typeface="Comic Sans MS" pitchFamily="79" charset="0"/>
              </a:rPr>
              <a:t>What is the total momentum of the system?</a:t>
            </a:r>
            <a:endParaRPr lang="en-US" b="1" dirty="0">
              <a:solidFill>
                <a:srgbClr val="FF0000"/>
              </a:solidFill>
            </a:endParaRPr>
          </a:p>
        </p:txBody>
      </p:sp>
      <p:pic>
        <p:nvPicPr>
          <p:cNvPr id="1285123" name="Picture 1027"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10926"/>
            <a:ext cx="5486400" cy="186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5124" name="Rectangle 1028"/>
          <p:cNvSpPr>
            <a:spLocks noChangeArrowheads="1"/>
          </p:cNvSpPr>
          <p:nvPr/>
        </p:nvSpPr>
        <p:spPr bwMode="auto">
          <a:xfrm>
            <a:off x="381000" y="29718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Comic Sans MS" pitchFamily="79" charset="0"/>
              </a:rPr>
              <a:t>Total momentum:	</a:t>
            </a:r>
          </a:p>
          <a:p>
            <a:r>
              <a:rPr lang="en-US" sz="2800" dirty="0">
                <a:latin typeface="Comic Sans MS" pitchFamily="79" charset="0"/>
              </a:rPr>
              <a:t>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fullback</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defensive</a:t>
            </a:r>
            <a:r>
              <a:rPr lang="en-US" sz="2800" baseline="-25000" dirty="0">
                <a:solidFill>
                  <a:schemeClr val="accent1"/>
                </a:solidFill>
                <a:latin typeface="Comic Sans MS" pitchFamily="79" charset="0"/>
              </a:rPr>
              <a:t> back</a:t>
            </a:r>
            <a:endParaRPr lang="en-US" sz="2800" dirty="0">
              <a:solidFill>
                <a:schemeClr val="accent1"/>
              </a:solidFill>
              <a:latin typeface="Comic Sans MS" pitchFamily="79" charset="0"/>
            </a:endParaRPr>
          </a:p>
          <a:p>
            <a:r>
              <a:rPr lang="en-US" sz="2800" dirty="0">
                <a:solidFill>
                  <a:schemeClr val="accent1"/>
                </a:solidFill>
                <a:latin typeface="Comic Sans MS" pitchFamily="79" charset="0"/>
              </a:rPr>
              <a:t>		= 500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- 300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p>
          <a:p>
            <a:r>
              <a:rPr lang="en-US" sz="2800" dirty="0">
                <a:solidFill>
                  <a:schemeClr val="accent1"/>
                </a:solidFill>
                <a:latin typeface="Comic Sans MS" pitchFamily="79" charset="0"/>
              </a:rPr>
              <a:t>		= 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endParaRPr lang="en-US" sz="2800" baseline="30000" dirty="0">
              <a:solidFill>
                <a:schemeClr val="accent1"/>
              </a:solidFill>
              <a:latin typeface="Comic Sans MS" pitchFamily="79" charset="0"/>
            </a:endParaRPr>
          </a:p>
        </p:txBody>
      </p:sp>
      <p:sp>
        <p:nvSpPr>
          <p:cNvPr id="5" name="TextBox 4"/>
          <p:cNvSpPr txBox="1"/>
          <p:nvPr/>
        </p:nvSpPr>
        <p:spPr>
          <a:xfrm>
            <a:off x="381000" y="1064672"/>
            <a:ext cx="7821386" cy="2015936"/>
          </a:xfrm>
          <a:prstGeom prst="rect">
            <a:avLst/>
          </a:prstGeom>
          <a:noFill/>
        </p:spPr>
        <p:txBody>
          <a:bodyPr wrap="square" rtlCol="0">
            <a:spAutoFit/>
          </a:bodyPr>
          <a:lstStyle/>
          <a:p>
            <a:r>
              <a:rPr lang="en-US" sz="2500" dirty="0" smtClean="0"/>
              <a:t>A). 150 </a:t>
            </a:r>
            <a:r>
              <a:rPr lang="en-US" sz="2500" dirty="0" err="1" smtClean="0"/>
              <a:t>kg·m</a:t>
            </a:r>
            <a:r>
              <a:rPr lang="en-US" sz="2500" dirty="0" smtClean="0"/>
              <a:t>/s</a:t>
            </a:r>
            <a:r>
              <a:rPr lang="en-US" sz="2500" baseline="30000" dirty="0" smtClean="0"/>
              <a:t>2</a:t>
            </a:r>
          </a:p>
          <a:p>
            <a:r>
              <a:rPr lang="en-US" sz="2500" dirty="0" smtClean="0"/>
              <a:t>B). 500 </a:t>
            </a:r>
            <a:r>
              <a:rPr lang="en-US" sz="2500" dirty="0" err="1"/>
              <a:t>kg·m</a:t>
            </a:r>
            <a:r>
              <a:rPr lang="en-US" sz="2500" dirty="0"/>
              <a:t>/s</a:t>
            </a:r>
            <a:r>
              <a:rPr lang="en-US" sz="2500" baseline="30000" dirty="0"/>
              <a:t>2</a:t>
            </a:r>
          </a:p>
          <a:p>
            <a:r>
              <a:rPr lang="en-US" sz="2500" dirty="0" smtClean="0"/>
              <a:t>C). </a:t>
            </a:r>
            <a:r>
              <a:rPr lang="en-US" sz="2500" dirty="0"/>
              <a:t>100 </a:t>
            </a:r>
            <a:r>
              <a:rPr lang="en-US" sz="2500" dirty="0" err="1" smtClean="0"/>
              <a:t>kg·m</a:t>
            </a:r>
            <a:r>
              <a:rPr lang="en-US" sz="2500" dirty="0" smtClean="0"/>
              <a:t>/s</a:t>
            </a:r>
            <a:r>
              <a:rPr lang="en-US" sz="2500" baseline="30000" dirty="0" smtClean="0"/>
              <a:t>2</a:t>
            </a:r>
            <a:endParaRPr lang="en-US" sz="2500" dirty="0" smtClean="0"/>
          </a:p>
          <a:p>
            <a:r>
              <a:rPr lang="en-US" sz="2500" dirty="0"/>
              <a:t>D</a:t>
            </a:r>
            <a:r>
              <a:rPr lang="en-US" sz="2500" dirty="0" smtClean="0"/>
              <a:t>). 200 </a:t>
            </a:r>
            <a:r>
              <a:rPr lang="en-US" sz="2500" dirty="0" err="1" smtClean="0"/>
              <a:t>kg·m</a:t>
            </a:r>
            <a:r>
              <a:rPr lang="en-US" sz="2500" dirty="0" smtClean="0"/>
              <a:t>/s</a:t>
            </a:r>
            <a:r>
              <a:rPr lang="en-US" sz="2500" baseline="30000" dirty="0" smtClean="0"/>
              <a:t>2</a:t>
            </a:r>
          </a:p>
          <a:p>
            <a:r>
              <a:rPr lang="en-US" sz="2500" dirty="0" smtClean="0">
                <a:latin typeface="+mj-lt"/>
              </a:rPr>
              <a:t> </a:t>
            </a:r>
            <a:endParaRPr lang="en-US" sz="2500" dirty="0">
              <a:latin typeface="+mj-lt"/>
            </a:endParaRPr>
          </a:p>
        </p:txBody>
      </p:sp>
    </p:spTree>
    <p:extLst>
      <p:ext uri="{BB962C8B-B14F-4D97-AF65-F5344CB8AC3E}">
        <p14:creationId xmlns:p14="http://schemas.microsoft.com/office/powerpoint/2010/main" val="4183092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85124"/>
                                        </p:tgtEl>
                                        <p:attrNameLst>
                                          <p:attrName>style.visibility</p:attrName>
                                        </p:attrNameLst>
                                      </p:cBhvr>
                                      <p:to>
                                        <p:strVal val="visible"/>
                                      </p:to>
                                    </p:set>
                                    <p:animEffect transition="in" filter="fade">
                                      <p:cBhvr>
                                        <p:cTn id="7" dur="2000"/>
                                        <p:tgtEl>
                                          <p:spTgt spid="1285124"/>
                                        </p:tgtEl>
                                      </p:cBhvr>
                                    </p:animEffect>
                                    <p:anim calcmode="lin" valueType="num">
                                      <p:cBhvr>
                                        <p:cTn id="8" dur="2000" fill="hold"/>
                                        <p:tgtEl>
                                          <p:spTgt spid="1285124"/>
                                        </p:tgtEl>
                                        <p:attrNameLst>
                                          <p:attrName>style.rotation</p:attrName>
                                        </p:attrNameLst>
                                      </p:cBhvr>
                                      <p:tavLst>
                                        <p:tav tm="0">
                                          <p:val>
                                            <p:fltVal val="720"/>
                                          </p:val>
                                        </p:tav>
                                        <p:tav tm="100000">
                                          <p:val>
                                            <p:fltVal val="0"/>
                                          </p:val>
                                        </p:tav>
                                      </p:tavLst>
                                    </p:anim>
                                    <p:anim calcmode="lin" valueType="num">
                                      <p:cBhvr>
                                        <p:cTn id="9" dur="2000" fill="hold"/>
                                        <p:tgtEl>
                                          <p:spTgt spid="1285124"/>
                                        </p:tgtEl>
                                        <p:attrNameLst>
                                          <p:attrName>ppt_h</p:attrName>
                                        </p:attrNameLst>
                                      </p:cBhvr>
                                      <p:tavLst>
                                        <p:tav tm="0">
                                          <p:val>
                                            <p:fltVal val="0"/>
                                          </p:val>
                                        </p:tav>
                                        <p:tav tm="100000">
                                          <p:val>
                                            <p:strVal val="#ppt_h"/>
                                          </p:val>
                                        </p:tav>
                                      </p:tavLst>
                                    </p:anim>
                                    <p:anim calcmode="lin" valueType="num">
                                      <p:cBhvr>
                                        <p:cTn id="10" dur="2000" fill="hold"/>
                                        <p:tgtEl>
                                          <p:spTgt spid="12851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1026"/>
          <p:cNvSpPr>
            <a:spLocks noGrp="1" noChangeArrowheads="1"/>
          </p:cNvSpPr>
          <p:nvPr>
            <p:ph type="title"/>
          </p:nvPr>
        </p:nvSpPr>
        <p:spPr>
          <a:xfrm>
            <a:off x="0" y="138113"/>
            <a:ext cx="9144000" cy="1066800"/>
          </a:xfrm>
        </p:spPr>
        <p:txBody>
          <a:bodyPr/>
          <a:lstStyle/>
          <a:p>
            <a:r>
              <a:rPr lang="en-US" sz="3200" dirty="0">
                <a:solidFill>
                  <a:srgbClr val="FF0000"/>
                </a:solidFill>
                <a:latin typeface="Comic Sans MS" pitchFamily="79" charset="0"/>
              </a:rPr>
              <a:t>What is the velocity of the two players immediately after the collision?</a:t>
            </a:r>
            <a:endParaRPr lang="en-US" dirty="0">
              <a:solidFill>
                <a:srgbClr val="FF0000"/>
              </a:solidFill>
            </a:endParaRPr>
          </a:p>
        </p:txBody>
      </p:sp>
      <p:pic>
        <p:nvPicPr>
          <p:cNvPr id="1274888" name="Picture 1032" descr="07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20319"/>
            <a:ext cx="2981573" cy="28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676400"/>
            <a:ext cx="4495800" cy="4247317"/>
          </a:xfrm>
          <a:prstGeom prst="rect">
            <a:avLst/>
          </a:prstGeom>
          <a:noFill/>
        </p:spPr>
        <p:txBody>
          <a:bodyPr wrap="square" rtlCol="0">
            <a:spAutoFit/>
          </a:bodyPr>
          <a:lstStyle/>
          <a:p>
            <a:pPr marL="342900" indent="-342900">
              <a:buAutoNum type="alphaUcPeriod"/>
            </a:pPr>
            <a:r>
              <a:rPr lang="en-US" sz="3000" dirty="0" smtClean="0"/>
              <a:t> 4.5m/s </a:t>
            </a:r>
          </a:p>
          <a:p>
            <a:pPr marL="342900" indent="-342900">
              <a:buAutoNum type="alphaUcPeriod"/>
            </a:pPr>
            <a:endParaRPr lang="en-US" sz="3000" dirty="0" smtClean="0"/>
          </a:p>
          <a:p>
            <a:pPr marL="342900" indent="-342900">
              <a:buAutoNum type="alphaUcPeriod"/>
            </a:pPr>
            <a:r>
              <a:rPr lang="en-US" sz="3000" dirty="0" smtClean="0"/>
              <a:t> 1.14m/s</a:t>
            </a:r>
          </a:p>
          <a:p>
            <a:pPr marL="342900" indent="-342900">
              <a:buAutoNum type="alphaUcPeriod"/>
            </a:pPr>
            <a:endParaRPr lang="en-US" sz="3000" dirty="0" smtClean="0"/>
          </a:p>
          <a:p>
            <a:pPr marL="342900" indent="-342900">
              <a:buAutoNum type="alphaUcPeriod"/>
            </a:pPr>
            <a:r>
              <a:rPr lang="en-US" sz="3000" dirty="0" smtClean="0"/>
              <a:t> 153 m/s </a:t>
            </a:r>
          </a:p>
          <a:p>
            <a:pPr marL="342900" indent="-342900">
              <a:buAutoNum type="alphaUcPeriod"/>
            </a:pPr>
            <a:endParaRPr lang="en-US" sz="3000" dirty="0" smtClean="0"/>
          </a:p>
          <a:p>
            <a:pPr marL="342900" indent="-342900">
              <a:buAutoNum type="alphaUcPeriod"/>
            </a:pPr>
            <a:r>
              <a:rPr lang="en-US" sz="3000" dirty="0" smtClean="0"/>
              <a:t> 0 m/s </a:t>
            </a:r>
          </a:p>
          <a:p>
            <a:pPr marL="342900" indent="-342900">
              <a:buAutoNum type="alphaUcPeriod"/>
            </a:pPr>
            <a:endParaRPr lang="en-US" sz="3000" dirty="0" smtClean="0"/>
          </a:p>
          <a:p>
            <a:pPr marL="342900" indent="-342900">
              <a:buAutoNum type="alphaUcPeriod"/>
            </a:pPr>
            <a:r>
              <a:rPr lang="en-US" sz="3000" dirty="0" smtClean="0"/>
              <a:t> 0.25m/s </a:t>
            </a:r>
            <a:endParaRPr lang="en-US" sz="3000" dirty="0"/>
          </a:p>
        </p:txBody>
      </p:sp>
      <p:sp>
        <p:nvSpPr>
          <p:cNvPr id="5" name="Rectangle 1030"/>
          <p:cNvSpPr>
            <a:spLocks noChangeArrowheads="1"/>
          </p:cNvSpPr>
          <p:nvPr/>
        </p:nvSpPr>
        <p:spPr bwMode="auto">
          <a:xfrm>
            <a:off x="2819400" y="1513344"/>
            <a:ext cx="23241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Total </a:t>
            </a:r>
            <a:r>
              <a:rPr lang="en-US" sz="2800" dirty="0" smtClean="0">
                <a:latin typeface="Comic Sans MS" pitchFamily="79" charset="0"/>
              </a:rPr>
              <a:t>mass: </a:t>
            </a:r>
            <a:r>
              <a:rPr lang="en-US" sz="2800" dirty="0" smtClean="0">
                <a:solidFill>
                  <a:schemeClr val="accent1"/>
                </a:solidFill>
                <a:latin typeface="Comic Sans MS" pitchFamily="79" charset="0"/>
              </a:rPr>
              <a:t>m </a:t>
            </a:r>
            <a:r>
              <a:rPr lang="en-US" sz="2800" dirty="0">
                <a:solidFill>
                  <a:schemeClr val="accent1"/>
                </a:solidFill>
                <a:latin typeface="Comic Sans MS" pitchFamily="79" charset="0"/>
              </a:rPr>
              <a:t>= 100 kg + 75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175 kg</a:t>
            </a:r>
            <a:endParaRPr lang="en-US" sz="2800" baseline="30000" dirty="0">
              <a:solidFill>
                <a:schemeClr val="accent1"/>
              </a:solidFill>
              <a:latin typeface="Comic Sans MS" pitchFamily="79" charset="0"/>
            </a:endParaRPr>
          </a:p>
        </p:txBody>
      </p:sp>
      <p:sp>
        <p:nvSpPr>
          <p:cNvPr id="6" name="Rectangle 1031"/>
          <p:cNvSpPr>
            <a:spLocks noChangeArrowheads="1"/>
          </p:cNvSpPr>
          <p:nvPr/>
        </p:nvSpPr>
        <p:spPr bwMode="auto">
          <a:xfrm>
            <a:off x="2743200" y="3875544"/>
            <a:ext cx="2743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Velocity of </a:t>
            </a:r>
            <a:r>
              <a:rPr lang="en-US" sz="2800" dirty="0" smtClean="0">
                <a:latin typeface="Comic Sans MS" pitchFamily="79" charset="0"/>
              </a:rPr>
              <a:t>both: </a:t>
            </a:r>
            <a:r>
              <a:rPr lang="en-US" sz="2800" dirty="0" smtClean="0">
                <a:solidFill>
                  <a:schemeClr val="accent1"/>
                </a:solidFill>
                <a:latin typeface="Comic Sans MS" pitchFamily="79" charset="0"/>
              </a:rPr>
              <a:t>v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smtClean="0">
                <a:solidFill>
                  <a:schemeClr val="accent1"/>
                </a:solidFill>
                <a:latin typeface="Comic Sans MS" pitchFamily="79" charset="0"/>
              </a:rPr>
              <a:t>m = </a:t>
            </a:r>
            <a:r>
              <a:rPr lang="en-US" sz="2800" dirty="0">
                <a:solidFill>
                  <a:schemeClr val="accent1"/>
                </a:solidFill>
                <a:latin typeface="Comic Sans MS" pitchFamily="79" charset="0"/>
              </a:rPr>
              <a:t>(200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175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1.14 m/s</a:t>
            </a:r>
          </a:p>
        </p:txBody>
      </p:sp>
    </p:spTree>
    <p:extLst>
      <p:ext uri="{BB962C8B-B14F-4D97-AF65-F5344CB8AC3E}">
        <p14:creationId xmlns:p14="http://schemas.microsoft.com/office/powerpoint/2010/main" val="25921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76200"/>
            <a:ext cx="9144000" cy="1554163"/>
          </a:xfrm>
        </p:spPr>
        <p:txBody>
          <a:bodyPr>
            <a:normAutofit fontScale="90000"/>
          </a:bodyPr>
          <a:lstStyle/>
          <a:p>
            <a:r>
              <a:rPr lang="en-US" sz="3200" b="1" dirty="0">
                <a:solidFill>
                  <a:srgbClr val="FF0000"/>
                </a:solidFill>
                <a:latin typeface="Comic Sans MS" pitchFamily="79" charset="0"/>
              </a:rPr>
              <a:t>Two skaters of different masses prepare to push off against one another.  Which one will gain the larger velocity?</a:t>
            </a:r>
            <a:endParaRPr lang="en-US" b="1" dirty="0">
              <a:solidFill>
                <a:srgbClr val="FF0000"/>
              </a:solidFill>
            </a:endParaRPr>
          </a:p>
        </p:txBody>
      </p:sp>
      <p:sp>
        <p:nvSpPr>
          <p:cNvPr id="779267" name="Rectangle 3"/>
          <p:cNvSpPr>
            <a:spLocks noGrp="1" noChangeArrowheads="1"/>
          </p:cNvSpPr>
          <p:nvPr>
            <p:ph type="body" idx="1"/>
          </p:nvPr>
        </p:nvSpPr>
        <p:spPr>
          <a:xfrm>
            <a:off x="152400" y="1752600"/>
            <a:ext cx="5105400" cy="1524000"/>
          </a:xfrm>
        </p:spPr>
        <p:txBody>
          <a:bodyPr/>
          <a:lstStyle/>
          <a:p>
            <a:pPr marL="609600" indent="-609600">
              <a:lnSpc>
                <a:spcPct val="80000"/>
              </a:lnSpc>
              <a:buFont typeface="Arial" charset="0"/>
              <a:buAutoNum type="alphaLcParenR"/>
            </a:pPr>
            <a:r>
              <a:rPr lang="en-US" sz="2400">
                <a:latin typeface="Comic Sans MS" pitchFamily="79" charset="0"/>
              </a:rPr>
              <a:t>The more massive one</a:t>
            </a:r>
          </a:p>
          <a:p>
            <a:pPr marL="609600" indent="-609600">
              <a:lnSpc>
                <a:spcPct val="80000"/>
              </a:lnSpc>
              <a:buFont typeface="Arial" charset="0"/>
              <a:buAutoNum type="alphaLcParenR"/>
            </a:pPr>
            <a:r>
              <a:rPr lang="en-US" sz="2400">
                <a:latin typeface="Comic Sans MS" pitchFamily="79" charset="0"/>
              </a:rPr>
              <a:t>The less massive one</a:t>
            </a:r>
          </a:p>
          <a:p>
            <a:pPr marL="609600" indent="-609600">
              <a:lnSpc>
                <a:spcPct val="80000"/>
              </a:lnSpc>
              <a:buFont typeface="Arial" charset="0"/>
              <a:buAutoNum type="alphaLcParenR"/>
            </a:pPr>
            <a:r>
              <a:rPr lang="en-US" sz="2400">
                <a:latin typeface="Comic Sans MS" pitchFamily="79" charset="0"/>
              </a:rPr>
              <a:t>They will each have equal but opposite velocities.</a:t>
            </a:r>
          </a:p>
          <a:p>
            <a:pPr marL="609600" indent="-609600">
              <a:lnSpc>
                <a:spcPct val="80000"/>
              </a:lnSpc>
              <a:buFont typeface="Arial" charset="0"/>
              <a:buNone/>
            </a:pPr>
            <a:endParaRPr lang="en-US" sz="2400">
              <a:latin typeface="Comic Sans MS" pitchFamily="79" charset="0"/>
            </a:endParaRPr>
          </a:p>
        </p:txBody>
      </p:sp>
      <p:sp>
        <p:nvSpPr>
          <p:cNvPr id="779268" name="Text Box 4"/>
          <p:cNvSpPr txBox="1">
            <a:spLocks noChangeArrowheads="1"/>
          </p:cNvSpPr>
          <p:nvPr/>
        </p:nvSpPr>
        <p:spPr bwMode="auto">
          <a:xfrm>
            <a:off x="152400" y="3276600"/>
            <a:ext cx="576355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79" charset="2"/>
              <a:buChar char="§"/>
            </a:pPr>
            <a:r>
              <a:rPr lang="en-US" dirty="0">
                <a:latin typeface="Arial" charset="0"/>
              </a:rPr>
              <a:t>The net external force acting on the system is zero, so conservation of momentum applies.</a:t>
            </a:r>
          </a:p>
          <a:p>
            <a:pPr>
              <a:buClr>
                <a:schemeClr val="tx2"/>
              </a:buClr>
              <a:buFont typeface="Wingdings" pitchFamily="79" charset="2"/>
              <a:buChar char="§"/>
            </a:pPr>
            <a:r>
              <a:rPr lang="en-US" dirty="0">
                <a:latin typeface="Arial" charset="0"/>
              </a:rPr>
              <a:t>Before the push-off, the total initial momentum is zero.</a:t>
            </a:r>
          </a:p>
          <a:p>
            <a:pPr>
              <a:buClr>
                <a:schemeClr val="tx2"/>
              </a:buClr>
              <a:buFont typeface="Wingdings" pitchFamily="79" charset="2"/>
              <a:buChar char="§"/>
            </a:pPr>
            <a:r>
              <a:rPr lang="en-US" dirty="0">
                <a:latin typeface="Arial" charset="0"/>
              </a:rPr>
              <a:t>The total momentum after the push-off should also be zero</a:t>
            </a:r>
            <a:r>
              <a:rPr lang="en-US" dirty="0" smtClean="0">
                <a:latin typeface="Arial" charset="0"/>
              </a:rPr>
              <a:t>.</a:t>
            </a:r>
          </a:p>
          <a:p>
            <a:pPr>
              <a:buClr>
                <a:schemeClr val="tx2"/>
              </a:buClr>
              <a:buFont typeface="Wingdings" pitchFamily="79" charset="2"/>
              <a:buChar char="§"/>
            </a:pPr>
            <a:r>
              <a:rPr lang="en-US" dirty="0" smtClean="0">
                <a:latin typeface="Arial" charset="0"/>
              </a:rPr>
              <a:t>Both must move with momentum values equal in magnitude but opposite in direction:  </a:t>
            </a:r>
            <a:r>
              <a:rPr lang="en-US" b="1" dirty="0" smtClean="0">
                <a:solidFill>
                  <a:srgbClr val="FAA368"/>
                </a:solidFill>
                <a:latin typeface="Arial" charset="0"/>
              </a:rPr>
              <a:t>p</a:t>
            </a:r>
            <a:r>
              <a:rPr lang="en-US" b="1" baseline="-25000" dirty="0" smtClean="0">
                <a:solidFill>
                  <a:srgbClr val="FAA368"/>
                </a:solidFill>
                <a:latin typeface="Arial" charset="0"/>
              </a:rPr>
              <a:t>2 </a:t>
            </a:r>
            <a:r>
              <a:rPr lang="en-US" b="1" dirty="0" smtClean="0">
                <a:solidFill>
                  <a:srgbClr val="FAA368"/>
                </a:solidFill>
                <a:latin typeface="Arial" charset="0"/>
              </a:rPr>
              <a:t>= </a:t>
            </a:r>
            <a:r>
              <a:rPr lang="en-US" b="1" dirty="0" smtClean="0">
                <a:solidFill>
                  <a:srgbClr val="FAA368"/>
                </a:solidFill>
                <a:latin typeface="Arial" charset="0"/>
                <a:sym typeface="Symbol" pitchFamily="79" charset="2"/>
              </a:rPr>
              <a:t></a:t>
            </a:r>
            <a:r>
              <a:rPr lang="en-US" b="1" dirty="0" smtClean="0">
                <a:solidFill>
                  <a:srgbClr val="FAA368"/>
                </a:solidFill>
                <a:latin typeface="Arial" charset="0"/>
              </a:rPr>
              <a:t>p</a:t>
            </a:r>
            <a:r>
              <a:rPr lang="en-US" b="1" baseline="-25000" dirty="0" smtClean="0">
                <a:solidFill>
                  <a:srgbClr val="FAA368"/>
                </a:solidFill>
                <a:latin typeface="Arial" charset="0"/>
              </a:rPr>
              <a:t>1</a:t>
            </a:r>
            <a:endParaRPr lang="en-US" dirty="0" smtClean="0">
              <a:latin typeface="Arial" charset="0"/>
            </a:endParaRPr>
          </a:p>
          <a:p>
            <a:pPr>
              <a:buClr>
                <a:schemeClr val="tx2"/>
              </a:buClr>
              <a:buFont typeface="Wingdings" pitchFamily="79" charset="2"/>
              <a:buChar char="§"/>
            </a:pPr>
            <a:r>
              <a:rPr lang="en-US" dirty="0" smtClean="0">
                <a:latin typeface="Arial" charset="0"/>
              </a:rPr>
              <a:t>When added together, the total final momentum of the system is then zero.</a:t>
            </a:r>
          </a:p>
          <a:p>
            <a:pPr>
              <a:buClr>
                <a:schemeClr val="tx2"/>
              </a:buClr>
              <a:buFont typeface="Wingdings" pitchFamily="79" charset="2"/>
              <a:buChar char="§"/>
            </a:pPr>
            <a:r>
              <a:rPr lang="en-US" dirty="0" smtClean="0">
                <a:latin typeface="Arial" charset="0"/>
              </a:rPr>
              <a:t>Since momentum is mass times velocity  </a:t>
            </a:r>
            <a:r>
              <a:rPr lang="en-US" b="1" dirty="0" smtClean="0">
                <a:solidFill>
                  <a:srgbClr val="FAA368"/>
                </a:solidFill>
                <a:latin typeface="Arial" charset="0"/>
              </a:rPr>
              <a:t>p = mv</a:t>
            </a:r>
            <a:r>
              <a:rPr lang="en-US" dirty="0" smtClean="0">
                <a:latin typeface="Arial" charset="0"/>
              </a:rPr>
              <a:t>, the skater with the smaller mass must have the larger velocity:   </a:t>
            </a:r>
            <a:r>
              <a:rPr lang="en-US" b="1" dirty="0" smtClean="0">
                <a:solidFill>
                  <a:srgbClr val="FAA368"/>
                </a:solidFill>
                <a:latin typeface="Arial" charset="0"/>
              </a:rPr>
              <a:t>m</a:t>
            </a:r>
            <a:r>
              <a:rPr lang="en-US" b="1" baseline="-25000" dirty="0" smtClean="0">
                <a:solidFill>
                  <a:srgbClr val="FAA368"/>
                </a:solidFill>
                <a:latin typeface="Arial" charset="0"/>
              </a:rPr>
              <a:t>1</a:t>
            </a:r>
            <a:r>
              <a:rPr lang="en-US" b="1" dirty="0" smtClean="0">
                <a:solidFill>
                  <a:srgbClr val="FAA368"/>
                </a:solidFill>
                <a:latin typeface="Arial" charset="0"/>
              </a:rPr>
              <a:t>v</a:t>
            </a:r>
            <a:r>
              <a:rPr lang="en-US" b="1" baseline="-25000" dirty="0" smtClean="0">
                <a:solidFill>
                  <a:srgbClr val="FAA368"/>
                </a:solidFill>
                <a:latin typeface="Arial" charset="0"/>
              </a:rPr>
              <a:t>1</a:t>
            </a:r>
            <a:r>
              <a:rPr lang="en-US" b="1" dirty="0" smtClean="0">
                <a:solidFill>
                  <a:srgbClr val="FAA368"/>
                </a:solidFill>
                <a:latin typeface="Arial" charset="0"/>
              </a:rPr>
              <a:t> = m</a:t>
            </a:r>
            <a:r>
              <a:rPr lang="en-US" b="1" baseline="-25000" dirty="0" smtClean="0">
                <a:solidFill>
                  <a:srgbClr val="FAA368"/>
                </a:solidFill>
                <a:latin typeface="Arial" charset="0"/>
              </a:rPr>
              <a:t>2</a:t>
            </a:r>
            <a:r>
              <a:rPr lang="en-US" b="1" dirty="0" smtClean="0">
                <a:solidFill>
                  <a:srgbClr val="FAA368"/>
                </a:solidFill>
                <a:latin typeface="Arial" charset="0"/>
              </a:rPr>
              <a:t>v</a:t>
            </a:r>
            <a:r>
              <a:rPr lang="en-US" b="1" baseline="-25000" dirty="0" smtClean="0">
                <a:solidFill>
                  <a:srgbClr val="FAA368"/>
                </a:solidFill>
                <a:latin typeface="Arial" charset="0"/>
              </a:rPr>
              <a:t>2</a:t>
            </a:r>
            <a:endParaRPr lang="en-US" dirty="0" smtClean="0">
              <a:latin typeface="Arial" charset="0"/>
            </a:endParaRPr>
          </a:p>
          <a:p>
            <a:pPr>
              <a:buClr>
                <a:schemeClr val="tx2"/>
              </a:buClr>
              <a:buFont typeface="Wingdings" pitchFamily="79" charset="2"/>
              <a:buChar char="§"/>
            </a:pPr>
            <a:endParaRPr lang="en-US" dirty="0">
              <a:latin typeface="Arial" charset="0"/>
            </a:endParaRPr>
          </a:p>
        </p:txBody>
      </p:sp>
      <p:pic>
        <p:nvPicPr>
          <p:cNvPr id="779271" name="Picture 7" descr="07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958" y="1676400"/>
            <a:ext cx="318994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577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9268">
                                            <p:txEl>
                                              <p:pRg st="0" end="0"/>
                                            </p:txEl>
                                          </p:spTgt>
                                        </p:tgtEl>
                                        <p:attrNameLst>
                                          <p:attrName>style.visibility</p:attrName>
                                        </p:attrNameLst>
                                      </p:cBhvr>
                                      <p:to>
                                        <p:strVal val="visible"/>
                                      </p:to>
                                    </p:set>
                                    <p:animEffect transition="in" filter="fade">
                                      <p:cBhvr>
                                        <p:cTn id="7" dur="1000"/>
                                        <p:tgtEl>
                                          <p:spTgt spid="779268">
                                            <p:txEl>
                                              <p:pRg st="0" end="0"/>
                                            </p:txEl>
                                          </p:spTgt>
                                        </p:tgtEl>
                                      </p:cBhvr>
                                    </p:animEffect>
                                    <p:anim calcmode="lin" valueType="num">
                                      <p:cBhvr>
                                        <p:cTn id="8" dur="1000" fill="hold"/>
                                        <p:tgtEl>
                                          <p:spTgt spid="779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9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926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79268">
                                            <p:txEl>
                                              <p:pRg st="1" end="1"/>
                                            </p:txEl>
                                          </p:spTgt>
                                        </p:tgtEl>
                                        <p:attrNameLst>
                                          <p:attrName>style.visibility</p:attrName>
                                        </p:attrNameLst>
                                      </p:cBhvr>
                                      <p:to>
                                        <p:strVal val="visible"/>
                                      </p:to>
                                    </p:set>
                                    <p:animEffect transition="in" filter="fade">
                                      <p:cBhvr>
                                        <p:cTn id="13" dur="1000"/>
                                        <p:tgtEl>
                                          <p:spTgt spid="779268">
                                            <p:txEl>
                                              <p:pRg st="1" end="1"/>
                                            </p:txEl>
                                          </p:spTgt>
                                        </p:tgtEl>
                                      </p:cBhvr>
                                    </p:animEffect>
                                    <p:anim calcmode="lin" valueType="num">
                                      <p:cBhvr>
                                        <p:cTn id="14" dur="1000" fill="hold"/>
                                        <p:tgtEl>
                                          <p:spTgt spid="77926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7926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7926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79268">
                                            <p:txEl>
                                              <p:pRg st="2" end="2"/>
                                            </p:txEl>
                                          </p:spTgt>
                                        </p:tgtEl>
                                        <p:attrNameLst>
                                          <p:attrName>style.visibility</p:attrName>
                                        </p:attrNameLst>
                                      </p:cBhvr>
                                      <p:to>
                                        <p:strVal val="visible"/>
                                      </p:to>
                                    </p:set>
                                    <p:animEffect transition="in" filter="fade">
                                      <p:cBhvr>
                                        <p:cTn id="19" dur="1000"/>
                                        <p:tgtEl>
                                          <p:spTgt spid="779268">
                                            <p:txEl>
                                              <p:pRg st="2" end="2"/>
                                            </p:txEl>
                                          </p:spTgt>
                                        </p:tgtEl>
                                      </p:cBhvr>
                                    </p:animEffect>
                                    <p:anim calcmode="lin" valueType="num">
                                      <p:cBhvr>
                                        <p:cTn id="20" dur="1000" fill="hold"/>
                                        <p:tgtEl>
                                          <p:spTgt spid="77926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7926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926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79268">
                                            <p:txEl>
                                              <p:pRg st="3" end="3"/>
                                            </p:txEl>
                                          </p:spTgt>
                                        </p:tgtEl>
                                        <p:attrNameLst>
                                          <p:attrName>style.visibility</p:attrName>
                                        </p:attrNameLst>
                                      </p:cBhvr>
                                      <p:to>
                                        <p:strVal val="visible"/>
                                      </p:to>
                                    </p:set>
                                    <p:animEffect transition="in" filter="fade">
                                      <p:cBhvr>
                                        <p:cTn id="25" dur="1000"/>
                                        <p:tgtEl>
                                          <p:spTgt spid="779268">
                                            <p:txEl>
                                              <p:pRg st="3" end="3"/>
                                            </p:txEl>
                                          </p:spTgt>
                                        </p:tgtEl>
                                      </p:cBhvr>
                                    </p:animEffect>
                                    <p:anim calcmode="lin" valueType="num">
                                      <p:cBhvr>
                                        <p:cTn id="26" dur="1000" fill="hold"/>
                                        <p:tgtEl>
                                          <p:spTgt spid="77926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7926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79268">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779268">
                                            <p:txEl>
                                              <p:pRg st="4" end="4"/>
                                            </p:txEl>
                                          </p:spTgt>
                                        </p:tgtEl>
                                        <p:attrNameLst>
                                          <p:attrName>style.visibility</p:attrName>
                                        </p:attrNameLst>
                                      </p:cBhvr>
                                      <p:to>
                                        <p:strVal val="visible"/>
                                      </p:to>
                                    </p:set>
                                    <p:animEffect transition="in" filter="fade">
                                      <p:cBhvr>
                                        <p:cTn id="31" dur="1000"/>
                                        <p:tgtEl>
                                          <p:spTgt spid="779268">
                                            <p:txEl>
                                              <p:pRg st="4" end="4"/>
                                            </p:txEl>
                                          </p:spTgt>
                                        </p:tgtEl>
                                      </p:cBhvr>
                                    </p:animEffect>
                                    <p:anim calcmode="lin" valueType="num">
                                      <p:cBhvr>
                                        <p:cTn id="32" dur="1000" fill="hold"/>
                                        <p:tgtEl>
                                          <p:spTgt spid="77926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7926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79268">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79268">
                                            <p:txEl>
                                              <p:pRg st="5" end="5"/>
                                            </p:txEl>
                                          </p:spTgt>
                                        </p:tgtEl>
                                        <p:attrNameLst>
                                          <p:attrName>style.visibility</p:attrName>
                                        </p:attrNameLst>
                                      </p:cBhvr>
                                      <p:to>
                                        <p:strVal val="visible"/>
                                      </p:to>
                                    </p:set>
                                    <p:animEffect transition="in" filter="fade">
                                      <p:cBhvr>
                                        <p:cTn id="37" dur="1000"/>
                                        <p:tgtEl>
                                          <p:spTgt spid="779268">
                                            <p:txEl>
                                              <p:pRg st="5" end="5"/>
                                            </p:txEl>
                                          </p:spTgt>
                                        </p:tgtEl>
                                      </p:cBhvr>
                                    </p:animEffect>
                                    <p:anim calcmode="lin" valueType="num">
                                      <p:cBhvr>
                                        <p:cTn id="38" dur="1000" fill="hold"/>
                                        <p:tgtEl>
                                          <p:spTgt spid="779268">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79268">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79268">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7" name="Rectangle 3"/>
          <p:cNvSpPr>
            <a:spLocks noGrp="1" noChangeArrowheads="1"/>
          </p:cNvSpPr>
          <p:nvPr>
            <p:ph type="body" idx="1"/>
          </p:nvPr>
        </p:nvSpPr>
        <p:spPr>
          <a:xfrm>
            <a:off x="152400" y="2438400"/>
            <a:ext cx="3810000" cy="3886200"/>
          </a:xfrm>
        </p:spPr>
        <p:txBody>
          <a:bodyPr/>
          <a:lstStyle/>
          <a:p>
            <a:pPr>
              <a:lnSpc>
                <a:spcPct val="80000"/>
              </a:lnSpc>
            </a:pPr>
            <a:r>
              <a:rPr lang="en-US" sz="2800" dirty="0">
                <a:solidFill>
                  <a:schemeClr val="accent1"/>
                </a:solidFill>
              </a:rPr>
              <a:t>The lighter object attains the larger velocity to equalize the magnitudes of the momentums of the two objects.</a:t>
            </a:r>
          </a:p>
          <a:p>
            <a:pPr>
              <a:lnSpc>
                <a:spcPct val="80000"/>
              </a:lnSpc>
            </a:pPr>
            <a:r>
              <a:rPr lang="en-US" sz="2800" dirty="0">
                <a:solidFill>
                  <a:schemeClr val="accent1"/>
                </a:solidFill>
              </a:rPr>
              <a:t>The total momentum of the system is conserved and does not change.</a:t>
            </a:r>
          </a:p>
        </p:txBody>
      </p:sp>
      <p:pic>
        <p:nvPicPr>
          <p:cNvPr id="1281031" name="Picture 7" descr="07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2362200"/>
            <a:ext cx="51816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1032" name="Rectangle 8"/>
          <p:cNvSpPr>
            <a:spLocks noGrp="1" noChangeArrowheads="1"/>
          </p:cNvSpPr>
          <p:nvPr>
            <p:ph type="title"/>
          </p:nvPr>
        </p:nvSpPr>
        <p:spPr>
          <a:xfrm>
            <a:off x="0" y="311150"/>
            <a:ext cx="9144000" cy="1739900"/>
          </a:xfrm>
        </p:spPr>
        <p:txBody>
          <a:bodyPr/>
          <a:lstStyle/>
          <a:p>
            <a:r>
              <a:rPr lang="en-US" sz="3600" b="1" i="1">
                <a:solidFill>
                  <a:schemeClr val="accent1"/>
                </a:solidFill>
                <a:latin typeface="Arial" charset="0"/>
              </a:rPr>
              <a:t>Recoil</a:t>
            </a:r>
            <a:r>
              <a:rPr lang="en-US" sz="3600">
                <a:solidFill>
                  <a:schemeClr val="tx1"/>
                </a:solidFill>
                <a:latin typeface="Arial" charset="0"/>
              </a:rPr>
              <a:t> is what happens when a brief force between two objects causes the objects to move in opposite directions.</a:t>
            </a:r>
            <a:endParaRPr lang="en-US" sz="4000"/>
          </a:p>
        </p:txBody>
      </p:sp>
    </p:spTree>
    <p:extLst>
      <p:ext uri="{BB962C8B-B14F-4D97-AF65-F5344CB8AC3E}">
        <p14:creationId xmlns:p14="http://schemas.microsoft.com/office/powerpoint/2010/main" val="2112971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1027">
                                            <p:txEl>
                                              <p:pRg st="0" end="0"/>
                                            </p:txEl>
                                          </p:spTgt>
                                        </p:tgtEl>
                                        <p:attrNameLst>
                                          <p:attrName>style.visibility</p:attrName>
                                        </p:attrNameLst>
                                      </p:cBhvr>
                                      <p:to>
                                        <p:strVal val="visible"/>
                                      </p:to>
                                    </p:set>
                                    <p:animEffect transition="in" filter="fade">
                                      <p:cBhvr>
                                        <p:cTn id="7" dur="1000"/>
                                        <p:tgtEl>
                                          <p:spTgt spid="1281027">
                                            <p:txEl>
                                              <p:pRg st="0" end="0"/>
                                            </p:txEl>
                                          </p:spTgt>
                                        </p:tgtEl>
                                      </p:cBhvr>
                                    </p:animEffect>
                                    <p:anim calcmode="lin" valueType="num">
                                      <p:cBhvr>
                                        <p:cTn id="8" dur="1000" fill="hold"/>
                                        <p:tgtEl>
                                          <p:spTgt spid="128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1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81027">
                                            <p:txEl>
                                              <p:pRg st="1" end="1"/>
                                            </p:txEl>
                                          </p:spTgt>
                                        </p:tgtEl>
                                        <p:attrNameLst>
                                          <p:attrName>style.visibility</p:attrName>
                                        </p:attrNameLst>
                                      </p:cBhvr>
                                      <p:to>
                                        <p:strVal val="visible"/>
                                      </p:to>
                                    </p:set>
                                    <p:animEffect transition="in" filter="fade">
                                      <p:cBhvr>
                                        <p:cTn id="14" dur="1000"/>
                                        <p:tgtEl>
                                          <p:spTgt spid="1281027">
                                            <p:txEl>
                                              <p:pRg st="1" end="1"/>
                                            </p:txEl>
                                          </p:spTgt>
                                        </p:tgtEl>
                                      </p:cBhvr>
                                    </p:animEffect>
                                    <p:anim calcmode="lin" valueType="num">
                                      <p:cBhvr>
                                        <p:cTn id="15" dur="1000" fill="hold"/>
                                        <p:tgtEl>
                                          <p:spTgt spid="1281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810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02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3FEEE-6EDA-49B0-B5FD-492D0D361473}" type="slidenum">
              <a:rPr lang="en-US" smtClean="0"/>
              <a:t>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511040" cy="539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501" y="3305787"/>
            <a:ext cx="5174500" cy="269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http://www.acs.psu.edu/drussell/Demos/SHO/mass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75563" y="1481137"/>
            <a:ext cx="37623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56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0" y="138113"/>
            <a:ext cx="9144000" cy="1066800"/>
          </a:xfrm>
        </p:spPr>
        <p:txBody>
          <a:bodyPr/>
          <a:lstStyle/>
          <a:p>
            <a:r>
              <a:rPr lang="en-US" sz="3200" dirty="0" smtClean="0">
                <a:solidFill>
                  <a:srgbClr val="FF0000"/>
                </a:solidFill>
                <a:latin typeface="Comic Sans MS" pitchFamily="79" charset="0"/>
              </a:rPr>
              <a:t>Recoil</a:t>
            </a:r>
            <a:endParaRPr lang="en-US" dirty="0">
              <a:solidFill>
                <a:srgbClr val="FF0000"/>
              </a:solidFill>
            </a:endParaRPr>
          </a:p>
        </p:txBody>
      </p:sp>
      <p:pic>
        <p:nvPicPr>
          <p:cNvPr id="1270793" name="Picture 9"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0794" name="Rectangle 10"/>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The explosion of the powder causes the shot to move very rapidly forward.</a:t>
            </a:r>
          </a:p>
          <a:p>
            <a:pPr>
              <a:lnSpc>
                <a:spcPct val="80000"/>
              </a:lnSpc>
            </a:pPr>
            <a:r>
              <a:rPr lang="en-US" sz="2800" dirty="0">
                <a:solidFill>
                  <a:schemeClr val="accent1"/>
                </a:solidFill>
              </a:rPr>
              <a:t>If the gun is free to move, it will recoil backward with a momentum equal in magnitude to the momentum of the shot.</a:t>
            </a:r>
          </a:p>
        </p:txBody>
      </p:sp>
    </p:spTree>
    <p:extLst>
      <p:ext uri="{BB962C8B-B14F-4D97-AF65-F5344CB8AC3E}">
        <p14:creationId xmlns:p14="http://schemas.microsoft.com/office/powerpoint/2010/main" val="404144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70794">
                                            <p:txEl>
                                              <p:pRg st="0" end="0"/>
                                            </p:txEl>
                                          </p:spTgt>
                                        </p:tgtEl>
                                        <p:attrNameLst>
                                          <p:attrName>style.visibility</p:attrName>
                                        </p:attrNameLst>
                                      </p:cBhvr>
                                      <p:to>
                                        <p:strVal val="visible"/>
                                      </p:to>
                                    </p:set>
                                    <p:animEffect transition="in" filter="fade">
                                      <p:cBhvr>
                                        <p:cTn id="7" dur="1000"/>
                                        <p:tgtEl>
                                          <p:spTgt spid="1270794">
                                            <p:txEl>
                                              <p:pRg st="0" end="0"/>
                                            </p:txEl>
                                          </p:spTgt>
                                        </p:tgtEl>
                                      </p:cBhvr>
                                    </p:animEffect>
                                    <p:anim calcmode="lin" valueType="num">
                                      <p:cBhvr>
                                        <p:cTn id="8" dur="1000" fill="hold"/>
                                        <p:tgtEl>
                                          <p:spTgt spid="12707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7079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70794">
                                            <p:txEl>
                                              <p:pRg st="1" end="1"/>
                                            </p:txEl>
                                          </p:spTgt>
                                        </p:tgtEl>
                                        <p:attrNameLst>
                                          <p:attrName>style.visibility</p:attrName>
                                        </p:attrNameLst>
                                      </p:cBhvr>
                                      <p:to>
                                        <p:strVal val="visible"/>
                                      </p:to>
                                    </p:set>
                                    <p:animEffect transition="in" filter="fade">
                                      <p:cBhvr>
                                        <p:cTn id="13" dur="1000"/>
                                        <p:tgtEl>
                                          <p:spTgt spid="1270794">
                                            <p:txEl>
                                              <p:pRg st="1" end="1"/>
                                            </p:txEl>
                                          </p:spTgt>
                                        </p:tgtEl>
                                      </p:cBhvr>
                                    </p:animEffect>
                                    <p:anim calcmode="lin" valueType="num">
                                      <p:cBhvr>
                                        <p:cTn id="14" dur="1000" fill="hold"/>
                                        <p:tgtEl>
                                          <p:spTgt spid="127079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27079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4"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7171"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7172" name="Rectangle 4"/>
          <p:cNvSpPr>
            <a:spLocks noGrp="1" noChangeArrowheads="1"/>
          </p:cNvSpPr>
          <p:nvPr>
            <p:ph type="body" idx="1"/>
          </p:nvPr>
        </p:nvSpPr>
        <p:spPr>
          <a:xfrm>
            <a:off x="152400" y="381000"/>
            <a:ext cx="8763000" cy="5257800"/>
          </a:xfrm>
          <a:noFill/>
          <a:ln/>
        </p:spPr>
        <p:txBody>
          <a:bodyPr/>
          <a:lstStyle/>
          <a:p>
            <a:pPr>
              <a:lnSpc>
                <a:spcPct val="80000"/>
              </a:lnSpc>
            </a:pPr>
            <a:r>
              <a:rPr lang="en-US" sz="2800" dirty="0">
                <a:solidFill>
                  <a:schemeClr val="accent1"/>
                </a:solidFill>
              </a:rPr>
              <a:t>Even though the mass of the shot is small, its momentum is large due to its large velocity.</a:t>
            </a:r>
          </a:p>
          <a:p>
            <a:pPr>
              <a:lnSpc>
                <a:spcPct val="80000"/>
              </a:lnSpc>
            </a:pPr>
            <a:r>
              <a:rPr lang="en-US" sz="2800" dirty="0">
                <a:solidFill>
                  <a:schemeClr val="accent1"/>
                </a:solidFill>
              </a:rPr>
              <a:t>The shotgun recoils with a momentum equal in magnitude to the momentum of the shot.</a:t>
            </a:r>
          </a:p>
          <a:p>
            <a:pPr>
              <a:lnSpc>
                <a:spcPct val="80000"/>
              </a:lnSpc>
            </a:pPr>
            <a:r>
              <a:rPr lang="en-US" sz="2800" dirty="0">
                <a:solidFill>
                  <a:schemeClr val="accent1"/>
                </a:solidFill>
              </a:rPr>
              <a:t>The recoil velocity of the shotgun will be smaller than the shot’s velocity because the shotgun has more mass, but it can still be sizeable.</a:t>
            </a:r>
          </a:p>
        </p:txBody>
      </p:sp>
    </p:spTree>
    <p:extLst>
      <p:ext uri="{BB962C8B-B14F-4D97-AF65-F5344CB8AC3E}">
        <p14:creationId xmlns:p14="http://schemas.microsoft.com/office/powerpoint/2010/main" val="55042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7172">
                                            <p:txEl>
                                              <p:pRg st="1" end="1"/>
                                            </p:txEl>
                                          </p:spTgt>
                                        </p:tgtEl>
                                        <p:attrNameLst>
                                          <p:attrName>style.visibility</p:attrName>
                                        </p:attrNameLst>
                                      </p:cBhvr>
                                      <p:to>
                                        <p:strVal val="visible"/>
                                      </p:to>
                                    </p:set>
                                    <p:animEffect transition="in" filter="fade">
                                      <p:cBhvr>
                                        <p:cTn id="7" dur="1000"/>
                                        <p:tgtEl>
                                          <p:spTgt spid="1287172">
                                            <p:txEl>
                                              <p:pRg st="1" end="1"/>
                                            </p:txEl>
                                          </p:spTgt>
                                        </p:tgtEl>
                                      </p:cBhvr>
                                    </p:animEffect>
                                    <p:anim calcmode="lin" valueType="num">
                                      <p:cBhvr>
                                        <p:cTn id="8" dur="1000" fill="hold"/>
                                        <p:tgtEl>
                                          <p:spTgt spid="128717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8717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87172">
                                            <p:txEl>
                                              <p:pRg st="2" end="2"/>
                                            </p:txEl>
                                          </p:spTgt>
                                        </p:tgtEl>
                                        <p:attrNameLst>
                                          <p:attrName>style.visibility</p:attrName>
                                        </p:attrNameLst>
                                      </p:cBhvr>
                                      <p:to>
                                        <p:strVal val="visible"/>
                                      </p:to>
                                    </p:set>
                                    <p:animEffect transition="in" filter="fade">
                                      <p:cBhvr>
                                        <p:cTn id="12" dur="1000"/>
                                        <p:tgtEl>
                                          <p:spTgt spid="1287172">
                                            <p:txEl>
                                              <p:pRg st="2" end="2"/>
                                            </p:txEl>
                                          </p:spTgt>
                                        </p:tgtEl>
                                      </p:cBhvr>
                                    </p:animEffect>
                                    <p:anim calcmode="lin" valueType="num">
                                      <p:cBhvr>
                                        <p:cTn id="13" dur="1000" fill="hold"/>
                                        <p:tgtEl>
                                          <p:spTgt spid="128717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871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2"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0" y="381000"/>
            <a:ext cx="9144000" cy="579438"/>
          </a:xfrm>
        </p:spPr>
        <p:txBody>
          <a:bodyPr/>
          <a:lstStyle/>
          <a:p>
            <a:r>
              <a:rPr lang="en-US" sz="3200" dirty="0">
                <a:solidFill>
                  <a:srgbClr val="FF0000"/>
                </a:solidFill>
                <a:latin typeface="Comic Sans MS" pitchFamily="79" charset="0"/>
              </a:rPr>
              <a:t>How can you avoid a bruised shoulder?</a:t>
            </a:r>
            <a:endParaRPr lang="en-US" dirty="0">
              <a:solidFill>
                <a:srgbClr val="FF0000"/>
              </a:solidFill>
            </a:endParaRPr>
          </a:p>
        </p:txBody>
      </p:sp>
      <p:pic>
        <p:nvPicPr>
          <p:cNvPr id="1289219"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9220" name="Rectangle 4"/>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If the shotgun is held firmly against your shoulder, it doesn’t hurt as much.</a:t>
            </a:r>
          </a:p>
          <a:p>
            <a:pPr>
              <a:lnSpc>
                <a:spcPct val="80000"/>
              </a:lnSpc>
            </a:pPr>
            <a:endParaRPr lang="en-US" sz="2800" dirty="0">
              <a:solidFill>
                <a:srgbClr val="FFEBC7"/>
              </a:solidFill>
            </a:endParaRPr>
          </a:p>
          <a:p>
            <a:pPr lvl="3">
              <a:lnSpc>
                <a:spcPct val="80000"/>
              </a:lnSpc>
              <a:buFont typeface="Wingdings" pitchFamily="79" charset="2"/>
              <a:buNone/>
            </a:pPr>
            <a:r>
              <a:rPr lang="en-US" sz="3600" i="1" dirty="0">
                <a:solidFill>
                  <a:srgbClr val="FF0000"/>
                </a:solidFill>
                <a:latin typeface="Comic Sans MS" pitchFamily="79" charset="0"/>
              </a:rPr>
              <a:t>		WHY?</a:t>
            </a:r>
            <a:endParaRPr lang="en-US" sz="1800" dirty="0">
              <a:solidFill>
                <a:srgbClr val="FF0000"/>
              </a:solidFill>
            </a:endParaRPr>
          </a:p>
        </p:txBody>
      </p:sp>
    </p:spTree>
    <p:extLst>
      <p:ext uri="{BB962C8B-B14F-4D97-AF65-F5344CB8AC3E}">
        <p14:creationId xmlns:p14="http://schemas.microsoft.com/office/powerpoint/2010/main" val="154549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1026"/>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60547" name="Rectangle 1027"/>
          <p:cNvSpPr>
            <a:spLocks noGrp="1" noChangeArrowheads="1"/>
          </p:cNvSpPr>
          <p:nvPr>
            <p:ph type="title"/>
          </p:nvPr>
        </p:nvSpPr>
        <p:spPr>
          <a:xfrm>
            <a:off x="0" y="228600"/>
            <a:ext cx="9144000" cy="1812925"/>
          </a:xfrm>
          <a:noFill/>
          <a:ln/>
        </p:spPr>
        <p:txBody>
          <a:bodyPr>
            <a:noAutofit/>
          </a:bodyPr>
          <a:lstStyle/>
          <a:p>
            <a:r>
              <a:rPr lang="en-US" sz="3000" b="1" dirty="0" smtClean="0">
                <a:solidFill>
                  <a:srgbClr val="FF0000"/>
                </a:solidFill>
              </a:rPr>
              <a:t>Quiz: </a:t>
            </a:r>
            <a:r>
              <a:rPr lang="en-US" sz="3000" dirty="0" smtClean="0">
                <a:solidFill>
                  <a:schemeClr val="accent1"/>
                </a:solidFill>
                <a:latin typeface="Arial" charset="0"/>
              </a:rPr>
              <a:t>When a ball bounces back with the same speed, the momentum changes from </a:t>
            </a:r>
            <a:r>
              <a:rPr lang="en-US" sz="3000" b="1" dirty="0" smtClean="0">
                <a:solidFill>
                  <a:schemeClr val="accent1"/>
                </a:solidFill>
                <a:latin typeface="Arial" charset="0"/>
              </a:rPr>
              <a:t>mv</a:t>
            </a:r>
            <a:r>
              <a:rPr lang="en-US" sz="3000" dirty="0" smtClean="0">
                <a:solidFill>
                  <a:schemeClr val="accent1"/>
                </a:solidFill>
                <a:latin typeface="Arial" charset="0"/>
              </a:rPr>
              <a:t> to </a:t>
            </a:r>
            <a:r>
              <a:rPr lang="en-US" sz="3000" b="1" dirty="0" smtClean="0">
                <a:solidFill>
                  <a:schemeClr val="accent1"/>
                </a:solidFill>
                <a:latin typeface="Arial" charset="0"/>
              </a:rPr>
              <a:t>-mv</a:t>
            </a:r>
            <a:r>
              <a:rPr lang="en-US" sz="3000" dirty="0" smtClean="0">
                <a:solidFill>
                  <a:schemeClr val="accent1"/>
                </a:solidFill>
                <a:latin typeface="Arial" charset="0"/>
              </a:rPr>
              <a:t>, so the impulse and the change in momentum are </a:t>
            </a:r>
            <a:endParaRPr lang="en-US" sz="3000" b="1" dirty="0">
              <a:solidFill>
                <a:schemeClr val="accent1"/>
              </a:solidFill>
            </a:endParaRPr>
          </a:p>
        </p:txBody>
      </p:sp>
      <p:sp>
        <p:nvSpPr>
          <p:cNvPr id="1260550" name="Rectangle 1030"/>
          <p:cNvSpPr>
            <a:spLocks noChangeArrowheads="1"/>
          </p:cNvSpPr>
          <p:nvPr/>
        </p:nvSpPr>
        <p:spPr bwMode="auto">
          <a:xfrm>
            <a:off x="152400" y="2209800"/>
            <a:ext cx="3124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buClr>
                <a:schemeClr val="folHlink"/>
              </a:buClr>
              <a:buFont typeface="Wingdings" pitchFamily="79" charset="2"/>
              <a:buAutoNum type="alphaUcPeriod"/>
            </a:pPr>
            <a:r>
              <a:rPr lang="en-US" sz="2500" dirty="0" smtClean="0">
                <a:latin typeface="Arial" charset="0"/>
              </a:rPr>
              <a:t>2mv, 2mv </a:t>
            </a:r>
          </a:p>
          <a:p>
            <a:pPr marL="514350" indent="-514350">
              <a:buClr>
                <a:schemeClr val="folHlink"/>
              </a:buClr>
              <a:buFont typeface="Wingdings" pitchFamily="79" charset="2"/>
              <a:buAutoNum type="alphaUcPeriod"/>
            </a:pPr>
            <a:r>
              <a:rPr lang="en-US" sz="2500" dirty="0" smtClean="0">
                <a:latin typeface="Arial" charset="0"/>
              </a:rPr>
              <a:t> mv, mv</a:t>
            </a:r>
          </a:p>
          <a:p>
            <a:pPr marL="514350" indent="-514350">
              <a:buClr>
                <a:schemeClr val="folHlink"/>
              </a:buClr>
              <a:buFont typeface="Wingdings" pitchFamily="79" charset="2"/>
              <a:buAutoNum type="alphaUcPeriod"/>
            </a:pPr>
            <a:r>
              <a:rPr lang="en-US" sz="2500" dirty="0" smtClean="0">
                <a:latin typeface="Arial" charset="0"/>
              </a:rPr>
              <a:t>No change in momentum. Impulse is 0. </a:t>
            </a:r>
          </a:p>
          <a:p>
            <a:pPr marL="514350" indent="-514350">
              <a:buClr>
                <a:schemeClr val="folHlink"/>
              </a:buClr>
              <a:buFont typeface="Wingdings" pitchFamily="79" charset="2"/>
              <a:buAutoNum type="alphaUcPeriod"/>
            </a:pPr>
            <a:r>
              <a:rPr lang="en-US" sz="2500" dirty="0" smtClean="0">
                <a:latin typeface="Arial" charset="0"/>
              </a:rPr>
              <a:t>No change in momentum. Impulse is mv</a:t>
            </a:r>
            <a:endParaRPr lang="en-US" sz="2500" dirty="0">
              <a:latin typeface="Arial" charset="0"/>
            </a:endParaRPr>
          </a:p>
        </p:txBody>
      </p:sp>
      <p:pic>
        <p:nvPicPr>
          <p:cNvPr id="1260551" name="Picture 1031" descr="0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2362200"/>
            <a:ext cx="5648325"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47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1" name="Rectangle 3"/>
          <p:cNvSpPr>
            <a:spLocks noGrp="1" noChangeArrowheads="1"/>
          </p:cNvSpPr>
          <p:nvPr>
            <p:ph type="body" idx="1"/>
          </p:nvPr>
        </p:nvSpPr>
        <p:spPr>
          <a:xfrm>
            <a:off x="457200" y="990600"/>
            <a:ext cx="7772400" cy="4114800"/>
          </a:xfrm>
        </p:spPr>
        <p:txBody>
          <a:bodyPr/>
          <a:lstStyle/>
          <a:p>
            <a:pPr marL="0" indent="0">
              <a:lnSpc>
                <a:spcPct val="80000"/>
              </a:lnSpc>
              <a:buNone/>
            </a:pPr>
            <a:r>
              <a:rPr lang="en-US" sz="2800" dirty="0"/>
              <a:t>The increase in elastic potential energy is equal to the work done by the average force needed to stretch the spring.</a:t>
            </a:r>
          </a:p>
        </p:txBody>
      </p:sp>
      <p:graphicFrame>
        <p:nvGraphicFramePr>
          <p:cNvPr id="1174532" name="Object 4"/>
          <p:cNvGraphicFramePr>
            <a:graphicFrameLocks noChangeAspect="1"/>
          </p:cNvGraphicFramePr>
          <p:nvPr>
            <p:extLst/>
          </p:nvPr>
        </p:nvGraphicFramePr>
        <p:xfrm>
          <a:off x="396875" y="2840038"/>
          <a:ext cx="5416550" cy="1711325"/>
        </p:xfrm>
        <a:graphic>
          <a:graphicData uri="http://schemas.openxmlformats.org/presentationml/2006/ole">
            <mc:AlternateContent xmlns:mc="http://schemas.openxmlformats.org/markup-compatibility/2006">
              <mc:Choice xmlns:v="urn:schemas-microsoft-com:vml" Requires="v">
                <p:oleObj spid="_x0000_s5124" name="Equation" r:id="rId4" imgW="2654280" imgH="838080" progId="Equation.3">
                  <p:embed/>
                </p:oleObj>
              </mc:Choice>
              <mc:Fallback>
                <p:oleObj name="Equation" r:id="rId4" imgW="2654280" imgH="838080" progId="Equation.3">
                  <p:embed/>
                  <p:pic>
                    <p:nvPicPr>
                      <p:cNvPr id="1174532" name="Object 4"/>
                      <p:cNvPicPr>
                        <a:picLocks noChangeAspect="1" noChangeArrowheads="1"/>
                      </p:cNvPicPr>
                      <p:nvPr/>
                    </p:nvPicPr>
                    <p:blipFill>
                      <a:blip r:embed="rId5"/>
                      <a:srcRect/>
                      <a:stretch>
                        <a:fillRect/>
                      </a:stretch>
                    </p:blipFill>
                    <p:spPr bwMode="auto">
                      <a:xfrm>
                        <a:off x="396875" y="2840038"/>
                        <a:ext cx="5416550" cy="1711325"/>
                      </a:xfrm>
                      <a:prstGeom prst="rect">
                        <a:avLst/>
                      </a:prstGeom>
                      <a:solidFill>
                        <a:srgbClr val="EFFF5D"/>
                      </a:solidFill>
                      <a:ln>
                        <a:noFill/>
                      </a:ln>
                      <a:effectLst/>
                      <a:extLst/>
                    </p:spPr>
                  </p:pic>
                </p:oleObj>
              </mc:Fallback>
            </mc:AlternateContent>
          </a:graphicData>
        </a:graphic>
      </p:graphicFrame>
      <p:pic>
        <p:nvPicPr>
          <p:cNvPr id="1174535" name="Picture 7" descr="06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17850"/>
            <a:ext cx="47244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457200" y="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0000"/>
                </a:solidFill>
              </a:rPr>
              <a:t>Conversion Between Potential and Kinetic  energy</a:t>
            </a:r>
            <a:endParaRPr lang="en-US" sz="3000" dirty="0"/>
          </a:p>
        </p:txBody>
      </p:sp>
      <p:grpSp>
        <p:nvGrpSpPr>
          <p:cNvPr id="6" name="Group 5"/>
          <p:cNvGrpSpPr/>
          <p:nvPr/>
        </p:nvGrpSpPr>
        <p:grpSpPr>
          <a:xfrm>
            <a:off x="4898571" y="3962400"/>
            <a:ext cx="2895600" cy="2342191"/>
            <a:chOff x="2514600" y="2111240"/>
            <a:chExt cx="2895600" cy="2342191"/>
          </a:xfrm>
        </p:grpSpPr>
        <p:cxnSp>
          <p:nvCxnSpPr>
            <p:cNvPr id="8" name="Straight Connector 7"/>
            <p:cNvCxnSpPr/>
            <p:nvPr/>
          </p:nvCxnSpPr>
          <p:spPr>
            <a:xfrm>
              <a:off x="25146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216081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8357"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1000" y="211124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434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00600"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054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2357"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0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1E13FEEE-6EDA-49B0-B5FD-492D0D361473}" type="slidenum">
              <a:rPr lang="en-US" smtClean="0"/>
              <a:t>3</a:t>
            </a:fld>
            <a:endParaRPr lang="en-US"/>
          </a:p>
        </p:txBody>
      </p:sp>
    </p:spTree>
    <p:extLst>
      <p:ext uri="{BB962C8B-B14F-4D97-AF65-F5344CB8AC3E}">
        <p14:creationId xmlns:p14="http://schemas.microsoft.com/office/powerpoint/2010/main" val="348669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74532"/>
                                        </p:tgtEl>
                                        <p:attrNameLst>
                                          <p:attrName>style.visibility</p:attrName>
                                        </p:attrNameLst>
                                      </p:cBhvr>
                                      <p:to>
                                        <p:strVal val="visible"/>
                                      </p:to>
                                    </p:set>
                                    <p:animEffect transition="in" filter="fade">
                                      <p:cBhvr>
                                        <p:cTn id="11" dur="1000"/>
                                        <p:tgtEl>
                                          <p:spTgt spid="1174532"/>
                                        </p:tgtEl>
                                      </p:cBhvr>
                                    </p:animEffect>
                                    <p:anim calcmode="lin" valueType="num">
                                      <p:cBhvr>
                                        <p:cTn id="12" dur="1000" fill="hold"/>
                                        <p:tgtEl>
                                          <p:spTgt spid="1174532"/>
                                        </p:tgtEl>
                                        <p:attrNameLst>
                                          <p:attrName>ppt_x</p:attrName>
                                        </p:attrNameLst>
                                      </p:cBhvr>
                                      <p:tavLst>
                                        <p:tav tm="0">
                                          <p:val>
                                            <p:strVal val="#ppt_x"/>
                                          </p:val>
                                        </p:tav>
                                        <p:tav tm="100000">
                                          <p:val>
                                            <p:strVal val="#ppt_x"/>
                                          </p:val>
                                        </p:tav>
                                      </p:tavLst>
                                    </p:anim>
                                    <p:anim calcmode="lin" valueType="num">
                                      <p:cBhvr>
                                        <p:cTn id="13" dur="1000" fill="hold"/>
                                        <p:tgtEl>
                                          <p:spTgt spid="1174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F25102-C2FD-4766-BBD4-652D6D81DF45}" type="slidenum">
              <a:rPr lang="en-US"/>
              <a:pPr eaLnBrk="1" hangingPunct="1"/>
              <a:t>4</a:t>
            </a:fld>
            <a:endParaRPr lang="en-US"/>
          </a:p>
        </p:txBody>
      </p:sp>
      <p:sp>
        <p:nvSpPr>
          <p:cNvPr id="1536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33071-11E1-4AE2-9845-B66FABCF0AC6}" type="datetime1">
              <a:rPr lang="en-US" sz="1400"/>
              <a:pPr eaLnBrk="1" hangingPunct="1"/>
              <a:t>2/8/2019</a:t>
            </a:fld>
            <a:endParaRPr lang="en-US" sz="1400"/>
          </a:p>
        </p:txBody>
      </p:sp>
      <p:sp>
        <p:nvSpPr>
          <p:cNvPr id="1536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0F4837-2C2A-4787-8D6B-AC918CF5939E}" type="slidenum">
              <a:rPr lang="en-US" sz="1400"/>
              <a:pPr algn="r" eaLnBrk="1" hangingPunct="1"/>
              <a:t>4</a:t>
            </a:fld>
            <a:endParaRPr lang="en-US" sz="1400"/>
          </a:p>
        </p:txBody>
      </p:sp>
      <p:sp>
        <p:nvSpPr>
          <p:cNvPr id="15367"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Power</a:t>
            </a:r>
          </a:p>
        </p:txBody>
      </p:sp>
      <p:sp>
        <p:nvSpPr>
          <p:cNvPr id="15368" name="Rectangle 3"/>
          <p:cNvSpPr>
            <a:spLocks noGrp="1" noChangeArrowheads="1"/>
          </p:cNvSpPr>
          <p:nvPr>
            <p:ph type="body" idx="1"/>
          </p:nvPr>
        </p:nvSpPr>
        <p:spPr>
          <a:xfrm>
            <a:off x="304800" y="838200"/>
            <a:ext cx="8229600" cy="5334000"/>
          </a:xfrm>
        </p:spPr>
        <p:txBody>
          <a:bodyPr>
            <a:normAutofit/>
          </a:bodyPr>
          <a:lstStyle/>
          <a:p>
            <a:pPr marL="0" indent="0" eaLnBrk="1" hangingPunct="1"/>
            <a:r>
              <a:rPr lang="en-US" sz="2000" dirty="0" smtClean="0"/>
              <a:t>It is not only important how much </a:t>
            </a:r>
          </a:p>
          <a:p>
            <a:pPr marL="0" indent="0" eaLnBrk="1" hangingPunct="1">
              <a:buNone/>
            </a:pPr>
            <a:r>
              <a:rPr lang="en-US" sz="2000" dirty="0" smtClean="0"/>
              <a:t>work is done but also how quick, i.e.  </a:t>
            </a:r>
          </a:p>
          <a:p>
            <a:pPr marL="0" indent="0" eaLnBrk="1" hangingPunct="1">
              <a:buNone/>
            </a:pPr>
            <a:r>
              <a:rPr lang="en-US" sz="2000" dirty="0" smtClean="0"/>
              <a:t>the rate,  at which work is done</a:t>
            </a:r>
          </a:p>
          <a:p>
            <a:pPr marL="0" indent="0" eaLnBrk="1" hangingPunct="1"/>
            <a:endParaRPr lang="en-US" sz="2000" dirty="0" smtClean="0"/>
          </a:p>
          <a:p>
            <a:pPr marL="0" indent="0" eaLnBrk="1" hangingPunct="1"/>
            <a:r>
              <a:rPr lang="en-US" sz="2000" dirty="0" smtClean="0">
                <a:solidFill>
                  <a:schemeClr val="hlink"/>
                </a:solidFill>
              </a:rPr>
              <a:t>So the quantity</a:t>
            </a:r>
          </a:p>
          <a:p>
            <a:pPr marL="0" indent="0" eaLnBrk="1" hangingPunct="1"/>
            <a:r>
              <a:rPr lang="en-US" sz="2000" dirty="0" smtClean="0">
                <a:solidFill>
                  <a:schemeClr val="hlink"/>
                </a:solidFill>
              </a:rPr>
              <a:t>      </a:t>
            </a:r>
            <a:r>
              <a:rPr lang="en-US" dirty="0" smtClean="0"/>
              <a:t>Power = P = W/t  (unit is a watt)</a:t>
            </a:r>
          </a:p>
          <a:p>
            <a:pPr marL="0" indent="0" eaLnBrk="1" hangingPunct="1"/>
            <a:r>
              <a:rPr lang="en-US" sz="2000" dirty="0" smtClean="0">
                <a:solidFill>
                  <a:schemeClr val="hlink"/>
                </a:solidFill>
              </a:rPr>
              <a:t> is very important.</a:t>
            </a:r>
            <a:r>
              <a:rPr lang="en-US" sz="2000" dirty="0" smtClean="0"/>
              <a:t> </a:t>
            </a:r>
          </a:p>
          <a:p>
            <a:pPr marL="0" indent="0" eaLnBrk="1" hangingPunct="1"/>
            <a:endParaRPr lang="en-US" sz="2000" dirty="0" smtClean="0"/>
          </a:p>
          <a:p>
            <a:pPr marL="0" indent="0" eaLnBrk="1" hangingPunct="1"/>
            <a:r>
              <a:rPr lang="en-US" sz="2000" dirty="0" smtClean="0">
                <a:solidFill>
                  <a:srgbClr val="0066FF"/>
                </a:solidFill>
              </a:rPr>
              <a:t>Generally energy supplies, motors, </a:t>
            </a:r>
            <a:r>
              <a:rPr lang="en-US" sz="2000" dirty="0" err="1" smtClean="0">
                <a:solidFill>
                  <a:srgbClr val="0066FF"/>
                </a:solidFill>
              </a:rPr>
              <a:t>etc</a:t>
            </a:r>
            <a:r>
              <a:rPr lang="en-US" sz="2000" dirty="0" smtClean="0">
                <a:solidFill>
                  <a:srgbClr val="0066FF"/>
                </a:solidFill>
              </a:rPr>
              <a:t>  are rated by power and one  can determine how much work can be done by multiplying by time.</a:t>
            </a:r>
          </a:p>
          <a:p>
            <a:pPr marL="0" indent="0" eaLnBrk="1" hangingPunct="1"/>
            <a:endParaRPr lang="en-US" sz="2000" dirty="0" smtClean="0">
              <a:solidFill>
                <a:srgbClr val="0066FF"/>
              </a:solidFill>
            </a:endParaRPr>
          </a:p>
          <a:p>
            <a:pPr marL="0" indent="0" eaLnBrk="1" hangingPunct="1"/>
            <a:r>
              <a:rPr lang="en-US" sz="2000" dirty="0" smtClean="0">
                <a:solidFill>
                  <a:srgbClr val="0066FF"/>
                </a:solidFill>
              </a:rPr>
              <a:t>                </a:t>
            </a:r>
            <a:r>
              <a:rPr lang="en-US" dirty="0" smtClean="0"/>
              <a:t>W = </a:t>
            </a:r>
            <a:r>
              <a:rPr lang="en-US" dirty="0" err="1" smtClean="0"/>
              <a:t>Pt</a:t>
            </a:r>
            <a:r>
              <a:rPr lang="en-US" dirty="0" smtClean="0"/>
              <a:t>     (joules). </a:t>
            </a:r>
          </a:p>
        </p:txBody>
      </p:sp>
      <p:pic>
        <p:nvPicPr>
          <p:cNvPr id="15369" name="Picture 4" descr="06_p1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4893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07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1FD75-7BC7-407D-B01F-3E8BE0A5C464}" type="slidenum">
              <a:rPr lang="en-US"/>
              <a:pPr eaLnBrk="1" hangingPunct="1"/>
              <a:t>5</a:t>
            </a:fld>
            <a:endParaRPr lang="en-US"/>
          </a:p>
        </p:txBody>
      </p:sp>
      <p:sp>
        <p:nvSpPr>
          <p:cNvPr id="16388" name="Rectangle 4"/>
          <p:cNvSpPr>
            <a:spLocks noGrp="1" noChangeArrowheads="1"/>
          </p:cNvSpPr>
          <p:nvPr>
            <p:ph type="title"/>
          </p:nvPr>
        </p:nvSpPr>
        <p:spPr/>
        <p:txBody>
          <a:bodyPr/>
          <a:lstStyle/>
          <a:p>
            <a:r>
              <a:rPr lang="en-US" b="1" dirty="0" smtClean="0">
                <a:solidFill>
                  <a:srgbClr val="FF0000"/>
                </a:solidFill>
              </a:rPr>
              <a:t>Examples of Watt and Joules</a:t>
            </a:r>
          </a:p>
        </p:txBody>
      </p:sp>
      <p:sp>
        <p:nvSpPr>
          <p:cNvPr id="16389" name="Text Box 5"/>
          <p:cNvSpPr txBox="1">
            <a:spLocks noChangeArrowheads="1"/>
          </p:cNvSpPr>
          <p:nvPr/>
        </p:nvSpPr>
        <p:spPr bwMode="auto">
          <a:xfrm>
            <a:off x="746125" y="1255713"/>
            <a:ext cx="7483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The </a:t>
            </a:r>
            <a:r>
              <a:rPr lang="en-US" sz="2500" b="1" dirty="0">
                <a:solidFill>
                  <a:schemeClr val="hlink"/>
                </a:solidFill>
              </a:rPr>
              <a:t>unit for electrical usage is the kilowatt –hour. A kilowatt – hour is the energy used by a 1000 watt device for 3600 seconds    1kWHr = 1000*3600    =  3.6 million joules</a:t>
            </a:r>
          </a:p>
        </p:txBody>
      </p:sp>
      <p:sp>
        <p:nvSpPr>
          <p:cNvPr id="16391" name="Text Box 16"/>
          <p:cNvSpPr txBox="1">
            <a:spLocks noChangeArrowheads="1"/>
          </p:cNvSpPr>
          <p:nvPr/>
        </p:nvSpPr>
        <p:spPr bwMode="auto">
          <a:xfrm>
            <a:off x="593725" y="3505200"/>
            <a:ext cx="7635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In </a:t>
            </a:r>
            <a:r>
              <a:rPr lang="en-US" sz="2500" b="1" dirty="0">
                <a:solidFill>
                  <a:schemeClr val="hlink"/>
                </a:solidFill>
              </a:rPr>
              <a:t>order to lift an elevator with a mass of 1000kg to 100 meters requires  </a:t>
            </a:r>
            <a:r>
              <a:rPr lang="en-US" sz="2500" b="1" dirty="0" smtClean="0">
                <a:solidFill>
                  <a:schemeClr val="hlink"/>
                </a:solidFill>
              </a:rPr>
              <a:t> </a:t>
            </a:r>
            <a:r>
              <a:rPr lang="en-US" sz="2500" b="1" dirty="0">
                <a:solidFill>
                  <a:schemeClr val="hlink"/>
                </a:solidFill>
              </a:rPr>
              <a:t>1000*9.8*100  joules but we need to do it in </a:t>
            </a:r>
            <a:r>
              <a:rPr lang="en-US" sz="2500" b="1" dirty="0" smtClean="0">
                <a:solidFill>
                  <a:schemeClr val="hlink"/>
                </a:solidFill>
              </a:rPr>
              <a:t>20 seconds. </a:t>
            </a:r>
          </a:p>
          <a:p>
            <a:pPr eaLnBrk="1" hangingPunct="1"/>
            <a:r>
              <a:rPr lang="en-US" sz="2500" b="1" dirty="0" smtClean="0">
                <a:solidFill>
                  <a:schemeClr val="hlink"/>
                </a:solidFill>
              </a:rPr>
              <a:t>The power </a:t>
            </a:r>
            <a:r>
              <a:rPr lang="en-US" sz="2500" b="1" dirty="0">
                <a:solidFill>
                  <a:schemeClr val="hlink"/>
                </a:solidFill>
              </a:rPr>
              <a:t>we need is   1000*9.8*100/20 = 49000 Watts so we need to install a motor rated at &gt; 49000 watts </a:t>
            </a:r>
          </a:p>
        </p:txBody>
      </p:sp>
    </p:spTree>
    <p:extLst>
      <p:ext uri="{BB962C8B-B14F-4D97-AF65-F5344CB8AC3E}">
        <p14:creationId xmlns:p14="http://schemas.microsoft.com/office/powerpoint/2010/main" val="112924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533400" y="304800"/>
            <a:ext cx="7772400" cy="762000"/>
          </a:xfrm>
        </p:spPr>
        <p:txBody>
          <a:bodyPr/>
          <a:lstStyle/>
          <a:p>
            <a:r>
              <a:rPr lang="en-US" dirty="0" smtClean="0">
                <a:solidFill>
                  <a:srgbClr val="FF0000"/>
                </a:solidFill>
                <a:effectLst>
                  <a:outerShdw blurRad="38100" dist="38100" dir="2700000" algn="tl">
                    <a:srgbClr val="000000"/>
                  </a:outerShdw>
                </a:effectLst>
              </a:rPr>
              <a:t>Momentum and Impulse</a:t>
            </a:r>
            <a:endParaRPr lang="en-US" dirty="0">
              <a:solidFill>
                <a:srgbClr val="FF0000"/>
              </a:solidFill>
            </a:endParaRPr>
          </a:p>
        </p:txBody>
      </p:sp>
      <p:sp>
        <p:nvSpPr>
          <p:cNvPr id="1248259" name="Rectangle 3"/>
          <p:cNvSpPr>
            <a:spLocks noGrp="1" noChangeArrowheads="1"/>
          </p:cNvSpPr>
          <p:nvPr>
            <p:ph type="body" idx="1"/>
          </p:nvPr>
        </p:nvSpPr>
        <p:spPr>
          <a:xfrm>
            <a:off x="457200" y="1295400"/>
            <a:ext cx="8229600" cy="4830763"/>
          </a:xfrm>
        </p:spPr>
        <p:txBody>
          <a:bodyPr>
            <a:normAutofit lnSpcReduction="10000"/>
          </a:bodyPr>
          <a:lstStyle/>
          <a:p>
            <a:pPr>
              <a:lnSpc>
                <a:spcPct val="80000"/>
              </a:lnSpc>
              <a:buFont typeface="Wingdings" pitchFamily="79" charset="2"/>
              <a:buChar char="Ø"/>
            </a:pPr>
            <a:r>
              <a:rPr lang="en-US" sz="2800" dirty="0"/>
              <a:t>How can we describe the change in velocities of colliding football players, or balls colliding with bats?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How </a:t>
            </a:r>
            <a:r>
              <a:rPr lang="en-US" sz="2800" dirty="0"/>
              <a:t>does a strong force applied for a very short time affect the motion?</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Can </a:t>
            </a:r>
            <a:r>
              <a:rPr lang="en-US" sz="2800" dirty="0"/>
              <a:t>we apply Newton’s Laws to collisions?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exactly is </a:t>
            </a:r>
            <a:r>
              <a:rPr lang="en-US" sz="2800" b="1" i="1" dirty="0">
                <a:solidFill>
                  <a:schemeClr val="accent1"/>
                </a:solidFill>
              </a:rPr>
              <a:t>momentum</a:t>
            </a:r>
            <a:r>
              <a:rPr lang="en-US" sz="2800" dirty="0"/>
              <a:t>?  How is it different from force or energy?</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does “</a:t>
            </a:r>
            <a:r>
              <a:rPr lang="en-US" sz="2800" b="1" i="1" dirty="0">
                <a:solidFill>
                  <a:schemeClr val="accent1"/>
                </a:solidFill>
              </a:rPr>
              <a:t>Conservation of Momentum</a:t>
            </a:r>
            <a:r>
              <a:rPr lang="en-US" sz="2800" dirty="0"/>
              <a:t>” mean?</a:t>
            </a:r>
          </a:p>
        </p:txBody>
      </p:sp>
    </p:spTree>
    <p:extLst>
      <p:ext uri="{BB962C8B-B14F-4D97-AF65-F5344CB8AC3E}">
        <p14:creationId xmlns:p14="http://schemas.microsoft.com/office/powerpoint/2010/main" val="4250320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Text Box 3"/>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0308" name="Rectangle 4"/>
          <p:cNvSpPr>
            <a:spLocks noGrp="1" noChangeArrowheads="1"/>
          </p:cNvSpPr>
          <p:nvPr>
            <p:ph type="title"/>
          </p:nvPr>
        </p:nvSpPr>
        <p:spPr>
          <a:xfrm>
            <a:off x="0" y="304800"/>
            <a:ext cx="9144000" cy="701675"/>
          </a:xfrm>
          <a:noFill/>
          <a:ln/>
        </p:spPr>
        <p:txBody>
          <a:bodyPr/>
          <a:lstStyle/>
          <a:p>
            <a:r>
              <a:rPr lang="en-US" sz="4000" b="1" dirty="0">
                <a:solidFill>
                  <a:srgbClr val="FF0000"/>
                </a:solidFill>
                <a:latin typeface="Comic Sans MS" pitchFamily="79" charset="0"/>
              </a:rPr>
              <a:t>What happens when a ball bounces?</a:t>
            </a:r>
            <a:endParaRPr lang="en-US" sz="4000" b="1" dirty="0">
              <a:solidFill>
                <a:srgbClr val="FF0000"/>
              </a:solidFill>
              <a:latin typeface="Arial" charset="0"/>
            </a:endParaRPr>
          </a:p>
        </p:txBody>
      </p:sp>
      <p:pic>
        <p:nvPicPr>
          <p:cNvPr id="1250309" name="Picture 5" descr="0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190625"/>
            <a:ext cx="44069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0310" name="Rectangle 6"/>
          <p:cNvSpPr>
            <a:spLocks noChangeArrowheads="1"/>
          </p:cNvSpPr>
          <p:nvPr/>
        </p:nvSpPr>
        <p:spPr bwMode="auto">
          <a:xfrm>
            <a:off x="152400" y="1295400"/>
            <a:ext cx="4419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Comic Sans MS" pitchFamily="79" charset="0"/>
              </a:rPr>
              <a:t>When it reaches the floor, its velocity quickly changes direction</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There must be a strong force exerted on the ball by the floor during the short time they are in contact</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This force provides the upward acceleration necessary to change the direction of the ball’s velocity.</a:t>
            </a:r>
            <a:endParaRPr lang="en-US" dirty="0">
              <a:latin typeface="Arial" charset="0"/>
            </a:endParaRPr>
          </a:p>
        </p:txBody>
      </p:sp>
      <p:graphicFrame>
        <p:nvGraphicFramePr>
          <p:cNvPr id="2" name="Object 1"/>
          <p:cNvGraphicFramePr>
            <a:graphicFrameLocks noChangeAspect="1"/>
          </p:cNvGraphicFramePr>
          <p:nvPr/>
        </p:nvGraphicFramePr>
        <p:xfrm>
          <a:off x="1204913" y="5257800"/>
          <a:ext cx="2757487" cy="957263"/>
        </p:xfrm>
        <a:graphic>
          <a:graphicData uri="http://schemas.openxmlformats.org/presentationml/2006/ole">
            <mc:AlternateContent xmlns:mc="http://schemas.openxmlformats.org/markup-compatibility/2006">
              <mc:Choice xmlns:v="urn:schemas-microsoft-com:vml" Requires="v">
                <p:oleObj spid="_x0000_s4136" name="Equation" r:id="rId5" imgW="1168400" imgH="406400" progId="Equation.3">
                  <p:embed/>
                </p:oleObj>
              </mc:Choice>
              <mc:Fallback>
                <p:oleObj name="Equation" r:id="rId5" imgW="1168400" imgH="406400" progId="Equation.3">
                  <p:embed/>
                  <p:pic>
                    <p:nvPicPr>
                      <p:cNvPr id="0" name="Object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913" y="5257800"/>
                        <a:ext cx="2757487" cy="9572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220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1877" name="Rectangle 5"/>
          <p:cNvSpPr>
            <a:spLocks noGrp="1" noChangeArrowheads="1"/>
          </p:cNvSpPr>
          <p:nvPr>
            <p:ph type="title"/>
          </p:nvPr>
        </p:nvSpPr>
        <p:spPr>
          <a:xfrm>
            <a:off x="685800" y="304800"/>
            <a:ext cx="7772400" cy="762000"/>
          </a:xfrm>
          <a:noFill/>
          <a:ln/>
        </p:spPr>
        <p:txBody>
          <a:bodyPr/>
          <a:lstStyle/>
          <a:p>
            <a:r>
              <a:rPr lang="en-US" b="1" dirty="0">
                <a:solidFill>
                  <a:srgbClr val="FF0000"/>
                </a:solidFill>
              </a:rPr>
              <a:t>Momentum and Impulse</a:t>
            </a:r>
          </a:p>
        </p:txBody>
      </p:sp>
      <p:sp>
        <p:nvSpPr>
          <p:cNvPr id="591881" name="Rectangle 9"/>
          <p:cNvSpPr>
            <a:spLocks noChangeArrowheads="1"/>
          </p:cNvSpPr>
          <p:nvPr/>
        </p:nvSpPr>
        <p:spPr bwMode="auto">
          <a:xfrm>
            <a:off x="152400" y="1295400"/>
            <a:ext cx="8686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Arial" charset="0"/>
              </a:rPr>
              <a:t>Multiply both sides of Newton’s second</a:t>
            </a:r>
          </a:p>
          <a:p>
            <a:pPr>
              <a:buClr>
                <a:schemeClr val="folHlink"/>
              </a:buClr>
              <a:buFont typeface="Wingdings" pitchFamily="79" charset="2"/>
              <a:buNone/>
            </a:pPr>
            <a:r>
              <a:rPr lang="en-US" dirty="0">
                <a:latin typeface="Arial" charset="0"/>
              </a:rPr>
              <a:t>law by the time interval over which the</a:t>
            </a:r>
          </a:p>
          <a:p>
            <a:pPr>
              <a:buClr>
                <a:schemeClr val="folHlink"/>
              </a:buClr>
              <a:buFont typeface="Wingdings" pitchFamily="79" charset="2"/>
              <a:buNone/>
            </a:pPr>
            <a:r>
              <a:rPr lang="en-US" dirty="0">
                <a:latin typeface="Arial" charset="0"/>
              </a:rPr>
              <a:t>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left side of the equation is </a:t>
            </a:r>
            <a:r>
              <a:rPr lang="en-US" b="1" i="1" dirty="0">
                <a:solidFill>
                  <a:schemeClr val="accent1"/>
                </a:solidFill>
                <a:latin typeface="Arial" charset="0"/>
              </a:rPr>
              <a:t>impulse</a:t>
            </a:r>
            <a:r>
              <a:rPr lang="en-US" dirty="0">
                <a:latin typeface="Arial" charset="0"/>
              </a:rPr>
              <a:t>,</a:t>
            </a:r>
          </a:p>
          <a:p>
            <a:pPr>
              <a:buClr>
                <a:schemeClr val="folHlink"/>
              </a:buClr>
              <a:buFont typeface="Wingdings" pitchFamily="79" charset="2"/>
              <a:buNone/>
            </a:pPr>
            <a:r>
              <a:rPr lang="en-US" dirty="0">
                <a:latin typeface="Arial" charset="0"/>
              </a:rPr>
              <a:t>the (average) force acting on an object</a:t>
            </a:r>
          </a:p>
          <a:p>
            <a:pPr>
              <a:buClr>
                <a:schemeClr val="folHlink"/>
              </a:buClr>
              <a:buFont typeface="Wingdings" pitchFamily="79" charset="2"/>
              <a:buNone/>
            </a:pPr>
            <a:r>
              <a:rPr lang="en-US" dirty="0">
                <a:latin typeface="Arial" charset="0"/>
              </a:rPr>
              <a:t>multiplied by the time interval over which</a:t>
            </a:r>
          </a:p>
          <a:p>
            <a:pPr>
              <a:buClr>
                <a:schemeClr val="folHlink"/>
              </a:buClr>
              <a:buFont typeface="Wingdings" pitchFamily="79" charset="2"/>
              <a:buNone/>
            </a:pPr>
            <a:r>
              <a:rPr lang="en-US" dirty="0">
                <a:latin typeface="Arial" charset="0"/>
              </a:rPr>
              <a:t>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How </a:t>
            </a:r>
            <a:r>
              <a:rPr lang="en-US" dirty="0">
                <a:latin typeface="Arial" charset="0"/>
              </a:rPr>
              <a:t>a force changes the motion of an object depends on both the size of the force and how long 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right side of the equation is the </a:t>
            </a:r>
            <a:r>
              <a:rPr lang="en-US" b="1" i="1" dirty="0">
                <a:solidFill>
                  <a:schemeClr val="accent1"/>
                </a:solidFill>
                <a:latin typeface="Arial" charset="0"/>
              </a:rPr>
              <a:t>change in the momentum</a:t>
            </a:r>
            <a:r>
              <a:rPr lang="en-US" dirty="0">
                <a:latin typeface="Arial" charset="0"/>
              </a:rPr>
              <a:t> of the object.</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b="1" i="1" dirty="0">
                <a:solidFill>
                  <a:schemeClr val="accent1"/>
                </a:solidFill>
                <a:latin typeface="Arial" charset="0"/>
              </a:rPr>
              <a:t>momentum</a:t>
            </a:r>
            <a:r>
              <a:rPr lang="en-US" dirty="0">
                <a:latin typeface="Arial" charset="0"/>
              </a:rPr>
              <a:t> of the object is the mass of the object times its velocity.</a:t>
            </a:r>
          </a:p>
        </p:txBody>
      </p:sp>
      <p:graphicFrame>
        <p:nvGraphicFramePr>
          <p:cNvPr id="591883" name="Object 11"/>
          <p:cNvGraphicFramePr>
            <a:graphicFrameLocks noChangeAspect="1"/>
          </p:cNvGraphicFramePr>
          <p:nvPr>
            <p:extLst>
              <p:ext uri="{D42A27DB-BD31-4B8C-83A1-F6EECF244321}">
                <p14:modId xmlns:p14="http://schemas.microsoft.com/office/powerpoint/2010/main" val="1077860373"/>
              </p:ext>
            </p:extLst>
          </p:nvPr>
        </p:nvGraphicFramePr>
        <p:xfrm>
          <a:off x="6081713" y="1295400"/>
          <a:ext cx="2757487" cy="1795463"/>
        </p:xfrm>
        <a:graphic>
          <a:graphicData uri="http://schemas.openxmlformats.org/presentationml/2006/ole">
            <mc:AlternateContent xmlns:mc="http://schemas.openxmlformats.org/markup-compatibility/2006">
              <mc:Choice xmlns:v="urn:schemas-microsoft-com:vml" Requires="v">
                <p:oleObj spid="_x0000_s2283" name="Equation" r:id="rId4" imgW="1168400" imgH="762000" progId="Equation.3">
                  <p:embed/>
                </p:oleObj>
              </mc:Choice>
              <mc:Fallback>
                <p:oleObj name="Equation" r:id="rId4" imgW="11684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1295400"/>
                        <a:ext cx="2757487" cy="17954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84" name="Object 12"/>
          <p:cNvGraphicFramePr>
            <a:graphicFrameLocks noChangeAspect="1"/>
          </p:cNvGraphicFramePr>
          <p:nvPr>
            <p:extLst>
              <p:ext uri="{D42A27DB-BD31-4B8C-83A1-F6EECF244321}">
                <p14:modId xmlns:p14="http://schemas.microsoft.com/office/powerpoint/2010/main" val="3790704893"/>
              </p:ext>
            </p:extLst>
          </p:nvPr>
        </p:nvGraphicFramePr>
        <p:xfrm>
          <a:off x="2743200" y="5867400"/>
          <a:ext cx="2346325" cy="758611"/>
        </p:xfrm>
        <a:graphic>
          <a:graphicData uri="http://schemas.openxmlformats.org/presentationml/2006/ole">
            <mc:AlternateContent xmlns:mc="http://schemas.openxmlformats.org/markup-compatibility/2006">
              <mc:Choice xmlns:v="urn:schemas-microsoft-com:vml" Requires="v">
                <p:oleObj spid="_x0000_s2284" name="Equation" r:id="rId6" imgW="469900" imgH="152400" progId="Equation.3">
                  <p:embed/>
                </p:oleObj>
              </mc:Choice>
              <mc:Fallback>
                <p:oleObj name="Equation" r:id="rId6" imgW="4699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867400"/>
                        <a:ext cx="2346325" cy="758611"/>
                      </a:xfrm>
                      <a:prstGeom prst="rect">
                        <a:avLst/>
                      </a:prstGeom>
                      <a:solidFill>
                        <a:srgbClr val="EFFF5D"/>
                      </a:solidFill>
                      <a:ln>
                        <a:noFill/>
                      </a:ln>
                      <a:effectLst/>
                    </p:spPr>
                  </p:pic>
                </p:oleObj>
              </mc:Fallback>
            </mc:AlternateContent>
          </a:graphicData>
        </a:graphic>
      </p:graphicFrame>
    </p:spTree>
    <p:extLst>
      <p:ext uri="{BB962C8B-B14F-4D97-AF65-F5344CB8AC3E}">
        <p14:creationId xmlns:p14="http://schemas.microsoft.com/office/powerpoint/2010/main" val="89177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91883"/>
                                        </p:tgtEl>
                                        <p:attrNameLst>
                                          <p:attrName>style.visibility</p:attrName>
                                        </p:attrNameLst>
                                      </p:cBhvr>
                                      <p:to>
                                        <p:strVal val="visible"/>
                                      </p:to>
                                    </p:set>
                                    <p:anim calcmode="lin" valueType="num">
                                      <p:cBhvr>
                                        <p:cTn id="7" dur="1000" fill="hold"/>
                                        <p:tgtEl>
                                          <p:spTgt spid="591883"/>
                                        </p:tgtEl>
                                        <p:attrNameLst>
                                          <p:attrName>ppt_w</p:attrName>
                                        </p:attrNameLst>
                                      </p:cBhvr>
                                      <p:tavLst>
                                        <p:tav tm="0">
                                          <p:val>
                                            <p:fltVal val="0"/>
                                          </p:val>
                                        </p:tav>
                                        <p:tav tm="100000">
                                          <p:val>
                                            <p:strVal val="#ppt_w"/>
                                          </p:val>
                                        </p:tav>
                                      </p:tavLst>
                                    </p:anim>
                                    <p:anim calcmode="lin" valueType="num">
                                      <p:cBhvr>
                                        <p:cTn id="8" dur="1000" fill="hold"/>
                                        <p:tgtEl>
                                          <p:spTgt spid="591883"/>
                                        </p:tgtEl>
                                        <p:attrNameLst>
                                          <p:attrName>ppt_h</p:attrName>
                                        </p:attrNameLst>
                                      </p:cBhvr>
                                      <p:tavLst>
                                        <p:tav tm="0">
                                          <p:val>
                                            <p:fltVal val="0"/>
                                          </p:val>
                                        </p:tav>
                                        <p:tav tm="100000">
                                          <p:val>
                                            <p:strVal val="#ppt_h"/>
                                          </p:val>
                                        </p:tav>
                                      </p:tavLst>
                                    </p:anim>
                                    <p:anim calcmode="lin" valueType="num">
                                      <p:cBhvr>
                                        <p:cTn id="9" dur="1000" fill="hold"/>
                                        <p:tgtEl>
                                          <p:spTgt spid="591883"/>
                                        </p:tgtEl>
                                        <p:attrNameLst>
                                          <p:attrName>style.rotation</p:attrName>
                                        </p:attrNameLst>
                                      </p:cBhvr>
                                      <p:tavLst>
                                        <p:tav tm="0">
                                          <p:val>
                                            <p:fltVal val="90"/>
                                          </p:val>
                                        </p:tav>
                                        <p:tav tm="100000">
                                          <p:val>
                                            <p:fltVal val="0"/>
                                          </p:val>
                                        </p:tav>
                                      </p:tavLst>
                                    </p:anim>
                                    <p:animEffect transition="in" filter="fade">
                                      <p:cBhvr>
                                        <p:cTn id="10" dur="1000"/>
                                        <p:tgtEl>
                                          <p:spTgt spid="59188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91881">
                                            <p:txEl>
                                              <p:pRg st="4" end="4"/>
                                            </p:txEl>
                                          </p:spTgt>
                                        </p:tgtEl>
                                        <p:attrNameLst>
                                          <p:attrName>style.visibility</p:attrName>
                                        </p:attrNameLst>
                                      </p:cBhvr>
                                      <p:to>
                                        <p:strVal val="visible"/>
                                      </p:to>
                                    </p:set>
                                    <p:anim calcmode="lin" valueType="num">
                                      <p:cBhvr>
                                        <p:cTn id="15" dur="500" fill="hold"/>
                                        <p:tgtEl>
                                          <p:spTgt spid="59188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91881">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91881">
                                            <p:txEl>
                                              <p:pRg st="5" end="5"/>
                                            </p:txEl>
                                          </p:spTgt>
                                        </p:tgtEl>
                                        <p:attrNameLst>
                                          <p:attrName>style.visibility</p:attrName>
                                        </p:attrNameLst>
                                      </p:cBhvr>
                                      <p:to>
                                        <p:strVal val="visible"/>
                                      </p:to>
                                    </p:set>
                                    <p:anim calcmode="lin" valueType="num">
                                      <p:cBhvr>
                                        <p:cTn id="19" dur="500" fill="hold"/>
                                        <p:tgtEl>
                                          <p:spTgt spid="591881">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91881">
                                            <p:txEl>
                                              <p:pRg st="5" end="5"/>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91881">
                                            <p:txEl>
                                              <p:pRg st="6" end="6"/>
                                            </p:txEl>
                                          </p:spTgt>
                                        </p:tgtEl>
                                        <p:attrNameLst>
                                          <p:attrName>style.visibility</p:attrName>
                                        </p:attrNameLst>
                                      </p:cBhvr>
                                      <p:to>
                                        <p:strVal val="visible"/>
                                      </p:to>
                                    </p:set>
                                    <p:anim calcmode="lin" valueType="num">
                                      <p:cBhvr>
                                        <p:cTn id="23" dur="500" fill="hold"/>
                                        <p:tgtEl>
                                          <p:spTgt spid="591881">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591881">
                                            <p:txEl>
                                              <p:pRg st="6" end="6"/>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91881">
                                            <p:txEl>
                                              <p:pRg st="7" end="7"/>
                                            </p:txEl>
                                          </p:spTgt>
                                        </p:tgtEl>
                                        <p:attrNameLst>
                                          <p:attrName>style.visibility</p:attrName>
                                        </p:attrNameLst>
                                      </p:cBhvr>
                                      <p:to>
                                        <p:strVal val="visible"/>
                                      </p:to>
                                    </p:set>
                                    <p:anim calcmode="lin" valueType="num">
                                      <p:cBhvr>
                                        <p:cTn id="27" dur="500" fill="hold"/>
                                        <p:tgtEl>
                                          <p:spTgt spid="591881">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91881">
                                            <p:txEl>
                                              <p:pRg st="7" end="7"/>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591881">
                                            <p:txEl>
                                              <p:pRg st="9" end="9"/>
                                            </p:txEl>
                                          </p:spTgt>
                                        </p:tgtEl>
                                        <p:attrNameLst>
                                          <p:attrName>style.visibility</p:attrName>
                                        </p:attrNameLst>
                                      </p:cBhvr>
                                      <p:to>
                                        <p:strVal val="visible"/>
                                      </p:to>
                                    </p:set>
                                    <p:anim calcmode="lin" valueType="num">
                                      <p:cBhvr>
                                        <p:cTn id="32" dur="500" fill="hold"/>
                                        <p:tgtEl>
                                          <p:spTgt spid="591881">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591881">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91881">
                                            <p:txEl>
                                              <p:pRg st="11" end="11"/>
                                            </p:txEl>
                                          </p:spTgt>
                                        </p:tgtEl>
                                        <p:attrNameLst>
                                          <p:attrName>style.visibility</p:attrName>
                                        </p:attrNameLst>
                                      </p:cBhvr>
                                      <p:to>
                                        <p:strVal val="visible"/>
                                      </p:to>
                                    </p:set>
                                    <p:anim calcmode="lin" valueType="num">
                                      <p:cBhvr>
                                        <p:cTn id="38" dur="500" fill="hold"/>
                                        <p:tgtEl>
                                          <p:spTgt spid="591881">
                                            <p:txEl>
                                              <p:pRg st="11" end="11"/>
                                            </p:txEl>
                                          </p:spTgt>
                                        </p:tgtEl>
                                        <p:attrNameLst>
                                          <p:attrName>ppt_w</p:attrName>
                                        </p:attrNameLst>
                                      </p:cBhvr>
                                      <p:tavLst>
                                        <p:tav tm="0">
                                          <p:val>
                                            <p:fltVal val="0"/>
                                          </p:val>
                                        </p:tav>
                                        <p:tav tm="100000">
                                          <p:val>
                                            <p:strVal val="#ppt_w"/>
                                          </p:val>
                                        </p:tav>
                                      </p:tavLst>
                                    </p:anim>
                                    <p:anim calcmode="lin" valueType="num">
                                      <p:cBhvr>
                                        <p:cTn id="39" dur="500" fill="hold"/>
                                        <p:tgtEl>
                                          <p:spTgt spid="591881">
                                            <p:txEl>
                                              <p:pRg st="11" end="11"/>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591881">
                                            <p:txEl>
                                              <p:pRg st="13" end="13"/>
                                            </p:txEl>
                                          </p:spTgt>
                                        </p:tgtEl>
                                        <p:attrNameLst>
                                          <p:attrName>style.visibility</p:attrName>
                                        </p:attrNameLst>
                                      </p:cBhvr>
                                      <p:to>
                                        <p:strVal val="visible"/>
                                      </p:to>
                                    </p:set>
                                    <p:anim calcmode="lin" valueType="num">
                                      <p:cBhvr>
                                        <p:cTn id="43" dur="500" fill="hold"/>
                                        <p:tgtEl>
                                          <p:spTgt spid="591881">
                                            <p:txEl>
                                              <p:pRg st="13" end="13"/>
                                            </p:txEl>
                                          </p:spTgt>
                                        </p:tgtEl>
                                        <p:attrNameLst>
                                          <p:attrName>ppt_w</p:attrName>
                                        </p:attrNameLst>
                                      </p:cBhvr>
                                      <p:tavLst>
                                        <p:tav tm="0">
                                          <p:val>
                                            <p:fltVal val="0"/>
                                          </p:val>
                                        </p:tav>
                                        <p:tav tm="100000">
                                          <p:val>
                                            <p:strVal val="#ppt_w"/>
                                          </p:val>
                                        </p:tav>
                                      </p:tavLst>
                                    </p:anim>
                                    <p:anim calcmode="lin" valueType="num">
                                      <p:cBhvr>
                                        <p:cTn id="44" dur="500" fill="hold"/>
                                        <p:tgtEl>
                                          <p:spTgt spid="591881">
                                            <p:txEl>
                                              <p:pRg st="13" end="13"/>
                                            </p:txEl>
                                          </p:spTgt>
                                        </p:tgtEl>
                                        <p:attrNameLst>
                                          <p:attrName>ppt_h</p:attrName>
                                        </p:attrNameLst>
                                      </p:cBhvr>
                                      <p:tavLst>
                                        <p:tav tm="0">
                                          <p:val>
                                            <p:fltVal val="0"/>
                                          </p:val>
                                        </p:tav>
                                        <p:tav tm="100000">
                                          <p:val>
                                            <p:strVal val="#ppt_h"/>
                                          </p:val>
                                        </p:tav>
                                      </p:tavLst>
                                    </p:anim>
                                  </p:childTnLst>
                                </p:cTn>
                              </p:par>
                            </p:childTnLst>
                          </p:cTn>
                        </p:par>
                        <p:par>
                          <p:cTn id="45" fill="hold" nodeType="withGroup">
                            <p:stCondLst>
                              <p:cond delay="1000"/>
                            </p:stCondLst>
                            <p:childTnLst>
                              <p:par>
                                <p:cTn id="46" presetID="42" presetClass="entr" presetSubtype="0" fill="hold" nodeType="afterEffect">
                                  <p:stCondLst>
                                    <p:cond delay="0"/>
                                  </p:stCondLst>
                                  <p:childTnLst>
                                    <p:set>
                                      <p:cBhvr>
                                        <p:cTn id="47" dur="1" fill="hold">
                                          <p:stCondLst>
                                            <p:cond delay="0"/>
                                          </p:stCondLst>
                                        </p:cTn>
                                        <p:tgtEl>
                                          <p:spTgt spid="591884"/>
                                        </p:tgtEl>
                                        <p:attrNameLst>
                                          <p:attrName>style.visibility</p:attrName>
                                        </p:attrNameLst>
                                      </p:cBhvr>
                                      <p:to>
                                        <p:strVal val="visible"/>
                                      </p:to>
                                    </p:set>
                                    <p:animEffect transition="in" filter="fade">
                                      <p:cBhvr>
                                        <p:cTn id="48" dur="1000"/>
                                        <p:tgtEl>
                                          <p:spTgt spid="591884"/>
                                        </p:tgtEl>
                                      </p:cBhvr>
                                    </p:animEffect>
                                    <p:anim calcmode="lin" valueType="num">
                                      <p:cBhvr>
                                        <p:cTn id="49" dur="1000" fill="hold"/>
                                        <p:tgtEl>
                                          <p:spTgt spid="591884"/>
                                        </p:tgtEl>
                                        <p:attrNameLst>
                                          <p:attrName>ppt_x</p:attrName>
                                        </p:attrNameLst>
                                      </p:cBhvr>
                                      <p:tavLst>
                                        <p:tav tm="0">
                                          <p:val>
                                            <p:strVal val="#ppt_x"/>
                                          </p:val>
                                        </p:tav>
                                        <p:tav tm="100000">
                                          <p:val>
                                            <p:strVal val="#ppt_x"/>
                                          </p:val>
                                        </p:tav>
                                      </p:tavLst>
                                    </p:anim>
                                    <p:anim calcmode="lin" valueType="num">
                                      <p:cBhvr>
                                        <p:cTn id="50" dur="1000" fill="hold"/>
                                        <p:tgtEl>
                                          <p:spTgt spid="591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Text Box 2"/>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6451" name="Rectangle 3"/>
          <p:cNvSpPr>
            <a:spLocks noGrp="1" noChangeArrowheads="1"/>
          </p:cNvSpPr>
          <p:nvPr>
            <p:ph type="title"/>
          </p:nvPr>
        </p:nvSpPr>
        <p:spPr>
          <a:xfrm>
            <a:off x="685800" y="304800"/>
            <a:ext cx="7772400" cy="1431925"/>
          </a:xfrm>
          <a:noFill/>
          <a:ln/>
        </p:spPr>
        <p:txBody>
          <a:bodyPr/>
          <a:lstStyle/>
          <a:p>
            <a:r>
              <a:rPr lang="en-US" b="1" dirty="0">
                <a:solidFill>
                  <a:srgbClr val="FF0000"/>
                </a:solidFill>
              </a:rPr>
              <a:t>Impulse-Momentum Principle</a:t>
            </a:r>
          </a:p>
        </p:txBody>
      </p:sp>
      <p:sp>
        <p:nvSpPr>
          <p:cNvPr id="1256452" name="Rectangle 4"/>
          <p:cNvSpPr>
            <a:spLocks noChangeArrowheads="1"/>
          </p:cNvSpPr>
          <p:nvPr/>
        </p:nvSpPr>
        <p:spPr bwMode="auto">
          <a:xfrm>
            <a:off x="228600" y="16002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folHlink"/>
              </a:buClr>
              <a:buFont typeface="Wingdings" pitchFamily="79" charset="2"/>
              <a:buNone/>
            </a:pPr>
            <a:r>
              <a:rPr lang="en-US" sz="2800" dirty="0">
                <a:latin typeface="Arial" charset="0"/>
              </a:rPr>
              <a:t>The impulse acting on an object produces a change in momentum of the object that is equal in both magnitude and direction to the impulse.</a:t>
            </a:r>
          </a:p>
        </p:txBody>
      </p:sp>
      <p:graphicFrame>
        <p:nvGraphicFramePr>
          <p:cNvPr id="1256453" name="Object 5"/>
          <p:cNvGraphicFramePr>
            <a:graphicFrameLocks noChangeAspect="1"/>
          </p:cNvGraphicFramePr>
          <p:nvPr>
            <p:extLst>
              <p:ext uri="{D42A27DB-BD31-4B8C-83A1-F6EECF244321}">
                <p14:modId xmlns:p14="http://schemas.microsoft.com/office/powerpoint/2010/main" val="4142994044"/>
              </p:ext>
            </p:extLst>
          </p:nvPr>
        </p:nvGraphicFramePr>
        <p:xfrm>
          <a:off x="2130425" y="4852988"/>
          <a:ext cx="4883150" cy="1257300"/>
        </p:xfrm>
        <a:graphic>
          <a:graphicData uri="http://schemas.openxmlformats.org/presentationml/2006/ole">
            <mc:AlternateContent xmlns:mc="http://schemas.openxmlformats.org/markup-compatibility/2006">
              <mc:Choice xmlns:v="urn:schemas-microsoft-com:vml" Requires="v">
                <p:oleObj spid="_x0000_s3297" name="Equation" r:id="rId4" imgW="2070100" imgH="533400" progId="Equation.3">
                  <p:embed/>
                </p:oleObj>
              </mc:Choice>
              <mc:Fallback>
                <p:oleObj name="Equation" r:id="rId4" imgW="20701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4852988"/>
                        <a:ext cx="4883150" cy="12573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0317662"/>
              </p:ext>
            </p:extLst>
          </p:nvPr>
        </p:nvGraphicFramePr>
        <p:xfrm>
          <a:off x="2362200" y="3352800"/>
          <a:ext cx="3429000" cy="932931"/>
        </p:xfrm>
        <a:graphic>
          <a:graphicData uri="http://schemas.openxmlformats.org/presentationml/2006/ole">
            <mc:AlternateContent xmlns:mc="http://schemas.openxmlformats.org/markup-compatibility/2006">
              <mc:Choice xmlns:v="urn:schemas-microsoft-com:vml" Requires="v">
                <p:oleObj spid="_x0000_s3298" name="Equation" r:id="rId6" imgW="838080" imgH="228600" progId="Equation.3">
                  <p:embed/>
                </p:oleObj>
              </mc:Choice>
              <mc:Fallback>
                <p:oleObj name="Equation" r:id="rId6" imgW="838080" imgH="228600" progId="Equation.3">
                  <p:embed/>
                  <p:pic>
                    <p:nvPicPr>
                      <p:cNvPr id="0" name="Object 11"/>
                      <p:cNvPicPr>
                        <a:picLocks noChangeAspect="1" noChangeArrowheads="1"/>
                      </p:cNvPicPr>
                      <p:nvPr/>
                    </p:nvPicPr>
                    <p:blipFill>
                      <a:blip r:embed="rId7"/>
                      <a:srcRect/>
                      <a:stretch>
                        <a:fillRect/>
                      </a:stretch>
                    </p:blipFill>
                    <p:spPr bwMode="auto">
                      <a:xfrm>
                        <a:off x="2362200" y="3352800"/>
                        <a:ext cx="3429000" cy="932931"/>
                      </a:xfrm>
                      <a:prstGeom prst="rect">
                        <a:avLst/>
                      </a:prstGeom>
                      <a:solidFill>
                        <a:srgbClr val="EFFF5D"/>
                      </a:solidFill>
                      <a:ln>
                        <a:noFill/>
                      </a:ln>
                      <a:effectLst/>
                    </p:spPr>
                  </p:pic>
                </p:oleObj>
              </mc:Fallback>
            </mc:AlternateContent>
          </a:graphicData>
        </a:graphic>
      </p:graphicFrame>
    </p:spTree>
    <p:extLst>
      <p:ext uri="{BB962C8B-B14F-4D97-AF65-F5344CB8AC3E}">
        <p14:creationId xmlns:p14="http://schemas.microsoft.com/office/powerpoint/2010/main" val="102653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1405</Words>
  <Application>Microsoft Office PowerPoint</Application>
  <PresentationFormat>On-screen Show (4:3)</PresentationFormat>
  <Paragraphs>178</Paragraphs>
  <Slides>23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Comic Sans MS</vt:lpstr>
      <vt:lpstr>Symbol</vt:lpstr>
      <vt:lpstr>Times New Roman</vt:lpstr>
      <vt:lpstr>Wingdings</vt:lpstr>
      <vt:lpstr>Office Theme</vt:lpstr>
      <vt:lpstr>Equation</vt:lpstr>
      <vt:lpstr>Conversion Between Potential and Kinetic  energy</vt:lpstr>
      <vt:lpstr>PowerPoint Presentation</vt:lpstr>
      <vt:lpstr>PowerPoint Presentation</vt:lpstr>
      <vt:lpstr>Power</vt:lpstr>
      <vt:lpstr>Examples of Watt and Joules</vt:lpstr>
      <vt:lpstr>Momentum and Impulse</vt:lpstr>
      <vt:lpstr>What happens when a ball bounces?</vt:lpstr>
      <vt:lpstr>Momentum and Impulse</vt:lpstr>
      <vt:lpstr>Impulse-Momentum Principle</vt:lpstr>
      <vt:lpstr>PowerPoint Presentation</vt:lpstr>
      <vt:lpstr>Does the momentum of the fullback conserve? </vt:lpstr>
      <vt:lpstr>Does the sum of the momentum of the two players conserve? </vt:lpstr>
      <vt:lpstr>Conservation of Momentum</vt:lpstr>
      <vt:lpstr>Conservation of Momentum</vt:lpstr>
      <vt:lpstr>A 100-kg fullback moving straight downfield collides with a 75-kg defensive back.  The defensive back hangs on to the fullback, and the two players move together after the collision.  What is the initial momentum of each player?</vt:lpstr>
      <vt:lpstr>What is the total momentum of the system?</vt:lpstr>
      <vt:lpstr>What is the velocity of the two players immediately after the collision?</vt:lpstr>
      <vt:lpstr>Two skaters of different masses prepare to push off against one another.  Which one will gain the larger velocity?</vt:lpstr>
      <vt:lpstr>Recoil is what happens when a brief force between two objects causes the objects to move in opposite directions.</vt:lpstr>
      <vt:lpstr>Recoil</vt:lpstr>
      <vt:lpstr>PowerPoint Presentation</vt:lpstr>
      <vt:lpstr>How can you avoid a bruised shoulder?</vt:lpstr>
      <vt:lpstr>Quiz: When a ball bounces back with the same speed, the momentum changes from mv to -mv, so the impulse and the change in momentum 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Momentum and Impulse</dc:title>
  <dc:creator>wxie</dc:creator>
  <cp:lastModifiedBy>David King</cp:lastModifiedBy>
  <cp:revision>106</cp:revision>
  <cp:lastPrinted>2011-02-14T15:03:08Z</cp:lastPrinted>
  <dcterms:created xsi:type="dcterms:W3CDTF">2011-02-13T17:29:56Z</dcterms:created>
  <dcterms:modified xsi:type="dcterms:W3CDTF">2019-02-08T15:34:42Z</dcterms:modified>
</cp:coreProperties>
</file>