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45" r:id="rId2"/>
    <p:sldId id="337" r:id="rId3"/>
    <p:sldId id="330" r:id="rId4"/>
    <p:sldId id="346" r:id="rId5"/>
    <p:sldId id="331" r:id="rId6"/>
    <p:sldId id="332" r:id="rId7"/>
    <p:sldId id="333" r:id="rId8"/>
    <p:sldId id="334" r:id="rId9"/>
    <p:sldId id="335" r:id="rId10"/>
    <p:sldId id="336" r:id="rId11"/>
    <p:sldId id="276" r:id="rId12"/>
    <p:sldId id="296" r:id="rId13"/>
    <p:sldId id="297" r:id="rId14"/>
    <p:sldId id="282" r:id="rId15"/>
    <p:sldId id="283" r:id="rId16"/>
    <p:sldId id="306" r:id="rId17"/>
    <p:sldId id="338" r:id="rId18"/>
    <p:sldId id="339" r:id="rId19"/>
    <p:sldId id="340" r:id="rId20"/>
    <p:sldId id="341" r:id="rId21"/>
    <p:sldId id="342" r:id="rId22"/>
    <p:sldId id="343" r:id="rId23"/>
    <p:sldId id="344"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0" autoAdjust="0"/>
    <p:restoredTop sz="94660"/>
  </p:normalViewPr>
  <p:slideViewPr>
    <p:cSldViewPr>
      <p:cViewPr varScale="1">
        <p:scale>
          <a:sx n="55" d="100"/>
          <a:sy n="55" d="100"/>
        </p:scale>
        <p:origin x="-82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8B9C69-D567-466E-9335-32309A5FC5CF}" type="datetimeFigureOut">
              <a:rPr lang="en-US" smtClean="0"/>
              <a:t>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526AD5-6B63-46F8-943E-2CAA67094497}" type="slidenum">
              <a:rPr lang="en-US" smtClean="0"/>
              <a:t>‹#›</a:t>
            </a:fld>
            <a:endParaRPr lang="en-US"/>
          </a:p>
        </p:txBody>
      </p:sp>
    </p:spTree>
    <p:extLst>
      <p:ext uri="{BB962C8B-B14F-4D97-AF65-F5344CB8AC3E}">
        <p14:creationId xmlns:p14="http://schemas.microsoft.com/office/powerpoint/2010/main" val="158395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45AF6-15F4-4B9D-A7F6-5746863958C5}" type="slidenum">
              <a:rPr lang="en-US"/>
              <a:pPr/>
              <a:t>1</a:t>
            </a:fld>
            <a:endParaRPr lang="en-US"/>
          </a:p>
        </p:txBody>
      </p:sp>
      <p:sp>
        <p:nvSpPr>
          <p:cNvPr id="1169410" name="Rectangle 2"/>
          <p:cNvSpPr>
            <a:spLocks noGrp="1" noRot="1" noChangeAspect="1" noChangeArrowheads="1" noTextEdit="1"/>
          </p:cNvSpPr>
          <p:nvPr>
            <p:ph type="sldImg"/>
          </p:nvPr>
        </p:nvSpPr>
        <p:spPr>
          <a:ln/>
        </p:spPr>
      </p:sp>
      <p:sp>
        <p:nvSpPr>
          <p:cNvPr id="1169411" name="Rectangle 3"/>
          <p:cNvSpPr>
            <a:spLocks noGrp="1" noChangeArrowheads="1"/>
          </p:cNvSpPr>
          <p:nvPr>
            <p:ph type="body" idx="1"/>
          </p:nvPr>
        </p:nvSpPr>
        <p:spPr/>
        <p:txBody>
          <a:bodyPr/>
          <a:lstStyle/>
          <a:p>
            <a:r>
              <a:rPr lang="en-US" dirty="0" smtClean="0"/>
              <a:t>A ball moves from rest down a low-friction ramp with a relatively small slope. It then encounters a steeper ramp, but the ball comes to rest at the same elevation that it started from, showing the conservation of mechanical energy. </a:t>
            </a:r>
            <a:br>
              <a:rPr lang="en-US" dirty="0" smtClean="0"/>
            </a:br>
            <a:r>
              <a:rPr lang="en-US" dirty="0" smtClean="0"/>
              <a:t/>
            </a:r>
            <a:br>
              <a:rPr lang="en-US" dirty="0" smtClean="0"/>
            </a:br>
            <a:r>
              <a:rPr lang="en-US" b="1" dirty="0" smtClean="0"/>
              <a:t>Directions:</a:t>
            </a:r>
            <a:r>
              <a:rPr lang="en-US" dirty="0" smtClean="0"/>
              <a:t> Place the ball at the top of the long ramp and release it. It will just about make it to the top of the other end of the ramp. Then show that it doesn’t matter which end you start from. </a:t>
            </a:r>
            <a:br>
              <a:rPr lang="en-US" dirty="0" smtClean="0"/>
            </a:b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B9032-CD80-4647-88B3-6308E9A5C1E6}" type="slidenum">
              <a:rPr lang="en-US"/>
              <a:pPr/>
              <a:t>18</a:t>
            </a:fld>
            <a:endParaRPr lang="en-US"/>
          </a:p>
        </p:txBody>
      </p:sp>
      <p:sp>
        <p:nvSpPr>
          <p:cNvPr id="1251330"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12513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95E25E-4C37-401C-BC2F-F0D2489564B9}" type="slidenum">
              <a:rPr lang="en-US"/>
              <a:pPr/>
              <a:t>19</a:t>
            </a:fld>
            <a:endParaRPr lang="en-US"/>
          </a:p>
        </p:txBody>
      </p:sp>
      <p:sp>
        <p:nvSpPr>
          <p:cNvPr id="592898"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592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589B1-6D39-4AF4-A595-744C84B5939C}" type="slidenum">
              <a:rPr lang="en-US"/>
              <a:pPr/>
              <a:t>20</a:t>
            </a:fld>
            <a:endParaRPr lang="en-US"/>
          </a:p>
        </p:txBody>
      </p:sp>
      <p:sp>
        <p:nvSpPr>
          <p:cNvPr id="1257474"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1257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5B219-7CB1-458A-AA2C-A5585A599CAC}" type="slidenum">
              <a:rPr lang="en-US"/>
              <a:pPr/>
              <a:t>22</a:t>
            </a:fld>
            <a:endParaRPr lang="en-US"/>
          </a:p>
        </p:txBody>
      </p:sp>
      <p:sp>
        <p:nvSpPr>
          <p:cNvPr id="1280002" name="Rectangle 2"/>
          <p:cNvSpPr>
            <a:spLocks noGrp="1" noRot="1" noChangeAspect="1" noChangeArrowheads="1" noTextEdit="1"/>
          </p:cNvSpPr>
          <p:nvPr>
            <p:ph type="sldImg"/>
          </p:nvPr>
        </p:nvSpPr>
        <p:spPr>
          <a:ln/>
        </p:spPr>
      </p:sp>
      <p:sp>
        <p:nvSpPr>
          <p:cNvPr id="1280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5B219-7CB1-458A-AA2C-A5585A599CAC}" type="slidenum">
              <a:rPr lang="en-US"/>
              <a:pPr/>
              <a:t>23</a:t>
            </a:fld>
            <a:endParaRPr lang="en-US"/>
          </a:p>
        </p:txBody>
      </p:sp>
      <p:sp>
        <p:nvSpPr>
          <p:cNvPr id="1280002" name="Rectangle 2"/>
          <p:cNvSpPr>
            <a:spLocks noGrp="1" noRot="1" noChangeAspect="1" noChangeArrowheads="1" noTextEdit="1"/>
          </p:cNvSpPr>
          <p:nvPr>
            <p:ph type="sldImg"/>
          </p:nvPr>
        </p:nvSpPr>
        <p:spPr>
          <a:ln/>
        </p:spPr>
      </p:sp>
      <p:sp>
        <p:nvSpPr>
          <p:cNvPr id="1280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87F51-56E7-4CC5-869F-592CC4F20C36}" type="slidenum">
              <a:rPr lang="en-US"/>
              <a:pPr/>
              <a:t>24</a:t>
            </a:fld>
            <a:endParaRPr lang="en-US"/>
          </a:p>
        </p:txBody>
      </p:sp>
      <p:sp>
        <p:nvSpPr>
          <p:cNvPr id="1132546" name="Rectangle 2"/>
          <p:cNvSpPr>
            <a:spLocks noGrp="1" noRot="1" noChangeAspect="1" noChangeArrowheads="1" noTextEdit="1"/>
          </p:cNvSpPr>
          <p:nvPr>
            <p:ph type="sldImg"/>
          </p:nvPr>
        </p:nvSpPr>
        <p:spPr>
          <a:ln/>
        </p:spPr>
      </p:sp>
      <p:sp>
        <p:nvSpPr>
          <p:cNvPr id="113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526AD5-6B63-46F8-943E-2CAA67094497}" type="slidenum">
              <a:rPr lang="en-US" smtClean="0"/>
              <a:t>2</a:t>
            </a:fld>
            <a:endParaRPr lang="en-US"/>
          </a:p>
        </p:txBody>
      </p:sp>
    </p:spTree>
    <p:extLst>
      <p:ext uri="{BB962C8B-B14F-4D97-AF65-F5344CB8AC3E}">
        <p14:creationId xmlns:p14="http://schemas.microsoft.com/office/powerpoint/2010/main" val="67873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45AF6-15F4-4B9D-A7F6-5746863958C5}" type="slidenum">
              <a:rPr lang="en-US"/>
              <a:pPr/>
              <a:t>3</a:t>
            </a:fld>
            <a:endParaRPr lang="en-US"/>
          </a:p>
        </p:txBody>
      </p:sp>
      <p:sp>
        <p:nvSpPr>
          <p:cNvPr id="1169410" name="Rectangle 2"/>
          <p:cNvSpPr>
            <a:spLocks noGrp="1" noRot="1" noChangeAspect="1" noChangeArrowheads="1" noTextEdit="1"/>
          </p:cNvSpPr>
          <p:nvPr>
            <p:ph type="sldImg"/>
          </p:nvPr>
        </p:nvSpPr>
        <p:spPr>
          <a:ln/>
        </p:spPr>
      </p:sp>
      <p:sp>
        <p:nvSpPr>
          <p:cNvPr id="1169411" name="Rectangle 3"/>
          <p:cNvSpPr>
            <a:spLocks noGrp="1" noChangeArrowheads="1"/>
          </p:cNvSpPr>
          <p:nvPr>
            <p:ph type="body" idx="1"/>
          </p:nvPr>
        </p:nvSpPr>
        <p:spPr/>
        <p:txBody>
          <a:bodyPr/>
          <a:lstStyle/>
          <a:p>
            <a:r>
              <a:rPr lang="en-US" dirty="0" smtClean="0"/>
              <a:t>A ball moves from rest down a low-friction ramp with a relatively small slope. It then encounters a steeper ramp, but the ball comes to rest at the same elevation that it started from, showing the conservation of mechanical energy. </a:t>
            </a:r>
            <a:br>
              <a:rPr lang="en-US" dirty="0" smtClean="0"/>
            </a:br>
            <a:r>
              <a:rPr lang="en-US" dirty="0" smtClean="0"/>
              <a:t/>
            </a:r>
            <a:br>
              <a:rPr lang="en-US" dirty="0" smtClean="0"/>
            </a:br>
            <a:r>
              <a:rPr lang="en-US" b="1" dirty="0" smtClean="0"/>
              <a:t>Directions:</a:t>
            </a:r>
            <a:r>
              <a:rPr lang="en-US" dirty="0" smtClean="0"/>
              <a:t> Place the ball at the top of the long ramp and release it. It will just about make it to the top of the other end of the ramp. Then show that it doesn’t matter which end you start from. </a:t>
            </a:r>
            <a:br>
              <a:rPr lang="en-US" dirty="0" smtClean="0"/>
            </a:b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91EFC-C0A9-4657-987E-8F5DA1D6B8F3}" type="slidenum">
              <a:rPr lang="en-US"/>
              <a:pPr/>
              <a:t>5</a:t>
            </a:fld>
            <a:endParaRPr lang="en-US"/>
          </a:p>
        </p:txBody>
      </p:sp>
      <p:sp>
        <p:nvSpPr>
          <p:cNvPr id="1175554" name="Rectangle 2"/>
          <p:cNvSpPr>
            <a:spLocks noGrp="1" noRot="1" noChangeAspect="1" noChangeArrowheads="1" noTextEdit="1"/>
          </p:cNvSpPr>
          <p:nvPr>
            <p:ph type="sldImg"/>
          </p:nvPr>
        </p:nvSpPr>
        <p:spPr>
          <a:ln/>
        </p:spPr>
      </p:sp>
      <p:sp>
        <p:nvSpPr>
          <p:cNvPr id="117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D8B9E-06B1-4344-9FF6-F8FE1C1E55B6}" type="slidenum">
              <a:rPr lang="en-US"/>
              <a:pPr/>
              <a:t>10</a:t>
            </a:fld>
            <a:endParaRPr lang="en-US"/>
          </a:p>
        </p:txBody>
      </p:sp>
      <p:sp>
        <p:nvSpPr>
          <p:cNvPr id="1130498" name="Rectangle 2"/>
          <p:cNvSpPr>
            <a:spLocks noGrp="1" noRot="1" noChangeAspect="1" noChangeArrowheads="1" noTextEdit="1"/>
          </p:cNvSpPr>
          <p:nvPr>
            <p:ph type="sldImg"/>
          </p:nvPr>
        </p:nvSpPr>
        <p:spPr>
          <a:ln/>
        </p:spPr>
      </p:sp>
      <p:sp>
        <p:nvSpPr>
          <p:cNvPr id="113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035D73-964B-453D-8CCE-DAEB0FB41852}" type="slidenum">
              <a:rPr lang="en-US"/>
              <a:pPr/>
              <a:t>11</a:t>
            </a:fld>
            <a:endParaRPr lang="en-US"/>
          </a:p>
        </p:txBody>
      </p:sp>
      <p:sp>
        <p:nvSpPr>
          <p:cNvPr id="1173506" name="Rectangle 2"/>
          <p:cNvSpPr>
            <a:spLocks noGrp="1" noRot="1" noChangeAspect="1" noChangeArrowheads="1" noTextEdit="1"/>
          </p:cNvSpPr>
          <p:nvPr>
            <p:ph type="sldImg"/>
          </p:nvPr>
        </p:nvSpPr>
        <p:spPr>
          <a:ln/>
        </p:spPr>
      </p:sp>
      <p:sp>
        <p:nvSpPr>
          <p:cNvPr id="1173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6F6D69-14C0-42FA-93B2-2037ABCDCD32}" type="slidenum">
              <a:rPr lang="en-US"/>
              <a:pPr/>
              <a:t>14</a:t>
            </a:fld>
            <a:endParaRPr lang="en-US"/>
          </a:p>
        </p:txBody>
      </p:sp>
      <p:sp>
        <p:nvSpPr>
          <p:cNvPr id="1153026" name="Rectangle 2"/>
          <p:cNvSpPr>
            <a:spLocks noGrp="1" noRot="1" noChangeAspect="1" noChangeArrowheads="1" noTextEdit="1"/>
          </p:cNvSpPr>
          <p:nvPr>
            <p:ph type="sldImg"/>
          </p:nvPr>
        </p:nvSpPr>
        <p:spPr>
          <a:ln/>
        </p:spPr>
      </p:sp>
      <p:sp>
        <p:nvSpPr>
          <p:cNvPr id="1153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0E749B-A63A-4D42-A240-0957014CB932}" type="slidenum">
              <a:rPr lang="en-US"/>
              <a:pPr/>
              <a:t>15</a:t>
            </a:fld>
            <a:endParaRPr lang="en-US"/>
          </a:p>
        </p:txBody>
      </p:sp>
      <p:sp>
        <p:nvSpPr>
          <p:cNvPr id="1181698" name="Rectangle 2"/>
          <p:cNvSpPr>
            <a:spLocks noGrp="1" noRot="1" noChangeAspect="1" noChangeArrowheads="1" noTextEdit="1"/>
          </p:cNvSpPr>
          <p:nvPr>
            <p:ph type="sldImg"/>
          </p:nvPr>
        </p:nvSpPr>
        <p:spPr>
          <a:ln/>
        </p:spPr>
      </p:sp>
      <p:sp>
        <p:nvSpPr>
          <p:cNvPr id="118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8B518A-8BFE-4B4C-81FD-1CFF64AC5C9B}" type="slidenum">
              <a:rPr lang="en-US"/>
              <a:pPr/>
              <a:t>17</a:t>
            </a:fld>
            <a:endParaRPr lang="en-US"/>
          </a:p>
        </p:txBody>
      </p:sp>
      <p:sp>
        <p:nvSpPr>
          <p:cNvPr id="1249282" name="Rectangle 2"/>
          <p:cNvSpPr>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12492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8BA88C-AD33-422F-885E-4CFF6A6EB244}" type="datetime1">
              <a:rPr lang="en-US" smtClean="0"/>
              <a:t>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3FEEE-6EDA-49B0-B5FD-492D0D361473}" type="slidenum">
              <a:rPr lang="en-US" smtClean="0"/>
              <a:t>‹#›</a:t>
            </a:fld>
            <a:endParaRPr lang="en-US"/>
          </a:p>
        </p:txBody>
      </p:sp>
    </p:spTree>
    <p:extLst>
      <p:ext uri="{BB962C8B-B14F-4D97-AF65-F5344CB8AC3E}">
        <p14:creationId xmlns:p14="http://schemas.microsoft.com/office/powerpoint/2010/main" val="66353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AF884-33D9-41C6-A64F-E3A75695D08D}" type="datetime1">
              <a:rPr lang="en-US" smtClean="0"/>
              <a:t>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3FEEE-6EDA-49B0-B5FD-492D0D361473}" type="slidenum">
              <a:rPr lang="en-US" smtClean="0"/>
              <a:t>‹#›</a:t>
            </a:fld>
            <a:endParaRPr lang="en-US"/>
          </a:p>
        </p:txBody>
      </p:sp>
    </p:spTree>
    <p:extLst>
      <p:ext uri="{BB962C8B-B14F-4D97-AF65-F5344CB8AC3E}">
        <p14:creationId xmlns:p14="http://schemas.microsoft.com/office/powerpoint/2010/main" val="2287011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87E05-AD87-4CF8-9485-8F29340AD0A2}" type="datetime1">
              <a:rPr lang="en-US" smtClean="0"/>
              <a:t>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3FEEE-6EDA-49B0-B5FD-492D0D361473}" type="slidenum">
              <a:rPr lang="en-US" smtClean="0"/>
              <a:t>‹#›</a:t>
            </a:fld>
            <a:endParaRPr lang="en-US"/>
          </a:p>
        </p:txBody>
      </p:sp>
    </p:spTree>
    <p:extLst>
      <p:ext uri="{BB962C8B-B14F-4D97-AF65-F5344CB8AC3E}">
        <p14:creationId xmlns:p14="http://schemas.microsoft.com/office/powerpoint/2010/main" val="1291386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FD326E67-415D-4314-B16C-A565134089C5}" type="datetime1">
              <a:rPr lang="en-US" smtClean="0"/>
              <a:t>2/8/2013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B93E280-D29C-4651-A80D-A6F50F2D64D1}" type="slidenum">
              <a:rPr lang="en-US"/>
              <a:pPr/>
              <a:t>‹#›</a:t>
            </a:fld>
            <a:endParaRPr lang="en-US"/>
          </a:p>
        </p:txBody>
      </p:sp>
    </p:spTree>
    <p:extLst>
      <p:ext uri="{BB962C8B-B14F-4D97-AF65-F5344CB8AC3E}">
        <p14:creationId xmlns:p14="http://schemas.microsoft.com/office/powerpoint/2010/main" val="64926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30597E-5232-44F0-AE5B-56BE342D341D}" type="datetime1">
              <a:rPr lang="en-US" smtClean="0"/>
              <a:t>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3FEEE-6EDA-49B0-B5FD-492D0D361473}" type="slidenum">
              <a:rPr lang="en-US" smtClean="0"/>
              <a:t>‹#›</a:t>
            </a:fld>
            <a:endParaRPr lang="en-US"/>
          </a:p>
        </p:txBody>
      </p:sp>
    </p:spTree>
    <p:extLst>
      <p:ext uri="{BB962C8B-B14F-4D97-AF65-F5344CB8AC3E}">
        <p14:creationId xmlns:p14="http://schemas.microsoft.com/office/powerpoint/2010/main" val="353992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055E11-0A64-4E2F-8515-47D4CA02EBA5}" type="datetime1">
              <a:rPr lang="en-US" smtClean="0"/>
              <a:t>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3FEEE-6EDA-49B0-B5FD-492D0D361473}" type="slidenum">
              <a:rPr lang="en-US" smtClean="0"/>
              <a:t>‹#›</a:t>
            </a:fld>
            <a:endParaRPr lang="en-US"/>
          </a:p>
        </p:txBody>
      </p:sp>
    </p:spTree>
    <p:extLst>
      <p:ext uri="{BB962C8B-B14F-4D97-AF65-F5344CB8AC3E}">
        <p14:creationId xmlns:p14="http://schemas.microsoft.com/office/powerpoint/2010/main" val="53335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733337-8BC3-4B37-85A2-ED8CA04267B5}" type="datetime1">
              <a:rPr lang="en-US" smtClean="0"/>
              <a:t>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3FEEE-6EDA-49B0-B5FD-492D0D361473}" type="slidenum">
              <a:rPr lang="en-US" smtClean="0"/>
              <a:t>‹#›</a:t>
            </a:fld>
            <a:endParaRPr lang="en-US"/>
          </a:p>
        </p:txBody>
      </p:sp>
    </p:spTree>
    <p:extLst>
      <p:ext uri="{BB962C8B-B14F-4D97-AF65-F5344CB8AC3E}">
        <p14:creationId xmlns:p14="http://schemas.microsoft.com/office/powerpoint/2010/main" val="336643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D04443-6DA4-446F-B672-4824E1AB5D75}" type="datetime1">
              <a:rPr lang="en-US" smtClean="0"/>
              <a:t>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3FEEE-6EDA-49B0-B5FD-492D0D361473}" type="slidenum">
              <a:rPr lang="en-US" smtClean="0"/>
              <a:t>‹#›</a:t>
            </a:fld>
            <a:endParaRPr lang="en-US"/>
          </a:p>
        </p:txBody>
      </p:sp>
    </p:spTree>
    <p:extLst>
      <p:ext uri="{BB962C8B-B14F-4D97-AF65-F5344CB8AC3E}">
        <p14:creationId xmlns:p14="http://schemas.microsoft.com/office/powerpoint/2010/main" val="35857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0A95EC-2222-429F-8FCC-54D0BAB5CC13}" type="datetime1">
              <a:rPr lang="en-US" smtClean="0"/>
              <a:t>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3FEEE-6EDA-49B0-B5FD-492D0D361473}" type="slidenum">
              <a:rPr lang="en-US" smtClean="0"/>
              <a:t>‹#›</a:t>
            </a:fld>
            <a:endParaRPr lang="en-US"/>
          </a:p>
        </p:txBody>
      </p:sp>
    </p:spTree>
    <p:extLst>
      <p:ext uri="{BB962C8B-B14F-4D97-AF65-F5344CB8AC3E}">
        <p14:creationId xmlns:p14="http://schemas.microsoft.com/office/powerpoint/2010/main" val="99082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3165C-A5D9-4D26-978E-FB43E46CDE50}" type="datetime1">
              <a:rPr lang="en-US" smtClean="0"/>
              <a:t>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3FEEE-6EDA-49B0-B5FD-492D0D361473}" type="slidenum">
              <a:rPr lang="en-US" smtClean="0"/>
              <a:t>‹#›</a:t>
            </a:fld>
            <a:endParaRPr lang="en-US"/>
          </a:p>
        </p:txBody>
      </p:sp>
    </p:spTree>
    <p:extLst>
      <p:ext uri="{BB962C8B-B14F-4D97-AF65-F5344CB8AC3E}">
        <p14:creationId xmlns:p14="http://schemas.microsoft.com/office/powerpoint/2010/main" val="1957809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F6802-47B3-488E-B4C7-073E15E866B3}" type="datetime1">
              <a:rPr lang="en-US" smtClean="0"/>
              <a:t>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3FEEE-6EDA-49B0-B5FD-492D0D361473}" type="slidenum">
              <a:rPr lang="en-US" smtClean="0"/>
              <a:t>‹#›</a:t>
            </a:fld>
            <a:endParaRPr lang="en-US"/>
          </a:p>
        </p:txBody>
      </p:sp>
    </p:spTree>
    <p:extLst>
      <p:ext uri="{BB962C8B-B14F-4D97-AF65-F5344CB8AC3E}">
        <p14:creationId xmlns:p14="http://schemas.microsoft.com/office/powerpoint/2010/main" val="383581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449A0-CF96-49A6-9149-FFA93C08EDE6}" type="datetime1">
              <a:rPr lang="en-US" smtClean="0"/>
              <a:t>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3FEEE-6EDA-49B0-B5FD-492D0D361473}" type="slidenum">
              <a:rPr lang="en-US" smtClean="0"/>
              <a:t>‹#›</a:t>
            </a:fld>
            <a:endParaRPr lang="en-US"/>
          </a:p>
        </p:txBody>
      </p:sp>
    </p:spTree>
    <p:extLst>
      <p:ext uri="{BB962C8B-B14F-4D97-AF65-F5344CB8AC3E}">
        <p14:creationId xmlns:p14="http://schemas.microsoft.com/office/powerpoint/2010/main" val="236647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2892A-26AA-42F7-8EC1-8E59BD43AA62}" type="datetime1">
              <a:rPr lang="en-US" smtClean="0"/>
              <a:t>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3FEEE-6EDA-49B0-B5FD-492D0D361473}" type="slidenum">
              <a:rPr lang="en-US" smtClean="0"/>
              <a:t>‹#›</a:t>
            </a:fld>
            <a:endParaRPr lang="en-US"/>
          </a:p>
        </p:txBody>
      </p:sp>
    </p:spTree>
    <p:extLst>
      <p:ext uri="{BB962C8B-B14F-4D97-AF65-F5344CB8AC3E}">
        <p14:creationId xmlns:p14="http://schemas.microsoft.com/office/powerpoint/2010/main" val="1353896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5.bin"/><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0.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19.w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2.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21.w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image" Target="../media/image9.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2"/>
          <p:cNvSpPr>
            <a:spLocks noGrp="1" noChangeArrowheads="1"/>
          </p:cNvSpPr>
          <p:nvPr>
            <p:ph type="title"/>
          </p:nvPr>
        </p:nvSpPr>
        <p:spPr>
          <a:xfrm>
            <a:off x="457200" y="228600"/>
            <a:ext cx="8229600" cy="762000"/>
          </a:xfrm>
        </p:spPr>
        <p:txBody>
          <a:bodyPr>
            <a:noAutofit/>
          </a:bodyPr>
          <a:lstStyle/>
          <a:p>
            <a:r>
              <a:rPr lang="en-US" sz="3000" b="1" dirty="0" smtClean="0">
                <a:solidFill>
                  <a:srgbClr val="FF0000"/>
                </a:solidFill>
              </a:rPr>
              <a:t>Gravitational Potential Energy and Reference level</a:t>
            </a:r>
            <a:endParaRPr lang="en-US" sz="3000" dirty="0"/>
          </a:p>
        </p:txBody>
      </p:sp>
      <p:sp>
        <p:nvSpPr>
          <p:cNvPr id="2" name="Slide Number Placeholder 1"/>
          <p:cNvSpPr>
            <a:spLocks noGrp="1"/>
          </p:cNvSpPr>
          <p:nvPr>
            <p:ph type="sldNum" sz="quarter" idx="12"/>
          </p:nvPr>
        </p:nvSpPr>
        <p:spPr/>
        <p:txBody>
          <a:bodyPr/>
          <a:lstStyle/>
          <a:p>
            <a:fld id="{1E13FEEE-6EDA-49B0-B5FD-492D0D361473}" type="slidenum">
              <a:rPr lang="en-US" smtClean="0"/>
              <a:t>1</a:t>
            </a:fld>
            <a:endParaRPr lang="en-US"/>
          </a:p>
        </p:txBody>
      </p:sp>
      <p:pic>
        <p:nvPicPr>
          <p:cNvPr id="7" name="Picture 5" descr="06_09"/>
          <p:cNvPicPr>
            <a:picLocks noChangeAspect="1" noChangeArrowheads="1"/>
          </p:cNvPicPr>
          <p:nvPr/>
        </p:nvPicPr>
        <p:blipFill rotWithShape="1">
          <a:blip r:embed="rId3">
            <a:extLst>
              <a:ext uri="{28A0092B-C50C-407E-A947-70E740481C1C}">
                <a14:useLocalDpi xmlns:a14="http://schemas.microsoft.com/office/drawing/2010/main" val="0"/>
              </a:ext>
            </a:extLst>
          </a:blip>
          <a:srcRect r="-2728"/>
          <a:stretch/>
        </p:blipFill>
        <p:spPr bwMode="auto">
          <a:xfrm>
            <a:off x="4800600" y="1066800"/>
            <a:ext cx="3992217"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48200" y="4800601"/>
            <a:ext cx="4038600" cy="102076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5821362"/>
            <a:ext cx="7543800" cy="103663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2209800" y="3902765"/>
            <a:ext cx="344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914900" y="3902765"/>
            <a:ext cx="0" cy="89783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352800" y="3902765"/>
            <a:ext cx="0" cy="191859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19400" y="4583668"/>
            <a:ext cx="762000" cy="369332"/>
          </a:xfrm>
          <a:prstGeom prst="rect">
            <a:avLst/>
          </a:prstGeom>
          <a:noFill/>
        </p:spPr>
        <p:txBody>
          <a:bodyPr wrap="square" rtlCol="0">
            <a:spAutoFit/>
          </a:bodyPr>
          <a:lstStyle/>
          <a:p>
            <a:r>
              <a:rPr lang="en-US" dirty="0" smtClean="0"/>
              <a:t>h0</a:t>
            </a:r>
            <a:endParaRPr lang="en-US" dirty="0"/>
          </a:p>
        </p:txBody>
      </p:sp>
      <p:sp>
        <p:nvSpPr>
          <p:cNvPr id="19" name="TextBox 18"/>
          <p:cNvSpPr txBox="1"/>
          <p:nvPr/>
        </p:nvSpPr>
        <p:spPr>
          <a:xfrm>
            <a:off x="4495800" y="4167017"/>
            <a:ext cx="762000" cy="369332"/>
          </a:xfrm>
          <a:prstGeom prst="rect">
            <a:avLst/>
          </a:prstGeom>
          <a:noFill/>
        </p:spPr>
        <p:txBody>
          <a:bodyPr wrap="square" rtlCol="0">
            <a:spAutoFit/>
          </a:bodyPr>
          <a:lstStyle/>
          <a:p>
            <a:r>
              <a:rPr lang="en-US" dirty="0" smtClean="0"/>
              <a:t>h1</a:t>
            </a:r>
            <a:endParaRPr lang="en-US" dirty="0"/>
          </a:p>
        </p:txBody>
      </p:sp>
      <p:sp>
        <p:nvSpPr>
          <p:cNvPr id="15" name="TextBox 14"/>
          <p:cNvSpPr txBox="1"/>
          <p:nvPr/>
        </p:nvSpPr>
        <p:spPr>
          <a:xfrm>
            <a:off x="457200" y="1371600"/>
            <a:ext cx="3733800" cy="2400657"/>
          </a:xfrm>
          <a:prstGeom prst="rect">
            <a:avLst/>
          </a:prstGeom>
          <a:noFill/>
        </p:spPr>
        <p:txBody>
          <a:bodyPr wrap="square" rtlCol="0">
            <a:spAutoFit/>
          </a:bodyPr>
          <a:lstStyle/>
          <a:p>
            <a:r>
              <a:rPr lang="en-US" sz="3000" dirty="0" smtClean="0">
                <a:solidFill>
                  <a:srgbClr val="0000FF"/>
                </a:solidFill>
              </a:rPr>
              <a:t>Potential energy: </a:t>
            </a:r>
          </a:p>
          <a:p>
            <a:endParaRPr lang="en-US" sz="3000" dirty="0"/>
          </a:p>
          <a:p>
            <a:r>
              <a:rPr lang="en-US" sz="3000" b="1" dirty="0" smtClean="0"/>
              <a:t>    mg x h1</a:t>
            </a:r>
          </a:p>
          <a:p>
            <a:endParaRPr lang="en-US" sz="3000" dirty="0"/>
          </a:p>
          <a:p>
            <a:r>
              <a:rPr lang="en-US" sz="3000" b="1" dirty="0" smtClean="0"/>
              <a:t>    mg x h2</a:t>
            </a:r>
            <a:endParaRPr lang="en-US" sz="3000" b="1" dirty="0"/>
          </a:p>
        </p:txBody>
      </p:sp>
      <p:cxnSp>
        <p:nvCxnSpPr>
          <p:cNvPr id="18" name="Curved Connector 17"/>
          <p:cNvCxnSpPr/>
          <p:nvPr/>
        </p:nvCxnSpPr>
        <p:spPr>
          <a:xfrm>
            <a:off x="2324100" y="2571928"/>
            <a:ext cx="2476500" cy="219640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rot="16200000" flipH="1">
            <a:off x="936006" y="4326905"/>
            <a:ext cx="2052289" cy="7239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680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Grp="1" noChangeArrowheads="1"/>
          </p:cNvSpPr>
          <p:nvPr>
            <p:ph type="title"/>
          </p:nvPr>
        </p:nvSpPr>
        <p:spPr>
          <a:xfrm>
            <a:off x="0" y="0"/>
            <a:ext cx="9144000" cy="2289175"/>
          </a:xfrm>
        </p:spPr>
        <p:txBody>
          <a:bodyPr>
            <a:normAutofit fontScale="90000"/>
          </a:bodyPr>
          <a:lstStyle/>
          <a:p>
            <a:r>
              <a:rPr lang="en-US" sz="3000" dirty="0" smtClean="0">
                <a:solidFill>
                  <a:schemeClr val="accent1"/>
                </a:solidFill>
                <a:latin typeface="Comic Sans MS" pitchFamily="79" charset="0"/>
              </a:rPr>
              <a:t> </a:t>
            </a:r>
            <a:r>
              <a:rPr lang="en-US" sz="3000" b="1" dirty="0" smtClean="0">
                <a:solidFill>
                  <a:srgbClr val="FF0000"/>
                </a:solidFill>
                <a:latin typeface="Comic Sans MS" pitchFamily="79" charset="0"/>
              </a:rPr>
              <a:t>Quiz</a:t>
            </a:r>
            <a:r>
              <a:rPr lang="en-US" sz="3000" dirty="0" smtClean="0">
                <a:solidFill>
                  <a:schemeClr val="accent1"/>
                </a:solidFill>
                <a:latin typeface="Comic Sans MS" pitchFamily="79" charset="0"/>
              </a:rPr>
              <a:t>: A </a:t>
            </a:r>
            <a:r>
              <a:rPr lang="en-US" sz="3000" dirty="0">
                <a:solidFill>
                  <a:schemeClr val="accent1"/>
                </a:solidFill>
                <a:latin typeface="Comic Sans MS" pitchFamily="79" charset="0"/>
              </a:rPr>
              <a:t>lever is used to lift a rock.  Will the work done by the person on the lever be greater than, less than, or equal to the work done by the lever on the rock</a:t>
            </a:r>
            <a:r>
              <a:rPr lang="en-US" sz="3000" dirty="0" smtClean="0">
                <a:solidFill>
                  <a:schemeClr val="accent1"/>
                </a:solidFill>
                <a:latin typeface="Comic Sans MS" pitchFamily="79" charset="0"/>
              </a:rPr>
              <a:t>? (assume no dissipative force, e.g. friction, in action). </a:t>
            </a:r>
            <a:endParaRPr lang="en-US" sz="3000" dirty="0">
              <a:solidFill>
                <a:schemeClr val="accent1"/>
              </a:solidFill>
            </a:endParaRPr>
          </a:p>
        </p:txBody>
      </p:sp>
      <p:sp>
        <p:nvSpPr>
          <p:cNvPr id="1129475" name="Rectangle 3"/>
          <p:cNvSpPr>
            <a:spLocks noGrp="1" noChangeArrowheads="1"/>
          </p:cNvSpPr>
          <p:nvPr>
            <p:ph type="body" idx="1"/>
          </p:nvPr>
        </p:nvSpPr>
        <p:spPr>
          <a:xfrm>
            <a:off x="304800" y="2667000"/>
            <a:ext cx="3505200" cy="2286000"/>
          </a:xfrm>
        </p:spPr>
        <p:txBody>
          <a:bodyPr/>
          <a:lstStyle/>
          <a:p>
            <a:pPr marL="609600" indent="-609600">
              <a:lnSpc>
                <a:spcPct val="80000"/>
              </a:lnSpc>
              <a:buFont typeface="Arial" charset="0"/>
              <a:buAutoNum type="alphaLcParenR"/>
            </a:pPr>
            <a:r>
              <a:rPr lang="en-US" sz="2000">
                <a:latin typeface="Comic Sans MS" pitchFamily="79" charset="0"/>
              </a:rPr>
              <a:t>Greater than</a:t>
            </a:r>
          </a:p>
          <a:p>
            <a:pPr marL="609600" indent="-609600">
              <a:lnSpc>
                <a:spcPct val="80000"/>
              </a:lnSpc>
              <a:buFont typeface="Arial" charset="0"/>
              <a:buAutoNum type="alphaLcParenR"/>
            </a:pPr>
            <a:r>
              <a:rPr lang="en-US" sz="2000">
                <a:latin typeface="Comic Sans MS" pitchFamily="79" charset="0"/>
              </a:rPr>
              <a:t>Less than</a:t>
            </a:r>
          </a:p>
          <a:p>
            <a:pPr marL="609600" indent="-609600">
              <a:lnSpc>
                <a:spcPct val="80000"/>
              </a:lnSpc>
              <a:buFont typeface="Arial" charset="0"/>
              <a:buAutoNum type="alphaLcParenR"/>
            </a:pPr>
            <a:r>
              <a:rPr lang="en-US" sz="2000">
                <a:latin typeface="Comic Sans MS" pitchFamily="79" charset="0"/>
              </a:rPr>
              <a:t>Equal to</a:t>
            </a:r>
          </a:p>
          <a:p>
            <a:pPr marL="609600" indent="-609600">
              <a:lnSpc>
                <a:spcPct val="80000"/>
              </a:lnSpc>
              <a:buFont typeface="Arial" charset="0"/>
              <a:buAutoNum type="alphaLcParenR"/>
            </a:pPr>
            <a:r>
              <a:rPr lang="en-US" sz="2000">
                <a:latin typeface="Comic Sans MS" pitchFamily="79" charset="0"/>
              </a:rPr>
              <a:t>Unable to tell </a:t>
            </a:r>
          </a:p>
          <a:p>
            <a:pPr marL="609600" indent="-609600">
              <a:lnSpc>
                <a:spcPct val="80000"/>
              </a:lnSpc>
              <a:buFont typeface="Arial" charset="0"/>
              <a:buNone/>
            </a:pPr>
            <a:r>
              <a:rPr lang="en-US" sz="2000">
                <a:latin typeface="Comic Sans MS" pitchFamily="79" charset="0"/>
              </a:rPr>
              <a:t>	from this graph</a:t>
            </a:r>
          </a:p>
        </p:txBody>
      </p:sp>
      <p:sp>
        <p:nvSpPr>
          <p:cNvPr id="1129476" name="Text Box 4"/>
          <p:cNvSpPr txBox="1">
            <a:spLocks noChangeArrowheads="1"/>
          </p:cNvSpPr>
          <p:nvPr/>
        </p:nvSpPr>
        <p:spPr bwMode="auto">
          <a:xfrm>
            <a:off x="0" y="4724400"/>
            <a:ext cx="914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latin typeface="Arial" charset="0"/>
              </a:rPr>
              <a:t>The work done by the person can never be less than the work done by the lever on the rock. If there are no dissipative forces they will be equal.  This is a consequence of the conservation of energy.</a:t>
            </a:r>
          </a:p>
        </p:txBody>
      </p:sp>
      <p:pic>
        <p:nvPicPr>
          <p:cNvPr id="1129478" name="Picture 6" descr="06_p11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362200"/>
            <a:ext cx="5114925" cy="243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E13FEEE-6EDA-49B0-B5FD-492D0D361473}" type="slidenum">
              <a:rPr lang="en-US" smtClean="0"/>
              <a:t>10</a:t>
            </a:fld>
            <a:endParaRPr lang="en-US"/>
          </a:p>
        </p:txBody>
      </p:sp>
    </p:spTree>
    <p:extLst>
      <p:ext uri="{BB962C8B-B14F-4D97-AF65-F5344CB8AC3E}">
        <p14:creationId xmlns:p14="http://schemas.microsoft.com/office/powerpoint/2010/main" val="1153563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29476"/>
                                        </p:tgtEl>
                                        <p:attrNameLst>
                                          <p:attrName>style.visibility</p:attrName>
                                        </p:attrNameLst>
                                      </p:cBhvr>
                                      <p:to>
                                        <p:strVal val="visible"/>
                                      </p:to>
                                    </p:set>
                                    <p:animEffect transition="in" filter="fade">
                                      <p:cBhvr>
                                        <p:cTn id="7" dur="1000"/>
                                        <p:tgtEl>
                                          <p:spTgt spid="1129476"/>
                                        </p:tgtEl>
                                      </p:cBhvr>
                                    </p:animEffect>
                                    <p:anim calcmode="lin" valueType="num">
                                      <p:cBhvr>
                                        <p:cTn id="8" dur="1000" fill="hold"/>
                                        <p:tgtEl>
                                          <p:spTgt spid="1129476"/>
                                        </p:tgtEl>
                                        <p:attrNameLst>
                                          <p:attrName>ppt_x</p:attrName>
                                        </p:attrNameLst>
                                      </p:cBhvr>
                                      <p:tavLst>
                                        <p:tav tm="0">
                                          <p:val>
                                            <p:strVal val="#ppt_x"/>
                                          </p:val>
                                        </p:tav>
                                        <p:tav tm="100000">
                                          <p:val>
                                            <p:strVal val="#ppt_x"/>
                                          </p:val>
                                        </p:tav>
                                      </p:tavLst>
                                    </p:anim>
                                    <p:anim calcmode="lin" valueType="num">
                                      <p:cBhvr>
                                        <p:cTn id="9" dur="900" decel="100000" fill="hold"/>
                                        <p:tgtEl>
                                          <p:spTgt spid="112947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947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4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3" name="Rectangle 3"/>
          <p:cNvSpPr>
            <a:spLocks noGrp="1" noChangeArrowheads="1"/>
          </p:cNvSpPr>
          <p:nvPr>
            <p:ph type="body" idx="1"/>
          </p:nvPr>
        </p:nvSpPr>
        <p:spPr>
          <a:xfrm>
            <a:off x="462643" y="1143000"/>
            <a:ext cx="8077200" cy="4648200"/>
          </a:xfrm>
        </p:spPr>
        <p:txBody>
          <a:bodyPr>
            <a:normAutofit/>
          </a:bodyPr>
          <a:lstStyle/>
          <a:p>
            <a:pPr>
              <a:lnSpc>
                <a:spcPct val="80000"/>
              </a:lnSpc>
            </a:pPr>
            <a:r>
              <a:rPr lang="en-US" sz="3000" b="1" i="1" dirty="0">
                <a:solidFill>
                  <a:schemeClr val="accent1"/>
                </a:solidFill>
              </a:rPr>
              <a:t>Conservative forces</a:t>
            </a:r>
            <a:r>
              <a:rPr lang="en-US" sz="3000" dirty="0"/>
              <a:t> are forces for which the </a:t>
            </a:r>
            <a:r>
              <a:rPr lang="en-US" sz="3000" dirty="0" smtClean="0"/>
              <a:t>sum of kinetic and potential energy is conserved.</a:t>
            </a:r>
            <a:endParaRPr lang="en-US" sz="3000" dirty="0"/>
          </a:p>
          <a:p>
            <a:pPr lvl="1">
              <a:lnSpc>
                <a:spcPct val="80000"/>
              </a:lnSpc>
            </a:pPr>
            <a:r>
              <a:rPr lang="en-US" sz="3000" dirty="0"/>
              <a:t>Gravity and elastic forces are conservative</a:t>
            </a:r>
            <a:r>
              <a:rPr lang="en-US" sz="3000" dirty="0" smtClean="0"/>
              <a:t>.</a:t>
            </a:r>
          </a:p>
          <a:p>
            <a:pPr lvl="1">
              <a:lnSpc>
                <a:spcPct val="80000"/>
              </a:lnSpc>
            </a:pPr>
            <a:r>
              <a:rPr lang="en-US" sz="3000" dirty="0" smtClean="0"/>
              <a:t>The energy due to the work done by these forces change between kinetic and potential energy, but the sum of the two is </a:t>
            </a:r>
            <a:r>
              <a:rPr lang="en-US" sz="3000" b="1" dirty="0" smtClean="0">
                <a:solidFill>
                  <a:schemeClr val="accent1"/>
                </a:solidFill>
              </a:rPr>
              <a:t>constant</a:t>
            </a:r>
            <a:r>
              <a:rPr lang="en-US" sz="3000" dirty="0" smtClean="0"/>
              <a:t>.</a:t>
            </a:r>
            <a:endParaRPr lang="en-US" sz="3000" dirty="0"/>
          </a:p>
          <a:p>
            <a:pPr lvl="1">
              <a:lnSpc>
                <a:spcPct val="80000"/>
              </a:lnSpc>
            </a:pPr>
            <a:endParaRPr lang="en-US" sz="3000" dirty="0"/>
          </a:p>
          <a:p>
            <a:pPr lvl="1">
              <a:lnSpc>
                <a:spcPct val="80000"/>
              </a:lnSpc>
            </a:pPr>
            <a:r>
              <a:rPr lang="en-US" sz="3000" dirty="0"/>
              <a:t>Friction is not conservative</a:t>
            </a:r>
            <a:r>
              <a:rPr lang="en-US" sz="3000" dirty="0" smtClean="0"/>
              <a:t>. </a:t>
            </a:r>
            <a:endParaRPr lang="en-US" sz="3000" dirty="0"/>
          </a:p>
          <a:p>
            <a:pPr lvl="1">
              <a:lnSpc>
                <a:spcPct val="80000"/>
              </a:lnSpc>
            </a:pPr>
            <a:r>
              <a:rPr lang="en-US" sz="3000" dirty="0"/>
              <a:t>w</a:t>
            </a:r>
            <a:r>
              <a:rPr lang="en-US" sz="3000" dirty="0" smtClean="0"/>
              <a:t>ork  done by friction force change to heat. </a:t>
            </a:r>
            <a:endParaRPr lang="en-US" sz="3000" dirty="0"/>
          </a:p>
        </p:txBody>
      </p:sp>
      <p:sp>
        <p:nvSpPr>
          <p:cNvPr id="2" name="TextBox 1"/>
          <p:cNvSpPr txBox="1"/>
          <p:nvPr/>
        </p:nvSpPr>
        <p:spPr>
          <a:xfrm>
            <a:off x="457200" y="152400"/>
            <a:ext cx="7924800" cy="553998"/>
          </a:xfrm>
          <a:prstGeom prst="rect">
            <a:avLst/>
          </a:prstGeom>
          <a:noFill/>
        </p:spPr>
        <p:txBody>
          <a:bodyPr wrap="square" rtlCol="0">
            <a:spAutoFit/>
          </a:bodyPr>
          <a:lstStyle/>
          <a:p>
            <a:pPr algn="ctr"/>
            <a:r>
              <a:rPr lang="en-US" sz="3000" b="1" i="1" dirty="0">
                <a:solidFill>
                  <a:srgbClr val="FF0000"/>
                </a:solidFill>
              </a:rPr>
              <a:t>Conservative </a:t>
            </a:r>
            <a:r>
              <a:rPr lang="en-US" sz="3000" b="1" i="1" dirty="0" smtClean="0">
                <a:solidFill>
                  <a:srgbClr val="FF0000"/>
                </a:solidFill>
              </a:rPr>
              <a:t>forces</a:t>
            </a:r>
            <a:endParaRPr lang="en-US" sz="3000" b="1" dirty="0">
              <a:solidFill>
                <a:srgbClr val="FF0000"/>
              </a:solidFill>
            </a:endParaRPr>
          </a:p>
        </p:txBody>
      </p:sp>
      <p:sp>
        <p:nvSpPr>
          <p:cNvPr id="3" name="Slide Number Placeholder 2"/>
          <p:cNvSpPr>
            <a:spLocks noGrp="1"/>
          </p:cNvSpPr>
          <p:nvPr>
            <p:ph type="sldNum" sz="quarter" idx="12"/>
          </p:nvPr>
        </p:nvSpPr>
        <p:spPr/>
        <p:txBody>
          <a:bodyPr/>
          <a:lstStyle/>
          <a:p>
            <a:fld id="{1E13FEEE-6EDA-49B0-B5FD-492D0D361473}" type="slidenum">
              <a:rPr lang="en-US" smtClean="0"/>
              <a:t>11</a:t>
            </a:fld>
            <a:endParaRPr lang="en-US"/>
          </a:p>
        </p:txBody>
      </p:sp>
    </p:spTree>
    <p:extLst>
      <p:ext uri="{BB962C8B-B14F-4D97-AF65-F5344CB8AC3E}">
        <p14:creationId xmlns:p14="http://schemas.microsoft.com/office/powerpoint/2010/main" val="210515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F25102-C2FD-4766-BBD4-652D6D81DF45}" type="slidenum">
              <a:rPr lang="en-US"/>
              <a:pPr eaLnBrk="1" hangingPunct="1"/>
              <a:t>12</a:t>
            </a:fld>
            <a:endParaRPr lang="en-US"/>
          </a:p>
        </p:txBody>
      </p:sp>
      <p:sp>
        <p:nvSpPr>
          <p:cNvPr id="15364"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233071-11E1-4AE2-9845-B66FABCF0AC6}" type="datetime1">
              <a:rPr lang="en-US" sz="1400"/>
              <a:pPr eaLnBrk="1" hangingPunct="1"/>
              <a:t>2/8/2013</a:t>
            </a:fld>
            <a:endParaRPr lang="en-US" sz="1400"/>
          </a:p>
        </p:txBody>
      </p:sp>
      <p:sp>
        <p:nvSpPr>
          <p:cNvPr id="15366"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10F4837-2C2A-4787-8D6B-AC918CF5939E}" type="slidenum">
              <a:rPr lang="en-US" sz="1400"/>
              <a:pPr algn="r" eaLnBrk="1" hangingPunct="1"/>
              <a:t>12</a:t>
            </a:fld>
            <a:endParaRPr lang="en-US" sz="1400"/>
          </a:p>
        </p:txBody>
      </p:sp>
      <p:sp>
        <p:nvSpPr>
          <p:cNvPr id="15367" name="Rectangle 2"/>
          <p:cNvSpPr>
            <a:spLocks noGrp="1" noChangeArrowheads="1"/>
          </p:cNvSpPr>
          <p:nvPr>
            <p:ph type="title"/>
          </p:nvPr>
        </p:nvSpPr>
        <p:spPr>
          <a:xfrm>
            <a:off x="457200" y="0"/>
            <a:ext cx="8229600" cy="1143000"/>
          </a:xfrm>
        </p:spPr>
        <p:txBody>
          <a:bodyPr/>
          <a:lstStyle/>
          <a:p>
            <a:pPr eaLnBrk="1" hangingPunct="1"/>
            <a:r>
              <a:rPr lang="en-US" b="1" dirty="0" smtClean="0">
                <a:solidFill>
                  <a:srgbClr val="FF0000"/>
                </a:solidFill>
              </a:rPr>
              <a:t>Power</a:t>
            </a:r>
          </a:p>
        </p:txBody>
      </p:sp>
      <p:sp>
        <p:nvSpPr>
          <p:cNvPr id="15368" name="Rectangle 3"/>
          <p:cNvSpPr>
            <a:spLocks noGrp="1" noChangeArrowheads="1"/>
          </p:cNvSpPr>
          <p:nvPr>
            <p:ph type="body" idx="1"/>
          </p:nvPr>
        </p:nvSpPr>
        <p:spPr>
          <a:xfrm>
            <a:off x="304800" y="838200"/>
            <a:ext cx="8229600" cy="5334000"/>
          </a:xfrm>
        </p:spPr>
        <p:txBody>
          <a:bodyPr>
            <a:normAutofit/>
          </a:bodyPr>
          <a:lstStyle/>
          <a:p>
            <a:pPr marL="0" indent="0" eaLnBrk="1" hangingPunct="1"/>
            <a:r>
              <a:rPr lang="en-US" sz="2000" dirty="0" smtClean="0"/>
              <a:t>It is not only important how much </a:t>
            </a:r>
          </a:p>
          <a:p>
            <a:pPr marL="0" indent="0" eaLnBrk="1" hangingPunct="1">
              <a:buNone/>
            </a:pPr>
            <a:r>
              <a:rPr lang="en-US" sz="2000" dirty="0" smtClean="0"/>
              <a:t>work is done but also how quick, i.e.  </a:t>
            </a:r>
          </a:p>
          <a:p>
            <a:pPr marL="0" indent="0" eaLnBrk="1" hangingPunct="1">
              <a:buNone/>
            </a:pPr>
            <a:r>
              <a:rPr lang="en-US" sz="2000" dirty="0" smtClean="0"/>
              <a:t>the rate,  at which work is done</a:t>
            </a:r>
          </a:p>
          <a:p>
            <a:pPr marL="0" indent="0" eaLnBrk="1" hangingPunct="1"/>
            <a:endParaRPr lang="en-US" sz="2000" dirty="0" smtClean="0"/>
          </a:p>
          <a:p>
            <a:pPr marL="0" indent="0" eaLnBrk="1" hangingPunct="1"/>
            <a:r>
              <a:rPr lang="en-US" sz="2000" dirty="0" smtClean="0">
                <a:solidFill>
                  <a:schemeClr val="hlink"/>
                </a:solidFill>
              </a:rPr>
              <a:t>So the quantity</a:t>
            </a:r>
          </a:p>
          <a:p>
            <a:pPr marL="0" indent="0" eaLnBrk="1" hangingPunct="1"/>
            <a:r>
              <a:rPr lang="en-US" sz="2000" dirty="0" smtClean="0">
                <a:solidFill>
                  <a:schemeClr val="hlink"/>
                </a:solidFill>
              </a:rPr>
              <a:t>      </a:t>
            </a:r>
            <a:r>
              <a:rPr lang="en-US" dirty="0" smtClean="0"/>
              <a:t>Power = P = W/t  (unit is a watt)</a:t>
            </a:r>
          </a:p>
          <a:p>
            <a:pPr marL="0" indent="0" eaLnBrk="1" hangingPunct="1"/>
            <a:r>
              <a:rPr lang="en-US" sz="2000" dirty="0" smtClean="0">
                <a:solidFill>
                  <a:schemeClr val="hlink"/>
                </a:solidFill>
              </a:rPr>
              <a:t> is very important.</a:t>
            </a:r>
            <a:r>
              <a:rPr lang="en-US" sz="2000" dirty="0" smtClean="0"/>
              <a:t> </a:t>
            </a:r>
          </a:p>
          <a:p>
            <a:pPr marL="0" indent="0" eaLnBrk="1" hangingPunct="1"/>
            <a:endParaRPr lang="en-US" sz="2000" dirty="0" smtClean="0"/>
          </a:p>
          <a:p>
            <a:pPr marL="0" indent="0" eaLnBrk="1" hangingPunct="1"/>
            <a:r>
              <a:rPr lang="en-US" sz="2000" dirty="0" smtClean="0">
                <a:solidFill>
                  <a:srgbClr val="0066FF"/>
                </a:solidFill>
              </a:rPr>
              <a:t>Generally energy supplies, motors, </a:t>
            </a:r>
            <a:r>
              <a:rPr lang="en-US" sz="2000" dirty="0" err="1" smtClean="0">
                <a:solidFill>
                  <a:srgbClr val="0066FF"/>
                </a:solidFill>
              </a:rPr>
              <a:t>etc</a:t>
            </a:r>
            <a:r>
              <a:rPr lang="en-US" sz="2000" dirty="0" smtClean="0">
                <a:solidFill>
                  <a:srgbClr val="0066FF"/>
                </a:solidFill>
              </a:rPr>
              <a:t>  are rated by power and one  can determine how much work can be done by multiplying by time.</a:t>
            </a:r>
          </a:p>
          <a:p>
            <a:pPr marL="0" indent="0" eaLnBrk="1" hangingPunct="1"/>
            <a:endParaRPr lang="en-US" sz="2000" dirty="0" smtClean="0">
              <a:solidFill>
                <a:srgbClr val="0066FF"/>
              </a:solidFill>
            </a:endParaRPr>
          </a:p>
          <a:p>
            <a:pPr marL="0" indent="0" eaLnBrk="1" hangingPunct="1"/>
            <a:r>
              <a:rPr lang="en-US" sz="2000" dirty="0" smtClean="0">
                <a:solidFill>
                  <a:srgbClr val="0066FF"/>
                </a:solidFill>
              </a:rPr>
              <a:t>                </a:t>
            </a:r>
            <a:r>
              <a:rPr lang="en-US" dirty="0" smtClean="0"/>
              <a:t>W = </a:t>
            </a:r>
            <a:r>
              <a:rPr lang="en-US" dirty="0" err="1" smtClean="0"/>
              <a:t>Pt</a:t>
            </a:r>
            <a:r>
              <a:rPr lang="en-US" dirty="0" smtClean="0"/>
              <a:t>     (joules). </a:t>
            </a:r>
          </a:p>
        </p:txBody>
      </p:sp>
      <p:pic>
        <p:nvPicPr>
          <p:cNvPr id="15369" name="Picture 4" descr="06_p11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295400"/>
            <a:ext cx="3489325"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501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91FD75-7BC7-407D-B01F-3E8BE0A5C464}" type="slidenum">
              <a:rPr lang="en-US"/>
              <a:pPr eaLnBrk="1" hangingPunct="1"/>
              <a:t>13</a:t>
            </a:fld>
            <a:endParaRPr lang="en-US"/>
          </a:p>
        </p:txBody>
      </p:sp>
      <p:sp>
        <p:nvSpPr>
          <p:cNvPr id="16388" name="Rectangle 4"/>
          <p:cNvSpPr>
            <a:spLocks noGrp="1" noChangeArrowheads="1"/>
          </p:cNvSpPr>
          <p:nvPr>
            <p:ph type="title"/>
          </p:nvPr>
        </p:nvSpPr>
        <p:spPr/>
        <p:txBody>
          <a:bodyPr/>
          <a:lstStyle/>
          <a:p>
            <a:r>
              <a:rPr lang="en-US" b="1" dirty="0" smtClean="0">
                <a:solidFill>
                  <a:srgbClr val="FF0000"/>
                </a:solidFill>
              </a:rPr>
              <a:t>Examples of Watt and Joules</a:t>
            </a:r>
          </a:p>
        </p:txBody>
      </p:sp>
      <p:sp>
        <p:nvSpPr>
          <p:cNvPr id="16389" name="Text Box 5"/>
          <p:cNvSpPr txBox="1">
            <a:spLocks noChangeArrowheads="1"/>
          </p:cNvSpPr>
          <p:nvPr/>
        </p:nvSpPr>
        <p:spPr bwMode="auto">
          <a:xfrm>
            <a:off x="746125" y="1255713"/>
            <a:ext cx="74834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500" b="1" dirty="0" smtClean="0">
                <a:solidFill>
                  <a:schemeClr val="hlink"/>
                </a:solidFill>
              </a:rPr>
              <a:t>The </a:t>
            </a:r>
            <a:r>
              <a:rPr lang="en-US" sz="2500" b="1" dirty="0">
                <a:solidFill>
                  <a:schemeClr val="hlink"/>
                </a:solidFill>
              </a:rPr>
              <a:t>unit for electrical usage is the kilowatt –hour. A kilowatt – hour is the energy used by a 1000 watt device for 3600 seconds    1kWHr = 1000*3600    =  3.6 million joules</a:t>
            </a:r>
          </a:p>
        </p:txBody>
      </p:sp>
      <p:sp>
        <p:nvSpPr>
          <p:cNvPr id="16391" name="Text Box 16"/>
          <p:cNvSpPr txBox="1">
            <a:spLocks noChangeArrowheads="1"/>
          </p:cNvSpPr>
          <p:nvPr/>
        </p:nvSpPr>
        <p:spPr bwMode="auto">
          <a:xfrm>
            <a:off x="593725" y="3505200"/>
            <a:ext cx="763587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500" b="1" dirty="0" smtClean="0">
                <a:solidFill>
                  <a:schemeClr val="hlink"/>
                </a:solidFill>
              </a:rPr>
              <a:t>In </a:t>
            </a:r>
            <a:r>
              <a:rPr lang="en-US" sz="2500" b="1" dirty="0">
                <a:solidFill>
                  <a:schemeClr val="hlink"/>
                </a:solidFill>
              </a:rPr>
              <a:t>order to lift an elevator with a mass of 1000kg to 100 meters requires  </a:t>
            </a:r>
            <a:r>
              <a:rPr lang="en-US" sz="2500" b="1" dirty="0" smtClean="0">
                <a:solidFill>
                  <a:schemeClr val="hlink"/>
                </a:solidFill>
              </a:rPr>
              <a:t> </a:t>
            </a:r>
            <a:r>
              <a:rPr lang="en-US" sz="2500" b="1" dirty="0">
                <a:solidFill>
                  <a:schemeClr val="hlink"/>
                </a:solidFill>
              </a:rPr>
              <a:t>1000*9.8*100  joules but we need to do it in </a:t>
            </a:r>
            <a:r>
              <a:rPr lang="en-US" sz="2500" b="1" dirty="0" smtClean="0">
                <a:solidFill>
                  <a:schemeClr val="hlink"/>
                </a:solidFill>
              </a:rPr>
              <a:t>20 seconds. </a:t>
            </a:r>
          </a:p>
          <a:p>
            <a:pPr eaLnBrk="1" hangingPunct="1"/>
            <a:r>
              <a:rPr lang="en-US" sz="2500" b="1" dirty="0" smtClean="0">
                <a:solidFill>
                  <a:schemeClr val="hlink"/>
                </a:solidFill>
              </a:rPr>
              <a:t>The power </a:t>
            </a:r>
            <a:r>
              <a:rPr lang="en-US" sz="2500" b="1" dirty="0">
                <a:solidFill>
                  <a:schemeClr val="hlink"/>
                </a:solidFill>
              </a:rPr>
              <a:t>we need is   1000*9.8*100/20 = 49000 Watts so we need to install a motor rated at &gt; 49000 watts </a:t>
            </a:r>
          </a:p>
        </p:txBody>
      </p:sp>
    </p:spTree>
    <p:extLst>
      <p:ext uri="{BB962C8B-B14F-4D97-AF65-F5344CB8AC3E}">
        <p14:creationId xmlns:p14="http://schemas.microsoft.com/office/powerpoint/2010/main" val="1479360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Grp="1" noChangeArrowheads="1"/>
          </p:cNvSpPr>
          <p:nvPr>
            <p:ph type="title"/>
          </p:nvPr>
        </p:nvSpPr>
        <p:spPr/>
        <p:txBody>
          <a:bodyPr>
            <a:normAutofit/>
          </a:bodyPr>
          <a:lstStyle/>
          <a:p>
            <a:r>
              <a:rPr lang="en-US" b="1" dirty="0" smtClean="0">
                <a:solidFill>
                  <a:srgbClr val="FF0000"/>
                </a:solidFill>
              </a:rPr>
              <a:t>Simple </a:t>
            </a:r>
            <a:r>
              <a:rPr lang="en-US" b="1" dirty="0">
                <a:solidFill>
                  <a:srgbClr val="FF0000"/>
                </a:solidFill>
              </a:rPr>
              <a:t>Harmonic Motion</a:t>
            </a:r>
          </a:p>
        </p:txBody>
      </p:sp>
      <p:sp>
        <p:nvSpPr>
          <p:cNvPr id="1152003" name="Rectangle 3"/>
          <p:cNvSpPr>
            <a:spLocks noGrp="1" noChangeArrowheads="1"/>
          </p:cNvSpPr>
          <p:nvPr>
            <p:ph type="body" idx="1"/>
          </p:nvPr>
        </p:nvSpPr>
        <p:spPr>
          <a:xfrm>
            <a:off x="16329" y="1600200"/>
            <a:ext cx="4724400" cy="4525963"/>
          </a:xfrm>
        </p:spPr>
        <p:txBody>
          <a:bodyPr/>
          <a:lstStyle/>
          <a:p>
            <a:r>
              <a:rPr lang="en-US" sz="2800" b="1" i="1" dirty="0">
                <a:solidFill>
                  <a:schemeClr val="accent1"/>
                </a:solidFill>
              </a:rPr>
              <a:t>Simple harmonic motion</a:t>
            </a:r>
            <a:r>
              <a:rPr lang="en-US" sz="2800" dirty="0"/>
              <a:t> occurs when the energy of a system repeatedly changes from potential energy to kinetic energy and back again.</a:t>
            </a:r>
          </a:p>
        </p:txBody>
      </p:sp>
      <p:pic>
        <p:nvPicPr>
          <p:cNvPr id="1152005" name="Picture 5" descr="06_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468582"/>
            <a:ext cx="2959100" cy="268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2006" name="Text Box 6"/>
          <p:cNvSpPr txBox="1">
            <a:spLocks noChangeArrowheads="1"/>
          </p:cNvSpPr>
          <p:nvPr/>
        </p:nvSpPr>
        <p:spPr bwMode="auto">
          <a:xfrm>
            <a:off x="0" y="4343400"/>
            <a:ext cx="5105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pitchFamily="34" charset="0"/>
              <a:buChar char="•"/>
            </a:pPr>
            <a:r>
              <a:rPr lang="en-US" sz="2500" dirty="0">
                <a:latin typeface="Arial" charset="0"/>
              </a:rPr>
              <a:t>Energy added by doing work to stretch the </a:t>
            </a:r>
            <a:r>
              <a:rPr lang="en-US" sz="2500" dirty="0" smtClean="0">
                <a:latin typeface="Arial" charset="0"/>
              </a:rPr>
              <a:t>spring, or move the object to a higher position,  </a:t>
            </a:r>
            <a:r>
              <a:rPr lang="en-US" sz="2500" dirty="0">
                <a:latin typeface="Arial" charset="0"/>
              </a:rPr>
              <a:t>is transformed back and forth between potential energy and kinetic energy</a:t>
            </a:r>
            <a:r>
              <a:rPr lang="en-US" sz="2500" dirty="0" smtClean="0">
                <a:latin typeface="Arial" charset="0"/>
              </a:rPr>
              <a:t>.</a:t>
            </a:r>
          </a:p>
          <a:p>
            <a:pPr marL="285750" indent="-285750">
              <a:buFont typeface="Arial" pitchFamily="34" charset="0"/>
              <a:buChar char="•"/>
            </a:pPr>
            <a:endParaRPr lang="en-US" dirty="0">
              <a:latin typeface="Arial" charset="0"/>
            </a:endParaRPr>
          </a:p>
        </p:txBody>
      </p:sp>
      <p:pic>
        <p:nvPicPr>
          <p:cNvPr id="6" name="Picture 7" descr="06_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1" y="4343400"/>
            <a:ext cx="3048000" cy="230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E13FEEE-6EDA-49B0-B5FD-492D0D361473}" type="slidenum">
              <a:rPr lang="en-US" smtClean="0"/>
              <a:t>14</a:t>
            </a:fld>
            <a:endParaRPr lang="en-US"/>
          </a:p>
        </p:txBody>
      </p:sp>
    </p:spTree>
    <p:extLst>
      <p:ext uri="{BB962C8B-B14F-4D97-AF65-F5344CB8AC3E}">
        <p14:creationId xmlns:p14="http://schemas.microsoft.com/office/powerpoint/2010/main" val="2986026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a:xfrm>
            <a:off x="0" y="404813"/>
            <a:ext cx="9144000" cy="1554162"/>
          </a:xfrm>
        </p:spPr>
        <p:txBody>
          <a:bodyPr>
            <a:normAutofit fontScale="90000"/>
          </a:bodyPr>
          <a:lstStyle/>
          <a:p>
            <a:r>
              <a:rPr lang="en-US" sz="3200"/>
              <a:t>The horizontal position </a:t>
            </a:r>
            <a:r>
              <a:rPr lang="en-US" sz="3200" b="1" i="1"/>
              <a:t>x</a:t>
            </a:r>
            <a:r>
              <a:rPr lang="en-US" sz="3200"/>
              <a:t> of the mass on the spring is plotted against time as the mass moves back and forth.</a:t>
            </a:r>
            <a:endParaRPr lang="en-US"/>
          </a:p>
        </p:txBody>
      </p:sp>
      <p:sp>
        <p:nvSpPr>
          <p:cNvPr id="1180675" name="Rectangle 3"/>
          <p:cNvSpPr>
            <a:spLocks noGrp="1" noChangeArrowheads="1"/>
          </p:cNvSpPr>
          <p:nvPr>
            <p:ph type="body" idx="1"/>
          </p:nvPr>
        </p:nvSpPr>
        <p:spPr>
          <a:xfrm>
            <a:off x="-304800" y="2362200"/>
            <a:ext cx="3505200" cy="3962400"/>
          </a:xfrm>
        </p:spPr>
        <p:txBody>
          <a:bodyPr/>
          <a:lstStyle/>
          <a:p>
            <a:pPr lvl="1">
              <a:lnSpc>
                <a:spcPct val="80000"/>
              </a:lnSpc>
            </a:pPr>
            <a:r>
              <a:rPr lang="en-US" sz="2400"/>
              <a:t>The </a:t>
            </a:r>
            <a:r>
              <a:rPr lang="en-US" sz="2400" b="1" i="1">
                <a:solidFill>
                  <a:schemeClr val="accent1"/>
                </a:solidFill>
              </a:rPr>
              <a:t>period T </a:t>
            </a:r>
            <a:r>
              <a:rPr lang="en-US" sz="2400"/>
              <a:t>is the time taken for one complete cycle.</a:t>
            </a:r>
          </a:p>
          <a:p>
            <a:pPr lvl="1">
              <a:lnSpc>
                <a:spcPct val="80000"/>
              </a:lnSpc>
            </a:pPr>
            <a:r>
              <a:rPr lang="en-US" sz="2400"/>
              <a:t>The </a:t>
            </a:r>
            <a:r>
              <a:rPr lang="en-US" sz="2400" b="1" i="1">
                <a:solidFill>
                  <a:schemeClr val="accent1"/>
                </a:solidFill>
              </a:rPr>
              <a:t>frequency f </a:t>
            </a:r>
            <a:r>
              <a:rPr lang="en-US" sz="2400"/>
              <a:t>is the number of cycles per unit time.</a:t>
            </a:r>
          </a:p>
          <a:p>
            <a:pPr lvl="1">
              <a:lnSpc>
                <a:spcPct val="80000"/>
              </a:lnSpc>
            </a:pPr>
            <a:r>
              <a:rPr lang="en-US" sz="2400"/>
              <a:t>The </a:t>
            </a:r>
            <a:r>
              <a:rPr lang="en-US" sz="2400" b="1" i="1">
                <a:solidFill>
                  <a:schemeClr val="accent1"/>
                </a:solidFill>
              </a:rPr>
              <a:t>amplitude </a:t>
            </a:r>
            <a:r>
              <a:rPr lang="en-US" sz="2400"/>
              <a:t>is the maximum distance from equilibrium.</a:t>
            </a:r>
          </a:p>
        </p:txBody>
      </p:sp>
      <p:pic>
        <p:nvPicPr>
          <p:cNvPr id="1180678" name="Picture 6" descr="06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590800"/>
            <a:ext cx="5791200" cy="336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E13FEEE-6EDA-49B0-B5FD-492D0D361473}" type="slidenum">
              <a:rPr lang="en-US" smtClean="0"/>
              <a:t>15</a:t>
            </a:fld>
            <a:endParaRPr lang="en-US"/>
          </a:p>
        </p:txBody>
      </p:sp>
    </p:spTree>
    <p:extLst>
      <p:ext uri="{BB962C8B-B14F-4D97-AF65-F5344CB8AC3E}">
        <p14:creationId xmlns:p14="http://schemas.microsoft.com/office/powerpoint/2010/main" val="264626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80675">
                                            <p:txEl>
                                              <p:pRg st="0" end="0"/>
                                            </p:txEl>
                                          </p:spTgt>
                                        </p:tgtEl>
                                        <p:attrNameLst>
                                          <p:attrName>style.visibility</p:attrName>
                                        </p:attrNameLst>
                                      </p:cBhvr>
                                      <p:to>
                                        <p:strVal val="visible"/>
                                      </p:to>
                                    </p:set>
                                    <p:animEffect transition="in" filter="fade">
                                      <p:cBhvr>
                                        <p:cTn id="7" dur="1000"/>
                                        <p:tgtEl>
                                          <p:spTgt spid="1180675">
                                            <p:txEl>
                                              <p:pRg st="0" end="0"/>
                                            </p:txEl>
                                          </p:spTgt>
                                        </p:tgtEl>
                                      </p:cBhvr>
                                    </p:animEffect>
                                    <p:anim calcmode="lin" valueType="num">
                                      <p:cBhvr>
                                        <p:cTn id="8" dur="1000" fill="hold"/>
                                        <p:tgtEl>
                                          <p:spTgt spid="1180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80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80675">
                                            <p:txEl>
                                              <p:pRg st="1" end="1"/>
                                            </p:txEl>
                                          </p:spTgt>
                                        </p:tgtEl>
                                        <p:attrNameLst>
                                          <p:attrName>style.visibility</p:attrName>
                                        </p:attrNameLst>
                                      </p:cBhvr>
                                      <p:to>
                                        <p:strVal val="visible"/>
                                      </p:to>
                                    </p:set>
                                    <p:animEffect transition="in" filter="fade">
                                      <p:cBhvr>
                                        <p:cTn id="14" dur="1000"/>
                                        <p:tgtEl>
                                          <p:spTgt spid="1180675">
                                            <p:txEl>
                                              <p:pRg st="1" end="1"/>
                                            </p:txEl>
                                          </p:spTgt>
                                        </p:tgtEl>
                                      </p:cBhvr>
                                    </p:animEffect>
                                    <p:anim calcmode="lin" valueType="num">
                                      <p:cBhvr>
                                        <p:cTn id="15" dur="1000" fill="hold"/>
                                        <p:tgtEl>
                                          <p:spTgt spid="11806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80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80675">
                                            <p:txEl>
                                              <p:pRg st="2" end="2"/>
                                            </p:txEl>
                                          </p:spTgt>
                                        </p:tgtEl>
                                        <p:attrNameLst>
                                          <p:attrName>style.visibility</p:attrName>
                                        </p:attrNameLst>
                                      </p:cBhvr>
                                      <p:to>
                                        <p:strVal val="visible"/>
                                      </p:to>
                                    </p:set>
                                    <p:animEffect transition="in" filter="fade">
                                      <p:cBhvr>
                                        <p:cTn id="21" dur="1000"/>
                                        <p:tgtEl>
                                          <p:spTgt spid="1180675">
                                            <p:txEl>
                                              <p:pRg st="2" end="2"/>
                                            </p:txEl>
                                          </p:spTgt>
                                        </p:tgtEl>
                                      </p:cBhvr>
                                    </p:animEffect>
                                    <p:anim calcmode="lin" valueType="num">
                                      <p:cBhvr>
                                        <p:cTn id="22" dur="1000" fill="hold"/>
                                        <p:tgtEl>
                                          <p:spTgt spid="11806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8067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0675"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647A00B-B155-4847-B72F-F7DD5CEB8FE0}" type="slidenum">
              <a:rPr lang="en-US" sz="1400"/>
              <a:pPr algn="r" eaLnBrk="1" hangingPunct="1"/>
              <a:t>16</a:t>
            </a:fld>
            <a:endParaRPr lang="en-US" sz="1400"/>
          </a:p>
        </p:txBody>
      </p:sp>
      <p:sp>
        <p:nvSpPr>
          <p:cNvPr id="75778" name="Text Box 2"/>
          <p:cNvSpPr txBox="1">
            <a:spLocks noChangeArrowheads="1"/>
          </p:cNvSpPr>
          <p:nvPr/>
        </p:nvSpPr>
        <p:spPr bwMode="auto">
          <a:xfrm>
            <a:off x="457200" y="1524000"/>
            <a:ext cx="8339138" cy="822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FF0000"/>
                </a:solidFill>
              </a:rPr>
              <a:t>The frequency of oscillation of a pendulum is 8 cycles/s.</a:t>
            </a:r>
          </a:p>
          <a:p>
            <a:pPr eaLnBrk="1" hangingPunct="1"/>
            <a:r>
              <a:rPr lang="en-US" sz="2400" b="1">
                <a:solidFill>
                  <a:srgbClr val="FF0000"/>
                </a:solidFill>
              </a:rPr>
              <a:t>What is its period?</a:t>
            </a:r>
          </a:p>
        </p:txBody>
      </p:sp>
      <p:grpSp>
        <p:nvGrpSpPr>
          <p:cNvPr id="2" name="Group 3"/>
          <p:cNvGrpSpPr>
            <a:grpSpLocks/>
          </p:cNvGrpSpPr>
          <p:nvPr/>
        </p:nvGrpSpPr>
        <p:grpSpPr bwMode="auto">
          <a:xfrm>
            <a:off x="4572000" y="2590800"/>
            <a:ext cx="3994150" cy="1930400"/>
            <a:chOff x="2400" y="1488"/>
            <a:chExt cx="2516" cy="1216"/>
          </a:xfrm>
        </p:grpSpPr>
        <p:sp>
          <p:nvSpPr>
            <p:cNvPr id="32780" name="Line 4"/>
            <p:cNvSpPr>
              <a:spLocks noChangeShapeType="1"/>
            </p:cNvSpPr>
            <p:nvPr/>
          </p:nvSpPr>
          <p:spPr bwMode="auto">
            <a:xfrm>
              <a:off x="2640" y="1776"/>
              <a:ext cx="0" cy="8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1" name="Line 5"/>
            <p:cNvSpPr>
              <a:spLocks noChangeShapeType="1"/>
            </p:cNvSpPr>
            <p:nvPr/>
          </p:nvSpPr>
          <p:spPr bwMode="auto">
            <a:xfrm>
              <a:off x="2400" y="2352"/>
              <a:ext cx="230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2" name="Freeform 6"/>
            <p:cNvSpPr>
              <a:spLocks/>
            </p:cNvSpPr>
            <p:nvPr/>
          </p:nvSpPr>
          <p:spPr bwMode="auto">
            <a:xfrm>
              <a:off x="2640" y="2000"/>
              <a:ext cx="672" cy="400"/>
            </a:xfrm>
            <a:custGeom>
              <a:avLst/>
              <a:gdLst>
                <a:gd name="T0" fmla="*/ 0 w 672"/>
                <a:gd name="T1" fmla="*/ 400 h 400"/>
                <a:gd name="T2" fmla="*/ 96 w 672"/>
                <a:gd name="T3" fmla="*/ 64 h 400"/>
                <a:gd name="T4" fmla="*/ 384 w 672"/>
                <a:gd name="T5" fmla="*/ 16 h 400"/>
                <a:gd name="T6" fmla="*/ 528 w 672"/>
                <a:gd name="T7" fmla="*/ 160 h 400"/>
                <a:gd name="T8" fmla="*/ 624 w 672"/>
                <a:gd name="T9" fmla="*/ 304 h 400"/>
                <a:gd name="T10" fmla="*/ 672 w 672"/>
                <a:gd name="T11" fmla="*/ 400 h 400"/>
                <a:gd name="T12" fmla="*/ 0 60000 65536"/>
                <a:gd name="T13" fmla="*/ 0 60000 65536"/>
                <a:gd name="T14" fmla="*/ 0 60000 65536"/>
                <a:gd name="T15" fmla="*/ 0 60000 65536"/>
                <a:gd name="T16" fmla="*/ 0 60000 65536"/>
                <a:gd name="T17" fmla="*/ 0 60000 65536"/>
                <a:gd name="T18" fmla="*/ 0 w 672"/>
                <a:gd name="T19" fmla="*/ 0 h 400"/>
                <a:gd name="T20" fmla="*/ 672 w 672"/>
                <a:gd name="T21" fmla="*/ 400 h 400"/>
              </a:gdLst>
              <a:ahLst/>
              <a:cxnLst>
                <a:cxn ang="T12">
                  <a:pos x="T0" y="T1"/>
                </a:cxn>
                <a:cxn ang="T13">
                  <a:pos x="T2" y="T3"/>
                </a:cxn>
                <a:cxn ang="T14">
                  <a:pos x="T4" y="T5"/>
                </a:cxn>
                <a:cxn ang="T15">
                  <a:pos x="T6" y="T7"/>
                </a:cxn>
                <a:cxn ang="T16">
                  <a:pos x="T8" y="T9"/>
                </a:cxn>
                <a:cxn ang="T17">
                  <a:pos x="T10" y="T11"/>
                </a:cxn>
              </a:cxnLst>
              <a:rect l="T18" t="T19" r="T20" b="T21"/>
              <a:pathLst>
                <a:path w="672" h="400">
                  <a:moveTo>
                    <a:pt x="0" y="400"/>
                  </a:moveTo>
                  <a:cubicBezTo>
                    <a:pt x="16" y="264"/>
                    <a:pt x="32" y="128"/>
                    <a:pt x="96" y="64"/>
                  </a:cubicBezTo>
                  <a:cubicBezTo>
                    <a:pt x="160" y="0"/>
                    <a:pt x="312" y="0"/>
                    <a:pt x="384" y="16"/>
                  </a:cubicBezTo>
                  <a:cubicBezTo>
                    <a:pt x="456" y="32"/>
                    <a:pt x="488" y="112"/>
                    <a:pt x="528" y="160"/>
                  </a:cubicBezTo>
                  <a:cubicBezTo>
                    <a:pt x="568" y="208"/>
                    <a:pt x="600" y="264"/>
                    <a:pt x="624" y="304"/>
                  </a:cubicBezTo>
                  <a:cubicBezTo>
                    <a:pt x="648" y="344"/>
                    <a:pt x="664" y="384"/>
                    <a:pt x="672" y="40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83" name="Freeform 7"/>
            <p:cNvSpPr>
              <a:spLocks/>
            </p:cNvSpPr>
            <p:nvPr/>
          </p:nvSpPr>
          <p:spPr bwMode="auto">
            <a:xfrm rot="10800000">
              <a:off x="3264" y="2304"/>
              <a:ext cx="672" cy="400"/>
            </a:xfrm>
            <a:custGeom>
              <a:avLst/>
              <a:gdLst>
                <a:gd name="T0" fmla="*/ 0 w 672"/>
                <a:gd name="T1" fmla="*/ 400 h 400"/>
                <a:gd name="T2" fmla="*/ 96 w 672"/>
                <a:gd name="T3" fmla="*/ 64 h 400"/>
                <a:gd name="T4" fmla="*/ 384 w 672"/>
                <a:gd name="T5" fmla="*/ 16 h 400"/>
                <a:gd name="T6" fmla="*/ 528 w 672"/>
                <a:gd name="T7" fmla="*/ 160 h 400"/>
                <a:gd name="T8" fmla="*/ 624 w 672"/>
                <a:gd name="T9" fmla="*/ 304 h 400"/>
                <a:gd name="T10" fmla="*/ 672 w 672"/>
                <a:gd name="T11" fmla="*/ 400 h 400"/>
                <a:gd name="T12" fmla="*/ 0 60000 65536"/>
                <a:gd name="T13" fmla="*/ 0 60000 65536"/>
                <a:gd name="T14" fmla="*/ 0 60000 65536"/>
                <a:gd name="T15" fmla="*/ 0 60000 65536"/>
                <a:gd name="T16" fmla="*/ 0 60000 65536"/>
                <a:gd name="T17" fmla="*/ 0 60000 65536"/>
                <a:gd name="T18" fmla="*/ 0 w 672"/>
                <a:gd name="T19" fmla="*/ 0 h 400"/>
                <a:gd name="T20" fmla="*/ 672 w 672"/>
                <a:gd name="T21" fmla="*/ 400 h 400"/>
              </a:gdLst>
              <a:ahLst/>
              <a:cxnLst>
                <a:cxn ang="T12">
                  <a:pos x="T0" y="T1"/>
                </a:cxn>
                <a:cxn ang="T13">
                  <a:pos x="T2" y="T3"/>
                </a:cxn>
                <a:cxn ang="T14">
                  <a:pos x="T4" y="T5"/>
                </a:cxn>
                <a:cxn ang="T15">
                  <a:pos x="T6" y="T7"/>
                </a:cxn>
                <a:cxn ang="T16">
                  <a:pos x="T8" y="T9"/>
                </a:cxn>
                <a:cxn ang="T17">
                  <a:pos x="T10" y="T11"/>
                </a:cxn>
              </a:cxnLst>
              <a:rect l="T18" t="T19" r="T20" b="T21"/>
              <a:pathLst>
                <a:path w="672" h="400">
                  <a:moveTo>
                    <a:pt x="0" y="400"/>
                  </a:moveTo>
                  <a:cubicBezTo>
                    <a:pt x="16" y="264"/>
                    <a:pt x="32" y="128"/>
                    <a:pt x="96" y="64"/>
                  </a:cubicBezTo>
                  <a:cubicBezTo>
                    <a:pt x="160" y="0"/>
                    <a:pt x="312" y="0"/>
                    <a:pt x="384" y="16"/>
                  </a:cubicBezTo>
                  <a:cubicBezTo>
                    <a:pt x="456" y="32"/>
                    <a:pt x="488" y="112"/>
                    <a:pt x="528" y="160"/>
                  </a:cubicBezTo>
                  <a:cubicBezTo>
                    <a:pt x="568" y="208"/>
                    <a:pt x="600" y="264"/>
                    <a:pt x="624" y="304"/>
                  </a:cubicBezTo>
                  <a:cubicBezTo>
                    <a:pt x="648" y="344"/>
                    <a:pt x="664" y="384"/>
                    <a:pt x="672" y="40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84" name="Freeform 8"/>
            <p:cNvSpPr>
              <a:spLocks/>
            </p:cNvSpPr>
            <p:nvPr/>
          </p:nvSpPr>
          <p:spPr bwMode="auto">
            <a:xfrm>
              <a:off x="3936" y="1968"/>
              <a:ext cx="672" cy="400"/>
            </a:xfrm>
            <a:custGeom>
              <a:avLst/>
              <a:gdLst>
                <a:gd name="T0" fmla="*/ 0 w 672"/>
                <a:gd name="T1" fmla="*/ 400 h 400"/>
                <a:gd name="T2" fmla="*/ 96 w 672"/>
                <a:gd name="T3" fmla="*/ 64 h 400"/>
                <a:gd name="T4" fmla="*/ 384 w 672"/>
                <a:gd name="T5" fmla="*/ 16 h 400"/>
                <a:gd name="T6" fmla="*/ 528 w 672"/>
                <a:gd name="T7" fmla="*/ 160 h 400"/>
                <a:gd name="T8" fmla="*/ 624 w 672"/>
                <a:gd name="T9" fmla="*/ 304 h 400"/>
                <a:gd name="T10" fmla="*/ 672 w 672"/>
                <a:gd name="T11" fmla="*/ 400 h 400"/>
                <a:gd name="T12" fmla="*/ 0 60000 65536"/>
                <a:gd name="T13" fmla="*/ 0 60000 65536"/>
                <a:gd name="T14" fmla="*/ 0 60000 65536"/>
                <a:gd name="T15" fmla="*/ 0 60000 65536"/>
                <a:gd name="T16" fmla="*/ 0 60000 65536"/>
                <a:gd name="T17" fmla="*/ 0 60000 65536"/>
                <a:gd name="T18" fmla="*/ 0 w 672"/>
                <a:gd name="T19" fmla="*/ 0 h 400"/>
                <a:gd name="T20" fmla="*/ 672 w 672"/>
                <a:gd name="T21" fmla="*/ 400 h 400"/>
              </a:gdLst>
              <a:ahLst/>
              <a:cxnLst>
                <a:cxn ang="T12">
                  <a:pos x="T0" y="T1"/>
                </a:cxn>
                <a:cxn ang="T13">
                  <a:pos x="T2" y="T3"/>
                </a:cxn>
                <a:cxn ang="T14">
                  <a:pos x="T4" y="T5"/>
                </a:cxn>
                <a:cxn ang="T15">
                  <a:pos x="T6" y="T7"/>
                </a:cxn>
                <a:cxn ang="T16">
                  <a:pos x="T8" y="T9"/>
                </a:cxn>
                <a:cxn ang="T17">
                  <a:pos x="T10" y="T11"/>
                </a:cxn>
              </a:cxnLst>
              <a:rect l="T18" t="T19" r="T20" b="T21"/>
              <a:pathLst>
                <a:path w="672" h="400">
                  <a:moveTo>
                    <a:pt x="0" y="400"/>
                  </a:moveTo>
                  <a:cubicBezTo>
                    <a:pt x="16" y="264"/>
                    <a:pt x="32" y="128"/>
                    <a:pt x="96" y="64"/>
                  </a:cubicBezTo>
                  <a:cubicBezTo>
                    <a:pt x="160" y="0"/>
                    <a:pt x="312" y="0"/>
                    <a:pt x="384" y="16"/>
                  </a:cubicBezTo>
                  <a:cubicBezTo>
                    <a:pt x="456" y="32"/>
                    <a:pt x="488" y="112"/>
                    <a:pt x="528" y="160"/>
                  </a:cubicBezTo>
                  <a:cubicBezTo>
                    <a:pt x="568" y="208"/>
                    <a:pt x="600" y="264"/>
                    <a:pt x="624" y="304"/>
                  </a:cubicBezTo>
                  <a:cubicBezTo>
                    <a:pt x="648" y="344"/>
                    <a:pt x="664" y="384"/>
                    <a:pt x="672" y="40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85" name="Line 9"/>
            <p:cNvSpPr>
              <a:spLocks noChangeShapeType="1"/>
            </p:cNvSpPr>
            <p:nvPr/>
          </p:nvSpPr>
          <p:spPr bwMode="auto">
            <a:xfrm>
              <a:off x="3024" y="2016"/>
              <a:ext cx="10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6" name="Line 10"/>
            <p:cNvSpPr>
              <a:spLocks noChangeShapeType="1"/>
            </p:cNvSpPr>
            <p:nvPr/>
          </p:nvSpPr>
          <p:spPr bwMode="auto">
            <a:xfrm>
              <a:off x="3024" y="1920"/>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7" name="Line 11"/>
            <p:cNvSpPr>
              <a:spLocks noChangeShapeType="1"/>
            </p:cNvSpPr>
            <p:nvPr/>
          </p:nvSpPr>
          <p:spPr bwMode="auto">
            <a:xfrm>
              <a:off x="4032" y="1920"/>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8" name="Text Box 12"/>
            <p:cNvSpPr txBox="1">
              <a:spLocks noChangeArrowheads="1"/>
            </p:cNvSpPr>
            <p:nvPr/>
          </p:nvSpPr>
          <p:spPr bwMode="auto">
            <a:xfrm>
              <a:off x="2544" y="148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x</a:t>
              </a:r>
            </a:p>
          </p:txBody>
        </p:sp>
        <p:sp>
          <p:nvSpPr>
            <p:cNvPr id="32789" name="Text Box 13"/>
            <p:cNvSpPr txBox="1">
              <a:spLocks noChangeArrowheads="1"/>
            </p:cNvSpPr>
            <p:nvPr/>
          </p:nvSpPr>
          <p:spPr bwMode="auto">
            <a:xfrm>
              <a:off x="3456" y="1776"/>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T</a:t>
              </a:r>
            </a:p>
          </p:txBody>
        </p:sp>
        <p:sp>
          <p:nvSpPr>
            <p:cNvPr id="32790" name="Text Box 14"/>
            <p:cNvSpPr txBox="1">
              <a:spLocks noChangeArrowheads="1"/>
            </p:cNvSpPr>
            <p:nvPr/>
          </p:nvSpPr>
          <p:spPr bwMode="auto">
            <a:xfrm>
              <a:off x="4752" y="2256"/>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t</a:t>
              </a:r>
            </a:p>
          </p:txBody>
        </p:sp>
      </p:grpSp>
      <p:sp>
        <p:nvSpPr>
          <p:cNvPr id="75791" name="Text Box 15"/>
          <p:cNvSpPr txBox="1">
            <a:spLocks noChangeArrowheads="1"/>
          </p:cNvSpPr>
          <p:nvPr/>
        </p:nvSpPr>
        <p:spPr bwMode="auto">
          <a:xfrm>
            <a:off x="4895056" y="5079546"/>
            <a:ext cx="33162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FF0000"/>
                </a:solidFill>
              </a:rPr>
              <a:t> f = 1/T</a:t>
            </a:r>
          </a:p>
          <a:p>
            <a:pPr eaLnBrk="1" hangingPunct="1"/>
            <a:r>
              <a:rPr lang="en-US" sz="2400" b="1" dirty="0">
                <a:solidFill>
                  <a:srgbClr val="FF0000"/>
                </a:solidFill>
              </a:rPr>
              <a:t>T = 1/f = 1/(8 cycles/s)</a:t>
            </a:r>
          </a:p>
          <a:p>
            <a:pPr eaLnBrk="1" hangingPunct="1"/>
            <a:r>
              <a:rPr lang="en-US" sz="2400" b="1" dirty="0">
                <a:solidFill>
                  <a:srgbClr val="FF0000"/>
                </a:solidFill>
              </a:rPr>
              <a:t>T = 0.125 seconds</a:t>
            </a:r>
          </a:p>
        </p:txBody>
      </p:sp>
      <p:sp>
        <p:nvSpPr>
          <p:cNvPr id="32778" name="Text Box 16"/>
          <p:cNvSpPr txBox="1">
            <a:spLocks noChangeArrowheads="1"/>
          </p:cNvSpPr>
          <p:nvPr/>
        </p:nvSpPr>
        <p:spPr bwMode="auto">
          <a:xfrm>
            <a:off x="914400" y="48006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000" b="1"/>
          </a:p>
        </p:txBody>
      </p:sp>
      <p:sp>
        <p:nvSpPr>
          <p:cNvPr id="32779" name="Rectangle 17"/>
          <p:cNvSpPr>
            <a:spLocks noGrp="1" noChangeArrowheads="1"/>
          </p:cNvSpPr>
          <p:nvPr>
            <p:ph type="title"/>
          </p:nvPr>
        </p:nvSpPr>
        <p:spPr/>
        <p:txBody>
          <a:bodyPr/>
          <a:lstStyle/>
          <a:p>
            <a:pPr eaLnBrk="1" hangingPunct="1"/>
            <a:r>
              <a:rPr lang="en-US" smtClean="0"/>
              <a:t>Ch 6 E 18</a:t>
            </a:r>
          </a:p>
        </p:txBody>
      </p:sp>
      <p:sp>
        <p:nvSpPr>
          <p:cNvPr id="3" name="TextBox 2"/>
          <p:cNvSpPr txBox="1"/>
          <p:nvPr/>
        </p:nvSpPr>
        <p:spPr>
          <a:xfrm>
            <a:off x="457200" y="3048000"/>
            <a:ext cx="3581400" cy="2400657"/>
          </a:xfrm>
          <a:prstGeom prst="rect">
            <a:avLst/>
          </a:prstGeom>
          <a:noFill/>
        </p:spPr>
        <p:txBody>
          <a:bodyPr wrap="square" rtlCol="0">
            <a:spAutoFit/>
          </a:bodyPr>
          <a:lstStyle/>
          <a:p>
            <a:r>
              <a:rPr lang="en-US" sz="3000" dirty="0" smtClean="0"/>
              <a:t>A). 0.5 s</a:t>
            </a:r>
          </a:p>
          <a:p>
            <a:r>
              <a:rPr lang="en-US" sz="3000" dirty="0" smtClean="0"/>
              <a:t>B). 0.25 S </a:t>
            </a:r>
          </a:p>
          <a:p>
            <a:r>
              <a:rPr lang="en-US" sz="3000" dirty="0" smtClean="0"/>
              <a:t>C). 0.125 S </a:t>
            </a:r>
          </a:p>
          <a:p>
            <a:r>
              <a:rPr lang="en-US" sz="3000" dirty="0" smtClean="0"/>
              <a:t>D). 0.05 S</a:t>
            </a:r>
          </a:p>
          <a:p>
            <a:r>
              <a:rPr lang="en-US" sz="3000" dirty="0" smtClean="0"/>
              <a:t>E). 0.02 S</a:t>
            </a:r>
            <a:endParaRPr lang="en-US" sz="3000" dirty="0"/>
          </a:p>
        </p:txBody>
      </p:sp>
      <p:sp>
        <p:nvSpPr>
          <p:cNvPr id="4" name="Slide Number Placeholder 3"/>
          <p:cNvSpPr>
            <a:spLocks noGrp="1"/>
          </p:cNvSpPr>
          <p:nvPr>
            <p:ph type="sldNum" sz="quarter" idx="12"/>
          </p:nvPr>
        </p:nvSpPr>
        <p:spPr/>
        <p:txBody>
          <a:bodyPr/>
          <a:lstStyle/>
          <a:p>
            <a:fld id="{1E13FEEE-6EDA-49B0-B5FD-492D0D361473}" type="slidenum">
              <a:rPr lang="en-US" smtClean="0"/>
              <a:t>16</a:t>
            </a:fld>
            <a:endParaRPr lang="en-US"/>
          </a:p>
        </p:txBody>
      </p:sp>
    </p:spTree>
    <p:extLst>
      <p:ext uri="{BB962C8B-B14F-4D97-AF65-F5344CB8AC3E}">
        <p14:creationId xmlns:p14="http://schemas.microsoft.com/office/powerpoint/2010/main" val="3379023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791"/>
                                        </p:tgtEl>
                                        <p:attrNameLst>
                                          <p:attrName>style.visibility</p:attrName>
                                        </p:attrNameLst>
                                      </p:cBhvr>
                                      <p:to>
                                        <p:strVal val="visible"/>
                                      </p:to>
                                    </p:set>
                                    <p:anim calcmode="lin" valueType="num">
                                      <p:cBhvr additive="base">
                                        <p:cTn id="13" dur="500" fill="hold"/>
                                        <p:tgtEl>
                                          <p:spTgt spid="75791"/>
                                        </p:tgtEl>
                                        <p:attrNameLst>
                                          <p:attrName>ppt_x</p:attrName>
                                        </p:attrNameLst>
                                      </p:cBhvr>
                                      <p:tavLst>
                                        <p:tav tm="0">
                                          <p:val>
                                            <p:strVal val="#ppt_x"/>
                                          </p:val>
                                        </p:tav>
                                        <p:tav tm="100000">
                                          <p:val>
                                            <p:strVal val="#ppt_x"/>
                                          </p:val>
                                        </p:tav>
                                      </p:tavLst>
                                    </p:anim>
                                    <p:anim calcmode="lin" valueType="num">
                                      <p:cBhvr additive="base">
                                        <p:cTn id="14" dur="500" fill="hold"/>
                                        <p:tgtEl>
                                          <p:spTgt spid="757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2"/>
          <p:cNvSpPr>
            <a:spLocks noGrp="1" noChangeArrowheads="1"/>
          </p:cNvSpPr>
          <p:nvPr>
            <p:ph type="title"/>
          </p:nvPr>
        </p:nvSpPr>
        <p:spPr>
          <a:xfrm>
            <a:off x="533400" y="304800"/>
            <a:ext cx="7772400" cy="762000"/>
          </a:xfrm>
        </p:spPr>
        <p:txBody>
          <a:bodyPr/>
          <a:lstStyle/>
          <a:p>
            <a:r>
              <a:rPr lang="en-US" dirty="0" smtClean="0">
                <a:solidFill>
                  <a:srgbClr val="FF0000"/>
                </a:solidFill>
                <a:effectLst>
                  <a:outerShdw blurRad="38100" dist="38100" dir="2700000" algn="tl">
                    <a:srgbClr val="000000"/>
                  </a:outerShdw>
                </a:effectLst>
              </a:rPr>
              <a:t>Momentum and Impulse</a:t>
            </a:r>
            <a:endParaRPr lang="en-US" dirty="0">
              <a:solidFill>
                <a:srgbClr val="FF0000"/>
              </a:solidFill>
            </a:endParaRPr>
          </a:p>
        </p:txBody>
      </p:sp>
      <p:sp>
        <p:nvSpPr>
          <p:cNvPr id="1248259" name="Rectangle 3"/>
          <p:cNvSpPr>
            <a:spLocks noGrp="1" noChangeArrowheads="1"/>
          </p:cNvSpPr>
          <p:nvPr>
            <p:ph type="body" idx="1"/>
          </p:nvPr>
        </p:nvSpPr>
        <p:spPr>
          <a:xfrm>
            <a:off x="457200" y="1295400"/>
            <a:ext cx="8229600" cy="4830763"/>
          </a:xfrm>
        </p:spPr>
        <p:txBody>
          <a:bodyPr>
            <a:normAutofit lnSpcReduction="10000"/>
          </a:bodyPr>
          <a:lstStyle/>
          <a:p>
            <a:pPr>
              <a:lnSpc>
                <a:spcPct val="80000"/>
              </a:lnSpc>
              <a:buFont typeface="Wingdings" pitchFamily="79" charset="2"/>
              <a:buChar char="Ø"/>
            </a:pPr>
            <a:r>
              <a:rPr lang="en-US" sz="2800" dirty="0"/>
              <a:t>How can we describe the change in velocities of colliding football players, or balls colliding with bats?</a:t>
            </a:r>
          </a:p>
          <a:p>
            <a:pPr>
              <a:lnSpc>
                <a:spcPct val="80000"/>
              </a:lnSpc>
              <a:buFont typeface="Wingdings" pitchFamily="79" charset="2"/>
              <a:buChar char="Ø"/>
            </a:pPr>
            <a:endParaRPr lang="en-US" sz="2800" dirty="0" smtClean="0"/>
          </a:p>
          <a:p>
            <a:pPr>
              <a:lnSpc>
                <a:spcPct val="80000"/>
              </a:lnSpc>
              <a:buFont typeface="Wingdings" pitchFamily="79" charset="2"/>
              <a:buChar char="Ø"/>
            </a:pPr>
            <a:r>
              <a:rPr lang="en-US" sz="2800" dirty="0" smtClean="0"/>
              <a:t>How </a:t>
            </a:r>
            <a:r>
              <a:rPr lang="en-US" sz="2800" dirty="0"/>
              <a:t>does a strong force applied for a very short time affect the motion?</a:t>
            </a:r>
          </a:p>
          <a:p>
            <a:pPr>
              <a:lnSpc>
                <a:spcPct val="80000"/>
              </a:lnSpc>
              <a:buFont typeface="Wingdings" pitchFamily="79" charset="2"/>
              <a:buChar char="Ø"/>
            </a:pPr>
            <a:endParaRPr lang="en-US" sz="2800" dirty="0" smtClean="0"/>
          </a:p>
          <a:p>
            <a:pPr>
              <a:lnSpc>
                <a:spcPct val="80000"/>
              </a:lnSpc>
              <a:buFont typeface="Wingdings" pitchFamily="79" charset="2"/>
              <a:buChar char="Ø"/>
            </a:pPr>
            <a:r>
              <a:rPr lang="en-US" sz="2800" dirty="0" smtClean="0"/>
              <a:t>Can </a:t>
            </a:r>
            <a:r>
              <a:rPr lang="en-US" sz="2800" dirty="0"/>
              <a:t>we apply Newton’s Laws to collisions?</a:t>
            </a:r>
          </a:p>
          <a:p>
            <a:pPr>
              <a:lnSpc>
                <a:spcPct val="80000"/>
              </a:lnSpc>
              <a:buFont typeface="Wingdings" pitchFamily="79" charset="2"/>
              <a:buChar char="Ø"/>
            </a:pPr>
            <a:endParaRPr lang="en-US" sz="2800" dirty="0" smtClean="0"/>
          </a:p>
          <a:p>
            <a:pPr>
              <a:lnSpc>
                <a:spcPct val="80000"/>
              </a:lnSpc>
              <a:buFont typeface="Wingdings" pitchFamily="79" charset="2"/>
              <a:buChar char="Ø"/>
            </a:pPr>
            <a:r>
              <a:rPr lang="en-US" sz="2800" dirty="0" smtClean="0"/>
              <a:t>What </a:t>
            </a:r>
            <a:r>
              <a:rPr lang="en-US" sz="2800" dirty="0"/>
              <a:t>exactly is </a:t>
            </a:r>
            <a:r>
              <a:rPr lang="en-US" sz="2800" b="1" i="1" dirty="0">
                <a:solidFill>
                  <a:schemeClr val="accent1"/>
                </a:solidFill>
              </a:rPr>
              <a:t>momentum</a:t>
            </a:r>
            <a:r>
              <a:rPr lang="en-US" sz="2800" dirty="0"/>
              <a:t>?  How is it different from force or energy?</a:t>
            </a:r>
          </a:p>
          <a:p>
            <a:pPr>
              <a:lnSpc>
                <a:spcPct val="80000"/>
              </a:lnSpc>
              <a:buFont typeface="Wingdings" pitchFamily="79" charset="2"/>
              <a:buChar char="Ø"/>
            </a:pPr>
            <a:endParaRPr lang="en-US" sz="2800" dirty="0" smtClean="0"/>
          </a:p>
          <a:p>
            <a:pPr>
              <a:lnSpc>
                <a:spcPct val="80000"/>
              </a:lnSpc>
              <a:buFont typeface="Wingdings" pitchFamily="79" charset="2"/>
              <a:buChar char="Ø"/>
            </a:pPr>
            <a:r>
              <a:rPr lang="en-US" sz="2800" dirty="0" smtClean="0"/>
              <a:t>What </a:t>
            </a:r>
            <a:r>
              <a:rPr lang="en-US" sz="2800" dirty="0"/>
              <a:t>does “</a:t>
            </a:r>
            <a:r>
              <a:rPr lang="en-US" sz="2800" b="1" i="1" dirty="0">
                <a:solidFill>
                  <a:schemeClr val="accent1"/>
                </a:solidFill>
              </a:rPr>
              <a:t>Conservation of Momentum</a:t>
            </a:r>
            <a:r>
              <a:rPr lang="en-US" sz="2800" dirty="0"/>
              <a:t>” mean?</a:t>
            </a:r>
          </a:p>
        </p:txBody>
      </p:sp>
      <p:sp>
        <p:nvSpPr>
          <p:cNvPr id="2" name="Slide Number Placeholder 1"/>
          <p:cNvSpPr>
            <a:spLocks noGrp="1"/>
          </p:cNvSpPr>
          <p:nvPr>
            <p:ph type="sldNum" sz="quarter" idx="12"/>
          </p:nvPr>
        </p:nvSpPr>
        <p:spPr/>
        <p:txBody>
          <a:bodyPr/>
          <a:lstStyle/>
          <a:p>
            <a:fld id="{1E13FEEE-6EDA-49B0-B5FD-492D0D361473}" type="slidenum">
              <a:rPr lang="en-US" smtClean="0"/>
              <a:t>17</a:t>
            </a:fld>
            <a:endParaRPr lang="en-US"/>
          </a:p>
        </p:txBody>
      </p:sp>
    </p:spTree>
    <p:extLst>
      <p:ext uri="{BB962C8B-B14F-4D97-AF65-F5344CB8AC3E}">
        <p14:creationId xmlns:p14="http://schemas.microsoft.com/office/powerpoint/2010/main" val="2596317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7" name="Text Box 3"/>
          <p:cNvSpPr txBox="1">
            <a:spLocks noChangeArrowheads="1"/>
          </p:cNvSpPr>
          <p:nvPr/>
        </p:nvSpPr>
        <p:spPr bwMode="auto">
          <a:xfrm>
            <a:off x="5089525" y="46243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250308" name="Rectangle 4"/>
          <p:cNvSpPr>
            <a:spLocks noGrp="1" noChangeArrowheads="1"/>
          </p:cNvSpPr>
          <p:nvPr>
            <p:ph type="title"/>
          </p:nvPr>
        </p:nvSpPr>
        <p:spPr>
          <a:xfrm>
            <a:off x="0" y="304800"/>
            <a:ext cx="9144000" cy="701675"/>
          </a:xfrm>
          <a:noFill/>
          <a:ln/>
        </p:spPr>
        <p:txBody>
          <a:bodyPr/>
          <a:lstStyle/>
          <a:p>
            <a:r>
              <a:rPr lang="en-US" sz="4000" b="1" dirty="0">
                <a:solidFill>
                  <a:srgbClr val="FF0000"/>
                </a:solidFill>
                <a:latin typeface="Comic Sans MS" pitchFamily="79" charset="0"/>
              </a:rPr>
              <a:t>What happens when a ball bounces?</a:t>
            </a:r>
            <a:endParaRPr lang="en-US" sz="4000" b="1" dirty="0">
              <a:solidFill>
                <a:srgbClr val="FF0000"/>
              </a:solidFill>
              <a:latin typeface="Arial" charset="0"/>
            </a:endParaRPr>
          </a:p>
        </p:txBody>
      </p:sp>
      <p:pic>
        <p:nvPicPr>
          <p:cNvPr id="1250309" name="Picture 5" descr="07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413" y="1190625"/>
            <a:ext cx="4406900"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0310" name="Rectangle 6"/>
          <p:cNvSpPr>
            <a:spLocks noChangeArrowheads="1"/>
          </p:cNvSpPr>
          <p:nvPr/>
        </p:nvSpPr>
        <p:spPr bwMode="auto">
          <a:xfrm>
            <a:off x="152400" y="1295400"/>
            <a:ext cx="4419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v"/>
            </a:pPr>
            <a:r>
              <a:rPr lang="en-US" dirty="0">
                <a:latin typeface="Comic Sans MS" pitchFamily="79" charset="0"/>
              </a:rPr>
              <a:t>When it reaches the floor, its velocity quickly changes direction</a:t>
            </a:r>
            <a:r>
              <a:rPr lang="en-US" dirty="0" smtClean="0">
                <a:latin typeface="Comic Sans MS" pitchFamily="79" charset="0"/>
              </a:rPr>
              <a:t>.</a:t>
            </a:r>
          </a:p>
          <a:p>
            <a:pPr>
              <a:buClr>
                <a:schemeClr val="folHlink"/>
              </a:buClr>
              <a:buFont typeface="Wingdings" pitchFamily="79" charset="2"/>
              <a:buChar char="v"/>
            </a:pPr>
            <a:endParaRPr lang="en-US" dirty="0">
              <a:latin typeface="Comic Sans MS" pitchFamily="79" charset="0"/>
            </a:endParaRPr>
          </a:p>
          <a:p>
            <a:pPr>
              <a:buClr>
                <a:schemeClr val="folHlink"/>
              </a:buClr>
              <a:buFont typeface="Wingdings" pitchFamily="79" charset="2"/>
              <a:buChar char="v"/>
            </a:pPr>
            <a:r>
              <a:rPr lang="en-US" dirty="0">
                <a:latin typeface="Comic Sans MS" pitchFamily="79" charset="0"/>
              </a:rPr>
              <a:t>There must be a strong force exerted on the ball by the floor during the short time they are in contact</a:t>
            </a:r>
            <a:r>
              <a:rPr lang="en-US" dirty="0" smtClean="0">
                <a:latin typeface="Comic Sans MS" pitchFamily="79" charset="0"/>
              </a:rPr>
              <a:t>.</a:t>
            </a:r>
          </a:p>
          <a:p>
            <a:pPr>
              <a:buClr>
                <a:schemeClr val="folHlink"/>
              </a:buClr>
              <a:buFont typeface="Wingdings" pitchFamily="79" charset="2"/>
              <a:buChar char="v"/>
            </a:pPr>
            <a:endParaRPr lang="en-US" dirty="0">
              <a:latin typeface="Comic Sans MS" pitchFamily="79" charset="0"/>
            </a:endParaRPr>
          </a:p>
          <a:p>
            <a:pPr>
              <a:buClr>
                <a:schemeClr val="folHlink"/>
              </a:buClr>
              <a:buFont typeface="Wingdings" pitchFamily="79" charset="2"/>
              <a:buChar char="v"/>
            </a:pPr>
            <a:r>
              <a:rPr lang="en-US" dirty="0">
                <a:latin typeface="Comic Sans MS" pitchFamily="79" charset="0"/>
              </a:rPr>
              <a:t>This force provides the upward acceleration necessary to change the direction of the ball’s velocity.</a:t>
            </a:r>
            <a:endParaRPr lang="en-US" dirty="0">
              <a:latin typeface="Arial" charset="0"/>
            </a:endParaRPr>
          </a:p>
        </p:txBody>
      </p:sp>
      <p:graphicFrame>
        <p:nvGraphicFramePr>
          <p:cNvPr id="2" name="Object 1"/>
          <p:cNvGraphicFramePr>
            <a:graphicFrameLocks noChangeAspect="1"/>
          </p:cNvGraphicFramePr>
          <p:nvPr/>
        </p:nvGraphicFramePr>
        <p:xfrm>
          <a:off x="1204913" y="5257800"/>
          <a:ext cx="2757487" cy="957263"/>
        </p:xfrm>
        <a:graphic>
          <a:graphicData uri="http://schemas.openxmlformats.org/presentationml/2006/ole">
            <mc:AlternateContent xmlns:mc="http://schemas.openxmlformats.org/markup-compatibility/2006">
              <mc:Choice xmlns:v="urn:schemas-microsoft-com:vml" Requires="v">
                <p:oleObj spid="_x0000_s13333" name="Equation" r:id="rId5" imgW="1168400" imgH="406400" progId="Equation.3">
                  <p:embed/>
                </p:oleObj>
              </mc:Choice>
              <mc:Fallback>
                <p:oleObj name="Equation" r:id="rId5" imgW="1168400" imgH="40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4913" y="5257800"/>
                        <a:ext cx="2757487" cy="9572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1E13FEEE-6EDA-49B0-B5FD-492D0D361473}" type="slidenum">
              <a:rPr lang="en-US" smtClean="0"/>
              <a:t>18</a:t>
            </a:fld>
            <a:endParaRPr lang="en-US"/>
          </a:p>
        </p:txBody>
      </p:sp>
    </p:spTree>
    <p:extLst>
      <p:ext uri="{BB962C8B-B14F-4D97-AF65-F5344CB8AC3E}">
        <p14:creationId xmlns:p14="http://schemas.microsoft.com/office/powerpoint/2010/main" val="2697543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6" name="Text Box 4"/>
          <p:cNvSpPr txBox="1">
            <a:spLocks noChangeArrowheads="1"/>
          </p:cNvSpPr>
          <p:nvPr/>
        </p:nvSpPr>
        <p:spPr bwMode="auto">
          <a:xfrm>
            <a:off x="5089525" y="46243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91877" name="Rectangle 5"/>
          <p:cNvSpPr>
            <a:spLocks noGrp="1" noChangeArrowheads="1"/>
          </p:cNvSpPr>
          <p:nvPr>
            <p:ph type="title"/>
          </p:nvPr>
        </p:nvSpPr>
        <p:spPr>
          <a:xfrm>
            <a:off x="685800" y="304800"/>
            <a:ext cx="7772400" cy="762000"/>
          </a:xfrm>
          <a:noFill/>
          <a:ln/>
        </p:spPr>
        <p:txBody>
          <a:bodyPr/>
          <a:lstStyle/>
          <a:p>
            <a:r>
              <a:rPr lang="en-US" b="1" dirty="0">
                <a:solidFill>
                  <a:srgbClr val="FF0000"/>
                </a:solidFill>
              </a:rPr>
              <a:t>Momentum and Impulse</a:t>
            </a:r>
          </a:p>
        </p:txBody>
      </p:sp>
      <p:sp>
        <p:nvSpPr>
          <p:cNvPr id="591881" name="Rectangle 9"/>
          <p:cNvSpPr>
            <a:spLocks noChangeArrowheads="1"/>
          </p:cNvSpPr>
          <p:nvPr/>
        </p:nvSpPr>
        <p:spPr bwMode="auto">
          <a:xfrm>
            <a:off x="152400" y="1295400"/>
            <a:ext cx="86868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v"/>
            </a:pPr>
            <a:r>
              <a:rPr lang="en-US" dirty="0">
                <a:latin typeface="Arial" charset="0"/>
              </a:rPr>
              <a:t>Multiply both sides of Newton’s second</a:t>
            </a:r>
          </a:p>
          <a:p>
            <a:pPr>
              <a:buClr>
                <a:schemeClr val="folHlink"/>
              </a:buClr>
              <a:buFont typeface="Wingdings" pitchFamily="79" charset="2"/>
              <a:buNone/>
            </a:pPr>
            <a:r>
              <a:rPr lang="en-US" dirty="0">
                <a:latin typeface="Arial" charset="0"/>
              </a:rPr>
              <a:t>law by the time interval over which the</a:t>
            </a:r>
          </a:p>
          <a:p>
            <a:pPr>
              <a:buClr>
                <a:schemeClr val="folHlink"/>
              </a:buClr>
              <a:buFont typeface="Wingdings" pitchFamily="79" charset="2"/>
              <a:buNone/>
            </a:pPr>
            <a:r>
              <a:rPr lang="en-US" dirty="0">
                <a:latin typeface="Arial" charset="0"/>
              </a:rPr>
              <a:t>force acts:</a:t>
            </a:r>
          </a:p>
          <a:p>
            <a:pPr>
              <a:buClr>
                <a:schemeClr val="folHlink"/>
              </a:buClr>
              <a:buFont typeface="Wingdings" pitchFamily="79" charset="2"/>
              <a:buChar char="v"/>
            </a:pPr>
            <a:endParaRPr lang="en-US" dirty="0" smtClean="0">
              <a:latin typeface="Arial" charset="0"/>
            </a:endParaRPr>
          </a:p>
          <a:p>
            <a:pPr>
              <a:buClr>
                <a:schemeClr val="folHlink"/>
              </a:buClr>
              <a:buFont typeface="Wingdings" pitchFamily="79" charset="2"/>
              <a:buChar char="v"/>
            </a:pPr>
            <a:r>
              <a:rPr lang="en-US" dirty="0" smtClean="0">
                <a:latin typeface="Arial" charset="0"/>
              </a:rPr>
              <a:t>The </a:t>
            </a:r>
            <a:r>
              <a:rPr lang="en-US" dirty="0">
                <a:latin typeface="Arial" charset="0"/>
              </a:rPr>
              <a:t>left side of the equation is </a:t>
            </a:r>
            <a:r>
              <a:rPr lang="en-US" b="1" i="1" dirty="0">
                <a:solidFill>
                  <a:schemeClr val="accent1"/>
                </a:solidFill>
                <a:latin typeface="Arial" charset="0"/>
              </a:rPr>
              <a:t>impulse</a:t>
            </a:r>
            <a:r>
              <a:rPr lang="en-US" dirty="0">
                <a:latin typeface="Arial" charset="0"/>
              </a:rPr>
              <a:t>,</a:t>
            </a:r>
          </a:p>
          <a:p>
            <a:pPr>
              <a:buClr>
                <a:schemeClr val="folHlink"/>
              </a:buClr>
              <a:buFont typeface="Wingdings" pitchFamily="79" charset="2"/>
              <a:buNone/>
            </a:pPr>
            <a:r>
              <a:rPr lang="en-US" dirty="0">
                <a:latin typeface="Arial" charset="0"/>
              </a:rPr>
              <a:t>the (average) force acting on an object</a:t>
            </a:r>
          </a:p>
          <a:p>
            <a:pPr>
              <a:buClr>
                <a:schemeClr val="folHlink"/>
              </a:buClr>
              <a:buFont typeface="Wingdings" pitchFamily="79" charset="2"/>
              <a:buNone/>
            </a:pPr>
            <a:r>
              <a:rPr lang="en-US" dirty="0">
                <a:latin typeface="Arial" charset="0"/>
              </a:rPr>
              <a:t>multiplied by the time interval over which</a:t>
            </a:r>
          </a:p>
          <a:p>
            <a:pPr>
              <a:buClr>
                <a:schemeClr val="folHlink"/>
              </a:buClr>
              <a:buFont typeface="Wingdings" pitchFamily="79" charset="2"/>
              <a:buNone/>
            </a:pPr>
            <a:r>
              <a:rPr lang="en-US" dirty="0">
                <a:latin typeface="Arial" charset="0"/>
              </a:rPr>
              <a:t>the force acts.</a:t>
            </a:r>
          </a:p>
          <a:p>
            <a:pPr>
              <a:buClr>
                <a:schemeClr val="folHlink"/>
              </a:buClr>
              <a:buFont typeface="Wingdings" pitchFamily="79" charset="2"/>
              <a:buChar char="v"/>
            </a:pPr>
            <a:endParaRPr lang="en-US" dirty="0" smtClean="0">
              <a:latin typeface="Arial" charset="0"/>
            </a:endParaRPr>
          </a:p>
          <a:p>
            <a:pPr>
              <a:buClr>
                <a:schemeClr val="folHlink"/>
              </a:buClr>
              <a:buFont typeface="Wingdings" pitchFamily="79" charset="2"/>
              <a:buChar char="v"/>
            </a:pPr>
            <a:r>
              <a:rPr lang="en-US" dirty="0" smtClean="0">
                <a:latin typeface="Arial" charset="0"/>
              </a:rPr>
              <a:t>How </a:t>
            </a:r>
            <a:r>
              <a:rPr lang="en-US" dirty="0">
                <a:latin typeface="Arial" charset="0"/>
              </a:rPr>
              <a:t>a force changes the motion of an object depends on both the size of the force and how long the force acts.</a:t>
            </a:r>
          </a:p>
          <a:p>
            <a:pPr>
              <a:buClr>
                <a:schemeClr val="folHlink"/>
              </a:buClr>
              <a:buFont typeface="Wingdings" pitchFamily="79" charset="2"/>
              <a:buChar char="v"/>
            </a:pPr>
            <a:endParaRPr lang="en-US" dirty="0" smtClean="0">
              <a:latin typeface="Arial" charset="0"/>
            </a:endParaRPr>
          </a:p>
          <a:p>
            <a:pPr>
              <a:buClr>
                <a:schemeClr val="folHlink"/>
              </a:buClr>
              <a:buFont typeface="Wingdings" pitchFamily="79" charset="2"/>
              <a:buChar char="v"/>
            </a:pPr>
            <a:r>
              <a:rPr lang="en-US" dirty="0" smtClean="0">
                <a:latin typeface="Arial" charset="0"/>
              </a:rPr>
              <a:t>The </a:t>
            </a:r>
            <a:r>
              <a:rPr lang="en-US" dirty="0">
                <a:latin typeface="Arial" charset="0"/>
              </a:rPr>
              <a:t>right side of the equation is the </a:t>
            </a:r>
            <a:r>
              <a:rPr lang="en-US" b="1" i="1" dirty="0">
                <a:solidFill>
                  <a:schemeClr val="accent1"/>
                </a:solidFill>
                <a:latin typeface="Arial" charset="0"/>
              </a:rPr>
              <a:t>change in the momentum</a:t>
            </a:r>
            <a:r>
              <a:rPr lang="en-US" dirty="0">
                <a:latin typeface="Arial" charset="0"/>
              </a:rPr>
              <a:t> of the object.</a:t>
            </a:r>
          </a:p>
          <a:p>
            <a:pPr>
              <a:buClr>
                <a:schemeClr val="folHlink"/>
              </a:buClr>
              <a:buFont typeface="Wingdings" pitchFamily="79" charset="2"/>
              <a:buChar char="v"/>
            </a:pPr>
            <a:endParaRPr lang="en-US" dirty="0" smtClean="0">
              <a:latin typeface="Arial" charset="0"/>
            </a:endParaRPr>
          </a:p>
          <a:p>
            <a:pPr>
              <a:buClr>
                <a:schemeClr val="folHlink"/>
              </a:buClr>
              <a:buFont typeface="Wingdings" pitchFamily="79" charset="2"/>
              <a:buChar char="v"/>
            </a:pPr>
            <a:r>
              <a:rPr lang="en-US" dirty="0" smtClean="0">
                <a:latin typeface="Arial" charset="0"/>
              </a:rPr>
              <a:t>The </a:t>
            </a:r>
            <a:r>
              <a:rPr lang="en-US" b="1" i="1" dirty="0">
                <a:solidFill>
                  <a:schemeClr val="accent1"/>
                </a:solidFill>
                <a:latin typeface="Arial" charset="0"/>
              </a:rPr>
              <a:t>momentum</a:t>
            </a:r>
            <a:r>
              <a:rPr lang="en-US" dirty="0">
                <a:latin typeface="Arial" charset="0"/>
              </a:rPr>
              <a:t> of the object is the mass of the object times its velocity.</a:t>
            </a:r>
          </a:p>
        </p:txBody>
      </p:sp>
      <p:graphicFrame>
        <p:nvGraphicFramePr>
          <p:cNvPr id="591883" name="Object 11"/>
          <p:cNvGraphicFramePr>
            <a:graphicFrameLocks noChangeAspect="1"/>
          </p:cNvGraphicFramePr>
          <p:nvPr>
            <p:extLst>
              <p:ext uri="{D42A27DB-BD31-4B8C-83A1-F6EECF244321}">
                <p14:modId xmlns:p14="http://schemas.microsoft.com/office/powerpoint/2010/main" val="1868732100"/>
              </p:ext>
            </p:extLst>
          </p:nvPr>
        </p:nvGraphicFramePr>
        <p:xfrm>
          <a:off x="6081713" y="1295400"/>
          <a:ext cx="2757487" cy="1795463"/>
        </p:xfrm>
        <a:graphic>
          <a:graphicData uri="http://schemas.openxmlformats.org/presentationml/2006/ole">
            <mc:AlternateContent xmlns:mc="http://schemas.openxmlformats.org/markup-compatibility/2006">
              <mc:Choice xmlns:v="urn:schemas-microsoft-com:vml" Requires="v">
                <p:oleObj spid="_x0000_s14376" name="Equation" r:id="rId4" imgW="1168400" imgH="762000" progId="Equation.3">
                  <p:embed/>
                </p:oleObj>
              </mc:Choice>
              <mc:Fallback>
                <p:oleObj name="Equation" r:id="rId4" imgW="1168400" imgH="762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1713" y="1295400"/>
                        <a:ext cx="2757487" cy="17954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1884" name="Object 12"/>
          <p:cNvGraphicFramePr>
            <a:graphicFrameLocks noChangeAspect="1"/>
          </p:cNvGraphicFramePr>
          <p:nvPr>
            <p:extLst>
              <p:ext uri="{D42A27DB-BD31-4B8C-83A1-F6EECF244321}">
                <p14:modId xmlns:p14="http://schemas.microsoft.com/office/powerpoint/2010/main" val="2280302187"/>
              </p:ext>
            </p:extLst>
          </p:nvPr>
        </p:nvGraphicFramePr>
        <p:xfrm>
          <a:off x="2743200" y="5867400"/>
          <a:ext cx="2346325" cy="758611"/>
        </p:xfrm>
        <a:graphic>
          <a:graphicData uri="http://schemas.openxmlformats.org/presentationml/2006/ole">
            <mc:AlternateContent xmlns:mc="http://schemas.openxmlformats.org/markup-compatibility/2006">
              <mc:Choice xmlns:v="urn:schemas-microsoft-com:vml" Requires="v">
                <p:oleObj spid="_x0000_s14377" name="Equation" r:id="rId6" imgW="469900" imgH="152400" progId="Equation.3">
                  <p:embed/>
                </p:oleObj>
              </mc:Choice>
              <mc:Fallback>
                <p:oleObj name="Equation" r:id="rId6" imgW="469900" imgH="152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5867400"/>
                        <a:ext cx="2346325" cy="758611"/>
                      </a:xfrm>
                      <a:prstGeom prst="rect">
                        <a:avLst/>
                      </a:prstGeom>
                      <a:solidFill>
                        <a:srgbClr val="EFFF5D"/>
                      </a:solidFill>
                      <a:ln>
                        <a:noFill/>
                      </a:ln>
                      <a:effectLst/>
                    </p:spPr>
                  </p:pic>
                </p:oleObj>
              </mc:Fallback>
            </mc:AlternateContent>
          </a:graphicData>
        </a:graphic>
      </p:graphicFrame>
      <p:sp>
        <p:nvSpPr>
          <p:cNvPr id="2" name="Slide Number Placeholder 1"/>
          <p:cNvSpPr>
            <a:spLocks noGrp="1"/>
          </p:cNvSpPr>
          <p:nvPr>
            <p:ph type="sldNum" sz="quarter" idx="12"/>
          </p:nvPr>
        </p:nvSpPr>
        <p:spPr/>
        <p:txBody>
          <a:bodyPr/>
          <a:lstStyle/>
          <a:p>
            <a:fld id="{1E13FEEE-6EDA-49B0-B5FD-492D0D361473}" type="slidenum">
              <a:rPr lang="en-US" smtClean="0"/>
              <a:t>19</a:t>
            </a:fld>
            <a:endParaRPr lang="en-US"/>
          </a:p>
        </p:txBody>
      </p:sp>
    </p:spTree>
    <p:extLst>
      <p:ext uri="{BB962C8B-B14F-4D97-AF65-F5344CB8AC3E}">
        <p14:creationId xmlns:p14="http://schemas.microsoft.com/office/powerpoint/2010/main" val="3888490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066569-6CA2-42DA-9025-988F16F71CB3}" type="slidenum">
              <a:rPr lang="en-US"/>
              <a:pPr eaLnBrk="1" hangingPunct="1"/>
              <a:t>2</a:t>
            </a:fld>
            <a:endParaRPr lang="en-US"/>
          </a:p>
        </p:txBody>
      </p:sp>
      <p:sp>
        <p:nvSpPr>
          <p:cNvPr id="25604" name="Date Placeholder 4"/>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EF5208-25D9-433B-98D7-6D1CF0A358B4}" type="datetime1">
              <a:rPr lang="en-US" sz="1400"/>
              <a:pPr eaLnBrk="1" hangingPunct="1"/>
              <a:t>2/8/2013</a:t>
            </a:fld>
            <a:endParaRPr lang="en-US" sz="1400"/>
          </a:p>
        </p:txBody>
      </p:sp>
      <p:sp>
        <p:nvSpPr>
          <p:cNvPr id="25606" name="Slide Number Placeholder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143680F-0295-4E6B-91CC-583C79C68EB0}" type="slidenum">
              <a:rPr lang="en-US" sz="1400"/>
              <a:pPr algn="r" eaLnBrk="1" hangingPunct="1"/>
              <a:t>2</a:t>
            </a:fld>
            <a:endParaRPr lang="en-US" sz="1400"/>
          </a:p>
        </p:txBody>
      </p:sp>
      <p:sp>
        <p:nvSpPr>
          <p:cNvPr id="25607" name="Rectangle 2"/>
          <p:cNvSpPr>
            <a:spLocks noGrp="1" noChangeArrowheads="1"/>
          </p:cNvSpPr>
          <p:nvPr>
            <p:ph type="title"/>
          </p:nvPr>
        </p:nvSpPr>
        <p:spPr>
          <a:xfrm>
            <a:off x="457200" y="274638"/>
            <a:ext cx="8077200" cy="639762"/>
          </a:xfrm>
          <a:solidFill>
            <a:srgbClr val="99FF33"/>
          </a:solidFill>
        </p:spPr>
        <p:txBody>
          <a:bodyPr>
            <a:normAutofit fontScale="90000"/>
          </a:bodyPr>
          <a:lstStyle/>
          <a:p>
            <a:pPr eaLnBrk="1" hangingPunct="1"/>
            <a:r>
              <a:rPr lang="en-US" altLang="zh-CN" sz="2000" dirty="0" smtClean="0">
                <a:ea typeface="宋体" pitchFamily="2" charset="-122"/>
              </a:rPr>
              <a:t>1M-10 Loop-the-Loop</a:t>
            </a:r>
            <a:r>
              <a:rPr lang="en-US" altLang="zh-CN" sz="3600" dirty="0" smtClean="0">
                <a:ea typeface="宋体" pitchFamily="2" charset="-122"/>
              </a:rPr>
              <a:t> </a:t>
            </a:r>
          </a:p>
        </p:txBody>
      </p:sp>
      <p:sp>
        <p:nvSpPr>
          <p:cNvPr id="84996" name="Text Box 4"/>
          <p:cNvSpPr txBox="1">
            <a:spLocks noChangeArrowheads="1"/>
          </p:cNvSpPr>
          <p:nvPr/>
        </p:nvSpPr>
        <p:spPr bwMode="auto">
          <a:xfrm>
            <a:off x="4572000" y="2895600"/>
            <a:ext cx="4114800" cy="701675"/>
          </a:xfrm>
          <a:prstGeom prst="rect">
            <a:avLst/>
          </a:prstGeom>
          <a:solidFill>
            <a:srgbClr val="FFE5E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2000" b="1">
                <a:solidFill>
                  <a:srgbClr val="FF3300"/>
                </a:solidFill>
                <a:ea typeface="宋体" pitchFamily="2" charset="-122"/>
              </a:rPr>
              <a:t>Conservation of Energy:</a:t>
            </a:r>
          </a:p>
          <a:p>
            <a:pPr eaLnBrk="1" hangingPunct="1"/>
            <a:r>
              <a:rPr lang="en-US" altLang="zh-CN" sz="2000" b="1" i="1">
                <a:solidFill>
                  <a:srgbClr val="FF3300"/>
                </a:solidFill>
                <a:ea typeface="宋体" pitchFamily="2" charset="-122"/>
              </a:rPr>
              <a:t>mgh = mg(2R) + 1/2mv</a:t>
            </a:r>
            <a:r>
              <a:rPr lang="en-US" altLang="zh-CN" sz="2000" b="1" i="1" baseline="30000">
                <a:solidFill>
                  <a:srgbClr val="FF3300"/>
                </a:solidFill>
                <a:ea typeface="宋体" pitchFamily="2" charset="-122"/>
              </a:rPr>
              <a:t>2</a:t>
            </a:r>
          </a:p>
        </p:txBody>
      </p:sp>
      <p:pic>
        <p:nvPicPr>
          <p:cNvPr id="25609" name="Picture 5" descr="1M-10_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90800"/>
            <a:ext cx="38862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6" descr="1M-10_diagram"/>
          <p:cNvPicPr>
            <a:picLocks noGrp="1" noChangeAspect="1" noChangeArrowheads="1"/>
          </p:cNvPicPr>
          <p:nvPr>
            <p:ph sz="half" idx="2"/>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029200" y="914400"/>
            <a:ext cx="2895600" cy="2027238"/>
          </a:xfrm>
          <a:noFill/>
        </p:spPr>
      </p:pic>
      <p:sp>
        <p:nvSpPr>
          <p:cNvPr id="84999" name="AutoShape 7"/>
          <p:cNvSpPr>
            <a:spLocks noChangeArrowheads="1"/>
          </p:cNvSpPr>
          <p:nvPr/>
        </p:nvSpPr>
        <p:spPr bwMode="auto">
          <a:xfrm>
            <a:off x="457200" y="1066800"/>
            <a:ext cx="2971800" cy="1676400"/>
          </a:xfrm>
          <a:prstGeom prst="wedgeEllipseCallout">
            <a:avLst>
              <a:gd name="adj1" fmla="val 55500"/>
              <a:gd name="adj2" fmla="val 71023"/>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From what height should the ball be dropped to just clear the Loop-the-Loop </a:t>
            </a:r>
            <a:r>
              <a:rPr lang="en-US" altLang="zh-CN" sz="1600" b="1">
                <a:solidFill>
                  <a:srgbClr val="CC0000"/>
                </a:solidFill>
                <a:ea typeface="宋体" pitchFamily="2" charset="-122"/>
              </a:rPr>
              <a:t>?</a:t>
            </a:r>
          </a:p>
        </p:txBody>
      </p:sp>
      <p:sp>
        <p:nvSpPr>
          <p:cNvPr id="25612" name="Text Box 9"/>
          <p:cNvSpPr txBox="1">
            <a:spLocks noChangeArrowheads="1"/>
          </p:cNvSpPr>
          <p:nvPr/>
        </p:nvSpPr>
        <p:spPr bwMode="auto">
          <a:xfrm>
            <a:off x="3276600" y="1066800"/>
            <a:ext cx="4495800" cy="336550"/>
          </a:xfrm>
          <a:prstGeom prst="rect">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Ball travels through a Loop-the-Loop</a:t>
            </a:r>
          </a:p>
        </p:txBody>
      </p:sp>
      <p:sp>
        <p:nvSpPr>
          <p:cNvPr id="85004" name="Text Box 12"/>
          <p:cNvSpPr txBox="1">
            <a:spLocks noChangeArrowheads="1"/>
          </p:cNvSpPr>
          <p:nvPr/>
        </p:nvSpPr>
        <p:spPr bwMode="auto">
          <a:xfrm>
            <a:off x="4648200" y="3810000"/>
            <a:ext cx="4321175" cy="1006475"/>
          </a:xfrm>
          <a:prstGeom prst="rect">
            <a:avLst/>
          </a:prstGeom>
          <a:solidFill>
            <a:srgbClr val="FFE5E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2000" b="1" i="1">
                <a:solidFill>
                  <a:srgbClr val="CC0000"/>
                </a:solidFill>
                <a:ea typeface="宋体" pitchFamily="2" charset="-122"/>
              </a:rPr>
              <a:t>At the top of the loop</a:t>
            </a:r>
          </a:p>
          <a:p>
            <a:pPr eaLnBrk="1" hangingPunct="1"/>
            <a:r>
              <a:rPr lang="en-US" altLang="zh-CN" sz="2000" b="1" i="1">
                <a:solidFill>
                  <a:srgbClr val="CC0000"/>
                </a:solidFill>
                <a:ea typeface="宋体" pitchFamily="2" charset="-122"/>
              </a:rPr>
              <a:t> N + mg = mv</a:t>
            </a:r>
            <a:r>
              <a:rPr lang="en-US" altLang="zh-CN" sz="2000" b="1" i="1" baseline="30000">
                <a:solidFill>
                  <a:srgbClr val="CC0000"/>
                </a:solidFill>
                <a:ea typeface="宋体" pitchFamily="2" charset="-122"/>
              </a:rPr>
              <a:t>2</a:t>
            </a:r>
            <a:r>
              <a:rPr lang="en-US" altLang="zh-CN" sz="2000" b="1" i="1">
                <a:solidFill>
                  <a:srgbClr val="CC0000"/>
                </a:solidFill>
                <a:ea typeface="宋体" pitchFamily="2" charset="-122"/>
              </a:rPr>
              <a:t>/r</a:t>
            </a:r>
          </a:p>
          <a:p>
            <a:pPr eaLnBrk="1" hangingPunct="1"/>
            <a:r>
              <a:rPr lang="en-US" altLang="zh-CN" sz="2000" b="1" i="1">
                <a:solidFill>
                  <a:srgbClr val="CC0000"/>
                </a:solidFill>
                <a:ea typeface="宋体" pitchFamily="2" charset="-122"/>
              </a:rPr>
              <a:t>The minimum speed is when N = 0</a:t>
            </a:r>
            <a:endParaRPr lang="en-US" sz="2000"/>
          </a:p>
        </p:txBody>
      </p:sp>
      <p:sp>
        <p:nvSpPr>
          <p:cNvPr id="85005" name="Text Box 13"/>
          <p:cNvSpPr txBox="1">
            <a:spLocks noChangeArrowheads="1"/>
          </p:cNvSpPr>
          <p:nvPr/>
        </p:nvSpPr>
        <p:spPr bwMode="auto">
          <a:xfrm>
            <a:off x="990600" y="5486400"/>
            <a:ext cx="7239000" cy="396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2000" b="1" i="1" dirty="0">
                <a:solidFill>
                  <a:srgbClr val="CC0000"/>
                </a:solidFill>
                <a:ea typeface="宋体" pitchFamily="2" charset="-122"/>
              </a:rPr>
              <a:t>Therefore h = </a:t>
            </a:r>
            <a:r>
              <a:rPr lang="en-US" altLang="zh-CN" sz="2000" b="1" i="1" dirty="0" smtClean="0">
                <a:solidFill>
                  <a:srgbClr val="CC0000"/>
                </a:solidFill>
                <a:ea typeface="宋体" pitchFamily="2" charset="-122"/>
              </a:rPr>
              <a:t>5/2 R </a:t>
            </a:r>
            <a:r>
              <a:rPr lang="en-US" altLang="zh-CN" sz="2000" b="1" i="1" dirty="0">
                <a:solidFill>
                  <a:srgbClr val="CC0000"/>
                </a:solidFill>
                <a:ea typeface="宋体" pitchFamily="2" charset="-122"/>
              </a:rPr>
              <a:t>(</a:t>
            </a:r>
            <a:r>
              <a:rPr lang="en-US" altLang="zh-CN" sz="1600" b="1" i="1" dirty="0">
                <a:solidFill>
                  <a:srgbClr val="CC0000"/>
                </a:solidFill>
                <a:ea typeface="宋体" pitchFamily="2" charset="-122"/>
              </a:rPr>
              <a:t>Friction means in practice H must be larger)</a:t>
            </a:r>
            <a:endParaRPr lang="en-US" sz="2000" b="1" dirty="0"/>
          </a:p>
        </p:txBody>
      </p:sp>
    </p:spTree>
    <p:extLst>
      <p:ext uri="{BB962C8B-B14F-4D97-AF65-F5344CB8AC3E}">
        <p14:creationId xmlns:p14="http://schemas.microsoft.com/office/powerpoint/2010/main" val="362048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4998"/>
                                        </p:tgtEl>
                                        <p:attrNameLst>
                                          <p:attrName>style.visibility</p:attrName>
                                        </p:attrNameLst>
                                      </p:cBhvr>
                                      <p:to>
                                        <p:strVal val="visible"/>
                                      </p:to>
                                    </p:set>
                                    <p:anim calcmode="lin" valueType="num">
                                      <p:cBhvr additive="base">
                                        <p:cTn id="7" dur="500" fill="hold"/>
                                        <p:tgtEl>
                                          <p:spTgt spid="84998"/>
                                        </p:tgtEl>
                                        <p:attrNameLst>
                                          <p:attrName>ppt_x</p:attrName>
                                        </p:attrNameLst>
                                      </p:cBhvr>
                                      <p:tavLst>
                                        <p:tav tm="0">
                                          <p:val>
                                            <p:strVal val="#ppt_x"/>
                                          </p:val>
                                        </p:tav>
                                        <p:tav tm="100000">
                                          <p:val>
                                            <p:strVal val="#ppt_x"/>
                                          </p:val>
                                        </p:tav>
                                      </p:tavLst>
                                    </p:anim>
                                    <p:anim calcmode="lin" valueType="num">
                                      <p:cBhvr additive="base">
                                        <p:cTn id="8" dur="500" fill="hold"/>
                                        <p:tgtEl>
                                          <p:spTgt spid="849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4996"/>
                                        </p:tgtEl>
                                        <p:attrNameLst>
                                          <p:attrName>style.visibility</p:attrName>
                                        </p:attrNameLst>
                                      </p:cBhvr>
                                      <p:to>
                                        <p:strVal val="visible"/>
                                      </p:to>
                                    </p:set>
                                    <p:anim calcmode="lin" valueType="num">
                                      <p:cBhvr additive="base">
                                        <p:cTn id="13" dur="500" fill="hold"/>
                                        <p:tgtEl>
                                          <p:spTgt spid="84996"/>
                                        </p:tgtEl>
                                        <p:attrNameLst>
                                          <p:attrName>ppt_x</p:attrName>
                                        </p:attrNameLst>
                                      </p:cBhvr>
                                      <p:tavLst>
                                        <p:tav tm="0">
                                          <p:val>
                                            <p:strVal val="#ppt_x"/>
                                          </p:val>
                                        </p:tav>
                                        <p:tav tm="100000">
                                          <p:val>
                                            <p:strVal val="#ppt_x"/>
                                          </p:val>
                                        </p:tav>
                                      </p:tavLst>
                                    </p:anim>
                                    <p:anim calcmode="lin" valueType="num">
                                      <p:cBhvr additive="base">
                                        <p:cTn id="14" dur="500" fill="hold"/>
                                        <p:tgtEl>
                                          <p:spTgt spid="8499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5004"/>
                                        </p:tgtEl>
                                        <p:attrNameLst>
                                          <p:attrName>style.visibility</p:attrName>
                                        </p:attrNameLst>
                                      </p:cBhvr>
                                      <p:to>
                                        <p:strVal val="visible"/>
                                      </p:to>
                                    </p:set>
                                    <p:anim calcmode="lin" valueType="num">
                                      <p:cBhvr additive="base">
                                        <p:cTn id="19" dur="500" fill="hold"/>
                                        <p:tgtEl>
                                          <p:spTgt spid="85004"/>
                                        </p:tgtEl>
                                        <p:attrNameLst>
                                          <p:attrName>ppt_x</p:attrName>
                                        </p:attrNameLst>
                                      </p:cBhvr>
                                      <p:tavLst>
                                        <p:tav tm="0">
                                          <p:val>
                                            <p:strVal val="#ppt_x"/>
                                          </p:val>
                                        </p:tav>
                                        <p:tav tm="100000">
                                          <p:val>
                                            <p:strVal val="#ppt_x"/>
                                          </p:val>
                                        </p:tav>
                                      </p:tavLst>
                                    </p:anim>
                                    <p:anim calcmode="lin" valueType="num">
                                      <p:cBhvr additive="base">
                                        <p:cTn id="20" dur="500" fill="hold"/>
                                        <p:tgtEl>
                                          <p:spTgt spid="8500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5005"/>
                                        </p:tgtEl>
                                        <p:attrNameLst>
                                          <p:attrName>style.visibility</p:attrName>
                                        </p:attrNameLst>
                                      </p:cBhvr>
                                      <p:to>
                                        <p:strVal val="visible"/>
                                      </p:to>
                                    </p:set>
                                    <p:anim calcmode="lin" valueType="num">
                                      <p:cBhvr additive="base">
                                        <p:cTn id="25" dur="500" fill="hold"/>
                                        <p:tgtEl>
                                          <p:spTgt spid="85005"/>
                                        </p:tgtEl>
                                        <p:attrNameLst>
                                          <p:attrName>ppt_x</p:attrName>
                                        </p:attrNameLst>
                                      </p:cBhvr>
                                      <p:tavLst>
                                        <p:tav tm="0">
                                          <p:val>
                                            <p:strVal val="#ppt_x"/>
                                          </p:val>
                                        </p:tav>
                                        <p:tav tm="100000">
                                          <p:val>
                                            <p:strVal val="#ppt_x"/>
                                          </p:val>
                                        </p:tav>
                                      </p:tavLst>
                                    </p:anim>
                                    <p:anim calcmode="lin" valueType="num">
                                      <p:cBhvr additive="base">
                                        <p:cTn id="26" dur="500" fill="hold"/>
                                        <p:tgtEl>
                                          <p:spTgt spid="850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animBg="1"/>
      <p:bldP spid="85004" grpId="0" animBg="1"/>
      <p:bldP spid="850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Text Box 2"/>
          <p:cNvSpPr txBox="1">
            <a:spLocks noChangeArrowheads="1"/>
          </p:cNvSpPr>
          <p:nvPr/>
        </p:nvSpPr>
        <p:spPr bwMode="auto">
          <a:xfrm>
            <a:off x="5089525" y="46243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256451" name="Rectangle 3"/>
          <p:cNvSpPr>
            <a:spLocks noGrp="1" noChangeArrowheads="1"/>
          </p:cNvSpPr>
          <p:nvPr>
            <p:ph type="title"/>
          </p:nvPr>
        </p:nvSpPr>
        <p:spPr>
          <a:xfrm>
            <a:off x="685800" y="304800"/>
            <a:ext cx="7772400" cy="1431925"/>
          </a:xfrm>
          <a:noFill/>
          <a:ln/>
        </p:spPr>
        <p:txBody>
          <a:bodyPr/>
          <a:lstStyle/>
          <a:p>
            <a:r>
              <a:rPr lang="en-US" b="1" dirty="0">
                <a:solidFill>
                  <a:srgbClr val="FF0000"/>
                </a:solidFill>
              </a:rPr>
              <a:t>Impulse-Momentum Principle</a:t>
            </a:r>
          </a:p>
        </p:txBody>
      </p:sp>
      <p:sp>
        <p:nvSpPr>
          <p:cNvPr id="1256452" name="Rectangle 4"/>
          <p:cNvSpPr>
            <a:spLocks noChangeArrowheads="1"/>
          </p:cNvSpPr>
          <p:nvPr/>
        </p:nvSpPr>
        <p:spPr bwMode="auto">
          <a:xfrm>
            <a:off x="228600" y="1600200"/>
            <a:ext cx="8686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chemeClr val="folHlink"/>
              </a:buClr>
              <a:buFont typeface="Wingdings" pitchFamily="79" charset="2"/>
              <a:buNone/>
            </a:pPr>
            <a:r>
              <a:rPr lang="en-US" sz="2800" dirty="0">
                <a:latin typeface="Arial" charset="0"/>
              </a:rPr>
              <a:t>The impulse acting on an object produces a change in momentum of the object that is equal in both magnitude and direction to the impulse.</a:t>
            </a:r>
          </a:p>
        </p:txBody>
      </p:sp>
      <p:graphicFrame>
        <p:nvGraphicFramePr>
          <p:cNvPr id="1256453" name="Object 5"/>
          <p:cNvGraphicFramePr>
            <a:graphicFrameLocks noChangeAspect="1"/>
          </p:cNvGraphicFramePr>
          <p:nvPr>
            <p:extLst>
              <p:ext uri="{D42A27DB-BD31-4B8C-83A1-F6EECF244321}">
                <p14:modId xmlns:p14="http://schemas.microsoft.com/office/powerpoint/2010/main" val="4201690183"/>
              </p:ext>
            </p:extLst>
          </p:nvPr>
        </p:nvGraphicFramePr>
        <p:xfrm>
          <a:off x="2130425" y="4852988"/>
          <a:ext cx="4883150" cy="1257300"/>
        </p:xfrm>
        <a:graphic>
          <a:graphicData uri="http://schemas.openxmlformats.org/presentationml/2006/ole">
            <mc:AlternateContent xmlns:mc="http://schemas.openxmlformats.org/markup-compatibility/2006">
              <mc:Choice xmlns:v="urn:schemas-microsoft-com:vml" Requires="v">
                <p:oleObj spid="_x0000_s15400" name="Equation" r:id="rId4" imgW="2070100" imgH="533400" progId="Equation.3">
                  <p:embed/>
                </p:oleObj>
              </mc:Choice>
              <mc:Fallback>
                <p:oleObj name="Equation" r:id="rId4" imgW="2070100" imgH="533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0425" y="4852988"/>
                        <a:ext cx="4883150" cy="125730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865067329"/>
              </p:ext>
            </p:extLst>
          </p:nvPr>
        </p:nvGraphicFramePr>
        <p:xfrm>
          <a:off x="2362200" y="3352800"/>
          <a:ext cx="3429000" cy="932931"/>
        </p:xfrm>
        <a:graphic>
          <a:graphicData uri="http://schemas.openxmlformats.org/presentationml/2006/ole">
            <mc:AlternateContent xmlns:mc="http://schemas.openxmlformats.org/markup-compatibility/2006">
              <mc:Choice xmlns:v="urn:schemas-microsoft-com:vml" Requires="v">
                <p:oleObj spid="_x0000_s15401" name="Equation" r:id="rId6" imgW="838080" imgH="228600" progId="Equation.3">
                  <p:embed/>
                </p:oleObj>
              </mc:Choice>
              <mc:Fallback>
                <p:oleObj name="Equation" r:id="rId6" imgW="838080" imgH="228600" progId="Equation.3">
                  <p:embed/>
                  <p:pic>
                    <p:nvPicPr>
                      <p:cNvPr id="0" name=""/>
                      <p:cNvPicPr>
                        <a:picLocks noChangeAspect="1" noChangeArrowheads="1"/>
                      </p:cNvPicPr>
                      <p:nvPr/>
                    </p:nvPicPr>
                    <p:blipFill>
                      <a:blip r:embed="rId7"/>
                      <a:srcRect/>
                      <a:stretch>
                        <a:fillRect/>
                      </a:stretch>
                    </p:blipFill>
                    <p:spPr bwMode="auto">
                      <a:xfrm>
                        <a:off x="2362200" y="3352800"/>
                        <a:ext cx="3429000" cy="932931"/>
                      </a:xfrm>
                      <a:prstGeom prst="rect">
                        <a:avLst/>
                      </a:prstGeom>
                      <a:solidFill>
                        <a:srgbClr val="EFFF5D"/>
                      </a:solidFill>
                      <a:ln>
                        <a:noFill/>
                      </a:ln>
                      <a:effectLst/>
                    </p:spPr>
                  </p:pic>
                </p:oleObj>
              </mc:Fallback>
            </mc:AlternateContent>
          </a:graphicData>
        </a:graphic>
      </p:graphicFrame>
      <p:sp>
        <p:nvSpPr>
          <p:cNvPr id="3" name="Slide Number Placeholder 2"/>
          <p:cNvSpPr>
            <a:spLocks noGrp="1"/>
          </p:cNvSpPr>
          <p:nvPr>
            <p:ph type="sldNum" sz="quarter" idx="12"/>
          </p:nvPr>
        </p:nvSpPr>
        <p:spPr/>
        <p:txBody>
          <a:bodyPr/>
          <a:lstStyle/>
          <a:p>
            <a:fld id="{1E13FEEE-6EDA-49B0-B5FD-492D0D361473}" type="slidenum">
              <a:rPr lang="en-US" smtClean="0"/>
              <a:t>20</a:t>
            </a:fld>
            <a:endParaRPr lang="en-US"/>
          </a:p>
        </p:txBody>
      </p:sp>
    </p:spTree>
    <p:extLst>
      <p:ext uri="{BB962C8B-B14F-4D97-AF65-F5344CB8AC3E}">
        <p14:creationId xmlns:p14="http://schemas.microsoft.com/office/powerpoint/2010/main" val="1680394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DCC8E9-3455-4649-B647-BC700D34FBEF}" type="slidenum">
              <a:rPr lang="en-US"/>
              <a:pPr eaLnBrk="1" hangingPunct="1"/>
              <a:t>21</a:t>
            </a:fld>
            <a:endParaRPr lang="en-US" dirty="0"/>
          </a:p>
        </p:txBody>
      </p:sp>
      <p:sp>
        <p:nvSpPr>
          <p:cNvPr id="6149" name="Text Box 2"/>
          <p:cNvSpPr txBox="1">
            <a:spLocks noChangeArrowheads="1"/>
          </p:cNvSpPr>
          <p:nvPr/>
        </p:nvSpPr>
        <p:spPr bwMode="auto">
          <a:xfrm>
            <a:off x="1447800" y="457200"/>
            <a:ext cx="6569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a:solidFill>
                  <a:srgbClr val="FF0000"/>
                </a:solidFill>
                <a:latin typeface="Times New Roman" pitchFamily="79" charset="0"/>
              </a:rPr>
              <a:t>Conservation of Momentum</a:t>
            </a:r>
          </a:p>
        </p:txBody>
      </p:sp>
      <p:sp>
        <p:nvSpPr>
          <p:cNvPr id="6155" name="Text Box 9"/>
          <p:cNvSpPr txBox="1">
            <a:spLocks noChangeArrowheads="1"/>
          </p:cNvSpPr>
          <p:nvPr/>
        </p:nvSpPr>
        <p:spPr bwMode="auto">
          <a:xfrm>
            <a:off x="990600" y="3056769"/>
            <a:ext cx="7162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dirty="0" smtClean="0">
                <a:solidFill>
                  <a:schemeClr val="accent1"/>
                </a:solidFill>
                <a:latin typeface="Times New Roman" pitchFamily="79" charset="0"/>
              </a:rPr>
              <a:t>When </a:t>
            </a:r>
            <a:r>
              <a:rPr lang="en-US" sz="4000" b="1" dirty="0" smtClean="0">
                <a:solidFill>
                  <a:srgbClr val="FF0000"/>
                </a:solidFill>
                <a:latin typeface="Times New Roman" pitchFamily="79" charset="0"/>
              </a:rPr>
              <a:t>F = 0, </a:t>
            </a:r>
            <a:r>
              <a:rPr lang="en-US" sz="4000" b="1" i="1" dirty="0" smtClean="0">
                <a:solidFill>
                  <a:srgbClr val="FF0000"/>
                </a:solidFill>
                <a:latin typeface="Times New Roman" pitchFamily="79" charset="0"/>
                <a:sym typeface="Symbol" pitchFamily="79" charset="2"/>
              </a:rPr>
              <a:t>p = 0</a:t>
            </a:r>
            <a:r>
              <a:rPr lang="en-US" sz="4000" b="1" dirty="0" smtClean="0">
                <a:solidFill>
                  <a:schemeClr val="accent1"/>
                </a:solidFill>
                <a:latin typeface="Times New Roman" pitchFamily="79" charset="0"/>
                <a:sym typeface="Symbol" pitchFamily="79" charset="2"/>
              </a:rPr>
              <a:t>, i.e. total momentum has no change as a function of time, i.e. </a:t>
            </a:r>
            <a:r>
              <a:rPr lang="en-US" sz="4000" b="1" dirty="0" smtClean="0">
                <a:solidFill>
                  <a:srgbClr val="FF0000"/>
                </a:solidFill>
                <a:latin typeface="Times New Roman" pitchFamily="79" charset="0"/>
                <a:sym typeface="Symbol" pitchFamily="79" charset="2"/>
              </a:rPr>
              <a:t>conserved</a:t>
            </a:r>
            <a:endParaRPr lang="en-US" sz="4000" b="1" dirty="0">
              <a:solidFill>
                <a:srgbClr val="FF0000"/>
              </a:solidFill>
              <a:latin typeface="Times New Roman" pitchFamily="79" charset="0"/>
              <a:sym typeface="Symbol" pitchFamily="79" charset="2"/>
            </a:endParaRPr>
          </a:p>
        </p:txBody>
      </p:sp>
      <p:sp>
        <p:nvSpPr>
          <p:cNvPr id="6156" name="Text Box 10"/>
          <p:cNvSpPr txBox="1">
            <a:spLocks noChangeArrowheads="1"/>
          </p:cNvSpPr>
          <p:nvPr/>
        </p:nvSpPr>
        <p:spPr bwMode="auto">
          <a:xfrm>
            <a:off x="533400" y="1524000"/>
            <a:ext cx="762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smtClean="0">
                <a:solidFill>
                  <a:schemeClr val="accent1"/>
                </a:solidFill>
                <a:latin typeface="Times New Roman" pitchFamily="79" charset="0"/>
                <a:sym typeface="Symbol" pitchFamily="79" charset="2"/>
              </a:rPr>
              <a:t></a:t>
            </a:r>
            <a:r>
              <a:rPr lang="en-US" sz="4000" b="1" dirty="0">
                <a:solidFill>
                  <a:schemeClr val="accent1"/>
                </a:solidFill>
                <a:latin typeface="Times New Roman" pitchFamily="79" charset="0"/>
                <a:sym typeface="Symbol" pitchFamily="79" charset="2"/>
              </a:rPr>
              <a:t>p = F t   </a:t>
            </a:r>
          </a:p>
          <a:p>
            <a:pPr algn="ctr" eaLnBrk="1" hangingPunct="1"/>
            <a:r>
              <a:rPr lang="en-US" sz="4000" dirty="0">
                <a:latin typeface="Times New Roman" pitchFamily="79" charset="0"/>
                <a:sym typeface="Symbol" pitchFamily="79" charset="2"/>
              </a:rPr>
              <a:t>This is the impulse equation</a:t>
            </a:r>
          </a:p>
        </p:txBody>
      </p:sp>
    </p:spTree>
    <p:extLst>
      <p:ext uri="{BB962C8B-B14F-4D97-AF65-F5344CB8AC3E}">
        <p14:creationId xmlns:p14="http://schemas.microsoft.com/office/powerpoint/2010/main" val="3350930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1026"/>
          <p:cNvSpPr>
            <a:spLocks noGrp="1" noChangeArrowheads="1"/>
          </p:cNvSpPr>
          <p:nvPr>
            <p:ph type="title"/>
          </p:nvPr>
        </p:nvSpPr>
        <p:spPr>
          <a:xfrm>
            <a:off x="685800" y="304800"/>
            <a:ext cx="7772400" cy="1431925"/>
          </a:xfrm>
        </p:spPr>
        <p:txBody>
          <a:bodyPr>
            <a:normAutofit fontScale="90000"/>
          </a:bodyPr>
          <a:lstStyle/>
          <a:p>
            <a:r>
              <a:rPr lang="en-US" b="1" dirty="0" smtClean="0">
                <a:solidFill>
                  <a:srgbClr val="FF0000"/>
                </a:solidFill>
              </a:rPr>
              <a:t>Does the momentum of the fullback conserve? </a:t>
            </a:r>
            <a:endParaRPr lang="en-US" b="1" dirty="0">
              <a:solidFill>
                <a:srgbClr val="FF0000"/>
              </a:solidFill>
            </a:endParaRPr>
          </a:p>
        </p:txBody>
      </p:sp>
      <p:pic>
        <p:nvPicPr>
          <p:cNvPr id="1278980" name="Picture 1028" descr="07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45720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19600" y="2209800"/>
            <a:ext cx="4495800" cy="2862322"/>
          </a:xfrm>
          <a:prstGeom prst="rect">
            <a:avLst/>
          </a:prstGeom>
          <a:noFill/>
        </p:spPr>
        <p:txBody>
          <a:bodyPr wrap="square" rtlCol="0">
            <a:spAutoFit/>
          </a:bodyPr>
          <a:lstStyle/>
          <a:p>
            <a:r>
              <a:rPr lang="en-US" sz="3000" dirty="0" smtClean="0"/>
              <a:t>A). Yes, because the external force is zero. </a:t>
            </a:r>
          </a:p>
          <a:p>
            <a:endParaRPr lang="en-US" sz="3000" dirty="0" smtClean="0"/>
          </a:p>
          <a:p>
            <a:r>
              <a:rPr lang="en-US" sz="3000" dirty="0" smtClean="0"/>
              <a:t>B). No, because the external force is  NOT zero</a:t>
            </a:r>
          </a:p>
          <a:p>
            <a:endParaRPr lang="en-US" sz="3000" dirty="0"/>
          </a:p>
        </p:txBody>
      </p:sp>
      <p:sp>
        <p:nvSpPr>
          <p:cNvPr id="2" name="Slide Number Placeholder 1"/>
          <p:cNvSpPr>
            <a:spLocks noGrp="1"/>
          </p:cNvSpPr>
          <p:nvPr>
            <p:ph type="sldNum" sz="quarter" idx="12"/>
          </p:nvPr>
        </p:nvSpPr>
        <p:spPr/>
        <p:txBody>
          <a:bodyPr/>
          <a:lstStyle/>
          <a:p>
            <a:fld id="{1E13FEEE-6EDA-49B0-B5FD-492D0D361473}" type="slidenum">
              <a:rPr lang="en-US" smtClean="0"/>
              <a:t>22</a:t>
            </a:fld>
            <a:endParaRPr lang="en-US"/>
          </a:p>
        </p:txBody>
      </p:sp>
    </p:spTree>
    <p:extLst>
      <p:ext uri="{BB962C8B-B14F-4D97-AF65-F5344CB8AC3E}">
        <p14:creationId xmlns:p14="http://schemas.microsoft.com/office/powerpoint/2010/main" val="406864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1026"/>
          <p:cNvSpPr>
            <a:spLocks noGrp="1" noChangeArrowheads="1"/>
          </p:cNvSpPr>
          <p:nvPr>
            <p:ph type="title"/>
          </p:nvPr>
        </p:nvSpPr>
        <p:spPr>
          <a:xfrm>
            <a:off x="685800" y="304800"/>
            <a:ext cx="7772400" cy="1431925"/>
          </a:xfrm>
        </p:spPr>
        <p:txBody>
          <a:bodyPr>
            <a:normAutofit fontScale="90000"/>
          </a:bodyPr>
          <a:lstStyle/>
          <a:p>
            <a:r>
              <a:rPr lang="en-US" b="1" dirty="0" smtClean="0">
                <a:solidFill>
                  <a:srgbClr val="FF0000"/>
                </a:solidFill>
              </a:rPr>
              <a:t>Does the sum of the momentum of the two players conserve? </a:t>
            </a:r>
            <a:endParaRPr lang="en-US" b="1" dirty="0">
              <a:solidFill>
                <a:srgbClr val="FF0000"/>
              </a:solidFill>
            </a:endParaRPr>
          </a:p>
        </p:txBody>
      </p:sp>
      <p:pic>
        <p:nvPicPr>
          <p:cNvPr id="1278980" name="Picture 1028" descr="07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45720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19600" y="2209800"/>
            <a:ext cx="4495800" cy="2862322"/>
          </a:xfrm>
          <a:prstGeom prst="rect">
            <a:avLst/>
          </a:prstGeom>
          <a:noFill/>
        </p:spPr>
        <p:txBody>
          <a:bodyPr wrap="square" rtlCol="0">
            <a:spAutoFit/>
          </a:bodyPr>
          <a:lstStyle/>
          <a:p>
            <a:r>
              <a:rPr lang="en-US" sz="3000" dirty="0" smtClean="0"/>
              <a:t>A). Yes, because the external force is zero. </a:t>
            </a:r>
          </a:p>
          <a:p>
            <a:endParaRPr lang="en-US" sz="3000" dirty="0" smtClean="0"/>
          </a:p>
          <a:p>
            <a:r>
              <a:rPr lang="en-US" sz="3000" dirty="0" smtClean="0"/>
              <a:t>B). No, because the external force is  NOT zero</a:t>
            </a:r>
          </a:p>
          <a:p>
            <a:endParaRPr lang="en-US" sz="3000" dirty="0"/>
          </a:p>
        </p:txBody>
      </p:sp>
      <p:sp>
        <p:nvSpPr>
          <p:cNvPr id="2" name="Slide Number Placeholder 1"/>
          <p:cNvSpPr>
            <a:spLocks noGrp="1"/>
          </p:cNvSpPr>
          <p:nvPr>
            <p:ph type="sldNum" sz="quarter" idx="12"/>
          </p:nvPr>
        </p:nvSpPr>
        <p:spPr/>
        <p:txBody>
          <a:bodyPr/>
          <a:lstStyle/>
          <a:p>
            <a:fld id="{1E13FEEE-6EDA-49B0-B5FD-492D0D361473}" type="slidenum">
              <a:rPr lang="en-US" smtClean="0"/>
              <a:t>23</a:t>
            </a:fld>
            <a:endParaRPr lang="en-US"/>
          </a:p>
        </p:txBody>
      </p:sp>
    </p:spTree>
    <p:extLst>
      <p:ext uri="{BB962C8B-B14F-4D97-AF65-F5344CB8AC3E}">
        <p14:creationId xmlns:p14="http://schemas.microsoft.com/office/powerpoint/2010/main" val="2178695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Grp="1" noChangeArrowheads="1"/>
          </p:cNvSpPr>
          <p:nvPr>
            <p:ph type="title"/>
          </p:nvPr>
        </p:nvSpPr>
        <p:spPr>
          <a:xfrm>
            <a:off x="-53975" y="63500"/>
            <a:ext cx="9197975" cy="2282825"/>
          </a:xfrm>
          <a:noFill/>
        </p:spPr>
        <p:txBody>
          <a:bodyPr>
            <a:normAutofit fontScale="90000"/>
          </a:bodyPr>
          <a:lstStyle/>
          <a:p>
            <a:r>
              <a:rPr lang="en-US" sz="2400" dirty="0" smtClean="0">
                <a:solidFill>
                  <a:srgbClr val="FF0000"/>
                </a:solidFill>
                <a:latin typeface="Comic Sans MS" pitchFamily="79" charset="0"/>
              </a:rPr>
              <a:t>Quiz</a:t>
            </a:r>
            <a:r>
              <a:rPr lang="en-US" sz="2400" dirty="0" smtClean="0">
                <a:solidFill>
                  <a:schemeClr val="accent1"/>
                </a:solidFill>
                <a:latin typeface="Comic Sans MS" pitchFamily="79" charset="0"/>
              </a:rPr>
              <a:t>: A </a:t>
            </a:r>
            <a:r>
              <a:rPr lang="en-US" sz="2400" dirty="0">
                <a:solidFill>
                  <a:schemeClr val="accent1"/>
                </a:solidFill>
                <a:latin typeface="Comic Sans MS" pitchFamily="79" charset="0"/>
              </a:rPr>
              <a:t>sled and rider with a total mass of 40 kg are perched at the top of the hill shown.  Suppose that 2000 J of work is done against friction as the sled travels from the top (at 40 m) to the second hump (at 30 m).  Will the sled make it to the top of the second hump if no kinetic energy is given to the sled at the start of its motion?</a:t>
            </a:r>
            <a:endParaRPr lang="en-US" dirty="0">
              <a:solidFill>
                <a:schemeClr val="accent1"/>
              </a:solidFill>
            </a:endParaRPr>
          </a:p>
        </p:txBody>
      </p:sp>
      <p:sp>
        <p:nvSpPr>
          <p:cNvPr id="1131523" name="Rectangle 3"/>
          <p:cNvSpPr>
            <a:spLocks noGrp="1" noChangeArrowheads="1"/>
          </p:cNvSpPr>
          <p:nvPr>
            <p:ph type="body" idx="1"/>
          </p:nvPr>
        </p:nvSpPr>
        <p:spPr>
          <a:xfrm>
            <a:off x="304800" y="2362200"/>
            <a:ext cx="2590800" cy="1752600"/>
          </a:xfrm>
        </p:spPr>
        <p:txBody>
          <a:bodyPr/>
          <a:lstStyle/>
          <a:p>
            <a:pPr marL="609600" indent="-609600">
              <a:lnSpc>
                <a:spcPct val="80000"/>
              </a:lnSpc>
              <a:buFont typeface="Arial" charset="0"/>
              <a:buAutoNum type="alphaLcParenR"/>
            </a:pPr>
            <a:r>
              <a:rPr lang="en-US" sz="2000">
                <a:latin typeface="Comic Sans MS" pitchFamily="79" charset="0"/>
              </a:rPr>
              <a:t>yes</a:t>
            </a:r>
          </a:p>
          <a:p>
            <a:pPr marL="609600" indent="-609600">
              <a:lnSpc>
                <a:spcPct val="80000"/>
              </a:lnSpc>
              <a:buFont typeface="Arial" charset="0"/>
              <a:buAutoNum type="alphaLcParenR"/>
            </a:pPr>
            <a:r>
              <a:rPr lang="en-US" sz="2000">
                <a:latin typeface="Comic Sans MS" pitchFamily="79" charset="0"/>
              </a:rPr>
              <a:t>no</a:t>
            </a:r>
          </a:p>
          <a:p>
            <a:pPr marL="609600" indent="-609600">
              <a:lnSpc>
                <a:spcPct val="80000"/>
              </a:lnSpc>
              <a:buFont typeface="Arial" charset="0"/>
              <a:buAutoNum type="alphaLcParenR"/>
            </a:pPr>
            <a:r>
              <a:rPr lang="en-US" sz="2000">
                <a:latin typeface="Comic Sans MS" pitchFamily="79" charset="0"/>
              </a:rPr>
              <a:t>It depends.</a:t>
            </a:r>
          </a:p>
        </p:txBody>
      </p:sp>
      <p:sp>
        <p:nvSpPr>
          <p:cNvPr id="1131524" name="Text Box 4"/>
          <p:cNvSpPr txBox="1">
            <a:spLocks noChangeArrowheads="1"/>
          </p:cNvSpPr>
          <p:nvPr/>
        </p:nvSpPr>
        <p:spPr bwMode="auto">
          <a:xfrm>
            <a:off x="244929" y="3479800"/>
            <a:ext cx="35052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smtClean="0">
                <a:latin typeface="Arial" charset="0"/>
              </a:rPr>
              <a:t>Energy conservation: </a:t>
            </a:r>
          </a:p>
          <a:p>
            <a:endParaRPr lang="en-US" dirty="0">
              <a:latin typeface="Arial" charset="0"/>
            </a:endParaRPr>
          </a:p>
          <a:p>
            <a:r>
              <a:rPr lang="en-US" b="1" dirty="0" err="1" smtClean="0">
                <a:solidFill>
                  <a:schemeClr val="accent1"/>
                </a:solidFill>
                <a:latin typeface="Arial" charset="0"/>
              </a:rPr>
              <a:t>mgH</a:t>
            </a:r>
            <a:r>
              <a:rPr lang="en-US" b="1" dirty="0" smtClean="0">
                <a:solidFill>
                  <a:schemeClr val="accent1"/>
                </a:solidFill>
                <a:latin typeface="Arial" charset="0"/>
              </a:rPr>
              <a:t> = </a:t>
            </a:r>
            <a:r>
              <a:rPr lang="en-US" b="1" dirty="0" err="1" smtClean="0">
                <a:solidFill>
                  <a:schemeClr val="accent1"/>
                </a:solidFill>
                <a:latin typeface="Arial" charset="0"/>
              </a:rPr>
              <a:t>mgh</a:t>
            </a:r>
            <a:r>
              <a:rPr lang="en-US" b="1" dirty="0" smtClean="0">
                <a:solidFill>
                  <a:schemeClr val="accent1"/>
                </a:solidFill>
                <a:latin typeface="Arial" charset="0"/>
              </a:rPr>
              <a:t> + KE + heat</a:t>
            </a:r>
          </a:p>
          <a:p>
            <a:endParaRPr lang="en-US" dirty="0">
              <a:latin typeface="Arial" charset="0"/>
            </a:endParaRPr>
          </a:p>
          <a:p>
            <a:r>
              <a:rPr lang="en-US" dirty="0" smtClean="0">
                <a:latin typeface="Arial" charset="0"/>
              </a:rPr>
              <a:t>40kg X 9.8N/s</a:t>
            </a:r>
            <a:r>
              <a:rPr lang="en-US" baseline="30000" dirty="0" smtClean="0">
                <a:latin typeface="Arial" charset="0"/>
              </a:rPr>
              <a:t>2</a:t>
            </a:r>
            <a:r>
              <a:rPr lang="en-US" dirty="0" smtClean="0">
                <a:latin typeface="Arial" charset="0"/>
              </a:rPr>
              <a:t> X 40m </a:t>
            </a:r>
            <a:r>
              <a:rPr lang="en-US" dirty="0">
                <a:latin typeface="Arial" charset="0"/>
              </a:rPr>
              <a:t>= 40kg X 9.8N/s</a:t>
            </a:r>
            <a:r>
              <a:rPr lang="en-US" baseline="30000" dirty="0">
                <a:latin typeface="Arial" charset="0"/>
              </a:rPr>
              <a:t>2</a:t>
            </a:r>
            <a:r>
              <a:rPr lang="en-US" dirty="0">
                <a:latin typeface="Arial" charset="0"/>
              </a:rPr>
              <a:t> X </a:t>
            </a:r>
            <a:r>
              <a:rPr lang="en-US" dirty="0" smtClean="0">
                <a:latin typeface="Arial" charset="0"/>
              </a:rPr>
              <a:t>30m + KE + 2000J</a:t>
            </a:r>
          </a:p>
          <a:p>
            <a:endParaRPr lang="en-US" dirty="0">
              <a:latin typeface="Arial" charset="0"/>
            </a:endParaRPr>
          </a:p>
          <a:p>
            <a:r>
              <a:rPr lang="en-US" dirty="0" smtClean="0">
                <a:latin typeface="Arial" charset="0"/>
                <a:sym typeface="Wingdings" pitchFamily="2" charset="2"/>
              </a:rPr>
              <a:t> </a:t>
            </a:r>
            <a:r>
              <a:rPr lang="en-US" dirty="0" smtClean="0">
                <a:solidFill>
                  <a:srgbClr val="FF0000"/>
                </a:solidFill>
                <a:latin typeface="Arial" charset="0"/>
                <a:sym typeface="Wingdings" pitchFamily="2" charset="2"/>
              </a:rPr>
              <a:t>KE = 1920 J &gt; 0</a:t>
            </a:r>
            <a:r>
              <a:rPr lang="en-US" dirty="0" smtClean="0">
                <a:latin typeface="Arial" charset="0"/>
                <a:sym typeface="Wingdings" pitchFamily="2" charset="2"/>
              </a:rPr>
              <a:t>, i.e. yes, he can reach the 2</a:t>
            </a:r>
            <a:r>
              <a:rPr lang="en-US" baseline="30000" dirty="0" smtClean="0">
                <a:latin typeface="Arial" charset="0"/>
                <a:sym typeface="Wingdings" pitchFamily="2" charset="2"/>
              </a:rPr>
              <a:t>nd</a:t>
            </a:r>
            <a:r>
              <a:rPr lang="en-US" dirty="0" smtClean="0">
                <a:latin typeface="Arial" charset="0"/>
                <a:sym typeface="Wingdings" pitchFamily="2" charset="2"/>
              </a:rPr>
              <a:t> hump. </a:t>
            </a:r>
            <a:endParaRPr lang="en-US" dirty="0">
              <a:latin typeface="Arial" charset="0"/>
            </a:endParaRPr>
          </a:p>
        </p:txBody>
      </p:sp>
      <p:pic>
        <p:nvPicPr>
          <p:cNvPr id="1131526" name="Picture 6" descr="06_p12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514600"/>
            <a:ext cx="5410200" cy="30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E13FEEE-6EDA-49B0-B5FD-492D0D361473}" type="slidenum">
              <a:rPr lang="en-US" smtClean="0"/>
              <a:t>24</a:t>
            </a:fld>
            <a:endParaRPr lang="en-US"/>
          </a:p>
        </p:txBody>
      </p:sp>
    </p:spTree>
    <p:extLst>
      <p:ext uri="{BB962C8B-B14F-4D97-AF65-F5344CB8AC3E}">
        <p14:creationId xmlns:p14="http://schemas.microsoft.com/office/powerpoint/2010/main" val="2250229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31524"/>
                                        </p:tgtEl>
                                        <p:attrNameLst>
                                          <p:attrName>style.visibility</p:attrName>
                                        </p:attrNameLst>
                                      </p:cBhvr>
                                      <p:to>
                                        <p:strVal val="visible"/>
                                      </p:to>
                                    </p:set>
                                    <p:animEffect transition="in" filter="fade">
                                      <p:cBhvr>
                                        <p:cTn id="7" dur="1000"/>
                                        <p:tgtEl>
                                          <p:spTgt spid="1131524"/>
                                        </p:tgtEl>
                                      </p:cBhvr>
                                    </p:animEffect>
                                    <p:anim calcmode="lin" valueType="num">
                                      <p:cBhvr>
                                        <p:cTn id="8" dur="1000" fill="hold"/>
                                        <p:tgtEl>
                                          <p:spTgt spid="1131524"/>
                                        </p:tgtEl>
                                        <p:attrNameLst>
                                          <p:attrName>ppt_x</p:attrName>
                                        </p:attrNameLst>
                                      </p:cBhvr>
                                      <p:tavLst>
                                        <p:tav tm="0">
                                          <p:val>
                                            <p:strVal val="#ppt_x"/>
                                          </p:val>
                                        </p:tav>
                                        <p:tav tm="100000">
                                          <p:val>
                                            <p:strVal val="#ppt_x"/>
                                          </p:val>
                                        </p:tav>
                                      </p:tavLst>
                                    </p:anim>
                                    <p:anim calcmode="lin" valueType="num">
                                      <p:cBhvr>
                                        <p:cTn id="9" dur="900" decel="100000" fill="hold"/>
                                        <p:tgtEl>
                                          <p:spTgt spid="113152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315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2"/>
          <p:cNvSpPr>
            <a:spLocks noGrp="1" noChangeArrowheads="1"/>
          </p:cNvSpPr>
          <p:nvPr>
            <p:ph type="title"/>
          </p:nvPr>
        </p:nvSpPr>
        <p:spPr>
          <a:xfrm>
            <a:off x="457200" y="228600"/>
            <a:ext cx="8229600" cy="762000"/>
          </a:xfrm>
        </p:spPr>
        <p:txBody>
          <a:bodyPr>
            <a:noAutofit/>
          </a:bodyPr>
          <a:lstStyle/>
          <a:p>
            <a:r>
              <a:rPr lang="en-US" sz="3000" b="1" dirty="0">
                <a:solidFill>
                  <a:srgbClr val="FF0000"/>
                </a:solidFill>
              </a:rPr>
              <a:t>Conversion Between Potential and Kinetic  energy</a:t>
            </a:r>
            <a:endParaRPr lang="en-US" sz="3000" dirty="0"/>
          </a:p>
        </p:txBody>
      </p:sp>
      <p:sp>
        <p:nvSpPr>
          <p:cNvPr id="1168387" name="Rectangle 3"/>
          <p:cNvSpPr>
            <a:spLocks noGrp="1" noChangeArrowheads="1"/>
          </p:cNvSpPr>
          <p:nvPr>
            <p:ph type="body" idx="1"/>
          </p:nvPr>
        </p:nvSpPr>
        <p:spPr>
          <a:xfrm>
            <a:off x="342901" y="1281064"/>
            <a:ext cx="8229600" cy="4525963"/>
          </a:xfrm>
        </p:spPr>
        <p:txBody>
          <a:bodyPr>
            <a:normAutofit/>
          </a:bodyPr>
          <a:lstStyle/>
          <a:p>
            <a:pPr>
              <a:lnSpc>
                <a:spcPct val="80000"/>
              </a:lnSpc>
            </a:pPr>
            <a:r>
              <a:rPr lang="en-US" sz="2500" dirty="0"/>
              <a:t>An </a:t>
            </a:r>
            <a:r>
              <a:rPr lang="en-US" sz="2500" b="1" i="1" dirty="0">
                <a:solidFill>
                  <a:schemeClr val="accent1"/>
                </a:solidFill>
              </a:rPr>
              <a:t>elastic force</a:t>
            </a:r>
            <a:r>
              <a:rPr lang="en-US" sz="2500" dirty="0"/>
              <a:t> is a force that results from stretching or compressing an </a:t>
            </a:r>
            <a:r>
              <a:rPr lang="en-US" sz="2500" dirty="0" smtClean="0"/>
              <a:t>object, e.g. a spring. </a:t>
            </a:r>
          </a:p>
          <a:p>
            <a:pPr>
              <a:lnSpc>
                <a:spcPct val="80000"/>
              </a:lnSpc>
            </a:pPr>
            <a:endParaRPr lang="en-US" sz="2500" dirty="0"/>
          </a:p>
          <a:p>
            <a:pPr>
              <a:lnSpc>
                <a:spcPct val="80000"/>
              </a:lnSpc>
            </a:pPr>
            <a:r>
              <a:rPr lang="en-US" sz="2500" dirty="0"/>
              <a:t>When stretching a  spring, the force from the spring is  </a:t>
            </a:r>
          </a:p>
          <a:p>
            <a:pPr lvl="2">
              <a:lnSpc>
                <a:spcPct val="80000"/>
              </a:lnSpc>
            </a:pPr>
            <a:r>
              <a:rPr lang="en-US" sz="2500" b="1" dirty="0">
                <a:solidFill>
                  <a:schemeClr val="accent1"/>
                </a:solidFill>
              </a:rPr>
              <a:t>F = -</a:t>
            </a:r>
            <a:r>
              <a:rPr lang="en-US" sz="2500" b="1" dirty="0" err="1">
                <a:solidFill>
                  <a:schemeClr val="accent1"/>
                </a:solidFill>
              </a:rPr>
              <a:t>kx</a:t>
            </a:r>
            <a:r>
              <a:rPr lang="en-US" sz="2500" b="1" dirty="0">
                <a:solidFill>
                  <a:schemeClr val="accent1"/>
                </a:solidFill>
              </a:rPr>
              <a:t> </a:t>
            </a:r>
            <a:r>
              <a:rPr lang="en-US" sz="2500" dirty="0"/>
              <a:t>, where x is the distance </a:t>
            </a:r>
            <a:r>
              <a:rPr lang="en-US" sz="2500" dirty="0" smtClean="0"/>
              <a:t>stretched</a:t>
            </a:r>
            <a:endParaRPr lang="en-US" sz="2500" dirty="0"/>
          </a:p>
          <a:p>
            <a:pPr lvl="2">
              <a:lnSpc>
                <a:spcPct val="80000"/>
              </a:lnSpc>
            </a:pPr>
            <a:r>
              <a:rPr lang="en-US" sz="2500" dirty="0" smtClean="0"/>
              <a:t>The </a:t>
            </a:r>
            <a:r>
              <a:rPr lang="en-US" sz="2500" b="1" i="1" dirty="0">
                <a:solidFill>
                  <a:schemeClr val="accent1"/>
                </a:solidFill>
              </a:rPr>
              <a:t>spring constant, k,</a:t>
            </a:r>
            <a:r>
              <a:rPr lang="en-US" sz="2500" dirty="0"/>
              <a:t> is a number describing the stiffness of the spring</a:t>
            </a:r>
            <a:r>
              <a:rPr lang="en-US" sz="2500" dirty="0" smtClean="0"/>
              <a:t>.</a:t>
            </a:r>
          </a:p>
        </p:txBody>
      </p:sp>
      <p:pic>
        <p:nvPicPr>
          <p:cNvPr id="1168389" name="Picture 5" descr="06_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 y="4572000"/>
            <a:ext cx="4191000" cy="176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06_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8829" y="3733800"/>
            <a:ext cx="394635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E13FEEE-6EDA-49B0-B5FD-492D0D361473}" type="slidenum">
              <a:rPr lang="en-US" smtClean="0"/>
              <a:t>3</a:t>
            </a:fld>
            <a:endParaRPr lang="en-US"/>
          </a:p>
        </p:txBody>
      </p:sp>
    </p:spTree>
    <p:extLst>
      <p:ext uri="{BB962C8B-B14F-4D97-AF65-F5344CB8AC3E}">
        <p14:creationId xmlns:p14="http://schemas.microsoft.com/office/powerpoint/2010/main" val="3088484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3FEEE-6EDA-49B0-B5FD-492D0D361473}" type="slidenum">
              <a:rPr lang="en-US" smtClean="0"/>
              <a:t>4</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4511040" cy="539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501" y="3305787"/>
            <a:ext cx="5174500" cy="269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descr="http://www.acs.psu.edu/drussell/Demos/SHO/masses.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75563" y="1481137"/>
            <a:ext cx="3762375"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539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1" name="Rectangle 3"/>
          <p:cNvSpPr>
            <a:spLocks noGrp="1" noChangeArrowheads="1"/>
          </p:cNvSpPr>
          <p:nvPr>
            <p:ph type="body" idx="1"/>
          </p:nvPr>
        </p:nvSpPr>
        <p:spPr>
          <a:xfrm>
            <a:off x="457200" y="990600"/>
            <a:ext cx="7772400" cy="4114800"/>
          </a:xfrm>
        </p:spPr>
        <p:txBody>
          <a:bodyPr/>
          <a:lstStyle/>
          <a:p>
            <a:pPr marL="0" indent="0">
              <a:lnSpc>
                <a:spcPct val="80000"/>
              </a:lnSpc>
              <a:buNone/>
            </a:pPr>
            <a:r>
              <a:rPr lang="en-US" sz="2800" dirty="0"/>
              <a:t>The increase in elastic potential energy is equal to the work done by the average force needed to stretch the spring.</a:t>
            </a:r>
          </a:p>
        </p:txBody>
      </p:sp>
      <p:graphicFrame>
        <p:nvGraphicFramePr>
          <p:cNvPr id="1174532" name="Object 4"/>
          <p:cNvGraphicFramePr>
            <a:graphicFrameLocks noChangeAspect="1"/>
          </p:cNvGraphicFramePr>
          <p:nvPr>
            <p:extLst>
              <p:ext uri="{D42A27DB-BD31-4B8C-83A1-F6EECF244321}">
                <p14:modId xmlns:p14="http://schemas.microsoft.com/office/powerpoint/2010/main" val="4212469325"/>
              </p:ext>
            </p:extLst>
          </p:nvPr>
        </p:nvGraphicFramePr>
        <p:xfrm>
          <a:off x="396875" y="2840038"/>
          <a:ext cx="5416550" cy="1711325"/>
        </p:xfrm>
        <a:graphic>
          <a:graphicData uri="http://schemas.openxmlformats.org/presentationml/2006/ole">
            <mc:AlternateContent xmlns:mc="http://schemas.openxmlformats.org/markup-compatibility/2006">
              <mc:Choice xmlns:v="urn:schemas-microsoft-com:vml" Requires="v">
                <p:oleObj spid="_x0000_s9254" name="Equation" r:id="rId4" imgW="2654280" imgH="838080" progId="Equation.3">
                  <p:embed/>
                </p:oleObj>
              </mc:Choice>
              <mc:Fallback>
                <p:oleObj name="Equation" r:id="rId4" imgW="2654280" imgH="838080" progId="Equation.3">
                  <p:embed/>
                  <p:pic>
                    <p:nvPicPr>
                      <p:cNvPr id="0" name=""/>
                      <p:cNvPicPr>
                        <a:picLocks noChangeAspect="1" noChangeArrowheads="1"/>
                      </p:cNvPicPr>
                      <p:nvPr/>
                    </p:nvPicPr>
                    <p:blipFill>
                      <a:blip r:embed="rId5"/>
                      <a:srcRect/>
                      <a:stretch>
                        <a:fillRect/>
                      </a:stretch>
                    </p:blipFill>
                    <p:spPr bwMode="auto">
                      <a:xfrm>
                        <a:off x="396875" y="2840038"/>
                        <a:ext cx="5416550" cy="1711325"/>
                      </a:xfrm>
                      <a:prstGeom prst="rect">
                        <a:avLst/>
                      </a:prstGeom>
                      <a:solidFill>
                        <a:srgbClr val="EFFF5D"/>
                      </a:solidFill>
                      <a:ln>
                        <a:noFill/>
                      </a:ln>
                      <a:effectLst/>
                      <a:extLst/>
                    </p:spPr>
                  </p:pic>
                </p:oleObj>
              </mc:Fallback>
            </mc:AlternateContent>
          </a:graphicData>
        </a:graphic>
      </p:graphicFrame>
      <p:pic>
        <p:nvPicPr>
          <p:cNvPr id="1174535" name="Picture 7" descr="06_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117850"/>
            <a:ext cx="4724400" cy="374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a:xfrm>
            <a:off x="457200" y="0"/>
            <a:ext cx="82296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rgbClr val="FF0000"/>
                </a:solidFill>
              </a:rPr>
              <a:t>Conversion Between Potential and Kinetic  energy</a:t>
            </a:r>
            <a:endParaRPr lang="en-US" sz="3000" dirty="0"/>
          </a:p>
        </p:txBody>
      </p:sp>
      <p:grpSp>
        <p:nvGrpSpPr>
          <p:cNvPr id="6" name="Group 5"/>
          <p:cNvGrpSpPr/>
          <p:nvPr/>
        </p:nvGrpSpPr>
        <p:grpSpPr>
          <a:xfrm>
            <a:off x="4898571" y="3962400"/>
            <a:ext cx="2895600" cy="2342191"/>
            <a:chOff x="2514600" y="2111240"/>
            <a:chExt cx="2895600" cy="2342191"/>
          </a:xfrm>
        </p:grpSpPr>
        <p:cxnSp>
          <p:nvCxnSpPr>
            <p:cNvPr id="8" name="Straight Connector 7"/>
            <p:cNvCxnSpPr/>
            <p:nvPr/>
          </p:nvCxnSpPr>
          <p:spPr>
            <a:xfrm>
              <a:off x="2514600" y="2286000"/>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67000" y="2160814"/>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19400" y="2219511"/>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71800" y="2219511"/>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24200" y="2269084"/>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76600" y="2264228"/>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29000" y="2286000"/>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81400" y="2269084"/>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28357" y="2264228"/>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86200" y="2269084"/>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38600" y="2236426"/>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91000" y="2111240"/>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343400" y="2169937"/>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95800" y="2169937"/>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648200" y="2219510"/>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00600" y="2214654"/>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953000" y="2236426"/>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105400" y="2219510"/>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52357" y="2214654"/>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10200" y="2219510"/>
              <a:ext cx="0" cy="216743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1E13FEEE-6EDA-49B0-B5FD-492D0D361473}" type="slidenum">
              <a:rPr lang="en-US" smtClean="0"/>
              <a:t>5</a:t>
            </a:fld>
            <a:endParaRPr lang="en-US"/>
          </a:p>
        </p:txBody>
      </p:sp>
    </p:spTree>
    <p:extLst>
      <p:ext uri="{BB962C8B-B14F-4D97-AF65-F5344CB8AC3E}">
        <p14:creationId xmlns:p14="http://schemas.microsoft.com/office/powerpoint/2010/main" val="2864147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74532"/>
                                        </p:tgtEl>
                                        <p:attrNameLst>
                                          <p:attrName>style.visibility</p:attrName>
                                        </p:attrNameLst>
                                      </p:cBhvr>
                                      <p:to>
                                        <p:strVal val="visible"/>
                                      </p:to>
                                    </p:set>
                                    <p:animEffect transition="in" filter="fade">
                                      <p:cBhvr>
                                        <p:cTn id="11" dur="1000"/>
                                        <p:tgtEl>
                                          <p:spTgt spid="1174532"/>
                                        </p:tgtEl>
                                      </p:cBhvr>
                                    </p:animEffect>
                                    <p:anim calcmode="lin" valueType="num">
                                      <p:cBhvr>
                                        <p:cTn id="12" dur="1000" fill="hold"/>
                                        <p:tgtEl>
                                          <p:spTgt spid="1174532"/>
                                        </p:tgtEl>
                                        <p:attrNameLst>
                                          <p:attrName>ppt_x</p:attrName>
                                        </p:attrNameLst>
                                      </p:cBhvr>
                                      <p:tavLst>
                                        <p:tav tm="0">
                                          <p:val>
                                            <p:strVal val="#ppt_x"/>
                                          </p:val>
                                        </p:tav>
                                        <p:tav tm="100000">
                                          <p:val>
                                            <p:strVal val="#ppt_x"/>
                                          </p:val>
                                        </p:tav>
                                      </p:tavLst>
                                    </p:anim>
                                    <p:anim calcmode="lin" valueType="num">
                                      <p:cBhvr>
                                        <p:cTn id="13" dur="1000" fill="hold"/>
                                        <p:tgtEl>
                                          <p:spTgt spid="11745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01A7DA-D8F6-4D12-B61D-E82C8EF4A969}" type="slidenum">
              <a:rPr lang="en-US"/>
              <a:pPr eaLnBrk="1" hangingPunct="1"/>
              <a:t>6</a:t>
            </a:fld>
            <a:endParaRPr lang="en-US"/>
          </a:p>
        </p:txBody>
      </p:sp>
      <p:sp>
        <p:nvSpPr>
          <p:cNvPr id="1029"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A069EE-F779-42F8-ACC1-8CDC3C64C7DB}" type="datetime1">
              <a:rPr lang="en-US" sz="1400"/>
              <a:pPr eaLnBrk="1" hangingPunct="1"/>
              <a:t>2/8/2013</a:t>
            </a:fld>
            <a:endParaRPr lang="en-US" sz="1400"/>
          </a:p>
        </p:txBody>
      </p:sp>
      <p:sp>
        <p:nvSpPr>
          <p:cNvPr id="103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08D4D06-60F2-4614-A548-DB8DDEA38FA5}" type="slidenum">
              <a:rPr lang="en-US" sz="1400"/>
              <a:pPr algn="r" eaLnBrk="1" hangingPunct="1"/>
              <a:t>6</a:t>
            </a:fld>
            <a:endParaRPr lang="en-US" sz="1400"/>
          </a:p>
        </p:txBody>
      </p:sp>
      <p:sp>
        <p:nvSpPr>
          <p:cNvPr id="74754" name="Text Box 2"/>
          <p:cNvSpPr txBox="1">
            <a:spLocks noChangeArrowheads="1"/>
          </p:cNvSpPr>
          <p:nvPr/>
        </p:nvSpPr>
        <p:spPr bwMode="auto">
          <a:xfrm>
            <a:off x="685800" y="1295400"/>
            <a:ext cx="7848600"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dirty="0">
                <a:solidFill>
                  <a:srgbClr val="FF0000"/>
                </a:solidFill>
              </a:rPr>
              <a:t>To stretch a spring a distance of </a:t>
            </a:r>
            <a:r>
              <a:rPr lang="en-US" sz="2400" b="1" dirty="0" smtClean="0">
                <a:solidFill>
                  <a:srgbClr val="FF0000"/>
                </a:solidFill>
              </a:rPr>
              <a:t>0.20 </a:t>
            </a:r>
            <a:r>
              <a:rPr lang="en-US" sz="2400" b="1" dirty="0">
                <a:solidFill>
                  <a:srgbClr val="FF0000"/>
                </a:solidFill>
              </a:rPr>
              <a:t>m, 40 J of work is done.</a:t>
            </a:r>
          </a:p>
        </p:txBody>
      </p:sp>
      <p:sp>
        <p:nvSpPr>
          <p:cNvPr id="74755" name="Text Box 3"/>
          <p:cNvSpPr txBox="1">
            <a:spLocks noChangeArrowheads="1"/>
          </p:cNvSpPr>
          <p:nvPr/>
        </p:nvSpPr>
        <p:spPr bwMode="auto">
          <a:xfrm>
            <a:off x="685800" y="2114550"/>
            <a:ext cx="7848600" cy="904863"/>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dirty="0">
                <a:solidFill>
                  <a:srgbClr val="FF0000"/>
                </a:solidFill>
              </a:rPr>
              <a:t>What is the increase in potential energy?</a:t>
            </a:r>
          </a:p>
          <a:p>
            <a:pPr eaLnBrk="1" hangingPunct="1">
              <a:spcBef>
                <a:spcPct val="20000"/>
              </a:spcBef>
            </a:pPr>
            <a:r>
              <a:rPr lang="en-US" sz="2400" b="1" dirty="0" smtClean="0">
                <a:solidFill>
                  <a:srgbClr val="FF0000"/>
                </a:solidFill>
              </a:rPr>
              <a:t>And What </a:t>
            </a:r>
            <a:r>
              <a:rPr lang="en-US" sz="2400" b="1" dirty="0">
                <a:solidFill>
                  <a:srgbClr val="FF0000"/>
                </a:solidFill>
              </a:rPr>
              <a:t>is the value of the spring constant k?</a:t>
            </a:r>
          </a:p>
        </p:txBody>
      </p:sp>
      <p:sp>
        <p:nvSpPr>
          <p:cNvPr id="74756" name="Text Box 4"/>
          <p:cNvSpPr txBox="1">
            <a:spLocks noChangeArrowheads="1"/>
          </p:cNvSpPr>
          <p:nvPr/>
        </p:nvSpPr>
        <p:spPr bwMode="auto">
          <a:xfrm>
            <a:off x="6461125" y="5211762"/>
            <a:ext cx="14590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US" sz="2400" b="1" dirty="0">
                <a:solidFill>
                  <a:srgbClr val="FF3300"/>
                </a:solidFill>
              </a:rPr>
              <a:t>PE = 40J</a:t>
            </a:r>
          </a:p>
        </p:txBody>
      </p:sp>
      <p:grpSp>
        <p:nvGrpSpPr>
          <p:cNvPr id="2" name="Group 5"/>
          <p:cNvGrpSpPr>
            <a:grpSpLocks/>
          </p:cNvGrpSpPr>
          <p:nvPr/>
        </p:nvGrpSpPr>
        <p:grpSpPr bwMode="auto">
          <a:xfrm>
            <a:off x="5105400" y="3352800"/>
            <a:ext cx="3192463" cy="1493838"/>
            <a:chOff x="3168" y="2064"/>
            <a:chExt cx="2011" cy="941"/>
          </a:xfrm>
        </p:grpSpPr>
        <p:graphicFrame>
          <p:nvGraphicFramePr>
            <p:cNvPr id="1026" name="Object 6"/>
            <p:cNvGraphicFramePr>
              <a:graphicFrameLocks noChangeAspect="1"/>
            </p:cNvGraphicFramePr>
            <p:nvPr/>
          </p:nvGraphicFramePr>
          <p:xfrm>
            <a:off x="3264" y="2448"/>
            <a:ext cx="1440" cy="135"/>
          </p:xfrm>
          <a:graphic>
            <a:graphicData uri="http://schemas.openxmlformats.org/presentationml/2006/ole">
              <mc:AlternateContent xmlns:mc="http://schemas.openxmlformats.org/markup-compatibility/2006">
                <mc:Choice xmlns:v="urn:schemas-microsoft-com:vml" Requires="v">
                  <p:oleObj spid="_x0000_s10278" name="Equation" r:id="rId3" imgW="2311200" imgH="126720" progId="Equation.DSMT4">
                    <p:embed/>
                  </p:oleObj>
                </mc:Choice>
                <mc:Fallback>
                  <p:oleObj name="Equation" r:id="rId3" imgW="2311200" imgH="126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2448"/>
                          <a:ext cx="1440" cy="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8" name="Line 7"/>
            <p:cNvSpPr>
              <a:spLocks noChangeShapeType="1"/>
            </p:cNvSpPr>
            <p:nvPr/>
          </p:nvSpPr>
          <p:spPr bwMode="auto">
            <a:xfrm>
              <a:off x="3282" y="2256"/>
              <a:ext cx="0" cy="5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 name="Line 8"/>
            <p:cNvSpPr>
              <a:spLocks noChangeShapeType="1"/>
            </p:cNvSpPr>
            <p:nvPr/>
          </p:nvSpPr>
          <p:spPr bwMode="auto">
            <a:xfrm>
              <a:off x="3888" y="2256"/>
              <a:ext cx="0" cy="5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 name="Line 9"/>
            <p:cNvSpPr>
              <a:spLocks noChangeShapeType="1"/>
            </p:cNvSpPr>
            <p:nvPr/>
          </p:nvSpPr>
          <p:spPr bwMode="auto">
            <a:xfrm>
              <a:off x="4896" y="2256"/>
              <a:ext cx="0" cy="5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 name="Rectangle 10"/>
            <p:cNvSpPr>
              <a:spLocks noChangeArrowheads="1"/>
            </p:cNvSpPr>
            <p:nvPr/>
          </p:nvSpPr>
          <p:spPr bwMode="auto">
            <a:xfrm>
              <a:off x="4704" y="2352"/>
              <a:ext cx="384" cy="38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2" name="Text Box 11"/>
            <p:cNvSpPr txBox="1">
              <a:spLocks noChangeArrowheads="1"/>
            </p:cNvSpPr>
            <p:nvPr/>
          </p:nvSpPr>
          <p:spPr bwMode="auto">
            <a:xfrm>
              <a:off x="3744" y="2076"/>
              <a:ext cx="2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x=0</a:t>
              </a:r>
            </a:p>
          </p:txBody>
        </p:sp>
        <p:sp>
          <p:nvSpPr>
            <p:cNvPr id="1043" name="Text Box 12"/>
            <p:cNvSpPr txBox="1">
              <a:spLocks noChangeArrowheads="1"/>
            </p:cNvSpPr>
            <p:nvPr/>
          </p:nvSpPr>
          <p:spPr bwMode="auto">
            <a:xfrm>
              <a:off x="4656" y="2064"/>
              <a:ext cx="5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t>x=0.20 </a:t>
              </a:r>
              <a:r>
                <a:rPr lang="en-US" sz="1200" b="1" dirty="0"/>
                <a:t>m</a:t>
              </a:r>
            </a:p>
          </p:txBody>
        </p:sp>
        <p:sp>
          <p:nvSpPr>
            <p:cNvPr id="1044" name="Line 13"/>
            <p:cNvSpPr>
              <a:spLocks noChangeShapeType="1"/>
            </p:cNvSpPr>
            <p:nvPr/>
          </p:nvSpPr>
          <p:spPr bwMode="auto">
            <a:xfrm>
              <a:off x="3282" y="2832"/>
              <a:ext cx="528"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45" name="Text Box 14"/>
            <p:cNvSpPr txBox="1">
              <a:spLocks noChangeArrowheads="1"/>
            </p:cNvSpPr>
            <p:nvPr/>
          </p:nvSpPr>
          <p:spPr bwMode="auto">
            <a:xfrm>
              <a:off x="3264" y="2832"/>
              <a:ext cx="9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equilibrium</a:t>
              </a:r>
            </a:p>
          </p:txBody>
        </p:sp>
        <p:sp>
          <p:nvSpPr>
            <p:cNvPr id="1046" name="Line 15"/>
            <p:cNvSpPr>
              <a:spLocks noChangeShapeType="1"/>
            </p:cNvSpPr>
            <p:nvPr/>
          </p:nvSpPr>
          <p:spPr bwMode="auto">
            <a:xfrm flipH="1">
              <a:off x="3168" y="225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7" name="Line 16"/>
            <p:cNvSpPr>
              <a:spLocks noChangeShapeType="1"/>
            </p:cNvSpPr>
            <p:nvPr/>
          </p:nvSpPr>
          <p:spPr bwMode="auto">
            <a:xfrm flipH="1">
              <a:off x="3168" y="2304"/>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8" name="Line 17"/>
            <p:cNvSpPr>
              <a:spLocks noChangeShapeType="1"/>
            </p:cNvSpPr>
            <p:nvPr/>
          </p:nvSpPr>
          <p:spPr bwMode="auto">
            <a:xfrm flipH="1">
              <a:off x="3168" y="2352"/>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Line 18"/>
            <p:cNvSpPr>
              <a:spLocks noChangeShapeType="1"/>
            </p:cNvSpPr>
            <p:nvPr/>
          </p:nvSpPr>
          <p:spPr bwMode="auto">
            <a:xfrm flipH="1">
              <a:off x="3168" y="240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0" name="Line 19"/>
            <p:cNvSpPr>
              <a:spLocks noChangeShapeType="1"/>
            </p:cNvSpPr>
            <p:nvPr/>
          </p:nvSpPr>
          <p:spPr bwMode="auto">
            <a:xfrm flipH="1">
              <a:off x="3168" y="244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20"/>
            <p:cNvSpPr>
              <a:spLocks noChangeShapeType="1"/>
            </p:cNvSpPr>
            <p:nvPr/>
          </p:nvSpPr>
          <p:spPr bwMode="auto">
            <a:xfrm flipH="1">
              <a:off x="3168" y="249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21"/>
            <p:cNvSpPr>
              <a:spLocks noChangeShapeType="1"/>
            </p:cNvSpPr>
            <p:nvPr/>
          </p:nvSpPr>
          <p:spPr bwMode="auto">
            <a:xfrm flipH="1">
              <a:off x="3168" y="2544"/>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22"/>
            <p:cNvSpPr>
              <a:spLocks noChangeShapeType="1"/>
            </p:cNvSpPr>
            <p:nvPr/>
          </p:nvSpPr>
          <p:spPr bwMode="auto">
            <a:xfrm flipH="1">
              <a:off x="3168" y="2592"/>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23"/>
            <p:cNvSpPr>
              <a:spLocks noChangeShapeType="1"/>
            </p:cNvSpPr>
            <p:nvPr/>
          </p:nvSpPr>
          <p:spPr bwMode="auto">
            <a:xfrm flipH="1">
              <a:off x="3168" y="264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 name="Line 24"/>
            <p:cNvSpPr>
              <a:spLocks noChangeShapeType="1"/>
            </p:cNvSpPr>
            <p:nvPr/>
          </p:nvSpPr>
          <p:spPr bwMode="auto">
            <a:xfrm flipH="1">
              <a:off x="3168" y="268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6" name="Line 25"/>
            <p:cNvSpPr>
              <a:spLocks noChangeShapeType="1"/>
            </p:cNvSpPr>
            <p:nvPr/>
          </p:nvSpPr>
          <p:spPr bwMode="auto">
            <a:xfrm flipH="1">
              <a:off x="3168" y="273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7" name="Line 26"/>
            <p:cNvSpPr>
              <a:spLocks noChangeShapeType="1"/>
            </p:cNvSpPr>
            <p:nvPr/>
          </p:nvSpPr>
          <p:spPr bwMode="auto">
            <a:xfrm flipH="1">
              <a:off x="3168" y="2784"/>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6" name="Rectangle 27"/>
          <p:cNvSpPr>
            <a:spLocks noGrp="1" noChangeArrowheads="1"/>
          </p:cNvSpPr>
          <p:nvPr>
            <p:ph type="title"/>
          </p:nvPr>
        </p:nvSpPr>
        <p:spPr/>
        <p:txBody>
          <a:bodyPr/>
          <a:lstStyle/>
          <a:p>
            <a:pPr eaLnBrk="1" hangingPunct="1"/>
            <a:r>
              <a:rPr lang="en-US" dirty="0" err="1" smtClean="0"/>
              <a:t>Ch</a:t>
            </a:r>
            <a:r>
              <a:rPr lang="en-US" dirty="0" smtClean="0"/>
              <a:t> 6 E 10</a:t>
            </a:r>
          </a:p>
        </p:txBody>
      </p:sp>
      <p:sp>
        <p:nvSpPr>
          <p:cNvPr id="74780" name="Text Box 28"/>
          <p:cNvSpPr txBox="1">
            <a:spLocks noChangeArrowheads="1"/>
          </p:cNvSpPr>
          <p:nvPr/>
        </p:nvSpPr>
        <p:spPr bwMode="auto">
          <a:xfrm>
            <a:off x="630382" y="5211762"/>
            <a:ext cx="518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US" sz="2400" b="1" dirty="0"/>
              <a:t>PE = ½ kx</a:t>
            </a:r>
            <a:r>
              <a:rPr lang="en-US" sz="2400" b="1" baseline="30000" dirty="0"/>
              <a:t>2</a:t>
            </a:r>
          </a:p>
          <a:p>
            <a:pPr eaLnBrk="1" hangingPunct="1"/>
            <a:r>
              <a:rPr lang="en-US" sz="2400" b="1" dirty="0"/>
              <a:t>	k = 2PE/x</a:t>
            </a:r>
            <a:r>
              <a:rPr lang="en-US" sz="2400" b="1" baseline="30000" dirty="0"/>
              <a:t>2 </a:t>
            </a:r>
            <a:r>
              <a:rPr lang="en-US" sz="2400" b="1" dirty="0"/>
              <a:t>= 80/(0.2)</a:t>
            </a:r>
            <a:r>
              <a:rPr lang="en-US" sz="2400" b="1" baseline="30000" dirty="0"/>
              <a:t>2 -</a:t>
            </a:r>
            <a:r>
              <a:rPr lang="en-US" sz="2400" b="1" dirty="0"/>
              <a:t> </a:t>
            </a:r>
            <a:r>
              <a:rPr lang="en-US" sz="2400" b="1" dirty="0">
                <a:solidFill>
                  <a:srgbClr val="FF3300"/>
                </a:solidFill>
              </a:rPr>
              <a:t>= 2000n/m</a:t>
            </a:r>
            <a:endParaRPr lang="en-US" dirty="0">
              <a:solidFill>
                <a:srgbClr val="FF3300"/>
              </a:solidFill>
            </a:endParaRPr>
          </a:p>
        </p:txBody>
      </p:sp>
      <p:sp>
        <p:nvSpPr>
          <p:cNvPr id="3" name="TextBox 2"/>
          <p:cNvSpPr txBox="1"/>
          <p:nvPr/>
        </p:nvSpPr>
        <p:spPr>
          <a:xfrm>
            <a:off x="457200" y="3352800"/>
            <a:ext cx="3352800" cy="1200329"/>
          </a:xfrm>
          <a:prstGeom prst="rect">
            <a:avLst/>
          </a:prstGeom>
          <a:noFill/>
        </p:spPr>
        <p:txBody>
          <a:bodyPr wrap="square" rtlCol="0">
            <a:spAutoFit/>
          </a:bodyPr>
          <a:lstStyle/>
          <a:p>
            <a:r>
              <a:rPr lang="en-US" dirty="0" smtClean="0"/>
              <a:t>A). PE = 40J,  k = 2000 n/m </a:t>
            </a:r>
          </a:p>
          <a:p>
            <a:r>
              <a:rPr lang="en-US" dirty="0" smtClean="0"/>
              <a:t>B). PE = 40J/0.2m. K = 2000 n/m </a:t>
            </a:r>
          </a:p>
          <a:p>
            <a:r>
              <a:rPr lang="en-US" dirty="0" smtClean="0"/>
              <a:t>C). PE = 40J, k = 200 n/m </a:t>
            </a:r>
          </a:p>
          <a:p>
            <a:r>
              <a:rPr lang="en-US" dirty="0" smtClean="0"/>
              <a:t>D). PR = 40J*0.7m. K = 200n/m </a:t>
            </a:r>
            <a:endParaRPr lang="en-US" dirty="0"/>
          </a:p>
        </p:txBody>
      </p:sp>
    </p:spTree>
    <p:extLst>
      <p:ext uri="{BB962C8B-B14F-4D97-AF65-F5344CB8AC3E}">
        <p14:creationId xmlns:p14="http://schemas.microsoft.com/office/powerpoint/2010/main" val="369330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randombar(horizontal)">
                                      <p:cBhvr>
                                        <p:cTn id="7" dur="500"/>
                                        <p:tgtEl>
                                          <p:spTgt spid="7475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4780"/>
                                        </p:tgtEl>
                                        <p:attrNameLst>
                                          <p:attrName>style.visibility</p:attrName>
                                        </p:attrNameLst>
                                      </p:cBhvr>
                                      <p:to>
                                        <p:strVal val="visible"/>
                                      </p:to>
                                    </p:set>
                                    <p:animEffect transition="in" filter="randombar(horizontal)">
                                      <p:cBhvr>
                                        <p:cTn id="10" dur="500"/>
                                        <p:tgtEl>
                                          <p:spTgt spid="74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p:bldP spid="747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4C9599-E0FA-4F48-ABA4-1CE63C0F436C}" type="slidenum">
              <a:rPr lang="en-US"/>
              <a:pPr eaLnBrk="1" hangingPunct="1"/>
              <a:t>7</a:t>
            </a:fld>
            <a:endParaRPr lang="en-US"/>
          </a:p>
        </p:txBody>
      </p:sp>
      <p:sp>
        <p:nvSpPr>
          <p:cNvPr id="77826" name="Text Box 2"/>
          <p:cNvSpPr txBox="1">
            <a:spLocks noChangeArrowheads="1"/>
          </p:cNvSpPr>
          <p:nvPr/>
        </p:nvSpPr>
        <p:spPr bwMode="auto">
          <a:xfrm>
            <a:off x="609600" y="1143000"/>
            <a:ext cx="7924800" cy="201285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dirty="0">
                <a:solidFill>
                  <a:srgbClr val="FF0000"/>
                </a:solidFill>
              </a:rPr>
              <a:t>A 0.20 kg mass is oscillating horizontally on a friction-free table on a spring with a constant of k=240 N/m. The spring is originally stretched to 0.12 m from equilibrium and released.</a:t>
            </a:r>
          </a:p>
          <a:p>
            <a:pPr eaLnBrk="1" hangingPunct="1">
              <a:spcBef>
                <a:spcPct val="20000"/>
              </a:spcBef>
            </a:pPr>
            <a:r>
              <a:rPr lang="en-US" sz="2400" b="1" dirty="0" smtClean="0">
                <a:solidFill>
                  <a:srgbClr val="FF0000"/>
                </a:solidFill>
              </a:rPr>
              <a:t>What </a:t>
            </a:r>
            <a:r>
              <a:rPr lang="en-US" sz="2400" b="1" dirty="0">
                <a:solidFill>
                  <a:srgbClr val="FF0000"/>
                </a:solidFill>
              </a:rPr>
              <a:t>is its initial potential energy</a:t>
            </a:r>
            <a:r>
              <a:rPr lang="en-US" sz="2400" b="1" dirty="0" smtClean="0">
                <a:solidFill>
                  <a:srgbClr val="FF0000"/>
                </a:solidFill>
              </a:rPr>
              <a:t>?</a:t>
            </a:r>
            <a:endParaRPr lang="en-US" sz="2400" b="1" dirty="0">
              <a:solidFill>
                <a:srgbClr val="FF0000"/>
              </a:solidFill>
            </a:endParaRPr>
          </a:p>
        </p:txBody>
      </p:sp>
      <p:sp>
        <p:nvSpPr>
          <p:cNvPr id="34824" name="Rectangle 3"/>
          <p:cNvSpPr>
            <a:spLocks noGrp="1" noChangeArrowheads="1"/>
          </p:cNvSpPr>
          <p:nvPr>
            <p:ph type="title"/>
          </p:nvPr>
        </p:nvSpPr>
        <p:spPr>
          <a:xfrm>
            <a:off x="457200" y="152400"/>
            <a:ext cx="8229600" cy="1143000"/>
          </a:xfrm>
        </p:spPr>
        <p:txBody>
          <a:bodyPr/>
          <a:lstStyle/>
          <a:p>
            <a:pPr eaLnBrk="1" hangingPunct="1"/>
            <a:r>
              <a:rPr lang="en-US" dirty="0" err="1" smtClean="0"/>
              <a:t>Ch</a:t>
            </a:r>
            <a:r>
              <a:rPr lang="en-US" dirty="0" smtClean="0"/>
              <a:t> 6 CP 4</a:t>
            </a:r>
          </a:p>
        </p:txBody>
      </p:sp>
      <p:sp>
        <p:nvSpPr>
          <p:cNvPr id="9" name="Text Box 2"/>
          <p:cNvSpPr txBox="1">
            <a:spLocks noChangeArrowheads="1"/>
          </p:cNvSpPr>
          <p:nvPr/>
        </p:nvSpPr>
        <p:spPr bwMode="auto">
          <a:xfrm>
            <a:off x="3990975" y="5818188"/>
            <a:ext cx="48365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200" b="1" dirty="0" smtClean="0"/>
              <a:t> </a:t>
            </a:r>
            <a:r>
              <a:rPr lang="en-US" sz="2200" b="1" dirty="0"/>
              <a:t>PE = 1/2kx</a:t>
            </a:r>
            <a:r>
              <a:rPr lang="en-US" sz="2200" b="1" baseline="30000" dirty="0"/>
              <a:t>2</a:t>
            </a:r>
            <a:r>
              <a:rPr lang="en-US" sz="2200" b="1" dirty="0"/>
              <a:t> = ½(240)(0.12)</a:t>
            </a:r>
            <a:r>
              <a:rPr lang="en-US" sz="2200" b="1" baseline="30000" dirty="0"/>
              <a:t>2 </a:t>
            </a:r>
            <a:r>
              <a:rPr lang="en-US" sz="2200" b="1" dirty="0">
                <a:solidFill>
                  <a:srgbClr val="FF3300"/>
                </a:solidFill>
              </a:rPr>
              <a:t>= 1.73J</a:t>
            </a:r>
          </a:p>
        </p:txBody>
      </p:sp>
      <p:grpSp>
        <p:nvGrpSpPr>
          <p:cNvPr id="10" name="Group 6"/>
          <p:cNvGrpSpPr>
            <a:grpSpLocks/>
          </p:cNvGrpSpPr>
          <p:nvPr/>
        </p:nvGrpSpPr>
        <p:grpSpPr bwMode="auto">
          <a:xfrm>
            <a:off x="5638800" y="3900487"/>
            <a:ext cx="3124200" cy="1662113"/>
            <a:chOff x="3552" y="1056"/>
            <a:chExt cx="1968" cy="1047"/>
          </a:xfrm>
        </p:grpSpPr>
        <p:grpSp>
          <p:nvGrpSpPr>
            <p:cNvPr id="11" name="Group 7"/>
            <p:cNvGrpSpPr>
              <a:grpSpLocks/>
            </p:cNvGrpSpPr>
            <p:nvPr/>
          </p:nvGrpSpPr>
          <p:grpSpPr bwMode="auto">
            <a:xfrm>
              <a:off x="3552" y="1056"/>
              <a:ext cx="1968" cy="768"/>
              <a:chOff x="3120" y="1056"/>
              <a:chExt cx="1968" cy="768"/>
            </a:xfrm>
          </p:grpSpPr>
          <p:graphicFrame>
            <p:nvGraphicFramePr>
              <p:cNvPr id="13" name="Object 8"/>
              <p:cNvGraphicFramePr>
                <a:graphicFrameLocks noChangeAspect="1"/>
              </p:cNvGraphicFramePr>
              <p:nvPr/>
            </p:nvGraphicFramePr>
            <p:xfrm>
              <a:off x="3120" y="1440"/>
              <a:ext cx="1440" cy="135"/>
            </p:xfrm>
            <a:graphic>
              <a:graphicData uri="http://schemas.openxmlformats.org/presentationml/2006/ole">
                <mc:AlternateContent xmlns:mc="http://schemas.openxmlformats.org/markup-compatibility/2006">
                  <mc:Choice xmlns:v="urn:schemas-microsoft-com:vml" Requires="v">
                    <p:oleObj spid="_x0000_s11302" name="Equation" r:id="rId3" imgW="2311200" imgH="126720" progId="Equation.DSMT4">
                      <p:embed/>
                    </p:oleObj>
                  </mc:Choice>
                  <mc:Fallback>
                    <p:oleObj name="Equation" r:id="rId3" imgW="2311200" imgH="126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1440"/>
                            <a:ext cx="144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Line 9"/>
              <p:cNvSpPr>
                <a:spLocks noChangeShapeType="1"/>
              </p:cNvSpPr>
              <p:nvPr/>
            </p:nvSpPr>
            <p:spPr bwMode="auto">
              <a:xfrm>
                <a:off x="3138" y="1248"/>
                <a:ext cx="0" cy="5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0"/>
              <p:cNvSpPr>
                <a:spLocks noChangeShapeType="1"/>
              </p:cNvSpPr>
              <p:nvPr/>
            </p:nvSpPr>
            <p:spPr bwMode="auto">
              <a:xfrm>
                <a:off x="3744" y="1248"/>
                <a:ext cx="0" cy="5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1"/>
              <p:cNvSpPr>
                <a:spLocks noChangeShapeType="1"/>
              </p:cNvSpPr>
              <p:nvPr/>
            </p:nvSpPr>
            <p:spPr bwMode="auto">
              <a:xfrm>
                <a:off x="4752" y="1248"/>
                <a:ext cx="0" cy="5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Rectangle 12"/>
              <p:cNvSpPr>
                <a:spLocks noChangeArrowheads="1"/>
              </p:cNvSpPr>
              <p:nvPr/>
            </p:nvSpPr>
            <p:spPr bwMode="auto">
              <a:xfrm>
                <a:off x="4560" y="1344"/>
                <a:ext cx="384" cy="38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Text Box 13"/>
              <p:cNvSpPr txBox="1">
                <a:spLocks noChangeArrowheads="1"/>
              </p:cNvSpPr>
              <p:nvPr/>
            </p:nvSpPr>
            <p:spPr bwMode="auto">
              <a:xfrm>
                <a:off x="3600" y="1062"/>
                <a:ext cx="2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x=0</a:t>
                </a:r>
              </a:p>
            </p:txBody>
          </p:sp>
          <p:sp>
            <p:nvSpPr>
              <p:cNvPr id="19" name="Text Box 14"/>
              <p:cNvSpPr txBox="1">
                <a:spLocks noChangeArrowheads="1"/>
              </p:cNvSpPr>
              <p:nvPr/>
            </p:nvSpPr>
            <p:spPr bwMode="auto">
              <a:xfrm>
                <a:off x="4512" y="1056"/>
                <a:ext cx="5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x=0.12 m</a:t>
                </a:r>
              </a:p>
            </p:txBody>
          </p:sp>
        </p:grpSp>
        <p:sp>
          <p:nvSpPr>
            <p:cNvPr id="12" name="Text Box 15"/>
            <p:cNvSpPr txBox="1">
              <a:spLocks noChangeArrowheads="1"/>
            </p:cNvSpPr>
            <p:nvPr/>
          </p:nvSpPr>
          <p:spPr bwMode="auto">
            <a:xfrm>
              <a:off x="5088" y="1872"/>
              <a:ext cx="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M</a:t>
              </a:r>
            </a:p>
          </p:txBody>
        </p:sp>
      </p:grpSp>
      <p:sp>
        <p:nvSpPr>
          <p:cNvPr id="2" name="TextBox 1"/>
          <p:cNvSpPr txBox="1"/>
          <p:nvPr/>
        </p:nvSpPr>
        <p:spPr>
          <a:xfrm>
            <a:off x="228600" y="3733800"/>
            <a:ext cx="3429000" cy="2400657"/>
          </a:xfrm>
          <a:prstGeom prst="rect">
            <a:avLst/>
          </a:prstGeom>
          <a:noFill/>
        </p:spPr>
        <p:txBody>
          <a:bodyPr wrap="square" rtlCol="0">
            <a:spAutoFit/>
          </a:bodyPr>
          <a:lstStyle/>
          <a:p>
            <a:r>
              <a:rPr lang="en-US" sz="3000" dirty="0" smtClean="0"/>
              <a:t>A). 1.73 J </a:t>
            </a:r>
          </a:p>
          <a:p>
            <a:r>
              <a:rPr lang="en-US" sz="3000" dirty="0" smtClean="0"/>
              <a:t>B). 17.3 J </a:t>
            </a:r>
          </a:p>
          <a:p>
            <a:r>
              <a:rPr lang="en-US" sz="3000" dirty="0" smtClean="0"/>
              <a:t>C) 2.75 J </a:t>
            </a:r>
          </a:p>
          <a:p>
            <a:r>
              <a:rPr lang="en-US" sz="3000" dirty="0" smtClean="0"/>
              <a:t>D). 275 J </a:t>
            </a:r>
          </a:p>
          <a:p>
            <a:r>
              <a:rPr lang="en-US" sz="3000" dirty="0" smtClean="0"/>
              <a:t>E). 12 J</a:t>
            </a:r>
            <a:endParaRPr lang="en-US" sz="3000" dirty="0"/>
          </a:p>
        </p:txBody>
      </p:sp>
    </p:spTree>
    <p:extLst>
      <p:ext uri="{BB962C8B-B14F-4D97-AF65-F5344CB8AC3E}">
        <p14:creationId xmlns:p14="http://schemas.microsoft.com/office/powerpoint/2010/main" val="41684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9AC44CA-649C-4FCA-8AEE-291F8D8C098A}" type="slidenum">
              <a:rPr lang="en-US" sz="1400"/>
              <a:pPr algn="r" eaLnBrk="1" hangingPunct="1"/>
              <a:t>8</a:t>
            </a:fld>
            <a:endParaRPr lang="en-US" sz="1400"/>
          </a:p>
        </p:txBody>
      </p:sp>
      <p:sp>
        <p:nvSpPr>
          <p:cNvPr id="77826" name="Text Box 2"/>
          <p:cNvSpPr txBox="1">
            <a:spLocks noChangeArrowheads="1"/>
          </p:cNvSpPr>
          <p:nvPr/>
        </p:nvSpPr>
        <p:spPr bwMode="auto">
          <a:xfrm>
            <a:off x="609600" y="1143000"/>
            <a:ext cx="7924800" cy="238219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dirty="0">
                <a:solidFill>
                  <a:srgbClr val="FF0000"/>
                </a:solidFill>
              </a:rPr>
              <a:t>A 0.20 kg mass is oscillating horizontally on a friction-free table on a spring with a constant of k=240 N/m. The spring is originally stretched to 0.12 m from equilibrium and released.</a:t>
            </a:r>
          </a:p>
          <a:p>
            <a:pPr eaLnBrk="1" hangingPunct="1">
              <a:spcBef>
                <a:spcPct val="20000"/>
              </a:spcBef>
            </a:pPr>
            <a:r>
              <a:rPr lang="en-US" sz="2400" b="1" dirty="0" smtClean="0">
                <a:solidFill>
                  <a:srgbClr val="FF0000"/>
                </a:solidFill>
              </a:rPr>
              <a:t>What </a:t>
            </a:r>
            <a:r>
              <a:rPr lang="en-US" sz="2400" b="1" dirty="0">
                <a:solidFill>
                  <a:srgbClr val="FF0000"/>
                </a:solidFill>
              </a:rPr>
              <a:t>is the maximum velocity of the mass?  Where does it reach this maximum velocity</a:t>
            </a:r>
            <a:r>
              <a:rPr lang="en-US" sz="2400" b="1" dirty="0" smtClean="0">
                <a:solidFill>
                  <a:srgbClr val="FF0000"/>
                </a:solidFill>
              </a:rPr>
              <a:t>?</a:t>
            </a:r>
            <a:endParaRPr lang="en-US" sz="2400" b="1" dirty="0">
              <a:solidFill>
                <a:srgbClr val="FF0000"/>
              </a:solidFill>
            </a:endParaRPr>
          </a:p>
        </p:txBody>
      </p:sp>
      <p:sp>
        <p:nvSpPr>
          <p:cNvPr id="34824" name="Rectangle 3"/>
          <p:cNvSpPr>
            <a:spLocks noGrp="1" noChangeArrowheads="1"/>
          </p:cNvSpPr>
          <p:nvPr>
            <p:ph type="title"/>
          </p:nvPr>
        </p:nvSpPr>
        <p:spPr/>
        <p:txBody>
          <a:bodyPr/>
          <a:lstStyle/>
          <a:p>
            <a:pPr eaLnBrk="1" hangingPunct="1"/>
            <a:r>
              <a:rPr lang="en-US" smtClean="0"/>
              <a:t>Ch 6 CP 4</a:t>
            </a:r>
          </a:p>
        </p:txBody>
      </p:sp>
      <p:sp>
        <p:nvSpPr>
          <p:cNvPr id="9" name="TextBox 8"/>
          <p:cNvSpPr txBox="1"/>
          <p:nvPr/>
        </p:nvSpPr>
        <p:spPr>
          <a:xfrm>
            <a:off x="228600" y="3733800"/>
            <a:ext cx="3429000" cy="2400657"/>
          </a:xfrm>
          <a:prstGeom prst="rect">
            <a:avLst/>
          </a:prstGeom>
          <a:noFill/>
        </p:spPr>
        <p:txBody>
          <a:bodyPr wrap="square" rtlCol="0">
            <a:spAutoFit/>
          </a:bodyPr>
          <a:lstStyle/>
          <a:p>
            <a:r>
              <a:rPr lang="en-US" sz="3000" dirty="0" smtClean="0"/>
              <a:t>A). 1.73 m/s </a:t>
            </a:r>
          </a:p>
          <a:p>
            <a:r>
              <a:rPr lang="en-US" sz="3000" dirty="0" smtClean="0"/>
              <a:t>B). 4.16 m/s</a:t>
            </a:r>
          </a:p>
          <a:p>
            <a:r>
              <a:rPr lang="en-US" sz="3000" dirty="0" smtClean="0"/>
              <a:t>C) 3.46 m/s </a:t>
            </a:r>
          </a:p>
          <a:p>
            <a:r>
              <a:rPr lang="en-US" sz="3000" dirty="0" smtClean="0"/>
              <a:t>D). 0.765 m/s </a:t>
            </a:r>
          </a:p>
          <a:p>
            <a:r>
              <a:rPr lang="en-US" sz="3000" dirty="0" smtClean="0"/>
              <a:t>E). 12 m/s</a:t>
            </a:r>
            <a:endParaRPr lang="en-US" sz="3000" dirty="0"/>
          </a:p>
        </p:txBody>
      </p:sp>
      <p:sp>
        <p:nvSpPr>
          <p:cNvPr id="10" name="Text Box 3"/>
          <p:cNvSpPr txBox="1">
            <a:spLocks noChangeArrowheads="1"/>
          </p:cNvSpPr>
          <p:nvPr/>
        </p:nvSpPr>
        <p:spPr bwMode="auto">
          <a:xfrm>
            <a:off x="3427412" y="4311650"/>
            <a:ext cx="5386411" cy="164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tabLst>
                <a:tab pos="171450" algn="l"/>
              </a:tabLst>
              <a:defRPr>
                <a:solidFill>
                  <a:schemeClr val="tx1"/>
                </a:solidFill>
                <a:latin typeface="Arial" charset="0"/>
              </a:defRPr>
            </a:lvl1pPr>
            <a:lvl2pPr marL="742950" indent="-285750" eaLnBrk="0" hangingPunct="0">
              <a:tabLst>
                <a:tab pos="171450" algn="l"/>
              </a:tabLst>
              <a:defRPr>
                <a:solidFill>
                  <a:schemeClr val="tx1"/>
                </a:solidFill>
                <a:latin typeface="Arial" charset="0"/>
              </a:defRPr>
            </a:lvl2pPr>
            <a:lvl3pPr marL="1143000" indent="-228600" eaLnBrk="0" hangingPunct="0">
              <a:tabLst>
                <a:tab pos="171450" algn="l"/>
              </a:tabLst>
              <a:defRPr>
                <a:solidFill>
                  <a:schemeClr val="tx1"/>
                </a:solidFill>
                <a:latin typeface="Arial" charset="0"/>
              </a:defRPr>
            </a:lvl3pPr>
            <a:lvl4pPr marL="1600200" indent="-228600" eaLnBrk="0" hangingPunct="0">
              <a:tabLst>
                <a:tab pos="171450" algn="l"/>
              </a:tabLst>
              <a:defRPr>
                <a:solidFill>
                  <a:schemeClr val="tx1"/>
                </a:solidFill>
                <a:latin typeface="Arial" charset="0"/>
              </a:defRPr>
            </a:lvl4pPr>
            <a:lvl5pPr marL="2057400" indent="-228600" eaLnBrk="0" hangingPunct="0">
              <a:tabLst>
                <a:tab pos="171450" algn="l"/>
              </a:tabLst>
              <a:defRPr>
                <a:solidFill>
                  <a:schemeClr val="tx1"/>
                </a:solidFill>
                <a:latin typeface="Arial" charset="0"/>
              </a:defRPr>
            </a:lvl5pPr>
            <a:lvl6pPr marL="2514600" indent="-228600" eaLnBrk="0" fontAlgn="base" hangingPunct="0">
              <a:spcBef>
                <a:spcPct val="0"/>
              </a:spcBef>
              <a:spcAft>
                <a:spcPct val="0"/>
              </a:spcAft>
              <a:tabLst>
                <a:tab pos="171450" algn="l"/>
              </a:tabLst>
              <a:defRPr>
                <a:solidFill>
                  <a:schemeClr val="tx1"/>
                </a:solidFill>
                <a:latin typeface="Arial" charset="0"/>
              </a:defRPr>
            </a:lvl6pPr>
            <a:lvl7pPr marL="2971800" indent="-228600" eaLnBrk="0" fontAlgn="base" hangingPunct="0">
              <a:spcBef>
                <a:spcPct val="0"/>
              </a:spcBef>
              <a:spcAft>
                <a:spcPct val="0"/>
              </a:spcAft>
              <a:tabLst>
                <a:tab pos="171450" algn="l"/>
              </a:tabLst>
              <a:defRPr>
                <a:solidFill>
                  <a:schemeClr val="tx1"/>
                </a:solidFill>
                <a:latin typeface="Arial" charset="0"/>
              </a:defRPr>
            </a:lvl7pPr>
            <a:lvl8pPr marL="3429000" indent="-228600" eaLnBrk="0" fontAlgn="base" hangingPunct="0">
              <a:spcBef>
                <a:spcPct val="0"/>
              </a:spcBef>
              <a:spcAft>
                <a:spcPct val="0"/>
              </a:spcAft>
              <a:tabLst>
                <a:tab pos="171450" algn="l"/>
              </a:tabLst>
              <a:defRPr>
                <a:solidFill>
                  <a:schemeClr val="tx1"/>
                </a:solidFill>
                <a:latin typeface="Arial" charset="0"/>
              </a:defRPr>
            </a:lvl8pPr>
            <a:lvl9pPr marL="3886200" indent="-228600" eaLnBrk="0" fontAlgn="base" hangingPunct="0">
              <a:spcBef>
                <a:spcPct val="0"/>
              </a:spcBef>
              <a:spcAft>
                <a:spcPct val="0"/>
              </a:spcAft>
              <a:tabLst>
                <a:tab pos="171450" algn="l"/>
              </a:tabLst>
              <a:defRPr>
                <a:solidFill>
                  <a:schemeClr val="tx1"/>
                </a:solidFill>
                <a:latin typeface="Arial" charset="0"/>
              </a:defRPr>
            </a:lvl9pPr>
          </a:lstStyle>
          <a:p>
            <a:pPr marL="0" indent="0" eaLnBrk="1" hangingPunct="1">
              <a:spcBef>
                <a:spcPct val="20000"/>
              </a:spcBef>
            </a:pPr>
            <a:r>
              <a:rPr lang="en-US" sz="2200" b="1" dirty="0"/>
              <a:t>No friction so energy is conserved</a:t>
            </a:r>
          </a:p>
          <a:p>
            <a:pPr eaLnBrk="1" hangingPunct="1">
              <a:spcBef>
                <a:spcPct val="20000"/>
              </a:spcBef>
            </a:pPr>
            <a:r>
              <a:rPr lang="en-US" sz="2200" b="1" dirty="0"/>
              <a:t>E=PE+KE, maximum KE when PE=0</a:t>
            </a:r>
          </a:p>
          <a:p>
            <a:pPr eaLnBrk="1" hangingPunct="1">
              <a:spcBef>
                <a:spcPct val="20000"/>
              </a:spcBef>
            </a:pPr>
            <a:r>
              <a:rPr lang="en-US" sz="2200" b="1" dirty="0" err="1"/>
              <a:t>KE</a:t>
            </a:r>
            <a:r>
              <a:rPr lang="en-US" sz="2200" b="1" baseline="-25000" dirty="0" err="1"/>
              <a:t>max</a:t>
            </a:r>
            <a:r>
              <a:rPr lang="en-US" sz="2200" b="1" baseline="-25000" dirty="0"/>
              <a:t> </a:t>
            </a:r>
            <a:r>
              <a:rPr lang="en-US" sz="2200" b="1" dirty="0"/>
              <a:t>= 1/2mv</a:t>
            </a:r>
            <a:r>
              <a:rPr lang="en-US" sz="2200" b="1" baseline="30000" dirty="0"/>
              <a:t>2          </a:t>
            </a:r>
            <a:r>
              <a:rPr lang="en-US" sz="2200" b="1" dirty="0">
                <a:solidFill>
                  <a:srgbClr val="FF3300"/>
                </a:solidFill>
              </a:rPr>
              <a:t>v = 4.16 m/s. </a:t>
            </a:r>
          </a:p>
          <a:p>
            <a:pPr eaLnBrk="1" hangingPunct="1">
              <a:spcBef>
                <a:spcPct val="20000"/>
              </a:spcBef>
            </a:pPr>
            <a:r>
              <a:rPr lang="en-US" sz="2200" b="1" dirty="0">
                <a:solidFill>
                  <a:srgbClr val="FF3300"/>
                </a:solidFill>
              </a:rPr>
              <a:t>This occurs at the equilibrium position</a:t>
            </a:r>
          </a:p>
        </p:txBody>
      </p:sp>
      <p:sp>
        <p:nvSpPr>
          <p:cNvPr id="2" name="Slide Number Placeholder 1"/>
          <p:cNvSpPr>
            <a:spLocks noGrp="1"/>
          </p:cNvSpPr>
          <p:nvPr>
            <p:ph type="sldNum" sz="quarter" idx="12"/>
          </p:nvPr>
        </p:nvSpPr>
        <p:spPr/>
        <p:txBody>
          <a:bodyPr/>
          <a:lstStyle/>
          <a:p>
            <a:fld id="{1E13FEEE-6EDA-49B0-B5FD-492D0D361473}" type="slidenum">
              <a:rPr lang="en-US" smtClean="0"/>
              <a:t>8</a:t>
            </a:fld>
            <a:endParaRPr lang="en-US"/>
          </a:p>
        </p:txBody>
      </p:sp>
    </p:spTree>
    <p:extLst>
      <p:ext uri="{BB962C8B-B14F-4D97-AF65-F5344CB8AC3E}">
        <p14:creationId xmlns:p14="http://schemas.microsoft.com/office/powerpoint/2010/main" val="9144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4C9599-E0FA-4F48-ABA4-1CE63C0F436C}" type="slidenum">
              <a:rPr lang="en-US"/>
              <a:pPr eaLnBrk="1" hangingPunct="1"/>
              <a:t>9</a:t>
            </a:fld>
            <a:endParaRPr lang="en-US"/>
          </a:p>
        </p:txBody>
      </p:sp>
      <p:sp>
        <p:nvSpPr>
          <p:cNvPr id="77826" name="Text Box 2"/>
          <p:cNvSpPr txBox="1">
            <a:spLocks noChangeArrowheads="1"/>
          </p:cNvSpPr>
          <p:nvPr/>
        </p:nvSpPr>
        <p:spPr bwMode="auto">
          <a:xfrm>
            <a:off x="609600" y="838200"/>
            <a:ext cx="7924800" cy="238219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dirty="0">
                <a:solidFill>
                  <a:srgbClr val="FF0000"/>
                </a:solidFill>
              </a:rPr>
              <a:t>A 0.20 kg mass is oscillating horizontally on a friction-free table on a spring with a constant of k=240 N/m. The spring is originally stretched to 0.12 m from equilibrium and released.</a:t>
            </a:r>
          </a:p>
          <a:p>
            <a:pPr eaLnBrk="1" hangingPunct="1">
              <a:spcBef>
                <a:spcPct val="20000"/>
              </a:spcBef>
            </a:pPr>
            <a:r>
              <a:rPr lang="en-US" sz="2400" b="1" dirty="0" smtClean="0">
                <a:solidFill>
                  <a:srgbClr val="FF0000"/>
                </a:solidFill>
              </a:rPr>
              <a:t>What </a:t>
            </a:r>
            <a:r>
              <a:rPr lang="en-US" sz="2400" b="1" dirty="0">
                <a:solidFill>
                  <a:srgbClr val="FF0000"/>
                </a:solidFill>
              </a:rPr>
              <a:t>are values of PE, KE and velocity of mass when the mass is 0.06 m from </a:t>
            </a:r>
            <a:r>
              <a:rPr lang="en-US" sz="2400" b="1" dirty="0" smtClean="0">
                <a:solidFill>
                  <a:srgbClr val="FF0000"/>
                </a:solidFill>
              </a:rPr>
              <a:t>equilibrium? </a:t>
            </a:r>
            <a:endParaRPr lang="en-US" sz="2400" b="1" dirty="0">
              <a:solidFill>
                <a:srgbClr val="FF0000"/>
              </a:solidFill>
            </a:endParaRPr>
          </a:p>
        </p:txBody>
      </p:sp>
      <p:sp>
        <p:nvSpPr>
          <p:cNvPr id="34824" name="Rectangle 3"/>
          <p:cNvSpPr>
            <a:spLocks noGrp="1" noChangeArrowheads="1"/>
          </p:cNvSpPr>
          <p:nvPr>
            <p:ph type="title"/>
          </p:nvPr>
        </p:nvSpPr>
        <p:spPr>
          <a:xfrm>
            <a:off x="457200" y="-76200"/>
            <a:ext cx="8229600" cy="1143000"/>
          </a:xfrm>
        </p:spPr>
        <p:txBody>
          <a:bodyPr/>
          <a:lstStyle/>
          <a:p>
            <a:pPr eaLnBrk="1" hangingPunct="1"/>
            <a:r>
              <a:rPr lang="en-US" dirty="0" err="1" smtClean="0"/>
              <a:t>Ch</a:t>
            </a:r>
            <a:r>
              <a:rPr lang="en-US" dirty="0" smtClean="0"/>
              <a:t> 6 CP 4</a:t>
            </a:r>
          </a:p>
        </p:txBody>
      </p:sp>
      <p:grpSp>
        <p:nvGrpSpPr>
          <p:cNvPr id="9" name="Group 6"/>
          <p:cNvGrpSpPr>
            <a:grpSpLocks/>
          </p:cNvGrpSpPr>
          <p:nvPr/>
        </p:nvGrpSpPr>
        <p:grpSpPr bwMode="auto">
          <a:xfrm>
            <a:off x="5638800" y="3505200"/>
            <a:ext cx="3124200" cy="1662113"/>
            <a:chOff x="3552" y="1056"/>
            <a:chExt cx="1968" cy="1047"/>
          </a:xfrm>
        </p:grpSpPr>
        <p:grpSp>
          <p:nvGrpSpPr>
            <p:cNvPr id="10" name="Group 7"/>
            <p:cNvGrpSpPr>
              <a:grpSpLocks/>
            </p:cNvGrpSpPr>
            <p:nvPr/>
          </p:nvGrpSpPr>
          <p:grpSpPr bwMode="auto">
            <a:xfrm>
              <a:off x="3552" y="1056"/>
              <a:ext cx="1968" cy="768"/>
              <a:chOff x="3120" y="1056"/>
              <a:chExt cx="1968" cy="768"/>
            </a:xfrm>
          </p:grpSpPr>
          <p:graphicFrame>
            <p:nvGraphicFramePr>
              <p:cNvPr id="12" name="Object 8"/>
              <p:cNvGraphicFramePr>
                <a:graphicFrameLocks noChangeAspect="1"/>
              </p:cNvGraphicFramePr>
              <p:nvPr/>
            </p:nvGraphicFramePr>
            <p:xfrm>
              <a:off x="3120" y="1440"/>
              <a:ext cx="1440" cy="135"/>
            </p:xfrm>
            <a:graphic>
              <a:graphicData uri="http://schemas.openxmlformats.org/presentationml/2006/ole">
                <mc:AlternateContent xmlns:mc="http://schemas.openxmlformats.org/markup-compatibility/2006">
                  <mc:Choice xmlns:v="urn:schemas-microsoft-com:vml" Requires="v">
                    <p:oleObj spid="_x0000_s12326" name="Equation" r:id="rId3" imgW="2311200" imgH="126720" progId="Equation.DSMT4">
                      <p:embed/>
                    </p:oleObj>
                  </mc:Choice>
                  <mc:Fallback>
                    <p:oleObj name="Equation" r:id="rId3" imgW="2311200" imgH="126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1440"/>
                            <a:ext cx="144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Line 9"/>
              <p:cNvSpPr>
                <a:spLocks noChangeShapeType="1"/>
              </p:cNvSpPr>
              <p:nvPr/>
            </p:nvSpPr>
            <p:spPr bwMode="auto">
              <a:xfrm>
                <a:off x="3138" y="1248"/>
                <a:ext cx="0" cy="5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0"/>
              <p:cNvSpPr>
                <a:spLocks noChangeShapeType="1"/>
              </p:cNvSpPr>
              <p:nvPr/>
            </p:nvSpPr>
            <p:spPr bwMode="auto">
              <a:xfrm>
                <a:off x="3744" y="1248"/>
                <a:ext cx="0" cy="5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1"/>
              <p:cNvSpPr>
                <a:spLocks noChangeShapeType="1"/>
              </p:cNvSpPr>
              <p:nvPr/>
            </p:nvSpPr>
            <p:spPr bwMode="auto">
              <a:xfrm>
                <a:off x="4752" y="1248"/>
                <a:ext cx="0" cy="5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Rectangle 12"/>
              <p:cNvSpPr>
                <a:spLocks noChangeArrowheads="1"/>
              </p:cNvSpPr>
              <p:nvPr/>
            </p:nvSpPr>
            <p:spPr bwMode="auto">
              <a:xfrm>
                <a:off x="4560" y="1344"/>
                <a:ext cx="384" cy="38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Text Box 13"/>
              <p:cNvSpPr txBox="1">
                <a:spLocks noChangeArrowheads="1"/>
              </p:cNvSpPr>
              <p:nvPr/>
            </p:nvSpPr>
            <p:spPr bwMode="auto">
              <a:xfrm>
                <a:off x="3600" y="1062"/>
                <a:ext cx="2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x=0</a:t>
                </a:r>
              </a:p>
            </p:txBody>
          </p:sp>
          <p:sp>
            <p:nvSpPr>
              <p:cNvPr id="18" name="Text Box 14"/>
              <p:cNvSpPr txBox="1">
                <a:spLocks noChangeArrowheads="1"/>
              </p:cNvSpPr>
              <p:nvPr/>
            </p:nvSpPr>
            <p:spPr bwMode="auto">
              <a:xfrm>
                <a:off x="4512" y="1056"/>
                <a:ext cx="5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x=0.12 m</a:t>
                </a:r>
              </a:p>
            </p:txBody>
          </p:sp>
        </p:grpSp>
        <p:sp>
          <p:nvSpPr>
            <p:cNvPr id="11" name="Text Box 15"/>
            <p:cNvSpPr txBox="1">
              <a:spLocks noChangeArrowheads="1"/>
            </p:cNvSpPr>
            <p:nvPr/>
          </p:nvSpPr>
          <p:spPr bwMode="auto">
            <a:xfrm>
              <a:off x="5088" y="1872"/>
              <a:ext cx="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M</a:t>
              </a:r>
            </a:p>
          </p:txBody>
        </p:sp>
      </p:grpSp>
      <p:sp>
        <p:nvSpPr>
          <p:cNvPr id="19" name="Text Box 4"/>
          <p:cNvSpPr txBox="1">
            <a:spLocks noChangeArrowheads="1"/>
          </p:cNvSpPr>
          <p:nvPr/>
        </p:nvSpPr>
        <p:spPr bwMode="auto">
          <a:xfrm>
            <a:off x="4202366" y="5105400"/>
            <a:ext cx="4865434"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sz="2000" b="1" dirty="0"/>
              <a:t>PE = 1/2kx</a:t>
            </a:r>
            <a:r>
              <a:rPr lang="en-US" sz="2000" b="1" baseline="30000" dirty="0"/>
              <a:t>2 </a:t>
            </a:r>
            <a:r>
              <a:rPr lang="en-US" sz="2000" b="1" dirty="0"/>
              <a:t>= ½(240)(0.06)</a:t>
            </a:r>
            <a:r>
              <a:rPr lang="en-US" sz="2000" b="1" baseline="30000" dirty="0"/>
              <a:t>2</a:t>
            </a:r>
            <a:r>
              <a:rPr lang="en-US" sz="2000" b="1" dirty="0"/>
              <a:t> = 0.432J</a:t>
            </a:r>
          </a:p>
          <a:p>
            <a:pPr eaLnBrk="1" hangingPunct="1">
              <a:spcBef>
                <a:spcPct val="20000"/>
              </a:spcBef>
            </a:pPr>
            <a:r>
              <a:rPr lang="en-US" sz="2000" b="1" dirty="0"/>
              <a:t>Since total energy = 1.73J then </a:t>
            </a:r>
          </a:p>
          <a:p>
            <a:pPr eaLnBrk="1" hangingPunct="1">
              <a:spcBef>
                <a:spcPct val="20000"/>
              </a:spcBef>
            </a:pPr>
            <a:r>
              <a:rPr lang="en-US" sz="2000" b="1" dirty="0"/>
              <a:t>the kinetic energy = 1.73 – 0.432 = 1.3J</a:t>
            </a:r>
          </a:p>
          <a:p>
            <a:pPr eaLnBrk="1" hangingPunct="1">
              <a:spcBef>
                <a:spcPct val="20000"/>
              </a:spcBef>
            </a:pPr>
            <a:r>
              <a:rPr lang="en-US" sz="2000" b="1" dirty="0"/>
              <a:t>KE = 1/2mv</a:t>
            </a:r>
            <a:r>
              <a:rPr lang="en-US" sz="2000" b="1" baseline="30000" dirty="0"/>
              <a:t>2 </a:t>
            </a:r>
            <a:r>
              <a:rPr lang="en-US" sz="2000" b="1" dirty="0"/>
              <a:t>= 1.3  then </a:t>
            </a:r>
            <a:r>
              <a:rPr lang="en-US" sz="2000" b="1" dirty="0">
                <a:solidFill>
                  <a:srgbClr val="FF3300"/>
                </a:solidFill>
              </a:rPr>
              <a:t>v = 3.6m/s</a:t>
            </a:r>
          </a:p>
        </p:txBody>
      </p:sp>
      <p:sp>
        <p:nvSpPr>
          <p:cNvPr id="20" name="TextBox 19"/>
          <p:cNvSpPr txBox="1"/>
          <p:nvPr/>
        </p:nvSpPr>
        <p:spPr>
          <a:xfrm>
            <a:off x="0" y="3733800"/>
            <a:ext cx="4114800" cy="1938992"/>
          </a:xfrm>
          <a:prstGeom prst="rect">
            <a:avLst/>
          </a:prstGeom>
          <a:noFill/>
        </p:spPr>
        <p:txBody>
          <a:bodyPr wrap="square" rtlCol="0">
            <a:spAutoFit/>
          </a:bodyPr>
          <a:lstStyle/>
          <a:p>
            <a:r>
              <a:rPr lang="en-US" sz="2000" dirty="0" smtClean="0"/>
              <a:t>A). PE = 0.832J, KE = 0.9J, v = 1.6 m/s</a:t>
            </a:r>
          </a:p>
          <a:p>
            <a:r>
              <a:rPr lang="en-US" sz="2000" dirty="0" smtClean="0"/>
              <a:t>B). </a:t>
            </a:r>
            <a:r>
              <a:rPr lang="en-US" sz="2000" dirty="0"/>
              <a:t>PE = </a:t>
            </a:r>
            <a:r>
              <a:rPr lang="en-US" sz="2000" dirty="0" smtClean="0"/>
              <a:t>0.482J</a:t>
            </a:r>
            <a:r>
              <a:rPr lang="en-US" sz="2000" dirty="0"/>
              <a:t>, KE = </a:t>
            </a:r>
            <a:r>
              <a:rPr lang="en-US" sz="2000" dirty="0" smtClean="0"/>
              <a:t>1.28J</a:t>
            </a:r>
            <a:r>
              <a:rPr lang="en-US" sz="2000" dirty="0"/>
              <a:t>, v = 3.6 m/s</a:t>
            </a:r>
          </a:p>
          <a:p>
            <a:r>
              <a:rPr lang="en-US" sz="2000" dirty="0" smtClean="0"/>
              <a:t>C). </a:t>
            </a:r>
            <a:r>
              <a:rPr lang="en-US" sz="2000" dirty="0"/>
              <a:t>PE = 0.432J, KE = 1.3J, v = 3.6 m/s</a:t>
            </a:r>
          </a:p>
          <a:p>
            <a:r>
              <a:rPr lang="en-US" sz="2000" dirty="0" smtClean="0"/>
              <a:t>D). </a:t>
            </a:r>
            <a:r>
              <a:rPr lang="en-US" sz="2000" dirty="0"/>
              <a:t>PE = </a:t>
            </a:r>
            <a:r>
              <a:rPr lang="en-US" sz="2000" dirty="0" smtClean="0"/>
              <a:t>4.32J</a:t>
            </a:r>
            <a:r>
              <a:rPr lang="en-US" sz="2000" dirty="0"/>
              <a:t>, KE = 1.3J, v = </a:t>
            </a:r>
            <a:r>
              <a:rPr lang="en-US" sz="2000" dirty="0" smtClean="0"/>
              <a:t>36 </a:t>
            </a:r>
            <a:r>
              <a:rPr lang="en-US" sz="2000" dirty="0"/>
              <a:t>m/s</a:t>
            </a:r>
          </a:p>
          <a:p>
            <a:r>
              <a:rPr lang="en-US" sz="2000" dirty="0" smtClean="0"/>
              <a:t>E). </a:t>
            </a:r>
            <a:r>
              <a:rPr lang="en-US" sz="2000" dirty="0"/>
              <a:t>PE = 0.432J, KE = </a:t>
            </a:r>
            <a:r>
              <a:rPr lang="en-US" sz="2000" dirty="0" smtClean="0"/>
              <a:t>13J</a:t>
            </a:r>
            <a:r>
              <a:rPr lang="en-US" sz="2000" dirty="0"/>
              <a:t>, v = </a:t>
            </a:r>
            <a:r>
              <a:rPr lang="en-US" sz="2000" dirty="0" smtClean="0"/>
              <a:t>36 </a:t>
            </a:r>
            <a:r>
              <a:rPr lang="en-US" sz="2000" dirty="0"/>
              <a:t>m/s</a:t>
            </a:r>
          </a:p>
          <a:p>
            <a:endParaRPr lang="en-US" sz="2000" dirty="0"/>
          </a:p>
        </p:txBody>
      </p:sp>
    </p:spTree>
    <p:extLst>
      <p:ext uri="{BB962C8B-B14F-4D97-AF65-F5344CB8AC3E}">
        <p14:creationId xmlns:p14="http://schemas.microsoft.com/office/powerpoint/2010/main" val="308823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1749</Words>
  <Application>Microsoft Office PowerPoint</Application>
  <PresentationFormat>On-screen Show (4:3)</PresentationFormat>
  <Paragraphs>234</Paragraphs>
  <Slides>24</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Equation</vt:lpstr>
      <vt:lpstr>Gravitational Potential Energy and Reference level</vt:lpstr>
      <vt:lpstr>1M-10 Loop-the-Loop </vt:lpstr>
      <vt:lpstr>Conversion Between Potential and Kinetic  energy</vt:lpstr>
      <vt:lpstr>PowerPoint Presentation</vt:lpstr>
      <vt:lpstr>PowerPoint Presentation</vt:lpstr>
      <vt:lpstr>Ch 6 E 10</vt:lpstr>
      <vt:lpstr>Ch 6 CP 4</vt:lpstr>
      <vt:lpstr>Ch 6 CP 4</vt:lpstr>
      <vt:lpstr>Ch 6 CP 4</vt:lpstr>
      <vt:lpstr> Quiz: A lever is used to lift a rock.  Will the work done by the person on the lever be greater than, less than, or equal to the work done by the lever on the rock? (assume no dissipative force, e.g. friction, in action). </vt:lpstr>
      <vt:lpstr>PowerPoint Presentation</vt:lpstr>
      <vt:lpstr>Power</vt:lpstr>
      <vt:lpstr>Examples of Watt and Joules</vt:lpstr>
      <vt:lpstr>Simple Harmonic Motion</vt:lpstr>
      <vt:lpstr>The horizontal position x of the mass on the spring is plotted against time as the mass moves back and forth.</vt:lpstr>
      <vt:lpstr>Ch 6 E 18</vt:lpstr>
      <vt:lpstr>Momentum and Impulse</vt:lpstr>
      <vt:lpstr>What happens when a ball bounces?</vt:lpstr>
      <vt:lpstr>Momentum and Impulse</vt:lpstr>
      <vt:lpstr>Impulse-Momentum Principle</vt:lpstr>
      <vt:lpstr>PowerPoint Presentation</vt:lpstr>
      <vt:lpstr>Does the momentum of the fullback conserve? </vt:lpstr>
      <vt:lpstr>Does the sum of the momentum of the two players conserve? </vt:lpstr>
      <vt:lpstr>Quiz: A sled and rider with a total mass of 40 kg are perched at the top of the hill shown.  Suppose that 2000 J of work is done against friction as the sled travels from the top (at 40 m) to the second hump (at 30 m).  Will the sled make it to the top of the second hump if no kinetic energy is given to the sled at the start of its motion?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Energy and Oscillations</dc:title>
  <dc:creator>wxie</dc:creator>
  <cp:lastModifiedBy>Xie, Wei</cp:lastModifiedBy>
  <cp:revision>179</cp:revision>
  <dcterms:created xsi:type="dcterms:W3CDTF">2011-02-04T19:17:15Z</dcterms:created>
  <dcterms:modified xsi:type="dcterms:W3CDTF">2013-02-08T13:29:53Z</dcterms:modified>
</cp:coreProperties>
</file>